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653" r:id="rId3"/>
    <p:sldMasterId id="2147483726" r:id="rId4"/>
    <p:sldMasterId id="2147483739" r:id="rId5"/>
    <p:sldMasterId id="2147483765" r:id="rId6"/>
    <p:sldMasterId id="2147483778" r:id="rId7"/>
    <p:sldMasterId id="2147483791" r:id="rId8"/>
    <p:sldMasterId id="2147483804" r:id="rId9"/>
  </p:sldMasterIdLst>
  <p:notesMasterIdLst>
    <p:notesMasterId r:id="rId49"/>
  </p:notesMasterIdLst>
  <p:handoutMasterIdLst>
    <p:handoutMasterId r:id="rId50"/>
  </p:handoutMasterIdLst>
  <p:sldIdLst>
    <p:sldId id="1620" r:id="rId10"/>
    <p:sldId id="1655" r:id="rId11"/>
    <p:sldId id="1705" r:id="rId12"/>
    <p:sldId id="1718" r:id="rId13"/>
    <p:sldId id="1574" r:id="rId14"/>
    <p:sldId id="1646" r:id="rId15"/>
    <p:sldId id="1577" r:id="rId16"/>
    <p:sldId id="1727" r:id="rId17"/>
    <p:sldId id="1583" r:id="rId18"/>
    <p:sldId id="1652" r:id="rId19"/>
    <p:sldId id="1589" r:id="rId20"/>
    <p:sldId id="1590" r:id="rId21"/>
    <p:sldId id="1684" r:id="rId22"/>
    <p:sldId id="1685" r:id="rId23"/>
    <p:sldId id="1686" r:id="rId24"/>
    <p:sldId id="1631" r:id="rId25"/>
    <p:sldId id="1728" r:id="rId26"/>
    <p:sldId id="1658" r:id="rId27"/>
    <p:sldId id="1707" r:id="rId28"/>
    <p:sldId id="1708" r:id="rId29"/>
    <p:sldId id="1673" r:id="rId30"/>
    <p:sldId id="1689" r:id="rId31"/>
    <p:sldId id="1690" r:id="rId32"/>
    <p:sldId id="1691" r:id="rId33"/>
    <p:sldId id="1692" r:id="rId34"/>
    <p:sldId id="1693" r:id="rId35"/>
    <p:sldId id="1694" r:id="rId36"/>
    <p:sldId id="1678" r:id="rId37"/>
    <p:sldId id="1682" r:id="rId38"/>
    <p:sldId id="1613" r:id="rId39"/>
    <p:sldId id="1614" r:id="rId40"/>
    <p:sldId id="1639" r:id="rId41"/>
    <p:sldId id="1695" r:id="rId42"/>
    <p:sldId id="1641" r:id="rId43"/>
    <p:sldId id="1642" r:id="rId44"/>
    <p:sldId id="1643" r:id="rId45"/>
    <p:sldId id="1651" r:id="rId46"/>
    <p:sldId id="1650" r:id="rId47"/>
    <p:sldId id="1680" r:id="rId48"/>
  </p:sldIdLst>
  <p:sldSz cx="10287000" cy="6858000" type="35mm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CC00CC"/>
    <a:srgbClr val="C0C0C0"/>
    <a:srgbClr val="EAEAEA"/>
    <a:srgbClr val="FFFF00"/>
    <a:srgbClr val="33CC33"/>
    <a:srgbClr val="008000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9" autoAdjust="0"/>
    <p:restoredTop sz="93669" autoAdjust="0"/>
  </p:normalViewPr>
  <p:slideViewPr>
    <p:cSldViewPr snapToGrid="0">
      <p:cViewPr>
        <p:scale>
          <a:sx n="70" d="100"/>
          <a:sy n="70" d="100"/>
        </p:scale>
        <p:origin x="-174" y="-114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436729-222B-4A86-B55F-6DA897591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02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6125"/>
            <a:ext cx="55880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485346-FB56-4583-A442-E1C6B6FC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9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CH" dirty="0" smtClean="0"/>
              <a:t>Posterior model probability in lower plot is a normalised probability:</a:t>
            </a:r>
          </a:p>
          <a:p>
            <a:r>
              <a:rPr lang="de-CH" dirty="0" smtClean="0"/>
              <a:t>p(m_i|y) = p(y|m_i)/sum(p(y|m_i))</a:t>
            </a:r>
          </a:p>
          <a:p>
            <a:r>
              <a:rPr lang="de-CH" dirty="0" smtClean="0"/>
              <a:t>Note that under flat model priors  p(m_i|y) = p(y|m_i)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AFD99-27F9-472D-BD50-C581B8634C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427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CDAC5-1B16-4793-87EE-5F4A9ED9B2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158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1BD73-BF75-4BE8-8C76-7DE11A623A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381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DB27B-3ADC-4084-9555-2DAA1F6061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99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1FF4D-3009-42F8-A09B-C3A253E20A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19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4A4FF-C134-4EE1-A56B-E7E95B336A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30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A2D-D132-47E0-87C3-C220D9A9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8CEEC-D7EA-4CE4-B819-18F83D23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B8B7-A553-4A80-B5E7-531FE5667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65BB-45CB-495C-86E3-5EFD24AD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0413-A09E-4266-9D32-23C23CB8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2099-0AA5-4207-B7B8-766B04C5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B833-BA1F-4273-B45A-332B1B25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36DB-9CB1-4FE0-ACE2-F702A7A5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F1D7-21CE-4B9A-B6B6-82B5098C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FE39-856E-4DD7-A95D-6A6EEF42E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838C-6990-4C98-9B77-DCF8F6554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3909D8-39B7-4732-9055-8FAE13F3FB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0362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18125-05CF-4DBD-8627-747D25E076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052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AA156-BD21-44AA-8637-D00A8E25F7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2100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CBE1D-2276-45F4-8DE9-5866DD6F9F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3584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03F3E-22CB-4DE1-AF40-2FB75D1104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6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5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5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5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D9F8A3E-4946-416D-A167-43416AB1C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478794-590C-4521-AF5F-7CF92EFC67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54.wmf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09684" y="188913"/>
            <a:ext cx="932966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DCM for fMRI:  Advanced </a:t>
            </a:r>
            <a:r>
              <a:rPr lang="en-US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7650" y="2039938"/>
            <a:ext cx="55038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 dirty="0">
                <a:latin typeface="Arial Unicode MS" pitchFamily="34" charset="-128"/>
              </a:rPr>
              <a:t>Klaas Enno Stephan </a:t>
            </a:r>
            <a:r>
              <a:rPr lang="en-US" sz="2000" b="0" dirty="0">
                <a:latin typeface="Arial Unicode MS" pitchFamily="34" charset="-128"/>
              </a:rPr>
              <a:t/>
            </a:r>
            <a:br>
              <a:rPr lang="en-US" sz="2000" b="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/>
            </a:r>
            <a:br>
              <a:rPr lang="en-US" sz="2400" dirty="0">
                <a:latin typeface="Arial Unicode MS" pitchFamily="34" charset="-128"/>
              </a:rPr>
            </a:br>
            <a:r>
              <a:rPr lang="en-GB" sz="1800" b="0" dirty="0">
                <a:latin typeface="Arial Unicode MS" pitchFamily="34" charset="-128"/>
              </a:rPr>
              <a:t>Laboratory for Social &amp; Neural Systems Research </a:t>
            </a:r>
            <a:r>
              <a:rPr lang="en-GB" sz="1800" b="0" dirty="0" smtClean="0">
                <a:latin typeface="Arial Unicode MS" pitchFamily="34" charset="-128"/>
              </a:rPr>
              <a:t> (SNS)</a:t>
            </a:r>
            <a:endParaRPr lang="en-GB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sz="1800" b="0" dirty="0" smtClean="0">
                <a:latin typeface="Arial Unicode MS" pitchFamily="34" charset="-128"/>
              </a:rPr>
              <a:t>University </a:t>
            </a:r>
            <a:r>
              <a:rPr lang="en-GB" sz="1800" b="0" dirty="0">
                <a:latin typeface="Arial Unicode MS" pitchFamily="34" charset="-128"/>
              </a:rPr>
              <a:t>of Zurich</a:t>
            </a:r>
            <a:endParaRPr lang="en-US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 dirty="0" err="1">
                <a:latin typeface="Arial Unicode MS" pitchFamily="34" charset="-128"/>
              </a:rPr>
              <a:t>Wellcome</a:t>
            </a:r>
            <a:r>
              <a:rPr lang="en-US" sz="1800" b="0" dirty="0">
                <a:latin typeface="Arial Unicode MS" pitchFamily="34" charset="-128"/>
              </a:rPr>
              <a:t> Trust Centre for Neuroimaging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 dirty="0" smtClean="0">
                <a:latin typeface="Arial Unicode MS" pitchFamily="34" charset="-128"/>
              </a:rPr>
              <a:t>University </a:t>
            </a:r>
            <a:r>
              <a:rPr lang="en-US" sz="1800" b="0" dirty="0">
                <a:latin typeface="Arial Unicode MS" pitchFamily="34" charset="-128"/>
              </a:rPr>
              <a:t>College London</a:t>
            </a:r>
            <a:endParaRPr lang="en-GB" sz="1800" b="0" dirty="0">
              <a:latin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2250" y="5789613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SPM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Course, London</a:t>
            </a:r>
          </a:p>
          <a:p>
            <a:pPr algn="ct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 May 2011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75" y="2162175"/>
            <a:ext cx="4395788" cy="295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4363" y="405098"/>
            <a:ext cx="23631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factors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6275" name="Object 3"/>
          <p:cNvGraphicFramePr>
            <a:graphicFrameLocks noChangeAspect="1"/>
          </p:cNvGraphicFramePr>
          <p:nvPr/>
        </p:nvGraphicFramePr>
        <p:xfrm>
          <a:off x="2401888" y="3776663"/>
          <a:ext cx="2892425" cy="1295400"/>
        </p:xfrm>
        <a:graphic>
          <a:graphicData uri="http://schemas.openxmlformats.org/presentationml/2006/ole">
            <p:oleObj spid="_x0000_s7172" name="Equation" r:id="rId3" imgW="965200" imgH="431800" progId="Equation.3">
              <p:embed/>
            </p:oleObj>
          </a:graphicData>
        </a:graphic>
      </p:graphicFrame>
      <p:sp>
        <p:nvSpPr>
          <p:cNvPr id="1846276" name="Text Box 4"/>
          <p:cNvSpPr txBox="1">
            <a:spLocks noChangeArrowheads="1"/>
          </p:cNvSpPr>
          <p:nvPr/>
        </p:nvSpPr>
        <p:spPr bwMode="auto">
          <a:xfrm>
            <a:off x="6296025" y="3500438"/>
            <a:ext cx="2459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 value, [0;</a:t>
            </a: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[</a:t>
            </a:r>
          </a:p>
        </p:txBody>
      </p:sp>
      <p:sp>
        <p:nvSpPr>
          <p:cNvPr id="1846277" name="Text Box 5"/>
          <p:cNvSpPr txBox="1">
            <a:spLocks noChangeArrowheads="1"/>
          </p:cNvSpPr>
          <p:nvPr/>
        </p:nvSpPr>
        <p:spPr bwMode="auto">
          <a:xfrm>
            <a:off x="593725" y="2163763"/>
            <a:ext cx="908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But: the log evidence is just some number – not very intuitive!</a:t>
            </a:r>
          </a:p>
        </p:txBody>
      </p:sp>
      <p:sp>
        <p:nvSpPr>
          <p:cNvPr id="1846278" name="Rectangle 6"/>
          <p:cNvSpPr>
            <a:spLocks noChangeArrowheads="1"/>
          </p:cNvSpPr>
          <p:nvPr/>
        </p:nvSpPr>
        <p:spPr bwMode="auto">
          <a:xfrm>
            <a:off x="593725" y="2822575"/>
            <a:ext cx="930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A more intuitive interpretation of model comparisons is made possible by </a:t>
            </a:r>
            <a:r>
              <a:rPr lang="en-US" sz="2400" b="0">
                <a:cs typeface="Arial" charset="0"/>
              </a:rPr>
              <a:t>Bayes factors:</a:t>
            </a:r>
          </a:p>
        </p:txBody>
      </p:sp>
      <p:sp>
        <p:nvSpPr>
          <p:cNvPr id="1846279" name="Text Box 7"/>
          <p:cNvSpPr txBox="1">
            <a:spLocks noChangeArrowheads="1"/>
          </p:cNvSpPr>
          <p:nvPr/>
        </p:nvSpPr>
        <p:spPr bwMode="auto">
          <a:xfrm>
            <a:off x="593725" y="1147763"/>
            <a:ext cx="908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 dirty="0"/>
              <a:t>To compare two models, we </a:t>
            </a:r>
            <a:r>
              <a:rPr lang="en-GB" sz="2400" b="0" dirty="0" smtClean="0"/>
              <a:t>could just </a:t>
            </a:r>
            <a:r>
              <a:rPr lang="en-GB" sz="2400" b="0" dirty="0"/>
              <a:t>compare their log evidences.</a:t>
            </a:r>
            <a:endParaRPr lang="en-US" sz="2400" b="0" dirty="0">
              <a:cs typeface="Arial" charset="0"/>
            </a:endParaRPr>
          </a:p>
        </p:txBody>
      </p:sp>
      <p:graphicFrame>
        <p:nvGraphicFramePr>
          <p:cNvPr id="1846280" name="Group 8"/>
          <p:cNvGraphicFramePr>
            <a:graphicFrameLocks noGrp="1"/>
          </p:cNvGraphicFramePr>
          <p:nvPr/>
        </p:nvGraphicFramePr>
        <p:xfrm>
          <a:off x="5886450" y="4867275"/>
          <a:ext cx="3663950" cy="1609972"/>
        </p:xfrm>
        <a:graphic>
          <a:graphicData uri="http://schemas.openxmlformats.org/drawingml/2006/table">
            <a:tbl>
              <a:tblPr/>
              <a:tblGrid>
                <a:gridCol w="1220788"/>
                <a:gridCol w="1222375"/>
                <a:gridCol w="12207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p(m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|y)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Evidence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to 3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to 20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75-95%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to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95-99%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846306" name="Rectangle 34"/>
          <p:cNvSpPr>
            <a:spLocks noChangeArrowheads="1"/>
          </p:cNvSpPr>
          <p:nvPr/>
        </p:nvSpPr>
        <p:spPr bwMode="auto">
          <a:xfrm>
            <a:off x="593725" y="5765800"/>
            <a:ext cx="930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Kass &amp; Raftery classification:</a:t>
            </a:r>
            <a:endParaRPr lang="en-US" sz="2400" b="0">
              <a:cs typeface="Arial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619125" y="6415088"/>
            <a:ext cx="31003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latin typeface="Times New Roman" pitchFamily="18" charset="0"/>
              </a:rPr>
              <a:t>Kass &amp; Raftery 1995, </a:t>
            </a:r>
            <a:r>
              <a:rPr lang="en-GB" b="0" i="1">
                <a:latin typeface="Times New Roman" pitchFamily="18" charset="0"/>
              </a:rPr>
              <a:t>J. Am. Stat. Assoc.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76" grpId="0"/>
      <p:bldP spid="1846277" grpId="0"/>
      <p:bldP spid="1846278" grpId="0"/>
      <p:bldP spid="1846279" grpId="0"/>
      <p:bldP spid="18463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285750"/>
            <a:ext cx="2822575" cy="622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3795" name="AutoShape 3"/>
          <p:cNvCxnSpPr>
            <a:cxnSpLocks noChangeShapeType="1"/>
            <a:stCxn id="33796" idx="2"/>
            <a:endCxn id="33801" idx="3"/>
          </p:cNvCxnSpPr>
          <p:nvPr/>
        </p:nvCxnSpPr>
        <p:spPr bwMode="auto">
          <a:xfrm flipH="1" flipV="1">
            <a:off x="8372475" y="2640013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796" name="Oval 4"/>
          <p:cNvSpPr>
            <a:spLocks noChangeAspect="1" noChangeArrowheads="1"/>
          </p:cNvSpPr>
          <p:nvPr/>
        </p:nvSpPr>
        <p:spPr bwMode="auto">
          <a:xfrm>
            <a:off x="8642350" y="242887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670925" y="25019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3798" name="Oval 6"/>
          <p:cNvSpPr>
            <a:spLocks noChangeAspect="1" noChangeArrowheads="1"/>
          </p:cNvSpPr>
          <p:nvPr/>
        </p:nvSpPr>
        <p:spPr bwMode="auto">
          <a:xfrm>
            <a:off x="9432925" y="242887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459913" y="250666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5"/>
            <a:endCxn id="33798" idx="3"/>
          </p:cNvCxnSpPr>
          <p:nvPr/>
        </p:nvCxnSpPr>
        <p:spPr bwMode="auto">
          <a:xfrm>
            <a:off x="9010650" y="279717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862888" y="2501900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33802" name="Oval 10"/>
          <p:cNvSpPr>
            <a:spLocks noChangeAspect="1" noChangeArrowheads="1"/>
          </p:cNvSpPr>
          <p:nvPr/>
        </p:nvSpPr>
        <p:spPr bwMode="auto">
          <a:xfrm>
            <a:off x="9432925" y="1636713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371013" y="1709738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04" name="AutoShape 12"/>
          <p:cNvCxnSpPr>
            <a:cxnSpLocks noChangeShapeType="1"/>
            <a:stCxn id="33798" idx="1"/>
            <a:endCxn id="33796" idx="7"/>
          </p:cNvCxnSpPr>
          <p:nvPr/>
        </p:nvCxnSpPr>
        <p:spPr bwMode="auto">
          <a:xfrm flipH="1">
            <a:off x="9010650" y="249237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05" name="AutoShape 13"/>
          <p:cNvCxnSpPr>
            <a:cxnSpLocks noChangeShapeType="1"/>
            <a:stCxn id="33802" idx="5"/>
            <a:endCxn id="33798" idx="7"/>
          </p:cNvCxnSpPr>
          <p:nvPr/>
        </p:nvCxnSpPr>
        <p:spPr bwMode="auto">
          <a:xfrm>
            <a:off x="9801225" y="200501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4"/>
          <p:cNvCxnSpPr>
            <a:cxnSpLocks noChangeShapeType="1"/>
            <a:stCxn id="33798" idx="1"/>
            <a:endCxn id="33802" idx="3"/>
          </p:cNvCxnSpPr>
          <p:nvPr/>
        </p:nvCxnSpPr>
        <p:spPr bwMode="auto">
          <a:xfrm flipV="1">
            <a:off x="9496425" y="200501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870825" y="1511300"/>
            <a:ext cx="5016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M2</a:t>
            </a:r>
            <a:endParaRPr lang="en-US" sz="18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859713" y="208438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9083675" y="2470150"/>
            <a:ext cx="144463" cy="1444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3810" name="AutoShape 18"/>
          <p:cNvCxnSpPr>
            <a:cxnSpLocks noChangeShapeType="1"/>
            <a:stCxn id="33808" idx="3"/>
            <a:endCxn id="33809" idx="7"/>
          </p:cNvCxnSpPr>
          <p:nvPr/>
        </p:nvCxnSpPr>
        <p:spPr bwMode="auto">
          <a:xfrm>
            <a:off x="8723313" y="2222500"/>
            <a:ext cx="484187" cy="268288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cxnSp>
        <p:nvCxnSpPr>
          <p:cNvPr id="33811" name="AutoShape 19"/>
          <p:cNvCxnSpPr>
            <a:cxnSpLocks noChangeShapeType="1"/>
            <a:stCxn id="33812" idx="2"/>
            <a:endCxn id="33817" idx="3"/>
          </p:cNvCxnSpPr>
          <p:nvPr/>
        </p:nvCxnSpPr>
        <p:spPr bwMode="auto">
          <a:xfrm flipH="1" flipV="1">
            <a:off x="3800475" y="2633663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12" name="Oval 20"/>
          <p:cNvSpPr>
            <a:spLocks noChangeAspect="1" noChangeArrowheads="1"/>
          </p:cNvSpPr>
          <p:nvPr/>
        </p:nvSpPr>
        <p:spPr bwMode="auto">
          <a:xfrm>
            <a:off x="4070350" y="242252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098925" y="249555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3814" name="Oval 22"/>
          <p:cNvSpPr>
            <a:spLocks noChangeAspect="1" noChangeArrowheads="1"/>
          </p:cNvSpPr>
          <p:nvPr/>
        </p:nvSpPr>
        <p:spPr bwMode="auto">
          <a:xfrm>
            <a:off x="4860925" y="242252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887913" y="250031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16" name="AutoShape 24"/>
          <p:cNvCxnSpPr>
            <a:cxnSpLocks noChangeShapeType="1"/>
            <a:stCxn id="33812" idx="5"/>
            <a:endCxn id="33814" idx="3"/>
          </p:cNvCxnSpPr>
          <p:nvPr/>
        </p:nvCxnSpPr>
        <p:spPr bwMode="auto">
          <a:xfrm>
            <a:off x="4438650" y="279082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290888" y="2495550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33818" name="Oval 26"/>
          <p:cNvSpPr>
            <a:spLocks noChangeAspect="1" noChangeArrowheads="1"/>
          </p:cNvSpPr>
          <p:nvPr/>
        </p:nvSpPr>
        <p:spPr bwMode="auto">
          <a:xfrm>
            <a:off x="4860925" y="1630363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799013" y="17145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20" name="AutoShape 28"/>
          <p:cNvCxnSpPr>
            <a:cxnSpLocks noChangeShapeType="1"/>
            <a:stCxn id="33814" idx="1"/>
            <a:endCxn id="33812" idx="7"/>
          </p:cNvCxnSpPr>
          <p:nvPr/>
        </p:nvCxnSpPr>
        <p:spPr bwMode="auto">
          <a:xfrm flipH="1">
            <a:off x="4438650" y="248602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1" name="AutoShape 29"/>
          <p:cNvCxnSpPr>
            <a:cxnSpLocks noChangeShapeType="1"/>
            <a:stCxn id="33818" idx="5"/>
            <a:endCxn id="33814" idx="7"/>
          </p:cNvCxnSpPr>
          <p:nvPr/>
        </p:nvCxnSpPr>
        <p:spPr bwMode="auto">
          <a:xfrm>
            <a:off x="5229225" y="199866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298825" y="1504950"/>
            <a:ext cx="5016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M1</a:t>
            </a:r>
            <a:endParaRPr lang="en-US" sz="18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364038" y="1254125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5078413" y="2144713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3825" name="AutoShape 33"/>
          <p:cNvCxnSpPr>
            <a:cxnSpLocks noChangeShapeType="1"/>
            <a:stCxn id="33814" idx="1"/>
            <a:endCxn id="33818" idx="3"/>
          </p:cNvCxnSpPr>
          <p:nvPr/>
        </p:nvCxnSpPr>
        <p:spPr bwMode="auto">
          <a:xfrm flipV="1">
            <a:off x="4924425" y="199866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3297238" y="3305175"/>
            <a:ext cx="2058987" cy="1349375"/>
            <a:chOff x="4647" y="300"/>
            <a:chExt cx="1297" cy="850"/>
          </a:xfrm>
        </p:grpSpPr>
        <p:cxnSp>
          <p:nvCxnSpPr>
            <p:cNvPr id="33864" name="AutoShape 35"/>
            <p:cNvCxnSpPr>
              <a:cxnSpLocks noChangeShapeType="1"/>
              <a:stCxn id="33865" idx="2"/>
              <a:endCxn id="33870" idx="3"/>
            </p:cNvCxnSpPr>
            <p:nvPr/>
          </p:nvCxnSpPr>
          <p:spPr bwMode="auto">
            <a:xfrm flipH="1" flipV="1">
              <a:off x="4968" y="1011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65" name="Oval 36"/>
            <p:cNvSpPr>
              <a:spLocks noChangeAspect="1" noChangeArrowheads="1"/>
            </p:cNvSpPr>
            <p:nvPr/>
          </p:nvSpPr>
          <p:spPr bwMode="auto">
            <a:xfrm>
              <a:off x="5138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Text Box 37"/>
            <p:cNvSpPr txBox="1">
              <a:spLocks noChangeArrowheads="1"/>
            </p:cNvSpPr>
            <p:nvPr/>
          </p:nvSpPr>
          <p:spPr bwMode="auto">
            <a:xfrm>
              <a:off x="5156" y="924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3867" name="Oval 38"/>
            <p:cNvSpPr>
              <a:spLocks noChangeAspect="1" noChangeArrowheads="1"/>
            </p:cNvSpPr>
            <p:nvPr/>
          </p:nvSpPr>
          <p:spPr bwMode="auto">
            <a:xfrm>
              <a:off x="5636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Text Box 39"/>
            <p:cNvSpPr txBox="1">
              <a:spLocks noChangeArrowheads="1"/>
            </p:cNvSpPr>
            <p:nvPr/>
          </p:nvSpPr>
          <p:spPr bwMode="auto">
            <a:xfrm>
              <a:off x="5653" y="927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69" name="AutoShape 40"/>
            <p:cNvCxnSpPr>
              <a:cxnSpLocks noChangeShapeType="1"/>
              <a:stCxn id="33865" idx="5"/>
              <a:endCxn id="33867" idx="3"/>
            </p:cNvCxnSpPr>
            <p:nvPr/>
          </p:nvCxnSpPr>
          <p:spPr bwMode="auto">
            <a:xfrm>
              <a:off x="5370" y="1110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70" name="Text Box 41"/>
            <p:cNvSpPr txBox="1">
              <a:spLocks noChangeArrowheads="1"/>
            </p:cNvSpPr>
            <p:nvPr/>
          </p:nvSpPr>
          <p:spPr bwMode="auto">
            <a:xfrm>
              <a:off x="4647" y="924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33871" name="Oval 42"/>
            <p:cNvSpPr>
              <a:spLocks noChangeAspect="1" noChangeArrowheads="1"/>
            </p:cNvSpPr>
            <p:nvPr/>
          </p:nvSpPr>
          <p:spPr bwMode="auto">
            <a:xfrm>
              <a:off x="5636" y="37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2" name="Text Box 43"/>
            <p:cNvSpPr txBox="1">
              <a:spLocks noChangeArrowheads="1"/>
            </p:cNvSpPr>
            <p:nvPr/>
          </p:nvSpPr>
          <p:spPr bwMode="auto">
            <a:xfrm>
              <a:off x="5597" y="433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73" name="AutoShape 44"/>
            <p:cNvCxnSpPr>
              <a:cxnSpLocks noChangeShapeType="1"/>
              <a:stCxn id="33867" idx="1"/>
              <a:endCxn id="33865" idx="7"/>
            </p:cNvCxnSpPr>
            <p:nvPr/>
          </p:nvCxnSpPr>
          <p:spPr bwMode="auto">
            <a:xfrm flipH="1">
              <a:off x="5370" y="918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3874" name="AutoShape 45"/>
            <p:cNvCxnSpPr>
              <a:cxnSpLocks noChangeShapeType="1"/>
              <a:stCxn id="33871" idx="5"/>
              <a:endCxn id="33867" idx="7"/>
            </p:cNvCxnSpPr>
            <p:nvPr/>
          </p:nvCxnSpPr>
          <p:spPr bwMode="auto">
            <a:xfrm>
              <a:off x="5868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75" name="AutoShape 46"/>
            <p:cNvCxnSpPr>
              <a:cxnSpLocks noChangeShapeType="1"/>
              <a:stCxn id="33867" idx="1"/>
              <a:endCxn id="33871" idx="3"/>
            </p:cNvCxnSpPr>
            <p:nvPr/>
          </p:nvCxnSpPr>
          <p:spPr bwMode="auto">
            <a:xfrm flipV="1">
              <a:off x="5676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76" name="Text Box 47"/>
            <p:cNvSpPr txBox="1">
              <a:spLocks noChangeArrowheads="1"/>
            </p:cNvSpPr>
            <p:nvPr/>
          </p:nvSpPr>
          <p:spPr bwMode="auto">
            <a:xfrm>
              <a:off x="4652" y="300"/>
              <a:ext cx="316" cy="23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M3</a:t>
              </a:r>
              <a:endParaRPr 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77" name="Text Box 48"/>
            <p:cNvSpPr txBox="1">
              <a:spLocks noChangeArrowheads="1"/>
            </p:cNvSpPr>
            <p:nvPr/>
          </p:nvSpPr>
          <p:spPr bwMode="auto">
            <a:xfrm>
              <a:off x="4927" y="33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33878" name="Oval 49"/>
            <p:cNvSpPr>
              <a:spLocks noChangeArrowheads="1"/>
            </p:cNvSpPr>
            <p:nvPr/>
          </p:nvSpPr>
          <p:spPr bwMode="auto">
            <a:xfrm>
              <a:off x="5459" y="916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3879" name="AutoShape 50"/>
            <p:cNvCxnSpPr>
              <a:cxnSpLocks noChangeShapeType="1"/>
              <a:stCxn id="33877" idx="3"/>
              <a:endCxn id="33871" idx="1"/>
            </p:cNvCxnSpPr>
            <p:nvPr/>
          </p:nvCxnSpPr>
          <p:spPr bwMode="auto">
            <a:xfrm>
              <a:off x="5471" y="417"/>
              <a:ext cx="205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0" name="AutoShape 51"/>
            <p:cNvCxnSpPr>
              <a:cxnSpLocks noChangeShapeType="1"/>
              <a:stCxn id="33877" idx="2"/>
              <a:endCxn id="33878" idx="0"/>
            </p:cNvCxnSpPr>
            <p:nvPr/>
          </p:nvCxnSpPr>
          <p:spPr bwMode="auto">
            <a:xfrm>
              <a:off x="5199" y="504"/>
              <a:ext cx="306" cy="41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</p:grpSp>
      <p:grpSp>
        <p:nvGrpSpPr>
          <p:cNvPr id="33827" name="Group 52"/>
          <p:cNvGrpSpPr>
            <a:grpSpLocks/>
          </p:cNvGrpSpPr>
          <p:nvPr/>
        </p:nvGrpSpPr>
        <p:grpSpPr bwMode="auto">
          <a:xfrm>
            <a:off x="7859713" y="4889500"/>
            <a:ext cx="2060575" cy="1349375"/>
            <a:chOff x="2607" y="1524"/>
            <a:chExt cx="1297" cy="850"/>
          </a:xfrm>
        </p:grpSpPr>
        <p:cxnSp>
          <p:nvCxnSpPr>
            <p:cNvPr id="33847" name="AutoShape 53"/>
            <p:cNvCxnSpPr>
              <a:cxnSpLocks noChangeShapeType="1"/>
              <a:stCxn id="33848" idx="2"/>
              <a:endCxn id="33853" idx="3"/>
            </p:cNvCxnSpPr>
            <p:nvPr/>
          </p:nvCxnSpPr>
          <p:spPr bwMode="auto">
            <a:xfrm flipH="1" flipV="1">
              <a:off x="2928" y="2235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48" name="Oval 54"/>
            <p:cNvSpPr>
              <a:spLocks noChangeAspect="1" noChangeArrowheads="1"/>
            </p:cNvSpPr>
            <p:nvPr/>
          </p:nvSpPr>
          <p:spPr bwMode="auto">
            <a:xfrm>
              <a:off x="3098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Text Box 55"/>
            <p:cNvSpPr txBox="1">
              <a:spLocks noChangeArrowheads="1"/>
            </p:cNvSpPr>
            <p:nvPr/>
          </p:nvSpPr>
          <p:spPr bwMode="auto">
            <a:xfrm>
              <a:off x="3116" y="2148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3850" name="Oval 56"/>
            <p:cNvSpPr>
              <a:spLocks noChangeAspect="1" noChangeArrowheads="1"/>
            </p:cNvSpPr>
            <p:nvPr/>
          </p:nvSpPr>
          <p:spPr bwMode="auto">
            <a:xfrm>
              <a:off x="3596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Text Box 57"/>
            <p:cNvSpPr txBox="1">
              <a:spLocks noChangeArrowheads="1"/>
            </p:cNvSpPr>
            <p:nvPr/>
          </p:nvSpPr>
          <p:spPr bwMode="auto">
            <a:xfrm>
              <a:off x="3613" y="2151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52" name="AutoShape 58"/>
            <p:cNvCxnSpPr>
              <a:cxnSpLocks noChangeShapeType="1"/>
              <a:stCxn id="33848" idx="5"/>
              <a:endCxn id="33850" idx="3"/>
            </p:cNvCxnSpPr>
            <p:nvPr/>
          </p:nvCxnSpPr>
          <p:spPr bwMode="auto">
            <a:xfrm>
              <a:off x="3330" y="2334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53" name="Text Box 59"/>
            <p:cNvSpPr txBox="1">
              <a:spLocks noChangeArrowheads="1"/>
            </p:cNvSpPr>
            <p:nvPr/>
          </p:nvSpPr>
          <p:spPr bwMode="auto">
            <a:xfrm>
              <a:off x="2607" y="2148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33854" name="Oval 60"/>
            <p:cNvSpPr>
              <a:spLocks noChangeAspect="1" noChangeArrowheads="1"/>
            </p:cNvSpPr>
            <p:nvPr/>
          </p:nvSpPr>
          <p:spPr bwMode="auto">
            <a:xfrm>
              <a:off x="3596" y="1603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Text Box 61"/>
            <p:cNvSpPr txBox="1">
              <a:spLocks noChangeArrowheads="1"/>
            </p:cNvSpPr>
            <p:nvPr/>
          </p:nvSpPr>
          <p:spPr bwMode="auto">
            <a:xfrm>
              <a:off x="3557" y="163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56" name="AutoShape 62"/>
            <p:cNvCxnSpPr>
              <a:cxnSpLocks noChangeShapeType="1"/>
              <a:stCxn id="33850" idx="1"/>
              <a:endCxn id="33848" idx="7"/>
            </p:cNvCxnSpPr>
            <p:nvPr/>
          </p:nvCxnSpPr>
          <p:spPr bwMode="auto">
            <a:xfrm flipH="1">
              <a:off x="3330" y="2142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3857" name="AutoShape 63"/>
            <p:cNvCxnSpPr>
              <a:cxnSpLocks noChangeShapeType="1"/>
              <a:stCxn id="33854" idx="5"/>
              <a:endCxn id="33850" idx="7"/>
            </p:cNvCxnSpPr>
            <p:nvPr/>
          </p:nvCxnSpPr>
          <p:spPr bwMode="auto">
            <a:xfrm>
              <a:off x="3828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58" name="AutoShape 64"/>
            <p:cNvCxnSpPr>
              <a:cxnSpLocks noChangeShapeType="1"/>
              <a:stCxn id="33850" idx="1"/>
              <a:endCxn id="33854" idx="3"/>
            </p:cNvCxnSpPr>
            <p:nvPr/>
          </p:nvCxnSpPr>
          <p:spPr bwMode="auto">
            <a:xfrm flipV="1">
              <a:off x="3636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59" name="Text Box 65"/>
            <p:cNvSpPr txBox="1">
              <a:spLocks noChangeArrowheads="1"/>
            </p:cNvSpPr>
            <p:nvPr/>
          </p:nvSpPr>
          <p:spPr bwMode="auto">
            <a:xfrm>
              <a:off x="2612" y="1524"/>
              <a:ext cx="316" cy="23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M4</a:t>
              </a:r>
              <a:endParaRPr 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60" name="Text Box 66"/>
            <p:cNvSpPr txBox="1">
              <a:spLocks noChangeArrowheads="1"/>
            </p:cNvSpPr>
            <p:nvPr/>
          </p:nvSpPr>
          <p:spPr bwMode="auto">
            <a:xfrm>
              <a:off x="2881" y="155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33861" name="Oval 67"/>
            <p:cNvSpPr>
              <a:spLocks noChangeArrowheads="1"/>
            </p:cNvSpPr>
            <p:nvPr/>
          </p:nvSpPr>
          <p:spPr bwMode="auto">
            <a:xfrm>
              <a:off x="3376" y="2128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3862" name="AutoShape 68"/>
            <p:cNvCxnSpPr>
              <a:cxnSpLocks noChangeShapeType="1"/>
              <a:stCxn id="33854" idx="2"/>
              <a:endCxn id="33861" idx="7"/>
            </p:cNvCxnSpPr>
            <p:nvPr/>
          </p:nvCxnSpPr>
          <p:spPr bwMode="auto">
            <a:xfrm rot="10800000" flipV="1">
              <a:off x="3454" y="1739"/>
              <a:ext cx="142" cy="40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  <p:cxnSp>
          <p:nvCxnSpPr>
            <p:cNvPr id="33863" name="AutoShape 69"/>
            <p:cNvCxnSpPr>
              <a:cxnSpLocks noChangeShapeType="1"/>
              <a:stCxn id="33860" idx="3"/>
              <a:endCxn id="33854" idx="1"/>
            </p:cNvCxnSpPr>
            <p:nvPr/>
          </p:nvCxnSpPr>
          <p:spPr bwMode="auto">
            <a:xfrm>
              <a:off x="3425" y="1637"/>
              <a:ext cx="211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3828" name="Group 70"/>
          <p:cNvGrpSpPr>
            <a:grpSpLocks/>
          </p:cNvGrpSpPr>
          <p:nvPr/>
        </p:nvGrpSpPr>
        <p:grpSpPr bwMode="auto">
          <a:xfrm>
            <a:off x="5564188" y="1917700"/>
            <a:ext cx="2078037" cy="842963"/>
            <a:chOff x="3246" y="391"/>
            <a:chExt cx="1309" cy="531"/>
          </a:xfrm>
        </p:grpSpPr>
        <p:sp>
          <p:nvSpPr>
            <p:cNvPr id="33844" name="Text Box 71"/>
            <p:cNvSpPr txBox="1">
              <a:spLocks noChangeArrowheads="1"/>
            </p:cNvSpPr>
            <p:nvPr/>
          </p:nvSpPr>
          <p:spPr bwMode="auto">
            <a:xfrm>
              <a:off x="3603" y="596"/>
              <a:ext cx="62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BF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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2966</a:t>
              </a:r>
            </a:p>
            <a:p>
              <a:r>
                <a:rPr lang="en-US" b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b="0" i="1">
                  <a:latin typeface="Times New Roman" pitchFamily="18" charset="0"/>
                  <a:sym typeface="Symbol" pitchFamily="18" charset="2"/>
                </a:rPr>
                <a:t>F</a:t>
              </a:r>
              <a:r>
                <a:rPr lang="en-US" b="0">
                  <a:latin typeface="Times New Roman" pitchFamily="18" charset="0"/>
                  <a:sym typeface="Symbol" pitchFamily="18" charset="2"/>
                </a:rPr>
                <a:t> = 7.995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45" name="Text Box 72"/>
            <p:cNvSpPr txBox="1">
              <a:spLocks noChangeArrowheads="1"/>
            </p:cNvSpPr>
            <p:nvPr/>
          </p:nvSpPr>
          <p:spPr bwMode="auto">
            <a:xfrm>
              <a:off x="3421" y="391"/>
              <a:ext cx="10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M2 better than M1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3846" name="AutoShape 73"/>
            <p:cNvCxnSpPr>
              <a:cxnSpLocks noChangeShapeType="1"/>
              <a:stCxn id="33829" idx="1"/>
            </p:cNvCxnSpPr>
            <p:nvPr/>
          </p:nvCxnSpPr>
          <p:spPr bwMode="auto">
            <a:xfrm flipH="1">
              <a:off x="3246" y="593"/>
              <a:ext cx="130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3829" name="Rectangle 74"/>
          <p:cNvSpPr>
            <a:spLocks noChangeArrowheads="1"/>
          </p:cNvSpPr>
          <p:nvPr/>
        </p:nvSpPr>
        <p:spPr bwMode="auto">
          <a:xfrm>
            <a:off x="7642225" y="1485900"/>
            <a:ext cx="25019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0" name="Rectangle 75"/>
          <p:cNvSpPr>
            <a:spLocks noChangeArrowheads="1"/>
          </p:cNvSpPr>
          <p:nvPr/>
        </p:nvSpPr>
        <p:spPr bwMode="auto">
          <a:xfrm>
            <a:off x="3059113" y="3286125"/>
            <a:ext cx="2503487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1" name="Text Box 76"/>
          <p:cNvSpPr txBox="1">
            <a:spLocks noChangeArrowheads="1"/>
          </p:cNvSpPr>
          <p:nvPr/>
        </p:nvSpPr>
        <p:spPr bwMode="auto">
          <a:xfrm>
            <a:off x="6645275" y="4040188"/>
            <a:ext cx="990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BF</a:t>
            </a:r>
            <a:r>
              <a:rPr lang="en-GB" b="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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b="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 = 2.450</a:t>
            </a:r>
          </a:p>
        </p:txBody>
      </p:sp>
      <p:sp>
        <p:nvSpPr>
          <p:cNvPr id="33832" name="Text Box 77"/>
          <p:cNvSpPr txBox="1">
            <a:spLocks noChangeArrowheads="1"/>
          </p:cNvSpPr>
          <p:nvPr/>
        </p:nvSpPr>
        <p:spPr bwMode="auto">
          <a:xfrm>
            <a:off x="6308725" y="3735388"/>
            <a:ext cx="1620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M3 better than M2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3833" name="AutoShape 78"/>
          <p:cNvCxnSpPr>
            <a:cxnSpLocks noChangeShapeType="1"/>
          </p:cNvCxnSpPr>
          <p:nvPr/>
        </p:nvCxnSpPr>
        <p:spPr bwMode="auto">
          <a:xfrm flipV="1">
            <a:off x="5562600" y="2989263"/>
            <a:ext cx="3330575" cy="104933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34" name="Rectangle 79"/>
          <p:cNvSpPr>
            <a:spLocks noChangeArrowheads="1"/>
          </p:cNvSpPr>
          <p:nvPr/>
        </p:nvSpPr>
        <p:spPr bwMode="auto">
          <a:xfrm>
            <a:off x="7642225" y="4840288"/>
            <a:ext cx="2501900" cy="150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5" name="Text Box 80"/>
          <p:cNvSpPr txBox="1">
            <a:spLocks noChangeArrowheads="1"/>
          </p:cNvSpPr>
          <p:nvPr/>
        </p:nvSpPr>
        <p:spPr bwMode="auto">
          <a:xfrm>
            <a:off x="5553075" y="5624513"/>
            <a:ext cx="990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BF</a:t>
            </a:r>
            <a:r>
              <a:rPr lang="en-GB" b="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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b="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 = 3.144</a:t>
            </a:r>
          </a:p>
        </p:txBody>
      </p:sp>
      <p:sp>
        <p:nvSpPr>
          <p:cNvPr id="33836" name="Text Box 81"/>
          <p:cNvSpPr txBox="1">
            <a:spLocks noChangeArrowheads="1"/>
          </p:cNvSpPr>
          <p:nvPr/>
        </p:nvSpPr>
        <p:spPr bwMode="auto">
          <a:xfrm>
            <a:off x="5175250" y="5302250"/>
            <a:ext cx="1620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M4 better than M3</a:t>
            </a:r>
          </a:p>
        </p:txBody>
      </p:sp>
      <p:cxnSp>
        <p:nvCxnSpPr>
          <p:cNvPr id="33837" name="AutoShape 82"/>
          <p:cNvCxnSpPr>
            <a:cxnSpLocks noChangeShapeType="1"/>
          </p:cNvCxnSpPr>
          <p:nvPr/>
        </p:nvCxnSpPr>
        <p:spPr bwMode="auto">
          <a:xfrm rot="10800000">
            <a:off x="4310063" y="4789488"/>
            <a:ext cx="3332162" cy="8032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38" name="AutoShape 83"/>
          <p:cNvCxnSpPr>
            <a:cxnSpLocks noChangeShapeType="1"/>
            <a:stCxn id="33823" idx="3"/>
            <a:endCxn id="33824" idx="6"/>
          </p:cNvCxnSpPr>
          <p:nvPr/>
        </p:nvCxnSpPr>
        <p:spPr bwMode="auto">
          <a:xfrm flipH="1">
            <a:off x="5222875" y="1392238"/>
            <a:ext cx="4763" cy="825500"/>
          </a:xfrm>
          <a:prstGeom prst="curvedConnector3">
            <a:avLst>
              <a:gd name="adj1" fmla="val -4800000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sp>
        <p:nvSpPr>
          <p:cNvPr id="33839" name="Text Box 84"/>
          <p:cNvSpPr txBox="1">
            <a:spLocks noChangeArrowheads="1"/>
          </p:cNvSpPr>
          <p:nvPr/>
        </p:nvSpPr>
        <p:spPr bwMode="auto">
          <a:xfrm>
            <a:off x="1008063" y="316547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M1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0" name="Text Box 85"/>
          <p:cNvSpPr txBox="1">
            <a:spLocks noChangeArrowheads="1"/>
          </p:cNvSpPr>
          <p:nvPr/>
        </p:nvSpPr>
        <p:spPr bwMode="auto">
          <a:xfrm>
            <a:off x="1490663" y="3170238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M2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1" name="Text Box 86"/>
          <p:cNvSpPr txBox="1">
            <a:spLocks noChangeArrowheads="1"/>
          </p:cNvSpPr>
          <p:nvPr/>
        </p:nvSpPr>
        <p:spPr bwMode="auto">
          <a:xfrm>
            <a:off x="1939925" y="3163888"/>
            <a:ext cx="430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M3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2" name="Text Box 87"/>
          <p:cNvSpPr txBox="1">
            <a:spLocks noChangeArrowheads="1"/>
          </p:cNvSpPr>
          <p:nvPr/>
        </p:nvSpPr>
        <p:spPr bwMode="auto">
          <a:xfrm>
            <a:off x="2455863" y="3168650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M4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3" name="Rectangle 88"/>
          <p:cNvSpPr>
            <a:spLocks noChangeArrowheads="1"/>
          </p:cNvSpPr>
          <p:nvPr/>
        </p:nvSpPr>
        <p:spPr bwMode="auto">
          <a:xfrm>
            <a:off x="3370263" y="46038"/>
            <a:ext cx="6402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CH" sz="2800" dirty="0">
                <a:solidFill>
                  <a:schemeClr val="tx2"/>
                </a:solidFill>
                <a:latin typeface="Arial Unicode MS" pitchFamily="34" charset="-128"/>
              </a:rPr>
              <a:t>BMS in SPM8: an example</a:t>
            </a:r>
            <a:endParaRPr lang="en-US" sz="2800" b="0" i="1" dirty="0">
              <a:solidFill>
                <a:schemeClr val="tx2"/>
              </a:solidFill>
            </a:endParaRPr>
          </a:p>
        </p:txBody>
      </p:sp>
      <p:sp>
        <p:nvSpPr>
          <p:cNvPr id="90" name="Text Box 35"/>
          <p:cNvSpPr txBox="1">
            <a:spLocks noChangeArrowheads="1"/>
          </p:cNvSpPr>
          <p:nvPr/>
        </p:nvSpPr>
        <p:spPr bwMode="auto">
          <a:xfrm>
            <a:off x="6517874" y="6490959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b="0">
                <a:latin typeface="Times New Roman" pitchFamily="18" charset="0"/>
              </a:rPr>
              <a:t>Stephan et al. 2008, </a:t>
            </a:r>
            <a:r>
              <a:rPr lang="de-DE" b="0" i="1">
                <a:latin typeface="Times New Roman" pitchFamily="18" charset="0"/>
              </a:rPr>
              <a:t>NeuroImage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Fixed effects BMS at group level</a:t>
            </a:r>
            <a:endParaRPr lang="en-US" sz="2800" b="1" dirty="0" smtClean="0">
              <a:latin typeface="Arial Unicode MS" pitchFamily="34" charset="-128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CH" sz="2400" b="1" smtClean="0"/>
              <a:t>Group Bayes factor (GBF)</a:t>
            </a:r>
            <a:r>
              <a:rPr lang="de-CH" sz="2400" smtClean="0"/>
              <a:t> for 1...</a:t>
            </a:r>
            <a:r>
              <a:rPr lang="de-CH" sz="2400" i="1" smtClean="0"/>
              <a:t>K</a:t>
            </a:r>
            <a:r>
              <a:rPr lang="de-CH" sz="2400" smtClean="0"/>
              <a:t> subjects:</a:t>
            </a:r>
          </a:p>
          <a:p>
            <a:pPr eaLnBrk="1" hangingPunct="1">
              <a:spcBef>
                <a:spcPct val="400000"/>
              </a:spcBef>
              <a:buFontTx/>
              <a:buNone/>
            </a:pPr>
            <a:r>
              <a:rPr lang="de-CH" sz="2400" b="1" smtClean="0"/>
              <a:t>Average Bayes factor (ABF):</a:t>
            </a:r>
          </a:p>
          <a:p>
            <a:pPr eaLnBrk="1" hangingPunct="1">
              <a:spcBef>
                <a:spcPct val="350000"/>
              </a:spcBef>
              <a:buFontTx/>
              <a:buNone/>
            </a:pPr>
            <a:r>
              <a:rPr lang="de-CH" sz="2400" b="1" smtClean="0"/>
              <a:t>Problems: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blind with regard to group heterogeneity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sensitive to outliers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14488" y="2276475"/>
          <a:ext cx="2789237" cy="865188"/>
        </p:xfrm>
        <a:graphic>
          <a:graphicData uri="http://schemas.openxmlformats.org/presentationml/2006/ole">
            <p:oleObj spid="_x0000_s8198" name="Equation" r:id="rId3" imgW="1104900" imgH="34290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417638" y="3970338"/>
          <a:ext cx="3078162" cy="993775"/>
        </p:xfrm>
        <a:graphic>
          <a:graphicData uri="http://schemas.openxmlformats.org/presentationml/2006/ole">
            <p:oleObj spid="_x0000_s8199" name="Equation" r:id="rId4" imgW="1218671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4850" y="4938713"/>
            <a:ext cx="2149475" cy="935037"/>
            <a:chOff x="431" y="2750"/>
            <a:chExt cx="1406" cy="589"/>
          </a:xfrm>
        </p:grpSpPr>
        <p:sp>
          <p:nvSpPr>
            <p:cNvPr id="2386947" name="Oval 3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48" name="Object 4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170006" name="Equation" r:id="rId4" imgW="901309" imgH="215806" progId="Equation.3">
                <p:embed/>
              </p:oleObj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52513" y="5154613"/>
            <a:ext cx="2149475" cy="935037"/>
            <a:chOff x="431" y="2750"/>
            <a:chExt cx="1406" cy="589"/>
          </a:xfrm>
        </p:grpSpPr>
        <p:sp>
          <p:nvSpPr>
            <p:cNvPr id="2386950" name="Oval 6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1" name="Object 7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170007" name="Equation" r:id="rId5" imgW="901309" imgH="215806" progId="Equation.3">
                <p:embed/>
              </p:oleObj>
            </a:graphicData>
          </a:graphic>
        </p:graphicFrame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98588" y="5372100"/>
            <a:ext cx="2147887" cy="935038"/>
            <a:chOff x="431" y="2750"/>
            <a:chExt cx="1406" cy="589"/>
          </a:xfrm>
        </p:grpSpPr>
        <p:sp>
          <p:nvSpPr>
            <p:cNvPr id="2386953" name="Oval 9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4" name="Object 10"/>
            <p:cNvGraphicFramePr>
              <a:graphicFrameLocks noChangeAspect="1"/>
            </p:cNvGraphicFramePr>
            <p:nvPr/>
          </p:nvGraphicFramePr>
          <p:xfrm>
            <a:off x="533" y="2886"/>
            <a:ext cx="1200" cy="272"/>
          </p:xfrm>
          <a:graphic>
            <a:graphicData uri="http://schemas.openxmlformats.org/presentationml/2006/ole">
              <p:oleObj spid="_x0000_s170008" name="Equation" r:id="rId6" imgW="952087" imgH="215806" progId="Equation.3">
                <p:embed/>
              </p:oleObj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12925" y="5586413"/>
            <a:ext cx="2149475" cy="935037"/>
            <a:chOff x="431" y="2750"/>
            <a:chExt cx="1406" cy="589"/>
          </a:xfrm>
        </p:grpSpPr>
        <p:sp>
          <p:nvSpPr>
            <p:cNvPr id="2386956" name="Oval 12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7" name="Object 13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170009" name="Equation" r:id="rId7" imgW="901309" imgH="215806" progId="Equation.3">
                <p:embed/>
              </p:oleObj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73113" y="3643313"/>
            <a:ext cx="2149475" cy="935037"/>
            <a:chOff x="431" y="2750"/>
            <a:chExt cx="1406" cy="589"/>
          </a:xfrm>
        </p:grpSpPr>
        <p:sp>
          <p:nvSpPr>
            <p:cNvPr id="2386959" name="Oval 1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0" name="Object 1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170010" name="Equation" r:id="rId8" imgW="939800" imgH="228600" progId="Equation.3">
                <p:embed/>
              </p:oleObj>
            </a:graphicData>
          </a:graphic>
        </p:graphicFrame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258888" y="2346325"/>
            <a:ext cx="2149475" cy="935038"/>
            <a:chOff x="3379" y="1117"/>
            <a:chExt cx="1406" cy="589"/>
          </a:xfrm>
        </p:grpSpPr>
        <p:sp>
          <p:nvSpPr>
            <p:cNvPr id="2386962" name="Oval 18"/>
            <p:cNvSpPr>
              <a:spLocks noChangeArrowheads="1"/>
            </p:cNvSpPr>
            <p:nvPr/>
          </p:nvSpPr>
          <p:spPr bwMode="auto">
            <a:xfrm>
              <a:off x="3379" y="1117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3" name="Object 19"/>
            <p:cNvGraphicFramePr>
              <a:graphicFrameLocks noChangeAspect="1"/>
            </p:cNvGraphicFramePr>
            <p:nvPr/>
          </p:nvGraphicFramePr>
          <p:xfrm>
            <a:off x="3588" y="1279"/>
            <a:ext cx="1040" cy="256"/>
          </p:xfrm>
          <a:graphic>
            <a:graphicData uri="http://schemas.openxmlformats.org/presentationml/2006/ole">
              <p:oleObj spid="_x0000_s170011" name="Equation" r:id="rId9" imgW="825500" imgH="203200" progId="Equation.3">
                <p:embed/>
              </p:oleObj>
            </a:graphicData>
          </a:graphic>
        </p:graphicFrame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52625" y="1135063"/>
            <a:ext cx="831850" cy="720725"/>
            <a:chOff x="839" y="300"/>
            <a:chExt cx="544" cy="454"/>
          </a:xfrm>
        </p:grpSpPr>
        <p:sp>
          <p:nvSpPr>
            <p:cNvPr id="2386965" name="Oval 21"/>
            <p:cNvSpPr>
              <a:spLocks noChangeArrowheads="1"/>
            </p:cNvSpPr>
            <p:nvPr/>
          </p:nvSpPr>
          <p:spPr bwMode="auto">
            <a:xfrm>
              <a:off x="839" y="300"/>
              <a:ext cx="54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6" name="Object 22"/>
            <p:cNvGraphicFramePr>
              <a:graphicFrameLocks noChangeAspect="1"/>
            </p:cNvGraphicFramePr>
            <p:nvPr/>
          </p:nvGraphicFramePr>
          <p:xfrm>
            <a:off x="1020" y="436"/>
            <a:ext cx="192" cy="176"/>
          </p:xfrm>
          <a:graphic>
            <a:graphicData uri="http://schemas.openxmlformats.org/presentationml/2006/ole">
              <p:oleObj spid="_x0000_s170012" name="Equation" r:id="rId10" imgW="152334" imgH="139639" progId="Equation.3">
                <p:embed/>
              </p:oleObj>
            </a:graphicData>
          </a:graphic>
        </p:graphicFrame>
      </p:grp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2368550" y="1855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119188" y="3859213"/>
            <a:ext cx="2151062" cy="935037"/>
            <a:chOff x="431" y="2750"/>
            <a:chExt cx="1406" cy="589"/>
          </a:xfrm>
        </p:grpSpPr>
        <p:sp>
          <p:nvSpPr>
            <p:cNvPr id="2386969" name="Oval 2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0" name="Object 2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170013" name="Equation" r:id="rId11" imgW="939800" imgH="228600" progId="Equation.3">
                <p:embed/>
              </p:oleObj>
            </a:graphicData>
          </a:graphic>
        </p:graphicFrame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468438" y="4075113"/>
            <a:ext cx="2147887" cy="935037"/>
            <a:chOff x="431" y="2750"/>
            <a:chExt cx="1406" cy="589"/>
          </a:xfrm>
        </p:grpSpPr>
        <p:sp>
          <p:nvSpPr>
            <p:cNvPr id="2386972" name="Oval 28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3" name="Object 29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170014" name="Equation" r:id="rId12" imgW="939800" imgH="228600" progId="Equation.3">
                <p:embed/>
              </p:oleObj>
            </a:graphicData>
          </a:graphic>
        </p:graphicFrame>
      </p:grpSp>
      <p:sp>
        <p:nvSpPr>
          <p:cNvPr id="2386974" name="Line 30"/>
          <p:cNvSpPr>
            <a:spLocks noChangeShapeType="1"/>
          </p:cNvSpPr>
          <p:nvPr/>
        </p:nvSpPr>
        <p:spPr bwMode="auto">
          <a:xfrm>
            <a:off x="2368550" y="3209925"/>
            <a:ext cx="485775" cy="1079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 flipH="1">
            <a:off x="1884363" y="3209925"/>
            <a:ext cx="48418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2368550" y="3209925"/>
            <a:ext cx="139700" cy="863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 flipH="1">
            <a:off x="2160588" y="3209925"/>
            <a:ext cx="207962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852738" y="50815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508250" y="4867275"/>
            <a:ext cx="0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60588" y="4649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811338" y="4291013"/>
            <a:ext cx="2154237" cy="935037"/>
            <a:chOff x="3741" y="2342"/>
            <a:chExt cx="1409" cy="589"/>
          </a:xfrm>
        </p:grpSpPr>
        <p:sp>
          <p:nvSpPr>
            <p:cNvPr id="2386982" name="Oval 38"/>
            <p:cNvSpPr>
              <a:spLocks noChangeArrowheads="1"/>
            </p:cNvSpPr>
            <p:nvPr/>
          </p:nvSpPr>
          <p:spPr bwMode="auto">
            <a:xfrm>
              <a:off x="3741" y="2342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83" name="Object 39"/>
            <p:cNvGraphicFramePr>
              <a:graphicFrameLocks noChangeAspect="1"/>
            </p:cNvGraphicFramePr>
            <p:nvPr/>
          </p:nvGraphicFramePr>
          <p:xfrm>
            <a:off x="3790" y="2496"/>
            <a:ext cx="1360" cy="272"/>
          </p:xfrm>
          <a:graphic>
            <a:graphicData uri="http://schemas.openxmlformats.org/presentationml/2006/ole">
              <p:oleObj spid="_x0000_s170015" name="Equation" r:id="rId13" imgW="1079032" imgH="215806" progId="Equation.3">
                <p:embed/>
              </p:oleObj>
            </a:graphicData>
          </a:graphic>
        </p:graphicFrame>
      </p:grpSp>
      <p:sp>
        <p:nvSpPr>
          <p:cNvPr id="2386984" name="Rectangle 40"/>
          <p:cNvSpPr>
            <a:spLocks noChangeArrowheads="1"/>
          </p:cNvSpPr>
          <p:nvPr/>
        </p:nvSpPr>
        <p:spPr bwMode="auto">
          <a:xfrm>
            <a:off x="711200" y="69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Random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effects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BMS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heterogeneous</a:t>
            </a:r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groups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386985" name="Text Box 41"/>
          <p:cNvSpPr txBox="1">
            <a:spLocks noChangeArrowheads="1"/>
          </p:cNvSpPr>
          <p:nvPr/>
        </p:nvSpPr>
        <p:spPr bwMode="auto">
          <a:xfrm>
            <a:off x="4273550" y="1289050"/>
            <a:ext cx="4613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>
                <a:solidFill>
                  <a:srgbClr val="000000"/>
                </a:solidFill>
              </a:rPr>
              <a:t>Dirichlet parameters </a:t>
            </a:r>
            <a:r>
              <a:rPr lang="en-GB" sz="1800" b="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  <a:p>
            <a:r>
              <a:rPr lang="en-GB" sz="1800" b="0">
                <a:solidFill>
                  <a:srgbClr val="000000"/>
                </a:solidFill>
              </a:rPr>
              <a:t>= “occurrences” of models in the population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386986" name="Text Box 42"/>
          <p:cNvSpPr txBox="1">
            <a:spLocks noChangeArrowheads="1"/>
          </p:cNvSpPr>
          <p:nvPr/>
        </p:nvSpPr>
        <p:spPr bwMode="auto">
          <a:xfrm>
            <a:off x="4270375" y="2609850"/>
            <a:ext cx="457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>
                <a:solidFill>
                  <a:srgbClr val="000000"/>
                </a:solidFill>
              </a:rPr>
              <a:t>Dirichlet distribution of model probabilities </a:t>
            </a:r>
            <a:r>
              <a:rPr lang="en-GB" sz="1800" b="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1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6987" name="Text Box 43"/>
          <p:cNvSpPr txBox="1">
            <a:spLocks noChangeArrowheads="1"/>
          </p:cNvSpPr>
          <p:nvPr/>
        </p:nvSpPr>
        <p:spPr bwMode="auto">
          <a:xfrm>
            <a:off x="4276725" y="3924300"/>
            <a:ext cx="457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>
                <a:solidFill>
                  <a:srgbClr val="000000"/>
                </a:solidFill>
              </a:rPr>
              <a:t>Multinomial distribution of model labels </a:t>
            </a:r>
            <a:r>
              <a:rPr lang="en-GB" sz="1800" b="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sz="1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6988" name="Text Box 44"/>
          <p:cNvSpPr txBox="1">
            <a:spLocks noChangeArrowheads="1"/>
          </p:cNvSpPr>
          <p:nvPr/>
        </p:nvSpPr>
        <p:spPr bwMode="auto">
          <a:xfrm>
            <a:off x="4284663" y="5392738"/>
            <a:ext cx="2082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>
                <a:solidFill>
                  <a:srgbClr val="000000"/>
                </a:solidFill>
              </a:rPr>
              <a:t>Measured data </a:t>
            </a:r>
            <a:r>
              <a:rPr lang="en-GB" sz="1800" b="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1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6989" name="Text Box 45"/>
          <p:cNvSpPr txBox="1">
            <a:spLocks noChangeArrowheads="1"/>
          </p:cNvSpPr>
          <p:nvPr/>
        </p:nvSpPr>
        <p:spPr bwMode="auto">
          <a:xfrm>
            <a:off x="7329488" y="4606925"/>
            <a:ext cx="2016125" cy="1200329"/>
          </a:xfrm>
          <a:prstGeom prst="rect">
            <a:avLst/>
          </a:prstGeom>
          <a:solidFill>
            <a:srgbClr val="3366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Model inversion </a:t>
            </a:r>
            <a:r>
              <a:rPr lang="en-GB" sz="1800" dirty="0">
                <a:solidFill>
                  <a:srgbClr val="FFFFFF"/>
                </a:solidFill>
              </a:rPr>
              <a:t>by </a:t>
            </a:r>
            <a:r>
              <a:rPr lang="en-GB" sz="1800" dirty="0" err="1">
                <a:solidFill>
                  <a:srgbClr val="FFFFFF"/>
                </a:solidFill>
              </a:rPr>
              <a:t>Variational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Bayes</a:t>
            </a:r>
            <a:r>
              <a:rPr lang="en-GB" sz="1800" dirty="0">
                <a:solidFill>
                  <a:srgbClr val="FFFFFF"/>
                </a:solidFill>
              </a:rPr>
              <a:t> (VB</a:t>
            </a:r>
            <a:r>
              <a:rPr lang="en-GB" sz="1800" dirty="0" smtClean="0">
                <a:solidFill>
                  <a:srgbClr val="FFFFFF"/>
                </a:solidFill>
              </a:rPr>
              <a:t>) or MCMC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386990" name="AutoShape 46"/>
          <p:cNvCxnSpPr>
            <a:cxnSpLocks noChangeShapeType="1"/>
            <a:stCxn id="2386988" idx="0"/>
            <a:endCxn id="2386989" idx="1"/>
          </p:cNvCxnSpPr>
          <p:nvPr/>
        </p:nvCxnSpPr>
        <p:spPr bwMode="auto">
          <a:xfrm rot="5400000" flipH="1" flipV="1">
            <a:off x="6234951" y="4298202"/>
            <a:ext cx="185648" cy="20034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991" name="AutoShape 47"/>
          <p:cNvCxnSpPr>
            <a:cxnSpLocks noChangeShapeType="1"/>
            <a:stCxn id="2386989" idx="3"/>
            <a:endCxn id="2386985" idx="3"/>
          </p:cNvCxnSpPr>
          <p:nvPr/>
        </p:nvCxnSpPr>
        <p:spPr bwMode="auto">
          <a:xfrm flipH="1" flipV="1">
            <a:off x="8886825" y="1609725"/>
            <a:ext cx="458788" cy="3597365"/>
          </a:xfrm>
          <a:prstGeom prst="curvedConnector3">
            <a:avLst>
              <a:gd name="adj1" fmla="val -4982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992" name="AutoShape 48"/>
          <p:cNvCxnSpPr>
            <a:cxnSpLocks noChangeShapeType="1"/>
            <a:stCxn id="2386989" idx="3"/>
            <a:endCxn id="2386986" idx="3"/>
          </p:cNvCxnSpPr>
          <p:nvPr/>
        </p:nvCxnSpPr>
        <p:spPr bwMode="auto">
          <a:xfrm flipH="1" flipV="1">
            <a:off x="8842375" y="2793207"/>
            <a:ext cx="503238" cy="2413883"/>
          </a:xfrm>
          <a:prstGeom prst="curvedConnector3">
            <a:avLst>
              <a:gd name="adj1" fmla="val -4542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993" name="AutoShape 49"/>
          <p:cNvCxnSpPr>
            <a:cxnSpLocks noChangeShapeType="1"/>
            <a:stCxn id="2386989" idx="3"/>
            <a:endCxn id="2386987" idx="3"/>
          </p:cNvCxnSpPr>
          <p:nvPr/>
        </p:nvCxnSpPr>
        <p:spPr bwMode="auto">
          <a:xfrm flipH="1" flipV="1">
            <a:off x="8855075" y="4107657"/>
            <a:ext cx="490538" cy="1099433"/>
          </a:xfrm>
          <a:prstGeom prst="curvedConnector3">
            <a:avLst>
              <a:gd name="adj1" fmla="val -347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86994" name="Rectangle 50"/>
          <p:cNvSpPr>
            <a:spLocks noChangeArrowheads="1"/>
          </p:cNvSpPr>
          <p:nvPr/>
        </p:nvSpPr>
        <p:spPr bwMode="auto">
          <a:xfrm>
            <a:off x="6505580" y="6235700"/>
            <a:ext cx="2850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Stephan 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2009a,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et al. 2010,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PLoS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 Comp. Biol.</a:t>
            </a:r>
            <a:endParaRPr lang="de-DE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1018443"/>
            <a:ext cx="5867400" cy="5697538"/>
            <a:chOff x="1380" y="409"/>
            <a:chExt cx="3838" cy="3589"/>
          </a:xfrm>
        </p:grpSpPr>
        <p:pic>
          <p:nvPicPr>
            <p:cNvPr id="24985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0" y="1752"/>
              <a:ext cx="383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98564" name="Line 4"/>
            <p:cNvSpPr>
              <a:spLocks noChangeShapeType="1"/>
            </p:cNvSpPr>
            <p:nvPr/>
          </p:nvSpPr>
          <p:spPr bwMode="auto">
            <a:xfrm>
              <a:off x="4602" y="409"/>
              <a:ext cx="0" cy="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4225" y="659668"/>
            <a:ext cx="3508375" cy="2957513"/>
            <a:chOff x="2095" y="740"/>
            <a:chExt cx="2295" cy="1863"/>
          </a:xfrm>
        </p:grpSpPr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2232" y="1303"/>
              <a:ext cx="359" cy="272"/>
              <a:chOff x="768" y="3119"/>
              <a:chExt cx="598" cy="453"/>
            </a:xfrm>
          </p:grpSpPr>
          <p:sp>
            <p:nvSpPr>
              <p:cNvPr id="2498567" name="Oval 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6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569" name="AutoShape 9"/>
            <p:cNvCxnSpPr>
              <a:cxnSpLocks noChangeAspect="1" noChangeShapeType="1"/>
              <a:stCxn id="2498567" idx="3"/>
              <a:endCxn id="2498577" idx="3"/>
            </p:cNvCxnSpPr>
            <p:nvPr/>
          </p:nvCxnSpPr>
          <p:spPr bwMode="auto">
            <a:xfrm>
              <a:off x="2316" y="1535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0" name="AutoShape 10"/>
            <p:cNvCxnSpPr>
              <a:cxnSpLocks noChangeAspect="1" noChangeShapeType="1"/>
              <a:stCxn id="2498577" idx="1"/>
              <a:endCxn id="2498567" idx="5"/>
            </p:cNvCxnSpPr>
            <p:nvPr/>
          </p:nvCxnSpPr>
          <p:spPr bwMode="auto">
            <a:xfrm flipH="1" flipV="1">
              <a:off x="2508" y="1535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571" name="Oval 11"/>
            <p:cNvSpPr>
              <a:spLocks noChangeAspect="1" noChangeArrowheads="1"/>
            </p:cNvSpPr>
            <p:nvPr/>
          </p:nvSpPr>
          <p:spPr bwMode="auto">
            <a:xfrm>
              <a:off x="3222" y="1483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572" name="Oval 12"/>
            <p:cNvSpPr>
              <a:spLocks noChangeAspect="1" noChangeArrowheads="1"/>
            </p:cNvSpPr>
            <p:nvPr/>
          </p:nvSpPr>
          <p:spPr bwMode="auto">
            <a:xfrm>
              <a:off x="3271" y="202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573" name="AutoShape 13"/>
            <p:cNvCxnSpPr>
              <a:cxnSpLocks noChangeAspect="1" noChangeShapeType="1"/>
              <a:stCxn id="2498577" idx="4"/>
              <a:endCxn id="2498583" idx="0"/>
            </p:cNvCxnSpPr>
            <p:nvPr/>
          </p:nvCxnSpPr>
          <p:spPr bwMode="auto">
            <a:xfrm flipH="1">
              <a:off x="2813" y="2118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4" name="AutoShape 14"/>
            <p:cNvCxnSpPr>
              <a:cxnSpLocks noChangeAspect="1" noChangeShapeType="1"/>
              <a:stCxn id="2498590" idx="3"/>
              <a:endCxn id="2498577" idx="1"/>
            </p:cNvCxnSpPr>
            <p:nvPr/>
          </p:nvCxnSpPr>
          <p:spPr bwMode="auto">
            <a:xfrm>
              <a:off x="2848" y="1534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5" name="AutoShape 15"/>
            <p:cNvCxnSpPr>
              <a:cxnSpLocks noChangeAspect="1" noChangeShapeType="1"/>
              <a:stCxn id="2498580" idx="4"/>
              <a:endCxn id="2498584" idx="0"/>
            </p:cNvCxnSpPr>
            <p:nvPr/>
          </p:nvCxnSpPr>
          <p:spPr bwMode="auto">
            <a:xfrm>
              <a:off x="3489" y="2119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5" name="Group 16"/>
            <p:cNvGrpSpPr>
              <a:grpSpLocks noChangeAspect="1"/>
            </p:cNvGrpSpPr>
            <p:nvPr/>
          </p:nvGrpSpPr>
          <p:grpSpPr bwMode="auto">
            <a:xfrm>
              <a:off x="2809" y="1847"/>
              <a:ext cx="271" cy="271"/>
              <a:chOff x="409" y="3119"/>
              <a:chExt cx="453" cy="453"/>
            </a:xfrm>
          </p:grpSpPr>
          <p:sp>
            <p:nvSpPr>
              <p:cNvPr id="2498577" name="Oval 17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7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6" name="Group 19"/>
            <p:cNvGrpSpPr>
              <a:grpSpLocks noChangeAspect="1"/>
            </p:cNvGrpSpPr>
            <p:nvPr/>
          </p:nvGrpSpPr>
          <p:grpSpPr bwMode="auto">
            <a:xfrm>
              <a:off x="3353" y="1847"/>
              <a:ext cx="272" cy="272"/>
              <a:chOff x="841" y="3119"/>
              <a:chExt cx="453" cy="453"/>
            </a:xfrm>
          </p:grpSpPr>
          <p:sp>
            <p:nvSpPr>
              <p:cNvPr id="2498580" name="Oval 2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1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582" name="AutoShape 22"/>
            <p:cNvCxnSpPr>
              <a:cxnSpLocks noChangeAspect="1" noChangeShapeType="1"/>
              <a:stCxn id="2498577" idx="5"/>
              <a:endCxn id="2498580" idx="3"/>
            </p:cNvCxnSpPr>
            <p:nvPr/>
          </p:nvCxnSpPr>
          <p:spPr bwMode="auto">
            <a:xfrm>
              <a:off x="3040" y="2078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83" name="Text Box 23"/>
            <p:cNvSpPr txBox="1">
              <a:spLocks noChangeAspect="1" noChangeArrowheads="1"/>
            </p:cNvSpPr>
            <p:nvPr/>
          </p:nvSpPr>
          <p:spPr bwMode="auto">
            <a:xfrm>
              <a:off x="2643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584" name="Text Box 24"/>
            <p:cNvSpPr txBox="1">
              <a:spLocks noChangeAspect="1" noChangeArrowheads="1"/>
            </p:cNvSpPr>
            <p:nvPr/>
          </p:nvSpPr>
          <p:spPr bwMode="auto">
            <a:xfrm>
              <a:off x="3544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7" name="Group 25"/>
            <p:cNvGrpSpPr>
              <a:grpSpLocks noChangeAspect="1"/>
            </p:cNvGrpSpPr>
            <p:nvPr/>
          </p:nvGrpSpPr>
          <p:grpSpPr bwMode="auto">
            <a:xfrm>
              <a:off x="3353" y="1303"/>
              <a:ext cx="272" cy="271"/>
              <a:chOff x="841" y="3119"/>
              <a:chExt cx="453" cy="453"/>
            </a:xfrm>
          </p:grpSpPr>
          <p:sp>
            <p:nvSpPr>
              <p:cNvPr id="2498586" name="Oval 2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7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88" name="AutoShape 28"/>
            <p:cNvCxnSpPr>
              <a:cxnSpLocks noChangeAspect="1" noChangeShapeType="1"/>
              <a:stCxn id="2498586" idx="3"/>
              <a:endCxn id="2498580" idx="1"/>
            </p:cNvCxnSpPr>
            <p:nvPr/>
          </p:nvCxnSpPr>
          <p:spPr bwMode="auto">
            <a:xfrm>
              <a:off x="3393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9"/>
            <p:cNvGrpSpPr>
              <a:grpSpLocks noChangeAspect="1"/>
            </p:cNvGrpSpPr>
            <p:nvPr/>
          </p:nvGrpSpPr>
          <p:grpSpPr bwMode="auto">
            <a:xfrm>
              <a:off x="2808" y="1303"/>
              <a:ext cx="272" cy="271"/>
              <a:chOff x="841" y="3119"/>
              <a:chExt cx="453" cy="453"/>
            </a:xfrm>
          </p:grpSpPr>
          <p:sp>
            <p:nvSpPr>
              <p:cNvPr id="2498590" name="Oval 3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9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92" name="AutoShape 32"/>
            <p:cNvCxnSpPr>
              <a:cxnSpLocks noChangeAspect="1" noChangeShapeType="1"/>
              <a:stCxn id="2498580" idx="1"/>
              <a:endCxn id="2498577" idx="7"/>
            </p:cNvCxnSpPr>
            <p:nvPr/>
          </p:nvCxnSpPr>
          <p:spPr bwMode="auto">
            <a:xfrm flipH="1">
              <a:off x="3040" y="1887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3" name="AutoShape 33"/>
            <p:cNvCxnSpPr>
              <a:cxnSpLocks noChangeAspect="1" noChangeShapeType="1"/>
              <a:stCxn id="2498580" idx="7"/>
              <a:endCxn id="2498586" idx="5"/>
            </p:cNvCxnSpPr>
            <p:nvPr/>
          </p:nvCxnSpPr>
          <p:spPr bwMode="auto">
            <a:xfrm flipV="1">
              <a:off x="3585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4" name="AutoShape 34"/>
            <p:cNvCxnSpPr>
              <a:cxnSpLocks noChangeAspect="1" noChangeShapeType="1"/>
              <a:stCxn id="2498577" idx="7"/>
              <a:endCxn id="2498590" idx="5"/>
            </p:cNvCxnSpPr>
            <p:nvPr/>
          </p:nvCxnSpPr>
          <p:spPr bwMode="auto">
            <a:xfrm flipV="1">
              <a:off x="3040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95" name="AutoShape 35"/>
            <p:cNvCxnSpPr>
              <a:cxnSpLocks noChangeAspect="1" noChangeShapeType="1"/>
              <a:stCxn id="2498586" idx="1"/>
              <a:endCxn id="2498590" idx="7"/>
            </p:cNvCxnSpPr>
            <p:nvPr/>
          </p:nvCxnSpPr>
          <p:spPr bwMode="auto">
            <a:xfrm flipH="1">
              <a:off x="3040" y="134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6" name="AutoShape 36"/>
            <p:cNvCxnSpPr>
              <a:cxnSpLocks noChangeAspect="1" noChangeShapeType="1"/>
              <a:stCxn id="2498590" idx="5"/>
              <a:endCxn id="2498586" idx="3"/>
            </p:cNvCxnSpPr>
            <p:nvPr/>
          </p:nvCxnSpPr>
          <p:spPr bwMode="auto">
            <a:xfrm>
              <a:off x="3040" y="1534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97" name="Text Box 37"/>
            <p:cNvSpPr txBox="1">
              <a:spLocks noChangeAspect="1" noChangeArrowheads="1"/>
            </p:cNvSpPr>
            <p:nvPr/>
          </p:nvSpPr>
          <p:spPr bwMode="auto">
            <a:xfrm>
              <a:off x="2962" y="2333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598" name="AutoShape 38"/>
            <p:cNvCxnSpPr>
              <a:cxnSpLocks noChangeAspect="1" noChangeShapeType="1"/>
              <a:stCxn id="2498597" idx="0"/>
              <a:endCxn id="2498571" idx="4"/>
            </p:cNvCxnSpPr>
            <p:nvPr/>
          </p:nvCxnSpPr>
          <p:spPr bwMode="auto">
            <a:xfrm flipV="1">
              <a:off x="3194" y="1540"/>
              <a:ext cx="5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599" name="AutoShape 39"/>
            <p:cNvCxnSpPr>
              <a:cxnSpLocks noChangeAspect="1" noChangeShapeType="1"/>
              <a:stCxn id="2498597" idx="0"/>
              <a:endCxn id="2498572" idx="4"/>
            </p:cNvCxnSpPr>
            <p:nvPr/>
          </p:nvCxnSpPr>
          <p:spPr bwMode="auto">
            <a:xfrm flipV="1">
              <a:off x="3194" y="2081"/>
              <a:ext cx="10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0" name="Text Box 40"/>
            <p:cNvSpPr txBox="1">
              <a:spLocks noChangeAspect="1" noChangeArrowheads="1"/>
            </p:cNvSpPr>
            <p:nvPr/>
          </p:nvSpPr>
          <p:spPr bwMode="auto">
            <a:xfrm>
              <a:off x="3141" y="740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</a:p>
          </p:txBody>
        </p:sp>
        <p:cxnSp>
          <p:nvCxnSpPr>
            <p:cNvPr id="2498601" name="AutoShape 41"/>
            <p:cNvCxnSpPr>
              <a:cxnSpLocks noChangeAspect="1" noChangeShapeType="1"/>
              <a:stCxn id="2498600" idx="2"/>
              <a:endCxn id="2498602" idx="0"/>
            </p:cNvCxnSpPr>
            <p:nvPr/>
          </p:nvCxnSpPr>
          <p:spPr bwMode="auto">
            <a:xfrm flipH="1">
              <a:off x="3252" y="895"/>
              <a:ext cx="116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2" name="Oval 42"/>
            <p:cNvSpPr>
              <a:spLocks noChangeAspect="1" noChangeArrowheads="1"/>
            </p:cNvSpPr>
            <p:nvPr/>
          </p:nvSpPr>
          <p:spPr bwMode="auto">
            <a:xfrm>
              <a:off x="3223" y="134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03" name="Oval 43"/>
            <p:cNvSpPr>
              <a:spLocks noChangeAspect="1" noChangeArrowheads="1"/>
            </p:cNvSpPr>
            <p:nvPr/>
          </p:nvSpPr>
          <p:spPr bwMode="auto">
            <a:xfrm>
              <a:off x="3270" y="1886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4" name="AutoShape 44"/>
            <p:cNvCxnSpPr>
              <a:cxnSpLocks noChangeAspect="1" noChangeShapeType="1"/>
              <a:stCxn id="2498600" idx="2"/>
              <a:endCxn id="2498603" idx="0"/>
            </p:cNvCxnSpPr>
            <p:nvPr/>
          </p:nvCxnSpPr>
          <p:spPr bwMode="auto">
            <a:xfrm flipH="1">
              <a:off x="3299" y="895"/>
              <a:ext cx="69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5" name="Text Box 45"/>
            <p:cNvSpPr txBox="1">
              <a:spLocks noChangeAspect="1" noChangeArrowheads="1"/>
            </p:cNvSpPr>
            <p:nvPr/>
          </p:nvSpPr>
          <p:spPr bwMode="auto">
            <a:xfrm>
              <a:off x="2095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6" name="Oval 46"/>
            <p:cNvSpPr>
              <a:spLocks noChangeAspect="1" noChangeArrowheads="1"/>
            </p:cNvSpPr>
            <p:nvPr/>
          </p:nvSpPr>
          <p:spPr bwMode="auto">
            <a:xfrm>
              <a:off x="2845" y="1690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7" name="AutoShape 47"/>
            <p:cNvCxnSpPr>
              <a:cxnSpLocks noChangeAspect="1" noChangeShapeType="1"/>
              <a:stCxn id="2498605" idx="3"/>
              <a:endCxn id="2498606" idx="2"/>
            </p:cNvCxnSpPr>
            <p:nvPr/>
          </p:nvCxnSpPr>
          <p:spPr bwMode="auto">
            <a:xfrm>
              <a:off x="2339" y="1709"/>
              <a:ext cx="506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8" name="Text Box 48"/>
            <p:cNvSpPr txBox="1">
              <a:spLocks noChangeAspect="1" noChangeArrowheads="1"/>
            </p:cNvSpPr>
            <p:nvPr/>
          </p:nvSpPr>
          <p:spPr bwMode="auto">
            <a:xfrm>
              <a:off x="4137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9" name="Oval 49"/>
            <p:cNvSpPr>
              <a:spLocks noChangeAspect="1" noChangeArrowheads="1"/>
            </p:cNvSpPr>
            <p:nvPr/>
          </p:nvSpPr>
          <p:spPr bwMode="auto">
            <a:xfrm>
              <a:off x="3529" y="1691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0" name="AutoShape 50"/>
            <p:cNvCxnSpPr>
              <a:cxnSpLocks noChangeAspect="1" noChangeShapeType="1"/>
              <a:stCxn id="2498608" idx="1"/>
              <a:endCxn id="2498609" idx="6"/>
            </p:cNvCxnSpPr>
            <p:nvPr/>
          </p:nvCxnSpPr>
          <p:spPr bwMode="auto">
            <a:xfrm flipH="1">
              <a:off x="3586" y="1709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9" name="Group 51"/>
            <p:cNvGrpSpPr>
              <a:grpSpLocks noChangeAspect="1"/>
            </p:cNvGrpSpPr>
            <p:nvPr/>
          </p:nvGrpSpPr>
          <p:grpSpPr bwMode="auto">
            <a:xfrm>
              <a:off x="3837" y="1303"/>
              <a:ext cx="359" cy="272"/>
              <a:chOff x="767" y="3119"/>
              <a:chExt cx="598" cy="453"/>
            </a:xfrm>
          </p:grpSpPr>
          <p:sp>
            <p:nvSpPr>
              <p:cNvPr id="2498612" name="Oval 5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1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14" name="AutoShape 54"/>
            <p:cNvCxnSpPr>
              <a:cxnSpLocks noChangeAspect="1" noChangeShapeType="1"/>
              <a:stCxn id="2498567" idx="7"/>
              <a:endCxn id="2498612" idx="1"/>
            </p:cNvCxnSpPr>
            <p:nvPr/>
          </p:nvCxnSpPr>
          <p:spPr bwMode="auto">
            <a:xfrm rot="5400000" flipV="1">
              <a:off x="3214" y="637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5" name="AutoShape 55"/>
            <p:cNvCxnSpPr>
              <a:cxnSpLocks noChangeAspect="1" noChangeShapeType="1"/>
              <a:stCxn id="2498612" idx="0"/>
              <a:endCxn id="2498567" idx="0"/>
            </p:cNvCxnSpPr>
            <p:nvPr/>
          </p:nvCxnSpPr>
          <p:spPr bwMode="auto">
            <a:xfrm rot="16200000" flipH="1" flipV="1">
              <a:off x="3214" y="501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6" name="AutoShape 56"/>
            <p:cNvCxnSpPr>
              <a:cxnSpLocks noChangeAspect="1" noChangeShapeType="1"/>
              <a:stCxn id="2498612" idx="5"/>
              <a:endCxn id="2498580" idx="5"/>
            </p:cNvCxnSpPr>
            <p:nvPr/>
          </p:nvCxnSpPr>
          <p:spPr bwMode="auto">
            <a:xfrm flipH="1">
              <a:off x="3585" y="1535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17" name="AutoShape 57"/>
            <p:cNvCxnSpPr>
              <a:cxnSpLocks noChangeAspect="1" noChangeShapeType="1"/>
              <a:stCxn id="2498612" idx="3"/>
              <a:endCxn id="2498580" idx="7"/>
            </p:cNvCxnSpPr>
            <p:nvPr/>
          </p:nvCxnSpPr>
          <p:spPr bwMode="auto">
            <a:xfrm flipH="1">
              <a:off x="3585" y="1535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18" name="Oval 58"/>
            <p:cNvSpPr>
              <a:spLocks noChangeAspect="1" noChangeArrowheads="1"/>
            </p:cNvSpPr>
            <p:nvPr/>
          </p:nvSpPr>
          <p:spPr bwMode="auto">
            <a:xfrm>
              <a:off x="2627" y="1857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9" name="AutoShape 59"/>
            <p:cNvCxnSpPr>
              <a:cxnSpLocks noChangeAspect="1" noChangeShapeType="1"/>
              <a:stCxn id="2498605" idx="3"/>
              <a:endCxn id="2498618" idx="1"/>
            </p:cNvCxnSpPr>
            <p:nvPr/>
          </p:nvCxnSpPr>
          <p:spPr bwMode="auto">
            <a:xfrm>
              <a:off x="2339" y="1709"/>
              <a:ext cx="296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0" name="Oval 60"/>
            <p:cNvSpPr>
              <a:spLocks noChangeAspect="1" noChangeArrowheads="1"/>
            </p:cNvSpPr>
            <p:nvPr/>
          </p:nvSpPr>
          <p:spPr bwMode="auto">
            <a:xfrm>
              <a:off x="3743" y="1856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1" name="AutoShape 61"/>
            <p:cNvCxnSpPr>
              <a:cxnSpLocks noChangeAspect="1" noChangeShapeType="1"/>
              <a:stCxn id="2498608" idx="1"/>
              <a:endCxn id="2498620" idx="7"/>
            </p:cNvCxnSpPr>
            <p:nvPr/>
          </p:nvCxnSpPr>
          <p:spPr bwMode="auto">
            <a:xfrm flipH="1">
              <a:off x="3791" y="1709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22" name="AutoShape 62"/>
            <p:cNvCxnSpPr>
              <a:cxnSpLocks noChangeAspect="1" noChangeShapeType="1"/>
              <a:stCxn id="2498590" idx="3"/>
              <a:endCxn id="2498567" idx="5"/>
            </p:cNvCxnSpPr>
            <p:nvPr/>
          </p:nvCxnSpPr>
          <p:spPr bwMode="auto">
            <a:xfrm flipH="1">
              <a:off x="2508" y="1534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3" name="AutoShape 63"/>
            <p:cNvCxnSpPr>
              <a:cxnSpLocks noChangeAspect="1" noChangeShapeType="1"/>
              <a:stCxn id="2498567" idx="7"/>
              <a:endCxn id="2498590" idx="1"/>
            </p:cNvCxnSpPr>
            <p:nvPr/>
          </p:nvCxnSpPr>
          <p:spPr bwMode="auto">
            <a:xfrm>
              <a:off x="2508" y="1343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4" name="AutoShape 64"/>
            <p:cNvCxnSpPr>
              <a:cxnSpLocks noChangeAspect="1" noChangeShapeType="1"/>
              <a:stCxn id="2498612" idx="3"/>
              <a:endCxn id="2498586" idx="5"/>
            </p:cNvCxnSpPr>
            <p:nvPr/>
          </p:nvCxnSpPr>
          <p:spPr bwMode="auto">
            <a:xfrm flipH="1" flipV="1">
              <a:off x="3585" y="153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5" name="AutoShape 65"/>
            <p:cNvCxnSpPr>
              <a:cxnSpLocks noChangeAspect="1" noChangeShapeType="1"/>
              <a:stCxn id="2498586" idx="7"/>
              <a:endCxn id="2498612" idx="1"/>
            </p:cNvCxnSpPr>
            <p:nvPr/>
          </p:nvCxnSpPr>
          <p:spPr bwMode="auto">
            <a:xfrm>
              <a:off x="3585" y="134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26" name="Oval 66"/>
            <p:cNvSpPr>
              <a:spLocks noChangeAspect="1" noChangeArrowheads="1"/>
            </p:cNvSpPr>
            <p:nvPr/>
          </p:nvSpPr>
          <p:spPr bwMode="auto">
            <a:xfrm>
              <a:off x="3147" y="1194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7" name="AutoShape 67"/>
            <p:cNvCxnSpPr>
              <a:cxnSpLocks noChangeAspect="1" noChangeShapeType="1"/>
              <a:stCxn id="2498597" idx="0"/>
              <a:endCxn id="2498626" idx="2"/>
            </p:cNvCxnSpPr>
            <p:nvPr/>
          </p:nvCxnSpPr>
          <p:spPr bwMode="auto">
            <a:xfrm flipH="1" flipV="1">
              <a:off x="3147" y="1222"/>
              <a:ext cx="47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8" name="Oval 68"/>
            <p:cNvSpPr>
              <a:spLocks noChangeAspect="1" noChangeArrowheads="1"/>
            </p:cNvSpPr>
            <p:nvPr/>
          </p:nvSpPr>
          <p:spPr bwMode="auto">
            <a:xfrm>
              <a:off x="3092" y="1084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9" name="AutoShape 69"/>
            <p:cNvCxnSpPr>
              <a:cxnSpLocks noChangeAspect="1" noChangeShapeType="1"/>
              <a:stCxn id="2498600" idx="2"/>
              <a:endCxn id="2498628" idx="6"/>
            </p:cNvCxnSpPr>
            <p:nvPr/>
          </p:nvCxnSpPr>
          <p:spPr bwMode="auto">
            <a:xfrm flipH="1">
              <a:off x="3148" y="895"/>
              <a:ext cx="220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47700" y="659668"/>
            <a:ext cx="4294188" cy="2957513"/>
            <a:chOff x="282" y="346"/>
            <a:chExt cx="2810" cy="1863"/>
          </a:xfrm>
        </p:grpSpPr>
        <p:grpSp>
          <p:nvGrpSpPr>
            <p:cNvPr id="11" name="Group 71"/>
            <p:cNvGrpSpPr>
              <a:grpSpLocks noChangeAspect="1"/>
            </p:cNvGrpSpPr>
            <p:nvPr/>
          </p:nvGrpSpPr>
          <p:grpSpPr bwMode="auto">
            <a:xfrm>
              <a:off x="716" y="909"/>
              <a:ext cx="359" cy="272"/>
              <a:chOff x="768" y="3119"/>
              <a:chExt cx="598" cy="453"/>
            </a:xfrm>
          </p:grpSpPr>
          <p:sp>
            <p:nvSpPr>
              <p:cNvPr id="2498632" name="Oval 7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33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34" name="AutoShape 74"/>
            <p:cNvCxnSpPr>
              <a:cxnSpLocks noChangeAspect="1" noChangeShapeType="1"/>
              <a:stCxn id="2498632" idx="3"/>
              <a:endCxn id="2498642" idx="3"/>
            </p:cNvCxnSpPr>
            <p:nvPr/>
          </p:nvCxnSpPr>
          <p:spPr bwMode="auto">
            <a:xfrm>
              <a:off x="800" y="1141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5" name="AutoShape 75"/>
            <p:cNvCxnSpPr>
              <a:cxnSpLocks noChangeAspect="1" noChangeShapeType="1"/>
              <a:stCxn id="2498642" idx="1"/>
              <a:endCxn id="2498632" idx="5"/>
            </p:cNvCxnSpPr>
            <p:nvPr/>
          </p:nvCxnSpPr>
          <p:spPr bwMode="auto">
            <a:xfrm flipH="1" flipV="1">
              <a:off x="992" y="1141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36" name="Oval 76"/>
            <p:cNvSpPr>
              <a:spLocks noChangeAspect="1" noChangeArrowheads="1"/>
            </p:cNvSpPr>
            <p:nvPr/>
          </p:nvSpPr>
          <p:spPr bwMode="auto">
            <a:xfrm>
              <a:off x="1706" y="1089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37" name="Oval 77"/>
            <p:cNvSpPr>
              <a:spLocks noChangeAspect="1" noChangeArrowheads="1"/>
            </p:cNvSpPr>
            <p:nvPr/>
          </p:nvSpPr>
          <p:spPr bwMode="auto">
            <a:xfrm>
              <a:off x="1755" y="163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38" name="AutoShape 78"/>
            <p:cNvCxnSpPr>
              <a:cxnSpLocks noChangeAspect="1" noChangeShapeType="1"/>
              <a:stCxn id="2498642" idx="4"/>
              <a:endCxn id="2498648" idx="0"/>
            </p:cNvCxnSpPr>
            <p:nvPr/>
          </p:nvCxnSpPr>
          <p:spPr bwMode="auto">
            <a:xfrm flipH="1">
              <a:off x="1297" y="1724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9" name="AutoShape 79"/>
            <p:cNvCxnSpPr>
              <a:cxnSpLocks noChangeAspect="1" noChangeShapeType="1"/>
              <a:stCxn id="2498655" idx="3"/>
              <a:endCxn id="2498642" idx="1"/>
            </p:cNvCxnSpPr>
            <p:nvPr/>
          </p:nvCxnSpPr>
          <p:spPr bwMode="auto">
            <a:xfrm>
              <a:off x="1332" y="1140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40" name="AutoShape 80"/>
            <p:cNvCxnSpPr>
              <a:cxnSpLocks noChangeAspect="1" noChangeShapeType="1"/>
              <a:stCxn id="2498645" idx="4"/>
              <a:endCxn id="2498649" idx="0"/>
            </p:cNvCxnSpPr>
            <p:nvPr/>
          </p:nvCxnSpPr>
          <p:spPr bwMode="auto">
            <a:xfrm>
              <a:off x="1973" y="1725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12" name="Group 81"/>
            <p:cNvGrpSpPr>
              <a:grpSpLocks noChangeAspect="1"/>
            </p:cNvGrpSpPr>
            <p:nvPr/>
          </p:nvGrpSpPr>
          <p:grpSpPr bwMode="auto">
            <a:xfrm>
              <a:off x="1293" y="1453"/>
              <a:ext cx="271" cy="271"/>
              <a:chOff x="409" y="3119"/>
              <a:chExt cx="453" cy="453"/>
            </a:xfrm>
          </p:grpSpPr>
          <p:sp>
            <p:nvSpPr>
              <p:cNvPr id="2498642" name="Oval 82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13" name="Group 84"/>
            <p:cNvGrpSpPr>
              <a:grpSpLocks noChangeAspect="1"/>
            </p:cNvGrpSpPr>
            <p:nvPr/>
          </p:nvGrpSpPr>
          <p:grpSpPr bwMode="auto">
            <a:xfrm>
              <a:off x="1837" y="1453"/>
              <a:ext cx="272" cy="272"/>
              <a:chOff x="841" y="3119"/>
              <a:chExt cx="453" cy="453"/>
            </a:xfrm>
          </p:grpSpPr>
          <p:sp>
            <p:nvSpPr>
              <p:cNvPr id="2498645" name="Oval 8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6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 dirty="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647" name="AutoShape 87"/>
            <p:cNvCxnSpPr>
              <a:cxnSpLocks noChangeAspect="1" noChangeShapeType="1"/>
              <a:stCxn id="2498642" idx="5"/>
              <a:endCxn id="2498645" idx="3"/>
            </p:cNvCxnSpPr>
            <p:nvPr/>
          </p:nvCxnSpPr>
          <p:spPr bwMode="auto">
            <a:xfrm>
              <a:off x="1524" y="1684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48" name="Text Box 88"/>
            <p:cNvSpPr txBox="1">
              <a:spLocks noChangeAspect="1" noChangeArrowheads="1"/>
            </p:cNvSpPr>
            <p:nvPr/>
          </p:nvSpPr>
          <p:spPr bwMode="auto">
            <a:xfrm>
              <a:off x="1127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649" name="Text Box 89"/>
            <p:cNvSpPr txBox="1">
              <a:spLocks noChangeAspect="1" noChangeArrowheads="1"/>
            </p:cNvSpPr>
            <p:nvPr/>
          </p:nvSpPr>
          <p:spPr bwMode="auto">
            <a:xfrm>
              <a:off x="2028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14" name="Group 90"/>
            <p:cNvGrpSpPr>
              <a:grpSpLocks noChangeAspect="1"/>
            </p:cNvGrpSpPr>
            <p:nvPr/>
          </p:nvGrpSpPr>
          <p:grpSpPr bwMode="auto">
            <a:xfrm>
              <a:off x="1837" y="909"/>
              <a:ext cx="272" cy="271"/>
              <a:chOff x="841" y="3119"/>
              <a:chExt cx="453" cy="453"/>
            </a:xfrm>
          </p:grpSpPr>
          <p:sp>
            <p:nvSpPr>
              <p:cNvPr id="2498651" name="Oval 9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2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3" name="AutoShape 93"/>
            <p:cNvCxnSpPr>
              <a:cxnSpLocks noChangeAspect="1" noChangeShapeType="1"/>
              <a:stCxn id="2498651" idx="3"/>
              <a:endCxn id="2498645" idx="1"/>
            </p:cNvCxnSpPr>
            <p:nvPr/>
          </p:nvCxnSpPr>
          <p:spPr bwMode="auto">
            <a:xfrm>
              <a:off x="1877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5" name="Group 94"/>
            <p:cNvGrpSpPr>
              <a:grpSpLocks noChangeAspect="1"/>
            </p:cNvGrpSpPr>
            <p:nvPr/>
          </p:nvGrpSpPr>
          <p:grpSpPr bwMode="auto">
            <a:xfrm>
              <a:off x="1292" y="909"/>
              <a:ext cx="272" cy="271"/>
              <a:chOff x="841" y="3119"/>
              <a:chExt cx="453" cy="453"/>
            </a:xfrm>
          </p:grpSpPr>
          <p:sp>
            <p:nvSpPr>
              <p:cNvPr id="2498655" name="Oval 9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6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7" name="AutoShape 97"/>
            <p:cNvCxnSpPr>
              <a:cxnSpLocks noChangeAspect="1" noChangeShapeType="1"/>
              <a:stCxn id="2498645" idx="1"/>
              <a:endCxn id="2498642" idx="7"/>
            </p:cNvCxnSpPr>
            <p:nvPr/>
          </p:nvCxnSpPr>
          <p:spPr bwMode="auto">
            <a:xfrm flipH="1">
              <a:off x="1524" y="149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8" name="AutoShape 98"/>
            <p:cNvCxnSpPr>
              <a:cxnSpLocks noChangeAspect="1" noChangeShapeType="1"/>
              <a:stCxn id="2498645" idx="7"/>
              <a:endCxn id="2498651" idx="5"/>
            </p:cNvCxnSpPr>
            <p:nvPr/>
          </p:nvCxnSpPr>
          <p:spPr bwMode="auto">
            <a:xfrm flipV="1">
              <a:off x="2069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9" name="AutoShape 99"/>
            <p:cNvCxnSpPr>
              <a:cxnSpLocks noChangeAspect="1" noChangeShapeType="1"/>
              <a:stCxn id="2498642" idx="7"/>
              <a:endCxn id="2498655" idx="5"/>
            </p:cNvCxnSpPr>
            <p:nvPr/>
          </p:nvCxnSpPr>
          <p:spPr bwMode="auto">
            <a:xfrm flipV="1">
              <a:off x="1524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60" name="AutoShape 100"/>
            <p:cNvCxnSpPr>
              <a:cxnSpLocks noChangeAspect="1" noChangeShapeType="1"/>
              <a:stCxn id="2498651" idx="1"/>
              <a:endCxn id="2498655" idx="7"/>
            </p:cNvCxnSpPr>
            <p:nvPr/>
          </p:nvCxnSpPr>
          <p:spPr bwMode="auto">
            <a:xfrm flipH="1">
              <a:off x="1524" y="949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61" name="AutoShape 101"/>
            <p:cNvCxnSpPr>
              <a:cxnSpLocks noChangeAspect="1" noChangeShapeType="1"/>
              <a:stCxn id="2498655" idx="5"/>
              <a:endCxn id="2498651" idx="3"/>
            </p:cNvCxnSpPr>
            <p:nvPr/>
          </p:nvCxnSpPr>
          <p:spPr bwMode="auto">
            <a:xfrm>
              <a:off x="1524" y="1140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62" name="Text Box 102"/>
            <p:cNvSpPr txBox="1">
              <a:spLocks noChangeAspect="1" noChangeArrowheads="1"/>
            </p:cNvSpPr>
            <p:nvPr/>
          </p:nvSpPr>
          <p:spPr bwMode="auto">
            <a:xfrm>
              <a:off x="1506" y="1939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663" name="AutoShape 103"/>
            <p:cNvCxnSpPr>
              <a:cxnSpLocks noChangeAspect="1" noChangeShapeType="1"/>
              <a:stCxn id="2498662" idx="0"/>
              <a:endCxn id="2498636" idx="4"/>
            </p:cNvCxnSpPr>
            <p:nvPr/>
          </p:nvCxnSpPr>
          <p:spPr bwMode="auto">
            <a:xfrm flipV="1">
              <a:off x="1628" y="1146"/>
              <a:ext cx="10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64" name="AutoShape 104"/>
            <p:cNvCxnSpPr>
              <a:cxnSpLocks noChangeAspect="1" noChangeShapeType="1"/>
              <a:stCxn id="2498662" idx="0"/>
              <a:endCxn id="2498637" idx="4"/>
            </p:cNvCxnSpPr>
            <p:nvPr/>
          </p:nvCxnSpPr>
          <p:spPr bwMode="auto">
            <a:xfrm flipV="1">
              <a:off x="1628" y="1687"/>
              <a:ext cx="15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5" name="Text Box 105"/>
            <p:cNvSpPr txBox="1">
              <a:spLocks noChangeAspect="1" noChangeArrowheads="1"/>
            </p:cNvSpPr>
            <p:nvPr/>
          </p:nvSpPr>
          <p:spPr bwMode="auto">
            <a:xfrm>
              <a:off x="1661" y="34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</a:p>
          </p:txBody>
        </p:sp>
        <p:cxnSp>
          <p:nvCxnSpPr>
            <p:cNvPr id="2498666" name="AutoShape 106"/>
            <p:cNvCxnSpPr>
              <a:cxnSpLocks noChangeAspect="1" noChangeShapeType="1"/>
              <a:stCxn id="2498665" idx="2"/>
              <a:endCxn id="2498667" idx="0"/>
            </p:cNvCxnSpPr>
            <p:nvPr/>
          </p:nvCxnSpPr>
          <p:spPr bwMode="auto">
            <a:xfrm flipH="1">
              <a:off x="1736" y="501"/>
              <a:ext cx="47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7" name="Oval 107"/>
            <p:cNvSpPr>
              <a:spLocks noChangeAspect="1" noChangeArrowheads="1"/>
            </p:cNvSpPr>
            <p:nvPr/>
          </p:nvSpPr>
          <p:spPr bwMode="auto">
            <a:xfrm>
              <a:off x="1707" y="95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68" name="Oval 108"/>
            <p:cNvSpPr>
              <a:spLocks noChangeAspect="1" noChangeArrowheads="1"/>
            </p:cNvSpPr>
            <p:nvPr/>
          </p:nvSpPr>
          <p:spPr bwMode="auto">
            <a:xfrm>
              <a:off x="1754" y="1492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69" name="AutoShape 109"/>
            <p:cNvCxnSpPr>
              <a:cxnSpLocks noChangeAspect="1" noChangeShapeType="1"/>
              <a:stCxn id="2498665" idx="2"/>
              <a:endCxn id="2498668" idx="0"/>
            </p:cNvCxnSpPr>
            <p:nvPr/>
          </p:nvCxnSpPr>
          <p:spPr bwMode="auto">
            <a:xfrm>
              <a:off x="1783" y="501"/>
              <a:ext cx="0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0" name="Text Box 110"/>
            <p:cNvSpPr txBox="1">
              <a:spLocks noChangeAspect="1" noChangeArrowheads="1"/>
            </p:cNvSpPr>
            <p:nvPr/>
          </p:nvSpPr>
          <p:spPr bwMode="auto">
            <a:xfrm>
              <a:off x="282" y="1237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1" name="Oval 111"/>
            <p:cNvSpPr>
              <a:spLocks noChangeAspect="1" noChangeArrowheads="1"/>
            </p:cNvSpPr>
            <p:nvPr/>
          </p:nvSpPr>
          <p:spPr bwMode="auto">
            <a:xfrm>
              <a:off x="1329" y="1296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2" name="AutoShape 112"/>
            <p:cNvCxnSpPr>
              <a:cxnSpLocks noChangeAspect="1" noChangeShapeType="1"/>
              <a:stCxn id="2498670" idx="3"/>
              <a:endCxn id="2498671" idx="2"/>
            </p:cNvCxnSpPr>
            <p:nvPr/>
          </p:nvCxnSpPr>
          <p:spPr bwMode="auto">
            <a:xfrm>
              <a:off x="745" y="1315"/>
              <a:ext cx="584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3" name="Text Box 113"/>
            <p:cNvSpPr txBox="1">
              <a:spLocks noChangeAspect="1" noChangeArrowheads="1"/>
            </p:cNvSpPr>
            <p:nvPr/>
          </p:nvSpPr>
          <p:spPr bwMode="auto">
            <a:xfrm>
              <a:off x="2621" y="1237"/>
              <a:ext cx="4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4" name="Oval 114"/>
            <p:cNvSpPr>
              <a:spLocks noChangeAspect="1" noChangeArrowheads="1"/>
            </p:cNvSpPr>
            <p:nvPr/>
          </p:nvSpPr>
          <p:spPr bwMode="auto">
            <a:xfrm>
              <a:off x="2013" y="1297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5" name="AutoShape 115"/>
            <p:cNvCxnSpPr>
              <a:cxnSpLocks noChangeAspect="1" noChangeShapeType="1"/>
              <a:stCxn id="2498673" idx="1"/>
              <a:endCxn id="2498674" idx="6"/>
            </p:cNvCxnSpPr>
            <p:nvPr/>
          </p:nvCxnSpPr>
          <p:spPr bwMode="auto">
            <a:xfrm flipH="1">
              <a:off x="2070" y="1315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16" name="Group 116"/>
            <p:cNvGrpSpPr>
              <a:grpSpLocks noChangeAspect="1"/>
            </p:cNvGrpSpPr>
            <p:nvPr/>
          </p:nvGrpSpPr>
          <p:grpSpPr bwMode="auto">
            <a:xfrm>
              <a:off x="2321" y="909"/>
              <a:ext cx="359" cy="272"/>
              <a:chOff x="767" y="3119"/>
              <a:chExt cx="598" cy="453"/>
            </a:xfrm>
          </p:grpSpPr>
          <p:sp>
            <p:nvSpPr>
              <p:cNvPr id="2498677" name="Oval 11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78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79" name="AutoShape 119"/>
            <p:cNvCxnSpPr>
              <a:cxnSpLocks noChangeAspect="1" noChangeShapeType="1"/>
              <a:stCxn id="2498632" idx="7"/>
              <a:endCxn id="2498677" idx="1"/>
            </p:cNvCxnSpPr>
            <p:nvPr/>
          </p:nvCxnSpPr>
          <p:spPr bwMode="auto">
            <a:xfrm rot="5400000" flipV="1">
              <a:off x="1698" y="243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0" name="AutoShape 120"/>
            <p:cNvCxnSpPr>
              <a:cxnSpLocks noChangeAspect="1" noChangeShapeType="1"/>
              <a:stCxn id="2498677" idx="0"/>
              <a:endCxn id="2498632" idx="0"/>
            </p:cNvCxnSpPr>
            <p:nvPr/>
          </p:nvCxnSpPr>
          <p:spPr bwMode="auto">
            <a:xfrm rot="16200000" flipH="1" flipV="1">
              <a:off x="1698" y="107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1" name="AutoShape 121"/>
            <p:cNvCxnSpPr>
              <a:cxnSpLocks noChangeAspect="1" noChangeShapeType="1"/>
              <a:stCxn id="2498677" idx="5"/>
              <a:endCxn id="2498645" idx="5"/>
            </p:cNvCxnSpPr>
            <p:nvPr/>
          </p:nvCxnSpPr>
          <p:spPr bwMode="auto">
            <a:xfrm flipH="1">
              <a:off x="2069" y="1141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2" name="AutoShape 122"/>
            <p:cNvCxnSpPr>
              <a:cxnSpLocks noChangeAspect="1" noChangeShapeType="1"/>
              <a:stCxn id="2498677" idx="3"/>
              <a:endCxn id="2498645" idx="7"/>
            </p:cNvCxnSpPr>
            <p:nvPr/>
          </p:nvCxnSpPr>
          <p:spPr bwMode="auto">
            <a:xfrm flipH="1">
              <a:off x="2069" y="1141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83" name="Oval 123"/>
            <p:cNvSpPr>
              <a:spLocks noChangeAspect="1" noChangeArrowheads="1"/>
            </p:cNvSpPr>
            <p:nvPr/>
          </p:nvSpPr>
          <p:spPr bwMode="auto">
            <a:xfrm>
              <a:off x="1111" y="1463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4" name="AutoShape 124"/>
            <p:cNvCxnSpPr>
              <a:cxnSpLocks noChangeAspect="1" noChangeShapeType="1"/>
              <a:stCxn id="2498670" idx="3"/>
              <a:endCxn id="2498683" idx="1"/>
            </p:cNvCxnSpPr>
            <p:nvPr/>
          </p:nvCxnSpPr>
          <p:spPr bwMode="auto">
            <a:xfrm>
              <a:off x="745" y="1315"/>
              <a:ext cx="374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85" name="Oval 125"/>
            <p:cNvSpPr>
              <a:spLocks noChangeAspect="1" noChangeArrowheads="1"/>
            </p:cNvSpPr>
            <p:nvPr/>
          </p:nvSpPr>
          <p:spPr bwMode="auto">
            <a:xfrm>
              <a:off x="2227" y="1462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6" name="AutoShape 126"/>
            <p:cNvCxnSpPr>
              <a:cxnSpLocks noChangeAspect="1" noChangeShapeType="1"/>
              <a:stCxn id="2498673" idx="1"/>
              <a:endCxn id="2498685" idx="7"/>
            </p:cNvCxnSpPr>
            <p:nvPr/>
          </p:nvCxnSpPr>
          <p:spPr bwMode="auto">
            <a:xfrm flipH="1">
              <a:off x="2275" y="1315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87" name="AutoShape 127"/>
            <p:cNvCxnSpPr>
              <a:cxnSpLocks noChangeAspect="1" noChangeShapeType="1"/>
              <a:stCxn id="2498655" idx="3"/>
              <a:endCxn id="2498632" idx="5"/>
            </p:cNvCxnSpPr>
            <p:nvPr/>
          </p:nvCxnSpPr>
          <p:spPr bwMode="auto">
            <a:xfrm flipH="1">
              <a:off x="992" y="1140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8" name="AutoShape 128"/>
            <p:cNvCxnSpPr>
              <a:cxnSpLocks noChangeAspect="1" noChangeShapeType="1"/>
              <a:stCxn id="2498632" idx="7"/>
              <a:endCxn id="2498655" idx="1"/>
            </p:cNvCxnSpPr>
            <p:nvPr/>
          </p:nvCxnSpPr>
          <p:spPr bwMode="auto">
            <a:xfrm>
              <a:off x="992" y="949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9" name="AutoShape 129"/>
            <p:cNvCxnSpPr>
              <a:cxnSpLocks noChangeAspect="1" noChangeShapeType="1"/>
              <a:stCxn id="2498677" idx="3"/>
              <a:endCxn id="2498651" idx="5"/>
            </p:cNvCxnSpPr>
            <p:nvPr/>
          </p:nvCxnSpPr>
          <p:spPr bwMode="auto">
            <a:xfrm flipH="1" flipV="1">
              <a:off x="2069" y="1140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90" name="AutoShape 130"/>
            <p:cNvCxnSpPr>
              <a:cxnSpLocks noChangeAspect="1" noChangeShapeType="1"/>
              <a:stCxn id="2498651" idx="7"/>
              <a:endCxn id="2498677" idx="1"/>
            </p:cNvCxnSpPr>
            <p:nvPr/>
          </p:nvCxnSpPr>
          <p:spPr bwMode="auto">
            <a:xfrm>
              <a:off x="2069" y="949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91" name="Oval 131"/>
            <p:cNvSpPr>
              <a:spLocks noChangeAspect="1" noChangeArrowheads="1"/>
            </p:cNvSpPr>
            <p:nvPr/>
          </p:nvSpPr>
          <p:spPr bwMode="auto">
            <a:xfrm>
              <a:off x="1631" y="800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2" name="AutoShape 132"/>
            <p:cNvCxnSpPr>
              <a:cxnSpLocks noChangeAspect="1" noChangeShapeType="1"/>
              <a:stCxn id="2498662" idx="0"/>
              <a:endCxn id="2498691" idx="2"/>
            </p:cNvCxnSpPr>
            <p:nvPr/>
          </p:nvCxnSpPr>
          <p:spPr bwMode="auto">
            <a:xfrm flipV="1">
              <a:off x="1628" y="828"/>
              <a:ext cx="3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93" name="Oval 133"/>
            <p:cNvSpPr>
              <a:spLocks noChangeAspect="1" noChangeArrowheads="1"/>
            </p:cNvSpPr>
            <p:nvPr/>
          </p:nvSpPr>
          <p:spPr bwMode="auto">
            <a:xfrm>
              <a:off x="1576" y="690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4" name="AutoShape 134"/>
            <p:cNvCxnSpPr>
              <a:cxnSpLocks noChangeAspect="1" noChangeShapeType="1"/>
              <a:stCxn id="2498665" idx="2"/>
              <a:endCxn id="2498693" idx="6"/>
            </p:cNvCxnSpPr>
            <p:nvPr/>
          </p:nvCxnSpPr>
          <p:spPr bwMode="auto">
            <a:xfrm flipH="1">
              <a:off x="1632" y="501"/>
              <a:ext cx="151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sp>
        <p:nvSpPr>
          <p:cNvPr id="2498695" name="Text Box 135"/>
          <p:cNvSpPr txBox="1">
            <a:spLocks noChangeArrowheads="1"/>
          </p:cNvSpPr>
          <p:nvPr/>
        </p:nvSpPr>
        <p:spPr bwMode="auto">
          <a:xfrm>
            <a:off x="3087688" y="4018818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6" name="Text Box 136"/>
          <p:cNvSpPr txBox="1">
            <a:spLocks noChangeArrowheads="1"/>
          </p:cNvSpPr>
          <p:nvPr/>
        </p:nvSpPr>
        <p:spPr bwMode="auto">
          <a:xfrm>
            <a:off x="7042150" y="401881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7" name="Oval 137"/>
          <p:cNvSpPr>
            <a:spLocks noChangeArrowheads="1"/>
          </p:cNvSpPr>
          <p:nvPr/>
        </p:nvSpPr>
        <p:spPr bwMode="auto">
          <a:xfrm>
            <a:off x="9336088" y="656493"/>
            <a:ext cx="522287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 dirty="0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 dirty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8" name="Oval 138"/>
          <p:cNvSpPr>
            <a:spLocks noChangeArrowheads="1"/>
          </p:cNvSpPr>
          <p:nvPr/>
        </p:nvSpPr>
        <p:spPr bwMode="auto">
          <a:xfrm>
            <a:off x="498475" y="635856"/>
            <a:ext cx="522288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9" name="Rectangle 139"/>
          <p:cNvSpPr>
            <a:spLocks noChangeArrowheads="1"/>
          </p:cNvSpPr>
          <p:nvPr/>
        </p:nvSpPr>
        <p:spPr bwMode="auto">
          <a:xfrm>
            <a:off x="6023991" y="5215793"/>
            <a:ext cx="409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Data: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2003,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Science</a:t>
            </a:r>
          </a:p>
          <a:p>
            <a:pPr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Models: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2007,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GB" sz="1800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9586" name="Picture 2" descr="dirichlet_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542925"/>
            <a:ext cx="8451850" cy="5751513"/>
          </a:xfrm>
          <a:prstGeom prst="rect">
            <a:avLst/>
          </a:prstGeom>
          <a:noFill/>
        </p:spPr>
      </p:pic>
      <p:sp>
        <p:nvSpPr>
          <p:cNvPr id="2499587" name="Oval 3"/>
          <p:cNvSpPr>
            <a:spLocks noChangeArrowheads="1"/>
          </p:cNvSpPr>
          <p:nvPr/>
        </p:nvSpPr>
        <p:spPr bwMode="auto">
          <a:xfrm>
            <a:off x="7102475" y="2092325"/>
            <a:ext cx="522288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9588" name="Oval 4"/>
          <p:cNvSpPr>
            <a:spLocks noChangeArrowheads="1"/>
          </p:cNvSpPr>
          <p:nvPr/>
        </p:nvSpPr>
        <p:spPr bwMode="auto">
          <a:xfrm>
            <a:off x="2498725" y="2071688"/>
            <a:ext cx="523875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499589" name="Object 5"/>
          <p:cNvGraphicFramePr>
            <a:graphicFrameLocks noChangeAspect="1"/>
          </p:cNvGraphicFramePr>
          <p:nvPr/>
        </p:nvGraphicFramePr>
        <p:xfrm>
          <a:off x="5813425" y="4535488"/>
          <a:ext cx="1690688" cy="1036637"/>
        </p:xfrm>
        <a:graphic>
          <a:graphicData uri="http://schemas.openxmlformats.org/presentationml/2006/ole">
            <p:oleObj spid="_x0000_s172040" name="Equation" r:id="rId5" imgW="787058" imgH="482391" progId="Equation.DSMT4">
              <p:embed/>
            </p:oleObj>
          </a:graphicData>
        </a:graphic>
      </p:graphicFrame>
      <p:graphicFrame>
        <p:nvGraphicFramePr>
          <p:cNvPr id="2499590" name="Object 6"/>
          <p:cNvGraphicFramePr>
            <a:graphicFrameLocks noChangeAspect="1"/>
          </p:cNvGraphicFramePr>
          <p:nvPr/>
        </p:nvGraphicFramePr>
        <p:xfrm>
          <a:off x="2547938" y="4546600"/>
          <a:ext cx="1720850" cy="1038225"/>
        </p:xfrm>
        <a:graphic>
          <a:graphicData uri="http://schemas.openxmlformats.org/presentationml/2006/ole">
            <p:oleObj spid="_x0000_s172041" name="Equation" r:id="rId6" imgW="799753" imgH="482391" progId="Equation.DSMT4">
              <p:embed/>
            </p:oleObj>
          </a:graphicData>
        </a:graphic>
      </p:graphicFrame>
      <p:graphicFrame>
        <p:nvGraphicFramePr>
          <p:cNvPr id="2499591" name="Object 7"/>
          <p:cNvGraphicFramePr>
            <a:graphicFrameLocks noChangeAspect="1"/>
          </p:cNvGraphicFramePr>
          <p:nvPr/>
        </p:nvGraphicFramePr>
        <p:xfrm>
          <a:off x="3328988" y="2030413"/>
          <a:ext cx="3167062" cy="604837"/>
        </p:xfrm>
        <a:graphic>
          <a:graphicData uri="http://schemas.openxmlformats.org/presentationml/2006/ole">
            <p:oleObj spid="_x0000_s172042" name="Equation" r:id="rId7" imgW="1129810" imgH="215806" progId="Equation.3">
              <p:embed/>
            </p:oleObj>
          </a:graphicData>
        </a:graphic>
      </p:graphicFrame>
      <p:sp>
        <p:nvSpPr>
          <p:cNvPr id="2499592" name="Rectangle 8"/>
          <p:cNvSpPr>
            <a:spLocks noChangeArrowheads="1"/>
          </p:cNvSpPr>
          <p:nvPr/>
        </p:nvSpPr>
        <p:spPr bwMode="auto">
          <a:xfrm>
            <a:off x="4016375" y="260350"/>
            <a:ext cx="208915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781" y="6363085"/>
            <a:ext cx="2624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al. 2009a,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044700"/>
            <a:ext cx="5743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202238" y="361950"/>
            <a:ext cx="4640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dirty="0" smtClean="0">
                <a:solidFill>
                  <a:schemeClr val="tx2"/>
                </a:solidFill>
                <a:latin typeface="Arial Unicode MS" pitchFamily="34" charset="-128"/>
              </a:rPr>
              <a:t>Model space partitioning:</a:t>
            </a:r>
            <a:endParaRPr lang="en-US" sz="2800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r>
              <a:rPr lang="de-CH" sz="2800" dirty="0" smtClean="0">
                <a:solidFill>
                  <a:schemeClr val="tx2"/>
                </a:solidFill>
                <a:latin typeface="Arial Unicode MS" pitchFamily="34" charset="-128"/>
              </a:rPr>
              <a:t>comparing model families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90500"/>
            <a:ext cx="42148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9941" name="Object 5"/>
          <p:cNvGraphicFramePr>
            <a:graphicFrameLocks noChangeAspect="1"/>
          </p:cNvGraphicFramePr>
          <p:nvPr/>
        </p:nvGraphicFramePr>
        <p:xfrm>
          <a:off x="7720013" y="4589463"/>
          <a:ext cx="1527175" cy="466725"/>
        </p:xfrm>
        <a:graphic>
          <a:graphicData uri="http://schemas.openxmlformats.org/presentationml/2006/ole">
            <p:oleObj spid="_x0000_s13320" name="Equation" r:id="rId5" imgW="799753" imgH="253890" progId="Equation.DSMT4">
              <p:embed/>
            </p:oleObj>
          </a:graphicData>
        </a:graphic>
      </p:graphicFrame>
      <p:graphicFrame>
        <p:nvGraphicFramePr>
          <p:cNvPr id="1959942" name="Object 6"/>
          <p:cNvGraphicFramePr>
            <a:graphicFrameLocks noChangeAspect="1"/>
          </p:cNvGraphicFramePr>
          <p:nvPr/>
        </p:nvGraphicFramePr>
        <p:xfrm>
          <a:off x="5565775" y="4589463"/>
          <a:ext cx="1550988" cy="466725"/>
        </p:xfrm>
        <a:graphic>
          <a:graphicData uri="http://schemas.openxmlformats.org/presentationml/2006/ole">
            <p:oleObj spid="_x0000_s13321" name="Equation" r:id="rId6" imgW="812447" imgH="253890" progId="Equation.DSMT4">
              <p:embed/>
            </p:oleObj>
          </a:graphicData>
        </a:graphic>
      </p:graphicFrame>
      <p:graphicFrame>
        <p:nvGraphicFramePr>
          <p:cNvPr id="1959943" name="Object 7"/>
          <p:cNvGraphicFramePr>
            <a:graphicFrameLocks noChangeAspect="1"/>
          </p:cNvGraphicFramePr>
          <p:nvPr/>
        </p:nvGraphicFramePr>
        <p:xfrm>
          <a:off x="6042025" y="3302000"/>
          <a:ext cx="2692400" cy="587375"/>
        </p:xfrm>
        <a:graphic>
          <a:graphicData uri="http://schemas.openxmlformats.org/presentationml/2006/ole">
            <p:oleObj spid="_x0000_s13322" name="Equation" r:id="rId7" imgW="1167893" imgH="253890" progId="Equation.DSMT4">
              <p:embed/>
            </p:oleObj>
          </a:graphicData>
        </a:graphic>
      </p:graphicFrame>
      <p:sp>
        <p:nvSpPr>
          <p:cNvPr id="13320" name="Oval 8"/>
          <p:cNvSpPr>
            <a:spLocks noChangeAspect="1" noChangeArrowheads="1"/>
          </p:cNvSpPr>
          <p:nvPr/>
        </p:nvSpPr>
        <p:spPr bwMode="auto">
          <a:xfrm>
            <a:off x="2351088" y="4851400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spect="1" noChangeArrowheads="1"/>
          </p:cNvSpPr>
          <p:nvPr/>
        </p:nvSpPr>
        <p:spPr bwMode="auto">
          <a:xfrm>
            <a:off x="3582988" y="483552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59946" name="Oval 10"/>
          <p:cNvSpPr>
            <a:spLocks noChangeAspect="1" noChangeArrowheads="1"/>
          </p:cNvSpPr>
          <p:nvPr/>
        </p:nvSpPr>
        <p:spPr bwMode="auto">
          <a:xfrm>
            <a:off x="9105900" y="2532063"/>
            <a:ext cx="449263" cy="4492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59947" name="Oval 11"/>
          <p:cNvSpPr>
            <a:spLocks noChangeAspect="1" noChangeArrowheads="1"/>
          </p:cNvSpPr>
          <p:nvPr/>
        </p:nvSpPr>
        <p:spPr bwMode="auto">
          <a:xfrm>
            <a:off x="5449888" y="253047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310438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2009,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946" grpId="0" animBg="1"/>
      <p:bldP spid="19599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4" y="856804"/>
            <a:ext cx="4500989" cy="331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7328"/>
            <a:ext cx="9037803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model families – a second example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30" y="1282884"/>
            <a:ext cx="3336458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Leff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 2008, J.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one driving input, one modulatory input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= 64 possible modulations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– 1 input patterns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de-CH" sz="2000" dirty="0" smtClean="0">
                <a:latin typeface="Arial" pitchFamily="34" charset="0"/>
                <a:cs typeface="Arial" pitchFamily="34" charset="0"/>
                <a:sym typeface="Symbol"/>
              </a:rPr>
              <a:t>64 =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448 models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integrate out uncertainty about modulatory patterns and ask where auditory input enters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19319" y="6354058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2010, </a:t>
            </a:r>
            <a:r>
              <a:rPr lang="de-DE" b="0" i="1" dirty="0" smtClean="0">
                <a:latin typeface="Times New Roman" pitchFamily="18" charset="0"/>
              </a:rPr>
              <a:t>PLoS Comput. Biol.</a:t>
            </a:r>
            <a:endParaRPr lang="en-US" b="0" i="1" dirty="0">
              <a:latin typeface="Times New Roman" pitchFamily="18" charset="0"/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525" y="4367279"/>
            <a:ext cx="6452003" cy="2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7328"/>
            <a:ext cx="874395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Model Averaging (BMA)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9" y="1282884"/>
            <a:ext cx="4182619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abandons dependence of parameter inference on a single model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computes average of each parameter, weighted by posterior model probabilities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represents a particularly useful alternative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when none of the models (or model subspaces) considered clearly outperforms all others</a:t>
            </a:r>
          </a:p>
          <a:p>
            <a:pPr lvl="1">
              <a:spcBef>
                <a:spcPts val="600"/>
              </a:spcBef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when comparing groups for which the optimal model differs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96120" y="1512981"/>
          <a:ext cx="4335078" cy="1475880"/>
        </p:xfrm>
        <a:graphic>
          <a:graphicData uri="http://schemas.openxmlformats.org/presentationml/2006/ole">
            <p:oleObj spid="_x0000_s130052" name="Equation" r:id="rId3" imgW="1790700" imgH="609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17924" y="3070736"/>
            <a:ext cx="49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/>
              <a:t>NB: </a:t>
            </a:r>
            <a:r>
              <a:rPr lang="de-CH" sz="1800" b="0" i="1" dirty="0" smtClean="0">
                <a:latin typeface="Times New Roman" pitchFamily="18" charset="0"/>
              </a:rPr>
              <a:t>p</a:t>
            </a:r>
            <a:r>
              <a:rPr lang="de-CH" sz="1800" b="0" dirty="0" smtClean="0">
                <a:latin typeface="Times New Roman" pitchFamily="18" charset="0"/>
              </a:rPr>
              <a:t>(</a:t>
            </a:r>
            <a:r>
              <a:rPr lang="de-CH" sz="1800" b="0" i="1" dirty="0" smtClean="0">
                <a:latin typeface="Times New Roman" pitchFamily="18" charset="0"/>
              </a:rPr>
              <a:t>m</a:t>
            </a:r>
            <a:r>
              <a:rPr lang="de-CH" sz="1800" b="0" dirty="0" smtClean="0">
                <a:latin typeface="Times New Roman" pitchFamily="18" charset="0"/>
              </a:rPr>
              <a:t>|</a:t>
            </a:r>
            <a:r>
              <a:rPr lang="de-CH" sz="1800" b="0" i="1" dirty="0" smtClean="0">
                <a:latin typeface="Times New Roman" pitchFamily="18" charset="0"/>
              </a:rPr>
              <a:t>y</a:t>
            </a:r>
            <a:r>
              <a:rPr lang="de-CH" sz="1800" b="0" baseline="-25000" dirty="0" smtClean="0">
                <a:latin typeface="Times New Roman" pitchFamily="18" charset="0"/>
              </a:rPr>
              <a:t>1..</a:t>
            </a:r>
            <a:r>
              <a:rPr lang="de-CH" sz="1800" b="0" i="1" baseline="-25000" dirty="0" smtClean="0">
                <a:latin typeface="Times New Roman" pitchFamily="18" charset="0"/>
              </a:rPr>
              <a:t>N</a:t>
            </a:r>
            <a:r>
              <a:rPr lang="de-CH" sz="1800" b="0" dirty="0" smtClean="0">
                <a:latin typeface="Times New Roman" pitchFamily="18" charset="0"/>
              </a:rPr>
              <a:t>)</a:t>
            </a:r>
            <a:r>
              <a:rPr lang="de-CH" sz="1800" b="0" dirty="0" smtClean="0"/>
              <a:t> can be obtained by either FFX or RFX BMS</a:t>
            </a:r>
            <a:endParaRPr lang="en-US" sz="1800" b="0" dirty="0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19319" y="6354058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2010, </a:t>
            </a:r>
            <a:r>
              <a:rPr lang="de-DE" b="0" i="1" dirty="0" smtClean="0">
                <a:latin typeface="Times New Roman" pitchFamily="18" charset="0"/>
              </a:rPr>
              <a:t>PLoS Comput. Biol.</a:t>
            </a:r>
            <a:endParaRPr lang="en-US" b="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BMS for large model spaces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4600575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de-CH" sz="2400" dirty="0" smtClean="0"/>
              <a:t>for less constrained model spaces, </a:t>
            </a:r>
            <a:r>
              <a:rPr lang="de-CH" sz="2400" dirty="0" smtClean="0">
                <a:sym typeface="Symbol"/>
              </a:rPr>
              <a:t>search methods are needed</a:t>
            </a:r>
          </a:p>
          <a:p>
            <a:pPr>
              <a:spcBef>
                <a:spcPts val="3600"/>
              </a:spcBef>
            </a:pPr>
            <a:r>
              <a:rPr lang="de-CH" sz="2400" dirty="0" smtClean="0">
                <a:sym typeface="Symbol"/>
              </a:rPr>
              <a:t>fast model scoring via the Savage-Dickey density ratio:</a:t>
            </a:r>
            <a:endParaRPr lang="en-US" sz="2400" dirty="0"/>
          </a:p>
        </p:txBody>
      </p:sp>
      <p:grpSp>
        <p:nvGrpSpPr>
          <p:cNvPr id="1445" name="Group 4"/>
          <p:cNvGrpSpPr>
            <a:grpSpLocks/>
          </p:cNvGrpSpPr>
          <p:nvPr/>
        </p:nvGrpSpPr>
        <p:grpSpPr bwMode="auto">
          <a:xfrm>
            <a:off x="8794751" y="668338"/>
            <a:ext cx="1079500" cy="1081088"/>
            <a:chOff x="3470" y="2568"/>
            <a:chExt cx="680" cy="681"/>
          </a:xfrm>
        </p:grpSpPr>
        <p:sp>
          <p:nvSpPr>
            <p:cNvPr id="1446" name="Oval 9"/>
            <p:cNvSpPr>
              <a:spLocks noChangeArrowheads="1"/>
            </p:cNvSpPr>
            <p:nvPr/>
          </p:nvSpPr>
          <p:spPr bwMode="auto">
            <a:xfrm>
              <a:off x="3742" y="3113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7" name="Oval 10"/>
            <p:cNvSpPr>
              <a:spLocks noChangeArrowheads="1"/>
            </p:cNvSpPr>
            <p:nvPr/>
          </p:nvSpPr>
          <p:spPr bwMode="auto">
            <a:xfrm>
              <a:off x="3470" y="284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8" name="Oval 11"/>
            <p:cNvSpPr>
              <a:spLocks noChangeArrowheads="1"/>
            </p:cNvSpPr>
            <p:nvPr/>
          </p:nvSpPr>
          <p:spPr bwMode="auto">
            <a:xfrm>
              <a:off x="4014" y="2840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49" name="AutoShape 12"/>
            <p:cNvCxnSpPr>
              <a:cxnSpLocks noChangeShapeType="1"/>
              <a:stCxn id="1451" idx="2"/>
              <a:endCxn id="1447" idx="0"/>
            </p:cNvCxnSpPr>
            <p:nvPr/>
          </p:nvCxnSpPr>
          <p:spPr bwMode="auto">
            <a:xfrm rot="10800000" flipV="1">
              <a:off x="3538" y="2636"/>
              <a:ext cx="204" cy="205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50" name="AutoShape 13"/>
            <p:cNvCxnSpPr>
              <a:cxnSpLocks noChangeShapeType="1"/>
              <a:stCxn id="1446" idx="6"/>
              <a:endCxn id="1448" idx="4"/>
            </p:cNvCxnSpPr>
            <p:nvPr/>
          </p:nvCxnSpPr>
          <p:spPr bwMode="auto">
            <a:xfrm flipV="1">
              <a:off x="3878" y="2976"/>
              <a:ext cx="204" cy="205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51" name="Oval 14"/>
            <p:cNvSpPr>
              <a:spLocks noChangeArrowheads="1"/>
            </p:cNvSpPr>
            <p:nvPr/>
          </p:nvSpPr>
          <p:spPr bwMode="auto">
            <a:xfrm>
              <a:off x="3742" y="256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52" name="AutoShape 15"/>
            <p:cNvCxnSpPr>
              <a:cxnSpLocks noChangeShapeType="1"/>
              <a:stCxn id="1446" idx="0"/>
              <a:endCxn id="1451" idx="4"/>
            </p:cNvCxnSpPr>
            <p:nvPr/>
          </p:nvCxnSpPr>
          <p:spPr bwMode="auto">
            <a:xfrm flipV="1">
              <a:off x="3810" y="2704"/>
              <a:ext cx="0" cy="409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53" name="AutoShape 12"/>
            <p:cNvCxnSpPr>
              <a:cxnSpLocks noChangeShapeType="1"/>
              <a:stCxn id="1451" idx="6"/>
              <a:endCxn id="1448" idx="0"/>
            </p:cNvCxnSpPr>
            <p:nvPr/>
          </p:nvCxnSpPr>
          <p:spPr bwMode="auto">
            <a:xfrm>
              <a:off x="3878" y="2636"/>
              <a:ext cx="204" cy="20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54" name="AutoShape 12"/>
            <p:cNvCxnSpPr>
              <a:cxnSpLocks noChangeShapeType="1"/>
              <a:stCxn id="1447" idx="4"/>
              <a:endCxn id="1446" idx="2"/>
            </p:cNvCxnSpPr>
            <p:nvPr/>
          </p:nvCxnSpPr>
          <p:spPr bwMode="auto">
            <a:xfrm rot="16200000" flipH="1">
              <a:off x="3538" y="2977"/>
              <a:ext cx="204" cy="204"/>
            </a:xfrm>
            <a:prstGeom prst="curvedConnector2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55" name="AutoShape 12"/>
            <p:cNvCxnSpPr>
              <a:cxnSpLocks noChangeShapeType="1"/>
              <a:stCxn id="1447" idx="6"/>
              <a:endCxn id="1448" idx="2"/>
            </p:cNvCxnSpPr>
            <p:nvPr/>
          </p:nvCxnSpPr>
          <p:spPr bwMode="auto">
            <a:xfrm flipV="1">
              <a:off x="3606" y="2908"/>
              <a:ext cx="408" cy="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2800" name="Group 1527"/>
          <p:cNvGrpSpPr>
            <a:grpSpLocks/>
          </p:cNvGrpSpPr>
          <p:nvPr/>
        </p:nvGrpSpPr>
        <p:grpSpPr bwMode="auto">
          <a:xfrm>
            <a:off x="5803901" y="566740"/>
            <a:ext cx="2544762" cy="2852739"/>
            <a:chOff x="2136" y="2263"/>
            <a:chExt cx="1603" cy="1797"/>
          </a:xfrm>
        </p:grpSpPr>
        <p:sp>
          <p:nvSpPr>
            <p:cNvPr id="2801" name="Line 1371"/>
            <p:cNvSpPr>
              <a:spLocks noChangeShapeType="1"/>
            </p:cNvSpPr>
            <p:nvPr/>
          </p:nvSpPr>
          <p:spPr bwMode="auto">
            <a:xfrm>
              <a:off x="2216" y="3832"/>
              <a:ext cx="1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2" name="Line 1373"/>
            <p:cNvSpPr>
              <a:spLocks noChangeShapeType="1"/>
            </p:cNvSpPr>
            <p:nvPr/>
          </p:nvSpPr>
          <p:spPr bwMode="auto">
            <a:xfrm flipV="1">
              <a:off x="2216" y="2320"/>
              <a:ext cx="0" cy="1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3" name="Line 1374"/>
            <p:cNvSpPr>
              <a:spLocks noChangeShapeType="1"/>
            </p:cNvSpPr>
            <p:nvPr/>
          </p:nvSpPr>
          <p:spPr bwMode="auto">
            <a:xfrm>
              <a:off x="2216" y="3832"/>
              <a:ext cx="1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4" name="Line 1375"/>
            <p:cNvSpPr>
              <a:spLocks noChangeShapeType="1"/>
            </p:cNvSpPr>
            <p:nvPr/>
          </p:nvSpPr>
          <p:spPr bwMode="auto">
            <a:xfrm flipV="1">
              <a:off x="2216" y="2320"/>
              <a:ext cx="0" cy="1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5" name="Line 1376"/>
            <p:cNvSpPr>
              <a:spLocks noChangeShapeType="1"/>
            </p:cNvSpPr>
            <p:nvPr/>
          </p:nvSpPr>
          <p:spPr bwMode="auto">
            <a:xfrm flipV="1">
              <a:off x="2216" y="3816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6" name="Line 1377"/>
            <p:cNvSpPr>
              <a:spLocks noChangeShapeType="1"/>
            </p:cNvSpPr>
            <p:nvPr/>
          </p:nvSpPr>
          <p:spPr bwMode="auto">
            <a:xfrm>
              <a:off x="2216" y="2324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7" name="Rectangle 1378"/>
            <p:cNvSpPr>
              <a:spLocks noChangeArrowheads="1"/>
            </p:cNvSpPr>
            <p:nvPr/>
          </p:nvSpPr>
          <p:spPr bwMode="auto">
            <a:xfrm>
              <a:off x="2204" y="3844"/>
              <a:ext cx="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8" name="Line 1382"/>
            <p:cNvSpPr>
              <a:spLocks noChangeShapeType="1"/>
            </p:cNvSpPr>
            <p:nvPr/>
          </p:nvSpPr>
          <p:spPr bwMode="auto">
            <a:xfrm flipV="1">
              <a:off x="2592" y="3816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9" name="Rectangle 1384"/>
            <p:cNvSpPr>
              <a:spLocks noChangeArrowheads="1"/>
            </p:cNvSpPr>
            <p:nvPr/>
          </p:nvSpPr>
          <p:spPr bwMode="auto">
            <a:xfrm>
              <a:off x="2580" y="3844"/>
              <a:ext cx="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0" name="Line 1388"/>
            <p:cNvSpPr>
              <a:spLocks noChangeShapeType="1"/>
            </p:cNvSpPr>
            <p:nvPr/>
          </p:nvSpPr>
          <p:spPr bwMode="auto">
            <a:xfrm flipV="1">
              <a:off x="2973" y="3816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1" name="Rectangle 1390"/>
            <p:cNvSpPr>
              <a:spLocks noChangeArrowheads="1"/>
            </p:cNvSpPr>
            <p:nvPr/>
          </p:nvSpPr>
          <p:spPr bwMode="auto">
            <a:xfrm>
              <a:off x="2961" y="3844"/>
              <a:ext cx="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2" name="Line 1394"/>
            <p:cNvSpPr>
              <a:spLocks noChangeShapeType="1"/>
            </p:cNvSpPr>
            <p:nvPr/>
          </p:nvSpPr>
          <p:spPr bwMode="auto">
            <a:xfrm flipV="1">
              <a:off x="3349" y="3816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3" name="Rectangle 1396"/>
            <p:cNvSpPr>
              <a:spLocks noChangeArrowheads="1"/>
            </p:cNvSpPr>
            <p:nvPr/>
          </p:nvSpPr>
          <p:spPr bwMode="auto">
            <a:xfrm>
              <a:off x="3337" y="3844"/>
              <a:ext cx="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4" name="Rectangle 1402"/>
            <p:cNvSpPr>
              <a:spLocks noChangeArrowheads="1"/>
            </p:cNvSpPr>
            <p:nvPr/>
          </p:nvSpPr>
          <p:spPr bwMode="auto">
            <a:xfrm>
              <a:off x="3713" y="3844"/>
              <a:ext cx="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5" name="Line 1403"/>
            <p:cNvSpPr>
              <a:spLocks noChangeShapeType="1"/>
            </p:cNvSpPr>
            <p:nvPr/>
          </p:nvSpPr>
          <p:spPr bwMode="auto">
            <a:xfrm>
              <a:off x="2216" y="383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6" name="Line 1405"/>
            <p:cNvSpPr>
              <a:spLocks noChangeShapeType="1"/>
            </p:cNvSpPr>
            <p:nvPr/>
          </p:nvSpPr>
          <p:spPr bwMode="auto">
            <a:xfrm>
              <a:off x="2216" y="383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7" name="Rectangle 1407"/>
            <p:cNvSpPr>
              <a:spLocks noChangeArrowheads="1"/>
            </p:cNvSpPr>
            <p:nvPr/>
          </p:nvSpPr>
          <p:spPr bwMode="auto">
            <a:xfrm>
              <a:off x="2136" y="3800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8" name="Rectangle 1408"/>
            <p:cNvSpPr>
              <a:spLocks noChangeArrowheads="1"/>
            </p:cNvSpPr>
            <p:nvPr/>
          </p:nvSpPr>
          <p:spPr bwMode="auto">
            <a:xfrm>
              <a:off x="2184" y="377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9" name="Line 1409"/>
            <p:cNvSpPr>
              <a:spLocks noChangeShapeType="1"/>
            </p:cNvSpPr>
            <p:nvPr/>
          </p:nvSpPr>
          <p:spPr bwMode="auto">
            <a:xfrm>
              <a:off x="2216" y="374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0" name="Line 1411"/>
            <p:cNvSpPr>
              <a:spLocks noChangeShapeType="1"/>
            </p:cNvSpPr>
            <p:nvPr/>
          </p:nvSpPr>
          <p:spPr bwMode="auto">
            <a:xfrm>
              <a:off x="2216" y="368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1" name="Line 1413"/>
            <p:cNvSpPr>
              <a:spLocks noChangeShapeType="1"/>
            </p:cNvSpPr>
            <p:nvPr/>
          </p:nvSpPr>
          <p:spPr bwMode="auto">
            <a:xfrm>
              <a:off x="2216" y="364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2" name="Line 1415"/>
            <p:cNvSpPr>
              <a:spLocks noChangeShapeType="1"/>
            </p:cNvSpPr>
            <p:nvPr/>
          </p:nvSpPr>
          <p:spPr bwMode="auto">
            <a:xfrm>
              <a:off x="2216" y="36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3" name="Line 1417"/>
            <p:cNvSpPr>
              <a:spLocks noChangeShapeType="1"/>
            </p:cNvSpPr>
            <p:nvPr/>
          </p:nvSpPr>
          <p:spPr bwMode="auto">
            <a:xfrm>
              <a:off x="2216" y="359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4" name="Line 1419"/>
            <p:cNvSpPr>
              <a:spLocks noChangeShapeType="1"/>
            </p:cNvSpPr>
            <p:nvPr/>
          </p:nvSpPr>
          <p:spPr bwMode="auto">
            <a:xfrm>
              <a:off x="2216" y="357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5" name="Line 1421"/>
            <p:cNvSpPr>
              <a:spLocks noChangeShapeType="1"/>
            </p:cNvSpPr>
            <p:nvPr/>
          </p:nvSpPr>
          <p:spPr bwMode="auto">
            <a:xfrm>
              <a:off x="2216" y="355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6" name="Line 1424"/>
            <p:cNvSpPr>
              <a:spLocks noChangeShapeType="1"/>
            </p:cNvSpPr>
            <p:nvPr/>
          </p:nvSpPr>
          <p:spPr bwMode="auto">
            <a:xfrm>
              <a:off x="2216" y="354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7" name="Line 1426"/>
            <p:cNvSpPr>
              <a:spLocks noChangeShapeType="1"/>
            </p:cNvSpPr>
            <p:nvPr/>
          </p:nvSpPr>
          <p:spPr bwMode="auto">
            <a:xfrm>
              <a:off x="2216" y="352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8" name="Line 1428"/>
            <p:cNvSpPr>
              <a:spLocks noChangeShapeType="1"/>
            </p:cNvSpPr>
            <p:nvPr/>
          </p:nvSpPr>
          <p:spPr bwMode="auto">
            <a:xfrm>
              <a:off x="2216" y="3528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9" name="Rectangle 1430"/>
            <p:cNvSpPr>
              <a:spLocks noChangeArrowheads="1"/>
            </p:cNvSpPr>
            <p:nvPr/>
          </p:nvSpPr>
          <p:spPr bwMode="auto">
            <a:xfrm>
              <a:off x="2136" y="3496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0" name="Rectangle 1431"/>
            <p:cNvSpPr>
              <a:spLocks noChangeArrowheads="1"/>
            </p:cNvSpPr>
            <p:nvPr/>
          </p:nvSpPr>
          <p:spPr bwMode="auto">
            <a:xfrm>
              <a:off x="2184" y="346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1" name="Line 1432"/>
            <p:cNvSpPr>
              <a:spLocks noChangeShapeType="1"/>
            </p:cNvSpPr>
            <p:nvPr/>
          </p:nvSpPr>
          <p:spPr bwMode="auto">
            <a:xfrm>
              <a:off x="2216" y="343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2" name="Line 1434"/>
            <p:cNvSpPr>
              <a:spLocks noChangeShapeType="1"/>
            </p:cNvSpPr>
            <p:nvPr/>
          </p:nvSpPr>
          <p:spPr bwMode="auto">
            <a:xfrm>
              <a:off x="2216" y="338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3" name="Line 1436"/>
            <p:cNvSpPr>
              <a:spLocks noChangeShapeType="1"/>
            </p:cNvSpPr>
            <p:nvPr/>
          </p:nvSpPr>
          <p:spPr bwMode="auto">
            <a:xfrm>
              <a:off x="2216" y="334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4" name="Line 1438"/>
            <p:cNvSpPr>
              <a:spLocks noChangeShapeType="1"/>
            </p:cNvSpPr>
            <p:nvPr/>
          </p:nvSpPr>
          <p:spPr bwMode="auto">
            <a:xfrm>
              <a:off x="2216" y="331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5" name="Line 1440"/>
            <p:cNvSpPr>
              <a:spLocks noChangeShapeType="1"/>
            </p:cNvSpPr>
            <p:nvPr/>
          </p:nvSpPr>
          <p:spPr bwMode="auto">
            <a:xfrm>
              <a:off x="2216" y="329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6" name="Line 1442"/>
            <p:cNvSpPr>
              <a:spLocks noChangeShapeType="1"/>
            </p:cNvSpPr>
            <p:nvPr/>
          </p:nvSpPr>
          <p:spPr bwMode="auto">
            <a:xfrm>
              <a:off x="2216" y="327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7" name="Line 1444"/>
            <p:cNvSpPr>
              <a:spLocks noChangeShapeType="1"/>
            </p:cNvSpPr>
            <p:nvPr/>
          </p:nvSpPr>
          <p:spPr bwMode="auto">
            <a:xfrm>
              <a:off x="2216" y="325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8" name="Line 1446"/>
            <p:cNvSpPr>
              <a:spLocks noChangeShapeType="1"/>
            </p:cNvSpPr>
            <p:nvPr/>
          </p:nvSpPr>
          <p:spPr bwMode="auto">
            <a:xfrm>
              <a:off x="2216" y="324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9" name="Line 1448"/>
            <p:cNvSpPr>
              <a:spLocks noChangeShapeType="1"/>
            </p:cNvSpPr>
            <p:nvPr/>
          </p:nvSpPr>
          <p:spPr bwMode="auto">
            <a:xfrm>
              <a:off x="2216" y="322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0" name="Line 1450"/>
            <p:cNvSpPr>
              <a:spLocks noChangeShapeType="1"/>
            </p:cNvSpPr>
            <p:nvPr/>
          </p:nvSpPr>
          <p:spPr bwMode="auto">
            <a:xfrm>
              <a:off x="2216" y="3228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1" name="Rectangle 1452"/>
            <p:cNvSpPr>
              <a:spLocks noChangeArrowheads="1"/>
            </p:cNvSpPr>
            <p:nvPr/>
          </p:nvSpPr>
          <p:spPr bwMode="auto">
            <a:xfrm>
              <a:off x="2136" y="3196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2" name="Rectangle 1453"/>
            <p:cNvSpPr>
              <a:spLocks noChangeArrowheads="1"/>
            </p:cNvSpPr>
            <p:nvPr/>
          </p:nvSpPr>
          <p:spPr bwMode="auto">
            <a:xfrm>
              <a:off x="2184" y="316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3" name="Line 1454"/>
            <p:cNvSpPr>
              <a:spLocks noChangeShapeType="1"/>
            </p:cNvSpPr>
            <p:nvPr/>
          </p:nvSpPr>
          <p:spPr bwMode="auto">
            <a:xfrm>
              <a:off x="2216" y="313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4" name="Line 1456"/>
            <p:cNvSpPr>
              <a:spLocks noChangeShapeType="1"/>
            </p:cNvSpPr>
            <p:nvPr/>
          </p:nvSpPr>
          <p:spPr bwMode="auto">
            <a:xfrm>
              <a:off x="2216" y="308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5" name="Line 1458"/>
            <p:cNvSpPr>
              <a:spLocks noChangeShapeType="1"/>
            </p:cNvSpPr>
            <p:nvPr/>
          </p:nvSpPr>
          <p:spPr bwMode="auto">
            <a:xfrm>
              <a:off x="2216" y="304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6" name="Line 1460"/>
            <p:cNvSpPr>
              <a:spLocks noChangeShapeType="1"/>
            </p:cNvSpPr>
            <p:nvPr/>
          </p:nvSpPr>
          <p:spPr bwMode="auto">
            <a:xfrm>
              <a:off x="2216" y="301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7" name="Line 1462"/>
            <p:cNvSpPr>
              <a:spLocks noChangeShapeType="1"/>
            </p:cNvSpPr>
            <p:nvPr/>
          </p:nvSpPr>
          <p:spPr bwMode="auto">
            <a:xfrm>
              <a:off x="2216" y="299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8" name="Line 1464"/>
            <p:cNvSpPr>
              <a:spLocks noChangeShapeType="1"/>
            </p:cNvSpPr>
            <p:nvPr/>
          </p:nvSpPr>
          <p:spPr bwMode="auto">
            <a:xfrm>
              <a:off x="2216" y="297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9" name="Line 1466"/>
            <p:cNvSpPr>
              <a:spLocks noChangeShapeType="1"/>
            </p:cNvSpPr>
            <p:nvPr/>
          </p:nvSpPr>
          <p:spPr bwMode="auto">
            <a:xfrm>
              <a:off x="2216" y="295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0" name="Line 1468"/>
            <p:cNvSpPr>
              <a:spLocks noChangeShapeType="1"/>
            </p:cNvSpPr>
            <p:nvPr/>
          </p:nvSpPr>
          <p:spPr bwMode="auto">
            <a:xfrm>
              <a:off x="2216" y="294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1" name="Line 1470"/>
            <p:cNvSpPr>
              <a:spLocks noChangeShapeType="1"/>
            </p:cNvSpPr>
            <p:nvPr/>
          </p:nvSpPr>
          <p:spPr bwMode="auto">
            <a:xfrm>
              <a:off x="2216" y="292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2" name="Line 1472"/>
            <p:cNvSpPr>
              <a:spLocks noChangeShapeType="1"/>
            </p:cNvSpPr>
            <p:nvPr/>
          </p:nvSpPr>
          <p:spPr bwMode="auto">
            <a:xfrm>
              <a:off x="2216" y="2924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3" name="Rectangle 1474"/>
            <p:cNvSpPr>
              <a:spLocks noChangeArrowheads="1"/>
            </p:cNvSpPr>
            <p:nvPr/>
          </p:nvSpPr>
          <p:spPr bwMode="auto">
            <a:xfrm>
              <a:off x="2136" y="2892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4" name="Rectangle 1475"/>
            <p:cNvSpPr>
              <a:spLocks noChangeArrowheads="1"/>
            </p:cNvSpPr>
            <p:nvPr/>
          </p:nvSpPr>
          <p:spPr bwMode="auto">
            <a:xfrm>
              <a:off x="2184" y="286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5" name="Line 1476"/>
            <p:cNvSpPr>
              <a:spLocks noChangeShapeType="1"/>
            </p:cNvSpPr>
            <p:nvPr/>
          </p:nvSpPr>
          <p:spPr bwMode="auto">
            <a:xfrm>
              <a:off x="2216" y="283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6" name="Line 1478"/>
            <p:cNvSpPr>
              <a:spLocks noChangeShapeType="1"/>
            </p:cNvSpPr>
            <p:nvPr/>
          </p:nvSpPr>
          <p:spPr bwMode="auto">
            <a:xfrm>
              <a:off x="2216" y="278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7" name="Line 1480"/>
            <p:cNvSpPr>
              <a:spLocks noChangeShapeType="1"/>
            </p:cNvSpPr>
            <p:nvPr/>
          </p:nvSpPr>
          <p:spPr bwMode="auto">
            <a:xfrm>
              <a:off x="2216" y="274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8" name="Line 1482"/>
            <p:cNvSpPr>
              <a:spLocks noChangeShapeType="1"/>
            </p:cNvSpPr>
            <p:nvPr/>
          </p:nvSpPr>
          <p:spPr bwMode="auto">
            <a:xfrm>
              <a:off x="2216" y="271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9" name="Line 1484"/>
            <p:cNvSpPr>
              <a:spLocks noChangeShapeType="1"/>
            </p:cNvSpPr>
            <p:nvPr/>
          </p:nvSpPr>
          <p:spPr bwMode="auto">
            <a:xfrm>
              <a:off x="2216" y="269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0" name="Line 1486"/>
            <p:cNvSpPr>
              <a:spLocks noChangeShapeType="1"/>
            </p:cNvSpPr>
            <p:nvPr/>
          </p:nvSpPr>
          <p:spPr bwMode="auto">
            <a:xfrm>
              <a:off x="2216" y="267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1" name="Line 1488"/>
            <p:cNvSpPr>
              <a:spLocks noChangeShapeType="1"/>
            </p:cNvSpPr>
            <p:nvPr/>
          </p:nvSpPr>
          <p:spPr bwMode="auto">
            <a:xfrm>
              <a:off x="2216" y="265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2" name="Line 1490"/>
            <p:cNvSpPr>
              <a:spLocks noChangeShapeType="1"/>
            </p:cNvSpPr>
            <p:nvPr/>
          </p:nvSpPr>
          <p:spPr bwMode="auto">
            <a:xfrm>
              <a:off x="2216" y="263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3" name="Line 1492"/>
            <p:cNvSpPr>
              <a:spLocks noChangeShapeType="1"/>
            </p:cNvSpPr>
            <p:nvPr/>
          </p:nvSpPr>
          <p:spPr bwMode="auto">
            <a:xfrm>
              <a:off x="2216" y="262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4" name="Line 1494"/>
            <p:cNvSpPr>
              <a:spLocks noChangeShapeType="1"/>
            </p:cNvSpPr>
            <p:nvPr/>
          </p:nvSpPr>
          <p:spPr bwMode="auto">
            <a:xfrm>
              <a:off x="2216" y="2624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5" name="Rectangle 1496"/>
            <p:cNvSpPr>
              <a:spLocks noChangeArrowheads="1"/>
            </p:cNvSpPr>
            <p:nvPr/>
          </p:nvSpPr>
          <p:spPr bwMode="auto">
            <a:xfrm>
              <a:off x="2136" y="2592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6" name="Rectangle 1497"/>
            <p:cNvSpPr>
              <a:spLocks noChangeArrowheads="1"/>
            </p:cNvSpPr>
            <p:nvPr/>
          </p:nvSpPr>
          <p:spPr bwMode="auto">
            <a:xfrm>
              <a:off x="2184" y="256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7" name="Line 1498"/>
            <p:cNvSpPr>
              <a:spLocks noChangeShapeType="1"/>
            </p:cNvSpPr>
            <p:nvPr/>
          </p:nvSpPr>
          <p:spPr bwMode="auto">
            <a:xfrm>
              <a:off x="2216" y="253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8" name="Line 1500"/>
            <p:cNvSpPr>
              <a:spLocks noChangeShapeType="1"/>
            </p:cNvSpPr>
            <p:nvPr/>
          </p:nvSpPr>
          <p:spPr bwMode="auto">
            <a:xfrm>
              <a:off x="2216" y="248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9" name="Line 1502"/>
            <p:cNvSpPr>
              <a:spLocks noChangeShapeType="1"/>
            </p:cNvSpPr>
            <p:nvPr/>
          </p:nvSpPr>
          <p:spPr bwMode="auto">
            <a:xfrm>
              <a:off x="2216" y="244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0" name="Line 1504"/>
            <p:cNvSpPr>
              <a:spLocks noChangeShapeType="1"/>
            </p:cNvSpPr>
            <p:nvPr/>
          </p:nvSpPr>
          <p:spPr bwMode="auto">
            <a:xfrm>
              <a:off x="2216" y="241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1" name="Line 1506"/>
            <p:cNvSpPr>
              <a:spLocks noChangeShapeType="1"/>
            </p:cNvSpPr>
            <p:nvPr/>
          </p:nvSpPr>
          <p:spPr bwMode="auto">
            <a:xfrm>
              <a:off x="2216" y="238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2" name="Line 1508"/>
            <p:cNvSpPr>
              <a:spLocks noChangeShapeType="1"/>
            </p:cNvSpPr>
            <p:nvPr/>
          </p:nvSpPr>
          <p:spPr bwMode="auto">
            <a:xfrm>
              <a:off x="2216" y="2368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3" name="Line 1510"/>
            <p:cNvSpPr>
              <a:spLocks noChangeShapeType="1"/>
            </p:cNvSpPr>
            <p:nvPr/>
          </p:nvSpPr>
          <p:spPr bwMode="auto">
            <a:xfrm>
              <a:off x="2216" y="235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4" name="Line 1512"/>
            <p:cNvSpPr>
              <a:spLocks noChangeShapeType="1"/>
            </p:cNvSpPr>
            <p:nvPr/>
          </p:nvSpPr>
          <p:spPr bwMode="auto">
            <a:xfrm>
              <a:off x="2216" y="2336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5" name="Line 1514"/>
            <p:cNvSpPr>
              <a:spLocks noChangeShapeType="1"/>
            </p:cNvSpPr>
            <p:nvPr/>
          </p:nvSpPr>
          <p:spPr bwMode="auto">
            <a:xfrm>
              <a:off x="2216" y="2324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6" name="Line 1516"/>
            <p:cNvSpPr>
              <a:spLocks noChangeShapeType="1"/>
            </p:cNvSpPr>
            <p:nvPr/>
          </p:nvSpPr>
          <p:spPr bwMode="auto">
            <a:xfrm>
              <a:off x="2216" y="2324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7" name="Rectangle 1518"/>
            <p:cNvSpPr>
              <a:spLocks noChangeArrowheads="1"/>
            </p:cNvSpPr>
            <p:nvPr/>
          </p:nvSpPr>
          <p:spPr bwMode="auto">
            <a:xfrm>
              <a:off x="2136" y="2291"/>
              <a:ext cx="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8" name="Rectangle 1519"/>
            <p:cNvSpPr>
              <a:spLocks noChangeArrowheads="1"/>
            </p:cNvSpPr>
            <p:nvPr/>
          </p:nvSpPr>
          <p:spPr bwMode="auto">
            <a:xfrm>
              <a:off x="2184" y="2263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0" kern="0" smtClean="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  <a:endParaRPr lang="en-GB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9" name="Line 1521"/>
            <p:cNvSpPr>
              <a:spLocks noChangeShapeType="1"/>
            </p:cNvSpPr>
            <p:nvPr/>
          </p:nvSpPr>
          <p:spPr bwMode="auto">
            <a:xfrm>
              <a:off x="2216" y="3832"/>
              <a:ext cx="1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0" name="Line 1523"/>
            <p:cNvSpPr>
              <a:spLocks noChangeShapeType="1"/>
            </p:cNvSpPr>
            <p:nvPr/>
          </p:nvSpPr>
          <p:spPr bwMode="auto">
            <a:xfrm flipV="1">
              <a:off x="2216" y="2320"/>
              <a:ext cx="0" cy="1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1" name="Freeform 1524"/>
            <p:cNvSpPr>
              <a:spLocks/>
            </p:cNvSpPr>
            <p:nvPr/>
          </p:nvSpPr>
          <p:spPr bwMode="auto">
            <a:xfrm>
              <a:off x="2216" y="2468"/>
              <a:ext cx="1509" cy="1272"/>
            </a:xfrm>
            <a:custGeom>
              <a:avLst/>
              <a:gdLst>
                <a:gd name="T0" fmla="*/ 0 w 1509"/>
                <a:gd name="T1" fmla="*/ 1272 h 1272"/>
                <a:gd name="T2" fmla="*/ 376 w 1509"/>
                <a:gd name="T3" fmla="*/ 1088 h 1272"/>
                <a:gd name="T4" fmla="*/ 757 w 1509"/>
                <a:gd name="T5" fmla="*/ 816 h 1272"/>
                <a:gd name="T6" fmla="*/ 1133 w 1509"/>
                <a:gd name="T7" fmla="*/ 456 h 1272"/>
                <a:gd name="T8" fmla="*/ 1509 w 1509"/>
                <a:gd name="T9" fmla="*/ 0 h 1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9"/>
                <a:gd name="T16" fmla="*/ 0 h 1272"/>
                <a:gd name="T17" fmla="*/ 1509 w 1509"/>
                <a:gd name="T18" fmla="*/ 1272 h 1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9" h="1272">
                  <a:moveTo>
                    <a:pt x="0" y="1272"/>
                  </a:moveTo>
                  <a:lnTo>
                    <a:pt x="376" y="1088"/>
                  </a:lnTo>
                  <a:lnTo>
                    <a:pt x="757" y="816"/>
                  </a:lnTo>
                  <a:lnTo>
                    <a:pt x="1133" y="456"/>
                  </a:lnTo>
                  <a:lnTo>
                    <a:pt x="1509" y="0"/>
                  </a:lnTo>
                </a:path>
              </a:pathLst>
            </a:custGeom>
            <a:noFill/>
            <a:ln w="19050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2" name="Rectangle 1525"/>
            <p:cNvSpPr>
              <a:spLocks noChangeArrowheads="1"/>
            </p:cNvSpPr>
            <p:nvPr/>
          </p:nvSpPr>
          <p:spPr bwMode="auto">
            <a:xfrm>
              <a:off x="2613" y="2296"/>
              <a:ext cx="75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0" kern="0" dirty="0" smtClean="0">
                  <a:solidFill>
                    <a:srgbClr val="000000"/>
                  </a:solidFill>
                  <a:latin typeface="Arial Narrow" pitchFamily="34" charset="0"/>
                </a:rPr>
                <a:t>Number of models</a:t>
              </a:r>
              <a:endParaRPr lang="en-GB" sz="2400" b="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3" name="Rectangle 1526"/>
            <p:cNvSpPr>
              <a:spLocks noChangeArrowheads="1"/>
            </p:cNvSpPr>
            <p:nvPr/>
          </p:nvSpPr>
          <p:spPr bwMode="auto">
            <a:xfrm>
              <a:off x="2636" y="3924"/>
              <a:ext cx="6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0" kern="0" dirty="0" smtClean="0">
                  <a:solidFill>
                    <a:srgbClr val="000000"/>
                  </a:solidFill>
                  <a:latin typeface="Arial Narrow" pitchFamily="34" charset="0"/>
                </a:rPr>
                <a:t>number of nodes</a:t>
              </a:r>
              <a:endParaRPr lang="en-GB" b="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34" name="Group 3133"/>
          <p:cNvGrpSpPr/>
          <p:nvPr/>
        </p:nvGrpSpPr>
        <p:grpSpPr>
          <a:xfrm>
            <a:off x="6218249" y="3646488"/>
            <a:ext cx="2876550" cy="2952750"/>
            <a:chOff x="3132138" y="260350"/>
            <a:chExt cx="2876550" cy="2952750"/>
          </a:xfrm>
        </p:grpSpPr>
        <p:sp>
          <p:nvSpPr>
            <p:cNvPr id="3010" name="Rectangle 335"/>
            <p:cNvSpPr>
              <a:spLocks noChangeArrowheads="1"/>
            </p:cNvSpPr>
            <p:nvPr/>
          </p:nvSpPr>
          <p:spPr bwMode="auto">
            <a:xfrm>
              <a:off x="3517900" y="520700"/>
              <a:ext cx="2395538" cy="24003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1" name="Line 336"/>
            <p:cNvSpPr>
              <a:spLocks noChangeShapeType="1"/>
            </p:cNvSpPr>
            <p:nvPr/>
          </p:nvSpPr>
          <p:spPr bwMode="auto">
            <a:xfrm>
              <a:off x="3517900" y="520700"/>
              <a:ext cx="23955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2" name="Line 337"/>
            <p:cNvSpPr>
              <a:spLocks noChangeShapeType="1"/>
            </p:cNvSpPr>
            <p:nvPr/>
          </p:nvSpPr>
          <p:spPr bwMode="auto">
            <a:xfrm>
              <a:off x="3517900" y="2921000"/>
              <a:ext cx="23955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3" name="Line 338"/>
            <p:cNvSpPr>
              <a:spLocks noChangeShapeType="1"/>
            </p:cNvSpPr>
            <p:nvPr/>
          </p:nvSpPr>
          <p:spPr bwMode="auto">
            <a:xfrm flipV="1">
              <a:off x="5913438" y="520700"/>
              <a:ext cx="1587" cy="2400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4" name="Line 339"/>
            <p:cNvSpPr>
              <a:spLocks noChangeShapeType="1"/>
            </p:cNvSpPr>
            <p:nvPr/>
          </p:nvSpPr>
          <p:spPr bwMode="auto">
            <a:xfrm flipV="1">
              <a:off x="3517900" y="520700"/>
              <a:ext cx="1588" cy="2400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5" name="Line 340"/>
            <p:cNvSpPr>
              <a:spLocks noChangeShapeType="1"/>
            </p:cNvSpPr>
            <p:nvPr/>
          </p:nvSpPr>
          <p:spPr bwMode="auto">
            <a:xfrm>
              <a:off x="3517900" y="2921000"/>
              <a:ext cx="23955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6" name="Line 342"/>
            <p:cNvSpPr>
              <a:spLocks noChangeShapeType="1"/>
            </p:cNvSpPr>
            <p:nvPr/>
          </p:nvSpPr>
          <p:spPr bwMode="auto">
            <a:xfrm flipV="1">
              <a:off x="3517900" y="28956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7" name="Line 343"/>
            <p:cNvSpPr>
              <a:spLocks noChangeShapeType="1"/>
            </p:cNvSpPr>
            <p:nvPr/>
          </p:nvSpPr>
          <p:spPr bwMode="auto">
            <a:xfrm>
              <a:off x="3517900" y="5207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8" name="Rectangle 344"/>
            <p:cNvSpPr>
              <a:spLocks noChangeArrowheads="1"/>
            </p:cNvSpPr>
            <p:nvPr/>
          </p:nvSpPr>
          <p:spPr bwMode="auto">
            <a:xfrm>
              <a:off x="3435350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-600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9" name="Line 345"/>
            <p:cNvSpPr>
              <a:spLocks noChangeShapeType="1"/>
            </p:cNvSpPr>
            <p:nvPr/>
          </p:nvSpPr>
          <p:spPr bwMode="auto">
            <a:xfrm flipV="1">
              <a:off x="3860800" y="28956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0" name="Line 346"/>
            <p:cNvSpPr>
              <a:spLocks noChangeShapeType="1"/>
            </p:cNvSpPr>
            <p:nvPr/>
          </p:nvSpPr>
          <p:spPr bwMode="auto">
            <a:xfrm>
              <a:off x="3860800" y="5207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1" name="Rectangle 347"/>
            <p:cNvSpPr>
              <a:spLocks noChangeArrowheads="1"/>
            </p:cNvSpPr>
            <p:nvPr/>
          </p:nvSpPr>
          <p:spPr bwMode="auto">
            <a:xfrm>
              <a:off x="3778250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-500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2" name="Line 348"/>
            <p:cNvSpPr>
              <a:spLocks noChangeShapeType="1"/>
            </p:cNvSpPr>
            <p:nvPr/>
          </p:nvSpPr>
          <p:spPr bwMode="auto">
            <a:xfrm flipV="1">
              <a:off x="4203700" y="28956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3" name="Line 349"/>
            <p:cNvSpPr>
              <a:spLocks noChangeShapeType="1"/>
            </p:cNvSpPr>
            <p:nvPr/>
          </p:nvSpPr>
          <p:spPr bwMode="auto">
            <a:xfrm>
              <a:off x="4203700" y="5207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4" name="Rectangle 350"/>
            <p:cNvSpPr>
              <a:spLocks noChangeArrowheads="1"/>
            </p:cNvSpPr>
            <p:nvPr/>
          </p:nvSpPr>
          <p:spPr bwMode="auto">
            <a:xfrm>
              <a:off x="4121150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-400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5" name="Line 351"/>
            <p:cNvSpPr>
              <a:spLocks noChangeShapeType="1"/>
            </p:cNvSpPr>
            <p:nvPr/>
          </p:nvSpPr>
          <p:spPr bwMode="auto">
            <a:xfrm flipV="1">
              <a:off x="4546600" y="28956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6" name="Line 352"/>
            <p:cNvSpPr>
              <a:spLocks noChangeShapeType="1"/>
            </p:cNvSpPr>
            <p:nvPr/>
          </p:nvSpPr>
          <p:spPr bwMode="auto">
            <a:xfrm>
              <a:off x="4546600" y="520700"/>
              <a:ext cx="1588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7" name="Rectangle 353"/>
            <p:cNvSpPr>
              <a:spLocks noChangeArrowheads="1"/>
            </p:cNvSpPr>
            <p:nvPr/>
          </p:nvSpPr>
          <p:spPr bwMode="auto">
            <a:xfrm>
              <a:off x="4464050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-300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8" name="Line 354"/>
            <p:cNvSpPr>
              <a:spLocks noChangeShapeType="1"/>
            </p:cNvSpPr>
            <p:nvPr/>
          </p:nvSpPr>
          <p:spPr bwMode="auto">
            <a:xfrm flipV="1">
              <a:off x="4884738" y="28956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9" name="Line 355"/>
            <p:cNvSpPr>
              <a:spLocks noChangeShapeType="1"/>
            </p:cNvSpPr>
            <p:nvPr/>
          </p:nvSpPr>
          <p:spPr bwMode="auto">
            <a:xfrm>
              <a:off x="4884738" y="5207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0" name="Rectangle 356"/>
            <p:cNvSpPr>
              <a:spLocks noChangeArrowheads="1"/>
            </p:cNvSpPr>
            <p:nvPr/>
          </p:nvSpPr>
          <p:spPr bwMode="auto">
            <a:xfrm>
              <a:off x="4802188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-200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1" name="Line 357"/>
            <p:cNvSpPr>
              <a:spLocks noChangeShapeType="1"/>
            </p:cNvSpPr>
            <p:nvPr/>
          </p:nvSpPr>
          <p:spPr bwMode="auto">
            <a:xfrm flipV="1">
              <a:off x="5227638" y="28956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2" name="Line 358"/>
            <p:cNvSpPr>
              <a:spLocks noChangeShapeType="1"/>
            </p:cNvSpPr>
            <p:nvPr/>
          </p:nvSpPr>
          <p:spPr bwMode="auto">
            <a:xfrm>
              <a:off x="5227638" y="5207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3" name="Rectangle 359"/>
            <p:cNvSpPr>
              <a:spLocks noChangeArrowheads="1"/>
            </p:cNvSpPr>
            <p:nvPr/>
          </p:nvSpPr>
          <p:spPr bwMode="auto">
            <a:xfrm>
              <a:off x="5145088" y="294005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-100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4" name="Line 360"/>
            <p:cNvSpPr>
              <a:spLocks noChangeShapeType="1"/>
            </p:cNvSpPr>
            <p:nvPr/>
          </p:nvSpPr>
          <p:spPr bwMode="auto">
            <a:xfrm flipV="1">
              <a:off x="5570538" y="28956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5" name="Line 361"/>
            <p:cNvSpPr>
              <a:spLocks noChangeShapeType="1"/>
            </p:cNvSpPr>
            <p:nvPr/>
          </p:nvSpPr>
          <p:spPr bwMode="auto">
            <a:xfrm>
              <a:off x="5570538" y="5207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6" name="Rectangle 362"/>
            <p:cNvSpPr>
              <a:spLocks noChangeArrowheads="1"/>
            </p:cNvSpPr>
            <p:nvPr/>
          </p:nvSpPr>
          <p:spPr bwMode="auto">
            <a:xfrm>
              <a:off x="5551488" y="2940050"/>
              <a:ext cx="6985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7" name="Line 363"/>
            <p:cNvSpPr>
              <a:spLocks noChangeShapeType="1"/>
            </p:cNvSpPr>
            <p:nvPr/>
          </p:nvSpPr>
          <p:spPr bwMode="auto">
            <a:xfrm flipV="1">
              <a:off x="5913438" y="28956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8" name="Line 364"/>
            <p:cNvSpPr>
              <a:spLocks noChangeShapeType="1"/>
            </p:cNvSpPr>
            <p:nvPr/>
          </p:nvSpPr>
          <p:spPr bwMode="auto">
            <a:xfrm>
              <a:off x="5913438" y="520700"/>
              <a:ext cx="1587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9" name="Rectangle 365"/>
            <p:cNvSpPr>
              <a:spLocks noChangeArrowheads="1"/>
            </p:cNvSpPr>
            <p:nvPr/>
          </p:nvSpPr>
          <p:spPr bwMode="auto">
            <a:xfrm>
              <a:off x="5856288" y="2940050"/>
              <a:ext cx="1524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0" name="Line 366"/>
            <p:cNvSpPr>
              <a:spLocks noChangeShapeType="1"/>
            </p:cNvSpPr>
            <p:nvPr/>
          </p:nvSpPr>
          <p:spPr bwMode="auto">
            <a:xfrm>
              <a:off x="3517900" y="29210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1" name="Line 367"/>
            <p:cNvSpPr>
              <a:spLocks noChangeShapeType="1"/>
            </p:cNvSpPr>
            <p:nvPr/>
          </p:nvSpPr>
          <p:spPr bwMode="auto">
            <a:xfrm flipH="1">
              <a:off x="5888038" y="29210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2" name="Rectangle 368"/>
            <p:cNvSpPr>
              <a:spLocks noChangeArrowheads="1"/>
            </p:cNvSpPr>
            <p:nvPr/>
          </p:nvSpPr>
          <p:spPr bwMode="auto">
            <a:xfrm>
              <a:off x="3352800" y="28702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-600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3" name="Line 369"/>
            <p:cNvSpPr>
              <a:spLocks noChangeShapeType="1"/>
            </p:cNvSpPr>
            <p:nvPr/>
          </p:nvSpPr>
          <p:spPr bwMode="auto">
            <a:xfrm>
              <a:off x="3517900" y="25781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4" name="Line 370"/>
            <p:cNvSpPr>
              <a:spLocks noChangeShapeType="1"/>
            </p:cNvSpPr>
            <p:nvPr/>
          </p:nvSpPr>
          <p:spPr bwMode="auto">
            <a:xfrm flipH="1">
              <a:off x="5888038" y="25781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5" name="Rectangle 371"/>
            <p:cNvSpPr>
              <a:spLocks noChangeArrowheads="1"/>
            </p:cNvSpPr>
            <p:nvPr/>
          </p:nvSpPr>
          <p:spPr bwMode="auto">
            <a:xfrm>
              <a:off x="3352800" y="25273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-500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6" name="Line 372"/>
            <p:cNvSpPr>
              <a:spLocks noChangeShapeType="1"/>
            </p:cNvSpPr>
            <p:nvPr/>
          </p:nvSpPr>
          <p:spPr bwMode="auto">
            <a:xfrm>
              <a:off x="3517900" y="22352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7" name="Line 373"/>
            <p:cNvSpPr>
              <a:spLocks noChangeShapeType="1"/>
            </p:cNvSpPr>
            <p:nvPr/>
          </p:nvSpPr>
          <p:spPr bwMode="auto">
            <a:xfrm flipH="1">
              <a:off x="5888038" y="22352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8" name="Rectangle 374"/>
            <p:cNvSpPr>
              <a:spLocks noChangeArrowheads="1"/>
            </p:cNvSpPr>
            <p:nvPr/>
          </p:nvSpPr>
          <p:spPr bwMode="auto">
            <a:xfrm>
              <a:off x="3352800" y="21844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-400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9" name="Line 375"/>
            <p:cNvSpPr>
              <a:spLocks noChangeShapeType="1"/>
            </p:cNvSpPr>
            <p:nvPr/>
          </p:nvSpPr>
          <p:spPr bwMode="auto">
            <a:xfrm>
              <a:off x="3517900" y="18923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0" name="Line 376"/>
            <p:cNvSpPr>
              <a:spLocks noChangeShapeType="1"/>
            </p:cNvSpPr>
            <p:nvPr/>
          </p:nvSpPr>
          <p:spPr bwMode="auto">
            <a:xfrm flipH="1">
              <a:off x="5888038" y="18923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1" name="Rectangle 377"/>
            <p:cNvSpPr>
              <a:spLocks noChangeArrowheads="1"/>
            </p:cNvSpPr>
            <p:nvPr/>
          </p:nvSpPr>
          <p:spPr bwMode="auto">
            <a:xfrm>
              <a:off x="3352800" y="18415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-300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2" name="Line 378"/>
            <p:cNvSpPr>
              <a:spLocks noChangeShapeType="1"/>
            </p:cNvSpPr>
            <p:nvPr/>
          </p:nvSpPr>
          <p:spPr bwMode="auto">
            <a:xfrm>
              <a:off x="3517900" y="15494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3" name="Line 379"/>
            <p:cNvSpPr>
              <a:spLocks noChangeShapeType="1"/>
            </p:cNvSpPr>
            <p:nvPr/>
          </p:nvSpPr>
          <p:spPr bwMode="auto">
            <a:xfrm flipH="1">
              <a:off x="5888038" y="15494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4" name="Rectangle 380"/>
            <p:cNvSpPr>
              <a:spLocks noChangeArrowheads="1"/>
            </p:cNvSpPr>
            <p:nvPr/>
          </p:nvSpPr>
          <p:spPr bwMode="auto">
            <a:xfrm>
              <a:off x="3352800" y="14986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-200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5" name="Line 381"/>
            <p:cNvSpPr>
              <a:spLocks noChangeShapeType="1"/>
            </p:cNvSpPr>
            <p:nvPr/>
          </p:nvSpPr>
          <p:spPr bwMode="auto">
            <a:xfrm>
              <a:off x="3517900" y="12065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6" name="Line 382"/>
            <p:cNvSpPr>
              <a:spLocks noChangeShapeType="1"/>
            </p:cNvSpPr>
            <p:nvPr/>
          </p:nvSpPr>
          <p:spPr bwMode="auto">
            <a:xfrm flipH="1">
              <a:off x="5888038" y="12065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7" name="Rectangle 383"/>
            <p:cNvSpPr>
              <a:spLocks noChangeArrowheads="1"/>
            </p:cNvSpPr>
            <p:nvPr/>
          </p:nvSpPr>
          <p:spPr bwMode="auto">
            <a:xfrm>
              <a:off x="3352800" y="1155700"/>
              <a:ext cx="177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-100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8" name="Line 384"/>
            <p:cNvSpPr>
              <a:spLocks noChangeShapeType="1"/>
            </p:cNvSpPr>
            <p:nvPr/>
          </p:nvSpPr>
          <p:spPr bwMode="auto">
            <a:xfrm>
              <a:off x="3517900" y="8636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9" name="Line 385"/>
            <p:cNvSpPr>
              <a:spLocks noChangeShapeType="1"/>
            </p:cNvSpPr>
            <p:nvPr/>
          </p:nvSpPr>
          <p:spPr bwMode="auto">
            <a:xfrm flipH="1">
              <a:off x="5888038" y="8636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0" name="Rectangle 386"/>
            <p:cNvSpPr>
              <a:spLocks noChangeArrowheads="1"/>
            </p:cNvSpPr>
            <p:nvPr/>
          </p:nvSpPr>
          <p:spPr bwMode="auto">
            <a:xfrm>
              <a:off x="3454400" y="812800"/>
              <a:ext cx="6985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1" name="Line 387"/>
            <p:cNvSpPr>
              <a:spLocks noChangeShapeType="1"/>
            </p:cNvSpPr>
            <p:nvPr/>
          </p:nvSpPr>
          <p:spPr bwMode="auto">
            <a:xfrm>
              <a:off x="3517900" y="5207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2" name="Line 388"/>
            <p:cNvSpPr>
              <a:spLocks noChangeShapeType="1"/>
            </p:cNvSpPr>
            <p:nvPr/>
          </p:nvSpPr>
          <p:spPr bwMode="auto">
            <a:xfrm flipH="1">
              <a:off x="5888038" y="520700"/>
              <a:ext cx="254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3" name="Rectangle 389"/>
            <p:cNvSpPr>
              <a:spLocks noChangeArrowheads="1"/>
            </p:cNvSpPr>
            <p:nvPr/>
          </p:nvSpPr>
          <p:spPr bwMode="auto">
            <a:xfrm>
              <a:off x="3378200" y="469900"/>
              <a:ext cx="1524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0" kern="0" smtClean="0">
                  <a:solidFill>
                    <a:srgbClr val="000000"/>
                  </a:solidFill>
                  <a:latin typeface="Arial Narrow" pitchFamily="34" charset="0"/>
                </a:rPr>
                <a:t>100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4" name="Line 391"/>
            <p:cNvSpPr>
              <a:spLocks noChangeShapeType="1"/>
            </p:cNvSpPr>
            <p:nvPr/>
          </p:nvSpPr>
          <p:spPr bwMode="auto">
            <a:xfrm>
              <a:off x="3517900" y="2921000"/>
              <a:ext cx="23955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5" name="Oval 394"/>
            <p:cNvSpPr>
              <a:spLocks noChangeArrowheads="1"/>
            </p:cNvSpPr>
            <p:nvPr/>
          </p:nvSpPr>
          <p:spPr bwMode="auto">
            <a:xfrm>
              <a:off x="5551488" y="9969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6" name="Oval 395"/>
            <p:cNvSpPr>
              <a:spLocks noChangeArrowheads="1"/>
            </p:cNvSpPr>
            <p:nvPr/>
          </p:nvSpPr>
          <p:spPr bwMode="auto">
            <a:xfrm>
              <a:off x="5418138" y="10858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7" name="Oval 396"/>
            <p:cNvSpPr>
              <a:spLocks noChangeArrowheads="1"/>
            </p:cNvSpPr>
            <p:nvPr/>
          </p:nvSpPr>
          <p:spPr bwMode="auto">
            <a:xfrm>
              <a:off x="5570538" y="8382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8" name="Oval 397"/>
            <p:cNvSpPr>
              <a:spLocks noChangeArrowheads="1"/>
            </p:cNvSpPr>
            <p:nvPr/>
          </p:nvSpPr>
          <p:spPr bwMode="auto">
            <a:xfrm>
              <a:off x="5386388" y="10350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9" name="Oval 398"/>
            <p:cNvSpPr>
              <a:spLocks noChangeArrowheads="1"/>
            </p:cNvSpPr>
            <p:nvPr/>
          </p:nvSpPr>
          <p:spPr bwMode="auto">
            <a:xfrm>
              <a:off x="5576888" y="8826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0" name="Oval 399"/>
            <p:cNvSpPr>
              <a:spLocks noChangeArrowheads="1"/>
            </p:cNvSpPr>
            <p:nvPr/>
          </p:nvSpPr>
          <p:spPr bwMode="auto">
            <a:xfrm>
              <a:off x="5437188" y="10096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1" name="Oval 400"/>
            <p:cNvSpPr>
              <a:spLocks noChangeArrowheads="1"/>
            </p:cNvSpPr>
            <p:nvPr/>
          </p:nvSpPr>
          <p:spPr bwMode="auto">
            <a:xfrm>
              <a:off x="5595938" y="7810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2" name="Oval 401"/>
            <p:cNvSpPr>
              <a:spLocks noChangeArrowheads="1"/>
            </p:cNvSpPr>
            <p:nvPr/>
          </p:nvSpPr>
          <p:spPr bwMode="auto">
            <a:xfrm>
              <a:off x="5246688" y="12001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3" name="Oval 402"/>
            <p:cNvSpPr>
              <a:spLocks noChangeArrowheads="1"/>
            </p:cNvSpPr>
            <p:nvPr/>
          </p:nvSpPr>
          <p:spPr bwMode="auto">
            <a:xfrm>
              <a:off x="5405438" y="984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4" name="Oval 403"/>
            <p:cNvSpPr>
              <a:spLocks noChangeArrowheads="1"/>
            </p:cNvSpPr>
            <p:nvPr/>
          </p:nvSpPr>
          <p:spPr bwMode="auto">
            <a:xfrm>
              <a:off x="5132388" y="12509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5" name="Oval 404"/>
            <p:cNvSpPr>
              <a:spLocks noChangeArrowheads="1"/>
            </p:cNvSpPr>
            <p:nvPr/>
          </p:nvSpPr>
          <p:spPr bwMode="auto">
            <a:xfrm>
              <a:off x="5354638" y="9779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6" name="Oval 405"/>
            <p:cNvSpPr>
              <a:spLocks noChangeArrowheads="1"/>
            </p:cNvSpPr>
            <p:nvPr/>
          </p:nvSpPr>
          <p:spPr bwMode="auto">
            <a:xfrm>
              <a:off x="5030788" y="1365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7" name="Oval 406"/>
            <p:cNvSpPr>
              <a:spLocks noChangeArrowheads="1"/>
            </p:cNvSpPr>
            <p:nvPr/>
          </p:nvSpPr>
          <p:spPr bwMode="auto">
            <a:xfrm>
              <a:off x="5424488" y="8699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8" name="Oval 407"/>
            <p:cNvSpPr>
              <a:spLocks noChangeArrowheads="1"/>
            </p:cNvSpPr>
            <p:nvPr/>
          </p:nvSpPr>
          <p:spPr bwMode="auto">
            <a:xfrm>
              <a:off x="5151438" y="11684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9" name="Oval 408"/>
            <p:cNvSpPr>
              <a:spLocks noChangeArrowheads="1"/>
            </p:cNvSpPr>
            <p:nvPr/>
          </p:nvSpPr>
          <p:spPr bwMode="auto">
            <a:xfrm>
              <a:off x="5373688" y="9398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0" name="Oval 409"/>
            <p:cNvSpPr>
              <a:spLocks noChangeArrowheads="1"/>
            </p:cNvSpPr>
            <p:nvPr/>
          </p:nvSpPr>
          <p:spPr bwMode="auto">
            <a:xfrm>
              <a:off x="4891088" y="15176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1" name="Oval 410"/>
            <p:cNvSpPr>
              <a:spLocks noChangeArrowheads="1"/>
            </p:cNvSpPr>
            <p:nvPr/>
          </p:nvSpPr>
          <p:spPr bwMode="auto">
            <a:xfrm>
              <a:off x="5570538" y="8699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2" name="Oval 411"/>
            <p:cNvSpPr>
              <a:spLocks noChangeArrowheads="1"/>
            </p:cNvSpPr>
            <p:nvPr/>
          </p:nvSpPr>
          <p:spPr bwMode="auto">
            <a:xfrm>
              <a:off x="5437188" y="9969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3" name="Oval 412"/>
            <p:cNvSpPr>
              <a:spLocks noChangeArrowheads="1"/>
            </p:cNvSpPr>
            <p:nvPr/>
          </p:nvSpPr>
          <p:spPr bwMode="auto">
            <a:xfrm>
              <a:off x="5589588" y="717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4" name="Oval 413"/>
            <p:cNvSpPr>
              <a:spLocks noChangeArrowheads="1"/>
            </p:cNvSpPr>
            <p:nvPr/>
          </p:nvSpPr>
          <p:spPr bwMode="auto">
            <a:xfrm>
              <a:off x="5405438" y="9461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5" name="Oval 414"/>
            <p:cNvSpPr>
              <a:spLocks noChangeArrowheads="1"/>
            </p:cNvSpPr>
            <p:nvPr/>
          </p:nvSpPr>
          <p:spPr bwMode="auto">
            <a:xfrm>
              <a:off x="5595938" y="8128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6" name="Oval 415"/>
            <p:cNvSpPr>
              <a:spLocks noChangeArrowheads="1"/>
            </p:cNvSpPr>
            <p:nvPr/>
          </p:nvSpPr>
          <p:spPr bwMode="auto">
            <a:xfrm>
              <a:off x="5456238" y="9461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7" name="Oval 416"/>
            <p:cNvSpPr>
              <a:spLocks noChangeArrowheads="1"/>
            </p:cNvSpPr>
            <p:nvPr/>
          </p:nvSpPr>
          <p:spPr bwMode="auto">
            <a:xfrm>
              <a:off x="5614988" y="7048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8" name="Oval 417"/>
            <p:cNvSpPr>
              <a:spLocks noChangeArrowheads="1"/>
            </p:cNvSpPr>
            <p:nvPr/>
          </p:nvSpPr>
          <p:spPr bwMode="auto">
            <a:xfrm>
              <a:off x="5265738" y="11366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9" name="Oval 418"/>
            <p:cNvSpPr>
              <a:spLocks noChangeArrowheads="1"/>
            </p:cNvSpPr>
            <p:nvPr/>
          </p:nvSpPr>
          <p:spPr bwMode="auto">
            <a:xfrm>
              <a:off x="5360988" y="9588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0" name="Oval 419"/>
            <p:cNvSpPr>
              <a:spLocks noChangeArrowheads="1"/>
            </p:cNvSpPr>
            <p:nvPr/>
          </p:nvSpPr>
          <p:spPr bwMode="auto">
            <a:xfrm>
              <a:off x="4700588" y="1733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1" name="Oval 420"/>
            <p:cNvSpPr>
              <a:spLocks noChangeArrowheads="1"/>
            </p:cNvSpPr>
            <p:nvPr/>
          </p:nvSpPr>
          <p:spPr bwMode="auto">
            <a:xfrm>
              <a:off x="5310188" y="971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2" name="Oval 421"/>
            <p:cNvSpPr>
              <a:spLocks noChangeArrowheads="1"/>
            </p:cNvSpPr>
            <p:nvPr/>
          </p:nvSpPr>
          <p:spPr bwMode="auto">
            <a:xfrm>
              <a:off x="4591050" y="18161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3" name="Oval 422"/>
            <p:cNvSpPr>
              <a:spLocks noChangeArrowheads="1"/>
            </p:cNvSpPr>
            <p:nvPr/>
          </p:nvSpPr>
          <p:spPr bwMode="auto">
            <a:xfrm>
              <a:off x="5380038" y="9207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4" name="Oval 423"/>
            <p:cNvSpPr>
              <a:spLocks noChangeArrowheads="1"/>
            </p:cNvSpPr>
            <p:nvPr/>
          </p:nvSpPr>
          <p:spPr bwMode="auto">
            <a:xfrm>
              <a:off x="4719638" y="16637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5" name="Oval 424"/>
            <p:cNvSpPr>
              <a:spLocks noChangeArrowheads="1"/>
            </p:cNvSpPr>
            <p:nvPr/>
          </p:nvSpPr>
          <p:spPr bwMode="auto">
            <a:xfrm>
              <a:off x="5329238" y="10477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6" name="Oval 425"/>
            <p:cNvSpPr>
              <a:spLocks noChangeArrowheads="1"/>
            </p:cNvSpPr>
            <p:nvPr/>
          </p:nvSpPr>
          <p:spPr bwMode="auto">
            <a:xfrm>
              <a:off x="4445000" y="2000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7" name="Oval 426"/>
            <p:cNvSpPr>
              <a:spLocks noChangeArrowheads="1"/>
            </p:cNvSpPr>
            <p:nvPr/>
          </p:nvSpPr>
          <p:spPr bwMode="auto">
            <a:xfrm>
              <a:off x="5487988" y="10287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8" name="Oval 427"/>
            <p:cNvSpPr>
              <a:spLocks noChangeArrowheads="1"/>
            </p:cNvSpPr>
            <p:nvPr/>
          </p:nvSpPr>
          <p:spPr bwMode="auto">
            <a:xfrm>
              <a:off x="5348288" y="10287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9" name="Oval 428"/>
            <p:cNvSpPr>
              <a:spLocks noChangeArrowheads="1"/>
            </p:cNvSpPr>
            <p:nvPr/>
          </p:nvSpPr>
          <p:spPr bwMode="auto">
            <a:xfrm>
              <a:off x="5507038" y="9271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0" name="Oval 429"/>
            <p:cNvSpPr>
              <a:spLocks noChangeArrowheads="1"/>
            </p:cNvSpPr>
            <p:nvPr/>
          </p:nvSpPr>
          <p:spPr bwMode="auto">
            <a:xfrm>
              <a:off x="5322888" y="10350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1" name="Oval 430"/>
            <p:cNvSpPr>
              <a:spLocks noChangeArrowheads="1"/>
            </p:cNvSpPr>
            <p:nvPr/>
          </p:nvSpPr>
          <p:spPr bwMode="auto">
            <a:xfrm>
              <a:off x="5507038" y="9461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2" name="Oval 431"/>
            <p:cNvSpPr>
              <a:spLocks noChangeArrowheads="1"/>
            </p:cNvSpPr>
            <p:nvPr/>
          </p:nvSpPr>
          <p:spPr bwMode="auto">
            <a:xfrm>
              <a:off x="5373688" y="9906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3" name="Oval 432"/>
            <p:cNvSpPr>
              <a:spLocks noChangeArrowheads="1"/>
            </p:cNvSpPr>
            <p:nvPr/>
          </p:nvSpPr>
          <p:spPr bwMode="auto">
            <a:xfrm>
              <a:off x="5526088" y="8763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4" name="Oval 433"/>
            <p:cNvSpPr>
              <a:spLocks noChangeArrowheads="1"/>
            </p:cNvSpPr>
            <p:nvPr/>
          </p:nvSpPr>
          <p:spPr bwMode="auto">
            <a:xfrm>
              <a:off x="5183188" y="1225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5" name="Oval 434"/>
            <p:cNvSpPr>
              <a:spLocks noChangeArrowheads="1"/>
            </p:cNvSpPr>
            <p:nvPr/>
          </p:nvSpPr>
          <p:spPr bwMode="auto">
            <a:xfrm>
              <a:off x="5208588" y="11874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6" name="Oval 435"/>
            <p:cNvSpPr>
              <a:spLocks noChangeArrowheads="1"/>
            </p:cNvSpPr>
            <p:nvPr/>
          </p:nvSpPr>
          <p:spPr bwMode="auto">
            <a:xfrm>
              <a:off x="4935538" y="13017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7" name="Oval 436"/>
            <p:cNvSpPr>
              <a:spLocks noChangeArrowheads="1"/>
            </p:cNvSpPr>
            <p:nvPr/>
          </p:nvSpPr>
          <p:spPr bwMode="auto">
            <a:xfrm>
              <a:off x="4808538" y="16256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8" name="Oval 437"/>
            <p:cNvSpPr>
              <a:spLocks noChangeArrowheads="1"/>
            </p:cNvSpPr>
            <p:nvPr/>
          </p:nvSpPr>
          <p:spPr bwMode="auto">
            <a:xfrm>
              <a:off x="4476750" y="19177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9" name="Oval 438"/>
            <p:cNvSpPr>
              <a:spLocks noChangeArrowheads="1"/>
            </p:cNvSpPr>
            <p:nvPr/>
          </p:nvSpPr>
          <p:spPr bwMode="auto">
            <a:xfrm>
              <a:off x="5233988" y="11049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0" name="Oval 439"/>
            <p:cNvSpPr>
              <a:spLocks noChangeArrowheads="1"/>
            </p:cNvSpPr>
            <p:nvPr/>
          </p:nvSpPr>
          <p:spPr bwMode="auto">
            <a:xfrm>
              <a:off x="4954588" y="13589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1" name="Oval 440"/>
            <p:cNvSpPr>
              <a:spLocks noChangeArrowheads="1"/>
            </p:cNvSpPr>
            <p:nvPr/>
          </p:nvSpPr>
          <p:spPr bwMode="auto">
            <a:xfrm>
              <a:off x="4827588" y="15748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2" name="Oval 441"/>
            <p:cNvSpPr>
              <a:spLocks noChangeArrowheads="1"/>
            </p:cNvSpPr>
            <p:nvPr/>
          </p:nvSpPr>
          <p:spPr bwMode="auto">
            <a:xfrm>
              <a:off x="4343400" y="21082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3" name="Oval 442"/>
            <p:cNvSpPr>
              <a:spLocks noChangeArrowheads="1"/>
            </p:cNvSpPr>
            <p:nvPr/>
          </p:nvSpPr>
          <p:spPr bwMode="auto">
            <a:xfrm>
              <a:off x="5443538" y="9906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4" name="Oval 443"/>
            <p:cNvSpPr>
              <a:spLocks noChangeArrowheads="1"/>
            </p:cNvSpPr>
            <p:nvPr/>
          </p:nvSpPr>
          <p:spPr bwMode="auto">
            <a:xfrm>
              <a:off x="5303838" y="10477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5" name="Oval 444"/>
            <p:cNvSpPr>
              <a:spLocks noChangeArrowheads="1"/>
            </p:cNvSpPr>
            <p:nvPr/>
          </p:nvSpPr>
          <p:spPr bwMode="auto">
            <a:xfrm>
              <a:off x="5462588" y="9017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6" name="Oval 445"/>
            <p:cNvSpPr>
              <a:spLocks noChangeArrowheads="1"/>
            </p:cNvSpPr>
            <p:nvPr/>
          </p:nvSpPr>
          <p:spPr bwMode="auto">
            <a:xfrm>
              <a:off x="5278438" y="10795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7" name="Oval 446"/>
            <p:cNvSpPr>
              <a:spLocks noChangeArrowheads="1"/>
            </p:cNvSpPr>
            <p:nvPr/>
          </p:nvSpPr>
          <p:spPr bwMode="auto">
            <a:xfrm>
              <a:off x="5284788" y="11811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8" name="Oval 447"/>
            <p:cNvSpPr>
              <a:spLocks noChangeArrowheads="1"/>
            </p:cNvSpPr>
            <p:nvPr/>
          </p:nvSpPr>
          <p:spPr bwMode="auto">
            <a:xfrm>
              <a:off x="5145088" y="12573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9" name="Oval 448"/>
            <p:cNvSpPr>
              <a:spLocks noChangeArrowheads="1"/>
            </p:cNvSpPr>
            <p:nvPr/>
          </p:nvSpPr>
          <p:spPr bwMode="auto">
            <a:xfrm>
              <a:off x="5303838" y="1111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0" name="Oval 449"/>
            <p:cNvSpPr>
              <a:spLocks noChangeArrowheads="1"/>
            </p:cNvSpPr>
            <p:nvPr/>
          </p:nvSpPr>
          <p:spPr bwMode="auto">
            <a:xfrm>
              <a:off x="4960938" y="1492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1" name="Oval 450"/>
            <p:cNvSpPr>
              <a:spLocks noChangeArrowheads="1"/>
            </p:cNvSpPr>
            <p:nvPr/>
          </p:nvSpPr>
          <p:spPr bwMode="auto">
            <a:xfrm>
              <a:off x="5100638" y="130810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2" name="Oval 451"/>
            <p:cNvSpPr>
              <a:spLocks noChangeArrowheads="1"/>
            </p:cNvSpPr>
            <p:nvPr/>
          </p:nvSpPr>
          <p:spPr bwMode="auto">
            <a:xfrm>
              <a:off x="4432300" y="19748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3" name="Oval 452"/>
            <p:cNvSpPr>
              <a:spLocks noChangeArrowheads="1"/>
            </p:cNvSpPr>
            <p:nvPr/>
          </p:nvSpPr>
          <p:spPr bwMode="auto">
            <a:xfrm>
              <a:off x="4694238" y="1733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4" name="Oval 453"/>
            <p:cNvSpPr>
              <a:spLocks noChangeArrowheads="1"/>
            </p:cNvSpPr>
            <p:nvPr/>
          </p:nvSpPr>
          <p:spPr bwMode="auto">
            <a:xfrm>
              <a:off x="3962400" y="24828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5" name="Oval 454"/>
            <p:cNvSpPr>
              <a:spLocks noChangeArrowheads="1"/>
            </p:cNvSpPr>
            <p:nvPr/>
          </p:nvSpPr>
          <p:spPr bwMode="auto">
            <a:xfrm>
              <a:off x="4941888" y="14795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6" name="Oval 455"/>
            <p:cNvSpPr>
              <a:spLocks noChangeArrowheads="1"/>
            </p:cNvSpPr>
            <p:nvPr/>
          </p:nvSpPr>
          <p:spPr bwMode="auto">
            <a:xfrm>
              <a:off x="4273550" y="21526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7" name="Oval 456"/>
            <p:cNvSpPr>
              <a:spLocks noChangeArrowheads="1"/>
            </p:cNvSpPr>
            <p:nvPr/>
          </p:nvSpPr>
          <p:spPr bwMode="auto">
            <a:xfrm>
              <a:off x="4527550" y="19494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8" name="Oval 457"/>
            <p:cNvSpPr>
              <a:spLocks noChangeArrowheads="1"/>
            </p:cNvSpPr>
            <p:nvPr/>
          </p:nvSpPr>
          <p:spPr bwMode="auto">
            <a:xfrm>
              <a:off x="3625850" y="2889250"/>
              <a:ext cx="44450" cy="44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9" name="Line 458"/>
            <p:cNvSpPr>
              <a:spLocks noChangeShapeType="1"/>
            </p:cNvSpPr>
            <p:nvPr/>
          </p:nvSpPr>
          <p:spPr bwMode="auto">
            <a:xfrm flipV="1">
              <a:off x="3644900" y="800100"/>
              <a:ext cx="1989138" cy="19875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0" name="Oval 459"/>
            <p:cNvSpPr>
              <a:spLocks noChangeArrowheads="1"/>
            </p:cNvSpPr>
            <p:nvPr/>
          </p:nvSpPr>
          <p:spPr bwMode="auto">
            <a:xfrm>
              <a:off x="5589588" y="679450"/>
              <a:ext cx="95250" cy="9525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1" name="Rectangle 460"/>
            <p:cNvSpPr>
              <a:spLocks noChangeArrowheads="1"/>
            </p:cNvSpPr>
            <p:nvPr/>
          </p:nvSpPr>
          <p:spPr bwMode="auto">
            <a:xfrm>
              <a:off x="4356100" y="260350"/>
              <a:ext cx="7508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smtClean="0">
                  <a:solidFill>
                    <a:srgbClr val="000000"/>
                  </a:solidFill>
                  <a:latin typeface="Arial Narrow" pitchFamily="34" charset="0"/>
                </a:rPr>
                <a:t>Log-evidence</a:t>
              </a: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2" name="Rectangle 461"/>
            <p:cNvSpPr>
              <a:spLocks noChangeArrowheads="1"/>
            </p:cNvSpPr>
            <p:nvPr/>
          </p:nvSpPr>
          <p:spPr bwMode="auto">
            <a:xfrm>
              <a:off x="4356100" y="3059113"/>
              <a:ext cx="7048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0" kern="0" smtClean="0">
                  <a:solidFill>
                    <a:srgbClr val="000000"/>
                  </a:solidFill>
                  <a:latin typeface="Arial Narrow" pitchFamily="34" charset="0"/>
                </a:rPr>
                <a:t>Savage-Dickey</a:t>
              </a:r>
              <a:endParaRPr lang="en-US" sz="24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3" name="Rectangle 462"/>
            <p:cNvSpPr>
              <a:spLocks noChangeArrowheads="1"/>
            </p:cNvSpPr>
            <p:nvPr/>
          </p:nvSpPr>
          <p:spPr bwMode="auto">
            <a:xfrm rot="16200000">
              <a:off x="2924969" y="1639094"/>
              <a:ext cx="568325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0" kern="0" smtClean="0">
                  <a:solidFill>
                    <a:srgbClr val="000000"/>
                  </a:solidFill>
                  <a:latin typeface="Arial Narrow" pitchFamily="34" charset="0"/>
                </a:rPr>
                <a:t>Free-energy</a:t>
              </a:r>
              <a:endParaRPr lang="en-US" sz="2400" b="0" kern="0" smtClea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3135" name="Object 3134"/>
          <p:cNvGraphicFramePr>
            <a:graphicFrameLocks noChangeAspect="1"/>
          </p:cNvGraphicFramePr>
          <p:nvPr/>
        </p:nvGraphicFramePr>
        <p:xfrm>
          <a:off x="8061325" y="1900238"/>
          <a:ext cx="1930400" cy="517525"/>
        </p:xfrm>
        <a:graphic>
          <a:graphicData uri="http://schemas.openxmlformats.org/presentationml/2006/ole">
            <p:oleObj spid="_x0000_s215044" name="Equation" r:id="rId3" imgW="1040948" imgH="279279" progId="Equation.DSMT4">
              <p:embed/>
            </p:oleObj>
          </a:graphicData>
        </a:graphic>
      </p:graphicFrame>
      <p:sp>
        <p:nvSpPr>
          <p:cNvPr id="3136" name="Rectangle 3135"/>
          <p:cNvSpPr/>
          <p:nvPr/>
        </p:nvSpPr>
        <p:spPr>
          <a:xfrm>
            <a:off x="8030655" y="2403573"/>
            <a:ext cx="191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0" dirty="0" smtClean="0">
                <a:solidFill>
                  <a:srgbClr val="000000"/>
                </a:solidFill>
                <a:sym typeface="Symbol"/>
              </a:rPr>
              <a:t>assuming reciprocal connections</a:t>
            </a:r>
            <a:endParaRPr lang="en-US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11584514" name="Object 2"/>
          <p:cNvGraphicFramePr>
            <a:graphicFrameLocks noChangeAspect="1"/>
          </p:cNvGraphicFramePr>
          <p:nvPr/>
        </p:nvGraphicFramePr>
        <p:xfrm>
          <a:off x="884237" y="4044948"/>
          <a:ext cx="4547797" cy="1041400"/>
        </p:xfrm>
        <a:graphic>
          <a:graphicData uri="http://schemas.openxmlformats.org/presentationml/2006/ole">
            <p:oleObj spid="_x0000_s215045" name="Equation" r:id="rId4" imgW="2222500" imgH="508000" progId="Equation.DSMT4">
              <p:embed/>
            </p:oleObj>
          </a:graphicData>
        </a:graphic>
      </p:graphicFrame>
      <p:sp>
        <p:nvSpPr>
          <p:cNvPr id="3138" name="Text Box 48"/>
          <p:cNvSpPr txBox="1">
            <a:spLocks noChangeArrowheads="1"/>
          </p:cNvSpPr>
          <p:nvPr/>
        </p:nvSpPr>
        <p:spPr bwMode="auto">
          <a:xfrm>
            <a:off x="742159" y="6036444"/>
            <a:ext cx="2750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al. 2011,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</a:p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&amp; Penny 2011,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75987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67213" y="3487738"/>
          <a:ext cx="1939925" cy="801687"/>
        </p:xfrm>
        <a:graphic>
          <a:graphicData uri="http://schemas.openxmlformats.org/presentationml/2006/ole">
            <p:oleObj spid="_x0000_s1030" name="Equation" r:id="rId3" imgW="30467160" imgH="12605400" progId="Equation.3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968750" y="3152775"/>
            <a:ext cx="267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Neural state equation:</a:t>
            </a:r>
            <a:endParaRPr lang="en-US" sz="2000" b="0">
              <a:latin typeface="Arial Unicode MS" pitchFamily="34" charset="-128"/>
            </a:endParaRPr>
          </a:p>
        </p:txBody>
      </p:sp>
      <p:cxnSp>
        <p:nvCxnSpPr>
          <p:cNvPr id="1029" name="AutoShape 4"/>
          <p:cNvCxnSpPr>
            <a:cxnSpLocks noChangeShapeType="1"/>
          </p:cNvCxnSpPr>
          <p:nvPr/>
        </p:nvCxnSpPr>
        <p:spPr bwMode="auto">
          <a:xfrm flipV="1">
            <a:off x="6307138" y="304958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060950" y="1279525"/>
            <a:ext cx="253047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Electromagnetic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2000" b="0">
                <a:latin typeface="Arial Unicode MS" pitchFamily="34" charset="-128"/>
                <a:sym typeface="Symbol" pitchFamily="18" charset="2"/>
              </a:rPr>
            </a:br>
            <a:r>
              <a:rPr lang="en-GB" sz="2000" b="0"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  <a:sym typeface="Symbol" pitchFamily="18" charset="2"/>
              </a:rPr>
              <a:t>LFP</a:t>
            </a:r>
          </a:p>
        </p:txBody>
      </p:sp>
      <p:cxnSp>
        <p:nvCxnSpPr>
          <p:cNvPr id="1031" name="AutoShape 6"/>
          <p:cNvCxnSpPr>
            <a:cxnSpLocks noChangeShapeType="1"/>
          </p:cNvCxnSpPr>
          <p:nvPr/>
        </p:nvCxnSpPr>
        <p:spPr bwMode="auto">
          <a:xfrm rot="10800000">
            <a:off x="1758950" y="2967038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31788" y="168275"/>
            <a:ext cx="95773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sz="2800" dirty="0">
                <a:latin typeface="Arial Unicode MS" pitchFamily="34" charset="-128"/>
              </a:rPr>
              <a:t>Dynamic Causal Modeling (DCM)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12725" y="4702175"/>
            <a:ext cx="3224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neuronal model</a:t>
            </a:r>
          </a:p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forward model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823075" y="4703763"/>
            <a:ext cx="3363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neuronal model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forward model</a:t>
            </a:r>
          </a:p>
        </p:txBody>
      </p:sp>
      <p:sp>
        <p:nvSpPr>
          <p:cNvPr id="2352138" name="Text Box 10"/>
          <p:cNvSpPr txBox="1">
            <a:spLocks noChangeArrowheads="1"/>
          </p:cNvSpPr>
          <p:nvPr/>
        </p:nvSpPr>
        <p:spPr bwMode="auto">
          <a:xfrm>
            <a:off x="341313" y="3811588"/>
            <a:ext cx="938212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352139" name="Text Box 11"/>
          <p:cNvSpPr txBox="1">
            <a:spLocks noChangeArrowheads="1"/>
          </p:cNvSpPr>
          <p:nvPr/>
        </p:nvSpPr>
        <p:spPr bwMode="auto">
          <a:xfrm>
            <a:off x="8242300" y="3811588"/>
            <a:ext cx="1852613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EEG/MEG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94175" y="4427538"/>
          <a:ext cx="2322513" cy="2190750"/>
        </p:xfrm>
        <a:graphic>
          <a:graphicData uri="http://schemas.openxmlformats.org/presentationml/2006/ole">
            <p:oleObj spid="_x0000_s1031" name="Photo Editor Photo" r:id="rId4" imgW="5229955" imgH="4933333" progId="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487738" y="625792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latin typeface="Arial Unicode MS" pitchFamily="34" charset="-128"/>
              </a:rPr>
              <a:t>inputs</a:t>
            </a:r>
            <a:endParaRPr lang="en-US" sz="1600">
              <a:latin typeface="Arial Unicode MS" pitchFamily="34" charset="-128"/>
            </a:endParaRPr>
          </a:p>
        </p:txBody>
      </p:sp>
      <p:sp>
        <p:nvSpPr>
          <p:cNvPr id="1038" name="Oval 14"/>
          <p:cNvSpPr>
            <a:spLocks noChangeAspect="1" noChangeArrowheads="1"/>
          </p:cNvSpPr>
          <p:nvPr/>
        </p:nvSpPr>
        <p:spPr bwMode="auto">
          <a:xfrm>
            <a:off x="4430713" y="51784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5080000" y="539432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6"/>
          <p:cNvSpPr>
            <a:spLocks noChangeAspect="1" noChangeArrowheads="1"/>
          </p:cNvSpPr>
          <p:nvPr/>
        </p:nvSpPr>
        <p:spPr bwMode="auto">
          <a:xfrm>
            <a:off x="4862513" y="467360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Oval 17"/>
          <p:cNvSpPr>
            <a:spLocks noChangeAspect="1" noChangeArrowheads="1"/>
          </p:cNvSpPr>
          <p:nvPr/>
        </p:nvSpPr>
        <p:spPr bwMode="auto">
          <a:xfrm>
            <a:off x="5799138" y="49625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  <a:stCxn id="1038" idx="5"/>
            <a:endCxn id="1039" idx="2"/>
          </p:cNvCxnSpPr>
          <p:nvPr/>
        </p:nvCxnSpPr>
        <p:spPr bwMode="auto">
          <a:xfrm>
            <a:off x="4738688" y="549592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  <a:stCxn id="1038" idx="7"/>
            <a:endCxn id="1040" idx="3"/>
          </p:cNvCxnSpPr>
          <p:nvPr/>
        </p:nvCxnSpPr>
        <p:spPr bwMode="auto">
          <a:xfrm flipV="1">
            <a:off x="4738688" y="499110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  <a:stCxn id="1040" idx="6"/>
            <a:endCxn id="1041" idx="1"/>
          </p:cNvCxnSpPr>
          <p:nvPr/>
        </p:nvCxnSpPr>
        <p:spPr bwMode="auto">
          <a:xfrm>
            <a:off x="5232400" y="485457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5" name="AutoShape 21"/>
          <p:cNvCxnSpPr>
            <a:cxnSpLocks noChangeShapeType="1"/>
            <a:stCxn id="1039" idx="6"/>
            <a:endCxn id="1041" idx="3"/>
          </p:cNvCxnSpPr>
          <p:nvPr/>
        </p:nvCxnSpPr>
        <p:spPr bwMode="auto">
          <a:xfrm flipV="1">
            <a:off x="5448300" y="528002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  <a:stCxn id="1037" idx="0"/>
            <a:endCxn id="1038" idx="3"/>
          </p:cNvCxnSpPr>
          <p:nvPr/>
        </p:nvCxnSpPr>
        <p:spPr bwMode="auto">
          <a:xfrm flipV="1">
            <a:off x="3851275" y="549592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292225"/>
            <a:ext cx="18732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776413" y="1279525"/>
            <a:ext cx="26860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Hemodynamic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BOLD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75" y="868363"/>
            <a:ext cx="20462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BMS for large model spaces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4400550" cy="20145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CH" sz="2000" dirty="0" smtClean="0"/>
              <a:t>empirical example: </a:t>
            </a:r>
            <a:br>
              <a:rPr lang="de-CH" sz="2000" dirty="0" smtClean="0"/>
            </a:br>
            <a:r>
              <a:rPr lang="de-CH" sz="2000" dirty="0" smtClean="0"/>
              <a:t>comparing all 32,768 variants of a 6-region model </a:t>
            </a:r>
            <a:br>
              <a:rPr lang="de-CH" sz="2000" dirty="0" smtClean="0"/>
            </a:br>
            <a:r>
              <a:rPr lang="de-CH" sz="2000" dirty="0" smtClean="0"/>
              <a:t>(under the constraint of reciprocal connections)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742159" y="6285819"/>
            <a:ext cx="2466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al. 2011,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6" name="Rectangle 9"/>
          <p:cNvSpPr>
            <a:spLocks noChangeArrowheads="1"/>
          </p:cNvSpPr>
          <p:nvPr/>
        </p:nvSpPr>
        <p:spPr bwMode="auto">
          <a:xfrm>
            <a:off x="5527675" y="1636713"/>
            <a:ext cx="1633537" cy="16256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7" name="Line 10"/>
          <p:cNvSpPr>
            <a:spLocks noChangeShapeType="1"/>
          </p:cNvSpPr>
          <p:nvPr/>
        </p:nvSpPr>
        <p:spPr bwMode="auto">
          <a:xfrm>
            <a:off x="5527675" y="1636713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8" name="Line 11"/>
          <p:cNvSpPr>
            <a:spLocks noChangeShapeType="1"/>
          </p:cNvSpPr>
          <p:nvPr/>
        </p:nvSpPr>
        <p:spPr bwMode="auto">
          <a:xfrm>
            <a:off x="5527675" y="3262313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9" name="Line 12"/>
          <p:cNvSpPr>
            <a:spLocks noChangeShapeType="1"/>
          </p:cNvSpPr>
          <p:nvPr/>
        </p:nvSpPr>
        <p:spPr bwMode="auto">
          <a:xfrm flipV="1">
            <a:off x="7161212" y="1636713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0" name="Line 13"/>
          <p:cNvSpPr>
            <a:spLocks noChangeShapeType="1"/>
          </p:cNvSpPr>
          <p:nvPr/>
        </p:nvSpPr>
        <p:spPr bwMode="auto">
          <a:xfrm flipV="1">
            <a:off x="5527675" y="1636713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1" name="Line 14"/>
          <p:cNvSpPr>
            <a:spLocks noChangeShapeType="1"/>
          </p:cNvSpPr>
          <p:nvPr/>
        </p:nvSpPr>
        <p:spPr bwMode="auto">
          <a:xfrm>
            <a:off x="5527675" y="3262313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2" name="Line 15"/>
          <p:cNvSpPr>
            <a:spLocks noChangeShapeType="1"/>
          </p:cNvSpPr>
          <p:nvPr/>
        </p:nvSpPr>
        <p:spPr bwMode="auto">
          <a:xfrm flipV="1">
            <a:off x="5527675" y="1636713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3" name="Line 16"/>
          <p:cNvSpPr>
            <a:spLocks noChangeShapeType="1"/>
          </p:cNvSpPr>
          <p:nvPr/>
        </p:nvSpPr>
        <p:spPr bwMode="auto">
          <a:xfrm flipV="1">
            <a:off x="5527675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4" name="Line 17"/>
          <p:cNvSpPr>
            <a:spLocks noChangeShapeType="1"/>
          </p:cNvSpPr>
          <p:nvPr/>
        </p:nvSpPr>
        <p:spPr bwMode="auto">
          <a:xfrm>
            <a:off x="5527675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5" name="Rectangle 18"/>
          <p:cNvSpPr>
            <a:spLocks noChangeArrowheads="1"/>
          </p:cNvSpPr>
          <p:nvPr/>
        </p:nvSpPr>
        <p:spPr bwMode="auto">
          <a:xfrm>
            <a:off x="5508625" y="3287713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6" name="Line 19"/>
          <p:cNvSpPr>
            <a:spLocks noChangeShapeType="1"/>
          </p:cNvSpPr>
          <p:nvPr/>
        </p:nvSpPr>
        <p:spPr bwMode="auto">
          <a:xfrm flipV="1">
            <a:off x="5762625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7" name="Line 20"/>
          <p:cNvSpPr>
            <a:spLocks noChangeShapeType="1"/>
          </p:cNvSpPr>
          <p:nvPr/>
        </p:nvSpPr>
        <p:spPr bwMode="auto">
          <a:xfrm>
            <a:off x="5762625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8" name="Rectangle 21"/>
          <p:cNvSpPr>
            <a:spLocks noChangeArrowheads="1"/>
          </p:cNvSpPr>
          <p:nvPr/>
        </p:nvSpPr>
        <p:spPr bwMode="auto">
          <a:xfrm>
            <a:off x="5718175" y="3287713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9" name="Line 22"/>
          <p:cNvSpPr>
            <a:spLocks noChangeShapeType="1"/>
          </p:cNvSpPr>
          <p:nvPr/>
        </p:nvSpPr>
        <p:spPr bwMode="auto">
          <a:xfrm flipV="1">
            <a:off x="5997575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0" name="Line 23"/>
          <p:cNvSpPr>
            <a:spLocks noChangeShapeType="1"/>
          </p:cNvSpPr>
          <p:nvPr/>
        </p:nvSpPr>
        <p:spPr bwMode="auto">
          <a:xfrm>
            <a:off x="5997575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1" name="Rectangle 24"/>
          <p:cNvSpPr>
            <a:spLocks noChangeArrowheads="1"/>
          </p:cNvSpPr>
          <p:nvPr/>
        </p:nvSpPr>
        <p:spPr bwMode="auto">
          <a:xfrm>
            <a:off x="5978525" y="3287713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2" name="Line 25"/>
          <p:cNvSpPr>
            <a:spLocks noChangeShapeType="1"/>
          </p:cNvSpPr>
          <p:nvPr/>
        </p:nvSpPr>
        <p:spPr bwMode="auto">
          <a:xfrm flipV="1">
            <a:off x="6227762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3" name="Line 26"/>
          <p:cNvSpPr>
            <a:spLocks noChangeShapeType="1"/>
          </p:cNvSpPr>
          <p:nvPr/>
        </p:nvSpPr>
        <p:spPr bwMode="auto">
          <a:xfrm>
            <a:off x="6227762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4" name="Rectangle 27"/>
          <p:cNvSpPr>
            <a:spLocks noChangeArrowheads="1"/>
          </p:cNvSpPr>
          <p:nvPr/>
        </p:nvSpPr>
        <p:spPr bwMode="auto">
          <a:xfrm>
            <a:off x="6183312" y="3287713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5" name="Line 28"/>
          <p:cNvSpPr>
            <a:spLocks noChangeShapeType="1"/>
          </p:cNvSpPr>
          <p:nvPr/>
        </p:nvSpPr>
        <p:spPr bwMode="auto">
          <a:xfrm flipV="1">
            <a:off x="6462712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6" name="Line 29"/>
          <p:cNvSpPr>
            <a:spLocks noChangeShapeType="1"/>
          </p:cNvSpPr>
          <p:nvPr/>
        </p:nvSpPr>
        <p:spPr bwMode="auto">
          <a:xfrm>
            <a:off x="6462712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7" name="Rectangle 30"/>
          <p:cNvSpPr>
            <a:spLocks noChangeArrowheads="1"/>
          </p:cNvSpPr>
          <p:nvPr/>
        </p:nvSpPr>
        <p:spPr bwMode="auto">
          <a:xfrm>
            <a:off x="6443662" y="328771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8" name="Line 31"/>
          <p:cNvSpPr>
            <a:spLocks noChangeShapeType="1"/>
          </p:cNvSpPr>
          <p:nvPr/>
        </p:nvSpPr>
        <p:spPr bwMode="auto">
          <a:xfrm flipV="1">
            <a:off x="6691312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9" name="Line 32"/>
          <p:cNvSpPr>
            <a:spLocks noChangeShapeType="1"/>
          </p:cNvSpPr>
          <p:nvPr/>
        </p:nvSpPr>
        <p:spPr bwMode="auto">
          <a:xfrm>
            <a:off x="6691312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0" name="Rectangle 33"/>
          <p:cNvSpPr>
            <a:spLocks noChangeArrowheads="1"/>
          </p:cNvSpPr>
          <p:nvPr/>
        </p:nvSpPr>
        <p:spPr bwMode="auto">
          <a:xfrm>
            <a:off x="6646862" y="3287713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1" name="Line 34"/>
          <p:cNvSpPr>
            <a:spLocks noChangeShapeType="1"/>
          </p:cNvSpPr>
          <p:nvPr/>
        </p:nvSpPr>
        <p:spPr bwMode="auto">
          <a:xfrm flipV="1">
            <a:off x="6926262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2" name="Line 35"/>
          <p:cNvSpPr>
            <a:spLocks noChangeShapeType="1"/>
          </p:cNvSpPr>
          <p:nvPr/>
        </p:nvSpPr>
        <p:spPr bwMode="auto">
          <a:xfrm>
            <a:off x="6926262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3" name="Rectangle 36"/>
          <p:cNvSpPr>
            <a:spLocks noChangeArrowheads="1"/>
          </p:cNvSpPr>
          <p:nvPr/>
        </p:nvSpPr>
        <p:spPr bwMode="auto">
          <a:xfrm>
            <a:off x="6907212" y="328771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4" name="Line 37"/>
          <p:cNvSpPr>
            <a:spLocks noChangeShapeType="1"/>
          </p:cNvSpPr>
          <p:nvPr/>
        </p:nvSpPr>
        <p:spPr bwMode="auto">
          <a:xfrm flipV="1">
            <a:off x="7161212" y="324326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5" name="Line 38"/>
          <p:cNvSpPr>
            <a:spLocks noChangeShapeType="1"/>
          </p:cNvSpPr>
          <p:nvPr/>
        </p:nvSpPr>
        <p:spPr bwMode="auto">
          <a:xfrm>
            <a:off x="7161212" y="16367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6" name="Rectangle 39"/>
          <p:cNvSpPr>
            <a:spLocks noChangeArrowheads="1"/>
          </p:cNvSpPr>
          <p:nvPr/>
        </p:nvSpPr>
        <p:spPr bwMode="auto">
          <a:xfrm>
            <a:off x="7116762" y="3287713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7" name="Rectangle 40"/>
          <p:cNvSpPr>
            <a:spLocks noChangeArrowheads="1"/>
          </p:cNvSpPr>
          <p:nvPr/>
        </p:nvSpPr>
        <p:spPr bwMode="auto">
          <a:xfrm>
            <a:off x="7002462" y="3452813"/>
            <a:ext cx="1571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x 10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8" name="Rectangle 41"/>
          <p:cNvSpPr>
            <a:spLocks noChangeArrowheads="1"/>
          </p:cNvSpPr>
          <p:nvPr/>
        </p:nvSpPr>
        <p:spPr bwMode="auto">
          <a:xfrm>
            <a:off x="7135812" y="3408363"/>
            <a:ext cx="34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9" name="Line 42"/>
          <p:cNvSpPr>
            <a:spLocks noChangeShapeType="1"/>
          </p:cNvSpPr>
          <p:nvPr/>
        </p:nvSpPr>
        <p:spPr bwMode="auto">
          <a:xfrm>
            <a:off x="5527675" y="32623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0" name="Line 43"/>
          <p:cNvSpPr>
            <a:spLocks noChangeShapeType="1"/>
          </p:cNvSpPr>
          <p:nvPr/>
        </p:nvSpPr>
        <p:spPr bwMode="auto">
          <a:xfrm flipH="1">
            <a:off x="7142162" y="32623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1" name="Rectangle 44"/>
          <p:cNvSpPr>
            <a:spLocks noChangeArrowheads="1"/>
          </p:cNvSpPr>
          <p:nvPr/>
        </p:nvSpPr>
        <p:spPr bwMode="auto">
          <a:xfrm>
            <a:off x="5297487" y="3211513"/>
            <a:ext cx="165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-400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2" name="Line 45"/>
          <p:cNvSpPr>
            <a:spLocks noChangeShapeType="1"/>
          </p:cNvSpPr>
          <p:nvPr/>
        </p:nvSpPr>
        <p:spPr bwMode="auto">
          <a:xfrm>
            <a:off x="5527675" y="29384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3" name="Line 46"/>
          <p:cNvSpPr>
            <a:spLocks noChangeShapeType="1"/>
          </p:cNvSpPr>
          <p:nvPr/>
        </p:nvSpPr>
        <p:spPr bwMode="auto">
          <a:xfrm flipH="1">
            <a:off x="7142162" y="29384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4" name="Rectangle 47"/>
          <p:cNvSpPr>
            <a:spLocks noChangeArrowheads="1"/>
          </p:cNvSpPr>
          <p:nvPr/>
        </p:nvSpPr>
        <p:spPr bwMode="auto">
          <a:xfrm>
            <a:off x="5297487" y="2887663"/>
            <a:ext cx="165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-300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5" name="Line 48"/>
          <p:cNvSpPr>
            <a:spLocks noChangeShapeType="1"/>
          </p:cNvSpPr>
          <p:nvPr/>
        </p:nvSpPr>
        <p:spPr bwMode="auto">
          <a:xfrm>
            <a:off x="5527675" y="26146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6" name="Line 49"/>
          <p:cNvSpPr>
            <a:spLocks noChangeShapeType="1"/>
          </p:cNvSpPr>
          <p:nvPr/>
        </p:nvSpPr>
        <p:spPr bwMode="auto">
          <a:xfrm flipH="1">
            <a:off x="7142162" y="26146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7" name="Rectangle 50"/>
          <p:cNvSpPr>
            <a:spLocks noChangeArrowheads="1"/>
          </p:cNvSpPr>
          <p:nvPr/>
        </p:nvSpPr>
        <p:spPr bwMode="auto">
          <a:xfrm>
            <a:off x="5297487" y="2563813"/>
            <a:ext cx="165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-200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8" name="Line 51"/>
          <p:cNvSpPr>
            <a:spLocks noChangeShapeType="1"/>
          </p:cNvSpPr>
          <p:nvPr/>
        </p:nvSpPr>
        <p:spPr bwMode="auto">
          <a:xfrm>
            <a:off x="5527675" y="22844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9" name="Line 52"/>
          <p:cNvSpPr>
            <a:spLocks noChangeShapeType="1"/>
          </p:cNvSpPr>
          <p:nvPr/>
        </p:nvSpPr>
        <p:spPr bwMode="auto">
          <a:xfrm flipH="1">
            <a:off x="7142162" y="22844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0" name="Rectangle 53"/>
          <p:cNvSpPr>
            <a:spLocks noChangeArrowheads="1"/>
          </p:cNvSpPr>
          <p:nvPr/>
        </p:nvSpPr>
        <p:spPr bwMode="auto">
          <a:xfrm>
            <a:off x="5297487" y="2233613"/>
            <a:ext cx="165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-100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1" name="Line 54"/>
          <p:cNvSpPr>
            <a:spLocks noChangeShapeType="1"/>
          </p:cNvSpPr>
          <p:nvPr/>
        </p:nvSpPr>
        <p:spPr bwMode="auto">
          <a:xfrm>
            <a:off x="5527675" y="19605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2" name="Line 55"/>
          <p:cNvSpPr>
            <a:spLocks noChangeShapeType="1"/>
          </p:cNvSpPr>
          <p:nvPr/>
        </p:nvSpPr>
        <p:spPr bwMode="auto">
          <a:xfrm flipH="1">
            <a:off x="7142162" y="19605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3" name="Rectangle 56"/>
          <p:cNvSpPr>
            <a:spLocks noChangeArrowheads="1"/>
          </p:cNvSpPr>
          <p:nvPr/>
        </p:nvSpPr>
        <p:spPr bwMode="auto">
          <a:xfrm>
            <a:off x="5399087" y="190976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4" name="Line 57"/>
          <p:cNvSpPr>
            <a:spLocks noChangeShapeType="1"/>
          </p:cNvSpPr>
          <p:nvPr/>
        </p:nvSpPr>
        <p:spPr bwMode="auto">
          <a:xfrm>
            <a:off x="5527675" y="16367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5" name="Line 58"/>
          <p:cNvSpPr>
            <a:spLocks noChangeShapeType="1"/>
          </p:cNvSpPr>
          <p:nvPr/>
        </p:nvSpPr>
        <p:spPr bwMode="auto">
          <a:xfrm flipH="1">
            <a:off x="7142162" y="16367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6" name="Rectangle 59"/>
          <p:cNvSpPr>
            <a:spLocks noChangeArrowheads="1"/>
          </p:cNvSpPr>
          <p:nvPr/>
        </p:nvSpPr>
        <p:spPr bwMode="auto">
          <a:xfrm>
            <a:off x="5322887" y="1585913"/>
            <a:ext cx="1381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100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7" name="Line 60"/>
          <p:cNvSpPr>
            <a:spLocks noChangeShapeType="1"/>
          </p:cNvSpPr>
          <p:nvPr/>
        </p:nvSpPr>
        <p:spPr bwMode="auto">
          <a:xfrm>
            <a:off x="5527675" y="1636713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8" name="Line 61"/>
          <p:cNvSpPr>
            <a:spLocks noChangeShapeType="1"/>
          </p:cNvSpPr>
          <p:nvPr/>
        </p:nvSpPr>
        <p:spPr bwMode="auto">
          <a:xfrm>
            <a:off x="5527675" y="3262313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9" name="Line 62"/>
          <p:cNvSpPr>
            <a:spLocks noChangeShapeType="1"/>
          </p:cNvSpPr>
          <p:nvPr/>
        </p:nvSpPr>
        <p:spPr bwMode="auto">
          <a:xfrm flipV="1">
            <a:off x="7161212" y="1636713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0" name="Line 63"/>
          <p:cNvSpPr>
            <a:spLocks noChangeShapeType="1"/>
          </p:cNvSpPr>
          <p:nvPr/>
        </p:nvSpPr>
        <p:spPr bwMode="auto">
          <a:xfrm flipV="1">
            <a:off x="5527675" y="1636713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1" name="Freeform 64"/>
          <p:cNvSpPr>
            <a:spLocks/>
          </p:cNvSpPr>
          <p:nvPr/>
        </p:nvSpPr>
        <p:spPr bwMode="auto">
          <a:xfrm>
            <a:off x="5534025" y="1935163"/>
            <a:ext cx="203200" cy="97155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4" y="20"/>
              </a:cxn>
              <a:cxn ang="0">
                <a:pos x="8" y="432"/>
              </a:cxn>
              <a:cxn ang="0">
                <a:pos x="12" y="308"/>
              </a:cxn>
              <a:cxn ang="0">
                <a:pos x="12" y="96"/>
              </a:cxn>
              <a:cxn ang="0">
                <a:pos x="16" y="32"/>
              </a:cxn>
              <a:cxn ang="0">
                <a:pos x="20" y="420"/>
              </a:cxn>
              <a:cxn ang="0">
                <a:pos x="24" y="148"/>
              </a:cxn>
              <a:cxn ang="0">
                <a:pos x="24" y="264"/>
              </a:cxn>
              <a:cxn ang="0">
                <a:pos x="28" y="8"/>
              </a:cxn>
              <a:cxn ang="0">
                <a:pos x="32" y="360"/>
              </a:cxn>
              <a:cxn ang="0">
                <a:pos x="36" y="164"/>
              </a:cxn>
              <a:cxn ang="0">
                <a:pos x="36" y="192"/>
              </a:cxn>
              <a:cxn ang="0">
                <a:pos x="40" y="32"/>
              </a:cxn>
              <a:cxn ang="0">
                <a:pos x="44" y="432"/>
              </a:cxn>
              <a:cxn ang="0">
                <a:pos x="48" y="140"/>
              </a:cxn>
              <a:cxn ang="0">
                <a:pos x="48" y="184"/>
              </a:cxn>
              <a:cxn ang="0">
                <a:pos x="52" y="436"/>
              </a:cxn>
              <a:cxn ang="0">
                <a:pos x="56" y="20"/>
              </a:cxn>
              <a:cxn ang="0">
                <a:pos x="60" y="504"/>
              </a:cxn>
              <a:cxn ang="0">
                <a:pos x="64" y="400"/>
              </a:cxn>
              <a:cxn ang="0">
                <a:pos x="64" y="372"/>
              </a:cxn>
              <a:cxn ang="0">
                <a:pos x="68" y="60"/>
              </a:cxn>
              <a:cxn ang="0">
                <a:pos x="72" y="572"/>
              </a:cxn>
              <a:cxn ang="0">
                <a:pos x="76" y="132"/>
              </a:cxn>
              <a:cxn ang="0">
                <a:pos x="76" y="200"/>
              </a:cxn>
              <a:cxn ang="0">
                <a:pos x="80" y="40"/>
              </a:cxn>
              <a:cxn ang="0">
                <a:pos x="84" y="584"/>
              </a:cxn>
              <a:cxn ang="0">
                <a:pos x="88" y="536"/>
              </a:cxn>
              <a:cxn ang="0">
                <a:pos x="88" y="396"/>
              </a:cxn>
              <a:cxn ang="0">
                <a:pos x="92" y="84"/>
              </a:cxn>
              <a:cxn ang="0">
                <a:pos x="96" y="564"/>
              </a:cxn>
              <a:cxn ang="0">
                <a:pos x="100" y="396"/>
              </a:cxn>
              <a:cxn ang="0">
                <a:pos x="100" y="256"/>
              </a:cxn>
              <a:cxn ang="0">
                <a:pos x="104" y="48"/>
              </a:cxn>
              <a:cxn ang="0">
                <a:pos x="108" y="552"/>
              </a:cxn>
              <a:cxn ang="0">
                <a:pos x="112" y="224"/>
              </a:cxn>
              <a:cxn ang="0">
                <a:pos x="116" y="332"/>
              </a:cxn>
              <a:cxn ang="0">
                <a:pos x="116" y="64"/>
              </a:cxn>
              <a:cxn ang="0">
                <a:pos x="120" y="68"/>
              </a:cxn>
              <a:cxn ang="0">
                <a:pos x="124" y="440"/>
              </a:cxn>
              <a:cxn ang="0">
                <a:pos x="128" y="280"/>
              </a:cxn>
            </a:cxnLst>
            <a:rect l="0" t="0" r="r" b="b"/>
            <a:pathLst>
              <a:path w="128" h="612">
                <a:moveTo>
                  <a:pt x="0" y="16"/>
                </a:moveTo>
                <a:lnTo>
                  <a:pt x="0" y="360"/>
                </a:lnTo>
                <a:lnTo>
                  <a:pt x="0" y="196"/>
                </a:lnTo>
                <a:lnTo>
                  <a:pt x="4" y="96"/>
                </a:lnTo>
                <a:lnTo>
                  <a:pt x="4" y="380"/>
                </a:lnTo>
                <a:lnTo>
                  <a:pt x="4" y="20"/>
                </a:lnTo>
                <a:lnTo>
                  <a:pt x="4" y="128"/>
                </a:lnTo>
                <a:lnTo>
                  <a:pt x="8" y="200"/>
                </a:lnTo>
                <a:lnTo>
                  <a:pt x="8" y="432"/>
                </a:lnTo>
                <a:lnTo>
                  <a:pt x="8" y="40"/>
                </a:lnTo>
                <a:lnTo>
                  <a:pt x="8" y="324"/>
                </a:lnTo>
                <a:lnTo>
                  <a:pt x="12" y="308"/>
                </a:lnTo>
                <a:lnTo>
                  <a:pt x="12" y="444"/>
                </a:lnTo>
                <a:lnTo>
                  <a:pt x="12" y="12"/>
                </a:lnTo>
                <a:lnTo>
                  <a:pt x="12" y="96"/>
                </a:lnTo>
                <a:lnTo>
                  <a:pt x="16" y="76"/>
                </a:lnTo>
                <a:lnTo>
                  <a:pt x="16" y="400"/>
                </a:lnTo>
                <a:lnTo>
                  <a:pt x="16" y="32"/>
                </a:lnTo>
                <a:lnTo>
                  <a:pt x="16" y="152"/>
                </a:lnTo>
                <a:lnTo>
                  <a:pt x="20" y="244"/>
                </a:lnTo>
                <a:lnTo>
                  <a:pt x="20" y="420"/>
                </a:lnTo>
                <a:lnTo>
                  <a:pt x="20" y="16"/>
                </a:lnTo>
                <a:lnTo>
                  <a:pt x="20" y="300"/>
                </a:lnTo>
                <a:lnTo>
                  <a:pt x="24" y="148"/>
                </a:lnTo>
                <a:lnTo>
                  <a:pt x="24" y="472"/>
                </a:lnTo>
                <a:lnTo>
                  <a:pt x="24" y="32"/>
                </a:lnTo>
                <a:lnTo>
                  <a:pt x="24" y="264"/>
                </a:lnTo>
                <a:lnTo>
                  <a:pt x="28" y="408"/>
                </a:lnTo>
                <a:lnTo>
                  <a:pt x="28" y="488"/>
                </a:lnTo>
                <a:lnTo>
                  <a:pt x="28" y="8"/>
                </a:lnTo>
                <a:lnTo>
                  <a:pt x="28" y="48"/>
                </a:lnTo>
                <a:lnTo>
                  <a:pt x="32" y="124"/>
                </a:lnTo>
                <a:lnTo>
                  <a:pt x="32" y="360"/>
                </a:lnTo>
                <a:lnTo>
                  <a:pt x="32" y="28"/>
                </a:lnTo>
                <a:lnTo>
                  <a:pt x="32" y="188"/>
                </a:lnTo>
                <a:lnTo>
                  <a:pt x="36" y="164"/>
                </a:lnTo>
                <a:lnTo>
                  <a:pt x="36" y="408"/>
                </a:lnTo>
                <a:lnTo>
                  <a:pt x="36" y="12"/>
                </a:lnTo>
                <a:lnTo>
                  <a:pt x="36" y="192"/>
                </a:lnTo>
                <a:lnTo>
                  <a:pt x="40" y="268"/>
                </a:lnTo>
                <a:lnTo>
                  <a:pt x="40" y="432"/>
                </a:lnTo>
                <a:lnTo>
                  <a:pt x="40" y="32"/>
                </a:lnTo>
                <a:lnTo>
                  <a:pt x="40" y="312"/>
                </a:lnTo>
                <a:lnTo>
                  <a:pt x="44" y="372"/>
                </a:lnTo>
                <a:lnTo>
                  <a:pt x="44" y="432"/>
                </a:lnTo>
                <a:lnTo>
                  <a:pt x="44" y="0"/>
                </a:lnTo>
                <a:lnTo>
                  <a:pt x="44" y="248"/>
                </a:lnTo>
                <a:lnTo>
                  <a:pt x="48" y="140"/>
                </a:lnTo>
                <a:lnTo>
                  <a:pt x="48" y="396"/>
                </a:lnTo>
                <a:lnTo>
                  <a:pt x="48" y="20"/>
                </a:lnTo>
                <a:lnTo>
                  <a:pt x="48" y="184"/>
                </a:lnTo>
                <a:lnTo>
                  <a:pt x="52" y="256"/>
                </a:lnTo>
                <a:lnTo>
                  <a:pt x="52" y="4"/>
                </a:lnTo>
                <a:lnTo>
                  <a:pt x="52" y="436"/>
                </a:lnTo>
                <a:lnTo>
                  <a:pt x="56" y="336"/>
                </a:lnTo>
                <a:lnTo>
                  <a:pt x="56" y="472"/>
                </a:lnTo>
                <a:lnTo>
                  <a:pt x="56" y="20"/>
                </a:lnTo>
                <a:lnTo>
                  <a:pt x="56" y="116"/>
                </a:lnTo>
                <a:lnTo>
                  <a:pt x="60" y="236"/>
                </a:lnTo>
                <a:lnTo>
                  <a:pt x="60" y="504"/>
                </a:lnTo>
                <a:lnTo>
                  <a:pt x="60" y="60"/>
                </a:lnTo>
                <a:lnTo>
                  <a:pt x="60" y="320"/>
                </a:lnTo>
                <a:lnTo>
                  <a:pt x="64" y="400"/>
                </a:lnTo>
                <a:lnTo>
                  <a:pt x="64" y="520"/>
                </a:lnTo>
                <a:lnTo>
                  <a:pt x="64" y="56"/>
                </a:lnTo>
                <a:lnTo>
                  <a:pt x="64" y="372"/>
                </a:lnTo>
                <a:lnTo>
                  <a:pt x="68" y="152"/>
                </a:lnTo>
                <a:lnTo>
                  <a:pt x="68" y="560"/>
                </a:lnTo>
                <a:lnTo>
                  <a:pt x="68" y="60"/>
                </a:lnTo>
                <a:lnTo>
                  <a:pt x="68" y="500"/>
                </a:lnTo>
                <a:lnTo>
                  <a:pt x="72" y="272"/>
                </a:lnTo>
                <a:lnTo>
                  <a:pt x="72" y="572"/>
                </a:lnTo>
                <a:lnTo>
                  <a:pt x="72" y="40"/>
                </a:lnTo>
                <a:lnTo>
                  <a:pt x="72" y="64"/>
                </a:lnTo>
                <a:lnTo>
                  <a:pt x="76" y="132"/>
                </a:lnTo>
                <a:lnTo>
                  <a:pt x="76" y="528"/>
                </a:lnTo>
                <a:lnTo>
                  <a:pt x="76" y="60"/>
                </a:lnTo>
                <a:lnTo>
                  <a:pt x="76" y="200"/>
                </a:lnTo>
                <a:lnTo>
                  <a:pt x="80" y="296"/>
                </a:lnTo>
                <a:lnTo>
                  <a:pt x="80" y="544"/>
                </a:lnTo>
                <a:lnTo>
                  <a:pt x="80" y="40"/>
                </a:lnTo>
                <a:lnTo>
                  <a:pt x="80" y="292"/>
                </a:lnTo>
                <a:lnTo>
                  <a:pt x="84" y="416"/>
                </a:lnTo>
                <a:lnTo>
                  <a:pt x="84" y="584"/>
                </a:lnTo>
                <a:lnTo>
                  <a:pt x="84" y="56"/>
                </a:lnTo>
                <a:lnTo>
                  <a:pt x="84" y="420"/>
                </a:lnTo>
                <a:lnTo>
                  <a:pt x="88" y="536"/>
                </a:lnTo>
                <a:lnTo>
                  <a:pt x="88" y="600"/>
                </a:lnTo>
                <a:lnTo>
                  <a:pt x="88" y="64"/>
                </a:lnTo>
                <a:lnTo>
                  <a:pt x="88" y="396"/>
                </a:lnTo>
                <a:lnTo>
                  <a:pt x="92" y="168"/>
                </a:lnTo>
                <a:lnTo>
                  <a:pt x="92" y="528"/>
                </a:lnTo>
                <a:lnTo>
                  <a:pt x="92" y="84"/>
                </a:lnTo>
                <a:lnTo>
                  <a:pt x="92" y="204"/>
                </a:lnTo>
                <a:lnTo>
                  <a:pt x="96" y="272"/>
                </a:lnTo>
                <a:lnTo>
                  <a:pt x="96" y="564"/>
                </a:lnTo>
                <a:lnTo>
                  <a:pt x="96" y="64"/>
                </a:lnTo>
                <a:lnTo>
                  <a:pt x="96" y="312"/>
                </a:lnTo>
                <a:lnTo>
                  <a:pt x="100" y="396"/>
                </a:lnTo>
                <a:lnTo>
                  <a:pt x="100" y="588"/>
                </a:lnTo>
                <a:lnTo>
                  <a:pt x="100" y="80"/>
                </a:lnTo>
                <a:lnTo>
                  <a:pt x="100" y="256"/>
                </a:lnTo>
                <a:lnTo>
                  <a:pt x="104" y="276"/>
                </a:lnTo>
                <a:lnTo>
                  <a:pt x="104" y="584"/>
                </a:lnTo>
                <a:lnTo>
                  <a:pt x="104" y="48"/>
                </a:lnTo>
                <a:lnTo>
                  <a:pt x="104" y="344"/>
                </a:lnTo>
                <a:lnTo>
                  <a:pt x="108" y="448"/>
                </a:lnTo>
                <a:lnTo>
                  <a:pt x="108" y="552"/>
                </a:lnTo>
                <a:lnTo>
                  <a:pt x="108" y="68"/>
                </a:lnTo>
                <a:lnTo>
                  <a:pt x="108" y="428"/>
                </a:lnTo>
                <a:lnTo>
                  <a:pt x="112" y="224"/>
                </a:lnTo>
                <a:lnTo>
                  <a:pt x="112" y="48"/>
                </a:lnTo>
                <a:lnTo>
                  <a:pt x="112" y="592"/>
                </a:lnTo>
                <a:lnTo>
                  <a:pt x="116" y="332"/>
                </a:lnTo>
                <a:lnTo>
                  <a:pt x="116" y="612"/>
                </a:lnTo>
                <a:lnTo>
                  <a:pt x="116" y="44"/>
                </a:lnTo>
                <a:lnTo>
                  <a:pt x="116" y="64"/>
                </a:lnTo>
                <a:lnTo>
                  <a:pt x="120" y="124"/>
                </a:lnTo>
                <a:lnTo>
                  <a:pt x="120" y="420"/>
                </a:lnTo>
                <a:lnTo>
                  <a:pt x="120" y="68"/>
                </a:lnTo>
                <a:lnTo>
                  <a:pt x="120" y="208"/>
                </a:lnTo>
                <a:lnTo>
                  <a:pt x="124" y="204"/>
                </a:lnTo>
                <a:lnTo>
                  <a:pt x="124" y="440"/>
                </a:lnTo>
                <a:lnTo>
                  <a:pt x="124" y="48"/>
                </a:lnTo>
                <a:lnTo>
                  <a:pt x="124" y="208"/>
                </a:lnTo>
                <a:lnTo>
                  <a:pt x="128" y="280"/>
                </a:lnTo>
                <a:lnTo>
                  <a:pt x="128" y="496"/>
                </a:lnTo>
                <a:lnTo>
                  <a:pt x="128" y="6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2" name="Freeform 65"/>
          <p:cNvSpPr>
            <a:spLocks/>
          </p:cNvSpPr>
          <p:nvPr/>
        </p:nvSpPr>
        <p:spPr bwMode="auto">
          <a:xfrm>
            <a:off x="5737225" y="1935163"/>
            <a:ext cx="203200" cy="1079500"/>
          </a:xfrm>
          <a:custGeom>
            <a:avLst/>
            <a:gdLst/>
            <a:ahLst/>
            <a:cxnLst>
              <a:cxn ang="0">
                <a:pos x="4" y="412"/>
              </a:cxn>
              <a:cxn ang="0">
                <a:pos x="4" y="228"/>
              </a:cxn>
              <a:cxn ang="0">
                <a:pos x="8" y="60"/>
              </a:cxn>
              <a:cxn ang="0">
                <a:pos x="12" y="488"/>
              </a:cxn>
              <a:cxn ang="0">
                <a:pos x="16" y="452"/>
              </a:cxn>
              <a:cxn ang="0">
                <a:pos x="16" y="196"/>
              </a:cxn>
              <a:cxn ang="0">
                <a:pos x="20" y="36"/>
              </a:cxn>
              <a:cxn ang="0">
                <a:pos x="24" y="412"/>
              </a:cxn>
              <a:cxn ang="0">
                <a:pos x="28" y="208"/>
              </a:cxn>
              <a:cxn ang="0">
                <a:pos x="28" y="432"/>
              </a:cxn>
              <a:cxn ang="0">
                <a:pos x="32" y="64"/>
              </a:cxn>
              <a:cxn ang="0">
                <a:pos x="36" y="492"/>
              </a:cxn>
              <a:cxn ang="0">
                <a:pos x="40" y="256"/>
              </a:cxn>
              <a:cxn ang="0">
                <a:pos x="40" y="332"/>
              </a:cxn>
              <a:cxn ang="0">
                <a:pos x="44" y="28"/>
              </a:cxn>
              <a:cxn ang="0">
                <a:pos x="48" y="540"/>
              </a:cxn>
              <a:cxn ang="0">
                <a:pos x="52" y="176"/>
              </a:cxn>
              <a:cxn ang="0">
                <a:pos x="52" y="200"/>
              </a:cxn>
              <a:cxn ang="0">
                <a:pos x="56" y="84"/>
              </a:cxn>
              <a:cxn ang="0">
                <a:pos x="60" y="620"/>
              </a:cxn>
              <a:cxn ang="0">
                <a:pos x="64" y="264"/>
              </a:cxn>
              <a:cxn ang="0">
                <a:pos x="64" y="324"/>
              </a:cxn>
              <a:cxn ang="0">
                <a:pos x="68" y="88"/>
              </a:cxn>
              <a:cxn ang="0">
                <a:pos x="72" y="612"/>
              </a:cxn>
              <a:cxn ang="0">
                <a:pos x="76" y="324"/>
              </a:cxn>
              <a:cxn ang="0">
                <a:pos x="76" y="164"/>
              </a:cxn>
              <a:cxn ang="0">
                <a:pos x="80" y="92"/>
              </a:cxn>
              <a:cxn ang="0">
                <a:pos x="84" y="580"/>
              </a:cxn>
              <a:cxn ang="0">
                <a:pos x="88" y="416"/>
              </a:cxn>
              <a:cxn ang="0">
                <a:pos x="88" y="544"/>
              </a:cxn>
              <a:cxn ang="0">
                <a:pos x="92" y="112"/>
              </a:cxn>
              <a:cxn ang="0">
                <a:pos x="96" y="648"/>
              </a:cxn>
              <a:cxn ang="0">
                <a:pos x="100" y="212"/>
              </a:cxn>
              <a:cxn ang="0">
                <a:pos x="100" y="364"/>
              </a:cxn>
              <a:cxn ang="0">
                <a:pos x="104" y="72"/>
              </a:cxn>
              <a:cxn ang="0">
                <a:pos x="108" y="680"/>
              </a:cxn>
              <a:cxn ang="0">
                <a:pos x="112" y="208"/>
              </a:cxn>
              <a:cxn ang="0">
                <a:pos x="112" y="180"/>
              </a:cxn>
              <a:cxn ang="0">
                <a:pos x="116" y="12"/>
              </a:cxn>
              <a:cxn ang="0">
                <a:pos x="120" y="424"/>
              </a:cxn>
              <a:cxn ang="0">
                <a:pos x="124" y="216"/>
              </a:cxn>
              <a:cxn ang="0">
                <a:pos x="124" y="104"/>
              </a:cxn>
            </a:cxnLst>
            <a:rect l="0" t="0" r="r" b="b"/>
            <a:pathLst>
              <a:path w="128" h="680">
                <a:moveTo>
                  <a:pt x="0" y="68"/>
                </a:moveTo>
                <a:lnTo>
                  <a:pt x="0" y="356"/>
                </a:lnTo>
                <a:lnTo>
                  <a:pt x="4" y="412"/>
                </a:lnTo>
                <a:lnTo>
                  <a:pt x="4" y="508"/>
                </a:lnTo>
                <a:lnTo>
                  <a:pt x="4" y="36"/>
                </a:lnTo>
                <a:lnTo>
                  <a:pt x="4" y="228"/>
                </a:lnTo>
                <a:lnTo>
                  <a:pt x="8" y="152"/>
                </a:lnTo>
                <a:lnTo>
                  <a:pt x="8" y="464"/>
                </a:lnTo>
                <a:lnTo>
                  <a:pt x="8" y="60"/>
                </a:lnTo>
                <a:lnTo>
                  <a:pt x="8" y="188"/>
                </a:lnTo>
                <a:lnTo>
                  <a:pt x="12" y="244"/>
                </a:lnTo>
                <a:lnTo>
                  <a:pt x="12" y="488"/>
                </a:lnTo>
                <a:lnTo>
                  <a:pt x="12" y="40"/>
                </a:lnTo>
                <a:lnTo>
                  <a:pt x="12" y="316"/>
                </a:lnTo>
                <a:lnTo>
                  <a:pt x="16" y="452"/>
                </a:lnTo>
                <a:lnTo>
                  <a:pt x="16" y="544"/>
                </a:lnTo>
                <a:lnTo>
                  <a:pt x="16" y="60"/>
                </a:lnTo>
                <a:lnTo>
                  <a:pt x="16" y="196"/>
                </a:lnTo>
                <a:lnTo>
                  <a:pt x="20" y="152"/>
                </a:lnTo>
                <a:lnTo>
                  <a:pt x="20" y="556"/>
                </a:lnTo>
                <a:lnTo>
                  <a:pt x="20" y="36"/>
                </a:lnTo>
                <a:lnTo>
                  <a:pt x="20" y="200"/>
                </a:lnTo>
                <a:lnTo>
                  <a:pt x="24" y="304"/>
                </a:lnTo>
                <a:lnTo>
                  <a:pt x="24" y="412"/>
                </a:lnTo>
                <a:lnTo>
                  <a:pt x="24" y="60"/>
                </a:lnTo>
                <a:lnTo>
                  <a:pt x="24" y="292"/>
                </a:lnTo>
                <a:lnTo>
                  <a:pt x="28" y="208"/>
                </a:lnTo>
                <a:lnTo>
                  <a:pt x="28" y="468"/>
                </a:lnTo>
                <a:lnTo>
                  <a:pt x="28" y="40"/>
                </a:lnTo>
                <a:lnTo>
                  <a:pt x="28" y="432"/>
                </a:lnTo>
                <a:lnTo>
                  <a:pt x="32" y="324"/>
                </a:lnTo>
                <a:lnTo>
                  <a:pt x="32" y="492"/>
                </a:lnTo>
                <a:lnTo>
                  <a:pt x="32" y="64"/>
                </a:lnTo>
                <a:lnTo>
                  <a:pt x="32" y="128"/>
                </a:lnTo>
                <a:lnTo>
                  <a:pt x="36" y="288"/>
                </a:lnTo>
                <a:lnTo>
                  <a:pt x="36" y="492"/>
                </a:lnTo>
                <a:lnTo>
                  <a:pt x="36" y="24"/>
                </a:lnTo>
                <a:lnTo>
                  <a:pt x="36" y="296"/>
                </a:lnTo>
                <a:lnTo>
                  <a:pt x="40" y="256"/>
                </a:lnTo>
                <a:lnTo>
                  <a:pt x="40" y="460"/>
                </a:lnTo>
                <a:lnTo>
                  <a:pt x="40" y="52"/>
                </a:lnTo>
                <a:lnTo>
                  <a:pt x="40" y="332"/>
                </a:lnTo>
                <a:lnTo>
                  <a:pt x="44" y="280"/>
                </a:lnTo>
                <a:lnTo>
                  <a:pt x="44" y="520"/>
                </a:lnTo>
                <a:lnTo>
                  <a:pt x="44" y="28"/>
                </a:lnTo>
                <a:lnTo>
                  <a:pt x="44" y="412"/>
                </a:lnTo>
                <a:lnTo>
                  <a:pt x="48" y="536"/>
                </a:lnTo>
                <a:lnTo>
                  <a:pt x="48" y="540"/>
                </a:lnTo>
                <a:lnTo>
                  <a:pt x="48" y="52"/>
                </a:lnTo>
                <a:lnTo>
                  <a:pt x="48" y="376"/>
                </a:lnTo>
                <a:lnTo>
                  <a:pt x="52" y="176"/>
                </a:lnTo>
                <a:lnTo>
                  <a:pt x="52" y="560"/>
                </a:lnTo>
                <a:lnTo>
                  <a:pt x="52" y="88"/>
                </a:lnTo>
                <a:lnTo>
                  <a:pt x="52" y="200"/>
                </a:lnTo>
                <a:lnTo>
                  <a:pt x="56" y="252"/>
                </a:lnTo>
                <a:lnTo>
                  <a:pt x="56" y="580"/>
                </a:lnTo>
                <a:lnTo>
                  <a:pt x="56" y="84"/>
                </a:lnTo>
                <a:lnTo>
                  <a:pt x="56" y="332"/>
                </a:lnTo>
                <a:lnTo>
                  <a:pt x="60" y="400"/>
                </a:lnTo>
                <a:lnTo>
                  <a:pt x="60" y="620"/>
                </a:lnTo>
                <a:lnTo>
                  <a:pt x="60" y="88"/>
                </a:lnTo>
                <a:lnTo>
                  <a:pt x="60" y="260"/>
                </a:lnTo>
                <a:lnTo>
                  <a:pt x="64" y="264"/>
                </a:lnTo>
                <a:lnTo>
                  <a:pt x="64" y="636"/>
                </a:lnTo>
                <a:lnTo>
                  <a:pt x="64" y="68"/>
                </a:lnTo>
                <a:lnTo>
                  <a:pt x="64" y="324"/>
                </a:lnTo>
                <a:lnTo>
                  <a:pt x="68" y="424"/>
                </a:lnTo>
                <a:lnTo>
                  <a:pt x="68" y="592"/>
                </a:lnTo>
                <a:lnTo>
                  <a:pt x="68" y="88"/>
                </a:lnTo>
                <a:lnTo>
                  <a:pt x="68" y="332"/>
                </a:lnTo>
                <a:lnTo>
                  <a:pt x="72" y="384"/>
                </a:lnTo>
                <a:lnTo>
                  <a:pt x="72" y="612"/>
                </a:lnTo>
                <a:lnTo>
                  <a:pt x="72" y="64"/>
                </a:lnTo>
                <a:lnTo>
                  <a:pt x="72" y="580"/>
                </a:lnTo>
                <a:lnTo>
                  <a:pt x="76" y="324"/>
                </a:lnTo>
                <a:lnTo>
                  <a:pt x="76" y="656"/>
                </a:lnTo>
                <a:lnTo>
                  <a:pt x="76" y="84"/>
                </a:lnTo>
                <a:lnTo>
                  <a:pt x="76" y="164"/>
                </a:lnTo>
                <a:lnTo>
                  <a:pt x="80" y="276"/>
                </a:lnTo>
                <a:lnTo>
                  <a:pt x="80" y="668"/>
                </a:lnTo>
                <a:lnTo>
                  <a:pt x="80" y="92"/>
                </a:lnTo>
                <a:lnTo>
                  <a:pt x="80" y="300"/>
                </a:lnTo>
                <a:lnTo>
                  <a:pt x="84" y="412"/>
                </a:lnTo>
                <a:lnTo>
                  <a:pt x="84" y="580"/>
                </a:lnTo>
                <a:lnTo>
                  <a:pt x="84" y="116"/>
                </a:lnTo>
                <a:lnTo>
                  <a:pt x="84" y="320"/>
                </a:lnTo>
                <a:lnTo>
                  <a:pt x="88" y="416"/>
                </a:lnTo>
                <a:lnTo>
                  <a:pt x="88" y="620"/>
                </a:lnTo>
                <a:lnTo>
                  <a:pt x="88" y="92"/>
                </a:lnTo>
                <a:lnTo>
                  <a:pt x="88" y="544"/>
                </a:lnTo>
                <a:lnTo>
                  <a:pt x="92" y="604"/>
                </a:lnTo>
                <a:lnTo>
                  <a:pt x="92" y="644"/>
                </a:lnTo>
                <a:lnTo>
                  <a:pt x="92" y="112"/>
                </a:lnTo>
                <a:lnTo>
                  <a:pt x="92" y="516"/>
                </a:lnTo>
                <a:lnTo>
                  <a:pt x="96" y="212"/>
                </a:lnTo>
                <a:lnTo>
                  <a:pt x="96" y="648"/>
                </a:lnTo>
                <a:lnTo>
                  <a:pt x="96" y="76"/>
                </a:lnTo>
                <a:lnTo>
                  <a:pt x="96" y="548"/>
                </a:lnTo>
                <a:lnTo>
                  <a:pt x="100" y="212"/>
                </a:lnTo>
                <a:lnTo>
                  <a:pt x="100" y="620"/>
                </a:lnTo>
                <a:lnTo>
                  <a:pt x="100" y="100"/>
                </a:lnTo>
                <a:lnTo>
                  <a:pt x="100" y="364"/>
                </a:lnTo>
                <a:lnTo>
                  <a:pt x="104" y="444"/>
                </a:lnTo>
                <a:lnTo>
                  <a:pt x="104" y="680"/>
                </a:lnTo>
                <a:lnTo>
                  <a:pt x="104" y="72"/>
                </a:lnTo>
                <a:lnTo>
                  <a:pt x="104" y="184"/>
                </a:lnTo>
                <a:lnTo>
                  <a:pt x="108" y="284"/>
                </a:lnTo>
                <a:lnTo>
                  <a:pt x="108" y="680"/>
                </a:lnTo>
                <a:lnTo>
                  <a:pt x="108" y="8"/>
                </a:lnTo>
                <a:lnTo>
                  <a:pt x="108" y="120"/>
                </a:lnTo>
                <a:lnTo>
                  <a:pt x="112" y="208"/>
                </a:lnTo>
                <a:lnTo>
                  <a:pt x="112" y="352"/>
                </a:lnTo>
                <a:lnTo>
                  <a:pt x="112" y="28"/>
                </a:lnTo>
                <a:lnTo>
                  <a:pt x="112" y="180"/>
                </a:lnTo>
                <a:lnTo>
                  <a:pt x="116" y="212"/>
                </a:lnTo>
                <a:lnTo>
                  <a:pt x="116" y="372"/>
                </a:lnTo>
                <a:lnTo>
                  <a:pt x="116" y="12"/>
                </a:lnTo>
                <a:lnTo>
                  <a:pt x="116" y="340"/>
                </a:lnTo>
                <a:lnTo>
                  <a:pt x="120" y="228"/>
                </a:lnTo>
                <a:lnTo>
                  <a:pt x="120" y="424"/>
                </a:lnTo>
                <a:lnTo>
                  <a:pt x="120" y="28"/>
                </a:lnTo>
                <a:lnTo>
                  <a:pt x="120" y="64"/>
                </a:lnTo>
                <a:lnTo>
                  <a:pt x="124" y="216"/>
                </a:lnTo>
                <a:lnTo>
                  <a:pt x="124" y="440"/>
                </a:lnTo>
                <a:lnTo>
                  <a:pt x="124" y="0"/>
                </a:lnTo>
                <a:lnTo>
                  <a:pt x="124" y="104"/>
                </a:lnTo>
                <a:lnTo>
                  <a:pt x="128" y="160"/>
                </a:lnTo>
                <a:lnTo>
                  <a:pt x="128" y="46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3" name="Freeform 66"/>
          <p:cNvSpPr>
            <a:spLocks/>
          </p:cNvSpPr>
          <p:nvPr/>
        </p:nvSpPr>
        <p:spPr bwMode="auto">
          <a:xfrm>
            <a:off x="5940425" y="1916113"/>
            <a:ext cx="204787" cy="10795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" y="16"/>
              </a:cxn>
              <a:cxn ang="0">
                <a:pos x="8" y="544"/>
              </a:cxn>
              <a:cxn ang="0">
                <a:pos x="12" y="132"/>
              </a:cxn>
              <a:cxn ang="0">
                <a:pos x="12" y="272"/>
              </a:cxn>
              <a:cxn ang="0">
                <a:pos x="16" y="32"/>
              </a:cxn>
              <a:cxn ang="0">
                <a:pos x="20" y="416"/>
              </a:cxn>
              <a:cxn ang="0">
                <a:pos x="24" y="92"/>
              </a:cxn>
              <a:cxn ang="0">
                <a:pos x="24" y="160"/>
              </a:cxn>
              <a:cxn ang="0">
                <a:pos x="28" y="0"/>
              </a:cxn>
              <a:cxn ang="0">
                <a:pos x="32" y="468"/>
              </a:cxn>
              <a:cxn ang="0">
                <a:pos x="36" y="388"/>
              </a:cxn>
              <a:cxn ang="0">
                <a:pos x="36" y="44"/>
              </a:cxn>
              <a:cxn ang="0">
                <a:pos x="40" y="44"/>
              </a:cxn>
              <a:cxn ang="0">
                <a:pos x="44" y="512"/>
              </a:cxn>
              <a:cxn ang="0">
                <a:pos x="48" y="336"/>
              </a:cxn>
              <a:cxn ang="0">
                <a:pos x="48" y="436"/>
              </a:cxn>
              <a:cxn ang="0">
                <a:pos x="52" y="64"/>
              </a:cxn>
              <a:cxn ang="0">
                <a:pos x="56" y="576"/>
              </a:cxn>
              <a:cxn ang="0">
                <a:pos x="60" y="152"/>
              </a:cxn>
              <a:cxn ang="0">
                <a:pos x="60" y="280"/>
              </a:cxn>
              <a:cxn ang="0">
                <a:pos x="64" y="44"/>
              </a:cxn>
              <a:cxn ang="0">
                <a:pos x="68" y="652"/>
              </a:cxn>
              <a:cxn ang="0">
                <a:pos x="72" y="344"/>
              </a:cxn>
              <a:cxn ang="0">
                <a:pos x="72" y="368"/>
              </a:cxn>
              <a:cxn ang="0">
                <a:pos x="76" y="536"/>
              </a:cxn>
              <a:cxn ang="0">
                <a:pos x="80" y="68"/>
              </a:cxn>
              <a:cxn ang="0">
                <a:pos x="84" y="588"/>
              </a:cxn>
              <a:cxn ang="0">
                <a:pos x="88" y="324"/>
              </a:cxn>
              <a:cxn ang="0">
                <a:pos x="88" y="356"/>
              </a:cxn>
              <a:cxn ang="0">
                <a:pos x="92" y="72"/>
              </a:cxn>
              <a:cxn ang="0">
                <a:pos x="96" y="680"/>
              </a:cxn>
              <a:cxn ang="0">
                <a:pos x="100" y="392"/>
              </a:cxn>
              <a:cxn ang="0">
                <a:pos x="100" y="288"/>
              </a:cxn>
              <a:cxn ang="0">
                <a:pos x="104" y="72"/>
              </a:cxn>
              <a:cxn ang="0">
                <a:pos x="108" y="448"/>
              </a:cxn>
              <a:cxn ang="0">
                <a:pos x="112" y="112"/>
              </a:cxn>
              <a:cxn ang="0">
                <a:pos x="112" y="332"/>
              </a:cxn>
              <a:cxn ang="0">
                <a:pos x="116" y="40"/>
              </a:cxn>
              <a:cxn ang="0">
                <a:pos x="120" y="516"/>
              </a:cxn>
              <a:cxn ang="0">
                <a:pos x="125" y="336"/>
              </a:cxn>
              <a:cxn ang="0">
                <a:pos x="125" y="272"/>
              </a:cxn>
            </a:cxnLst>
            <a:rect l="0" t="0" r="r" b="b"/>
            <a:pathLst>
              <a:path w="129" h="680">
                <a:moveTo>
                  <a:pt x="0" y="472"/>
                </a:moveTo>
                <a:lnTo>
                  <a:pt x="0" y="32"/>
                </a:lnTo>
                <a:lnTo>
                  <a:pt x="0" y="224"/>
                </a:lnTo>
                <a:lnTo>
                  <a:pt x="4" y="204"/>
                </a:lnTo>
                <a:lnTo>
                  <a:pt x="4" y="492"/>
                </a:lnTo>
                <a:lnTo>
                  <a:pt x="4" y="16"/>
                </a:lnTo>
                <a:lnTo>
                  <a:pt x="4" y="308"/>
                </a:lnTo>
                <a:lnTo>
                  <a:pt x="8" y="424"/>
                </a:lnTo>
                <a:lnTo>
                  <a:pt x="8" y="544"/>
                </a:lnTo>
                <a:lnTo>
                  <a:pt x="8" y="36"/>
                </a:lnTo>
                <a:lnTo>
                  <a:pt x="8" y="376"/>
                </a:lnTo>
                <a:lnTo>
                  <a:pt x="12" y="132"/>
                </a:lnTo>
                <a:lnTo>
                  <a:pt x="12" y="560"/>
                </a:lnTo>
                <a:lnTo>
                  <a:pt x="12" y="12"/>
                </a:lnTo>
                <a:lnTo>
                  <a:pt x="12" y="272"/>
                </a:lnTo>
                <a:lnTo>
                  <a:pt x="16" y="152"/>
                </a:lnTo>
                <a:lnTo>
                  <a:pt x="16" y="364"/>
                </a:lnTo>
                <a:lnTo>
                  <a:pt x="16" y="32"/>
                </a:lnTo>
                <a:lnTo>
                  <a:pt x="16" y="280"/>
                </a:lnTo>
                <a:lnTo>
                  <a:pt x="20" y="336"/>
                </a:lnTo>
                <a:lnTo>
                  <a:pt x="20" y="416"/>
                </a:lnTo>
                <a:lnTo>
                  <a:pt x="20" y="16"/>
                </a:lnTo>
                <a:lnTo>
                  <a:pt x="20" y="208"/>
                </a:lnTo>
                <a:lnTo>
                  <a:pt x="24" y="92"/>
                </a:lnTo>
                <a:lnTo>
                  <a:pt x="24" y="436"/>
                </a:lnTo>
                <a:lnTo>
                  <a:pt x="24" y="32"/>
                </a:lnTo>
                <a:lnTo>
                  <a:pt x="24" y="160"/>
                </a:lnTo>
                <a:lnTo>
                  <a:pt x="28" y="344"/>
                </a:lnTo>
                <a:lnTo>
                  <a:pt x="28" y="460"/>
                </a:lnTo>
                <a:lnTo>
                  <a:pt x="28" y="0"/>
                </a:lnTo>
                <a:lnTo>
                  <a:pt x="28" y="208"/>
                </a:lnTo>
                <a:lnTo>
                  <a:pt x="32" y="264"/>
                </a:lnTo>
                <a:lnTo>
                  <a:pt x="32" y="468"/>
                </a:lnTo>
                <a:lnTo>
                  <a:pt x="32" y="20"/>
                </a:lnTo>
                <a:lnTo>
                  <a:pt x="32" y="392"/>
                </a:lnTo>
                <a:lnTo>
                  <a:pt x="36" y="388"/>
                </a:lnTo>
                <a:lnTo>
                  <a:pt x="36" y="544"/>
                </a:lnTo>
                <a:lnTo>
                  <a:pt x="36" y="4"/>
                </a:lnTo>
                <a:lnTo>
                  <a:pt x="36" y="44"/>
                </a:lnTo>
                <a:lnTo>
                  <a:pt x="40" y="136"/>
                </a:lnTo>
                <a:lnTo>
                  <a:pt x="40" y="544"/>
                </a:lnTo>
                <a:lnTo>
                  <a:pt x="40" y="44"/>
                </a:lnTo>
                <a:lnTo>
                  <a:pt x="40" y="132"/>
                </a:lnTo>
                <a:lnTo>
                  <a:pt x="44" y="192"/>
                </a:lnTo>
                <a:lnTo>
                  <a:pt x="44" y="512"/>
                </a:lnTo>
                <a:lnTo>
                  <a:pt x="44" y="68"/>
                </a:lnTo>
                <a:lnTo>
                  <a:pt x="44" y="224"/>
                </a:lnTo>
                <a:lnTo>
                  <a:pt x="48" y="336"/>
                </a:lnTo>
                <a:lnTo>
                  <a:pt x="48" y="528"/>
                </a:lnTo>
                <a:lnTo>
                  <a:pt x="48" y="56"/>
                </a:lnTo>
                <a:lnTo>
                  <a:pt x="48" y="436"/>
                </a:lnTo>
                <a:lnTo>
                  <a:pt x="52" y="484"/>
                </a:lnTo>
                <a:lnTo>
                  <a:pt x="52" y="560"/>
                </a:lnTo>
                <a:lnTo>
                  <a:pt x="52" y="64"/>
                </a:lnTo>
                <a:lnTo>
                  <a:pt x="52" y="428"/>
                </a:lnTo>
                <a:lnTo>
                  <a:pt x="56" y="140"/>
                </a:lnTo>
                <a:lnTo>
                  <a:pt x="56" y="576"/>
                </a:lnTo>
                <a:lnTo>
                  <a:pt x="56" y="48"/>
                </a:lnTo>
                <a:lnTo>
                  <a:pt x="56" y="396"/>
                </a:lnTo>
                <a:lnTo>
                  <a:pt x="60" y="152"/>
                </a:lnTo>
                <a:lnTo>
                  <a:pt x="60" y="604"/>
                </a:lnTo>
                <a:lnTo>
                  <a:pt x="60" y="68"/>
                </a:lnTo>
                <a:lnTo>
                  <a:pt x="60" y="280"/>
                </a:lnTo>
                <a:lnTo>
                  <a:pt x="64" y="332"/>
                </a:lnTo>
                <a:lnTo>
                  <a:pt x="64" y="620"/>
                </a:lnTo>
                <a:lnTo>
                  <a:pt x="64" y="44"/>
                </a:lnTo>
                <a:lnTo>
                  <a:pt x="64" y="184"/>
                </a:lnTo>
                <a:lnTo>
                  <a:pt x="68" y="264"/>
                </a:lnTo>
                <a:lnTo>
                  <a:pt x="68" y="652"/>
                </a:lnTo>
                <a:lnTo>
                  <a:pt x="68" y="60"/>
                </a:lnTo>
                <a:lnTo>
                  <a:pt x="68" y="260"/>
                </a:lnTo>
                <a:lnTo>
                  <a:pt x="72" y="344"/>
                </a:lnTo>
                <a:lnTo>
                  <a:pt x="72" y="668"/>
                </a:lnTo>
                <a:lnTo>
                  <a:pt x="72" y="72"/>
                </a:lnTo>
                <a:lnTo>
                  <a:pt x="72" y="368"/>
                </a:lnTo>
                <a:lnTo>
                  <a:pt x="76" y="416"/>
                </a:lnTo>
                <a:lnTo>
                  <a:pt x="76" y="88"/>
                </a:lnTo>
                <a:lnTo>
                  <a:pt x="76" y="536"/>
                </a:lnTo>
                <a:lnTo>
                  <a:pt x="80" y="316"/>
                </a:lnTo>
                <a:lnTo>
                  <a:pt x="80" y="564"/>
                </a:lnTo>
                <a:lnTo>
                  <a:pt x="80" y="68"/>
                </a:lnTo>
                <a:lnTo>
                  <a:pt x="80" y="112"/>
                </a:lnTo>
                <a:lnTo>
                  <a:pt x="84" y="264"/>
                </a:lnTo>
                <a:lnTo>
                  <a:pt x="84" y="588"/>
                </a:lnTo>
                <a:lnTo>
                  <a:pt x="84" y="84"/>
                </a:lnTo>
                <a:lnTo>
                  <a:pt x="84" y="172"/>
                </a:lnTo>
                <a:lnTo>
                  <a:pt x="88" y="324"/>
                </a:lnTo>
                <a:lnTo>
                  <a:pt x="88" y="624"/>
                </a:lnTo>
                <a:lnTo>
                  <a:pt x="88" y="56"/>
                </a:lnTo>
                <a:lnTo>
                  <a:pt x="88" y="356"/>
                </a:lnTo>
                <a:lnTo>
                  <a:pt x="92" y="444"/>
                </a:lnTo>
                <a:lnTo>
                  <a:pt x="92" y="628"/>
                </a:lnTo>
                <a:lnTo>
                  <a:pt x="92" y="72"/>
                </a:lnTo>
                <a:lnTo>
                  <a:pt x="92" y="568"/>
                </a:lnTo>
                <a:lnTo>
                  <a:pt x="96" y="628"/>
                </a:lnTo>
                <a:lnTo>
                  <a:pt x="96" y="680"/>
                </a:lnTo>
                <a:lnTo>
                  <a:pt x="96" y="52"/>
                </a:lnTo>
                <a:lnTo>
                  <a:pt x="96" y="280"/>
                </a:lnTo>
                <a:lnTo>
                  <a:pt x="100" y="392"/>
                </a:lnTo>
                <a:lnTo>
                  <a:pt x="100" y="680"/>
                </a:lnTo>
                <a:lnTo>
                  <a:pt x="100" y="52"/>
                </a:lnTo>
                <a:lnTo>
                  <a:pt x="100" y="288"/>
                </a:lnTo>
                <a:lnTo>
                  <a:pt x="104" y="164"/>
                </a:lnTo>
                <a:lnTo>
                  <a:pt x="104" y="428"/>
                </a:lnTo>
                <a:lnTo>
                  <a:pt x="104" y="72"/>
                </a:lnTo>
                <a:lnTo>
                  <a:pt x="104" y="320"/>
                </a:lnTo>
                <a:lnTo>
                  <a:pt x="108" y="364"/>
                </a:lnTo>
                <a:lnTo>
                  <a:pt x="108" y="448"/>
                </a:lnTo>
                <a:lnTo>
                  <a:pt x="108" y="56"/>
                </a:lnTo>
                <a:lnTo>
                  <a:pt x="108" y="228"/>
                </a:lnTo>
                <a:lnTo>
                  <a:pt x="112" y="112"/>
                </a:lnTo>
                <a:lnTo>
                  <a:pt x="112" y="504"/>
                </a:lnTo>
                <a:lnTo>
                  <a:pt x="112" y="76"/>
                </a:lnTo>
                <a:lnTo>
                  <a:pt x="112" y="332"/>
                </a:lnTo>
                <a:lnTo>
                  <a:pt x="116" y="208"/>
                </a:lnTo>
                <a:lnTo>
                  <a:pt x="116" y="516"/>
                </a:lnTo>
                <a:lnTo>
                  <a:pt x="116" y="40"/>
                </a:lnTo>
                <a:lnTo>
                  <a:pt x="116" y="208"/>
                </a:lnTo>
                <a:lnTo>
                  <a:pt x="120" y="252"/>
                </a:lnTo>
                <a:lnTo>
                  <a:pt x="120" y="516"/>
                </a:lnTo>
                <a:lnTo>
                  <a:pt x="120" y="64"/>
                </a:lnTo>
                <a:lnTo>
                  <a:pt x="120" y="404"/>
                </a:lnTo>
                <a:lnTo>
                  <a:pt x="125" y="336"/>
                </a:lnTo>
                <a:lnTo>
                  <a:pt x="125" y="540"/>
                </a:lnTo>
                <a:lnTo>
                  <a:pt x="125" y="44"/>
                </a:lnTo>
                <a:lnTo>
                  <a:pt x="125" y="272"/>
                </a:lnTo>
                <a:lnTo>
                  <a:pt x="129" y="164"/>
                </a:lnTo>
                <a:lnTo>
                  <a:pt x="129" y="59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4" name="Freeform 67"/>
          <p:cNvSpPr>
            <a:spLocks/>
          </p:cNvSpPr>
          <p:nvPr/>
        </p:nvSpPr>
        <p:spPr bwMode="auto">
          <a:xfrm>
            <a:off x="6145212" y="1960563"/>
            <a:ext cx="203200" cy="111125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" y="12"/>
              </a:cxn>
              <a:cxn ang="0">
                <a:pos x="8" y="396"/>
              </a:cxn>
              <a:cxn ang="0">
                <a:pos x="12" y="396"/>
              </a:cxn>
              <a:cxn ang="0">
                <a:pos x="12" y="116"/>
              </a:cxn>
              <a:cxn ang="0">
                <a:pos x="16" y="40"/>
              </a:cxn>
              <a:cxn ang="0">
                <a:pos x="20" y="472"/>
              </a:cxn>
              <a:cxn ang="0">
                <a:pos x="24" y="392"/>
              </a:cxn>
              <a:cxn ang="0">
                <a:pos x="24" y="96"/>
              </a:cxn>
              <a:cxn ang="0">
                <a:pos x="28" y="24"/>
              </a:cxn>
              <a:cxn ang="0">
                <a:pos x="32" y="564"/>
              </a:cxn>
              <a:cxn ang="0">
                <a:pos x="36" y="364"/>
              </a:cxn>
              <a:cxn ang="0">
                <a:pos x="36" y="516"/>
              </a:cxn>
              <a:cxn ang="0">
                <a:pos x="40" y="60"/>
              </a:cxn>
              <a:cxn ang="0">
                <a:pos x="44" y="600"/>
              </a:cxn>
              <a:cxn ang="0">
                <a:pos x="48" y="328"/>
              </a:cxn>
              <a:cxn ang="0">
                <a:pos x="48" y="224"/>
              </a:cxn>
              <a:cxn ang="0">
                <a:pos x="52" y="68"/>
              </a:cxn>
              <a:cxn ang="0">
                <a:pos x="56" y="640"/>
              </a:cxn>
              <a:cxn ang="0">
                <a:pos x="60" y="488"/>
              </a:cxn>
              <a:cxn ang="0">
                <a:pos x="60" y="580"/>
              </a:cxn>
              <a:cxn ang="0">
                <a:pos x="64" y="76"/>
              </a:cxn>
              <a:cxn ang="0">
                <a:pos x="68" y="568"/>
              </a:cxn>
              <a:cxn ang="0">
                <a:pos x="72" y="216"/>
              </a:cxn>
              <a:cxn ang="0">
                <a:pos x="72" y="348"/>
              </a:cxn>
              <a:cxn ang="0">
                <a:pos x="76" y="92"/>
              </a:cxn>
              <a:cxn ang="0">
                <a:pos x="80" y="640"/>
              </a:cxn>
              <a:cxn ang="0">
                <a:pos x="84" y="420"/>
              </a:cxn>
              <a:cxn ang="0">
                <a:pos x="84" y="352"/>
              </a:cxn>
              <a:cxn ang="0">
                <a:pos x="88" y="56"/>
              </a:cxn>
              <a:cxn ang="0">
                <a:pos x="92" y="700"/>
              </a:cxn>
              <a:cxn ang="0">
                <a:pos x="96" y="204"/>
              </a:cxn>
              <a:cxn ang="0">
                <a:pos x="96" y="340"/>
              </a:cxn>
              <a:cxn ang="0">
                <a:pos x="100" y="52"/>
              </a:cxn>
              <a:cxn ang="0">
                <a:pos x="104" y="492"/>
              </a:cxn>
              <a:cxn ang="0">
                <a:pos x="108" y="200"/>
              </a:cxn>
              <a:cxn ang="0">
                <a:pos x="108" y="312"/>
              </a:cxn>
              <a:cxn ang="0">
                <a:pos x="112" y="64"/>
              </a:cxn>
              <a:cxn ang="0">
                <a:pos x="116" y="476"/>
              </a:cxn>
              <a:cxn ang="0">
                <a:pos x="120" y="216"/>
              </a:cxn>
              <a:cxn ang="0">
                <a:pos x="120" y="268"/>
              </a:cxn>
              <a:cxn ang="0">
                <a:pos x="124" y="40"/>
              </a:cxn>
            </a:cxnLst>
            <a:rect l="0" t="0" r="r" b="b"/>
            <a:pathLst>
              <a:path w="128" h="700">
                <a:moveTo>
                  <a:pt x="0" y="568"/>
                </a:moveTo>
                <a:lnTo>
                  <a:pt x="0" y="36"/>
                </a:lnTo>
                <a:lnTo>
                  <a:pt x="0" y="224"/>
                </a:lnTo>
                <a:lnTo>
                  <a:pt x="4" y="332"/>
                </a:lnTo>
                <a:lnTo>
                  <a:pt x="4" y="580"/>
                </a:lnTo>
                <a:lnTo>
                  <a:pt x="4" y="12"/>
                </a:lnTo>
                <a:lnTo>
                  <a:pt x="4" y="224"/>
                </a:lnTo>
                <a:lnTo>
                  <a:pt x="8" y="200"/>
                </a:lnTo>
                <a:lnTo>
                  <a:pt x="8" y="396"/>
                </a:lnTo>
                <a:lnTo>
                  <a:pt x="8" y="40"/>
                </a:lnTo>
                <a:lnTo>
                  <a:pt x="8" y="352"/>
                </a:lnTo>
                <a:lnTo>
                  <a:pt x="12" y="396"/>
                </a:lnTo>
                <a:lnTo>
                  <a:pt x="12" y="448"/>
                </a:lnTo>
                <a:lnTo>
                  <a:pt x="12" y="16"/>
                </a:lnTo>
                <a:lnTo>
                  <a:pt x="12" y="116"/>
                </a:lnTo>
                <a:lnTo>
                  <a:pt x="16" y="312"/>
                </a:lnTo>
                <a:lnTo>
                  <a:pt x="16" y="472"/>
                </a:lnTo>
                <a:lnTo>
                  <a:pt x="16" y="40"/>
                </a:lnTo>
                <a:lnTo>
                  <a:pt x="16" y="392"/>
                </a:lnTo>
                <a:lnTo>
                  <a:pt x="20" y="192"/>
                </a:lnTo>
                <a:lnTo>
                  <a:pt x="20" y="472"/>
                </a:lnTo>
                <a:lnTo>
                  <a:pt x="20" y="0"/>
                </a:lnTo>
                <a:lnTo>
                  <a:pt x="20" y="332"/>
                </a:lnTo>
                <a:lnTo>
                  <a:pt x="24" y="392"/>
                </a:lnTo>
                <a:lnTo>
                  <a:pt x="24" y="492"/>
                </a:lnTo>
                <a:lnTo>
                  <a:pt x="24" y="4"/>
                </a:lnTo>
                <a:lnTo>
                  <a:pt x="24" y="96"/>
                </a:lnTo>
                <a:lnTo>
                  <a:pt x="28" y="64"/>
                </a:lnTo>
                <a:lnTo>
                  <a:pt x="28" y="560"/>
                </a:lnTo>
                <a:lnTo>
                  <a:pt x="28" y="24"/>
                </a:lnTo>
                <a:lnTo>
                  <a:pt x="28" y="192"/>
                </a:lnTo>
                <a:lnTo>
                  <a:pt x="32" y="160"/>
                </a:lnTo>
                <a:lnTo>
                  <a:pt x="32" y="564"/>
                </a:lnTo>
                <a:lnTo>
                  <a:pt x="32" y="52"/>
                </a:lnTo>
                <a:lnTo>
                  <a:pt x="32" y="328"/>
                </a:lnTo>
                <a:lnTo>
                  <a:pt x="36" y="364"/>
                </a:lnTo>
                <a:lnTo>
                  <a:pt x="36" y="544"/>
                </a:lnTo>
                <a:lnTo>
                  <a:pt x="36" y="72"/>
                </a:lnTo>
                <a:lnTo>
                  <a:pt x="36" y="516"/>
                </a:lnTo>
                <a:lnTo>
                  <a:pt x="40" y="316"/>
                </a:lnTo>
                <a:lnTo>
                  <a:pt x="40" y="560"/>
                </a:lnTo>
                <a:lnTo>
                  <a:pt x="40" y="60"/>
                </a:lnTo>
                <a:lnTo>
                  <a:pt x="40" y="396"/>
                </a:lnTo>
                <a:lnTo>
                  <a:pt x="44" y="80"/>
                </a:lnTo>
                <a:lnTo>
                  <a:pt x="44" y="600"/>
                </a:lnTo>
                <a:lnTo>
                  <a:pt x="44" y="80"/>
                </a:lnTo>
                <a:lnTo>
                  <a:pt x="44" y="168"/>
                </a:lnTo>
                <a:lnTo>
                  <a:pt x="48" y="328"/>
                </a:lnTo>
                <a:lnTo>
                  <a:pt x="48" y="612"/>
                </a:lnTo>
                <a:lnTo>
                  <a:pt x="48" y="48"/>
                </a:lnTo>
                <a:lnTo>
                  <a:pt x="48" y="224"/>
                </a:lnTo>
                <a:lnTo>
                  <a:pt x="52" y="304"/>
                </a:lnTo>
                <a:lnTo>
                  <a:pt x="52" y="620"/>
                </a:lnTo>
                <a:lnTo>
                  <a:pt x="52" y="68"/>
                </a:lnTo>
                <a:lnTo>
                  <a:pt x="52" y="460"/>
                </a:lnTo>
                <a:lnTo>
                  <a:pt x="56" y="504"/>
                </a:lnTo>
                <a:lnTo>
                  <a:pt x="56" y="640"/>
                </a:lnTo>
                <a:lnTo>
                  <a:pt x="56" y="44"/>
                </a:lnTo>
                <a:lnTo>
                  <a:pt x="56" y="352"/>
                </a:lnTo>
                <a:lnTo>
                  <a:pt x="60" y="488"/>
                </a:lnTo>
                <a:lnTo>
                  <a:pt x="60" y="676"/>
                </a:lnTo>
                <a:lnTo>
                  <a:pt x="60" y="64"/>
                </a:lnTo>
                <a:lnTo>
                  <a:pt x="60" y="580"/>
                </a:lnTo>
                <a:lnTo>
                  <a:pt x="64" y="200"/>
                </a:lnTo>
                <a:lnTo>
                  <a:pt x="64" y="688"/>
                </a:lnTo>
                <a:lnTo>
                  <a:pt x="64" y="76"/>
                </a:lnTo>
                <a:lnTo>
                  <a:pt x="64" y="348"/>
                </a:lnTo>
                <a:lnTo>
                  <a:pt x="68" y="408"/>
                </a:lnTo>
                <a:lnTo>
                  <a:pt x="68" y="568"/>
                </a:lnTo>
                <a:lnTo>
                  <a:pt x="68" y="100"/>
                </a:lnTo>
                <a:lnTo>
                  <a:pt x="68" y="128"/>
                </a:lnTo>
                <a:lnTo>
                  <a:pt x="72" y="216"/>
                </a:lnTo>
                <a:lnTo>
                  <a:pt x="72" y="600"/>
                </a:lnTo>
                <a:lnTo>
                  <a:pt x="72" y="68"/>
                </a:lnTo>
                <a:lnTo>
                  <a:pt x="72" y="348"/>
                </a:lnTo>
                <a:lnTo>
                  <a:pt x="76" y="364"/>
                </a:lnTo>
                <a:lnTo>
                  <a:pt x="76" y="624"/>
                </a:lnTo>
                <a:lnTo>
                  <a:pt x="76" y="92"/>
                </a:lnTo>
                <a:lnTo>
                  <a:pt x="76" y="368"/>
                </a:lnTo>
                <a:lnTo>
                  <a:pt x="80" y="496"/>
                </a:lnTo>
                <a:lnTo>
                  <a:pt x="80" y="640"/>
                </a:lnTo>
                <a:lnTo>
                  <a:pt x="80" y="56"/>
                </a:lnTo>
                <a:lnTo>
                  <a:pt x="80" y="560"/>
                </a:lnTo>
                <a:lnTo>
                  <a:pt x="84" y="420"/>
                </a:lnTo>
                <a:lnTo>
                  <a:pt x="84" y="648"/>
                </a:lnTo>
                <a:lnTo>
                  <a:pt x="84" y="52"/>
                </a:lnTo>
                <a:lnTo>
                  <a:pt x="84" y="352"/>
                </a:lnTo>
                <a:lnTo>
                  <a:pt x="88" y="72"/>
                </a:lnTo>
                <a:lnTo>
                  <a:pt x="88" y="700"/>
                </a:lnTo>
                <a:lnTo>
                  <a:pt x="88" y="56"/>
                </a:lnTo>
                <a:lnTo>
                  <a:pt x="88" y="160"/>
                </a:lnTo>
                <a:lnTo>
                  <a:pt x="92" y="252"/>
                </a:lnTo>
                <a:lnTo>
                  <a:pt x="92" y="700"/>
                </a:lnTo>
                <a:lnTo>
                  <a:pt x="92" y="48"/>
                </a:lnTo>
                <a:lnTo>
                  <a:pt x="92" y="208"/>
                </a:lnTo>
                <a:lnTo>
                  <a:pt x="96" y="204"/>
                </a:lnTo>
                <a:lnTo>
                  <a:pt x="96" y="416"/>
                </a:lnTo>
                <a:lnTo>
                  <a:pt x="96" y="68"/>
                </a:lnTo>
                <a:lnTo>
                  <a:pt x="96" y="340"/>
                </a:lnTo>
                <a:lnTo>
                  <a:pt x="100" y="344"/>
                </a:lnTo>
                <a:lnTo>
                  <a:pt x="100" y="436"/>
                </a:lnTo>
                <a:lnTo>
                  <a:pt x="100" y="52"/>
                </a:lnTo>
                <a:lnTo>
                  <a:pt x="100" y="128"/>
                </a:lnTo>
                <a:lnTo>
                  <a:pt x="104" y="316"/>
                </a:lnTo>
                <a:lnTo>
                  <a:pt x="104" y="492"/>
                </a:lnTo>
                <a:lnTo>
                  <a:pt x="104" y="72"/>
                </a:lnTo>
                <a:lnTo>
                  <a:pt x="104" y="392"/>
                </a:lnTo>
                <a:lnTo>
                  <a:pt x="108" y="200"/>
                </a:lnTo>
                <a:lnTo>
                  <a:pt x="108" y="500"/>
                </a:lnTo>
                <a:lnTo>
                  <a:pt x="108" y="44"/>
                </a:lnTo>
                <a:lnTo>
                  <a:pt x="108" y="312"/>
                </a:lnTo>
                <a:lnTo>
                  <a:pt x="112" y="364"/>
                </a:lnTo>
                <a:lnTo>
                  <a:pt x="112" y="456"/>
                </a:lnTo>
                <a:lnTo>
                  <a:pt x="112" y="64"/>
                </a:lnTo>
                <a:lnTo>
                  <a:pt x="112" y="100"/>
                </a:lnTo>
                <a:lnTo>
                  <a:pt x="116" y="180"/>
                </a:lnTo>
                <a:lnTo>
                  <a:pt x="116" y="476"/>
                </a:lnTo>
                <a:lnTo>
                  <a:pt x="116" y="44"/>
                </a:lnTo>
                <a:lnTo>
                  <a:pt x="116" y="256"/>
                </a:lnTo>
                <a:lnTo>
                  <a:pt x="120" y="216"/>
                </a:lnTo>
                <a:lnTo>
                  <a:pt x="120" y="532"/>
                </a:lnTo>
                <a:lnTo>
                  <a:pt x="120" y="64"/>
                </a:lnTo>
                <a:lnTo>
                  <a:pt x="120" y="268"/>
                </a:lnTo>
                <a:lnTo>
                  <a:pt x="124" y="340"/>
                </a:lnTo>
                <a:lnTo>
                  <a:pt x="124" y="544"/>
                </a:lnTo>
                <a:lnTo>
                  <a:pt x="124" y="40"/>
                </a:lnTo>
                <a:lnTo>
                  <a:pt x="124" y="384"/>
                </a:lnTo>
                <a:lnTo>
                  <a:pt x="128" y="42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5" name="Freeform 68"/>
          <p:cNvSpPr>
            <a:spLocks/>
          </p:cNvSpPr>
          <p:nvPr/>
        </p:nvSpPr>
        <p:spPr bwMode="auto">
          <a:xfrm>
            <a:off x="6348412" y="2011363"/>
            <a:ext cx="196850" cy="10223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452"/>
              </a:cxn>
              <a:cxn ang="0">
                <a:pos x="8" y="320"/>
              </a:cxn>
              <a:cxn ang="0">
                <a:pos x="8" y="336"/>
              </a:cxn>
              <a:cxn ang="0">
                <a:pos x="12" y="0"/>
              </a:cxn>
              <a:cxn ang="0">
                <a:pos x="16" y="436"/>
              </a:cxn>
              <a:cxn ang="0">
                <a:pos x="20" y="212"/>
              </a:cxn>
              <a:cxn ang="0">
                <a:pos x="20" y="284"/>
              </a:cxn>
              <a:cxn ang="0">
                <a:pos x="24" y="48"/>
              </a:cxn>
              <a:cxn ang="0">
                <a:pos x="28" y="528"/>
              </a:cxn>
              <a:cxn ang="0">
                <a:pos x="32" y="152"/>
              </a:cxn>
              <a:cxn ang="0">
                <a:pos x="32" y="292"/>
              </a:cxn>
              <a:cxn ang="0">
                <a:pos x="36" y="76"/>
              </a:cxn>
              <a:cxn ang="0">
                <a:pos x="40" y="592"/>
              </a:cxn>
              <a:cxn ang="0">
                <a:pos x="44" y="476"/>
              </a:cxn>
              <a:cxn ang="0">
                <a:pos x="44" y="388"/>
              </a:cxn>
              <a:cxn ang="0">
                <a:pos x="48" y="40"/>
              </a:cxn>
              <a:cxn ang="0">
                <a:pos x="52" y="604"/>
              </a:cxn>
              <a:cxn ang="0">
                <a:pos x="56" y="384"/>
              </a:cxn>
              <a:cxn ang="0">
                <a:pos x="56" y="404"/>
              </a:cxn>
              <a:cxn ang="0">
                <a:pos x="60" y="96"/>
              </a:cxn>
              <a:cxn ang="0">
                <a:pos x="64" y="600"/>
              </a:cxn>
              <a:cxn ang="0">
                <a:pos x="68" y="192"/>
              </a:cxn>
              <a:cxn ang="0">
                <a:pos x="68" y="504"/>
              </a:cxn>
              <a:cxn ang="0">
                <a:pos x="72" y="56"/>
              </a:cxn>
              <a:cxn ang="0">
                <a:pos x="76" y="584"/>
              </a:cxn>
              <a:cxn ang="0">
                <a:pos x="80" y="340"/>
              </a:cxn>
              <a:cxn ang="0">
                <a:pos x="80" y="340"/>
              </a:cxn>
              <a:cxn ang="0">
                <a:pos x="84" y="48"/>
              </a:cxn>
              <a:cxn ang="0">
                <a:pos x="88" y="440"/>
              </a:cxn>
              <a:cxn ang="0">
                <a:pos x="92" y="120"/>
              </a:cxn>
              <a:cxn ang="0">
                <a:pos x="92" y="176"/>
              </a:cxn>
              <a:cxn ang="0">
                <a:pos x="96" y="76"/>
              </a:cxn>
              <a:cxn ang="0">
                <a:pos x="100" y="532"/>
              </a:cxn>
              <a:cxn ang="0">
                <a:pos x="104" y="368"/>
              </a:cxn>
              <a:cxn ang="0">
                <a:pos x="104" y="216"/>
              </a:cxn>
              <a:cxn ang="0">
                <a:pos x="108" y="44"/>
              </a:cxn>
              <a:cxn ang="0">
                <a:pos x="112" y="568"/>
              </a:cxn>
              <a:cxn ang="0">
                <a:pos x="116" y="360"/>
              </a:cxn>
              <a:cxn ang="0">
                <a:pos x="116" y="96"/>
              </a:cxn>
              <a:cxn ang="0">
                <a:pos x="120" y="80"/>
              </a:cxn>
              <a:cxn ang="0">
                <a:pos x="124" y="496"/>
              </a:cxn>
            </a:cxnLst>
            <a:rect l="0" t="0" r="r" b="b"/>
            <a:pathLst>
              <a:path w="124" h="644">
                <a:moveTo>
                  <a:pt x="0" y="392"/>
                </a:moveTo>
                <a:lnTo>
                  <a:pt x="0" y="400"/>
                </a:lnTo>
                <a:lnTo>
                  <a:pt x="0" y="32"/>
                </a:lnTo>
                <a:lnTo>
                  <a:pt x="0" y="220"/>
                </a:lnTo>
                <a:lnTo>
                  <a:pt x="4" y="100"/>
                </a:lnTo>
                <a:lnTo>
                  <a:pt x="4" y="452"/>
                </a:lnTo>
                <a:lnTo>
                  <a:pt x="4" y="12"/>
                </a:lnTo>
                <a:lnTo>
                  <a:pt x="4" y="164"/>
                </a:lnTo>
                <a:lnTo>
                  <a:pt x="8" y="320"/>
                </a:lnTo>
                <a:lnTo>
                  <a:pt x="8" y="472"/>
                </a:lnTo>
                <a:lnTo>
                  <a:pt x="8" y="36"/>
                </a:lnTo>
                <a:lnTo>
                  <a:pt x="8" y="336"/>
                </a:lnTo>
                <a:lnTo>
                  <a:pt x="12" y="212"/>
                </a:lnTo>
                <a:lnTo>
                  <a:pt x="12" y="460"/>
                </a:lnTo>
                <a:lnTo>
                  <a:pt x="12" y="0"/>
                </a:lnTo>
                <a:lnTo>
                  <a:pt x="12" y="420"/>
                </a:lnTo>
                <a:lnTo>
                  <a:pt x="16" y="384"/>
                </a:lnTo>
                <a:lnTo>
                  <a:pt x="16" y="436"/>
                </a:lnTo>
                <a:lnTo>
                  <a:pt x="16" y="4"/>
                </a:lnTo>
                <a:lnTo>
                  <a:pt x="16" y="84"/>
                </a:lnTo>
                <a:lnTo>
                  <a:pt x="20" y="212"/>
                </a:lnTo>
                <a:lnTo>
                  <a:pt x="20" y="512"/>
                </a:lnTo>
                <a:lnTo>
                  <a:pt x="20" y="24"/>
                </a:lnTo>
                <a:lnTo>
                  <a:pt x="20" y="284"/>
                </a:lnTo>
                <a:lnTo>
                  <a:pt x="24" y="136"/>
                </a:lnTo>
                <a:lnTo>
                  <a:pt x="24" y="500"/>
                </a:lnTo>
                <a:lnTo>
                  <a:pt x="24" y="48"/>
                </a:lnTo>
                <a:lnTo>
                  <a:pt x="24" y="292"/>
                </a:lnTo>
                <a:lnTo>
                  <a:pt x="28" y="336"/>
                </a:lnTo>
                <a:lnTo>
                  <a:pt x="28" y="528"/>
                </a:lnTo>
                <a:lnTo>
                  <a:pt x="28" y="64"/>
                </a:lnTo>
                <a:lnTo>
                  <a:pt x="28" y="84"/>
                </a:lnTo>
                <a:lnTo>
                  <a:pt x="32" y="152"/>
                </a:lnTo>
                <a:lnTo>
                  <a:pt x="32" y="544"/>
                </a:lnTo>
                <a:lnTo>
                  <a:pt x="32" y="56"/>
                </a:lnTo>
                <a:lnTo>
                  <a:pt x="32" y="292"/>
                </a:lnTo>
                <a:lnTo>
                  <a:pt x="36" y="300"/>
                </a:lnTo>
                <a:lnTo>
                  <a:pt x="36" y="580"/>
                </a:lnTo>
                <a:lnTo>
                  <a:pt x="36" y="76"/>
                </a:lnTo>
                <a:lnTo>
                  <a:pt x="36" y="320"/>
                </a:lnTo>
                <a:lnTo>
                  <a:pt x="40" y="444"/>
                </a:lnTo>
                <a:lnTo>
                  <a:pt x="40" y="592"/>
                </a:lnTo>
                <a:lnTo>
                  <a:pt x="40" y="44"/>
                </a:lnTo>
                <a:lnTo>
                  <a:pt x="40" y="436"/>
                </a:lnTo>
                <a:lnTo>
                  <a:pt x="44" y="476"/>
                </a:lnTo>
                <a:lnTo>
                  <a:pt x="44" y="552"/>
                </a:lnTo>
                <a:lnTo>
                  <a:pt x="44" y="68"/>
                </a:lnTo>
                <a:lnTo>
                  <a:pt x="44" y="388"/>
                </a:lnTo>
                <a:lnTo>
                  <a:pt x="48" y="140"/>
                </a:lnTo>
                <a:lnTo>
                  <a:pt x="48" y="568"/>
                </a:lnTo>
                <a:lnTo>
                  <a:pt x="48" y="40"/>
                </a:lnTo>
                <a:lnTo>
                  <a:pt x="48" y="176"/>
                </a:lnTo>
                <a:lnTo>
                  <a:pt x="52" y="284"/>
                </a:lnTo>
                <a:lnTo>
                  <a:pt x="52" y="604"/>
                </a:lnTo>
                <a:lnTo>
                  <a:pt x="52" y="60"/>
                </a:lnTo>
                <a:lnTo>
                  <a:pt x="52" y="312"/>
                </a:lnTo>
                <a:lnTo>
                  <a:pt x="56" y="384"/>
                </a:lnTo>
                <a:lnTo>
                  <a:pt x="56" y="616"/>
                </a:lnTo>
                <a:lnTo>
                  <a:pt x="56" y="72"/>
                </a:lnTo>
                <a:lnTo>
                  <a:pt x="56" y="404"/>
                </a:lnTo>
                <a:lnTo>
                  <a:pt x="60" y="516"/>
                </a:lnTo>
                <a:lnTo>
                  <a:pt x="60" y="564"/>
                </a:lnTo>
                <a:lnTo>
                  <a:pt x="60" y="96"/>
                </a:lnTo>
                <a:lnTo>
                  <a:pt x="60" y="316"/>
                </a:lnTo>
                <a:lnTo>
                  <a:pt x="64" y="436"/>
                </a:lnTo>
                <a:lnTo>
                  <a:pt x="64" y="600"/>
                </a:lnTo>
                <a:lnTo>
                  <a:pt x="64" y="68"/>
                </a:lnTo>
                <a:lnTo>
                  <a:pt x="64" y="552"/>
                </a:lnTo>
                <a:lnTo>
                  <a:pt x="68" y="192"/>
                </a:lnTo>
                <a:lnTo>
                  <a:pt x="68" y="620"/>
                </a:lnTo>
                <a:lnTo>
                  <a:pt x="68" y="88"/>
                </a:lnTo>
                <a:lnTo>
                  <a:pt x="68" y="504"/>
                </a:lnTo>
                <a:lnTo>
                  <a:pt x="72" y="332"/>
                </a:lnTo>
                <a:lnTo>
                  <a:pt x="72" y="612"/>
                </a:lnTo>
                <a:lnTo>
                  <a:pt x="72" y="56"/>
                </a:lnTo>
                <a:lnTo>
                  <a:pt x="72" y="80"/>
                </a:lnTo>
                <a:lnTo>
                  <a:pt x="76" y="140"/>
                </a:lnTo>
                <a:lnTo>
                  <a:pt x="76" y="584"/>
                </a:lnTo>
                <a:lnTo>
                  <a:pt x="76" y="52"/>
                </a:lnTo>
                <a:lnTo>
                  <a:pt x="76" y="240"/>
                </a:lnTo>
                <a:lnTo>
                  <a:pt x="80" y="340"/>
                </a:lnTo>
                <a:lnTo>
                  <a:pt x="80" y="644"/>
                </a:lnTo>
                <a:lnTo>
                  <a:pt x="80" y="52"/>
                </a:lnTo>
                <a:lnTo>
                  <a:pt x="80" y="340"/>
                </a:lnTo>
                <a:lnTo>
                  <a:pt x="84" y="400"/>
                </a:lnTo>
                <a:lnTo>
                  <a:pt x="84" y="632"/>
                </a:lnTo>
                <a:lnTo>
                  <a:pt x="84" y="48"/>
                </a:lnTo>
                <a:lnTo>
                  <a:pt x="84" y="364"/>
                </a:lnTo>
                <a:lnTo>
                  <a:pt x="88" y="392"/>
                </a:lnTo>
                <a:lnTo>
                  <a:pt x="88" y="440"/>
                </a:lnTo>
                <a:lnTo>
                  <a:pt x="88" y="72"/>
                </a:lnTo>
                <a:lnTo>
                  <a:pt x="88" y="228"/>
                </a:lnTo>
                <a:lnTo>
                  <a:pt x="92" y="120"/>
                </a:lnTo>
                <a:lnTo>
                  <a:pt x="92" y="464"/>
                </a:lnTo>
                <a:lnTo>
                  <a:pt x="92" y="52"/>
                </a:lnTo>
                <a:lnTo>
                  <a:pt x="92" y="176"/>
                </a:lnTo>
                <a:lnTo>
                  <a:pt x="96" y="336"/>
                </a:lnTo>
                <a:lnTo>
                  <a:pt x="96" y="520"/>
                </a:lnTo>
                <a:lnTo>
                  <a:pt x="96" y="76"/>
                </a:lnTo>
                <a:lnTo>
                  <a:pt x="96" y="216"/>
                </a:lnTo>
                <a:lnTo>
                  <a:pt x="100" y="364"/>
                </a:lnTo>
                <a:lnTo>
                  <a:pt x="100" y="532"/>
                </a:lnTo>
                <a:lnTo>
                  <a:pt x="100" y="40"/>
                </a:lnTo>
                <a:lnTo>
                  <a:pt x="100" y="388"/>
                </a:lnTo>
                <a:lnTo>
                  <a:pt x="104" y="368"/>
                </a:lnTo>
                <a:lnTo>
                  <a:pt x="104" y="484"/>
                </a:lnTo>
                <a:lnTo>
                  <a:pt x="104" y="68"/>
                </a:lnTo>
                <a:lnTo>
                  <a:pt x="104" y="216"/>
                </a:lnTo>
                <a:lnTo>
                  <a:pt x="108" y="344"/>
                </a:lnTo>
                <a:lnTo>
                  <a:pt x="108" y="512"/>
                </a:lnTo>
                <a:lnTo>
                  <a:pt x="108" y="44"/>
                </a:lnTo>
                <a:lnTo>
                  <a:pt x="108" y="412"/>
                </a:lnTo>
                <a:lnTo>
                  <a:pt x="112" y="192"/>
                </a:lnTo>
                <a:lnTo>
                  <a:pt x="112" y="568"/>
                </a:lnTo>
                <a:lnTo>
                  <a:pt x="112" y="72"/>
                </a:lnTo>
                <a:lnTo>
                  <a:pt x="112" y="392"/>
                </a:lnTo>
                <a:lnTo>
                  <a:pt x="116" y="360"/>
                </a:lnTo>
                <a:lnTo>
                  <a:pt x="116" y="584"/>
                </a:lnTo>
                <a:lnTo>
                  <a:pt x="116" y="40"/>
                </a:lnTo>
                <a:lnTo>
                  <a:pt x="116" y="96"/>
                </a:lnTo>
                <a:lnTo>
                  <a:pt x="120" y="172"/>
                </a:lnTo>
                <a:lnTo>
                  <a:pt x="120" y="444"/>
                </a:lnTo>
                <a:lnTo>
                  <a:pt x="120" y="80"/>
                </a:lnTo>
                <a:lnTo>
                  <a:pt x="120" y="280"/>
                </a:lnTo>
                <a:lnTo>
                  <a:pt x="124" y="224"/>
                </a:lnTo>
                <a:lnTo>
                  <a:pt x="124" y="496"/>
                </a:lnTo>
                <a:lnTo>
                  <a:pt x="124" y="48"/>
                </a:lnTo>
                <a:lnTo>
                  <a:pt x="124" y="35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6" name="Freeform 69"/>
          <p:cNvSpPr>
            <a:spLocks/>
          </p:cNvSpPr>
          <p:nvPr/>
        </p:nvSpPr>
        <p:spPr bwMode="auto">
          <a:xfrm>
            <a:off x="6545262" y="2030413"/>
            <a:ext cx="203200" cy="1098550"/>
          </a:xfrm>
          <a:custGeom>
            <a:avLst/>
            <a:gdLst/>
            <a:ahLst/>
            <a:cxnLst>
              <a:cxn ang="0">
                <a:pos x="4" y="508"/>
              </a:cxn>
              <a:cxn ang="0">
                <a:pos x="8" y="508"/>
              </a:cxn>
              <a:cxn ang="0">
                <a:pos x="8" y="208"/>
              </a:cxn>
              <a:cxn ang="0">
                <a:pos x="12" y="24"/>
              </a:cxn>
              <a:cxn ang="0">
                <a:pos x="16" y="552"/>
              </a:cxn>
              <a:cxn ang="0">
                <a:pos x="20" y="264"/>
              </a:cxn>
              <a:cxn ang="0">
                <a:pos x="20" y="376"/>
              </a:cxn>
              <a:cxn ang="0">
                <a:pos x="24" y="88"/>
              </a:cxn>
              <a:cxn ang="0">
                <a:pos x="28" y="592"/>
              </a:cxn>
              <a:cxn ang="0">
                <a:pos x="32" y="184"/>
              </a:cxn>
              <a:cxn ang="0">
                <a:pos x="32" y="492"/>
              </a:cxn>
              <a:cxn ang="0">
                <a:pos x="36" y="64"/>
              </a:cxn>
              <a:cxn ang="0">
                <a:pos x="40" y="604"/>
              </a:cxn>
              <a:cxn ang="0">
                <a:pos x="44" y="396"/>
              </a:cxn>
              <a:cxn ang="0">
                <a:pos x="44" y="288"/>
              </a:cxn>
              <a:cxn ang="0">
                <a:pos x="48" y="84"/>
              </a:cxn>
              <a:cxn ang="0">
                <a:pos x="52" y="676"/>
              </a:cxn>
              <a:cxn ang="0">
                <a:pos x="56" y="144"/>
              </a:cxn>
              <a:cxn ang="0">
                <a:pos x="56" y="236"/>
              </a:cxn>
              <a:cxn ang="0">
                <a:pos x="60" y="88"/>
              </a:cxn>
              <a:cxn ang="0">
                <a:pos x="64" y="656"/>
              </a:cxn>
              <a:cxn ang="0">
                <a:pos x="68" y="536"/>
              </a:cxn>
              <a:cxn ang="0">
                <a:pos x="68" y="332"/>
              </a:cxn>
              <a:cxn ang="0">
                <a:pos x="72" y="72"/>
              </a:cxn>
              <a:cxn ang="0">
                <a:pos x="76" y="692"/>
              </a:cxn>
              <a:cxn ang="0">
                <a:pos x="80" y="332"/>
              </a:cxn>
              <a:cxn ang="0">
                <a:pos x="80" y="44"/>
              </a:cxn>
              <a:cxn ang="0">
                <a:pos x="84" y="40"/>
              </a:cxn>
              <a:cxn ang="0">
                <a:pos x="88" y="420"/>
              </a:cxn>
              <a:cxn ang="0">
                <a:pos x="92" y="180"/>
              </a:cxn>
              <a:cxn ang="0">
                <a:pos x="92" y="332"/>
              </a:cxn>
              <a:cxn ang="0">
                <a:pos x="96" y="12"/>
              </a:cxn>
              <a:cxn ang="0">
                <a:pos x="100" y="500"/>
              </a:cxn>
              <a:cxn ang="0">
                <a:pos x="104" y="228"/>
              </a:cxn>
              <a:cxn ang="0">
                <a:pos x="104" y="248"/>
              </a:cxn>
              <a:cxn ang="0">
                <a:pos x="108" y="32"/>
              </a:cxn>
              <a:cxn ang="0">
                <a:pos x="112" y="592"/>
              </a:cxn>
              <a:cxn ang="0">
                <a:pos x="116" y="232"/>
              </a:cxn>
              <a:cxn ang="0">
                <a:pos x="116" y="196"/>
              </a:cxn>
              <a:cxn ang="0">
                <a:pos x="120" y="16"/>
              </a:cxn>
              <a:cxn ang="0">
                <a:pos x="124" y="488"/>
              </a:cxn>
              <a:cxn ang="0">
                <a:pos x="128" y="516"/>
              </a:cxn>
            </a:cxnLst>
            <a:rect l="0" t="0" r="r" b="b"/>
            <a:pathLst>
              <a:path w="128" h="692">
                <a:moveTo>
                  <a:pt x="0" y="340"/>
                </a:moveTo>
                <a:lnTo>
                  <a:pt x="4" y="216"/>
                </a:lnTo>
                <a:lnTo>
                  <a:pt x="4" y="508"/>
                </a:lnTo>
                <a:lnTo>
                  <a:pt x="4" y="72"/>
                </a:lnTo>
                <a:lnTo>
                  <a:pt x="4" y="380"/>
                </a:lnTo>
                <a:lnTo>
                  <a:pt x="8" y="508"/>
                </a:lnTo>
                <a:lnTo>
                  <a:pt x="8" y="508"/>
                </a:lnTo>
                <a:lnTo>
                  <a:pt x="8" y="20"/>
                </a:lnTo>
                <a:lnTo>
                  <a:pt x="8" y="208"/>
                </a:lnTo>
                <a:lnTo>
                  <a:pt x="12" y="84"/>
                </a:lnTo>
                <a:lnTo>
                  <a:pt x="12" y="480"/>
                </a:lnTo>
                <a:lnTo>
                  <a:pt x="12" y="24"/>
                </a:lnTo>
                <a:lnTo>
                  <a:pt x="12" y="136"/>
                </a:lnTo>
                <a:lnTo>
                  <a:pt x="16" y="232"/>
                </a:lnTo>
                <a:lnTo>
                  <a:pt x="16" y="552"/>
                </a:lnTo>
                <a:lnTo>
                  <a:pt x="16" y="52"/>
                </a:lnTo>
                <a:lnTo>
                  <a:pt x="16" y="184"/>
                </a:lnTo>
                <a:lnTo>
                  <a:pt x="20" y="264"/>
                </a:lnTo>
                <a:lnTo>
                  <a:pt x="20" y="552"/>
                </a:lnTo>
                <a:lnTo>
                  <a:pt x="20" y="80"/>
                </a:lnTo>
                <a:lnTo>
                  <a:pt x="20" y="376"/>
                </a:lnTo>
                <a:lnTo>
                  <a:pt x="24" y="500"/>
                </a:lnTo>
                <a:lnTo>
                  <a:pt x="24" y="572"/>
                </a:lnTo>
                <a:lnTo>
                  <a:pt x="24" y="88"/>
                </a:lnTo>
                <a:lnTo>
                  <a:pt x="24" y="292"/>
                </a:lnTo>
                <a:lnTo>
                  <a:pt x="28" y="404"/>
                </a:lnTo>
                <a:lnTo>
                  <a:pt x="28" y="592"/>
                </a:lnTo>
                <a:lnTo>
                  <a:pt x="28" y="76"/>
                </a:lnTo>
                <a:lnTo>
                  <a:pt x="28" y="532"/>
                </a:lnTo>
                <a:lnTo>
                  <a:pt x="32" y="184"/>
                </a:lnTo>
                <a:lnTo>
                  <a:pt x="32" y="628"/>
                </a:lnTo>
                <a:lnTo>
                  <a:pt x="32" y="100"/>
                </a:lnTo>
                <a:lnTo>
                  <a:pt x="32" y="492"/>
                </a:lnTo>
                <a:lnTo>
                  <a:pt x="36" y="348"/>
                </a:lnTo>
                <a:lnTo>
                  <a:pt x="36" y="644"/>
                </a:lnTo>
                <a:lnTo>
                  <a:pt x="36" y="64"/>
                </a:lnTo>
                <a:lnTo>
                  <a:pt x="36" y="100"/>
                </a:lnTo>
                <a:lnTo>
                  <a:pt x="40" y="184"/>
                </a:lnTo>
                <a:lnTo>
                  <a:pt x="40" y="604"/>
                </a:lnTo>
                <a:lnTo>
                  <a:pt x="40" y="92"/>
                </a:lnTo>
                <a:lnTo>
                  <a:pt x="40" y="300"/>
                </a:lnTo>
                <a:lnTo>
                  <a:pt x="44" y="396"/>
                </a:lnTo>
                <a:lnTo>
                  <a:pt x="44" y="624"/>
                </a:lnTo>
                <a:lnTo>
                  <a:pt x="44" y="60"/>
                </a:lnTo>
                <a:lnTo>
                  <a:pt x="44" y="288"/>
                </a:lnTo>
                <a:lnTo>
                  <a:pt x="48" y="368"/>
                </a:lnTo>
                <a:lnTo>
                  <a:pt x="48" y="660"/>
                </a:lnTo>
                <a:lnTo>
                  <a:pt x="48" y="84"/>
                </a:lnTo>
                <a:lnTo>
                  <a:pt x="48" y="540"/>
                </a:lnTo>
                <a:lnTo>
                  <a:pt x="52" y="604"/>
                </a:lnTo>
                <a:lnTo>
                  <a:pt x="52" y="676"/>
                </a:lnTo>
                <a:lnTo>
                  <a:pt x="52" y="92"/>
                </a:lnTo>
                <a:lnTo>
                  <a:pt x="52" y="408"/>
                </a:lnTo>
                <a:lnTo>
                  <a:pt x="56" y="144"/>
                </a:lnTo>
                <a:lnTo>
                  <a:pt x="56" y="604"/>
                </a:lnTo>
                <a:lnTo>
                  <a:pt x="56" y="136"/>
                </a:lnTo>
                <a:lnTo>
                  <a:pt x="56" y="236"/>
                </a:lnTo>
                <a:lnTo>
                  <a:pt x="60" y="328"/>
                </a:lnTo>
                <a:lnTo>
                  <a:pt x="60" y="636"/>
                </a:lnTo>
                <a:lnTo>
                  <a:pt x="60" y="88"/>
                </a:lnTo>
                <a:lnTo>
                  <a:pt x="60" y="224"/>
                </a:lnTo>
                <a:lnTo>
                  <a:pt x="64" y="380"/>
                </a:lnTo>
                <a:lnTo>
                  <a:pt x="64" y="656"/>
                </a:lnTo>
                <a:lnTo>
                  <a:pt x="64" y="128"/>
                </a:lnTo>
                <a:lnTo>
                  <a:pt x="64" y="524"/>
                </a:lnTo>
                <a:lnTo>
                  <a:pt x="68" y="536"/>
                </a:lnTo>
                <a:lnTo>
                  <a:pt x="68" y="656"/>
                </a:lnTo>
                <a:lnTo>
                  <a:pt x="68" y="76"/>
                </a:lnTo>
                <a:lnTo>
                  <a:pt x="68" y="332"/>
                </a:lnTo>
                <a:lnTo>
                  <a:pt x="72" y="428"/>
                </a:lnTo>
                <a:lnTo>
                  <a:pt x="72" y="636"/>
                </a:lnTo>
                <a:lnTo>
                  <a:pt x="72" y="72"/>
                </a:lnTo>
                <a:lnTo>
                  <a:pt x="72" y="380"/>
                </a:lnTo>
                <a:lnTo>
                  <a:pt x="76" y="500"/>
                </a:lnTo>
                <a:lnTo>
                  <a:pt x="76" y="692"/>
                </a:lnTo>
                <a:lnTo>
                  <a:pt x="76" y="76"/>
                </a:lnTo>
                <a:lnTo>
                  <a:pt x="76" y="460"/>
                </a:lnTo>
                <a:lnTo>
                  <a:pt x="80" y="332"/>
                </a:lnTo>
                <a:lnTo>
                  <a:pt x="80" y="692"/>
                </a:lnTo>
                <a:lnTo>
                  <a:pt x="80" y="16"/>
                </a:lnTo>
                <a:lnTo>
                  <a:pt x="80" y="44"/>
                </a:lnTo>
                <a:lnTo>
                  <a:pt x="84" y="104"/>
                </a:lnTo>
                <a:lnTo>
                  <a:pt x="84" y="400"/>
                </a:lnTo>
                <a:lnTo>
                  <a:pt x="84" y="40"/>
                </a:lnTo>
                <a:lnTo>
                  <a:pt x="84" y="196"/>
                </a:lnTo>
                <a:lnTo>
                  <a:pt x="88" y="164"/>
                </a:lnTo>
                <a:lnTo>
                  <a:pt x="88" y="420"/>
                </a:lnTo>
                <a:lnTo>
                  <a:pt x="88" y="20"/>
                </a:lnTo>
                <a:lnTo>
                  <a:pt x="88" y="296"/>
                </a:lnTo>
                <a:lnTo>
                  <a:pt x="92" y="180"/>
                </a:lnTo>
                <a:lnTo>
                  <a:pt x="92" y="472"/>
                </a:lnTo>
                <a:lnTo>
                  <a:pt x="92" y="40"/>
                </a:lnTo>
                <a:lnTo>
                  <a:pt x="92" y="332"/>
                </a:lnTo>
                <a:lnTo>
                  <a:pt x="96" y="460"/>
                </a:lnTo>
                <a:lnTo>
                  <a:pt x="96" y="484"/>
                </a:lnTo>
                <a:lnTo>
                  <a:pt x="96" y="12"/>
                </a:lnTo>
                <a:lnTo>
                  <a:pt x="96" y="228"/>
                </a:lnTo>
                <a:lnTo>
                  <a:pt x="100" y="144"/>
                </a:lnTo>
                <a:lnTo>
                  <a:pt x="100" y="500"/>
                </a:lnTo>
                <a:lnTo>
                  <a:pt x="100" y="32"/>
                </a:lnTo>
                <a:lnTo>
                  <a:pt x="100" y="328"/>
                </a:lnTo>
                <a:lnTo>
                  <a:pt x="104" y="228"/>
                </a:lnTo>
                <a:lnTo>
                  <a:pt x="104" y="524"/>
                </a:lnTo>
                <a:lnTo>
                  <a:pt x="104" y="12"/>
                </a:lnTo>
                <a:lnTo>
                  <a:pt x="104" y="248"/>
                </a:lnTo>
                <a:lnTo>
                  <a:pt x="108" y="344"/>
                </a:lnTo>
                <a:lnTo>
                  <a:pt x="108" y="576"/>
                </a:lnTo>
                <a:lnTo>
                  <a:pt x="108" y="32"/>
                </a:lnTo>
                <a:lnTo>
                  <a:pt x="108" y="488"/>
                </a:lnTo>
                <a:lnTo>
                  <a:pt x="112" y="456"/>
                </a:lnTo>
                <a:lnTo>
                  <a:pt x="112" y="592"/>
                </a:lnTo>
                <a:lnTo>
                  <a:pt x="112" y="12"/>
                </a:lnTo>
                <a:lnTo>
                  <a:pt x="112" y="116"/>
                </a:lnTo>
                <a:lnTo>
                  <a:pt x="116" y="232"/>
                </a:lnTo>
                <a:lnTo>
                  <a:pt x="116" y="416"/>
                </a:lnTo>
                <a:lnTo>
                  <a:pt x="116" y="36"/>
                </a:lnTo>
                <a:lnTo>
                  <a:pt x="116" y="196"/>
                </a:lnTo>
                <a:lnTo>
                  <a:pt x="120" y="320"/>
                </a:lnTo>
                <a:lnTo>
                  <a:pt x="120" y="464"/>
                </a:lnTo>
                <a:lnTo>
                  <a:pt x="120" y="16"/>
                </a:lnTo>
                <a:lnTo>
                  <a:pt x="120" y="340"/>
                </a:lnTo>
                <a:lnTo>
                  <a:pt x="124" y="340"/>
                </a:lnTo>
                <a:lnTo>
                  <a:pt x="124" y="488"/>
                </a:lnTo>
                <a:lnTo>
                  <a:pt x="124" y="0"/>
                </a:lnTo>
                <a:lnTo>
                  <a:pt x="128" y="64"/>
                </a:lnTo>
                <a:lnTo>
                  <a:pt x="128" y="516"/>
                </a:lnTo>
                <a:lnTo>
                  <a:pt x="128" y="24"/>
                </a:lnTo>
                <a:lnTo>
                  <a:pt x="128" y="9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7" name="Freeform 70"/>
          <p:cNvSpPr>
            <a:spLocks/>
          </p:cNvSpPr>
          <p:nvPr/>
        </p:nvSpPr>
        <p:spPr bwMode="auto">
          <a:xfrm>
            <a:off x="6748462" y="2036763"/>
            <a:ext cx="209550" cy="1143000"/>
          </a:xfrm>
          <a:custGeom>
            <a:avLst/>
            <a:gdLst/>
            <a:ahLst/>
            <a:cxnLst>
              <a:cxn ang="0">
                <a:pos x="4" y="508"/>
              </a:cxn>
              <a:cxn ang="0">
                <a:pos x="8" y="164"/>
              </a:cxn>
              <a:cxn ang="0">
                <a:pos x="8" y="320"/>
              </a:cxn>
              <a:cxn ang="0">
                <a:pos x="12" y="48"/>
              </a:cxn>
              <a:cxn ang="0">
                <a:pos x="16" y="548"/>
              </a:cxn>
              <a:cxn ang="0">
                <a:pos x="20" y="564"/>
              </a:cxn>
              <a:cxn ang="0">
                <a:pos x="24" y="304"/>
              </a:cxn>
              <a:cxn ang="0">
                <a:pos x="24" y="448"/>
              </a:cxn>
              <a:cxn ang="0">
                <a:pos x="28" y="52"/>
              </a:cxn>
              <a:cxn ang="0">
                <a:pos x="32" y="632"/>
              </a:cxn>
              <a:cxn ang="0">
                <a:pos x="36" y="584"/>
              </a:cxn>
              <a:cxn ang="0">
                <a:pos x="36" y="512"/>
              </a:cxn>
              <a:cxn ang="0">
                <a:pos x="40" y="64"/>
              </a:cxn>
              <a:cxn ang="0">
                <a:pos x="44" y="692"/>
              </a:cxn>
              <a:cxn ang="0">
                <a:pos x="48" y="300"/>
              </a:cxn>
              <a:cxn ang="0">
                <a:pos x="48" y="312"/>
              </a:cxn>
              <a:cxn ang="0">
                <a:pos x="52" y="72"/>
              </a:cxn>
              <a:cxn ang="0">
                <a:pos x="56" y="64"/>
              </a:cxn>
              <a:cxn ang="0">
                <a:pos x="60" y="672"/>
              </a:cxn>
              <a:cxn ang="0">
                <a:pos x="64" y="172"/>
              </a:cxn>
              <a:cxn ang="0">
                <a:pos x="64" y="164"/>
              </a:cxn>
              <a:cxn ang="0">
                <a:pos x="68" y="60"/>
              </a:cxn>
              <a:cxn ang="0">
                <a:pos x="72" y="712"/>
              </a:cxn>
              <a:cxn ang="0">
                <a:pos x="76" y="132"/>
              </a:cxn>
              <a:cxn ang="0">
                <a:pos x="76" y="224"/>
              </a:cxn>
              <a:cxn ang="0">
                <a:pos x="80" y="52"/>
              </a:cxn>
              <a:cxn ang="0">
                <a:pos x="84" y="536"/>
              </a:cxn>
              <a:cxn ang="0">
                <a:pos x="88" y="208"/>
              </a:cxn>
              <a:cxn ang="0">
                <a:pos x="88" y="172"/>
              </a:cxn>
              <a:cxn ang="0">
                <a:pos x="92" y="68"/>
              </a:cxn>
              <a:cxn ang="0">
                <a:pos x="96" y="568"/>
              </a:cxn>
              <a:cxn ang="0">
                <a:pos x="100" y="484"/>
              </a:cxn>
              <a:cxn ang="0">
                <a:pos x="100" y="172"/>
              </a:cxn>
              <a:cxn ang="0">
                <a:pos x="104" y="44"/>
              </a:cxn>
              <a:cxn ang="0">
                <a:pos x="108" y="460"/>
              </a:cxn>
              <a:cxn ang="0">
                <a:pos x="112" y="340"/>
              </a:cxn>
              <a:cxn ang="0">
                <a:pos x="112" y="532"/>
              </a:cxn>
              <a:cxn ang="0">
                <a:pos x="116" y="32"/>
              </a:cxn>
              <a:cxn ang="0">
                <a:pos x="120" y="544"/>
              </a:cxn>
              <a:cxn ang="0">
                <a:pos x="124" y="316"/>
              </a:cxn>
              <a:cxn ang="0">
                <a:pos x="124" y="284"/>
              </a:cxn>
              <a:cxn ang="0">
                <a:pos x="128" y="68"/>
              </a:cxn>
            </a:cxnLst>
            <a:rect l="0" t="0" r="r" b="b"/>
            <a:pathLst>
              <a:path w="132" h="720">
                <a:moveTo>
                  <a:pt x="0" y="92"/>
                </a:moveTo>
                <a:lnTo>
                  <a:pt x="4" y="152"/>
                </a:lnTo>
                <a:lnTo>
                  <a:pt x="4" y="508"/>
                </a:lnTo>
                <a:lnTo>
                  <a:pt x="4" y="0"/>
                </a:lnTo>
                <a:lnTo>
                  <a:pt x="4" y="192"/>
                </a:lnTo>
                <a:lnTo>
                  <a:pt x="8" y="164"/>
                </a:lnTo>
                <a:lnTo>
                  <a:pt x="8" y="588"/>
                </a:lnTo>
                <a:lnTo>
                  <a:pt x="8" y="20"/>
                </a:lnTo>
                <a:lnTo>
                  <a:pt x="8" y="320"/>
                </a:lnTo>
                <a:lnTo>
                  <a:pt x="12" y="376"/>
                </a:lnTo>
                <a:lnTo>
                  <a:pt x="12" y="576"/>
                </a:lnTo>
                <a:lnTo>
                  <a:pt x="12" y="48"/>
                </a:lnTo>
                <a:lnTo>
                  <a:pt x="12" y="328"/>
                </a:lnTo>
                <a:lnTo>
                  <a:pt x="16" y="88"/>
                </a:lnTo>
                <a:lnTo>
                  <a:pt x="16" y="548"/>
                </a:lnTo>
                <a:lnTo>
                  <a:pt x="16" y="432"/>
                </a:lnTo>
                <a:lnTo>
                  <a:pt x="20" y="168"/>
                </a:lnTo>
                <a:lnTo>
                  <a:pt x="20" y="564"/>
                </a:lnTo>
                <a:lnTo>
                  <a:pt x="20" y="56"/>
                </a:lnTo>
                <a:lnTo>
                  <a:pt x="20" y="160"/>
                </a:lnTo>
                <a:lnTo>
                  <a:pt x="24" y="304"/>
                </a:lnTo>
                <a:lnTo>
                  <a:pt x="24" y="588"/>
                </a:lnTo>
                <a:lnTo>
                  <a:pt x="24" y="76"/>
                </a:lnTo>
                <a:lnTo>
                  <a:pt x="24" y="448"/>
                </a:lnTo>
                <a:lnTo>
                  <a:pt x="28" y="448"/>
                </a:lnTo>
                <a:lnTo>
                  <a:pt x="28" y="600"/>
                </a:lnTo>
                <a:lnTo>
                  <a:pt x="28" y="52"/>
                </a:lnTo>
                <a:lnTo>
                  <a:pt x="28" y="372"/>
                </a:lnTo>
                <a:lnTo>
                  <a:pt x="32" y="492"/>
                </a:lnTo>
                <a:lnTo>
                  <a:pt x="32" y="632"/>
                </a:lnTo>
                <a:lnTo>
                  <a:pt x="32" y="72"/>
                </a:lnTo>
                <a:lnTo>
                  <a:pt x="32" y="456"/>
                </a:lnTo>
                <a:lnTo>
                  <a:pt x="36" y="584"/>
                </a:lnTo>
                <a:lnTo>
                  <a:pt x="36" y="652"/>
                </a:lnTo>
                <a:lnTo>
                  <a:pt x="36" y="44"/>
                </a:lnTo>
                <a:lnTo>
                  <a:pt x="36" y="512"/>
                </a:lnTo>
                <a:lnTo>
                  <a:pt x="40" y="324"/>
                </a:lnTo>
                <a:lnTo>
                  <a:pt x="40" y="676"/>
                </a:lnTo>
                <a:lnTo>
                  <a:pt x="40" y="64"/>
                </a:lnTo>
                <a:lnTo>
                  <a:pt x="40" y="112"/>
                </a:lnTo>
                <a:lnTo>
                  <a:pt x="44" y="272"/>
                </a:lnTo>
                <a:lnTo>
                  <a:pt x="44" y="692"/>
                </a:lnTo>
                <a:lnTo>
                  <a:pt x="44" y="80"/>
                </a:lnTo>
                <a:lnTo>
                  <a:pt x="44" y="216"/>
                </a:lnTo>
                <a:lnTo>
                  <a:pt x="48" y="300"/>
                </a:lnTo>
                <a:lnTo>
                  <a:pt x="48" y="580"/>
                </a:lnTo>
                <a:lnTo>
                  <a:pt x="48" y="104"/>
                </a:lnTo>
                <a:lnTo>
                  <a:pt x="48" y="312"/>
                </a:lnTo>
                <a:lnTo>
                  <a:pt x="52" y="388"/>
                </a:lnTo>
                <a:lnTo>
                  <a:pt x="52" y="604"/>
                </a:lnTo>
                <a:lnTo>
                  <a:pt x="52" y="72"/>
                </a:lnTo>
                <a:lnTo>
                  <a:pt x="52" y="516"/>
                </a:lnTo>
                <a:lnTo>
                  <a:pt x="56" y="632"/>
                </a:lnTo>
                <a:lnTo>
                  <a:pt x="56" y="64"/>
                </a:lnTo>
                <a:lnTo>
                  <a:pt x="56" y="344"/>
                </a:lnTo>
                <a:lnTo>
                  <a:pt x="60" y="88"/>
                </a:lnTo>
                <a:lnTo>
                  <a:pt x="60" y="672"/>
                </a:lnTo>
                <a:lnTo>
                  <a:pt x="60" y="68"/>
                </a:lnTo>
                <a:lnTo>
                  <a:pt x="60" y="440"/>
                </a:lnTo>
                <a:lnTo>
                  <a:pt x="64" y="172"/>
                </a:lnTo>
                <a:lnTo>
                  <a:pt x="64" y="668"/>
                </a:lnTo>
                <a:lnTo>
                  <a:pt x="64" y="56"/>
                </a:lnTo>
                <a:lnTo>
                  <a:pt x="64" y="164"/>
                </a:lnTo>
                <a:lnTo>
                  <a:pt x="68" y="244"/>
                </a:lnTo>
                <a:lnTo>
                  <a:pt x="68" y="720"/>
                </a:lnTo>
                <a:lnTo>
                  <a:pt x="68" y="60"/>
                </a:lnTo>
                <a:lnTo>
                  <a:pt x="68" y="380"/>
                </a:lnTo>
                <a:lnTo>
                  <a:pt x="72" y="476"/>
                </a:lnTo>
                <a:lnTo>
                  <a:pt x="72" y="712"/>
                </a:lnTo>
                <a:lnTo>
                  <a:pt x="72" y="52"/>
                </a:lnTo>
                <a:lnTo>
                  <a:pt x="72" y="164"/>
                </a:lnTo>
                <a:lnTo>
                  <a:pt x="76" y="132"/>
                </a:lnTo>
                <a:lnTo>
                  <a:pt x="76" y="456"/>
                </a:lnTo>
                <a:lnTo>
                  <a:pt x="76" y="76"/>
                </a:lnTo>
                <a:lnTo>
                  <a:pt x="76" y="224"/>
                </a:lnTo>
                <a:lnTo>
                  <a:pt x="80" y="332"/>
                </a:lnTo>
                <a:lnTo>
                  <a:pt x="80" y="480"/>
                </a:lnTo>
                <a:lnTo>
                  <a:pt x="80" y="52"/>
                </a:lnTo>
                <a:lnTo>
                  <a:pt x="80" y="360"/>
                </a:lnTo>
                <a:lnTo>
                  <a:pt x="84" y="356"/>
                </a:lnTo>
                <a:lnTo>
                  <a:pt x="84" y="536"/>
                </a:lnTo>
                <a:lnTo>
                  <a:pt x="84" y="76"/>
                </a:lnTo>
                <a:lnTo>
                  <a:pt x="84" y="100"/>
                </a:lnTo>
                <a:lnTo>
                  <a:pt x="88" y="208"/>
                </a:lnTo>
                <a:lnTo>
                  <a:pt x="88" y="552"/>
                </a:lnTo>
                <a:lnTo>
                  <a:pt x="88" y="44"/>
                </a:lnTo>
                <a:lnTo>
                  <a:pt x="88" y="172"/>
                </a:lnTo>
                <a:lnTo>
                  <a:pt x="92" y="252"/>
                </a:lnTo>
                <a:lnTo>
                  <a:pt x="92" y="544"/>
                </a:lnTo>
                <a:lnTo>
                  <a:pt x="92" y="68"/>
                </a:lnTo>
                <a:lnTo>
                  <a:pt x="92" y="300"/>
                </a:lnTo>
                <a:lnTo>
                  <a:pt x="96" y="284"/>
                </a:lnTo>
                <a:lnTo>
                  <a:pt x="96" y="568"/>
                </a:lnTo>
                <a:lnTo>
                  <a:pt x="96" y="44"/>
                </a:lnTo>
                <a:lnTo>
                  <a:pt x="96" y="416"/>
                </a:lnTo>
                <a:lnTo>
                  <a:pt x="100" y="484"/>
                </a:lnTo>
                <a:lnTo>
                  <a:pt x="100" y="624"/>
                </a:lnTo>
                <a:lnTo>
                  <a:pt x="100" y="72"/>
                </a:lnTo>
                <a:lnTo>
                  <a:pt x="100" y="172"/>
                </a:lnTo>
                <a:lnTo>
                  <a:pt x="104" y="376"/>
                </a:lnTo>
                <a:lnTo>
                  <a:pt x="104" y="640"/>
                </a:lnTo>
                <a:lnTo>
                  <a:pt x="104" y="44"/>
                </a:lnTo>
                <a:lnTo>
                  <a:pt x="104" y="352"/>
                </a:lnTo>
                <a:lnTo>
                  <a:pt x="108" y="216"/>
                </a:lnTo>
                <a:lnTo>
                  <a:pt x="108" y="460"/>
                </a:lnTo>
                <a:lnTo>
                  <a:pt x="108" y="84"/>
                </a:lnTo>
                <a:lnTo>
                  <a:pt x="108" y="264"/>
                </a:lnTo>
                <a:lnTo>
                  <a:pt x="112" y="340"/>
                </a:lnTo>
                <a:lnTo>
                  <a:pt x="112" y="540"/>
                </a:lnTo>
                <a:lnTo>
                  <a:pt x="112" y="48"/>
                </a:lnTo>
                <a:lnTo>
                  <a:pt x="112" y="532"/>
                </a:lnTo>
                <a:lnTo>
                  <a:pt x="116" y="408"/>
                </a:lnTo>
                <a:lnTo>
                  <a:pt x="116" y="536"/>
                </a:lnTo>
                <a:lnTo>
                  <a:pt x="116" y="32"/>
                </a:lnTo>
                <a:lnTo>
                  <a:pt x="116" y="120"/>
                </a:lnTo>
                <a:lnTo>
                  <a:pt x="120" y="112"/>
                </a:lnTo>
                <a:lnTo>
                  <a:pt x="120" y="544"/>
                </a:lnTo>
                <a:lnTo>
                  <a:pt x="120" y="64"/>
                </a:lnTo>
                <a:lnTo>
                  <a:pt x="120" y="208"/>
                </a:lnTo>
                <a:lnTo>
                  <a:pt x="124" y="316"/>
                </a:lnTo>
                <a:lnTo>
                  <a:pt x="124" y="552"/>
                </a:lnTo>
                <a:lnTo>
                  <a:pt x="124" y="36"/>
                </a:lnTo>
                <a:lnTo>
                  <a:pt x="124" y="284"/>
                </a:lnTo>
                <a:lnTo>
                  <a:pt x="128" y="324"/>
                </a:lnTo>
                <a:lnTo>
                  <a:pt x="128" y="624"/>
                </a:lnTo>
                <a:lnTo>
                  <a:pt x="128" y="68"/>
                </a:lnTo>
                <a:lnTo>
                  <a:pt x="128" y="436"/>
                </a:lnTo>
                <a:lnTo>
                  <a:pt x="132" y="1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8" name="Freeform 71"/>
          <p:cNvSpPr>
            <a:spLocks/>
          </p:cNvSpPr>
          <p:nvPr/>
        </p:nvSpPr>
        <p:spPr bwMode="auto">
          <a:xfrm>
            <a:off x="6958012" y="2163763"/>
            <a:ext cx="95250" cy="10858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544"/>
              </a:cxn>
              <a:cxn ang="0">
                <a:pos x="0" y="136"/>
              </a:cxn>
              <a:cxn ang="0">
                <a:pos x="4" y="212"/>
              </a:cxn>
              <a:cxn ang="0">
                <a:pos x="4" y="528"/>
              </a:cxn>
              <a:cxn ang="0">
                <a:pos x="4" y="52"/>
              </a:cxn>
              <a:cxn ang="0">
                <a:pos x="4" y="224"/>
              </a:cxn>
              <a:cxn ang="0">
                <a:pos x="8" y="304"/>
              </a:cxn>
              <a:cxn ang="0">
                <a:pos x="8" y="548"/>
              </a:cxn>
              <a:cxn ang="0">
                <a:pos x="8" y="16"/>
              </a:cxn>
              <a:cxn ang="0">
                <a:pos x="8" y="436"/>
              </a:cxn>
              <a:cxn ang="0">
                <a:pos x="12" y="552"/>
              </a:cxn>
              <a:cxn ang="0">
                <a:pos x="12" y="576"/>
              </a:cxn>
              <a:cxn ang="0">
                <a:pos x="12" y="40"/>
              </a:cxn>
              <a:cxn ang="0">
                <a:pos x="12" y="244"/>
              </a:cxn>
              <a:cxn ang="0">
                <a:pos x="16" y="376"/>
              </a:cxn>
              <a:cxn ang="0">
                <a:pos x="16" y="592"/>
              </a:cxn>
              <a:cxn ang="0">
                <a:pos x="16" y="12"/>
              </a:cxn>
              <a:cxn ang="0">
                <a:pos x="16" y="444"/>
              </a:cxn>
              <a:cxn ang="0">
                <a:pos x="20" y="220"/>
              </a:cxn>
              <a:cxn ang="0">
                <a:pos x="20" y="604"/>
              </a:cxn>
              <a:cxn ang="0">
                <a:pos x="20" y="36"/>
              </a:cxn>
              <a:cxn ang="0">
                <a:pos x="20" y="256"/>
              </a:cxn>
              <a:cxn ang="0">
                <a:pos x="24" y="336"/>
              </a:cxn>
              <a:cxn ang="0">
                <a:pos x="24" y="624"/>
              </a:cxn>
              <a:cxn ang="0">
                <a:pos x="24" y="0"/>
              </a:cxn>
              <a:cxn ang="0">
                <a:pos x="24" y="460"/>
              </a:cxn>
              <a:cxn ang="0">
                <a:pos x="28" y="540"/>
              </a:cxn>
              <a:cxn ang="0">
                <a:pos x="28" y="648"/>
              </a:cxn>
              <a:cxn ang="0">
                <a:pos x="28" y="24"/>
              </a:cxn>
              <a:cxn ang="0">
                <a:pos x="28" y="328"/>
              </a:cxn>
              <a:cxn ang="0">
                <a:pos x="32" y="312"/>
              </a:cxn>
              <a:cxn ang="0">
                <a:pos x="32" y="668"/>
              </a:cxn>
              <a:cxn ang="0">
                <a:pos x="32" y="40"/>
              </a:cxn>
              <a:cxn ang="0">
                <a:pos x="32" y="356"/>
              </a:cxn>
              <a:cxn ang="0">
                <a:pos x="36" y="484"/>
              </a:cxn>
              <a:cxn ang="0">
                <a:pos x="36" y="564"/>
              </a:cxn>
              <a:cxn ang="0">
                <a:pos x="36" y="84"/>
              </a:cxn>
              <a:cxn ang="0">
                <a:pos x="36" y="452"/>
              </a:cxn>
              <a:cxn ang="0">
                <a:pos x="40" y="336"/>
              </a:cxn>
              <a:cxn ang="0">
                <a:pos x="40" y="604"/>
              </a:cxn>
              <a:cxn ang="0">
                <a:pos x="40" y="32"/>
              </a:cxn>
              <a:cxn ang="0">
                <a:pos x="40" y="604"/>
              </a:cxn>
              <a:cxn ang="0">
                <a:pos x="44" y="72"/>
              </a:cxn>
              <a:cxn ang="0">
                <a:pos x="44" y="604"/>
              </a:cxn>
              <a:cxn ang="0">
                <a:pos x="44" y="24"/>
              </a:cxn>
              <a:cxn ang="0">
                <a:pos x="44" y="132"/>
              </a:cxn>
              <a:cxn ang="0">
                <a:pos x="48" y="200"/>
              </a:cxn>
              <a:cxn ang="0">
                <a:pos x="48" y="628"/>
              </a:cxn>
              <a:cxn ang="0">
                <a:pos x="48" y="28"/>
              </a:cxn>
              <a:cxn ang="0">
                <a:pos x="48" y="220"/>
              </a:cxn>
              <a:cxn ang="0">
                <a:pos x="52" y="336"/>
              </a:cxn>
              <a:cxn ang="0">
                <a:pos x="52" y="636"/>
              </a:cxn>
              <a:cxn ang="0">
                <a:pos x="52" y="16"/>
              </a:cxn>
              <a:cxn ang="0">
                <a:pos x="52" y="460"/>
              </a:cxn>
              <a:cxn ang="0">
                <a:pos x="56" y="512"/>
              </a:cxn>
              <a:cxn ang="0">
                <a:pos x="56" y="680"/>
              </a:cxn>
              <a:cxn ang="0">
                <a:pos x="56" y="20"/>
              </a:cxn>
              <a:cxn ang="0">
                <a:pos x="56" y="228"/>
              </a:cxn>
              <a:cxn ang="0">
                <a:pos x="60" y="420"/>
              </a:cxn>
              <a:cxn ang="0">
                <a:pos x="60" y="684"/>
              </a:cxn>
              <a:cxn ang="0">
                <a:pos x="60" y="76"/>
              </a:cxn>
            </a:cxnLst>
            <a:rect l="0" t="0" r="r" b="b"/>
            <a:pathLst>
              <a:path w="60" h="684">
                <a:moveTo>
                  <a:pt x="0" y="20"/>
                </a:moveTo>
                <a:lnTo>
                  <a:pt x="0" y="544"/>
                </a:lnTo>
                <a:lnTo>
                  <a:pt x="0" y="136"/>
                </a:lnTo>
                <a:lnTo>
                  <a:pt x="4" y="212"/>
                </a:lnTo>
                <a:lnTo>
                  <a:pt x="4" y="528"/>
                </a:lnTo>
                <a:lnTo>
                  <a:pt x="4" y="52"/>
                </a:lnTo>
                <a:lnTo>
                  <a:pt x="4" y="224"/>
                </a:lnTo>
                <a:lnTo>
                  <a:pt x="8" y="304"/>
                </a:lnTo>
                <a:lnTo>
                  <a:pt x="8" y="548"/>
                </a:lnTo>
                <a:lnTo>
                  <a:pt x="8" y="16"/>
                </a:lnTo>
                <a:lnTo>
                  <a:pt x="8" y="436"/>
                </a:lnTo>
                <a:lnTo>
                  <a:pt x="12" y="552"/>
                </a:lnTo>
                <a:lnTo>
                  <a:pt x="12" y="576"/>
                </a:lnTo>
                <a:lnTo>
                  <a:pt x="12" y="40"/>
                </a:lnTo>
                <a:lnTo>
                  <a:pt x="12" y="244"/>
                </a:lnTo>
                <a:lnTo>
                  <a:pt x="16" y="376"/>
                </a:lnTo>
                <a:lnTo>
                  <a:pt x="16" y="592"/>
                </a:lnTo>
                <a:lnTo>
                  <a:pt x="16" y="12"/>
                </a:lnTo>
                <a:lnTo>
                  <a:pt x="16" y="444"/>
                </a:lnTo>
                <a:lnTo>
                  <a:pt x="20" y="220"/>
                </a:lnTo>
                <a:lnTo>
                  <a:pt x="20" y="604"/>
                </a:lnTo>
                <a:lnTo>
                  <a:pt x="20" y="36"/>
                </a:lnTo>
                <a:lnTo>
                  <a:pt x="20" y="256"/>
                </a:lnTo>
                <a:lnTo>
                  <a:pt x="24" y="336"/>
                </a:lnTo>
                <a:lnTo>
                  <a:pt x="24" y="624"/>
                </a:lnTo>
                <a:lnTo>
                  <a:pt x="24" y="0"/>
                </a:lnTo>
                <a:lnTo>
                  <a:pt x="24" y="460"/>
                </a:lnTo>
                <a:lnTo>
                  <a:pt x="28" y="540"/>
                </a:lnTo>
                <a:lnTo>
                  <a:pt x="28" y="648"/>
                </a:lnTo>
                <a:lnTo>
                  <a:pt x="28" y="24"/>
                </a:lnTo>
                <a:lnTo>
                  <a:pt x="28" y="328"/>
                </a:lnTo>
                <a:lnTo>
                  <a:pt x="32" y="312"/>
                </a:lnTo>
                <a:lnTo>
                  <a:pt x="32" y="668"/>
                </a:lnTo>
                <a:lnTo>
                  <a:pt x="32" y="40"/>
                </a:lnTo>
                <a:lnTo>
                  <a:pt x="32" y="356"/>
                </a:lnTo>
                <a:lnTo>
                  <a:pt x="36" y="484"/>
                </a:lnTo>
                <a:lnTo>
                  <a:pt x="36" y="564"/>
                </a:lnTo>
                <a:lnTo>
                  <a:pt x="36" y="84"/>
                </a:lnTo>
                <a:lnTo>
                  <a:pt x="36" y="452"/>
                </a:lnTo>
                <a:lnTo>
                  <a:pt x="40" y="336"/>
                </a:lnTo>
                <a:lnTo>
                  <a:pt x="40" y="604"/>
                </a:lnTo>
                <a:lnTo>
                  <a:pt x="40" y="32"/>
                </a:lnTo>
                <a:lnTo>
                  <a:pt x="40" y="604"/>
                </a:lnTo>
                <a:lnTo>
                  <a:pt x="44" y="72"/>
                </a:lnTo>
                <a:lnTo>
                  <a:pt x="44" y="604"/>
                </a:lnTo>
                <a:lnTo>
                  <a:pt x="44" y="24"/>
                </a:lnTo>
                <a:lnTo>
                  <a:pt x="44" y="132"/>
                </a:lnTo>
                <a:lnTo>
                  <a:pt x="48" y="200"/>
                </a:lnTo>
                <a:lnTo>
                  <a:pt x="48" y="628"/>
                </a:lnTo>
                <a:lnTo>
                  <a:pt x="48" y="28"/>
                </a:lnTo>
                <a:lnTo>
                  <a:pt x="48" y="220"/>
                </a:lnTo>
                <a:lnTo>
                  <a:pt x="52" y="336"/>
                </a:lnTo>
                <a:lnTo>
                  <a:pt x="52" y="636"/>
                </a:lnTo>
                <a:lnTo>
                  <a:pt x="52" y="16"/>
                </a:lnTo>
                <a:lnTo>
                  <a:pt x="52" y="460"/>
                </a:lnTo>
                <a:lnTo>
                  <a:pt x="56" y="512"/>
                </a:lnTo>
                <a:lnTo>
                  <a:pt x="56" y="680"/>
                </a:lnTo>
                <a:lnTo>
                  <a:pt x="56" y="20"/>
                </a:lnTo>
                <a:lnTo>
                  <a:pt x="56" y="228"/>
                </a:lnTo>
                <a:lnTo>
                  <a:pt x="60" y="420"/>
                </a:lnTo>
                <a:lnTo>
                  <a:pt x="60" y="684"/>
                </a:lnTo>
                <a:lnTo>
                  <a:pt x="60" y="7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9" name="Rectangle 72"/>
          <p:cNvSpPr>
            <a:spLocks noChangeArrowheads="1"/>
          </p:cNvSpPr>
          <p:nvPr/>
        </p:nvSpPr>
        <p:spPr bwMode="auto">
          <a:xfrm>
            <a:off x="6010275" y="1420813"/>
            <a:ext cx="736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smtClean="0">
                <a:solidFill>
                  <a:srgbClr val="000000"/>
                </a:solidFill>
                <a:latin typeface="Arial Narrow" pitchFamily="34" charset="0"/>
              </a:rPr>
              <a:t>Log-posterior</a:t>
            </a:r>
            <a:endParaRPr lang="en-GB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0" name="Rectangle 73"/>
          <p:cNvSpPr>
            <a:spLocks noChangeArrowheads="1"/>
          </p:cNvSpPr>
          <p:nvPr/>
        </p:nvSpPr>
        <p:spPr bwMode="auto">
          <a:xfrm>
            <a:off x="6230937" y="3429000"/>
            <a:ext cx="282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kern="0" smtClean="0">
                <a:solidFill>
                  <a:srgbClr val="000000"/>
                </a:solidFill>
                <a:latin typeface="Arial Narrow" pitchFamily="34" charset="0"/>
              </a:rPr>
              <a:t>model</a:t>
            </a:r>
            <a:endParaRPr lang="en-GB" sz="1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1" name="Rectangle 74"/>
          <p:cNvSpPr>
            <a:spLocks noChangeArrowheads="1"/>
          </p:cNvSpPr>
          <p:nvPr/>
        </p:nvSpPr>
        <p:spPr bwMode="auto">
          <a:xfrm rot="16200000">
            <a:off x="4890293" y="2364582"/>
            <a:ext cx="646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kern="0" smtClean="0">
                <a:solidFill>
                  <a:srgbClr val="000000"/>
                </a:solidFill>
                <a:latin typeface="Arial Narrow" pitchFamily="34" charset="0"/>
              </a:rPr>
              <a:t>log-probability</a:t>
            </a:r>
            <a:endParaRPr lang="en-GB" sz="1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2" name="Rectangle 76"/>
          <p:cNvSpPr>
            <a:spLocks noChangeArrowheads="1"/>
          </p:cNvSpPr>
          <p:nvPr/>
        </p:nvSpPr>
        <p:spPr bwMode="auto">
          <a:xfrm>
            <a:off x="7675562" y="1636713"/>
            <a:ext cx="1633538" cy="16319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3" name="Line 77"/>
          <p:cNvSpPr>
            <a:spLocks noChangeShapeType="1"/>
          </p:cNvSpPr>
          <p:nvPr/>
        </p:nvSpPr>
        <p:spPr bwMode="auto">
          <a:xfrm>
            <a:off x="7675562" y="1636713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4" name="Line 78"/>
          <p:cNvSpPr>
            <a:spLocks noChangeShapeType="1"/>
          </p:cNvSpPr>
          <p:nvPr/>
        </p:nvSpPr>
        <p:spPr bwMode="auto">
          <a:xfrm>
            <a:off x="7675562" y="3268663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5" name="Line 79"/>
          <p:cNvSpPr>
            <a:spLocks noChangeShapeType="1"/>
          </p:cNvSpPr>
          <p:nvPr/>
        </p:nvSpPr>
        <p:spPr bwMode="auto">
          <a:xfrm flipV="1">
            <a:off x="9309100" y="1636713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6" name="Line 80"/>
          <p:cNvSpPr>
            <a:spLocks noChangeShapeType="1"/>
          </p:cNvSpPr>
          <p:nvPr/>
        </p:nvSpPr>
        <p:spPr bwMode="auto">
          <a:xfrm flipV="1">
            <a:off x="7675562" y="1636713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7" name="Line 81"/>
          <p:cNvSpPr>
            <a:spLocks noChangeShapeType="1"/>
          </p:cNvSpPr>
          <p:nvPr/>
        </p:nvSpPr>
        <p:spPr bwMode="auto">
          <a:xfrm>
            <a:off x="7675562" y="3268663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8" name="Line 82"/>
          <p:cNvSpPr>
            <a:spLocks noChangeShapeType="1"/>
          </p:cNvSpPr>
          <p:nvPr/>
        </p:nvSpPr>
        <p:spPr bwMode="auto">
          <a:xfrm flipV="1">
            <a:off x="7675562" y="1636713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9" name="Line 83"/>
          <p:cNvSpPr>
            <a:spLocks noChangeShapeType="1"/>
          </p:cNvSpPr>
          <p:nvPr/>
        </p:nvSpPr>
        <p:spPr bwMode="auto">
          <a:xfrm flipV="1">
            <a:off x="7675562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0" name="Line 84"/>
          <p:cNvSpPr>
            <a:spLocks noChangeShapeType="1"/>
          </p:cNvSpPr>
          <p:nvPr/>
        </p:nvSpPr>
        <p:spPr bwMode="auto">
          <a:xfrm>
            <a:off x="7675562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1" name="Rectangle 85"/>
          <p:cNvSpPr>
            <a:spLocks noChangeArrowheads="1"/>
          </p:cNvSpPr>
          <p:nvPr/>
        </p:nvSpPr>
        <p:spPr bwMode="auto">
          <a:xfrm>
            <a:off x="7656512" y="328771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2" name="Line 86"/>
          <p:cNvSpPr>
            <a:spLocks noChangeShapeType="1"/>
          </p:cNvSpPr>
          <p:nvPr/>
        </p:nvSpPr>
        <p:spPr bwMode="auto">
          <a:xfrm flipV="1">
            <a:off x="7904162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3" name="Line 87"/>
          <p:cNvSpPr>
            <a:spLocks noChangeShapeType="1"/>
          </p:cNvSpPr>
          <p:nvPr/>
        </p:nvSpPr>
        <p:spPr bwMode="auto">
          <a:xfrm>
            <a:off x="7904162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4" name="Rectangle 88"/>
          <p:cNvSpPr>
            <a:spLocks noChangeArrowheads="1"/>
          </p:cNvSpPr>
          <p:nvPr/>
        </p:nvSpPr>
        <p:spPr bwMode="auto">
          <a:xfrm>
            <a:off x="7859712" y="3287713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5" name="Line 89"/>
          <p:cNvSpPr>
            <a:spLocks noChangeShapeType="1"/>
          </p:cNvSpPr>
          <p:nvPr/>
        </p:nvSpPr>
        <p:spPr bwMode="auto">
          <a:xfrm flipV="1">
            <a:off x="8139112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6" name="Line 90"/>
          <p:cNvSpPr>
            <a:spLocks noChangeShapeType="1"/>
          </p:cNvSpPr>
          <p:nvPr/>
        </p:nvSpPr>
        <p:spPr bwMode="auto">
          <a:xfrm>
            <a:off x="8139112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7" name="Rectangle 91"/>
          <p:cNvSpPr>
            <a:spLocks noChangeArrowheads="1"/>
          </p:cNvSpPr>
          <p:nvPr/>
        </p:nvSpPr>
        <p:spPr bwMode="auto">
          <a:xfrm>
            <a:off x="8120062" y="328771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8" name="Line 92"/>
          <p:cNvSpPr>
            <a:spLocks noChangeShapeType="1"/>
          </p:cNvSpPr>
          <p:nvPr/>
        </p:nvSpPr>
        <p:spPr bwMode="auto">
          <a:xfrm flipV="1">
            <a:off x="8374062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9" name="Line 93"/>
          <p:cNvSpPr>
            <a:spLocks noChangeShapeType="1"/>
          </p:cNvSpPr>
          <p:nvPr/>
        </p:nvSpPr>
        <p:spPr bwMode="auto">
          <a:xfrm>
            <a:off x="8374062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0" name="Rectangle 94"/>
          <p:cNvSpPr>
            <a:spLocks noChangeArrowheads="1"/>
          </p:cNvSpPr>
          <p:nvPr/>
        </p:nvSpPr>
        <p:spPr bwMode="auto">
          <a:xfrm>
            <a:off x="8329612" y="3287713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1" name="Line 95"/>
          <p:cNvSpPr>
            <a:spLocks noChangeShapeType="1"/>
          </p:cNvSpPr>
          <p:nvPr/>
        </p:nvSpPr>
        <p:spPr bwMode="auto">
          <a:xfrm flipV="1">
            <a:off x="8602662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2" name="Line 96"/>
          <p:cNvSpPr>
            <a:spLocks noChangeShapeType="1"/>
          </p:cNvSpPr>
          <p:nvPr/>
        </p:nvSpPr>
        <p:spPr bwMode="auto">
          <a:xfrm>
            <a:off x="8602662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3" name="Rectangle 97"/>
          <p:cNvSpPr>
            <a:spLocks noChangeArrowheads="1"/>
          </p:cNvSpPr>
          <p:nvPr/>
        </p:nvSpPr>
        <p:spPr bwMode="auto">
          <a:xfrm>
            <a:off x="8583612" y="3287713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4" name="Line 98"/>
          <p:cNvSpPr>
            <a:spLocks noChangeShapeType="1"/>
          </p:cNvSpPr>
          <p:nvPr/>
        </p:nvSpPr>
        <p:spPr bwMode="auto">
          <a:xfrm flipV="1">
            <a:off x="8839200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5" name="Line 99"/>
          <p:cNvSpPr>
            <a:spLocks noChangeShapeType="1"/>
          </p:cNvSpPr>
          <p:nvPr/>
        </p:nvSpPr>
        <p:spPr bwMode="auto">
          <a:xfrm>
            <a:off x="8839200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6" name="Rectangle 100"/>
          <p:cNvSpPr>
            <a:spLocks noChangeArrowheads="1"/>
          </p:cNvSpPr>
          <p:nvPr/>
        </p:nvSpPr>
        <p:spPr bwMode="auto">
          <a:xfrm>
            <a:off x="8794750" y="3287713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7" name="Line 101"/>
          <p:cNvSpPr>
            <a:spLocks noChangeShapeType="1"/>
          </p:cNvSpPr>
          <p:nvPr/>
        </p:nvSpPr>
        <p:spPr bwMode="auto">
          <a:xfrm flipV="1">
            <a:off x="9074150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8" name="Line 102"/>
          <p:cNvSpPr>
            <a:spLocks noChangeShapeType="1"/>
          </p:cNvSpPr>
          <p:nvPr/>
        </p:nvSpPr>
        <p:spPr bwMode="auto">
          <a:xfrm>
            <a:off x="9074150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9" name="Rectangle 103"/>
          <p:cNvSpPr>
            <a:spLocks noChangeArrowheads="1"/>
          </p:cNvSpPr>
          <p:nvPr/>
        </p:nvSpPr>
        <p:spPr bwMode="auto">
          <a:xfrm>
            <a:off x="9055100" y="3287713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0" name="Line 104"/>
          <p:cNvSpPr>
            <a:spLocks noChangeShapeType="1"/>
          </p:cNvSpPr>
          <p:nvPr/>
        </p:nvSpPr>
        <p:spPr bwMode="auto">
          <a:xfrm flipV="1">
            <a:off x="9309100" y="3249613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1" name="Line 105"/>
          <p:cNvSpPr>
            <a:spLocks noChangeShapeType="1"/>
          </p:cNvSpPr>
          <p:nvPr/>
        </p:nvSpPr>
        <p:spPr bwMode="auto">
          <a:xfrm>
            <a:off x="9309100" y="1636713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2" name="Rectangle 106"/>
          <p:cNvSpPr>
            <a:spLocks noChangeArrowheads="1"/>
          </p:cNvSpPr>
          <p:nvPr/>
        </p:nvSpPr>
        <p:spPr bwMode="auto">
          <a:xfrm>
            <a:off x="9264650" y="3287713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3.5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3" name="Rectangle 107"/>
          <p:cNvSpPr>
            <a:spLocks noChangeArrowheads="1"/>
          </p:cNvSpPr>
          <p:nvPr/>
        </p:nvSpPr>
        <p:spPr bwMode="auto">
          <a:xfrm>
            <a:off x="9150350" y="3452813"/>
            <a:ext cx="1571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x 10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4" name="Rectangle 108"/>
          <p:cNvSpPr>
            <a:spLocks noChangeArrowheads="1"/>
          </p:cNvSpPr>
          <p:nvPr/>
        </p:nvSpPr>
        <p:spPr bwMode="auto">
          <a:xfrm>
            <a:off x="9283700" y="3408363"/>
            <a:ext cx="34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5" name="Line 109"/>
          <p:cNvSpPr>
            <a:spLocks noChangeShapeType="1"/>
          </p:cNvSpPr>
          <p:nvPr/>
        </p:nvSpPr>
        <p:spPr bwMode="auto">
          <a:xfrm>
            <a:off x="7675562" y="32686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6" name="Line 110"/>
          <p:cNvSpPr>
            <a:spLocks noChangeShapeType="1"/>
          </p:cNvSpPr>
          <p:nvPr/>
        </p:nvSpPr>
        <p:spPr bwMode="auto">
          <a:xfrm flipH="1">
            <a:off x="9290050" y="32686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7" name="Rectangle 111"/>
          <p:cNvSpPr>
            <a:spLocks noChangeArrowheads="1"/>
          </p:cNvSpPr>
          <p:nvPr/>
        </p:nvSpPr>
        <p:spPr bwMode="auto">
          <a:xfrm>
            <a:off x="7586662" y="3217863"/>
            <a:ext cx="34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8" name="Line 112"/>
          <p:cNvSpPr>
            <a:spLocks noChangeShapeType="1"/>
          </p:cNvSpPr>
          <p:nvPr/>
        </p:nvSpPr>
        <p:spPr bwMode="auto">
          <a:xfrm>
            <a:off x="7675562" y="30845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9" name="Line 113"/>
          <p:cNvSpPr>
            <a:spLocks noChangeShapeType="1"/>
          </p:cNvSpPr>
          <p:nvPr/>
        </p:nvSpPr>
        <p:spPr bwMode="auto">
          <a:xfrm flipH="1">
            <a:off x="9290050" y="30845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0" name="Rectangle 114"/>
          <p:cNvSpPr>
            <a:spLocks noChangeArrowheads="1"/>
          </p:cNvSpPr>
          <p:nvPr/>
        </p:nvSpPr>
        <p:spPr bwMode="auto">
          <a:xfrm>
            <a:off x="7529512" y="303371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0.1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1" name="Line 115"/>
          <p:cNvSpPr>
            <a:spLocks noChangeShapeType="1"/>
          </p:cNvSpPr>
          <p:nvPr/>
        </p:nvSpPr>
        <p:spPr bwMode="auto">
          <a:xfrm>
            <a:off x="7675562" y="29003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2" name="Line 116"/>
          <p:cNvSpPr>
            <a:spLocks noChangeShapeType="1"/>
          </p:cNvSpPr>
          <p:nvPr/>
        </p:nvSpPr>
        <p:spPr bwMode="auto">
          <a:xfrm flipH="1">
            <a:off x="9290050" y="29003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3" name="Rectangle 117"/>
          <p:cNvSpPr>
            <a:spLocks noChangeArrowheads="1"/>
          </p:cNvSpPr>
          <p:nvPr/>
        </p:nvSpPr>
        <p:spPr bwMode="auto">
          <a:xfrm>
            <a:off x="7529512" y="284956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0.2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4" name="Line 118"/>
          <p:cNvSpPr>
            <a:spLocks noChangeShapeType="1"/>
          </p:cNvSpPr>
          <p:nvPr/>
        </p:nvSpPr>
        <p:spPr bwMode="auto">
          <a:xfrm>
            <a:off x="7675562" y="27225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5" name="Line 119"/>
          <p:cNvSpPr>
            <a:spLocks noChangeShapeType="1"/>
          </p:cNvSpPr>
          <p:nvPr/>
        </p:nvSpPr>
        <p:spPr bwMode="auto">
          <a:xfrm flipH="1">
            <a:off x="9290050" y="27225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6" name="Rectangle 120"/>
          <p:cNvSpPr>
            <a:spLocks noChangeArrowheads="1"/>
          </p:cNvSpPr>
          <p:nvPr/>
        </p:nvSpPr>
        <p:spPr bwMode="auto">
          <a:xfrm>
            <a:off x="7529512" y="267176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0.3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7" name="Line 121"/>
          <p:cNvSpPr>
            <a:spLocks noChangeShapeType="1"/>
          </p:cNvSpPr>
          <p:nvPr/>
        </p:nvSpPr>
        <p:spPr bwMode="auto">
          <a:xfrm>
            <a:off x="7675562" y="25384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8" name="Line 122"/>
          <p:cNvSpPr>
            <a:spLocks noChangeShapeType="1"/>
          </p:cNvSpPr>
          <p:nvPr/>
        </p:nvSpPr>
        <p:spPr bwMode="auto">
          <a:xfrm flipH="1">
            <a:off x="9290050" y="25384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9" name="Rectangle 123"/>
          <p:cNvSpPr>
            <a:spLocks noChangeArrowheads="1"/>
          </p:cNvSpPr>
          <p:nvPr/>
        </p:nvSpPr>
        <p:spPr bwMode="auto">
          <a:xfrm>
            <a:off x="7529512" y="248761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0.4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0" name="Line 124"/>
          <p:cNvSpPr>
            <a:spLocks noChangeShapeType="1"/>
          </p:cNvSpPr>
          <p:nvPr/>
        </p:nvSpPr>
        <p:spPr bwMode="auto">
          <a:xfrm>
            <a:off x="7675562" y="23606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1" name="Line 125"/>
          <p:cNvSpPr>
            <a:spLocks noChangeShapeType="1"/>
          </p:cNvSpPr>
          <p:nvPr/>
        </p:nvSpPr>
        <p:spPr bwMode="auto">
          <a:xfrm flipH="1">
            <a:off x="9290050" y="23606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2" name="Rectangle 126"/>
          <p:cNvSpPr>
            <a:spLocks noChangeArrowheads="1"/>
          </p:cNvSpPr>
          <p:nvPr/>
        </p:nvSpPr>
        <p:spPr bwMode="auto">
          <a:xfrm>
            <a:off x="7529512" y="230981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0.5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3" name="Line 127"/>
          <p:cNvSpPr>
            <a:spLocks noChangeShapeType="1"/>
          </p:cNvSpPr>
          <p:nvPr/>
        </p:nvSpPr>
        <p:spPr bwMode="auto">
          <a:xfrm>
            <a:off x="7675562" y="21764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4" name="Line 128"/>
          <p:cNvSpPr>
            <a:spLocks noChangeShapeType="1"/>
          </p:cNvSpPr>
          <p:nvPr/>
        </p:nvSpPr>
        <p:spPr bwMode="auto">
          <a:xfrm flipH="1">
            <a:off x="9290050" y="21764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5" name="Rectangle 129"/>
          <p:cNvSpPr>
            <a:spLocks noChangeArrowheads="1"/>
          </p:cNvSpPr>
          <p:nvPr/>
        </p:nvSpPr>
        <p:spPr bwMode="auto">
          <a:xfrm>
            <a:off x="7529512" y="212566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0.6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6" name="Line 130"/>
          <p:cNvSpPr>
            <a:spLocks noChangeShapeType="1"/>
          </p:cNvSpPr>
          <p:nvPr/>
        </p:nvSpPr>
        <p:spPr bwMode="auto">
          <a:xfrm>
            <a:off x="7675562" y="19986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7" name="Line 131"/>
          <p:cNvSpPr>
            <a:spLocks noChangeShapeType="1"/>
          </p:cNvSpPr>
          <p:nvPr/>
        </p:nvSpPr>
        <p:spPr bwMode="auto">
          <a:xfrm flipH="1">
            <a:off x="9290050" y="199866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8" name="Rectangle 132"/>
          <p:cNvSpPr>
            <a:spLocks noChangeArrowheads="1"/>
          </p:cNvSpPr>
          <p:nvPr/>
        </p:nvSpPr>
        <p:spPr bwMode="auto">
          <a:xfrm>
            <a:off x="7529512" y="194786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0.7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9" name="Line 133"/>
          <p:cNvSpPr>
            <a:spLocks noChangeShapeType="1"/>
          </p:cNvSpPr>
          <p:nvPr/>
        </p:nvSpPr>
        <p:spPr bwMode="auto">
          <a:xfrm>
            <a:off x="7675562" y="18145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0" name="Line 134"/>
          <p:cNvSpPr>
            <a:spLocks noChangeShapeType="1"/>
          </p:cNvSpPr>
          <p:nvPr/>
        </p:nvSpPr>
        <p:spPr bwMode="auto">
          <a:xfrm flipH="1">
            <a:off x="9290050" y="18145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1" name="Rectangle 135"/>
          <p:cNvSpPr>
            <a:spLocks noChangeArrowheads="1"/>
          </p:cNvSpPr>
          <p:nvPr/>
        </p:nvSpPr>
        <p:spPr bwMode="auto">
          <a:xfrm>
            <a:off x="7529512" y="176371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0.8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2" name="Line 136"/>
          <p:cNvSpPr>
            <a:spLocks noChangeShapeType="1"/>
          </p:cNvSpPr>
          <p:nvPr/>
        </p:nvSpPr>
        <p:spPr bwMode="auto">
          <a:xfrm>
            <a:off x="7675562" y="16367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3" name="Line 137"/>
          <p:cNvSpPr>
            <a:spLocks noChangeShapeType="1"/>
          </p:cNvSpPr>
          <p:nvPr/>
        </p:nvSpPr>
        <p:spPr bwMode="auto">
          <a:xfrm flipH="1">
            <a:off x="9290050" y="16367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4" name="Rectangle 138"/>
          <p:cNvSpPr>
            <a:spLocks noChangeArrowheads="1"/>
          </p:cNvSpPr>
          <p:nvPr/>
        </p:nvSpPr>
        <p:spPr bwMode="auto">
          <a:xfrm>
            <a:off x="7529512" y="1585913"/>
            <a:ext cx="87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b="0" kern="0" smtClean="0">
                <a:solidFill>
                  <a:srgbClr val="000000"/>
                </a:solidFill>
                <a:latin typeface="Arial Narrow" pitchFamily="34" charset="0"/>
              </a:rPr>
              <a:t>0.9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5" name="Line 139"/>
          <p:cNvSpPr>
            <a:spLocks noChangeShapeType="1"/>
          </p:cNvSpPr>
          <p:nvPr/>
        </p:nvSpPr>
        <p:spPr bwMode="auto">
          <a:xfrm>
            <a:off x="7675562" y="1636713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6" name="Line 140"/>
          <p:cNvSpPr>
            <a:spLocks noChangeShapeType="1"/>
          </p:cNvSpPr>
          <p:nvPr/>
        </p:nvSpPr>
        <p:spPr bwMode="auto">
          <a:xfrm>
            <a:off x="7675562" y="3268663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7" name="Line 141"/>
          <p:cNvSpPr>
            <a:spLocks noChangeShapeType="1"/>
          </p:cNvSpPr>
          <p:nvPr/>
        </p:nvSpPr>
        <p:spPr bwMode="auto">
          <a:xfrm flipV="1">
            <a:off x="9309100" y="1636713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8" name="Line 142"/>
          <p:cNvSpPr>
            <a:spLocks noChangeShapeType="1"/>
          </p:cNvSpPr>
          <p:nvPr/>
        </p:nvSpPr>
        <p:spPr bwMode="auto">
          <a:xfrm flipV="1">
            <a:off x="7675562" y="1636713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9" name="Freeform 143"/>
          <p:cNvSpPr>
            <a:spLocks/>
          </p:cNvSpPr>
          <p:nvPr/>
        </p:nvSpPr>
        <p:spPr bwMode="auto">
          <a:xfrm>
            <a:off x="7675562" y="3249613"/>
            <a:ext cx="438150" cy="19050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8" y="8"/>
              </a:cxn>
              <a:cxn ang="0">
                <a:pos x="12" y="8"/>
              </a:cxn>
              <a:cxn ang="0">
                <a:pos x="16" y="8"/>
              </a:cxn>
              <a:cxn ang="0">
                <a:pos x="20" y="8"/>
              </a:cxn>
              <a:cxn ang="0">
                <a:pos x="24" y="8"/>
              </a:cxn>
              <a:cxn ang="0">
                <a:pos x="28" y="12"/>
              </a:cxn>
              <a:cxn ang="0">
                <a:pos x="32" y="12"/>
              </a:cxn>
              <a:cxn ang="0">
                <a:pos x="36" y="8"/>
              </a:cxn>
              <a:cxn ang="0">
                <a:pos x="40" y="8"/>
              </a:cxn>
              <a:cxn ang="0">
                <a:pos x="44" y="0"/>
              </a:cxn>
              <a:cxn ang="0">
                <a:pos x="48" y="12"/>
              </a:cxn>
              <a:cxn ang="0">
                <a:pos x="56" y="8"/>
              </a:cxn>
              <a:cxn ang="0">
                <a:pos x="60" y="12"/>
              </a:cxn>
              <a:cxn ang="0">
                <a:pos x="72" y="8"/>
              </a:cxn>
              <a:cxn ang="0">
                <a:pos x="76" y="12"/>
              </a:cxn>
              <a:cxn ang="0">
                <a:pos x="84" y="8"/>
              </a:cxn>
              <a:cxn ang="0">
                <a:pos x="92" y="12"/>
              </a:cxn>
              <a:cxn ang="0">
                <a:pos x="104" y="8"/>
              </a:cxn>
              <a:cxn ang="0">
                <a:pos x="112" y="8"/>
              </a:cxn>
              <a:cxn ang="0">
                <a:pos x="116" y="12"/>
              </a:cxn>
              <a:cxn ang="0">
                <a:pos x="128" y="12"/>
              </a:cxn>
              <a:cxn ang="0">
                <a:pos x="132" y="12"/>
              </a:cxn>
              <a:cxn ang="0">
                <a:pos x="136" y="12"/>
              </a:cxn>
              <a:cxn ang="0">
                <a:pos x="148" y="12"/>
              </a:cxn>
              <a:cxn ang="0">
                <a:pos x="152" y="8"/>
              </a:cxn>
              <a:cxn ang="0">
                <a:pos x="156" y="12"/>
              </a:cxn>
              <a:cxn ang="0">
                <a:pos x="164" y="12"/>
              </a:cxn>
              <a:cxn ang="0">
                <a:pos x="172" y="12"/>
              </a:cxn>
              <a:cxn ang="0">
                <a:pos x="184" y="12"/>
              </a:cxn>
              <a:cxn ang="0">
                <a:pos x="196" y="12"/>
              </a:cxn>
              <a:cxn ang="0">
                <a:pos x="208" y="12"/>
              </a:cxn>
              <a:cxn ang="0">
                <a:pos x="220" y="12"/>
              </a:cxn>
              <a:cxn ang="0">
                <a:pos x="232" y="12"/>
              </a:cxn>
              <a:cxn ang="0">
                <a:pos x="240" y="12"/>
              </a:cxn>
              <a:cxn ang="0">
                <a:pos x="248" y="8"/>
              </a:cxn>
              <a:cxn ang="0">
                <a:pos x="252" y="8"/>
              </a:cxn>
              <a:cxn ang="0">
                <a:pos x="256" y="8"/>
              </a:cxn>
              <a:cxn ang="0">
                <a:pos x="260" y="8"/>
              </a:cxn>
              <a:cxn ang="0">
                <a:pos x="264" y="8"/>
              </a:cxn>
              <a:cxn ang="0">
                <a:pos x="268" y="4"/>
              </a:cxn>
              <a:cxn ang="0">
                <a:pos x="272" y="8"/>
              </a:cxn>
            </a:cxnLst>
            <a:rect l="0" t="0" r="r" b="b"/>
            <a:pathLst>
              <a:path w="276" h="12">
                <a:moveTo>
                  <a:pt x="0" y="8"/>
                </a:moveTo>
                <a:lnTo>
                  <a:pt x="0" y="12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8" y="8"/>
                </a:lnTo>
                <a:lnTo>
                  <a:pt x="8" y="8"/>
                </a:lnTo>
                <a:lnTo>
                  <a:pt x="8" y="12"/>
                </a:lnTo>
                <a:lnTo>
                  <a:pt x="12" y="8"/>
                </a:lnTo>
                <a:lnTo>
                  <a:pt x="12" y="8"/>
                </a:lnTo>
                <a:lnTo>
                  <a:pt x="12" y="12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20" y="8"/>
                </a:lnTo>
                <a:lnTo>
                  <a:pt x="20" y="12"/>
                </a:lnTo>
                <a:lnTo>
                  <a:pt x="24" y="8"/>
                </a:lnTo>
                <a:lnTo>
                  <a:pt x="24" y="8"/>
                </a:lnTo>
                <a:lnTo>
                  <a:pt x="24" y="12"/>
                </a:lnTo>
                <a:lnTo>
                  <a:pt x="28" y="8"/>
                </a:lnTo>
                <a:lnTo>
                  <a:pt x="28" y="12"/>
                </a:lnTo>
                <a:lnTo>
                  <a:pt x="28" y="8"/>
                </a:lnTo>
                <a:lnTo>
                  <a:pt x="28" y="8"/>
                </a:lnTo>
                <a:lnTo>
                  <a:pt x="32" y="12"/>
                </a:lnTo>
                <a:lnTo>
                  <a:pt x="32" y="8"/>
                </a:lnTo>
                <a:lnTo>
                  <a:pt x="32" y="12"/>
                </a:lnTo>
                <a:lnTo>
                  <a:pt x="36" y="8"/>
                </a:lnTo>
                <a:lnTo>
                  <a:pt x="36" y="12"/>
                </a:lnTo>
                <a:lnTo>
                  <a:pt x="40" y="8"/>
                </a:lnTo>
                <a:lnTo>
                  <a:pt x="40" y="8"/>
                </a:lnTo>
                <a:lnTo>
                  <a:pt x="40" y="12"/>
                </a:lnTo>
                <a:lnTo>
                  <a:pt x="44" y="12"/>
                </a:lnTo>
                <a:lnTo>
                  <a:pt x="44" y="0"/>
                </a:lnTo>
                <a:lnTo>
                  <a:pt x="44" y="12"/>
                </a:lnTo>
                <a:lnTo>
                  <a:pt x="48" y="8"/>
                </a:lnTo>
                <a:lnTo>
                  <a:pt x="48" y="12"/>
                </a:lnTo>
                <a:lnTo>
                  <a:pt x="52" y="8"/>
                </a:lnTo>
                <a:lnTo>
                  <a:pt x="52" y="12"/>
                </a:lnTo>
                <a:lnTo>
                  <a:pt x="56" y="8"/>
                </a:lnTo>
                <a:lnTo>
                  <a:pt x="56" y="12"/>
                </a:lnTo>
                <a:lnTo>
                  <a:pt x="60" y="8"/>
                </a:lnTo>
                <a:lnTo>
                  <a:pt x="60" y="12"/>
                </a:lnTo>
                <a:lnTo>
                  <a:pt x="68" y="12"/>
                </a:lnTo>
                <a:lnTo>
                  <a:pt x="68" y="12"/>
                </a:lnTo>
                <a:lnTo>
                  <a:pt x="72" y="8"/>
                </a:lnTo>
                <a:lnTo>
                  <a:pt x="72" y="12"/>
                </a:lnTo>
                <a:lnTo>
                  <a:pt x="76" y="8"/>
                </a:lnTo>
                <a:lnTo>
                  <a:pt x="76" y="12"/>
                </a:lnTo>
                <a:lnTo>
                  <a:pt x="80" y="8"/>
                </a:lnTo>
                <a:lnTo>
                  <a:pt x="80" y="12"/>
                </a:lnTo>
                <a:lnTo>
                  <a:pt x="84" y="8"/>
                </a:lnTo>
                <a:lnTo>
                  <a:pt x="84" y="12"/>
                </a:lnTo>
                <a:lnTo>
                  <a:pt x="88" y="12"/>
                </a:lnTo>
                <a:lnTo>
                  <a:pt x="92" y="12"/>
                </a:lnTo>
                <a:lnTo>
                  <a:pt x="100" y="12"/>
                </a:lnTo>
                <a:lnTo>
                  <a:pt x="100" y="12"/>
                </a:lnTo>
                <a:lnTo>
                  <a:pt x="104" y="8"/>
                </a:lnTo>
                <a:lnTo>
                  <a:pt x="104" y="12"/>
                </a:lnTo>
                <a:lnTo>
                  <a:pt x="108" y="12"/>
                </a:lnTo>
                <a:lnTo>
                  <a:pt x="112" y="8"/>
                </a:lnTo>
                <a:lnTo>
                  <a:pt x="112" y="12"/>
                </a:lnTo>
                <a:lnTo>
                  <a:pt x="116" y="8"/>
                </a:lnTo>
                <a:lnTo>
                  <a:pt x="116" y="12"/>
                </a:lnTo>
                <a:lnTo>
                  <a:pt x="120" y="8"/>
                </a:lnTo>
                <a:lnTo>
                  <a:pt x="120" y="12"/>
                </a:lnTo>
                <a:lnTo>
                  <a:pt x="128" y="12"/>
                </a:lnTo>
                <a:lnTo>
                  <a:pt x="128" y="12"/>
                </a:lnTo>
                <a:lnTo>
                  <a:pt x="132" y="8"/>
                </a:lnTo>
                <a:lnTo>
                  <a:pt x="132" y="12"/>
                </a:lnTo>
                <a:lnTo>
                  <a:pt x="136" y="8"/>
                </a:lnTo>
                <a:lnTo>
                  <a:pt x="136" y="8"/>
                </a:lnTo>
                <a:lnTo>
                  <a:pt x="136" y="12"/>
                </a:lnTo>
                <a:lnTo>
                  <a:pt x="140" y="8"/>
                </a:lnTo>
                <a:lnTo>
                  <a:pt x="140" y="12"/>
                </a:lnTo>
                <a:lnTo>
                  <a:pt x="148" y="12"/>
                </a:lnTo>
                <a:lnTo>
                  <a:pt x="148" y="8"/>
                </a:lnTo>
                <a:lnTo>
                  <a:pt x="148" y="12"/>
                </a:lnTo>
                <a:lnTo>
                  <a:pt x="152" y="8"/>
                </a:lnTo>
                <a:lnTo>
                  <a:pt x="152" y="12"/>
                </a:lnTo>
                <a:lnTo>
                  <a:pt x="156" y="8"/>
                </a:lnTo>
                <a:lnTo>
                  <a:pt x="156" y="12"/>
                </a:lnTo>
                <a:lnTo>
                  <a:pt x="164" y="12"/>
                </a:lnTo>
                <a:lnTo>
                  <a:pt x="164" y="8"/>
                </a:lnTo>
                <a:lnTo>
                  <a:pt x="164" y="12"/>
                </a:lnTo>
                <a:lnTo>
                  <a:pt x="172" y="12"/>
                </a:lnTo>
                <a:lnTo>
                  <a:pt x="172" y="8"/>
                </a:lnTo>
                <a:lnTo>
                  <a:pt x="172" y="12"/>
                </a:lnTo>
                <a:lnTo>
                  <a:pt x="180" y="12"/>
                </a:lnTo>
                <a:lnTo>
                  <a:pt x="180" y="12"/>
                </a:lnTo>
                <a:lnTo>
                  <a:pt x="184" y="12"/>
                </a:lnTo>
                <a:lnTo>
                  <a:pt x="188" y="12"/>
                </a:lnTo>
                <a:lnTo>
                  <a:pt x="192" y="12"/>
                </a:lnTo>
                <a:lnTo>
                  <a:pt x="196" y="12"/>
                </a:lnTo>
                <a:lnTo>
                  <a:pt x="200" y="12"/>
                </a:lnTo>
                <a:lnTo>
                  <a:pt x="204" y="12"/>
                </a:lnTo>
                <a:lnTo>
                  <a:pt x="208" y="12"/>
                </a:lnTo>
                <a:lnTo>
                  <a:pt x="212" y="12"/>
                </a:lnTo>
                <a:lnTo>
                  <a:pt x="216" y="12"/>
                </a:lnTo>
                <a:lnTo>
                  <a:pt x="220" y="12"/>
                </a:lnTo>
                <a:lnTo>
                  <a:pt x="224" y="12"/>
                </a:lnTo>
                <a:lnTo>
                  <a:pt x="228" y="12"/>
                </a:lnTo>
                <a:lnTo>
                  <a:pt x="232" y="12"/>
                </a:lnTo>
                <a:lnTo>
                  <a:pt x="236" y="12"/>
                </a:lnTo>
                <a:lnTo>
                  <a:pt x="240" y="8"/>
                </a:lnTo>
                <a:lnTo>
                  <a:pt x="240" y="12"/>
                </a:lnTo>
                <a:lnTo>
                  <a:pt x="244" y="8"/>
                </a:lnTo>
                <a:lnTo>
                  <a:pt x="244" y="12"/>
                </a:lnTo>
                <a:lnTo>
                  <a:pt x="248" y="8"/>
                </a:lnTo>
                <a:lnTo>
                  <a:pt x="248" y="12"/>
                </a:lnTo>
                <a:lnTo>
                  <a:pt x="252" y="8"/>
                </a:lnTo>
                <a:lnTo>
                  <a:pt x="252" y="8"/>
                </a:lnTo>
                <a:lnTo>
                  <a:pt x="252" y="12"/>
                </a:lnTo>
                <a:lnTo>
                  <a:pt x="256" y="8"/>
                </a:lnTo>
                <a:lnTo>
                  <a:pt x="256" y="8"/>
                </a:lnTo>
                <a:lnTo>
                  <a:pt x="256" y="12"/>
                </a:lnTo>
                <a:lnTo>
                  <a:pt x="260" y="8"/>
                </a:lnTo>
                <a:lnTo>
                  <a:pt x="260" y="8"/>
                </a:lnTo>
                <a:lnTo>
                  <a:pt x="260" y="12"/>
                </a:lnTo>
                <a:lnTo>
                  <a:pt x="264" y="8"/>
                </a:lnTo>
                <a:lnTo>
                  <a:pt x="264" y="8"/>
                </a:lnTo>
                <a:lnTo>
                  <a:pt x="264" y="12"/>
                </a:lnTo>
                <a:lnTo>
                  <a:pt x="268" y="8"/>
                </a:lnTo>
                <a:lnTo>
                  <a:pt x="268" y="4"/>
                </a:lnTo>
                <a:lnTo>
                  <a:pt x="268" y="12"/>
                </a:lnTo>
                <a:lnTo>
                  <a:pt x="272" y="8"/>
                </a:lnTo>
                <a:lnTo>
                  <a:pt x="272" y="8"/>
                </a:lnTo>
                <a:lnTo>
                  <a:pt x="272" y="12"/>
                </a:lnTo>
                <a:lnTo>
                  <a:pt x="276" y="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0" name="Freeform 144"/>
          <p:cNvSpPr>
            <a:spLocks/>
          </p:cNvSpPr>
          <p:nvPr/>
        </p:nvSpPr>
        <p:spPr bwMode="auto">
          <a:xfrm>
            <a:off x="8113712" y="1776413"/>
            <a:ext cx="522288" cy="1492250"/>
          </a:xfrm>
          <a:custGeom>
            <a:avLst/>
            <a:gdLst/>
            <a:ahLst/>
            <a:cxnLst>
              <a:cxn ang="0">
                <a:pos x="0" y="940"/>
              </a:cxn>
              <a:cxn ang="0">
                <a:pos x="4" y="936"/>
              </a:cxn>
              <a:cxn ang="0">
                <a:pos x="8" y="0"/>
              </a:cxn>
              <a:cxn ang="0">
                <a:pos x="12" y="936"/>
              </a:cxn>
              <a:cxn ang="0">
                <a:pos x="16" y="756"/>
              </a:cxn>
              <a:cxn ang="0">
                <a:pos x="20" y="936"/>
              </a:cxn>
              <a:cxn ang="0">
                <a:pos x="24" y="940"/>
              </a:cxn>
              <a:cxn ang="0">
                <a:pos x="32" y="940"/>
              </a:cxn>
              <a:cxn ang="0">
                <a:pos x="36" y="940"/>
              </a:cxn>
              <a:cxn ang="0">
                <a:pos x="44" y="936"/>
              </a:cxn>
              <a:cxn ang="0">
                <a:pos x="48" y="936"/>
              </a:cxn>
              <a:cxn ang="0">
                <a:pos x="52" y="940"/>
              </a:cxn>
              <a:cxn ang="0">
                <a:pos x="60" y="940"/>
              </a:cxn>
              <a:cxn ang="0">
                <a:pos x="68" y="940"/>
              </a:cxn>
              <a:cxn ang="0">
                <a:pos x="72" y="940"/>
              </a:cxn>
              <a:cxn ang="0">
                <a:pos x="80" y="936"/>
              </a:cxn>
              <a:cxn ang="0">
                <a:pos x="84" y="940"/>
              </a:cxn>
              <a:cxn ang="0">
                <a:pos x="92" y="940"/>
              </a:cxn>
              <a:cxn ang="0">
                <a:pos x="96" y="936"/>
              </a:cxn>
              <a:cxn ang="0">
                <a:pos x="100" y="940"/>
              </a:cxn>
              <a:cxn ang="0">
                <a:pos x="108" y="936"/>
              </a:cxn>
              <a:cxn ang="0">
                <a:pos x="112" y="936"/>
              </a:cxn>
              <a:cxn ang="0">
                <a:pos x="116" y="940"/>
              </a:cxn>
              <a:cxn ang="0">
                <a:pos x="124" y="936"/>
              </a:cxn>
              <a:cxn ang="0">
                <a:pos x="128" y="940"/>
              </a:cxn>
              <a:cxn ang="0">
                <a:pos x="136" y="936"/>
              </a:cxn>
              <a:cxn ang="0">
                <a:pos x="140" y="940"/>
              </a:cxn>
              <a:cxn ang="0">
                <a:pos x="152" y="940"/>
              </a:cxn>
              <a:cxn ang="0">
                <a:pos x="168" y="940"/>
              </a:cxn>
              <a:cxn ang="0">
                <a:pos x="176" y="940"/>
              </a:cxn>
              <a:cxn ang="0">
                <a:pos x="188" y="940"/>
              </a:cxn>
              <a:cxn ang="0">
                <a:pos x="200" y="940"/>
              </a:cxn>
              <a:cxn ang="0">
                <a:pos x="212" y="940"/>
              </a:cxn>
              <a:cxn ang="0">
                <a:pos x="224" y="940"/>
              </a:cxn>
              <a:cxn ang="0">
                <a:pos x="236" y="940"/>
              </a:cxn>
              <a:cxn ang="0">
                <a:pos x="252" y="940"/>
              </a:cxn>
              <a:cxn ang="0">
                <a:pos x="260" y="940"/>
              </a:cxn>
              <a:cxn ang="0">
                <a:pos x="272" y="940"/>
              </a:cxn>
              <a:cxn ang="0">
                <a:pos x="284" y="940"/>
              </a:cxn>
              <a:cxn ang="0">
                <a:pos x="296" y="940"/>
              </a:cxn>
              <a:cxn ang="0">
                <a:pos x="308" y="940"/>
              </a:cxn>
              <a:cxn ang="0">
                <a:pos x="321" y="940"/>
              </a:cxn>
            </a:cxnLst>
            <a:rect l="0" t="0" r="r" b="b"/>
            <a:pathLst>
              <a:path w="329" h="940">
                <a:moveTo>
                  <a:pt x="0" y="936"/>
                </a:moveTo>
                <a:lnTo>
                  <a:pt x="0" y="936"/>
                </a:lnTo>
                <a:lnTo>
                  <a:pt x="0" y="940"/>
                </a:lnTo>
                <a:lnTo>
                  <a:pt x="4" y="936"/>
                </a:lnTo>
                <a:lnTo>
                  <a:pt x="4" y="940"/>
                </a:lnTo>
                <a:lnTo>
                  <a:pt x="4" y="936"/>
                </a:lnTo>
                <a:lnTo>
                  <a:pt x="4" y="936"/>
                </a:lnTo>
                <a:lnTo>
                  <a:pt x="8" y="940"/>
                </a:lnTo>
                <a:lnTo>
                  <a:pt x="8" y="0"/>
                </a:lnTo>
                <a:lnTo>
                  <a:pt x="8" y="940"/>
                </a:lnTo>
                <a:lnTo>
                  <a:pt x="12" y="936"/>
                </a:lnTo>
                <a:lnTo>
                  <a:pt x="12" y="936"/>
                </a:lnTo>
                <a:lnTo>
                  <a:pt x="12" y="940"/>
                </a:lnTo>
                <a:lnTo>
                  <a:pt x="16" y="940"/>
                </a:lnTo>
                <a:lnTo>
                  <a:pt x="16" y="756"/>
                </a:lnTo>
                <a:lnTo>
                  <a:pt x="16" y="940"/>
                </a:lnTo>
                <a:lnTo>
                  <a:pt x="20" y="936"/>
                </a:lnTo>
                <a:lnTo>
                  <a:pt x="20" y="936"/>
                </a:lnTo>
                <a:lnTo>
                  <a:pt x="20" y="940"/>
                </a:lnTo>
                <a:lnTo>
                  <a:pt x="24" y="936"/>
                </a:lnTo>
                <a:lnTo>
                  <a:pt x="24" y="940"/>
                </a:lnTo>
                <a:lnTo>
                  <a:pt x="28" y="940"/>
                </a:lnTo>
                <a:lnTo>
                  <a:pt x="32" y="936"/>
                </a:lnTo>
                <a:lnTo>
                  <a:pt x="32" y="940"/>
                </a:lnTo>
                <a:lnTo>
                  <a:pt x="36" y="936"/>
                </a:lnTo>
                <a:lnTo>
                  <a:pt x="36" y="936"/>
                </a:lnTo>
                <a:lnTo>
                  <a:pt x="36" y="940"/>
                </a:lnTo>
                <a:lnTo>
                  <a:pt x="40" y="936"/>
                </a:lnTo>
                <a:lnTo>
                  <a:pt x="40" y="940"/>
                </a:lnTo>
                <a:lnTo>
                  <a:pt x="44" y="936"/>
                </a:lnTo>
                <a:lnTo>
                  <a:pt x="44" y="936"/>
                </a:lnTo>
                <a:lnTo>
                  <a:pt x="44" y="940"/>
                </a:lnTo>
                <a:lnTo>
                  <a:pt x="48" y="936"/>
                </a:lnTo>
                <a:lnTo>
                  <a:pt x="48" y="940"/>
                </a:lnTo>
                <a:lnTo>
                  <a:pt x="52" y="936"/>
                </a:lnTo>
                <a:lnTo>
                  <a:pt x="52" y="940"/>
                </a:lnTo>
                <a:lnTo>
                  <a:pt x="56" y="940"/>
                </a:lnTo>
                <a:lnTo>
                  <a:pt x="60" y="936"/>
                </a:lnTo>
                <a:lnTo>
                  <a:pt x="60" y="940"/>
                </a:lnTo>
                <a:lnTo>
                  <a:pt x="64" y="940"/>
                </a:lnTo>
                <a:lnTo>
                  <a:pt x="68" y="936"/>
                </a:lnTo>
                <a:lnTo>
                  <a:pt x="68" y="940"/>
                </a:lnTo>
                <a:lnTo>
                  <a:pt x="72" y="936"/>
                </a:lnTo>
                <a:lnTo>
                  <a:pt x="72" y="936"/>
                </a:lnTo>
                <a:lnTo>
                  <a:pt x="72" y="940"/>
                </a:lnTo>
                <a:lnTo>
                  <a:pt x="76" y="936"/>
                </a:lnTo>
                <a:lnTo>
                  <a:pt x="76" y="940"/>
                </a:lnTo>
                <a:lnTo>
                  <a:pt x="80" y="936"/>
                </a:lnTo>
                <a:lnTo>
                  <a:pt x="80" y="940"/>
                </a:lnTo>
                <a:lnTo>
                  <a:pt x="84" y="936"/>
                </a:lnTo>
                <a:lnTo>
                  <a:pt x="84" y="940"/>
                </a:lnTo>
                <a:lnTo>
                  <a:pt x="92" y="940"/>
                </a:lnTo>
                <a:lnTo>
                  <a:pt x="92" y="936"/>
                </a:lnTo>
                <a:lnTo>
                  <a:pt x="92" y="940"/>
                </a:lnTo>
                <a:lnTo>
                  <a:pt x="96" y="936"/>
                </a:lnTo>
                <a:lnTo>
                  <a:pt x="96" y="940"/>
                </a:lnTo>
                <a:lnTo>
                  <a:pt x="96" y="936"/>
                </a:lnTo>
                <a:lnTo>
                  <a:pt x="100" y="940"/>
                </a:lnTo>
                <a:lnTo>
                  <a:pt x="100" y="936"/>
                </a:lnTo>
                <a:lnTo>
                  <a:pt x="100" y="940"/>
                </a:lnTo>
                <a:lnTo>
                  <a:pt x="104" y="936"/>
                </a:lnTo>
                <a:lnTo>
                  <a:pt x="104" y="940"/>
                </a:lnTo>
                <a:lnTo>
                  <a:pt x="108" y="936"/>
                </a:lnTo>
                <a:lnTo>
                  <a:pt x="108" y="936"/>
                </a:lnTo>
                <a:lnTo>
                  <a:pt x="108" y="940"/>
                </a:lnTo>
                <a:lnTo>
                  <a:pt x="112" y="936"/>
                </a:lnTo>
                <a:lnTo>
                  <a:pt x="112" y="940"/>
                </a:lnTo>
                <a:lnTo>
                  <a:pt x="116" y="936"/>
                </a:lnTo>
                <a:lnTo>
                  <a:pt x="116" y="940"/>
                </a:lnTo>
                <a:lnTo>
                  <a:pt x="120" y="936"/>
                </a:lnTo>
                <a:lnTo>
                  <a:pt x="120" y="940"/>
                </a:lnTo>
                <a:lnTo>
                  <a:pt x="124" y="936"/>
                </a:lnTo>
                <a:lnTo>
                  <a:pt x="124" y="940"/>
                </a:lnTo>
                <a:lnTo>
                  <a:pt x="128" y="936"/>
                </a:lnTo>
                <a:lnTo>
                  <a:pt x="128" y="940"/>
                </a:lnTo>
                <a:lnTo>
                  <a:pt x="132" y="936"/>
                </a:lnTo>
                <a:lnTo>
                  <a:pt x="132" y="940"/>
                </a:lnTo>
                <a:lnTo>
                  <a:pt x="136" y="936"/>
                </a:lnTo>
                <a:lnTo>
                  <a:pt x="136" y="940"/>
                </a:lnTo>
                <a:lnTo>
                  <a:pt x="140" y="936"/>
                </a:lnTo>
                <a:lnTo>
                  <a:pt x="140" y="940"/>
                </a:lnTo>
                <a:lnTo>
                  <a:pt x="144" y="940"/>
                </a:lnTo>
                <a:lnTo>
                  <a:pt x="148" y="940"/>
                </a:lnTo>
                <a:lnTo>
                  <a:pt x="152" y="940"/>
                </a:lnTo>
                <a:lnTo>
                  <a:pt x="156" y="940"/>
                </a:lnTo>
                <a:lnTo>
                  <a:pt x="160" y="940"/>
                </a:lnTo>
                <a:lnTo>
                  <a:pt x="168" y="940"/>
                </a:lnTo>
                <a:lnTo>
                  <a:pt x="168" y="940"/>
                </a:lnTo>
                <a:lnTo>
                  <a:pt x="172" y="940"/>
                </a:lnTo>
                <a:lnTo>
                  <a:pt x="176" y="940"/>
                </a:lnTo>
                <a:lnTo>
                  <a:pt x="180" y="940"/>
                </a:lnTo>
                <a:lnTo>
                  <a:pt x="184" y="940"/>
                </a:lnTo>
                <a:lnTo>
                  <a:pt x="188" y="940"/>
                </a:lnTo>
                <a:lnTo>
                  <a:pt x="192" y="940"/>
                </a:lnTo>
                <a:lnTo>
                  <a:pt x="196" y="940"/>
                </a:lnTo>
                <a:lnTo>
                  <a:pt x="200" y="940"/>
                </a:lnTo>
                <a:lnTo>
                  <a:pt x="208" y="940"/>
                </a:lnTo>
                <a:lnTo>
                  <a:pt x="208" y="940"/>
                </a:lnTo>
                <a:lnTo>
                  <a:pt x="212" y="940"/>
                </a:lnTo>
                <a:lnTo>
                  <a:pt x="216" y="940"/>
                </a:lnTo>
                <a:lnTo>
                  <a:pt x="224" y="940"/>
                </a:lnTo>
                <a:lnTo>
                  <a:pt x="224" y="940"/>
                </a:lnTo>
                <a:lnTo>
                  <a:pt x="228" y="940"/>
                </a:lnTo>
                <a:lnTo>
                  <a:pt x="236" y="940"/>
                </a:lnTo>
                <a:lnTo>
                  <a:pt x="236" y="940"/>
                </a:lnTo>
                <a:lnTo>
                  <a:pt x="244" y="940"/>
                </a:lnTo>
                <a:lnTo>
                  <a:pt x="244" y="940"/>
                </a:lnTo>
                <a:lnTo>
                  <a:pt x="252" y="940"/>
                </a:lnTo>
                <a:lnTo>
                  <a:pt x="252" y="940"/>
                </a:lnTo>
                <a:lnTo>
                  <a:pt x="260" y="940"/>
                </a:lnTo>
                <a:lnTo>
                  <a:pt x="260" y="940"/>
                </a:lnTo>
                <a:lnTo>
                  <a:pt x="264" y="940"/>
                </a:lnTo>
                <a:lnTo>
                  <a:pt x="268" y="940"/>
                </a:lnTo>
                <a:lnTo>
                  <a:pt x="272" y="940"/>
                </a:lnTo>
                <a:lnTo>
                  <a:pt x="276" y="940"/>
                </a:lnTo>
                <a:lnTo>
                  <a:pt x="280" y="940"/>
                </a:lnTo>
                <a:lnTo>
                  <a:pt x="284" y="940"/>
                </a:lnTo>
                <a:lnTo>
                  <a:pt x="288" y="940"/>
                </a:lnTo>
                <a:lnTo>
                  <a:pt x="292" y="940"/>
                </a:lnTo>
                <a:lnTo>
                  <a:pt x="296" y="940"/>
                </a:lnTo>
                <a:lnTo>
                  <a:pt x="300" y="940"/>
                </a:lnTo>
                <a:lnTo>
                  <a:pt x="304" y="940"/>
                </a:lnTo>
                <a:lnTo>
                  <a:pt x="308" y="940"/>
                </a:lnTo>
                <a:lnTo>
                  <a:pt x="313" y="940"/>
                </a:lnTo>
                <a:lnTo>
                  <a:pt x="317" y="940"/>
                </a:lnTo>
                <a:lnTo>
                  <a:pt x="321" y="940"/>
                </a:lnTo>
                <a:lnTo>
                  <a:pt x="325" y="940"/>
                </a:lnTo>
                <a:lnTo>
                  <a:pt x="329" y="9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1" name="Freeform 145"/>
          <p:cNvSpPr>
            <a:spLocks/>
          </p:cNvSpPr>
          <p:nvPr/>
        </p:nvSpPr>
        <p:spPr bwMode="auto">
          <a:xfrm>
            <a:off x="8636000" y="3268663"/>
            <a:ext cx="565150" cy="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2" y="0"/>
              </a:cxn>
              <a:cxn ang="0">
                <a:pos x="20" y="0"/>
              </a:cxn>
              <a:cxn ang="0">
                <a:pos x="28" y="0"/>
              </a:cxn>
              <a:cxn ang="0">
                <a:pos x="36" y="0"/>
              </a:cxn>
              <a:cxn ang="0">
                <a:pos x="44" y="0"/>
              </a:cxn>
              <a:cxn ang="0">
                <a:pos x="52" y="0"/>
              </a:cxn>
              <a:cxn ang="0">
                <a:pos x="60" y="0"/>
              </a:cxn>
              <a:cxn ang="0">
                <a:pos x="68" y="0"/>
              </a:cxn>
              <a:cxn ang="0">
                <a:pos x="76" y="0"/>
              </a:cxn>
              <a:cxn ang="0">
                <a:pos x="84" y="0"/>
              </a:cxn>
              <a:cxn ang="0">
                <a:pos x="92" y="0"/>
              </a:cxn>
              <a:cxn ang="0">
                <a:pos x="100" y="0"/>
              </a:cxn>
              <a:cxn ang="0">
                <a:pos x="108" y="0"/>
              </a:cxn>
              <a:cxn ang="0">
                <a:pos x="116" y="0"/>
              </a:cxn>
              <a:cxn ang="0">
                <a:pos x="124" y="0"/>
              </a:cxn>
              <a:cxn ang="0">
                <a:pos x="132" y="0"/>
              </a:cxn>
              <a:cxn ang="0">
                <a:pos x="140" y="0"/>
              </a:cxn>
              <a:cxn ang="0">
                <a:pos x="148" y="0"/>
              </a:cxn>
              <a:cxn ang="0">
                <a:pos x="156" y="0"/>
              </a:cxn>
              <a:cxn ang="0">
                <a:pos x="164" y="0"/>
              </a:cxn>
              <a:cxn ang="0">
                <a:pos x="172" y="0"/>
              </a:cxn>
              <a:cxn ang="0">
                <a:pos x="180" y="0"/>
              </a:cxn>
              <a:cxn ang="0">
                <a:pos x="188" y="0"/>
              </a:cxn>
              <a:cxn ang="0">
                <a:pos x="196" y="0"/>
              </a:cxn>
              <a:cxn ang="0">
                <a:pos x="204" y="0"/>
              </a:cxn>
              <a:cxn ang="0">
                <a:pos x="212" y="0"/>
              </a:cxn>
              <a:cxn ang="0">
                <a:pos x="220" y="0"/>
              </a:cxn>
              <a:cxn ang="0">
                <a:pos x="228" y="0"/>
              </a:cxn>
              <a:cxn ang="0">
                <a:pos x="236" y="0"/>
              </a:cxn>
              <a:cxn ang="0">
                <a:pos x="244" y="0"/>
              </a:cxn>
              <a:cxn ang="0">
                <a:pos x="252" y="0"/>
              </a:cxn>
              <a:cxn ang="0">
                <a:pos x="260" y="0"/>
              </a:cxn>
              <a:cxn ang="0">
                <a:pos x="268" y="0"/>
              </a:cxn>
              <a:cxn ang="0">
                <a:pos x="276" y="0"/>
              </a:cxn>
              <a:cxn ang="0">
                <a:pos x="284" y="0"/>
              </a:cxn>
              <a:cxn ang="0">
                <a:pos x="292" y="0"/>
              </a:cxn>
              <a:cxn ang="0">
                <a:pos x="300" y="0"/>
              </a:cxn>
              <a:cxn ang="0">
                <a:pos x="308" y="0"/>
              </a:cxn>
              <a:cxn ang="0">
                <a:pos x="316" y="0"/>
              </a:cxn>
              <a:cxn ang="0">
                <a:pos x="324" y="0"/>
              </a:cxn>
              <a:cxn ang="0">
                <a:pos x="332" y="0"/>
              </a:cxn>
              <a:cxn ang="0">
                <a:pos x="340" y="0"/>
              </a:cxn>
              <a:cxn ang="0">
                <a:pos x="348" y="0"/>
              </a:cxn>
              <a:cxn ang="0">
                <a:pos x="356" y="0"/>
              </a:cxn>
            </a:cxnLst>
            <a:rect l="0" t="0" r="r" b="b"/>
            <a:pathLst>
              <a:path w="356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0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6" y="0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0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0"/>
                </a:lnTo>
                <a:lnTo>
                  <a:pt x="136" y="0"/>
                </a:lnTo>
                <a:lnTo>
                  <a:pt x="140" y="0"/>
                </a:lnTo>
                <a:lnTo>
                  <a:pt x="144" y="0"/>
                </a:lnTo>
                <a:lnTo>
                  <a:pt x="148" y="0"/>
                </a:lnTo>
                <a:lnTo>
                  <a:pt x="152" y="0"/>
                </a:lnTo>
                <a:lnTo>
                  <a:pt x="156" y="0"/>
                </a:lnTo>
                <a:lnTo>
                  <a:pt x="164" y="0"/>
                </a:lnTo>
                <a:lnTo>
                  <a:pt x="164" y="0"/>
                </a:lnTo>
                <a:lnTo>
                  <a:pt x="172" y="0"/>
                </a:lnTo>
                <a:lnTo>
                  <a:pt x="172" y="0"/>
                </a:lnTo>
                <a:lnTo>
                  <a:pt x="176" y="0"/>
                </a:lnTo>
                <a:lnTo>
                  <a:pt x="180" y="0"/>
                </a:lnTo>
                <a:lnTo>
                  <a:pt x="184" y="0"/>
                </a:lnTo>
                <a:lnTo>
                  <a:pt x="188" y="0"/>
                </a:lnTo>
                <a:lnTo>
                  <a:pt x="192" y="0"/>
                </a:lnTo>
                <a:lnTo>
                  <a:pt x="196" y="0"/>
                </a:lnTo>
                <a:lnTo>
                  <a:pt x="200" y="0"/>
                </a:lnTo>
                <a:lnTo>
                  <a:pt x="204" y="0"/>
                </a:lnTo>
                <a:lnTo>
                  <a:pt x="208" y="0"/>
                </a:lnTo>
                <a:lnTo>
                  <a:pt x="212" y="0"/>
                </a:lnTo>
                <a:lnTo>
                  <a:pt x="216" y="0"/>
                </a:lnTo>
                <a:lnTo>
                  <a:pt x="220" y="0"/>
                </a:lnTo>
                <a:lnTo>
                  <a:pt x="224" y="0"/>
                </a:lnTo>
                <a:lnTo>
                  <a:pt x="228" y="0"/>
                </a:lnTo>
                <a:lnTo>
                  <a:pt x="232" y="0"/>
                </a:lnTo>
                <a:lnTo>
                  <a:pt x="236" y="0"/>
                </a:lnTo>
                <a:lnTo>
                  <a:pt x="240" y="0"/>
                </a:lnTo>
                <a:lnTo>
                  <a:pt x="244" y="0"/>
                </a:lnTo>
                <a:lnTo>
                  <a:pt x="248" y="0"/>
                </a:lnTo>
                <a:lnTo>
                  <a:pt x="252" y="0"/>
                </a:lnTo>
                <a:lnTo>
                  <a:pt x="256" y="0"/>
                </a:lnTo>
                <a:lnTo>
                  <a:pt x="260" y="0"/>
                </a:lnTo>
                <a:lnTo>
                  <a:pt x="264" y="0"/>
                </a:lnTo>
                <a:lnTo>
                  <a:pt x="268" y="0"/>
                </a:lnTo>
                <a:lnTo>
                  <a:pt x="272" y="0"/>
                </a:lnTo>
                <a:lnTo>
                  <a:pt x="276" y="0"/>
                </a:lnTo>
                <a:lnTo>
                  <a:pt x="280" y="0"/>
                </a:lnTo>
                <a:lnTo>
                  <a:pt x="284" y="0"/>
                </a:lnTo>
                <a:lnTo>
                  <a:pt x="288" y="0"/>
                </a:lnTo>
                <a:lnTo>
                  <a:pt x="292" y="0"/>
                </a:lnTo>
                <a:lnTo>
                  <a:pt x="296" y="0"/>
                </a:lnTo>
                <a:lnTo>
                  <a:pt x="300" y="0"/>
                </a:lnTo>
                <a:lnTo>
                  <a:pt x="304" y="0"/>
                </a:lnTo>
                <a:lnTo>
                  <a:pt x="308" y="0"/>
                </a:lnTo>
                <a:lnTo>
                  <a:pt x="312" y="0"/>
                </a:lnTo>
                <a:lnTo>
                  <a:pt x="316" y="0"/>
                </a:lnTo>
                <a:lnTo>
                  <a:pt x="320" y="0"/>
                </a:lnTo>
                <a:lnTo>
                  <a:pt x="324" y="0"/>
                </a:lnTo>
                <a:lnTo>
                  <a:pt x="328" y="0"/>
                </a:lnTo>
                <a:lnTo>
                  <a:pt x="332" y="0"/>
                </a:lnTo>
                <a:lnTo>
                  <a:pt x="336" y="0"/>
                </a:lnTo>
                <a:lnTo>
                  <a:pt x="340" y="0"/>
                </a:lnTo>
                <a:lnTo>
                  <a:pt x="344" y="0"/>
                </a:lnTo>
                <a:lnTo>
                  <a:pt x="348" y="0"/>
                </a:lnTo>
                <a:lnTo>
                  <a:pt x="352" y="0"/>
                </a:lnTo>
                <a:lnTo>
                  <a:pt x="35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2" name="Rectangle 146"/>
          <p:cNvSpPr>
            <a:spLocks noChangeArrowheads="1"/>
          </p:cNvSpPr>
          <p:nvPr/>
        </p:nvSpPr>
        <p:spPr bwMode="auto">
          <a:xfrm>
            <a:off x="8081962" y="1420813"/>
            <a:ext cx="862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smtClean="0">
                <a:solidFill>
                  <a:srgbClr val="000000"/>
                </a:solidFill>
                <a:latin typeface="Arial Narrow" pitchFamily="34" charset="0"/>
              </a:rPr>
              <a:t>Model posterior</a:t>
            </a:r>
            <a:endParaRPr lang="en-GB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3" name="Rectangle 147"/>
          <p:cNvSpPr>
            <a:spLocks noChangeArrowheads="1"/>
          </p:cNvSpPr>
          <p:nvPr/>
        </p:nvSpPr>
        <p:spPr bwMode="auto">
          <a:xfrm>
            <a:off x="8370887" y="3429000"/>
            <a:ext cx="282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kern="0" smtClean="0">
                <a:solidFill>
                  <a:srgbClr val="000000"/>
                </a:solidFill>
                <a:latin typeface="Arial Narrow" pitchFamily="34" charset="0"/>
              </a:rPr>
              <a:t>model</a:t>
            </a:r>
            <a:endParaRPr lang="en-GB" sz="1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4" name="Rectangle 148"/>
          <p:cNvSpPr>
            <a:spLocks noChangeArrowheads="1"/>
          </p:cNvSpPr>
          <p:nvPr/>
        </p:nvSpPr>
        <p:spPr bwMode="auto">
          <a:xfrm rot="16200000">
            <a:off x="7245350" y="2427288"/>
            <a:ext cx="3349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b="0" kern="0" smtClean="0">
                <a:solidFill>
                  <a:srgbClr val="000000"/>
                </a:solidFill>
                <a:latin typeface="Arial Narrow" pitchFamily="34" charset="0"/>
              </a:rPr>
              <a:t>probability</a:t>
            </a:r>
            <a:endParaRPr lang="en-GB" sz="16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5" name="Rectangle 149"/>
          <p:cNvSpPr>
            <a:spLocks noChangeArrowheads="1"/>
          </p:cNvSpPr>
          <p:nvPr/>
        </p:nvSpPr>
        <p:spPr bwMode="auto">
          <a:xfrm>
            <a:off x="5527675" y="4129088"/>
            <a:ext cx="1633537" cy="162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6" name="Rectangle 150"/>
          <p:cNvSpPr>
            <a:spLocks noChangeArrowheads="1"/>
          </p:cNvSpPr>
          <p:nvPr/>
        </p:nvSpPr>
        <p:spPr bwMode="auto">
          <a:xfrm>
            <a:off x="5527675" y="4129088"/>
            <a:ext cx="1633537" cy="16256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7" name="Line 151"/>
          <p:cNvSpPr>
            <a:spLocks noChangeShapeType="1"/>
          </p:cNvSpPr>
          <p:nvPr/>
        </p:nvSpPr>
        <p:spPr bwMode="auto">
          <a:xfrm>
            <a:off x="5527675" y="5754688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8" name="Line 152"/>
          <p:cNvSpPr>
            <a:spLocks noChangeShapeType="1"/>
          </p:cNvSpPr>
          <p:nvPr/>
        </p:nvSpPr>
        <p:spPr bwMode="auto">
          <a:xfrm flipV="1">
            <a:off x="5527675" y="4129088"/>
            <a:ext cx="0" cy="1625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9" name="Line 153"/>
          <p:cNvSpPr>
            <a:spLocks noChangeShapeType="1"/>
          </p:cNvSpPr>
          <p:nvPr/>
        </p:nvSpPr>
        <p:spPr bwMode="auto">
          <a:xfrm flipV="1">
            <a:off x="5527675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0" name="Rectangle 154"/>
          <p:cNvSpPr>
            <a:spLocks noChangeArrowheads="1"/>
          </p:cNvSpPr>
          <p:nvPr/>
        </p:nvSpPr>
        <p:spPr bwMode="auto">
          <a:xfrm>
            <a:off x="5508625" y="5780088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1" name="Line 155"/>
          <p:cNvSpPr>
            <a:spLocks noChangeShapeType="1"/>
          </p:cNvSpPr>
          <p:nvPr/>
        </p:nvSpPr>
        <p:spPr bwMode="auto">
          <a:xfrm flipV="1">
            <a:off x="5749925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2" name="Rectangle 156"/>
          <p:cNvSpPr>
            <a:spLocks noChangeArrowheads="1"/>
          </p:cNvSpPr>
          <p:nvPr/>
        </p:nvSpPr>
        <p:spPr bwMode="auto">
          <a:xfrm>
            <a:off x="5730875" y="5780088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3" name="Line 157"/>
          <p:cNvSpPr>
            <a:spLocks noChangeShapeType="1"/>
          </p:cNvSpPr>
          <p:nvPr/>
        </p:nvSpPr>
        <p:spPr bwMode="auto">
          <a:xfrm flipV="1">
            <a:off x="5972175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4" name="Rectangle 158"/>
          <p:cNvSpPr>
            <a:spLocks noChangeArrowheads="1"/>
          </p:cNvSpPr>
          <p:nvPr/>
        </p:nvSpPr>
        <p:spPr bwMode="auto">
          <a:xfrm>
            <a:off x="5934075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5" name="Line 159"/>
          <p:cNvSpPr>
            <a:spLocks noChangeShapeType="1"/>
          </p:cNvSpPr>
          <p:nvPr/>
        </p:nvSpPr>
        <p:spPr bwMode="auto">
          <a:xfrm flipV="1">
            <a:off x="6189662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6" name="Rectangle 160"/>
          <p:cNvSpPr>
            <a:spLocks noChangeArrowheads="1"/>
          </p:cNvSpPr>
          <p:nvPr/>
        </p:nvSpPr>
        <p:spPr bwMode="auto">
          <a:xfrm>
            <a:off x="615156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7" name="Line 161"/>
          <p:cNvSpPr>
            <a:spLocks noChangeShapeType="1"/>
          </p:cNvSpPr>
          <p:nvPr/>
        </p:nvSpPr>
        <p:spPr bwMode="auto">
          <a:xfrm flipV="1">
            <a:off x="6411912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8" name="Rectangle 162"/>
          <p:cNvSpPr>
            <a:spLocks noChangeArrowheads="1"/>
          </p:cNvSpPr>
          <p:nvPr/>
        </p:nvSpPr>
        <p:spPr bwMode="auto">
          <a:xfrm>
            <a:off x="637381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9" name="Line 163"/>
          <p:cNvSpPr>
            <a:spLocks noChangeShapeType="1"/>
          </p:cNvSpPr>
          <p:nvPr/>
        </p:nvSpPr>
        <p:spPr bwMode="auto">
          <a:xfrm flipV="1">
            <a:off x="6627812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0" name="Rectangle 164"/>
          <p:cNvSpPr>
            <a:spLocks noChangeArrowheads="1"/>
          </p:cNvSpPr>
          <p:nvPr/>
        </p:nvSpPr>
        <p:spPr bwMode="auto">
          <a:xfrm>
            <a:off x="658971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1" name="Line 165"/>
          <p:cNvSpPr>
            <a:spLocks noChangeShapeType="1"/>
          </p:cNvSpPr>
          <p:nvPr/>
        </p:nvSpPr>
        <p:spPr bwMode="auto">
          <a:xfrm flipV="1">
            <a:off x="6850062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2" name="Rectangle 166"/>
          <p:cNvSpPr>
            <a:spLocks noChangeArrowheads="1"/>
          </p:cNvSpPr>
          <p:nvPr/>
        </p:nvSpPr>
        <p:spPr bwMode="auto">
          <a:xfrm>
            <a:off x="681196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3" name="Line 167"/>
          <p:cNvSpPr>
            <a:spLocks noChangeShapeType="1"/>
          </p:cNvSpPr>
          <p:nvPr/>
        </p:nvSpPr>
        <p:spPr bwMode="auto">
          <a:xfrm flipV="1">
            <a:off x="7072312" y="573563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4" name="Rectangle 168"/>
          <p:cNvSpPr>
            <a:spLocks noChangeArrowheads="1"/>
          </p:cNvSpPr>
          <p:nvPr/>
        </p:nvSpPr>
        <p:spPr bwMode="auto">
          <a:xfrm>
            <a:off x="703421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5" name="Line 169"/>
          <p:cNvSpPr>
            <a:spLocks noChangeShapeType="1"/>
          </p:cNvSpPr>
          <p:nvPr/>
        </p:nvSpPr>
        <p:spPr bwMode="auto">
          <a:xfrm>
            <a:off x="5527675" y="57546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6" name="Rectangle 170"/>
          <p:cNvSpPr>
            <a:spLocks noChangeArrowheads="1"/>
          </p:cNvSpPr>
          <p:nvPr/>
        </p:nvSpPr>
        <p:spPr bwMode="auto">
          <a:xfrm>
            <a:off x="5341937" y="570388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-0.6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7" name="Line 171"/>
          <p:cNvSpPr>
            <a:spLocks noChangeShapeType="1"/>
          </p:cNvSpPr>
          <p:nvPr/>
        </p:nvSpPr>
        <p:spPr bwMode="auto">
          <a:xfrm>
            <a:off x="5527675" y="551973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8" name="Rectangle 172"/>
          <p:cNvSpPr>
            <a:spLocks noChangeArrowheads="1"/>
          </p:cNvSpPr>
          <p:nvPr/>
        </p:nvSpPr>
        <p:spPr bwMode="auto">
          <a:xfrm>
            <a:off x="5341937" y="546893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9" name="Line 173"/>
          <p:cNvSpPr>
            <a:spLocks noChangeShapeType="1"/>
          </p:cNvSpPr>
          <p:nvPr/>
        </p:nvSpPr>
        <p:spPr bwMode="auto">
          <a:xfrm>
            <a:off x="5527675" y="529113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0" name="Rectangle 174"/>
          <p:cNvSpPr>
            <a:spLocks noChangeArrowheads="1"/>
          </p:cNvSpPr>
          <p:nvPr/>
        </p:nvSpPr>
        <p:spPr bwMode="auto">
          <a:xfrm>
            <a:off x="5341937" y="524033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1" name="Line 175"/>
          <p:cNvSpPr>
            <a:spLocks noChangeShapeType="1"/>
          </p:cNvSpPr>
          <p:nvPr/>
        </p:nvSpPr>
        <p:spPr bwMode="auto">
          <a:xfrm>
            <a:off x="5527675" y="50561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2" name="Rectangle 176"/>
          <p:cNvSpPr>
            <a:spLocks noChangeArrowheads="1"/>
          </p:cNvSpPr>
          <p:nvPr/>
        </p:nvSpPr>
        <p:spPr bwMode="auto">
          <a:xfrm>
            <a:off x="5424487" y="5005388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3" name="Line 177"/>
          <p:cNvSpPr>
            <a:spLocks noChangeShapeType="1"/>
          </p:cNvSpPr>
          <p:nvPr/>
        </p:nvSpPr>
        <p:spPr bwMode="auto">
          <a:xfrm>
            <a:off x="5527675" y="48275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4" name="Rectangle 178"/>
          <p:cNvSpPr>
            <a:spLocks noChangeArrowheads="1"/>
          </p:cNvSpPr>
          <p:nvPr/>
        </p:nvSpPr>
        <p:spPr bwMode="auto">
          <a:xfrm>
            <a:off x="5367337" y="4776788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5" name="Line 179"/>
          <p:cNvSpPr>
            <a:spLocks noChangeShapeType="1"/>
          </p:cNvSpPr>
          <p:nvPr/>
        </p:nvSpPr>
        <p:spPr bwMode="auto">
          <a:xfrm>
            <a:off x="5527675" y="459263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6" name="Rectangle 180"/>
          <p:cNvSpPr>
            <a:spLocks noChangeArrowheads="1"/>
          </p:cNvSpPr>
          <p:nvPr/>
        </p:nvSpPr>
        <p:spPr bwMode="auto">
          <a:xfrm>
            <a:off x="5367337" y="4541838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7" name="Line 181"/>
          <p:cNvSpPr>
            <a:spLocks noChangeShapeType="1"/>
          </p:cNvSpPr>
          <p:nvPr/>
        </p:nvSpPr>
        <p:spPr bwMode="auto">
          <a:xfrm>
            <a:off x="5527675" y="436403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8" name="Rectangle 182"/>
          <p:cNvSpPr>
            <a:spLocks noChangeArrowheads="1"/>
          </p:cNvSpPr>
          <p:nvPr/>
        </p:nvSpPr>
        <p:spPr bwMode="auto">
          <a:xfrm>
            <a:off x="5367337" y="4313238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0.6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9" name="Line 183"/>
          <p:cNvSpPr>
            <a:spLocks noChangeShapeType="1"/>
          </p:cNvSpPr>
          <p:nvPr/>
        </p:nvSpPr>
        <p:spPr bwMode="auto">
          <a:xfrm>
            <a:off x="5527675" y="41290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0" name="Rectangle 184"/>
          <p:cNvSpPr>
            <a:spLocks noChangeArrowheads="1"/>
          </p:cNvSpPr>
          <p:nvPr/>
        </p:nvSpPr>
        <p:spPr bwMode="auto">
          <a:xfrm>
            <a:off x="5367337" y="4078288"/>
            <a:ext cx="115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0.8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1" name="Rectangle 185"/>
          <p:cNvSpPr>
            <a:spLocks noChangeArrowheads="1"/>
          </p:cNvSpPr>
          <p:nvPr/>
        </p:nvSpPr>
        <p:spPr bwMode="auto">
          <a:xfrm>
            <a:off x="5559425" y="5056188"/>
            <a:ext cx="31750" cy="5270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2" name="Rectangle 186"/>
          <p:cNvSpPr>
            <a:spLocks noChangeArrowheads="1"/>
          </p:cNvSpPr>
          <p:nvPr/>
        </p:nvSpPr>
        <p:spPr bwMode="auto">
          <a:xfrm>
            <a:off x="5559425" y="5056188"/>
            <a:ext cx="31750" cy="5270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3" name="Rectangle 187"/>
          <p:cNvSpPr>
            <a:spLocks noChangeArrowheads="1"/>
          </p:cNvSpPr>
          <p:nvPr/>
        </p:nvSpPr>
        <p:spPr bwMode="auto">
          <a:xfrm>
            <a:off x="5603875" y="5056188"/>
            <a:ext cx="31750" cy="50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4" name="Rectangle 188"/>
          <p:cNvSpPr>
            <a:spLocks noChangeArrowheads="1"/>
          </p:cNvSpPr>
          <p:nvPr/>
        </p:nvSpPr>
        <p:spPr bwMode="auto">
          <a:xfrm>
            <a:off x="5603875" y="5056188"/>
            <a:ext cx="31750" cy="508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5" name="Rectangle 189"/>
          <p:cNvSpPr>
            <a:spLocks noChangeArrowheads="1"/>
          </p:cNvSpPr>
          <p:nvPr/>
        </p:nvSpPr>
        <p:spPr bwMode="auto">
          <a:xfrm>
            <a:off x="5641975" y="5056188"/>
            <a:ext cx="38100" cy="190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6" name="Rectangle 190"/>
          <p:cNvSpPr>
            <a:spLocks noChangeArrowheads="1"/>
          </p:cNvSpPr>
          <p:nvPr/>
        </p:nvSpPr>
        <p:spPr bwMode="auto">
          <a:xfrm>
            <a:off x="5641975" y="5056188"/>
            <a:ext cx="38100" cy="190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7" name="Rectangle 191"/>
          <p:cNvSpPr>
            <a:spLocks noChangeArrowheads="1"/>
          </p:cNvSpPr>
          <p:nvPr/>
        </p:nvSpPr>
        <p:spPr bwMode="auto">
          <a:xfrm>
            <a:off x="5686425" y="4618038"/>
            <a:ext cx="38100" cy="4381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8" name="Rectangle 192"/>
          <p:cNvSpPr>
            <a:spLocks noChangeArrowheads="1"/>
          </p:cNvSpPr>
          <p:nvPr/>
        </p:nvSpPr>
        <p:spPr bwMode="auto">
          <a:xfrm>
            <a:off x="5686425" y="4618038"/>
            <a:ext cx="38100" cy="4381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9" name="Rectangle 193"/>
          <p:cNvSpPr>
            <a:spLocks noChangeArrowheads="1"/>
          </p:cNvSpPr>
          <p:nvPr/>
        </p:nvSpPr>
        <p:spPr bwMode="auto">
          <a:xfrm>
            <a:off x="5730875" y="4903788"/>
            <a:ext cx="38100" cy="152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0" name="Rectangle 194"/>
          <p:cNvSpPr>
            <a:spLocks noChangeArrowheads="1"/>
          </p:cNvSpPr>
          <p:nvPr/>
        </p:nvSpPr>
        <p:spPr bwMode="auto">
          <a:xfrm>
            <a:off x="5730875" y="4903788"/>
            <a:ext cx="38100" cy="1524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1" name="Rectangle 195"/>
          <p:cNvSpPr>
            <a:spLocks noChangeArrowheads="1"/>
          </p:cNvSpPr>
          <p:nvPr/>
        </p:nvSpPr>
        <p:spPr bwMode="auto">
          <a:xfrm>
            <a:off x="5775325" y="4414838"/>
            <a:ext cx="38100" cy="641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2" name="Rectangle 196"/>
          <p:cNvSpPr>
            <a:spLocks noChangeArrowheads="1"/>
          </p:cNvSpPr>
          <p:nvPr/>
        </p:nvSpPr>
        <p:spPr bwMode="auto">
          <a:xfrm>
            <a:off x="5775325" y="4414838"/>
            <a:ext cx="38100" cy="6413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3" name="Rectangle 197"/>
          <p:cNvSpPr>
            <a:spLocks noChangeArrowheads="1"/>
          </p:cNvSpPr>
          <p:nvPr/>
        </p:nvSpPr>
        <p:spPr bwMode="auto">
          <a:xfrm>
            <a:off x="5819775" y="5056188"/>
            <a:ext cx="38100" cy="260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4" name="Rectangle 198"/>
          <p:cNvSpPr>
            <a:spLocks noChangeArrowheads="1"/>
          </p:cNvSpPr>
          <p:nvPr/>
        </p:nvSpPr>
        <p:spPr bwMode="auto">
          <a:xfrm>
            <a:off x="5819775" y="5056188"/>
            <a:ext cx="38100" cy="2603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5" name="Rectangle 199"/>
          <p:cNvSpPr>
            <a:spLocks noChangeArrowheads="1"/>
          </p:cNvSpPr>
          <p:nvPr/>
        </p:nvSpPr>
        <p:spPr bwMode="auto">
          <a:xfrm>
            <a:off x="5864225" y="5056188"/>
            <a:ext cx="38100" cy="571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6" name="Rectangle 200"/>
          <p:cNvSpPr>
            <a:spLocks noChangeArrowheads="1"/>
          </p:cNvSpPr>
          <p:nvPr/>
        </p:nvSpPr>
        <p:spPr bwMode="auto">
          <a:xfrm>
            <a:off x="5864225" y="5056188"/>
            <a:ext cx="38100" cy="571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7" name="Rectangle 201"/>
          <p:cNvSpPr>
            <a:spLocks noChangeArrowheads="1"/>
          </p:cNvSpPr>
          <p:nvPr/>
        </p:nvSpPr>
        <p:spPr bwMode="auto">
          <a:xfrm>
            <a:off x="5908675" y="5056188"/>
            <a:ext cx="38100" cy="1397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8" name="Rectangle 202"/>
          <p:cNvSpPr>
            <a:spLocks noChangeArrowheads="1"/>
          </p:cNvSpPr>
          <p:nvPr/>
        </p:nvSpPr>
        <p:spPr bwMode="auto">
          <a:xfrm>
            <a:off x="5908675" y="5056188"/>
            <a:ext cx="38100" cy="1397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9" name="Rectangle 203"/>
          <p:cNvSpPr>
            <a:spLocks noChangeArrowheads="1"/>
          </p:cNvSpPr>
          <p:nvPr/>
        </p:nvSpPr>
        <p:spPr bwMode="auto">
          <a:xfrm>
            <a:off x="5953125" y="5056188"/>
            <a:ext cx="31750" cy="1079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0" name="Rectangle 204"/>
          <p:cNvSpPr>
            <a:spLocks noChangeArrowheads="1"/>
          </p:cNvSpPr>
          <p:nvPr/>
        </p:nvSpPr>
        <p:spPr bwMode="auto">
          <a:xfrm>
            <a:off x="5953125" y="5056188"/>
            <a:ext cx="31750" cy="1079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1" name="Rectangle 205"/>
          <p:cNvSpPr>
            <a:spLocks noChangeArrowheads="1"/>
          </p:cNvSpPr>
          <p:nvPr/>
        </p:nvSpPr>
        <p:spPr bwMode="auto">
          <a:xfrm>
            <a:off x="5997575" y="5056188"/>
            <a:ext cx="31750" cy="190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2" name="Rectangle 206"/>
          <p:cNvSpPr>
            <a:spLocks noChangeArrowheads="1"/>
          </p:cNvSpPr>
          <p:nvPr/>
        </p:nvSpPr>
        <p:spPr bwMode="auto">
          <a:xfrm>
            <a:off x="5997575" y="5056188"/>
            <a:ext cx="31750" cy="190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3" name="Rectangle 208"/>
          <p:cNvSpPr>
            <a:spLocks noChangeArrowheads="1"/>
          </p:cNvSpPr>
          <p:nvPr/>
        </p:nvSpPr>
        <p:spPr bwMode="auto">
          <a:xfrm>
            <a:off x="6042025" y="5056188"/>
            <a:ext cx="31750" cy="254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4" name="Rectangle 209"/>
          <p:cNvSpPr>
            <a:spLocks noChangeArrowheads="1"/>
          </p:cNvSpPr>
          <p:nvPr/>
        </p:nvSpPr>
        <p:spPr bwMode="auto">
          <a:xfrm>
            <a:off x="6042025" y="5056188"/>
            <a:ext cx="31750" cy="2540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5" name="Rectangle 210"/>
          <p:cNvSpPr>
            <a:spLocks noChangeArrowheads="1"/>
          </p:cNvSpPr>
          <p:nvPr/>
        </p:nvSpPr>
        <p:spPr bwMode="auto">
          <a:xfrm>
            <a:off x="6086475" y="5056188"/>
            <a:ext cx="31750" cy="165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6" name="Rectangle 211"/>
          <p:cNvSpPr>
            <a:spLocks noChangeArrowheads="1"/>
          </p:cNvSpPr>
          <p:nvPr/>
        </p:nvSpPr>
        <p:spPr bwMode="auto">
          <a:xfrm>
            <a:off x="6086475" y="5056188"/>
            <a:ext cx="31750" cy="165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7" name="Rectangle 212"/>
          <p:cNvSpPr>
            <a:spLocks noChangeArrowheads="1"/>
          </p:cNvSpPr>
          <p:nvPr/>
        </p:nvSpPr>
        <p:spPr bwMode="auto">
          <a:xfrm>
            <a:off x="6130925" y="4764088"/>
            <a:ext cx="33337" cy="292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8" name="Rectangle 213"/>
          <p:cNvSpPr>
            <a:spLocks noChangeArrowheads="1"/>
          </p:cNvSpPr>
          <p:nvPr/>
        </p:nvSpPr>
        <p:spPr bwMode="auto">
          <a:xfrm>
            <a:off x="6130925" y="4764088"/>
            <a:ext cx="33337" cy="292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9" name="Rectangle 214"/>
          <p:cNvSpPr>
            <a:spLocks noChangeArrowheads="1"/>
          </p:cNvSpPr>
          <p:nvPr/>
        </p:nvSpPr>
        <p:spPr bwMode="auto">
          <a:xfrm>
            <a:off x="6176962" y="5056188"/>
            <a:ext cx="31750" cy="546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0" name="Rectangle 215"/>
          <p:cNvSpPr>
            <a:spLocks noChangeArrowheads="1"/>
          </p:cNvSpPr>
          <p:nvPr/>
        </p:nvSpPr>
        <p:spPr bwMode="auto">
          <a:xfrm>
            <a:off x="6176962" y="5056188"/>
            <a:ext cx="31750" cy="546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1" name="Rectangle 216"/>
          <p:cNvSpPr>
            <a:spLocks noChangeArrowheads="1"/>
          </p:cNvSpPr>
          <p:nvPr/>
        </p:nvSpPr>
        <p:spPr bwMode="auto">
          <a:xfrm>
            <a:off x="6215062" y="4872038"/>
            <a:ext cx="38100" cy="1841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2" name="Rectangle 217"/>
          <p:cNvSpPr>
            <a:spLocks noChangeArrowheads="1"/>
          </p:cNvSpPr>
          <p:nvPr/>
        </p:nvSpPr>
        <p:spPr bwMode="auto">
          <a:xfrm>
            <a:off x="6215062" y="4872038"/>
            <a:ext cx="38100" cy="1841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3" name="Rectangle 218"/>
          <p:cNvSpPr>
            <a:spLocks noChangeArrowheads="1"/>
          </p:cNvSpPr>
          <p:nvPr/>
        </p:nvSpPr>
        <p:spPr bwMode="auto">
          <a:xfrm>
            <a:off x="6259512" y="4859338"/>
            <a:ext cx="38100" cy="1968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4" name="Rectangle 219"/>
          <p:cNvSpPr>
            <a:spLocks noChangeArrowheads="1"/>
          </p:cNvSpPr>
          <p:nvPr/>
        </p:nvSpPr>
        <p:spPr bwMode="auto">
          <a:xfrm>
            <a:off x="6259512" y="4859338"/>
            <a:ext cx="38100" cy="1968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5" name="Rectangle 220"/>
          <p:cNvSpPr>
            <a:spLocks noChangeArrowheads="1"/>
          </p:cNvSpPr>
          <p:nvPr/>
        </p:nvSpPr>
        <p:spPr bwMode="auto">
          <a:xfrm>
            <a:off x="6303962" y="4770438"/>
            <a:ext cx="38100" cy="2857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6" name="Rectangle 221"/>
          <p:cNvSpPr>
            <a:spLocks noChangeArrowheads="1"/>
          </p:cNvSpPr>
          <p:nvPr/>
        </p:nvSpPr>
        <p:spPr bwMode="auto">
          <a:xfrm>
            <a:off x="6303962" y="4770438"/>
            <a:ext cx="38100" cy="2857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7" name="Rectangle 222"/>
          <p:cNvSpPr>
            <a:spLocks noChangeArrowheads="1"/>
          </p:cNvSpPr>
          <p:nvPr/>
        </p:nvSpPr>
        <p:spPr bwMode="auto">
          <a:xfrm>
            <a:off x="6348412" y="4948238"/>
            <a:ext cx="38100" cy="1079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8" name="Rectangle 223"/>
          <p:cNvSpPr>
            <a:spLocks noChangeArrowheads="1"/>
          </p:cNvSpPr>
          <p:nvPr/>
        </p:nvSpPr>
        <p:spPr bwMode="auto">
          <a:xfrm>
            <a:off x="6348412" y="4948238"/>
            <a:ext cx="38100" cy="1079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49" name="Rectangle 224"/>
          <p:cNvSpPr>
            <a:spLocks noChangeArrowheads="1"/>
          </p:cNvSpPr>
          <p:nvPr/>
        </p:nvSpPr>
        <p:spPr bwMode="auto">
          <a:xfrm>
            <a:off x="6392862" y="4979988"/>
            <a:ext cx="381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0" name="Rectangle 225"/>
          <p:cNvSpPr>
            <a:spLocks noChangeArrowheads="1"/>
          </p:cNvSpPr>
          <p:nvPr/>
        </p:nvSpPr>
        <p:spPr bwMode="auto">
          <a:xfrm>
            <a:off x="6392862" y="4979988"/>
            <a:ext cx="38100" cy="762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1" name="Rectangle 226"/>
          <p:cNvSpPr>
            <a:spLocks noChangeArrowheads="1"/>
          </p:cNvSpPr>
          <p:nvPr/>
        </p:nvSpPr>
        <p:spPr bwMode="auto">
          <a:xfrm>
            <a:off x="6437312" y="5056188"/>
            <a:ext cx="38100" cy="825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2" name="Rectangle 227"/>
          <p:cNvSpPr>
            <a:spLocks noChangeArrowheads="1"/>
          </p:cNvSpPr>
          <p:nvPr/>
        </p:nvSpPr>
        <p:spPr bwMode="auto">
          <a:xfrm>
            <a:off x="6437312" y="5056188"/>
            <a:ext cx="38100" cy="825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3" name="Rectangle 228"/>
          <p:cNvSpPr>
            <a:spLocks noChangeArrowheads="1"/>
          </p:cNvSpPr>
          <p:nvPr/>
        </p:nvSpPr>
        <p:spPr bwMode="auto">
          <a:xfrm>
            <a:off x="6481762" y="5056188"/>
            <a:ext cx="31750" cy="5524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4" name="Rectangle 229"/>
          <p:cNvSpPr>
            <a:spLocks noChangeArrowheads="1"/>
          </p:cNvSpPr>
          <p:nvPr/>
        </p:nvSpPr>
        <p:spPr bwMode="auto">
          <a:xfrm>
            <a:off x="6481762" y="5056188"/>
            <a:ext cx="31750" cy="5524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5" name="Rectangle 230"/>
          <p:cNvSpPr>
            <a:spLocks noChangeArrowheads="1"/>
          </p:cNvSpPr>
          <p:nvPr/>
        </p:nvSpPr>
        <p:spPr bwMode="auto">
          <a:xfrm>
            <a:off x="6526212" y="5056188"/>
            <a:ext cx="31750" cy="50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6" name="Rectangle 231"/>
          <p:cNvSpPr>
            <a:spLocks noChangeArrowheads="1"/>
          </p:cNvSpPr>
          <p:nvPr/>
        </p:nvSpPr>
        <p:spPr bwMode="auto">
          <a:xfrm>
            <a:off x="6526212" y="5056188"/>
            <a:ext cx="31750" cy="508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7" name="Rectangle 232"/>
          <p:cNvSpPr>
            <a:spLocks noChangeArrowheads="1"/>
          </p:cNvSpPr>
          <p:nvPr/>
        </p:nvSpPr>
        <p:spPr bwMode="auto">
          <a:xfrm>
            <a:off x="6570662" y="5056188"/>
            <a:ext cx="31750" cy="2095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8" name="Rectangle 233"/>
          <p:cNvSpPr>
            <a:spLocks noChangeArrowheads="1"/>
          </p:cNvSpPr>
          <p:nvPr/>
        </p:nvSpPr>
        <p:spPr bwMode="auto">
          <a:xfrm>
            <a:off x="6570662" y="5056188"/>
            <a:ext cx="31750" cy="2095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59" name="Rectangle 234"/>
          <p:cNvSpPr>
            <a:spLocks noChangeArrowheads="1"/>
          </p:cNvSpPr>
          <p:nvPr/>
        </p:nvSpPr>
        <p:spPr bwMode="auto">
          <a:xfrm>
            <a:off x="6615112" y="5056188"/>
            <a:ext cx="31750" cy="2159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0" name="Rectangle 235"/>
          <p:cNvSpPr>
            <a:spLocks noChangeArrowheads="1"/>
          </p:cNvSpPr>
          <p:nvPr/>
        </p:nvSpPr>
        <p:spPr bwMode="auto">
          <a:xfrm>
            <a:off x="6615112" y="5056188"/>
            <a:ext cx="31750" cy="2159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1" name="Rectangle 236"/>
          <p:cNvSpPr>
            <a:spLocks noChangeArrowheads="1"/>
          </p:cNvSpPr>
          <p:nvPr/>
        </p:nvSpPr>
        <p:spPr bwMode="auto">
          <a:xfrm>
            <a:off x="6659562" y="5056188"/>
            <a:ext cx="31750" cy="3556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2" name="Rectangle 237"/>
          <p:cNvSpPr>
            <a:spLocks noChangeArrowheads="1"/>
          </p:cNvSpPr>
          <p:nvPr/>
        </p:nvSpPr>
        <p:spPr bwMode="auto">
          <a:xfrm>
            <a:off x="6659562" y="5056188"/>
            <a:ext cx="31750" cy="3556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3" name="Rectangle 238"/>
          <p:cNvSpPr>
            <a:spLocks noChangeArrowheads="1"/>
          </p:cNvSpPr>
          <p:nvPr/>
        </p:nvSpPr>
        <p:spPr bwMode="auto">
          <a:xfrm>
            <a:off x="6704012" y="5056188"/>
            <a:ext cx="31750" cy="2984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4" name="Rectangle 239"/>
          <p:cNvSpPr>
            <a:spLocks noChangeArrowheads="1"/>
          </p:cNvSpPr>
          <p:nvPr/>
        </p:nvSpPr>
        <p:spPr bwMode="auto">
          <a:xfrm>
            <a:off x="6704012" y="5056188"/>
            <a:ext cx="31750" cy="2984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5" name="Rectangle 240"/>
          <p:cNvSpPr>
            <a:spLocks noChangeArrowheads="1"/>
          </p:cNvSpPr>
          <p:nvPr/>
        </p:nvSpPr>
        <p:spPr bwMode="auto">
          <a:xfrm>
            <a:off x="6742112" y="5056188"/>
            <a:ext cx="38100" cy="3429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6" name="Rectangle 241"/>
          <p:cNvSpPr>
            <a:spLocks noChangeArrowheads="1"/>
          </p:cNvSpPr>
          <p:nvPr/>
        </p:nvSpPr>
        <p:spPr bwMode="auto">
          <a:xfrm>
            <a:off x="6742112" y="5056188"/>
            <a:ext cx="38100" cy="3429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7" name="Rectangle 242"/>
          <p:cNvSpPr>
            <a:spLocks noChangeArrowheads="1"/>
          </p:cNvSpPr>
          <p:nvPr/>
        </p:nvSpPr>
        <p:spPr bwMode="auto">
          <a:xfrm>
            <a:off x="6786562" y="5056188"/>
            <a:ext cx="38100" cy="5651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8" name="Rectangle 243"/>
          <p:cNvSpPr>
            <a:spLocks noChangeArrowheads="1"/>
          </p:cNvSpPr>
          <p:nvPr/>
        </p:nvSpPr>
        <p:spPr bwMode="auto">
          <a:xfrm>
            <a:off x="6786562" y="5056188"/>
            <a:ext cx="38100" cy="5651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9" name="Rectangle 244"/>
          <p:cNvSpPr>
            <a:spLocks noChangeArrowheads="1"/>
          </p:cNvSpPr>
          <p:nvPr/>
        </p:nvSpPr>
        <p:spPr bwMode="auto">
          <a:xfrm>
            <a:off x="6831012" y="5056188"/>
            <a:ext cx="38100" cy="317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0" name="Rectangle 245"/>
          <p:cNvSpPr>
            <a:spLocks noChangeArrowheads="1"/>
          </p:cNvSpPr>
          <p:nvPr/>
        </p:nvSpPr>
        <p:spPr bwMode="auto">
          <a:xfrm>
            <a:off x="6831012" y="5056188"/>
            <a:ext cx="38100" cy="317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1" name="Rectangle 246"/>
          <p:cNvSpPr>
            <a:spLocks noChangeArrowheads="1"/>
          </p:cNvSpPr>
          <p:nvPr/>
        </p:nvSpPr>
        <p:spPr bwMode="auto">
          <a:xfrm>
            <a:off x="6875462" y="5056188"/>
            <a:ext cx="38100" cy="25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2" name="Rectangle 247"/>
          <p:cNvSpPr>
            <a:spLocks noChangeArrowheads="1"/>
          </p:cNvSpPr>
          <p:nvPr/>
        </p:nvSpPr>
        <p:spPr bwMode="auto">
          <a:xfrm>
            <a:off x="6875462" y="5056188"/>
            <a:ext cx="38100" cy="254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3" name="Rectangle 248"/>
          <p:cNvSpPr>
            <a:spLocks noChangeArrowheads="1"/>
          </p:cNvSpPr>
          <p:nvPr/>
        </p:nvSpPr>
        <p:spPr bwMode="auto">
          <a:xfrm>
            <a:off x="6919912" y="4802188"/>
            <a:ext cx="38100" cy="254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4" name="Rectangle 249"/>
          <p:cNvSpPr>
            <a:spLocks noChangeArrowheads="1"/>
          </p:cNvSpPr>
          <p:nvPr/>
        </p:nvSpPr>
        <p:spPr bwMode="auto">
          <a:xfrm>
            <a:off x="6919912" y="4802188"/>
            <a:ext cx="38100" cy="2540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5" name="Rectangle 250"/>
          <p:cNvSpPr>
            <a:spLocks noChangeArrowheads="1"/>
          </p:cNvSpPr>
          <p:nvPr/>
        </p:nvSpPr>
        <p:spPr bwMode="auto">
          <a:xfrm>
            <a:off x="6964362" y="5056188"/>
            <a:ext cx="38100" cy="1206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6" name="Rectangle 251"/>
          <p:cNvSpPr>
            <a:spLocks noChangeArrowheads="1"/>
          </p:cNvSpPr>
          <p:nvPr/>
        </p:nvSpPr>
        <p:spPr bwMode="auto">
          <a:xfrm>
            <a:off x="6964362" y="5056188"/>
            <a:ext cx="38100" cy="1206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7" name="Rectangle 252"/>
          <p:cNvSpPr>
            <a:spLocks noChangeArrowheads="1"/>
          </p:cNvSpPr>
          <p:nvPr/>
        </p:nvSpPr>
        <p:spPr bwMode="auto">
          <a:xfrm>
            <a:off x="7008812" y="4738688"/>
            <a:ext cx="38100" cy="317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8" name="Rectangle 253"/>
          <p:cNvSpPr>
            <a:spLocks noChangeArrowheads="1"/>
          </p:cNvSpPr>
          <p:nvPr/>
        </p:nvSpPr>
        <p:spPr bwMode="auto">
          <a:xfrm>
            <a:off x="7008812" y="4738688"/>
            <a:ext cx="38100" cy="317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9" name="Rectangle 254"/>
          <p:cNvSpPr>
            <a:spLocks noChangeArrowheads="1"/>
          </p:cNvSpPr>
          <p:nvPr/>
        </p:nvSpPr>
        <p:spPr bwMode="auto">
          <a:xfrm>
            <a:off x="7053262" y="4770438"/>
            <a:ext cx="31750" cy="2857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0" name="Rectangle 255"/>
          <p:cNvSpPr>
            <a:spLocks noChangeArrowheads="1"/>
          </p:cNvSpPr>
          <p:nvPr/>
        </p:nvSpPr>
        <p:spPr bwMode="auto">
          <a:xfrm>
            <a:off x="7053262" y="4770438"/>
            <a:ext cx="31750" cy="2857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1" name="Rectangle 256"/>
          <p:cNvSpPr>
            <a:spLocks noChangeArrowheads="1"/>
          </p:cNvSpPr>
          <p:nvPr/>
        </p:nvSpPr>
        <p:spPr bwMode="auto">
          <a:xfrm>
            <a:off x="7097712" y="5056188"/>
            <a:ext cx="31750" cy="546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2" name="Rectangle 257"/>
          <p:cNvSpPr>
            <a:spLocks noChangeArrowheads="1"/>
          </p:cNvSpPr>
          <p:nvPr/>
        </p:nvSpPr>
        <p:spPr bwMode="auto">
          <a:xfrm>
            <a:off x="7097712" y="5056188"/>
            <a:ext cx="31750" cy="546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3" name="Line 258"/>
          <p:cNvSpPr>
            <a:spLocks noChangeShapeType="1"/>
          </p:cNvSpPr>
          <p:nvPr/>
        </p:nvSpPr>
        <p:spPr bwMode="auto">
          <a:xfrm>
            <a:off x="5527675" y="5056188"/>
            <a:ext cx="16335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4" name="Line 259"/>
          <p:cNvSpPr>
            <a:spLocks noChangeShapeType="1"/>
          </p:cNvSpPr>
          <p:nvPr/>
        </p:nvSpPr>
        <p:spPr bwMode="auto">
          <a:xfrm flipV="1">
            <a:off x="5572125" y="557053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5" name="Line 260"/>
          <p:cNvSpPr>
            <a:spLocks noChangeShapeType="1"/>
          </p:cNvSpPr>
          <p:nvPr/>
        </p:nvSpPr>
        <p:spPr bwMode="auto">
          <a:xfrm flipV="1">
            <a:off x="5616575" y="5011738"/>
            <a:ext cx="0" cy="1968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6" name="Line 261"/>
          <p:cNvSpPr>
            <a:spLocks noChangeShapeType="1"/>
          </p:cNvSpPr>
          <p:nvPr/>
        </p:nvSpPr>
        <p:spPr bwMode="auto">
          <a:xfrm flipV="1">
            <a:off x="5661025" y="49799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7" name="Line 262"/>
          <p:cNvSpPr>
            <a:spLocks noChangeShapeType="1"/>
          </p:cNvSpPr>
          <p:nvPr/>
        </p:nvSpPr>
        <p:spPr bwMode="auto">
          <a:xfrm flipV="1">
            <a:off x="5705475" y="4522788"/>
            <a:ext cx="0" cy="1968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8" name="Line 263"/>
          <p:cNvSpPr>
            <a:spLocks noChangeShapeType="1"/>
          </p:cNvSpPr>
          <p:nvPr/>
        </p:nvSpPr>
        <p:spPr bwMode="auto">
          <a:xfrm flipV="1">
            <a:off x="5749925" y="480853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9" name="Line 264"/>
          <p:cNvSpPr>
            <a:spLocks noChangeShapeType="1"/>
          </p:cNvSpPr>
          <p:nvPr/>
        </p:nvSpPr>
        <p:spPr bwMode="auto">
          <a:xfrm flipV="1">
            <a:off x="5794375" y="43195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0" name="Line 265"/>
          <p:cNvSpPr>
            <a:spLocks noChangeShapeType="1"/>
          </p:cNvSpPr>
          <p:nvPr/>
        </p:nvSpPr>
        <p:spPr bwMode="auto">
          <a:xfrm flipV="1">
            <a:off x="5838825" y="526573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1" name="Line 266"/>
          <p:cNvSpPr>
            <a:spLocks noChangeShapeType="1"/>
          </p:cNvSpPr>
          <p:nvPr/>
        </p:nvSpPr>
        <p:spPr bwMode="auto">
          <a:xfrm flipV="1">
            <a:off x="5883275" y="560863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2" name="Line 267"/>
          <p:cNvSpPr>
            <a:spLocks noChangeShapeType="1"/>
          </p:cNvSpPr>
          <p:nvPr/>
        </p:nvSpPr>
        <p:spPr bwMode="auto">
          <a:xfrm flipV="1">
            <a:off x="5927725" y="514508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3" name="Line 268"/>
          <p:cNvSpPr>
            <a:spLocks noChangeShapeType="1"/>
          </p:cNvSpPr>
          <p:nvPr/>
        </p:nvSpPr>
        <p:spPr bwMode="auto">
          <a:xfrm flipV="1">
            <a:off x="5972175" y="5106988"/>
            <a:ext cx="0" cy="1206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4" name="Line 269"/>
          <p:cNvSpPr>
            <a:spLocks noChangeShapeType="1"/>
          </p:cNvSpPr>
          <p:nvPr/>
        </p:nvSpPr>
        <p:spPr bwMode="auto">
          <a:xfrm flipV="1">
            <a:off x="6016625" y="502443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5" name="Line 270"/>
          <p:cNvSpPr>
            <a:spLocks noChangeShapeType="1"/>
          </p:cNvSpPr>
          <p:nvPr/>
        </p:nvSpPr>
        <p:spPr bwMode="auto">
          <a:xfrm flipV="1">
            <a:off x="6061075" y="5246688"/>
            <a:ext cx="0" cy="1206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6" name="Line 271"/>
          <p:cNvSpPr>
            <a:spLocks noChangeShapeType="1"/>
          </p:cNvSpPr>
          <p:nvPr/>
        </p:nvSpPr>
        <p:spPr bwMode="auto">
          <a:xfrm flipV="1">
            <a:off x="6099175" y="51323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7" name="Line 272"/>
          <p:cNvSpPr>
            <a:spLocks noChangeShapeType="1"/>
          </p:cNvSpPr>
          <p:nvPr/>
        </p:nvSpPr>
        <p:spPr bwMode="auto">
          <a:xfrm flipV="1">
            <a:off x="6145212" y="46751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8" name="Line 273"/>
          <p:cNvSpPr>
            <a:spLocks noChangeShapeType="1"/>
          </p:cNvSpPr>
          <p:nvPr/>
        </p:nvSpPr>
        <p:spPr bwMode="auto">
          <a:xfrm flipV="1">
            <a:off x="6189662" y="558958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9" name="Line 274"/>
          <p:cNvSpPr>
            <a:spLocks noChangeShapeType="1"/>
          </p:cNvSpPr>
          <p:nvPr/>
        </p:nvSpPr>
        <p:spPr bwMode="auto">
          <a:xfrm flipV="1">
            <a:off x="6234112" y="47767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0" name="Line 275"/>
          <p:cNvSpPr>
            <a:spLocks noChangeShapeType="1"/>
          </p:cNvSpPr>
          <p:nvPr/>
        </p:nvSpPr>
        <p:spPr bwMode="auto">
          <a:xfrm flipV="1">
            <a:off x="6278562" y="477043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1" name="Line 276"/>
          <p:cNvSpPr>
            <a:spLocks noChangeShapeType="1"/>
          </p:cNvSpPr>
          <p:nvPr/>
        </p:nvSpPr>
        <p:spPr bwMode="auto">
          <a:xfrm flipV="1">
            <a:off x="6323012" y="46751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2" name="Line 277"/>
          <p:cNvSpPr>
            <a:spLocks noChangeShapeType="1"/>
          </p:cNvSpPr>
          <p:nvPr/>
        </p:nvSpPr>
        <p:spPr bwMode="auto">
          <a:xfrm flipV="1">
            <a:off x="6367462" y="48529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3" name="Line 278"/>
          <p:cNvSpPr>
            <a:spLocks noChangeShapeType="1"/>
          </p:cNvSpPr>
          <p:nvPr/>
        </p:nvSpPr>
        <p:spPr bwMode="auto">
          <a:xfrm flipV="1">
            <a:off x="6411912" y="4878388"/>
            <a:ext cx="0" cy="2032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4" name="Line 279"/>
          <p:cNvSpPr>
            <a:spLocks noChangeShapeType="1"/>
          </p:cNvSpPr>
          <p:nvPr/>
        </p:nvSpPr>
        <p:spPr bwMode="auto">
          <a:xfrm flipV="1">
            <a:off x="6456362" y="50434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5" name="Line 280"/>
          <p:cNvSpPr>
            <a:spLocks noChangeShapeType="1"/>
          </p:cNvSpPr>
          <p:nvPr/>
        </p:nvSpPr>
        <p:spPr bwMode="auto">
          <a:xfrm flipV="1">
            <a:off x="6500812" y="5589588"/>
            <a:ext cx="0" cy="381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6" name="Line 281"/>
          <p:cNvSpPr>
            <a:spLocks noChangeShapeType="1"/>
          </p:cNvSpPr>
          <p:nvPr/>
        </p:nvSpPr>
        <p:spPr bwMode="auto">
          <a:xfrm flipV="1">
            <a:off x="6545262" y="50180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7" name="Line 282"/>
          <p:cNvSpPr>
            <a:spLocks noChangeShapeType="1"/>
          </p:cNvSpPr>
          <p:nvPr/>
        </p:nvSpPr>
        <p:spPr bwMode="auto">
          <a:xfrm flipV="1">
            <a:off x="6589712" y="51704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8" name="Line 283"/>
          <p:cNvSpPr>
            <a:spLocks noChangeShapeType="1"/>
          </p:cNvSpPr>
          <p:nvPr/>
        </p:nvSpPr>
        <p:spPr bwMode="auto">
          <a:xfrm flipV="1">
            <a:off x="6627812" y="51831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9" name="Line 284"/>
          <p:cNvSpPr>
            <a:spLocks noChangeShapeType="1"/>
          </p:cNvSpPr>
          <p:nvPr/>
        </p:nvSpPr>
        <p:spPr bwMode="auto">
          <a:xfrm flipV="1">
            <a:off x="6672262" y="531653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0" name="Line 285"/>
          <p:cNvSpPr>
            <a:spLocks noChangeShapeType="1"/>
          </p:cNvSpPr>
          <p:nvPr/>
        </p:nvSpPr>
        <p:spPr bwMode="auto">
          <a:xfrm flipV="1">
            <a:off x="6716712" y="526573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1" name="Line 286"/>
          <p:cNvSpPr>
            <a:spLocks noChangeShapeType="1"/>
          </p:cNvSpPr>
          <p:nvPr/>
        </p:nvSpPr>
        <p:spPr bwMode="auto">
          <a:xfrm flipV="1">
            <a:off x="6761162" y="53101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2" name="Line 287"/>
          <p:cNvSpPr>
            <a:spLocks noChangeShapeType="1"/>
          </p:cNvSpPr>
          <p:nvPr/>
        </p:nvSpPr>
        <p:spPr bwMode="auto">
          <a:xfrm flipV="1">
            <a:off x="6805612" y="560228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3" name="Line 288"/>
          <p:cNvSpPr>
            <a:spLocks noChangeShapeType="1"/>
          </p:cNvSpPr>
          <p:nvPr/>
        </p:nvSpPr>
        <p:spPr bwMode="auto">
          <a:xfrm flipV="1">
            <a:off x="6850062" y="527843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4" name="Line 289"/>
          <p:cNvSpPr>
            <a:spLocks noChangeShapeType="1"/>
          </p:cNvSpPr>
          <p:nvPr/>
        </p:nvSpPr>
        <p:spPr bwMode="auto">
          <a:xfrm flipV="1">
            <a:off x="6894512" y="5011738"/>
            <a:ext cx="0" cy="1333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5" name="Line 290"/>
          <p:cNvSpPr>
            <a:spLocks noChangeShapeType="1"/>
          </p:cNvSpPr>
          <p:nvPr/>
        </p:nvSpPr>
        <p:spPr bwMode="auto">
          <a:xfrm flipV="1">
            <a:off x="6938962" y="47259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6" name="Line 291"/>
          <p:cNvSpPr>
            <a:spLocks noChangeShapeType="1"/>
          </p:cNvSpPr>
          <p:nvPr/>
        </p:nvSpPr>
        <p:spPr bwMode="auto">
          <a:xfrm flipV="1">
            <a:off x="6983412" y="51069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7" name="Line 292"/>
          <p:cNvSpPr>
            <a:spLocks noChangeShapeType="1"/>
          </p:cNvSpPr>
          <p:nvPr/>
        </p:nvSpPr>
        <p:spPr bwMode="auto">
          <a:xfrm flipV="1">
            <a:off x="7027862" y="46624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8" name="Line 293"/>
          <p:cNvSpPr>
            <a:spLocks noChangeShapeType="1"/>
          </p:cNvSpPr>
          <p:nvPr/>
        </p:nvSpPr>
        <p:spPr bwMode="auto">
          <a:xfrm flipV="1">
            <a:off x="7072312" y="469423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9" name="Line 294"/>
          <p:cNvSpPr>
            <a:spLocks noChangeShapeType="1"/>
          </p:cNvSpPr>
          <p:nvPr/>
        </p:nvSpPr>
        <p:spPr bwMode="auto">
          <a:xfrm flipV="1">
            <a:off x="7116762" y="5583238"/>
            <a:ext cx="0" cy="381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0" name="Rectangle 295"/>
          <p:cNvSpPr>
            <a:spLocks noChangeArrowheads="1"/>
          </p:cNvSpPr>
          <p:nvPr/>
        </p:nvSpPr>
        <p:spPr bwMode="auto">
          <a:xfrm>
            <a:off x="5762625" y="3913188"/>
            <a:ext cx="1250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smtClean="0">
                <a:solidFill>
                  <a:srgbClr val="000000"/>
                </a:solidFill>
                <a:latin typeface="Arial Narrow" pitchFamily="34" charset="0"/>
              </a:rPr>
              <a:t>MAP connections (full)</a:t>
            </a:r>
            <a:endParaRPr lang="en-GB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1" name="Rectangle 296"/>
          <p:cNvSpPr>
            <a:spLocks noChangeArrowheads="1"/>
          </p:cNvSpPr>
          <p:nvPr/>
        </p:nvSpPr>
        <p:spPr bwMode="auto">
          <a:xfrm>
            <a:off x="7675562" y="4129088"/>
            <a:ext cx="1633538" cy="163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2" name="Rectangle 297"/>
          <p:cNvSpPr>
            <a:spLocks noChangeArrowheads="1"/>
          </p:cNvSpPr>
          <p:nvPr/>
        </p:nvSpPr>
        <p:spPr bwMode="auto">
          <a:xfrm>
            <a:off x="7675562" y="4129088"/>
            <a:ext cx="1633538" cy="16319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3" name="Line 298"/>
          <p:cNvSpPr>
            <a:spLocks noChangeShapeType="1"/>
          </p:cNvSpPr>
          <p:nvPr/>
        </p:nvSpPr>
        <p:spPr bwMode="auto">
          <a:xfrm>
            <a:off x="7675562" y="5761038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4" name="Line 299"/>
          <p:cNvSpPr>
            <a:spLocks noChangeShapeType="1"/>
          </p:cNvSpPr>
          <p:nvPr/>
        </p:nvSpPr>
        <p:spPr bwMode="auto">
          <a:xfrm flipV="1">
            <a:off x="7675562" y="4129088"/>
            <a:ext cx="0" cy="1631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5" name="Line 300"/>
          <p:cNvSpPr>
            <a:spLocks noChangeShapeType="1"/>
          </p:cNvSpPr>
          <p:nvPr/>
        </p:nvSpPr>
        <p:spPr bwMode="auto">
          <a:xfrm flipV="1">
            <a:off x="7675562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6" name="Rectangle 301"/>
          <p:cNvSpPr>
            <a:spLocks noChangeArrowheads="1"/>
          </p:cNvSpPr>
          <p:nvPr/>
        </p:nvSpPr>
        <p:spPr bwMode="auto">
          <a:xfrm>
            <a:off x="7656512" y="5780088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7" name="Line 302"/>
          <p:cNvSpPr>
            <a:spLocks noChangeShapeType="1"/>
          </p:cNvSpPr>
          <p:nvPr/>
        </p:nvSpPr>
        <p:spPr bwMode="auto">
          <a:xfrm flipV="1">
            <a:off x="7891462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8" name="Rectangle 303"/>
          <p:cNvSpPr>
            <a:spLocks noChangeArrowheads="1"/>
          </p:cNvSpPr>
          <p:nvPr/>
        </p:nvSpPr>
        <p:spPr bwMode="auto">
          <a:xfrm>
            <a:off x="7872412" y="5780088"/>
            <a:ext cx="46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9" name="Line 304"/>
          <p:cNvSpPr>
            <a:spLocks noChangeShapeType="1"/>
          </p:cNvSpPr>
          <p:nvPr/>
        </p:nvSpPr>
        <p:spPr bwMode="auto">
          <a:xfrm flipV="1">
            <a:off x="8113712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0" name="Rectangle 305"/>
          <p:cNvSpPr>
            <a:spLocks noChangeArrowheads="1"/>
          </p:cNvSpPr>
          <p:nvPr/>
        </p:nvSpPr>
        <p:spPr bwMode="auto">
          <a:xfrm>
            <a:off x="807561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1" name="Line 306"/>
          <p:cNvSpPr>
            <a:spLocks noChangeShapeType="1"/>
          </p:cNvSpPr>
          <p:nvPr/>
        </p:nvSpPr>
        <p:spPr bwMode="auto">
          <a:xfrm flipV="1">
            <a:off x="8335962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2" name="Rectangle 307"/>
          <p:cNvSpPr>
            <a:spLocks noChangeArrowheads="1"/>
          </p:cNvSpPr>
          <p:nvPr/>
        </p:nvSpPr>
        <p:spPr bwMode="auto">
          <a:xfrm>
            <a:off x="829786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15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3" name="Line 308"/>
          <p:cNvSpPr>
            <a:spLocks noChangeShapeType="1"/>
          </p:cNvSpPr>
          <p:nvPr/>
        </p:nvSpPr>
        <p:spPr bwMode="auto">
          <a:xfrm flipV="1">
            <a:off x="8551862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4" name="Rectangle 309"/>
          <p:cNvSpPr>
            <a:spLocks noChangeArrowheads="1"/>
          </p:cNvSpPr>
          <p:nvPr/>
        </p:nvSpPr>
        <p:spPr bwMode="auto">
          <a:xfrm>
            <a:off x="8513762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5" name="Line 310"/>
          <p:cNvSpPr>
            <a:spLocks noChangeShapeType="1"/>
          </p:cNvSpPr>
          <p:nvPr/>
        </p:nvSpPr>
        <p:spPr bwMode="auto">
          <a:xfrm flipV="1">
            <a:off x="8775700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6" name="Rectangle 311"/>
          <p:cNvSpPr>
            <a:spLocks noChangeArrowheads="1"/>
          </p:cNvSpPr>
          <p:nvPr/>
        </p:nvSpPr>
        <p:spPr bwMode="auto">
          <a:xfrm>
            <a:off x="8737600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25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7" name="Line 312"/>
          <p:cNvSpPr>
            <a:spLocks noChangeShapeType="1"/>
          </p:cNvSpPr>
          <p:nvPr/>
        </p:nvSpPr>
        <p:spPr bwMode="auto">
          <a:xfrm flipV="1">
            <a:off x="8997950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8" name="Rectangle 313"/>
          <p:cNvSpPr>
            <a:spLocks noChangeArrowheads="1"/>
          </p:cNvSpPr>
          <p:nvPr/>
        </p:nvSpPr>
        <p:spPr bwMode="auto">
          <a:xfrm>
            <a:off x="8959850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39" name="Line 314"/>
          <p:cNvSpPr>
            <a:spLocks noChangeShapeType="1"/>
          </p:cNvSpPr>
          <p:nvPr/>
        </p:nvSpPr>
        <p:spPr bwMode="auto">
          <a:xfrm flipV="1">
            <a:off x="9220200" y="5741988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0" name="Rectangle 315"/>
          <p:cNvSpPr>
            <a:spLocks noChangeArrowheads="1"/>
          </p:cNvSpPr>
          <p:nvPr/>
        </p:nvSpPr>
        <p:spPr bwMode="auto">
          <a:xfrm>
            <a:off x="9182100" y="578008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35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1" name="Line 316"/>
          <p:cNvSpPr>
            <a:spLocks noChangeShapeType="1"/>
          </p:cNvSpPr>
          <p:nvPr/>
        </p:nvSpPr>
        <p:spPr bwMode="auto">
          <a:xfrm>
            <a:off x="7675562" y="576103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2" name="Rectangle 317"/>
          <p:cNvSpPr>
            <a:spLocks noChangeArrowheads="1"/>
          </p:cNvSpPr>
          <p:nvPr/>
        </p:nvSpPr>
        <p:spPr bwMode="auto">
          <a:xfrm>
            <a:off x="7502525" y="571023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-0.6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3" name="Line 318"/>
          <p:cNvSpPr>
            <a:spLocks noChangeShapeType="1"/>
          </p:cNvSpPr>
          <p:nvPr/>
        </p:nvSpPr>
        <p:spPr bwMode="auto">
          <a:xfrm>
            <a:off x="7675562" y="55260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4" name="Rectangle 319"/>
          <p:cNvSpPr>
            <a:spLocks noChangeArrowheads="1"/>
          </p:cNvSpPr>
          <p:nvPr/>
        </p:nvSpPr>
        <p:spPr bwMode="auto">
          <a:xfrm>
            <a:off x="7502525" y="547528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5" name="Line 320"/>
          <p:cNvSpPr>
            <a:spLocks noChangeShapeType="1"/>
          </p:cNvSpPr>
          <p:nvPr/>
        </p:nvSpPr>
        <p:spPr bwMode="auto">
          <a:xfrm>
            <a:off x="7675562" y="529113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6" name="Rectangle 321"/>
          <p:cNvSpPr>
            <a:spLocks noChangeArrowheads="1"/>
          </p:cNvSpPr>
          <p:nvPr/>
        </p:nvSpPr>
        <p:spPr bwMode="auto">
          <a:xfrm>
            <a:off x="7502525" y="524033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-0.2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7" name="Line 322"/>
          <p:cNvSpPr>
            <a:spLocks noChangeShapeType="1"/>
          </p:cNvSpPr>
          <p:nvPr/>
        </p:nvSpPr>
        <p:spPr bwMode="auto">
          <a:xfrm>
            <a:off x="7675562" y="50561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8" name="Rectangle 323"/>
          <p:cNvSpPr>
            <a:spLocks noChangeArrowheads="1"/>
          </p:cNvSpPr>
          <p:nvPr/>
        </p:nvSpPr>
        <p:spPr bwMode="auto">
          <a:xfrm>
            <a:off x="7585075" y="5005388"/>
            <a:ext cx="46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9" name="Line 324"/>
          <p:cNvSpPr>
            <a:spLocks noChangeShapeType="1"/>
          </p:cNvSpPr>
          <p:nvPr/>
        </p:nvSpPr>
        <p:spPr bwMode="auto">
          <a:xfrm>
            <a:off x="7675562" y="48275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0" name="Rectangle 325"/>
          <p:cNvSpPr>
            <a:spLocks noChangeArrowheads="1"/>
          </p:cNvSpPr>
          <p:nvPr/>
        </p:nvSpPr>
        <p:spPr bwMode="auto">
          <a:xfrm>
            <a:off x="7527925" y="4776788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0.2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1" name="Line 326"/>
          <p:cNvSpPr>
            <a:spLocks noChangeShapeType="1"/>
          </p:cNvSpPr>
          <p:nvPr/>
        </p:nvSpPr>
        <p:spPr bwMode="auto">
          <a:xfrm>
            <a:off x="7675562" y="459263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2" name="Rectangle 327"/>
          <p:cNvSpPr>
            <a:spLocks noChangeArrowheads="1"/>
          </p:cNvSpPr>
          <p:nvPr/>
        </p:nvSpPr>
        <p:spPr bwMode="auto">
          <a:xfrm>
            <a:off x="7527925" y="4541838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0.4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3" name="Line 328"/>
          <p:cNvSpPr>
            <a:spLocks noChangeShapeType="1"/>
          </p:cNvSpPr>
          <p:nvPr/>
        </p:nvSpPr>
        <p:spPr bwMode="auto">
          <a:xfrm>
            <a:off x="7675562" y="43576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4" name="Rectangle 329"/>
          <p:cNvSpPr>
            <a:spLocks noChangeArrowheads="1"/>
          </p:cNvSpPr>
          <p:nvPr/>
        </p:nvSpPr>
        <p:spPr bwMode="auto">
          <a:xfrm>
            <a:off x="7527925" y="4306888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0.6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5" name="Line 330"/>
          <p:cNvSpPr>
            <a:spLocks noChangeShapeType="1"/>
          </p:cNvSpPr>
          <p:nvPr/>
        </p:nvSpPr>
        <p:spPr bwMode="auto">
          <a:xfrm>
            <a:off x="7675562" y="41290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6" name="Rectangle 331"/>
          <p:cNvSpPr>
            <a:spLocks noChangeArrowheads="1"/>
          </p:cNvSpPr>
          <p:nvPr/>
        </p:nvSpPr>
        <p:spPr bwMode="auto">
          <a:xfrm>
            <a:off x="7527925" y="4078288"/>
            <a:ext cx="115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0" kern="0" smtClean="0">
                <a:solidFill>
                  <a:srgbClr val="000000"/>
                </a:solidFill>
                <a:latin typeface="Arial Narrow" pitchFamily="34" charset="0"/>
              </a:rPr>
              <a:t>0.8</a:t>
            </a:r>
            <a:endParaRPr lang="en-GB" sz="20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7" name="Rectangle 332"/>
          <p:cNvSpPr>
            <a:spLocks noChangeArrowheads="1"/>
          </p:cNvSpPr>
          <p:nvPr/>
        </p:nvSpPr>
        <p:spPr bwMode="auto">
          <a:xfrm>
            <a:off x="7700962" y="5056188"/>
            <a:ext cx="3175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8" name="Rectangle 333"/>
          <p:cNvSpPr>
            <a:spLocks noChangeArrowheads="1"/>
          </p:cNvSpPr>
          <p:nvPr/>
        </p:nvSpPr>
        <p:spPr bwMode="auto">
          <a:xfrm>
            <a:off x="7700962" y="5056188"/>
            <a:ext cx="31750" cy="5334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9" name="Rectangle 334"/>
          <p:cNvSpPr>
            <a:spLocks noChangeArrowheads="1"/>
          </p:cNvSpPr>
          <p:nvPr/>
        </p:nvSpPr>
        <p:spPr bwMode="auto">
          <a:xfrm>
            <a:off x="7745412" y="5056188"/>
            <a:ext cx="31750" cy="50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0" name="Rectangle 335"/>
          <p:cNvSpPr>
            <a:spLocks noChangeArrowheads="1"/>
          </p:cNvSpPr>
          <p:nvPr/>
        </p:nvSpPr>
        <p:spPr bwMode="auto">
          <a:xfrm>
            <a:off x="7745412" y="5056188"/>
            <a:ext cx="31750" cy="508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1" name="Rectangle 336"/>
          <p:cNvSpPr>
            <a:spLocks noChangeArrowheads="1"/>
          </p:cNvSpPr>
          <p:nvPr/>
        </p:nvSpPr>
        <p:spPr bwMode="auto">
          <a:xfrm>
            <a:off x="7789862" y="5056188"/>
            <a:ext cx="31750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2" name="Rectangle 337"/>
          <p:cNvSpPr>
            <a:spLocks noChangeArrowheads="1"/>
          </p:cNvSpPr>
          <p:nvPr/>
        </p:nvSpPr>
        <p:spPr bwMode="auto">
          <a:xfrm>
            <a:off x="7789862" y="5056188"/>
            <a:ext cx="31750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3" name="Rectangle 338"/>
          <p:cNvSpPr>
            <a:spLocks noChangeArrowheads="1"/>
          </p:cNvSpPr>
          <p:nvPr/>
        </p:nvSpPr>
        <p:spPr bwMode="auto">
          <a:xfrm>
            <a:off x="7834312" y="4618038"/>
            <a:ext cx="31750" cy="4381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4" name="Rectangle 339"/>
          <p:cNvSpPr>
            <a:spLocks noChangeArrowheads="1"/>
          </p:cNvSpPr>
          <p:nvPr/>
        </p:nvSpPr>
        <p:spPr bwMode="auto">
          <a:xfrm>
            <a:off x="7834312" y="4618038"/>
            <a:ext cx="31750" cy="4381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5" name="Rectangle 340"/>
          <p:cNvSpPr>
            <a:spLocks noChangeArrowheads="1"/>
          </p:cNvSpPr>
          <p:nvPr/>
        </p:nvSpPr>
        <p:spPr bwMode="auto">
          <a:xfrm>
            <a:off x="7872412" y="4903788"/>
            <a:ext cx="38100" cy="152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6" name="Rectangle 341"/>
          <p:cNvSpPr>
            <a:spLocks noChangeArrowheads="1"/>
          </p:cNvSpPr>
          <p:nvPr/>
        </p:nvSpPr>
        <p:spPr bwMode="auto">
          <a:xfrm>
            <a:off x="7872412" y="4903788"/>
            <a:ext cx="38100" cy="1524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7" name="Rectangle 342"/>
          <p:cNvSpPr>
            <a:spLocks noChangeArrowheads="1"/>
          </p:cNvSpPr>
          <p:nvPr/>
        </p:nvSpPr>
        <p:spPr bwMode="auto">
          <a:xfrm>
            <a:off x="7916862" y="4414838"/>
            <a:ext cx="38100" cy="641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8" name="Rectangle 343"/>
          <p:cNvSpPr>
            <a:spLocks noChangeArrowheads="1"/>
          </p:cNvSpPr>
          <p:nvPr/>
        </p:nvSpPr>
        <p:spPr bwMode="auto">
          <a:xfrm>
            <a:off x="7916862" y="4414838"/>
            <a:ext cx="38100" cy="6413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69" name="Rectangle 344"/>
          <p:cNvSpPr>
            <a:spLocks noChangeArrowheads="1"/>
          </p:cNvSpPr>
          <p:nvPr/>
        </p:nvSpPr>
        <p:spPr bwMode="auto">
          <a:xfrm>
            <a:off x="7961312" y="5056188"/>
            <a:ext cx="38100" cy="260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0" name="Rectangle 345"/>
          <p:cNvSpPr>
            <a:spLocks noChangeArrowheads="1"/>
          </p:cNvSpPr>
          <p:nvPr/>
        </p:nvSpPr>
        <p:spPr bwMode="auto">
          <a:xfrm>
            <a:off x="7961312" y="5056188"/>
            <a:ext cx="38100" cy="2603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1" name="Rectangle 346"/>
          <p:cNvSpPr>
            <a:spLocks noChangeArrowheads="1"/>
          </p:cNvSpPr>
          <p:nvPr/>
        </p:nvSpPr>
        <p:spPr bwMode="auto">
          <a:xfrm>
            <a:off x="8005762" y="5056188"/>
            <a:ext cx="38100" cy="571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2" name="Rectangle 347"/>
          <p:cNvSpPr>
            <a:spLocks noChangeArrowheads="1"/>
          </p:cNvSpPr>
          <p:nvPr/>
        </p:nvSpPr>
        <p:spPr bwMode="auto">
          <a:xfrm>
            <a:off x="8005762" y="5056188"/>
            <a:ext cx="38100" cy="571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3" name="Rectangle 348"/>
          <p:cNvSpPr>
            <a:spLocks noChangeArrowheads="1"/>
          </p:cNvSpPr>
          <p:nvPr/>
        </p:nvSpPr>
        <p:spPr bwMode="auto">
          <a:xfrm>
            <a:off x="8050212" y="5056188"/>
            <a:ext cx="38100" cy="1397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4" name="Rectangle 349"/>
          <p:cNvSpPr>
            <a:spLocks noChangeArrowheads="1"/>
          </p:cNvSpPr>
          <p:nvPr/>
        </p:nvSpPr>
        <p:spPr bwMode="auto">
          <a:xfrm>
            <a:off x="8050212" y="5056188"/>
            <a:ext cx="38100" cy="1397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5" name="Rectangle 350"/>
          <p:cNvSpPr>
            <a:spLocks noChangeArrowheads="1"/>
          </p:cNvSpPr>
          <p:nvPr/>
        </p:nvSpPr>
        <p:spPr bwMode="auto">
          <a:xfrm>
            <a:off x="8094662" y="5056188"/>
            <a:ext cx="38100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6" name="Rectangle 351"/>
          <p:cNvSpPr>
            <a:spLocks noChangeArrowheads="1"/>
          </p:cNvSpPr>
          <p:nvPr/>
        </p:nvSpPr>
        <p:spPr bwMode="auto">
          <a:xfrm>
            <a:off x="8094662" y="5056188"/>
            <a:ext cx="38100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7" name="Rectangle 352"/>
          <p:cNvSpPr>
            <a:spLocks noChangeArrowheads="1"/>
          </p:cNvSpPr>
          <p:nvPr/>
        </p:nvSpPr>
        <p:spPr bwMode="auto">
          <a:xfrm>
            <a:off x="8139112" y="5056188"/>
            <a:ext cx="38100" cy="190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8" name="Rectangle 353"/>
          <p:cNvSpPr>
            <a:spLocks noChangeArrowheads="1"/>
          </p:cNvSpPr>
          <p:nvPr/>
        </p:nvSpPr>
        <p:spPr bwMode="auto">
          <a:xfrm>
            <a:off x="8139112" y="5056188"/>
            <a:ext cx="38100" cy="190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9" name="Rectangle 354"/>
          <p:cNvSpPr>
            <a:spLocks noChangeArrowheads="1"/>
          </p:cNvSpPr>
          <p:nvPr/>
        </p:nvSpPr>
        <p:spPr bwMode="auto">
          <a:xfrm>
            <a:off x="8183562" y="5056188"/>
            <a:ext cx="38100" cy="254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0" name="Rectangle 355"/>
          <p:cNvSpPr>
            <a:spLocks noChangeArrowheads="1"/>
          </p:cNvSpPr>
          <p:nvPr/>
        </p:nvSpPr>
        <p:spPr bwMode="auto">
          <a:xfrm>
            <a:off x="8183562" y="5056188"/>
            <a:ext cx="38100" cy="2540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1" name="Rectangle 356"/>
          <p:cNvSpPr>
            <a:spLocks noChangeArrowheads="1"/>
          </p:cNvSpPr>
          <p:nvPr/>
        </p:nvSpPr>
        <p:spPr bwMode="auto">
          <a:xfrm>
            <a:off x="8228012" y="5056188"/>
            <a:ext cx="38100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2" name="Rectangle 357"/>
          <p:cNvSpPr>
            <a:spLocks noChangeArrowheads="1"/>
          </p:cNvSpPr>
          <p:nvPr/>
        </p:nvSpPr>
        <p:spPr bwMode="auto">
          <a:xfrm>
            <a:off x="8228012" y="5056188"/>
            <a:ext cx="38100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3" name="Rectangle 358"/>
          <p:cNvSpPr>
            <a:spLocks noChangeArrowheads="1"/>
          </p:cNvSpPr>
          <p:nvPr/>
        </p:nvSpPr>
        <p:spPr bwMode="auto">
          <a:xfrm>
            <a:off x="8272462" y="4764088"/>
            <a:ext cx="38100" cy="292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4" name="Rectangle 359"/>
          <p:cNvSpPr>
            <a:spLocks noChangeArrowheads="1"/>
          </p:cNvSpPr>
          <p:nvPr/>
        </p:nvSpPr>
        <p:spPr bwMode="auto">
          <a:xfrm>
            <a:off x="8272462" y="4764088"/>
            <a:ext cx="38100" cy="292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5" name="Rectangle 360"/>
          <p:cNvSpPr>
            <a:spLocks noChangeArrowheads="1"/>
          </p:cNvSpPr>
          <p:nvPr/>
        </p:nvSpPr>
        <p:spPr bwMode="auto">
          <a:xfrm>
            <a:off x="8316912" y="5056188"/>
            <a:ext cx="31750" cy="5524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6" name="Rectangle 361"/>
          <p:cNvSpPr>
            <a:spLocks noChangeArrowheads="1"/>
          </p:cNvSpPr>
          <p:nvPr/>
        </p:nvSpPr>
        <p:spPr bwMode="auto">
          <a:xfrm>
            <a:off x="8316912" y="5056188"/>
            <a:ext cx="31750" cy="5524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7" name="Rectangle 362"/>
          <p:cNvSpPr>
            <a:spLocks noChangeArrowheads="1"/>
          </p:cNvSpPr>
          <p:nvPr/>
        </p:nvSpPr>
        <p:spPr bwMode="auto">
          <a:xfrm>
            <a:off x="8361362" y="5056188"/>
            <a:ext cx="31750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8" name="Rectangle 363"/>
          <p:cNvSpPr>
            <a:spLocks noChangeArrowheads="1"/>
          </p:cNvSpPr>
          <p:nvPr/>
        </p:nvSpPr>
        <p:spPr bwMode="auto">
          <a:xfrm>
            <a:off x="8361362" y="5056188"/>
            <a:ext cx="31750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89" name="Rectangle 364"/>
          <p:cNvSpPr>
            <a:spLocks noChangeArrowheads="1"/>
          </p:cNvSpPr>
          <p:nvPr/>
        </p:nvSpPr>
        <p:spPr bwMode="auto">
          <a:xfrm>
            <a:off x="8405812" y="4859338"/>
            <a:ext cx="31750" cy="1968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0" name="Rectangle 365"/>
          <p:cNvSpPr>
            <a:spLocks noChangeArrowheads="1"/>
          </p:cNvSpPr>
          <p:nvPr/>
        </p:nvSpPr>
        <p:spPr bwMode="auto">
          <a:xfrm>
            <a:off x="8405812" y="4859338"/>
            <a:ext cx="31750" cy="1968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1" name="Rectangle 366"/>
          <p:cNvSpPr>
            <a:spLocks noChangeArrowheads="1"/>
          </p:cNvSpPr>
          <p:nvPr/>
        </p:nvSpPr>
        <p:spPr bwMode="auto">
          <a:xfrm>
            <a:off x="8450262" y="4770438"/>
            <a:ext cx="31750" cy="2857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2" name="Rectangle 367"/>
          <p:cNvSpPr>
            <a:spLocks noChangeArrowheads="1"/>
          </p:cNvSpPr>
          <p:nvPr/>
        </p:nvSpPr>
        <p:spPr bwMode="auto">
          <a:xfrm>
            <a:off x="8450262" y="4770438"/>
            <a:ext cx="31750" cy="2857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3" name="Rectangle 368"/>
          <p:cNvSpPr>
            <a:spLocks noChangeArrowheads="1"/>
          </p:cNvSpPr>
          <p:nvPr/>
        </p:nvSpPr>
        <p:spPr bwMode="auto">
          <a:xfrm>
            <a:off x="8494712" y="4948238"/>
            <a:ext cx="31750" cy="1079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4" name="Rectangle 369"/>
          <p:cNvSpPr>
            <a:spLocks noChangeArrowheads="1"/>
          </p:cNvSpPr>
          <p:nvPr/>
        </p:nvSpPr>
        <p:spPr bwMode="auto">
          <a:xfrm>
            <a:off x="8494712" y="4948238"/>
            <a:ext cx="31750" cy="1079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5" name="Rectangle 370"/>
          <p:cNvSpPr>
            <a:spLocks noChangeArrowheads="1"/>
          </p:cNvSpPr>
          <p:nvPr/>
        </p:nvSpPr>
        <p:spPr bwMode="auto">
          <a:xfrm>
            <a:off x="8539162" y="5056188"/>
            <a:ext cx="31750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6" name="Rectangle 371"/>
          <p:cNvSpPr>
            <a:spLocks noChangeArrowheads="1"/>
          </p:cNvSpPr>
          <p:nvPr/>
        </p:nvSpPr>
        <p:spPr bwMode="auto">
          <a:xfrm>
            <a:off x="8539162" y="5056188"/>
            <a:ext cx="31750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7" name="Rectangle 372"/>
          <p:cNvSpPr>
            <a:spLocks noChangeArrowheads="1"/>
          </p:cNvSpPr>
          <p:nvPr/>
        </p:nvSpPr>
        <p:spPr bwMode="auto">
          <a:xfrm>
            <a:off x="8583612" y="5056188"/>
            <a:ext cx="33338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8" name="Rectangle 373"/>
          <p:cNvSpPr>
            <a:spLocks noChangeArrowheads="1"/>
          </p:cNvSpPr>
          <p:nvPr/>
        </p:nvSpPr>
        <p:spPr bwMode="auto">
          <a:xfrm>
            <a:off x="8583612" y="5056188"/>
            <a:ext cx="33338" cy="1587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799" name="Rectangle 374"/>
          <p:cNvSpPr>
            <a:spLocks noChangeArrowheads="1"/>
          </p:cNvSpPr>
          <p:nvPr/>
        </p:nvSpPr>
        <p:spPr bwMode="auto">
          <a:xfrm>
            <a:off x="8629650" y="5056188"/>
            <a:ext cx="31750" cy="5524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0" name="Rectangle 375"/>
          <p:cNvSpPr>
            <a:spLocks noChangeArrowheads="1"/>
          </p:cNvSpPr>
          <p:nvPr/>
        </p:nvSpPr>
        <p:spPr bwMode="auto">
          <a:xfrm>
            <a:off x="8629650" y="5056188"/>
            <a:ext cx="31750" cy="5524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1" name="Rectangle 376"/>
          <p:cNvSpPr>
            <a:spLocks noChangeArrowheads="1"/>
          </p:cNvSpPr>
          <p:nvPr/>
        </p:nvSpPr>
        <p:spPr bwMode="auto">
          <a:xfrm>
            <a:off x="8667750" y="5056188"/>
            <a:ext cx="38100" cy="50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2" name="Rectangle 377"/>
          <p:cNvSpPr>
            <a:spLocks noChangeArrowheads="1"/>
          </p:cNvSpPr>
          <p:nvPr/>
        </p:nvSpPr>
        <p:spPr bwMode="auto">
          <a:xfrm>
            <a:off x="8667750" y="5056188"/>
            <a:ext cx="38100" cy="508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3" name="Rectangle 378"/>
          <p:cNvSpPr>
            <a:spLocks noChangeArrowheads="1"/>
          </p:cNvSpPr>
          <p:nvPr/>
        </p:nvSpPr>
        <p:spPr bwMode="auto">
          <a:xfrm>
            <a:off x="8712200" y="5056188"/>
            <a:ext cx="38100" cy="2095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4" name="Rectangle 379"/>
          <p:cNvSpPr>
            <a:spLocks noChangeArrowheads="1"/>
          </p:cNvSpPr>
          <p:nvPr/>
        </p:nvSpPr>
        <p:spPr bwMode="auto">
          <a:xfrm>
            <a:off x="8712200" y="5056188"/>
            <a:ext cx="38100" cy="2095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5" name="Rectangle 380"/>
          <p:cNvSpPr>
            <a:spLocks noChangeArrowheads="1"/>
          </p:cNvSpPr>
          <p:nvPr/>
        </p:nvSpPr>
        <p:spPr bwMode="auto">
          <a:xfrm>
            <a:off x="8756650" y="5056188"/>
            <a:ext cx="38100" cy="2159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6" name="Rectangle 381"/>
          <p:cNvSpPr>
            <a:spLocks noChangeArrowheads="1"/>
          </p:cNvSpPr>
          <p:nvPr/>
        </p:nvSpPr>
        <p:spPr bwMode="auto">
          <a:xfrm>
            <a:off x="8756650" y="5056188"/>
            <a:ext cx="38100" cy="2159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7" name="Rectangle 382"/>
          <p:cNvSpPr>
            <a:spLocks noChangeArrowheads="1"/>
          </p:cNvSpPr>
          <p:nvPr/>
        </p:nvSpPr>
        <p:spPr bwMode="auto">
          <a:xfrm>
            <a:off x="8801100" y="5056188"/>
            <a:ext cx="38100" cy="3556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8" name="Rectangle 383"/>
          <p:cNvSpPr>
            <a:spLocks noChangeArrowheads="1"/>
          </p:cNvSpPr>
          <p:nvPr/>
        </p:nvSpPr>
        <p:spPr bwMode="auto">
          <a:xfrm>
            <a:off x="8801100" y="5056188"/>
            <a:ext cx="38100" cy="3556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09" name="Rectangle 384"/>
          <p:cNvSpPr>
            <a:spLocks noChangeArrowheads="1"/>
          </p:cNvSpPr>
          <p:nvPr/>
        </p:nvSpPr>
        <p:spPr bwMode="auto">
          <a:xfrm>
            <a:off x="8845550" y="5056188"/>
            <a:ext cx="38100" cy="2984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0" name="Rectangle 385"/>
          <p:cNvSpPr>
            <a:spLocks noChangeArrowheads="1"/>
          </p:cNvSpPr>
          <p:nvPr/>
        </p:nvSpPr>
        <p:spPr bwMode="auto">
          <a:xfrm>
            <a:off x="8845550" y="5056188"/>
            <a:ext cx="38100" cy="2984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1" name="Rectangle 386"/>
          <p:cNvSpPr>
            <a:spLocks noChangeArrowheads="1"/>
          </p:cNvSpPr>
          <p:nvPr/>
        </p:nvSpPr>
        <p:spPr bwMode="auto">
          <a:xfrm>
            <a:off x="8890000" y="5056188"/>
            <a:ext cx="38100" cy="3429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2" name="Rectangle 387"/>
          <p:cNvSpPr>
            <a:spLocks noChangeArrowheads="1"/>
          </p:cNvSpPr>
          <p:nvPr/>
        </p:nvSpPr>
        <p:spPr bwMode="auto">
          <a:xfrm>
            <a:off x="8890000" y="5056188"/>
            <a:ext cx="38100" cy="3429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3" name="Rectangle 388"/>
          <p:cNvSpPr>
            <a:spLocks noChangeArrowheads="1"/>
          </p:cNvSpPr>
          <p:nvPr/>
        </p:nvSpPr>
        <p:spPr bwMode="auto">
          <a:xfrm>
            <a:off x="8934450" y="5056188"/>
            <a:ext cx="38100" cy="5651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4" name="Rectangle 389"/>
          <p:cNvSpPr>
            <a:spLocks noChangeArrowheads="1"/>
          </p:cNvSpPr>
          <p:nvPr/>
        </p:nvSpPr>
        <p:spPr bwMode="auto">
          <a:xfrm>
            <a:off x="8934450" y="5056188"/>
            <a:ext cx="38100" cy="5651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5" name="Rectangle 390"/>
          <p:cNvSpPr>
            <a:spLocks noChangeArrowheads="1"/>
          </p:cNvSpPr>
          <p:nvPr/>
        </p:nvSpPr>
        <p:spPr bwMode="auto">
          <a:xfrm>
            <a:off x="8978900" y="5056188"/>
            <a:ext cx="38100" cy="317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6" name="Rectangle 391"/>
          <p:cNvSpPr>
            <a:spLocks noChangeArrowheads="1"/>
          </p:cNvSpPr>
          <p:nvPr/>
        </p:nvSpPr>
        <p:spPr bwMode="auto">
          <a:xfrm>
            <a:off x="8978900" y="5056188"/>
            <a:ext cx="38100" cy="317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7" name="Rectangle 392"/>
          <p:cNvSpPr>
            <a:spLocks noChangeArrowheads="1"/>
          </p:cNvSpPr>
          <p:nvPr/>
        </p:nvSpPr>
        <p:spPr bwMode="auto">
          <a:xfrm>
            <a:off x="9023350" y="5056188"/>
            <a:ext cx="38100" cy="25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8" name="Rectangle 393"/>
          <p:cNvSpPr>
            <a:spLocks noChangeArrowheads="1"/>
          </p:cNvSpPr>
          <p:nvPr/>
        </p:nvSpPr>
        <p:spPr bwMode="auto">
          <a:xfrm>
            <a:off x="9023350" y="5056188"/>
            <a:ext cx="38100" cy="254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19" name="Rectangle 394"/>
          <p:cNvSpPr>
            <a:spLocks noChangeArrowheads="1"/>
          </p:cNvSpPr>
          <p:nvPr/>
        </p:nvSpPr>
        <p:spPr bwMode="auto">
          <a:xfrm>
            <a:off x="9067800" y="4795838"/>
            <a:ext cx="38100" cy="260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0" name="Rectangle 395"/>
          <p:cNvSpPr>
            <a:spLocks noChangeArrowheads="1"/>
          </p:cNvSpPr>
          <p:nvPr/>
        </p:nvSpPr>
        <p:spPr bwMode="auto">
          <a:xfrm>
            <a:off x="9067800" y="4795838"/>
            <a:ext cx="38100" cy="2603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1" name="Rectangle 396"/>
          <p:cNvSpPr>
            <a:spLocks noChangeArrowheads="1"/>
          </p:cNvSpPr>
          <p:nvPr/>
        </p:nvSpPr>
        <p:spPr bwMode="auto">
          <a:xfrm>
            <a:off x="9112250" y="5056188"/>
            <a:ext cx="31750" cy="1206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2" name="Rectangle 397"/>
          <p:cNvSpPr>
            <a:spLocks noChangeArrowheads="1"/>
          </p:cNvSpPr>
          <p:nvPr/>
        </p:nvSpPr>
        <p:spPr bwMode="auto">
          <a:xfrm>
            <a:off x="9112250" y="5056188"/>
            <a:ext cx="31750" cy="1206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3" name="Rectangle 398"/>
          <p:cNvSpPr>
            <a:spLocks noChangeArrowheads="1"/>
          </p:cNvSpPr>
          <p:nvPr/>
        </p:nvSpPr>
        <p:spPr bwMode="auto">
          <a:xfrm>
            <a:off x="9156700" y="4738688"/>
            <a:ext cx="31750" cy="3175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4" name="Rectangle 399"/>
          <p:cNvSpPr>
            <a:spLocks noChangeArrowheads="1"/>
          </p:cNvSpPr>
          <p:nvPr/>
        </p:nvSpPr>
        <p:spPr bwMode="auto">
          <a:xfrm>
            <a:off x="9156700" y="4738688"/>
            <a:ext cx="31750" cy="3175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5" name="Rectangle 400"/>
          <p:cNvSpPr>
            <a:spLocks noChangeArrowheads="1"/>
          </p:cNvSpPr>
          <p:nvPr/>
        </p:nvSpPr>
        <p:spPr bwMode="auto">
          <a:xfrm>
            <a:off x="9201150" y="4770438"/>
            <a:ext cx="31750" cy="2857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6" name="Rectangle 401"/>
          <p:cNvSpPr>
            <a:spLocks noChangeArrowheads="1"/>
          </p:cNvSpPr>
          <p:nvPr/>
        </p:nvSpPr>
        <p:spPr bwMode="auto">
          <a:xfrm>
            <a:off x="9201150" y="4770438"/>
            <a:ext cx="31750" cy="28575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7" name="Rectangle 402"/>
          <p:cNvSpPr>
            <a:spLocks noChangeArrowheads="1"/>
          </p:cNvSpPr>
          <p:nvPr/>
        </p:nvSpPr>
        <p:spPr bwMode="auto">
          <a:xfrm>
            <a:off x="9245600" y="5056188"/>
            <a:ext cx="31750" cy="5461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8" name="Rectangle 403"/>
          <p:cNvSpPr>
            <a:spLocks noChangeArrowheads="1"/>
          </p:cNvSpPr>
          <p:nvPr/>
        </p:nvSpPr>
        <p:spPr bwMode="auto">
          <a:xfrm>
            <a:off x="9245600" y="5056188"/>
            <a:ext cx="31750" cy="546100"/>
          </a:xfrm>
          <a:prstGeom prst="rect">
            <a:avLst/>
          </a:prstGeom>
          <a:noFill/>
          <a:ln w="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29" name="Line 404"/>
          <p:cNvSpPr>
            <a:spLocks noChangeShapeType="1"/>
          </p:cNvSpPr>
          <p:nvPr/>
        </p:nvSpPr>
        <p:spPr bwMode="auto">
          <a:xfrm>
            <a:off x="7675562" y="5056188"/>
            <a:ext cx="16335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0" name="Line 405"/>
          <p:cNvSpPr>
            <a:spLocks noChangeShapeType="1"/>
          </p:cNvSpPr>
          <p:nvPr/>
        </p:nvSpPr>
        <p:spPr bwMode="auto">
          <a:xfrm flipV="1">
            <a:off x="7713662" y="557053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1" name="Line 406"/>
          <p:cNvSpPr>
            <a:spLocks noChangeShapeType="1"/>
          </p:cNvSpPr>
          <p:nvPr/>
        </p:nvSpPr>
        <p:spPr bwMode="auto">
          <a:xfrm flipV="1">
            <a:off x="7758112" y="5011738"/>
            <a:ext cx="0" cy="1968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2" name="Oval 407"/>
          <p:cNvSpPr>
            <a:spLocks noChangeArrowheads="1"/>
          </p:cNvSpPr>
          <p:nvPr/>
        </p:nvSpPr>
        <p:spPr bwMode="auto">
          <a:xfrm>
            <a:off x="7789862" y="5043488"/>
            <a:ext cx="38100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3" name="Line 409"/>
          <p:cNvSpPr>
            <a:spLocks noChangeShapeType="1"/>
          </p:cNvSpPr>
          <p:nvPr/>
        </p:nvSpPr>
        <p:spPr bwMode="auto">
          <a:xfrm flipV="1">
            <a:off x="7847012" y="4522788"/>
            <a:ext cx="0" cy="1968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4" name="Line 410"/>
          <p:cNvSpPr>
            <a:spLocks noChangeShapeType="1"/>
          </p:cNvSpPr>
          <p:nvPr/>
        </p:nvSpPr>
        <p:spPr bwMode="auto">
          <a:xfrm flipV="1">
            <a:off x="7891462" y="480853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5" name="Line 411"/>
          <p:cNvSpPr>
            <a:spLocks noChangeShapeType="1"/>
          </p:cNvSpPr>
          <p:nvPr/>
        </p:nvSpPr>
        <p:spPr bwMode="auto">
          <a:xfrm flipV="1">
            <a:off x="7935912" y="43195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6" name="Line 412"/>
          <p:cNvSpPr>
            <a:spLocks noChangeShapeType="1"/>
          </p:cNvSpPr>
          <p:nvPr/>
        </p:nvSpPr>
        <p:spPr bwMode="auto">
          <a:xfrm flipV="1">
            <a:off x="7980362" y="526573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7" name="Line 413"/>
          <p:cNvSpPr>
            <a:spLocks noChangeShapeType="1"/>
          </p:cNvSpPr>
          <p:nvPr/>
        </p:nvSpPr>
        <p:spPr bwMode="auto">
          <a:xfrm flipV="1">
            <a:off x="8024812" y="561498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8" name="Line 414"/>
          <p:cNvSpPr>
            <a:spLocks noChangeShapeType="1"/>
          </p:cNvSpPr>
          <p:nvPr/>
        </p:nvSpPr>
        <p:spPr bwMode="auto">
          <a:xfrm flipV="1">
            <a:off x="8069262" y="514508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39" name="Oval 415"/>
          <p:cNvSpPr>
            <a:spLocks noChangeArrowheads="1"/>
          </p:cNvSpPr>
          <p:nvPr/>
        </p:nvSpPr>
        <p:spPr bwMode="auto">
          <a:xfrm>
            <a:off x="8101012" y="5043488"/>
            <a:ext cx="38100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0" name="Line 416"/>
          <p:cNvSpPr>
            <a:spLocks noChangeShapeType="1"/>
          </p:cNvSpPr>
          <p:nvPr/>
        </p:nvSpPr>
        <p:spPr bwMode="auto">
          <a:xfrm flipV="1">
            <a:off x="8158162" y="5024438"/>
            <a:ext cx="0" cy="1079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1" name="Line 417"/>
          <p:cNvSpPr>
            <a:spLocks noChangeShapeType="1"/>
          </p:cNvSpPr>
          <p:nvPr/>
        </p:nvSpPr>
        <p:spPr bwMode="auto">
          <a:xfrm flipV="1">
            <a:off x="8202612" y="5253038"/>
            <a:ext cx="0" cy="1143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2" name="Oval 418"/>
          <p:cNvSpPr>
            <a:spLocks noChangeArrowheads="1"/>
          </p:cNvSpPr>
          <p:nvPr/>
        </p:nvSpPr>
        <p:spPr bwMode="auto">
          <a:xfrm>
            <a:off x="8234362" y="5043488"/>
            <a:ext cx="38100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3" name="Line 419"/>
          <p:cNvSpPr>
            <a:spLocks noChangeShapeType="1"/>
          </p:cNvSpPr>
          <p:nvPr/>
        </p:nvSpPr>
        <p:spPr bwMode="auto">
          <a:xfrm flipV="1">
            <a:off x="8291512" y="466883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4" name="Line 420"/>
          <p:cNvSpPr>
            <a:spLocks noChangeShapeType="1"/>
          </p:cNvSpPr>
          <p:nvPr/>
        </p:nvSpPr>
        <p:spPr bwMode="auto">
          <a:xfrm flipV="1">
            <a:off x="8335962" y="558958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5" name="Oval 421"/>
          <p:cNvSpPr>
            <a:spLocks noChangeArrowheads="1"/>
          </p:cNvSpPr>
          <p:nvPr/>
        </p:nvSpPr>
        <p:spPr bwMode="auto">
          <a:xfrm>
            <a:off x="8367712" y="5043488"/>
            <a:ext cx="38100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6" name="Line 422"/>
          <p:cNvSpPr>
            <a:spLocks noChangeShapeType="1"/>
          </p:cNvSpPr>
          <p:nvPr/>
        </p:nvSpPr>
        <p:spPr bwMode="auto">
          <a:xfrm flipV="1">
            <a:off x="8424862" y="477043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7" name="Line 423"/>
          <p:cNvSpPr>
            <a:spLocks noChangeShapeType="1"/>
          </p:cNvSpPr>
          <p:nvPr/>
        </p:nvSpPr>
        <p:spPr bwMode="auto">
          <a:xfrm flipV="1">
            <a:off x="8469312" y="46751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8" name="Line 424"/>
          <p:cNvSpPr>
            <a:spLocks noChangeShapeType="1"/>
          </p:cNvSpPr>
          <p:nvPr/>
        </p:nvSpPr>
        <p:spPr bwMode="auto">
          <a:xfrm flipV="1">
            <a:off x="8507412" y="48529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9" name="Oval 425"/>
          <p:cNvSpPr>
            <a:spLocks noChangeArrowheads="1"/>
          </p:cNvSpPr>
          <p:nvPr/>
        </p:nvSpPr>
        <p:spPr bwMode="auto">
          <a:xfrm>
            <a:off x="8539162" y="5043488"/>
            <a:ext cx="38100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0" name="Oval 426"/>
          <p:cNvSpPr>
            <a:spLocks noChangeArrowheads="1"/>
          </p:cNvSpPr>
          <p:nvPr/>
        </p:nvSpPr>
        <p:spPr bwMode="auto">
          <a:xfrm>
            <a:off x="8583612" y="5043488"/>
            <a:ext cx="39688" cy="38100"/>
          </a:xfrm>
          <a:prstGeom prst="ellipse">
            <a:avLst/>
          </a:prstGeom>
          <a:solidFill>
            <a:srgbClr val="F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1" name="Line 427"/>
          <p:cNvSpPr>
            <a:spLocks noChangeShapeType="1"/>
          </p:cNvSpPr>
          <p:nvPr/>
        </p:nvSpPr>
        <p:spPr bwMode="auto">
          <a:xfrm flipV="1">
            <a:off x="8642350" y="559593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2" name="Line 428"/>
          <p:cNvSpPr>
            <a:spLocks noChangeShapeType="1"/>
          </p:cNvSpPr>
          <p:nvPr/>
        </p:nvSpPr>
        <p:spPr bwMode="auto">
          <a:xfrm flipV="1">
            <a:off x="8686800" y="501808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3" name="Line 429"/>
          <p:cNvSpPr>
            <a:spLocks noChangeShapeType="1"/>
          </p:cNvSpPr>
          <p:nvPr/>
        </p:nvSpPr>
        <p:spPr bwMode="auto">
          <a:xfrm flipV="1">
            <a:off x="8731250" y="517048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4" name="Line 430"/>
          <p:cNvSpPr>
            <a:spLocks noChangeShapeType="1"/>
          </p:cNvSpPr>
          <p:nvPr/>
        </p:nvSpPr>
        <p:spPr bwMode="auto">
          <a:xfrm flipV="1">
            <a:off x="8775700" y="51831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5" name="Line 431"/>
          <p:cNvSpPr>
            <a:spLocks noChangeShapeType="1"/>
          </p:cNvSpPr>
          <p:nvPr/>
        </p:nvSpPr>
        <p:spPr bwMode="auto">
          <a:xfrm flipV="1">
            <a:off x="8820150" y="5316538"/>
            <a:ext cx="0" cy="1841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6" name="Line 432"/>
          <p:cNvSpPr>
            <a:spLocks noChangeShapeType="1"/>
          </p:cNvSpPr>
          <p:nvPr/>
        </p:nvSpPr>
        <p:spPr bwMode="auto">
          <a:xfrm flipV="1">
            <a:off x="8864600" y="526573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7" name="Line 433"/>
          <p:cNvSpPr>
            <a:spLocks noChangeShapeType="1"/>
          </p:cNvSpPr>
          <p:nvPr/>
        </p:nvSpPr>
        <p:spPr bwMode="auto">
          <a:xfrm flipV="1">
            <a:off x="8909050" y="5310188"/>
            <a:ext cx="0" cy="1778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8" name="Line 434"/>
          <p:cNvSpPr>
            <a:spLocks noChangeShapeType="1"/>
          </p:cNvSpPr>
          <p:nvPr/>
        </p:nvSpPr>
        <p:spPr bwMode="auto">
          <a:xfrm flipV="1">
            <a:off x="8953500" y="5602288"/>
            <a:ext cx="0" cy="381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59" name="Line 435"/>
          <p:cNvSpPr>
            <a:spLocks noChangeShapeType="1"/>
          </p:cNvSpPr>
          <p:nvPr/>
        </p:nvSpPr>
        <p:spPr bwMode="auto">
          <a:xfrm flipV="1">
            <a:off x="8997950" y="5278438"/>
            <a:ext cx="0" cy="1905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0" name="Line 436"/>
          <p:cNvSpPr>
            <a:spLocks noChangeShapeType="1"/>
          </p:cNvSpPr>
          <p:nvPr/>
        </p:nvSpPr>
        <p:spPr bwMode="auto">
          <a:xfrm flipV="1">
            <a:off x="9042400" y="5011738"/>
            <a:ext cx="0" cy="13970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1" name="Line 437"/>
          <p:cNvSpPr>
            <a:spLocks noChangeShapeType="1"/>
          </p:cNvSpPr>
          <p:nvPr/>
        </p:nvSpPr>
        <p:spPr bwMode="auto">
          <a:xfrm flipV="1">
            <a:off x="9086850" y="47259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2" name="Line 438"/>
          <p:cNvSpPr>
            <a:spLocks noChangeShapeType="1"/>
          </p:cNvSpPr>
          <p:nvPr/>
        </p:nvSpPr>
        <p:spPr bwMode="auto">
          <a:xfrm flipV="1">
            <a:off x="9131300" y="51069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3" name="Line 439"/>
          <p:cNvSpPr>
            <a:spLocks noChangeShapeType="1"/>
          </p:cNvSpPr>
          <p:nvPr/>
        </p:nvSpPr>
        <p:spPr bwMode="auto">
          <a:xfrm flipV="1">
            <a:off x="9175750" y="466248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4" name="Line 440"/>
          <p:cNvSpPr>
            <a:spLocks noChangeShapeType="1"/>
          </p:cNvSpPr>
          <p:nvPr/>
        </p:nvSpPr>
        <p:spPr bwMode="auto">
          <a:xfrm flipV="1">
            <a:off x="9220200" y="4694238"/>
            <a:ext cx="0" cy="1460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5" name="Line 441"/>
          <p:cNvSpPr>
            <a:spLocks noChangeShapeType="1"/>
          </p:cNvSpPr>
          <p:nvPr/>
        </p:nvSpPr>
        <p:spPr bwMode="auto">
          <a:xfrm flipV="1">
            <a:off x="9264650" y="5589588"/>
            <a:ext cx="0" cy="31750"/>
          </a:xfrm>
          <a:prstGeom prst="line">
            <a:avLst/>
          </a:prstGeom>
          <a:noFill/>
          <a:ln w="31750">
            <a:solidFill>
              <a:srgbClr val="FFBFB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6" name="Rectangle 442"/>
          <p:cNvSpPr>
            <a:spLocks noChangeArrowheads="1"/>
          </p:cNvSpPr>
          <p:nvPr/>
        </p:nvSpPr>
        <p:spPr bwMode="auto">
          <a:xfrm>
            <a:off x="7808912" y="3913188"/>
            <a:ext cx="1466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smtClean="0">
                <a:solidFill>
                  <a:srgbClr val="000000"/>
                </a:solidFill>
                <a:latin typeface="Arial Narrow" pitchFamily="34" charset="0"/>
              </a:rPr>
              <a:t>MAP connections (sparse)</a:t>
            </a:r>
            <a:endParaRPr lang="en-GB" sz="1200" b="0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867" name="Picture 5"/>
          <p:cNvPicPr>
            <a:picLocks noChangeAspect="1" noChangeArrowheads="1"/>
          </p:cNvPicPr>
          <p:nvPr/>
        </p:nvPicPr>
        <p:blipFill>
          <a:blip r:embed="rId2" cstate="print"/>
          <a:srcRect l="22198" t="10257" r="21056" b="57240"/>
          <a:stretch>
            <a:fillRect/>
          </a:stretch>
        </p:blipFill>
        <p:spPr bwMode="auto">
          <a:xfrm>
            <a:off x="676276" y="3579813"/>
            <a:ext cx="32400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093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en-US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Neurocomputational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 models:</a:t>
            </a:r>
            <a:b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Embedding computational models in DCMs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Integrating tractography and DCM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2688826"/>
            <a:ext cx="9001125" cy="95512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>
                <a:latin typeface="Arial Unicode MS" pitchFamily="34" charset="-128"/>
              </a:rPr>
              <a:t>Learning </a:t>
            </a:r>
            <a:r>
              <a:rPr lang="de-CH" sz="2800" b="1" dirty="0" err="1">
                <a:latin typeface="Arial Unicode MS" pitchFamily="34" charset="-128"/>
              </a:rPr>
              <a:t>of</a:t>
            </a:r>
            <a:r>
              <a:rPr lang="de-CH" sz="2800" b="1" dirty="0">
                <a:latin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</a:rPr>
              <a:t>dynamic</a:t>
            </a:r>
            <a:r>
              <a:rPr lang="de-CH" sz="2800" b="1" dirty="0">
                <a:latin typeface="Arial Unicode MS" pitchFamily="34" charset="-128"/>
              </a:rPr>
              <a:t> audio-</a:t>
            </a:r>
            <a:r>
              <a:rPr lang="de-CH" sz="2800" b="1" dirty="0" err="1">
                <a:latin typeface="Arial Unicode MS" pitchFamily="34" charset="-128"/>
              </a:rPr>
              <a:t>visual</a:t>
            </a:r>
            <a:r>
              <a:rPr lang="de-CH" sz="2800" b="1" dirty="0">
                <a:latin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</a:rPr>
              <a:t>associations</a:t>
            </a:r>
            <a:endParaRPr lang="en-US" sz="2800" b="1" dirty="0">
              <a:latin typeface="Arial Unicode MS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38" y="2328863"/>
            <a:ext cx="4362450" cy="2843212"/>
            <a:chOff x="308" y="1104"/>
            <a:chExt cx="2748" cy="1791"/>
          </a:xfrm>
        </p:grpSpPr>
        <p:sp>
          <p:nvSpPr>
            <p:cNvPr id="2190340" name="Text Box 4"/>
            <p:cNvSpPr txBox="1">
              <a:spLocks noChangeArrowheads="1"/>
            </p:cNvSpPr>
            <p:nvPr/>
          </p:nvSpPr>
          <p:spPr bwMode="auto">
            <a:xfrm>
              <a:off x="374" y="2198"/>
              <a:ext cx="681" cy="227"/>
            </a:xfrm>
            <a:prstGeom prst="rect">
              <a:avLst/>
            </a:prstGeom>
            <a:solidFill>
              <a:srgbClr val="FFE5FF"/>
            </a:solidFill>
            <a:ln w="28575">
              <a:solidFill>
                <a:srgbClr val="80008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CS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1" name="Text Box 5"/>
            <p:cNvSpPr txBox="1">
              <a:spLocks noChangeArrowheads="1"/>
            </p:cNvSpPr>
            <p:nvPr/>
          </p:nvSpPr>
          <p:spPr bwMode="auto">
            <a:xfrm>
              <a:off x="1406" y="2198"/>
              <a:ext cx="226" cy="227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 w="28575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2" name="Text Box 6"/>
            <p:cNvSpPr txBox="1">
              <a:spLocks noChangeArrowheads="1"/>
            </p:cNvSpPr>
            <p:nvPr/>
          </p:nvSpPr>
          <p:spPr bwMode="auto">
            <a:xfrm>
              <a:off x="1784" y="2198"/>
              <a:ext cx="674" cy="192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Response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3" name="Line 7"/>
            <p:cNvSpPr>
              <a:spLocks noChangeShapeType="1"/>
            </p:cNvSpPr>
            <p:nvPr/>
          </p:nvSpPr>
          <p:spPr bwMode="auto">
            <a:xfrm flipV="1">
              <a:off x="377" y="2426"/>
              <a:ext cx="24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4" name="Line 8"/>
            <p:cNvSpPr>
              <a:spLocks noChangeShapeType="1"/>
            </p:cNvSpPr>
            <p:nvPr/>
          </p:nvSpPr>
          <p:spPr bwMode="auto">
            <a:xfrm>
              <a:off x="377" y="23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5" name="Line 9"/>
            <p:cNvSpPr>
              <a:spLocks noChangeShapeType="1"/>
            </p:cNvSpPr>
            <p:nvPr/>
          </p:nvSpPr>
          <p:spPr bwMode="auto">
            <a:xfrm>
              <a:off x="831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6" name="Text Box 10"/>
            <p:cNvSpPr txBox="1">
              <a:spLocks noChangeArrowheads="1"/>
            </p:cNvSpPr>
            <p:nvPr/>
          </p:nvSpPr>
          <p:spPr bwMode="auto">
            <a:xfrm>
              <a:off x="1423" y="2683"/>
              <a:ext cx="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Time (ms)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7" name="Text Box 11"/>
            <p:cNvSpPr txBox="1">
              <a:spLocks noChangeArrowheads="1"/>
            </p:cNvSpPr>
            <p:nvPr/>
          </p:nvSpPr>
          <p:spPr bwMode="auto">
            <a:xfrm>
              <a:off x="320" y="2486"/>
              <a:ext cx="1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48" name="Text Box 12"/>
            <p:cNvSpPr txBox="1">
              <a:spLocks noChangeArrowheads="1"/>
            </p:cNvSpPr>
            <p:nvPr/>
          </p:nvSpPr>
          <p:spPr bwMode="auto">
            <a:xfrm>
              <a:off x="717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200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49" name="Text Box 13"/>
            <p:cNvSpPr txBox="1">
              <a:spLocks noChangeArrowheads="1"/>
            </p:cNvSpPr>
            <p:nvPr/>
          </p:nvSpPr>
          <p:spPr bwMode="auto">
            <a:xfrm>
              <a:off x="1171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400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0" name="Text Box 14"/>
            <p:cNvSpPr txBox="1">
              <a:spLocks noChangeArrowheads="1"/>
            </p:cNvSpPr>
            <p:nvPr/>
          </p:nvSpPr>
          <p:spPr bwMode="auto">
            <a:xfrm>
              <a:off x="1624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600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1" name="Text Box 15"/>
            <p:cNvSpPr txBox="1">
              <a:spLocks noChangeArrowheads="1"/>
            </p:cNvSpPr>
            <p:nvPr/>
          </p:nvSpPr>
          <p:spPr bwMode="auto">
            <a:xfrm>
              <a:off x="2077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800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2" name="Text Box 16"/>
            <p:cNvSpPr txBox="1">
              <a:spLocks noChangeArrowheads="1"/>
            </p:cNvSpPr>
            <p:nvPr/>
          </p:nvSpPr>
          <p:spPr bwMode="auto">
            <a:xfrm>
              <a:off x="2714" y="2486"/>
              <a:ext cx="34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2000 </a:t>
              </a:r>
              <a:r>
                <a:rPr lang="en-US" sz="1200">
                  <a:solidFill>
                    <a:srgbClr val="000000"/>
                  </a:solidFill>
                </a:rPr>
                <a:t>± 650</a:t>
              </a:r>
            </a:p>
          </p:txBody>
        </p:sp>
        <p:sp>
          <p:nvSpPr>
            <p:cNvPr id="2190353" name="Line 17"/>
            <p:cNvSpPr>
              <a:spLocks noChangeShapeType="1"/>
            </p:cNvSpPr>
            <p:nvPr/>
          </p:nvSpPr>
          <p:spPr bwMode="auto">
            <a:xfrm flipH="1">
              <a:off x="2492" y="2379"/>
              <a:ext cx="56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54" name="Line 18"/>
            <p:cNvSpPr>
              <a:spLocks noChangeShapeType="1"/>
            </p:cNvSpPr>
            <p:nvPr/>
          </p:nvSpPr>
          <p:spPr bwMode="auto">
            <a:xfrm flipH="1">
              <a:off x="2548" y="2379"/>
              <a:ext cx="56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74" y="1323"/>
              <a:ext cx="1209" cy="498"/>
              <a:chOff x="664" y="1110"/>
              <a:chExt cx="1209" cy="498"/>
            </a:xfrm>
          </p:grpSpPr>
          <p:sp>
            <p:nvSpPr>
              <p:cNvPr id="2190356" name="Text Box 20"/>
              <p:cNvSpPr txBox="1">
                <a:spLocks noChangeArrowheads="1"/>
              </p:cNvSpPr>
              <p:nvPr/>
            </p:nvSpPr>
            <p:spPr bwMode="auto">
              <a:xfrm>
                <a:off x="664" y="1110"/>
                <a:ext cx="1209" cy="498"/>
              </a:xfrm>
              <a:prstGeom prst="rect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r">
                  <a:spcBef>
                    <a:spcPct val="50000"/>
                  </a:spcBef>
                </a:pPr>
                <a:endParaRPr lang="en-GB" sz="1800" b="0">
                  <a:solidFill>
                    <a:srgbClr val="000000"/>
                  </a:solidFill>
                </a:endParaRPr>
              </a:p>
              <a:p>
                <a:pPr algn="r">
                  <a:spcBef>
                    <a:spcPct val="50000"/>
                  </a:spcBef>
                </a:pPr>
                <a:endParaRPr lang="en-US" sz="1000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90357" name="Picture 21" descr="high to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8" y="1200"/>
                <a:ext cx="341" cy="298"/>
              </a:xfrm>
              <a:prstGeom prst="rect">
                <a:avLst/>
              </a:prstGeom>
              <a:noFill/>
            </p:spPr>
          </p:pic>
          <p:pic>
            <p:nvPicPr>
              <p:cNvPr id="2190358" name="Picture 22" descr="low to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9" y="1200"/>
                <a:ext cx="328" cy="340"/>
              </a:xfrm>
              <a:prstGeom prst="rect">
                <a:avLst/>
              </a:prstGeom>
              <a:noFill/>
            </p:spPr>
          </p:pic>
          <p:sp>
            <p:nvSpPr>
              <p:cNvPr id="2190359" name="Text Box 23"/>
              <p:cNvSpPr txBox="1">
                <a:spLocks noChangeArrowheads="1"/>
              </p:cNvSpPr>
              <p:nvPr/>
            </p:nvSpPr>
            <p:spPr bwMode="auto">
              <a:xfrm>
                <a:off x="1135" y="1240"/>
                <a:ext cx="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srgbClr val="000000"/>
                    </a:solidFill>
                  </a:rPr>
                  <a:t>or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0360" name="Line 24"/>
            <p:cNvSpPr>
              <a:spLocks noChangeShapeType="1"/>
            </p:cNvSpPr>
            <p:nvPr/>
          </p:nvSpPr>
          <p:spPr bwMode="auto">
            <a:xfrm>
              <a:off x="1284" y="2414"/>
              <a:ext cx="0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1" name="Line 25"/>
            <p:cNvSpPr>
              <a:spLocks noChangeShapeType="1"/>
            </p:cNvSpPr>
            <p:nvPr/>
          </p:nvSpPr>
          <p:spPr bwMode="auto">
            <a:xfrm>
              <a:off x="1738" y="2414"/>
              <a:ext cx="0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2" name="Line 26"/>
            <p:cNvSpPr>
              <a:spLocks noChangeShapeType="1"/>
            </p:cNvSpPr>
            <p:nvPr/>
          </p:nvSpPr>
          <p:spPr bwMode="auto">
            <a:xfrm>
              <a:off x="2191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3" name="Line 27"/>
            <p:cNvSpPr>
              <a:spLocks noChangeShapeType="1"/>
            </p:cNvSpPr>
            <p:nvPr/>
          </p:nvSpPr>
          <p:spPr bwMode="auto">
            <a:xfrm>
              <a:off x="2880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4" name="Text Box 28"/>
            <p:cNvSpPr txBox="1">
              <a:spLocks noChangeArrowheads="1"/>
            </p:cNvSpPr>
            <p:nvPr/>
          </p:nvSpPr>
          <p:spPr bwMode="auto">
            <a:xfrm>
              <a:off x="1595" y="1104"/>
              <a:ext cx="10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Target Stimulus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65" name="Text Box 29"/>
            <p:cNvSpPr txBox="1">
              <a:spLocks noChangeArrowheads="1"/>
            </p:cNvSpPr>
            <p:nvPr/>
          </p:nvSpPr>
          <p:spPr bwMode="auto">
            <a:xfrm>
              <a:off x="308" y="1104"/>
              <a:ext cx="1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Conditioning Stimulus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662" y="1323"/>
              <a:ext cx="1208" cy="499"/>
              <a:chOff x="664" y="1654"/>
              <a:chExt cx="1208" cy="499"/>
            </a:xfrm>
          </p:grpSpPr>
          <p:sp>
            <p:nvSpPr>
              <p:cNvPr id="2190367" name="Text Box 31"/>
              <p:cNvSpPr txBox="1">
                <a:spLocks noChangeArrowheads="1"/>
              </p:cNvSpPr>
              <p:nvPr/>
            </p:nvSpPr>
            <p:spPr bwMode="auto">
              <a:xfrm>
                <a:off x="664" y="1654"/>
                <a:ext cx="1208" cy="499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r">
                  <a:spcBef>
                    <a:spcPct val="50000"/>
                  </a:spcBef>
                </a:pPr>
                <a:endParaRPr lang="en-GB" sz="1800" b="0">
                  <a:solidFill>
                    <a:srgbClr val="000000"/>
                  </a:solidFill>
                </a:endParaRPr>
              </a:p>
              <a:p>
                <a:pPr algn="r">
                  <a:spcBef>
                    <a:spcPct val="50000"/>
                  </a:spcBef>
                </a:pPr>
                <a:endParaRPr lang="en-US" sz="1200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90368" name="Picture 32" descr="gray_h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11" y="1742"/>
                <a:ext cx="340" cy="340"/>
              </a:xfrm>
              <a:prstGeom prst="rect">
                <a:avLst/>
              </a:prstGeom>
              <a:noFill/>
            </p:spPr>
          </p:pic>
          <p:pic>
            <p:nvPicPr>
              <p:cNvPr id="2190369" name="Picture 33" descr="gray_f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3" y="1732"/>
                <a:ext cx="340" cy="340"/>
              </a:xfrm>
              <a:prstGeom prst="rect">
                <a:avLst/>
              </a:prstGeom>
              <a:noFill/>
            </p:spPr>
          </p:pic>
          <p:sp>
            <p:nvSpPr>
              <p:cNvPr id="2190370" name="Text Box 34"/>
              <p:cNvSpPr txBox="1">
                <a:spLocks noChangeArrowheads="1"/>
              </p:cNvSpPr>
              <p:nvPr/>
            </p:nvSpPr>
            <p:spPr bwMode="auto">
              <a:xfrm>
                <a:off x="1136" y="1791"/>
                <a:ext cx="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srgbClr val="000000"/>
                    </a:solidFill>
                  </a:rPr>
                  <a:t>or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0371" name="Text Box 35"/>
            <p:cNvSpPr txBox="1">
              <a:spLocks noChangeArrowheads="1"/>
            </p:cNvSpPr>
            <p:nvPr/>
          </p:nvSpPr>
          <p:spPr bwMode="auto">
            <a:xfrm>
              <a:off x="1290" y="2198"/>
              <a:ext cx="453" cy="227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 w="28575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TS</a:t>
              </a:r>
            </a:p>
          </p:txBody>
        </p:sp>
        <p:sp>
          <p:nvSpPr>
            <p:cNvPr id="2190372" name="Line 36"/>
            <p:cNvSpPr>
              <a:spLocks noChangeShapeType="1"/>
            </p:cNvSpPr>
            <p:nvPr/>
          </p:nvSpPr>
          <p:spPr bwMode="auto">
            <a:xfrm>
              <a:off x="375" y="1831"/>
              <a:ext cx="5" cy="355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3" name="Line 37"/>
            <p:cNvSpPr>
              <a:spLocks noChangeShapeType="1"/>
            </p:cNvSpPr>
            <p:nvPr/>
          </p:nvSpPr>
          <p:spPr bwMode="auto">
            <a:xfrm flipH="1">
              <a:off x="1066" y="1831"/>
              <a:ext cx="524" cy="355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4" name="Line 38"/>
            <p:cNvSpPr>
              <a:spLocks noChangeShapeType="1"/>
            </p:cNvSpPr>
            <p:nvPr/>
          </p:nvSpPr>
          <p:spPr bwMode="auto">
            <a:xfrm flipH="1">
              <a:off x="1280" y="1831"/>
              <a:ext cx="377" cy="36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5" name="Line 39"/>
            <p:cNvSpPr>
              <a:spLocks noChangeShapeType="1"/>
            </p:cNvSpPr>
            <p:nvPr/>
          </p:nvSpPr>
          <p:spPr bwMode="auto">
            <a:xfrm flipH="1">
              <a:off x="1752" y="1835"/>
              <a:ext cx="1125" cy="34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376" name="AutoShape 40"/>
          <p:cNvSpPr>
            <a:spLocks noChangeAspect="1" noChangeArrowheads="1" noTextEdit="1"/>
          </p:cNvSpPr>
          <p:nvPr/>
        </p:nvSpPr>
        <p:spPr bwMode="auto">
          <a:xfrm>
            <a:off x="5219700" y="2025650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0377" name="Rectangle 41"/>
          <p:cNvSpPr>
            <a:spLocks noChangeAspect="1" noChangeArrowheads="1"/>
          </p:cNvSpPr>
          <p:nvPr/>
        </p:nvSpPr>
        <p:spPr bwMode="auto">
          <a:xfrm>
            <a:off x="5219700" y="2025650"/>
            <a:ext cx="4271963" cy="3205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576888" y="2200275"/>
            <a:ext cx="3703637" cy="2878138"/>
            <a:chOff x="3513" y="1386"/>
            <a:chExt cx="2333" cy="1813"/>
          </a:xfrm>
        </p:grpSpPr>
        <p:sp>
          <p:nvSpPr>
            <p:cNvPr id="2190379" name="Rectangle 43"/>
            <p:cNvSpPr>
              <a:spLocks noChangeAspect="1" noChangeArrowheads="1"/>
            </p:cNvSpPr>
            <p:nvPr/>
          </p:nvSpPr>
          <p:spPr bwMode="auto">
            <a:xfrm>
              <a:off x="3638" y="1429"/>
              <a:ext cx="2082" cy="1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0" name="Rectangle 44"/>
            <p:cNvSpPr>
              <a:spLocks noChangeAspect="1" noChangeArrowheads="1"/>
            </p:cNvSpPr>
            <p:nvPr/>
          </p:nvSpPr>
          <p:spPr bwMode="auto">
            <a:xfrm>
              <a:off x="3638" y="1429"/>
              <a:ext cx="2082" cy="164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1" name="Line 45"/>
            <p:cNvSpPr>
              <a:spLocks noChangeAspect="1" noChangeShapeType="1"/>
            </p:cNvSpPr>
            <p:nvPr/>
          </p:nvSpPr>
          <p:spPr bwMode="auto">
            <a:xfrm>
              <a:off x="3638" y="3069"/>
              <a:ext cx="20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2" name="Line 46"/>
            <p:cNvSpPr>
              <a:spLocks noChangeAspect="1" noChangeShapeType="1"/>
            </p:cNvSpPr>
            <p:nvPr/>
          </p:nvSpPr>
          <p:spPr bwMode="auto">
            <a:xfrm flipV="1">
              <a:off x="3638" y="1429"/>
              <a:ext cx="0" cy="16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3" name="Line 47"/>
            <p:cNvSpPr>
              <a:spLocks noChangeAspect="1" noChangeShapeType="1"/>
            </p:cNvSpPr>
            <p:nvPr/>
          </p:nvSpPr>
          <p:spPr bwMode="auto">
            <a:xfrm flipV="1">
              <a:off x="3638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4" name="Rectangle 48"/>
            <p:cNvSpPr>
              <a:spLocks noChangeAspect="1" noChangeArrowheads="1"/>
            </p:cNvSpPr>
            <p:nvPr/>
          </p:nvSpPr>
          <p:spPr bwMode="auto">
            <a:xfrm>
              <a:off x="3619" y="308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5" name="Line 49"/>
            <p:cNvSpPr>
              <a:spLocks noChangeAspect="1" noChangeShapeType="1"/>
            </p:cNvSpPr>
            <p:nvPr/>
          </p:nvSpPr>
          <p:spPr bwMode="auto">
            <a:xfrm flipV="1">
              <a:off x="4051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6" name="Rectangle 50"/>
            <p:cNvSpPr>
              <a:spLocks noChangeAspect="1" noChangeArrowheads="1"/>
            </p:cNvSpPr>
            <p:nvPr/>
          </p:nvSpPr>
          <p:spPr bwMode="auto">
            <a:xfrm>
              <a:off x="3988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7" name="Line 51"/>
            <p:cNvSpPr>
              <a:spLocks noChangeAspect="1" noChangeShapeType="1"/>
            </p:cNvSpPr>
            <p:nvPr/>
          </p:nvSpPr>
          <p:spPr bwMode="auto">
            <a:xfrm flipV="1">
              <a:off x="4468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8" name="Rectangle 52"/>
            <p:cNvSpPr>
              <a:spLocks noChangeAspect="1" noChangeArrowheads="1"/>
            </p:cNvSpPr>
            <p:nvPr/>
          </p:nvSpPr>
          <p:spPr bwMode="auto">
            <a:xfrm>
              <a:off x="4406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9" name="Line 53"/>
            <p:cNvSpPr>
              <a:spLocks noChangeAspect="1" noChangeShapeType="1"/>
            </p:cNvSpPr>
            <p:nvPr/>
          </p:nvSpPr>
          <p:spPr bwMode="auto">
            <a:xfrm flipV="1">
              <a:off x="4885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0" name="Rectangle 54"/>
            <p:cNvSpPr>
              <a:spLocks noChangeAspect="1" noChangeArrowheads="1"/>
            </p:cNvSpPr>
            <p:nvPr/>
          </p:nvSpPr>
          <p:spPr bwMode="auto">
            <a:xfrm>
              <a:off x="4823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1" name="Line 55"/>
            <p:cNvSpPr>
              <a:spLocks noChangeAspect="1" noChangeShapeType="1"/>
            </p:cNvSpPr>
            <p:nvPr/>
          </p:nvSpPr>
          <p:spPr bwMode="auto">
            <a:xfrm flipV="1">
              <a:off x="5303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2" name="Rectangle 56"/>
            <p:cNvSpPr>
              <a:spLocks noChangeAspect="1" noChangeArrowheads="1"/>
            </p:cNvSpPr>
            <p:nvPr/>
          </p:nvSpPr>
          <p:spPr bwMode="auto">
            <a:xfrm>
              <a:off x="5240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3" name="Line 57"/>
            <p:cNvSpPr>
              <a:spLocks noChangeAspect="1" noChangeShapeType="1"/>
            </p:cNvSpPr>
            <p:nvPr/>
          </p:nvSpPr>
          <p:spPr bwMode="auto">
            <a:xfrm flipV="1">
              <a:off x="5720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4" name="Rectangle 58"/>
            <p:cNvSpPr>
              <a:spLocks noChangeAspect="1" noChangeArrowheads="1"/>
            </p:cNvSpPr>
            <p:nvPr/>
          </p:nvSpPr>
          <p:spPr bwMode="auto">
            <a:xfrm>
              <a:off x="5634" y="3084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5" name="Line 59"/>
            <p:cNvSpPr>
              <a:spLocks noChangeAspect="1" noChangeShapeType="1"/>
            </p:cNvSpPr>
            <p:nvPr/>
          </p:nvSpPr>
          <p:spPr bwMode="auto">
            <a:xfrm>
              <a:off x="3638" y="3069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6" name="Rectangle 60"/>
            <p:cNvSpPr>
              <a:spLocks noChangeAspect="1" noChangeArrowheads="1"/>
            </p:cNvSpPr>
            <p:nvPr/>
          </p:nvSpPr>
          <p:spPr bwMode="auto">
            <a:xfrm>
              <a:off x="3576" y="3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7" name="Line 61"/>
            <p:cNvSpPr>
              <a:spLocks noChangeAspect="1" noChangeShapeType="1"/>
            </p:cNvSpPr>
            <p:nvPr/>
          </p:nvSpPr>
          <p:spPr bwMode="auto">
            <a:xfrm>
              <a:off x="3638" y="2738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8" name="Rectangle 62"/>
            <p:cNvSpPr>
              <a:spLocks noChangeAspect="1" noChangeArrowheads="1"/>
            </p:cNvSpPr>
            <p:nvPr/>
          </p:nvSpPr>
          <p:spPr bwMode="auto">
            <a:xfrm>
              <a:off x="3513" y="269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9" name="Line 63"/>
            <p:cNvSpPr>
              <a:spLocks noChangeAspect="1" noChangeShapeType="1"/>
            </p:cNvSpPr>
            <p:nvPr/>
          </p:nvSpPr>
          <p:spPr bwMode="auto">
            <a:xfrm>
              <a:off x="3638" y="2412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0" name="Rectangle 64"/>
            <p:cNvSpPr>
              <a:spLocks noChangeAspect="1" noChangeArrowheads="1"/>
            </p:cNvSpPr>
            <p:nvPr/>
          </p:nvSpPr>
          <p:spPr bwMode="auto">
            <a:xfrm>
              <a:off x="3513" y="23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1" name="Line 65"/>
            <p:cNvSpPr>
              <a:spLocks noChangeAspect="1" noChangeShapeType="1"/>
            </p:cNvSpPr>
            <p:nvPr/>
          </p:nvSpPr>
          <p:spPr bwMode="auto">
            <a:xfrm>
              <a:off x="3638" y="2082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2" name="Rectangle 66"/>
            <p:cNvSpPr>
              <a:spLocks noChangeAspect="1" noChangeArrowheads="1"/>
            </p:cNvSpPr>
            <p:nvPr/>
          </p:nvSpPr>
          <p:spPr bwMode="auto">
            <a:xfrm>
              <a:off x="3513" y="203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3" name="Line 67"/>
            <p:cNvSpPr>
              <a:spLocks noChangeAspect="1" noChangeShapeType="1"/>
            </p:cNvSpPr>
            <p:nvPr/>
          </p:nvSpPr>
          <p:spPr bwMode="auto">
            <a:xfrm>
              <a:off x="3638" y="1755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4" name="Rectangle 68"/>
            <p:cNvSpPr>
              <a:spLocks noChangeAspect="1" noChangeArrowheads="1"/>
            </p:cNvSpPr>
            <p:nvPr/>
          </p:nvSpPr>
          <p:spPr bwMode="auto">
            <a:xfrm>
              <a:off x="3513" y="171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5" name="Line 69"/>
            <p:cNvSpPr>
              <a:spLocks noChangeAspect="1" noChangeShapeType="1"/>
            </p:cNvSpPr>
            <p:nvPr/>
          </p:nvSpPr>
          <p:spPr bwMode="auto">
            <a:xfrm>
              <a:off x="3638" y="1429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6" name="Rectangle 70"/>
            <p:cNvSpPr>
              <a:spLocks noChangeAspect="1" noChangeArrowheads="1"/>
            </p:cNvSpPr>
            <p:nvPr/>
          </p:nvSpPr>
          <p:spPr bwMode="auto">
            <a:xfrm>
              <a:off x="3576" y="138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7" name="Freeform 71"/>
            <p:cNvSpPr>
              <a:spLocks noChangeAspect="1"/>
            </p:cNvSpPr>
            <p:nvPr/>
          </p:nvSpPr>
          <p:spPr bwMode="auto">
            <a:xfrm>
              <a:off x="3638" y="1592"/>
              <a:ext cx="600" cy="1309"/>
            </a:xfrm>
            <a:custGeom>
              <a:avLst/>
              <a:gdLst/>
              <a:ahLst/>
              <a:cxnLst>
                <a:cxn ang="0">
                  <a:pos x="12" y="822"/>
                </a:cxn>
                <a:cxn ang="0">
                  <a:pos x="30" y="822"/>
                </a:cxn>
                <a:cxn ang="0">
                  <a:pos x="48" y="1230"/>
                </a:cxn>
                <a:cxn ang="0">
                  <a:pos x="66" y="1230"/>
                </a:cxn>
                <a:cxn ang="0">
                  <a:pos x="84" y="1230"/>
                </a:cxn>
                <a:cxn ang="0">
                  <a:pos x="102" y="1230"/>
                </a:cxn>
                <a:cxn ang="0">
                  <a:pos x="120" y="1230"/>
                </a:cxn>
                <a:cxn ang="0">
                  <a:pos x="138" y="822"/>
                </a:cxn>
                <a:cxn ang="0">
                  <a:pos x="156" y="822"/>
                </a:cxn>
                <a:cxn ang="0">
                  <a:pos x="174" y="822"/>
                </a:cxn>
                <a:cxn ang="0">
                  <a:pos x="192" y="408"/>
                </a:cxn>
                <a:cxn ang="0">
                  <a:pos x="210" y="408"/>
                </a:cxn>
                <a:cxn ang="0">
                  <a:pos x="228" y="408"/>
                </a:cxn>
                <a:cxn ang="0">
                  <a:pos x="246" y="408"/>
                </a:cxn>
                <a:cxn ang="0">
                  <a:pos x="264" y="408"/>
                </a:cxn>
                <a:cxn ang="0">
                  <a:pos x="282" y="822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1638"/>
                </a:cxn>
                <a:cxn ang="0">
                  <a:pos x="354" y="1638"/>
                </a:cxn>
                <a:cxn ang="0">
                  <a:pos x="372" y="1638"/>
                </a:cxn>
                <a:cxn ang="0">
                  <a:pos x="390" y="1638"/>
                </a:cxn>
                <a:cxn ang="0">
                  <a:pos x="408" y="822"/>
                </a:cxn>
                <a:cxn ang="0">
                  <a:pos x="426" y="822"/>
                </a:cxn>
                <a:cxn ang="0">
                  <a:pos x="444" y="0"/>
                </a:cxn>
                <a:cxn ang="0">
                  <a:pos x="462" y="0"/>
                </a:cxn>
                <a:cxn ang="0">
                  <a:pos x="480" y="0"/>
                </a:cxn>
                <a:cxn ang="0">
                  <a:pos x="498" y="0"/>
                </a:cxn>
                <a:cxn ang="0">
                  <a:pos x="516" y="0"/>
                </a:cxn>
                <a:cxn ang="0">
                  <a:pos x="534" y="822"/>
                </a:cxn>
                <a:cxn ang="0">
                  <a:pos x="552" y="822"/>
                </a:cxn>
                <a:cxn ang="0">
                  <a:pos x="564" y="408"/>
                </a:cxn>
                <a:cxn ang="0">
                  <a:pos x="582" y="408"/>
                </a:cxn>
                <a:cxn ang="0">
                  <a:pos x="600" y="408"/>
                </a:cxn>
                <a:cxn ang="0">
                  <a:pos x="618" y="408"/>
                </a:cxn>
                <a:cxn ang="0">
                  <a:pos x="636" y="408"/>
                </a:cxn>
                <a:cxn ang="0">
                  <a:pos x="654" y="408"/>
                </a:cxn>
                <a:cxn ang="0">
                  <a:pos x="672" y="822"/>
                </a:cxn>
                <a:cxn ang="0">
                  <a:pos x="690" y="822"/>
                </a:cxn>
                <a:cxn ang="0">
                  <a:pos x="708" y="822"/>
                </a:cxn>
                <a:cxn ang="0">
                  <a:pos x="720" y="1638"/>
                </a:cxn>
                <a:cxn ang="0">
                  <a:pos x="738" y="1638"/>
                </a:cxn>
              </a:cxnLst>
              <a:rect l="0" t="0" r="r" b="b"/>
              <a:pathLst>
                <a:path w="750" h="1638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822"/>
                  </a:lnTo>
                  <a:lnTo>
                    <a:pt x="36" y="1230"/>
                  </a:lnTo>
                  <a:lnTo>
                    <a:pt x="42" y="1230"/>
                  </a:lnTo>
                  <a:lnTo>
                    <a:pt x="48" y="1230"/>
                  </a:lnTo>
                  <a:lnTo>
                    <a:pt x="54" y="1230"/>
                  </a:lnTo>
                  <a:lnTo>
                    <a:pt x="60" y="1230"/>
                  </a:lnTo>
                  <a:lnTo>
                    <a:pt x="66" y="1230"/>
                  </a:lnTo>
                  <a:lnTo>
                    <a:pt x="72" y="1230"/>
                  </a:lnTo>
                  <a:lnTo>
                    <a:pt x="78" y="1230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1230"/>
                  </a:lnTo>
                  <a:lnTo>
                    <a:pt x="120" y="1230"/>
                  </a:lnTo>
                  <a:lnTo>
                    <a:pt x="126" y="1230"/>
                  </a:lnTo>
                  <a:lnTo>
                    <a:pt x="132" y="1230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408"/>
                  </a:lnTo>
                  <a:lnTo>
                    <a:pt x="198" y="408"/>
                  </a:lnTo>
                  <a:lnTo>
                    <a:pt x="204" y="408"/>
                  </a:lnTo>
                  <a:lnTo>
                    <a:pt x="210" y="408"/>
                  </a:lnTo>
                  <a:lnTo>
                    <a:pt x="216" y="408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408"/>
                  </a:lnTo>
                  <a:lnTo>
                    <a:pt x="252" y="408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70" y="408"/>
                  </a:lnTo>
                  <a:lnTo>
                    <a:pt x="276" y="408"/>
                  </a:lnTo>
                  <a:lnTo>
                    <a:pt x="282" y="822"/>
                  </a:lnTo>
                  <a:lnTo>
                    <a:pt x="288" y="822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1638"/>
                  </a:lnTo>
                  <a:lnTo>
                    <a:pt x="330" y="1638"/>
                  </a:lnTo>
                  <a:lnTo>
                    <a:pt x="336" y="1638"/>
                  </a:lnTo>
                  <a:lnTo>
                    <a:pt x="342" y="1638"/>
                  </a:lnTo>
                  <a:lnTo>
                    <a:pt x="348" y="1638"/>
                  </a:lnTo>
                  <a:lnTo>
                    <a:pt x="354" y="1638"/>
                  </a:lnTo>
                  <a:lnTo>
                    <a:pt x="360" y="1638"/>
                  </a:lnTo>
                  <a:lnTo>
                    <a:pt x="366" y="1638"/>
                  </a:lnTo>
                  <a:lnTo>
                    <a:pt x="372" y="1638"/>
                  </a:lnTo>
                  <a:lnTo>
                    <a:pt x="378" y="1638"/>
                  </a:lnTo>
                  <a:lnTo>
                    <a:pt x="384" y="1638"/>
                  </a:lnTo>
                  <a:lnTo>
                    <a:pt x="390" y="1638"/>
                  </a:lnTo>
                  <a:lnTo>
                    <a:pt x="396" y="822"/>
                  </a:lnTo>
                  <a:lnTo>
                    <a:pt x="402" y="822"/>
                  </a:lnTo>
                  <a:lnTo>
                    <a:pt x="408" y="822"/>
                  </a:lnTo>
                  <a:lnTo>
                    <a:pt x="414" y="822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822"/>
                  </a:lnTo>
                  <a:lnTo>
                    <a:pt x="528" y="822"/>
                  </a:lnTo>
                  <a:lnTo>
                    <a:pt x="534" y="822"/>
                  </a:lnTo>
                  <a:lnTo>
                    <a:pt x="540" y="822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2" y="408"/>
                  </a:lnTo>
                  <a:lnTo>
                    <a:pt x="558" y="408"/>
                  </a:lnTo>
                  <a:lnTo>
                    <a:pt x="564" y="408"/>
                  </a:lnTo>
                  <a:lnTo>
                    <a:pt x="570" y="408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6" y="408"/>
                  </a:lnTo>
                  <a:lnTo>
                    <a:pt x="612" y="408"/>
                  </a:lnTo>
                  <a:lnTo>
                    <a:pt x="618" y="408"/>
                  </a:lnTo>
                  <a:lnTo>
                    <a:pt x="624" y="408"/>
                  </a:lnTo>
                  <a:lnTo>
                    <a:pt x="630" y="408"/>
                  </a:lnTo>
                  <a:lnTo>
                    <a:pt x="636" y="408"/>
                  </a:lnTo>
                  <a:lnTo>
                    <a:pt x="642" y="408"/>
                  </a:lnTo>
                  <a:lnTo>
                    <a:pt x="648" y="408"/>
                  </a:lnTo>
                  <a:lnTo>
                    <a:pt x="654" y="408"/>
                  </a:lnTo>
                  <a:lnTo>
                    <a:pt x="660" y="822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1638"/>
                  </a:lnTo>
                  <a:lnTo>
                    <a:pt x="732" y="1638"/>
                  </a:lnTo>
                  <a:lnTo>
                    <a:pt x="738" y="1638"/>
                  </a:lnTo>
                  <a:lnTo>
                    <a:pt x="744" y="1638"/>
                  </a:lnTo>
                  <a:lnTo>
                    <a:pt x="750" y="163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8" name="Freeform 72"/>
            <p:cNvSpPr>
              <a:spLocks noChangeAspect="1"/>
            </p:cNvSpPr>
            <p:nvPr/>
          </p:nvSpPr>
          <p:spPr bwMode="auto">
            <a:xfrm>
              <a:off x="4238" y="1592"/>
              <a:ext cx="595" cy="1309"/>
            </a:xfrm>
            <a:custGeom>
              <a:avLst/>
              <a:gdLst/>
              <a:ahLst/>
              <a:cxnLst>
                <a:cxn ang="0">
                  <a:pos x="12" y="1638"/>
                </a:cxn>
                <a:cxn ang="0">
                  <a:pos x="30" y="1638"/>
                </a:cxn>
                <a:cxn ang="0">
                  <a:pos x="48" y="822"/>
                </a:cxn>
                <a:cxn ang="0">
                  <a:pos x="66" y="822"/>
                </a:cxn>
                <a:cxn ang="0">
                  <a:pos x="84" y="0"/>
                </a:cxn>
                <a:cxn ang="0">
                  <a:pos x="102" y="0"/>
                </a:cxn>
                <a:cxn ang="0">
                  <a:pos x="120" y="0"/>
                </a:cxn>
                <a:cxn ang="0">
                  <a:pos x="138" y="0"/>
                </a:cxn>
                <a:cxn ang="0">
                  <a:pos x="156" y="0"/>
                </a:cxn>
                <a:cxn ang="0">
                  <a:pos x="174" y="0"/>
                </a:cxn>
                <a:cxn ang="0">
                  <a:pos x="192" y="822"/>
                </a:cxn>
                <a:cxn ang="0">
                  <a:pos x="210" y="822"/>
                </a:cxn>
                <a:cxn ang="0">
                  <a:pos x="228" y="1230"/>
                </a:cxn>
                <a:cxn ang="0">
                  <a:pos x="246" y="1230"/>
                </a:cxn>
                <a:cxn ang="0">
                  <a:pos x="264" y="1230"/>
                </a:cxn>
                <a:cxn ang="0">
                  <a:pos x="282" y="1230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1638"/>
                </a:cxn>
                <a:cxn ang="0">
                  <a:pos x="354" y="1638"/>
                </a:cxn>
                <a:cxn ang="0">
                  <a:pos x="372" y="1638"/>
                </a:cxn>
                <a:cxn ang="0">
                  <a:pos x="390" y="1638"/>
                </a:cxn>
                <a:cxn ang="0">
                  <a:pos x="408" y="1638"/>
                </a:cxn>
                <a:cxn ang="0">
                  <a:pos x="426" y="822"/>
                </a:cxn>
                <a:cxn ang="0">
                  <a:pos x="444" y="822"/>
                </a:cxn>
                <a:cxn ang="0">
                  <a:pos x="462" y="822"/>
                </a:cxn>
                <a:cxn ang="0">
                  <a:pos x="474" y="408"/>
                </a:cxn>
                <a:cxn ang="0">
                  <a:pos x="492" y="408"/>
                </a:cxn>
                <a:cxn ang="0">
                  <a:pos x="510" y="408"/>
                </a:cxn>
                <a:cxn ang="0">
                  <a:pos x="528" y="408"/>
                </a:cxn>
                <a:cxn ang="0">
                  <a:pos x="546" y="822"/>
                </a:cxn>
                <a:cxn ang="0">
                  <a:pos x="564" y="822"/>
                </a:cxn>
                <a:cxn ang="0">
                  <a:pos x="582" y="822"/>
                </a:cxn>
                <a:cxn ang="0">
                  <a:pos x="600" y="1230"/>
                </a:cxn>
                <a:cxn ang="0">
                  <a:pos x="618" y="1230"/>
                </a:cxn>
                <a:cxn ang="0">
                  <a:pos x="636" y="1230"/>
                </a:cxn>
                <a:cxn ang="0">
                  <a:pos x="654" y="1230"/>
                </a:cxn>
                <a:cxn ang="0">
                  <a:pos x="666" y="822"/>
                </a:cxn>
                <a:cxn ang="0">
                  <a:pos x="684" y="822"/>
                </a:cxn>
                <a:cxn ang="0">
                  <a:pos x="702" y="822"/>
                </a:cxn>
                <a:cxn ang="0">
                  <a:pos x="714" y="0"/>
                </a:cxn>
                <a:cxn ang="0">
                  <a:pos x="732" y="0"/>
                </a:cxn>
              </a:cxnLst>
              <a:rect l="0" t="0" r="r" b="b"/>
              <a:pathLst>
                <a:path w="744" h="1638">
                  <a:moveTo>
                    <a:pt x="0" y="1638"/>
                  </a:moveTo>
                  <a:lnTo>
                    <a:pt x="6" y="1638"/>
                  </a:lnTo>
                  <a:lnTo>
                    <a:pt x="12" y="1638"/>
                  </a:lnTo>
                  <a:lnTo>
                    <a:pt x="18" y="1638"/>
                  </a:lnTo>
                  <a:lnTo>
                    <a:pt x="24" y="1638"/>
                  </a:lnTo>
                  <a:lnTo>
                    <a:pt x="30" y="1638"/>
                  </a:lnTo>
                  <a:lnTo>
                    <a:pt x="36" y="1638"/>
                  </a:lnTo>
                  <a:lnTo>
                    <a:pt x="42" y="822"/>
                  </a:lnTo>
                  <a:lnTo>
                    <a:pt x="48" y="822"/>
                  </a:lnTo>
                  <a:lnTo>
                    <a:pt x="54" y="822"/>
                  </a:lnTo>
                  <a:lnTo>
                    <a:pt x="60" y="822"/>
                  </a:lnTo>
                  <a:lnTo>
                    <a:pt x="66" y="822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30"/>
                  </a:lnTo>
                  <a:lnTo>
                    <a:pt x="246" y="1230"/>
                  </a:lnTo>
                  <a:lnTo>
                    <a:pt x="252" y="1230"/>
                  </a:lnTo>
                  <a:lnTo>
                    <a:pt x="258" y="1230"/>
                  </a:lnTo>
                  <a:lnTo>
                    <a:pt x="264" y="1230"/>
                  </a:lnTo>
                  <a:lnTo>
                    <a:pt x="270" y="1230"/>
                  </a:lnTo>
                  <a:lnTo>
                    <a:pt x="276" y="1230"/>
                  </a:lnTo>
                  <a:lnTo>
                    <a:pt x="282" y="1230"/>
                  </a:lnTo>
                  <a:lnTo>
                    <a:pt x="288" y="1230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1638"/>
                  </a:lnTo>
                  <a:lnTo>
                    <a:pt x="330" y="1638"/>
                  </a:lnTo>
                  <a:lnTo>
                    <a:pt x="336" y="1638"/>
                  </a:lnTo>
                  <a:lnTo>
                    <a:pt x="342" y="1638"/>
                  </a:lnTo>
                  <a:lnTo>
                    <a:pt x="348" y="1638"/>
                  </a:lnTo>
                  <a:lnTo>
                    <a:pt x="354" y="1638"/>
                  </a:lnTo>
                  <a:lnTo>
                    <a:pt x="360" y="1638"/>
                  </a:lnTo>
                  <a:lnTo>
                    <a:pt x="366" y="1638"/>
                  </a:lnTo>
                  <a:lnTo>
                    <a:pt x="372" y="1638"/>
                  </a:lnTo>
                  <a:lnTo>
                    <a:pt x="378" y="1638"/>
                  </a:lnTo>
                  <a:lnTo>
                    <a:pt x="384" y="1638"/>
                  </a:lnTo>
                  <a:lnTo>
                    <a:pt x="390" y="1638"/>
                  </a:lnTo>
                  <a:lnTo>
                    <a:pt x="396" y="1638"/>
                  </a:lnTo>
                  <a:lnTo>
                    <a:pt x="402" y="1638"/>
                  </a:lnTo>
                  <a:lnTo>
                    <a:pt x="408" y="1638"/>
                  </a:lnTo>
                  <a:lnTo>
                    <a:pt x="414" y="1638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822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68" y="408"/>
                  </a:lnTo>
                  <a:lnTo>
                    <a:pt x="474" y="408"/>
                  </a:lnTo>
                  <a:lnTo>
                    <a:pt x="480" y="408"/>
                  </a:lnTo>
                  <a:lnTo>
                    <a:pt x="486" y="408"/>
                  </a:lnTo>
                  <a:lnTo>
                    <a:pt x="492" y="408"/>
                  </a:lnTo>
                  <a:lnTo>
                    <a:pt x="498" y="408"/>
                  </a:lnTo>
                  <a:lnTo>
                    <a:pt x="504" y="408"/>
                  </a:lnTo>
                  <a:lnTo>
                    <a:pt x="510" y="408"/>
                  </a:lnTo>
                  <a:lnTo>
                    <a:pt x="516" y="408"/>
                  </a:lnTo>
                  <a:lnTo>
                    <a:pt x="522" y="408"/>
                  </a:lnTo>
                  <a:lnTo>
                    <a:pt x="528" y="408"/>
                  </a:lnTo>
                  <a:lnTo>
                    <a:pt x="534" y="408"/>
                  </a:lnTo>
                  <a:lnTo>
                    <a:pt x="540" y="408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8" y="822"/>
                  </a:lnTo>
                  <a:lnTo>
                    <a:pt x="564" y="822"/>
                  </a:lnTo>
                  <a:lnTo>
                    <a:pt x="570" y="822"/>
                  </a:lnTo>
                  <a:lnTo>
                    <a:pt x="576" y="822"/>
                  </a:lnTo>
                  <a:lnTo>
                    <a:pt x="582" y="822"/>
                  </a:lnTo>
                  <a:lnTo>
                    <a:pt x="588" y="1230"/>
                  </a:lnTo>
                  <a:lnTo>
                    <a:pt x="594" y="1230"/>
                  </a:lnTo>
                  <a:lnTo>
                    <a:pt x="600" y="123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30"/>
                  </a:lnTo>
                  <a:lnTo>
                    <a:pt x="624" y="1230"/>
                  </a:lnTo>
                  <a:lnTo>
                    <a:pt x="630" y="1230"/>
                  </a:lnTo>
                  <a:lnTo>
                    <a:pt x="636" y="1230"/>
                  </a:lnTo>
                  <a:lnTo>
                    <a:pt x="642" y="1230"/>
                  </a:lnTo>
                  <a:lnTo>
                    <a:pt x="648" y="1230"/>
                  </a:lnTo>
                  <a:lnTo>
                    <a:pt x="654" y="1230"/>
                  </a:lnTo>
                  <a:lnTo>
                    <a:pt x="660" y="1230"/>
                  </a:lnTo>
                  <a:lnTo>
                    <a:pt x="666" y="1230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9" name="Freeform 73"/>
            <p:cNvSpPr>
              <a:spLocks noChangeAspect="1"/>
            </p:cNvSpPr>
            <p:nvPr/>
          </p:nvSpPr>
          <p:spPr bwMode="auto">
            <a:xfrm>
              <a:off x="4833" y="1592"/>
              <a:ext cx="599" cy="130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4" y="822"/>
                </a:cxn>
                <a:cxn ang="0">
                  <a:pos x="102" y="1230"/>
                </a:cxn>
                <a:cxn ang="0">
                  <a:pos x="120" y="1230"/>
                </a:cxn>
                <a:cxn ang="0">
                  <a:pos x="138" y="1230"/>
                </a:cxn>
                <a:cxn ang="0">
                  <a:pos x="156" y="1230"/>
                </a:cxn>
                <a:cxn ang="0">
                  <a:pos x="174" y="1230"/>
                </a:cxn>
                <a:cxn ang="0">
                  <a:pos x="192" y="1230"/>
                </a:cxn>
                <a:cxn ang="0">
                  <a:pos x="210" y="822"/>
                </a:cxn>
                <a:cxn ang="0">
                  <a:pos x="228" y="822"/>
                </a:cxn>
                <a:cxn ang="0">
                  <a:pos x="246" y="0"/>
                </a:cxn>
                <a:cxn ang="0">
                  <a:pos x="264" y="0"/>
                </a:cxn>
                <a:cxn ang="0">
                  <a:pos x="282" y="0"/>
                </a:cxn>
                <a:cxn ang="0">
                  <a:pos x="300" y="0"/>
                </a:cxn>
                <a:cxn ang="0">
                  <a:pos x="318" y="0"/>
                </a:cxn>
                <a:cxn ang="0">
                  <a:pos x="330" y="822"/>
                </a:cxn>
                <a:cxn ang="0">
                  <a:pos x="348" y="822"/>
                </a:cxn>
                <a:cxn ang="0">
                  <a:pos x="360" y="408"/>
                </a:cxn>
                <a:cxn ang="0">
                  <a:pos x="378" y="408"/>
                </a:cxn>
                <a:cxn ang="0">
                  <a:pos x="396" y="408"/>
                </a:cxn>
                <a:cxn ang="0">
                  <a:pos x="414" y="408"/>
                </a:cxn>
                <a:cxn ang="0">
                  <a:pos x="432" y="408"/>
                </a:cxn>
                <a:cxn ang="0">
                  <a:pos x="450" y="822"/>
                </a:cxn>
                <a:cxn ang="0">
                  <a:pos x="468" y="822"/>
                </a:cxn>
                <a:cxn ang="0">
                  <a:pos x="486" y="1638"/>
                </a:cxn>
                <a:cxn ang="0">
                  <a:pos x="504" y="1638"/>
                </a:cxn>
                <a:cxn ang="0">
                  <a:pos x="522" y="1638"/>
                </a:cxn>
                <a:cxn ang="0">
                  <a:pos x="540" y="1638"/>
                </a:cxn>
                <a:cxn ang="0">
                  <a:pos x="558" y="1638"/>
                </a:cxn>
                <a:cxn ang="0">
                  <a:pos x="576" y="1638"/>
                </a:cxn>
                <a:cxn ang="0">
                  <a:pos x="594" y="822"/>
                </a:cxn>
                <a:cxn ang="0">
                  <a:pos x="612" y="822"/>
                </a:cxn>
                <a:cxn ang="0">
                  <a:pos x="630" y="0"/>
                </a:cxn>
                <a:cxn ang="0">
                  <a:pos x="648" y="0"/>
                </a:cxn>
                <a:cxn ang="0">
                  <a:pos x="666" y="0"/>
                </a:cxn>
                <a:cxn ang="0">
                  <a:pos x="684" y="0"/>
                </a:cxn>
                <a:cxn ang="0">
                  <a:pos x="702" y="0"/>
                </a:cxn>
                <a:cxn ang="0">
                  <a:pos x="720" y="0"/>
                </a:cxn>
                <a:cxn ang="0">
                  <a:pos x="738" y="822"/>
                </a:cxn>
              </a:cxnLst>
              <a:rect l="0" t="0" r="r" b="b"/>
              <a:pathLst>
                <a:path w="750" h="163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822"/>
                  </a:lnTo>
                  <a:lnTo>
                    <a:pt x="90" y="822"/>
                  </a:lnTo>
                  <a:lnTo>
                    <a:pt x="96" y="822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1230"/>
                  </a:lnTo>
                  <a:lnTo>
                    <a:pt x="120" y="1230"/>
                  </a:lnTo>
                  <a:lnTo>
                    <a:pt x="126" y="1230"/>
                  </a:lnTo>
                  <a:lnTo>
                    <a:pt x="132" y="1230"/>
                  </a:lnTo>
                  <a:lnTo>
                    <a:pt x="138" y="1230"/>
                  </a:lnTo>
                  <a:lnTo>
                    <a:pt x="144" y="1230"/>
                  </a:lnTo>
                  <a:lnTo>
                    <a:pt x="150" y="1230"/>
                  </a:lnTo>
                  <a:lnTo>
                    <a:pt x="156" y="1230"/>
                  </a:lnTo>
                  <a:lnTo>
                    <a:pt x="162" y="1230"/>
                  </a:lnTo>
                  <a:lnTo>
                    <a:pt x="168" y="1230"/>
                  </a:lnTo>
                  <a:lnTo>
                    <a:pt x="174" y="1230"/>
                  </a:lnTo>
                  <a:lnTo>
                    <a:pt x="180" y="1230"/>
                  </a:lnTo>
                  <a:lnTo>
                    <a:pt x="186" y="1230"/>
                  </a:lnTo>
                  <a:lnTo>
                    <a:pt x="192" y="1230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22"/>
                  </a:lnTo>
                  <a:lnTo>
                    <a:pt x="336" y="822"/>
                  </a:lnTo>
                  <a:lnTo>
                    <a:pt x="342" y="822"/>
                  </a:lnTo>
                  <a:lnTo>
                    <a:pt x="348" y="822"/>
                  </a:lnTo>
                  <a:lnTo>
                    <a:pt x="354" y="822"/>
                  </a:lnTo>
                  <a:lnTo>
                    <a:pt x="360" y="822"/>
                  </a:lnTo>
                  <a:lnTo>
                    <a:pt x="360" y="408"/>
                  </a:lnTo>
                  <a:lnTo>
                    <a:pt x="366" y="408"/>
                  </a:lnTo>
                  <a:lnTo>
                    <a:pt x="372" y="408"/>
                  </a:lnTo>
                  <a:lnTo>
                    <a:pt x="378" y="408"/>
                  </a:lnTo>
                  <a:lnTo>
                    <a:pt x="384" y="408"/>
                  </a:lnTo>
                  <a:lnTo>
                    <a:pt x="390" y="408"/>
                  </a:lnTo>
                  <a:lnTo>
                    <a:pt x="396" y="408"/>
                  </a:lnTo>
                  <a:lnTo>
                    <a:pt x="402" y="408"/>
                  </a:lnTo>
                  <a:lnTo>
                    <a:pt x="408" y="408"/>
                  </a:lnTo>
                  <a:lnTo>
                    <a:pt x="414" y="408"/>
                  </a:lnTo>
                  <a:lnTo>
                    <a:pt x="420" y="408"/>
                  </a:lnTo>
                  <a:lnTo>
                    <a:pt x="426" y="408"/>
                  </a:lnTo>
                  <a:lnTo>
                    <a:pt x="432" y="408"/>
                  </a:lnTo>
                  <a:lnTo>
                    <a:pt x="438" y="408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74" y="822"/>
                  </a:lnTo>
                  <a:lnTo>
                    <a:pt x="480" y="822"/>
                  </a:lnTo>
                  <a:lnTo>
                    <a:pt x="486" y="1638"/>
                  </a:lnTo>
                  <a:lnTo>
                    <a:pt x="492" y="1638"/>
                  </a:lnTo>
                  <a:lnTo>
                    <a:pt x="498" y="1638"/>
                  </a:lnTo>
                  <a:lnTo>
                    <a:pt x="504" y="1638"/>
                  </a:lnTo>
                  <a:lnTo>
                    <a:pt x="510" y="1638"/>
                  </a:lnTo>
                  <a:lnTo>
                    <a:pt x="516" y="1638"/>
                  </a:lnTo>
                  <a:lnTo>
                    <a:pt x="522" y="1638"/>
                  </a:lnTo>
                  <a:lnTo>
                    <a:pt x="528" y="1638"/>
                  </a:lnTo>
                  <a:lnTo>
                    <a:pt x="534" y="1638"/>
                  </a:lnTo>
                  <a:lnTo>
                    <a:pt x="540" y="1638"/>
                  </a:lnTo>
                  <a:lnTo>
                    <a:pt x="546" y="1638"/>
                  </a:lnTo>
                  <a:lnTo>
                    <a:pt x="552" y="1638"/>
                  </a:lnTo>
                  <a:lnTo>
                    <a:pt x="558" y="1638"/>
                  </a:lnTo>
                  <a:lnTo>
                    <a:pt x="564" y="1638"/>
                  </a:lnTo>
                  <a:lnTo>
                    <a:pt x="570" y="1638"/>
                  </a:lnTo>
                  <a:lnTo>
                    <a:pt x="576" y="1638"/>
                  </a:lnTo>
                  <a:lnTo>
                    <a:pt x="582" y="1638"/>
                  </a:lnTo>
                  <a:lnTo>
                    <a:pt x="588" y="1638"/>
                  </a:lnTo>
                  <a:lnTo>
                    <a:pt x="594" y="822"/>
                  </a:lnTo>
                  <a:lnTo>
                    <a:pt x="600" y="822"/>
                  </a:lnTo>
                  <a:lnTo>
                    <a:pt x="606" y="822"/>
                  </a:lnTo>
                  <a:lnTo>
                    <a:pt x="612" y="822"/>
                  </a:lnTo>
                  <a:lnTo>
                    <a:pt x="618" y="822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822"/>
                  </a:lnTo>
                  <a:lnTo>
                    <a:pt x="732" y="822"/>
                  </a:lnTo>
                  <a:lnTo>
                    <a:pt x="738" y="822"/>
                  </a:lnTo>
                  <a:lnTo>
                    <a:pt x="744" y="822"/>
                  </a:lnTo>
                  <a:lnTo>
                    <a:pt x="750" y="82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0" name="Freeform 74"/>
            <p:cNvSpPr>
              <a:spLocks noChangeAspect="1"/>
            </p:cNvSpPr>
            <p:nvPr/>
          </p:nvSpPr>
          <p:spPr bwMode="auto">
            <a:xfrm>
              <a:off x="5432" y="1919"/>
              <a:ext cx="288" cy="982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6" y="414"/>
                </a:cxn>
                <a:cxn ang="0">
                  <a:pos x="12" y="414"/>
                </a:cxn>
                <a:cxn ang="0">
                  <a:pos x="18" y="414"/>
                </a:cxn>
                <a:cxn ang="0">
                  <a:pos x="24" y="414"/>
                </a:cxn>
                <a:cxn ang="0">
                  <a:pos x="30" y="1230"/>
                </a:cxn>
                <a:cxn ang="0">
                  <a:pos x="36" y="1230"/>
                </a:cxn>
                <a:cxn ang="0">
                  <a:pos x="42" y="1230"/>
                </a:cxn>
                <a:cxn ang="0">
                  <a:pos x="48" y="1230"/>
                </a:cxn>
                <a:cxn ang="0">
                  <a:pos x="54" y="1230"/>
                </a:cxn>
                <a:cxn ang="0">
                  <a:pos x="60" y="1230"/>
                </a:cxn>
                <a:cxn ang="0">
                  <a:pos x="66" y="1230"/>
                </a:cxn>
                <a:cxn ang="0">
                  <a:pos x="72" y="1230"/>
                </a:cxn>
                <a:cxn ang="0">
                  <a:pos x="78" y="1230"/>
                </a:cxn>
                <a:cxn ang="0">
                  <a:pos x="84" y="1230"/>
                </a:cxn>
                <a:cxn ang="0">
                  <a:pos x="90" y="1230"/>
                </a:cxn>
                <a:cxn ang="0">
                  <a:pos x="96" y="1230"/>
                </a:cxn>
                <a:cxn ang="0">
                  <a:pos x="102" y="1230"/>
                </a:cxn>
                <a:cxn ang="0">
                  <a:pos x="108" y="1230"/>
                </a:cxn>
                <a:cxn ang="0">
                  <a:pos x="114" y="414"/>
                </a:cxn>
                <a:cxn ang="0">
                  <a:pos x="120" y="414"/>
                </a:cxn>
                <a:cxn ang="0">
                  <a:pos x="126" y="414"/>
                </a:cxn>
                <a:cxn ang="0">
                  <a:pos x="132" y="414"/>
                </a:cxn>
                <a:cxn ang="0">
                  <a:pos x="138" y="414"/>
                </a:cxn>
                <a:cxn ang="0">
                  <a:pos x="144" y="414"/>
                </a:cxn>
                <a:cxn ang="0">
                  <a:pos x="150" y="414"/>
                </a:cxn>
                <a:cxn ang="0">
                  <a:pos x="156" y="822"/>
                </a:cxn>
                <a:cxn ang="0">
                  <a:pos x="162" y="822"/>
                </a:cxn>
                <a:cxn ang="0">
                  <a:pos x="168" y="822"/>
                </a:cxn>
                <a:cxn ang="0">
                  <a:pos x="174" y="822"/>
                </a:cxn>
                <a:cxn ang="0">
                  <a:pos x="180" y="822"/>
                </a:cxn>
                <a:cxn ang="0">
                  <a:pos x="186" y="822"/>
                </a:cxn>
                <a:cxn ang="0">
                  <a:pos x="192" y="822"/>
                </a:cxn>
                <a:cxn ang="0">
                  <a:pos x="198" y="822"/>
                </a:cxn>
                <a:cxn ang="0">
                  <a:pos x="204" y="822"/>
                </a:cxn>
                <a:cxn ang="0">
                  <a:pos x="210" y="822"/>
                </a:cxn>
                <a:cxn ang="0">
                  <a:pos x="216" y="822"/>
                </a:cxn>
                <a:cxn ang="0">
                  <a:pos x="222" y="822"/>
                </a:cxn>
                <a:cxn ang="0">
                  <a:pos x="228" y="822"/>
                </a:cxn>
                <a:cxn ang="0">
                  <a:pos x="234" y="822"/>
                </a:cxn>
                <a:cxn ang="0">
                  <a:pos x="240" y="822"/>
                </a:cxn>
                <a:cxn ang="0">
                  <a:pos x="246" y="414"/>
                </a:cxn>
                <a:cxn ang="0">
                  <a:pos x="252" y="414"/>
                </a:cxn>
                <a:cxn ang="0">
                  <a:pos x="258" y="414"/>
                </a:cxn>
                <a:cxn ang="0">
                  <a:pos x="264" y="414"/>
                </a:cxn>
                <a:cxn ang="0">
                  <a:pos x="270" y="414"/>
                </a:cxn>
                <a:cxn ang="0">
                  <a:pos x="276" y="414"/>
                </a:cxn>
                <a:cxn ang="0">
                  <a:pos x="282" y="414"/>
                </a:cxn>
                <a:cxn ang="0">
                  <a:pos x="288" y="0"/>
                </a:cxn>
                <a:cxn ang="0">
                  <a:pos x="294" y="0"/>
                </a:cxn>
                <a:cxn ang="0">
                  <a:pos x="300" y="0"/>
                </a:cxn>
                <a:cxn ang="0">
                  <a:pos x="306" y="0"/>
                </a:cxn>
                <a:cxn ang="0">
                  <a:pos x="312" y="0"/>
                </a:cxn>
                <a:cxn ang="0">
                  <a:pos x="318" y="0"/>
                </a:cxn>
                <a:cxn ang="0">
                  <a:pos x="324" y="0"/>
                </a:cxn>
                <a:cxn ang="0">
                  <a:pos x="330" y="0"/>
                </a:cxn>
                <a:cxn ang="0">
                  <a:pos x="336" y="0"/>
                </a:cxn>
                <a:cxn ang="0">
                  <a:pos x="342" y="0"/>
                </a:cxn>
                <a:cxn ang="0">
                  <a:pos x="348" y="0"/>
                </a:cxn>
                <a:cxn ang="0">
                  <a:pos x="354" y="0"/>
                </a:cxn>
                <a:cxn ang="0">
                  <a:pos x="360" y="0"/>
                </a:cxn>
              </a:cxnLst>
              <a:rect l="0" t="0" r="r" b="b"/>
              <a:pathLst>
                <a:path w="360" h="1230">
                  <a:moveTo>
                    <a:pt x="0" y="414"/>
                  </a:moveTo>
                  <a:lnTo>
                    <a:pt x="6" y="414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4" y="414"/>
                  </a:lnTo>
                  <a:lnTo>
                    <a:pt x="30" y="1230"/>
                  </a:lnTo>
                  <a:lnTo>
                    <a:pt x="36" y="1230"/>
                  </a:lnTo>
                  <a:lnTo>
                    <a:pt x="42" y="1230"/>
                  </a:lnTo>
                  <a:lnTo>
                    <a:pt x="48" y="1230"/>
                  </a:lnTo>
                  <a:lnTo>
                    <a:pt x="54" y="1230"/>
                  </a:lnTo>
                  <a:lnTo>
                    <a:pt x="60" y="1230"/>
                  </a:lnTo>
                  <a:lnTo>
                    <a:pt x="66" y="1230"/>
                  </a:lnTo>
                  <a:lnTo>
                    <a:pt x="72" y="1230"/>
                  </a:lnTo>
                  <a:lnTo>
                    <a:pt x="78" y="1230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44" y="414"/>
                  </a:lnTo>
                  <a:lnTo>
                    <a:pt x="150" y="414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414"/>
                  </a:lnTo>
                  <a:lnTo>
                    <a:pt x="252" y="414"/>
                  </a:lnTo>
                  <a:lnTo>
                    <a:pt x="258" y="414"/>
                  </a:lnTo>
                  <a:lnTo>
                    <a:pt x="264" y="414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82" y="414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1" name="Freeform 75"/>
            <p:cNvSpPr>
              <a:spLocks noChangeAspect="1"/>
            </p:cNvSpPr>
            <p:nvPr/>
          </p:nvSpPr>
          <p:spPr bwMode="auto">
            <a:xfrm>
              <a:off x="3638" y="1592"/>
              <a:ext cx="600" cy="1309"/>
            </a:xfrm>
            <a:custGeom>
              <a:avLst/>
              <a:gdLst/>
              <a:ahLst/>
              <a:cxnLst>
                <a:cxn ang="0">
                  <a:pos x="12" y="822"/>
                </a:cxn>
                <a:cxn ang="0">
                  <a:pos x="30" y="822"/>
                </a:cxn>
                <a:cxn ang="0">
                  <a:pos x="48" y="408"/>
                </a:cxn>
                <a:cxn ang="0">
                  <a:pos x="66" y="408"/>
                </a:cxn>
                <a:cxn ang="0">
                  <a:pos x="84" y="408"/>
                </a:cxn>
                <a:cxn ang="0">
                  <a:pos x="102" y="408"/>
                </a:cxn>
                <a:cxn ang="0">
                  <a:pos x="120" y="408"/>
                </a:cxn>
                <a:cxn ang="0">
                  <a:pos x="138" y="822"/>
                </a:cxn>
                <a:cxn ang="0">
                  <a:pos x="156" y="822"/>
                </a:cxn>
                <a:cxn ang="0">
                  <a:pos x="174" y="822"/>
                </a:cxn>
                <a:cxn ang="0">
                  <a:pos x="192" y="1230"/>
                </a:cxn>
                <a:cxn ang="0">
                  <a:pos x="210" y="1230"/>
                </a:cxn>
                <a:cxn ang="0">
                  <a:pos x="228" y="1230"/>
                </a:cxn>
                <a:cxn ang="0">
                  <a:pos x="246" y="1230"/>
                </a:cxn>
                <a:cxn ang="0">
                  <a:pos x="264" y="1230"/>
                </a:cxn>
                <a:cxn ang="0">
                  <a:pos x="282" y="822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0"/>
                </a:cxn>
                <a:cxn ang="0">
                  <a:pos x="390" y="0"/>
                </a:cxn>
                <a:cxn ang="0">
                  <a:pos x="408" y="822"/>
                </a:cxn>
                <a:cxn ang="0">
                  <a:pos x="426" y="822"/>
                </a:cxn>
                <a:cxn ang="0">
                  <a:pos x="444" y="1638"/>
                </a:cxn>
                <a:cxn ang="0">
                  <a:pos x="462" y="1638"/>
                </a:cxn>
                <a:cxn ang="0">
                  <a:pos x="480" y="1638"/>
                </a:cxn>
                <a:cxn ang="0">
                  <a:pos x="498" y="1638"/>
                </a:cxn>
                <a:cxn ang="0">
                  <a:pos x="516" y="1638"/>
                </a:cxn>
                <a:cxn ang="0">
                  <a:pos x="534" y="822"/>
                </a:cxn>
                <a:cxn ang="0">
                  <a:pos x="552" y="822"/>
                </a:cxn>
                <a:cxn ang="0">
                  <a:pos x="564" y="1230"/>
                </a:cxn>
                <a:cxn ang="0">
                  <a:pos x="582" y="1230"/>
                </a:cxn>
                <a:cxn ang="0">
                  <a:pos x="600" y="1230"/>
                </a:cxn>
                <a:cxn ang="0">
                  <a:pos x="618" y="1230"/>
                </a:cxn>
                <a:cxn ang="0">
                  <a:pos x="636" y="1230"/>
                </a:cxn>
                <a:cxn ang="0">
                  <a:pos x="654" y="1230"/>
                </a:cxn>
                <a:cxn ang="0">
                  <a:pos x="672" y="822"/>
                </a:cxn>
                <a:cxn ang="0">
                  <a:pos x="690" y="822"/>
                </a:cxn>
                <a:cxn ang="0">
                  <a:pos x="708" y="822"/>
                </a:cxn>
                <a:cxn ang="0">
                  <a:pos x="720" y="0"/>
                </a:cxn>
                <a:cxn ang="0">
                  <a:pos x="738" y="0"/>
                </a:cxn>
              </a:cxnLst>
              <a:rect l="0" t="0" r="r" b="b"/>
              <a:pathLst>
                <a:path w="750" h="1638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82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72" y="408"/>
                  </a:lnTo>
                  <a:lnTo>
                    <a:pt x="78" y="408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6" y="408"/>
                  </a:lnTo>
                  <a:lnTo>
                    <a:pt x="102" y="408"/>
                  </a:lnTo>
                  <a:lnTo>
                    <a:pt x="108" y="408"/>
                  </a:lnTo>
                  <a:lnTo>
                    <a:pt x="114" y="408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08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1230"/>
                  </a:lnTo>
                  <a:lnTo>
                    <a:pt x="198" y="1230"/>
                  </a:lnTo>
                  <a:lnTo>
                    <a:pt x="204" y="1230"/>
                  </a:lnTo>
                  <a:lnTo>
                    <a:pt x="210" y="1230"/>
                  </a:lnTo>
                  <a:lnTo>
                    <a:pt x="216" y="1230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30"/>
                  </a:lnTo>
                  <a:lnTo>
                    <a:pt x="246" y="1230"/>
                  </a:lnTo>
                  <a:lnTo>
                    <a:pt x="252" y="1230"/>
                  </a:lnTo>
                  <a:lnTo>
                    <a:pt x="258" y="1230"/>
                  </a:lnTo>
                  <a:lnTo>
                    <a:pt x="264" y="1230"/>
                  </a:lnTo>
                  <a:lnTo>
                    <a:pt x="270" y="1230"/>
                  </a:lnTo>
                  <a:lnTo>
                    <a:pt x="276" y="1230"/>
                  </a:lnTo>
                  <a:lnTo>
                    <a:pt x="282" y="822"/>
                  </a:lnTo>
                  <a:lnTo>
                    <a:pt x="288" y="822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822"/>
                  </a:lnTo>
                  <a:lnTo>
                    <a:pt x="402" y="822"/>
                  </a:lnTo>
                  <a:lnTo>
                    <a:pt x="408" y="822"/>
                  </a:lnTo>
                  <a:lnTo>
                    <a:pt x="414" y="822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1638"/>
                  </a:lnTo>
                  <a:lnTo>
                    <a:pt x="444" y="1638"/>
                  </a:lnTo>
                  <a:lnTo>
                    <a:pt x="450" y="1638"/>
                  </a:lnTo>
                  <a:lnTo>
                    <a:pt x="456" y="1638"/>
                  </a:lnTo>
                  <a:lnTo>
                    <a:pt x="462" y="1638"/>
                  </a:lnTo>
                  <a:lnTo>
                    <a:pt x="468" y="1638"/>
                  </a:lnTo>
                  <a:lnTo>
                    <a:pt x="474" y="1638"/>
                  </a:lnTo>
                  <a:lnTo>
                    <a:pt x="480" y="1638"/>
                  </a:lnTo>
                  <a:lnTo>
                    <a:pt x="486" y="1638"/>
                  </a:lnTo>
                  <a:lnTo>
                    <a:pt x="492" y="1638"/>
                  </a:lnTo>
                  <a:lnTo>
                    <a:pt x="498" y="1638"/>
                  </a:lnTo>
                  <a:lnTo>
                    <a:pt x="504" y="1638"/>
                  </a:lnTo>
                  <a:lnTo>
                    <a:pt x="510" y="1638"/>
                  </a:lnTo>
                  <a:lnTo>
                    <a:pt x="516" y="1638"/>
                  </a:lnTo>
                  <a:lnTo>
                    <a:pt x="522" y="822"/>
                  </a:lnTo>
                  <a:lnTo>
                    <a:pt x="528" y="822"/>
                  </a:lnTo>
                  <a:lnTo>
                    <a:pt x="534" y="822"/>
                  </a:lnTo>
                  <a:lnTo>
                    <a:pt x="540" y="822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2" y="1230"/>
                  </a:lnTo>
                  <a:lnTo>
                    <a:pt x="558" y="1230"/>
                  </a:lnTo>
                  <a:lnTo>
                    <a:pt x="564" y="1230"/>
                  </a:lnTo>
                  <a:lnTo>
                    <a:pt x="570" y="1230"/>
                  </a:lnTo>
                  <a:lnTo>
                    <a:pt x="576" y="1230"/>
                  </a:lnTo>
                  <a:lnTo>
                    <a:pt x="582" y="1230"/>
                  </a:lnTo>
                  <a:lnTo>
                    <a:pt x="588" y="1230"/>
                  </a:lnTo>
                  <a:lnTo>
                    <a:pt x="594" y="1230"/>
                  </a:lnTo>
                  <a:lnTo>
                    <a:pt x="600" y="123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30"/>
                  </a:lnTo>
                  <a:lnTo>
                    <a:pt x="624" y="1230"/>
                  </a:lnTo>
                  <a:lnTo>
                    <a:pt x="630" y="1230"/>
                  </a:lnTo>
                  <a:lnTo>
                    <a:pt x="636" y="1230"/>
                  </a:lnTo>
                  <a:lnTo>
                    <a:pt x="642" y="1230"/>
                  </a:lnTo>
                  <a:lnTo>
                    <a:pt x="648" y="1230"/>
                  </a:lnTo>
                  <a:lnTo>
                    <a:pt x="654" y="1230"/>
                  </a:lnTo>
                  <a:lnTo>
                    <a:pt x="660" y="822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2" name="Freeform 76"/>
            <p:cNvSpPr>
              <a:spLocks noChangeAspect="1"/>
            </p:cNvSpPr>
            <p:nvPr/>
          </p:nvSpPr>
          <p:spPr bwMode="auto">
            <a:xfrm>
              <a:off x="4238" y="1592"/>
              <a:ext cx="595" cy="130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48" y="822"/>
                </a:cxn>
                <a:cxn ang="0">
                  <a:pos x="66" y="822"/>
                </a:cxn>
                <a:cxn ang="0">
                  <a:pos x="84" y="1638"/>
                </a:cxn>
                <a:cxn ang="0">
                  <a:pos x="102" y="1638"/>
                </a:cxn>
                <a:cxn ang="0">
                  <a:pos x="120" y="1638"/>
                </a:cxn>
                <a:cxn ang="0">
                  <a:pos x="138" y="1638"/>
                </a:cxn>
                <a:cxn ang="0">
                  <a:pos x="156" y="1638"/>
                </a:cxn>
                <a:cxn ang="0">
                  <a:pos x="174" y="1638"/>
                </a:cxn>
                <a:cxn ang="0">
                  <a:pos x="192" y="822"/>
                </a:cxn>
                <a:cxn ang="0">
                  <a:pos x="210" y="822"/>
                </a:cxn>
                <a:cxn ang="0">
                  <a:pos x="228" y="408"/>
                </a:cxn>
                <a:cxn ang="0">
                  <a:pos x="246" y="408"/>
                </a:cxn>
                <a:cxn ang="0">
                  <a:pos x="264" y="408"/>
                </a:cxn>
                <a:cxn ang="0">
                  <a:pos x="282" y="408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0"/>
                </a:cxn>
                <a:cxn ang="0">
                  <a:pos x="390" y="0"/>
                </a:cxn>
                <a:cxn ang="0">
                  <a:pos x="408" y="0"/>
                </a:cxn>
                <a:cxn ang="0">
                  <a:pos x="426" y="822"/>
                </a:cxn>
                <a:cxn ang="0">
                  <a:pos x="444" y="822"/>
                </a:cxn>
                <a:cxn ang="0">
                  <a:pos x="462" y="822"/>
                </a:cxn>
                <a:cxn ang="0">
                  <a:pos x="474" y="1230"/>
                </a:cxn>
                <a:cxn ang="0">
                  <a:pos x="492" y="1230"/>
                </a:cxn>
                <a:cxn ang="0">
                  <a:pos x="510" y="1230"/>
                </a:cxn>
                <a:cxn ang="0">
                  <a:pos x="528" y="1230"/>
                </a:cxn>
                <a:cxn ang="0">
                  <a:pos x="546" y="822"/>
                </a:cxn>
                <a:cxn ang="0">
                  <a:pos x="564" y="822"/>
                </a:cxn>
                <a:cxn ang="0">
                  <a:pos x="582" y="822"/>
                </a:cxn>
                <a:cxn ang="0">
                  <a:pos x="600" y="408"/>
                </a:cxn>
                <a:cxn ang="0">
                  <a:pos x="618" y="408"/>
                </a:cxn>
                <a:cxn ang="0">
                  <a:pos x="636" y="408"/>
                </a:cxn>
                <a:cxn ang="0">
                  <a:pos x="654" y="408"/>
                </a:cxn>
                <a:cxn ang="0">
                  <a:pos x="666" y="822"/>
                </a:cxn>
                <a:cxn ang="0">
                  <a:pos x="684" y="822"/>
                </a:cxn>
                <a:cxn ang="0">
                  <a:pos x="702" y="822"/>
                </a:cxn>
                <a:cxn ang="0">
                  <a:pos x="714" y="1638"/>
                </a:cxn>
                <a:cxn ang="0">
                  <a:pos x="732" y="1638"/>
                </a:cxn>
              </a:cxnLst>
              <a:rect l="0" t="0" r="r" b="b"/>
              <a:pathLst>
                <a:path w="744" h="163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822"/>
                  </a:lnTo>
                  <a:lnTo>
                    <a:pt x="48" y="822"/>
                  </a:lnTo>
                  <a:lnTo>
                    <a:pt x="54" y="822"/>
                  </a:lnTo>
                  <a:lnTo>
                    <a:pt x="60" y="822"/>
                  </a:lnTo>
                  <a:lnTo>
                    <a:pt x="66" y="822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1638"/>
                  </a:lnTo>
                  <a:lnTo>
                    <a:pt x="90" y="1638"/>
                  </a:lnTo>
                  <a:lnTo>
                    <a:pt x="96" y="1638"/>
                  </a:lnTo>
                  <a:lnTo>
                    <a:pt x="102" y="1638"/>
                  </a:lnTo>
                  <a:lnTo>
                    <a:pt x="108" y="1638"/>
                  </a:lnTo>
                  <a:lnTo>
                    <a:pt x="114" y="1638"/>
                  </a:lnTo>
                  <a:lnTo>
                    <a:pt x="120" y="1638"/>
                  </a:lnTo>
                  <a:lnTo>
                    <a:pt x="126" y="1638"/>
                  </a:lnTo>
                  <a:lnTo>
                    <a:pt x="132" y="1638"/>
                  </a:lnTo>
                  <a:lnTo>
                    <a:pt x="138" y="1638"/>
                  </a:lnTo>
                  <a:lnTo>
                    <a:pt x="144" y="1638"/>
                  </a:lnTo>
                  <a:lnTo>
                    <a:pt x="150" y="1638"/>
                  </a:lnTo>
                  <a:lnTo>
                    <a:pt x="156" y="1638"/>
                  </a:lnTo>
                  <a:lnTo>
                    <a:pt x="162" y="1638"/>
                  </a:lnTo>
                  <a:lnTo>
                    <a:pt x="168" y="1638"/>
                  </a:lnTo>
                  <a:lnTo>
                    <a:pt x="174" y="1638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408"/>
                  </a:lnTo>
                  <a:lnTo>
                    <a:pt x="252" y="408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70" y="408"/>
                  </a:lnTo>
                  <a:lnTo>
                    <a:pt x="276" y="408"/>
                  </a:lnTo>
                  <a:lnTo>
                    <a:pt x="282" y="408"/>
                  </a:lnTo>
                  <a:lnTo>
                    <a:pt x="288" y="408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822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68" y="1230"/>
                  </a:lnTo>
                  <a:lnTo>
                    <a:pt x="474" y="1230"/>
                  </a:lnTo>
                  <a:lnTo>
                    <a:pt x="480" y="1230"/>
                  </a:lnTo>
                  <a:lnTo>
                    <a:pt x="486" y="1230"/>
                  </a:lnTo>
                  <a:lnTo>
                    <a:pt x="492" y="1230"/>
                  </a:lnTo>
                  <a:lnTo>
                    <a:pt x="498" y="1230"/>
                  </a:lnTo>
                  <a:lnTo>
                    <a:pt x="504" y="1230"/>
                  </a:lnTo>
                  <a:lnTo>
                    <a:pt x="510" y="1230"/>
                  </a:lnTo>
                  <a:lnTo>
                    <a:pt x="516" y="1230"/>
                  </a:lnTo>
                  <a:lnTo>
                    <a:pt x="522" y="1230"/>
                  </a:lnTo>
                  <a:lnTo>
                    <a:pt x="528" y="1230"/>
                  </a:lnTo>
                  <a:lnTo>
                    <a:pt x="534" y="1230"/>
                  </a:lnTo>
                  <a:lnTo>
                    <a:pt x="540" y="1230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8" y="822"/>
                  </a:lnTo>
                  <a:lnTo>
                    <a:pt x="564" y="822"/>
                  </a:lnTo>
                  <a:lnTo>
                    <a:pt x="570" y="822"/>
                  </a:lnTo>
                  <a:lnTo>
                    <a:pt x="576" y="822"/>
                  </a:lnTo>
                  <a:lnTo>
                    <a:pt x="582" y="822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6" y="408"/>
                  </a:lnTo>
                  <a:lnTo>
                    <a:pt x="612" y="408"/>
                  </a:lnTo>
                  <a:lnTo>
                    <a:pt x="618" y="408"/>
                  </a:lnTo>
                  <a:lnTo>
                    <a:pt x="624" y="408"/>
                  </a:lnTo>
                  <a:lnTo>
                    <a:pt x="630" y="408"/>
                  </a:lnTo>
                  <a:lnTo>
                    <a:pt x="636" y="408"/>
                  </a:lnTo>
                  <a:lnTo>
                    <a:pt x="642" y="408"/>
                  </a:lnTo>
                  <a:lnTo>
                    <a:pt x="648" y="408"/>
                  </a:lnTo>
                  <a:lnTo>
                    <a:pt x="654" y="408"/>
                  </a:lnTo>
                  <a:lnTo>
                    <a:pt x="660" y="408"/>
                  </a:lnTo>
                  <a:lnTo>
                    <a:pt x="666" y="408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1638"/>
                  </a:lnTo>
                  <a:lnTo>
                    <a:pt x="732" y="1638"/>
                  </a:lnTo>
                  <a:lnTo>
                    <a:pt x="738" y="1638"/>
                  </a:lnTo>
                  <a:lnTo>
                    <a:pt x="744" y="163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3" name="Freeform 77"/>
            <p:cNvSpPr>
              <a:spLocks noChangeAspect="1"/>
            </p:cNvSpPr>
            <p:nvPr/>
          </p:nvSpPr>
          <p:spPr bwMode="auto">
            <a:xfrm>
              <a:off x="4833" y="1592"/>
              <a:ext cx="599" cy="1309"/>
            </a:xfrm>
            <a:custGeom>
              <a:avLst/>
              <a:gdLst/>
              <a:ahLst/>
              <a:cxnLst>
                <a:cxn ang="0">
                  <a:pos x="12" y="1638"/>
                </a:cxn>
                <a:cxn ang="0">
                  <a:pos x="30" y="1638"/>
                </a:cxn>
                <a:cxn ang="0">
                  <a:pos x="48" y="1638"/>
                </a:cxn>
                <a:cxn ang="0">
                  <a:pos x="66" y="1638"/>
                </a:cxn>
                <a:cxn ang="0">
                  <a:pos x="84" y="822"/>
                </a:cxn>
                <a:cxn ang="0">
                  <a:pos x="102" y="408"/>
                </a:cxn>
                <a:cxn ang="0">
                  <a:pos x="120" y="408"/>
                </a:cxn>
                <a:cxn ang="0">
                  <a:pos x="138" y="408"/>
                </a:cxn>
                <a:cxn ang="0">
                  <a:pos x="156" y="408"/>
                </a:cxn>
                <a:cxn ang="0">
                  <a:pos x="174" y="408"/>
                </a:cxn>
                <a:cxn ang="0">
                  <a:pos x="192" y="408"/>
                </a:cxn>
                <a:cxn ang="0">
                  <a:pos x="210" y="822"/>
                </a:cxn>
                <a:cxn ang="0">
                  <a:pos x="228" y="822"/>
                </a:cxn>
                <a:cxn ang="0">
                  <a:pos x="246" y="1638"/>
                </a:cxn>
                <a:cxn ang="0">
                  <a:pos x="264" y="1638"/>
                </a:cxn>
                <a:cxn ang="0">
                  <a:pos x="282" y="1638"/>
                </a:cxn>
                <a:cxn ang="0">
                  <a:pos x="300" y="1638"/>
                </a:cxn>
                <a:cxn ang="0">
                  <a:pos x="318" y="1638"/>
                </a:cxn>
                <a:cxn ang="0">
                  <a:pos x="330" y="822"/>
                </a:cxn>
                <a:cxn ang="0">
                  <a:pos x="348" y="822"/>
                </a:cxn>
                <a:cxn ang="0">
                  <a:pos x="360" y="1230"/>
                </a:cxn>
                <a:cxn ang="0">
                  <a:pos x="378" y="1230"/>
                </a:cxn>
                <a:cxn ang="0">
                  <a:pos x="396" y="1230"/>
                </a:cxn>
                <a:cxn ang="0">
                  <a:pos x="414" y="1230"/>
                </a:cxn>
                <a:cxn ang="0">
                  <a:pos x="432" y="1230"/>
                </a:cxn>
                <a:cxn ang="0">
                  <a:pos x="450" y="822"/>
                </a:cxn>
                <a:cxn ang="0">
                  <a:pos x="468" y="822"/>
                </a:cxn>
                <a:cxn ang="0">
                  <a:pos x="486" y="0"/>
                </a:cxn>
                <a:cxn ang="0">
                  <a:pos x="504" y="0"/>
                </a:cxn>
                <a:cxn ang="0">
                  <a:pos x="522" y="0"/>
                </a:cxn>
                <a:cxn ang="0">
                  <a:pos x="540" y="0"/>
                </a:cxn>
                <a:cxn ang="0">
                  <a:pos x="558" y="0"/>
                </a:cxn>
                <a:cxn ang="0">
                  <a:pos x="576" y="0"/>
                </a:cxn>
                <a:cxn ang="0">
                  <a:pos x="594" y="822"/>
                </a:cxn>
                <a:cxn ang="0">
                  <a:pos x="612" y="822"/>
                </a:cxn>
                <a:cxn ang="0">
                  <a:pos x="630" y="1638"/>
                </a:cxn>
                <a:cxn ang="0">
                  <a:pos x="648" y="1638"/>
                </a:cxn>
                <a:cxn ang="0">
                  <a:pos x="666" y="1638"/>
                </a:cxn>
                <a:cxn ang="0">
                  <a:pos x="684" y="1638"/>
                </a:cxn>
                <a:cxn ang="0">
                  <a:pos x="702" y="1638"/>
                </a:cxn>
                <a:cxn ang="0">
                  <a:pos x="720" y="1638"/>
                </a:cxn>
                <a:cxn ang="0">
                  <a:pos x="738" y="822"/>
                </a:cxn>
              </a:cxnLst>
              <a:rect l="0" t="0" r="r" b="b"/>
              <a:pathLst>
                <a:path w="750" h="1638">
                  <a:moveTo>
                    <a:pt x="0" y="1638"/>
                  </a:moveTo>
                  <a:lnTo>
                    <a:pt x="6" y="1638"/>
                  </a:lnTo>
                  <a:lnTo>
                    <a:pt x="12" y="1638"/>
                  </a:lnTo>
                  <a:lnTo>
                    <a:pt x="18" y="1638"/>
                  </a:lnTo>
                  <a:lnTo>
                    <a:pt x="24" y="1638"/>
                  </a:lnTo>
                  <a:lnTo>
                    <a:pt x="30" y="1638"/>
                  </a:lnTo>
                  <a:lnTo>
                    <a:pt x="36" y="1638"/>
                  </a:lnTo>
                  <a:lnTo>
                    <a:pt x="42" y="1638"/>
                  </a:lnTo>
                  <a:lnTo>
                    <a:pt x="48" y="1638"/>
                  </a:lnTo>
                  <a:lnTo>
                    <a:pt x="54" y="1638"/>
                  </a:lnTo>
                  <a:lnTo>
                    <a:pt x="60" y="1638"/>
                  </a:lnTo>
                  <a:lnTo>
                    <a:pt x="66" y="1638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822"/>
                  </a:lnTo>
                  <a:lnTo>
                    <a:pt x="90" y="822"/>
                  </a:lnTo>
                  <a:lnTo>
                    <a:pt x="96" y="822"/>
                  </a:lnTo>
                  <a:lnTo>
                    <a:pt x="102" y="408"/>
                  </a:lnTo>
                  <a:lnTo>
                    <a:pt x="108" y="408"/>
                  </a:lnTo>
                  <a:lnTo>
                    <a:pt x="114" y="408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08"/>
                  </a:lnTo>
                  <a:lnTo>
                    <a:pt x="138" y="408"/>
                  </a:lnTo>
                  <a:lnTo>
                    <a:pt x="144" y="408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74" y="408"/>
                  </a:lnTo>
                  <a:lnTo>
                    <a:pt x="180" y="408"/>
                  </a:lnTo>
                  <a:lnTo>
                    <a:pt x="186" y="408"/>
                  </a:lnTo>
                  <a:lnTo>
                    <a:pt x="192" y="408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1638"/>
                  </a:lnTo>
                  <a:lnTo>
                    <a:pt x="252" y="1638"/>
                  </a:lnTo>
                  <a:lnTo>
                    <a:pt x="258" y="1638"/>
                  </a:lnTo>
                  <a:lnTo>
                    <a:pt x="264" y="1638"/>
                  </a:lnTo>
                  <a:lnTo>
                    <a:pt x="270" y="1638"/>
                  </a:lnTo>
                  <a:lnTo>
                    <a:pt x="276" y="1638"/>
                  </a:lnTo>
                  <a:lnTo>
                    <a:pt x="282" y="1638"/>
                  </a:lnTo>
                  <a:lnTo>
                    <a:pt x="288" y="1638"/>
                  </a:lnTo>
                  <a:lnTo>
                    <a:pt x="294" y="1638"/>
                  </a:lnTo>
                  <a:lnTo>
                    <a:pt x="300" y="1638"/>
                  </a:lnTo>
                  <a:lnTo>
                    <a:pt x="306" y="1638"/>
                  </a:lnTo>
                  <a:lnTo>
                    <a:pt x="312" y="1638"/>
                  </a:lnTo>
                  <a:lnTo>
                    <a:pt x="318" y="1638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22"/>
                  </a:lnTo>
                  <a:lnTo>
                    <a:pt x="336" y="822"/>
                  </a:lnTo>
                  <a:lnTo>
                    <a:pt x="342" y="822"/>
                  </a:lnTo>
                  <a:lnTo>
                    <a:pt x="348" y="822"/>
                  </a:lnTo>
                  <a:lnTo>
                    <a:pt x="354" y="822"/>
                  </a:lnTo>
                  <a:lnTo>
                    <a:pt x="360" y="822"/>
                  </a:lnTo>
                  <a:lnTo>
                    <a:pt x="360" y="1230"/>
                  </a:lnTo>
                  <a:lnTo>
                    <a:pt x="366" y="1230"/>
                  </a:lnTo>
                  <a:lnTo>
                    <a:pt x="372" y="1230"/>
                  </a:lnTo>
                  <a:lnTo>
                    <a:pt x="378" y="1230"/>
                  </a:lnTo>
                  <a:lnTo>
                    <a:pt x="384" y="1230"/>
                  </a:lnTo>
                  <a:lnTo>
                    <a:pt x="390" y="1230"/>
                  </a:lnTo>
                  <a:lnTo>
                    <a:pt x="396" y="1230"/>
                  </a:lnTo>
                  <a:lnTo>
                    <a:pt x="402" y="1230"/>
                  </a:lnTo>
                  <a:lnTo>
                    <a:pt x="408" y="1230"/>
                  </a:lnTo>
                  <a:lnTo>
                    <a:pt x="414" y="1230"/>
                  </a:lnTo>
                  <a:lnTo>
                    <a:pt x="420" y="1230"/>
                  </a:lnTo>
                  <a:lnTo>
                    <a:pt x="426" y="1230"/>
                  </a:lnTo>
                  <a:lnTo>
                    <a:pt x="432" y="1230"/>
                  </a:lnTo>
                  <a:lnTo>
                    <a:pt x="438" y="1230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74" y="822"/>
                  </a:lnTo>
                  <a:lnTo>
                    <a:pt x="480" y="822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822"/>
                  </a:lnTo>
                  <a:lnTo>
                    <a:pt x="600" y="822"/>
                  </a:lnTo>
                  <a:lnTo>
                    <a:pt x="606" y="822"/>
                  </a:lnTo>
                  <a:lnTo>
                    <a:pt x="612" y="822"/>
                  </a:lnTo>
                  <a:lnTo>
                    <a:pt x="618" y="822"/>
                  </a:lnTo>
                  <a:lnTo>
                    <a:pt x="624" y="1638"/>
                  </a:lnTo>
                  <a:lnTo>
                    <a:pt x="630" y="1638"/>
                  </a:lnTo>
                  <a:lnTo>
                    <a:pt x="636" y="1638"/>
                  </a:lnTo>
                  <a:lnTo>
                    <a:pt x="642" y="1638"/>
                  </a:lnTo>
                  <a:lnTo>
                    <a:pt x="648" y="1638"/>
                  </a:lnTo>
                  <a:lnTo>
                    <a:pt x="654" y="1638"/>
                  </a:lnTo>
                  <a:lnTo>
                    <a:pt x="660" y="1638"/>
                  </a:lnTo>
                  <a:lnTo>
                    <a:pt x="666" y="1638"/>
                  </a:lnTo>
                  <a:lnTo>
                    <a:pt x="672" y="1638"/>
                  </a:lnTo>
                  <a:lnTo>
                    <a:pt x="678" y="1638"/>
                  </a:lnTo>
                  <a:lnTo>
                    <a:pt x="684" y="1638"/>
                  </a:lnTo>
                  <a:lnTo>
                    <a:pt x="690" y="1638"/>
                  </a:lnTo>
                  <a:lnTo>
                    <a:pt x="696" y="1638"/>
                  </a:lnTo>
                  <a:lnTo>
                    <a:pt x="702" y="1638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822"/>
                  </a:lnTo>
                  <a:lnTo>
                    <a:pt x="732" y="822"/>
                  </a:lnTo>
                  <a:lnTo>
                    <a:pt x="738" y="822"/>
                  </a:lnTo>
                  <a:lnTo>
                    <a:pt x="744" y="822"/>
                  </a:lnTo>
                  <a:lnTo>
                    <a:pt x="750" y="82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4" name="Freeform 78"/>
            <p:cNvSpPr>
              <a:spLocks noChangeAspect="1"/>
            </p:cNvSpPr>
            <p:nvPr/>
          </p:nvSpPr>
          <p:spPr bwMode="auto">
            <a:xfrm>
              <a:off x="5432" y="1592"/>
              <a:ext cx="288" cy="983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6" y="822"/>
                </a:cxn>
                <a:cxn ang="0">
                  <a:pos x="12" y="822"/>
                </a:cxn>
                <a:cxn ang="0">
                  <a:pos x="18" y="822"/>
                </a:cxn>
                <a:cxn ang="0">
                  <a:pos x="24" y="822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4" y="0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08" y="0"/>
                </a:cxn>
                <a:cxn ang="0">
                  <a:pos x="114" y="822"/>
                </a:cxn>
                <a:cxn ang="0">
                  <a:pos x="120" y="822"/>
                </a:cxn>
                <a:cxn ang="0">
                  <a:pos x="126" y="822"/>
                </a:cxn>
                <a:cxn ang="0">
                  <a:pos x="132" y="822"/>
                </a:cxn>
                <a:cxn ang="0">
                  <a:pos x="138" y="822"/>
                </a:cxn>
                <a:cxn ang="0">
                  <a:pos x="144" y="822"/>
                </a:cxn>
                <a:cxn ang="0">
                  <a:pos x="150" y="822"/>
                </a:cxn>
                <a:cxn ang="0">
                  <a:pos x="156" y="408"/>
                </a:cxn>
                <a:cxn ang="0">
                  <a:pos x="162" y="408"/>
                </a:cxn>
                <a:cxn ang="0">
                  <a:pos x="168" y="408"/>
                </a:cxn>
                <a:cxn ang="0">
                  <a:pos x="174" y="408"/>
                </a:cxn>
                <a:cxn ang="0">
                  <a:pos x="180" y="408"/>
                </a:cxn>
                <a:cxn ang="0">
                  <a:pos x="186" y="408"/>
                </a:cxn>
                <a:cxn ang="0">
                  <a:pos x="192" y="408"/>
                </a:cxn>
                <a:cxn ang="0">
                  <a:pos x="198" y="408"/>
                </a:cxn>
                <a:cxn ang="0">
                  <a:pos x="204" y="408"/>
                </a:cxn>
                <a:cxn ang="0">
                  <a:pos x="210" y="408"/>
                </a:cxn>
                <a:cxn ang="0">
                  <a:pos x="216" y="408"/>
                </a:cxn>
                <a:cxn ang="0">
                  <a:pos x="222" y="408"/>
                </a:cxn>
                <a:cxn ang="0">
                  <a:pos x="228" y="408"/>
                </a:cxn>
                <a:cxn ang="0">
                  <a:pos x="234" y="408"/>
                </a:cxn>
                <a:cxn ang="0">
                  <a:pos x="240" y="408"/>
                </a:cxn>
                <a:cxn ang="0">
                  <a:pos x="246" y="822"/>
                </a:cxn>
                <a:cxn ang="0">
                  <a:pos x="252" y="822"/>
                </a:cxn>
                <a:cxn ang="0">
                  <a:pos x="258" y="822"/>
                </a:cxn>
                <a:cxn ang="0">
                  <a:pos x="264" y="822"/>
                </a:cxn>
                <a:cxn ang="0">
                  <a:pos x="270" y="822"/>
                </a:cxn>
                <a:cxn ang="0">
                  <a:pos x="276" y="822"/>
                </a:cxn>
                <a:cxn ang="0">
                  <a:pos x="282" y="822"/>
                </a:cxn>
                <a:cxn ang="0">
                  <a:pos x="288" y="1230"/>
                </a:cxn>
                <a:cxn ang="0">
                  <a:pos x="294" y="1230"/>
                </a:cxn>
                <a:cxn ang="0">
                  <a:pos x="300" y="1230"/>
                </a:cxn>
                <a:cxn ang="0">
                  <a:pos x="306" y="1230"/>
                </a:cxn>
                <a:cxn ang="0">
                  <a:pos x="312" y="1230"/>
                </a:cxn>
                <a:cxn ang="0">
                  <a:pos x="318" y="1230"/>
                </a:cxn>
                <a:cxn ang="0">
                  <a:pos x="324" y="1230"/>
                </a:cxn>
                <a:cxn ang="0">
                  <a:pos x="330" y="1230"/>
                </a:cxn>
                <a:cxn ang="0">
                  <a:pos x="336" y="1230"/>
                </a:cxn>
                <a:cxn ang="0">
                  <a:pos x="342" y="1230"/>
                </a:cxn>
                <a:cxn ang="0">
                  <a:pos x="348" y="1230"/>
                </a:cxn>
                <a:cxn ang="0">
                  <a:pos x="354" y="1230"/>
                </a:cxn>
                <a:cxn ang="0">
                  <a:pos x="360" y="1230"/>
                </a:cxn>
              </a:cxnLst>
              <a:rect l="0" t="0" r="r" b="b"/>
              <a:pathLst>
                <a:path w="360" h="1230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822"/>
                  </a:lnTo>
                  <a:lnTo>
                    <a:pt x="120" y="822"/>
                  </a:lnTo>
                  <a:lnTo>
                    <a:pt x="126" y="822"/>
                  </a:lnTo>
                  <a:lnTo>
                    <a:pt x="132" y="822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74" y="408"/>
                  </a:lnTo>
                  <a:lnTo>
                    <a:pt x="180" y="408"/>
                  </a:lnTo>
                  <a:lnTo>
                    <a:pt x="186" y="408"/>
                  </a:lnTo>
                  <a:lnTo>
                    <a:pt x="192" y="408"/>
                  </a:lnTo>
                  <a:lnTo>
                    <a:pt x="198" y="408"/>
                  </a:lnTo>
                  <a:lnTo>
                    <a:pt x="204" y="408"/>
                  </a:lnTo>
                  <a:lnTo>
                    <a:pt x="210" y="408"/>
                  </a:lnTo>
                  <a:lnTo>
                    <a:pt x="216" y="408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822"/>
                  </a:lnTo>
                  <a:lnTo>
                    <a:pt x="252" y="822"/>
                  </a:lnTo>
                  <a:lnTo>
                    <a:pt x="258" y="822"/>
                  </a:lnTo>
                  <a:lnTo>
                    <a:pt x="264" y="822"/>
                  </a:lnTo>
                  <a:lnTo>
                    <a:pt x="270" y="822"/>
                  </a:lnTo>
                  <a:lnTo>
                    <a:pt x="276" y="822"/>
                  </a:lnTo>
                  <a:lnTo>
                    <a:pt x="282" y="822"/>
                  </a:lnTo>
                  <a:lnTo>
                    <a:pt x="288" y="1230"/>
                  </a:lnTo>
                  <a:lnTo>
                    <a:pt x="294" y="1230"/>
                  </a:lnTo>
                  <a:lnTo>
                    <a:pt x="300" y="1230"/>
                  </a:lnTo>
                  <a:lnTo>
                    <a:pt x="306" y="1230"/>
                  </a:lnTo>
                  <a:lnTo>
                    <a:pt x="312" y="1230"/>
                  </a:lnTo>
                  <a:lnTo>
                    <a:pt x="318" y="1230"/>
                  </a:lnTo>
                  <a:lnTo>
                    <a:pt x="324" y="1230"/>
                  </a:lnTo>
                  <a:lnTo>
                    <a:pt x="330" y="1230"/>
                  </a:lnTo>
                  <a:lnTo>
                    <a:pt x="336" y="1230"/>
                  </a:lnTo>
                  <a:lnTo>
                    <a:pt x="342" y="1230"/>
                  </a:lnTo>
                  <a:lnTo>
                    <a:pt x="348" y="1230"/>
                  </a:lnTo>
                  <a:lnTo>
                    <a:pt x="354" y="1230"/>
                  </a:lnTo>
                  <a:lnTo>
                    <a:pt x="360" y="123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415" name="Rectangle 79"/>
          <p:cNvSpPr>
            <a:spLocks noChangeAspect="1" noChangeArrowheads="1"/>
          </p:cNvSpPr>
          <p:nvPr/>
        </p:nvSpPr>
        <p:spPr bwMode="auto">
          <a:xfrm rot="16200000">
            <a:off x="5039519" y="3426619"/>
            <a:ext cx="6667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Helvetica" pitchFamily="34" charset="0"/>
              </a:rPr>
              <a:t>p(face)</a:t>
            </a:r>
            <a:endParaRPr lang="en-GB" sz="2000" b="0" i="1" baseline="-25000">
              <a:solidFill>
                <a:srgbClr val="000000"/>
              </a:solidFill>
            </a:endParaRPr>
          </a:p>
        </p:txBody>
      </p:sp>
      <p:sp>
        <p:nvSpPr>
          <p:cNvPr id="2190416" name="Rectangle 80"/>
          <p:cNvSpPr>
            <a:spLocks noChangeAspect="1" noChangeArrowheads="1"/>
          </p:cNvSpPr>
          <p:nvPr/>
        </p:nvSpPr>
        <p:spPr bwMode="auto">
          <a:xfrm>
            <a:off x="7272338" y="508793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Helvetica" pitchFamily="34" charset="0"/>
              </a:rPr>
              <a:t>trial</a:t>
            </a:r>
            <a:endParaRPr lang="en-GB" sz="2000" b="0" i="1">
              <a:solidFill>
                <a:srgbClr val="000000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8977313" y="2266950"/>
            <a:ext cx="812800" cy="576263"/>
            <a:chOff x="2238" y="2490"/>
            <a:chExt cx="512" cy="363"/>
          </a:xfrm>
        </p:grpSpPr>
        <p:sp>
          <p:nvSpPr>
            <p:cNvPr id="2190418" name="Rectangle 82"/>
            <p:cNvSpPr>
              <a:spLocks noChangeArrowheads="1"/>
            </p:cNvSpPr>
            <p:nvPr/>
          </p:nvSpPr>
          <p:spPr bwMode="auto">
            <a:xfrm>
              <a:off x="2238" y="2490"/>
              <a:ext cx="512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9" name="Rectangle 83"/>
            <p:cNvSpPr>
              <a:spLocks noChangeArrowheads="1"/>
            </p:cNvSpPr>
            <p:nvPr/>
          </p:nvSpPr>
          <p:spPr bwMode="auto">
            <a:xfrm>
              <a:off x="2238" y="2490"/>
              <a:ext cx="512" cy="3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0" name="Line 84"/>
            <p:cNvSpPr>
              <a:spLocks noChangeShapeType="1"/>
            </p:cNvSpPr>
            <p:nvPr/>
          </p:nvSpPr>
          <p:spPr bwMode="auto">
            <a:xfrm>
              <a:off x="2238" y="2490"/>
              <a:ext cx="51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1" name="Freeform 85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88" y="62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88" y="62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2" name="Line 86"/>
            <p:cNvSpPr>
              <a:spLocks noChangeShapeType="1"/>
            </p:cNvSpPr>
            <p:nvPr/>
          </p:nvSpPr>
          <p:spPr bwMode="auto">
            <a:xfrm flipV="1">
              <a:off x="2238" y="2490"/>
              <a:ext cx="0" cy="3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3" name="Line 87"/>
            <p:cNvSpPr>
              <a:spLocks noChangeShapeType="1"/>
            </p:cNvSpPr>
            <p:nvPr/>
          </p:nvSpPr>
          <p:spPr bwMode="auto">
            <a:xfrm>
              <a:off x="2238" y="2853"/>
              <a:ext cx="51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4" name="Freeform 88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5" name="Freeform 89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88" y="62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88" y="62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6" name="Line 90"/>
            <p:cNvSpPr>
              <a:spLocks noChangeShapeType="1"/>
            </p:cNvSpPr>
            <p:nvPr/>
          </p:nvSpPr>
          <p:spPr bwMode="auto">
            <a:xfrm flipV="1">
              <a:off x="2238" y="2490"/>
              <a:ext cx="0" cy="3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7" name="Rectangle 91"/>
            <p:cNvSpPr>
              <a:spLocks noChangeArrowheads="1"/>
            </p:cNvSpPr>
            <p:nvPr/>
          </p:nvSpPr>
          <p:spPr bwMode="auto">
            <a:xfrm>
              <a:off x="2547" y="251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CS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28" name="Rectangle 92"/>
            <p:cNvSpPr>
              <a:spLocks noChangeArrowheads="1"/>
            </p:cNvSpPr>
            <p:nvPr/>
          </p:nvSpPr>
          <p:spPr bwMode="auto">
            <a:xfrm>
              <a:off x="2680" y="25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29" name="Line 93"/>
            <p:cNvSpPr>
              <a:spLocks noChangeShapeType="1"/>
            </p:cNvSpPr>
            <p:nvPr/>
          </p:nvSpPr>
          <p:spPr bwMode="auto">
            <a:xfrm>
              <a:off x="2285" y="2584"/>
              <a:ext cx="2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30" name="Rectangle 94"/>
            <p:cNvSpPr>
              <a:spLocks noChangeArrowheads="1"/>
            </p:cNvSpPr>
            <p:nvPr/>
          </p:nvSpPr>
          <p:spPr bwMode="auto">
            <a:xfrm>
              <a:off x="2547" y="268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CS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31" name="Rectangle 95"/>
            <p:cNvSpPr>
              <a:spLocks noChangeArrowheads="1"/>
            </p:cNvSpPr>
            <p:nvPr/>
          </p:nvSpPr>
          <p:spPr bwMode="auto">
            <a:xfrm>
              <a:off x="2680" y="274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32" name="Line 96"/>
            <p:cNvSpPr>
              <a:spLocks noChangeShapeType="1"/>
            </p:cNvSpPr>
            <p:nvPr/>
          </p:nvSpPr>
          <p:spPr bwMode="auto">
            <a:xfrm>
              <a:off x="2285" y="2754"/>
              <a:ext cx="23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433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76287"/>
          </a:xfrm>
        </p:spPr>
        <p:txBody>
          <a:bodyPr/>
          <a:lstStyle/>
          <a:p>
            <a:pPr algn="l"/>
            <a:r>
              <a:rPr lang="de-CH" sz="2800" b="1" dirty="0" err="1" smtClean="0">
                <a:latin typeface="Arial Unicode MS" pitchFamily="34" charset="-128"/>
              </a:rPr>
              <a:t>Explaining</a:t>
            </a:r>
            <a:r>
              <a:rPr lang="de-CH" sz="2800" b="1" dirty="0" smtClean="0">
                <a:latin typeface="Arial Unicode MS" pitchFamily="34" charset="-128"/>
              </a:rPr>
              <a:t> RTs by different learning </a:t>
            </a:r>
            <a:r>
              <a:rPr lang="de-CH" sz="2800" b="1" dirty="0">
                <a:latin typeface="Arial Unicode MS" pitchFamily="34" charset="-128"/>
              </a:rPr>
              <a:t>models</a:t>
            </a:r>
            <a:endParaRPr lang="en-US" sz="2800" b="1" dirty="0">
              <a:latin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5763" y="1306513"/>
            <a:ext cx="5303837" cy="2366962"/>
            <a:chOff x="461" y="1045"/>
            <a:chExt cx="3341" cy="1491"/>
          </a:xfrm>
        </p:grpSpPr>
        <p:sp>
          <p:nvSpPr>
            <p:cNvPr id="2493446" name="Rectangle 6"/>
            <p:cNvSpPr>
              <a:spLocks noChangeArrowheads="1"/>
            </p:cNvSpPr>
            <p:nvPr/>
          </p:nvSpPr>
          <p:spPr bwMode="auto">
            <a:xfrm>
              <a:off x="741" y="1078"/>
              <a:ext cx="2990" cy="12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7" name="Rectangle 7"/>
            <p:cNvSpPr>
              <a:spLocks noChangeArrowheads="1"/>
            </p:cNvSpPr>
            <p:nvPr/>
          </p:nvSpPr>
          <p:spPr bwMode="auto">
            <a:xfrm>
              <a:off x="741" y="1078"/>
              <a:ext cx="2990" cy="12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8" name="Line 8"/>
            <p:cNvSpPr>
              <a:spLocks noChangeShapeType="1"/>
            </p:cNvSpPr>
            <p:nvPr/>
          </p:nvSpPr>
          <p:spPr bwMode="auto">
            <a:xfrm>
              <a:off x="741" y="2344"/>
              <a:ext cx="2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9" name="Line 9"/>
            <p:cNvSpPr>
              <a:spLocks noChangeShapeType="1"/>
            </p:cNvSpPr>
            <p:nvPr/>
          </p:nvSpPr>
          <p:spPr bwMode="auto">
            <a:xfrm flipV="1">
              <a:off x="741" y="1078"/>
              <a:ext cx="1" cy="1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0" name="Line 10"/>
            <p:cNvSpPr>
              <a:spLocks noChangeShapeType="1"/>
            </p:cNvSpPr>
            <p:nvPr/>
          </p:nvSpPr>
          <p:spPr bwMode="auto">
            <a:xfrm flipV="1">
              <a:off x="741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1" name="Rectangle 11"/>
            <p:cNvSpPr>
              <a:spLocks noChangeArrowheads="1"/>
            </p:cNvSpPr>
            <p:nvPr/>
          </p:nvSpPr>
          <p:spPr bwMode="auto">
            <a:xfrm>
              <a:off x="692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2" name="Line 12"/>
            <p:cNvSpPr>
              <a:spLocks noChangeShapeType="1"/>
            </p:cNvSpPr>
            <p:nvPr/>
          </p:nvSpPr>
          <p:spPr bwMode="auto">
            <a:xfrm flipV="1">
              <a:off x="1338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3" name="Rectangle 13"/>
            <p:cNvSpPr>
              <a:spLocks noChangeArrowheads="1"/>
            </p:cNvSpPr>
            <p:nvPr/>
          </p:nvSpPr>
          <p:spPr bwMode="auto">
            <a:xfrm>
              <a:off x="1290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440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4" name="Line 14"/>
            <p:cNvSpPr>
              <a:spLocks noChangeShapeType="1"/>
            </p:cNvSpPr>
            <p:nvPr/>
          </p:nvSpPr>
          <p:spPr bwMode="auto">
            <a:xfrm flipV="1">
              <a:off x="1935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5" name="Rectangle 15"/>
            <p:cNvSpPr>
              <a:spLocks noChangeArrowheads="1"/>
            </p:cNvSpPr>
            <p:nvPr/>
          </p:nvSpPr>
          <p:spPr bwMode="auto">
            <a:xfrm>
              <a:off x="1887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480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6" name="Line 16"/>
            <p:cNvSpPr>
              <a:spLocks noChangeShapeType="1"/>
            </p:cNvSpPr>
            <p:nvPr/>
          </p:nvSpPr>
          <p:spPr bwMode="auto">
            <a:xfrm flipV="1">
              <a:off x="2532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7" name="Rectangle 17"/>
            <p:cNvSpPr>
              <a:spLocks noChangeArrowheads="1"/>
            </p:cNvSpPr>
            <p:nvPr/>
          </p:nvSpPr>
          <p:spPr bwMode="auto">
            <a:xfrm>
              <a:off x="2484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520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8" name="Line 18"/>
            <p:cNvSpPr>
              <a:spLocks noChangeShapeType="1"/>
            </p:cNvSpPr>
            <p:nvPr/>
          </p:nvSpPr>
          <p:spPr bwMode="auto">
            <a:xfrm flipV="1">
              <a:off x="3130" y="2311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9" name="Rectangle 19"/>
            <p:cNvSpPr>
              <a:spLocks noChangeArrowheads="1"/>
            </p:cNvSpPr>
            <p:nvPr/>
          </p:nvSpPr>
          <p:spPr bwMode="auto">
            <a:xfrm>
              <a:off x="3081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560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0" name="Line 20"/>
            <p:cNvSpPr>
              <a:spLocks noChangeShapeType="1"/>
            </p:cNvSpPr>
            <p:nvPr/>
          </p:nvSpPr>
          <p:spPr bwMode="auto">
            <a:xfrm flipV="1">
              <a:off x="3731" y="2311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1" name="Rectangle 21"/>
            <p:cNvSpPr>
              <a:spLocks noChangeArrowheads="1"/>
            </p:cNvSpPr>
            <p:nvPr/>
          </p:nvSpPr>
          <p:spPr bwMode="auto">
            <a:xfrm>
              <a:off x="3682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2" name="Line 22"/>
            <p:cNvSpPr>
              <a:spLocks noChangeShapeType="1"/>
            </p:cNvSpPr>
            <p:nvPr/>
          </p:nvSpPr>
          <p:spPr bwMode="auto">
            <a:xfrm>
              <a:off x="741" y="234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3" name="Rectangle 23"/>
            <p:cNvSpPr>
              <a:spLocks noChangeArrowheads="1"/>
            </p:cNvSpPr>
            <p:nvPr/>
          </p:nvSpPr>
          <p:spPr bwMode="auto">
            <a:xfrm>
              <a:off x="680" y="230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4" name="Line 24"/>
            <p:cNvSpPr>
              <a:spLocks noChangeShapeType="1"/>
            </p:cNvSpPr>
            <p:nvPr/>
          </p:nvSpPr>
          <p:spPr bwMode="auto">
            <a:xfrm>
              <a:off x="741" y="221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5" name="Line 25"/>
            <p:cNvSpPr>
              <a:spLocks noChangeShapeType="1"/>
            </p:cNvSpPr>
            <p:nvPr/>
          </p:nvSpPr>
          <p:spPr bwMode="auto">
            <a:xfrm>
              <a:off x="741" y="208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6" name="Rectangle 26"/>
            <p:cNvSpPr>
              <a:spLocks noChangeArrowheads="1"/>
            </p:cNvSpPr>
            <p:nvPr/>
          </p:nvSpPr>
          <p:spPr bwMode="auto">
            <a:xfrm>
              <a:off x="620" y="2055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7" name="Line 27"/>
            <p:cNvSpPr>
              <a:spLocks noChangeShapeType="1"/>
            </p:cNvSpPr>
            <p:nvPr/>
          </p:nvSpPr>
          <p:spPr bwMode="auto">
            <a:xfrm>
              <a:off x="741" y="196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8" name="Line 28"/>
            <p:cNvSpPr>
              <a:spLocks noChangeShapeType="1"/>
            </p:cNvSpPr>
            <p:nvPr/>
          </p:nvSpPr>
          <p:spPr bwMode="auto">
            <a:xfrm>
              <a:off x="741" y="1837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9" name="Rectangle 29"/>
            <p:cNvSpPr>
              <a:spLocks noChangeArrowheads="1"/>
            </p:cNvSpPr>
            <p:nvPr/>
          </p:nvSpPr>
          <p:spPr bwMode="auto">
            <a:xfrm>
              <a:off x="620" y="1804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0" name="Line 30"/>
            <p:cNvSpPr>
              <a:spLocks noChangeShapeType="1"/>
            </p:cNvSpPr>
            <p:nvPr/>
          </p:nvSpPr>
          <p:spPr bwMode="auto">
            <a:xfrm>
              <a:off x="741" y="171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1" name="Line 31"/>
            <p:cNvSpPr>
              <a:spLocks noChangeShapeType="1"/>
            </p:cNvSpPr>
            <p:nvPr/>
          </p:nvSpPr>
          <p:spPr bwMode="auto">
            <a:xfrm>
              <a:off x="741" y="158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2" name="Rectangle 32"/>
            <p:cNvSpPr>
              <a:spLocks noChangeArrowheads="1"/>
            </p:cNvSpPr>
            <p:nvPr/>
          </p:nvSpPr>
          <p:spPr bwMode="auto">
            <a:xfrm>
              <a:off x="620" y="1548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3" name="Line 33"/>
            <p:cNvSpPr>
              <a:spLocks noChangeShapeType="1"/>
            </p:cNvSpPr>
            <p:nvPr/>
          </p:nvSpPr>
          <p:spPr bwMode="auto">
            <a:xfrm>
              <a:off x="741" y="1456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4" name="Line 34"/>
            <p:cNvSpPr>
              <a:spLocks noChangeShapeType="1"/>
            </p:cNvSpPr>
            <p:nvPr/>
          </p:nvSpPr>
          <p:spPr bwMode="auto">
            <a:xfrm>
              <a:off x="741" y="1330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5" name="Rectangle 35"/>
            <p:cNvSpPr>
              <a:spLocks noChangeArrowheads="1"/>
            </p:cNvSpPr>
            <p:nvPr/>
          </p:nvSpPr>
          <p:spPr bwMode="auto">
            <a:xfrm>
              <a:off x="620" y="1297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6" name="Line 36"/>
            <p:cNvSpPr>
              <a:spLocks noChangeShapeType="1"/>
            </p:cNvSpPr>
            <p:nvPr/>
          </p:nvSpPr>
          <p:spPr bwMode="auto">
            <a:xfrm>
              <a:off x="741" y="120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7" name="Line 37"/>
            <p:cNvSpPr>
              <a:spLocks noChangeShapeType="1"/>
            </p:cNvSpPr>
            <p:nvPr/>
          </p:nvSpPr>
          <p:spPr bwMode="auto">
            <a:xfrm>
              <a:off x="741" y="107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8" name="Rectangle 38"/>
            <p:cNvSpPr>
              <a:spLocks noChangeArrowheads="1"/>
            </p:cNvSpPr>
            <p:nvPr/>
          </p:nvSpPr>
          <p:spPr bwMode="auto">
            <a:xfrm>
              <a:off x="671" y="104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9" name="Freeform 39"/>
            <p:cNvSpPr>
              <a:spLocks/>
            </p:cNvSpPr>
            <p:nvPr/>
          </p:nvSpPr>
          <p:spPr bwMode="auto">
            <a:xfrm>
              <a:off x="770" y="1204"/>
              <a:ext cx="2961" cy="1010"/>
            </a:xfrm>
            <a:custGeom>
              <a:avLst/>
              <a:gdLst/>
              <a:ahLst/>
              <a:cxnLst>
                <a:cxn ang="0">
                  <a:pos x="47" y="793"/>
                </a:cxn>
                <a:cxn ang="0">
                  <a:pos x="139" y="793"/>
                </a:cxn>
                <a:cxn ang="0">
                  <a:pos x="232" y="793"/>
                </a:cxn>
                <a:cxn ang="0">
                  <a:pos x="325" y="793"/>
                </a:cxn>
                <a:cxn ang="0">
                  <a:pos x="418" y="0"/>
                </a:cxn>
                <a:cxn ang="0">
                  <a:pos x="511" y="0"/>
                </a:cxn>
                <a:cxn ang="0">
                  <a:pos x="604" y="0"/>
                </a:cxn>
                <a:cxn ang="0">
                  <a:pos x="697" y="0"/>
                </a:cxn>
                <a:cxn ang="0">
                  <a:pos x="795" y="0"/>
                </a:cxn>
                <a:cxn ang="0">
                  <a:pos x="888" y="0"/>
                </a:cxn>
                <a:cxn ang="0">
                  <a:pos x="981" y="0"/>
                </a:cxn>
                <a:cxn ang="0">
                  <a:pos x="1074" y="0"/>
                </a:cxn>
                <a:cxn ang="0">
                  <a:pos x="1167" y="0"/>
                </a:cxn>
                <a:cxn ang="0">
                  <a:pos x="1260" y="793"/>
                </a:cxn>
                <a:cxn ang="0">
                  <a:pos x="1353" y="793"/>
                </a:cxn>
                <a:cxn ang="0">
                  <a:pos x="1445" y="793"/>
                </a:cxn>
                <a:cxn ang="0">
                  <a:pos x="1544" y="1187"/>
                </a:cxn>
                <a:cxn ang="0">
                  <a:pos x="1637" y="1187"/>
                </a:cxn>
                <a:cxn ang="0">
                  <a:pos x="1730" y="1187"/>
                </a:cxn>
                <a:cxn ang="0">
                  <a:pos x="1823" y="1187"/>
                </a:cxn>
                <a:cxn ang="0">
                  <a:pos x="1916" y="1187"/>
                </a:cxn>
                <a:cxn ang="0">
                  <a:pos x="2009" y="1187"/>
                </a:cxn>
                <a:cxn ang="0">
                  <a:pos x="2101" y="1187"/>
                </a:cxn>
                <a:cxn ang="0">
                  <a:pos x="2194" y="793"/>
                </a:cxn>
                <a:cxn ang="0">
                  <a:pos x="2293" y="793"/>
                </a:cxn>
                <a:cxn ang="0">
                  <a:pos x="2386" y="793"/>
                </a:cxn>
                <a:cxn ang="0">
                  <a:pos x="2479" y="793"/>
                </a:cxn>
                <a:cxn ang="0">
                  <a:pos x="2572" y="793"/>
                </a:cxn>
                <a:cxn ang="0">
                  <a:pos x="2664" y="394"/>
                </a:cxn>
                <a:cxn ang="0">
                  <a:pos x="2757" y="394"/>
                </a:cxn>
                <a:cxn ang="0">
                  <a:pos x="2850" y="394"/>
                </a:cxn>
                <a:cxn ang="0">
                  <a:pos x="2943" y="394"/>
                </a:cxn>
                <a:cxn ang="0">
                  <a:pos x="3036" y="394"/>
                </a:cxn>
                <a:cxn ang="0">
                  <a:pos x="3135" y="394"/>
                </a:cxn>
                <a:cxn ang="0">
                  <a:pos x="3228" y="394"/>
                </a:cxn>
                <a:cxn ang="0">
                  <a:pos x="3320" y="394"/>
                </a:cxn>
                <a:cxn ang="0">
                  <a:pos x="3413" y="793"/>
                </a:cxn>
                <a:cxn ang="0">
                  <a:pos x="3506" y="793"/>
                </a:cxn>
                <a:cxn ang="0">
                  <a:pos x="3599" y="793"/>
                </a:cxn>
                <a:cxn ang="0">
                  <a:pos x="3692" y="793"/>
                </a:cxn>
                <a:cxn ang="0">
                  <a:pos x="3785" y="1580"/>
                </a:cxn>
                <a:cxn ang="0">
                  <a:pos x="3884" y="1580"/>
                </a:cxn>
                <a:cxn ang="0">
                  <a:pos x="3976" y="1580"/>
                </a:cxn>
                <a:cxn ang="0">
                  <a:pos x="4069" y="1580"/>
                </a:cxn>
                <a:cxn ang="0">
                  <a:pos x="4162" y="1580"/>
                </a:cxn>
                <a:cxn ang="0">
                  <a:pos x="4255" y="1580"/>
                </a:cxn>
                <a:cxn ang="0">
                  <a:pos x="4348" y="1580"/>
                </a:cxn>
                <a:cxn ang="0">
                  <a:pos x="4441" y="1580"/>
                </a:cxn>
                <a:cxn ang="0">
                  <a:pos x="4534" y="1580"/>
                </a:cxn>
                <a:cxn ang="0">
                  <a:pos x="4632" y="1580"/>
                </a:cxn>
              </a:cxnLst>
              <a:rect l="0" t="0" r="r" b="b"/>
              <a:pathLst>
                <a:path w="4632" h="1580">
                  <a:moveTo>
                    <a:pt x="0" y="793"/>
                  </a:moveTo>
                  <a:lnTo>
                    <a:pt x="47" y="793"/>
                  </a:lnTo>
                  <a:lnTo>
                    <a:pt x="93" y="793"/>
                  </a:lnTo>
                  <a:lnTo>
                    <a:pt x="139" y="793"/>
                  </a:lnTo>
                  <a:lnTo>
                    <a:pt x="186" y="793"/>
                  </a:lnTo>
                  <a:lnTo>
                    <a:pt x="232" y="793"/>
                  </a:lnTo>
                  <a:lnTo>
                    <a:pt x="279" y="793"/>
                  </a:lnTo>
                  <a:lnTo>
                    <a:pt x="325" y="793"/>
                  </a:lnTo>
                  <a:lnTo>
                    <a:pt x="372" y="0"/>
                  </a:lnTo>
                  <a:lnTo>
                    <a:pt x="418" y="0"/>
                  </a:lnTo>
                  <a:lnTo>
                    <a:pt x="464" y="0"/>
                  </a:lnTo>
                  <a:lnTo>
                    <a:pt x="511" y="0"/>
                  </a:lnTo>
                  <a:lnTo>
                    <a:pt x="557" y="0"/>
                  </a:lnTo>
                  <a:lnTo>
                    <a:pt x="604" y="0"/>
                  </a:lnTo>
                  <a:lnTo>
                    <a:pt x="650" y="0"/>
                  </a:lnTo>
                  <a:lnTo>
                    <a:pt x="697" y="0"/>
                  </a:lnTo>
                  <a:lnTo>
                    <a:pt x="749" y="0"/>
                  </a:lnTo>
                  <a:lnTo>
                    <a:pt x="795" y="0"/>
                  </a:lnTo>
                  <a:lnTo>
                    <a:pt x="842" y="0"/>
                  </a:lnTo>
                  <a:lnTo>
                    <a:pt x="888" y="0"/>
                  </a:lnTo>
                  <a:lnTo>
                    <a:pt x="935" y="0"/>
                  </a:lnTo>
                  <a:lnTo>
                    <a:pt x="981" y="0"/>
                  </a:lnTo>
                  <a:lnTo>
                    <a:pt x="1028" y="0"/>
                  </a:lnTo>
                  <a:lnTo>
                    <a:pt x="1074" y="0"/>
                  </a:lnTo>
                  <a:lnTo>
                    <a:pt x="1120" y="0"/>
                  </a:lnTo>
                  <a:lnTo>
                    <a:pt x="1167" y="0"/>
                  </a:lnTo>
                  <a:lnTo>
                    <a:pt x="1213" y="793"/>
                  </a:lnTo>
                  <a:lnTo>
                    <a:pt x="1260" y="793"/>
                  </a:lnTo>
                  <a:lnTo>
                    <a:pt x="1306" y="793"/>
                  </a:lnTo>
                  <a:lnTo>
                    <a:pt x="1353" y="793"/>
                  </a:lnTo>
                  <a:lnTo>
                    <a:pt x="1399" y="793"/>
                  </a:lnTo>
                  <a:lnTo>
                    <a:pt x="1445" y="793"/>
                  </a:lnTo>
                  <a:lnTo>
                    <a:pt x="1492" y="1187"/>
                  </a:lnTo>
                  <a:lnTo>
                    <a:pt x="1544" y="1187"/>
                  </a:lnTo>
                  <a:lnTo>
                    <a:pt x="1591" y="1187"/>
                  </a:lnTo>
                  <a:lnTo>
                    <a:pt x="1637" y="1187"/>
                  </a:lnTo>
                  <a:lnTo>
                    <a:pt x="1683" y="1187"/>
                  </a:lnTo>
                  <a:lnTo>
                    <a:pt x="1730" y="1187"/>
                  </a:lnTo>
                  <a:lnTo>
                    <a:pt x="1776" y="1187"/>
                  </a:lnTo>
                  <a:lnTo>
                    <a:pt x="1823" y="1187"/>
                  </a:lnTo>
                  <a:lnTo>
                    <a:pt x="1869" y="1187"/>
                  </a:lnTo>
                  <a:lnTo>
                    <a:pt x="1916" y="1187"/>
                  </a:lnTo>
                  <a:lnTo>
                    <a:pt x="1962" y="1187"/>
                  </a:lnTo>
                  <a:lnTo>
                    <a:pt x="2009" y="1187"/>
                  </a:lnTo>
                  <a:lnTo>
                    <a:pt x="2055" y="1187"/>
                  </a:lnTo>
                  <a:lnTo>
                    <a:pt x="2101" y="1187"/>
                  </a:lnTo>
                  <a:lnTo>
                    <a:pt x="2148" y="793"/>
                  </a:lnTo>
                  <a:lnTo>
                    <a:pt x="2194" y="793"/>
                  </a:lnTo>
                  <a:lnTo>
                    <a:pt x="2241" y="793"/>
                  </a:lnTo>
                  <a:lnTo>
                    <a:pt x="2293" y="793"/>
                  </a:lnTo>
                  <a:lnTo>
                    <a:pt x="2339" y="793"/>
                  </a:lnTo>
                  <a:lnTo>
                    <a:pt x="2386" y="793"/>
                  </a:lnTo>
                  <a:lnTo>
                    <a:pt x="2432" y="793"/>
                  </a:lnTo>
                  <a:lnTo>
                    <a:pt x="2479" y="793"/>
                  </a:lnTo>
                  <a:lnTo>
                    <a:pt x="2525" y="793"/>
                  </a:lnTo>
                  <a:lnTo>
                    <a:pt x="2572" y="793"/>
                  </a:lnTo>
                  <a:lnTo>
                    <a:pt x="2618" y="394"/>
                  </a:lnTo>
                  <a:lnTo>
                    <a:pt x="2664" y="394"/>
                  </a:lnTo>
                  <a:lnTo>
                    <a:pt x="2711" y="394"/>
                  </a:lnTo>
                  <a:lnTo>
                    <a:pt x="2757" y="394"/>
                  </a:lnTo>
                  <a:lnTo>
                    <a:pt x="2804" y="394"/>
                  </a:lnTo>
                  <a:lnTo>
                    <a:pt x="2850" y="394"/>
                  </a:lnTo>
                  <a:lnTo>
                    <a:pt x="2897" y="394"/>
                  </a:lnTo>
                  <a:lnTo>
                    <a:pt x="2943" y="394"/>
                  </a:lnTo>
                  <a:lnTo>
                    <a:pt x="2990" y="394"/>
                  </a:lnTo>
                  <a:lnTo>
                    <a:pt x="3036" y="394"/>
                  </a:lnTo>
                  <a:lnTo>
                    <a:pt x="3088" y="394"/>
                  </a:lnTo>
                  <a:lnTo>
                    <a:pt x="3135" y="394"/>
                  </a:lnTo>
                  <a:lnTo>
                    <a:pt x="3181" y="394"/>
                  </a:lnTo>
                  <a:lnTo>
                    <a:pt x="3228" y="394"/>
                  </a:lnTo>
                  <a:lnTo>
                    <a:pt x="3274" y="394"/>
                  </a:lnTo>
                  <a:lnTo>
                    <a:pt x="3320" y="394"/>
                  </a:lnTo>
                  <a:lnTo>
                    <a:pt x="3367" y="793"/>
                  </a:lnTo>
                  <a:lnTo>
                    <a:pt x="3413" y="793"/>
                  </a:lnTo>
                  <a:lnTo>
                    <a:pt x="3460" y="793"/>
                  </a:lnTo>
                  <a:lnTo>
                    <a:pt x="3506" y="793"/>
                  </a:lnTo>
                  <a:lnTo>
                    <a:pt x="3553" y="793"/>
                  </a:lnTo>
                  <a:lnTo>
                    <a:pt x="3599" y="793"/>
                  </a:lnTo>
                  <a:lnTo>
                    <a:pt x="3646" y="793"/>
                  </a:lnTo>
                  <a:lnTo>
                    <a:pt x="3692" y="793"/>
                  </a:lnTo>
                  <a:lnTo>
                    <a:pt x="3738" y="1580"/>
                  </a:lnTo>
                  <a:lnTo>
                    <a:pt x="3785" y="1580"/>
                  </a:lnTo>
                  <a:lnTo>
                    <a:pt x="3831" y="1580"/>
                  </a:lnTo>
                  <a:lnTo>
                    <a:pt x="3884" y="1580"/>
                  </a:lnTo>
                  <a:lnTo>
                    <a:pt x="3930" y="1580"/>
                  </a:lnTo>
                  <a:lnTo>
                    <a:pt x="3976" y="1580"/>
                  </a:lnTo>
                  <a:lnTo>
                    <a:pt x="4023" y="1580"/>
                  </a:lnTo>
                  <a:lnTo>
                    <a:pt x="4069" y="1580"/>
                  </a:lnTo>
                  <a:lnTo>
                    <a:pt x="4116" y="1580"/>
                  </a:lnTo>
                  <a:lnTo>
                    <a:pt x="4162" y="1580"/>
                  </a:lnTo>
                  <a:lnTo>
                    <a:pt x="4209" y="1580"/>
                  </a:lnTo>
                  <a:lnTo>
                    <a:pt x="4255" y="1580"/>
                  </a:lnTo>
                  <a:lnTo>
                    <a:pt x="4301" y="1580"/>
                  </a:lnTo>
                  <a:lnTo>
                    <a:pt x="4348" y="1580"/>
                  </a:lnTo>
                  <a:lnTo>
                    <a:pt x="4394" y="1580"/>
                  </a:lnTo>
                  <a:lnTo>
                    <a:pt x="4441" y="1580"/>
                  </a:lnTo>
                  <a:lnTo>
                    <a:pt x="4487" y="1580"/>
                  </a:lnTo>
                  <a:lnTo>
                    <a:pt x="4534" y="1580"/>
                  </a:lnTo>
                  <a:lnTo>
                    <a:pt x="4580" y="1580"/>
                  </a:lnTo>
                  <a:lnTo>
                    <a:pt x="4632" y="158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0" name="Freeform 40"/>
            <p:cNvSpPr>
              <a:spLocks/>
            </p:cNvSpPr>
            <p:nvPr/>
          </p:nvSpPr>
          <p:spPr bwMode="auto">
            <a:xfrm>
              <a:off x="770" y="1389"/>
              <a:ext cx="2961" cy="659"/>
            </a:xfrm>
            <a:custGeom>
              <a:avLst/>
              <a:gdLst/>
              <a:ahLst/>
              <a:cxnLst>
                <a:cxn ang="0">
                  <a:pos x="47" y="683"/>
                </a:cxn>
                <a:cxn ang="0">
                  <a:pos x="139" y="319"/>
                </a:cxn>
                <a:cxn ang="0">
                  <a:pos x="232" y="678"/>
                </a:cxn>
                <a:cxn ang="0">
                  <a:pos x="325" y="319"/>
                </a:cxn>
                <a:cxn ang="0">
                  <a:pos x="418" y="122"/>
                </a:cxn>
                <a:cxn ang="0">
                  <a:pos x="511" y="64"/>
                </a:cxn>
                <a:cxn ang="0">
                  <a:pos x="604" y="35"/>
                </a:cxn>
                <a:cxn ang="0">
                  <a:pos x="697" y="12"/>
                </a:cxn>
                <a:cxn ang="0">
                  <a:pos x="795" y="585"/>
                </a:cxn>
                <a:cxn ang="0">
                  <a:pos x="888" y="116"/>
                </a:cxn>
                <a:cxn ang="0">
                  <a:pos x="981" y="608"/>
                </a:cxn>
                <a:cxn ang="0">
                  <a:pos x="1074" y="134"/>
                </a:cxn>
                <a:cxn ang="0">
                  <a:pos x="1167" y="58"/>
                </a:cxn>
                <a:cxn ang="0">
                  <a:pos x="1260" y="220"/>
                </a:cxn>
                <a:cxn ang="0">
                  <a:pos x="1353" y="255"/>
                </a:cxn>
                <a:cxn ang="0">
                  <a:pos x="1445" y="643"/>
                </a:cxn>
                <a:cxn ang="0">
                  <a:pos x="1544" y="857"/>
                </a:cxn>
                <a:cxn ang="0">
                  <a:pos x="1637" y="741"/>
                </a:cxn>
                <a:cxn ang="0">
                  <a:pos x="1730" y="724"/>
                </a:cxn>
                <a:cxn ang="0">
                  <a:pos x="1823" y="880"/>
                </a:cxn>
                <a:cxn ang="0">
                  <a:pos x="1916" y="753"/>
                </a:cxn>
                <a:cxn ang="0">
                  <a:pos x="2009" y="892"/>
                </a:cxn>
                <a:cxn ang="0">
                  <a:pos x="2101" y="388"/>
                </a:cxn>
                <a:cxn ang="0">
                  <a:pos x="2194" y="701"/>
                </a:cxn>
                <a:cxn ang="0">
                  <a:pos x="2293" y="718"/>
                </a:cxn>
                <a:cxn ang="0">
                  <a:pos x="2386" y="718"/>
                </a:cxn>
                <a:cxn ang="0">
                  <a:pos x="2479" y="718"/>
                </a:cxn>
                <a:cxn ang="0">
                  <a:pos x="2572" y="718"/>
                </a:cxn>
                <a:cxn ang="0">
                  <a:pos x="2664" y="325"/>
                </a:cxn>
                <a:cxn ang="0">
                  <a:pos x="2757" y="689"/>
                </a:cxn>
                <a:cxn ang="0">
                  <a:pos x="2850" y="319"/>
                </a:cxn>
                <a:cxn ang="0">
                  <a:pos x="2943" y="296"/>
                </a:cxn>
                <a:cxn ang="0">
                  <a:pos x="3036" y="290"/>
                </a:cxn>
                <a:cxn ang="0">
                  <a:pos x="3135" y="134"/>
                </a:cxn>
                <a:cxn ang="0">
                  <a:pos x="3228" y="70"/>
                </a:cxn>
                <a:cxn ang="0">
                  <a:pos x="3320" y="29"/>
                </a:cxn>
                <a:cxn ang="0">
                  <a:pos x="3413" y="573"/>
                </a:cxn>
                <a:cxn ang="0">
                  <a:pos x="3506" y="660"/>
                </a:cxn>
                <a:cxn ang="0">
                  <a:pos x="3599" y="307"/>
                </a:cxn>
                <a:cxn ang="0">
                  <a:pos x="3692" y="290"/>
                </a:cxn>
                <a:cxn ang="0">
                  <a:pos x="3785" y="817"/>
                </a:cxn>
                <a:cxn ang="0">
                  <a:pos x="3884" y="909"/>
                </a:cxn>
                <a:cxn ang="0">
                  <a:pos x="3976" y="961"/>
                </a:cxn>
                <a:cxn ang="0">
                  <a:pos x="4069" y="788"/>
                </a:cxn>
                <a:cxn ang="0">
                  <a:pos x="4162" y="915"/>
                </a:cxn>
                <a:cxn ang="0">
                  <a:pos x="4255" y="782"/>
                </a:cxn>
                <a:cxn ang="0">
                  <a:pos x="4348" y="903"/>
                </a:cxn>
                <a:cxn ang="0">
                  <a:pos x="4441" y="961"/>
                </a:cxn>
                <a:cxn ang="0">
                  <a:pos x="4534" y="1002"/>
                </a:cxn>
                <a:cxn ang="0">
                  <a:pos x="4632" y="1031"/>
                </a:cxn>
              </a:cxnLst>
              <a:rect l="0" t="0" r="r" b="b"/>
              <a:pathLst>
                <a:path w="4632" h="1031">
                  <a:moveTo>
                    <a:pt x="0" y="232"/>
                  </a:moveTo>
                  <a:lnTo>
                    <a:pt x="47" y="683"/>
                  </a:lnTo>
                  <a:lnTo>
                    <a:pt x="93" y="817"/>
                  </a:lnTo>
                  <a:lnTo>
                    <a:pt x="139" y="319"/>
                  </a:lnTo>
                  <a:lnTo>
                    <a:pt x="186" y="186"/>
                  </a:lnTo>
                  <a:lnTo>
                    <a:pt x="232" y="678"/>
                  </a:lnTo>
                  <a:lnTo>
                    <a:pt x="279" y="811"/>
                  </a:lnTo>
                  <a:lnTo>
                    <a:pt x="325" y="319"/>
                  </a:lnTo>
                  <a:lnTo>
                    <a:pt x="372" y="186"/>
                  </a:lnTo>
                  <a:lnTo>
                    <a:pt x="418" y="122"/>
                  </a:lnTo>
                  <a:lnTo>
                    <a:pt x="464" y="87"/>
                  </a:lnTo>
                  <a:lnTo>
                    <a:pt x="511" y="64"/>
                  </a:lnTo>
                  <a:lnTo>
                    <a:pt x="557" y="47"/>
                  </a:lnTo>
                  <a:lnTo>
                    <a:pt x="604" y="35"/>
                  </a:lnTo>
                  <a:lnTo>
                    <a:pt x="650" y="24"/>
                  </a:lnTo>
                  <a:lnTo>
                    <a:pt x="697" y="12"/>
                  </a:lnTo>
                  <a:lnTo>
                    <a:pt x="749" y="0"/>
                  </a:lnTo>
                  <a:lnTo>
                    <a:pt x="795" y="585"/>
                  </a:lnTo>
                  <a:lnTo>
                    <a:pt x="842" y="209"/>
                  </a:lnTo>
                  <a:lnTo>
                    <a:pt x="888" y="116"/>
                  </a:lnTo>
                  <a:lnTo>
                    <a:pt x="935" y="76"/>
                  </a:lnTo>
                  <a:lnTo>
                    <a:pt x="981" y="608"/>
                  </a:lnTo>
                  <a:lnTo>
                    <a:pt x="1028" y="226"/>
                  </a:lnTo>
                  <a:lnTo>
                    <a:pt x="1074" y="134"/>
                  </a:lnTo>
                  <a:lnTo>
                    <a:pt x="1120" y="87"/>
                  </a:lnTo>
                  <a:lnTo>
                    <a:pt x="1167" y="58"/>
                  </a:lnTo>
                  <a:lnTo>
                    <a:pt x="1213" y="591"/>
                  </a:lnTo>
                  <a:lnTo>
                    <a:pt x="1260" y="220"/>
                  </a:lnTo>
                  <a:lnTo>
                    <a:pt x="1306" y="660"/>
                  </a:lnTo>
                  <a:lnTo>
                    <a:pt x="1353" y="255"/>
                  </a:lnTo>
                  <a:lnTo>
                    <a:pt x="1399" y="157"/>
                  </a:lnTo>
                  <a:lnTo>
                    <a:pt x="1445" y="643"/>
                  </a:lnTo>
                  <a:lnTo>
                    <a:pt x="1492" y="788"/>
                  </a:lnTo>
                  <a:lnTo>
                    <a:pt x="1544" y="857"/>
                  </a:lnTo>
                  <a:lnTo>
                    <a:pt x="1591" y="342"/>
                  </a:lnTo>
                  <a:lnTo>
                    <a:pt x="1637" y="741"/>
                  </a:lnTo>
                  <a:lnTo>
                    <a:pt x="1683" y="301"/>
                  </a:lnTo>
                  <a:lnTo>
                    <a:pt x="1730" y="724"/>
                  </a:lnTo>
                  <a:lnTo>
                    <a:pt x="1776" y="822"/>
                  </a:lnTo>
                  <a:lnTo>
                    <a:pt x="1823" y="880"/>
                  </a:lnTo>
                  <a:lnTo>
                    <a:pt x="1869" y="353"/>
                  </a:lnTo>
                  <a:lnTo>
                    <a:pt x="1916" y="753"/>
                  </a:lnTo>
                  <a:lnTo>
                    <a:pt x="1962" y="845"/>
                  </a:lnTo>
                  <a:lnTo>
                    <a:pt x="2009" y="892"/>
                  </a:lnTo>
                  <a:lnTo>
                    <a:pt x="2055" y="927"/>
                  </a:lnTo>
                  <a:lnTo>
                    <a:pt x="2101" y="388"/>
                  </a:lnTo>
                  <a:lnTo>
                    <a:pt x="2148" y="220"/>
                  </a:lnTo>
                  <a:lnTo>
                    <a:pt x="2194" y="701"/>
                  </a:lnTo>
                  <a:lnTo>
                    <a:pt x="2241" y="284"/>
                  </a:lnTo>
                  <a:lnTo>
                    <a:pt x="2293" y="718"/>
                  </a:lnTo>
                  <a:lnTo>
                    <a:pt x="2339" y="290"/>
                  </a:lnTo>
                  <a:lnTo>
                    <a:pt x="2386" y="718"/>
                  </a:lnTo>
                  <a:lnTo>
                    <a:pt x="2432" y="290"/>
                  </a:lnTo>
                  <a:lnTo>
                    <a:pt x="2479" y="718"/>
                  </a:lnTo>
                  <a:lnTo>
                    <a:pt x="2525" y="290"/>
                  </a:lnTo>
                  <a:lnTo>
                    <a:pt x="2572" y="718"/>
                  </a:lnTo>
                  <a:lnTo>
                    <a:pt x="2618" y="817"/>
                  </a:lnTo>
                  <a:lnTo>
                    <a:pt x="2664" y="325"/>
                  </a:lnTo>
                  <a:lnTo>
                    <a:pt x="2711" y="203"/>
                  </a:lnTo>
                  <a:lnTo>
                    <a:pt x="2757" y="689"/>
                  </a:lnTo>
                  <a:lnTo>
                    <a:pt x="2804" y="805"/>
                  </a:lnTo>
                  <a:lnTo>
                    <a:pt x="2850" y="319"/>
                  </a:lnTo>
                  <a:lnTo>
                    <a:pt x="2897" y="736"/>
                  </a:lnTo>
                  <a:lnTo>
                    <a:pt x="2943" y="296"/>
                  </a:lnTo>
                  <a:lnTo>
                    <a:pt x="2990" y="724"/>
                  </a:lnTo>
                  <a:lnTo>
                    <a:pt x="3036" y="290"/>
                  </a:lnTo>
                  <a:lnTo>
                    <a:pt x="3088" y="191"/>
                  </a:lnTo>
                  <a:lnTo>
                    <a:pt x="3135" y="134"/>
                  </a:lnTo>
                  <a:lnTo>
                    <a:pt x="3181" y="99"/>
                  </a:lnTo>
                  <a:lnTo>
                    <a:pt x="3228" y="70"/>
                  </a:lnTo>
                  <a:lnTo>
                    <a:pt x="3274" y="47"/>
                  </a:lnTo>
                  <a:lnTo>
                    <a:pt x="3320" y="29"/>
                  </a:lnTo>
                  <a:lnTo>
                    <a:pt x="3367" y="12"/>
                  </a:lnTo>
                  <a:lnTo>
                    <a:pt x="3413" y="573"/>
                  </a:lnTo>
                  <a:lnTo>
                    <a:pt x="3460" y="197"/>
                  </a:lnTo>
                  <a:lnTo>
                    <a:pt x="3506" y="660"/>
                  </a:lnTo>
                  <a:lnTo>
                    <a:pt x="3553" y="793"/>
                  </a:lnTo>
                  <a:lnTo>
                    <a:pt x="3599" y="307"/>
                  </a:lnTo>
                  <a:lnTo>
                    <a:pt x="3646" y="724"/>
                  </a:lnTo>
                  <a:lnTo>
                    <a:pt x="3692" y="290"/>
                  </a:lnTo>
                  <a:lnTo>
                    <a:pt x="3738" y="718"/>
                  </a:lnTo>
                  <a:lnTo>
                    <a:pt x="3785" y="817"/>
                  </a:lnTo>
                  <a:lnTo>
                    <a:pt x="3831" y="869"/>
                  </a:lnTo>
                  <a:lnTo>
                    <a:pt x="3884" y="909"/>
                  </a:lnTo>
                  <a:lnTo>
                    <a:pt x="3930" y="938"/>
                  </a:lnTo>
                  <a:lnTo>
                    <a:pt x="3976" y="961"/>
                  </a:lnTo>
                  <a:lnTo>
                    <a:pt x="4023" y="406"/>
                  </a:lnTo>
                  <a:lnTo>
                    <a:pt x="4069" y="788"/>
                  </a:lnTo>
                  <a:lnTo>
                    <a:pt x="4116" y="869"/>
                  </a:lnTo>
                  <a:lnTo>
                    <a:pt x="4162" y="915"/>
                  </a:lnTo>
                  <a:lnTo>
                    <a:pt x="4209" y="394"/>
                  </a:lnTo>
                  <a:lnTo>
                    <a:pt x="4255" y="782"/>
                  </a:lnTo>
                  <a:lnTo>
                    <a:pt x="4301" y="863"/>
                  </a:lnTo>
                  <a:lnTo>
                    <a:pt x="4348" y="903"/>
                  </a:lnTo>
                  <a:lnTo>
                    <a:pt x="4394" y="938"/>
                  </a:lnTo>
                  <a:lnTo>
                    <a:pt x="4441" y="961"/>
                  </a:lnTo>
                  <a:lnTo>
                    <a:pt x="4487" y="984"/>
                  </a:lnTo>
                  <a:lnTo>
                    <a:pt x="4534" y="1002"/>
                  </a:lnTo>
                  <a:lnTo>
                    <a:pt x="4580" y="1019"/>
                  </a:lnTo>
                  <a:lnTo>
                    <a:pt x="4632" y="1031"/>
                  </a:lnTo>
                </a:path>
              </a:pathLst>
            </a:custGeom>
            <a:noFill/>
            <a:ln w="1905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1" name="Freeform 41"/>
            <p:cNvSpPr>
              <a:spLocks/>
            </p:cNvSpPr>
            <p:nvPr/>
          </p:nvSpPr>
          <p:spPr bwMode="auto">
            <a:xfrm>
              <a:off x="770" y="1267"/>
              <a:ext cx="2961" cy="914"/>
            </a:xfrm>
            <a:custGeom>
              <a:avLst/>
              <a:gdLst/>
              <a:ahLst/>
              <a:cxnLst>
                <a:cxn ang="0">
                  <a:pos x="47" y="683"/>
                </a:cxn>
                <a:cxn ang="0">
                  <a:pos x="139" y="649"/>
                </a:cxn>
                <a:cxn ang="0">
                  <a:pos x="232" y="845"/>
                </a:cxn>
                <a:cxn ang="0">
                  <a:pos x="325" y="701"/>
                </a:cxn>
                <a:cxn ang="0">
                  <a:pos x="418" y="105"/>
                </a:cxn>
                <a:cxn ang="0">
                  <a:pos x="511" y="18"/>
                </a:cxn>
                <a:cxn ang="0">
                  <a:pos x="604" y="134"/>
                </a:cxn>
                <a:cxn ang="0">
                  <a:pos x="697" y="53"/>
                </a:cxn>
                <a:cxn ang="0">
                  <a:pos x="795" y="325"/>
                </a:cxn>
                <a:cxn ang="0">
                  <a:pos x="888" y="134"/>
                </a:cxn>
                <a:cxn ang="0">
                  <a:pos x="981" y="678"/>
                </a:cxn>
                <a:cxn ang="0">
                  <a:pos x="1074" y="261"/>
                </a:cxn>
                <a:cxn ang="0">
                  <a:pos x="1167" y="35"/>
                </a:cxn>
                <a:cxn ang="0">
                  <a:pos x="1260" y="180"/>
                </a:cxn>
                <a:cxn ang="0">
                  <a:pos x="1353" y="591"/>
                </a:cxn>
                <a:cxn ang="0">
                  <a:pos x="1445" y="602"/>
                </a:cxn>
                <a:cxn ang="0">
                  <a:pos x="1544" y="938"/>
                </a:cxn>
                <a:cxn ang="0">
                  <a:pos x="1637" y="903"/>
                </a:cxn>
                <a:cxn ang="0">
                  <a:pos x="1730" y="822"/>
                </a:cxn>
                <a:cxn ang="0">
                  <a:pos x="1823" y="1146"/>
                </a:cxn>
                <a:cxn ang="0">
                  <a:pos x="1916" y="950"/>
                </a:cxn>
                <a:cxn ang="0">
                  <a:pos x="2009" y="1106"/>
                </a:cxn>
                <a:cxn ang="0">
                  <a:pos x="2101" y="932"/>
                </a:cxn>
                <a:cxn ang="0">
                  <a:pos x="2194" y="1025"/>
                </a:cxn>
                <a:cxn ang="0">
                  <a:pos x="2293" y="1054"/>
                </a:cxn>
                <a:cxn ang="0">
                  <a:pos x="2386" y="770"/>
                </a:cxn>
                <a:cxn ang="0">
                  <a:pos x="2479" y="689"/>
                </a:cxn>
                <a:cxn ang="0">
                  <a:pos x="2572" y="718"/>
                </a:cxn>
                <a:cxn ang="0">
                  <a:pos x="2664" y="695"/>
                </a:cxn>
                <a:cxn ang="0">
                  <a:pos x="2757" y="788"/>
                </a:cxn>
                <a:cxn ang="0">
                  <a:pos x="2850" y="614"/>
                </a:cxn>
                <a:cxn ang="0">
                  <a:pos x="2943" y="533"/>
                </a:cxn>
                <a:cxn ang="0">
                  <a:pos x="3036" y="510"/>
                </a:cxn>
                <a:cxn ang="0">
                  <a:pos x="3135" y="290"/>
                </a:cxn>
                <a:cxn ang="0">
                  <a:pos x="3228" y="128"/>
                </a:cxn>
                <a:cxn ang="0">
                  <a:pos x="3320" y="64"/>
                </a:cxn>
                <a:cxn ang="0">
                  <a:pos x="3413" y="417"/>
                </a:cxn>
                <a:cxn ang="0">
                  <a:pos x="3506" y="811"/>
                </a:cxn>
                <a:cxn ang="0">
                  <a:pos x="3599" y="730"/>
                </a:cxn>
                <a:cxn ang="0">
                  <a:pos x="3692" y="573"/>
                </a:cxn>
                <a:cxn ang="0">
                  <a:pos x="3785" y="1008"/>
                </a:cxn>
                <a:cxn ang="0">
                  <a:pos x="3884" y="1210"/>
                </a:cxn>
                <a:cxn ang="0">
                  <a:pos x="3976" y="1297"/>
                </a:cxn>
                <a:cxn ang="0">
                  <a:pos x="4069" y="1106"/>
                </a:cxn>
                <a:cxn ang="0">
                  <a:pos x="4162" y="1233"/>
                </a:cxn>
                <a:cxn ang="0">
                  <a:pos x="4255" y="1193"/>
                </a:cxn>
                <a:cxn ang="0">
                  <a:pos x="4348" y="1314"/>
                </a:cxn>
                <a:cxn ang="0">
                  <a:pos x="4441" y="1384"/>
                </a:cxn>
                <a:cxn ang="0">
                  <a:pos x="4534" y="1413"/>
                </a:cxn>
                <a:cxn ang="0">
                  <a:pos x="4632" y="1430"/>
                </a:cxn>
              </a:cxnLst>
              <a:rect l="0" t="0" r="r" b="b"/>
              <a:pathLst>
                <a:path w="4632" h="1430">
                  <a:moveTo>
                    <a:pt x="0" y="371"/>
                  </a:moveTo>
                  <a:lnTo>
                    <a:pt x="47" y="683"/>
                  </a:lnTo>
                  <a:lnTo>
                    <a:pt x="93" y="886"/>
                  </a:lnTo>
                  <a:lnTo>
                    <a:pt x="139" y="649"/>
                  </a:lnTo>
                  <a:lnTo>
                    <a:pt x="186" y="406"/>
                  </a:lnTo>
                  <a:lnTo>
                    <a:pt x="232" y="845"/>
                  </a:lnTo>
                  <a:lnTo>
                    <a:pt x="279" y="990"/>
                  </a:lnTo>
                  <a:lnTo>
                    <a:pt x="325" y="701"/>
                  </a:lnTo>
                  <a:lnTo>
                    <a:pt x="372" y="244"/>
                  </a:lnTo>
                  <a:lnTo>
                    <a:pt x="418" y="105"/>
                  </a:lnTo>
                  <a:lnTo>
                    <a:pt x="464" y="70"/>
                  </a:lnTo>
                  <a:lnTo>
                    <a:pt x="511" y="18"/>
                  </a:lnTo>
                  <a:lnTo>
                    <a:pt x="557" y="0"/>
                  </a:lnTo>
                  <a:lnTo>
                    <a:pt x="604" y="134"/>
                  </a:lnTo>
                  <a:lnTo>
                    <a:pt x="650" y="87"/>
                  </a:lnTo>
                  <a:lnTo>
                    <a:pt x="697" y="53"/>
                  </a:lnTo>
                  <a:lnTo>
                    <a:pt x="749" y="24"/>
                  </a:lnTo>
                  <a:lnTo>
                    <a:pt x="795" y="325"/>
                  </a:lnTo>
                  <a:lnTo>
                    <a:pt x="842" y="203"/>
                  </a:lnTo>
                  <a:lnTo>
                    <a:pt x="888" y="134"/>
                  </a:lnTo>
                  <a:lnTo>
                    <a:pt x="935" y="41"/>
                  </a:lnTo>
                  <a:lnTo>
                    <a:pt x="981" y="678"/>
                  </a:lnTo>
                  <a:lnTo>
                    <a:pt x="1028" y="296"/>
                  </a:lnTo>
                  <a:lnTo>
                    <a:pt x="1074" y="261"/>
                  </a:lnTo>
                  <a:lnTo>
                    <a:pt x="1120" y="70"/>
                  </a:lnTo>
                  <a:lnTo>
                    <a:pt x="1167" y="35"/>
                  </a:lnTo>
                  <a:lnTo>
                    <a:pt x="1213" y="284"/>
                  </a:lnTo>
                  <a:lnTo>
                    <a:pt x="1260" y="180"/>
                  </a:lnTo>
                  <a:lnTo>
                    <a:pt x="1306" y="377"/>
                  </a:lnTo>
                  <a:lnTo>
                    <a:pt x="1353" y="591"/>
                  </a:lnTo>
                  <a:lnTo>
                    <a:pt x="1399" y="446"/>
                  </a:lnTo>
                  <a:lnTo>
                    <a:pt x="1445" y="602"/>
                  </a:lnTo>
                  <a:lnTo>
                    <a:pt x="1492" y="788"/>
                  </a:lnTo>
                  <a:lnTo>
                    <a:pt x="1544" y="938"/>
                  </a:lnTo>
                  <a:lnTo>
                    <a:pt x="1591" y="718"/>
                  </a:lnTo>
                  <a:lnTo>
                    <a:pt x="1637" y="903"/>
                  </a:lnTo>
                  <a:lnTo>
                    <a:pt x="1683" y="637"/>
                  </a:lnTo>
                  <a:lnTo>
                    <a:pt x="1730" y="822"/>
                  </a:lnTo>
                  <a:lnTo>
                    <a:pt x="1776" y="1170"/>
                  </a:lnTo>
                  <a:lnTo>
                    <a:pt x="1823" y="1146"/>
                  </a:lnTo>
                  <a:lnTo>
                    <a:pt x="1869" y="903"/>
                  </a:lnTo>
                  <a:lnTo>
                    <a:pt x="1916" y="950"/>
                  </a:lnTo>
                  <a:lnTo>
                    <a:pt x="1962" y="1002"/>
                  </a:lnTo>
                  <a:lnTo>
                    <a:pt x="2009" y="1106"/>
                  </a:lnTo>
                  <a:lnTo>
                    <a:pt x="2055" y="1164"/>
                  </a:lnTo>
                  <a:lnTo>
                    <a:pt x="2101" y="932"/>
                  </a:lnTo>
                  <a:lnTo>
                    <a:pt x="2148" y="915"/>
                  </a:lnTo>
                  <a:lnTo>
                    <a:pt x="2194" y="1025"/>
                  </a:lnTo>
                  <a:lnTo>
                    <a:pt x="2241" y="840"/>
                  </a:lnTo>
                  <a:lnTo>
                    <a:pt x="2293" y="1054"/>
                  </a:lnTo>
                  <a:lnTo>
                    <a:pt x="2339" y="683"/>
                  </a:lnTo>
                  <a:lnTo>
                    <a:pt x="2386" y="770"/>
                  </a:lnTo>
                  <a:lnTo>
                    <a:pt x="2432" y="481"/>
                  </a:lnTo>
                  <a:lnTo>
                    <a:pt x="2479" y="689"/>
                  </a:lnTo>
                  <a:lnTo>
                    <a:pt x="2525" y="672"/>
                  </a:lnTo>
                  <a:lnTo>
                    <a:pt x="2572" y="718"/>
                  </a:lnTo>
                  <a:lnTo>
                    <a:pt x="2618" y="845"/>
                  </a:lnTo>
                  <a:lnTo>
                    <a:pt x="2664" y="695"/>
                  </a:lnTo>
                  <a:lnTo>
                    <a:pt x="2711" y="759"/>
                  </a:lnTo>
                  <a:lnTo>
                    <a:pt x="2757" y="788"/>
                  </a:lnTo>
                  <a:lnTo>
                    <a:pt x="2804" y="886"/>
                  </a:lnTo>
                  <a:lnTo>
                    <a:pt x="2850" y="614"/>
                  </a:lnTo>
                  <a:lnTo>
                    <a:pt x="2897" y="764"/>
                  </a:lnTo>
                  <a:lnTo>
                    <a:pt x="2943" y="533"/>
                  </a:lnTo>
                  <a:lnTo>
                    <a:pt x="2990" y="626"/>
                  </a:lnTo>
                  <a:lnTo>
                    <a:pt x="3036" y="510"/>
                  </a:lnTo>
                  <a:lnTo>
                    <a:pt x="3088" y="371"/>
                  </a:lnTo>
                  <a:lnTo>
                    <a:pt x="3135" y="290"/>
                  </a:lnTo>
                  <a:lnTo>
                    <a:pt x="3181" y="168"/>
                  </a:lnTo>
                  <a:lnTo>
                    <a:pt x="3228" y="128"/>
                  </a:lnTo>
                  <a:lnTo>
                    <a:pt x="3274" y="87"/>
                  </a:lnTo>
                  <a:lnTo>
                    <a:pt x="3320" y="64"/>
                  </a:lnTo>
                  <a:lnTo>
                    <a:pt x="3367" y="12"/>
                  </a:lnTo>
                  <a:lnTo>
                    <a:pt x="3413" y="417"/>
                  </a:lnTo>
                  <a:lnTo>
                    <a:pt x="3460" y="481"/>
                  </a:lnTo>
                  <a:lnTo>
                    <a:pt x="3506" y="811"/>
                  </a:lnTo>
                  <a:lnTo>
                    <a:pt x="3553" y="927"/>
                  </a:lnTo>
                  <a:lnTo>
                    <a:pt x="3599" y="730"/>
                  </a:lnTo>
                  <a:lnTo>
                    <a:pt x="3646" y="747"/>
                  </a:lnTo>
                  <a:lnTo>
                    <a:pt x="3692" y="573"/>
                  </a:lnTo>
                  <a:lnTo>
                    <a:pt x="3738" y="927"/>
                  </a:lnTo>
                  <a:lnTo>
                    <a:pt x="3785" y="1008"/>
                  </a:lnTo>
                  <a:lnTo>
                    <a:pt x="3831" y="1083"/>
                  </a:lnTo>
                  <a:lnTo>
                    <a:pt x="3884" y="1210"/>
                  </a:lnTo>
                  <a:lnTo>
                    <a:pt x="3930" y="1256"/>
                  </a:lnTo>
                  <a:lnTo>
                    <a:pt x="3976" y="1297"/>
                  </a:lnTo>
                  <a:lnTo>
                    <a:pt x="4023" y="1008"/>
                  </a:lnTo>
                  <a:lnTo>
                    <a:pt x="4069" y="1106"/>
                  </a:lnTo>
                  <a:lnTo>
                    <a:pt x="4116" y="1175"/>
                  </a:lnTo>
                  <a:lnTo>
                    <a:pt x="4162" y="1233"/>
                  </a:lnTo>
                  <a:lnTo>
                    <a:pt x="4209" y="967"/>
                  </a:lnTo>
                  <a:lnTo>
                    <a:pt x="4255" y="1193"/>
                  </a:lnTo>
                  <a:lnTo>
                    <a:pt x="4301" y="1239"/>
                  </a:lnTo>
                  <a:lnTo>
                    <a:pt x="4348" y="1314"/>
                  </a:lnTo>
                  <a:lnTo>
                    <a:pt x="4394" y="1366"/>
                  </a:lnTo>
                  <a:lnTo>
                    <a:pt x="4441" y="1384"/>
                  </a:lnTo>
                  <a:lnTo>
                    <a:pt x="4487" y="1401"/>
                  </a:lnTo>
                  <a:lnTo>
                    <a:pt x="4534" y="1413"/>
                  </a:lnTo>
                  <a:lnTo>
                    <a:pt x="4580" y="1424"/>
                  </a:lnTo>
                  <a:lnTo>
                    <a:pt x="4632" y="14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2" name="Freeform 42"/>
            <p:cNvSpPr>
              <a:spLocks/>
            </p:cNvSpPr>
            <p:nvPr/>
          </p:nvSpPr>
          <p:spPr bwMode="auto">
            <a:xfrm>
              <a:off x="770" y="1289"/>
              <a:ext cx="2961" cy="877"/>
            </a:xfrm>
            <a:custGeom>
              <a:avLst/>
              <a:gdLst/>
              <a:ahLst/>
              <a:cxnLst>
                <a:cxn ang="0">
                  <a:pos x="47" y="585"/>
                </a:cxn>
                <a:cxn ang="0">
                  <a:pos x="139" y="596"/>
                </a:cxn>
                <a:cxn ang="0">
                  <a:pos x="232" y="747"/>
                </a:cxn>
                <a:cxn ang="0">
                  <a:pos x="325" y="677"/>
                </a:cxn>
                <a:cxn ang="0">
                  <a:pos x="418" y="93"/>
                </a:cxn>
                <a:cxn ang="0">
                  <a:pos x="511" y="12"/>
                </a:cxn>
                <a:cxn ang="0">
                  <a:pos x="604" y="116"/>
                </a:cxn>
                <a:cxn ang="0">
                  <a:pos x="697" y="58"/>
                </a:cxn>
                <a:cxn ang="0">
                  <a:pos x="795" y="243"/>
                </a:cxn>
                <a:cxn ang="0">
                  <a:pos x="888" y="133"/>
                </a:cxn>
                <a:cxn ang="0">
                  <a:pos x="981" y="492"/>
                </a:cxn>
                <a:cxn ang="0">
                  <a:pos x="1074" y="185"/>
                </a:cxn>
                <a:cxn ang="0">
                  <a:pos x="1167" y="52"/>
                </a:cxn>
                <a:cxn ang="0">
                  <a:pos x="1260" y="174"/>
                </a:cxn>
                <a:cxn ang="0">
                  <a:pos x="1353" y="544"/>
                </a:cxn>
                <a:cxn ang="0">
                  <a:pos x="1445" y="538"/>
                </a:cxn>
                <a:cxn ang="0">
                  <a:pos x="1544" y="816"/>
                </a:cxn>
                <a:cxn ang="0">
                  <a:pos x="1637" y="839"/>
                </a:cxn>
                <a:cxn ang="0">
                  <a:pos x="1730" y="787"/>
                </a:cxn>
                <a:cxn ang="0">
                  <a:pos x="1823" y="1094"/>
                </a:cxn>
                <a:cxn ang="0">
                  <a:pos x="1916" y="892"/>
                </a:cxn>
                <a:cxn ang="0">
                  <a:pos x="2009" y="1042"/>
                </a:cxn>
                <a:cxn ang="0">
                  <a:pos x="2101" y="863"/>
                </a:cxn>
                <a:cxn ang="0">
                  <a:pos x="2194" y="938"/>
                </a:cxn>
                <a:cxn ang="0">
                  <a:pos x="2293" y="955"/>
                </a:cxn>
                <a:cxn ang="0">
                  <a:pos x="2386" y="683"/>
                </a:cxn>
                <a:cxn ang="0">
                  <a:pos x="2479" y="619"/>
                </a:cxn>
                <a:cxn ang="0">
                  <a:pos x="2572" y="648"/>
                </a:cxn>
                <a:cxn ang="0">
                  <a:pos x="2664" y="619"/>
                </a:cxn>
                <a:cxn ang="0">
                  <a:pos x="2757" y="706"/>
                </a:cxn>
                <a:cxn ang="0">
                  <a:pos x="2850" y="538"/>
                </a:cxn>
                <a:cxn ang="0">
                  <a:pos x="2943" y="463"/>
                </a:cxn>
                <a:cxn ang="0">
                  <a:pos x="3036" y="446"/>
                </a:cxn>
                <a:cxn ang="0">
                  <a:pos x="3135" y="249"/>
                </a:cxn>
                <a:cxn ang="0">
                  <a:pos x="3228" y="99"/>
                </a:cxn>
                <a:cxn ang="0">
                  <a:pos x="3320" y="46"/>
                </a:cxn>
                <a:cxn ang="0">
                  <a:pos x="3413" y="382"/>
                </a:cxn>
                <a:cxn ang="0">
                  <a:pos x="3506" y="753"/>
                </a:cxn>
                <a:cxn ang="0">
                  <a:pos x="3599" y="672"/>
                </a:cxn>
                <a:cxn ang="0">
                  <a:pos x="3692" y="527"/>
                </a:cxn>
                <a:cxn ang="0">
                  <a:pos x="3785" y="1007"/>
                </a:cxn>
                <a:cxn ang="0">
                  <a:pos x="3884" y="1233"/>
                </a:cxn>
                <a:cxn ang="0">
                  <a:pos x="3976" y="1302"/>
                </a:cxn>
                <a:cxn ang="0">
                  <a:pos x="4069" y="1129"/>
                </a:cxn>
                <a:cxn ang="0">
                  <a:pos x="4162" y="1256"/>
                </a:cxn>
                <a:cxn ang="0">
                  <a:pos x="4255" y="1227"/>
                </a:cxn>
                <a:cxn ang="0">
                  <a:pos x="4348" y="1326"/>
                </a:cxn>
                <a:cxn ang="0">
                  <a:pos x="4441" y="1360"/>
                </a:cxn>
                <a:cxn ang="0">
                  <a:pos x="4534" y="1366"/>
                </a:cxn>
                <a:cxn ang="0">
                  <a:pos x="4632" y="1372"/>
                </a:cxn>
              </a:cxnLst>
              <a:rect l="0" t="0" r="r" b="b"/>
              <a:pathLst>
                <a:path w="4632" h="1372">
                  <a:moveTo>
                    <a:pt x="0" y="359"/>
                  </a:moveTo>
                  <a:lnTo>
                    <a:pt x="47" y="585"/>
                  </a:lnTo>
                  <a:lnTo>
                    <a:pt x="93" y="753"/>
                  </a:lnTo>
                  <a:lnTo>
                    <a:pt x="139" y="596"/>
                  </a:lnTo>
                  <a:lnTo>
                    <a:pt x="186" y="388"/>
                  </a:lnTo>
                  <a:lnTo>
                    <a:pt x="232" y="747"/>
                  </a:lnTo>
                  <a:lnTo>
                    <a:pt x="279" y="868"/>
                  </a:lnTo>
                  <a:lnTo>
                    <a:pt x="325" y="677"/>
                  </a:lnTo>
                  <a:lnTo>
                    <a:pt x="372" y="261"/>
                  </a:lnTo>
                  <a:lnTo>
                    <a:pt x="418" y="93"/>
                  </a:lnTo>
                  <a:lnTo>
                    <a:pt x="464" y="64"/>
                  </a:lnTo>
                  <a:lnTo>
                    <a:pt x="511" y="12"/>
                  </a:lnTo>
                  <a:lnTo>
                    <a:pt x="557" y="0"/>
                  </a:lnTo>
                  <a:lnTo>
                    <a:pt x="604" y="116"/>
                  </a:lnTo>
                  <a:lnTo>
                    <a:pt x="650" y="81"/>
                  </a:lnTo>
                  <a:lnTo>
                    <a:pt x="697" y="58"/>
                  </a:lnTo>
                  <a:lnTo>
                    <a:pt x="749" y="41"/>
                  </a:lnTo>
                  <a:lnTo>
                    <a:pt x="795" y="243"/>
                  </a:lnTo>
                  <a:lnTo>
                    <a:pt x="842" y="180"/>
                  </a:lnTo>
                  <a:lnTo>
                    <a:pt x="888" y="133"/>
                  </a:lnTo>
                  <a:lnTo>
                    <a:pt x="935" y="70"/>
                  </a:lnTo>
                  <a:lnTo>
                    <a:pt x="981" y="492"/>
                  </a:lnTo>
                  <a:lnTo>
                    <a:pt x="1028" y="237"/>
                  </a:lnTo>
                  <a:lnTo>
                    <a:pt x="1074" y="185"/>
                  </a:lnTo>
                  <a:lnTo>
                    <a:pt x="1120" y="75"/>
                  </a:lnTo>
                  <a:lnTo>
                    <a:pt x="1167" y="52"/>
                  </a:lnTo>
                  <a:lnTo>
                    <a:pt x="1213" y="237"/>
                  </a:lnTo>
                  <a:lnTo>
                    <a:pt x="1260" y="174"/>
                  </a:lnTo>
                  <a:lnTo>
                    <a:pt x="1306" y="347"/>
                  </a:lnTo>
                  <a:lnTo>
                    <a:pt x="1353" y="544"/>
                  </a:lnTo>
                  <a:lnTo>
                    <a:pt x="1399" y="440"/>
                  </a:lnTo>
                  <a:lnTo>
                    <a:pt x="1445" y="538"/>
                  </a:lnTo>
                  <a:lnTo>
                    <a:pt x="1492" y="683"/>
                  </a:lnTo>
                  <a:lnTo>
                    <a:pt x="1544" y="816"/>
                  </a:lnTo>
                  <a:lnTo>
                    <a:pt x="1591" y="712"/>
                  </a:lnTo>
                  <a:lnTo>
                    <a:pt x="1637" y="839"/>
                  </a:lnTo>
                  <a:lnTo>
                    <a:pt x="1683" y="666"/>
                  </a:lnTo>
                  <a:lnTo>
                    <a:pt x="1730" y="787"/>
                  </a:lnTo>
                  <a:lnTo>
                    <a:pt x="1776" y="1088"/>
                  </a:lnTo>
                  <a:lnTo>
                    <a:pt x="1823" y="1094"/>
                  </a:lnTo>
                  <a:lnTo>
                    <a:pt x="1869" y="897"/>
                  </a:lnTo>
                  <a:lnTo>
                    <a:pt x="1916" y="892"/>
                  </a:lnTo>
                  <a:lnTo>
                    <a:pt x="1962" y="932"/>
                  </a:lnTo>
                  <a:lnTo>
                    <a:pt x="2009" y="1042"/>
                  </a:lnTo>
                  <a:lnTo>
                    <a:pt x="2055" y="1123"/>
                  </a:lnTo>
                  <a:lnTo>
                    <a:pt x="2101" y="863"/>
                  </a:lnTo>
                  <a:lnTo>
                    <a:pt x="2148" y="816"/>
                  </a:lnTo>
                  <a:lnTo>
                    <a:pt x="2194" y="938"/>
                  </a:lnTo>
                  <a:lnTo>
                    <a:pt x="2241" y="729"/>
                  </a:lnTo>
                  <a:lnTo>
                    <a:pt x="2293" y="955"/>
                  </a:lnTo>
                  <a:lnTo>
                    <a:pt x="2339" y="602"/>
                  </a:lnTo>
                  <a:lnTo>
                    <a:pt x="2386" y="683"/>
                  </a:lnTo>
                  <a:lnTo>
                    <a:pt x="2432" y="457"/>
                  </a:lnTo>
                  <a:lnTo>
                    <a:pt x="2479" y="619"/>
                  </a:lnTo>
                  <a:lnTo>
                    <a:pt x="2525" y="602"/>
                  </a:lnTo>
                  <a:lnTo>
                    <a:pt x="2572" y="648"/>
                  </a:lnTo>
                  <a:lnTo>
                    <a:pt x="2618" y="770"/>
                  </a:lnTo>
                  <a:lnTo>
                    <a:pt x="2664" y="619"/>
                  </a:lnTo>
                  <a:lnTo>
                    <a:pt x="2711" y="677"/>
                  </a:lnTo>
                  <a:lnTo>
                    <a:pt x="2757" y="706"/>
                  </a:lnTo>
                  <a:lnTo>
                    <a:pt x="2804" y="816"/>
                  </a:lnTo>
                  <a:lnTo>
                    <a:pt x="2850" y="538"/>
                  </a:lnTo>
                  <a:lnTo>
                    <a:pt x="2897" y="683"/>
                  </a:lnTo>
                  <a:lnTo>
                    <a:pt x="2943" y="463"/>
                  </a:lnTo>
                  <a:lnTo>
                    <a:pt x="2990" y="550"/>
                  </a:lnTo>
                  <a:lnTo>
                    <a:pt x="3036" y="446"/>
                  </a:lnTo>
                  <a:lnTo>
                    <a:pt x="3088" y="318"/>
                  </a:lnTo>
                  <a:lnTo>
                    <a:pt x="3135" y="249"/>
                  </a:lnTo>
                  <a:lnTo>
                    <a:pt x="3181" y="139"/>
                  </a:lnTo>
                  <a:lnTo>
                    <a:pt x="3228" y="99"/>
                  </a:lnTo>
                  <a:lnTo>
                    <a:pt x="3274" y="70"/>
                  </a:lnTo>
                  <a:lnTo>
                    <a:pt x="3320" y="46"/>
                  </a:lnTo>
                  <a:lnTo>
                    <a:pt x="3367" y="6"/>
                  </a:lnTo>
                  <a:lnTo>
                    <a:pt x="3413" y="382"/>
                  </a:lnTo>
                  <a:lnTo>
                    <a:pt x="3460" y="440"/>
                  </a:lnTo>
                  <a:lnTo>
                    <a:pt x="3506" y="753"/>
                  </a:lnTo>
                  <a:lnTo>
                    <a:pt x="3553" y="886"/>
                  </a:lnTo>
                  <a:lnTo>
                    <a:pt x="3599" y="672"/>
                  </a:lnTo>
                  <a:lnTo>
                    <a:pt x="3646" y="689"/>
                  </a:lnTo>
                  <a:lnTo>
                    <a:pt x="3692" y="527"/>
                  </a:lnTo>
                  <a:lnTo>
                    <a:pt x="3738" y="903"/>
                  </a:lnTo>
                  <a:lnTo>
                    <a:pt x="3785" y="1007"/>
                  </a:lnTo>
                  <a:lnTo>
                    <a:pt x="3831" y="1100"/>
                  </a:lnTo>
                  <a:lnTo>
                    <a:pt x="3884" y="1233"/>
                  </a:lnTo>
                  <a:lnTo>
                    <a:pt x="3930" y="1274"/>
                  </a:lnTo>
                  <a:lnTo>
                    <a:pt x="3976" y="1302"/>
                  </a:lnTo>
                  <a:lnTo>
                    <a:pt x="4023" y="1030"/>
                  </a:lnTo>
                  <a:lnTo>
                    <a:pt x="4069" y="1129"/>
                  </a:lnTo>
                  <a:lnTo>
                    <a:pt x="4116" y="1204"/>
                  </a:lnTo>
                  <a:lnTo>
                    <a:pt x="4162" y="1256"/>
                  </a:lnTo>
                  <a:lnTo>
                    <a:pt x="4209" y="973"/>
                  </a:lnTo>
                  <a:lnTo>
                    <a:pt x="4255" y="1227"/>
                  </a:lnTo>
                  <a:lnTo>
                    <a:pt x="4301" y="1274"/>
                  </a:lnTo>
                  <a:lnTo>
                    <a:pt x="4348" y="1326"/>
                  </a:lnTo>
                  <a:lnTo>
                    <a:pt x="4394" y="1355"/>
                  </a:lnTo>
                  <a:lnTo>
                    <a:pt x="4441" y="1360"/>
                  </a:lnTo>
                  <a:lnTo>
                    <a:pt x="4487" y="1366"/>
                  </a:lnTo>
                  <a:lnTo>
                    <a:pt x="4534" y="1366"/>
                  </a:lnTo>
                  <a:lnTo>
                    <a:pt x="4580" y="1372"/>
                  </a:lnTo>
                  <a:lnTo>
                    <a:pt x="4632" y="1372"/>
                  </a:lnTo>
                </a:path>
              </a:pathLst>
            </a:custGeom>
            <a:noFill/>
            <a:ln w="19050">
              <a:solidFill>
                <a:srgbClr val="00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3" name="Freeform 43"/>
            <p:cNvSpPr>
              <a:spLocks/>
            </p:cNvSpPr>
            <p:nvPr/>
          </p:nvSpPr>
          <p:spPr bwMode="auto">
            <a:xfrm>
              <a:off x="770" y="1104"/>
              <a:ext cx="2961" cy="1233"/>
            </a:xfrm>
            <a:custGeom>
              <a:avLst/>
              <a:gdLst/>
              <a:ahLst/>
              <a:cxnLst>
                <a:cxn ang="0">
                  <a:pos x="47" y="689"/>
                </a:cxn>
                <a:cxn ang="0">
                  <a:pos x="139" y="1262"/>
                </a:cxn>
                <a:cxn ang="0">
                  <a:pos x="232" y="961"/>
                </a:cxn>
                <a:cxn ang="0">
                  <a:pos x="325" y="1389"/>
                </a:cxn>
                <a:cxn ang="0">
                  <a:pos x="418" y="144"/>
                </a:cxn>
                <a:cxn ang="0">
                  <a:pos x="511" y="17"/>
                </a:cxn>
                <a:cxn ang="0">
                  <a:pos x="604" y="347"/>
                </a:cxn>
                <a:cxn ang="0">
                  <a:pos x="697" y="173"/>
                </a:cxn>
                <a:cxn ang="0">
                  <a:pos x="795" y="46"/>
                </a:cxn>
                <a:cxn ang="0">
                  <a:pos x="888" y="382"/>
                </a:cxn>
                <a:cxn ang="0">
                  <a:pos x="981" y="584"/>
                </a:cxn>
                <a:cxn ang="0">
                  <a:pos x="1074" y="364"/>
                </a:cxn>
                <a:cxn ang="0">
                  <a:pos x="1167" y="87"/>
                </a:cxn>
                <a:cxn ang="0">
                  <a:pos x="1260" y="492"/>
                </a:cxn>
                <a:cxn ang="0">
                  <a:pos x="1353" y="1169"/>
                </a:cxn>
                <a:cxn ang="0">
                  <a:pos x="1445" y="469"/>
                </a:cxn>
                <a:cxn ang="0">
                  <a:pos x="1544" y="1111"/>
                </a:cxn>
                <a:cxn ang="0">
                  <a:pos x="1637" y="1094"/>
                </a:cxn>
                <a:cxn ang="0">
                  <a:pos x="1730" y="966"/>
                </a:cxn>
                <a:cxn ang="0">
                  <a:pos x="1823" y="1435"/>
                </a:cxn>
                <a:cxn ang="0">
                  <a:pos x="1916" y="1042"/>
                </a:cxn>
                <a:cxn ang="0">
                  <a:pos x="2009" y="1424"/>
                </a:cxn>
                <a:cxn ang="0">
                  <a:pos x="2101" y="1649"/>
                </a:cxn>
                <a:cxn ang="0">
                  <a:pos x="2194" y="1140"/>
                </a:cxn>
                <a:cxn ang="0">
                  <a:pos x="2293" y="1227"/>
                </a:cxn>
                <a:cxn ang="0">
                  <a:pos x="2386" y="671"/>
                </a:cxn>
                <a:cxn ang="0">
                  <a:pos x="2479" y="538"/>
                </a:cxn>
                <a:cxn ang="0">
                  <a:pos x="2572" y="625"/>
                </a:cxn>
                <a:cxn ang="0">
                  <a:pos x="2664" y="1198"/>
                </a:cxn>
                <a:cxn ang="0">
                  <a:pos x="2757" y="770"/>
                </a:cxn>
                <a:cxn ang="0">
                  <a:pos x="2850" y="949"/>
                </a:cxn>
                <a:cxn ang="0">
                  <a:pos x="2943" y="746"/>
                </a:cxn>
                <a:cxn ang="0">
                  <a:pos x="3036" y="798"/>
                </a:cxn>
                <a:cxn ang="0">
                  <a:pos x="3135" y="364"/>
                </a:cxn>
                <a:cxn ang="0">
                  <a:pos x="3228" y="127"/>
                </a:cxn>
                <a:cxn ang="0">
                  <a:pos x="3320" y="52"/>
                </a:cxn>
                <a:cxn ang="0">
                  <a:pos x="3413" y="347"/>
                </a:cxn>
                <a:cxn ang="0">
                  <a:pos x="3506" y="1059"/>
                </a:cxn>
                <a:cxn ang="0">
                  <a:pos x="3599" y="1447"/>
                </a:cxn>
                <a:cxn ang="0">
                  <a:pos x="3692" y="961"/>
                </a:cxn>
                <a:cxn ang="0">
                  <a:pos x="3785" y="1418"/>
                </a:cxn>
                <a:cxn ang="0">
                  <a:pos x="3884" y="1719"/>
                </a:cxn>
                <a:cxn ang="0">
                  <a:pos x="3976" y="1811"/>
                </a:cxn>
                <a:cxn ang="0">
                  <a:pos x="4069" y="1372"/>
                </a:cxn>
                <a:cxn ang="0">
                  <a:pos x="4162" y="1620"/>
                </a:cxn>
                <a:cxn ang="0">
                  <a:pos x="4255" y="1557"/>
                </a:cxn>
                <a:cxn ang="0">
                  <a:pos x="4348" y="1777"/>
                </a:cxn>
                <a:cxn ang="0">
                  <a:pos x="4441" y="1858"/>
                </a:cxn>
                <a:cxn ang="0">
                  <a:pos x="4534" y="1904"/>
                </a:cxn>
                <a:cxn ang="0">
                  <a:pos x="4632" y="1927"/>
                </a:cxn>
              </a:cxnLst>
              <a:rect l="0" t="0" r="r" b="b"/>
              <a:pathLst>
                <a:path w="4632" h="1927">
                  <a:moveTo>
                    <a:pt x="0" y="810"/>
                  </a:moveTo>
                  <a:lnTo>
                    <a:pt x="47" y="689"/>
                  </a:lnTo>
                  <a:lnTo>
                    <a:pt x="93" y="1036"/>
                  </a:lnTo>
                  <a:lnTo>
                    <a:pt x="139" y="1262"/>
                  </a:lnTo>
                  <a:lnTo>
                    <a:pt x="186" y="689"/>
                  </a:lnTo>
                  <a:lnTo>
                    <a:pt x="232" y="961"/>
                  </a:lnTo>
                  <a:lnTo>
                    <a:pt x="279" y="1204"/>
                  </a:lnTo>
                  <a:lnTo>
                    <a:pt x="325" y="1389"/>
                  </a:lnTo>
                  <a:lnTo>
                    <a:pt x="372" y="411"/>
                  </a:lnTo>
                  <a:lnTo>
                    <a:pt x="418" y="144"/>
                  </a:lnTo>
                  <a:lnTo>
                    <a:pt x="464" y="98"/>
                  </a:lnTo>
                  <a:lnTo>
                    <a:pt x="511" y="17"/>
                  </a:lnTo>
                  <a:lnTo>
                    <a:pt x="557" y="0"/>
                  </a:lnTo>
                  <a:lnTo>
                    <a:pt x="604" y="347"/>
                  </a:lnTo>
                  <a:lnTo>
                    <a:pt x="650" y="249"/>
                  </a:lnTo>
                  <a:lnTo>
                    <a:pt x="697" y="173"/>
                  </a:lnTo>
                  <a:lnTo>
                    <a:pt x="749" y="121"/>
                  </a:lnTo>
                  <a:lnTo>
                    <a:pt x="795" y="46"/>
                  </a:lnTo>
                  <a:lnTo>
                    <a:pt x="842" y="521"/>
                  </a:lnTo>
                  <a:lnTo>
                    <a:pt x="888" y="382"/>
                  </a:lnTo>
                  <a:lnTo>
                    <a:pt x="935" y="197"/>
                  </a:lnTo>
                  <a:lnTo>
                    <a:pt x="981" y="584"/>
                  </a:lnTo>
                  <a:lnTo>
                    <a:pt x="1028" y="498"/>
                  </a:lnTo>
                  <a:lnTo>
                    <a:pt x="1074" y="364"/>
                  </a:lnTo>
                  <a:lnTo>
                    <a:pt x="1120" y="127"/>
                  </a:lnTo>
                  <a:lnTo>
                    <a:pt x="1167" y="87"/>
                  </a:lnTo>
                  <a:lnTo>
                    <a:pt x="1213" y="11"/>
                  </a:lnTo>
                  <a:lnTo>
                    <a:pt x="1260" y="492"/>
                  </a:lnTo>
                  <a:lnTo>
                    <a:pt x="1306" y="260"/>
                  </a:lnTo>
                  <a:lnTo>
                    <a:pt x="1353" y="1169"/>
                  </a:lnTo>
                  <a:lnTo>
                    <a:pt x="1399" y="862"/>
                  </a:lnTo>
                  <a:lnTo>
                    <a:pt x="1445" y="469"/>
                  </a:lnTo>
                  <a:lnTo>
                    <a:pt x="1492" y="833"/>
                  </a:lnTo>
                  <a:lnTo>
                    <a:pt x="1544" y="1111"/>
                  </a:lnTo>
                  <a:lnTo>
                    <a:pt x="1591" y="1470"/>
                  </a:lnTo>
                  <a:lnTo>
                    <a:pt x="1637" y="1094"/>
                  </a:lnTo>
                  <a:lnTo>
                    <a:pt x="1683" y="1302"/>
                  </a:lnTo>
                  <a:lnTo>
                    <a:pt x="1730" y="966"/>
                  </a:lnTo>
                  <a:lnTo>
                    <a:pt x="1776" y="1528"/>
                  </a:lnTo>
                  <a:lnTo>
                    <a:pt x="1823" y="1435"/>
                  </a:lnTo>
                  <a:lnTo>
                    <a:pt x="1869" y="1655"/>
                  </a:lnTo>
                  <a:lnTo>
                    <a:pt x="1916" y="1042"/>
                  </a:lnTo>
                  <a:lnTo>
                    <a:pt x="1962" y="1186"/>
                  </a:lnTo>
                  <a:lnTo>
                    <a:pt x="2009" y="1424"/>
                  </a:lnTo>
                  <a:lnTo>
                    <a:pt x="2055" y="1551"/>
                  </a:lnTo>
                  <a:lnTo>
                    <a:pt x="2101" y="1649"/>
                  </a:lnTo>
                  <a:lnTo>
                    <a:pt x="2148" y="1534"/>
                  </a:lnTo>
                  <a:lnTo>
                    <a:pt x="2194" y="1140"/>
                  </a:lnTo>
                  <a:lnTo>
                    <a:pt x="2241" y="1337"/>
                  </a:lnTo>
                  <a:lnTo>
                    <a:pt x="2293" y="1227"/>
                  </a:lnTo>
                  <a:lnTo>
                    <a:pt x="2339" y="1042"/>
                  </a:lnTo>
                  <a:lnTo>
                    <a:pt x="2386" y="671"/>
                  </a:lnTo>
                  <a:lnTo>
                    <a:pt x="2432" y="729"/>
                  </a:lnTo>
                  <a:lnTo>
                    <a:pt x="2479" y="538"/>
                  </a:lnTo>
                  <a:lnTo>
                    <a:pt x="2525" y="1152"/>
                  </a:lnTo>
                  <a:lnTo>
                    <a:pt x="2572" y="625"/>
                  </a:lnTo>
                  <a:lnTo>
                    <a:pt x="2618" y="955"/>
                  </a:lnTo>
                  <a:lnTo>
                    <a:pt x="2664" y="1198"/>
                  </a:lnTo>
                  <a:lnTo>
                    <a:pt x="2711" y="1348"/>
                  </a:lnTo>
                  <a:lnTo>
                    <a:pt x="2757" y="770"/>
                  </a:lnTo>
                  <a:lnTo>
                    <a:pt x="2804" y="1059"/>
                  </a:lnTo>
                  <a:lnTo>
                    <a:pt x="2850" y="949"/>
                  </a:lnTo>
                  <a:lnTo>
                    <a:pt x="2897" y="700"/>
                  </a:lnTo>
                  <a:lnTo>
                    <a:pt x="2943" y="746"/>
                  </a:lnTo>
                  <a:lnTo>
                    <a:pt x="2990" y="422"/>
                  </a:lnTo>
                  <a:lnTo>
                    <a:pt x="3036" y="798"/>
                  </a:lnTo>
                  <a:lnTo>
                    <a:pt x="3088" y="503"/>
                  </a:lnTo>
                  <a:lnTo>
                    <a:pt x="3135" y="364"/>
                  </a:lnTo>
                  <a:lnTo>
                    <a:pt x="3181" y="185"/>
                  </a:lnTo>
                  <a:lnTo>
                    <a:pt x="3228" y="127"/>
                  </a:lnTo>
                  <a:lnTo>
                    <a:pt x="3274" y="87"/>
                  </a:lnTo>
                  <a:lnTo>
                    <a:pt x="3320" y="52"/>
                  </a:lnTo>
                  <a:lnTo>
                    <a:pt x="3367" y="0"/>
                  </a:lnTo>
                  <a:lnTo>
                    <a:pt x="3413" y="347"/>
                  </a:lnTo>
                  <a:lnTo>
                    <a:pt x="3460" y="1042"/>
                  </a:lnTo>
                  <a:lnTo>
                    <a:pt x="3506" y="1059"/>
                  </a:lnTo>
                  <a:lnTo>
                    <a:pt x="3553" y="1279"/>
                  </a:lnTo>
                  <a:lnTo>
                    <a:pt x="3599" y="1447"/>
                  </a:lnTo>
                  <a:lnTo>
                    <a:pt x="3646" y="793"/>
                  </a:lnTo>
                  <a:lnTo>
                    <a:pt x="3692" y="961"/>
                  </a:lnTo>
                  <a:lnTo>
                    <a:pt x="3738" y="1244"/>
                  </a:lnTo>
                  <a:lnTo>
                    <a:pt x="3785" y="1418"/>
                  </a:lnTo>
                  <a:lnTo>
                    <a:pt x="3831" y="1545"/>
                  </a:lnTo>
                  <a:lnTo>
                    <a:pt x="3884" y="1719"/>
                  </a:lnTo>
                  <a:lnTo>
                    <a:pt x="3930" y="1771"/>
                  </a:lnTo>
                  <a:lnTo>
                    <a:pt x="3976" y="1811"/>
                  </a:lnTo>
                  <a:lnTo>
                    <a:pt x="4023" y="1846"/>
                  </a:lnTo>
                  <a:lnTo>
                    <a:pt x="4069" y="1372"/>
                  </a:lnTo>
                  <a:lnTo>
                    <a:pt x="4116" y="1510"/>
                  </a:lnTo>
                  <a:lnTo>
                    <a:pt x="4162" y="1620"/>
                  </a:lnTo>
                  <a:lnTo>
                    <a:pt x="4209" y="1696"/>
                  </a:lnTo>
                  <a:lnTo>
                    <a:pt x="4255" y="1557"/>
                  </a:lnTo>
                  <a:lnTo>
                    <a:pt x="4301" y="1649"/>
                  </a:lnTo>
                  <a:lnTo>
                    <a:pt x="4348" y="1777"/>
                  </a:lnTo>
                  <a:lnTo>
                    <a:pt x="4394" y="1835"/>
                  </a:lnTo>
                  <a:lnTo>
                    <a:pt x="4441" y="1858"/>
                  </a:lnTo>
                  <a:lnTo>
                    <a:pt x="4487" y="1892"/>
                  </a:lnTo>
                  <a:lnTo>
                    <a:pt x="4534" y="1904"/>
                  </a:lnTo>
                  <a:lnTo>
                    <a:pt x="4580" y="1927"/>
                  </a:lnTo>
                  <a:lnTo>
                    <a:pt x="4632" y="1927"/>
                  </a:lnTo>
                </a:path>
              </a:pathLst>
            </a:custGeom>
            <a:noFill/>
            <a:ln w="19050">
              <a:solidFill>
                <a:srgbClr val="BF00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4" name="Rectangle 44"/>
            <p:cNvSpPr>
              <a:spLocks noChangeArrowheads="1"/>
            </p:cNvSpPr>
            <p:nvPr/>
          </p:nvSpPr>
          <p:spPr bwMode="auto">
            <a:xfrm>
              <a:off x="2169" y="2421"/>
              <a:ext cx="2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Trial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493485" name="Rectangle 45"/>
            <p:cNvSpPr>
              <a:spLocks noChangeArrowheads="1"/>
            </p:cNvSpPr>
            <p:nvPr/>
          </p:nvSpPr>
          <p:spPr bwMode="auto">
            <a:xfrm rot="16200000">
              <a:off x="428" y="1617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p(F)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493486" name="Rectangle 46"/>
            <p:cNvSpPr>
              <a:spLocks noChangeArrowheads="1"/>
            </p:cNvSpPr>
            <p:nvPr/>
          </p:nvSpPr>
          <p:spPr bwMode="auto">
            <a:xfrm>
              <a:off x="733" y="2317"/>
              <a:ext cx="1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7" name="Rectangle 47"/>
            <p:cNvSpPr>
              <a:spLocks noChangeArrowheads="1"/>
            </p:cNvSpPr>
            <p:nvPr/>
          </p:nvSpPr>
          <p:spPr bwMode="auto">
            <a:xfrm>
              <a:off x="3727" y="1049"/>
              <a:ext cx="1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8" name="Rectangle 48"/>
            <p:cNvSpPr>
              <a:spLocks noChangeArrowheads="1"/>
            </p:cNvSpPr>
            <p:nvPr/>
          </p:nvSpPr>
          <p:spPr bwMode="auto">
            <a:xfrm>
              <a:off x="3423" y="1093"/>
              <a:ext cx="1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True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9" name="Line 49"/>
            <p:cNvSpPr>
              <a:spLocks noChangeShapeType="1"/>
            </p:cNvSpPr>
            <p:nvPr/>
          </p:nvSpPr>
          <p:spPr bwMode="auto">
            <a:xfrm>
              <a:off x="3260" y="1123"/>
              <a:ext cx="14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0" name="Rectangle 50"/>
            <p:cNvSpPr>
              <a:spLocks noChangeArrowheads="1"/>
            </p:cNvSpPr>
            <p:nvPr/>
          </p:nvSpPr>
          <p:spPr bwMode="auto">
            <a:xfrm>
              <a:off x="3423" y="1167"/>
              <a:ext cx="34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Bayes Vol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1" name="Line 51"/>
            <p:cNvSpPr>
              <a:spLocks noChangeShapeType="1"/>
            </p:cNvSpPr>
            <p:nvPr/>
          </p:nvSpPr>
          <p:spPr bwMode="auto">
            <a:xfrm>
              <a:off x="3260" y="1193"/>
              <a:ext cx="148" cy="1"/>
            </a:xfrm>
            <a:prstGeom prst="line">
              <a:avLst/>
            </a:prstGeom>
            <a:noFill/>
            <a:ln w="1905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2" name="Rectangle 52"/>
            <p:cNvSpPr>
              <a:spLocks noChangeArrowheads="1"/>
            </p:cNvSpPr>
            <p:nvPr/>
          </p:nvSpPr>
          <p:spPr bwMode="auto">
            <a:xfrm>
              <a:off x="3423" y="1241"/>
              <a:ext cx="36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HMM fixed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3" name="Line 53"/>
            <p:cNvSpPr>
              <a:spLocks noChangeShapeType="1"/>
            </p:cNvSpPr>
            <p:nvPr/>
          </p:nvSpPr>
          <p:spPr bwMode="auto">
            <a:xfrm>
              <a:off x="3260" y="1267"/>
              <a:ext cx="14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4" name="Rectangle 54"/>
            <p:cNvSpPr>
              <a:spLocks noChangeArrowheads="1"/>
            </p:cNvSpPr>
            <p:nvPr/>
          </p:nvSpPr>
          <p:spPr bwMode="auto">
            <a:xfrm>
              <a:off x="3423" y="1315"/>
              <a:ext cx="36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HMM learn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5" name="Line 55"/>
            <p:cNvSpPr>
              <a:spLocks noChangeShapeType="1"/>
            </p:cNvSpPr>
            <p:nvPr/>
          </p:nvSpPr>
          <p:spPr bwMode="auto">
            <a:xfrm>
              <a:off x="3260" y="1341"/>
              <a:ext cx="148" cy="1"/>
            </a:xfrm>
            <a:prstGeom prst="line">
              <a:avLst/>
            </a:prstGeom>
            <a:noFill/>
            <a:ln w="19050">
              <a:solidFill>
                <a:srgbClr val="00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6" name="Rectangle 56"/>
            <p:cNvSpPr>
              <a:spLocks noChangeArrowheads="1"/>
            </p:cNvSpPr>
            <p:nvPr/>
          </p:nvSpPr>
          <p:spPr bwMode="auto">
            <a:xfrm>
              <a:off x="3423" y="1389"/>
              <a:ext cx="12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RW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7" name="Line 57"/>
            <p:cNvSpPr>
              <a:spLocks noChangeShapeType="1"/>
            </p:cNvSpPr>
            <p:nvPr/>
          </p:nvSpPr>
          <p:spPr bwMode="auto">
            <a:xfrm>
              <a:off x="3260" y="1411"/>
              <a:ext cx="148" cy="1"/>
            </a:xfrm>
            <a:prstGeom prst="line">
              <a:avLst/>
            </a:prstGeom>
            <a:noFill/>
            <a:ln w="19050">
              <a:solidFill>
                <a:srgbClr val="BF00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493499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3732213"/>
            <a:ext cx="51085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3500" name="Text Box 60"/>
          <p:cNvSpPr txBox="1">
            <a:spLocks noChangeArrowheads="1"/>
          </p:cNvSpPr>
          <p:nvPr/>
        </p:nvSpPr>
        <p:spPr bwMode="auto">
          <a:xfrm>
            <a:off x="6820367" y="3871908"/>
            <a:ext cx="3117009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Bayesian model selection: </a:t>
            </a:r>
            <a:endParaRPr lang="de-CH" sz="18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r>
              <a:rPr lang="de-CH" sz="1800" b="0" dirty="0">
                <a:solidFill>
                  <a:srgbClr val="000000"/>
                </a:solidFill>
              </a:rPr>
              <a:t>hierarchical </a:t>
            </a:r>
            <a:r>
              <a:rPr lang="de-CH" sz="1800" b="0" dirty="0" err="1">
                <a:solidFill>
                  <a:srgbClr val="000000"/>
                </a:solidFill>
              </a:rPr>
              <a:t>Bayesian</a:t>
            </a:r>
            <a:r>
              <a:rPr lang="de-CH" sz="1800" b="0" dirty="0">
                <a:solidFill>
                  <a:srgbClr val="000000"/>
                </a:solidFill>
              </a:rPr>
              <a:t> </a:t>
            </a:r>
            <a:r>
              <a:rPr lang="de-CH" sz="1800" b="0" dirty="0" smtClean="0">
                <a:solidFill>
                  <a:srgbClr val="000000"/>
                </a:solidFill>
              </a:rPr>
              <a:t>model </a:t>
            </a:r>
            <a:r>
              <a:rPr lang="de-CH" sz="1800" b="0" dirty="0" err="1" smtClean="0">
                <a:solidFill>
                  <a:srgbClr val="000000"/>
                </a:solidFill>
              </a:rPr>
              <a:t>performs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>
                <a:solidFill>
                  <a:srgbClr val="000000"/>
                </a:solidFill>
              </a:rPr>
              <a:t>best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493501" name="Text Box 61"/>
          <p:cNvSpPr txBox="1">
            <a:spLocks noChangeArrowheads="1"/>
          </p:cNvSpPr>
          <p:nvPr/>
        </p:nvSpPr>
        <p:spPr bwMode="auto">
          <a:xfrm>
            <a:off x="784225" y="3904726"/>
            <a:ext cx="341233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5 alternative </a:t>
            </a:r>
            <a:r>
              <a:rPr lang="de-CH" sz="1800" dirty="0">
                <a:solidFill>
                  <a:srgbClr val="000000"/>
                </a:solidFill>
              </a:rPr>
              <a:t>learning models: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800" b="0" dirty="0" err="1" smtClean="0">
                <a:solidFill>
                  <a:srgbClr val="000000"/>
                </a:solidFill>
              </a:rPr>
              <a:t>categorical</a:t>
            </a:r>
            <a:r>
              <a:rPr lang="de-CH" sz="1800" b="0" dirty="0" smtClean="0">
                <a:solidFill>
                  <a:srgbClr val="000000"/>
                </a:solidFill>
              </a:rPr>
              <a:t> probabilities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800" b="0" dirty="0" smtClean="0">
                <a:solidFill>
                  <a:srgbClr val="000000"/>
                </a:solidFill>
              </a:rPr>
              <a:t>hierarchical Bayesian learner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800" b="0" dirty="0" err="1" smtClean="0">
                <a:solidFill>
                  <a:srgbClr val="000000"/>
                </a:solidFill>
              </a:rPr>
              <a:t>Rescorla</a:t>
            </a:r>
            <a:r>
              <a:rPr lang="de-CH" sz="1800" b="0" dirty="0" smtClean="0">
                <a:solidFill>
                  <a:srgbClr val="000000"/>
                </a:solidFill>
              </a:rPr>
              <a:t>-Wagner</a:t>
            </a:r>
            <a:endParaRPr lang="en-US" sz="1800" b="0" dirty="0">
              <a:solidFill>
                <a:srgbClr val="000000"/>
              </a:solidFill>
            </a:endParaRP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800" b="0" dirty="0" smtClean="0">
                <a:solidFill>
                  <a:srgbClr val="000000"/>
                </a:solidFill>
              </a:rPr>
              <a:t>Hidden Markov models </a:t>
            </a:r>
            <a:br>
              <a:rPr lang="de-CH" sz="1800" b="0" dirty="0" smtClean="0">
                <a:solidFill>
                  <a:srgbClr val="000000"/>
                </a:solidFill>
              </a:rPr>
            </a:br>
            <a:r>
              <a:rPr lang="de-CH" sz="1800" b="0" dirty="0" smtClean="0">
                <a:solidFill>
                  <a:srgbClr val="000000"/>
                </a:solidFill>
              </a:rPr>
              <a:t>(</a:t>
            </a:r>
            <a:r>
              <a:rPr lang="de-CH" sz="1800" b="0" dirty="0">
                <a:solidFill>
                  <a:srgbClr val="000000"/>
                </a:solidFill>
              </a:rPr>
              <a:t>2 variants)</a:t>
            </a:r>
          </a:p>
        </p:txBody>
      </p:sp>
      <p:grpSp>
        <p:nvGrpSpPr>
          <p:cNvPr id="3" name="Group 315"/>
          <p:cNvGrpSpPr>
            <a:grpSpLocks/>
          </p:cNvGrpSpPr>
          <p:nvPr/>
        </p:nvGrpSpPr>
        <p:grpSpPr bwMode="auto">
          <a:xfrm>
            <a:off x="833813" y="1554407"/>
            <a:ext cx="2560640" cy="2017711"/>
            <a:chOff x="449" y="1773"/>
            <a:chExt cx="1613" cy="1271"/>
          </a:xfrm>
        </p:grpSpPr>
        <p:sp>
          <p:nvSpPr>
            <p:cNvPr id="114" name="Rectangle 8"/>
            <p:cNvSpPr>
              <a:spLocks noChangeAspect="1" noChangeArrowheads="1"/>
            </p:cNvSpPr>
            <p:nvPr/>
          </p:nvSpPr>
          <p:spPr bwMode="auto">
            <a:xfrm>
              <a:off x="748" y="1814"/>
              <a:ext cx="1314" cy="102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Line 9"/>
            <p:cNvSpPr>
              <a:spLocks noChangeAspect="1" noChangeShapeType="1"/>
            </p:cNvSpPr>
            <p:nvPr/>
          </p:nvSpPr>
          <p:spPr bwMode="auto">
            <a:xfrm>
              <a:off x="748" y="2836"/>
              <a:ext cx="1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Line 10"/>
            <p:cNvSpPr>
              <a:spLocks noChangeAspect="1" noChangeShapeType="1"/>
            </p:cNvSpPr>
            <p:nvPr/>
          </p:nvSpPr>
          <p:spPr bwMode="auto">
            <a:xfrm flipV="1">
              <a:off x="748" y="1814"/>
              <a:ext cx="0" cy="10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Line 11"/>
            <p:cNvSpPr>
              <a:spLocks noChangeAspect="1" noChangeShapeType="1"/>
            </p:cNvSpPr>
            <p:nvPr/>
          </p:nvSpPr>
          <p:spPr bwMode="auto">
            <a:xfrm>
              <a:off x="748" y="2836"/>
              <a:ext cx="1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Line 12"/>
            <p:cNvSpPr>
              <a:spLocks noChangeAspect="1" noChangeShapeType="1"/>
            </p:cNvSpPr>
            <p:nvPr/>
          </p:nvSpPr>
          <p:spPr bwMode="auto">
            <a:xfrm flipV="1">
              <a:off x="748" y="1814"/>
              <a:ext cx="0" cy="10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Line 13"/>
            <p:cNvSpPr>
              <a:spLocks noChangeAspect="1" noChangeShapeType="1"/>
            </p:cNvSpPr>
            <p:nvPr/>
          </p:nvSpPr>
          <p:spPr bwMode="auto">
            <a:xfrm flipV="1">
              <a:off x="966" y="282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Rectangle 14"/>
            <p:cNvSpPr>
              <a:spLocks noChangeAspect="1" noChangeArrowheads="1"/>
            </p:cNvSpPr>
            <p:nvPr/>
          </p:nvSpPr>
          <p:spPr bwMode="auto">
            <a:xfrm>
              <a:off x="916" y="284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0.1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Line 15"/>
            <p:cNvSpPr>
              <a:spLocks noChangeAspect="1" noChangeShapeType="1"/>
            </p:cNvSpPr>
            <p:nvPr/>
          </p:nvSpPr>
          <p:spPr bwMode="auto">
            <a:xfrm flipV="1">
              <a:off x="1186" y="282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Rectangle 16"/>
            <p:cNvSpPr>
              <a:spLocks noChangeAspect="1" noChangeArrowheads="1"/>
            </p:cNvSpPr>
            <p:nvPr/>
          </p:nvSpPr>
          <p:spPr bwMode="auto">
            <a:xfrm>
              <a:off x="1136" y="284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0.3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Line 17"/>
            <p:cNvSpPr>
              <a:spLocks noChangeAspect="1" noChangeShapeType="1"/>
            </p:cNvSpPr>
            <p:nvPr/>
          </p:nvSpPr>
          <p:spPr bwMode="auto">
            <a:xfrm flipV="1">
              <a:off x="1406" y="282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Rectangle 18"/>
            <p:cNvSpPr>
              <a:spLocks noChangeAspect="1" noChangeArrowheads="1"/>
            </p:cNvSpPr>
            <p:nvPr/>
          </p:nvSpPr>
          <p:spPr bwMode="auto">
            <a:xfrm>
              <a:off x="1357" y="284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0.5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Line 19"/>
            <p:cNvSpPr>
              <a:spLocks noChangeAspect="1" noChangeShapeType="1"/>
            </p:cNvSpPr>
            <p:nvPr/>
          </p:nvSpPr>
          <p:spPr bwMode="auto">
            <a:xfrm flipV="1">
              <a:off x="1624" y="282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Rectangle 20"/>
            <p:cNvSpPr>
              <a:spLocks noChangeAspect="1" noChangeArrowheads="1"/>
            </p:cNvSpPr>
            <p:nvPr/>
          </p:nvSpPr>
          <p:spPr bwMode="auto">
            <a:xfrm>
              <a:off x="1575" y="284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0.7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Line 21"/>
            <p:cNvSpPr>
              <a:spLocks noChangeAspect="1" noChangeShapeType="1"/>
            </p:cNvSpPr>
            <p:nvPr/>
          </p:nvSpPr>
          <p:spPr bwMode="auto">
            <a:xfrm flipV="1">
              <a:off x="1844" y="282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Rectangle 22"/>
            <p:cNvSpPr>
              <a:spLocks noChangeAspect="1" noChangeArrowheads="1"/>
            </p:cNvSpPr>
            <p:nvPr/>
          </p:nvSpPr>
          <p:spPr bwMode="auto">
            <a:xfrm>
              <a:off x="1795" y="284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0.9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Line 23"/>
            <p:cNvSpPr>
              <a:spLocks noChangeAspect="1" noChangeShapeType="1"/>
            </p:cNvSpPr>
            <p:nvPr/>
          </p:nvSpPr>
          <p:spPr bwMode="auto">
            <a:xfrm>
              <a:off x="748" y="2836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Rectangle 24"/>
            <p:cNvSpPr>
              <a:spLocks noChangeAspect="1" noChangeArrowheads="1"/>
            </p:cNvSpPr>
            <p:nvPr/>
          </p:nvSpPr>
          <p:spPr bwMode="auto">
            <a:xfrm>
              <a:off x="614" y="279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390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Line 25"/>
            <p:cNvSpPr>
              <a:spLocks noChangeAspect="1" noChangeShapeType="1"/>
            </p:cNvSpPr>
            <p:nvPr/>
          </p:nvSpPr>
          <p:spPr bwMode="auto">
            <a:xfrm>
              <a:off x="748" y="2665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Rectangle 26"/>
            <p:cNvSpPr>
              <a:spLocks noChangeAspect="1" noChangeArrowheads="1"/>
            </p:cNvSpPr>
            <p:nvPr/>
          </p:nvSpPr>
          <p:spPr bwMode="auto">
            <a:xfrm>
              <a:off x="614" y="2624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400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Line 27"/>
            <p:cNvSpPr>
              <a:spLocks noChangeAspect="1" noChangeShapeType="1"/>
            </p:cNvSpPr>
            <p:nvPr/>
          </p:nvSpPr>
          <p:spPr bwMode="auto">
            <a:xfrm>
              <a:off x="748" y="2494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Rectangle 28"/>
            <p:cNvSpPr>
              <a:spLocks noChangeAspect="1" noChangeArrowheads="1"/>
            </p:cNvSpPr>
            <p:nvPr/>
          </p:nvSpPr>
          <p:spPr bwMode="auto">
            <a:xfrm>
              <a:off x="614" y="24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410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Line 29"/>
            <p:cNvSpPr>
              <a:spLocks noChangeAspect="1" noChangeShapeType="1"/>
            </p:cNvSpPr>
            <p:nvPr/>
          </p:nvSpPr>
          <p:spPr bwMode="auto">
            <a:xfrm>
              <a:off x="748" y="2323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Rectangle 30"/>
            <p:cNvSpPr>
              <a:spLocks noChangeAspect="1" noChangeArrowheads="1"/>
            </p:cNvSpPr>
            <p:nvPr/>
          </p:nvSpPr>
          <p:spPr bwMode="auto">
            <a:xfrm>
              <a:off x="614" y="228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420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Line 31"/>
            <p:cNvSpPr>
              <a:spLocks noChangeAspect="1" noChangeShapeType="1"/>
            </p:cNvSpPr>
            <p:nvPr/>
          </p:nvSpPr>
          <p:spPr bwMode="auto">
            <a:xfrm>
              <a:off x="748" y="2152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Rectangle 32"/>
            <p:cNvSpPr>
              <a:spLocks noChangeAspect="1" noChangeArrowheads="1"/>
            </p:cNvSpPr>
            <p:nvPr/>
          </p:nvSpPr>
          <p:spPr bwMode="auto">
            <a:xfrm>
              <a:off x="614" y="2111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430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Line 33"/>
            <p:cNvSpPr>
              <a:spLocks noChangeAspect="1" noChangeShapeType="1"/>
            </p:cNvSpPr>
            <p:nvPr/>
          </p:nvSpPr>
          <p:spPr bwMode="auto">
            <a:xfrm>
              <a:off x="748" y="198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Rectangle 34"/>
            <p:cNvSpPr>
              <a:spLocks noChangeAspect="1" noChangeArrowheads="1"/>
            </p:cNvSpPr>
            <p:nvPr/>
          </p:nvSpPr>
          <p:spPr bwMode="auto">
            <a:xfrm>
              <a:off x="614" y="1941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440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Line 35"/>
            <p:cNvSpPr>
              <a:spLocks noChangeAspect="1" noChangeShapeType="1"/>
            </p:cNvSpPr>
            <p:nvPr/>
          </p:nvSpPr>
          <p:spPr bwMode="auto">
            <a:xfrm>
              <a:off x="748" y="1814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Rectangle 36"/>
            <p:cNvSpPr>
              <a:spLocks noChangeAspect="1" noChangeArrowheads="1"/>
            </p:cNvSpPr>
            <p:nvPr/>
          </p:nvSpPr>
          <p:spPr bwMode="auto">
            <a:xfrm>
              <a:off x="614" y="177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</a:rPr>
                <a:t>450</a:t>
              </a:r>
              <a:endParaRPr lang="en-GB" sz="9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Line 37"/>
            <p:cNvSpPr>
              <a:spLocks noChangeAspect="1" noChangeShapeType="1"/>
            </p:cNvSpPr>
            <p:nvPr/>
          </p:nvSpPr>
          <p:spPr bwMode="auto">
            <a:xfrm>
              <a:off x="748" y="2836"/>
              <a:ext cx="1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Line 38"/>
            <p:cNvSpPr>
              <a:spLocks noChangeAspect="1" noChangeShapeType="1"/>
            </p:cNvSpPr>
            <p:nvPr/>
          </p:nvSpPr>
          <p:spPr bwMode="auto">
            <a:xfrm flipV="1">
              <a:off x="748" y="1814"/>
              <a:ext cx="0" cy="10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Line 39"/>
            <p:cNvSpPr>
              <a:spLocks noChangeAspect="1" noChangeShapeType="1"/>
            </p:cNvSpPr>
            <p:nvPr/>
          </p:nvSpPr>
          <p:spPr bwMode="auto">
            <a:xfrm>
              <a:off x="966" y="1848"/>
              <a:ext cx="0" cy="3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Line 40"/>
            <p:cNvSpPr>
              <a:spLocks noChangeAspect="1" noChangeShapeType="1"/>
            </p:cNvSpPr>
            <p:nvPr/>
          </p:nvSpPr>
          <p:spPr bwMode="auto">
            <a:xfrm>
              <a:off x="956" y="2204"/>
              <a:ext cx="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Line 41"/>
            <p:cNvSpPr>
              <a:spLocks noChangeAspect="1" noChangeShapeType="1"/>
            </p:cNvSpPr>
            <p:nvPr/>
          </p:nvSpPr>
          <p:spPr bwMode="auto">
            <a:xfrm>
              <a:off x="1186" y="1966"/>
              <a:ext cx="0" cy="3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Line 42"/>
            <p:cNvSpPr>
              <a:spLocks noChangeAspect="1" noChangeShapeType="1"/>
            </p:cNvSpPr>
            <p:nvPr/>
          </p:nvSpPr>
          <p:spPr bwMode="auto">
            <a:xfrm>
              <a:off x="1177" y="1966"/>
              <a:ext cx="1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43"/>
            <p:cNvSpPr>
              <a:spLocks noChangeAspect="1" noChangeShapeType="1"/>
            </p:cNvSpPr>
            <p:nvPr/>
          </p:nvSpPr>
          <p:spPr bwMode="auto">
            <a:xfrm>
              <a:off x="1177" y="2317"/>
              <a:ext cx="1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44"/>
            <p:cNvSpPr>
              <a:spLocks noChangeAspect="1" noChangeShapeType="1"/>
            </p:cNvSpPr>
            <p:nvPr/>
          </p:nvSpPr>
          <p:spPr bwMode="auto">
            <a:xfrm>
              <a:off x="1406" y="2081"/>
              <a:ext cx="0" cy="3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Line 45"/>
            <p:cNvSpPr>
              <a:spLocks noChangeAspect="1" noChangeShapeType="1"/>
            </p:cNvSpPr>
            <p:nvPr/>
          </p:nvSpPr>
          <p:spPr bwMode="auto">
            <a:xfrm>
              <a:off x="1398" y="2081"/>
              <a:ext cx="1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Line 46"/>
            <p:cNvSpPr>
              <a:spLocks noChangeAspect="1" noChangeShapeType="1"/>
            </p:cNvSpPr>
            <p:nvPr/>
          </p:nvSpPr>
          <p:spPr bwMode="auto">
            <a:xfrm>
              <a:off x="1398" y="2425"/>
              <a:ext cx="1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Line 47"/>
            <p:cNvSpPr>
              <a:spLocks noChangeAspect="1" noChangeShapeType="1"/>
            </p:cNvSpPr>
            <p:nvPr/>
          </p:nvSpPr>
          <p:spPr bwMode="auto">
            <a:xfrm>
              <a:off x="1624" y="2217"/>
              <a:ext cx="0" cy="3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Line 48"/>
            <p:cNvSpPr>
              <a:spLocks noChangeAspect="1" noChangeShapeType="1"/>
            </p:cNvSpPr>
            <p:nvPr/>
          </p:nvSpPr>
          <p:spPr bwMode="auto">
            <a:xfrm>
              <a:off x="1615" y="2217"/>
              <a:ext cx="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Line 49"/>
            <p:cNvSpPr>
              <a:spLocks noChangeAspect="1" noChangeShapeType="1"/>
            </p:cNvSpPr>
            <p:nvPr/>
          </p:nvSpPr>
          <p:spPr bwMode="auto">
            <a:xfrm>
              <a:off x="1615" y="2568"/>
              <a:ext cx="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Line 50"/>
            <p:cNvSpPr>
              <a:spLocks noChangeAspect="1" noChangeShapeType="1"/>
            </p:cNvSpPr>
            <p:nvPr/>
          </p:nvSpPr>
          <p:spPr bwMode="auto">
            <a:xfrm>
              <a:off x="1844" y="2388"/>
              <a:ext cx="0" cy="3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51"/>
            <p:cNvSpPr>
              <a:spLocks noChangeAspect="1" noChangeShapeType="1"/>
            </p:cNvSpPr>
            <p:nvPr/>
          </p:nvSpPr>
          <p:spPr bwMode="auto">
            <a:xfrm>
              <a:off x="1835" y="2388"/>
              <a:ext cx="1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52"/>
            <p:cNvSpPr>
              <a:spLocks noChangeAspect="1" noChangeShapeType="1"/>
            </p:cNvSpPr>
            <p:nvPr/>
          </p:nvSpPr>
          <p:spPr bwMode="auto">
            <a:xfrm>
              <a:off x="1835" y="2739"/>
              <a:ext cx="1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Oval 53"/>
            <p:cNvSpPr>
              <a:spLocks noChangeAspect="1" noChangeArrowheads="1"/>
            </p:cNvSpPr>
            <p:nvPr/>
          </p:nvSpPr>
          <p:spPr bwMode="auto">
            <a:xfrm>
              <a:off x="953" y="2016"/>
              <a:ext cx="25" cy="25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Oval 54"/>
            <p:cNvSpPr>
              <a:spLocks noChangeAspect="1" noChangeArrowheads="1"/>
            </p:cNvSpPr>
            <p:nvPr/>
          </p:nvSpPr>
          <p:spPr bwMode="auto">
            <a:xfrm>
              <a:off x="1174" y="2127"/>
              <a:ext cx="24" cy="25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Oval 55"/>
            <p:cNvSpPr>
              <a:spLocks noChangeAspect="1" noChangeArrowheads="1"/>
            </p:cNvSpPr>
            <p:nvPr/>
          </p:nvSpPr>
          <p:spPr bwMode="auto">
            <a:xfrm>
              <a:off x="1394" y="2243"/>
              <a:ext cx="25" cy="24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Oval 56"/>
            <p:cNvSpPr>
              <a:spLocks noChangeAspect="1" noChangeArrowheads="1"/>
            </p:cNvSpPr>
            <p:nvPr/>
          </p:nvSpPr>
          <p:spPr bwMode="auto">
            <a:xfrm>
              <a:off x="1612" y="2379"/>
              <a:ext cx="24" cy="25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Oval 57"/>
            <p:cNvSpPr>
              <a:spLocks noChangeAspect="1" noChangeArrowheads="1"/>
            </p:cNvSpPr>
            <p:nvPr/>
          </p:nvSpPr>
          <p:spPr bwMode="auto">
            <a:xfrm>
              <a:off x="1832" y="2553"/>
              <a:ext cx="25" cy="25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Rectangle 58"/>
            <p:cNvSpPr>
              <a:spLocks noChangeAspect="1" noChangeArrowheads="1"/>
            </p:cNvSpPr>
            <p:nvPr/>
          </p:nvSpPr>
          <p:spPr bwMode="auto">
            <a:xfrm rot="16200000">
              <a:off x="327" y="2270"/>
              <a:ext cx="3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 smtClean="0">
                  <a:solidFill>
                    <a:srgbClr val="000000"/>
                  </a:solidFill>
                </a:rPr>
                <a:t>RT (ms)</a:t>
              </a:r>
              <a:endParaRPr lang="en-GB" sz="2400" b="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Rectangle 59"/>
            <p:cNvSpPr>
              <a:spLocks noChangeAspect="1" noChangeArrowheads="1"/>
            </p:cNvSpPr>
            <p:nvPr/>
          </p:nvSpPr>
          <p:spPr bwMode="auto">
            <a:xfrm>
              <a:off x="1159" y="2928"/>
              <a:ext cx="52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 smtClean="0">
                  <a:solidFill>
                    <a:srgbClr val="000000"/>
                  </a:solidFill>
                </a:rPr>
                <a:t>p(outcome)</a:t>
              </a:r>
              <a:endParaRPr lang="en-GB" sz="2400" b="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1411940" y="118713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Reaction times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3" name="Text Box 97"/>
          <p:cNvSpPr txBox="1">
            <a:spLocks noChangeArrowheads="1"/>
          </p:cNvSpPr>
          <p:nvPr/>
        </p:nvSpPr>
        <p:spPr bwMode="auto">
          <a:xfrm>
            <a:off x="283919" y="6427055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88900"/>
            <a:ext cx="925830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</a:rPr>
              <a:t>Hierarchical Bayesian </a:t>
            </a:r>
            <a:r>
              <a:rPr lang="de-CH" sz="2800" b="1" dirty="0">
                <a:latin typeface="Arial Unicode MS" pitchFamily="34" charset="-128"/>
              </a:rPr>
              <a:t>learning model</a:t>
            </a:r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2191363" name="Rectangle 3"/>
          <p:cNvSpPr>
            <a:spLocks noChangeArrowheads="1"/>
          </p:cNvSpPr>
          <p:nvPr/>
        </p:nvSpPr>
        <p:spPr bwMode="auto">
          <a:xfrm>
            <a:off x="519113" y="3344304"/>
            <a:ext cx="3125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observed events</a:t>
            </a:r>
          </a:p>
        </p:txBody>
      </p:sp>
      <p:sp>
        <p:nvSpPr>
          <p:cNvPr id="2191364" name="Rectangle 4"/>
          <p:cNvSpPr>
            <a:spLocks noChangeArrowheads="1"/>
          </p:cNvSpPr>
          <p:nvPr/>
        </p:nvSpPr>
        <p:spPr bwMode="auto">
          <a:xfrm>
            <a:off x="504825" y="2550554"/>
            <a:ext cx="286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probabilistic association</a:t>
            </a:r>
          </a:p>
        </p:txBody>
      </p:sp>
      <p:sp>
        <p:nvSpPr>
          <p:cNvPr id="2191365" name="Rectangle 5"/>
          <p:cNvSpPr>
            <a:spLocks noChangeArrowheads="1"/>
          </p:cNvSpPr>
          <p:nvPr/>
        </p:nvSpPr>
        <p:spPr bwMode="auto">
          <a:xfrm>
            <a:off x="519113" y="1888566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volatility</a:t>
            </a:r>
            <a:endParaRPr lang="en-US" sz="2000" b="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65488" y="1158316"/>
            <a:ext cx="2586037" cy="2665413"/>
            <a:chOff x="586" y="1463"/>
            <a:chExt cx="1628" cy="1679"/>
          </a:xfrm>
        </p:grpSpPr>
        <p:sp>
          <p:nvSpPr>
            <p:cNvPr id="2191367" name="AutoShape 7"/>
            <p:cNvSpPr>
              <a:spLocks noChangeAspect="1" noChangeArrowheads="1" noTextEdit="1"/>
            </p:cNvSpPr>
            <p:nvPr/>
          </p:nvSpPr>
          <p:spPr bwMode="auto">
            <a:xfrm>
              <a:off x="586" y="1463"/>
              <a:ext cx="1628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68" name="Oval 8"/>
            <p:cNvSpPr>
              <a:spLocks noChangeArrowheads="1"/>
            </p:cNvSpPr>
            <p:nvPr/>
          </p:nvSpPr>
          <p:spPr bwMode="auto">
            <a:xfrm>
              <a:off x="1064" y="147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69" name="Rectangle 9"/>
            <p:cNvSpPr>
              <a:spLocks noChangeArrowheads="1"/>
            </p:cNvSpPr>
            <p:nvPr/>
          </p:nvSpPr>
          <p:spPr bwMode="auto">
            <a:xfrm>
              <a:off x="1210" y="155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2191370" name="Oval 10"/>
            <p:cNvSpPr>
              <a:spLocks noChangeArrowheads="1"/>
            </p:cNvSpPr>
            <p:nvPr/>
          </p:nvSpPr>
          <p:spPr bwMode="auto">
            <a:xfrm>
              <a:off x="1084" y="230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1" name="Oval 11"/>
            <p:cNvSpPr>
              <a:spLocks noChangeArrowheads="1"/>
            </p:cNvSpPr>
            <p:nvPr/>
          </p:nvSpPr>
          <p:spPr bwMode="auto">
            <a:xfrm>
              <a:off x="1639" y="230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031" y="1771"/>
              <a:ext cx="414" cy="123"/>
              <a:chOff x="1288" y="2068"/>
              <a:chExt cx="414" cy="123"/>
            </a:xfrm>
          </p:grpSpPr>
          <p:sp>
            <p:nvSpPr>
              <p:cNvPr id="2191373" name="Freeform 13"/>
              <p:cNvSpPr>
                <a:spLocks noEditPoints="1"/>
              </p:cNvSpPr>
              <p:nvPr/>
            </p:nvSpPr>
            <p:spPr bwMode="auto">
              <a:xfrm>
                <a:off x="1288" y="2068"/>
                <a:ext cx="97" cy="123"/>
              </a:xfrm>
              <a:custGeom>
                <a:avLst/>
                <a:gdLst/>
                <a:ahLst/>
                <a:cxnLst>
                  <a:cxn ang="0">
                    <a:pos x="97" y="12"/>
                  </a:cxn>
                  <a:cxn ang="0">
                    <a:pos x="36" y="92"/>
                  </a:cxn>
                  <a:cxn ang="0">
                    <a:pos x="21" y="80"/>
                  </a:cxn>
                  <a:cxn ang="0">
                    <a:pos x="82" y="0"/>
                  </a:cxn>
                  <a:cxn ang="0">
                    <a:pos x="97" y="12"/>
                  </a:cxn>
                  <a:cxn ang="0">
                    <a:pos x="57" y="95"/>
                  </a:cxn>
                  <a:cxn ang="0">
                    <a:pos x="0" y="123"/>
                  </a:cxn>
                  <a:cxn ang="0">
                    <a:pos x="12" y="61"/>
                  </a:cxn>
                  <a:cxn ang="0">
                    <a:pos x="57" y="95"/>
                  </a:cxn>
                </a:cxnLst>
                <a:rect l="0" t="0" r="r" b="b"/>
                <a:pathLst>
                  <a:path w="97" h="123">
                    <a:moveTo>
                      <a:pt x="97" y="12"/>
                    </a:moveTo>
                    <a:lnTo>
                      <a:pt x="36" y="92"/>
                    </a:lnTo>
                    <a:lnTo>
                      <a:pt x="21" y="80"/>
                    </a:lnTo>
                    <a:lnTo>
                      <a:pt x="82" y="0"/>
                    </a:lnTo>
                    <a:lnTo>
                      <a:pt x="97" y="12"/>
                    </a:lnTo>
                    <a:close/>
                    <a:moveTo>
                      <a:pt x="57" y="95"/>
                    </a:moveTo>
                    <a:lnTo>
                      <a:pt x="0" y="123"/>
                    </a:lnTo>
                    <a:lnTo>
                      <a:pt x="12" y="61"/>
                    </a:ln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374" name="Freeform 14"/>
              <p:cNvSpPr>
                <a:spLocks noEditPoints="1"/>
              </p:cNvSpPr>
              <p:nvPr/>
            </p:nvSpPr>
            <p:spPr bwMode="auto">
              <a:xfrm>
                <a:off x="1607" y="2069"/>
                <a:ext cx="95" cy="1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5" y="79"/>
                  </a:cxn>
                  <a:cxn ang="0">
                    <a:pos x="60" y="91"/>
                  </a:cxn>
                  <a:cxn ang="0">
                    <a:pos x="0" y="11"/>
                  </a:cxn>
                  <a:cxn ang="0">
                    <a:pos x="15" y="0"/>
                  </a:cxn>
                  <a:cxn ang="0">
                    <a:pos x="84" y="60"/>
                  </a:cxn>
                  <a:cxn ang="0">
                    <a:pos x="95" y="122"/>
                  </a:cxn>
                  <a:cxn ang="0">
                    <a:pos x="39" y="94"/>
                  </a:cxn>
                  <a:cxn ang="0">
                    <a:pos x="84" y="60"/>
                  </a:cxn>
                </a:cxnLst>
                <a:rect l="0" t="0" r="r" b="b"/>
                <a:pathLst>
                  <a:path w="95" h="122">
                    <a:moveTo>
                      <a:pt x="15" y="0"/>
                    </a:moveTo>
                    <a:lnTo>
                      <a:pt x="75" y="79"/>
                    </a:lnTo>
                    <a:lnTo>
                      <a:pt x="60" y="91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  <a:moveTo>
                      <a:pt x="84" y="60"/>
                    </a:moveTo>
                    <a:lnTo>
                      <a:pt x="95" y="122"/>
                    </a:lnTo>
                    <a:lnTo>
                      <a:pt x="39" y="94"/>
                    </a:lnTo>
                    <a:lnTo>
                      <a:pt x="8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1375" name="Freeform 15"/>
            <p:cNvSpPr>
              <a:spLocks noEditPoints="1"/>
            </p:cNvSpPr>
            <p:nvPr/>
          </p:nvSpPr>
          <p:spPr bwMode="auto">
            <a:xfrm>
              <a:off x="1148" y="2006"/>
              <a:ext cx="201" cy="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19"/>
                </a:cxn>
                <a:cxn ang="0">
                  <a:pos x="155" y="38"/>
                </a:cxn>
                <a:cxn ang="0">
                  <a:pos x="0" y="38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9"/>
                </a:cxn>
                <a:cxn ang="0">
                  <a:pos x="145" y="57"/>
                </a:cxn>
                <a:cxn ang="0">
                  <a:pos x="145" y="0"/>
                </a:cxn>
              </a:cxnLst>
              <a:rect l="0" t="0" r="r" b="b"/>
              <a:pathLst>
                <a:path w="201" h="57">
                  <a:moveTo>
                    <a:pt x="0" y="19"/>
                  </a:moveTo>
                  <a:lnTo>
                    <a:pt x="155" y="19"/>
                  </a:lnTo>
                  <a:lnTo>
                    <a:pt x="155" y="38"/>
                  </a:lnTo>
                  <a:lnTo>
                    <a:pt x="0" y="38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9"/>
                  </a:lnTo>
                  <a:lnTo>
                    <a:pt x="145" y="57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6" name="Freeform 16"/>
            <p:cNvSpPr>
              <a:spLocks noEditPoints="1"/>
            </p:cNvSpPr>
            <p:nvPr/>
          </p:nvSpPr>
          <p:spPr bwMode="auto">
            <a:xfrm>
              <a:off x="1703" y="2005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7" name="Freeform 17"/>
            <p:cNvSpPr>
              <a:spLocks noEditPoints="1"/>
            </p:cNvSpPr>
            <p:nvPr/>
          </p:nvSpPr>
          <p:spPr bwMode="auto">
            <a:xfrm>
              <a:off x="595" y="2005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8" name="Freeform 18"/>
            <p:cNvSpPr>
              <a:spLocks noEditPoints="1"/>
            </p:cNvSpPr>
            <p:nvPr/>
          </p:nvSpPr>
          <p:spPr bwMode="auto">
            <a:xfrm>
              <a:off x="1441" y="2445"/>
              <a:ext cx="201" cy="5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5" y="18"/>
                </a:cxn>
                <a:cxn ang="0">
                  <a:pos x="155" y="37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8"/>
                  </a:moveTo>
                  <a:lnTo>
                    <a:pt x="155" y="18"/>
                  </a:lnTo>
                  <a:lnTo>
                    <a:pt x="155" y="37"/>
                  </a:lnTo>
                  <a:lnTo>
                    <a:pt x="0" y="37"/>
                  </a:lnTo>
                  <a:lnTo>
                    <a:pt x="0" y="18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9" name="Freeform 19"/>
            <p:cNvSpPr>
              <a:spLocks noEditPoints="1"/>
            </p:cNvSpPr>
            <p:nvPr/>
          </p:nvSpPr>
          <p:spPr bwMode="auto">
            <a:xfrm>
              <a:off x="1996" y="2443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19"/>
                </a:cxn>
                <a:cxn ang="0">
                  <a:pos x="155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5" y="19"/>
                  </a:lnTo>
                  <a:lnTo>
                    <a:pt x="155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0" name="Freeform 20"/>
            <p:cNvSpPr>
              <a:spLocks noEditPoints="1"/>
            </p:cNvSpPr>
            <p:nvPr/>
          </p:nvSpPr>
          <p:spPr bwMode="auto">
            <a:xfrm>
              <a:off x="888" y="2443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1" name="Oval 21"/>
            <p:cNvSpPr>
              <a:spLocks noChangeArrowheads="1"/>
            </p:cNvSpPr>
            <p:nvPr/>
          </p:nvSpPr>
          <p:spPr bwMode="auto">
            <a:xfrm>
              <a:off x="1088" y="27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2" name="Oval 22"/>
            <p:cNvSpPr>
              <a:spLocks noChangeArrowheads="1"/>
            </p:cNvSpPr>
            <p:nvPr/>
          </p:nvSpPr>
          <p:spPr bwMode="auto">
            <a:xfrm>
              <a:off x="1642" y="27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3" name="Freeform 23"/>
            <p:cNvSpPr>
              <a:spLocks noEditPoints="1"/>
            </p:cNvSpPr>
            <p:nvPr/>
          </p:nvSpPr>
          <p:spPr bwMode="auto">
            <a:xfrm>
              <a:off x="1228" y="2661"/>
              <a:ext cx="56" cy="10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56" y="52"/>
                </a:cxn>
                <a:cxn ang="0">
                  <a:pos x="28" y="108"/>
                </a:cxn>
                <a:cxn ang="0">
                  <a:pos x="0" y="52"/>
                </a:cxn>
                <a:cxn ang="0">
                  <a:pos x="56" y="52"/>
                </a:cxn>
              </a:cxnLst>
              <a:rect l="0" t="0" r="r" b="b"/>
              <a:pathLst>
                <a:path w="56" h="108">
                  <a:moveTo>
                    <a:pt x="37" y="0"/>
                  </a:moveTo>
                  <a:lnTo>
                    <a:pt x="37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37" y="0"/>
                  </a:lnTo>
                  <a:close/>
                  <a:moveTo>
                    <a:pt x="56" y="52"/>
                  </a:moveTo>
                  <a:lnTo>
                    <a:pt x="28" y="108"/>
                  </a:lnTo>
                  <a:lnTo>
                    <a:pt x="0" y="52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4" name="Freeform 24"/>
            <p:cNvSpPr>
              <a:spLocks noEditPoints="1"/>
            </p:cNvSpPr>
            <p:nvPr/>
          </p:nvSpPr>
          <p:spPr bwMode="auto">
            <a:xfrm>
              <a:off x="1801" y="2660"/>
              <a:ext cx="56" cy="10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56" y="51"/>
                </a:cxn>
                <a:cxn ang="0">
                  <a:pos x="28" y="108"/>
                </a:cxn>
                <a:cxn ang="0">
                  <a:pos x="0" y="51"/>
                </a:cxn>
                <a:cxn ang="0">
                  <a:pos x="56" y="51"/>
                </a:cxn>
              </a:cxnLst>
              <a:rect l="0" t="0" r="r" b="b"/>
              <a:pathLst>
                <a:path w="56" h="108">
                  <a:moveTo>
                    <a:pt x="38" y="0"/>
                  </a:moveTo>
                  <a:lnTo>
                    <a:pt x="38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6" y="51"/>
                  </a:moveTo>
                  <a:lnTo>
                    <a:pt x="28" y="108"/>
                  </a:lnTo>
                  <a:lnTo>
                    <a:pt x="0" y="51"/>
                  </a:lnTo>
                  <a:lnTo>
                    <a:pt x="56" y="5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5" name="Oval 25"/>
            <p:cNvSpPr>
              <a:spLocks noChangeArrowheads="1"/>
            </p:cNvSpPr>
            <p:nvPr/>
          </p:nvSpPr>
          <p:spPr bwMode="auto">
            <a:xfrm>
              <a:off x="791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6" name="Oval 26"/>
            <p:cNvSpPr>
              <a:spLocks noChangeArrowheads="1"/>
            </p:cNvSpPr>
            <p:nvPr/>
          </p:nvSpPr>
          <p:spPr bwMode="auto">
            <a:xfrm>
              <a:off x="791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7" name="Oval 27"/>
            <p:cNvSpPr>
              <a:spLocks noChangeArrowheads="1"/>
            </p:cNvSpPr>
            <p:nvPr/>
          </p:nvSpPr>
          <p:spPr bwMode="auto">
            <a:xfrm>
              <a:off x="1356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8" name="Freeform 28"/>
            <p:cNvSpPr>
              <a:spLocks noEditPoints="1"/>
            </p:cNvSpPr>
            <p:nvPr/>
          </p:nvSpPr>
          <p:spPr bwMode="auto">
            <a:xfrm>
              <a:off x="1031" y="1771"/>
              <a:ext cx="97" cy="123"/>
            </a:xfrm>
            <a:custGeom>
              <a:avLst/>
              <a:gdLst/>
              <a:ahLst/>
              <a:cxnLst>
                <a:cxn ang="0">
                  <a:pos x="97" y="12"/>
                </a:cxn>
                <a:cxn ang="0">
                  <a:pos x="36" y="92"/>
                </a:cxn>
                <a:cxn ang="0">
                  <a:pos x="21" y="80"/>
                </a:cxn>
                <a:cxn ang="0">
                  <a:pos x="82" y="0"/>
                </a:cxn>
                <a:cxn ang="0">
                  <a:pos x="97" y="12"/>
                </a:cxn>
                <a:cxn ang="0">
                  <a:pos x="57" y="95"/>
                </a:cxn>
                <a:cxn ang="0">
                  <a:pos x="0" y="123"/>
                </a:cxn>
                <a:cxn ang="0">
                  <a:pos x="12" y="61"/>
                </a:cxn>
                <a:cxn ang="0">
                  <a:pos x="57" y="95"/>
                </a:cxn>
              </a:cxnLst>
              <a:rect l="0" t="0" r="r" b="b"/>
              <a:pathLst>
                <a:path w="97" h="123">
                  <a:moveTo>
                    <a:pt x="97" y="12"/>
                  </a:moveTo>
                  <a:lnTo>
                    <a:pt x="36" y="92"/>
                  </a:lnTo>
                  <a:lnTo>
                    <a:pt x="21" y="80"/>
                  </a:lnTo>
                  <a:lnTo>
                    <a:pt x="82" y="0"/>
                  </a:lnTo>
                  <a:lnTo>
                    <a:pt x="97" y="12"/>
                  </a:lnTo>
                  <a:close/>
                  <a:moveTo>
                    <a:pt x="57" y="95"/>
                  </a:moveTo>
                  <a:lnTo>
                    <a:pt x="0" y="123"/>
                  </a:lnTo>
                  <a:lnTo>
                    <a:pt x="12" y="61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9" name="Freeform 29"/>
            <p:cNvSpPr>
              <a:spLocks noEditPoints="1"/>
            </p:cNvSpPr>
            <p:nvPr/>
          </p:nvSpPr>
          <p:spPr bwMode="auto">
            <a:xfrm>
              <a:off x="1350" y="1772"/>
              <a:ext cx="95" cy="1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79"/>
                </a:cxn>
                <a:cxn ang="0">
                  <a:pos x="60" y="91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84" y="60"/>
                </a:cxn>
                <a:cxn ang="0">
                  <a:pos x="95" y="122"/>
                </a:cxn>
                <a:cxn ang="0">
                  <a:pos x="39" y="94"/>
                </a:cxn>
                <a:cxn ang="0">
                  <a:pos x="84" y="60"/>
                </a:cxn>
              </a:cxnLst>
              <a:rect l="0" t="0" r="r" b="b"/>
              <a:pathLst>
                <a:path w="95" h="122">
                  <a:moveTo>
                    <a:pt x="15" y="0"/>
                  </a:moveTo>
                  <a:lnTo>
                    <a:pt x="75" y="79"/>
                  </a:lnTo>
                  <a:lnTo>
                    <a:pt x="60" y="91"/>
                  </a:lnTo>
                  <a:lnTo>
                    <a:pt x="0" y="11"/>
                  </a:lnTo>
                  <a:lnTo>
                    <a:pt x="15" y="0"/>
                  </a:lnTo>
                  <a:close/>
                  <a:moveTo>
                    <a:pt x="84" y="60"/>
                  </a:moveTo>
                  <a:lnTo>
                    <a:pt x="95" y="122"/>
                  </a:lnTo>
                  <a:lnTo>
                    <a:pt x="39" y="94"/>
                  </a:lnTo>
                  <a:lnTo>
                    <a:pt x="84" y="6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0" name="Freeform 30"/>
            <p:cNvSpPr>
              <a:spLocks noEditPoints="1"/>
            </p:cNvSpPr>
            <p:nvPr/>
          </p:nvSpPr>
          <p:spPr bwMode="auto">
            <a:xfrm>
              <a:off x="1643" y="2186"/>
              <a:ext cx="95" cy="1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80"/>
                </a:cxn>
                <a:cxn ang="0">
                  <a:pos x="60" y="91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84" y="61"/>
                </a:cxn>
                <a:cxn ang="0">
                  <a:pos x="95" y="123"/>
                </a:cxn>
                <a:cxn ang="0">
                  <a:pos x="39" y="95"/>
                </a:cxn>
                <a:cxn ang="0">
                  <a:pos x="84" y="61"/>
                </a:cxn>
              </a:cxnLst>
              <a:rect l="0" t="0" r="r" b="b"/>
              <a:pathLst>
                <a:path w="95" h="123">
                  <a:moveTo>
                    <a:pt x="15" y="0"/>
                  </a:moveTo>
                  <a:lnTo>
                    <a:pt x="75" y="80"/>
                  </a:lnTo>
                  <a:lnTo>
                    <a:pt x="60" y="91"/>
                  </a:lnTo>
                  <a:lnTo>
                    <a:pt x="0" y="12"/>
                  </a:lnTo>
                  <a:lnTo>
                    <a:pt x="15" y="0"/>
                  </a:lnTo>
                  <a:close/>
                  <a:moveTo>
                    <a:pt x="84" y="61"/>
                  </a:moveTo>
                  <a:lnTo>
                    <a:pt x="95" y="123"/>
                  </a:lnTo>
                  <a:lnTo>
                    <a:pt x="39" y="95"/>
                  </a:lnTo>
                  <a:lnTo>
                    <a:pt x="84" y="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1" name="Freeform 31"/>
            <p:cNvSpPr>
              <a:spLocks noEditPoints="1"/>
            </p:cNvSpPr>
            <p:nvPr/>
          </p:nvSpPr>
          <p:spPr bwMode="auto">
            <a:xfrm>
              <a:off x="1086" y="2187"/>
              <a:ext cx="95" cy="1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80"/>
                </a:cxn>
                <a:cxn ang="0">
                  <a:pos x="60" y="91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84" y="61"/>
                </a:cxn>
                <a:cxn ang="0">
                  <a:pos x="95" y="123"/>
                </a:cxn>
                <a:cxn ang="0">
                  <a:pos x="39" y="95"/>
                </a:cxn>
                <a:cxn ang="0">
                  <a:pos x="84" y="61"/>
                </a:cxn>
              </a:cxnLst>
              <a:rect l="0" t="0" r="r" b="b"/>
              <a:pathLst>
                <a:path w="95" h="123">
                  <a:moveTo>
                    <a:pt x="15" y="0"/>
                  </a:moveTo>
                  <a:lnTo>
                    <a:pt x="75" y="80"/>
                  </a:lnTo>
                  <a:lnTo>
                    <a:pt x="60" y="91"/>
                  </a:lnTo>
                  <a:lnTo>
                    <a:pt x="0" y="12"/>
                  </a:lnTo>
                  <a:lnTo>
                    <a:pt x="15" y="0"/>
                  </a:lnTo>
                  <a:close/>
                  <a:moveTo>
                    <a:pt x="84" y="61"/>
                  </a:moveTo>
                  <a:lnTo>
                    <a:pt x="95" y="123"/>
                  </a:lnTo>
                  <a:lnTo>
                    <a:pt x="39" y="95"/>
                  </a:lnTo>
                  <a:lnTo>
                    <a:pt x="84" y="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2" name="Rectangle 32"/>
            <p:cNvSpPr>
              <a:spLocks noChangeArrowheads="1"/>
            </p:cNvSpPr>
            <p:nvPr/>
          </p:nvSpPr>
          <p:spPr bwMode="auto">
            <a:xfrm>
              <a:off x="871" y="1960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v</a:t>
              </a:r>
              <a:r>
                <a:rPr lang="de-CH" sz="1800" baseline="-25000">
                  <a:solidFill>
                    <a:srgbClr val="000000"/>
                  </a:solidFill>
                </a:rPr>
                <a:t>t-1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3" name="Rectangle 33"/>
            <p:cNvSpPr>
              <a:spLocks noChangeArrowheads="1"/>
            </p:cNvSpPr>
            <p:nvPr/>
          </p:nvSpPr>
          <p:spPr bwMode="auto">
            <a:xfrm>
              <a:off x="1463" y="1961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v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4" name="Rectangle 34"/>
            <p:cNvSpPr>
              <a:spLocks noChangeArrowheads="1"/>
            </p:cNvSpPr>
            <p:nvPr/>
          </p:nvSpPr>
          <p:spPr bwMode="auto">
            <a:xfrm>
              <a:off x="1197" y="2380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r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5" name="Rectangle 35"/>
            <p:cNvSpPr>
              <a:spLocks noChangeArrowheads="1"/>
            </p:cNvSpPr>
            <p:nvPr/>
          </p:nvSpPr>
          <p:spPr bwMode="auto">
            <a:xfrm>
              <a:off x="1693" y="2381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r</a:t>
              </a:r>
              <a:r>
                <a:rPr lang="de-CH" sz="1800" baseline="-25000">
                  <a:solidFill>
                    <a:srgbClr val="000000"/>
                  </a:solidFill>
                </a:rPr>
                <a:t>t+1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6" name="Rectangle 36"/>
            <p:cNvSpPr>
              <a:spLocks noChangeArrowheads="1"/>
            </p:cNvSpPr>
            <p:nvPr/>
          </p:nvSpPr>
          <p:spPr bwMode="auto">
            <a:xfrm>
              <a:off x="1216" y="286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u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7" name="Rectangle 37"/>
            <p:cNvSpPr>
              <a:spLocks noChangeArrowheads="1"/>
            </p:cNvSpPr>
            <p:nvPr/>
          </p:nvSpPr>
          <p:spPr bwMode="auto">
            <a:xfrm>
              <a:off x="1703" y="2868"/>
              <a:ext cx="2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u</a:t>
              </a:r>
              <a:r>
                <a:rPr lang="de-CH" sz="1800" baseline="-25000">
                  <a:solidFill>
                    <a:srgbClr val="000000"/>
                  </a:solidFill>
                </a:rPr>
                <a:t>t+1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191398" name="Object 38"/>
          <p:cNvGraphicFramePr>
            <a:graphicFrameLocks noChangeAspect="1"/>
          </p:cNvGraphicFramePr>
          <p:nvPr/>
        </p:nvGraphicFramePr>
        <p:xfrm>
          <a:off x="6094413" y="2490229"/>
          <a:ext cx="3943350" cy="495300"/>
        </p:xfrm>
        <a:graphic>
          <a:graphicData uri="http://schemas.openxmlformats.org/presentationml/2006/ole">
            <p:oleObj spid="_x0000_s175114" name="Equation" r:id="rId3" imgW="1816100" imgH="228600" progId="Equation.3">
              <p:embed/>
            </p:oleObj>
          </a:graphicData>
        </a:graphic>
      </p:graphicFrame>
      <p:graphicFrame>
        <p:nvGraphicFramePr>
          <p:cNvPr id="2191399" name="Object 39"/>
          <p:cNvGraphicFramePr>
            <a:graphicFrameLocks noChangeAspect="1"/>
          </p:cNvGraphicFramePr>
          <p:nvPr/>
        </p:nvGraphicFramePr>
        <p:xfrm>
          <a:off x="6105525" y="1848879"/>
          <a:ext cx="3722688" cy="495300"/>
        </p:xfrm>
        <a:graphic>
          <a:graphicData uri="http://schemas.openxmlformats.org/presentationml/2006/ole">
            <p:oleObj spid="_x0000_s175115" name="Equation" r:id="rId4" imgW="1714500" imgH="228600" progId="Equation.3">
              <p:embed/>
            </p:oleObj>
          </a:graphicData>
        </a:graphic>
      </p:graphicFrame>
      <p:graphicFrame>
        <p:nvGraphicFramePr>
          <p:cNvPr id="2191400" name="Object 40"/>
          <p:cNvGraphicFramePr>
            <a:graphicFrameLocks noChangeAspect="1"/>
          </p:cNvGraphicFramePr>
          <p:nvPr/>
        </p:nvGraphicFramePr>
        <p:xfrm>
          <a:off x="6157913" y="1277379"/>
          <a:ext cx="1157287" cy="468312"/>
        </p:xfrm>
        <a:graphic>
          <a:graphicData uri="http://schemas.openxmlformats.org/presentationml/2006/ole">
            <p:oleObj spid="_x0000_s175116" name="Equation" r:id="rId5" imgW="532937" imgH="215713" progId="Equation.3">
              <p:embed/>
            </p:oleObj>
          </a:graphicData>
        </a:graphic>
      </p:graphicFrame>
      <p:sp>
        <p:nvSpPr>
          <p:cNvPr id="2191401" name="Rectangle 41"/>
          <p:cNvSpPr>
            <a:spLocks noChangeArrowheads="1"/>
          </p:cNvSpPr>
          <p:nvPr/>
        </p:nvSpPr>
        <p:spPr bwMode="auto">
          <a:xfrm>
            <a:off x="0" y="1775854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191402" name="Object 42"/>
          <p:cNvGraphicFramePr>
            <a:graphicFrameLocks noChangeAspect="1"/>
          </p:cNvGraphicFramePr>
          <p:nvPr/>
        </p:nvGraphicFramePr>
        <p:xfrm>
          <a:off x="600261" y="3980890"/>
          <a:ext cx="5634038" cy="2139950"/>
        </p:xfrm>
        <a:graphic>
          <a:graphicData uri="http://schemas.openxmlformats.org/presentationml/2006/ole">
            <p:oleObj spid="_x0000_s175117" name="Equation" r:id="rId6" imgW="4076700" imgH="1549400" progId="Equation.DSMT4">
              <p:embed/>
            </p:oleObj>
          </a:graphicData>
        </a:graphic>
      </p:graphicFrame>
      <p:sp>
        <p:nvSpPr>
          <p:cNvPr id="2191403" name="Text Box 43"/>
          <p:cNvSpPr txBox="1">
            <a:spLocks noChangeArrowheads="1"/>
          </p:cNvSpPr>
          <p:nvPr/>
        </p:nvSpPr>
        <p:spPr bwMode="auto">
          <a:xfrm>
            <a:off x="45355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Behrens et al. 2007,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Nat. Neurosci.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64"/>
          <p:cNvGrpSpPr>
            <a:grpSpLocks noChangeAspect="1"/>
          </p:cNvGrpSpPr>
          <p:nvPr/>
        </p:nvGrpSpPr>
        <p:grpSpPr bwMode="auto">
          <a:xfrm>
            <a:off x="6306671" y="3614309"/>
            <a:ext cx="3697942" cy="2598232"/>
            <a:chOff x="302" y="3870"/>
            <a:chExt cx="2485" cy="1746"/>
          </a:xfrm>
        </p:grpSpPr>
        <p:sp>
          <p:nvSpPr>
            <p:cNvPr id="45" name="AutoShape 163"/>
            <p:cNvSpPr>
              <a:spLocks noChangeAspect="1" noChangeArrowheads="1" noTextEdit="1"/>
            </p:cNvSpPr>
            <p:nvPr/>
          </p:nvSpPr>
          <p:spPr bwMode="auto">
            <a:xfrm>
              <a:off x="302" y="3870"/>
              <a:ext cx="2485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165"/>
            <p:cNvSpPr>
              <a:spLocks noChangeArrowheads="1"/>
            </p:cNvSpPr>
            <p:nvPr/>
          </p:nvSpPr>
          <p:spPr bwMode="auto">
            <a:xfrm>
              <a:off x="626" y="4003"/>
              <a:ext cx="1926" cy="13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166"/>
            <p:cNvSpPr>
              <a:spLocks noChangeArrowheads="1"/>
            </p:cNvSpPr>
            <p:nvPr/>
          </p:nvSpPr>
          <p:spPr bwMode="auto">
            <a:xfrm>
              <a:off x="626" y="4003"/>
              <a:ext cx="1926" cy="13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Line 167"/>
            <p:cNvSpPr>
              <a:spLocks noChangeShapeType="1"/>
            </p:cNvSpPr>
            <p:nvPr/>
          </p:nvSpPr>
          <p:spPr bwMode="auto">
            <a:xfrm>
              <a:off x="626" y="5390"/>
              <a:ext cx="19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168"/>
            <p:cNvSpPr>
              <a:spLocks noChangeShapeType="1"/>
            </p:cNvSpPr>
            <p:nvPr/>
          </p:nvSpPr>
          <p:spPr bwMode="auto">
            <a:xfrm flipV="1">
              <a:off x="626" y="4003"/>
              <a:ext cx="0" cy="13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Line 169"/>
            <p:cNvSpPr>
              <a:spLocks noChangeShapeType="1"/>
            </p:cNvSpPr>
            <p:nvPr/>
          </p:nvSpPr>
          <p:spPr bwMode="auto">
            <a:xfrm flipV="1">
              <a:off x="626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170"/>
            <p:cNvSpPr>
              <a:spLocks noChangeArrowheads="1"/>
            </p:cNvSpPr>
            <p:nvPr/>
          </p:nvSpPr>
          <p:spPr bwMode="auto">
            <a:xfrm>
              <a:off x="555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Line 171"/>
            <p:cNvSpPr>
              <a:spLocks noChangeShapeType="1"/>
            </p:cNvSpPr>
            <p:nvPr/>
          </p:nvSpPr>
          <p:spPr bwMode="auto">
            <a:xfrm flipV="1">
              <a:off x="1008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172"/>
            <p:cNvSpPr>
              <a:spLocks noChangeArrowheads="1"/>
            </p:cNvSpPr>
            <p:nvPr/>
          </p:nvSpPr>
          <p:spPr bwMode="auto">
            <a:xfrm>
              <a:off x="937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440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Line 173"/>
            <p:cNvSpPr>
              <a:spLocks noChangeShapeType="1"/>
            </p:cNvSpPr>
            <p:nvPr/>
          </p:nvSpPr>
          <p:spPr bwMode="auto">
            <a:xfrm flipV="1">
              <a:off x="1394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174"/>
            <p:cNvSpPr>
              <a:spLocks noChangeArrowheads="1"/>
            </p:cNvSpPr>
            <p:nvPr/>
          </p:nvSpPr>
          <p:spPr bwMode="auto">
            <a:xfrm>
              <a:off x="1323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480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Line 175"/>
            <p:cNvSpPr>
              <a:spLocks noChangeShapeType="1"/>
            </p:cNvSpPr>
            <p:nvPr/>
          </p:nvSpPr>
          <p:spPr bwMode="auto">
            <a:xfrm flipV="1">
              <a:off x="1780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176"/>
            <p:cNvSpPr>
              <a:spLocks noChangeArrowheads="1"/>
            </p:cNvSpPr>
            <p:nvPr/>
          </p:nvSpPr>
          <p:spPr bwMode="auto">
            <a:xfrm>
              <a:off x="1709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520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Line 177"/>
            <p:cNvSpPr>
              <a:spLocks noChangeShapeType="1"/>
            </p:cNvSpPr>
            <p:nvPr/>
          </p:nvSpPr>
          <p:spPr bwMode="auto">
            <a:xfrm flipV="1">
              <a:off x="2166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178"/>
            <p:cNvSpPr>
              <a:spLocks noChangeArrowheads="1"/>
            </p:cNvSpPr>
            <p:nvPr/>
          </p:nvSpPr>
          <p:spPr bwMode="auto">
            <a:xfrm>
              <a:off x="2095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560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Line 179"/>
            <p:cNvSpPr>
              <a:spLocks noChangeShapeType="1"/>
            </p:cNvSpPr>
            <p:nvPr/>
          </p:nvSpPr>
          <p:spPr bwMode="auto">
            <a:xfrm flipV="1">
              <a:off x="2552" y="5368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180"/>
            <p:cNvSpPr>
              <a:spLocks noChangeArrowheads="1"/>
            </p:cNvSpPr>
            <p:nvPr/>
          </p:nvSpPr>
          <p:spPr bwMode="auto">
            <a:xfrm>
              <a:off x="2481" y="540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Line 181"/>
            <p:cNvSpPr>
              <a:spLocks noChangeShapeType="1"/>
            </p:cNvSpPr>
            <p:nvPr/>
          </p:nvSpPr>
          <p:spPr bwMode="auto">
            <a:xfrm>
              <a:off x="626" y="539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182"/>
            <p:cNvSpPr>
              <a:spLocks noChangeArrowheads="1"/>
            </p:cNvSpPr>
            <p:nvPr/>
          </p:nvSpPr>
          <p:spPr bwMode="auto">
            <a:xfrm>
              <a:off x="559" y="534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Line 183"/>
            <p:cNvSpPr>
              <a:spLocks noChangeShapeType="1"/>
            </p:cNvSpPr>
            <p:nvPr/>
          </p:nvSpPr>
          <p:spPr bwMode="auto">
            <a:xfrm>
              <a:off x="626" y="511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184"/>
            <p:cNvSpPr>
              <a:spLocks noChangeArrowheads="1"/>
            </p:cNvSpPr>
            <p:nvPr/>
          </p:nvSpPr>
          <p:spPr bwMode="auto">
            <a:xfrm>
              <a:off x="484" y="5062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Line 185"/>
            <p:cNvSpPr>
              <a:spLocks noChangeShapeType="1"/>
            </p:cNvSpPr>
            <p:nvPr/>
          </p:nvSpPr>
          <p:spPr bwMode="auto">
            <a:xfrm>
              <a:off x="626" y="483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ctangle 186"/>
            <p:cNvSpPr>
              <a:spLocks noChangeArrowheads="1"/>
            </p:cNvSpPr>
            <p:nvPr/>
          </p:nvSpPr>
          <p:spPr bwMode="auto">
            <a:xfrm>
              <a:off x="484" y="4783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Line 187"/>
            <p:cNvSpPr>
              <a:spLocks noChangeShapeType="1"/>
            </p:cNvSpPr>
            <p:nvPr/>
          </p:nvSpPr>
          <p:spPr bwMode="auto">
            <a:xfrm>
              <a:off x="626" y="4557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188"/>
            <p:cNvSpPr>
              <a:spLocks noChangeArrowheads="1"/>
            </p:cNvSpPr>
            <p:nvPr/>
          </p:nvSpPr>
          <p:spPr bwMode="auto">
            <a:xfrm>
              <a:off x="484" y="4508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Line 189"/>
            <p:cNvSpPr>
              <a:spLocks noChangeShapeType="1"/>
            </p:cNvSpPr>
            <p:nvPr/>
          </p:nvSpPr>
          <p:spPr bwMode="auto">
            <a:xfrm>
              <a:off x="626" y="427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190"/>
            <p:cNvSpPr>
              <a:spLocks noChangeArrowheads="1"/>
            </p:cNvSpPr>
            <p:nvPr/>
          </p:nvSpPr>
          <p:spPr bwMode="auto">
            <a:xfrm>
              <a:off x="484" y="4229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Line 191"/>
            <p:cNvSpPr>
              <a:spLocks noChangeShapeType="1"/>
            </p:cNvSpPr>
            <p:nvPr/>
          </p:nvSpPr>
          <p:spPr bwMode="auto">
            <a:xfrm>
              <a:off x="626" y="400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192"/>
            <p:cNvSpPr>
              <a:spLocks noChangeArrowheads="1"/>
            </p:cNvSpPr>
            <p:nvPr/>
          </p:nvSpPr>
          <p:spPr bwMode="auto">
            <a:xfrm>
              <a:off x="559" y="395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 smtClean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193"/>
            <p:cNvSpPr>
              <a:spLocks/>
            </p:cNvSpPr>
            <p:nvPr/>
          </p:nvSpPr>
          <p:spPr bwMode="auto">
            <a:xfrm>
              <a:off x="644" y="4140"/>
              <a:ext cx="1908" cy="1108"/>
            </a:xfrm>
            <a:custGeom>
              <a:avLst/>
              <a:gdLst/>
              <a:ahLst/>
              <a:cxnLst>
                <a:cxn ang="0">
                  <a:pos x="17" y="554"/>
                </a:cxn>
                <a:cxn ang="0">
                  <a:pos x="57" y="554"/>
                </a:cxn>
                <a:cxn ang="0">
                  <a:pos x="97" y="554"/>
                </a:cxn>
                <a:cxn ang="0">
                  <a:pos x="133" y="0"/>
                </a:cxn>
                <a:cxn ang="0">
                  <a:pos x="173" y="0"/>
                </a:cxn>
                <a:cxn ang="0">
                  <a:pos x="213" y="0"/>
                </a:cxn>
                <a:cxn ang="0">
                  <a:pos x="248" y="0"/>
                </a:cxn>
                <a:cxn ang="0">
                  <a:pos x="288" y="0"/>
                </a:cxn>
                <a:cxn ang="0">
                  <a:pos x="328" y="0"/>
                </a:cxn>
                <a:cxn ang="0">
                  <a:pos x="364" y="0"/>
                </a:cxn>
                <a:cxn ang="0">
                  <a:pos x="404" y="0"/>
                </a:cxn>
                <a:cxn ang="0">
                  <a:pos x="443" y="0"/>
                </a:cxn>
                <a:cxn ang="0">
                  <a:pos x="479" y="554"/>
                </a:cxn>
                <a:cxn ang="0">
                  <a:pos x="519" y="554"/>
                </a:cxn>
                <a:cxn ang="0">
                  <a:pos x="559" y="554"/>
                </a:cxn>
                <a:cxn ang="0">
                  <a:pos x="594" y="554"/>
                </a:cxn>
                <a:cxn ang="0">
                  <a:pos x="634" y="554"/>
                </a:cxn>
                <a:cxn ang="0">
                  <a:pos x="674" y="833"/>
                </a:cxn>
                <a:cxn ang="0">
                  <a:pos x="710" y="833"/>
                </a:cxn>
                <a:cxn ang="0">
                  <a:pos x="750" y="833"/>
                </a:cxn>
                <a:cxn ang="0">
                  <a:pos x="790" y="833"/>
                </a:cxn>
                <a:cxn ang="0">
                  <a:pos x="825" y="833"/>
                </a:cxn>
                <a:cxn ang="0">
                  <a:pos x="865" y="833"/>
                </a:cxn>
                <a:cxn ang="0">
                  <a:pos x="905" y="833"/>
                </a:cxn>
                <a:cxn ang="0">
                  <a:pos x="945" y="554"/>
                </a:cxn>
                <a:cxn ang="0">
                  <a:pos x="980" y="554"/>
                </a:cxn>
                <a:cxn ang="0">
                  <a:pos x="1020" y="554"/>
                </a:cxn>
                <a:cxn ang="0">
                  <a:pos x="1060" y="554"/>
                </a:cxn>
                <a:cxn ang="0">
                  <a:pos x="1096" y="275"/>
                </a:cxn>
                <a:cxn ang="0">
                  <a:pos x="1136" y="275"/>
                </a:cxn>
                <a:cxn ang="0">
                  <a:pos x="1176" y="275"/>
                </a:cxn>
                <a:cxn ang="0">
                  <a:pos x="1211" y="275"/>
                </a:cxn>
                <a:cxn ang="0">
                  <a:pos x="1251" y="275"/>
                </a:cxn>
                <a:cxn ang="0">
                  <a:pos x="1291" y="275"/>
                </a:cxn>
                <a:cxn ang="0">
                  <a:pos x="1327" y="275"/>
                </a:cxn>
                <a:cxn ang="0">
                  <a:pos x="1366" y="275"/>
                </a:cxn>
                <a:cxn ang="0">
                  <a:pos x="1406" y="554"/>
                </a:cxn>
                <a:cxn ang="0">
                  <a:pos x="1442" y="554"/>
                </a:cxn>
                <a:cxn ang="0">
                  <a:pos x="1482" y="554"/>
                </a:cxn>
                <a:cxn ang="0">
                  <a:pos x="1522" y="554"/>
                </a:cxn>
                <a:cxn ang="0">
                  <a:pos x="1557" y="1108"/>
                </a:cxn>
                <a:cxn ang="0">
                  <a:pos x="1597" y="1108"/>
                </a:cxn>
                <a:cxn ang="0">
                  <a:pos x="1637" y="1108"/>
                </a:cxn>
                <a:cxn ang="0">
                  <a:pos x="1673" y="1108"/>
                </a:cxn>
                <a:cxn ang="0">
                  <a:pos x="1713" y="1108"/>
                </a:cxn>
                <a:cxn ang="0">
                  <a:pos x="1753" y="1108"/>
                </a:cxn>
                <a:cxn ang="0">
                  <a:pos x="1788" y="1108"/>
                </a:cxn>
                <a:cxn ang="0">
                  <a:pos x="1828" y="1108"/>
                </a:cxn>
                <a:cxn ang="0">
                  <a:pos x="1868" y="1108"/>
                </a:cxn>
                <a:cxn ang="0">
                  <a:pos x="1908" y="1108"/>
                </a:cxn>
              </a:cxnLst>
              <a:rect l="0" t="0" r="r" b="b"/>
              <a:pathLst>
                <a:path w="1908" h="1108">
                  <a:moveTo>
                    <a:pt x="0" y="554"/>
                  </a:moveTo>
                  <a:lnTo>
                    <a:pt x="17" y="554"/>
                  </a:lnTo>
                  <a:lnTo>
                    <a:pt x="40" y="554"/>
                  </a:lnTo>
                  <a:lnTo>
                    <a:pt x="57" y="554"/>
                  </a:lnTo>
                  <a:lnTo>
                    <a:pt x="75" y="554"/>
                  </a:lnTo>
                  <a:lnTo>
                    <a:pt x="97" y="554"/>
                  </a:lnTo>
                  <a:lnTo>
                    <a:pt x="115" y="0"/>
                  </a:lnTo>
                  <a:lnTo>
                    <a:pt x="133" y="0"/>
                  </a:lnTo>
                  <a:lnTo>
                    <a:pt x="155" y="0"/>
                  </a:lnTo>
                  <a:lnTo>
                    <a:pt x="173" y="0"/>
                  </a:lnTo>
                  <a:lnTo>
                    <a:pt x="191" y="0"/>
                  </a:lnTo>
                  <a:lnTo>
                    <a:pt x="213" y="0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46" y="0"/>
                  </a:lnTo>
                  <a:lnTo>
                    <a:pt x="364" y="0"/>
                  </a:lnTo>
                  <a:lnTo>
                    <a:pt x="386" y="0"/>
                  </a:lnTo>
                  <a:lnTo>
                    <a:pt x="404" y="0"/>
                  </a:lnTo>
                  <a:lnTo>
                    <a:pt x="421" y="0"/>
                  </a:lnTo>
                  <a:lnTo>
                    <a:pt x="443" y="0"/>
                  </a:lnTo>
                  <a:lnTo>
                    <a:pt x="461" y="554"/>
                  </a:lnTo>
                  <a:lnTo>
                    <a:pt x="479" y="554"/>
                  </a:lnTo>
                  <a:lnTo>
                    <a:pt x="501" y="554"/>
                  </a:lnTo>
                  <a:lnTo>
                    <a:pt x="519" y="554"/>
                  </a:lnTo>
                  <a:lnTo>
                    <a:pt x="537" y="554"/>
                  </a:lnTo>
                  <a:lnTo>
                    <a:pt x="559" y="554"/>
                  </a:lnTo>
                  <a:lnTo>
                    <a:pt x="577" y="554"/>
                  </a:lnTo>
                  <a:lnTo>
                    <a:pt x="594" y="554"/>
                  </a:lnTo>
                  <a:lnTo>
                    <a:pt x="617" y="554"/>
                  </a:lnTo>
                  <a:lnTo>
                    <a:pt x="634" y="554"/>
                  </a:lnTo>
                  <a:lnTo>
                    <a:pt x="652" y="833"/>
                  </a:lnTo>
                  <a:lnTo>
                    <a:pt x="674" y="833"/>
                  </a:lnTo>
                  <a:lnTo>
                    <a:pt x="692" y="833"/>
                  </a:lnTo>
                  <a:lnTo>
                    <a:pt x="710" y="833"/>
                  </a:lnTo>
                  <a:lnTo>
                    <a:pt x="732" y="833"/>
                  </a:lnTo>
                  <a:lnTo>
                    <a:pt x="750" y="833"/>
                  </a:lnTo>
                  <a:lnTo>
                    <a:pt x="767" y="833"/>
                  </a:lnTo>
                  <a:lnTo>
                    <a:pt x="790" y="833"/>
                  </a:lnTo>
                  <a:lnTo>
                    <a:pt x="807" y="833"/>
                  </a:lnTo>
                  <a:lnTo>
                    <a:pt x="825" y="833"/>
                  </a:lnTo>
                  <a:lnTo>
                    <a:pt x="847" y="833"/>
                  </a:lnTo>
                  <a:lnTo>
                    <a:pt x="865" y="833"/>
                  </a:lnTo>
                  <a:lnTo>
                    <a:pt x="883" y="833"/>
                  </a:lnTo>
                  <a:lnTo>
                    <a:pt x="905" y="833"/>
                  </a:lnTo>
                  <a:lnTo>
                    <a:pt x="923" y="554"/>
                  </a:lnTo>
                  <a:lnTo>
                    <a:pt x="945" y="554"/>
                  </a:lnTo>
                  <a:lnTo>
                    <a:pt x="963" y="554"/>
                  </a:lnTo>
                  <a:lnTo>
                    <a:pt x="980" y="554"/>
                  </a:lnTo>
                  <a:lnTo>
                    <a:pt x="1003" y="554"/>
                  </a:lnTo>
                  <a:lnTo>
                    <a:pt x="1020" y="554"/>
                  </a:lnTo>
                  <a:lnTo>
                    <a:pt x="1038" y="554"/>
                  </a:lnTo>
                  <a:lnTo>
                    <a:pt x="1060" y="554"/>
                  </a:lnTo>
                  <a:lnTo>
                    <a:pt x="1078" y="275"/>
                  </a:lnTo>
                  <a:lnTo>
                    <a:pt x="1096" y="275"/>
                  </a:lnTo>
                  <a:lnTo>
                    <a:pt x="1118" y="275"/>
                  </a:lnTo>
                  <a:lnTo>
                    <a:pt x="1136" y="275"/>
                  </a:lnTo>
                  <a:lnTo>
                    <a:pt x="1153" y="275"/>
                  </a:lnTo>
                  <a:lnTo>
                    <a:pt x="1176" y="275"/>
                  </a:lnTo>
                  <a:lnTo>
                    <a:pt x="1193" y="275"/>
                  </a:lnTo>
                  <a:lnTo>
                    <a:pt x="1211" y="275"/>
                  </a:lnTo>
                  <a:lnTo>
                    <a:pt x="1233" y="275"/>
                  </a:lnTo>
                  <a:lnTo>
                    <a:pt x="1251" y="275"/>
                  </a:lnTo>
                  <a:lnTo>
                    <a:pt x="1269" y="275"/>
                  </a:lnTo>
                  <a:lnTo>
                    <a:pt x="1291" y="275"/>
                  </a:lnTo>
                  <a:lnTo>
                    <a:pt x="1309" y="275"/>
                  </a:lnTo>
                  <a:lnTo>
                    <a:pt x="1327" y="275"/>
                  </a:lnTo>
                  <a:lnTo>
                    <a:pt x="1349" y="275"/>
                  </a:lnTo>
                  <a:lnTo>
                    <a:pt x="1366" y="275"/>
                  </a:lnTo>
                  <a:lnTo>
                    <a:pt x="1384" y="554"/>
                  </a:lnTo>
                  <a:lnTo>
                    <a:pt x="1406" y="554"/>
                  </a:lnTo>
                  <a:lnTo>
                    <a:pt x="1424" y="554"/>
                  </a:lnTo>
                  <a:lnTo>
                    <a:pt x="1442" y="554"/>
                  </a:lnTo>
                  <a:lnTo>
                    <a:pt x="1464" y="554"/>
                  </a:lnTo>
                  <a:lnTo>
                    <a:pt x="1482" y="554"/>
                  </a:lnTo>
                  <a:lnTo>
                    <a:pt x="1500" y="554"/>
                  </a:lnTo>
                  <a:lnTo>
                    <a:pt x="1522" y="554"/>
                  </a:lnTo>
                  <a:lnTo>
                    <a:pt x="1540" y="1108"/>
                  </a:lnTo>
                  <a:lnTo>
                    <a:pt x="1557" y="1108"/>
                  </a:lnTo>
                  <a:lnTo>
                    <a:pt x="1579" y="1108"/>
                  </a:lnTo>
                  <a:lnTo>
                    <a:pt x="1597" y="1108"/>
                  </a:lnTo>
                  <a:lnTo>
                    <a:pt x="1615" y="1108"/>
                  </a:lnTo>
                  <a:lnTo>
                    <a:pt x="1637" y="1108"/>
                  </a:lnTo>
                  <a:lnTo>
                    <a:pt x="1655" y="1108"/>
                  </a:lnTo>
                  <a:lnTo>
                    <a:pt x="1673" y="1108"/>
                  </a:lnTo>
                  <a:lnTo>
                    <a:pt x="1695" y="1108"/>
                  </a:lnTo>
                  <a:lnTo>
                    <a:pt x="1713" y="1108"/>
                  </a:lnTo>
                  <a:lnTo>
                    <a:pt x="1730" y="1108"/>
                  </a:lnTo>
                  <a:lnTo>
                    <a:pt x="1753" y="1108"/>
                  </a:lnTo>
                  <a:lnTo>
                    <a:pt x="1770" y="1108"/>
                  </a:lnTo>
                  <a:lnTo>
                    <a:pt x="1788" y="1108"/>
                  </a:lnTo>
                  <a:lnTo>
                    <a:pt x="1810" y="1108"/>
                  </a:lnTo>
                  <a:lnTo>
                    <a:pt x="1828" y="1108"/>
                  </a:lnTo>
                  <a:lnTo>
                    <a:pt x="1846" y="1108"/>
                  </a:lnTo>
                  <a:lnTo>
                    <a:pt x="1868" y="1108"/>
                  </a:lnTo>
                  <a:lnTo>
                    <a:pt x="1886" y="1108"/>
                  </a:lnTo>
                  <a:lnTo>
                    <a:pt x="1908" y="1108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194"/>
            <p:cNvSpPr>
              <a:spLocks/>
            </p:cNvSpPr>
            <p:nvPr/>
          </p:nvSpPr>
          <p:spPr bwMode="auto">
            <a:xfrm>
              <a:off x="644" y="4313"/>
              <a:ext cx="1908" cy="762"/>
            </a:xfrm>
            <a:custGeom>
              <a:avLst/>
              <a:gdLst/>
              <a:ahLst/>
              <a:cxnLst>
                <a:cxn ang="0">
                  <a:pos x="17" y="483"/>
                </a:cxn>
                <a:cxn ang="0">
                  <a:pos x="57" y="514"/>
                </a:cxn>
                <a:cxn ang="0">
                  <a:pos x="97" y="523"/>
                </a:cxn>
                <a:cxn ang="0">
                  <a:pos x="133" y="253"/>
                </a:cxn>
                <a:cxn ang="0">
                  <a:pos x="173" y="133"/>
                </a:cxn>
                <a:cxn ang="0">
                  <a:pos x="213" y="84"/>
                </a:cxn>
                <a:cxn ang="0">
                  <a:pos x="248" y="49"/>
                </a:cxn>
                <a:cxn ang="0">
                  <a:pos x="288" y="173"/>
                </a:cxn>
                <a:cxn ang="0">
                  <a:pos x="328" y="89"/>
                </a:cxn>
                <a:cxn ang="0">
                  <a:pos x="364" y="49"/>
                </a:cxn>
                <a:cxn ang="0">
                  <a:pos x="404" y="22"/>
                </a:cxn>
                <a:cxn ang="0">
                  <a:pos x="443" y="0"/>
                </a:cxn>
                <a:cxn ang="0">
                  <a:pos x="479" y="138"/>
                </a:cxn>
                <a:cxn ang="0">
                  <a:pos x="519" y="426"/>
                </a:cxn>
                <a:cxn ang="0">
                  <a:pos x="559" y="120"/>
                </a:cxn>
                <a:cxn ang="0">
                  <a:pos x="594" y="550"/>
                </a:cxn>
                <a:cxn ang="0">
                  <a:pos x="634" y="262"/>
                </a:cxn>
                <a:cxn ang="0">
                  <a:pos x="674" y="607"/>
                </a:cxn>
                <a:cxn ang="0">
                  <a:pos x="710" y="288"/>
                </a:cxn>
                <a:cxn ang="0">
                  <a:pos x="750" y="621"/>
                </a:cxn>
                <a:cxn ang="0">
                  <a:pos x="790" y="301"/>
                </a:cxn>
                <a:cxn ang="0">
                  <a:pos x="825" y="262"/>
                </a:cxn>
                <a:cxn ang="0">
                  <a:pos x="865" y="607"/>
                </a:cxn>
                <a:cxn ang="0">
                  <a:pos x="905" y="297"/>
                </a:cxn>
                <a:cxn ang="0">
                  <a:pos x="945" y="527"/>
                </a:cxn>
                <a:cxn ang="0">
                  <a:pos x="980" y="169"/>
                </a:cxn>
                <a:cxn ang="0">
                  <a:pos x="1020" y="581"/>
                </a:cxn>
                <a:cxn ang="0">
                  <a:pos x="1060" y="270"/>
                </a:cxn>
                <a:cxn ang="0">
                  <a:pos x="1096" y="523"/>
                </a:cxn>
                <a:cxn ang="0">
                  <a:pos x="1136" y="164"/>
                </a:cxn>
                <a:cxn ang="0">
                  <a:pos x="1176" y="483"/>
                </a:cxn>
                <a:cxn ang="0">
                  <a:pos x="1211" y="239"/>
                </a:cxn>
                <a:cxn ang="0">
                  <a:pos x="1251" y="598"/>
                </a:cxn>
                <a:cxn ang="0">
                  <a:pos x="1291" y="182"/>
                </a:cxn>
                <a:cxn ang="0">
                  <a:pos x="1327" y="111"/>
                </a:cxn>
                <a:cxn ang="0">
                  <a:pos x="1366" y="67"/>
                </a:cxn>
                <a:cxn ang="0">
                  <a:pos x="1406" y="177"/>
                </a:cxn>
                <a:cxn ang="0">
                  <a:pos x="1442" y="93"/>
                </a:cxn>
                <a:cxn ang="0">
                  <a:pos x="1482" y="559"/>
                </a:cxn>
                <a:cxn ang="0">
                  <a:pos x="1522" y="257"/>
                </a:cxn>
                <a:cxn ang="0">
                  <a:pos x="1557" y="607"/>
                </a:cxn>
                <a:cxn ang="0">
                  <a:pos x="1597" y="669"/>
                </a:cxn>
                <a:cxn ang="0">
                  <a:pos x="1637" y="709"/>
                </a:cxn>
                <a:cxn ang="0">
                  <a:pos x="1673" y="736"/>
                </a:cxn>
                <a:cxn ang="0">
                  <a:pos x="1713" y="364"/>
                </a:cxn>
                <a:cxn ang="0">
                  <a:pos x="1753" y="665"/>
                </a:cxn>
                <a:cxn ang="0">
                  <a:pos x="1788" y="714"/>
                </a:cxn>
                <a:cxn ang="0">
                  <a:pos x="1828" y="749"/>
                </a:cxn>
                <a:cxn ang="0">
                  <a:pos x="1868" y="399"/>
                </a:cxn>
                <a:cxn ang="0">
                  <a:pos x="1908" y="674"/>
                </a:cxn>
              </a:cxnLst>
              <a:rect l="0" t="0" r="r" b="b"/>
              <a:pathLst>
                <a:path w="1908" h="762">
                  <a:moveTo>
                    <a:pt x="0" y="142"/>
                  </a:moveTo>
                  <a:lnTo>
                    <a:pt x="17" y="483"/>
                  </a:lnTo>
                  <a:lnTo>
                    <a:pt x="40" y="204"/>
                  </a:lnTo>
                  <a:lnTo>
                    <a:pt x="57" y="514"/>
                  </a:lnTo>
                  <a:lnTo>
                    <a:pt x="75" y="217"/>
                  </a:lnTo>
                  <a:lnTo>
                    <a:pt x="97" y="523"/>
                  </a:lnTo>
                  <a:lnTo>
                    <a:pt x="115" y="594"/>
                  </a:lnTo>
                  <a:lnTo>
                    <a:pt x="133" y="253"/>
                  </a:lnTo>
                  <a:lnTo>
                    <a:pt x="155" y="173"/>
                  </a:lnTo>
                  <a:lnTo>
                    <a:pt x="173" y="133"/>
                  </a:lnTo>
                  <a:lnTo>
                    <a:pt x="191" y="102"/>
                  </a:lnTo>
                  <a:lnTo>
                    <a:pt x="213" y="84"/>
                  </a:lnTo>
                  <a:lnTo>
                    <a:pt x="230" y="67"/>
                  </a:lnTo>
                  <a:lnTo>
                    <a:pt x="248" y="49"/>
                  </a:lnTo>
                  <a:lnTo>
                    <a:pt x="270" y="439"/>
                  </a:lnTo>
                  <a:lnTo>
                    <a:pt x="288" y="173"/>
                  </a:lnTo>
                  <a:lnTo>
                    <a:pt x="306" y="120"/>
                  </a:lnTo>
                  <a:lnTo>
                    <a:pt x="328" y="89"/>
                  </a:lnTo>
                  <a:lnTo>
                    <a:pt x="346" y="67"/>
                  </a:lnTo>
                  <a:lnTo>
                    <a:pt x="364" y="49"/>
                  </a:lnTo>
                  <a:lnTo>
                    <a:pt x="386" y="36"/>
                  </a:lnTo>
                  <a:lnTo>
                    <a:pt x="404" y="22"/>
                  </a:lnTo>
                  <a:lnTo>
                    <a:pt x="421" y="13"/>
                  </a:lnTo>
                  <a:lnTo>
                    <a:pt x="443" y="0"/>
                  </a:lnTo>
                  <a:lnTo>
                    <a:pt x="461" y="377"/>
                  </a:lnTo>
                  <a:lnTo>
                    <a:pt x="479" y="138"/>
                  </a:lnTo>
                  <a:lnTo>
                    <a:pt x="501" y="89"/>
                  </a:lnTo>
                  <a:lnTo>
                    <a:pt x="519" y="426"/>
                  </a:lnTo>
                  <a:lnTo>
                    <a:pt x="537" y="173"/>
                  </a:lnTo>
                  <a:lnTo>
                    <a:pt x="559" y="120"/>
                  </a:lnTo>
                  <a:lnTo>
                    <a:pt x="577" y="443"/>
                  </a:lnTo>
                  <a:lnTo>
                    <a:pt x="594" y="550"/>
                  </a:lnTo>
                  <a:lnTo>
                    <a:pt x="617" y="607"/>
                  </a:lnTo>
                  <a:lnTo>
                    <a:pt x="634" y="262"/>
                  </a:lnTo>
                  <a:lnTo>
                    <a:pt x="652" y="545"/>
                  </a:lnTo>
                  <a:lnTo>
                    <a:pt x="674" y="607"/>
                  </a:lnTo>
                  <a:lnTo>
                    <a:pt x="692" y="643"/>
                  </a:lnTo>
                  <a:lnTo>
                    <a:pt x="710" y="288"/>
                  </a:lnTo>
                  <a:lnTo>
                    <a:pt x="732" y="567"/>
                  </a:lnTo>
                  <a:lnTo>
                    <a:pt x="750" y="621"/>
                  </a:lnTo>
                  <a:lnTo>
                    <a:pt x="767" y="652"/>
                  </a:lnTo>
                  <a:lnTo>
                    <a:pt x="790" y="301"/>
                  </a:lnTo>
                  <a:lnTo>
                    <a:pt x="807" y="572"/>
                  </a:lnTo>
                  <a:lnTo>
                    <a:pt x="825" y="262"/>
                  </a:lnTo>
                  <a:lnTo>
                    <a:pt x="847" y="550"/>
                  </a:lnTo>
                  <a:lnTo>
                    <a:pt x="865" y="607"/>
                  </a:lnTo>
                  <a:lnTo>
                    <a:pt x="883" y="643"/>
                  </a:lnTo>
                  <a:lnTo>
                    <a:pt x="905" y="297"/>
                  </a:lnTo>
                  <a:lnTo>
                    <a:pt x="923" y="200"/>
                  </a:lnTo>
                  <a:lnTo>
                    <a:pt x="945" y="527"/>
                  </a:lnTo>
                  <a:lnTo>
                    <a:pt x="963" y="231"/>
                  </a:lnTo>
                  <a:lnTo>
                    <a:pt x="980" y="169"/>
                  </a:lnTo>
                  <a:lnTo>
                    <a:pt x="1003" y="505"/>
                  </a:lnTo>
                  <a:lnTo>
                    <a:pt x="1020" y="581"/>
                  </a:lnTo>
                  <a:lnTo>
                    <a:pt x="1038" y="625"/>
                  </a:lnTo>
                  <a:lnTo>
                    <a:pt x="1060" y="270"/>
                  </a:lnTo>
                  <a:lnTo>
                    <a:pt x="1078" y="186"/>
                  </a:lnTo>
                  <a:lnTo>
                    <a:pt x="1096" y="523"/>
                  </a:lnTo>
                  <a:lnTo>
                    <a:pt x="1118" y="222"/>
                  </a:lnTo>
                  <a:lnTo>
                    <a:pt x="1136" y="164"/>
                  </a:lnTo>
                  <a:lnTo>
                    <a:pt x="1153" y="129"/>
                  </a:lnTo>
                  <a:lnTo>
                    <a:pt x="1176" y="483"/>
                  </a:lnTo>
                  <a:lnTo>
                    <a:pt x="1193" y="572"/>
                  </a:lnTo>
                  <a:lnTo>
                    <a:pt x="1211" y="239"/>
                  </a:lnTo>
                  <a:lnTo>
                    <a:pt x="1233" y="541"/>
                  </a:lnTo>
                  <a:lnTo>
                    <a:pt x="1251" y="598"/>
                  </a:lnTo>
                  <a:lnTo>
                    <a:pt x="1269" y="257"/>
                  </a:lnTo>
                  <a:lnTo>
                    <a:pt x="1291" y="182"/>
                  </a:lnTo>
                  <a:lnTo>
                    <a:pt x="1309" y="142"/>
                  </a:lnTo>
                  <a:lnTo>
                    <a:pt x="1327" y="111"/>
                  </a:lnTo>
                  <a:lnTo>
                    <a:pt x="1349" y="89"/>
                  </a:lnTo>
                  <a:lnTo>
                    <a:pt x="1366" y="67"/>
                  </a:lnTo>
                  <a:lnTo>
                    <a:pt x="1384" y="443"/>
                  </a:lnTo>
                  <a:lnTo>
                    <a:pt x="1406" y="177"/>
                  </a:lnTo>
                  <a:lnTo>
                    <a:pt x="1424" y="124"/>
                  </a:lnTo>
                  <a:lnTo>
                    <a:pt x="1442" y="93"/>
                  </a:lnTo>
                  <a:lnTo>
                    <a:pt x="1464" y="448"/>
                  </a:lnTo>
                  <a:lnTo>
                    <a:pt x="1482" y="559"/>
                  </a:lnTo>
                  <a:lnTo>
                    <a:pt x="1500" y="612"/>
                  </a:lnTo>
                  <a:lnTo>
                    <a:pt x="1522" y="257"/>
                  </a:lnTo>
                  <a:lnTo>
                    <a:pt x="1540" y="550"/>
                  </a:lnTo>
                  <a:lnTo>
                    <a:pt x="1557" y="607"/>
                  </a:lnTo>
                  <a:lnTo>
                    <a:pt x="1579" y="643"/>
                  </a:lnTo>
                  <a:lnTo>
                    <a:pt x="1597" y="669"/>
                  </a:lnTo>
                  <a:lnTo>
                    <a:pt x="1615" y="691"/>
                  </a:lnTo>
                  <a:lnTo>
                    <a:pt x="1637" y="709"/>
                  </a:lnTo>
                  <a:lnTo>
                    <a:pt x="1655" y="722"/>
                  </a:lnTo>
                  <a:lnTo>
                    <a:pt x="1673" y="736"/>
                  </a:lnTo>
                  <a:lnTo>
                    <a:pt x="1695" y="749"/>
                  </a:lnTo>
                  <a:lnTo>
                    <a:pt x="1713" y="364"/>
                  </a:lnTo>
                  <a:lnTo>
                    <a:pt x="1730" y="612"/>
                  </a:lnTo>
                  <a:lnTo>
                    <a:pt x="1753" y="665"/>
                  </a:lnTo>
                  <a:lnTo>
                    <a:pt x="1770" y="691"/>
                  </a:lnTo>
                  <a:lnTo>
                    <a:pt x="1788" y="714"/>
                  </a:lnTo>
                  <a:lnTo>
                    <a:pt x="1810" y="731"/>
                  </a:lnTo>
                  <a:lnTo>
                    <a:pt x="1828" y="749"/>
                  </a:lnTo>
                  <a:lnTo>
                    <a:pt x="1846" y="762"/>
                  </a:lnTo>
                  <a:lnTo>
                    <a:pt x="1868" y="399"/>
                  </a:lnTo>
                  <a:lnTo>
                    <a:pt x="1886" y="629"/>
                  </a:lnTo>
                  <a:lnTo>
                    <a:pt x="1908" y="674"/>
                  </a:lnTo>
                </a:path>
              </a:pathLst>
            </a:custGeom>
            <a:noFill/>
            <a:ln w="14288">
              <a:solidFill>
                <a:srgbClr val="344D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195"/>
            <p:cNvSpPr>
              <a:spLocks noChangeArrowheads="1"/>
            </p:cNvSpPr>
            <p:nvPr/>
          </p:nvSpPr>
          <p:spPr bwMode="auto">
            <a:xfrm>
              <a:off x="1500" y="5492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kern="0" smtClean="0">
                  <a:solidFill>
                    <a:srgbClr val="000000"/>
                  </a:solidFill>
                  <a:latin typeface="Helvetica" pitchFamily="34" charset="0"/>
                </a:rPr>
                <a:t>Trial</a:t>
              </a:r>
              <a:endParaRPr lang="en-GB" sz="1600" b="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196"/>
            <p:cNvSpPr>
              <a:spLocks noChangeArrowheads="1"/>
            </p:cNvSpPr>
            <p:nvPr/>
          </p:nvSpPr>
          <p:spPr bwMode="auto">
            <a:xfrm rot="16200000">
              <a:off x="303" y="4638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smtClean="0">
                  <a:solidFill>
                    <a:srgbClr val="000000"/>
                  </a:solidFill>
                  <a:cs typeface="Arial" charset="0"/>
                </a:rPr>
                <a:t>p(F)</a:t>
              </a:r>
              <a:endParaRPr lang="en-GB" sz="1200" b="0" kern="0" smtClean="0">
                <a:solidFill>
                  <a:sysClr val="windowText" lastClr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Text Box 2"/>
          <p:cNvSpPr txBox="1">
            <a:spLocks noChangeArrowheads="1"/>
          </p:cNvSpPr>
          <p:nvPr/>
        </p:nvSpPr>
        <p:spPr bwMode="auto">
          <a:xfrm>
            <a:off x="1822450" y="1698625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Putamen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94435" name="Text Box 3"/>
          <p:cNvSpPr txBox="1">
            <a:spLocks noChangeArrowheads="1"/>
          </p:cNvSpPr>
          <p:nvPr/>
        </p:nvSpPr>
        <p:spPr bwMode="auto">
          <a:xfrm>
            <a:off x="4616450" y="1698625"/>
            <a:ext cx="422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Premotor cortex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94436" name="Rectangle 4"/>
          <p:cNvSpPr>
            <a:spLocks noChangeArrowheads="1"/>
          </p:cNvSpPr>
          <p:nvPr/>
        </p:nvSpPr>
        <p:spPr bwMode="auto">
          <a:xfrm>
            <a:off x="514350" y="117475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Stimulus-independent prediction error</a:t>
            </a: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8013" y="2386013"/>
            <a:ext cx="3201987" cy="1354137"/>
            <a:chOff x="1010" y="2390"/>
            <a:chExt cx="2016" cy="853"/>
          </a:xfrm>
        </p:grpSpPr>
        <p:sp>
          <p:nvSpPr>
            <p:cNvPr id="2194438" name="Text Box 6"/>
            <p:cNvSpPr txBox="1">
              <a:spLocks noChangeArrowheads="1"/>
            </p:cNvSpPr>
            <p:nvPr/>
          </p:nvSpPr>
          <p:spPr bwMode="auto">
            <a:xfrm>
              <a:off x="2275" y="2948"/>
              <a:ext cx="7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p &lt; 0.05 (SVC</a:t>
              </a:r>
              <a:r>
                <a:rPr lang="en-GB" sz="100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10" y="2390"/>
              <a:ext cx="1276" cy="853"/>
              <a:chOff x="1010" y="2390"/>
              <a:chExt cx="1276" cy="853"/>
            </a:xfrm>
          </p:grpSpPr>
          <p:pic>
            <p:nvPicPr>
              <p:cNvPr id="2194440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10" y="2390"/>
                <a:ext cx="974" cy="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944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4" y="2482"/>
                <a:ext cx="302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7724775" y="3089275"/>
            <a:ext cx="18557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000000"/>
                </a:solidFill>
              </a:rPr>
              <a:t>p &lt; 0.05 </a:t>
            </a:r>
          </a:p>
          <a:p>
            <a:r>
              <a:rPr lang="en-GB" sz="1200">
                <a:solidFill>
                  <a:srgbClr val="000000"/>
                </a:solidFill>
              </a:rPr>
              <a:t>(cluster-level whole- brain corrected)</a:t>
            </a: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843588" y="2386013"/>
            <a:ext cx="1901825" cy="1277937"/>
            <a:chOff x="3508" y="2102"/>
            <a:chExt cx="1279" cy="861"/>
          </a:xfrm>
        </p:grpSpPr>
        <p:pic>
          <p:nvPicPr>
            <p:cNvPr id="219444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2183"/>
              <a:ext cx="229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9444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r="2019"/>
            <a:stretch>
              <a:fillRect/>
            </a:stretch>
          </p:blipFill>
          <p:spPr bwMode="auto">
            <a:xfrm>
              <a:off x="3508" y="2102"/>
              <a:ext cx="1019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368425" y="3784600"/>
            <a:ext cx="2165350" cy="1558925"/>
            <a:chOff x="9243" y="17458"/>
            <a:chExt cx="2345" cy="1687"/>
          </a:xfrm>
        </p:grpSpPr>
        <p:sp>
          <p:nvSpPr>
            <p:cNvPr id="219444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370" y="17458"/>
              <a:ext cx="2218" cy="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48" name="Rectangle 16"/>
            <p:cNvSpPr>
              <a:spLocks noChangeAspect="1" noChangeArrowheads="1"/>
            </p:cNvSpPr>
            <p:nvPr/>
          </p:nvSpPr>
          <p:spPr bwMode="auto">
            <a:xfrm>
              <a:off x="9793" y="17585"/>
              <a:ext cx="1581" cy="1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49" name="Rectangle 17"/>
            <p:cNvSpPr>
              <a:spLocks noChangeAspect="1" noChangeArrowheads="1"/>
            </p:cNvSpPr>
            <p:nvPr/>
          </p:nvSpPr>
          <p:spPr bwMode="auto">
            <a:xfrm>
              <a:off x="9793" y="17585"/>
              <a:ext cx="1581" cy="13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0" name="Line 18"/>
            <p:cNvSpPr>
              <a:spLocks noChangeAspect="1" noChangeShapeType="1"/>
            </p:cNvSpPr>
            <p:nvPr/>
          </p:nvSpPr>
          <p:spPr bwMode="auto">
            <a:xfrm>
              <a:off x="9793" y="18938"/>
              <a:ext cx="158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1" name="Line 19"/>
            <p:cNvSpPr>
              <a:spLocks noChangeAspect="1" noChangeShapeType="1"/>
            </p:cNvSpPr>
            <p:nvPr/>
          </p:nvSpPr>
          <p:spPr bwMode="auto">
            <a:xfrm flipV="1">
              <a:off x="9793" y="17585"/>
              <a:ext cx="2" cy="1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2" name="Line 20"/>
            <p:cNvSpPr>
              <a:spLocks noChangeAspect="1" noChangeShapeType="1"/>
            </p:cNvSpPr>
            <p:nvPr/>
          </p:nvSpPr>
          <p:spPr bwMode="auto">
            <a:xfrm flipV="1">
              <a:off x="10321" y="1892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3" name="Rectangle 21"/>
            <p:cNvSpPr>
              <a:spLocks noChangeAspect="1" noChangeArrowheads="1"/>
            </p:cNvSpPr>
            <p:nvPr/>
          </p:nvSpPr>
          <p:spPr bwMode="auto">
            <a:xfrm>
              <a:off x="10206" y="18947"/>
              <a:ext cx="31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p(F)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4" name="Line 22"/>
            <p:cNvSpPr>
              <a:spLocks noChangeAspect="1" noChangeShapeType="1"/>
            </p:cNvSpPr>
            <p:nvPr/>
          </p:nvSpPr>
          <p:spPr bwMode="auto">
            <a:xfrm flipV="1">
              <a:off x="10848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5" name="Rectangle 23"/>
            <p:cNvSpPr>
              <a:spLocks noChangeAspect="1" noChangeArrowheads="1"/>
            </p:cNvSpPr>
            <p:nvPr/>
          </p:nvSpPr>
          <p:spPr bwMode="auto">
            <a:xfrm>
              <a:off x="10727" y="18948"/>
              <a:ext cx="3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p(H)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6" name="Line 24"/>
            <p:cNvSpPr>
              <a:spLocks noChangeAspect="1" noChangeShapeType="1"/>
            </p:cNvSpPr>
            <p:nvPr/>
          </p:nvSpPr>
          <p:spPr bwMode="auto">
            <a:xfrm>
              <a:off x="9793" y="18938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7" name="Rectangle 25"/>
            <p:cNvSpPr>
              <a:spLocks noChangeAspect="1" noChangeArrowheads="1"/>
            </p:cNvSpPr>
            <p:nvPr/>
          </p:nvSpPr>
          <p:spPr bwMode="auto">
            <a:xfrm>
              <a:off x="9590" y="18867"/>
              <a:ext cx="14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-2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8" name="Line 26"/>
            <p:cNvSpPr>
              <a:spLocks noChangeAspect="1" noChangeShapeType="1"/>
            </p:cNvSpPr>
            <p:nvPr/>
          </p:nvSpPr>
          <p:spPr bwMode="auto">
            <a:xfrm>
              <a:off x="9793" y="1859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9" name="Rectangle 27"/>
            <p:cNvSpPr>
              <a:spLocks noChangeAspect="1" noChangeArrowheads="1"/>
            </p:cNvSpPr>
            <p:nvPr/>
          </p:nvSpPr>
          <p:spPr bwMode="auto">
            <a:xfrm>
              <a:off x="9485" y="18525"/>
              <a:ext cx="28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0" name="Line 28"/>
            <p:cNvSpPr>
              <a:spLocks noChangeAspect="1" noChangeShapeType="1"/>
            </p:cNvSpPr>
            <p:nvPr/>
          </p:nvSpPr>
          <p:spPr bwMode="auto">
            <a:xfrm>
              <a:off x="9793" y="18260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1" name="Rectangle 29"/>
            <p:cNvSpPr>
              <a:spLocks noChangeAspect="1" noChangeArrowheads="1"/>
            </p:cNvSpPr>
            <p:nvPr/>
          </p:nvSpPr>
          <p:spPr bwMode="auto">
            <a:xfrm>
              <a:off x="9590" y="18190"/>
              <a:ext cx="14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2" name="Line 30"/>
            <p:cNvSpPr>
              <a:spLocks noChangeAspect="1" noChangeShapeType="1"/>
            </p:cNvSpPr>
            <p:nvPr/>
          </p:nvSpPr>
          <p:spPr bwMode="auto">
            <a:xfrm>
              <a:off x="9793" y="17921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3" name="Rectangle 31"/>
            <p:cNvSpPr>
              <a:spLocks noChangeAspect="1" noChangeArrowheads="1"/>
            </p:cNvSpPr>
            <p:nvPr/>
          </p:nvSpPr>
          <p:spPr bwMode="auto">
            <a:xfrm>
              <a:off x="9485" y="17850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-0.5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4" name="Line 32"/>
            <p:cNvSpPr>
              <a:spLocks noChangeAspect="1" noChangeShapeType="1"/>
            </p:cNvSpPr>
            <p:nvPr/>
          </p:nvSpPr>
          <p:spPr bwMode="auto">
            <a:xfrm>
              <a:off x="9793" y="1758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5" name="Rectangle 33"/>
            <p:cNvSpPr>
              <a:spLocks noChangeAspect="1" noChangeArrowheads="1"/>
            </p:cNvSpPr>
            <p:nvPr/>
          </p:nvSpPr>
          <p:spPr bwMode="auto">
            <a:xfrm>
              <a:off x="9635" y="17515"/>
              <a:ext cx="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6" name="Rectangle 34"/>
            <p:cNvSpPr>
              <a:spLocks noChangeAspect="1" noChangeArrowheads="1"/>
            </p:cNvSpPr>
            <p:nvPr/>
          </p:nvSpPr>
          <p:spPr bwMode="auto">
            <a:xfrm>
              <a:off x="10110" y="17585"/>
              <a:ext cx="421" cy="977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7" name="Rectangle 35"/>
            <p:cNvSpPr>
              <a:spLocks noChangeAspect="1" noChangeArrowheads="1"/>
            </p:cNvSpPr>
            <p:nvPr/>
          </p:nvSpPr>
          <p:spPr bwMode="auto">
            <a:xfrm>
              <a:off x="10110" y="17585"/>
              <a:ext cx="421" cy="9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8" name="Rectangle 36"/>
            <p:cNvSpPr>
              <a:spLocks noChangeAspect="1" noChangeArrowheads="1"/>
            </p:cNvSpPr>
            <p:nvPr/>
          </p:nvSpPr>
          <p:spPr bwMode="auto">
            <a:xfrm>
              <a:off x="10637" y="17585"/>
              <a:ext cx="420" cy="716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9" name="Rectangle 37"/>
            <p:cNvSpPr>
              <a:spLocks noChangeAspect="1" noChangeArrowheads="1"/>
            </p:cNvSpPr>
            <p:nvPr/>
          </p:nvSpPr>
          <p:spPr bwMode="auto">
            <a:xfrm>
              <a:off x="10637" y="17585"/>
              <a:ext cx="420" cy="7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0" name="Line 38"/>
            <p:cNvSpPr>
              <a:spLocks noChangeAspect="1" noChangeShapeType="1"/>
            </p:cNvSpPr>
            <p:nvPr/>
          </p:nvSpPr>
          <p:spPr bwMode="auto">
            <a:xfrm>
              <a:off x="9793" y="17585"/>
              <a:ext cx="15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1" name="Line 39"/>
            <p:cNvSpPr>
              <a:spLocks noChangeAspect="1" noChangeShapeType="1"/>
            </p:cNvSpPr>
            <p:nvPr/>
          </p:nvSpPr>
          <p:spPr bwMode="auto">
            <a:xfrm>
              <a:off x="10321" y="18198"/>
              <a:ext cx="1" cy="7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2" name="Line 40"/>
            <p:cNvSpPr>
              <a:spLocks noChangeAspect="1" noChangeShapeType="1"/>
            </p:cNvSpPr>
            <p:nvPr/>
          </p:nvSpPr>
          <p:spPr bwMode="auto">
            <a:xfrm>
              <a:off x="10313" y="18198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3" name="Line 41"/>
            <p:cNvSpPr>
              <a:spLocks noChangeAspect="1" noChangeShapeType="1"/>
            </p:cNvSpPr>
            <p:nvPr/>
          </p:nvSpPr>
          <p:spPr bwMode="auto">
            <a:xfrm>
              <a:off x="10313" y="18925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4" name="Line 42"/>
            <p:cNvSpPr>
              <a:spLocks noChangeAspect="1" noChangeShapeType="1"/>
            </p:cNvSpPr>
            <p:nvPr/>
          </p:nvSpPr>
          <p:spPr bwMode="auto">
            <a:xfrm>
              <a:off x="10848" y="18024"/>
              <a:ext cx="2" cy="5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5" name="Line 43"/>
            <p:cNvSpPr>
              <a:spLocks noChangeAspect="1" noChangeShapeType="1"/>
            </p:cNvSpPr>
            <p:nvPr/>
          </p:nvSpPr>
          <p:spPr bwMode="auto">
            <a:xfrm>
              <a:off x="10843" y="18024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6" name="Line 44"/>
            <p:cNvSpPr>
              <a:spLocks noChangeAspect="1" noChangeShapeType="1"/>
            </p:cNvSpPr>
            <p:nvPr/>
          </p:nvSpPr>
          <p:spPr bwMode="auto">
            <a:xfrm>
              <a:off x="10843" y="18573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7" name="Oval 45"/>
            <p:cNvSpPr>
              <a:spLocks noChangeAspect="1" noChangeArrowheads="1"/>
            </p:cNvSpPr>
            <p:nvPr/>
          </p:nvSpPr>
          <p:spPr bwMode="auto">
            <a:xfrm>
              <a:off x="10313" y="1855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8" name="Oval 46"/>
            <p:cNvSpPr>
              <a:spLocks noChangeAspect="1" noChangeArrowheads="1"/>
            </p:cNvSpPr>
            <p:nvPr/>
          </p:nvSpPr>
          <p:spPr bwMode="auto">
            <a:xfrm>
              <a:off x="10839" y="1829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9" name="Rectangle 47"/>
            <p:cNvSpPr>
              <a:spLocks noChangeAspect="1" noChangeArrowheads="1"/>
            </p:cNvSpPr>
            <p:nvPr/>
          </p:nvSpPr>
          <p:spPr bwMode="auto">
            <a:xfrm rot="16200000">
              <a:off x="8574" y="18177"/>
              <a:ext cx="15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BOLD resp. (a.u.)</a:t>
              </a:r>
              <a:endParaRPr lang="en-US" b="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8"/>
          <p:cNvGrpSpPr>
            <a:grpSpLocks noChangeAspect="1"/>
          </p:cNvGrpSpPr>
          <p:nvPr/>
        </p:nvGrpSpPr>
        <p:grpSpPr bwMode="auto">
          <a:xfrm>
            <a:off x="5359400" y="3849688"/>
            <a:ext cx="2065338" cy="1524000"/>
            <a:chOff x="11651" y="17433"/>
            <a:chExt cx="2337" cy="1724"/>
          </a:xfrm>
        </p:grpSpPr>
        <p:sp>
          <p:nvSpPr>
            <p:cNvPr id="219448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771" y="17459"/>
              <a:ext cx="2217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2" name="Rectangle 50"/>
            <p:cNvSpPr>
              <a:spLocks noChangeAspect="1" noChangeArrowheads="1"/>
            </p:cNvSpPr>
            <p:nvPr/>
          </p:nvSpPr>
          <p:spPr bwMode="auto">
            <a:xfrm>
              <a:off x="12194" y="17585"/>
              <a:ext cx="1580" cy="1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3" name="Rectangle 51"/>
            <p:cNvSpPr>
              <a:spLocks noChangeAspect="1" noChangeArrowheads="1"/>
            </p:cNvSpPr>
            <p:nvPr/>
          </p:nvSpPr>
          <p:spPr bwMode="auto">
            <a:xfrm>
              <a:off x="12194" y="17585"/>
              <a:ext cx="1580" cy="13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4" name="Line 52"/>
            <p:cNvSpPr>
              <a:spLocks noChangeAspect="1" noChangeShapeType="1"/>
            </p:cNvSpPr>
            <p:nvPr/>
          </p:nvSpPr>
          <p:spPr bwMode="auto">
            <a:xfrm>
              <a:off x="12194" y="18938"/>
              <a:ext cx="158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5" name="Line 53"/>
            <p:cNvSpPr>
              <a:spLocks noChangeAspect="1" noChangeShapeType="1"/>
            </p:cNvSpPr>
            <p:nvPr/>
          </p:nvSpPr>
          <p:spPr bwMode="auto">
            <a:xfrm flipV="1">
              <a:off x="12194" y="17585"/>
              <a:ext cx="2" cy="1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6" name="Line 54"/>
            <p:cNvSpPr>
              <a:spLocks noChangeAspect="1" noChangeShapeType="1"/>
            </p:cNvSpPr>
            <p:nvPr/>
          </p:nvSpPr>
          <p:spPr bwMode="auto">
            <a:xfrm flipV="1">
              <a:off x="12721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7" name="Rectangle 55"/>
            <p:cNvSpPr>
              <a:spLocks noChangeAspect="1" noChangeArrowheads="1"/>
            </p:cNvSpPr>
            <p:nvPr/>
          </p:nvSpPr>
          <p:spPr bwMode="auto">
            <a:xfrm>
              <a:off x="12603" y="18951"/>
              <a:ext cx="32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p(F)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88" name="Line 56"/>
            <p:cNvSpPr>
              <a:spLocks noChangeAspect="1" noChangeShapeType="1"/>
            </p:cNvSpPr>
            <p:nvPr/>
          </p:nvSpPr>
          <p:spPr bwMode="auto">
            <a:xfrm flipV="1">
              <a:off x="13248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9" name="Rectangle 57"/>
            <p:cNvSpPr>
              <a:spLocks noChangeAspect="1" noChangeArrowheads="1"/>
            </p:cNvSpPr>
            <p:nvPr/>
          </p:nvSpPr>
          <p:spPr bwMode="auto">
            <a:xfrm>
              <a:off x="13126" y="18951"/>
              <a:ext cx="3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p(H)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0" name="Line 58"/>
            <p:cNvSpPr>
              <a:spLocks noChangeAspect="1" noChangeShapeType="1"/>
            </p:cNvSpPr>
            <p:nvPr/>
          </p:nvSpPr>
          <p:spPr bwMode="auto">
            <a:xfrm>
              <a:off x="12194" y="18938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1" name="Rectangle 59"/>
            <p:cNvSpPr>
              <a:spLocks noChangeAspect="1" noChangeArrowheads="1"/>
            </p:cNvSpPr>
            <p:nvPr/>
          </p:nvSpPr>
          <p:spPr bwMode="auto">
            <a:xfrm>
              <a:off x="11991" y="18866"/>
              <a:ext cx="15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-2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2" name="Line 60"/>
            <p:cNvSpPr>
              <a:spLocks noChangeAspect="1" noChangeShapeType="1"/>
            </p:cNvSpPr>
            <p:nvPr/>
          </p:nvSpPr>
          <p:spPr bwMode="auto">
            <a:xfrm>
              <a:off x="12194" y="18597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3" name="Rectangle 61"/>
            <p:cNvSpPr>
              <a:spLocks noChangeAspect="1" noChangeArrowheads="1"/>
            </p:cNvSpPr>
            <p:nvPr/>
          </p:nvSpPr>
          <p:spPr bwMode="auto">
            <a:xfrm>
              <a:off x="11885" y="18525"/>
              <a:ext cx="29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4" name="Line 62"/>
            <p:cNvSpPr>
              <a:spLocks noChangeAspect="1" noChangeShapeType="1"/>
            </p:cNvSpPr>
            <p:nvPr/>
          </p:nvSpPr>
          <p:spPr bwMode="auto">
            <a:xfrm>
              <a:off x="12194" y="18261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5" name="Rectangle 63"/>
            <p:cNvSpPr>
              <a:spLocks noChangeAspect="1" noChangeArrowheads="1"/>
            </p:cNvSpPr>
            <p:nvPr/>
          </p:nvSpPr>
          <p:spPr bwMode="auto">
            <a:xfrm>
              <a:off x="11991" y="18193"/>
              <a:ext cx="15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6" name="Line 64"/>
            <p:cNvSpPr>
              <a:spLocks noChangeAspect="1" noChangeShapeType="1"/>
            </p:cNvSpPr>
            <p:nvPr/>
          </p:nvSpPr>
          <p:spPr bwMode="auto">
            <a:xfrm>
              <a:off x="12194" y="17922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7" name="Rectangle 65"/>
            <p:cNvSpPr>
              <a:spLocks noChangeAspect="1" noChangeArrowheads="1"/>
            </p:cNvSpPr>
            <p:nvPr/>
          </p:nvSpPr>
          <p:spPr bwMode="auto">
            <a:xfrm>
              <a:off x="11885" y="17852"/>
              <a:ext cx="2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-0.5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8" name="Line 66"/>
            <p:cNvSpPr>
              <a:spLocks noChangeAspect="1" noChangeShapeType="1"/>
            </p:cNvSpPr>
            <p:nvPr/>
          </p:nvSpPr>
          <p:spPr bwMode="auto">
            <a:xfrm>
              <a:off x="12194" y="17585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9" name="Rectangle 67"/>
            <p:cNvSpPr>
              <a:spLocks noChangeAspect="1" noChangeArrowheads="1"/>
            </p:cNvSpPr>
            <p:nvPr/>
          </p:nvSpPr>
          <p:spPr bwMode="auto">
            <a:xfrm>
              <a:off x="12035" y="17514"/>
              <a:ext cx="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500" name="Rectangle 68"/>
            <p:cNvSpPr>
              <a:spLocks noChangeAspect="1" noChangeArrowheads="1"/>
            </p:cNvSpPr>
            <p:nvPr/>
          </p:nvSpPr>
          <p:spPr bwMode="auto">
            <a:xfrm>
              <a:off x="12511" y="17585"/>
              <a:ext cx="421" cy="7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1" name="Rectangle 69"/>
            <p:cNvSpPr>
              <a:spLocks noChangeAspect="1" noChangeArrowheads="1"/>
            </p:cNvSpPr>
            <p:nvPr/>
          </p:nvSpPr>
          <p:spPr bwMode="auto">
            <a:xfrm>
              <a:off x="12511" y="17585"/>
              <a:ext cx="421" cy="743"/>
            </a:xfrm>
            <a:prstGeom prst="rect">
              <a:avLst/>
            </a:prstGeom>
            <a:solidFill>
              <a:srgbClr val="6600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2" name="Rectangle 70"/>
            <p:cNvSpPr>
              <a:spLocks noChangeAspect="1" noChangeArrowheads="1"/>
            </p:cNvSpPr>
            <p:nvPr/>
          </p:nvSpPr>
          <p:spPr bwMode="auto">
            <a:xfrm>
              <a:off x="13038" y="17585"/>
              <a:ext cx="419" cy="637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3" name="Rectangle 71"/>
            <p:cNvSpPr>
              <a:spLocks noChangeAspect="1" noChangeArrowheads="1"/>
            </p:cNvSpPr>
            <p:nvPr/>
          </p:nvSpPr>
          <p:spPr bwMode="auto">
            <a:xfrm>
              <a:off x="13038" y="17585"/>
              <a:ext cx="419" cy="6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4" name="Line 72"/>
            <p:cNvSpPr>
              <a:spLocks noChangeAspect="1" noChangeShapeType="1"/>
            </p:cNvSpPr>
            <p:nvPr/>
          </p:nvSpPr>
          <p:spPr bwMode="auto">
            <a:xfrm>
              <a:off x="12194" y="17585"/>
              <a:ext cx="158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5" name="Line 73"/>
            <p:cNvSpPr>
              <a:spLocks noChangeAspect="1" noChangeShapeType="1"/>
            </p:cNvSpPr>
            <p:nvPr/>
          </p:nvSpPr>
          <p:spPr bwMode="auto">
            <a:xfrm>
              <a:off x="12721" y="18124"/>
              <a:ext cx="2" cy="4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6" name="Line 74"/>
            <p:cNvSpPr>
              <a:spLocks noChangeAspect="1" noChangeShapeType="1"/>
            </p:cNvSpPr>
            <p:nvPr/>
          </p:nvSpPr>
          <p:spPr bwMode="auto">
            <a:xfrm>
              <a:off x="12714" y="18124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7" name="Line 75"/>
            <p:cNvSpPr>
              <a:spLocks noChangeAspect="1" noChangeShapeType="1"/>
            </p:cNvSpPr>
            <p:nvPr/>
          </p:nvSpPr>
          <p:spPr bwMode="auto">
            <a:xfrm>
              <a:off x="12714" y="18533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8" name="Line 76"/>
            <p:cNvSpPr>
              <a:spLocks noChangeAspect="1" noChangeShapeType="1"/>
            </p:cNvSpPr>
            <p:nvPr/>
          </p:nvSpPr>
          <p:spPr bwMode="auto">
            <a:xfrm>
              <a:off x="13248" y="18036"/>
              <a:ext cx="2" cy="3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9" name="Line 77"/>
            <p:cNvSpPr>
              <a:spLocks noChangeAspect="1" noChangeShapeType="1"/>
            </p:cNvSpPr>
            <p:nvPr/>
          </p:nvSpPr>
          <p:spPr bwMode="auto">
            <a:xfrm>
              <a:off x="13243" y="18036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0" name="Line 78"/>
            <p:cNvSpPr>
              <a:spLocks noChangeAspect="1" noChangeShapeType="1"/>
            </p:cNvSpPr>
            <p:nvPr/>
          </p:nvSpPr>
          <p:spPr bwMode="auto">
            <a:xfrm>
              <a:off x="13243" y="1840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1" name="Oval 79"/>
            <p:cNvSpPr>
              <a:spLocks noChangeAspect="1" noChangeArrowheads="1"/>
            </p:cNvSpPr>
            <p:nvPr/>
          </p:nvSpPr>
          <p:spPr bwMode="auto">
            <a:xfrm>
              <a:off x="12714" y="18321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2" name="Oval 80"/>
            <p:cNvSpPr>
              <a:spLocks noChangeAspect="1" noChangeArrowheads="1"/>
            </p:cNvSpPr>
            <p:nvPr/>
          </p:nvSpPr>
          <p:spPr bwMode="auto">
            <a:xfrm>
              <a:off x="13239" y="1821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3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0953" y="18131"/>
              <a:ext cx="163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BOLD resp. (a.u.)</a:t>
              </a:r>
              <a:endParaRPr lang="en-US" b="0" i="1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31763"/>
            <a:ext cx="9258300" cy="1143000"/>
          </a:xfrm>
        </p:spPr>
        <p:txBody>
          <a:bodyPr/>
          <a:lstStyle/>
          <a:p>
            <a:pPr algn="l"/>
            <a:r>
              <a:rPr lang="de-CH" sz="2800" b="1" dirty="0">
                <a:latin typeface="Arial Unicode MS" pitchFamily="34" charset="-128"/>
              </a:rPr>
              <a:t>Prediction error (PE) activity in the putamen</a:t>
            </a:r>
            <a:endParaRPr lang="en-US" sz="2800" b="1" dirty="0">
              <a:latin typeface="Arial Unicode MS" pitchFamily="34" charset="-128"/>
            </a:endParaRPr>
          </a:p>
        </p:txBody>
      </p:sp>
      <p:pic>
        <p:nvPicPr>
          <p:cNvPr id="2335747" name="Picture 3" descr="put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081088"/>
            <a:ext cx="4924425" cy="4491037"/>
          </a:xfrm>
          <a:prstGeom prst="rect">
            <a:avLst/>
          </a:prstGeom>
          <a:noFill/>
        </p:spPr>
      </p:pic>
      <p:pic>
        <p:nvPicPr>
          <p:cNvPr id="2335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3746500"/>
            <a:ext cx="18145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5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557338"/>
            <a:ext cx="1816100" cy="1722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35750" name="Text Box 6"/>
          <p:cNvSpPr txBox="1">
            <a:spLocks noChangeArrowheads="1"/>
          </p:cNvSpPr>
          <p:nvPr/>
        </p:nvSpPr>
        <p:spPr bwMode="auto">
          <a:xfrm>
            <a:off x="7673975" y="1489075"/>
            <a:ext cx="22050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 b="0">
                <a:solidFill>
                  <a:srgbClr val="000000"/>
                </a:solidFill>
              </a:rPr>
              <a:t>PE during </a:t>
            </a:r>
          </a:p>
          <a:p>
            <a:r>
              <a:rPr lang="de-CH" sz="1600" b="0">
                <a:solidFill>
                  <a:srgbClr val="000000"/>
                </a:solidFill>
              </a:rPr>
              <a:t>reinforcement learning</a:t>
            </a: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2335751" name="Text Box 7"/>
          <p:cNvSpPr txBox="1">
            <a:spLocks noChangeArrowheads="1"/>
          </p:cNvSpPr>
          <p:nvPr/>
        </p:nvSpPr>
        <p:spPr bwMode="auto">
          <a:xfrm>
            <a:off x="7667625" y="3687763"/>
            <a:ext cx="16732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 b="0">
                <a:solidFill>
                  <a:srgbClr val="000000"/>
                </a:solidFill>
              </a:rPr>
              <a:t>PE during </a:t>
            </a:r>
          </a:p>
          <a:p>
            <a:r>
              <a:rPr lang="de-CH" sz="1600" b="0">
                <a:solidFill>
                  <a:srgbClr val="000000"/>
                </a:solidFill>
              </a:rPr>
              <a:t>incidental </a:t>
            </a:r>
          </a:p>
          <a:p>
            <a:r>
              <a:rPr lang="de-CH" sz="1600" b="0">
                <a:solidFill>
                  <a:srgbClr val="000000"/>
                </a:solidFill>
              </a:rPr>
              <a:t>sensory learning</a:t>
            </a: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2335752" name="Oval 8"/>
          <p:cNvSpPr>
            <a:spLocks noChangeArrowheads="1"/>
          </p:cNvSpPr>
          <p:nvPr/>
        </p:nvSpPr>
        <p:spPr bwMode="auto">
          <a:xfrm rot="-2428542">
            <a:off x="1844675" y="3259138"/>
            <a:ext cx="519113" cy="9763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753" name="Oval 9"/>
          <p:cNvSpPr>
            <a:spLocks noChangeArrowheads="1"/>
          </p:cNvSpPr>
          <p:nvPr/>
        </p:nvSpPr>
        <p:spPr bwMode="auto">
          <a:xfrm rot="2428542" flipH="1">
            <a:off x="3368675" y="3236913"/>
            <a:ext cx="519113" cy="9763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754" name="Text Box 10"/>
          <p:cNvSpPr txBox="1">
            <a:spLocks noChangeArrowheads="1"/>
          </p:cNvSpPr>
          <p:nvPr/>
        </p:nvSpPr>
        <p:spPr bwMode="auto">
          <a:xfrm>
            <a:off x="7685088" y="2786063"/>
            <a:ext cx="203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O'Doherty et al.  2004,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Science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5755" name="Text Box 11"/>
          <p:cNvSpPr txBox="1">
            <a:spLocks noChangeArrowheads="1"/>
          </p:cNvSpPr>
          <p:nvPr/>
        </p:nvSpPr>
        <p:spPr bwMode="auto">
          <a:xfrm>
            <a:off x="7678738" y="4889500"/>
            <a:ext cx="203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den Ouden et al.  2009,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Cerebral Cortex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5756" name="Text Box 12"/>
          <p:cNvSpPr txBox="1">
            <a:spLocks noChangeArrowheads="1"/>
          </p:cNvSpPr>
          <p:nvPr/>
        </p:nvSpPr>
        <p:spPr bwMode="auto">
          <a:xfrm>
            <a:off x="1250950" y="5795963"/>
            <a:ext cx="7740650" cy="72327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0" dirty="0" smtClean="0">
                <a:solidFill>
                  <a:srgbClr val="000000"/>
                </a:solidFill>
              </a:rPr>
              <a:t>According to current learning theories (e.g., free energy principle):</a:t>
            </a:r>
          </a:p>
          <a:p>
            <a:pPr>
              <a:spcBef>
                <a:spcPts val="600"/>
              </a:spcBef>
            </a:pPr>
            <a:r>
              <a:rPr lang="en-US" sz="1800" b="0" dirty="0" smtClean="0">
                <a:solidFill>
                  <a:srgbClr val="000000"/>
                </a:solidFill>
              </a:rPr>
              <a:t>synaptic plasticity during learning = PE dependent changes in connectivity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50" grpId="0"/>
      <p:bldP spid="2335751" grpId="0"/>
      <p:bldP spid="2335752" grpId="0" animBg="1"/>
      <p:bldP spid="2335753" grpId="0" animBg="1"/>
      <p:bldP spid="2335754" grpId="0"/>
      <p:bldP spid="2335755" grpId="0"/>
      <p:bldP spid="2335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82" name="Rectangle 26"/>
          <p:cNvSpPr>
            <a:spLocks noChangeArrowheads="1"/>
          </p:cNvSpPr>
          <p:nvPr/>
        </p:nvSpPr>
        <p:spPr bwMode="auto">
          <a:xfrm>
            <a:off x="514351" y="169234"/>
            <a:ext cx="5321674" cy="18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Plasticity of </a:t>
            </a:r>
            <a:r>
              <a:rPr lang="en-US" sz="2800" dirty="0" err="1" smtClean="0">
                <a:solidFill>
                  <a:srgbClr val="000000"/>
                </a:solidFill>
                <a:latin typeface="Arial Unicode MS" pitchFamily="34" charset="-128"/>
              </a:rPr>
              <a:t>visuo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-motor 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connections</a:t>
            </a:r>
          </a:p>
        </p:txBody>
      </p:sp>
      <p:sp>
        <p:nvSpPr>
          <p:cNvPr id="2195488" name="Rectangle 32"/>
          <p:cNvSpPr>
            <a:spLocks noChangeArrowheads="1"/>
          </p:cNvSpPr>
          <p:nvPr/>
        </p:nvSpPr>
        <p:spPr bwMode="auto">
          <a:xfrm>
            <a:off x="596900" y="2175569"/>
            <a:ext cx="303847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Modulation of </a:t>
            </a:r>
            <a:r>
              <a:rPr lang="en-GB" sz="2000" b="0" dirty="0" err="1">
                <a:solidFill>
                  <a:srgbClr val="000000"/>
                </a:solidFill>
              </a:rPr>
              <a:t>visuo</a:t>
            </a:r>
            <a:r>
              <a:rPr lang="en-GB" sz="2000" b="0" dirty="0">
                <a:solidFill>
                  <a:srgbClr val="000000"/>
                </a:solidFill>
              </a:rPr>
              <a:t>-motor connections by </a:t>
            </a:r>
            <a:r>
              <a:rPr lang="en-GB" sz="2000" b="0" dirty="0" err="1">
                <a:solidFill>
                  <a:srgbClr val="000000"/>
                </a:solidFill>
              </a:rPr>
              <a:t>striatal</a:t>
            </a:r>
            <a:r>
              <a:rPr lang="en-GB" sz="2000" b="0" dirty="0">
                <a:solidFill>
                  <a:srgbClr val="000000"/>
                </a:solidFill>
              </a:rPr>
              <a:t> </a:t>
            </a:r>
            <a:r>
              <a:rPr lang="en-GB" sz="2000" b="0" dirty="0" smtClean="0">
                <a:solidFill>
                  <a:srgbClr val="000000"/>
                </a:solidFill>
              </a:rPr>
              <a:t>prediction error activity</a:t>
            </a:r>
            <a:endParaRPr lang="en-GB" sz="2000" b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600"/>
              </a:spcBef>
              <a:buFontTx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Influence of visual areas on </a:t>
            </a:r>
            <a:r>
              <a:rPr lang="en-GB" sz="2000" b="0" dirty="0" err="1">
                <a:solidFill>
                  <a:srgbClr val="000000"/>
                </a:solidFill>
              </a:rPr>
              <a:t>premotor</a:t>
            </a:r>
            <a:r>
              <a:rPr lang="en-GB" sz="2000" b="0" dirty="0">
                <a:solidFill>
                  <a:srgbClr val="000000"/>
                </a:solidFill>
              </a:rPr>
              <a:t> cortex: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FontTx/>
              <a:buChar char="–"/>
            </a:pPr>
            <a:r>
              <a:rPr lang="en-GB" sz="1800" b="0" dirty="0">
                <a:solidFill>
                  <a:srgbClr val="000000"/>
                </a:solidFill>
              </a:rPr>
              <a:t>stronger for surprising stimuli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FontTx/>
              <a:buChar char="–"/>
            </a:pPr>
            <a:r>
              <a:rPr lang="en-GB" sz="1800" b="0" dirty="0">
                <a:solidFill>
                  <a:srgbClr val="000000"/>
                </a:solidFill>
              </a:rPr>
              <a:t>weaker for expected stimuli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2"/>
          <p:cNvSpPr>
            <a:spLocks noChangeArrowheads="1"/>
          </p:cNvSpPr>
          <p:nvPr/>
        </p:nvSpPr>
        <p:spPr bwMode="auto">
          <a:xfrm>
            <a:off x="7181850" y="4327620"/>
            <a:ext cx="217488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Oval 3"/>
          <p:cNvSpPr>
            <a:spLocks noChangeArrowheads="1"/>
          </p:cNvSpPr>
          <p:nvPr/>
        </p:nvSpPr>
        <p:spPr bwMode="auto">
          <a:xfrm>
            <a:off x="6280150" y="4326032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5" name="AutoShape 4"/>
          <p:cNvCxnSpPr>
            <a:cxnSpLocks noChangeShapeType="1"/>
          </p:cNvCxnSpPr>
          <p:nvPr/>
        </p:nvCxnSpPr>
        <p:spPr bwMode="auto">
          <a:xfrm>
            <a:off x="7010400" y="4005357"/>
            <a:ext cx="574675" cy="965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AutoShape 5"/>
          <p:cNvCxnSpPr>
            <a:cxnSpLocks noChangeShapeType="1"/>
          </p:cNvCxnSpPr>
          <p:nvPr/>
        </p:nvCxnSpPr>
        <p:spPr bwMode="auto">
          <a:xfrm>
            <a:off x="7102475" y="3964082"/>
            <a:ext cx="561975" cy="939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Oval 6"/>
          <p:cNvSpPr>
            <a:spLocks noChangeAspect="1" noChangeArrowheads="1"/>
          </p:cNvSpPr>
          <p:nvPr/>
        </p:nvSpPr>
        <p:spPr bwMode="auto">
          <a:xfrm>
            <a:off x="5473700" y="4927695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537200" y="5118195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PPA</a:t>
            </a:r>
          </a:p>
        </p:txBody>
      </p:sp>
      <p:sp>
        <p:nvSpPr>
          <p:cNvPr id="69" name="Oval 8"/>
          <p:cNvSpPr>
            <a:spLocks noChangeAspect="1" noChangeArrowheads="1"/>
          </p:cNvSpPr>
          <p:nvPr/>
        </p:nvSpPr>
        <p:spPr bwMode="auto">
          <a:xfrm>
            <a:off x="7485063" y="4927695"/>
            <a:ext cx="719137" cy="720725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7556500" y="511819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FFA</a:t>
            </a:r>
          </a:p>
        </p:txBody>
      </p:sp>
      <p:cxnSp>
        <p:nvCxnSpPr>
          <p:cNvPr id="71" name="AutoShape 10"/>
          <p:cNvCxnSpPr>
            <a:cxnSpLocks noChangeShapeType="1"/>
          </p:cNvCxnSpPr>
          <p:nvPr/>
        </p:nvCxnSpPr>
        <p:spPr bwMode="auto">
          <a:xfrm>
            <a:off x="6202363" y="5351557"/>
            <a:ext cx="12954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11"/>
          <p:cNvCxnSpPr>
            <a:cxnSpLocks noChangeShapeType="1"/>
          </p:cNvCxnSpPr>
          <p:nvPr/>
        </p:nvCxnSpPr>
        <p:spPr bwMode="auto">
          <a:xfrm>
            <a:off x="6178550" y="5245195"/>
            <a:ext cx="12954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3" name="Oval 12"/>
          <p:cNvSpPr>
            <a:spLocks noChangeAspect="1" noChangeArrowheads="1"/>
          </p:cNvSpPr>
          <p:nvPr/>
        </p:nvSpPr>
        <p:spPr bwMode="auto">
          <a:xfrm>
            <a:off x="6445250" y="3321145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6499225" y="351164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PMd</a:t>
            </a:r>
          </a:p>
        </p:txBody>
      </p:sp>
      <p:cxnSp>
        <p:nvCxnSpPr>
          <p:cNvPr id="75" name="AutoShape 14"/>
          <p:cNvCxnSpPr>
            <a:cxnSpLocks noChangeShapeType="1"/>
          </p:cNvCxnSpPr>
          <p:nvPr/>
        </p:nvCxnSpPr>
        <p:spPr bwMode="auto">
          <a:xfrm flipH="1">
            <a:off x="6075363" y="4024407"/>
            <a:ext cx="576262" cy="9826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15"/>
          <p:cNvCxnSpPr>
            <a:cxnSpLocks noChangeShapeType="1"/>
          </p:cNvCxnSpPr>
          <p:nvPr/>
        </p:nvCxnSpPr>
        <p:spPr bwMode="auto">
          <a:xfrm flipH="1">
            <a:off x="6002338" y="3989482"/>
            <a:ext cx="554037" cy="9286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77" name="Picture 16" descr="nakesestpr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066" y="668004"/>
            <a:ext cx="1562100" cy="1266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7695294" y="844458"/>
            <a:ext cx="1842844" cy="80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3" tIns="17995" rIns="91413" bIns="45706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</a:rPr>
              <a:t>Hierarchical Bayesian learning model</a:t>
            </a:r>
            <a:endParaRPr lang="de-DE" sz="1600" baseline="30000" dirty="0">
              <a:solidFill>
                <a:srgbClr val="000000"/>
              </a:solidFill>
            </a:endParaRPr>
          </a:p>
        </p:txBody>
      </p:sp>
      <p:sp>
        <p:nvSpPr>
          <p:cNvPr id="79" name="Oval 19"/>
          <p:cNvSpPr>
            <a:spLocks noChangeAspect="1" noChangeArrowheads="1"/>
          </p:cNvSpPr>
          <p:nvPr/>
        </p:nvSpPr>
        <p:spPr bwMode="auto">
          <a:xfrm>
            <a:off x="6465888" y="2397220"/>
            <a:ext cx="717550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6546850" y="2573432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PUT</a:t>
            </a: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flipV="1">
            <a:off x="4975225" y="5394420"/>
            <a:ext cx="53975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88325" y="5396007"/>
            <a:ext cx="527050" cy="360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4176713" y="3178270"/>
            <a:ext cx="1789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0.010</a:t>
            </a:r>
            <a:endParaRPr lang="en-GB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4" name="Picture 24" descr="gray_h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5" y="5349970"/>
            <a:ext cx="941388" cy="939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25" descr="gray_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5038" y="5349970"/>
            <a:ext cx="939800" cy="939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6" name="AutoShape 27"/>
          <p:cNvCxnSpPr>
            <a:cxnSpLocks noChangeShapeType="1"/>
            <a:stCxn id="79" idx="6"/>
            <a:endCxn id="63" idx="6"/>
          </p:cNvCxnSpPr>
          <p:nvPr/>
        </p:nvCxnSpPr>
        <p:spPr bwMode="auto">
          <a:xfrm>
            <a:off x="7183438" y="2757582"/>
            <a:ext cx="215900" cy="1677988"/>
          </a:xfrm>
          <a:prstGeom prst="curvedConnector3">
            <a:avLst>
              <a:gd name="adj1" fmla="val 205148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7" name="AutoShape 28"/>
          <p:cNvCxnSpPr>
            <a:cxnSpLocks noChangeShapeType="1"/>
            <a:stCxn id="79" idx="2"/>
            <a:endCxn id="64" idx="2"/>
          </p:cNvCxnSpPr>
          <p:nvPr/>
        </p:nvCxnSpPr>
        <p:spPr bwMode="auto">
          <a:xfrm rot="10800000" flipV="1">
            <a:off x="6280150" y="2757582"/>
            <a:ext cx="185738" cy="1676400"/>
          </a:xfrm>
          <a:prstGeom prst="curvedConnector3">
            <a:avLst>
              <a:gd name="adj1" fmla="val 223079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7688263" y="3175095"/>
            <a:ext cx="1787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0.017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GB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89" name="Shape 33"/>
          <p:cNvCxnSpPr>
            <a:stCxn id="77" idx="2"/>
            <a:endCxn id="79" idx="0"/>
          </p:cNvCxnSpPr>
          <p:nvPr/>
        </p:nvCxnSpPr>
        <p:spPr bwMode="auto">
          <a:xfrm rot="5400000">
            <a:off x="6593695" y="2165798"/>
            <a:ext cx="462391" cy="4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31775"/>
            <a:ext cx="9258300" cy="1143000"/>
          </a:xfrm>
        </p:spPr>
        <p:txBody>
          <a:bodyPr/>
          <a:lstStyle/>
          <a:p>
            <a:pPr algn="l"/>
            <a:r>
              <a:rPr lang="de-CH" sz="2800" b="1" dirty="0">
                <a:latin typeface="Arial Unicode MS" pitchFamily="34" charset="-128"/>
              </a:rPr>
              <a:t>Prediction error in PMd: cause or effect?</a:t>
            </a:r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2416643" name="Text Box 3"/>
          <p:cNvSpPr txBox="1">
            <a:spLocks noChangeArrowheads="1"/>
          </p:cNvSpPr>
          <p:nvPr/>
        </p:nvSpPr>
        <p:spPr bwMode="auto">
          <a:xfrm>
            <a:off x="1076325" y="19954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990033"/>
                </a:solidFill>
              </a:rPr>
              <a:t>Model 1</a:t>
            </a:r>
          </a:p>
        </p:txBody>
      </p:sp>
      <p:sp>
        <p:nvSpPr>
          <p:cNvPr id="2416644" name="Text Box 4"/>
          <p:cNvSpPr txBox="1">
            <a:spLocks noChangeArrowheads="1"/>
          </p:cNvSpPr>
          <p:nvPr/>
        </p:nvSpPr>
        <p:spPr bwMode="auto">
          <a:xfrm>
            <a:off x="4064000" y="19954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</a:rPr>
              <a:t>Model 2</a:t>
            </a:r>
          </a:p>
        </p:txBody>
      </p:sp>
      <p:pic>
        <p:nvPicPr>
          <p:cNvPr id="2416645" name="Picture 5" descr="lme_av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1289050"/>
            <a:ext cx="3406775" cy="2519363"/>
          </a:xfrm>
          <a:prstGeom prst="rect">
            <a:avLst/>
          </a:prstGeom>
          <a:noFill/>
        </p:spPr>
      </p:pic>
      <p:pic>
        <p:nvPicPr>
          <p:cNvPr id="2416700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50" y="3975100"/>
            <a:ext cx="3438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01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73350"/>
            <a:ext cx="2335212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16702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913" y="2681288"/>
            <a:ext cx="2363787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9727" y="432633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model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199" y="431496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model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en-US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Neurocomputational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 models:</a:t>
            </a:r>
            <a:b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Embedding computational models in DCMs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Integrating tractography and DCM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3930795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Bayesian 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model selection (BMS) 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en-US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Neurocomputational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 models:</a:t>
            </a:r>
            <a:b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Embedding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computational models in DCMs</a:t>
            </a:r>
          </a:p>
          <a:p>
            <a:pPr marL="342900" indent="-342900">
              <a:spcBef>
                <a:spcPts val="42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Integrating tractography and DCM</a:t>
            </a: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1720850"/>
            <a:ext cx="9001125" cy="56515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12109" name="Rectangle 13"/>
          <p:cNvSpPr>
            <a:spLocks noChangeArrowheads="1"/>
          </p:cNvSpPr>
          <p:nvPr/>
        </p:nvSpPr>
        <p:spPr bwMode="auto">
          <a:xfrm>
            <a:off x="738188" y="2702475"/>
            <a:ext cx="9001125" cy="8050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12110" name="Rectangle 14"/>
          <p:cNvSpPr>
            <a:spLocks noChangeArrowheads="1"/>
          </p:cNvSpPr>
          <p:nvPr/>
        </p:nvSpPr>
        <p:spPr bwMode="auto">
          <a:xfrm>
            <a:off x="741363" y="3890098"/>
            <a:ext cx="9001125" cy="569913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8" grpId="0" animBg="1"/>
      <p:bldP spid="1412108" grpId="1" animBg="1"/>
      <p:bldP spid="1412109" grpId="0" animBg="1"/>
      <p:bldP spid="1412109" grpId="1" animBg="1"/>
      <p:bldP spid="14121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04875"/>
          </a:xfrm>
        </p:spPr>
        <p:txBody>
          <a:bodyPr/>
          <a:lstStyle/>
          <a:p>
            <a:pPr algn="l" eaLnBrk="1" hangingPunct="1"/>
            <a:r>
              <a:rPr lang="en-GB" sz="2800" b="1" dirty="0" smtClean="0">
                <a:latin typeface="Arial Unicode MS" pitchFamily="34" charset="-128"/>
              </a:rPr>
              <a:t>Diffusion-weighted imaging</a:t>
            </a:r>
            <a:endParaRPr lang="en-US" sz="2800" b="1" dirty="0" smtClean="0">
              <a:latin typeface="Arial Unicode MS" pitchFamily="34" charset="-128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804988"/>
            <a:ext cx="45021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1304925"/>
            <a:ext cx="5029200" cy="521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089525" y="6081713"/>
            <a:ext cx="21494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0">
                <a:latin typeface="Times New Roman" pitchFamily="18" charset="0"/>
              </a:rPr>
              <a:t>Parker &amp; Alexander, 2005, </a:t>
            </a:r>
          </a:p>
          <a:p>
            <a:r>
              <a:rPr lang="de-CH" b="0" i="1">
                <a:latin typeface="Times New Roman" pitchFamily="18" charset="0"/>
              </a:rPr>
              <a:t>Phil. Trans. B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Grp="1" noChangeArrowheads="1"/>
          </p:cNvSpPr>
          <p:nvPr>
            <p:ph type="title"/>
          </p:nvPr>
        </p:nvSpPr>
        <p:spPr>
          <a:xfrm>
            <a:off x="300038" y="274638"/>
            <a:ext cx="9772650" cy="852487"/>
          </a:xfrm>
        </p:spPr>
        <p:txBody>
          <a:bodyPr/>
          <a:lstStyle/>
          <a:p>
            <a:pPr eaLnBrk="1" hangingPunct="1"/>
            <a:r>
              <a:rPr lang="de-CH" sz="2800" b="1" smtClean="0">
                <a:latin typeface="Arial Unicode MS" pitchFamily="34" charset="-128"/>
              </a:rPr>
              <a:t>Probabilistic tractography: </a:t>
            </a:r>
            <a:r>
              <a:rPr lang="da-DK" sz="2800" b="1" smtClean="0">
                <a:latin typeface="Arial Unicode MS" pitchFamily="34" charset="-128"/>
              </a:rPr>
              <a:t>Kaden  et al. 2007,  NeuroImage</a:t>
            </a:r>
            <a:endParaRPr lang="en-US" sz="2800" b="1" smtClean="0">
              <a:latin typeface="Arial Unicode MS" pitchFamily="34" charset="-128"/>
            </a:endParaRPr>
          </a:p>
        </p:txBody>
      </p:sp>
      <p:pic>
        <p:nvPicPr>
          <p:cNvPr id="5222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870075"/>
            <a:ext cx="4308475" cy="380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5351463" y="1550988"/>
            <a:ext cx="4527550" cy="472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computes local fibre orientation density by spherical deconvolution of the diffusion-weighted signal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estimates the spatial probability distribution of connectivity from given seed regions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anatomical connectivity = proportion of fibre pathways originating in a specific source region that intersect a target region 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If the area or volume of the source region approaches a point, this measure reduces to method by Behrens et al.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spect="1" noChangeArrowheads="1"/>
          </p:cNvSpPr>
          <p:nvPr/>
        </p:nvSpPr>
        <p:spPr bwMode="auto">
          <a:xfrm>
            <a:off x="5087938" y="1143000"/>
            <a:ext cx="720725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65738" y="1349375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252" name="Oval 4"/>
          <p:cNvSpPr>
            <a:spLocks noChangeAspect="1" noChangeArrowheads="1"/>
          </p:cNvSpPr>
          <p:nvPr/>
        </p:nvSpPr>
        <p:spPr bwMode="auto">
          <a:xfrm>
            <a:off x="3648075" y="1143000"/>
            <a:ext cx="717550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3175" y="13493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3254" name="AutoShape 6"/>
          <p:cNvCxnSpPr>
            <a:cxnSpLocks noChangeShapeType="1"/>
            <a:stCxn id="53252" idx="6"/>
            <a:endCxn id="53250" idx="2"/>
          </p:cNvCxnSpPr>
          <p:nvPr/>
        </p:nvCxnSpPr>
        <p:spPr bwMode="auto">
          <a:xfrm>
            <a:off x="4365625" y="1503363"/>
            <a:ext cx="7223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5" name="Oval 7"/>
          <p:cNvSpPr>
            <a:spLocks noChangeAspect="1" noChangeArrowheads="1"/>
          </p:cNvSpPr>
          <p:nvPr/>
        </p:nvSpPr>
        <p:spPr bwMode="auto">
          <a:xfrm>
            <a:off x="5087938" y="4335463"/>
            <a:ext cx="720725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65738" y="4541838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257" name="Oval 9"/>
          <p:cNvSpPr>
            <a:spLocks noChangeAspect="1" noChangeArrowheads="1"/>
          </p:cNvSpPr>
          <p:nvPr/>
        </p:nvSpPr>
        <p:spPr bwMode="auto">
          <a:xfrm>
            <a:off x="3648075" y="4335463"/>
            <a:ext cx="717550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813175" y="45418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3259" name="AutoShape 11"/>
          <p:cNvCxnSpPr>
            <a:cxnSpLocks noChangeShapeType="1"/>
            <a:stCxn id="53257" idx="6"/>
            <a:endCxn id="53255" idx="2"/>
          </p:cNvCxnSpPr>
          <p:nvPr/>
        </p:nvCxnSpPr>
        <p:spPr bwMode="auto">
          <a:xfrm>
            <a:off x="4365625" y="4695825"/>
            <a:ext cx="722313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3260" name="Picture 12" descr="Figure1_LargeVar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463" y="3505200"/>
            <a:ext cx="3625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Figure1_SmallVar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304800"/>
            <a:ext cx="3625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495675" y="2667000"/>
            <a:ext cx="6035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low probability </a:t>
            </a:r>
            <a:r>
              <a:rPr lang="de-CH" sz="1600" b="0"/>
              <a:t>of anatomical connection</a:t>
            </a:r>
          </a:p>
          <a:p>
            <a:pPr eaLnBrk="0" hangingPunct="0"/>
            <a:r>
              <a:rPr lang="de-CH" sz="1600">
                <a:sym typeface="Symbol" pitchFamily="18" charset="2"/>
              </a:rPr>
              <a:t> small prior variance </a:t>
            </a:r>
            <a:r>
              <a:rPr lang="de-CH" sz="1600" b="0">
                <a:sym typeface="Symbol" pitchFamily="18" charset="2"/>
              </a:rPr>
              <a:t>of effective connectivity parameter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495675" y="5819775"/>
            <a:ext cx="6035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high probability </a:t>
            </a:r>
            <a:r>
              <a:rPr lang="de-CH" sz="1600" b="0"/>
              <a:t>of anatomical connection</a:t>
            </a:r>
          </a:p>
          <a:p>
            <a:pPr eaLnBrk="0" hangingPunct="0"/>
            <a:r>
              <a:rPr lang="de-CH" sz="1600">
                <a:sym typeface="Symbol" pitchFamily="18" charset="2"/>
              </a:rPr>
              <a:t> large prior variance </a:t>
            </a:r>
            <a:r>
              <a:rPr lang="de-CH" sz="1600" b="0">
                <a:sym typeface="Symbol" pitchFamily="18" charset="2"/>
              </a:rPr>
              <a:t>of effective connectivity parameter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28625" y="660400"/>
            <a:ext cx="26400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  <a:latin typeface="Arial Unicode MS" pitchFamily="34" charset="-128"/>
              </a:rPr>
              <a:t>Integration of tractography and DCM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04800" y="6108700"/>
            <a:ext cx="233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Stephan, Tittgemeyer et al. 2009, </a:t>
            </a:r>
            <a:r>
              <a:rPr lang="en-US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/>
          <p:nvPr/>
        </p:nvGrpSpPr>
        <p:grpSpPr>
          <a:xfrm>
            <a:off x="2402617" y="592138"/>
            <a:ext cx="2160587" cy="2559350"/>
            <a:chOff x="2402617" y="592138"/>
            <a:chExt cx="2160587" cy="2559350"/>
          </a:xfrm>
        </p:grpSpPr>
        <p:cxnSp>
          <p:nvCxnSpPr>
            <p:cNvPr id="2449413" name="AutoShape 5"/>
            <p:cNvCxnSpPr>
              <a:cxnSpLocks noChangeShapeType="1"/>
            </p:cNvCxnSpPr>
            <p:nvPr/>
          </p:nvCxnSpPr>
          <p:spPr bwMode="auto">
            <a:xfrm>
              <a:off x="2507392" y="1206500"/>
              <a:ext cx="0" cy="9302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02617" y="2032000"/>
              <a:ext cx="719137" cy="719138"/>
              <a:chOff x="409" y="3119"/>
              <a:chExt cx="453" cy="453"/>
            </a:xfrm>
          </p:grpSpPr>
          <p:sp>
            <p:nvSpPr>
              <p:cNvPr id="2449416" name="Oval 8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17" name="Text Box 9"/>
              <p:cNvSpPr txBox="1">
                <a:spLocks noChangeArrowheads="1"/>
              </p:cNvSpPr>
              <p:nvPr/>
            </p:nvSpPr>
            <p:spPr bwMode="auto">
              <a:xfrm>
                <a:off x="492" y="3247"/>
                <a:ext cx="2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LG</a:t>
                </a:r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842479" y="2033588"/>
              <a:ext cx="720725" cy="719137"/>
              <a:chOff x="841" y="3119"/>
              <a:chExt cx="453" cy="453"/>
            </a:xfrm>
          </p:grpSpPr>
          <p:sp>
            <p:nvSpPr>
              <p:cNvPr id="2449419" name="Oval 1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20" name="Text Box 12"/>
              <p:cNvSpPr txBox="1">
                <a:spLocks noChangeArrowheads="1"/>
              </p:cNvSpPr>
              <p:nvPr/>
            </p:nvSpPr>
            <p:spPr bwMode="auto">
              <a:xfrm>
                <a:off x="917" y="3238"/>
                <a:ext cx="29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LG</a:t>
                </a:r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449421" name="AutoShape 13"/>
            <p:cNvCxnSpPr>
              <a:cxnSpLocks noChangeShapeType="1"/>
            </p:cNvCxnSpPr>
            <p:nvPr/>
          </p:nvCxnSpPr>
          <p:spPr bwMode="auto">
            <a:xfrm>
              <a:off x="3016979" y="2646363"/>
              <a:ext cx="93027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42479" y="592138"/>
              <a:ext cx="720725" cy="719137"/>
              <a:chOff x="841" y="3119"/>
              <a:chExt cx="453" cy="453"/>
            </a:xfrm>
          </p:grpSpPr>
          <p:sp>
            <p:nvSpPr>
              <p:cNvPr id="2449425" name="Oval 1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26" name="Text Box 18"/>
              <p:cNvSpPr txBox="1">
                <a:spLocks noChangeArrowheads="1"/>
              </p:cNvSpPr>
              <p:nvPr/>
            </p:nvSpPr>
            <p:spPr bwMode="auto">
              <a:xfrm>
                <a:off x="925" y="3247"/>
                <a:ext cx="29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FG</a:t>
                </a:r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449427" name="AutoShape 19"/>
            <p:cNvCxnSpPr>
              <a:cxnSpLocks noChangeShapeType="1"/>
            </p:cNvCxnSpPr>
            <p:nvPr/>
          </p:nvCxnSpPr>
          <p:spPr bwMode="auto">
            <a:xfrm>
              <a:off x="3947254" y="1206500"/>
              <a:ext cx="0" cy="9318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402617" y="592138"/>
              <a:ext cx="717550" cy="719137"/>
              <a:chOff x="841" y="3119"/>
              <a:chExt cx="453" cy="453"/>
            </a:xfrm>
          </p:grpSpPr>
          <p:sp>
            <p:nvSpPr>
              <p:cNvPr id="2449429" name="Oval 2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30" name="Text Box 22"/>
              <p:cNvSpPr txBox="1">
                <a:spLocks noChangeArrowheads="1"/>
              </p:cNvSpPr>
              <p:nvPr/>
            </p:nvSpPr>
            <p:spPr bwMode="auto">
              <a:xfrm>
                <a:off x="935" y="3247"/>
                <a:ext cx="29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FG</a:t>
                </a:r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449431" name="AutoShape 23"/>
            <p:cNvCxnSpPr>
              <a:cxnSpLocks noChangeShapeType="1"/>
            </p:cNvCxnSpPr>
            <p:nvPr/>
          </p:nvCxnSpPr>
          <p:spPr bwMode="auto">
            <a:xfrm flipH="1" flipV="1">
              <a:off x="3016979" y="2136775"/>
              <a:ext cx="93027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49432" name="AutoShape 24"/>
            <p:cNvCxnSpPr>
              <a:cxnSpLocks noChangeShapeType="1"/>
            </p:cNvCxnSpPr>
            <p:nvPr/>
          </p:nvCxnSpPr>
          <p:spPr bwMode="auto">
            <a:xfrm flipV="1">
              <a:off x="4458429" y="1206500"/>
              <a:ext cx="0" cy="9318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49433" name="AutoShape 25"/>
            <p:cNvCxnSpPr>
              <a:cxnSpLocks noChangeShapeType="1"/>
            </p:cNvCxnSpPr>
            <p:nvPr/>
          </p:nvCxnSpPr>
          <p:spPr bwMode="auto">
            <a:xfrm flipH="1" flipV="1">
              <a:off x="3015392" y="1206500"/>
              <a:ext cx="1587" cy="9302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49434" name="AutoShape 26"/>
            <p:cNvCxnSpPr>
              <a:cxnSpLocks noChangeShapeType="1"/>
            </p:cNvCxnSpPr>
            <p:nvPr/>
          </p:nvCxnSpPr>
          <p:spPr bwMode="auto">
            <a:xfrm flipH="1">
              <a:off x="3015392" y="696913"/>
              <a:ext cx="93186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49435" name="AutoShape 27"/>
            <p:cNvCxnSpPr>
              <a:cxnSpLocks noChangeShapeType="1"/>
            </p:cNvCxnSpPr>
            <p:nvPr/>
          </p:nvCxnSpPr>
          <p:spPr bwMode="auto">
            <a:xfrm>
              <a:off x="3015392" y="1206500"/>
              <a:ext cx="93186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49450" name="Text Box 42"/>
            <p:cNvSpPr txBox="1">
              <a:spLocks noChangeArrowheads="1"/>
            </p:cNvSpPr>
            <p:nvPr/>
          </p:nvSpPr>
          <p:spPr bwMode="auto">
            <a:xfrm>
              <a:off x="2968256" y="2782156"/>
              <a:ext cx="138271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9750" indent="-539750"/>
              <a:r>
                <a:rPr lang="de-CH" sz="1800" dirty="0">
                  <a:solidFill>
                    <a:srgbClr val="000000"/>
                  </a:solidFill>
                  <a:sym typeface="Wingdings 2" pitchFamily="18" charset="2"/>
                </a:rPr>
                <a:t></a:t>
              </a:r>
              <a:r>
                <a:rPr lang="de-CH" sz="1800" dirty="0">
                  <a:solidFill>
                    <a:srgbClr val="000000"/>
                  </a:solidFill>
                  <a:sym typeface="Wingdings" pitchFamily="2" charset="2"/>
                </a:rPr>
                <a:t> </a:t>
              </a:r>
              <a:r>
                <a:rPr lang="de-CH" sz="1800" dirty="0" smtClean="0">
                  <a:solidFill>
                    <a:srgbClr val="000000"/>
                  </a:solidFill>
                </a:rPr>
                <a:t>DCM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683260" y="593725"/>
            <a:ext cx="4251331" cy="2827339"/>
            <a:chOff x="3772" y="464"/>
            <a:chExt cx="2678" cy="1781"/>
          </a:xfrm>
        </p:grpSpPr>
        <p:sp>
          <p:nvSpPr>
            <p:cNvPr id="2449452" name="Oval 44"/>
            <p:cNvSpPr>
              <a:spLocks noChangeArrowheads="1"/>
            </p:cNvSpPr>
            <p:nvPr/>
          </p:nvSpPr>
          <p:spPr bwMode="auto">
            <a:xfrm>
              <a:off x="4599" y="765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49454" name="AutoShape 46"/>
            <p:cNvCxnSpPr>
              <a:cxnSpLocks noChangeShapeType="1"/>
              <a:stCxn id="2449463" idx="4"/>
              <a:endCxn id="2449457" idx="0"/>
            </p:cNvCxnSpPr>
            <p:nvPr/>
          </p:nvCxnSpPr>
          <p:spPr bwMode="auto">
            <a:xfrm>
              <a:off x="4328" y="917"/>
              <a:ext cx="4" cy="49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4102" y="1371"/>
              <a:ext cx="453" cy="453"/>
              <a:chOff x="409" y="3119"/>
              <a:chExt cx="453" cy="453"/>
            </a:xfrm>
          </p:grpSpPr>
          <p:sp>
            <p:nvSpPr>
              <p:cNvPr id="2449456" name="Oval 48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57" name="Text Box 49"/>
              <p:cNvSpPr txBox="1">
                <a:spLocks noChangeArrowheads="1"/>
              </p:cNvSpPr>
              <p:nvPr/>
            </p:nvSpPr>
            <p:spPr bwMode="auto">
              <a:xfrm>
                <a:off x="484" y="3156"/>
                <a:ext cx="30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LG</a:t>
                </a:r>
              </a:p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left</a:t>
                </a:r>
              </a:p>
            </p:txBody>
          </p:sp>
        </p:grpSp>
        <p:sp>
          <p:nvSpPr>
            <p:cNvPr id="2449458" name="Oval 50"/>
            <p:cNvSpPr>
              <a:spLocks noChangeAspect="1" noChangeArrowheads="1"/>
            </p:cNvSpPr>
            <p:nvPr/>
          </p:nvSpPr>
          <p:spPr bwMode="auto">
            <a:xfrm>
              <a:off x="5009" y="1372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459" name="Text Box 51"/>
            <p:cNvSpPr txBox="1">
              <a:spLocks noChangeArrowheads="1"/>
            </p:cNvSpPr>
            <p:nvPr/>
          </p:nvSpPr>
          <p:spPr bwMode="auto">
            <a:xfrm>
              <a:off x="5037" y="1407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  <p:sp>
          <p:nvSpPr>
            <p:cNvPr id="2449460" name="Oval 52"/>
            <p:cNvSpPr>
              <a:spLocks noChangeAspect="1" noChangeArrowheads="1"/>
            </p:cNvSpPr>
            <p:nvPr/>
          </p:nvSpPr>
          <p:spPr bwMode="auto">
            <a:xfrm>
              <a:off x="5009" y="464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461" name="Text Box 53"/>
            <p:cNvSpPr txBox="1">
              <a:spLocks noChangeArrowheads="1"/>
            </p:cNvSpPr>
            <p:nvPr/>
          </p:nvSpPr>
          <p:spPr bwMode="auto">
            <a:xfrm>
              <a:off x="5031" y="501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102" y="464"/>
              <a:ext cx="452" cy="453"/>
              <a:chOff x="841" y="3119"/>
              <a:chExt cx="453" cy="453"/>
            </a:xfrm>
          </p:grpSpPr>
          <p:sp>
            <p:nvSpPr>
              <p:cNvPr id="2449463" name="Oval 5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464" name="Text Box 56"/>
              <p:cNvSpPr txBox="1">
                <a:spLocks noChangeArrowheads="1"/>
              </p:cNvSpPr>
              <p:nvPr/>
            </p:nvSpPr>
            <p:spPr bwMode="auto">
              <a:xfrm>
                <a:off x="911" y="3156"/>
                <a:ext cx="31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FG</a:t>
                </a:r>
              </a:p>
              <a:p>
                <a:pPr algn="ctr" eaLnBrk="0" hangingPunct="0"/>
                <a:r>
                  <a:rPr lang="de-DE" sz="1600" dirty="0" smtClean="0">
                    <a:solidFill>
                      <a:srgbClr val="000000"/>
                    </a:solidFill>
                  </a:rPr>
                  <a:t>left</a:t>
                </a:r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449465" name="AutoShape 57"/>
            <p:cNvCxnSpPr>
              <a:cxnSpLocks noChangeShapeType="1"/>
              <a:stCxn id="2449460" idx="2"/>
              <a:endCxn id="2449463" idx="6"/>
            </p:cNvCxnSpPr>
            <p:nvPr/>
          </p:nvCxnSpPr>
          <p:spPr bwMode="auto">
            <a:xfrm flipH="1">
              <a:off x="4554" y="691"/>
              <a:ext cx="45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49466" name="Oval 58"/>
            <p:cNvSpPr>
              <a:spLocks noChangeArrowheads="1"/>
            </p:cNvSpPr>
            <p:nvPr/>
          </p:nvSpPr>
          <p:spPr bwMode="auto">
            <a:xfrm>
              <a:off x="4603" y="534"/>
              <a:ext cx="95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49467" name="AutoShape 59"/>
            <p:cNvCxnSpPr>
              <a:cxnSpLocks noChangeShapeType="1"/>
              <a:stCxn id="2449460" idx="4"/>
              <a:endCxn id="2449458" idx="0"/>
            </p:cNvCxnSpPr>
            <p:nvPr/>
          </p:nvCxnSpPr>
          <p:spPr bwMode="auto">
            <a:xfrm>
              <a:off x="5236" y="917"/>
              <a:ext cx="0" cy="455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49468" name="AutoShape 60"/>
            <p:cNvCxnSpPr>
              <a:cxnSpLocks noChangeShapeType="1"/>
              <a:stCxn id="2449458" idx="2"/>
              <a:endCxn id="2449456" idx="6"/>
            </p:cNvCxnSpPr>
            <p:nvPr/>
          </p:nvCxnSpPr>
          <p:spPr bwMode="auto">
            <a:xfrm flipH="1" flipV="1">
              <a:off x="4555" y="1598"/>
              <a:ext cx="454" cy="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aphicFrame>
          <p:nvGraphicFramePr>
            <p:cNvPr id="2449469" name="Object 61"/>
            <p:cNvGraphicFramePr>
              <a:graphicFrameLocks noChangeAspect="1"/>
            </p:cNvGraphicFramePr>
            <p:nvPr/>
          </p:nvGraphicFramePr>
          <p:xfrm>
            <a:off x="3772" y="1075"/>
            <a:ext cx="480" cy="144"/>
          </p:xfrm>
          <a:graphic>
            <a:graphicData uri="http://schemas.openxmlformats.org/presentationml/2006/ole">
              <p:oleObj spid="_x0000_s177162" name="Equation" r:id="rId4" imgW="761669" imgH="228501" progId="Equation.DSMT4">
                <p:embed/>
              </p:oleObj>
            </a:graphicData>
          </a:graphic>
        </p:graphicFrame>
        <p:graphicFrame>
          <p:nvGraphicFramePr>
            <p:cNvPr id="2449470" name="Object 62"/>
            <p:cNvGraphicFramePr>
              <a:graphicFrameLocks noChangeAspect="1"/>
            </p:cNvGraphicFramePr>
            <p:nvPr/>
          </p:nvGraphicFramePr>
          <p:xfrm>
            <a:off x="4567" y="481"/>
            <a:ext cx="440" cy="144"/>
          </p:xfrm>
          <a:graphic>
            <a:graphicData uri="http://schemas.openxmlformats.org/presentationml/2006/ole">
              <p:oleObj spid="_x0000_s177163" name="Equation" r:id="rId5" imgW="698500" imgH="228600" progId="Equation.DSMT4">
                <p:embed/>
              </p:oleObj>
            </a:graphicData>
          </a:graphic>
        </p:graphicFrame>
        <p:graphicFrame>
          <p:nvGraphicFramePr>
            <p:cNvPr id="2449471" name="Object 63"/>
            <p:cNvGraphicFramePr>
              <a:graphicFrameLocks noChangeAspect="1"/>
            </p:cNvGraphicFramePr>
            <p:nvPr/>
          </p:nvGraphicFramePr>
          <p:xfrm>
            <a:off x="5297" y="1063"/>
            <a:ext cx="496" cy="144"/>
          </p:xfrm>
          <a:graphic>
            <a:graphicData uri="http://schemas.openxmlformats.org/presentationml/2006/ole">
              <p:oleObj spid="_x0000_s177164" name="Equation" r:id="rId6" imgW="787400" imgH="228600" progId="Equation.DSMT4">
                <p:embed/>
              </p:oleObj>
            </a:graphicData>
          </a:graphic>
        </p:graphicFrame>
        <p:graphicFrame>
          <p:nvGraphicFramePr>
            <p:cNvPr id="2449472" name="Object 64"/>
            <p:cNvGraphicFramePr>
              <a:graphicFrameLocks noChangeAspect="1"/>
            </p:cNvGraphicFramePr>
            <p:nvPr/>
          </p:nvGraphicFramePr>
          <p:xfrm>
            <a:off x="4550" y="1726"/>
            <a:ext cx="488" cy="144"/>
          </p:xfrm>
          <a:graphic>
            <a:graphicData uri="http://schemas.openxmlformats.org/presentationml/2006/ole">
              <p:oleObj spid="_x0000_s177165" name="Equation" r:id="rId7" imgW="774364" imgH="228501" progId="Equation.DSMT4">
                <p:embed/>
              </p:oleObj>
            </a:graphicData>
          </a:graphic>
        </p:graphicFrame>
        <p:sp>
          <p:nvSpPr>
            <p:cNvPr id="2449473" name="Text Box 65"/>
            <p:cNvSpPr txBox="1">
              <a:spLocks noChangeArrowheads="1"/>
            </p:cNvSpPr>
            <p:nvPr/>
          </p:nvSpPr>
          <p:spPr bwMode="auto">
            <a:xfrm>
              <a:off x="5143" y="1838"/>
              <a:ext cx="130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9875" indent="-269875"/>
              <a:r>
                <a:rPr lang="de-CH" sz="1800" dirty="0">
                  <a:solidFill>
                    <a:srgbClr val="000000"/>
                  </a:solidFill>
                  <a:sym typeface="Wingdings 2" pitchFamily="18" charset="2"/>
                </a:rPr>
                <a:t></a:t>
              </a:r>
              <a:r>
                <a:rPr lang="de-CH" sz="1800" dirty="0">
                  <a:solidFill>
                    <a:srgbClr val="000000"/>
                  </a:solidFill>
                  <a:sym typeface="Wingdings" pitchFamily="2" charset="2"/>
                </a:rPr>
                <a:t> </a:t>
              </a:r>
              <a:r>
                <a:rPr lang="de-CH" sz="1800" dirty="0" err="1">
                  <a:solidFill>
                    <a:srgbClr val="000000"/>
                  </a:solidFill>
                </a:rPr>
                <a:t>anatomical</a:t>
              </a:r>
              <a:r>
                <a:rPr lang="de-CH" sz="1800" dirty="0">
                  <a:solidFill>
                    <a:srgbClr val="000000"/>
                  </a:solidFill>
                </a:rPr>
                <a:t> </a:t>
              </a:r>
              <a:r>
                <a:rPr lang="de-CH" sz="1800" dirty="0" err="1">
                  <a:solidFill>
                    <a:srgbClr val="000000"/>
                  </a:solidFill>
                </a:rPr>
                <a:t>connectivity</a:t>
              </a:r>
              <a:r>
                <a:rPr lang="de-CH" sz="1800" dirty="0">
                  <a:solidFill>
                    <a:srgbClr val="000000"/>
                  </a:solidFill>
                </a:rPr>
                <a:t> </a:t>
              </a:r>
              <a:r>
                <a:rPr lang="de-CH" sz="18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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503861" y="168275"/>
            <a:ext cx="1582426" cy="946151"/>
            <a:chOff x="2837" y="196"/>
            <a:chExt cx="996" cy="596"/>
          </a:xfrm>
        </p:grpSpPr>
        <p:sp>
          <p:nvSpPr>
            <p:cNvPr id="2449475" name="AutoShape 67"/>
            <p:cNvSpPr>
              <a:spLocks noChangeArrowheads="1"/>
            </p:cNvSpPr>
            <p:nvPr/>
          </p:nvSpPr>
          <p:spPr bwMode="auto">
            <a:xfrm>
              <a:off x="3022" y="606"/>
              <a:ext cx="640" cy="186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476" name="Text Box 68"/>
            <p:cNvSpPr txBox="1">
              <a:spLocks noChangeArrowheads="1"/>
            </p:cNvSpPr>
            <p:nvPr/>
          </p:nvSpPr>
          <p:spPr bwMode="auto">
            <a:xfrm>
              <a:off x="2837" y="196"/>
              <a:ext cx="99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probabilistic</a:t>
              </a:r>
            </a:p>
            <a:p>
              <a:r>
                <a:rPr lang="de-CH" sz="1800">
                  <a:solidFill>
                    <a:srgbClr val="000000"/>
                  </a:solidFill>
                </a:rPr>
                <a:t>tractography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2449478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209" y="3733800"/>
            <a:ext cx="4418013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49479" name="AutoShape 71"/>
          <p:cNvSpPr>
            <a:spLocks noChangeArrowheads="1"/>
          </p:cNvSpPr>
          <p:nvPr/>
        </p:nvSpPr>
        <p:spPr bwMode="auto">
          <a:xfrm rot="10800000">
            <a:off x="7523770" y="3789363"/>
            <a:ext cx="639763" cy="5524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Rectangle 5"/>
          <p:cNvSpPr txBox="1">
            <a:spLocks noChangeArrowheads="1"/>
          </p:cNvSpPr>
          <p:nvPr/>
        </p:nvSpPr>
        <p:spPr>
          <a:xfrm>
            <a:off x="303336" y="525284"/>
            <a:ext cx="1982665" cy="29447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z="2800" kern="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Proof</a:t>
            </a:r>
            <a:r>
              <a:rPr lang="de-CH" sz="2800" kern="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of</a:t>
            </a:r>
            <a:r>
              <a:rPr lang="de-CH" sz="2800" kern="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concept</a:t>
            </a:r>
            <a:r>
              <a:rPr lang="de-CH" sz="2800" kern="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study</a:t>
            </a:r>
            <a:endParaRPr lang="de-CH" sz="2800" i="1" kern="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5" y="3628898"/>
            <a:ext cx="2569107" cy="20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9480" name="Text Box 72"/>
          <p:cNvSpPr txBox="1">
            <a:spLocks noChangeArrowheads="1"/>
          </p:cNvSpPr>
          <p:nvPr/>
        </p:nvSpPr>
        <p:spPr bwMode="auto">
          <a:xfrm>
            <a:off x="3924785" y="3553313"/>
            <a:ext cx="2217738" cy="1200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indent="-269875"/>
            <a:r>
              <a:rPr lang="de-CH" sz="1800" dirty="0">
                <a:solidFill>
                  <a:srgbClr val="000000"/>
                </a:solidFill>
                <a:sym typeface="Wingdings 2" pitchFamily="18" charset="2"/>
              </a:rPr>
              <a:t></a:t>
            </a:r>
            <a:r>
              <a:rPr lang="de-CH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connection-specific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priors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for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coupling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parameters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304800" y="6108700"/>
            <a:ext cx="233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Stephan, Tittgemeyer et al. 2009, </a:t>
            </a:r>
            <a:r>
              <a:rPr lang="en-US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Figure4_NoSh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5" y="1401763"/>
            <a:ext cx="80295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2051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82468" name="Object 4"/>
          <p:cNvGraphicFramePr>
            <a:graphicFrameLocks noChangeAspect="1"/>
          </p:cNvGraphicFramePr>
          <p:nvPr/>
        </p:nvGraphicFramePr>
        <p:xfrm>
          <a:off x="671513" y="1841500"/>
          <a:ext cx="3778250" cy="1084263"/>
        </p:xfrm>
        <a:graphic>
          <a:graphicData uri="http://schemas.openxmlformats.org/presentationml/2006/ole">
            <p:oleObj spid="_x0000_s20484" name="Equation" r:id="rId4" imgW="1562100" imgH="444500" progId="Equation.DSMT4">
              <p:embed/>
            </p:oleObj>
          </a:graphicData>
        </a:graphic>
      </p:graphicFrame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b="1" smtClean="0"/>
              <a:t>Connection-specific prior variance </a:t>
            </a:r>
            <a:r>
              <a:rPr lang="de-CH" sz="2800" b="1" smtClean="0">
                <a:sym typeface="Symbol" pitchFamily="18" charset="2"/>
              </a:rPr>
              <a:t> </a:t>
            </a:r>
            <a:r>
              <a:rPr lang="de-CH" sz="2800" b="1" smtClean="0"/>
              <a:t>as a function of anatomical connection probability </a:t>
            </a:r>
            <a:r>
              <a:rPr lang="de-CH" sz="2800" b="1" i="1" smtClean="0">
                <a:sym typeface="Symbol" pitchFamily="18" charset="2"/>
              </a:rPr>
              <a:t></a:t>
            </a:r>
          </a:p>
        </p:txBody>
      </p:sp>
      <p:sp>
        <p:nvSpPr>
          <p:cNvPr id="1982470" name="Text Box 6"/>
          <p:cNvSpPr txBox="1">
            <a:spLocks noChangeArrowheads="1"/>
          </p:cNvSpPr>
          <p:nvPr/>
        </p:nvSpPr>
        <p:spPr bwMode="auto">
          <a:xfrm>
            <a:off x="419100" y="3327400"/>
            <a:ext cx="2671763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de-CH" sz="1800" b="0"/>
              <a:t>64 different mappings by systematic search across hyper-parameters </a:t>
            </a:r>
            <a:r>
              <a:rPr lang="de-CH" sz="1800" b="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de-CH" sz="1800" b="0">
                <a:sym typeface="Symbol" pitchFamily="18" charset="2"/>
              </a:rPr>
              <a:t> and </a:t>
            </a:r>
            <a:r>
              <a:rPr lang="de-CH" sz="1800" b="0" i="1">
                <a:latin typeface="Times New Roman" pitchFamily="18" charset="0"/>
                <a:sym typeface="Symbol" pitchFamily="18" charset="2"/>
              </a:rPr>
              <a:t></a:t>
            </a:r>
          </a:p>
          <a:p>
            <a:pPr marL="179388" indent="-179388">
              <a:spcBef>
                <a:spcPct val="100000"/>
              </a:spcBef>
              <a:buFontTx/>
              <a:buChar char="•"/>
            </a:pPr>
            <a:r>
              <a:rPr lang="de-CH" sz="1800" b="0">
                <a:sym typeface="Symbol" pitchFamily="18" charset="2"/>
              </a:rPr>
              <a:t>yields anatomically informed (intuitive and counterintuitive) and uninformed priors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088"/>
            <a:ext cx="9964738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3491" name="Rectangle 3"/>
          <p:cNvSpPr>
            <a:spLocks noChangeArrowheads="1"/>
          </p:cNvSpPr>
          <p:nvPr/>
        </p:nvSpPr>
        <p:spPr bwMode="auto">
          <a:xfrm>
            <a:off x="6569075" y="4538663"/>
            <a:ext cx="812800" cy="15414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6899" y="4885547"/>
            <a:ext cx="3888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  <a:sym typeface="Symbol" pitchFamily="18" charset="2"/>
              </a:rPr>
              <a:t>Models with anatomically informed priors (of an intuitive form)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926842" y="5322627"/>
            <a:ext cx="150125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4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99" y="280703"/>
            <a:ext cx="9051925" cy="59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84656" y="5941824"/>
            <a:ext cx="750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</a:pPr>
            <a:r>
              <a:rPr lang="de-CH" sz="1800" b="0" dirty="0" smtClean="0">
                <a:solidFill>
                  <a:srgbClr val="000000"/>
                </a:solidFill>
                <a:sym typeface="Symbol" pitchFamily="18" charset="2"/>
              </a:rPr>
              <a:t>Models with anatomically informed priors (of an intuitive form) were clearly superior than anatomically uninformed ones: Bayes Factor &gt;10</a:t>
            </a:r>
            <a:r>
              <a:rPr lang="de-CH" sz="1800" b="0" baseline="30000" dirty="0" smtClean="0">
                <a:solidFill>
                  <a:srgbClr val="000000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eaLnBrk="1" hangingPunct="1"/>
            <a:r>
              <a:rPr lang="de-CH" sz="2400" b="1" dirty="0" smtClean="0">
                <a:latin typeface="Arial Unicode MS" pitchFamily="34" charset="-128"/>
              </a:rPr>
              <a:t>Methods papers:  DCM for fMRI and BMS – part 1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Chumbley JR, Friston KJ, Fearn T, Kiebel SJ (2007) A Metropolis-Hastings algorithm for dynamic causal models. Neuroimage 38:478-487.</a:t>
            </a:r>
          </a:p>
          <a:p>
            <a:pPr eaLnBrk="1" hangingPunct="1">
              <a:spcBef>
                <a:spcPts val="600"/>
              </a:spcBef>
            </a:pPr>
            <a:r>
              <a:rPr lang="en-US" sz="1400" dirty="0" err="1" smtClean="0"/>
              <a:t>Daunizeau</a:t>
            </a:r>
            <a:r>
              <a:rPr lang="en-US" sz="1400" dirty="0" smtClean="0"/>
              <a:t> J, </a:t>
            </a:r>
            <a:r>
              <a:rPr lang="en-US" sz="1400" dirty="0" err="1" smtClean="0"/>
              <a:t>Friston</a:t>
            </a:r>
            <a:r>
              <a:rPr lang="en-US" sz="1400" dirty="0" smtClean="0"/>
              <a:t> KJ, </a:t>
            </a:r>
            <a:r>
              <a:rPr lang="en-US" sz="1400" dirty="0" err="1" smtClean="0"/>
              <a:t>Kiebel</a:t>
            </a:r>
            <a:r>
              <a:rPr lang="en-US" sz="1400" dirty="0" smtClean="0"/>
              <a:t> SJ (2009) </a:t>
            </a:r>
            <a:r>
              <a:rPr lang="en-US" sz="1400" dirty="0" err="1" smtClean="0"/>
              <a:t>Variational</a:t>
            </a:r>
            <a:r>
              <a:rPr lang="en-US" sz="1400" dirty="0" smtClean="0"/>
              <a:t> Bayesian identification and prediction of stochastic nonlinear dynamic causal models. </a:t>
            </a:r>
            <a:r>
              <a:rPr lang="en-US" sz="1400" dirty="0" err="1" smtClean="0"/>
              <a:t>Physica</a:t>
            </a:r>
            <a:r>
              <a:rPr lang="en-US" sz="1400" dirty="0" smtClean="0"/>
              <a:t>, D 238, 2089–2118.</a:t>
            </a:r>
          </a:p>
          <a:p>
            <a:pPr eaLnBrk="1" hangingPunct="1">
              <a:spcBef>
                <a:spcPts val="600"/>
              </a:spcBef>
            </a:pPr>
            <a:r>
              <a:rPr lang="en-US" sz="1400" dirty="0" err="1" smtClean="0"/>
              <a:t>Daunizeau</a:t>
            </a:r>
            <a:r>
              <a:rPr lang="en-US" sz="1400" dirty="0" smtClean="0"/>
              <a:t> J, David, O, Stephan KE (2011) Dynamic Causal </a:t>
            </a:r>
            <a:r>
              <a:rPr lang="en-US" sz="1400" dirty="0" err="1" smtClean="0"/>
              <a:t>Modelling</a:t>
            </a:r>
            <a:r>
              <a:rPr lang="en-US" sz="1400" dirty="0" smtClean="0"/>
              <a:t>: A critical review of the biophysical and statistical foundations. </a:t>
            </a:r>
            <a:r>
              <a:rPr lang="en-US" sz="1400" dirty="0" err="1" smtClean="0"/>
              <a:t>NeuroImage</a:t>
            </a:r>
            <a:r>
              <a:rPr lang="en-US" sz="1400" dirty="0" smtClean="0"/>
              <a:t>, in press. 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Friston KJ, Harrison L, Penny W (2003) Dynamic causal modelling. NeuroImage 19:1273-1302.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Friston KJ, </a:t>
            </a:r>
            <a:r>
              <a:rPr lang="en-US" sz="1400" dirty="0" err="1" smtClean="0"/>
              <a:t>Mattout</a:t>
            </a:r>
            <a:r>
              <a:rPr lang="en-US" sz="1400" dirty="0" smtClean="0"/>
              <a:t> J, Trujillo-</a:t>
            </a:r>
            <a:r>
              <a:rPr lang="en-US" sz="1400" dirty="0" err="1" smtClean="0"/>
              <a:t>Barreto</a:t>
            </a:r>
            <a:r>
              <a:rPr lang="en-US" sz="1400" dirty="0" smtClean="0"/>
              <a:t> N, </a:t>
            </a:r>
            <a:r>
              <a:rPr lang="en-US" sz="1400" dirty="0" err="1" smtClean="0"/>
              <a:t>Ashburner</a:t>
            </a:r>
            <a:r>
              <a:rPr lang="en-US" sz="1400" dirty="0" smtClean="0"/>
              <a:t> J, Penny W (2007) </a:t>
            </a:r>
            <a:r>
              <a:rPr lang="en-US" sz="1400" dirty="0" err="1" smtClean="0"/>
              <a:t>Variational</a:t>
            </a:r>
            <a:r>
              <a:rPr lang="en-US" sz="1400" dirty="0" smtClean="0"/>
              <a:t> free energy and the Laplace approximation.  </a:t>
            </a:r>
            <a:r>
              <a:rPr lang="en-US" sz="1400" dirty="0" err="1" smtClean="0"/>
              <a:t>NeuroImage</a:t>
            </a:r>
            <a:r>
              <a:rPr lang="en-US" sz="1400" dirty="0" smtClean="0"/>
              <a:t> 34: 220-234.</a:t>
            </a:r>
            <a:endParaRPr lang="da-DK" sz="1400" dirty="0" smtClean="0"/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Friston KJ, Stephan KE, Li B, Daunizeau J (2010) Generalised filtering. Mathematical Problems in Engineering 2010: 621670.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Friston KJ, Li B, Daunizeau J, Stephan KE (2011) Network discovery with DCM.  NeuroImage 56: 1202-1221.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Friston KJ, Penny WD (2011) Post hoc model selection.  NeuroImage, in press.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Kasess CH, Stephan KE, Weissenbacher A, Pezawas L, Moser E, Windischberger C (2010) Multi-Subject Analyses with Dynamic Causal Modeling. NeuroImage 49: 3065-3074.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Kiebel SJ, Kloppel S, Weiskopf N, Friston KJ (2007) Dynamic causal modeling: a generative model of slice timing in fMRI. NeuroImage 34:1487-1496.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Li B, Daunizeau J, Stephan KE, Penny WD, Friston KJ (2011). </a:t>
            </a:r>
            <a:r>
              <a:rPr lang="en-US" sz="1400" dirty="0" smtClean="0"/>
              <a:t>Stochastic DCM and </a:t>
            </a:r>
            <a:r>
              <a:rPr lang="en-US" sz="1400" dirty="0" err="1" smtClean="0"/>
              <a:t>generalised</a:t>
            </a:r>
            <a:r>
              <a:rPr lang="en-US" sz="1400" dirty="0" smtClean="0"/>
              <a:t> filtering. </a:t>
            </a:r>
            <a:r>
              <a:rPr lang="en-US" sz="1400" dirty="0" err="1" smtClean="0"/>
              <a:t>NeuroImage</a:t>
            </a:r>
            <a:r>
              <a:rPr lang="en-US" sz="1400" dirty="0" smtClean="0"/>
              <a:t>, in press.</a:t>
            </a:r>
            <a:endParaRPr lang="da-DK" sz="1400" dirty="0" smtClean="0"/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Marreiros AC, Kiebel SJ, Friston KJ (2008) Dynamic causal modelling for fMRI: a two-state model. NeuroImage 39:269-278.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eaLnBrk="1" hangingPunct="1"/>
            <a:r>
              <a:rPr lang="de-CH" sz="2400" b="1" dirty="0" smtClean="0">
                <a:latin typeface="Arial Unicode MS" pitchFamily="34" charset="-128"/>
              </a:rPr>
              <a:t>Methods papers:  DCM for fMRI and BMS – part 2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85233"/>
            <a:ext cx="9258300" cy="5546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Penny WD, Stephan KE, Mechelli A, Friston KJ (2004a) Comparing dynamic causal models. NeuroImage 22:1157-1172.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Penny WD, Stephan KE, Mechelli A, Friston KJ (2004b) Modelling functional integration: a comparison of structural equation and dynamic causal models. NeuroImage 23 Suppl 1:S264-274.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Penny WD, Stephan KE, Daunizeau J, Joao M, Friston K, Schofield T, Leff AP (2010) Comparing Families of Dynamic Causal Models. PLoS Computational Biology </a:t>
            </a:r>
            <a:r>
              <a:rPr lang="en-US" sz="1400" dirty="0" smtClean="0"/>
              <a:t>6: e1000709. 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Harrison LM, Penny WD, Friston KJ (2004) Biophysical models of fMRI responses. Curr Opin Neurobiol 14:629-635.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Weiskopf N, Drysdale PM, Robinson PA, Friston KJ (2007) Comparing hemodynamic models with DCM. NeuroImage 38:387-401.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Harrison LM, Kiebel SJ, David O, Penny WD, Friston KJ (2007) Dynamic causal models of neural system dynamics: current state and future extensions. J Biosci 32:129-144.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Weiskopf N, Drysdale PM, Robinson PA, Friston KJ (2007) Comparing hemodynamic models with DCM. NeuroImage 38:387-401.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Kasper L, Harrison LM, Daunizeau J, den Ouden HE, Breakspear M, Friston KJ (2008) Nonlinear dynamic causal models for fMRI. NeuroImage 42:649-662.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Penny WD, Daunizeau J, Moran RJ, Friston KJ (2009a) Bayesian model selection for group studies. NeuroImage 46:1004-1017.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Tittgemeyer M, Knösche TR, Moran RJ, Friston KJ (2009b) Tractography-based priors for dynamic causal models. NeuroImage 47: 1628-1638.</a:t>
            </a:r>
          </a:p>
          <a:p>
            <a:pPr eaLnBrk="1" hangingPunct="1">
              <a:spcBef>
                <a:spcPts val="600"/>
              </a:spcBef>
            </a:pPr>
            <a:r>
              <a:rPr lang="da-DK" sz="1400" dirty="0" smtClean="0"/>
              <a:t>Stephan KE, Penny WD, Moran RJ, den Ouden HEM, Daunizeau J, Friston KJ (2010) Ten simple rules for Dynamic Causal Modelling. NeuroImage 49: 3099-3109.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200" b="1" dirty="0" smtClean="0">
                <a:latin typeface="Arial Unicode MS" pitchFamily="34" charset="-128"/>
              </a:rPr>
              <a:t>Thank you</a:t>
            </a:r>
            <a:endParaRPr lang="en-US" sz="32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757238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1547813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Line 66"/>
          <p:cNvSpPr>
            <a:spLocks noChangeAspect="1" noChangeShapeType="1"/>
          </p:cNvSpPr>
          <p:nvPr/>
        </p:nvSpPr>
        <p:spPr bwMode="auto">
          <a:xfrm>
            <a:off x="6200775" y="3571875"/>
            <a:ext cx="1320800" cy="1982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Line 61"/>
          <p:cNvSpPr>
            <a:spLocks noChangeAspect="1" noChangeShapeType="1"/>
          </p:cNvSpPr>
          <p:nvPr/>
        </p:nvSpPr>
        <p:spPr bwMode="auto">
          <a:xfrm flipH="1">
            <a:off x="4986338" y="3586163"/>
            <a:ext cx="1320800" cy="1982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6286500" y="2405063"/>
            <a:ext cx="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8724900" y="2528888"/>
            <a:ext cx="0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>
            <a:off x="3543300" y="24765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1562100" y="2538413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695575" y="1087438"/>
            <a:ext cx="4886325" cy="284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structure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parameters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25525" y="2133600"/>
            <a:ext cx="353695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individual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   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space partition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19812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comparison of model families using </a:t>
            </a:r>
            <a:br>
              <a:rPr lang="de-CH" b="0" kern="0" smtClean="0">
                <a:solidFill>
                  <a:sysClr val="windowText" lastClr="000000"/>
                </a:solidFill>
              </a:rPr>
            </a:br>
            <a:r>
              <a:rPr lang="de-CH" b="0" kern="0" smtClean="0">
                <a:solidFill>
                  <a:sysClr val="windowText" lastClr="000000"/>
                </a:solidFill>
              </a:rPr>
              <a:t>FFX or 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66700" y="3190875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62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9145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81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0955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838700" y="2133600"/>
            <a:ext cx="4953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parameters of an optimal model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parameters of all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8110538" y="3200400"/>
            <a:ext cx="12192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BMA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056063" y="295275"/>
            <a:ext cx="2154237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definition of model space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081463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BPA)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6600825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t-test, ANOVA)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2" name="AutoShape 47"/>
          <p:cNvCxnSpPr>
            <a:cxnSpLocks noChangeShapeType="1"/>
            <a:stCxn id="49" idx="2"/>
            <a:endCxn id="39" idx="0"/>
          </p:cNvCxnSpPr>
          <p:nvPr/>
        </p:nvCxnSpPr>
        <p:spPr bwMode="auto">
          <a:xfrm>
            <a:off x="5133975" y="609600"/>
            <a:ext cx="4763" cy="477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Line 50"/>
          <p:cNvSpPr>
            <a:spLocks noChangeShapeType="1"/>
          </p:cNvSpPr>
          <p:nvPr/>
        </p:nvSpPr>
        <p:spPr bwMode="auto">
          <a:xfrm flipH="1">
            <a:off x="35433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62865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5143500" y="3200400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010150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466725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697230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6638925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180" y="6482683"/>
            <a:ext cx="258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Stephan et al. 2010,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46850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latin typeface="Arial Unicode MS" pitchFamily="34" charset="-128"/>
              </a:rPr>
              <a:t>Model comparison and selection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1842179" name="Rectangle 3"/>
          <p:cNvSpPr>
            <a:spLocks noChangeArrowheads="1"/>
          </p:cNvSpPr>
          <p:nvPr/>
        </p:nvSpPr>
        <p:spPr bwMode="auto">
          <a:xfrm>
            <a:off x="319088" y="1150938"/>
            <a:ext cx="37988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Given competing hypotheses </a:t>
            </a:r>
            <a:r>
              <a:rPr lang="en-US" sz="2000" b="0">
                <a:latin typeface="Arial Unicode MS" pitchFamily="34" charset="-128"/>
              </a:rPr>
              <a:t>on structure &amp; functional mechanisms of a system, which model is the best?</a:t>
            </a:r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319088" y="5503863"/>
            <a:ext cx="36496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F</a:t>
            </a:r>
            <a:r>
              <a:rPr lang="en-US" sz="2000" b="0">
                <a:latin typeface="Arial Unicode MS" pitchFamily="34" charset="-128"/>
              </a:rPr>
              <a:t>or which </a:t>
            </a:r>
            <a:r>
              <a:rPr lang="en-GB" sz="2000" b="0">
                <a:latin typeface="Arial Unicode MS" pitchFamily="34" charset="-128"/>
              </a:rPr>
              <a:t>model </a:t>
            </a:r>
            <a:r>
              <a:rPr lang="en-GB" sz="2000" b="0" i="1">
                <a:latin typeface="Times New Roman" pitchFamily="18" charset="0"/>
              </a:rPr>
              <a:t>m</a:t>
            </a:r>
            <a:r>
              <a:rPr lang="en-GB" sz="2000" b="0">
                <a:latin typeface="Arial Unicode MS" pitchFamily="34" charset="-128"/>
              </a:rPr>
              <a:t> does </a:t>
            </a:r>
            <a:r>
              <a:rPr lang="en-GB" sz="2000" b="0" i="1">
                <a:latin typeface="Times New Roman" pitchFamily="18" charset="0"/>
              </a:rPr>
              <a:t>p</a:t>
            </a:r>
            <a:r>
              <a:rPr lang="en-GB" sz="2000" b="0">
                <a:latin typeface="Times New Roman" pitchFamily="18" charset="0"/>
              </a:rPr>
              <a:t>(</a:t>
            </a:r>
            <a:r>
              <a:rPr lang="en-GB" sz="2000" b="0" i="1">
                <a:latin typeface="Times New Roman" pitchFamily="18" charset="0"/>
              </a:rPr>
              <a:t>y</a:t>
            </a:r>
            <a:r>
              <a:rPr lang="en-GB" sz="2000" b="0">
                <a:latin typeface="Times New Roman" pitchFamily="18" charset="0"/>
              </a:rPr>
              <a:t>|</a:t>
            </a:r>
            <a:r>
              <a:rPr lang="en-GB" sz="2000" b="0" i="1">
                <a:latin typeface="Times New Roman" pitchFamily="18" charset="0"/>
              </a:rPr>
              <a:t>m</a:t>
            </a:r>
            <a:r>
              <a:rPr lang="en-GB" sz="2000" b="0">
                <a:latin typeface="Times New Roman" pitchFamily="18" charset="0"/>
              </a:rPr>
              <a:t>)</a:t>
            </a:r>
            <a:r>
              <a:rPr lang="en-GB" sz="2000" b="0">
                <a:latin typeface="Arial Unicode MS" pitchFamily="34" charset="-128"/>
              </a:rPr>
              <a:t> become maximal</a:t>
            </a:r>
            <a:r>
              <a:rPr lang="en-US" sz="2000" b="0">
                <a:latin typeface="Arial Unicode MS" pitchFamily="34" charset="-128"/>
              </a:rPr>
              <a:t>?</a:t>
            </a:r>
          </a:p>
        </p:txBody>
      </p:sp>
      <p:sp>
        <p:nvSpPr>
          <p:cNvPr id="1842181" name="AutoShape 5"/>
          <p:cNvSpPr>
            <a:spLocks noChangeArrowheads="1"/>
          </p:cNvSpPr>
          <p:nvPr/>
        </p:nvSpPr>
        <p:spPr bwMode="auto">
          <a:xfrm>
            <a:off x="1803400" y="2557463"/>
            <a:ext cx="361950" cy="865187"/>
          </a:xfrm>
          <a:prstGeom prst="downArrow">
            <a:avLst>
              <a:gd name="adj1" fmla="val 50000"/>
              <a:gd name="adj2" fmla="val 5975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2182" name="Rectangle 6"/>
          <p:cNvSpPr>
            <a:spLocks noChangeArrowheads="1"/>
          </p:cNvSpPr>
          <p:nvPr/>
        </p:nvSpPr>
        <p:spPr bwMode="auto">
          <a:xfrm>
            <a:off x="319088" y="3494088"/>
            <a:ext cx="37258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Which model represents the</a:t>
            </a:r>
            <a:br>
              <a:rPr lang="en-GB" sz="2000" b="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best balance between model </a:t>
            </a:r>
            <a:br>
              <a:rPr lang="en-GB" sz="2000" b="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fit and model complexity</a:t>
            </a:r>
            <a:r>
              <a:rPr lang="en-US" sz="2000" b="0">
                <a:latin typeface="Arial Unicode MS" pitchFamily="34" charset="-128"/>
              </a:rPr>
              <a:t>?</a:t>
            </a:r>
          </a:p>
        </p:txBody>
      </p:sp>
      <p:sp>
        <p:nvSpPr>
          <p:cNvPr id="1842183" name="AutoShape 7"/>
          <p:cNvSpPr>
            <a:spLocks noChangeArrowheads="1"/>
          </p:cNvSpPr>
          <p:nvPr/>
        </p:nvSpPr>
        <p:spPr bwMode="auto">
          <a:xfrm>
            <a:off x="1793875" y="4586288"/>
            <a:ext cx="360363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27500" y="1196975"/>
            <a:ext cx="6015038" cy="5300663"/>
            <a:chOff x="2600" y="754"/>
            <a:chExt cx="3789" cy="3339"/>
          </a:xfrm>
        </p:grpSpPr>
        <p:sp>
          <p:nvSpPr>
            <p:cNvPr id="1842185" name="Rectangle 9"/>
            <p:cNvSpPr>
              <a:spLocks noChangeArrowheads="1"/>
            </p:cNvSpPr>
            <p:nvPr/>
          </p:nvSpPr>
          <p:spPr bwMode="auto">
            <a:xfrm>
              <a:off x="2600" y="754"/>
              <a:ext cx="3789" cy="311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0" y="806"/>
              <a:ext cx="3700" cy="3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924" y="3901"/>
              <a:ext cx="1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b="0">
                  <a:latin typeface="Times New Roman" pitchFamily="18" charset="0"/>
                </a:rPr>
                <a:t>Pitt &amp; Miyung (2002) </a:t>
              </a:r>
              <a:r>
                <a:rPr lang="en-GB" b="0" i="1">
                  <a:latin typeface="Times New Roman" pitchFamily="18" charset="0"/>
                </a:rPr>
                <a:t>TICS</a:t>
              </a:r>
              <a:endParaRPr lang="de-DE" b="0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179" grpId="0"/>
      <p:bldP spid="1842180" grpId="0"/>
      <p:bldP spid="1842181" grpId="0" animBg="1"/>
      <p:bldP spid="1842182" grpId="0"/>
      <p:bldP spid="1842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0375" y="1771252"/>
          <a:ext cx="3921125" cy="2136775"/>
        </p:xfrm>
        <a:graphic>
          <a:graphicData uri="http://schemas.openxmlformats.org/presentationml/2006/ole">
            <p:oleObj spid="_x0000_s3076" name="Equation" r:id="rId3" imgW="2095500" imgH="1016000" progId="Equation.3">
              <p:embed/>
            </p:oleObj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9888" y="1360089"/>
            <a:ext cx="383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Model evidence:</a:t>
            </a:r>
            <a:endParaRPr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03958" y="4896826"/>
            <a:ext cx="4148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Various approximations, e.g.: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-"/>
            </a:pPr>
            <a:r>
              <a:rPr lang="en-GB" sz="2000" b="0" dirty="0">
                <a:solidFill>
                  <a:srgbClr val="000000"/>
                </a:solidFill>
                <a:latin typeface="Arial Unicode MS" pitchFamily="34" charset="-128"/>
              </a:rPr>
              <a:t>negative free energy, AIC, BIC</a:t>
            </a:r>
            <a:endParaRPr lang="en-US" sz="20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01442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latin typeface="Arial Unicode MS" pitchFamily="34" charset="-128"/>
              </a:rPr>
              <a:t>Bayesian model selection (BMS)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00063" y="4432474"/>
            <a:ext cx="784225" cy="271462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9213" y="4283249"/>
            <a:ext cx="3800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accounts for </a:t>
            </a:r>
            <a:r>
              <a:rPr lang="en-GB" sz="2000" b="0" u="sng"/>
              <a:t>both</a:t>
            </a:r>
            <a:r>
              <a:rPr lang="en-GB" sz="2000" b="0"/>
              <a:t> accuracy and complexity of the model</a:t>
            </a:r>
            <a:endParaRPr lang="en-US" sz="2000" b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3713" y="5270674"/>
            <a:ext cx="785812" cy="271462"/>
          </a:xfrm>
          <a:prstGeom prst="rightArrow">
            <a:avLst>
              <a:gd name="adj1" fmla="val 50000"/>
              <a:gd name="adj2" fmla="val 7236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12863" y="5169074"/>
            <a:ext cx="38242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allows for inference about structure (generalisability) of the model</a:t>
            </a:r>
            <a:endParaRPr lang="en-US" sz="2000" b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113" y="1509314"/>
            <a:ext cx="3925887" cy="253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15100" y="3882627"/>
            <a:ext cx="20113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possible datasets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732713" y="2955527"/>
            <a:ext cx="28575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10800000">
            <a:off x="5351463" y="2347514"/>
            <a:ext cx="428625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Trebuchet MS" pitchFamily="34" charset="0"/>
              </a:rPr>
              <a:t>p(y|m)</a:t>
            </a:r>
            <a:endParaRPr lang="en-US" sz="1600" b="0">
              <a:latin typeface="Trebuchet MS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896225" y="1437877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>
                <a:latin typeface="Arial Unicode MS" pitchFamily="34" charset="-128"/>
              </a:rPr>
              <a:t>Gharamani, 2004</a:t>
            </a:r>
            <a:endParaRPr lang="de-DE">
              <a:latin typeface="Arial Unicode MS" pitchFamily="34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971456" y="6039249"/>
            <a:ext cx="5010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McKay 1992,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Neural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Comput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2004a,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en-GB" b="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91465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5251" name="Object 3"/>
          <p:cNvGraphicFramePr>
            <a:graphicFrameLocks noChangeAspect="1"/>
          </p:cNvGraphicFramePr>
          <p:nvPr/>
        </p:nvGraphicFramePr>
        <p:xfrm>
          <a:off x="4279900" y="4503738"/>
          <a:ext cx="3643313" cy="471487"/>
        </p:xfrm>
        <a:graphic>
          <a:graphicData uri="http://schemas.openxmlformats.org/presentationml/2006/ole">
            <p:oleObj spid="_x0000_s4104" name="Equation" r:id="rId3" imgW="1562100" imgH="203200" progId="Equation.3">
              <p:embed/>
            </p:oleObj>
          </a:graphicData>
        </a:graphic>
      </p:graphicFrame>
      <p:sp>
        <p:nvSpPr>
          <p:cNvPr id="1845252" name="Text Box 4"/>
          <p:cNvSpPr txBox="1">
            <a:spLocks noChangeArrowheads="1"/>
          </p:cNvSpPr>
          <p:nvPr/>
        </p:nvSpPr>
        <p:spPr bwMode="auto">
          <a:xfrm>
            <a:off x="463550" y="1235075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Logarithm is a monotonic function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3" name="Text Box 5"/>
          <p:cNvSpPr txBox="1">
            <a:spLocks noChangeArrowheads="1"/>
          </p:cNvSpPr>
          <p:nvPr/>
        </p:nvSpPr>
        <p:spPr bwMode="auto">
          <a:xfrm>
            <a:off x="4927600" y="1227138"/>
            <a:ext cx="49688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Maximizing log model evidence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Maximizing model evidence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4" name="AutoShape 6"/>
          <p:cNvSpPr>
            <a:spLocks noChangeArrowheads="1"/>
          </p:cNvSpPr>
          <p:nvPr/>
        </p:nvSpPr>
        <p:spPr bwMode="auto">
          <a:xfrm rot="-5400000">
            <a:off x="3848100" y="1090613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5255" name="Object 7"/>
          <p:cNvGraphicFramePr>
            <a:graphicFrameLocks noChangeAspect="1"/>
          </p:cNvGraphicFramePr>
          <p:nvPr/>
        </p:nvGraphicFramePr>
        <p:xfrm>
          <a:off x="1358900" y="2625725"/>
          <a:ext cx="6931025" cy="1004888"/>
        </p:xfrm>
        <a:graphic>
          <a:graphicData uri="http://schemas.openxmlformats.org/presentationml/2006/ole">
            <p:oleObj spid="_x0000_s4105" name="Equation" r:id="rId4" imgW="2806700" imgH="431800" progId="Equation.3">
              <p:embed/>
            </p:oleObj>
          </a:graphicData>
        </a:graphic>
      </p:graphicFrame>
      <p:sp>
        <p:nvSpPr>
          <p:cNvPr id="1845256" name="Text Box 8"/>
          <p:cNvSpPr txBox="1">
            <a:spLocks noChangeArrowheads="1"/>
          </p:cNvSpPr>
          <p:nvPr/>
        </p:nvSpPr>
        <p:spPr bwMode="auto">
          <a:xfrm>
            <a:off x="463550" y="4005263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SPM2 &amp; SPM5, interface offers 2 approximations</a:t>
            </a:r>
            <a:r>
              <a:rPr lang="en-US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graphicFrame>
        <p:nvGraphicFramePr>
          <p:cNvPr id="1845257" name="Object 9"/>
          <p:cNvGraphicFramePr>
            <a:graphicFrameLocks noChangeAspect="1"/>
          </p:cNvGraphicFramePr>
          <p:nvPr/>
        </p:nvGraphicFramePr>
        <p:xfrm>
          <a:off x="4279900" y="4997450"/>
          <a:ext cx="4497388" cy="915988"/>
        </p:xfrm>
        <a:graphic>
          <a:graphicData uri="http://schemas.openxmlformats.org/presentationml/2006/ole">
            <p:oleObj spid="_x0000_s4106" name="Equation" r:id="rId5" imgW="1930400" imgH="393700" progId="Equation.3">
              <p:embed/>
            </p:oleObj>
          </a:graphicData>
        </a:graphic>
      </p:graphicFrame>
      <p:sp>
        <p:nvSpPr>
          <p:cNvPr id="1845258" name="Text Box 10"/>
          <p:cNvSpPr txBox="1">
            <a:spLocks noChangeArrowheads="1"/>
          </p:cNvSpPr>
          <p:nvPr/>
        </p:nvSpPr>
        <p:spPr bwMode="auto">
          <a:xfrm>
            <a:off x="463550" y="4529138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Akaike Information Criterion: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9" name="Text Box 11"/>
          <p:cNvSpPr txBox="1">
            <a:spLocks noChangeArrowheads="1"/>
          </p:cNvSpPr>
          <p:nvPr/>
        </p:nvSpPr>
        <p:spPr bwMode="auto">
          <a:xfrm>
            <a:off x="463550" y="5249863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Information Criterion: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0" name="Text Box 12"/>
          <p:cNvSpPr txBox="1">
            <a:spLocks noChangeArrowheads="1"/>
          </p:cNvSpPr>
          <p:nvPr/>
        </p:nvSpPr>
        <p:spPr bwMode="auto">
          <a:xfrm>
            <a:off x="469900" y="2205038"/>
            <a:ext cx="671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model evidence = </a:t>
            </a:r>
            <a:r>
              <a:rPr lang="de-DE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 between fit and complexity</a:t>
            </a:r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79869" y="365125"/>
            <a:ext cx="75841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Approximations to the model evidence in DCM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3" name="Oval 15"/>
          <p:cNvSpPr>
            <a:spLocks noChangeArrowheads="1"/>
          </p:cNvSpPr>
          <p:nvPr/>
        </p:nvSpPr>
        <p:spPr bwMode="auto">
          <a:xfrm>
            <a:off x="7566025" y="4495800"/>
            <a:ext cx="360363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264" name="Text Box 16"/>
          <p:cNvSpPr txBox="1">
            <a:spLocks noChangeArrowheads="1"/>
          </p:cNvSpPr>
          <p:nvPr/>
        </p:nvSpPr>
        <p:spPr bwMode="auto">
          <a:xfrm>
            <a:off x="8699500" y="3573463"/>
            <a:ext cx="1339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 </a:t>
            </a:r>
          </a:p>
          <a:p>
            <a:pPr eaLnBrk="0" hangingPunct="0"/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parameters</a:t>
            </a:r>
            <a:endParaRPr lang="en-US" sz="18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5265" name="AutoShape 17"/>
          <p:cNvCxnSpPr>
            <a:cxnSpLocks noChangeShapeType="1"/>
            <a:stCxn id="1845264" idx="1"/>
            <a:endCxn id="1845263" idx="0"/>
          </p:cNvCxnSpPr>
          <p:nvPr/>
        </p:nvCxnSpPr>
        <p:spPr bwMode="auto">
          <a:xfrm rot="10800000" flipV="1">
            <a:off x="7747000" y="3894138"/>
            <a:ext cx="952500" cy="587375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5266" name="Text Box 18"/>
          <p:cNvSpPr txBox="1">
            <a:spLocks noChangeArrowheads="1"/>
          </p:cNvSpPr>
          <p:nvPr/>
        </p:nvSpPr>
        <p:spPr bwMode="auto">
          <a:xfrm>
            <a:off x="8718550" y="4443413"/>
            <a:ext cx="1301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</a:t>
            </a:r>
          </a:p>
          <a:p>
            <a:pPr eaLnBrk="0" hangingPunct="0"/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</a:t>
            </a:r>
            <a:endParaRPr lang="en-US" sz="18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7" name="Oval 19"/>
          <p:cNvSpPr>
            <a:spLocks noChangeArrowheads="1"/>
          </p:cNvSpPr>
          <p:nvPr/>
        </p:nvSpPr>
        <p:spPr bwMode="auto">
          <a:xfrm>
            <a:off x="8383588" y="5181600"/>
            <a:ext cx="360362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845268" name="AutoShape 20"/>
          <p:cNvCxnSpPr>
            <a:cxnSpLocks noChangeShapeType="1"/>
            <a:stCxn id="1845266" idx="1"/>
            <a:endCxn id="1845267" idx="0"/>
          </p:cNvCxnSpPr>
          <p:nvPr/>
        </p:nvCxnSpPr>
        <p:spPr bwMode="auto">
          <a:xfrm rot="10800000" flipV="1">
            <a:off x="8564563" y="4764088"/>
            <a:ext cx="153987" cy="403225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5269" name="AutoShape 21"/>
          <p:cNvSpPr>
            <a:spLocks noChangeArrowheads="1"/>
          </p:cNvSpPr>
          <p:nvPr/>
        </p:nvSpPr>
        <p:spPr bwMode="auto">
          <a:xfrm rot="-5400000">
            <a:off x="895350" y="5589588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270" name="Text Box 22"/>
          <p:cNvSpPr txBox="1">
            <a:spLocks noChangeArrowheads="1"/>
          </p:cNvSpPr>
          <p:nvPr/>
        </p:nvSpPr>
        <p:spPr bwMode="auto">
          <a:xfrm>
            <a:off x="1687513" y="5865813"/>
            <a:ext cx="83162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AIC </a:t>
            </a:r>
            <a:r>
              <a:rPr lang="en-GB" sz="20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BIC only take into account the number of parameters, but not the flexibility they provide (prior variance) nor their interdependencies.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52" grpId="0"/>
      <p:bldP spid="1845253" grpId="0"/>
      <p:bldP spid="1845254" grpId="0" animBg="1"/>
      <p:bldP spid="1845256" grpId="0"/>
      <p:bldP spid="1845258" grpId="0"/>
      <p:bldP spid="1845259" grpId="0"/>
      <p:bldP spid="1845260" grpId="0"/>
      <p:bldP spid="1845263" grpId="0" animBg="1"/>
      <p:bldP spid="1845264" grpId="0"/>
      <p:bldP spid="1845266" grpId="0"/>
      <p:bldP spid="1845267" grpId="0" animBg="1"/>
      <p:bldP spid="1845269" grpId="0" animBg="1"/>
      <p:bldP spid="1845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3188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The (negative) free energy approximation</a:t>
            </a:r>
            <a:endParaRPr lang="en-US" sz="2800" b="1" dirty="0" smtClean="0">
              <a:latin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22375"/>
            <a:ext cx="9258300" cy="4903788"/>
          </a:xfrm>
        </p:spPr>
        <p:txBody>
          <a:bodyPr/>
          <a:lstStyle/>
          <a:p>
            <a:pPr eaLnBrk="1" hangingPunct="1"/>
            <a:r>
              <a:rPr lang="de-CH" sz="2000" dirty="0" smtClean="0"/>
              <a:t>Under Gaussian assumptions about the posterior (Laplace approximation), the negative free energy </a:t>
            </a:r>
            <a:r>
              <a:rPr lang="de-CH" sz="2000" i="1" dirty="0" smtClean="0"/>
              <a:t>F</a:t>
            </a:r>
            <a:r>
              <a:rPr lang="de-CH" sz="2000" dirty="0" smtClean="0"/>
              <a:t> is a lower bound on the log model evidence:</a:t>
            </a:r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endParaRPr lang="de-CH" sz="2000" dirty="0" smtClean="0"/>
          </a:p>
          <a:p>
            <a:pPr eaLnBrk="1" hangingPunct="1"/>
            <a:r>
              <a:rPr lang="de-CH" sz="2000" dirty="0" smtClean="0"/>
              <a:t>F can also be written as the difference between fit and complexity:</a:t>
            </a:r>
            <a:endParaRPr lang="en-US" sz="20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2379563"/>
              </p:ext>
            </p:extLst>
          </p:nvPr>
        </p:nvGraphicFramePr>
        <p:xfrm>
          <a:off x="973634" y="2088098"/>
          <a:ext cx="8959354" cy="1688169"/>
        </p:xfrm>
        <a:graphic>
          <a:graphicData uri="http://schemas.openxmlformats.org/presentationml/2006/ole">
            <p:oleObj spid="_x0000_s274434" name="Equation" r:id="rId3" imgW="4089400" imgH="68580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6711194"/>
              </p:ext>
            </p:extLst>
          </p:nvPr>
        </p:nvGraphicFramePr>
        <p:xfrm>
          <a:off x="790449" y="4989498"/>
          <a:ext cx="7698458" cy="929149"/>
        </p:xfrm>
        <a:graphic>
          <a:graphicData uri="http://schemas.openxmlformats.org/presentationml/2006/ole">
            <p:oleObj spid="_x0000_s274436" name="Equation" r:id="rId4" imgW="2717640" imgH="29196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32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038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The complexity term in </a:t>
            </a:r>
            <a:r>
              <a:rPr lang="de-CH" sz="2800" i="1" dirty="0" smtClean="0"/>
              <a:t>F</a:t>
            </a:r>
            <a:endParaRPr lang="en-US" sz="2800" i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8238"/>
            <a:ext cx="9258300" cy="551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In contrast to AIC &amp; BIC, the complexity term of the negative free energy </a:t>
            </a:r>
            <a:r>
              <a:rPr lang="de-CH" sz="2400" i="1" dirty="0" smtClean="0"/>
              <a:t>F</a:t>
            </a:r>
            <a:r>
              <a:rPr lang="de-CH" sz="2400" dirty="0" smtClean="0"/>
              <a:t> accounts for parameter interdependencies.</a:t>
            </a:r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The complexity term of </a:t>
            </a:r>
            <a:r>
              <a:rPr lang="de-CH" sz="2400" i="1" dirty="0" smtClean="0"/>
              <a:t>F</a:t>
            </a:r>
            <a:r>
              <a:rPr lang="de-CH" sz="2400" dirty="0" smtClean="0"/>
              <a:t> is higher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smtClean="0"/>
              <a:t>the more independent the prior parameters (</a:t>
            </a:r>
            <a:r>
              <a:rPr lang="de-CH" sz="2000" dirty="0" smtClean="0">
                <a:sym typeface="Symbol" pitchFamily="18" charset="2"/>
              </a:rPr>
              <a:t> effective DFs)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smtClean="0"/>
              <a:t>the more dependent the posterior parameters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smtClean="0"/>
              <a:t>the more the posterior mean deviates from the prior mean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dirty="0" smtClean="0"/>
              <a:t>NB: Since SPM8, only </a:t>
            </a:r>
            <a:r>
              <a:rPr lang="de-CH" sz="2400" i="1" dirty="0" smtClean="0"/>
              <a:t>F</a:t>
            </a:r>
            <a:r>
              <a:rPr lang="de-CH" sz="2400" dirty="0" smtClean="0"/>
              <a:t> for is used for model selection !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01738" y="2265363"/>
          <a:ext cx="7815262" cy="1612900"/>
        </p:xfrm>
        <a:graphic>
          <a:graphicData uri="http://schemas.openxmlformats.org/presentationml/2006/ole">
            <p:oleObj spid="_x0000_s6148" name="Equation" r:id="rId3" imgW="3048000" imgH="63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7|2.6|7.4|13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18004</TotalTime>
  <Words>2508</Words>
  <Application>Microsoft Office PowerPoint</Application>
  <PresentationFormat>35mm Slides</PresentationFormat>
  <Paragraphs>603</Paragraphs>
  <Slides>39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Blank Presentation</vt:lpstr>
      <vt:lpstr>1_Default Design</vt:lpstr>
      <vt:lpstr>2_Default Design</vt:lpstr>
      <vt:lpstr>5_Default Design</vt:lpstr>
      <vt:lpstr>6_Default Design</vt:lpstr>
      <vt:lpstr>8_Default Design</vt:lpstr>
      <vt:lpstr>9_Default Design</vt:lpstr>
      <vt:lpstr>3_Default Design</vt:lpstr>
      <vt:lpstr>7_Default Design</vt:lpstr>
      <vt:lpstr>Equation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The (negative) free energy approximation</vt:lpstr>
      <vt:lpstr>The complexity term in F</vt:lpstr>
      <vt:lpstr>Slide 10</vt:lpstr>
      <vt:lpstr>Slide 11</vt:lpstr>
      <vt:lpstr>Fixed effects BMS at group level</vt:lpstr>
      <vt:lpstr>Slide 13</vt:lpstr>
      <vt:lpstr>Slide 14</vt:lpstr>
      <vt:lpstr>Slide 15</vt:lpstr>
      <vt:lpstr>Slide 16</vt:lpstr>
      <vt:lpstr>Comparing model families – a second example</vt:lpstr>
      <vt:lpstr>Bayesian Model Averaging (BMA)</vt:lpstr>
      <vt:lpstr>BMS for large model spaces</vt:lpstr>
      <vt:lpstr>BMS for large model spaces</vt:lpstr>
      <vt:lpstr>Slide 21</vt:lpstr>
      <vt:lpstr>Learning of dynamic audio-visual associations</vt:lpstr>
      <vt:lpstr>Explaining RTs by different learning models</vt:lpstr>
      <vt:lpstr>Hierarchical Bayesian learning model</vt:lpstr>
      <vt:lpstr>Slide 25</vt:lpstr>
      <vt:lpstr>Prediction error (PE) activity in the putamen</vt:lpstr>
      <vt:lpstr>Slide 27</vt:lpstr>
      <vt:lpstr>Prediction error in PMd: cause or effect?</vt:lpstr>
      <vt:lpstr>Slide 29</vt:lpstr>
      <vt:lpstr>Diffusion-weighted imaging</vt:lpstr>
      <vt:lpstr>Probabilistic tractography: Kaden  et al. 2007,  NeuroImage</vt:lpstr>
      <vt:lpstr>Slide 32</vt:lpstr>
      <vt:lpstr>Slide 33</vt:lpstr>
      <vt:lpstr>Connection-specific prior variance  as a function of anatomical connection probability </vt:lpstr>
      <vt:lpstr>Slide 35</vt:lpstr>
      <vt:lpstr>Slide 36</vt:lpstr>
      <vt:lpstr>Methods papers:  DCM for fMRI and BMS – part 1</vt:lpstr>
      <vt:lpstr>Methods papers:  DCM for fMRI and BMS – part 2</vt:lpstr>
      <vt:lpstr>Thank you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1722</cp:revision>
  <cp:lastPrinted>2000-08-31T18:39:38Z</cp:lastPrinted>
  <dcterms:created xsi:type="dcterms:W3CDTF">2000-05-18T20:05:13Z</dcterms:created>
  <dcterms:modified xsi:type="dcterms:W3CDTF">2011-05-13T19:50:33Z</dcterms:modified>
</cp:coreProperties>
</file>