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 id="2147483653" r:id="rId3"/>
    <p:sldMasterId id="2147483726" r:id="rId4"/>
    <p:sldMasterId id="2147483739" r:id="rId5"/>
    <p:sldMasterId id="2147483765" r:id="rId6"/>
    <p:sldMasterId id="2147483778" r:id="rId7"/>
    <p:sldMasterId id="2147483791" r:id="rId8"/>
    <p:sldMasterId id="2147483804" r:id="rId9"/>
    <p:sldMasterId id="2147483816" r:id="rId10"/>
    <p:sldMasterId id="2147483829" r:id="rId11"/>
    <p:sldMasterId id="2147483842" r:id="rId12"/>
    <p:sldMasterId id="2147483855" r:id="rId13"/>
  </p:sldMasterIdLst>
  <p:notesMasterIdLst>
    <p:notesMasterId r:id="rId72"/>
  </p:notesMasterIdLst>
  <p:handoutMasterIdLst>
    <p:handoutMasterId r:id="rId73"/>
  </p:handoutMasterIdLst>
  <p:sldIdLst>
    <p:sldId id="1620" r:id="rId14"/>
    <p:sldId id="1283" r:id="rId15"/>
    <p:sldId id="1655" r:id="rId16"/>
    <p:sldId id="1701" r:id="rId17"/>
    <p:sldId id="1574" r:id="rId18"/>
    <p:sldId id="1646" r:id="rId19"/>
    <p:sldId id="1577" r:id="rId20"/>
    <p:sldId id="1582" r:id="rId21"/>
    <p:sldId id="1583" r:id="rId22"/>
    <p:sldId id="1652" r:id="rId23"/>
    <p:sldId id="1589" r:id="rId24"/>
    <p:sldId id="1590" r:id="rId25"/>
    <p:sldId id="1684" r:id="rId26"/>
    <p:sldId id="1685" r:id="rId27"/>
    <p:sldId id="1686" r:id="rId28"/>
    <p:sldId id="1702" r:id="rId29"/>
    <p:sldId id="1631" r:id="rId30"/>
    <p:sldId id="1658" r:id="rId31"/>
    <p:sldId id="1572" r:id="rId32"/>
    <p:sldId id="1699" r:id="rId33"/>
    <p:sldId id="1700" r:id="rId34"/>
    <p:sldId id="1717" r:id="rId35"/>
    <p:sldId id="1688" r:id="rId36"/>
    <p:sldId id="1539" r:id="rId37"/>
    <p:sldId id="1564" r:id="rId38"/>
    <p:sldId id="1571" r:id="rId39"/>
    <p:sldId id="1569" r:id="rId40"/>
    <p:sldId id="1697" r:id="rId41"/>
    <p:sldId id="1698" r:id="rId42"/>
    <p:sldId id="1673" r:id="rId43"/>
    <p:sldId id="1689" r:id="rId44"/>
    <p:sldId id="1703" r:id="rId45"/>
    <p:sldId id="1690" r:id="rId46"/>
    <p:sldId id="1692" r:id="rId47"/>
    <p:sldId id="1704" r:id="rId48"/>
    <p:sldId id="1694" r:id="rId49"/>
    <p:sldId id="1705" r:id="rId50"/>
    <p:sldId id="1682" r:id="rId51"/>
    <p:sldId id="1613" r:id="rId52"/>
    <p:sldId id="1614" r:id="rId53"/>
    <p:sldId id="1639" r:id="rId54"/>
    <p:sldId id="1695" r:id="rId55"/>
    <p:sldId id="1641" r:id="rId56"/>
    <p:sldId id="1642" r:id="rId57"/>
    <p:sldId id="1643" r:id="rId58"/>
    <p:sldId id="1706" r:id="rId59"/>
    <p:sldId id="1707" r:id="rId60"/>
    <p:sldId id="1708" r:id="rId61"/>
    <p:sldId id="1709" r:id="rId62"/>
    <p:sldId id="1710" r:id="rId63"/>
    <p:sldId id="1711" r:id="rId64"/>
    <p:sldId id="1712" r:id="rId65"/>
    <p:sldId id="1718" r:id="rId66"/>
    <p:sldId id="1715" r:id="rId67"/>
    <p:sldId id="1716" r:id="rId68"/>
    <p:sldId id="1651" r:id="rId69"/>
    <p:sldId id="1650" r:id="rId70"/>
    <p:sldId id="1680" r:id="rId71"/>
  </p:sldIdLst>
  <p:sldSz cx="10287000" cy="6858000" type="35mm"/>
  <p:notesSz cx="6794500" cy="9931400"/>
  <p:defaultTex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0C0C0"/>
    <a:srgbClr val="EAEAEA"/>
    <a:srgbClr val="3333FF"/>
    <a:srgbClr val="FFFF00"/>
    <a:srgbClr val="33CC33"/>
    <a:srgbClr val="008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7007" autoAdjust="0"/>
  </p:normalViewPr>
  <p:slideViewPr>
    <p:cSldViewPr snapToGrid="0">
      <p:cViewPr>
        <p:scale>
          <a:sx n="70" d="100"/>
          <a:sy n="70" d="100"/>
        </p:scale>
        <p:origin x="-1914" y="-954"/>
      </p:cViewPr>
      <p:guideLst>
        <p:guide orient="horz" pos="2295"/>
        <p:guide pos="32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217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3.png"/><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97.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5" Type="http://schemas.openxmlformats.org/officeDocument/2006/relationships/image" Target="../media/image9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 Id="rId1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7" name="Rectangle 3"/>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36868" name="Rectangle 4"/>
          <p:cNvSpPr>
            <a:spLocks noGrp="1" noChangeArrowheads="1"/>
          </p:cNvSpPr>
          <p:nvPr>
            <p:ph type="ftr" sz="quarter" idx="2"/>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9" name="Rectangle 5"/>
          <p:cNvSpPr>
            <a:spLocks noGrp="1" noChangeArrowheads="1"/>
          </p:cNvSpPr>
          <p:nvPr>
            <p:ph type="sldNum" sz="quarter" idx="3"/>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A3436729-222B-4A86-B55F-6DA897591E05}" type="slidenum">
              <a:rPr lang="en-GB"/>
              <a:pPr>
                <a:defRPr/>
              </a:pPr>
              <a:t>‹#›</a:t>
            </a:fld>
            <a:endParaRPr lang="en-GB"/>
          </a:p>
        </p:txBody>
      </p:sp>
    </p:spTree>
    <p:extLst>
      <p:ext uri="{BB962C8B-B14F-4D97-AF65-F5344CB8AC3E}">
        <p14:creationId xmlns:p14="http://schemas.microsoft.com/office/powerpoint/2010/main" val="13063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19"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68612" name="Rectangle 4"/>
          <p:cNvSpPr>
            <a:spLocks noGrp="1" noRot="1" noChangeAspect="1" noChangeArrowheads="1" noTextEdit="1"/>
          </p:cNvSpPr>
          <p:nvPr>
            <p:ph type="sldImg" idx="2"/>
          </p:nvPr>
        </p:nvSpPr>
        <p:spPr bwMode="auto">
          <a:xfrm>
            <a:off x="603250" y="746125"/>
            <a:ext cx="5588000" cy="3724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04875" y="4718050"/>
            <a:ext cx="4984750" cy="44672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4822" name="Rectangle 6"/>
          <p:cNvSpPr>
            <a:spLocks noGrp="1" noChangeArrowheads="1"/>
          </p:cNvSpPr>
          <p:nvPr>
            <p:ph type="ftr" sz="quarter" idx="4"/>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23" name="Rectangle 7"/>
          <p:cNvSpPr>
            <a:spLocks noGrp="1" noChangeArrowheads="1"/>
          </p:cNvSpPr>
          <p:nvPr>
            <p:ph type="sldNum" sz="quarter" idx="5"/>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FC485346-FB56-4583-A442-E1C6B6FC4990}" type="slidenum">
              <a:rPr lang="en-GB"/>
              <a:pPr>
                <a:defRPr/>
              </a:pPr>
              <a:t>‹#›</a:t>
            </a:fld>
            <a:endParaRPr lang="en-GB"/>
          </a:p>
        </p:txBody>
      </p:sp>
    </p:spTree>
    <p:extLst>
      <p:ext uri="{BB962C8B-B14F-4D97-AF65-F5344CB8AC3E}">
        <p14:creationId xmlns:p14="http://schemas.microsoft.com/office/powerpoint/2010/main" val="2916597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de-CH" smtClean="0"/>
              <a:t>Posterior model probability in lower plot is a normalised probability:</a:t>
            </a:r>
          </a:p>
          <a:p>
            <a:r>
              <a:rPr lang="de-CH" smtClean="0"/>
              <a:t>p(m_i|y) = p(y|m_i)/sum(p(y|m_i))</a:t>
            </a:r>
          </a:p>
          <a:p>
            <a:r>
              <a:rPr lang="de-CH" smtClean="0"/>
              <a:t>Note that under flat model priors  p(m_i|y) = p(y|m_i)</a:t>
            </a: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Overall, Bayesian model selection is a generic and powerful procedure that has found widespread application in machine learning and </a:t>
            </a:r>
            <a:r>
              <a:rPr lang="en-US" sz="1200" kern="1200" dirty="0" err="1" smtClean="0">
                <a:solidFill>
                  <a:schemeClr val="tx1"/>
                </a:solidFill>
                <a:latin typeface="Times New Roman" pitchFamily="18" charset="0"/>
                <a:ea typeface="+mn-ea"/>
                <a:cs typeface="+mn-cs"/>
              </a:rPr>
              <a:t>neuroimaging</a:t>
            </a:r>
            <a:r>
              <a:rPr lang="en-US" sz="1200" kern="1200" dirty="0" smtClean="0">
                <a:solidFill>
                  <a:schemeClr val="tx1"/>
                </a:solidFill>
                <a:latin typeface="Times New Roman" pitchFamily="18" charset="0"/>
                <a:ea typeface="+mn-ea"/>
                <a:cs typeface="+mn-cs"/>
              </a:rPr>
              <a:t>.  However, as every method, it has limitations and there are cases when it cannot be used at all.  For these cases, we have been developing a new approach which we colloquially refer to as “model-based decoding”. This approach rests on using a model for theory-guided dimensionality reduction and selecting those data features which are used subsequently for classification.  Here, different models can be compared, by cross-validation, in terms of how well their parameters preserve information about the relevant class labels.</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47</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Although Bayesian model selection was already introduced in the early 90s, for a long time it had been a major problem to deal with heterogeneous groups where different models best explain subject-specific</a:t>
            </a:r>
            <a:r>
              <a:rPr lang="en-US" sz="1200" kern="1200" baseline="0" dirty="0" smtClean="0">
                <a:solidFill>
                  <a:schemeClr val="tx1"/>
                </a:solidFill>
                <a:latin typeface="Times New Roman" pitchFamily="18" charset="0"/>
                <a:ea typeface="+mn-ea"/>
                <a:cs typeface="+mn-cs"/>
              </a:rPr>
              <a:t> data</a:t>
            </a:r>
            <a:r>
              <a:rPr lang="en-US" sz="1200" kern="1200" dirty="0" smtClean="0">
                <a:solidFill>
                  <a:schemeClr val="tx1"/>
                </a:solidFill>
                <a:latin typeface="Times New Roman" pitchFamily="18" charset="0"/>
                <a:ea typeface="+mn-ea"/>
                <a:cs typeface="+mn-cs"/>
              </a:rPr>
              <a:t>.  We recently proposed a solution to this problem which rests on a hierarchical Bayesian model and allows one to estimate the distribution of model probabilities in the population. </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I</a:t>
            </a:r>
            <a:r>
              <a:rPr lang="de-CH" baseline="0" dirty="0" smtClean="0"/>
              <a:t> </a:t>
            </a:r>
            <a:r>
              <a:rPr lang="de-CH" baseline="0" dirty="0" err="1" smtClean="0"/>
              <a:t>would</a:t>
            </a:r>
            <a:r>
              <a:rPr lang="de-CH" baseline="0" dirty="0" smtClean="0"/>
              <a:t> </a:t>
            </a:r>
            <a:r>
              <a:rPr lang="de-CH" baseline="0" dirty="0" err="1" smtClean="0"/>
              <a:t>like</a:t>
            </a:r>
            <a:r>
              <a:rPr lang="de-CH" baseline="0" dirty="0" smtClean="0"/>
              <a:t> </a:t>
            </a:r>
            <a:r>
              <a:rPr lang="de-CH" baseline="0" dirty="0" err="1" smtClean="0"/>
              <a:t>to</a:t>
            </a:r>
            <a:r>
              <a:rPr lang="de-CH" baseline="0" dirty="0" smtClean="0"/>
              <a:t> </a:t>
            </a:r>
            <a:r>
              <a:rPr lang="de-CH" baseline="0" dirty="0" err="1" smtClean="0"/>
              <a:t>illustrate</a:t>
            </a:r>
            <a:r>
              <a:rPr lang="de-CH" baseline="0" dirty="0" smtClean="0"/>
              <a:t> </a:t>
            </a:r>
            <a:r>
              <a:rPr lang="de-CH" baseline="0" dirty="0" err="1" smtClean="0"/>
              <a:t>the</a:t>
            </a:r>
            <a:r>
              <a:rPr lang="de-CH" baseline="0" dirty="0" smtClean="0"/>
              <a:t> </a:t>
            </a:r>
            <a:r>
              <a:rPr lang="de-CH" baseline="0" dirty="0" err="1" smtClean="0"/>
              <a:t>importance</a:t>
            </a:r>
            <a:r>
              <a:rPr lang="de-CH" baseline="0" dirty="0" smtClean="0"/>
              <a:t> </a:t>
            </a:r>
            <a:r>
              <a:rPr lang="de-CH" baseline="0" dirty="0" err="1" smtClean="0"/>
              <a:t>of</a:t>
            </a:r>
            <a:r>
              <a:rPr lang="de-CH" baseline="0" dirty="0" smtClean="0"/>
              <a:t> m</a:t>
            </a:r>
            <a:r>
              <a:rPr lang="de-CH" dirty="0" smtClean="0"/>
              <a:t>odel </a:t>
            </a:r>
            <a:r>
              <a:rPr lang="de-CH" dirty="0" err="1" smtClean="0"/>
              <a:t>selection</a:t>
            </a:r>
            <a:r>
              <a:rPr lang="de-CH" dirty="0" smtClean="0"/>
              <a:t> </a:t>
            </a:r>
            <a:r>
              <a:rPr lang="de-CH" dirty="0" err="1" smtClean="0"/>
              <a:t>methods</a:t>
            </a:r>
            <a:r>
              <a:rPr lang="de-CH" dirty="0" smtClean="0"/>
              <a:t> </a:t>
            </a:r>
            <a:r>
              <a:rPr lang="de-CH" dirty="0" err="1" smtClean="0"/>
              <a:t>which</a:t>
            </a:r>
            <a:r>
              <a:rPr lang="de-CH" dirty="0" smtClean="0"/>
              <a:t> </a:t>
            </a:r>
            <a:r>
              <a:rPr lang="de-CH" dirty="0" err="1" smtClean="0"/>
              <a:t>account</a:t>
            </a:r>
            <a:r>
              <a:rPr lang="de-CH" dirty="0" smtClean="0"/>
              <a:t> </a:t>
            </a:r>
            <a:r>
              <a:rPr lang="de-CH" dirty="0" err="1" smtClean="0"/>
              <a:t>for</a:t>
            </a:r>
            <a:r>
              <a:rPr lang="de-CH" dirty="0" smtClean="0"/>
              <a:t> </a:t>
            </a:r>
            <a:r>
              <a:rPr lang="de-CH" dirty="0" err="1" smtClean="0"/>
              <a:t>group</a:t>
            </a:r>
            <a:r>
              <a:rPr lang="de-CH" dirty="0" smtClean="0"/>
              <a:t> </a:t>
            </a:r>
            <a:r>
              <a:rPr lang="de-CH" dirty="0" err="1" smtClean="0"/>
              <a:t>heterogeneity</a:t>
            </a:r>
            <a:r>
              <a:rPr lang="de-CH" dirty="0" smtClean="0"/>
              <a:t> </a:t>
            </a:r>
            <a:r>
              <a:rPr lang="de-CH" dirty="0" err="1" smtClean="0"/>
              <a:t>by</a:t>
            </a:r>
            <a:r>
              <a:rPr lang="de-CH" dirty="0" smtClean="0"/>
              <a:t> a </a:t>
            </a:r>
            <a:r>
              <a:rPr lang="de-CH" dirty="0" err="1" smtClean="0"/>
              <a:t>concrete</a:t>
            </a:r>
            <a:r>
              <a:rPr lang="de-CH" baseline="0" dirty="0" smtClean="0"/>
              <a:t> </a:t>
            </a:r>
            <a:r>
              <a:rPr lang="de-CH" baseline="0" dirty="0" err="1" smtClean="0"/>
              <a:t>example</a:t>
            </a:r>
            <a:r>
              <a:rPr lang="de-CH" baseline="0" dirty="0" smtClean="0"/>
              <a:t>.  </a:t>
            </a:r>
            <a:r>
              <a:rPr lang="de-CH" dirty="0" err="1" smtClean="0"/>
              <a:t>This</a:t>
            </a:r>
            <a:r>
              <a:rPr lang="de-CH" dirty="0" smtClean="0"/>
              <a:t> </a:t>
            </a:r>
            <a:r>
              <a:rPr lang="de-CH" dirty="0" err="1" smtClean="0"/>
              <a:t>plot</a:t>
            </a:r>
            <a:r>
              <a:rPr lang="de-CH" dirty="0" smtClean="0"/>
              <a:t> </a:t>
            </a:r>
            <a:r>
              <a:rPr lang="de-CH" dirty="0" err="1" smtClean="0"/>
              <a:t>uses</a:t>
            </a:r>
            <a:r>
              <a:rPr lang="de-CH" dirty="0" smtClean="0"/>
              <a:t> </a:t>
            </a:r>
            <a:r>
              <a:rPr lang="de-CH" dirty="0" err="1" smtClean="0"/>
              <a:t>fMRI</a:t>
            </a:r>
            <a:r>
              <a:rPr lang="de-CH" dirty="0" smtClean="0"/>
              <a:t> </a:t>
            </a:r>
            <a:r>
              <a:rPr lang="de-CH" dirty="0" err="1" smtClean="0"/>
              <a:t>data</a:t>
            </a:r>
            <a:r>
              <a:rPr lang="de-CH" baseline="0" dirty="0" smtClean="0"/>
              <a:t> </a:t>
            </a:r>
            <a:r>
              <a:rPr lang="de-CH" baseline="0" dirty="0" err="1" smtClean="0"/>
              <a:t>and</a:t>
            </a:r>
            <a:r>
              <a:rPr lang="de-CH" baseline="0" dirty="0" smtClean="0"/>
              <a:t> </a:t>
            </a:r>
            <a:r>
              <a:rPr lang="de-CH" baseline="0" dirty="0" err="1" smtClean="0"/>
              <a:t>models</a:t>
            </a:r>
            <a:r>
              <a:rPr lang="de-CH" baseline="0" dirty="0" smtClean="0"/>
              <a:t> </a:t>
            </a:r>
            <a:r>
              <a:rPr lang="de-CH" baseline="0" dirty="0" err="1" smtClean="0"/>
              <a:t>from</a:t>
            </a:r>
            <a:r>
              <a:rPr lang="de-CH" baseline="0" dirty="0" smtClean="0"/>
              <a:t> </a:t>
            </a:r>
            <a:r>
              <a:rPr lang="de-CH" baseline="0" dirty="0" err="1" smtClean="0"/>
              <a:t>studies</a:t>
            </a:r>
            <a:r>
              <a:rPr lang="de-CH" baseline="0" dirty="0" smtClean="0"/>
              <a:t> on </a:t>
            </a:r>
            <a:r>
              <a:rPr lang="de-CH" baseline="0" dirty="0" err="1" smtClean="0"/>
              <a:t>lateralised</a:t>
            </a:r>
            <a:r>
              <a:rPr lang="de-CH" baseline="0" dirty="0" smtClean="0"/>
              <a:t> </a:t>
            </a:r>
            <a:r>
              <a:rPr lang="de-CH" baseline="0" dirty="0" err="1" smtClean="0"/>
              <a:t>decision</a:t>
            </a:r>
            <a:r>
              <a:rPr lang="de-CH" baseline="0" dirty="0" smtClean="0"/>
              <a:t> </a:t>
            </a:r>
            <a:r>
              <a:rPr lang="de-CH" baseline="0" dirty="0" err="1" smtClean="0"/>
              <a:t>tasks</a:t>
            </a:r>
            <a:r>
              <a:rPr lang="de-CH" baseline="0" dirty="0" smtClean="0"/>
              <a:t> I </a:t>
            </a:r>
            <a:r>
              <a:rPr lang="de-CH" baseline="0" dirty="0" err="1" smtClean="0"/>
              <a:t>published</a:t>
            </a:r>
            <a:r>
              <a:rPr lang="de-CH" baseline="0" dirty="0" smtClean="0"/>
              <a:t> </a:t>
            </a:r>
            <a:r>
              <a:rPr lang="de-CH" baseline="0" dirty="0" err="1" smtClean="0"/>
              <a:t>previously</a:t>
            </a:r>
            <a:r>
              <a:rPr lang="de-CH" baseline="0" dirty="0" smtClean="0"/>
              <a:t>.  </a:t>
            </a:r>
            <a:r>
              <a:rPr lang="de-CH" baseline="0" dirty="0" err="1" smtClean="0"/>
              <a:t>It</a:t>
            </a:r>
            <a:r>
              <a:rPr lang="de-CH" baseline="0" dirty="0" smtClean="0"/>
              <a:t> </a:t>
            </a:r>
            <a:r>
              <a:rPr lang="de-CH" dirty="0" err="1" smtClean="0"/>
              <a:t>shows</a:t>
            </a:r>
            <a:r>
              <a:rPr lang="de-CH" baseline="0" dirty="0" smtClean="0"/>
              <a:t> </a:t>
            </a:r>
            <a:r>
              <a:rPr lang="de-CH" baseline="0" dirty="0" err="1" smtClean="0"/>
              <a:t>the</a:t>
            </a:r>
            <a:r>
              <a:rPr lang="de-CH" baseline="0" dirty="0" smtClean="0"/>
              <a:t> relative </a:t>
            </a:r>
            <a:r>
              <a:rPr lang="de-CH" baseline="0" dirty="0" err="1" smtClean="0"/>
              <a:t>evidence</a:t>
            </a:r>
            <a:r>
              <a:rPr lang="de-CH" baseline="0" dirty="0" smtClean="0"/>
              <a:t> </a:t>
            </a:r>
            <a:r>
              <a:rPr lang="de-CH" baseline="0" dirty="0" err="1" smtClean="0"/>
              <a:t>for</a:t>
            </a:r>
            <a:r>
              <a:rPr lang="de-CH" baseline="0" dirty="0" smtClean="0"/>
              <a:t> a model m1 </a:t>
            </a:r>
            <a:r>
              <a:rPr lang="de-CH" baseline="0" dirty="0" err="1" smtClean="0"/>
              <a:t>that</a:t>
            </a:r>
            <a:r>
              <a:rPr lang="de-CH" baseline="0" dirty="0" smtClean="0"/>
              <a:t> </a:t>
            </a:r>
            <a:r>
              <a:rPr lang="de-CH" baseline="0" dirty="0" err="1" smtClean="0"/>
              <a:t>is</a:t>
            </a:r>
            <a:r>
              <a:rPr lang="de-CH" baseline="0" dirty="0" smtClean="0"/>
              <a:t> </a:t>
            </a:r>
            <a:r>
              <a:rPr lang="de-CH" baseline="0" dirty="0" err="1" smtClean="0"/>
              <a:t>compared</a:t>
            </a:r>
            <a:r>
              <a:rPr lang="de-CH" baseline="0" dirty="0" smtClean="0"/>
              <a:t> </a:t>
            </a:r>
            <a:r>
              <a:rPr lang="de-CH" baseline="0" dirty="0" err="1" smtClean="0"/>
              <a:t>to</a:t>
            </a:r>
            <a:r>
              <a:rPr lang="de-CH" baseline="0" dirty="0" smtClean="0"/>
              <a:t> </a:t>
            </a:r>
            <a:r>
              <a:rPr lang="de-CH" baseline="0" dirty="0" err="1" smtClean="0"/>
              <a:t>another</a:t>
            </a:r>
            <a:r>
              <a:rPr lang="de-CH" baseline="0" dirty="0" smtClean="0"/>
              <a:t> model m2 in all 12 </a:t>
            </a:r>
            <a:r>
              <a:rPr lang="de-CH" baseline="0" dirty="0" err="1" smtClean="0"/>
              <a:t>subjects</a:t>
            </a:r>
            <a:r>
              <a:rPr lang="de-CH" baseline="0" dirty="0" smtClean="0"/>
              <a:t>.  </a:t>
            </a:r>
            <a:r>
              <a:rPr lang="de-CH" baseline="0" dirty="0" err="1" smtClean="0"/>
              <a:t>While</a:t>
            </a:r>
            <a:r>
              <a:rPr lang="de-CH" baseline="0" dirty="0" smtClean="0"/>
              <a:t> m1 </a:t>
            </a:r>
            <a:r>
              <a:rPr lang="de-CH" baseline="0" dirty="0" err="1" smtClean="0"/>
              <a:t>is</a:t>
            </a:r>
            <a:r>
              <a:rPr lang="de-CH" baseline="0" dirty="0" smtClean="0"/>
              <a:t> </a:t>
            </a:r>
            <a:r>
              <a:rPr lang="de-CH" baseline="0" dirty="0" err="1" smtClean="0"/>
              <a:t>superior</a:t>
            </a:r>
            <a:r>
              <a:rPr lang="de-CH" baseline="0" dirty="0" smtClean="0"/>
              <a:t> in 11 </a:t>
            </a:r>
            <a:r>
              <a:rPr lang="de-CH" baseline="0" dirty="0" err="1" smtClean="0"/>
              <a:t>subjects</a:t>
            </a:r>
            <a:r>
              <a:rPr lang="de-CH" baseline="0" dirty="0" smtClean="0"/>
              <a:t>, m2 </a:t>
            </a:r>
            <a:r>
              <a:rPr lang="de-CH" baseline="0" dirty="0" err="1" smtClean="0"/>
              <a:t>is</a:t>
            </a:r>
            <a:r>
              <a:rPr lang="de-CH" baseline="0" dirty="0" smtClean="0"/>
              <a:t> </a:t>
            </a:r>
            <a:r>
              <a:rPr lang="de-CH" baseline="0" dirty="0" err="1" smtClean="0"/>
              <a:t>preferred</a:t>
            </a:r>
            <a:r>
              <a:rPr lang="de-CH" baseline="0" dirty="0" smtClean="0"/>
              <a:t> so </a:t>
            </a:r>
            <a:r>
              <a:rPr lang="de-CH" baseline="0" dirty="0" err="1" smtClean="0"/>
              <a:t>strongly</a:t>
            </a:r>
            <a:r>
              <a:rPr lang="de-CH" baseline="0" dirty="0" smtClean="0"/>
              <a:t> in </a:t>
            </a:r>
            <a:r>
              <a:rPr lang="de-CH" baseline="0" dirty="0" err="1" smtClean="0"/>
              <a:t>the</a:t>
            </a:r>
            <a:r>
              <a:rPr lang="de-CH" baseline="0" dirty="0" smtClean="0"/>
              <a:t> </a:t>
            </a:r>
            <a:r>
              <a:rPr lang="de-CH" baseline="0" dirty="0" err="1" smtClean="0"/>
              <a:t>remaining</a:t>
            </a:r>
            <a:r>
              <a:rPr lang="de-CH" baseline="0" dirty="0" smtClean="0"/>
              <a:t> </a:t>
            </a:r>
            <a:r>
              <a:rPr lang="de-CH" baseline="0" dirty="0" err="1" smtClean="0"/>
              <a:t>subject</a:t>
            </a:r>
            <a:r>
              <a:rPr lang="de-CH" baseline="0" dirty="0" smtClean="0"/>
              <a:t> </a:t>
            </a:r>
            <a:r>
              <a:rPr lang="de-CH" baseline="0" dirty="0" err="1" smtClean="0"/>
              <a:t>that</a:t>
            </a:r>
            <a:r>
              <a:rPr lang="de-CH" baseline="0" dirty="0" smtClean="0"/>
              <a:t> a </a:t>
            </a:r>
            <a:r>
              <a:rPr lang="de-CH" baseline="0" dirty="0" err="1" smtClean="0"/>
              <a:t>conventional</a:t>
            </a:r>
            <a:r>
              <a:rPr lang="de-CH" baseline="0" dirty="0" smtClean="0"/>
              <a:t> </a:t>
            </a:r>
            <a:r>
              <a:rPr lang="de-CH" baseline="0" dirty="0" err="1" smtClean="0"/>
              <a:t>group</a:t>
            </a:r>
            <a:r>
              <a:rPr lang="de-CH" baseline="0" dirty="0" smtClean="0"/>
              <a:t> </a:t>
            </a:r>
            <a:r>
              <a:rPr lang="de-CH" baseline="0" dirty="0" err="1" smtClean="0"/>
              <a:t>analysis</a:t>
            </a:r>
            <a:r>
              <a:rPr lang="de-CH" baseline="0" dirty="0" smtClean="0"/>
              <a:t> </a:t>
            </a:r>
            <a:r>
              <a:rPr lang="de-CH" baseline="0" dirty="0" err="1" smtClean="0"/>
              <a:t>would</a:t>
            </a:r>
            <a:r>
              <a:rPr lang="de-CH" baseline="0" dirty="0" smtClean="0"/>
              <a:t> </a:t>
            </a:r>
            <a:r>
              <a:rPr lang="de-CH" baseline="0" dirty="0" err="1" smtClean="0"/>
              <a:t>conclude</a:t>
            </a:r>
            <a:r>
              <a:rPr lang="de-CH" baseline="0" dirty="0" smtClean="0"/>
              <a:t> </a:t>
            </a:r>
            <a:r>
              <a:rPr lang="de-CH" baseline="0" dirty="0" err="1" smtClean="0"/>
              <a:t>that</a:t>
            </a:r>
            <a:r>
              <a:rPr lang="de-CH" baseline="0" dirty="0" smtClean="0"/>
              <a:t> m2 </a:t>
            </a:r>
            <a:r>
              <a:rPr lang="de-CH" baseline="0" dirty="0" err="1" smtClean="0"/>
              <a:t>is</a:t>
            </a:r>
            <a:r>
              <a:rPr lang="de-CH" baseline="0" dirty="0" smtClean="0"/>
              <a:t> </a:t>
            </a:r>
            <a:r>
              <a:rPr lang="de-CH" baseline="0" dirty="0" err="1" smtClean="0"/>
              <a:t>superior</a:t>
            </a:r>
            <a:r>
              <a:rPr lang="de-CH" baseline="0" dirty="0" smtClean="0"/>
              <a:t>.</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err="1" smtClean="0"/>
              <a:t>However</a:t>
            </a:r>
            <a:r>
              <a:rPr lang="de-CH" dirty="0" smtClean="0"/>
              <a:t>, </a:t>
            </a:r>
            <a:r>
              <a:rPr lang="de-CH" dirty="0" err="1" smtClean="0"/>
              <a:t>the</a:t>
            </a:r>
            <a:r>
              <a:rPr lang="de-CH" dirty="0" smtClean="0"/>
              <a:t> </a:t>
            </a:r>
            <a:r>
              <a:rPr lang="de-CH" dirty="0" err="1" smtClean="0"/>
              <a:t>random</a:t>
            </a:r>
            <a:r>
              <a:rPr lang="de-CH" dirty="0" smtClean="0"/>
              <a:t> </a:t>
            </a:r>
            <a:r>
              <a:rPr lang="de-CH" dirty="0" err="1" smtClean="0"/>
              <a:t>effects</a:t>
            </a:r>
            <a:r>
              <a:rPr lang="de-CH" dirty="0" smtClean="0"/>
              <a:t> BMS </a:t>
            </a:r>
            <a:r>
              <a:rPr lang="de-CH" dirty="0" err="1" smtClean="0"/>
              <a:t>is</a:t>
            </a:r>
            <a:r>
              <a:rPr lang="de-CH" dirty="0" smtClean="0"/>
              <a:t> robust </a:t>
            </a:r>
            <a:r>
              <a:rPr lang="de-CH" dirty="0" err="1" smtClean="0"/>
              <a:t>against</a:t>
            </a:r>
            <a:r>
              <a:rPr lang="de-CH" dirty="0" smtClean="0"/>
              <a:t> </a:t>
            </a:r>
            <a:r>
              <a:rPr lang="de-CH" dirty="0" err="1" smtClean="0"/>
              <a:t>this</a:t>
            </a:r>
            <a:r>
              <a:rPr lang="de-CH" dirty="0" smtClean="0"/>
              <a:t> strong </a:t>
            </a:r>
            <a:r>
              <a:rPr lang="de-CH" dirty="0" err="1" smtClean="0"/>
              <a:t>outlier</a:t>
            </a:r>
            <a:r>
              <a:rPr lang="de-CH" dirty="0" smtClean="0"/>
              <a:t>,</a:t>
            </a:r>
            <a:r>
              <a:rPr lang="de-CH" baseline="0" dirty="0" smtClean="0"/>
              <a:t> </a:t>
            </a:r>
            <a:r>
              <a:rPr lang="de-CH" baseline="0" dirty="0" err="1" smtClean="0"/>
              <a:t>showing</a:t>
            </a:r>
            <a:r>
              <a:rPr lang="de-CH" baseline="0" dirty="0" smtClean="0"/>
              <a:t> </a:t>
            </a:r>
            <a:r>
              <a:rPr lang="de-CH" baseline="0" dirty="0" err="1" smtClean="0"/>
              <a:t>that</a:t>
            </a:r>
            <a:r>
              <a:rPr lang="de-CH" baseline="0" dirty="0" smtClean="0"/>
              <a:t> m1 </a:t>
            </a:r>
            <a:r>
              <a:rPr lang="de-CH" baseline="0" dirty="0" err="1" smtClean="0"/>
              <a:t>is</a:t>
            </a:r>
            <a:r>
              <a:rPr lang="de-CH" baseline="0" dirty="0" smtClean="0"/>
              <a:t> a </a:t>
            </a:r>
            <a:r>
              <a:rPr lang="de-CH" baseline="0" dirty="0" err="1" smtClean="0"/>
              <a:t>much</a:t>
            </a:r>
            <a:r>
              <a:rPr lang="de-CH" baseline="0" dirty="0" smtClean="0"/>
              <a:t> </a:t>
            </a:r>
            <a:r>
              <a:rPr lang="de-CH" baseline="0" dirty="0" err="1" smtClean="0"/>
              <a:t>more</a:t>
            </a:r>
            <a:r>
              <a:rPr lang="de-CH" baseline="0" dirty="0" smtClean="0"/>
              <a:t> </a:t>
            </a:r>
            <a:r>
              <a:rPr lang="de-CH" baseline="0" dirty="0" err="1" smtClean="0"/>
              <a:t>likely</a:t>
            </a:r>
            <a:r>
              <a:rPr lang="de-CH" baseline="0" dirty="0" smtClean="0"/>
              <a:t> model </a:t>
            </a:r>
            <a:r>
              <a:rPr lang="de-CH" baseline="0" dirty="0" err="1" smtClean="0"/>
              <a:t>at</a:t>
            </a:r>
            <a:r>
              <a:rPr lang="de-CH" baseline="0" dirty="0" smtClean="0"/>
              <a:t> </a:t>
            </a:r>
            <a:r>
              <a:rPr lang="de-CH" baseline="0" dirty="0" err="1" smtClean="0"/>
              <a:t>the</a:t>
            </a:r>
            <a:r>
              <a:rPr lang="de-CH" baseline="0" dirty="0" smtClean="0"/>
              <a:t> </a:t>
            </a:r>
            <a:r>
              <a:rPr lang="de-CH" baseline="0" dirty="0" err="1" smtClean="0"/>
              <a:t>group</a:t>
            </a:r>
            <a:r>
              <a:rPr lang="de-CH" baseline="0" dirty="0" smtClean="0"/>
              <a:t> </a:t>
            </a:r>
            <a:r>
              <a:rPr lang="de-CH" baseline="0" dirty="0" err="1" smtClean="0"/>
              <a:t>level</a:t>
            </a:r>
            <a:r>
              <a:rPr lang="de-CH" baseline="0" dirty="0" smtClean="0"/>
              <a:t> </a:t>
            </a:r>
            <a:r>
              <a:rPr lang="de-CH" baseline="0" dirty="0" err="1" smtClean="0"/>
              <a:t>than</a:t>
            </a:r>
            <a:r>
              <a:rPr lang="de-CH" baseline="0" dirty="0" smtClean="0"/>
              <a:t> m2.</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How I intend to study these questions in the future is perhaps best illustrated using a previously published study.  Subjects performed a simple discrimination task on faces and houses.  They could speed up their responses by learning the predictive strength of immediately preceding auditory cues.  To enforce ongoing learning, the associative strength of the auditory cues were changing unpredictably over time.</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behavioral data showed a very nice learning effect: responses accelerated significantly with increasing predictive strengths of the cues.  Using Bayesian model selection, we tested which of five commonly used learning models best explained the trial-by-trial reaction times.  We found that a hierarchical Bayesian model performed best across the group.</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There is a longstanding hypothesis by several learning theories that synaptic plasticity should be determined by prediction errors.  We tested this hypothesis by embedding the computational learning model into a DCM of interactions between visual and motor cortex. Specifically, we used the Bayesian model to represent how trial-by-trial prediction error activity in the </a:t>
            </a:r>
            <a:r>
              <a:rPr lang="en-US" sz="1200" kern="1200" dirty="0" err="1" smtClean="0">
                <a:solidFill>
                  <a:schemeClr val="tx1"/>
                </a:solidFill>
                <a:latin typeface="Times New Roman" pitchFamily="18" charset="0"/>
                <a:ea typeface="+mn-ea"/>
                <a:cs typeface="+mn-cs"/>
              </a:rPr>
              <a:t>putamen</a:t>
            </a:r>
            <a:r>
              <a:rPr lang="en-US" sz="1200" kern="1200" dirty="0" smtClean="0">
                <a:solidFill>
                  <a:schemeClr val="tx1"/>
                </a:solidFill>
                <a:latin typeface="Times New Roman" pitchFamily="18" charset="0"/>
                <a:ea typeface="+mn-ea"/>
                <a:cs typeface="+mn-cs"/>
              </a:rPr>
              <a:t> gated the information flow from stimulus-specific visual areas to the </a:t>
            </a:r>
            <a:r>
              <a:rPr lang="en-US" sz="1200" kern="1200" dirty="0" err="1" smtClean="0">
                <a:solidFill>
                  <a:schemeClr val="tx1"/>
                </a:solidFill>
                <a:latin typeface="Times New Roman" pitchFamily="18" charset="0"/>
                <a:ea typeface="+mn-ea"/>
                <a:cs typeface="+mn-cs"/>
              </a:rPr>
              <a:t>premotor</a:t>
            </a:r>
            <a:r>
              <a:rPr lang="en-US" sz="1200" kern="1200" dirty="0" smtClean="0">
                <a:solidFill>
                  <a:schemeClr val="tx1"/>
                </a:solidFill>
                <a:latin typeface="Times New Roman" pitchFamily="18" charset="0"/>
                <a:ea typeface="+mn-ea"/>
                <a:cs typeface="+mn-cs"/>
              </a:rPr>
              <a:t> cortex.  Indeed, we found that the strength of the </a:t>
            </a:r>
            <a:r>
              <a:rPr lang="en-US" sz="1200" kern="1200" dirty="0" err="1" smtClean="0">
                <a:solidFill>
                  <a:schemeClr val="tx1"/>
                </a:solidFill>
                <a:latin typeface="Times New Roman" pitchFamily="18" charset="0"/>
                <a:ea typeface="+mn-ea"/>
                <a:cs typeface="+mn-cs"/>
              </a:rPr>
              <a:t>visuo</a:t>
            </a:r>
            <a:r>
              <a:rPr lang="en-US" sz="1200" kern="1200" dirty="0" smtClean="0">
                <a:solidFill>
                  <a:schemeClr val="tx1"/>
                </a:solidFill>
                <a:latin typeface="Times New Roman" pitchFamily="18" charset="0"/>
                <a:ea typeface="+mn-ea"/>
                <a:cs typeface="+mn-cs"/>
              </a:rPr>
              <a:t>-motor connections increased with trial-specific prediction error.</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36</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Motivated by these limitations, I have been working, together with a student of mine, on a new type of hierarchical Bayesian learning model.  This model represents hierarchical causal relations between perceived stimuli, underlying causes in the world, their probabilistic associations, and the volatility of the environment.  Critically, we use a </a:t>
            </a:r>
            <a:r>
              <a:rPr lang="en-US" sz="1200" kern="1200" dirty="0" err="1" smtClean="0">
                <a:solidFill>
                  <a:schemeClr val="tx1"/>
                </a:solidFill>
                <a:latin typeface="Times New Roman" pitchFamily="18" charset="0"/>
                <a:ea typeface="+mn-ea"/>
                <a:cs typeface="+mn-cs"/>
              </a:rPr>
              <a:t>variational</a:t>
            </a:r>
            <a:r>
              <a:rPr lang="en-US" sz="1200" kern="1200" dirty="0" smtClean="0">
                <a:solidFill>
                  <a:schemeClr val="tx1"/>
                </a:solidFill>
                <a:latin typeface="Times New Roman" pitchFamily="18" charset="0"/>
                <a:ea typeface="+mn-ea"/>
                <a:cs typeface="+mn-cs"/>
              </a:rPr>
              <a:t> approximation that results in update equations with very attractive properties.</a:t>
            </a:r>
            <a:endParaRPr lang="de-CH" b="1"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37</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a recent proof of concept study that I performed in collaboration with the Max Planck Institute at Leipzig, we demonstrated that this approach may be useful.  We took a simple DCM of interacting visual areas and performed probabilistic </a:t>
            </a:r>
            <a:r>
              <a:rPr lang="en-US" sz="1200" kern="1200" dirty="0" err="1" smtClean="0">
                <a:solidFill>
                  <a:schemeClr val="tx1"/>
                </a:solidFill>
                <a:latin typeface="Times New Roman" pitchFamily="18" charset="0"/>
                <a:ea typeface="+mn-ea"/>
                <a:cs typeface="+mn-cs"/>
              </a:rPr>
              <a:t>tractography</a:t>
            </a:r>
            <a:r>
              <a:rPr lang="en-US" sz="1200" kern="1200" dirty="0" smtClean="0">
                <a:solidFill>
                  <a:schemeClr val="tx1"/>
                </a:solidFill>
                <a:latin typeface="Times New Roman" pitchFamily="18" charset="0"/>
                <a:ea typeface="+mn-ea"/>
                <a:cs typeface="+mn-cs"/>
              </a:rPr>
              <a:t> at the corresponding locations in a group of subjects. We then used the resulting relative probabilities of the anatomical connections to define connection-specific priors for the coupling parameters of the DCM.  </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42</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6A361-05EB-41D1-8C8C-0CE74B2001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54B52C-4CAA-4376-A923-B1D8318E75C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339AFD99-27F9-472D-BD50-C581B8634C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50842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753CDAC5-1B16-4793-87EE-5F4A9ED9B2B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311584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311BD73-BF75-4BE8-8C76-7DE11A623A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06381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C2DB27B-3ADC-4084-9555-2DAA1F6061C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17399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271FF4D-3009-42F8-A09B-C3A253E20A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0919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3E4A4FF-C134-4EE1-A56B-E7E95B336A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3302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7525969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9160889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130634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94677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ECB76-6079-460B-A4BB-98EB9153C96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7123036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1836667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6055339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4532995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662613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228078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808405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3266085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CFC132-2EAB-4862-B1B2-6E827B1EE28E}"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191577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15B679-1469-4EBC-9A97-154467612581}"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7799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pPr>
                <a:defRPr/>
              </a:pPr>
              <a:t>‹#›</a:t>
            </a:fld>
            <a:endParaRPr lang="pt-PT"/>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8863E0-030C-4306-A3F7-F2692FA76678}"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4743539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70ECDD-11FE-48CD-828B-3F697F5DD93C}"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1621058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4A7804-708C-468E-9BF5-C9E62BC8C830}"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5036363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5DA4C0-CA95-42F2-896A-AEB220E94F19}"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400505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9F674AB-226F-4C9A-83C9-622092277A46}"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3519831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8EB22C-7764-40BF-AFAF-66573F279EB3}"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4382389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A45A74-FB41-4BEF-A8EE-0FC574C6C1C2}"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7818492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C7D85F-4B0A-4CD7-B25C-AC37B6C12C28}"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7710913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9D86AF-1238-480B-9A9E-898D0CA049F2}"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4161046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4F286C05-015C-4D29-8E08-D5E8E160A02F}"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49573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pPr>
                <a:defRPr/>
              </a:pPr>
              <a:t>‹#›</a:t>
            </a:fld>
            <a:endParaRPr lang="pt-PT"/>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5297130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8127449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6500616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448265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0474020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392204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4685641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3942017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7746914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19375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pPr>
                <a:defRPr/>
              </a:pPr>
              <a:t>‹#›</a:t>
            </a:fld>
            <a:endParaRPr lang="pt-PT"/>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3733862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6287087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F4C58-8064-4ACA-807D-F34707662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7830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07FA68-EDC1-457D-89C9-C6C481B8D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1464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55298D-0D3D-4DB6-A2A0-9256D5EAC5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172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9D6EBB-5BBB-41EC-A4E6-A33799FCE6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7519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5E6FBE-6E5B-4610-B07A-4FAF576428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3334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8AEF98-42E9-4475-99AF-678FE880D6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798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261EB3-9EB2-46AD-B52A-C26C97F89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4270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9037A-4867-40C7-9C32-71E6AA56E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312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pPr>
                <a:defRPr/>
              </a:pPr>
              <a:t>‹#›</a:t>
            </a:fld>
            <a:endParaRPr lang="pt-PT"/>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00BA5C-E3E5-450E-B4BE-2A9DBAEBC1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068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52049-FDAC-4DE6-BB6A-62AC23FB5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7112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75AEE6-A456-4459-90D9-A5EB7BF0B6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598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pPr>
                <a:defRPr/>
              </a:pPr>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pPr>
                <a:defRPr/>
              </a:pPr>
              <a:t>‹#›</a:t>
            </a:fld>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pPr>
                <a:defRPr/>
              </a:pPr>
              <a:t>‹#›</a:t>
            </a:fld>
            <a:endParaRPr lang="pt-P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0474D-4185-42D1-9EB8-699917F3CAA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pPr>
                <a:defRPr/>
              </a:pPr>
              <a:t>‹#›</a:t>
            </a:fld>
            <a:endParaRPr lang="pt-P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pPr>
                <a:defRPr/>
              </a:pPr>
              <a:t>‹#›</a:t>
            </a:fld>
            <a:endParaRPr lang="pt-P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pPr>
                <a:defRPr/>
              </a:pPr>
              <a:t>‹#›</a:t>
            </a:fld>
            <a:endParaRPr lang="pt-P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pPr>
                <a:defRPr/>
              </a:pPr>
              <a:t>‹#›</a:t>
            </a:fld>
            <a:endParaRPr lang="pt-P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7C9A2D-D132-47E0-87C3-C220D9A94C5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8CEEC-D7EA-4CE4-B819-18F83D23092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AB8B7-A553-4A80-B5E7-531FE56675F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565BB-45CB-495C-86E3-5EFD24ADFCC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4C0413-A09E-4266-9D32-23C23CB85C2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B2099-0AA5-4207-B7B8-766B04C522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A6AC74-B98A-4683-9BFE-344F28C2D44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EEB833-BA1F-4273-B45A-332B1B25B65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036DB-9CB1-4FE0-ACE2-F702A7A5193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13F1D7-21CE-4B9A-B6B6-82B5098CBF0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9FE39-856E-4DD7-A95D-6A6EEF42EC2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2838C-6990-4C98-9B77-DCF8F65547C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703643-AD34-4C6D-8672-C0C961FE47A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4D1252-6D0B-430C-8B6C-62F551D61C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22CF7E-33AB-4FA4-9861-CFE2F8AFE3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E2F46-3840-4272-A6E3-7DF5D5D2534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BFBAA-7E27-4DAF-A8F8-146B046B2FA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26EE17-429A-42D2-AF02-AD35C763F1F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D3909D8-39B7-4732-9055-8FAE13F3FB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10036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4F18125-05CF-4DBD-8627-747D25E076B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800528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CAAA156-BD21-44AA-8637-D00A8E25F7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732100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8A4CBE1D-2276-45F4-8DE9-5866DD6F9F6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53584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96F03F3E-22CB-4DE1-AF40-2FB75D1104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5163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1524"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mn-lt"/>
              </a:defRPr>
            </a:lvl1pPr>
          </a:lstStyle>
          <a:p>
            <a:pPr>
              <a:defRPr/>
            </a:pPr>
            <a:endParaRPr lang="en-US"/>
          </a:p>
        </p:txBody>
      </p:sp>
      <p:sp>
        <p:nvSpPr>
          <p:cNvPr id="1131525"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0">
                <a:latin typeface="+mn-lt"/>
              </a:defRPr>
            </a:lvl1pPr>
          </a:lstStyle>
          <a:p>
            <a:pPr>
              <a:defRPr/>
            </a:pPr>
            <a:endParaRPr lang="en-US"/>
          </a:p>
        </p:txBody>
      </p:sp>
      <p:sp>
        <p:nvSpPr>
          <p:cNvPr id="1131526"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mn-lt"/>
              </a:defRPr>
            </a:lvl1pPr>
          </a:lstStyle>
          <a:p>
            <a:pPr>
              <a:defRPr/>
            </a:pPr>
            <a:fld id="{FA152D36-731C-4485-8F23-76FB82323D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56841318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dirty="0"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dirty="0" smtClean="0"/>
              <a:t>Click to edit Master text styles</a:t>
            </a:r>
          </a:p>
          <a:p>
            <a:pPr lvl="1"/>
            <a:r>
              <a:rPr lang="pt-PT" dirty="0" smtClean="0"/>
              <a:t>Second level</a:t>
            </a:r>
          </a:p>
          <a:p>
            <a:pPr lvl="2"/>
            <a:r>
              <a:rPr lang="pt-PT" dirty="0" smtClean="0"/>
              <a:t>Third level</a:t>
            </a:r>
          </a:p>
          <a:p>
            <a:pPr lvl="3"/>
            <a:r>
              <a:rPr lang="pt-PT" dirty="0" smtClean="0"/>
              <a:t>Fourth level</a:t>
            </a:r>
          </a:p>
          <a:p>
            <a:pPr lvl="4"/>
            <a:r>
              <a:rPr lang="pt-PT" dirty="0"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57FC7DD8-C419-4FA8-AC95-8039371EA07C}"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29464411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86076731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6692"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smtClean="0">
                <a:latin typeface="+mn-lt"/>
              </a:defRPr>
            </a:lvl1pPr>
          </a:lstStyle>
          <a:p>
            <a:pPr>
              <a:defRPr/>
            </a:pPr>
            <a:endParaRPr lang="en-US">
              <a:solidFill>
                <a:srgbClr val="000000"/>
              </a:solidFill>
            </a:endParaRPr>
          </a:p>
        </p:txBody>
      </p:sp>
      <p:sp>
        <p:nvSpPr>
          <p:cNvPr id="1266693"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smtClean="0">
                <a:latin typeface="+mn-lt"/>
              </a:defRPr>
            </a:lvl1pPr>
          </a:lstStyle>
          <a:p>
            <a:pPr>
              <a:defRPr/>
            </a:pPr>
            <a:endParaRPr lang="en-US">
              <a:solidFill>
                <a:srgbClr val="000000"/>
              </a:solidFill>
            </a:endParaRPr>
          </a:p>
        </p:txBody>
      </p:sp>
      <p:sp>
        <p:nvSpPr>
          <p:cNvPr id="1266694"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smtClean="0">
                <a:latin typeface="+mn-lt"/>
              </a:defRPr>
            </a:lvl1pPr>
          </a:lstStyle>
          <a:p>
            <a:pPr>
              <a:defRPr/>
            </a:pPr>
            <a:fld id="{EA205257-67C9-441B-A22E-549FDF9A7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932318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5076"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en-US"/>
          </a:p>
        </p:txBody>
      </p:sp>
      <p:sp>
        <p:nvSpPr>
          <p:cNvPr id="1795077"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en-US"/>
          </a:p>
        </p:txBody>
      </p:sp>
      <p:sp>
        <p:nvSpPr>
          <p:cNvPr id="1795078"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5D9F8A3E-4946-416D-A167-43416AB1C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4978"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74979"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91478794-590C-4521-AF5F-7CF92EFC67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22095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8.bin"/><Relationship Id="rId18" Type="http://schemas.openxmlformats.org/officeDocument/2006/relationships/oleObject" Target="../embeddings/oleObject21.bin"/><Relationship Id="rId3" Type="http://schemas.openxmlformats.org/officeDocument/2006/relationships/notesSlide" Target="../notesSlides/notesSlide2.xml"/><Relationship Id="rId7" Type="http://schemas.openxmlformats.org/officeDocument/2006/relationships/oleObject" Target="../embeddings/oleObject15.bin"/><Relationship Id="rId12" Type="http://schemas.openxmlformats.org/officeDocument/2006/relationships/image" Target="../media/image22.wmf"/><Relationship Id="rId17" Type="http://schemas.openxmlformats.org/officeDocument/2006/relationships/oleObject" Target="../embeddings/oleObject20.bin"/><Relationship Id="rId2" Type="http://schemas.openxmlformats.org/officeDocument/2006/relationships/slideLayout" Target="../slideLayouts/slideLayout65.xml"/><Relationship Id="rId16" Type="http://schemas.openxmlformats.org/officeDocument/2006/relationships/image" Target="../media/image24.wmf"/><Relationship Id="rId20" Type="http://schemas.openxmlformats.org/officeDocument/2006/relationships/image" Target="../media/image25.wmf"/><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oleObject" Target="../embeddings/oleObject17.bin"/><Relationship Id="rId5" Type="http://schemas.openxmlformats.org/officeDocument/2006/relationships/image" Target="../media/image19.wmf"/><Relationship Id="rId15" Type="http://schemas.openxmlformats.org/officeDocument/2006/relationships/oleObject" Target="../embeddings/oleObject19.bin"/><Relationship Id="rId10" Type="http://schemas.openxmlformats.org/officeDocument/2006/relationships/image" Target="../media/image21.wmf"/><Relationship Id="rId19" Type="http://schemas.openxmlformats.org/officeDocument/2006/relationships/oleObject" Target="../embeddings/oleObject22.bin"/><Relationship Id="rId4" Type="http://schemas.openxmlformats.org/officeDocument/2006/relationships/oleObject" Target="../embeddings/oleObject13.bin"/><Relationship Id="rId9" Type="http://schemas.openxmlformats.org/officeDocument/2006/relationships/oleObject" Target="../embeddings/oleObject16.bin"/><Relationship Id="rId1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4.xml"/><Relationship Id="rId7" Type="http://schemas.openxmlformats.org/officeDocument/2006/relationships/oleObject" Target="../embeddings/oleObject24.bin"/><Relationship Id="rId2" Type="http://schemas.openxmlformats.org/officeDocument/2006/relationships/slideLayout" Target="../slideLayouts/slideLayout77.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3.bin"/><Relationship Id="rId10" Type="http://schemas.openxmlformats.org/officeDocument/2006/relationships/image" Target="../media/image29.wmf"/><Relationship Id="rId4" Type="http://schemas.openxmlformats.org/officeDocument/2006/relationships/image" Target="../media/image30.emf"/><Relationship Id="rId9"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4.emf"/><Relationship Id="rId7"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6.bin"/><Relationship Id="rId10" Type="http://schemas.openxmlformats.org/officeDocument/2006/relationships/image" Target="../media/image33.wmf"/><Relationship Id="rId4" Type="http://schemas.openxmlformats.org/officeDocument/2006/relationships/image" Target="../media/image35.emf"/><Relationship Id="rId9"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30.bin"/><Relationship Id="rId7" Type="http://schemas.openxmlformats.org/officeDocument/2006/relationships/image" Target="../media/image39.png"/><Relationship Id="rId2" Type="http://schemas.openxmlformats.org/officeDocument/2006/relationships/slideLayout" Target="../slideLayouts/slideLayout148.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31.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slideLayout" Target="../slideLayouts/slideLayout18.xml"/><Relationship Id="rId7" Type="http://schemas.openxmlformats.org/officeDocument/2006/relationships/oleObject" Target="../embeddings/oleObject33.bin"/><Relationship Id="rId12" Type="http://schemas.openxmlformats.org/officeDocument/2006/relationships/image" Target="../media/image47.wmf"/><Relationship Id="rId2" Type="http://schemas.openxmlformats.org/officeDocument/2006/relationships/tags" Target="../tags/tag1.xml"/><Relationship Id="rId1" Type="http://schemas.openxmlformats.org/officeDocument/2006/relationships/vmlDrawing" Target="../drawings/vmlDrawing13.vml"/><Relationship Id="rId6" Type="http://schemas.openxmlformats.org/officeDocument/2006/relationships/image" Target="../media/image44.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6.wmf"/><Relationship Id="rId4" Type="http://schemas.openxmlformats.org/officeDocument/2006/relationships/image" Target="../media/image48.jpeg"/><Relationship Id="rId9"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slideLayout" Target="../slideLayouts/slideLayout18.xml"/><Relationship Id="rId7" Type="http://schemas.openxmlformats.org/officeDocument/2006/relationships/image" Target="../media/image49.wmf"/><Relationship Id="rId2" Type="http://schemas.openxmlformats.org/officeDocument/2006/relationships/tags" Target="../tags/tag2.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image" Target="../media/image51.emf"/><Relationship Id="rId10" Type="http://schemas.openxmlformats.org/officeDocument/2006/relationships/image" Target="../media/image54.png"/><Relationship Id="rId4" Type="http://schemas.openxmlformats.org/officeDocument/2006/relationships/image" Target="../media/image50.emf"/><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37.bin"/><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1.wmf"/><Relationship Id="rId18" Type="http://schemas.openxmlformats.org/officeDocument/2006/relationships/oleObject" Target="../embeddings/oleObject46.bin"/><Relationship Id="rId3" Type="http://schemas.openxmlformats.org/officeDocument/2006/relationships/oleObject" Target="../embeddings/oleObject38.bin"/><Relationship Id="rId7" Type="http://schemas.openxmlformats.org/officeDocument/2006/relationships/image" Target="../media/image58.wmf"/><Relationship Id="rId12" Type="http://schemas.openxmlformats.org/officeDocument/2006/relationships/oleObject" Target="../embeddings/oleObject43.bin"/><Relationship Id="rId17" Type="http://schemas.openxmlformats.org/officeDocument/2006/relationships/image" Target="../media/image63.wmf"/><Relationship Id="rId2" Type="http://schemas.openxmlformats.org/officeDocument/2006/relationships/slideLayout" Target="../slideLayouts/slideLayout7.xml"/><Relationship Id="rId16" Type="http://schemas.openxmlformats.org/officeDocument/2006/relationships/oleObject" Target="../embeddings/oleObject45.bin"/><Relationship Id="rId1" Type="http://schemas.openxmlformats.org/officeDocument/2006/relationships/vmlDrawing" Target="../drawings/vmlDrawing16.vml"/><Relationship Id="rId6" Type="http://schemas.openxmlformats.org/officeDocument/2006/relationships/oleObject" Target="../embeddings/oleObject40.bin"/><Relationship Id="rId11" Type="http://schemas.openxmlformats.org/officeDocument/2006/relationships/image" Target="../media/image60.wmf"/><Relationship Id="rId5" Type="http://schemas.openxmlformats.org/officeDocument/2006/relationships/oleObject" Target="../embeddings/oleObject39.bin"/><Relationship Id="rId15" Type="http://schemas.openxmlformats.org/officeDocument/2006/relationships/image" Target="../media/image62.wmf"/><Relationship Id="rId10" Type="http://schemas.openxmlformats.org/officeDocument/2006/relationships/oleObject" Target="../embeddings/oleObject42.bin"/><Relationship Id="rId19" Type="http://schemas.openxmlformats.org/officeDocument/2006/relationships/image" Target="../media/image64.wmf"/><Relationship Id="rId4" Type="http://schemas.openxmlformats.org/officeDocument/2006/relationships/image" Target="../media/image3.png"/><Relationship Id="rId9" Type="http://schemas.openxmlformats.org/officeDocument/2006/relationships/image" Target="../media/image59.wmf"/><Relationship Id="rId1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65.wmf"/><Relationship Id="rId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88.xml"/><Relationship Id="rId1" Type="http://schemas.openxmlformats.org/officeDocument/2006/relationships/vmlDrawing" Target="../drawings/vmlDrawing18.vml"/><Relationship Id="rId6" Type="http://schemas.openxmlformats.org/officeDocument/2006/relationships/image" Target="../media/image72.wmf"/><Relationship Id="rId5" Type="http://schemas.openxmlformats.org/officeDocument/2006/relationships/oleObject" Target="../embeddings/oleObject49.bin"/><Relationship Id="rId4" Type="http://schemas.openxmlformats.org/officeDocument/2006/relationships/image" Target="../media/image71.wmf"/><Relationship Id="rId9"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88.xml"/><Relationship Id="rId5" Type="http://schemas.openxmlformats.org/officeDocument/2006/relationships/image" Target="../media/image79.wmf"/><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slideLayout" Target="../slideLayouts/slideLayout123.xml"/><Relationship Id="rId1" Type="http://schemas.openxmlformats.org/officeDocument/2006/relationships/tags" Target="../tags/tag3.xml"/><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81.wmf"/></Relationships>
</file>

<file path=ppt/slides/_rels/slide3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xml"/><Relationship Id="rId1" Type="http://schemas.openxmlformats.org/officeDocument/2006/relationships/slideLayout" Target="../slideLayouts/slideLayout88.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89.wmf"/><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notesSlide" Target="../notesSlides/notesSlide8.xml"/><Relationship Id="rId21" Type="http://schemas.openxmlformats.org/officeDocument/2006/relationships/image" Target="../media/image93.wmf"/><Relationship Id="rId34" Type="http://schemas.openxmlformats.org/officeDocument/2006/relationships/image" Target="../media/image74.jpeg"/><Relationship Id="rId7" Type="http://schemas.openxmlformats.org/officeDocument/2006/relationships/image" Target="../media/image86.wmf"/><Relationship Id="rId12" Type="http://schemas.openxmlformats.org/officeDocument/2006/relationships/oleObject" Target="../embeddings/oleObject55.bin"/><Relationship Id="rId17" Type="http://schemas.openxmlformats.org/officeDocument/2006/relationships/image" Target="../media/image91.wmf"/><Relationship Id="rId25" Type="http://schemas.openxmlformats.org/officeDocument/2006/relationships/image" Target="../media/image95.wmf"/><Relationship Id="rId33" Type="http://schemas.openxmlformats.org/officeDocument/2006/relationships/image" Target="../media/image99.wmf"/><Relationship Id="rId2" Type="http://schemas.openxmlformats.org/officeDocument/2006/relationships/slideLayout" Target="../slideLayouts/slideLayout52.xml"/><Relationship Id="rId16" Type="http://schemas.openxmlformats.org/officeDocument/2006/relationships/oleObject" Target="../embeddings/oleObject57.bin"/><Relationship Id="rId20" Type="http://schemas.openxmlformats.org/officeDocument/2006/relationships/oleObject" Target="../embeddings/oleObject59.bin"/><Relationship Id="rId29" Type="http://schemas.openxmlformats.org/officeDocument/2006/relationships/image" Target="../media/image97.wmf"/><Relationship Id="rId1" Type="http://schemas.openxmlformats.org/officeDocument/2006/relationships/vmlDrawing" Target="../drawings/vmlDrawing19.vml"/><Relationship Id="rId6" Type="http://schemas.openxmlformats.org/officeDocument/2006/relationships/oleObject" Target="../embeddings/oleObject52.bin"/><Relationship Id="rId11" Type="http://schemas.openxmlformats.org/officeDocument/2006/relationships/image" Target="../media/image88.wmf"/><Relationship Id="rId24" Type="http://schemas.openxmlformats.org/officeDocument/2006/relationships/oleObject" Target="../embeddings/oleObject61.bin"/><Relationship Id="rId32" Type="http://schemas.openxmlformats.org/officeDocument/2006/relationships/oleObject" Target="../embeddings/oleObject65.bin"/><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oleObject" Target="../embeddings/oleObject63.bin"/><Relationship Id="rId10" Type="http://schemas.openxmlformats.org/officeDocument/2006/relationships/oleObject" Target="../embeddings/oleObject54.bin"/><Relationship Id="rId19" Type="http://schemas.openxmlformats.org/officeDocument/2006/relationships/image" Target="../media/image92.wmf"/><Relationship Id="rId31" Type="http://schemas.openxmlformats.org/officeDocument/2006/relationships/image" Target="../media/image98.wmf"/><Relationship Id="rId4" Type="http://schemas.openxmlformats.org/officeDocument/2006/relationships/oleObject" Target="../embeddings/oleObject51.bin"/><Relationship Id="rId9" Type="http://schemas.openxmlformats.org/officeDocument/2006/relationships/image" Target="../media/image87.wmf"/><Relationship Id="rId14" Type="http://schemas.openxmlformats.org/officeDocument/2006/relationships/oleObject" Target="../embeddings/oleObject56.bin"/><Relationship Id="rId22" Type="http://schemas.openxmlformats.org/officeDocument/2006/relationships/oleObject" Target="../embeddings/oleObject60.bin"/><Relationship Id="rId27" Type="http://schemas.openxmlformats.org/officeDocument/2006/relationships/image" Target="../media/image96.wmf"/><Relationship Id="rId30" Type="http://schemas.openxmlformats.org/officeDocument/2006/relationships/oleObject" Target="../embeddings/oleObject6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110.png"/><Relationship Id="rId3" Type="http://schemas.openxmlformats.org/officeDocument/2006/relationships/notesSlide" Target="../notesSlides/notesSlide9.xml"/><Relationship Id="rId7" Type="http://schemas.openxmlformats.org/officeDocument/2006/relationships/image" Target="../media/image106.wmf"/><Relationship Id="rId12" Type="http://schemas.openxmlformats.org/officeDocument/2006/relationships/image" Target="../media/image109.emf"/><Relationship Id="rId2" Type="http://schemas.openxmlformats.org/officeDocument/2006/relationships/slideLayout" Target="../slideLayouts/slideLayout101.xml"/><Relationship Id="rId1" Type="http://schemas.openxmlformats.org/officeDocument/2006/relationships/vmlDrawing" Target="../drawings/vmlDrawing20.vml"/><Relationship Id="rId6" Type="http://schemas.openxmlformats.org/officeDocument/2006/relationships/oleObject" Target="../embeddings/oleObject67.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107.wmf"/></Relationships>
</file>

<file path=ppt/slides/_rels/slide4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slideLayout" Target="../slideLayouts/slideLayout29.xml"/><Relationship Id="rId1" Type="http://schemas.openxmlformats.org/officeDocument/2006/relationships/vmlDrawing" Target="../drawings/vmlDrawing21.vml"/><Relationship Id="rId5" Type="http://schemas.openxmlformats.org/officeDocument/2006/relationships/image" Target="../media/image111.wmf"/><Relationship Id="rId4" Type="http://schemas.openxmlformats.org/officeDocument/2006/relationships/oleObject" Target="../embeddings/oleObject70.bin"/></Relationships>
</file>

<file path=ppt/slides/_rels/slide44.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115.tiff"/></Relationships>
</file>

<file path=ppt/slides/_rels/slide4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53.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4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5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09550" y="188913"/>
            <a:ext cx="9829800" cy="1295400"/>
          </a:xfrm>
          <a:prstGeom prst="rect">
            <a:avLst/>
          </a:prstGeom>
          <a:noFill/>
          <a:ln w="9525">
            <a:noFill/>
            <a:miter lim="800000"/>
            <a:headEnd/>
            <a:tailEnd/>
          </a:ln>
        </p:spPr>
        <p:txBody>
          <a:bodyPr anchor="ctr"/>
          <a:lstStyle/>
          <a:p>
            <a:pPr algn="ctr"/>
            <a:r>
              <a:rPr lang="en-US" sz="3200" dirty="0">
                <a:solidFill>
                  <a:schemeClr val="tx2"/>
                </a:solidFill>
                <a:latin typeface="Arial Unicode MS" pitchFamily="34" charset="-128"/>
                <a:ea typeface="Arial Unicode MS" pitchFamily="34" charset="-128"/>
                <a:cs typeface="Arial Unicode MS" pitchFamily="34" charset="-128"/>
              </a:rPr>
              <a:t>DCM: </a:t>
            </a:r>
            <a:r>
              <a:rPr lang="en-US" sz="3200" dirty="0" smtClean="0">
                <a:solidFill>
                  <a:schemeClr val="tx2"/>
                </a:solidFill>
                <a:latin typeface="Arial Unicode MS" pitchFamily="34" charset="-128"/>
                <a:ea typeface="Arial Unicode MS" pitchFamily="34" charset="-128"/>
                <a:cs typeface="Arial Unicode MS" pitchFamily="34" charset="-128"/>
              </a:rPr>
              <a:t> Advanced Topics</a:t>
            </a:r>
            <a:endParaRPr lang="en-US" sz="3200" dirty="0">
              <a:solidFill>
                <a:schemeClr val="tx2"/>
              </a:solidFill>
              <a:latin typeface="Arial Unicode MS" pitchFamily="34" charset="-128"/>
              <a:ea typeface="Arial Unicode MS" pitchFamily="34" charset="-128"/>
              <a:cs typeface="Arial Unicode MS" pitchFamily="34" charset="-128"/>
            </a:endParaRPr>
          </a:p>
        </p:txBody>
      </p:sp>
      <p:sp>
        <p:nvSpPr>
          <p:cNvPr id="30723" name="Rectangle 3"/>
          <p:cNvSpPr>
            <a:spLocks noChangeArrowheads="1"/>
          </p:cNvSpPr>
          <p:nvPr/>
        </p:nvSpPr>
        <p:spPr bwMode="auto">
          <a:xfrm>
            <a:off x="247650" y="2039938"/>
            <a:ext cx="4876799" cy="2735262"/>
          </a:xfrm>
          <a:prstGeom prst="rect">
            <a:avLst/>
          </a:prstGeom>
          <a:noFill/>
          <a:ln w="9525">
            <a:noFill/>
            <a:miter lim="800000"/>
            <a:headEnd/>
            <a:tailEnd/>
          </a:ln>
        </p:spPr>
        <p:txBody>
          <a:bodyPr/>
          <a:lstStyle/>
          <a:p>
            <a:pPr marL="377825">
              <a:lnSpc>
                <a:spcPct val="80000"/>
              </a:lnSpc>
              <a:spcBef>
                <a:spcPct val="100000"/>
              </a:spcBef>
            </a:pPr>
            <a:r>
              <a:rPr lang="en-US" sz="2400" b="0" dirty="0">
                <a:latin typeface="Arial Unicode MS" pitchFamily="34" charset="-128"/>
              </a:rPr>
              <a:t>Klaas Enno Stephan </a:t>
            </a:r>
            <a:r>
              <a:rPr lang="en-US" sz="2000" b="0" dirty="0">
                <a:latin typeface="Arial Unicode MS" pitchFamily="34" charset="-128"/>
              </a:rPr>
              <a:t/>
            </a:r>
            <a:br>
              <a:rPr lang="en-US" sz="2000" b="0" dirty="0">
                <a:latin typeface="Arial Unicode MS" pitchFamily="34" charset="-128"/>
              </a:rPr>
            </a:br>
            <a:r>
              <a:rPr lang="en-US" sz="2400" dirty="0">
                <a:latin typeface="Arial Unicode MS" pitchFamily="34" charset="-128"/>
              </a:rPr>
              <a:t/>
            </a:r>
            <a:br>
              <a:rPr lang="en-US" sz="2400" dirty="0">
                <a:latin typeface="Arial Unicode MS" pitchFamily="34" charset="-128"/>
              </a:rPr>
            </a:br>
            <a:endParaRPr lang="en-US" sz="1800" b="0" dirty="0">
              <a:latin typeface="Arial Unicode MS" pitchFamily="34" charset="-128"/>
            </a:endParaRPr>
          </a:p>
          <a:p>
            <a:pPr marL="377825">
              <a:lnSpc>
                <a:spcPct val="80000"/>
              </a:lnSpc>
              <a:spcBef>
                <a:spcPct val="30000"/>
              </a:spcBef>
            </a:pPr>
            <a:r>
              <a:rPr lang="en-US" sz="1800" b="0" dirty="0">
                <a:latin typeface="Arial Unicode MS" pitchFamily="34" charset="-128"/>
              </a:rPr>
              <a:t>Translational </a:t>
            </a:r>
            <a:r>
              <a:rPr lang="en-US" sz="1800" b="0" dirty="0" err="1">
                <a:latin typeface="Arial Unicode MS" pitchFamily="34" charset="-128"/>
              </a:rPr>
              <a:t>Neuromodeling</a:t>
            </a:r>
            <a:r>
              <a:rPr lang="en-US" sz="1800" b="0" dirty="0">
                <a:latin typeface="Arial Unicode MS" pitchFamily="34" charset="-128"/>
              </a:rPr>
              <a:t> Unit (TNU</a:t>
            </a:r>
            <a:r>
              <a:rPr lang="en-US" sz="1800" b="0" dirty="0" smtClean="0">
                <a:latin typeface="Arial Unicode MS" pitchFamily="34" charset="-128"/>
              </a:rPr>
              <a:t>)</a:t>
            </a:r>
          </a:p>
          <a:p>
            <a:pPr marL="377825">
              <a:lnSpc>
                <a:spcPct val="80000"/>
              </a:lnSpc>
              <a:spcBef>
                <a:spcPct val="30000"/>
              </a:spcBef>
            </a:pPr>
            <a:r>
              <a:rPr lang="en-US" sz="1800" b="0" dirty="0" smtClean="0">
                <a:latin typeface="Arial Unicode MS" pitchFamily="34" charset="-128"/>
              </a:rPr>
              <a:t>Institute </a:t>
            </a:r>
            <a:r>
              <a:rPr lang="en-US" sz="1800" b="0" dirty="0">
                <a:latin typeface="Arial Unicode MS" pitchFamily="34" charset="-128"/>
              </a:rPr>
              <a:t>for Biomedical Engineering</a:t>
            </a:r>
          </a:p>
          <a:p>
            <a:pPr marL="377825">
              <a:lnSpc>
                <a:spcPct val="80000"/>
              </a:lnSpc>
              <a:spcBef>
                <a:spcPct val="30000"/>
              </a:spcBef>
            </a:pPr>
            <a:r>
              <a:rPr lang="en-US" sz="1800" b="0" dirty="0">
                <a:latin typeface="Arial Unicode MS" pitchFamily="34" charset="-128"/>
              </a:rPr>
              <a:t>University of Zurich </a:t>
            </a:r>
            <a:r>
              <a:rPr lang="en-US" sz="1800" b="0" dirty="0" smtClean="0">
                <a:latin typeface="Arial Unicode MS" pitchFamily="34" charset="-128"/>
              </a:rPr>
              <a:t>&amp; Swiss </a:t>
            </a:r>
            <a:r>
              <a:rPr lang="en-US" sz="1800" b="0" dirty="0">
                <a:latin typeface="Arial Unicode MS" pitchFamily="34" charset="-128"/>
              </a:rPr>
              <a:t>Federal Institute of Technology (ETH) Zurich</a:t>
            </a:r>
          </a:p>
          <a:p>
            <a:pPr marL="377825">
              <a:lnSpc>
                <a:spcPct val="80000"/>
              </a:lnSpc>
              <a:spcBef>
                <a:spcPct val="30000"/>
              </a:spcBef>
            </a:pPr>
            <a:endParaRPr lang="en-US" sz="1800" b="0" dirty="0">
              <a:latin typeface="Arial Unicode MS" pitchFamily="34" charset="-128"/>
            </a:endParaRPr>
          </a:p>
          <a:p>
            <a:pPr marL="377825">
              <a:lnSpc>
                <a:spcPct val="80000"/>
              </a:lnSpc>
              <a:spcBef>
                <a:spcPct val="30000"/>
              </a:spcBef>
            </a:pPr>
            <a:r>
              <a:rPr lang="en-US" sz="1800" b="0" dirty="0" err="1" smtClean="0">
                <a:latin typeface="Arial Unicode MS" pitchFamily="34" charset="-128"/>
              </a:rPr>
              <a:t>Wellcome</a:t>
            </a:r>
            <a:r>
              <a:rPr lang="en-US" sz="1800" b="0" dirty="0" smtClean="0">
                <a:latin typeface="Arial Unicode MS" pitchFamily="34" charset="-128"/>
              </a:rPr>
              <a:t> </a:t>
            </a:r>
            <a:r>
              <a:rPr lang="en-US" sz="1800" b="0" dirty="0">
                <a:latin typeface="Arial Unicode MS" pitchFamily="34" charset="-128"/>
              </a:rPr>
              <a:t>Trust Centre for Neuroimaging</a:t>
            </a:r>
          </a:p>
          <a:p>
            <a:pPr marL="377825">
              <a:lnSpc>
                <a:spcPct val="80000"/>
              </a:lnSpc>
              <a:spcBef>
                <a:spcPct val="30000"/>
              </a:spcBef>
            </a:pPr>
            <a:r>
              <a:rPr lang="de-CH" sz="1800" b="0" dirty="0" smtClean="0">
                <a:latin typeface="Arial Unicode MS" pitchFamily="34" charset="-128"/>
              </a:rPr>
              <a:t>Institute </a:t>
            </a:r>
            <a:r>
              <a:rPr lang="de-CH" sz="1800" b="0" dirty="0" err="1">
                <a:latin typeface="Arial Unicode MS" pitchFamily="34" charset="-128"/>
              </a:rPr>
              <a:t>of</a:t>
            </a:r>
            <a:r>
              <a:rPr lang="de-CH" sz="1800" b="0" dirty="0">
                <a:latin typeface="Arial Unicode MS" pitchFamily="34" charset="-128"/>
              </a:rPr>
              <a:t> </a:t>
            </a:r>
            <a:r>
              <a:rPr lang="de-CH" sz="1800" b="0" dirty="0" err="1" smtClean="0">
                <a:latin typeface="Arial Unicode MS" pitchFamily="34" charset="-128"/>
              </a:rPr>
              <a:t>Neurology</a:t>
            </a:r>
            <a:endParaRPr lang="de-CH" sz="1800" b="0" dirty="0" smtClean="0">
              <a:latin typeface="Arial Unicode MS" pitchFamily="34" charset="-128"/>
            </a:endParaRPr>
          </a:p>
          <a:p>
            <a:pPr marL="377825">
              <a:lnSpc>
                <a:spcPct val="80000"/>
              </a:lnSpc>
              <a:spcBef>
                <a:spcPct val="30000"/>
              </a:spcBef>
            </a:pPr>
            <a:r>
              <a:rPr lang="en-US" sz="1800" b="0" dirty="0" smtClean="0">
                <a:latin typeface="Arial Unicode MS" pitchFamily="34" charset="-128"/>
              </a:rPr>
              <a:t>University </a:t>
            </a:r>
            <a:r>
              <a:rPr lang="en-US" sz="1800" b="0" dirty="0">
                <a:latin typeface="Arial Unicode MS" pitchFamily="34" charset="-128"/>
              </a:rPr>
              <a:t>College London</a:t>
            </a:r>
            <a:endParaRPr lang="en-GB" sz="1800" b="0" dirty="0">
              <a:latin typeface="Arial Unicode MS" pitchFamily="34" charset="-128"/>
            </a:endParaRPr>
          </a:p>
        </p:txBody>
      </p:sp>
      <p:sp>
        <p:nvSpPr>
          <p:cNvPr id="30724" name="Rectangle 4"/>
          <p:cNvSpPr>
            <a:spLocks noChangeArrowheads="1"/>
          </p:cNvSpPr>
          <p:nvPr/>
        </p:nvSpPr>
        <p:spPr bwMode="auto">
          <a:xfrm>
            <a:off x="222250" y="5789613"/>
            <a:ext cx="9829800" cy="935037"/>
          </a:xfrm>
          <a:prstGeom prst="rect">
            <a:avLst/>
          </a:prstGeom>
          <a:noFill/>
          <a:ln w="9525">
            <a:noFill/>
            <a:miter lim="800000"/>
            <a:headEnd/>
            <a:tailEnd/>
          </a:ln>
        </p:spPr>
        <p:txBody>
          <a:bodyPr anchor="ctr"/>
          <a:lstStyle/>
          <a:p>
            <a:pPr algn="ctr"/>
            <a:r>
              <a:rPr lang="en-US" sz="2000" b="0" dirty="0" smtClean="0">
                <a:latin typeface="Arial Unicode MS" pitchFamily="34" charset="-128"/>
              </a:rPr>
              <a:t>SPM Course 2012 @ </a:t>
            </a:r>
            <a:r>
              <a:rPr lang="en-US" sz="2000" b="0" dirty="0" smtClean="0">
                <a:latin typeface="Arial Unicode MS" pitchFamily="34" charset="-128"/>
              </a:rPr>
              <a:t>FIL</a:t>
            </a:r>
            <a:endParaRPr lang="en-US" sz="2000" b="0" dirty="0">
              <a:latin typeface="Arial Unicode MS" pitchFamily="34" charset="-128"/>
            </a:endParaRPr>
          </a:p>
          <a:p>
            <a:pPr algn="ctr"/>
            <a:r>
              <a:rPr lang="en-US" sz="2000" b="0" dirty="0" smtClean="0">
                <a:latin typeface="Arial Unicode MS" pitchFamily="34" charset="-128"/>
              </a:rPr>
              <a:t>19 October 2012</a:t>
            </a:r>
            <a:endParaRPr lang="en-US" sz="2000" b="0" dirty="0">
              <a:latin typeface="Arial Unicode MS" pitchFamily="34" charset="-128"/>
            </a:endParaRPr>
          </a:p>
        </p:txBody>
      </p:sp>
      <p:pic>
        <p:nvPicPr>
          <p:cNvPr id="30725" name="Picture 34"/>
          <p:cNvPicPr>
            <a:picLocks noChangeAspect="1" noChangeArrowheads="1"/>
          </p:cNvPicPr>
          <p:nvPr/>
        </p:nvPicPr>
        <p:blipFill>
          <a:blip r:embed="rId2" cstate="print"/>
          <a:srcRect/>
          <a:stretch>
            <a:fillRect/>
          </a:stretch>
        </p:blipFill>
        <p:spPr bwMode="auto">
          <a:xfrm>
            <a:off x="5565775" y="2162175"/>
            <a:ext cx="4395788" cy="29543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604363" y="405098"/>
            <a:ext cx="2363147" cy="523220"/>
          </a:xfrm>
          <a:prstGeom prst="rect">
            <a:avLst/>
          </a:prstGeom>
          <a:noFill/>
          <a:ln w="9525" algn="ctr">
            <a:noFill/>
            <a:miter lim="800000"/>
            <a:headEnd/>
            <a:tailEnd/>
          </a:ln>
        </p:spPr>
        <p:txBody>
          <a:bodyPr wrap="none">
            <a:spAutoFit/>
          </a:bodyPr>
          <a:lstStyle/>
          <a:p>
            <a:pPr eaLnBrk="0" hangingPunct="0">
              <a:spcBef>
                <a:spcPct val="50000"/>
              </a:spcBef>
            </a:pPr>
            <a:r>
              <a:rPr lang="en-GB" sz="2800" dirty="0" err="1">
                <a:solidFill>
                  <a:srgbClr val="000000"/>
                </a:solidFill>
                <a:latin typeface="Arial Unicode MS" pitchFamily="34" charset="-128"/>
                <a:ea typeface="Arial Unicode MS" pitchFamily="34" charset="-128"/>
                <a:cs typeface="Arial Unicode MS" pitchFamily="34" charset="-128"/>
              </a:rPr>
              <a:t>Bayes</a:t>
            </a:r>
            <a:r>
              <a:rPr lang="en-GB" sz="2800" dirty="0">
                <a:solidFill>
                  <a:srgbClr val="000000"/>
                </a:solidFill>
                <a:latin typeface="Arial Unicode MS" pitchFamily="34" charset="-128"/>
                <a:ea typeface="Arial Unicode MS" pitchFamily="34" charset="-128"/>
                <a:cs typeface="Arial Unicode MS" pitchFamily="34" charset="-128"/>
              </a:rPr>
              <a:t> factors</a:t>
            </a:r>
            <a:endParaRPr lang="en-US" sz="2800" dirty="0">
              <a:solidFill>
                <a:srgbClr val="000000"/>
              </a:solidFill>
              <a:latin typeface="Arial Unicode MS" pitchFamily="34" charset="-128"/>
              <a:ea typeface="Arial Unicode MS" pitchFamily="34" charset="-128"/>
              <a:cs typeface="Arial Unicode MS" pitchFamily="34" charset="-128"/>
            </a:endParaRPr>
          </a:p>
        </p:txBody>
      </p:sp>
      <p:graphicFrame>
        <p:nvGraphicFramePr>
          <p:cNvPr id="1846275" name="Object 3"/>
          <p:cNvGraphicFramePr>
            <a:graphicFrameLocks noChangeAspect="1"/>
          </p:cNvGraphicFramePr>
          <p:nvPr/>
        </p:nvGraphicFramePr>
        <p:xfrm>
          <a:off x="2401888" y="3776663"/>
          <a:ext cx="2892425" cy="1295400"/>
        </p:xfrm>
        <a:graphic>
          <a:graphicData uri="http://schemas.openxmlformats.org/presentationml/2006/ole">
            <mc:AlternateContent xmlns:mc="http://schemas.openxmlformats.org/markup-compatibility/2006">
              <mc:Choice xmlns:v="urn:schemas-microsoft-com:vml" Requires="v">
                <p:oleObj spid="_x0000_s7191" name="Equation" r:id="rId3" imgW="965160" imgH="431640" progId="Equation.3">
                  <p:embed/>
                </p:oleObj>
              </mc:Choice>
              <mc:Fallback>
                <p:oleObj name="Equation" r:id="rId3" imgW="96516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888" y="3776663"/>
                        <a:ext cx="28924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276" name="Text Box 4"/>
          <p:cNvSpPr txBox="1">
            <a:spLocks noChangeArrowheads="1"/>
          </p:cNvSpPr>
          <p:nvPr/>
        </p:nvSpPr>
        <p:spPr bwMode="auto">
          <a:xfrm>
            <a:off x="6296025" y="3500438"/>
            <a:ext cx="2459038" cy="396875"/>
          </a:xfrm>
          <a:prstGeom prst="rect">
            <a:avLst/>
          </a:prstGeom>
          <a:noFill/>
          <a:ln w="9525" algn="ctr">
            <a:noFill/>
            <a:miter lim="800000"/>
            <a:headEnd/>
            <a:tailEnd/>
          </a:ln>
        </p:spPr>
        <p:txBody>
          <a:bodyPr wrap="none">
            <a:spAutoFit/>
          </a:bodyPr>
          <a:lstStyle/>
          <a:p>
            <a:pPr eaLnBrk="0" hangingPunct="0"/>
            <a:r>
              <a:rPr lang="en-GB" sz="2000" b="0">
                <a:latin typeface="Arial Unicode MS" pitchFamily="34" charset="-128"/>
                <a:ea typeface="Arial Unicode MS" pitchFamily="34" charset="-128"/>
                <a:cs typeface="Arial Unicode MS" pitchFamily="34" charset="-128"/>
              </a:rPr>
              <a:t>positive value, [0;</a:t>
            </a:r>
            <a:r>
              <a:rPr lang="en-GB" sz="2000" b="0">
                <a:latin typeface="Arial Unicode MS" pitchFamily="34" charset="-128"/>
                <a:ea typeface="Arial Unicode MS" pitchFamily="34" charset="-128"/>
                <a:cs typeface="Arial Unicode MS" pitchFamily="34" charset="-128"/>
                <a:sym typeface="Symbol" pitchFamily="18" charset="2"/>
              </a:rPr>
              <a:t>[</a:t>
            </a:r>
          </a:p>
        </p:txBody>
      </p:sp>
      <p:sp>
        <p:nvSpPr>
          <p:cNvPr id="1846277" name="Text Box 5"/>
          <p:cNvSpPr txBox="1">
            <a:spLocks noChangeArrowheads="1"/>
          </p:cNvSpPr>
          <p:nvPr/>
        </p:nvSpPr>
        <p:spPr bwMode="auto">
          <a:xfrm>
            <a:off x="593725" y="2163763"/>
            <a:ext cx="9086850" cy="457200"/>
          </a:xfrm>
          <a:prstGeom prst="rect">
            <a:avLst/>
          </a:prstGeom>
          <a:noFill/>
          <a:ln w="9525" algn="ctr">
            <a:noFill/>
            <a:miter lim="800000"/>
            <a:headEnd/>
            <a:tailEnd/>
          </a:ln>
        </p:spPr>
        <p:txBody>
          <a:bodyPr>
            <a:spAutoFit/>
          </a:bodyPr>
          <a:lstStyle/>
          <a:p>
            <a:pPr eaLnBrk="0" hangingPunct="0">
              <a:spcBef>
                <a:spcPct val="50000"/>
              </a:spcBef>
            </a:pPr>
            <a:r>
              <a:rPr lang="en-GB" sz="2400" b="0"/>
              <a:t>But: the log evidence is just some number – not very intuitive!</a:t>
            </a:r>
          </a:p>
        </p:txBody>
      </p:sp>
      <p:sp>
        <p:nvSpPr>
          <p:cNvPr id="1846278" name="Rectangle 6"/>
          <p:cNvSpPr>
            <a:spLocks noChangeArrowheads="1"/>
          </p:cNvSpPr>
          <p:nvPr/>
        </p:nvSpPr>
        <p:spPr bwMode="auto">
          <a:xfrm>
            <a:off x="593725" y="2822575"/>
            <a:ext cx="9302750" cy="822325"/>
          </a:xfrm>
          <a:prstGeom prst="rect">
            <a:avLst/>
          </a:prstGeom>
          <a:noFill/>
          <a:ln w="9525" algn="ctr">
            <a:noFill/>
            <a:miter lim="800000"/>
            <a:headEnd/>
            <a:tailEnd/>
          </a:ln>
        </p:spPr>
        <p:txBody>
          <a:bodyPr>
            <a:spAutoFit/>
          </a:bodyPr>
          <a:lstStyle/>
          <a:p>
            <a:pPr eaLnBrk="0" hangingPunct="0">
              <a:spcBef>
                <a:spcPct val="50000"/>
              </a:spcBef>
            </a:pPr>
            <a:r>
              <a:rPr lang="en-GB" sz="2400" b="0"/>
              <a:t>A more intuitive interpretation of model comparisons is made possible by </a:t>
            </a:r>
            <a:r>
              <a:rPr lang="en-US" sz="2400" b="0">
                <a:cs typeface="Arial" charset="0"/>
              </a:rPr>
              <a:t>Bayes factors:</a:t>
            </a:r>
          </a:p>
        </p:txBody>
      </p:sp>
      <p:sp>
        <p:nvSpPr>
          <p:cNvPr id="1846279" name="Text Box 7"/>
          <p:cNvSpPr txBox="1">
            <a:spLocks noChangeArrowheads="1"/>
          </p:cNvSpPr>
          <p:nvPr/>
        </p:nvSpPr>
        <p:spPr bwMode="auto">
          <a:xfrm>
            <a:off x="593725" y="1147763"/>
            <a:ext cx="9086850" cy="830997"/>
          </a:xfrm>
          <a:prstGeom prst="rect">
            <a:avLst/>
          </a:prstGeom>
          <a:noFill/>
          <a:ln w="9525" algn="ctr">
            <a:noFill/>
            <a:miter lim="800000"/>
            <a:headEnd/>
            <a:tailEnd/>
          </a:ln>
        </p:spPr>
        <p:txBody>
          <a:bodyPr>
            <a:spAutoFit/>
          </a:bodyPr>
          <a:lstStyle/>
          <a:p>
            <a:pPr eaLnBrk="0" hangingPunct="0">
              <a:spcBef>
                <a:spcPct val="50000"/>
              </a:spcBef>
            </a:pPr>
            <a:r>
              <a:rPr lang="en-GB" sz="2400" b="0" dirty="0"/>
              <a:t>To compare two models, we </a:t>
            </a:r>
            <a:r>
              <a:rPr lang="en-GB" sz="2400" b="0" dirty="0" smtClean="0"/>
              <a:t>could just </a:t>
            </a:r>
            <a:r>
              <a:rPr lang="en-GB" sz="2400" b="0" dirty="0"/>
              <a:t>compare their log evidences.</a:t>
            </a:r>
            <a:endParaRPr lang="en-US" sz="2400" b="0" dirty="0">
              <a:cs typeface="Arial" charset="0"/>
            </a:endParaRPr>
          </a:p>
        </p:txBody>
      </p:sp>
      <p:graphicFrame>
        <p:nvGraphicFramePr>
          <p:cNvPr id="1846280" name="Group 8"/>
          <p:cNvGraphicFramePr>
            <a:graphicFrameLocks noGrp="1"/>
          </p:cNvGraphicFramePr>
          <p:nvPr/>
        </p:nvGraphicFramePr>
        <p:xfrm>
          <a:off x="5886450" y="4867275"/>
          <a:ext cx="3663950" cy="1609972"/>
        </p:xfrm>
        <a:graphic>
          <a:graphicData uri="http://schemas.openxmlformats.org/drawingml/2006/table">
            <a:tbl>
              <a:tblPr/>
              <a:tblGrid>
                <a:gridCol w="1220788"/>
                <a:gridCol w="1222375"/>
                <a:gridCol w="1220787"/>
              </a:tblGrid>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B</a:t>
                      </a:r>
                      <a:r>
                        <a:rPr kumimoji="0" lang="en-GB" sz="1800" b="0" i="1" u="none" strike="noStrike" cap="none" normalizeH="0" baseline="-25000" smtClean="0">
                          <a:ln>
                            <a:noFill/>
                          </a:ln>
                          <a:solidFill>
                            <a:srgbClr val="000000"/>
                          </a:solidFill>
                          <a:effectLst/>
                          <a:latin typeface="Arial" charset="0"/>
                        </a:rPr>
                        <a:t>12</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p(m</a:t>
                      </a:r>
                      <a:r>
                        <a:rPr kumimoji="0" lang="en-GB" sz="1800" b="0" i="1" u="none" strike="noStrike" cap="none" normalizeH="0" baseline="-25000" smtClean="0">
                          <a:ln>
                            <a:noFill/>
                          </a:ln>
                          <a:solidFill>
                            <a:srgbClr val="000000"/>
                          </a:solidFill>
                          <a:effectLst/>
                          <a:latin typeface="Arial" charset="0"/>
                        </a:rPr>
                        <a:t>1</a:t>
                      </a:r>
                      <a:r>
                        <a:rPr kumimoji="0" lang="en-GB" sz="1800" b="0" i="1" u="none" strike="noStrike" cap="none" normalizeH="0" baseline="0" smtClean="0">
                          <a:ln>
                            <a:noFill/>
                          </a:ln>
                          <a:solidFill>
                            <a:srgbClr val="000000"/>
                          </a:solidFill>
                          <a:effectLst/>
                          <a:latin typeface="Arial" charset="0"/>
                        </a:rPr>
                        <a:t>|y)</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Evidence</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1 to 3</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50-75%</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weak</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3 to 20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75-95%</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positive</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20 to 150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95-99%</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strong</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150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99%</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Very strong</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1846306" name="Rectangle 34"/>
          <p:cNvSpPr>
            <a:spLocks noChangeArrowheads="1"/>
          </p:cNvSpPr>
          <p:nvPr/>
        </p:nvSpPr>
        <p:spPr bwMode="auto">
          <a:xfrm>
            <a:off x="593725" y="5765800"/>
            <a:ext cx="9302750" cy="457200"/>
          </a:xfrm>
          <a:prstGeom prst="rect">
            <a:avLst/>
          </a:prstGeom>
          <a:noFill/>
          <a:ln w="9525" algn="ctr">
            <a:noFill/>
            <a:miter lim="800000"/>
            <a:headEnd/>
            <a:tailEnd/>
          </a:ln>
        </p:spPr>
        <p:txBody>
          <a:bodyPr>
            <a:spAutoFit/>
          </a:bodyPr>
          <a:lstStyle/>
          <a:p>
            <a:pPr eaLnBrk="0" hangingPunct="0">
              <a:spcBef>
                <a:spcPct val="50000"/>
              </a:spcBef>
            </a:pPr>
            <a:r>
              <a:rPr lang="en-GB" sz="2400" b="0"/>
              <a:t>Kass &amp; Raftery classification:</a:t>
            </a:r>
            <a:endParaRPr lang="en-US" sz="2400" b="0">
              <a:cs typeface="Arial" charset="0"/>
            </a:endParaRPr>
          </a:p>
        </p:txBody>
      </p:sp>
      <p:sp>
        <p:nvSpPr>
          <p:cNvPr id="7203" name="Text Box 35"/>
          <p:cNvSpPr txBox="1">
            <a:spLocks noChangeArrowheads="1"/>
          </p:cNvSpPr>
          <p:nvPr/>
        </p:nvSpPr>
        <p:spPr bwMode="auto">
          <a:xfrm>
            <a:off x="619125" y="6415088"/>
            <a:ext cx="3100388" cy="304800"/>
          </a:xfrm>
          <a:prstGeom prst="rect">
            <a:avLst/>
          </a:prstGeom>
          <a:noFill/>
          <a:ln w="9525" algn="ctr">
            <a:noFill/>
            <a:miter lim="800000"/>
            <a:headEnd/>
            <a:tailEnd/>
          </a:ln>
        </p:spPr>
        <p:txBody>
          <a:bodyPr wrap="none">
            <a:spAutoFit/>
          </a:bodyPr>
          <a:lstStyle/>
          <a:p>
            <a:r>
              <a:rPr lang="en-GB" b="0">
                <a:latin typeface="Times New Roman" pitchFamily="18" charset="0"/>
              </a:rPr>
              <a:t>Kass &amp; Raftery 1995, </a:t>
            </a:r>
            <a:r>
              <a:rPr lang="en-GB" b="0" i="1">
                <a:latin typeface="Times New Roman" pitchFamily="18" charset="0"/>
              </a:rPr>
              <a:t>J. Am. Stat. Assoc.</a:t>
            </a:r>
            <a:endParaRPr lang="en-US" b="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6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62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62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6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62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6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276" grpId="0"/>
      <p:bldP spid="1846277" grpId="0"/>
      <p:bldP spid="1846278" grpId="0"/>
      <p:bldP spid="1846279" grpId="0"/>
      <p:bldP spid="18463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363538" y="285750"/>
            <a:ext cx="2822575" cy="6221413"/>
          </a:xfrm>
          <a:prstGeom prst="rect">
            <a:avLst/>
          </a:prstGeom>
          <a:noFill/>
          <a:ln w="9525" algn="ctr">
            <a:noFill/>
            <a:miter lim="800000"/>
            <a:headEnd/>
            <a:tailEnd/>
          </a:ln>
        </p:spPr>
      </p:pic>
      <p:cxnSp>
        <p:nvCxnSpPr>
          <p:cNvPr id="33795" name="AutoShape 3"/>
          <p:cNvCxnSpPr>
            <a:cxnSpLocks noChangeShapeType="1"/>
            <a:stCxn id="33796" idx="2"/>
            <a:endCxn id="33801" idx="3"/>
          </p:cNvCxnSpPr>
          <p:nvPr/>
        </p:nvCxnSpPr>
        <p:spPr bwMode="auto">
          <a:xfrm flipH="1" flipV="1">
            <a:off x="8372475" y="2640013"/>
            <a:ext cx="269875" cy="4762"/>
          </a:xfrm>
          <a:prstGeom prst="straightConnector1">
            <a:avLst/>
          </a:prstGeom>
          <a:noFill/>
          <a:ln w="38100">
            <a:solidFill>
              <a:schemeClr val="tx1"/>
            </a:solidFill>
            <a:round/>
            <a:headEnd type="triangle" w="med" len="med"/>
            <a:tailEnd/>
          </a:ln>
        </p:spPr>
      </p:cxnSp>
      <p:sp>
        <p:nvSpPr>
          <p:cNvPr id="33796" name="Oval 4"/>
          <p:cNvSpPr>
            <a:spLocks noChangeAspect="1" noChangeArrowheads="1"/>
          </p:cNvSpPr>
          <p:nvPr/>
        </p:nvSpPr>
        <p:spPr bwMode="auto">
          <a:xfrm>
            <a:off x="8642350" y="242887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797" name="Text Box 5"/>
          <p:cNvSpPr txBox="1">
            <a:spLocks noChangeArrowheads="1"/>
          </p:cNvSpPr>
          <p:nvPr/>
        </p:nvSpPr>
        <p:spPr bwMode="auto">
          <a:xfrm>
            <a:off x="8670925" y="2501900"/>
            <a:ext cx="401638"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798" name="Oval 6"/>
          <p:cNvSpPr>
            <a:spLocks noChangeAspect="1" noChangeArrowheads="1"/>
          </p:cNvSpPr>
          <p:nvPr/>
        </p:nvSpPr>
        <p:spPr bwMode="auto">
          <a:xfrm>
            <a:off x="9432925" y="242887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799" name="Text Box 7"/>
          <p:cNvSpPr txBox="1">
            <a:spLocks noChangeArrowheads="1"/>
          </p:cNvSpPr>
          <p:nvPr/>
        </p:nvSpPr>
        <p:spPr bwMode="auto">
          <a:xfrm>
            <a:off x="9459913" y="2506663"/>
            <a:ext cx="401637"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00" name="AutoShape 8"/>
          <p:cNvCxnSpPr>
            <a:cxnSpLocks noChangeShapeType="1"/>
            <a:stCxn id="33796" idx="5"/>
            <a:endCxn id="33798" idx="3"/>
          </p:cNvCxnSpPr>
          <p:nvPr/>
        </p:nvCxnSpPr>
        <p:spPr bwMode="auto">
          <a:xfrm>
            <a:off x="9010650" y="2797175"/>
            <a:ext cx="485775" cy="0"/>
          </a:xfrm>
          <a:prstGeom prst="straightConnector1">
            <a:avLst/>
          </a:prstGeom>
          <a:noFill/>
          <a:ln w="19050">
            <a:solidFill>
              <a:schemeClr val="tx1"/>
            </a:solidFill>
            <a:round/>
            <a:headEnd type="triangle" w="med" len="med"/>
            <a:tailEnd/>
          </a:ln>
        </p:spPr>
      </p:cxnSp>
      <p:sp>
        <p:nvSpPr>
          <p:cNvPr id="33801" name="Text Box 9"/>
          <p:cNvSpPr txBox="1">
            <a:spLocks noChangeArrowheads="1"/>
          </p:cNvSpPr>
          <p:nvPr/>
        </p:nvSpPr>
        <p:spPr bwMode="auto">
          <a:xfrm>
            <a:off x="7862888" y="2501900"/>
            <a:ext cx="509587" cy="276225"/>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02" name="Oval 10"/>
          <p:cNvSpPr>
            <a:spLocks noChangeAspect="1" noChangeArrowheads="1"/>
          </p:cNvSpPr>
          <p:nvPr/>
        </p:nvSpPr>
        <p:spPr bwMode="auto">
          <a:xfrm>
            <a:off x="9432925" y="1636713"/>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03" name="Text Box 11"/>
          <p:cNvSpPr txBox="1">
            <a:spLocks noChangeArrowheads="1"/>
          </p:cNvSpPr>
          <p:nvPr/>
        </p:nvSpPr>
        <p:spPr bwMode="auto">
          <a:xfrm>
            <a:off x="9371013" y="1709738"/>
            <a:ext cx="550862"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04" name="AutoShape 12"/>
          <p:cNvCxnSpPr>
            <a:cxnSpLocks noChangeShapeType="1"/>
            <a:stCxn id="33798" idx="1"/>
            <a:endCxn id="33796" idx="7"/>
          </p:cNvCxnSpPr>
          <p:nvPr/>
        </p:nvCxnSpPr>
        <p:spPr bwMode="auto">
          <a:xfrm flipH="1">
            <a:off x="9010650" y="2492375"/>
            <a:ext cx="485775" cy="0"/>
          </a:xfrm>
          <a:prstGeom prst="straightConnector1">
            <a:avLst/>
          </a:prstGeom>
          <a:noFill/>
          <a:ln w="19050">
            <a:solidFill>
              <a:schemeClr val="tx1"/>
            </a:solidFill>
            <a:round/>
            <a:headEnd type="triangle" w="med" len="med"/>
            <a:tailEnd/>
          </a:ln>
        </p:spPr>
      </p:cxnSp>
      <p:cxnSp>
        <p:nvCxnSpPr>
          <p:cNvPr id="33805" name="AutoShape 13"/>
          <p:cNvCxnSpPr>
            <a:cxnSpLocks noChangeShapeType="1"/>
            <a:stCxn id="33802" idx="5"/>
            <a:endCxn id="33798" idx="7"/>
          </p:cNvCxnSpPr>
          <p:nvPr/>
        </p:nvCxnSpPr>
        <p:spPr bwMode="auto">
          <a:xfrm>
            <a:off x="9801225" y="2005013"/>
            <a:ext cx="0" cy="487362"/>
          </a:xfrm>
          <a:prstGeom prst="straightConnector1">
            <a:avLst/>
          </a:prstGeom>
          <a:noFill/>
          <a:ln w="19050">
            <a:solidFill>
              <a:schemeClr val="tx1"/>
            </a:solidFill>
            <a:round/>
            <a:headEnd/>
            <a:tailEnd type="triangle" w="med" len="med"/>
          </a:ln>
        </p:spPr>
      </p:cxnSp>
      <p:cxnSp>
        <p:nvCxnSpPr>
          <p:cNvPr id="33806" name="AutoShape 14"/>
          <p:cNvCxnSpPr>
            <a:cxnSpLocks noChangeShapeType="1"/>
            <a:stCxn id="33798" idx="1"/>
            <a:endCxn id="33802" idx="3"/>
          </p:cNvCxnSpPr>
          <p:nvPr/>
        </p:nvCxnSpPr>
        <p:spPr bwMode="auto">
          <a:xfrm flipV="1">
            <a:off x="9496425" y="2005013"/>
            <a:ext cx="0" cy="487362"/>
          </a:xfrm>
          <a:prstGeom prst="straightConnector1">
            <a:avLst/>
          </a:prstGeom>
          <a:noFill/>
          <a:ln w="19050">
            <a:solidFill>
              <a:schemeClr val="tx1"/>
            </a:solidFill>
            <a:round/>
            <a:headEnd/>
            <a:tailEnd type="triangle" w="med" len="med"/>
          </a:ln>
        </p:spPr>
      </p:cxnSp>
      <p:sp>
        <p:nvSpPr>
          <p:cNvPr id="33807" name="Text Box 15"/>
          <p:cNvSpPr txBox="1">
            <a:spLocks noChangeArrowheads="1"/>
          </p:cNvSpPr>
          <p:nvPr/>
        </p:nvSpPr>
        <p:spPr bwMode="auto">
          <a:xfrm>
            <a:off x="7870825" y="1511300"/>
            <a:ext cx="501650" cy="366713"/>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M2</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08" name="Text Box 16"/>
          <p:cNvSpPr txBox="1">
            <a:spLocks noChangeArrowheads="1"/>
          </p:cNvSpPr>
          <p:nvPr/>
        </p:nvSpPr>
        <p:spPr bwMode="auto">
          <a:xfrm>
            <a:off x="7859713" y="2084388"/>
            <a:ext cx="863600" cy="276225"/>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09" name="Oval 17"/>
          <p:cNvSpPr>
            <a:spLocks noChangeArrowheads="1"/>
          </p:cNvSpPr>
          <p:nvPr/>
        </p:nvSpPr>
        <p:spPr bwMode="auto">
          <a:xfrm>
            <a:off x="9083675" y="2470150"/>
            <a:ext cx="144463" cy="144463"/>
          </a:xfrm>
          <a:prstGeom prst="ellipse">
            <a:avLst/>
          </a:prstGeom>
          <a:noFill/>
          <a:ln w="9525" algn="ctr">
            <a:noFill/>
            <a:round/>
            <a:headEnd/>
            <a:tailEnd/>
          </a:ln>
        </p:spPr>
        <p:txBody>
          <a:bodyPr wrap="none" anchor="ctr">
            <a:spAutoFit/>
          </a:bodyPr>
          <a:lstStyle/>
          <a:p>
            <a:endParaRPr lang="en-US"/>
          </a:p>
        </p:txBody>
      </p:sp>
      <p:cxnSp>
        <p:nvCxnSpPr>
          <p:cNvPr id="33810" name="AutoShape 18"/>
          <p:cNvCxnSpPr>
            <a:cxnSpLocks noChangeShapeType="1"/>
            <a:stCxn id="33808" idx="3"/>
            <a:endCxn id="33809" idx="7"/>
          </p:cNvCxnSpPr>
          <p:nvPr/>
        </p:nvCxnSpPr>
        <p:spPr bwMode="auto">
          <a:xfrm>
            <a:off x="8723313" y="2222500"/>
            <a:ext cx="484187" cy="268288"/>
          </a:xfrm>
          <a:prstGeom prst="curvedConnector2">
            <a:avLst/>
          </a:prstGeom>
          <a:noFill/>
          <a:ln w="38100">
            <a:solidFill>
              <a:srgbClr val="FF0000"/>
            </a:solidFill>
            <a:round/>
            <a:headEnd/>
            <a:tailEnd type="oval" w="med" len="med"/>
          </a:ln>
        </p:spPr>
      </p:cxnSp>
      <p:cxnSp>
        <p:nvCxnSpPr>
          <p:cNvPr id="33811" name="AutoShape 19"/>
          <p:cNvCxnSpPr>
            <a:cxnSpLocks noChangeShapeType="1"/>
            <a:stCxn id="33812" idx="2"/>
            <a:endCxn id="33817" idx="3"/>
          </p:cNvCxnSpPr>
          <p:nvPr/>
        </p:nvCxnSpPr>
        <p:spPr bwMode="auto">
          <a:xfrm flipH="1" flipV="1">
            <a:off x="3800475" y="2633663"/>
            <a:ext cx="269875" cy="4762"/>
          </a:xfrm>
          <a:prstGeom prst="straightConnector1">
            <a:avLst/>
          </a:prstGeom>
          <a:noFill/>
          <a:ln w="38100">
            <a:solidFill>
              <a:schemeClr val="tx1"/>
            </a:solidFill>
            <a:round/>
            <a:headEnd type="triangle" w="med" len="med"/>
            <a:tailEnd/>
          </a:ln>
        </p:spPr>
      </p:cxnSp>
      <p:sp>
        <p:nvSpPr>
          <p:cNvPr id="33812" name="Oval 20"/>
          <p:cNvSpPr>
            <a:spLocks noChangeAspect="1" noChangeArrowheads="1"/>
          </p:cNvSpPr>
          <p:nvPr/>
        </p:nvSpPr>
        <p:spPr bwMode="auto">
          <a:xfrm>
            <a:off x="4070350" y="242252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3" name="Text Box 21"/>
          <p:cNvSpPr txBox="1">
            <a:spLocks noChangeArrowheads="1"/>
          </p:cNvSpPr>
          <p:nvPr/>
        </p:nvSpPr>
        <p:spPr bwMode="auto">
          <a:xfrm>
            <a:off x="4098925" y="2495550"/>
            <a:ext cx="401638"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14" name="Oval 22"/>
          <p:cNvSpPr>
            <a:spLocks noChangeAspect="1" noChangeArrowheads="1"/>
          </p:cNvSpPr>
          <p:nvPr/>
        </p:nvSpPr>
        <p:spPr bwMode="auto">
          <a:xfrm>
            <a:off x="4860925" y="242252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5" name="Text Box 23"/>
          <p:cNvSpPr txBox="1">
            <a:spLocks noChangeArrowheads="1"/>
          </p:cNvSpPr>
          <p:nvPr/>
        </p:nvSpPr>
        <p:spPr bwMode="auto">
          <a:xfrm>
            <a:off x="4887913" y="2500313"/>
            <a:ext cx="401637"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16" name="AutoShape 24"/>
          <p:cNvCxnSpPr>
            <a:cxnSpLocks noChangeShapeType="1"/>
            <a:stCxn id="33812" idx="5"/>
            <a:endCxn id="33814" idx="3"/>
          </p:cNvCxnSpPr>
          <p:nvPr/>
        </p:nvCxnSpPr>
        <p:spPr bwMode="auto">
          <a:xfrm>
            <a:off x="4438650" y="2790825"/>
            <a:ext cx="485775" cy="0"/>
          </a:xfrm>
          <a:prstGeom prst="straightConnector1">
            <a:avLst/>
          </a:prstGeom>
          <a:noFill/>
          <a:ln w="19050">
            <a:solidFill>
              <a:schemeClr val="tx1"/>
            </a:solidFill>
            <a:round/>
            <a:headEnd type="triangle" w="med" len="med"/>
            <a:tailEnd/>
          </a:ln>
        </p:spPr>
      </p:cxnSp>
      <p:sp>
        <p:nvSpPr>
          <p:cNvPr id="33817" name="Text Box 25"/>
          <p:cNvSpPr txBox="1">
            <a:spLocks noChangeArrowheads="1"/>
          </p:cNvSpPr>
          <p:nvPr/>
        </p:nvSpPr>
        <p:spPr bwMode="auto">
          <a:xfrm>
            <a:off x="3290888" y="2495550"/>
            <a:ext cx="509587" cy="276225"/>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18" name="Oval 26"/>
          <p:cNvSpPr>
            <a:spLocks noChangeAspect="1" noChangeArrowheads="1"/>
          </p:cNvSpPr>
          <p:nvPr/>
        </p:nvSpPr>
        <p:spPr bwMode="auto">
          <a:xfrm>
            <a:off x="4860925" y="1630363"/>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9" name="Text Box 27"/>
          <p:cNvSpPr txBox="1">
            <a:spLocks noChangeArrowheads="1"/>
          </p:cNvSpPr>
          <p:nvPr/>
        </p:nvSpPr>
        <p:spPr bwMode="auto">
          <a:xfrm>
            <a:off x="4799013" y="1714500"/>
            <a:ext cx="550862"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20" name="AutoShape 28"/>
          <p:cNvCxnSpPr>
            <a:cxnSpLocks noChangeShapeType="1"/>
            <a:stCxn id="33814" idx="1"/>
            <a:endCxn id="33812" idx="7"/>
          </p:cNvCxnSpPr>
          <p:nvPr/>
        </p:nvCxnSpPr>
        <p:spPr bwMode="auto">
          <a:xfrm flipH="1">
            <a:off x="4438650" y="2486025"/>
            <a:ext cx="485775" cy="0"/>
          </a:xfrm>
          <a:prstGeom prst="straightConnector1">
            <a:avLst/>
          </a:prstGeom>
          <a:noFill/>
          <a:ln w="19050">
            <a:solidFill>
              <a:schemeClr val="tx1"/>
            </a:solidFill>
            <a:round/>
            <a:headEnd type="triangle" w="med" len="med"/>
            <a:tailEnd/>
          </a:ln>
        </p:spPr>
      </p:cxnSp>
      <p:cxnSp>
        <p:nvCxnSpPr>
          <p:cNvPr id="33821" name="AutoShape 29"/>
          <p:cNvCxnSpPr>
            <a:cxnSpLocks noChangeShapeType="1"/>
            <a:stCxn id="33818" idx="5"/>
            <a:endCxn id="33814" idx="7"/>
          </p:cNvCxnSpPr>
          <p:nvPr/>
        </p:nvCxnSpPr>
        <p:spPr bwMode="auto">
          <a:xfrm>
            <a:off x="5229225" y="1998663"/>
            <a:ext cx="0" cy="487362"/>
          </a:xfrm>
          <a:prstGeom prst="straightConnector1">
            <a:avLst/>
          </a:prstGeom>
          <a:noFill/>
          <a:ln w="19050">
            <a:solidFill>
              <a:schemeClr val="tx1"/>
            </a:solidFill>
            <a:round/>
            <a:headEnd/>
            <a:tailEnd type="triangle" w="med" len="med"/>
          </a:ln>
        </p:spPr>
      </p:cxnSp>
      <p:sp>
        <p:nvSpPr>
          <p:cNvPr id="33822" name="Text Box 30"/>
          <p:cNvSpPr txBox="1">
            <a:spLocks noChangeArrowheads="1"/>
          </p:cNvSpPr>
          <p:nvPr/>
        </p:nvSpPr>
        <p:spPr bwMode="auto">
          <a:xfrm>
            <a:off x="3298825" y="1504950"/>
            <a:ext cx="501650" cy="366713"/>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M1</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23" name="Text Box 31"/>
          <p:cNvSpPr txBox="1">
            <a:spLocks noChangeArrowheads="1"/>
          </p:cNvSpPr>
          <p:nvPr/>
        </p:nvSpPr>
        <p:spPr bwMode="auto">
          <a:xfrm>
            <a:off x="4364038" y="1254125"/>
            <a:ext cx="863600" cy="276225"/>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24" name="Oval 32"/>
          <p:cNvSpPr>
            <a:spLocks noChangeArrowheads="1"/>
          </p:cNvSpPr>
          <p:nvPr/>
        </p:nvSpPr>
        <p:spPr bwMode="auto">
          <a:xfrm>
            <a:off x="5078413" y="2144713"/>
            <a:ext cx="144462" cy="144462"/>
          </a:xfrm>
          <a:prstGeom prst="ellipse">
            <a:avLst/>
          </a:prstGeom>
          <a:noFill/>
          <a:ln w="9525" algn="ctr">
            <a:noFill/>
            <a:round/>
            <a:headEnd/>
            <a:tailEnd/>
          </a:ln>
        </p:spPr>
        <p:txBody>
          <a:bodyPr wrap="none" anchor="ctr">
            <a:spAutoFit/>
          </a:bodyPr>
          <a:lstStyle/>
          <a:p>
            <a:endParaRPr lang="en-US"/>
          </a:p>
        </p:txBody>
      </p:sp>
      <p:cxnSp>
        <p:nvCxnSpPr>
          <p:cNvPr id="33825" name="AutoShape 33"/>
          <p:cNvCxnSpPr>
            <a:cxnSpLocks noChangeShapeType="1"/>
            <a:stCxn id="33814" idx="1"/>
            <a:endCxn id="33818" idx="3"/>
          </p:cNvCxnSpPr>
          <p:nvPr/>
        </p:nvCxnSpPr>
        <p:spPr bwMode="auto">
          <a:xfrm flipV="1">
            <a:off x="4924425" y="1998663"/>
            <a:ext cx="0" cy="487362"/>
          </a:xfrm>
          <a:prstGeom prst="straightConnector1">
            <a:avLst/>
          </a:prstGeom>
          <a:noFill/>
          <a:ln w="19050">
            <a:solidFill>
              <a:schemeClr val="tx1"/>
            </a:solidFill>
            <a:round/>
            <a:headEnd/>
            <a:tailEnd type="triangle" w="med" len="med"/>
          </a:ln>
        </p:spPr>
      </p:cxnSp>
      <p:grpSp>
        <p:nvGrpSpPr>
          <p:cNvPr id="33826" name="Group 34"/>
          <p:cNvGrpSpPr>
            <a:grpSpLocks/>
          </p:cNvGrpSpPr>
          <p:nvPr/>
        </p:nvGrpSpPr>
        <p:grpSpPr bwMode="auto">
          <a:xfrm>
            <a:off x="3297238" y="3305175"/>
            <a:ext cx="2058987" cy="1349375"/>
            <a:chOff x="4647" y="300"/>
            <a:chExt cx="1297" cy="850"/>
          </a:xfrm>
        </p:grpSpPr>
        <p:cxnSp>
          <p:nvCxnSpPr>
            <p:cNvPr id="33864" name="AutoShape 35"/>
            <p:cNvCxnSpPr>
              <a:cxnSpLocks noChangeShapeType="1"/>
              <a:stCxn id="33865" idx="2"/>
              <a:endCxn id="33870" idx="3"/>
            </p:cNvCxnSpPr>
            <p:nvPr/>
          </p:nvCxnSpPr>
          <p:spPr bwMode="auto">
            <a:xfrm flipH="1" flipV="1">
              <a:off x="4968" y="1011"/>
              <a:ext cx="170" cy="3"/>
            </a:xfrm>
            <a:prstGeom prst="straightConnector1">
              <a:avLst/>
            </a:prstGeom>
            <a:noFill/>
            <a:ln w="38100">
              <a:solidFill>
                <a:schemeClr val="tx1"/>
              </a:solidFill>
              <a:round/>
              <a:headEnd type="triangle" w="med" len="med"/>
              <a:tailEnd/>
            </a:ln>
          </p:spPr>
        </p:cxnSp>
        <p:sp>
          <p:nvSpPr>
            <p:cNvPr id="33865" name="Oval 36"/>
            <p:cNvSpPr>
              <a:spLocks noChangeAspect="1" noChangeArrowheads="1"/>
            </p:cNvSpPr>
            <p:nvPr/>
          </p:nvSpPr>
          <p:spPr bwMode="auto">
            <a:xfrm>
              <a:off x="5138"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66" name="Text Box 37"/>
            <p:cNvSpPr txBox="1">
              <a:spLocks noChangeArrowheads="1"/>
            </p:cNvSpPr>
            <p:nvPr/>
          </p:nvSpPr>
          <p:spPr bwMode="auto">
            <a:xfrm>
              <a:off x="5156" y="924"/>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67" name="Oval 38"/>
            <p:cNvSpPr>
              <a:spLocks noChangeAspect="1" noChangeArrowheads="1"/>
            </p:cNvSpPr>
            <p:nvPr/>
          </p:nvSpPr>
          <p:spPr bwMode="auto">
            <a:xfrm>
              <a:off x="5636"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68" name="Text Box 39"/>
            <p:cNvSpPr txBox="1">
              <a:spLocks noChangeArrowheads="1"/>
            </p:cNvSpPr>
            <p:nvPr/>
          </p:nvSpPr>
          <p:spPr bwMode="auto">
            <a:xfrm>
              <a:off x="5653" y="927"/>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69" name="AutoShape 40"/>
            <p:cNvCxnSpPr>
              <a:cxnSpLocks noChangeShapeType="1"/>
              <a:stCxn id="33865" idx="5"/>
              <a:endCxn id="33867" idx="3"/>
            </p:cNvCxnSpPr>
            <p:nvPr/>
          </p:nvCxnSpPr>
          <p:spPr bwMode="auto">
            <a:xfrm>
              <a:off x="5370" y="1110"/>
              <a:ext cx="306" cy="0"/>
            </a:xfrm>
            <a:prstGeom prst="straightConnector1">
              <a:avLst/>
            </a:prstGeom>
            <a:noFill/>
            <a:ln w="19050">
              <a:solidFill>
                <a:schemeClr val="tx1"/>
              </a:solidFill>
              <a:round/>
              <a:headEnd type="triangle" w="med" len="med"/>
              <a:tailEnd/>
            </a:ln>
          </p:spPr>
        </p:cxnSp>
        <p:sp>
          <p:nvSpPr>
            <p:cNvPr id="33870" name="Text Box 41"/>
            <p:cNvSpPr txBox="1">
              <a:spLocks noChangeArrowheads="1"/>
            </p:cNvSpPr>
            <p:nvPr/>
          </p:nvSpPr>
          <p:spPr bwMode="auto">
            <a:xfrm>
              <a:off x="4647" y="924"/>
              <a:ext cx="321" cy="174"/>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71" name="Oval 42"/>
            <p:cNvSpPr>
              <a:spLocks noChangeAspect="1" noChangeArrowheads="1"/>
            </p:cNvSpPr>
            <p:nvPr/>
          </p:nvSpPr>
          <p:spPr bwMode="auto">
            <a:xfrm>
              <a:off x="5636" y="379"/>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72" name="Text Box 43"/>
            <p:cNvSpPr txBox="1">
              <a:spLocks noChangeArrowheads="1"/>
            </p:cNvSpPr>
            <p:nvPr/>
          </p:nvSpPr>
          <p:spPr bwMode="auto">
            <a:xfrm>
              <a:off x="5597" y="433"/>
              <a:ext cx="347"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73" name="AutoShape 44"/>
            <p:cNvCxnSpPr>
              <a:cxnSpLocks noChangeShapeType="1"/>
              <a:stCxn id="33867" idx="1"/>
              <a:endCxn id="33865" idx="7"/>
            </p:cNvCxnSpPr>
            <p:nvPr/>
          </p:nvCxnSpPr>
          <p:spPr bwMode="auto">
            <a:xfrm flipH="1">
              <a:off x="5370" y="918"/>
              <a:ext cx="306" cy="0"/>
            </a:xfrm>
            <a:prstGeom prst="straightConnector1">
              <a:avLst/>
            </a:prstGeom>
            <a:noFill/>
            <a:ln w="19050">
              <a:solidFill>
                <a:schemeClr val="tx1"/>
              </a:solidFill>
              <a:round/>
              <a:headEnd type="triangle" w="med" len="med"/>
              <a:tailEnd/>
            </a:ln>
          </p:spPr>
        </p:cxnSp>
        <p:cxnSp>
          <p:nvCxnSpPr>
            <p:cNvPr id="33874" name="AutoShape 45"/>
            <p:cNvCxnSpPr>
              <a:cxnSpLocks noChangeShapeType="1"/>
              <a:stCxn id="33871" idx="5"/>
              <a:endCxn id="33867" idx="7"/>
            </p:cNvCxnSpPr>
            <p:nvPr/>
          </p:nvCxnSpPr>
          <p:spPr bwMode="auto">
            <a:xfrm>
              <a:off x="5868" y="611"/>
              <a:ext cx="0" cy="307"/>
            </a:xfrm>
            <a:prstGeom prst="straightConnector1">
              <a:avLst/>
            </a:prstGeom>
            <a:noFill/>
            <a:ln w="19050">
              <a:solidFill>
                <a:schemeClr val="tx1"/>
              </a:solidFill>
              <a:round/>
              <a:headEnd/>
              <a:tailEnd type="triangle" w="med" len="med"/>
            </a:ln>
          </p:spPr>
        </p:cxnSp>
        <p:cxnSp>
          <p:nvCxnSpPr>
            <p:cNvPr id="33875" name="AutoShape 46"/>
            <p:cNvCxnSpPr>
              <a:cxnSpLocks noChangeShapeType="1"/>
              <a:stCxn id="33867" idx="1"/>
              <a:endCxn id="33871" idx="3"/>
            </p:cNvCxnSpPr>
            <p:nvPr/>
          </p:nvCxnSpPr>
          <p:spPr bwMode="auto">
            <a:xfrm flipV="1">
              <a:off x="5676" y="611"/>
              <a:ext cx="0" cy="307"/>
            </a:xfrm>
            <a:prstGeom prst="straightConnector1">
              <a:avLst/>
            </a:prstGeom>
            <a:noFill/>
            <a:ln w="19050">
              <a:solidFill>
                <a:schemeClr val="tx1"/>
              </a:solidFill>
              <a:round/>
              <a:headEnd/>
              <a:tailEnd type="triangle" w="med" len="med"/>
            </a:ln>
          </p:spPr>
        </p:cxnSp>
        <p:sp>
          <p:nvSpPr>
            <p:cNvPr id="33876" name="Text Box 47"/>
            <p:cNvSpPr txBox="1">
              <a:spLocks noChangeArrowheads="1"/>
            </p:cNvSpPr>
            <p:nvPr/>
          </p:nvSpPr>
          <p:spPr bwMode="auto">
            <a:xfrm>
              <a:off x="4652" y="300"/>
              <a:ext cx="316" cy="231"/>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M3</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77" name="Text Box 48"/>
            <p:cNvSpPr txBox="1">
              <a:spLocks noChangeArrowheads="1"/>
            </p:cNvSpPr>
            <p:nvPr/>
          </p:nvSpPr>
          <p:spPr bwMode="auto">
            <a:xfrm>
              <a:off x="4927" y="330"/>
              <a:ext cx="544" cy="174"/>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78" name="Oval 49"/>
            <p:cNvSpPr>
              <a:spLocks noChangeArrowheads="1"/>
            </p:cNvSpPr>
            <p:nvPr/>
          </p:nvSpPr>
          <p:spPr bwMode="auto">
            <a:xfrm>
              <a:off x="5459" y="916"/>
              <a:ext cx="91" cy="91"/>
            </a:xfrm>
            <a:prstGeom prst="ellipse">
              <a:avLst/>
            </a:prstGeom>
            <a:noFill/>
            <a:ln w="9525" algn="ctr">
              <a:noFill/>
              <a:round/>
              <a:headEnd/>
              <a:tailEnd/>
            </a:ln>
          </p:spPr>
          <p:txBody>
            <a:bodyPr wrap="none" anchor="ctr">
              <a:spAutoFit/>
            </a:bodyPr>
            <a:lstStyle/>
            <a:p>
              <a:endParaRPr lang="en-US"/>
            </a:p>
          </p:txBody>
        </p:sp>
        <p:cxnSp>
          <p:nvCxnSpPr>
            <p:cNvPr id="33879" name="AutoShape 50"/>
            <p:cNvCxnSpPr>
              <a:cxnSpLocks noChangeShapeType="1"/>
              <a:stCxn id="33877" idx="3"/>
              <a:endCxn id="33871" idx="1"/>
            </p:cNvCxnSpPr>
            <p:nvPr/>
          </p:nvCxnSpPr>
          <p:spPr bwMode="auto">
            <a:xfrm>
              <a:off x="5471" y="417"/>
              <a:ext cx="205" cy="2"/>
            </a:xfrm>
            <a:prstGeom prst="straightConnector1">
              <a:avLst/>
            </a:prstGeom>
            <a:noFill/>
            <a:ln w="38100">
              <a:solidFill>
                <a:schemeClr val="tx1"/>
              </a:solidFill>
              <a:round/>
              <a:headEnd/>
              <a:tailEnd type="triangle" w="med" len="med"/>
            </a:ln>
          </p:spPr>
        </p:cxnSp>
        <p:cxnSp>
          <p:nvCxnSpPr>
            <p:cNvPr id="33880" name="AutoShape 51"/>
            <p:cNvCxnSpPr>
              <a:cxnSpLocks noChangeShapeType="1"/>
              <a:stCxn id="33877" idx="2"/>
              <a:endCxn id="33878" idx="0"/>
            </p:cNvCxnSpPr>
            <p:nvPr/>
          </p:nvCxnSpPr>
          <p:spPr bwMode="auto">
            <a:xfrm>
              <a:off x="5199" y="504"/>
              <a:ext cx="306" cy="412"/>
            </a:xfrm>
            <a:prstGeom prst="straightConnector1">
              <a:avLst/>
            </a:prstGeom>
            <a:noFill/>
            <a:ln w="38100">
              <a:solidFill>
                <a:srgbClr val="FF0000"/>
              </a:solidFill>
              <a:round/>
              <a:headEnd/>
              <a:tailEnd type="oval" w="med" len="med"/>
            </a:ln>
          </p:spPr>
        </p:cxnSp>
      </p:grpSp>
      <p:grpSp>
        <p:nvGrpSpPr>
          <p:cNvPr id="33827" name="Group 52"/>
          <p:cNvGrpSpPr>
            <a:grpSpLocks/>
          </p:cNvGrpSpPr>
          <p:nvPr/>
        </p:nvGrpSpPr>
        <p:grpSpPr bwMode="auto">
          <a:xfrm>
            <a:off x="7859713" y="4889500"/>
            <a:ext cx="2060575" cy="1349375"/>
            <a:chOff x="2607" y="1524"/>
            <a:chExt cx="1297" cy="850"/>
          </a:xfrm>
        </p:grpSpPr>
        <p:cxnSp>
          <p:nvCxnSpPr>
            <p:cNvPr id="33847" name="AutoShape 53"/>
            <p:cNvCxnSpPr>
              <a:cxnSpLocks noChangeShapeType="1"/>
              <a:stCxn id="33848" idx="2"/>
              <a:endCxn id="33853" idx="3"/>
            </p:cNvCxnSpPr>
            <p:nvPr/>
          </p:nvCxnSpPr>
          <p:spPr bwMode="auto">
            <a:xfrm flipH="1" flipV="1">
              <a:off x="2928" y="2235"/>
              <a:ext cx="170" cy="3"/>
            </a:xfrm>
            <a:prstGeom prst="straightConnector1">
              <a:avLst/>
            </a:prstGeom>
            <a:noFill/>
            <a:ln w="38100">
              <a:solidFill>
                <a:schemeClr val="tx1"/>
              </a:solidFill>
              <a:round/>
              <a:headEnd type="triangle" w="med" len="med"/>
              <a:tailEnd/>
            </a:ln>
          </p:spPr>
        </p:cxnSp>
        <p:sp>
          <p:nvSpPr>
            <p:cNvPr id="33848" name="Oval 54"/>
            <p:cNvSpPr>
              <a:spLocks noChangeAspect="1" noChangeArrowheads="1"/>
            </p:cNvSpPr>
            <p:nvPr/>
          </p:nvSpPr>
          <p:spPr bwMode="auto">
            <a:xfrm>
              <a:off x="3098"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49" name="Text Box 55"/>
            <p:cNvSpPr txBox="1">
              <a:spLocks noChangeArrowheads="1"/>
            </p:cNvSpPr>
            <p:nvPr/>
          </p:nvSpPr>
          <p:spPr bwMode="auto">
            <a:xfrm>
              <a:off x="3116" y="2148"/>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50" name="Oval 56"/>
            <p:cNvSpPr>
              <a:spLocks noChangeAspect="1" noChangeArrowheads="1"/>
            </p:cNvSpPr>
            <p:nvPr/>
          </p:nvSpPr>
          <p:spPr bwMode="auto">
            <a:xfrm>
              <a:off x="3596"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51" name="Text Box 57"/>
            <p:cNvSpPr txBox="1">
              <a:spLocks noChangeArrowheads="1"/>
            </p:cNvSpPr>
            <p:nvPr/>
          </p:nvSpPr>
          <p:spPr bwMode="auto">
            <a:xfrm>
              <a:off x="3613" y="2151"/>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52" name="AutoShape 58"/>
            <p:cNvCxnSpPr>
              <a:cxnSpLocks noChangeShapeType="1"/>
              <a:stCxn id="33848" idx="5"/>
              <a:endCxn id="33850" idx="3"/>
            </p:cNvCxnSpPr>
            <p:nvPr/>
          </p:nvCxnSpPr>
          <p:spPr bwMode="auto">
            <a:xfrm>
              <a:off x="3330" y="2334"/>
              <a:ext cx="306" cy="0"/>
            </a:xfrm>
            <a:prstGeom prst="straightConnector1">
              <a:avLst/>
            </a:prstGeom>
            <a:noFill/>
            <a:ln w="19050">
              <a:solidFill>
                <a:schemeClr val="tx1"/>
              </a:solidFill>
              <a:round/>
              <a:headEnd type="triangle" w="med" len="med"/>
              <a:tailEnd/>
            </a:ln>
          </p:spPr>
        </p:cxnSp>
        <p:sp>
          <p:nvSpPr>
            <p:cNvPr id="33853" name="Text Box 59"/>
            <p:cNvSpPr txBox="1">
              <a:spLocks noChangeArrowheads="1"/>
            </p:cNvSpPr>
            <p:nvPr/>
          </p:nvSpPr>
          <p:spPr bwMode="auto">
            <a:xfrm>
              <a:off x="2607" y="2148"/>
              <a:ext cx="321" cy="174"/>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54" name="Oval 60"/>
            <p:cNvSpPr>
              <a:spLocks noChangeAspect="1" noChangeArrowheads="1"/>
            </p:cNvSpPr>
            <p:nvPr/>
          </p:nvSpPr>
          <p:spPr bwMode="auto">
            <a:xfrm>
              <a:off x="3596" y="1603"/>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55" name="Text Box 61"/>
            <p:cNvSpPr txBox="1">
              <a:spLocks noChangeArrowheads="1"/>
            </p:cNvSpPr>
            <p:nvPr/>
          </p:nvSpPr>
          <p:spPr bwMode="auto">
            <a:xfrm>
              <a:off x="3557" y="1638"/>
              <a:ext cx="347"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56" name="AutoShape 62"/>
            <p:cNvCxnSpPr>
              <a:cxnSpLocks noChangeShapeType="1"/>
              <a:stCxn id="33850" idx="1"/>
              <a:endCxn id="33848" idx="7"/>
            </p:cNvCxnSpPr>
            <p:nvPr/>
          </p:nvCxnSpPr>
          <p:spPr bwMode="auto">
            <a:xfrm flipH="1">
              <a:off x="3330" y="2142"/>
              <a:ext cx="306" cy="0"/>
            </a:xfrm>
            <a:prstGeom prst="straightConnector1">
              <a:avLst/>
            </a:prstGeom>
            <a:noFill/>
            <a:ln w="19050">
              <a:solidFill>
                <a:schemeClr val="tx1"/>
              </a:solidFill>
              <a:round/>
              <a:headEnd type="triangle" w="med" len="med"/>
              <a:tailEnd/>
            </a:ln>
          </p:spPr>
        </p:cxnSp>
        <p:cxnSp>
          <p:nvCxnSpPr>
            <p:cNvPr id="33857" name="AutoShape 63"/>
            <p:cNvCxnSpPr>
              <a:cxnSpLocks noChangeShapeType="1"/>
              <a:stCxn id="33854" idx="5"/>
              <a:endCxn id="33850" idx="7"/>
            </p:cNvCxnSpPr>
            <p:nvPr/>
          </p:nvCxnSpPr>
          <p:spPr bwMode="auto">
            <a:xfrm>
              <a:off x="3828" y="1835"/>
              <a:ext cx="0" cy="307"/>
            </a:xfrm>
            <a:prstGeom prst="straightConnector1">
              <a:avLst/>
            </a:prstGeom>
            <a:noFill/>
            <a:ln w="19050">
              <a:solidFill>
                <a:schemeClr val="tx1"/>
              </a:solidFill>
              <a:round/>
              <a:headEnd/>
              <a:tailEnd type="triangle" w="med" len="med"/>
            </a:ln>
          </p:spPr>
        </p:cxnSp>
        <p:cxnSp>
          <p:nvCxnSpPr>
            <p:cNvPr id="33858" name="AutoShape 64"/>
            <p:cNvCxnSpPr>
              <a:cxnSpLocks noChangeShapeType="1"/>
              <a:stCxn id="33850" idx="1"/>
              <a:endCxn id="33854" idx="3"/>
            </p:cNvCxnSpPr>
            <p:nvPr/>
          </p:nvCxnSpPr>
          <p:spPr bwMode="auto">
            <a:xfrm flipV="1">
              <a:off x="3636" y="1835"/>
              <a:ext cx="0" cy="307"/>
            </a:xfrm>
            <a:prstGeom prst="straightConnector1">
              <a:avLst/>
            </a:prstGeom>
            <a:noFill/>
            <a:ln w="19050">
              <a:solidFill>
                <a:schemeClr val="tx1"/>
              </a:solidFill>
              <a:round/>
              <a:headEnd/>
              <a:tailEnd type="triangle" w="med" len="med"/>
            </a:ln>
          </p:spPr>
        </p:cxnSp>
        <p:sp>
          <p:nvSpPr>
            <p:cNvPr id="33859" name="Text Box 65"/>
            <p:cNvSpPr txBox="1">
              <a:spLocks noChangeArrowheads="1"/>
            </p:cNvSpPr>
            <p:nvPr/>
          </p:nvSpPr>
          <p:spPr bwMode="auto">
            <a:xfrm>
              <a:off x="2612" y="1524"/>
              <a:ext cx="316" cy="231"/>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M4</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60" name="Text Box 66"/>
            <p:cNvSpPr txBox="1">
              <a:spLocks noChangeArrowheads="1"/>
            </p:cNvSpPr>
            <p:nvPr/>
          </p:nvSpPr>
          <p:spPr bwMode="auto">
            <a:xfrm>
              <a:off x="2881" y="1550"/>
              <a:ext cx="544" cy="174"/>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61" name="Oval 67"/>
            <p:cNvSpPr>
              <a:spLocks noChangeArrowheads="1"/>
            </p:cNvSpPr>
            <p:nvPr/>
          </p:nvSpPr>
          <p:spPr bwMode="auto">
            <a:xfrm>
              <a:off x="3376" y="2128"/>
              <a:ext cx="91" cy="91"/>
            </a:xfrm>
            <a:prstGeom prst="ellipse">
              <a:avLst/>
            </a:prstGeom>
            <a:noFill/>
            <a:ln w="9525" algn="ctr">
              <a:noFill/>
              <a:round/>
              <a:headEnd/>
              <a:tailEnd/>
            </a:ln>
          </p:spPr>
          <p:txBody>
            <a:bodyPr wrap="none" anchor="ctr">
              <a:spAutoFit/>
            </a:bodyPr>
            <a:lstStyle/>
            <a:p>
              <a:endParaRPr lang="en-US"/>
            </a:p>
          </p:txBody>
        </p:sp>
        <p:cxnSp>
          <p:nvCxnSpPr>
            <p:cNvPr id="33862" name="AutoShape 68"/>
            <p:cNvCxnSpPr>
              <a:cxnSpLocks noChangeShapeType="1"/>
              <a:stCxn id="33854" idx="2"/>
              <a:endCxn id="33861" idx="7"/>
            </p:cNvCxnSpPr>
            <p:nvPr/>
          </p:nvCxnSpPr>
          <p:spPr bwMode="auto">
            <a:xfrm rot="10800000" flipV="1">
              <a:off x="3454" y="1739"/>
              <a:ext cx="142" cy="402"/>
            </a:xfrm>
            <a:prstGeom prst="curvedConnector2">
              <a:avLst/>
            </a:prstGeom>
            <a:noFill/>
            <a:ln w="38100">
              <a:solidFill>
                <a:srgbClr val="FF0000"/>
              </a:solidFill>
              <a:round/>
              <a:headEnd/>
              <a:tailEnd type="oval" w="med" len="med"/>
            </a:ln>
          </p:spPr>
        </p:cxnSp>
        <p:cxnSp>
          <p:nvCxnSpPr>
            <p:cNvPr id="33863" name="AutoShape 69"/>
            <p:cNvCxnSpPr>
              <a:cxnSpLocks noChangeShapeType="1"/>
              <a:stCxn id="33860" idx="3"/>
              <a:endCxn id="33854" idx="1"/>
            </p:cNvCxnSpPr>
            <p:nvPr/>
          </p:nvCxnSpPr>
          <p:spPr bwMode="auto">
            <a:xfrm>
              <a:off x="3425" y="1637"/>
              <a:ext cx="211" cy="6"/>
            </a:xfrm>
            <a:prstGeom prst="straightConnector1">
              <a:avLst/>
            </a:prstGeom>
            <a:noFill/>
            <a:ln w="38100">
              <a:solidFill>
                <a:schemeClr val="tx1"/>
              </a:solidFill>
              <a:round/>
              <a:headEnd/>
              <a:tailEnd type="triangle" w="med" len="med"/>
            </a:ln>
          </p:spPr>
        </p:cxnSp>
      </p:grpSp>
      <p:grpSp>
        <p:nvGrpSpPr>
          <p:cNvPr id="33828" name="Group 70"/>
          <p:cNvGrpSpPr>
            <a:grpSpLocks/>
          </p:cNvGrpSpPr>
          <p:nvPr/>
        </p:nvGrpSpPr>
        <p:grpSpPr bwMode="auto">
          <a:xfrm>
            <a:off x="5564188" y="1917700"/>
            <a:ext cx="2078037" cy="842963"/>
            <a:chOff x="3246" y="391"/>
            <a:chExt cx="1309" cy="531"/>
          </a:xfrm>
        </p:grpSpPr>
        <p:sp>
          <p:nvSpPr>
            <p:cNvPr id="33844" name="Text Box 71"/>
            <p:cNvSpPr txBox="1">
              <a:spLocks noChangeArrowheads="1"/>
            </p:cNvSpPr>
            <p:nvPr/>
          </p:nvSpPr>
          <p:spPr bwMode="auto">
            <a:xfrm>
              <a:off x="3603" y="596"/>
              <a:ext cx="627" cy="326"/>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2966</a:t>
              </a: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7.995</a:t>
              </a:r>
              <a:endParaRPr lang="en-US" b="0">
                <a:latin typeface="Arial Unicode MS" pitchFamily="34" charset="-128"/>
                <a:ea typeface="Arial Unicode MS" pitchFamily="34" charset="-128"/>
                <a:cs typeface="Arial Unicode MS" pitchFamily="34" charset="-128"/>
              </a:endParaRPr>
            </a:p>
          </p:txBody>
        </p:sp>
        <p:sp>
          <p:nvSpPr>
            <p:cNvPr id="33845" name="Text Box 72"/>
            <p:cNvSpPr txBox="1">
              <a:spLocks noChangeArrowheads="1"/>
            </p:cNvSpPr>
            <p:nvPr/>
          </p:nvSpPr>
          <p:spPr bwMode="auto">
            <a:xfrm>
              <a:off x="3421" y="391"/>
              <a:ext cx="1021" cy="192"/>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M2 better than M1</a:t>
              </a:r>
              <a:endParaRPr lang="en-US" b="0">
                <a:latin typeface="Arial Unicode MS" pitchFamily="34" charset="-128"/>
                <a:ea typeface="Arial Unicode MS" pitchFamily="34" charset="-128"/>
                <a:cs typeface="Arial Unicode MS" pitchFamily="34" charset="-128"/>
              </a:endParaRPr>
            </a:p>
          </p:txBody>
        </p:sp>
        <p:cxnSp>
          <p:nvCxnSpPr>
            <p:cNvPr id="33846" name="AutoShape 73"/>
            <p:cNvCxnSpPr>
              <a:cxnSpLocks noChangeShapeType="1"/>
              <a:stCxn id="33829" idx="1"/>
            </p:cNvCxnSpPr>
            <p:nvPr/>
          </p:nvCxnSpPr>
          <p:spPr bwMode="auto">
            <a:xfrm flipH="1">
              <a:off x="3246" y="593"/>
              <a:ext cx="1309" cy="0"/>
            </a:xfrm>
            <a:prstGeom prst="straightConnector1">
              <a:avLst/>
            </a:prstGeom>
            <a:noFill/>
            <a:ln w="38100">
              <a:solidFill>
                <a:schemeClr val="tx1"/>
              </a:solidFill>
              <a:round/>
              <a:headEnd/>
              <a:tailEnd type="triangle" w="med" len="med"/>
            </a:ln>
          </p:spPr>
        </p:cxnSp>
      </p:grpSp>
      <p:sp>
        <p:nvSpPr>
          <p:cNvPr id="33829" name="Rectangle 74"/>
          <p:cNvSpPr>
            <a:spLocks noChangeArrowheads="1"/>
          </p:cNvSpPr>
          <p:nvPr/>
        </p:nvSpPr>
        <p:spPr bwMode="auto">
          <a:xfrm>
            <a:off x="7642225" y="1485900"/>
            <a:ext cx="2501900" cy="1503363"/>
          </a:xfrm>
          <a:prstGeom prst="rect">
            <a:avLst/>
          </a:prstGeom>
          <a:noFill/>
          <a:ln w="9525" algn="ctr">
            <a:noFill/>
            <a:miter lim="800000"/>
            <a:headEnd/>
            <a:tailEnd/>
          </a:ln>
        </p:spPr>
        <p:txBody>
          <a:bodyPr anchor="ctr">
            <a:spAutoFit/>
          </a:bodyPr>
          <a:lstStyle/>
          <a:p>
            <a:endParaRPr lang="en-US"/>
          </a:p>
        </p:txBody>
      </p:sp>
      <p:sp>
        <p:nvSpPr>
          <p:cNvPr id="33830" name="Rectangle 75"/>
          <p:cNvSpPr>
            <a:spLocks noChangeArrowheads="1"/>
          </p:cNvSpPr>
          <p:nvPr/>
        </p:nvSpPr>
        <p:spPr bwMode="auto">
          <a:xfrm>
            <a:off x="3059113" y="3286125"/>
            <a:ext cx="2503487" cy="1503363"/>
          </a:xfrm>
          <a:prstGeom prst="rect">
            <a:avLst/>
          </a:prstGeom>
          <a:noFill/>
          <a:ln w="9525" algn="ctr">
            <a:noFill/>
            <a:miter lim="800000"/>
            <a:headEnd/>
            <a:tailEnd/>
          </a:ln>
        </p:spPr>
        <p:txBody>
          <a:bodyPr anchor="ctr">
            <a:spAutoFit/>
          </a:bodyPr>
          <a:lstStyle/>
          <a:p>
            <a:endParaRPr lang="en-US"/>
          </a:p>
        </p:txBody>
      </p:sp>
      <p:sp>
        <p:nvSpPr>
          <p:cNvPr id="33831" name="Text Box 76"/>
          <p:cNvSpPr txBox="1">
            <a:spLocks noChangeArrowheads="1"/>
          </p:cNvSpPr>
          <p:nvPr/>
        </p:nvSpPr>
        <p:spPr bwMode="auto">
          <a:xfrm>
            <a:off x="6645275" y="4040188"/>
            <a:ext cx="990600" cy="517525"/>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baseline="-25000">
                <a:latin typeface="Arial Unicode MS" pitchFamily="34" charset="-128"/>
                <a:ea typeface="Arial Unicode MS" pitchFamily="34" charset="-128"/>
                <a:cs typeface="Arial Unicode MS" pitchFamily="34" charset="-128"/>
              </a:rPr>
              <a:t> </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12</a:t>
            </a:r>
            <a:endParaRPr lang="en-US" b="0">
              <a:latin typeface="Arial Unicode MS" pitchFamily="34" charset="-128"/>
              <a:ea typeface="Arial Unicode MS" pitchFamily="34" charset="-128"/>
              <a:cs typeface="Arial Unicode MS" pitchFamily="34" charset="-128"/>
            </a:endParaRP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2.450</a:t>
            </a:r>
          </a:p>
        </p:txBody>
      </p:sp>
      <p:sp>
        <p:nvSpPr>
          <p:cNvPr id="33832" name="Text Box 77"/>
          <p:cNvSpPr txBox="1">
            <a:spLocks noChangeArrowheads="1"/>
          </p:cNvSpPr>
          <p:nvPr/>
        </p:nvSpPr>
        <p:spPr bwMode="auto">
          <a:xfrm>
            <a:off x="6308725" y="3735388"/>
            <a:ext cx="1620838"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M3 better than M2</a:t>
            </a:r>
            <a:endParaRPr lang="en-US" b="0">
              <a:latin typeface="Arial Unicode MS" pitchFamily="34" charset="-128"/>
              <a:ea typeface="Arial Unicode MS" pitchFamily="34" charset="-128"/>
              <a:cs typeface="Arial Unicode MS" pitchFamily="34" charset="-128"/>
            </a:endParaRPr>
          </a:p>
        </p:txBody>
      </p:sp>
      <p:cxnSp>
        <p:nvCxnSpPr>
          <p:cNvPr id="33833" name="AutoShape 78"/>
          <p:cNvCxnSpPr>
            <a:cxnSpLocks noChangeShapeType="1"/>
          </p:cNvCxnSpPr>
          <p:nvPr/>
        </p:nvCxnSpPr>
        <p:spPr bwMode="auto">
          <a:xfrm flipV="1">
            <a:off x="5562600" y="2989263"/>
            <a:ext cx="3330575" cy="1049337"/>
          </a:xfrm>
          <a:prstGeom prst="bentConnector2">
            <a:avLst/>
          </a:prstGeom>
          <a:noFill/>
          <a:ln w="38100">
            <a:solidFill>
              <a:schemeClr val="tx1"/>
            </a:solidFill>
            <a:miter lim="800000"/>
            <a:headEnd/>
            <a:tailEnd type="triangle" w="med" len="med"/>
          </a:ln>
        </p:spPr>
      </p:cxnSp>
      <p:sp>
        <p:nvSpPr>
          <p:cNvPr id="33834" name="Rectangle 79"/>
          <p:cNvSpPr>
            <a:spLocks noChangeArrowheads="1"/>
          </p:cNvSpPr>
          <p:nvPr/>
        </p:nvSpPr>
        <p:spPr bwMode="auto">
          <a:xfrm>
            <a:off x="7642225" y="4840288"/>
            <a:ext cx="2501900" cy="1503362"/>
          </a:xfrm>
          <a:prstGeom prst="rect">
            <a:avLst/>
          </a:prstGeom>
          <a:noFill/>
          <a:ln w="9525" algn="ctr">
            <a:noFill/>
            <a:miter lim="800000"/>
            <a:headEnd/>
            <a:tailEnd/>
          </a:ln>
        </p:spPr>
        <p:txBody>
          <a:bodyPr anchor="ctr">
            <a:spAutoFit/>
          </a:bodyPr>
          <a:lstStyle/>
          <a:p>
            <a:endParaRPr lang="en-US"/>
          </a:p>
        </p:txBody>
      </p:sp>
      <p:sp>
        <p:nvSpPr>
          <p:cNvPr id="33835" name="Text Box 80"/>
          <p:cNvSpPr txBox="1">
            <a:spLocks noChangeArrowheads="1"/>
          </p:cNvSpPr>
          <p:nvPr/>
        </p:nvSpPr>
        <p:spPr bwMode="auto">
          <a:xfrm>
            <a:off x="5553075" y="5624513"/>
            <a:ext cx="990600" cy="517525"/>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baseline="-25000">
                <a:latin typeface="Arial Unicode MS" pitchFamily="34" charset="-128"/>
                <a:ea typeface="Arial Unicode MS" pitchFamily="34" charset="-128"/>
                <a:cs typeface="Arial Unicode MS" pitchFamily="34" charset="-128"/>
              </a:rPr>
              <a:t> </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23</a:t>
            </a:r>
            <a:endParaRPr lang="en-US" b="0">
              <a:latin typeface="Arial Unicode MS" pitchFamily="34" charset="-128"/>
              <a:ea typeface="Arial Unicode MS" pitchFamily="34" charset="-128"/>
              <a:cs typeface="Arial Unicode MS" pitchFamily="34" charset="-128"/>
            </a:endParaRP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3.144</a:t>
            </a:r>
          </a:p>
        </p:txBody>
      </p:sp>
      <p:sp>
        <p:nvSpPr>
          <p:cNvPr id="33836" name="Text Box 81"/>
          <p:cNvSpPr txBox="1">
            <a:spLocks noChangeArrowheads="1"/>
          </p:cNvSpPr>
          <p:nvPr/>
        </p:nvSpPr>
        <p:spPr bwMode="auto">
          <a:xfrm>
            <a:off x="5175250" y="5302250"/>
            <a:ext cx="1620838"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M4 better than M3</a:t>
            </a:r>
          </a:p>
        </p:txBody>
      </p:sp>
      <p:cxnSp>
        <p:nvCxnSpPr>
          <p:cNvPr id="33837" name="AutoShape 82"/>
          <p:cNvCxnSpPr>
            <a:cxnSpLocks noChangeShapeType="1"/>
          </p:cNvCxnSpPr>
          <p:nvPr/>
        </p:nvCxnSpPr>
        <p:spPr bwMode="auto">
          <a:xfrm rot="10800000">
            <a:off x="4310063" y="4789488"/>
            <a:ext cx="3332162" cy="803275"/>
          </a:xfrm>
          <a:prstGeom prst="bentConnector2">
            <a:avLst/>
          </a:prstGeom>
          <a:noFill/>
          <a:ln w="38100">
            <a:solidFill>
              <a:schemeClr val="tx1"/>
            </a:solidFill>
            <a:miter lim="800000"/>
            <a:headEnd/>
            <a:tailEnd type="triangle" w="med" len="med"/>
          </a:ln>
        </p:spPr>
      </p:cxnSp>
      <p:cxnSp>
        <p:nvCxnSpPr>
          <p:cNvPr id="33838" name="AutoShape 83"/>
          <p:cNvCxnSpPr>
            <a:cxnSpLocks noChangeShapeType="1"/>
            <a:stCxn id="33823" idx="3"/>
            <a:endCxn id="33824" idx="6"/>
          </p:cNvCxnSpPr>
          <p:nvPr/>
        </p:nvCxnSpPr>
        <p:spPr bwMode="auto">
          <a:xfrm flipH="1">
            <a:off x="5222875" y="1392238"/>
            <a:ext cx="4763" cy="825500"/>
          </a:xfrm>
          <a:prstGeom prst="curvedConnector3">
            <a:avLst>
              <a:gd name="adj1" fmla="val -4800000"/>
            </a:avLst>
          </a:prstGeom>
          <a:noFill/>
          <a:ln w="38100">
            <a:solidFill>
              <a:srgbClr val="FF0000"/>
            </a:solidFill>
            <a:round/>
            <a:headEnd/>
            <a:tailEnd type="oval" w="med" len="med"/>
          </a:ln>
        </p:spPr>
      </p:cxnSp>
      <p:sp>
        <p:nvSpPr>
          <p:cNvPr id="33839" name="Text Box 84"/>
          <p:cNvSpPr txBox="1">
            <a:spLocks noChangeArrowheads="1"/>
          </p:cNvSpPr>
          <p:nvPr/>
        </p:nvSpPr>
        <p:spPr bwMode="auto">
          <a:xfrm>
            <a:off x="1008063" y="3165475"/>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M1</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0" name="Text Box 85"/>
          <p:cNvSpPr txBox="1">
            <a:spLocks noChangeArrowheads="1"/>
          </p:cNvSpPr>
          <p:nvPr/>
        </p:nvSpPr>
        <p:spPr bwMode="auto">
          <a:xfrm>
            <a:off x="1490663" y="3170238"/>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M2</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1" name="Text Box 86"/>
          <p:cNvSpPr txBox="1">
            <a:spLocks noChangeArrowheads="1"/>
          </p:cNvSpPr>
          <p:nvPr/>
        </p:nvSpPr>
        <p:spPr bwMode="auto">
          <a:xfrm>
            <a:off x="1939925" y="3163888"/>
            <a:ext cx="430213"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M3</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2" name="Text Box 87"/>
          <p:cNvSpPr txBox="1">
            <a:spLocks noChangeArrowheads="1"/>
          </p:cNvSpPr>
          <p:nvPr/>
        </p:nvSpPr>
        <p:spPr bwMode="auto">
          <a:xfrm>
            <a:off x="2455863" y="3168650"/>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M4</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3" name="Rectangle 88"/>
          <p:cNvSpPr>
            <a:spLocks noChangeArrowheads="1"/>
          </p:cNvSpPr>
          <p:nvPr/>
        </p:nvSpPr>
        <p:spPr bwMode="auto">
          <a:xfrm>
            <a:off x="3370263" y="46038"/>
            <a:ext cx="6402387" cy="1143000"/>
          </a:xfrm>
          <a:prstGeom prst="rect">
            <a:avLst/>
          </a:prstGeom>
          <a:noFill/>
          <a:ln w="9525">
            <a:noFill/>
            <a:miter lim="800000"/>
            <a:headEnd/>
            <a:tailEnd/>
          </a:ln>
        </p:spPr>
        <p:txBody>
          <a:bodyPr anchor="ctr"/>
          <a:lstStyle/>
          <a:p>
            <a:pPr algn="ctr"/>
            <a:r>
              <a:rPr lang="de-CH" sz="2800" dirty="0">
                <a:solidFill>
                  <a:schemeClr val="tx2"/>
                </a:solidFill>
                <a:latin typeface="Arial Unicode MS" pitchFamily="34" charset="-128"/>
              </a:rPr>
              <a:t>BMS in SPM8: an example</a:t>
            </a:r>
            <a:endParaRPr lang="en-US" sz="2800" b="0" i="1"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algn="l" eaLnBrk="1" hangingPunct="1"/>
            <a:r>
              <a:rPr lang="de-CH" sz="2800" b="1" dirty="0" smtClean="0">
                <a:latin typeface="Arial Unicode MS" pitchFamily="34" charset="-128"/>
              </a:rPr>
              <a:t>Fixed effects BMS at group level</a:t>
            </a:r>
            <a:endParaRPr lang="en-US" sz="2800" b="1" dirty="0" smtClean="0">
              <a:latin typeface="Arial Unicode MS" pitchFamily="34" charset="-128"/>
            </a:endParaRPr>
          </a:p>
        </p:txBody>
      </p:sp>
      <p:sp>
        <p:nvSpPr>
          <p:cNvPr id="8197" name="Rectangle 3"/>
          <p:cNvSpPr>
            <a:spLocks noGrp="1" noChangeArrowheads="1"/>
          </p:cNvSpPr>
          <p:nvPr>
            <p:ph type="body" idx="1"/>
          </p:nvPr>
        </p:nvSpPr>
        <p:spPr>
          <a:xfrm>
            <a:off x="514350" y="1600200"/>
            <a:ext cx="9258300" cy="4924425"/>
          </a:xfrm>
        </p:spPr>
        <p:txBody>
          <a:bodyPr/>
          <a:lstStyle/>
          <a:p>
            <a:pPr eaLnBrk="1" hangingPunct="1">
              <a:buFontTx/>
              <a:buNone/>
            </a:pPr>
            <a:r>
              <a:rPr lang="de-CH" sz="2400" b="1" smtClean="0"/>
              <a:t>Group Bayes factor (GBF)</a:t>
            </a:r>
            <a:r>
              <a:rPr lang="de-CH" sz="2400" smtClean="0"/>
              <a:t> for 1...</a:t>
            </a:r>
            <a:r>
              <a:rPr lang="de-CH" sz="2400" i="1" smtClean="0"/>
              <a:t>K</a:t>
            </a:r>
            <a:r>
              <a:rPr lang="de-CH" sz="2400" smtClean="0"/>
              <a:t> subjects:</a:t>
            </a:r>
          </a:p>
          <a:p>
            <a:pPr eaLnBrk="1" hangingPunct="1">
              <a:spcBef>
                <a:spcPct val="400000"/>
              </a:spcBef>
              <a:buFontTx/>
              <a:buNone/>
            </a:pPr>
            <a:r>
              <a:rPr lang="de-CH" sz="2400" b="1" smtClean="0"/>
              <a:t>Average Bayes factor (ABF):</a:t>
            </a:r>
          </a:p>
          <a:p>
            <a:pPr eaLnBrk="1" hangingPunct="1">
              <a:spcBef>
                <a:spcPct val="350000"/>
              </a:spcBef>
              <a:buFontTx/>
              <a:buNone/>
            </a:pPr>
            <a:r>
              <a:rPr lang="de-CH" sz="2400" b="1" smtClean="0"/>
              <a:t>Problems:</a:t>
            </a:r>
          </a:p>
          <a:p>
            <a:pPr eaLnBrk="1" hangingPunct="1">
              <a:buFontTx/>
              <a:buChar char="-"/>
            </a:pPr>
            <a:r>
              <a:rPr lang="de-CH" sz="2400" smtClean="0"/>
              <a:t>blind with regard to group heterogeneity</a:t>
            </a:r>
          </a:p>
          <a:p>
            <a:pPr eaLnBrk="1" hangingPunct="1">
              <a:buFontTx/>
              <a:buChar char="-"/>
            </a:pPr>
            <a:r>
              <a:rPr lang="de-CH" sz="2400" smtClean="0"/>
              <a:t>sensitive to outliers</a:t>
            </a:r>
          </a:p>
        </p:txBody>
      </p:sp>
      <p:graphicFrame>
        <p:nvGraphicFramePr>
          <p:cNvPr id="8194" name="Object 4"/>
          <p:cNvGraphicFramePr>
            <a:graphicFrameLocks noChangeAspect="1"/>
          </p:cNvGraphicFramePr>
          <p:nvPr/>
        </p:nvGraphicFramePr>
        <p:xfrm>
          <a:off x="1614488" y="2276475"/>
          <a:ext cx="2789237" cy="865188"/>
        </p:xfrm>
        <a:graphic>
          <a:graphicData uri="http://schemas.openxmlformats.org/presentationml/2006/ole">
            <mc:AlternateContent xmlns:mc="http://schemas.openxmlformats.org/markup-compatibility/2006">
              <mc:Choice xmlns:v="urn:schemas-microsoft-com:vml" Requires="v">
                <p:oleObj spid="_x0000_s8236" name="Equation" r:id="rId3" imgW="1104840" imgH="342720" progId="Equation.3">
                  <p:embed/>
                </p:oleObj>
              </mc:Choice>
              <mc:Fallback>
                <p:oleObj name="Equation" r:id="rId3" imgW="1104840" imgH="342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2276475"/>
                        <a:ext cx="27892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1417638" y="3970338"/>
          <a:ext cx="3078162" cy="993775"/>
        </p:xfrm>
        <a:graphic>
          <a:graphicData uri="http://schemas.openxmlformats.org/presentationml/2006/ole">
            <mc:AlternateContent xmlns:mc="http://schemas.openxmlformats.org/markup-compatibility/2006">
              <mc:Choice xmlns:v="urn:schemas-microsoft-com:vml" Requires="v">
                <p:oleObj spid="_x0000_s8237" name="Equation" r:id="rId5" imgW="1218960" imgH="393480" progId="Equation.DSMT4">
                  <p:embed/>
                </p:oleObj>
              </mc:Choice>
              <mc:Fallback>
                <p:oleObj name="Equation" r:id="rId5" imgW="1218960" imgH="393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3970338"/>
                        <a:ext cx="3078162"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4850" y="4938713"/>
            <a:ext cx="2149475" cy="935037"/>
            <a:chOff x="431" y="2750"/>
            <a:chExt cx="1406" cy="589"/>
          </a:xfrm>
        </p:grpSpPr>
        <p:sp>
          <p:nvSpPr>
            <p:cNvPr id="2386947"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48" name="Object 4"/>
            <p:cNvGraphicFramePr>
              <a:graphicFrameLocks noChangeAspect="1"/>
            </p:cNvGraphicFramePr>
            <p:nvPr/>
          </p:nvGraphicFramePr>
          <p:xfrm>
            <a:off x="565" y="2886"/>
            <a:ext cx="1136" cy="272"/>
          </p:xfrm>
          <a:graphic>
            <a:graphicData uri="http://schemas.openxmlformats.org/presentationml/2006/ole">
              <mc:AlternateContent xmlns:mc="http://schemas.openxmlformats.org/markup-compatibility/2006">
                <mc:Choice xmlns:v="urn:schemas-microsoft-com:vml" Requires="v">
                  <p:oleObj spid="_x0000_s170196" name="Equation" r:id="rId4" imgW="901309" imgH="215806" progId="Equation.3">
                    <p:embed/>
                  </p:oleObj>
                </mc:Choice>
                <mc:Fallback>
                  <p:oleObj name="Equation" r:id="rId4" imgW="901309" imgH="215806"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 y="2886"/>
                          <a:ext cx="113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5"/>
          <p:cNvGrpSpPr>
            <a:grpSpLocks/>
          </p:cNvGrpSpPr>
          <p:nvPr/>
        </p:nvGrpSpPr>
        <p:grpSpPr bwMode="auto">
          <a:xfrm>
            <a:off x="1052513" y="5154613"/>
            <a:ext cx="2149475" cy="935037"/>
            <a:chOff x="431" y="2750"/>
            <a:chExt cx="1406" cy="589"/>
          </a:xfrm>
        </p:grpSpPr>
        <p:sp>
          <p:nvSpPr>
            <p:cNvPr id="2386950"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1" name="Object 7"/>
            <p:cNvGraphicFramePr>
              <a:graphicFrameLocks noChangeAspect="1"/>
            </p:cNvGraphicFramePr>
            <p:nvPr/>
          </p:nvGraphicFramePr>
          <p:xfrm>
            <a:off x="565" y="2886"/>
            <a:ext cx="1136" cy="272"/>
          </p:xfrm>
          <a:graphic>
            <a:graphicData uri="http://schemas.openxmlformats.org/presentationml/2006/ole">
              <mc:AlternateContent xmlns:mc="http://schemas.openxmlformats.org/markup-compatibility/2006">
                <mc:Choice xmlns:v="urn:schemas-microsoft-com:vml" Requires="v">
                  <p:oleObj spid="_x0000_s170197" name="Equation" r:id="rId6" imgW="901309" imgH="215806" progId="Equation.3">
                    <p:embed/>
                  </p:oleObj>
                </mc:Choice>
                <mc:Fallback>
                  <p:oleObj name="Equation" r:id="rId6" imgW="901309" imgH="215806"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 y="2886"/>
                          <a:ext cx="113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8"/>
          <p:cNvGrpSpPr>
            <a:grpSpLocks/>
          </p:cNvGrpSpPr>
          <p:nvPr/>
        </p:nvGrpSpPr>
        <p:grpSpPr bwMode="auto">
          <a:xfrm>
            <a:off x="1398588" y="5372100"/>
            <a:ext cx="2147887" cy="935038"/>
            <a:chOff x="431" y="2750"/>
            <a:chExt cx="1406" cy="589"/>
          </a:xfrm>
        </p:grpSpPr>
        <p:sp>
          <p:nvSpPr>
            <p:cNvPr id="2386953"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4" name="Object 10"/>
            <p:cNvGraphicFramePr>
              <a:graphicFrameLocks noChangeAspect="1"/>
            </p:cNvGraphicFramePr>
            <p:nvPr/>
          </p:nvGraphicFramePr>
          <p:xfrm>
            <a:off x="533" y="2886"/>
            <a:ext cx="1200" cy="272"/>
          </p:xfrm>
          <a:graphic>
            <a:graphicData uri="http://schemas.openxmlformats.org/presentationml/2006/ole">
              <mc:AlternateContent xmlns:mc="http://schemas.openxmlformats.org/markup-compatibility/2006">
                <mc:Choice xmlns:v="urn:schemas-microsoft-com:vml" Requires="v">
                  <p:oleObj spid="_x0000_s170198" name="Equation" r:id="rId7" imgW="952087" imgH="215806" progId="Equation.3">
                    <p:embed/>
                  </p:oleObj>
                </mc:Choice>
                <mc:Fallback>
                  <p:oleObj name="Equation" r:id="rId7" imgW="952087" imgH="215806"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 y="2886"/>
                          <a:ext cx="1200"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1"/>
          <p:cNvGrpSpPr>
            <a:grpSpLocks/>
          </p:cNvGrpSpPr>
          <p:nvPr/>
        </p:nvGrpSpPr>
        <p:grpSpPr bwMode="auto">
          <a:xfrm>
            <a:off x="1812925" y="5586413"/>
            <a:ext cx="2149475" cy="935037"/>
            <a:chOff x="431" y="2750"/>
            <a:chExt cx="1406" cy="589"/>
          </a:xfrm>
        </p:grpSpPr>
        <p:sp>
          <p:nvSpPr>
            <p:cNvPr id="2386956"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7" name="Object 13"/>
            <p:cNvGraphicFramePr>
              <a:graphicFrameLocks noChangeAspect="1"/>
            </p:cNvGraphicFramePr>
            <p:nvPr/>
          </p:nvGraphicFramePr>
          <p:xfrm>
            <a:off x="565" y="2886"/>
            <a:ext cx="1136" cy="272"/>
          </p:xfrm>
          <a:graphic>
            <a:graphicData uri="http://schemas.openxmlformats.org/presentationml/2006/ole">
              <mc:AlternateContent xmlns:mc="http://schemas.openxmlformats.org/markup-compatibility/2006">
                <mc:Choice xmlns:v="urn:schemas-microsoft-com:vml" Requires="v">
                  <p:oleObj spid="_x0000_s170199" name="Equation" r:id="rId9" imgW="901309" imgH="215806" progId="Equation.3">
                    <p:embed/>
                  </p:oleObj>
                </mc:Choice>
                <mc:Fallback>
                  <p:oleObj name="Equation" r:id="rId9" imgW="901309" imgH="215806"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 y="2886"/>
                          <a:ext cx="113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14"/>
          <p:cNvGrpSpPr>
            <a:grpSpLocks/>
          </p:cNvGrpSpPr>
          <p:nvPr/>
        </p:nvGrpSpPr>
        <p:grpSpPr bwMode="auto">
          <a:xfrm>
            <a:off x="773113" y="3643313"/>
            <a:ext cx="2149475" cy="935037"/>
            <a:chOff x="431" y="2750"/>
            <a:chExt cx="1406" cy="589"/>
          </a:xfrm>
        </p:grpSpPr>
        <p:sp>
          <p:nvSpPr>
            <p:cNvPr id="2386959" name="Oval 1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0" name="Object 16"/>
            <p:cNvGraphicFramePr>
              <a:graphicFrameLocks noChangeAspect="1"/>
            </p:cNvGraphicFramePr>
            <p:nvPr/>
          </p:nvGraphicFramePr>
          <p:xfrm>
            <a:off x="541" y="2878"/>
            <a:ext cx="1184" cy="288"/>
          </p:xfrm>
          <a:graphic>
            <a:graphicData uri="http://schemas.openxmlformats.org/presentationml/2006/ole">
              <mc:AlternateContent xmlns:mc="http://schemas.openxmlformats.org/markup-compatibility/2006">
                <mc:Choice xmlns:v="urn:schemas-microsoft-com:vml" Requires="v">
                  <p:oleObj spid="_x0000_s170200" name="Equation" r:id="rId11" imgW="939800" imgH="228600" progId="Equation.3">
                    <p:embed/>
                  </p:oleObj>
                </mc:Choice>
                <mc:Fallback>
                  <p:oleObj name="Equation" r:id="rId11" imgW="93980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 y="2878"/>
                          <a:ext cx="118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7"/>
          <p:cNvGrpSpPr>
            <a:grpSpLocks/>
          </p:cNvGrpSpPr>
          <p:nvPr/>
        </p:nvGrpSpPr>
        <p:grpSpPr bwMode="auto">
          <a:xfrm>
            <a:off x="1258888" y="2346325"/>
            <a:ext cx="2149475" cy="935038"/>
            <a:chOff x="3379" y="1117"/>
            <a:chExt cx="1406" cy="589"/>
          </a:xfrm>
        </p:grpSpPr>
        <p:sp>
          <p:nvSpPr>
            <p:cNvPr id="2386962" name="Oval 18"/>
            <p:cNvSpPr>
              <a:spLocks noChangeArrowheads="1"/>
            </p:cNvSpPr>
            <p:nvPr/>
          </p:nvSpPr>
          <p:spPr bwMode="auto">
            <a:xfrm>
              <a:off x="3379" y="1117"/>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3" name="Object 19"/>
            <p:cNvGraphicFramePr>
              <a:graphicFrameLocks noChangeAspect="1"/>
            </p:cNvGraphicFramePr>
            <p:nvPr/>
          </p:nvGraphicFramePr>
          <p:xfrm>
            <a:off x="3588" y="1279"/>
            <a:ext cx="1040" cy="256"/>
          </p:xfrm>
          <a:graphic>
            <a:graphicData uri="http://schemas.openxmlformats.org/presentationml/2006/ole">
              <mc:AlternateContent xmlns:mc="http://schemas.openxmlformats.org/markup-compatibility/2006">
                <mc:Choice xmlns:v="urn:schemas-microsoft-com:vml" Requires="v">
                  <p:oleObj spid="_x0000_s170201" name="Equation" r:id="rId13" imgW="825500" imgH="203200" progId="Equation.3">
                    <p:embed/>
                  </p:oleObj>
                </mc:Choice>
                <mc:Fallback>
                  <p:oleObj name="Equation" r:id="rId13" imgW="8255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8" y="1279"/>
                          <a:ext cx="1040"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0"/>
          <p:cNvGrpSpPr>
            <a:grpSpLocks/>
          </p:cNvGrpSpPr>
          <p:nvPr/>
        </p:nvGrpSpPr>
        <p:grpSpPr bwMode="auto">
          <a:xfrm>
            <a:off x="1952625" y="1135063"/>
            <a:ext cx="831850" cy="720725"/>
            <a:chOff x="839" y="300"/>
            <a:chExt cx="544" cy="454"/>
          </a:xfrm>
        </p:grpSpPr>
        <p:sp>
          <p:nvSpPr>
            <p:cNvPr id="2386965" name="Oval 21"/>
            <p:cNvSpPr>
              <a:spLocks noChangeArrowheads="1"/>
            </p:cNvSpPr>
            <p:nvPr/>
          </p:nvSpPr>
          <p:spPr bwMode="auto">
            <a:xfrm>
              <a:off x="839" y="300"/>
              <a:ext cx="544" cy="454"/>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6" name="Object 22"/>
            <p:cNvGraphicFramePr>
              <a:graphicFrameLocks noChangeAspect="1"/>
            </p:cNvGraphicFramePr>
            <p:nvPr/>
          </p:nvGraphicFramePr>
          <p:xfrm>
            <a:off x="1020" y="436"/>
            <a:ext cx="192" cy="176"/>
          </p:xfrm>
          <a:graphic>
            <a:graphicData uri="http://schemas.openxmlformats.org/presentationml/2006/ole">
              <mc:AlternateContent xmlns:mc="http://schemas.openxmlformats.org/markup-compatibility/2006">
                <mc:Choice xmlns:v="urn:schemas-microsoft-com:vml" Requires="v">
                  <p:oleObj spid="_x0000_s170202" name="Equation" r:id="rId15" imgW="152334" imgH="139639" progId="Equation.3">
                    <p:embed/>
                  </p:oleObj>
                </mc:Choice>
                <mc:Fallback>
                  <p:oleObj name="Equation" r:id="rId15" imgW="152334" imgH="139639"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0" y="436"/>
                          <a:ext cx="192" cy="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86967" name="Line 23"/>
          <p:cNvSpPr>
            <a:spLocks noChangeShapeType="1"/>
          </p:cNvSpPr>
          <p:nvPr/>
        </p:nvSpPr>
        <p:spPr bwMode="auto">
          <a:xfrm>
            <a:off x="2368550" y="18557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grpSp>
        <p:nvGrpSpPr>
          <p:cNvPr id="9" name="Group 24"/>
          <p:cNvGrpSpPr>
            <a:grpSpLocks/>
          </p:cNvGrpSpPr>
          <p:nvPr/>
        </p:nvGrpSpPr>
        <p:grpSpPr bwMode="auto">
          <a:xfrm>
            <a:off x="1119188" y="3859213"/>
            <a:ext cx="2151062" cy="935037"/>
            <a:chOff x="431" y="2750"/>
            <a:chExt cx="1406" cy="589"/>
          </a:xfrm>
        </p:grpSpPr>
        <p:sp>
          <p:nvSpPr>
            <p:cNvPr id="2386969" name="Oval 2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70" name="Object 26"/>
            <p:cNvGraphicFramePr>
              <a:graphicFrameLocks noChangeAspect="1"/>
            </p:cNvGraphicFramePr>
            <p:nvPr/>
          </p:nvGraphicFramePr>
          <p:xfrm>
            <a:off x="541" y="2878"/>
            <a:ext cx="1184" cy="288"/>
          </p:xfrm>
          <a:graphic>
            <a:graphicData uri="http://schemas.openxmlformats.org/presentationml/2006/ole">
              <mc:AlternateContent xmlns:mc="http://schemas.openxmlformats.org/markup-compatibility/2006">
                <mc:Choice xmlns:v="urn:schemas-microsoft-com:vml" Requires="v">
                  <p:oleObj spid="_x0000_s170203" name="Equation" r:id="rId17" imgW="939800" imgH="228600" progId="Equation.3">
                    <p:embed/>
                  </p:oleObj>
                </mc:Choice>
                <mc:Fallback>
                  <p:oleObj name="Equation" r:id="rId17" imgW="939800" imgH="2286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 y="2878"/>
                          <a:ext cx="118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27"/>
          <p:cNvGrpSpPr>
            <a:grpSpLocks/>
          </p:cNvGrpSpPr>
          <p:nvPr/>
        </p:nvGrpSpPr>
        <p:grpSpPr bwMode="auto">
          <a:xfrm>
            <a:off x="1468438" y="4075113"/>
            <a:ext cx="2147887" cy="935037"/>
            <a:chOff x="431" y="2750"/>
            <a:chExt cx="1406" cy="589"/>
          </a:xfrm>
        </p:grpSpPr>
        <p:sp>
          <p:nvSpPr>
            <p:cNvPr id="2386972" name="Oval 28"/>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73" name="Object 29"/>
            <p:cNvGraphicFramePr>
              <a:graphicFrameLocks noChangeAspect="1"/>
            </p:cNvGraphicFramePr>
            <p:nvPr/>
          </p:nvGraphicFramePr>
          <p:xfrm>
            <a:off x="541" y="2878"/>
            <a:ext cx="1184" cy="288"/>
          </p:xfrm>
          <a:graphic>
            <a:graphicData uri="http://schemas.openxmlformats.org/presentationml/2006/ole">
              <mc:AlternateContent xmlns:mc="http://schemas.openxmlformats.org/markup-compatibility/2006">
                <mc:Choice xmlns:v="urn:schemas-microsoft-com:vml" Requires="v">
                  <p:oleObj spid="_x0000_s170204" name="Equation" r:id="rId18" imgW="939800" imgH="228600" progId="Equation.3">
                    <p:embed/>
                  </p:oleObj>
                </mc:Choice>
                <mc:Fallback>
                  <p:oleObj name="Equation" r:id="rId18" imgW="939800" imgH="2286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 y="2878"/>
                          <a:ext cx="118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86974" name="Line 30"/>
          <p:cNvSpPr>
            <a:spLocks noChangeShapeType="1"/>
          </p:cNvSpPr>
          <p:nvPr/>
        </p:nvSpPr>
        <p:spPr bwMode="auto">
          <a:xfrm>
            <a:off x="2368550" y="3209925"/>
            <a:ext cx="485775" cy="10795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5" name="Line 31"/>
          <p:cNvSpPr>
            <a:spLocks noChangeShapeType="1"/>
          </p:cNvSpPr>
          <p:nvPr/>
        </p:nvSpPr>
        <p:spPr bwMode="auto">
          <a:xfrm flipH="1">
            <a:off x="1884363" y="3209925"/>
            <a:ext cx="484187" cy="4318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6" name="Line 32"/>
          <p:cNvSpPr>
            <a:spLocks noChangeShapeType="1"/>
          </p:cNvSpPr>
          <p:nvPr/>
        </p:nvSpPr>
        <p:spPr bwMode="auto">
          <a:xfrm>
            <a:off x="2368550" y="3209925"/>
            <a:ext cx="139700" cy="8636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7" name="Line 33"/>
          <p:cNvSpPr>
            <a:spLocks noChangeShapeType="1"/>
          </p:cNvSpPr>
          <p:nvPr/>
        </p:nvSpPr>
        <p:spPr bwMode="auto">
          <a:xfrm flipH="1">
            <a:off x="2160588" y="3209925"/>
            <a:ext cx="207962" cy="6477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8" name="Line 34"/>
          <p:cNvSpPr>
            <a:spLocks noChangeShapeType="1"/>
          </p:cNvSpPr>
          <p:nvPr/>
        </p:nvSpPr>
        <p:spPr bwMode="auto">
          <a:xfrm>
            <a:off x="2852738" y="50815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9" name="Line 35"/>
          <p:cNvSpPr>
            <a:spLocks noChangeShapeType="1"/>
          </p:cNvSpPr>
          <p:nvPr/>
        </p:nvSpPr>
        <p:spPr bwMode="auto">
          <a:xfrm>
            <a:off x="2508250" y="4867275"/>
            <a:ext cx="0" cy="503238"/>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80" name="Line 36"/>
          <p:cNvSpPr>
            <a:spLocks noChangeShapeType="1"/>
          </p:cNvSpPr>
          <p:nvPr/>
        </p:nvSpPr>
        <p:spPr bwMode="auto">
          <a:xfrm>
            <a:off x="2160588" y="46497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grpSp>
        <p:nvGrpSpPr>
          <p:cNvPr id="11" name="Group 37"/>
          <p:cNvGrpSpPr>
            <a:grpSpLocks/>
          </p:cNvGrpSpPr>
          <p:nvPr/>
        </p:nvGrpSpPr>
        <p:grpSpPr bwMode="auto">
          <a:xfrm>
            <a:off x="1811338" y="4291013"/>
            <a:ext cx="2154237" cy="935037"/>
            <a:chOff x="3741" y="2342"/>
            <a:chExt cx="1409" cy="589"/>
          </a:xfrm>
        </p:grpSpPr>
        <p:sp>
          <p:nvSpPr>
            <p:cNvPr id="2386982"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83" name="Object 39"/>
            <p:cNvGraphicFramePr>
              <a:graphicFrameLocks noChangeAspect="1"/>
            </p:cNvGraphicFramePr>
            <p:nvPr/>
          </p:nvGraphicFramePr>
          <p:xfrm>
            <a:off x="3790" y="2496"/>
            <a:ext cx="1360" cy="272"/>
          </p:xfrm>
          <a:graphic>
            <a:graphicData uri="http://schemas.openxmlformats.org/presentationml/2006/ole">
              <mc:AlternateContent xmlns:mc="http://schemas.openxmlformats.org/markup-compatibility/2006">
                <mc:Choice xmlns:v="urn:schemas-microsoft-com:vml" Requires="v">
                  <p:oleObj spid="_x0000_s170205" name="Equation" r:id="rId19" imgW="1079032" imgH="215806" progId="Equation.3">
                    <p:embed/>
                  </p:oleObj>
                </mc:Choice>
                <mc:Fallback>
                  <p:oleObj name="Equation" r:id="rId19" imgW="1079032" imgH="215806" progId="Equation.3">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90" y="2496"/>
                          <a:ext cx="1360"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86984" name="Rectangle 40"/>
          <p:cNvSpPr>
            <a:spLocks noChangeArrowheads="1"/>
          </p:cNvSpPr>
          <p:nvPr/>
        </p:nvSpPr>
        <p:spPr bwMode="auto">
          <a:xfrm>
            <a:off x="711200" y="69850"/>
            <a:ext cx="8915400" cy="1143000"/>
          </a:xfrm>
          <a:prstGeom prst="rect">
            <a:avLst/>
          </a:prstGeom>
          <a:noFill/>
          <a:ln w="9525">
            <a:noFill/>
            <a:miter lim="800000"/>
            <a:headEnd/>
            <a:tailEnd/>
          </a:ln>
          <a:effectLst/>
        </p:spPr>
        <p:txBody>
          <a:bodyPr anchor="ctr"/>
          <a:lstStyle/>
          <a:p>
            <a:r>
              <a:rPr lang="de-CH" sz="2800" dirty="0">
                <a:solidFill>
                  <a:srgbClr val="000000"/>
                </a:solidFill>
                <a:latin typeface="Arial Unicode MS" pitchFamily="34" charset="-128"/>
              </a:rPr>
              <a:t>Random </a:t>
            </a:r>
            <a:r>
              <a:rPr lang="de-CH" sz="2800" dirty="0" err="1">
                <a:solidFill>
                  <a:srgbClr val="000000"/>
                </a:solidFill>
                <a:latin typeface="Arial Unicode MS" pitchFamily="34" charset="-128"/>
              </a:rPr>
              <a:t>effects</a:t>
            </a:r>
            <a:r>
              <a:rPr lang="de-CH" sz="2800" dirty="0">
                <a:solidFill>
                  <a:srgbClr val="000000"/>
                </a:solidFill>
                <a:latin typeface="Arial Unicode MS" pitchFamily="34" charset="-128"/>
              </a:rPr>
              <a:t> BMS </a:t>
            </a:r>
            <a:r>
              <a:rPr lang="de-CH" sz="2800" dirty="0" err="1">
                <a:solidFill>
                  <a:srgbClr val="000000"/>
                </a:solidFill>
                <a:latin typeface="Arial Unicode MS" pitchFamily="34" charset="-128"/>
              </a:rPr>
              <a:t>for</a:t>
            </a:r>
            <a:r>
              <a:rPr lang="de-CH" sz="2800" dirty="0">
                <a:solidFill>
                  <a:srgbClr val="000000"/>
                </a:solidFill>
                <a:latin typeface="Arial Unicode MS" pitchFamily="34" charset="-128"/>
              </a:rPr>
              <a:t> </a:t>
            </a:r>
            <a:r>
              <a:rPr lang="de-CH" sz="2800" dirty="0" err="1" smtClean="0">
                <a:solidFill>
                  <a:srgbClr val="000000"/>
                </a:solidFill>
                <a:latin typeface="Arial Unicode MS" pitchFamily="34" charset="-128"/>
              </a:rPr>
              <a:t>heterogeneous</a:t>
            </a:r>
            <a:r>
              <a:rPr lang="de-CH" sz="2800" dirty="0" smtClean="0">
                <a:solidFill>
                  <a:srgbClr val="000000"/>
                </a:solidFill>
                <a:latin typeface="Arial Unicode MS" pitchFamily="34" charset="-128"/>
              </a:rPr>
              <a:t> </a:t>
            </a:r>
            <a:r>
              <a:rPr lang="de-CH" sz="2800" dirty="0" err="1" smtClean="0">
                <a:solidFill>
                  <a:srgbClr val="000000"/>
                </a:solidFill>
                <a:latin typeface="Arial Unicode MS" pitchFamily="34" charset="-128"/>
              </a:rPr>
              <a:t>groups</a:t>
            </a:r>
            <a:endParaRPr lang="en-US" sz="2800" dirty="0">
              <a:solidFill>
                <a:srgbClr val="000000"/>
              </a:solidFill>
              <a:latin typeface="Arial Unicode MS" pitchFamily="34" charset="-128"/>
            </a:endParaRPr>
          </a:p>
        </p:txBody>
      </p:sp>
      <p:sp>
        <p:nvSpPr>
          <p:cNvPr id="2386985" name="Text Box 41"/>
          <p:cNvSpPr txBox="1">
            <a:spLocks noChangeArrowheads="1"/>
          </p:cNvSpPr>
          <p:nvPr/>
        </p:nvSpPr>
        <p:spPr bwMode="auto">
          <a:xfrm>
            <a:off x="4273550" y="1289050"/>
            <a:ext cx="4613275" cy="641350"/>
          </a:xfrm>
          <a:prstGeom prst="rect">
            <a:avLst/>
          </a:prstGeom>
          <a:noFill/>
          <a:ln w="9525" algn="ctr">
            <a:noFill/>
            <a:miter lim="800000"/>
            <a:headEnd/>
            <a:tailEnd/>
          </a:ln>
          <a:effectLst/>
        </p:spPr>
        <p:txBody>
          <a:bodyPr>
            <a:spAutoFit/>
          </a:bodyPr>
          <a:lstStyle/>
          <a:p>
            <a:r>
              <a:rPr lang="en-GB" sz="1800" b="0">
                <a:solidFill>
                  <a:srgbClr val="000000"/>
                </a:solidFill>
              </a:rPr>
              <a:t>Dirichlet parameters </a:t>
            </a:r>
            <a:r>
              <a:rPr lang="en-GB" sz="1800" b="0" i="1">
                <a:solidFill>
                  <a:srgbClr val="000000"/>
                </a:solidFill>
                <a:latin typeface="Times New Roman" pitchFamily="18" charset="0"/>
                <a:sym typeface="Symbol" pitchFamily="18" charset="2"/>
              </a:rPr>
              <a:t></a:t>
            </a:r>
          </a:p>
          <a:p>
            <a:r>
              <a:rPr lang="en-GB" sz="1800" b="0">
                <a:solidFill>
                  <a:srgbClr val="000000"/>
                </a:solidFill>
              </a:rPr>
              <a:t>= “occurrences” of models in the population</a:t>
            </a:r>
            <a:endParaRPr lang="en-US" sz="1800" b="0">
              <a:solidFill>
                <a:srgbClr val="000000"/>
              </a:solidFill>
            </a:endParaRPr>
          </a:p>
        </p:txBody>
      </p:sp>
      <p:sp>
        <p:nvSpPr>
          <p:cNvPr id="2386986" name="Text Box 42"/>
          <p:cNvSpPr txBox="1">
            <a:spLocks noChangeArrowheads="1"/>
          </p:cNvSpPr>
          <p:nvPr/>
        </p:nvSpPr>
        <p:spPr bwMode="auto">
          <a:xfrm>
            <a:off x="4270375" y="2609850"/>
            <a:ext cx="4572000" cy="366713"/>
          </a:xfrm>
          <a:prstGeom prst="rect">
            <a:avLst/>
          </a:prstGeom>
          <a:noFill/>
          <a:ln w="9525" algn="ctr">
            <a:noFill/>
            <a:miter lim="800000"/>
            <a:headEnd/>
            <a:tailEnd/>
          </a:ln>
          <a:effectLst/>
        </p:spPr>
        <p:txBody>
          <a:bodyPr>
            <a:spAutoFit/>
          </a:bodyPr>
          <a:lstStyle/>
          <a:p>
            <a:r>
              <a:rPr lang="en-GB" sz="1800" b="0">
                <a:solidFill>
                  <a:srgbClr val="000000"/>
                </a:solidFill>
              </a:rPr>
              <a:t>Dirichlet distribution of model probabilities </a:t>
            </a:r>
            <a:r>
              <a:rPr lang="en-GB" sz="1800" b="0" i="1">
                <a:solidFill>
                  <a:srgbClr val="000000"/>
                </a:solidFill>
                <a:latin typeface="Times New Roman" pitchFamily="18" charset="0"/>
              </a:rPr>
              <a:t>r</a:t>
            </a:r>
            <a:endParaRPr lang="en-US" sz="1800" b="0" i="1">
              <a:solidFill>
                <a:srgbClr val="000000"/>
              </a:solidFill>
              <a:latin typeface="Times New Roman" pitchFamily="18" charset="0"/>
            </a:endParaRPr>
          </a:p>
        </p:txBody>
      </p:sp>
      <p:sp>
        <p:nvSpPr>
          <p:cNvPr id="2386987" name="Text Box 43"/>
          <p:cNvSpPr txBox="1">
            <a:spLocks noChangeArrowheads="1"/>
          </p:cNvSpPr>
          <p:nvPr/>
        </p:nvSpPr>
        <p:spPr bwMode="auto">
          <a:xfrm>
            <a:off x="4276725" y="3924300"/>
            <a:ext cx="4578350" cy="366713"/>
          </a:xfrm>
          <a:prstGeom prst="rect">
            <a:avLst/>
          </a:prstGeom>
          <a:noFill/>
          <a:ln w="9525" algn="ctr">
            <a:noFill/>
            <a:miter lim="800000"/>
            <a:headEnd/>
            <a:tailEnd/>
          </a:ln>
          <a:effectLst/>
        </p:spPr>
        <p:txBody>
          <a:bodyPr>
            <a:spAutoFit/>
          </a:bodyPr>
          <a:lstStyle/>
          <a:p>
            <a:r>
              <a:rPr lang="en-GB" sz="1800" b="0">
                <a:solidFill>
                  <a:srgbClr val="000000"/>
                </a:solidFill>
              </a:rPr>
              <a:t>Multinomial distribution of model labels </a:t>
            </a:r>
            <a:r>
              <a:rPr lang="en-GB" sz="1800" b="0" i="1">
                <a:solidFill>
                  <a:srgbClr val="000000"/>
                </a:solidFill>
                <a:latin typeface="Times New Roman" pitchFamily="18" charset="0"/>
              </a:rPr>
              <a:t>m</a:t>
            </a:r>
            <a:endParaRPr lang="en-US" sz="1800" b="0" i="1">
              <a:solidFill>
                <a:srgbClr val="000000"/>
              </a:solidFill>
              <a:latin typeface="Times New Roman" pitchFamily="18" charset="0"/>
            </a:endParaRPr>
          </a:p>
        </p:txBody>
      </p:sp>
      <p:sp>
        <p:nvSpPr>
          <p:cNvPr id="2386988" name="Text Box 44"/>
          <p:cNvSpPr txBox="1">
            <a:spLocks noChangeArrowheads="1"/>
          </p:cNvSpPr>
          <p:nvPr/>
        </p:nvSpPr>
        <p:spPr bwMode="auto">
          <a:xfrm>
            <a:off x="4284663" y="5392738"/>
            <a:ext cx="2082800" cy="366712"/>
          </a:xfrm>
          <a:prstGeom prst="rect">
            <a:avLst/>
          </a:prstGeom>
          <a:noFill/>
          <a:ln w="9525" algn="ctr">
            <a:noFill/>
            <a:miter lim="800000"/>
            <a:headEnd/>
            <a:tailEnd/>
          </a:ln>
          <a:effectLst/>
        </p:spPr>
        <p:txBody>
          <a:bodyPr>
            <a:spAutoFit/>
          </a:bodyPr>
          <a:lstStyle/>
          <a:p>
            <a:r>
              <a:rPr lang="en-GB" sz="1800" b="0">
                <a:solidFill>
                  <a:srgbClr val="000000"/>
                </a:solidFill>
              </a:rPr>
              <a:t>Measured data </a:t>
            </a:r>
            <a:r>
              <a:rPr lang="en-GB" sz="1800" b="0" i="1">
                <a:solidFill>
                  <a:srgbClr val="000000"/>
                </a:solidFill>
                <a:latin typeface="Times New Roman" pitchFamily="18" charset="0"/>
              </a:rPr>
              <a:t>y</a:t>
            </a:r>
            <a:endParaRPr lang="en-US" sz="1800" b="0" i="1">
              <a:solidFill>
                <a:srgbClr val="000000"/>
              </a:solidFill>
              <a:latin typeface="Times New Roman" pitchFamily="18" charset="0"/>
            </a:endParaRPr>
          </a:p>
        </p:txBody>
      </p:sp>
      <p:sp>
        <p:nvSpPr>
          <p:cNvPr id="2386989" name="Text Box 45"/>
          <p:cNvSpPr txBox="1">
            <a:spLocks noChangeArrowheads="1"/>
          </p:cNvSpPr>
          <p:nvPr/>
        </p:nvSpPr>
        <p:spPr bwMode="auto">
          <a:xfrm>
            <a:off x="7329488" y="4606925"/>
            <a:ext cx="2016125" cy="1200329"/>
          </a:xfrm>
          <a:prstGeom prst="rect">
            <a:avLst/>
          </a:prstGeom>
          <a:solidFill>
            <a:srgbClr val="336699"/>
          </a:solidFill>
          <a:ln w="1905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r>
              <a:rPr lang="en-GB" sz="1800" dirty="0" smtClean="0">
                <a:solidFill>
                  <a:srgbClr val="FFFFFF"/>
                </a:solidFill>
              </a:rPr>
              <a:t>Model inversion </a:t>
            </a:r>
            <a:r>
              <a:rPr lang="en-GB" sz="1800" dirty="0">
                <a:solidFill>
                  <a:srgbClr val="FFFFFF"/>
                </a:solidFill>
              </a:rPr>
              <a:t>by </a:t>
            </a:r>
            <a:r>
              <a:rPr lang="en-GB" sz="1800" dirty="0" err="1">
                <a:solidFill>
                  <a:srgbClr val="FFFFFF"/>
                </a:solidFill>
              </a:rPr>
              <a:t>Variational</a:t>
            </a:r>
            <a:r>
              <a:rPr lang="en-GB" sz="1800" dirty="0">
                <a:solidFill>
                  <a:srgbClr val="FFFFFF"/>
                </a:solidFill>
              </a:rPr>
              <a:t> </a:t>
            </a:r>
            <a:r>
              <a:rPr lang="en-GB" sz="1800" dirty="0" err="1">
                <a:solidFill>
                  <a:srgbClr val="FFFFFF"/>
                </a:solidFill>
              </a:rPr>
              <a:t>Bayes</a:t>
            </a:r>
            <a:r>
              <a:rPr lang="en-GB" sz="1800" dirty="0">
                <a:solidFill>
                  <a:srgbClr val="FFFFFF"/>
                </a:solidFill>
              </a:rPr>
              <a:t> (VB</a:t>
            </a:r>
            <a:r>
              <a:rPr lang="en-GB" sz="1800" dirty="0" smtClean="0">
                <a:solidFill>
                  <a:srgbClr val="FFFFFF"/>
                </a:solidFill>
              </a:rPr>
              <a:t>) or MCMC</a:t>
            </a:r>
            <a:endParaRPr lang="en-US" sz="1800" dirty="0">
              <a:solidFill>
                <a:srgbClr val="FFFFFF"/>
              </a:solidFill>
            </a:endParaRPr>
          </a:p>
        </p:txBody>
      </p:sp>
      <p:cxnSp>
        <p:nvCxnSpPr>
          <p:cNvPr id="2386990" name="AutoShape 46"/>
          <p:cNvCxnSpPr>
            <a:cxnSpLocks noChangeShapeType="1"/>
            <a:stCxn id="2386988" idx="0"/>
            <a:endCxn id="2386989" idx="1"/>
          </p:cNvCxnSpPr>
          <p:nvPr/>
        </p:nvCxnSpPr>
        <p:spPr bwMode="auto">
          <a:xfrm rot="5400000" flipH="1" flipV="1">
            <a:off x="6234951" y="4298202"/>
            <a:ext cx="185648" cy="2003425"/>
          </a:xfrm>
          <a:prstGeom prst="curvedConnector2">
            <a:avLst/>
          </a:prstGeom>
          <a:noFill/>
          <a:ln w="28575">
            <a:solidFill>
              <a:schemeClr val="tx1"/>
            </a:solidFill>
            <a:round/>
            <a:headEnd/>
            <a:tailEnd type="triangle" w="med" len="med"/>
          </a:ln>
          <a:effectLst/>
        </p:spPr>
      </p:cxnSp>
      <p:cxnSp>
        <p:nvCxnSpPr>
          <p:cNvPr id="2386991" name="AutoShape 47"/>
          <p:cNvCxnSpPr>
            <a:cxnSpLocks noChangeShapeType="1"/>
            <a:stCxn id="2386989" idx="3"/>
            <a:endCxn id="2386985" idx="3"/>
          </p:cNvCxnSpPr>
          <p:nvPr/>
        </p:nvCxnSpPr>
        <p:spPr bwMode="auto">
          <a:xfrm flipH="1" flipV="1">
            <a:off x="8886825" y="1609725"/>
            <a:ext cx="458788" cy="3597365"/>
          </a:xfrm>
          <a:prstGeom prst="curvedConnector3">
            <a:avLst>
              <a:gd name="adj1" fmla="val -49827"/>
            </a:avLst>
          </a:prstGeom>
          <a:noFill/>
          <a:ln w="28575">
            <a:solidFill>
              <a:schemeClr val="tx1"/>
            </a:solidFill>
            <a:round/>
            <a:headEnd/>
            <a:tailEnd type="triangle" w="med" len="med"/>
          </a:ln>
          <a:effectLst/>
        </p:spPr>
      </p:cxnSp>
      <p:cxnSp>
        <p:nvCxnSpPr>
          <p:cNvPr id="2386992" name="AutoShape 48"/>
          <p:cNvCxnSpPr>
            <a:cxnSpLocks noChangeShapeType="1"/>
            <a:stCxn id="2386989" idx="3"/>
            <a:endCxn id="2386986" idx="3"/>
          </p:cNvCxnSpPr>
          <p:nvPr/>
        </p:nvCxnSpPr>
        <p:spPr bwMode="auto">
          <a:xfrm flipH="1" flipV="1">
            <a:off x="8842375" y="2793207"/>
            <a:ext cx="503238" cy="2413883"/>
          </a:xfrm>
          <a:prstGeom prst="curvedConnector3">
            <a:avLst>
              <a:gd name="adj1" fmla="val -45426"/>
            </a:avLst>
          </a:prstGeom>
          <a:noFill/>
          <a:ln w="28575">
            <a:solidFill>
              <a:schemeClr val="tx1"/>
            </a:solidFill>
            <a:round/>
            <a:headEnd/>
            <a:tailEnd type="triangle" w="med" len="med"/>
          </a:ln>
          <a:effectLst/>
        </p:spPr>
      </p:cxnSp>
      <p:cxnSp>
        <p:nvCxnSpPr>
          <p:cNvPr id="2386993" name="AutoShape 49"/>
          <p:cNvCxnSpPr>
            <a:cxnSpLocks noChangeShapeType="1"/>
            <a:stCxn id="2386989" idx="3"/>
            <a:endCxn id="2386987" idx="3"/>
          </p:cNvCxnSpPr>
          <p:nvPr/>
        </p:nvCxnSpPr>
        <p:spPr bwMode="auto">
          <a:xfrm flipH="1" flipV="1">
            <a:off x="8855075" y="4107657"/>
            <a:ext cx="490538" cy="1099433"/>
          </a:xfrm>
          <a:prstGeom prst="curvedConnector3">
            <a:avLst>
              <a:gd name="adj1" fmla="val -34767"/>
            </a:avLst>
          </a:prstGeom>
          <a:noFill/>
          <a:ln w="28575">
            <a:solidFill>
              <a:schemeClr val="tx1"/>
            </a:solidFill>
            <a:round/>
            <a:headEnd/>
            <a:tailEnd type="triangle" w="med" len="med"/>
          </a:ln>
          <a:effectLst/>
        </p:spPr>
      </p:cxnSp>
      <p:sp>
        <p:nvSpPr>
          <p:cNvPr id="2386994" name="Rectangle 50"/>
          <p:cNvSpPr>
            <a:spLocks noChangeArrowheads="1"/>
          </p:cNvSpPr>
          <p:nvPr/>
        </p:nvSpPr>
        <p:spPr bwMode="auto">
          <a:xfrm>
            <a:off x="6505580" y="6235700"/>
            <a:ext cx="2850011" cy="523220"/>
          </a:xfrm>
          <a:prstGeom prst="rect">
            <a:avLst/>
          </a:prstGeom>
          <a:noFill/>
          <a:ln w="9525">
            <a:noFill/>
            <a:miter lim="800000"/>
            <a:headEnd/>
            <a:tailEnd/>
          </a:ln>
          <a:effectLst/>
        </p:spPr>
        <p:txBody>
          <a:bodyPr wrap="none">
            <a:spAutoFit/>
          </a:bodyPr>
          <a:lstStyle/>
          <a:p>
            <a:pPr eaLnBrk="0" hangingPunct="0">
              <a:spcBef>
                <a:spcPct val="80000"/>
              </a:spcBef>
            </a:pPr>
            <a:r>
              <a:rPr lang="en-GB" b="0" dirty="0">
                <a:solidFill>
                  <a:srgbClr val="000000"/>
                </a:solidFill>
                <a:latin typeface="Times New Roman" pitchFamily="18" charset="0"/>
              </a:rPr>
              <a:t>Stephan et al. </a:t>
            </a:r>
            <a:r>
              <a:rPr lang="en-GB" b="0" dirty="0" smtClean="0">
                <a:solidFill>
                  <a:srgbClr val="000000"/>
                </a:solidFill>
                <a:latin typeface="Times New Roman" pitchFamily="18" charset="0"/>
              </a:rPr>
              <a:t>2009a,  </a:t>
            </a:r>
            <a:r>
              <a:rPr lang="en-GB" b="0" i="1" dirty="0" err="1" smtClean="0">
                <a:solidFill>
                  <a:srgbClr val="000000"/>
                </a:solidFill>
                <a:latin typeface="Times New Roman" pitchFamily="18" charset="0"/>
              </a:rPr>
              <a:t>NeuroImage</a:t>
            </a:r>
            <a:endParaRPr lang="en-GB" b="0" i="1" dirty="0" smtClean="0">
              <a:solidFill>
                <a:srgbClr val="000000"/>
              </a:solidFill>
              <a:latin typeface="Times New Roman" pitchFamily="18" charset="0"/>
            </a:endParaRPr>
          </a:p>
          <a:p>
            <a:pPr eaLnBrk="0" hangingPunct="0">
              <a:spcBef>
                <a:spcPts val="0"/>
              </a:spcBef>
            </a:pPr>
            <a:r>
              <a:rPr lang="en-GB" b="0" dirty="0" smtClean="0">
                <a:solidFill>
                  <a:srgbClr val="000000"/>
                </a:solidFill>
                <a:latin typeface="Times New Roman" pitchFamily="18" charset="0"/>
              </a:rPr>
              <a:t>Penny et al. 2010,  </a:t>
            </a:r>
            <a:r>
              <a:rPr lang="en-GB" b="0" i="1" dirty="0" err="1" smtClean="0">
                <a:solidFill>
                  <a:srgbClr val="000000"/>
                </a:solidFill>
                <a:latin typeface="Times New Roman" pitchFamily="18" charset="0"/>
              </a:rPr>
              <a:t>PLoS</a:t>
            </a:r>
            <a:r>
              <a:rPr lang="en-GB" b="0" i="1" dirty="0" smtClean="0">
                <a:solidFill>
                  <a:srgbClr val="000000"/>
                </a:solidFill>
                <a:latin typeface="Times New Roman" pitchFamily="18" charset="0"/>
              </a:rPr>
              <a:t> Comp. Biol.</a:t>
            </a:r>
            <a:endParaRPr lang="de-DE" b="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475" y="1018443"/>
            <a:ext cx="5867400" cy="5697538"/>
            <a:chOff x="1380" y="409"/>
            <a:chExt cx="3838" cy="3589"/>
          </a:xfrm>
        </p:grpSpPr>
        <p:pic>
          <p:nvPicPr>
            <p:cNvPr id="2498563" name="Picture 3"/>
            <p:cNvPicPr>
              <a:picLocks noChangeAspect="1" noChangeArrowheads="1"/>
            </p:cNvPicPr>
            <p:nvPr/>
          </p:nvPicPr>
          <p:blipFill>
            <a:blip r:embed="rId3" cstate="print"/>
            <a:srcRect/>
            <a:stretch>
              <a:fillRect/>
            </a:stretch>
          </p:blipFill>
          <p:spPr bwMode="auto">
            <a:xfrm>
              <a:off x="1380" y="1752"/>
              <a:ext cx="3838" cy="2246"/>
            </a:xfrm>
            <a:prstGeom prst="rect">
              <a:avLst/>
            </a:prstGeom>
            <a:noFill/>
            <a:ln w="9525">
              <a:noFill/>
              <a:miter lim="800000"/>
              <a:headEnd/>
              <a:tailEnd/>
            </a:ln>
            <a:effectLst/>
          </p:spPr>
        </p:pic>
        <p:sp>
          <p:nvSpPr>
            <p:cNvPr id="2498564" name="Line 4"/>
            <p:cNvSpPr>
              <a:spLocks noChangeShapeType="1"/>
            </p:cNvSpPr>
            <p:nvPr/>
          </p:nvSpPr>
          <p:spPr bwMode="auto">
            <a:xfrm>
              <a:off x="4602" y="409"/>
              <a:ext cx="0" cy="3039"/>
            </a:xfrm>
            <a:prstGeom prst="line">
              <a:avLst/>
            </a:prstGeom>
            <a:noFill/>
            <a:ln w="19050">
              <a:solidFill>
                <a:schemeClr val="tx1"/>
              </a:solidFill>
              <a:round/>
              <a:headEnd/>
              <a:tailEnd/>
            </a:ln>
            <a:effectLst/>
          </p:spPr>
          <p:txBody>
            <a:bodyPr/>
            <a:lstStyle/>
            <a:p>
              <a:endParaRPr lang="en-US">
                <a:solidFill>
                  <a:srgbClr val="000000"/>
                </a:solidFill>
              </a:endParaRPr>
            </a:p>
          </p:txBody>
        </p:sp>
      </p:grpSp>
      <p:grpSp>
        <p:nvGrpSpPr>
          <p:cNvPr id="3" name="Group 5"/>
          <p:cNvGrpSpPr>
            <a:grpSpLocks/>
          </p:cNvGrpSpPr>
          <p:nvPr/>
        </p:nvGrpSpPr>
        <p:grpSpPr bwMode="auto">
          <a:xfrm>
            <a:off x="5864225" y="659668"/>
            <a:ext cx="3508375" cy="2957513"/>
            <a:chOff x="2095" y="740"/>
            <a:chExt cx="2295" cy="1863"/>
          </a:xfrm>
        </p:grpSpPr>
        <p:grpSp>
          <p:nvGrpSpPr>
            <p:cNvPr id="4" name="Group 6"/>
            <p:cNvGrpSpPr>
              <a:grpSpLocks noChangeAspect="1"/>
            </p:cNvGrpSpPr>
            <p:nvPr/>
          </p:nvGrpSpPr>
          <p:grpSpPr bwMode="auto">
            <a:xfrm>
              <a:off x="2232" y="1303"/>
              <a:ext cx="359" cy="272"/>
              <a:chOff x="768" y="3119"/>
              <a:chExt cx="598" cy="453"/>
            </a:xfrm>
          </p:grpSpPr>
          <p:sp>
            <p:nvSpPr>
              <p:cNvPr id="2498567" name="Oval 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68" name="Text Box 8"/>
              <p:cNvSpPr txBox="1">
                <a:spLocks noChangeAspect="1" noChangeArrowheads="1"/>
              </p:cNvSpPr>
              <p:nvPr/>
            </p:nvSpPr>
            <p:spPr bwMode="auto">
              <a:xfrm>
                <a:off x="768"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569" name="AutoShape 9"/>
            <p:cNvCxnSpPr>
              <a:cxnSpLocks noChangeAspect="1" noChangeShapeType="1"/>
              <a:stCxn id="2498567" idx="3"/>
              <a:endCxn id="2498577" idx="3"/>
            </p:cNvCxnSpPr>
            <p:nvPr/>
          </p:nvCxnSpPr>
          <p:spPr bwMode="auto">
            <a:xfrm>
              <a:off x="2316" y="1535"/>
              <a:ext cx="533" cy="543"/>
            </a:xfrm>
            <a:prstGeom prst="straightConnector1">
              <a:avLst/>
            </a:prstGeom>
            <a:noFill/>
            <a:ln w="28575">
              <a:solidFill>
                <a:schemeClr val="tx1"/>
              </a:solidFill>
              <a:round/>
              <a:headEnd type="triangle" w="med" len="med"/>
              <a:tailEnd/>
            </a:ln>
            <a:effectLst/>
          </p:spPr>
        </p:cxnSp>
        <p:cxnSp>
          <p:nvCxnSpPr>
            <p:cNvPr id="2498570" name="AutoShape 10"/>
            <p:cNvCxnSpPr>
              <a:cxnSpLocks noChangeAspect="1" noChangeShapeType="1"/>
              <a:stCxn id="2498577" idx="1"/>
              <a:endCxn id="2498567" idx="5"/>
            </p:cNvCxnSpPr>
            <p:nvPr/>
          </p:nvCxnSpPr>
          <p:spPr bwMode="auto">
            <a:xfrm flipH="1" flipV="1">
              <a:off x="2508" y="1535"/>
              <a:ext cx="341" cy="352"/>
            </a:xfrm>
            <a:prstGeom prst="straightConnector1">
              <a:avLst/>
            </a:prstGeom>
            <a:noFill/>
            <a:ln w="28575">
              <a:solidFill>
                <a:schemeClr val="tx1"/>
              </a:solidFill>
              <a:round/>
              <a:headEnd type="triangle" w="med" len="med"/>
              <a:tailEnd/>
            </a:ln>
            <a:effectLst/>
          </p:spPr>
        </p:cxnSp>
        <p:sp>
          <p:nvSpPr>
            <p:cNvPr id="2498571" name="Oval 11"/>
            <p:cNvSpPr>
              <a:spLocks noChangeAspect="1" noChangeArrowheads="1"/>
            </p:cNvSpPr>
            <p:nvPr/>
          </p:nvSpPr>
          <p:spPr bwMode="auto">
            <a:xfrm>
              <a:off x="3222" y="1483"/>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572" name="Oval 12"/>
            <p:cNvSpPr>
              <a:spLocks noChangeAspect="1" noChangeArrowheads="1"/>
            </p:cNvSpPr>
            <p:nvPr/>
          </p:nvSpPr>
          <p:spPr bwMode="auto">
            <a:xfrm>
              <a:off x="3271" y="2025"/>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573" name="AutoShape 13"/>
            <p:cNvCxnSpPr>
              <a:cxnSpLocks noChangeAspect="1" noChangeShapeType="1"/>
              <a:stCxn id="2498577" idx="4"/>
              <a:endCxn id="2498583" idx="0"/>
            </p:cNvCxnSpPr>
            <p:nvPr/>
          </p:nvCxnSpPr>
          <p:spPr bwMode="auto">
            <a:xfrm flipH="1">
              <a:off x="2813" y="2118"/>
              <a:ext cx="132" cy="215"/>
            </a:xfrm>
            <a:prstGeom prst="straightConnector1">
              <a:avLst/>
            </a:prstGeom>
            <a:noFill/>
            <a:ln w="28575">
              <a:solidFill>
                <a:schemeClr val="tx1"/>
              </a:solidFill>
              <a:round/>
              <a:headEnd type="triangle" w="med" len="med"/>
              <a:tailEnd/>
            </a:ln>
            <a:effectLst/>
          </p:spPr>
        </p:cxnSp>
        <p:cxnSp>
          <p:nvCxnSpPr>
            <p:cNvPr id="2498574" name="AutoShape 14"/>
            <p:cNvCxnSpPr>
              <a:cxnSpLocks noChangeAspect="1" noChangeShapeType="1"/>
              <a:stCxn id="2498590" idx="3"/>
              <a:endCxn id="2498577" idx="1"/>
            </p:cNvCxnSpPr>
            <p:nvPr/>
          </p:nvCxnSpPr>
          <p:spPr bwMode="auto">
            <a:xfrm>
              <a:off x="2848" y="1534"/>
              <a:ext cx="1" cy="353"/>
            </a:xfrm>
            <a:prstGeom prst="straightConnector1">
              <a:avLst/>
            </a:prstGeom>
            <a:noFill/>
            <a:ln w="28575">
              <a:solidFill>
                <a:schemeClr val="tx1"/>
              </a:solidFill>
              <a:round/>
              <a:headEnd type="triangle" w="med" len="med"/>
              <a:tailEnd/>
            </a:ln>
            <a:effectLst/>
          </p:spPr>
        </p:cxnSp>
        <p:cxnSp>
          <p:nvCxnSpPr>
            <p:cNvPr id="2498575" name="AutoShape 15"/>
            <p:cNvCxnSpPr>
              <a:cxnSpLocks noChangeAspect="1" noChangeShapeType="1"/>
              <a:stCxn id="2498580" idx="4"/>
              <a:endCxn id="2498584" idx="0"/>
            </p:cNvCxnSpPr>
            <p:nvPr/>
          </p:nvCxnSpPr>
          <p:spPr bwMode="auto">
            <a:xfrm>
              <a:off x="3489" y="2119"/>
              <a:ext cx="225" cy="214"/>
            </a:xfrm>
            <a:prstGeom prst="straightConnector1">
              <a:avLst/>
            </a:prstGeom>
            <a:noFill/>
            <a:ln w="28575">
              <a:solidFill>
                <a:schemeClr val="tx1"/>
              </a:solidFill>
              <a:round/>
              <a:headEnd type="triangle" w="med" len="med"/>
              <a:tailEnd/>
            </a:ln>
            <a:effectLst/>
          </p:spPr>
        </p:cxnSp>
        <p:grpSp>
          <p:nvGrpSpPr>
            <p:cNvPr id="5" name="Group 16"/>
            <p:cNvGrpSpPr>
              <a:grpSpLocks noChangeAspect="1"/>
            </p:cNvGrpSpPr>
            <p:nvPr/>
          </p:nvGrpSpPr>
          <p:grpSpPr bwMode="auto">
            <a:xfrm>
              <a:off x="2809" y="1847"/>
              <a:ext cx="271" cy="271"/>
              <a:chOff x="409" y="3119"/>
              <a:chExt cx="453" cy="453"/>
            </a:xfrm>
          </p:grpSpPr>
          <p:sp>
            <p:nvSpPr>
              <p:cNvPr id="2498577" name="Oval 17"/>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78" name="Text Box 18"/>
              <p:cNvSpPr txBox="1">
                <a:spLocks noChangeAspect="1" noChangeArrowheads="1"/>
              </p:cNvSpPr>
              <p:nvPr/>
            </p:nvSpPr>
            <p:spPr bwMode="auto">
              <a:xfrm>
                <a:off x="421" y="3218"/>
                <a:ext cx="434"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LG</a:t>
                </a:r>
              </a:p>
            </p:txBody>
          </p:sp>
        </p:grpSp>
        <p:grpSp>
          <p:nvGrpSpPr>
            <p:cNvPr id="6" name="Group 19"/>
            <p:cNvGrpSpPr>
              <a:grpSpLocks noChangeAspect="1"/>
            </p:cNvGrpSpPr>
            <p:nvPr/>
          </p:nvGrpSpPr>
          <p:grpSpPr bwMode="auto">
            <a:xfrm>
              <a:off x="3353" y="1847"/>
              <a:ext cx="272" cy="272"/>
              <a:chOff x="841" y="3119"/>
              <a:chExt cx="453" cy="453"/>
            </a:xfrm>
          </p:grpSpPr>
          <p:sp>
            <p:nvSpPr>
              <p:cNvPr id="2498580" name="Oval 20"/>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28575">
                <a:noFill/>
                <a:round/>
                <a:headEnd/>
                <a:tailEnd/>
              </a:ln>
              <a:effectLst/>
            </p:spPr>
            <p:txBody>
              <a:bodyPr wrap="none" anchor="ctr"/>
              <a:lstStyle/>
              <a:p>
                <a:endParaRPr lang="en-US">
                  <a:solidFill>
                    <a:srgbClr val="000000"/>
                  </a:solidFill>
                </a:endParaRPr>
              </a:p>
            </p:txBody>
          </p:sp>
          <p:sp>
            <p:nvSpPr>
              <p:cNvPr id="2498581" name="Text Box 21"/>
              <p:cNvSpPr txBox="1">
                <a:spLocks noChangeAspect="1" noChangeArrowheads="1"/>
              </p:cNvSpPr>
              <p:nvPr/>
            </p:nvSpPr>
            <p:spPr bwMode="auto">
              <a:xfrm>
                <a:off x="850" y="3217"/>
                <a:ext cx="432" cy="288"/>
              </a:xfrm>
              <a:prstGeom prst="rect">
                <a:avLst/>
              </a:prstGeom>
              <a:noFill/>
              <a:ln w="28575">
                <a:noFill/>
                <a:miter lim="800000"/>
                <a:headEnd/>
                <a:tailEnd/>
              </a:ln>
              <a:effectLst/>
            </p:spPr>
            <p:txBody>
              <a:bodyPr wrap="none">
                <a:spAutoFit/>
              </a:bodyPr>
              <a:lstStyle/>
              <a:p>
                <a:pPr algn="ctr" eaLnBrk="0" hangingPunct="0"/>
                <a:r>
                  <a:rPr lang="de-DE" sz="1200">
                    <a:solidFill>
                      <a:srgbClr val="000000"/>
                    </a:solidFill>
                  </a:rPr>
                  <a:t>LG</a:t>
                </a:r>
              </a:p>
            </p:txBody>
          </p:sp>
        </p:grpSp>
        <p:cxnSp>
          <p:nvCxnSpPr>
            <p:cNvPr id="2498582" name="AutoShape 22"/>
            <p:cNvCxnSpPr>
              <a:cxnSpLocks noChangeAspect="1" noChangeShapeType="1"/>
              <a:stCxn id="2498577" idx="5"/>
              <a:endCxn id="2498580" idx="3"/>
            </p:cNvCxnSpPr>
            <p:nvPr/>
          </p:nvCxnSpPr>
          <p:spPr bwMode="auto">
            <a:xfrm>
              <a:off x="3040" y="2078"/>
              <a:ext cx="353" cy="1"/>
            </a:xfrm>
            <a:prstGeom prst="straightConnector1">
              <a:avLst/>
            </a:prstGeom>
            <a:noFill/>
            <a:ln w="28575">
              <a:solidFill>
                <a:schemeClr val="tx1"/>
              </a:solidFill>
              <a:round/>
              <a:headEnd/>
              <a:tailEnd type="triangle" w="med" len="med"/>
            </a:ln>
            <a:effectLst/>
          </p:spPr>
        </p:cxnSp>
        <p:sp>
          <p:nvSpPr>
            <p:cNvPr id="2498583" name="Text Box 23"/>
            <p:cNvSpPr txBox="1">
              <a:spLocks noChangeAspect="1" noChangeArrowheads="1"/>
            </p:cNvSpPr>
            <p:nvPr/>
          </p:nvSpPr>
          <p:spPr bwMode="auto">
            <a:xfrm>
              <a:off x="2643" y="2333"/>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RVF</a:t>
              </a:r>
            </a:p>
            <a:p>
              <a:r>
                <a:rPr lang="de-DE" sz="1200">
                  <a:solidFill>
                    <a:srgbClr val="000000"/>
                  </a:solidFill>
                </a:rPr>
                <a:t>stim.</a:t>
              </a:r>
            </a:p>
          </p:txBody>
        </p:sp>
        <p:sp>
          <p:nvSpPr>
            <p:cNvPr id="2498584" name="Text Box 24"/>
            <p:cNvSpPr txBox="1">
              <a:spLocks noChangeAspect="1" noChangeArrowheads="1"/>
            </p:cNvSpPr>
            <p:nvPr/>
          </p:nvSpPr>
          <p:spPr bwMode="auto">
            <a:xfrm>
              <a:off x="3544" y="2333"/>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LVF</a:t>
              </a:r>
            </a:p>
            <a:p>
              <a:r>
                <a:rPr lang="de-DE" sz="1200">
                  <a:solidFill>
                    <a:srgbClr val="000000"/>
                  </a:solidFill>
                </a:rPr>
                <a:t>stim.</a:t>
              </a:r>
            </a:p>
          </p:txBody>
        </p:sp>
        <p:grpSp>
          <p:nvGrpSpPr>
            <p:cNvPr id="7" name="Group 25"/>
            <p:cNvGrpSpPr>
              <a:grpSpLocks noChangeAspect="1"/>
            </p:cNvGrpSpPr>
            <p:nvPr/>
          </p:nvGrpSpPr>
          <p:grpSpPr bwMode="auto">
            <a:xfrm>
              <a:off x="3353" y="1303"/>
              <a:ext cx="272" cy="271"/>
              <a:chOff x="841" y="3119"/>
              <a:chExt cx="453" cy="453"/>
            </a:xfrm>
          </p:grpSpPr>
          <p:sp>
            <p:nvSpPr>
              <p:cNvPr id="2498586" name="Oval 26"/>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87" name="Text Box 27"/>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588" name="AutoShape 28"/>
            <p:cNvCxnSpPr>
              <a:cxnSpLocks noChangeAspect="1" noChangeShapeType="1"/>
              <a:stCxn id="2498586" idx="3"/>
              <a:endCxn id="2498580" idx="1"/>
            </p:cNvCxnSpPr>
            <p:nvPr/>
          </p:nvCxnSpPr>
          <p:spPr bwMode="auto">
            <a:xfrm>
              <a:off x="3393" y="1534"/>
              <a:ext cx="0" cy="353"/>
            </a:xfrm>
            <a:prstGeom prst="straightConnector1">
              <a:avLst/>
            </a:prstGeom>
            <a:noFill/>
            <a:ln w="28575">
              <a:solidFill>
                <a:schemeClr val="tx1"/>
              </a:solidFill>
              <a:round/>
              <a:headEnd/>
              <a:tailEnd type="triangle" w="med" len="med"/>
            </a:ln>
            <a:effectLst/>
          </p:spPr>
        </p:cxnSp>
        <p:grpSp>
          <p:nvGrpSpPr>
            <p:cNvPr id="8" name="Group 29"/>
            <p:cNvGrpSpPr>
              <a:grpSpLocks noChangeAspect="1"/>
            </p:cNvGrpSpPr>
            <p:nvPr/>
          </p:nvGrpSpPr>
          <p:grpSpPr bwMode="auto">
            <a:xfrm>
              <a:off x="2808" y="1303"/>
              <a:ext cx="272" cy="271"/>
              <a:chOff x="841" y="3119"/>
              <a:chExt cx="453" cy="453"/>
            </a:xfrm>
          </p:grpSpPr>
          <p:sp>
            <p:nvSpPr>
              <p:cNvPr id="2498590" name="Oval 30"/>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91" name="Text Box 31"/>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592" name="AutoShape 32"/>
            <p:cNvCxnSpPr>
              <a:cxnSpLocks noChangeAspect="1" noChangeShapeType="1"/>
              <a:stCxn id="2498580" idx="1"/>
              <a:endCxn id="2498577" idx="7"/>
            </p:cNvCxnSpPr>
            <p:nvPr/>
          </p:nvCxnSpPr>
          <p:spPr bwMode="auto">
            <a:xfrm flipH="1">
              <a:off x="3040" y="1887"/>
              <a:ext cx="353" cy="0"/>
            </a:xfrm>
            <a:prstGeom prst="straightConnector1">
              <a:avLst/>
            </a:prstGeom>
            <a:noFill/>
            <a:ln w="28575">
              <a:solidFill>
                <a:schemeClr val="tx1"/>
              </a:solidFill>
              <a:round/>
              <a:headEnd/>
              <a:tailEnd type="triangle" w="med" len="med"/>
            </a:ln>
            <a:effectLst/>
          </p:spPr>
        </p:cxnSp>
        <p:cxnSp>
          <p:nvCxnSpPr>
            <p:cNvPr id="2498593" name="AutoShape 33"/>
            <p:cNvCxnSpPr>
              <a:cxnSpLocks noChangeAspect="1" noChangeShapeType="1"/>
              <a:stCxn id="2498580" idx="7"/>
              <a:endCxn id="2498586" idx="5"/>
            </p:cNvCxnSpPr>
            <p:nvPr/>
          </p:nvCxnSpPr>
          <p:spPr bwMode="auto">
            <a:xfrm flipV="1">
              <a:off x="3585" y="1534"/>
              <a:ext cx="0" cy="353"/>
            </a:xfrm>
            <a:prstGeom prst="straightConnector1">
              <a:avLst/>
            </a:prstGeom>
            <a:noFill/>
            <a:ln w="28575">
              <a:solidFill>
                <a:schemeClr val="tx1"/>
              </a:solidFill>
              <a:round/>
              <a:headEnd/>
              <a:tailEnd type="triangle" w="med" len="med"/>
            </a:ln>
            <a:effectLst/>
          </p:spPr>
        </p:cxnSp>
        <p:cxnSp>
          <p:nvCxnSpPr>
            <p:cNvPr id="2498594" name="AutoShape 34"/>
            <p:cNvCxnSpPr>
              <a:cxnSpLocks noChangeAspect="1" noChangeShapeType="1"/>
              <a:stCxn id="2498577" idx="7"/>
              <a:endCxn id="2498590" idx="5"/>
            </p:cNvCxnSpPr>
            <p:nvPr/>
          </p:nvCxnSpPr>
          <p:spPr bwMode="auto">
            <a:xfrm flipV="1">
              <a:off x="3040" y="1534"/>
              <a:ext cx="0" cy="353"/>
            </a:xfrm>
            <a:prstGeom prst="straightConnector1">
              <a:avLst/>
            </a:prstGeom>
            <a:noFill/>
            <a:ln w="28575">
              <a:solidFill>
                <a:schemeClr val="tx1"/>
              </a:solidFill>
              <a:round/>
              <a:headEnd type="triangle" w="med" len="med"/>
              <a:tailEnd/>
            </a:ln>
            <a:effectLst/>
          </p:spPr>
        </p:cxnSp>
        <p:cxnSp>
          <p:nvCxnSpPr>
            <p:cNvPr id="2498595" name="AutoShape 35"/>
            <p:cNvCxnSpPr>
              <a:cxnSpLocks noChangeAspect="1" noChangeShapeType="1"/>
              <a:stCxn id="2498586" idx="1"/>
              <a:endCxn id="2498590" idx="7"/>
            </p:cNvCxnSpPr>
            <p:nvPr/>
          </p:nvCxnSpPr>
          <p:spPr bwMode="auto">
            <a:xfrm flipH="1">
              <a:off x="3040" y="1343"/>
              <a:ext cx="353" cy="0"/>
            </a:xfrm>
            <a:prstGeom prst="straightConnector1">
              <a:avLst/>
            </a:prstGeom>
            <a:noFill/>
            <a:ln w="28575">
              <a:solidFill>
                <a:schemeClr val="tx1"/>
              </a:solidFill>
              <a:round/>
              <a:headEnd/>
              <a:tailEnd type="triangle" w="med" len="med"/>
            </a:ln>
            <a:effectLst/>
          </p:spPr>
        </p:cxnSp>
        <p:cxnSp>
          <p:nvCxnSpPr>
            <p:cNvPr id="2498596" name="AutoShape 36"/>
            <p:cNvCxnSpPr>
              <a:cxnSpLocks noChangeAspect="1" noChangeShapeType="1"/>
              <a:stCxn id="2498590" idx="5"/>
              <a:endCxn id="2498586" idx="3"/>
            </p:cNvCxnSpPr>
            <p:nvPr/>
          </p:nvCxnSpPr>
          <p:spPr bwMode="auto">
            <a:xfrm>
              <a:off x="3040" y="1534"/>
              <a:ext cx="353" cy="0"/>
            </a:xfrm>
            <a:prstGeom prst="straightConnector1">
              <a:avLst/>
            </a:prstGeom>
            <a:noFill/>
            <a:ln w="28575">
              <a:solidFill>
                <a:schemeClr val="tx1"/>
              </a:solidFill>
              <a:round/>
              <a:headEnd/>
              <a:tailEnd type="triangle" w="med" len="med"/>
            </a:ln>
            <a:effectLst/>
          </p:spPr>
        </p:cxnSp>
        <p:sp>
          <p:nvSpPr>
            <p:cNvPr id="2498597" name="Text Box 37"/>
            <p:cNvSpPr txBox="1">
              <a:spLocks noChangeAspect="1" noChangeArrowheads="1"/>
            </p:cNvSpPr>
            <p:nvPr/>
          </p:nvSpPr>
          <p:spPr bwMode="auto">
            <a:xfrm>
              <a:off x="2962" y="2333"/>
              <a:ext cx="481" cy="155"/>
            </a:xfrm>
            <a:prstGeom prst="rect">
              <a:avLst/>
            </a:prstGeom>
            <a:noFill/>
            <a:ln w="9525">
              <a:noFill/>
              <a:miter lim="800000"/>
              <a:headEnd/>
              <a:tailEnd/>
            </a:ln>
            <a:effectLst/>
          </p:spPr>
          <p:txBody>
            <a:bodyPr wrap="none" tIns="18000">
              <a:spAutoFit/>
            </a:bodyPr>
            <a:lstStyle/>
            <a:p>
              <a:r>
                <a:rPr lang="de-DE" sz="1200">
                  <a:solidFill>
                    <a:srgbClr val="000000"/>
                  </a:solidFill>
                </a:rPr>
                <a:t>LD|RVF</a:t>
              </a:r>
              <a:endParaRPr lang="de-DE" sz="1200" baseline="-25000">
                <a:solidFill>
                  <a:srgbClr val="000000"/>
                </a:solidFill>
              </a:endParaRPr>
            </a:p>
          </p:txBody>
        </p:sp>
        <p:cxnSp>
          <p:nvCxnSpPr>
            <p:cNvPr id="2498598" name="AutoShape 38"/>
            <p:cNvCxnSpPr>
              <a:cxnSpLocks noChangeAspect="1" noChangeShapeType="1"/>
              <a:stCxn id="2498597" idx="0"/>
              <a:endCxn id="2498571" idx="4"/>
            </p:cNvCxnSpPr>
            <p:nvPr/>
          </p:nvCxnSpPr>
          <p:spPr bwMode="auto">
            <a:xfrm flipV="1">
              <a:off x="3194" y="1540"/>
              <a:ext cx="57" cy="793"/>
            </a:xfrm>
            <a:prstGeom prst="straightConnector1">
              <a:avLst/>
            </a:prstGeom>
            <a:noFill/>
            <a:ln w="28575">
              <a:solidFill>
                <a:schemeClr val="tx1"/>
              </a:solidFill>
              <a:prstDash val="sysDot"/>
              <a:round/>
              <a:headEnd/>
              <a:tailEnd type="oval" w="med" len="med"/>
            </a:ln>
            <a:effectLst/>
          </p:spPr>
        </p:cxnSp>
        <p:cxnSp>
          <p:nvCxnSpPr>
            <p:cNvPr id="2498599" name="AutoShape 39"/>
            <p:cNvCxnSpPr>
              <a:cxnSpLocks noChangeAspect="1" noChangeShapeType="1"/>
              <a:stCxn id="2498597" idx="0"/>
              <a:endCxn id="2498572" idx="4"/>
            </p:cNvCxnSpPr>
            <p:nvPr/>
          </p:nvCxnSpPr>
          <p:spPr bwMode="auto">
            <a:xfrm flipV="1">
              <a:off x="3194" y="2081"/>
              <a:ext cx="106" cy="252"/>
            </a:xfrm>
            <a:prstGeom prst="straightConnector1">
              <a:avLst/>
            </a:prstGeom>
            <a:noFill/>
            <a:ln w="28575">
              <a:solidFill>
                <a:schemeClr val="tx1"/>
              </a:solidFill>
              <a:prstDash val="sysDot"/>
              <a:round/>
              <a:headEnd/>
              <a:tailEnd type="oval" w="med" len="med"/>
            </a:ln>
            <a:effectLst/>
          </p:spPr>
        </p:cxnSp>
        <p:sp>
          <p:nvSpPr>
            <p:cNvPr id="2498600" name="Text Box 40"/>
            <p:cNvSpPr txBox="1">
              <a:spLocks noChangeAspect="1" noChangeArrowheads="1"/>
            </p:cNvSpPr>
            <p:nvPr/>
          </p:nvSpPr>
          <p:spPr bwMode="auto">
            <a:xfrm>
              <a:off x="3141" y="740"/>
              <a:ext cx="470" cy="155"/>
            </a:xfrm>
            <a:prstGeom prst="rect">
              <a:avLst/>
            </a:prstGeom>
            <a:noFill/>
            <a:ln w="9525">
              <a:noFill/>
              <a:miter lim="800000"/>
              <a:headEnd/>
              <a:tailEnd/>
            </a:ln>
            <a:effectLst/>
          </p:spPr>
          <p:txBody>
            <a:bodyPr wrap="none" tIns="18000">
              <a:spAutoFit/>
            </a:bodyPr>
            <a:lstStyle/>
            <a:p>
              <a:r>
                <a:rPr lang="de-DE" sz="1200">
                  <a:solidFill>
                    <a:srgbClr val="000000"/>
                  </a:solidFill>
                </a:rPr>
                <a:t>LD|LVF</a:t>
              </a:r>
            </a:p>
          </p:txBody>
        </p:sp>
        <p:cxnSp>
          <p:nvCxnSpPr>
            <p:cNvPr id="2498601" name="AutoShape 41"/>
            <p:cNvCxnSpPr>
              <a:cxnSpLocks noChangeAspect="1" noChangeShapeType="1"/>
              <a:stCxn id="2498600" idx="2"/>
              <a:endCxn id="2498602" idx="0"/>
            </p:cNvCxnSpPr>
            <p:nvPr/>
          </p:nvCxnSpPr>
          <p:spPr bwMode="auto">
            <a:xfrm flipH="1">
              <a:off x="3252" y="895"/>
              <a:ext cx="116" cy="450"/>
            </a:xfrm>
            <a:prstGeom prst="straightConnector1">
              <a:avLst/>
            </a:prstGeom>
            <a:noFill/>
            <a:ln w="28575">
              <a:solidFill>
                <a:schemeClr val="tx1"/>
              </a:solidFill>
              <a:prstDash val="sysDot"/>
              <a:round/>
              <a:headEnd/>
              <a:tailEnd type="oval" w="med" len="med"/>
            </a:ln>
            <a:effectLst/>
          </p:spPr>
        </p:cxnSp>
        <p:sp>
          <p:nvSpPr>
            <p:cNvPr id="2498602" name="Oval 42"/>
            <p:cNvSpPr>
              <a:spLocks noChangeAspect="1" noChangeArrowheads="1"/>
            </p:cNvSpPr>
            <p:nvPr/>
          </p:nvSpPr>
          <p:spPr bwMode="auto">
            <a:xfrm>
              <a:off x="3223" y="1345"/>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03" name="Oval 43"/>
            <p:cNvSpPr>
              <a:spLocks noChangeAspect="1" noChangeArrowheads="1"/>
            </p:cNvSpPr>
            <p:nvPr/>
          </p:nvSpPr>
          <p:spPr bwMode="auto">
            <a:xfrm>
              <a:off x="3270" y="1886"/>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04" name="AutoShape 44"/>
            <p:cNvCxnSpPr>
              <a:cxnSpLocks noChangeAspect="1" noChangeShapeType="1"/>
              <a:stCxn id="2498600" idx="2"/>
              <a:endCxn id="2498603" idx="0"/>
            </p:cNvCxnSpPr>
            <p:nvPr/>
          </p:nvCxnSpPr>
          <p:spPr bwMode="auto">
            <a:xfrm flipH="1">
              <a:off x="3299" y="895"/>
              <a:ext cx="69" cy="991"/>
            </a:xfrm>
            <a:prstGeom prst="straightConnector1">
              <a:avLst/>
            </a:prstGeom>
            <a:noFill/>
            <a:ln w="28575">
              <a:solidFill>
                <a:schemeClr val="tx1"/>
              </a:solidFill>
              <a:prstDash val="sysDot"/>
              <a:round/>
              <a:headEnd/>
              <a:tailEnd type="oval" w="sm" len="sm"/>
            </a:ln>
            <a:effectLst/>
          </p:spPr>
        </p:cxnSp>
        <p:sp>
          <p:nvSpPr>
            <p:cNvPr id="2498605" name="Text Box 45"/>
            <p:cNvSpPr txBox="1">
              <a:spLocks noChangeAspect="1" noChangeArrowheads="1"/>
            </p:cNvSpPr>
            <p:nvPr/>
          </p:nvSpPr>
          <p:spPr bwMode="auto">
            <a:xfrm>
              <a:off x="2095" y="1631"/>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sp>
          <p:nvSpPr>
            <p:cNvPr id="2498606" name="Oval 46"/>
            <p:cNvSpPr>
              <a:spLocks noChangeAspect="1" noChangeArrowheads="1"/>
            </p:cNvSpPr>
            <p:nvPr/>
          </p:nvSpPr>
          <p:spPr bwMode="auto">
            <a:xfrm>
              <a:off x="2845" y="1690"/>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07" name="AutoShape 47"/>
            <p:cNvCxnSpPr>
              <a:cxnSpLocks noChangeAspect="1" noChangeShapeType="1"/>
              <a:stCxn id="2498605" idx="3"/>
              <a:endCxn id="2498606" idx="2"/>
            </p:cNvCxnSpPr>
            <p:nvPr/>
          </p:nvCxnSpPr>
          <p:spPr bwMode="auto">
            <a:xfrm>
              <a:off x="2339" y="1709"/>
              <a:ext cx="506" cy="10"/>
            </a:xfrm>
            <a:prstGeom prst="straightConnector1">
              <a:avLst/>
            </a:prstGeom>
            <a:noFill/>
            <a:ln w="28575">
              <a:solidFill>
                <a:schemeClr val="tx1"/>
              </a:solidFill>
              <a:prstDash val="sysDot"/>
              <a:round/>
              <a:headEnd/>
              <a:tailEnd type="oval" w="sm" len="sm"/>
            </a:ln>
            <a:effectLst/>
          </p:spPr>
        </p:cxnSp>
        <p:sp>
          <p:nvSpPr>
            <p:cNvPr id="2498608" name="Text Box 48"/>
            <p:cNvSpPr txBox="1">
              <a:spLocks noChangeAspect="1" noChangeArrowheads="1"/>
            </p:cNvSpPr>
            <p:nvPr/>
          </p:nvSpPr>
          <p:spPr bwMode="auto">
            <a:xfrm>
              <a:off x="4137" y="1631"/>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sp>
          <p:nvSpPr>
            <p:cNvPr id="2498609" name="Oval 49"/>
            <p:cNvSpPr>
              <a:spLocks noChangeAspect="1" noChangeArrowheads="1"/>
            </p:cNvSpPr>
            <p:nvPr/>
          </p:nvSpPr>
          <p:spPr bwMode="auto">
            <a:xfrm>
              <a:off x="3529" y="1691"/>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10" name="AutoShape 50"/>
            <p:cNvCxnSpPr>
              <a:cxnSpLocks noChangeAspect="1" noChangeShapeType="1"/>
              <a:stCxn id="2498608" idx="1"/>
              <a:endCxn id="2498609" idx="6"/>
            </p:cNvCxnSpPr>
            <p:nvPr/>
          </p:nvCxnSpPr>
          <p:spPr bwMode="auto">
            <a:xfrm flipH="1">
              <a:off x="3586" y="1709"/>
              <a:ext cx="551" cy="11"/>
            </a:xfrm>
            <a:prstGeom prst="straightConnector1">
              <a:avLst/>
            </a:prstGeom>
            <a:noFill/>
            <a:ln w="28575">
              <a:solidFill>
                <a:schemeClr val="tx1"/>
              </a:solidFill>
              <a:prstDash val="sysDot"/>
              <a:round/>
              <a:headEnd/>
              <a:tailEnd type="oval" w="sm" len="sm"/>
            </a:ln>
            <a:effectLst/>
          </p:spPr>
        </p:cxnSp>
        <p:grpSp>
          <p:nvGrpSpPr>
            <p:cNvPr id="9" name="Group 51"/>
            <p:cNvGrpSpPr>
              <a:grpSpLocks noChangeAspect="1"/>
            </p:cNvGrpSpPr>
            <p:nvPr/>
          </p:nvGrpSpPr>
          <p:grpSpPr bwMode="auto">
            <a:xfrm>
              <a:off x="3837" y="1303"/>
              <a:ext cx="359" cy="272"/>
              <a:chOff x="767" y="3119"/>
              <a:chExt cx="598" cy="453"/>
            </a:xfrm>
          </p:grpSpPr>
          <p:sp>
            <p:nvSpPr>
              <p:cNvPr id="2498612" name="Oval 52"/>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13" name="Text Box 53"/>
              <p:cNvSpPr txBox="1">
                <a:spLocks noChangeAspect="1" noChangeArrowheads="1"/>
              </p:cNvSpPr>
              <p:nvPr/>
            </p:nvSpPr>
            <p:spPr bwMode="auto">
              <a:xfrm>
                <a:off x="767"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14" name="AutoShape 54"/>
            <p:cNvCxnSpPr>
              <a:cxnSpLocks noChangeAspect="1" noChangeShapeType="1"/>
              <a:stCxn id="2498567" idx="7"/>
              <a:endCxn id="2498612" idx="1"/>
            </p:cNvCxnSpPr>
            <p:nvPr/>
          </p:nvCxnSpPr>
          <p:spPr bwMode="auto">
            <a:xfrm rot="5400000" flipV="1">
              <a:off x="3214" y="637"/>
              <a:ext cx="1" cy="1413"/>
            </a:xfrm>
            <a:prstGeom prst="curvedConnector3">
              <a:avLst>
                <a:gd name="adj1" fmla="val -12400000"/>
              </a:avLst>
            </a:prstGeom>
            <a:noFill/>
            <a:ln w="28575">
              <a:solidFill>
                <a:schemeClr val="tx1"/>
              </a:solidFill>
              <a:round/>
              <a:headEnd/>
              <a:tailEnd type="triangle" w="med" len="med"/>
            </a:ln>
            <a:effectLst/>
          </p:spPr>
        </p:cxnSp>
        <p:cxnSp>
          <p:nvCxnSpPr>
            <p:cNvPr id="2498615" name="AutoShape 55"/>
            <p:cNvCxnSpPr>
              <a:cxnSpLocks noChangeAspect="1" noChangeShapeType="1"/>
              <a:stCxn id="2498612" idx="0"/>
              <a:endCxn id="2498567" idx="0"/>
            </p:cNvCxnSpPr>
            <p:nvPr/>
          </p:nvCxnSpPr>
          <p:spPr bwMode="auto">
            <a:xfrm rot="16200000" flipH="1" flipV="1">
              <a:off x="3214" y="501"/>
              <a:ext cx="1" cy="1606"/>
            </a:xfrm>
            <a:prstGeom prst="curvedConnector3">
              <a:avLst>
                <a:gd name="adj1" fmla="val -19300000"/>
              </a:avLst>
            </a:prstGeom>
            <a:noFill/>
            <a:ln w="28575">
              <a:solidFill>
                <a:schemeClr val="tx1"/>
              </a:solidFill>
              <a:round/>
              <a:headEnd/>
              <a:tailEnd type="triangle" w="med" len="med"/>
            </a:ln>
            <a:effectLst/>
          </p:spPr>
        </p:cxnSp>
        <p:cxnSp>
          <p:nvCxnSpPr>
            <p:cNvPr id="2498616" name="AutoShape 56"/>
            <p:cNvCxnSpPr>
              <a:cxnSpLocks noChangeAspect="1" noChangeShapeType="1"/>
              <a:stCxn id="2498612" idx="5"/>
              <a:endCxn id="2498580" idx="5"/>
            </p:cNvCxnSpPr>
            <p:nvPr/>
          </p:nvCxnSpPr>
          <p:spPr bwMode="auto">
            <a:xfrm flipH="1">
              <a:off x="3585" y="1535"/>
              <a:ext cx="529" cy="544"/>
            </a:xfrm>
            <a:prstGeom prst="straightConnector1">
              <a:avLst/>
            </a:prstGeom>
            <a:noFill/>
            <a:ln w="28575">
              <a:solidFill>
                <a:schemeClr val="tx1"/>
              </a:solidFill>
              <a:round/>
              <a:headEnd type="triangle" w="med" len="med"/>
              <a:tailEnd/>
            </a:ln>
            <a:effectLst/>
          </p:spPr>
        </p:cxnSp>
        <p:cxnSp>
          <p:nvCxnSpPr>
            <p:cNvPr id="2498617" name="AutoShape 57"/>
            <p:cNvCxnSpPr>
              <a:cxnSpLocks noChangeAspect="1" noChangeShapeType="1"/>
              <a:stCxn id="2498612" idx="3"/>
              <a:endCxn id="2498580" idx="7"/>
            </p:cNvCxnSpPr>
            <p:nvPr/>
          </p:nvCxnSpPr>
          <p:spPr bwMode="auto">
            <a:xfrm flipH="1">
              <a:off x="3585" y="1535"/>
              <a:ext cx="336" cy="352"/>
            </a:xfrm>
            <a:prstGeom prst="straightConnector1">
              <a:avLst/>
            </a:prstGeom>
            <a:noFill/>
            <a:ln w="28575">
              <a:solidFill>
                <a:schemeClr val="tx1"/>
              </a:solidFill>
              <a:round/>
              <a:headEnd/>
              <a:tailEnd type="triangle" w="med" len="med"/>
            </a:ln>
            <a:effectLst/>
          </p:spPr>
        </p:cxnSp>
        <p:sp>
          <p:nvSpPr>
            <p:cNvPr id="2498618" name="Oval 58"/>
            <p:cNvSpPr>
              <a:spLocks noChangeAspect="1" noChangeArrowheads="1"/>
            </p:cNvSpPr>
            <p:nvPr/>
          </p:nvSpPr>
          <p:spPr bwMode="auto">
            <a:xfrm>
              <a:off x="2627" y="1857"/>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19" name="AutoShape 59"/>
            <p:cNvCxnSpPr>
              <a:cxnSpLocks noChangeAspect="1" noChangeShapeType="1"/>
              <a:stCxn id="2498605" idx="3"/>
              <a:endCxn id="2498618" idx="1"/>
            </p:cNvCxnSpPr>
            <p:nvPr/>
          </p:nvCxnSpPr>
          <p:spPr bwMode="auto">
            <a:xfrm>
              <a:off x="2339" y="1709"/>
              <a:ext cx="296" cy="156"/>
            </a:xfrm>
            <a:prstGeom prst="straightConnector1">
              <a:avLst/>
            </a:prstGeom>
            <a:noFill/>
            <a:ln w="28575" cap="rnd">
              <a:solidFill>
                <a:schemeClr val="tx1"/>
              </a:solidFill>
              <a:prstDash val="sysDot"/>
              <a:round/>
              <a:headEnd/>
              <a:tailEnd type="oval" w="med" len="med"/>
            </a:ln>
            <a:effectLst/>
          </p:spPr>
        </p:cxnSp>
        <p:sp>
          <p:nvSpPr>
            <p:cNvPr id="2498620" name="Oval 60"/>
            <p:cNvSpPr>
              <a:spLocks noChangeAspect="1" noChangeArrowheads="1"/>
            </p:cNvSpPr>
            <p:nvPr/>
          </p:nvSpPr>
          <p:spPr bwMode="auto">
            <a:xfrm>
              <a:off x="3743" y="1856"/>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1" name="AutoShape 61"/>
            <p:cNvCxnSpPr>
              <a:cxnSpLocks noChangeAspect="1" noChangeShapeType="1"/>
              <a:stCxn id="2498608" idx="1"/>
              <a:endCxn id="2498620" idx="7"/>
            </p:cNvCxnSpPr>
            <p:nvPr/>
          </p:nvCxnSpPr>
          <p:spPr bwMode="auto">
            <a:xfrm flipH="1">
              <a:off x="3791" y="1709"/>
              <a:ext cx="346" cy="155"/>
            </a:xfrm>
            <a:prstGeom prst="straightConnector1">
              <a:avLst/>
            </a:prstGeom>
            <a:noFill/>
            <a:ln w="28575" cap="rnd">
              <a:solidFill>
                <a:schemeClr val="tx1"/>
              </a:solidFill>
              <a:prstDash val="sysDot"/>
              <a:round/>
              <a:headEnd/>
              <a:tailEnd type="oval" w="med" len="med"/>
            </a:ln>
            <a:effectLst/>
          </p:spPr>
        </p:cxnSp>
        <p:cxnSp>
          <p:nvCxnSpPr>
            <p:cNvPr id="2498622" name="AutoShape 62"/>
            <p:cNvCxnSpPr>
              <a:cxnSpLocks noChangeAspect="1" noChangeShapeType="1"/>
              <a:stCxn id="2498590" idx="3"/>
              <a:endCxn id="2498567" idx="5"/>
            </p:cNvCxnSpPr>
            <p:nvPr/>
          </p:nvCxnSpPr>
          <p:spPr bwMode="auto">
            <a:xfrm flipH="1">
              <a:off x="2508" y="1534"/>
              <a:ext cx="340" cy="1"/>
            </a:xfrm>
            <a:prstGeom prst="straightConnector1">
              <a:avLst/>
            </a:prstGeom>
            <a:noFill/>
            <a:ln w="28575">
              <a:solidFill>
                <a:schemeClr val="tx1"/>
              </a:solidFill>
              <a:round/>
              <a:headEnd type="triangle" w="med" len="med"/>
              <a:tailEnd/>
            </a:ln>
            <a:effectLst/>
          </p:spPr>
        </p:cxnSp>
        <p:cxnSp>
          <p:nvCxnSpPr>
            <p:cNvPr id="2498623" name="AutoShape 63"/>
            <p:cNvCxnSpPr>
              <a:cxnSpLocks noChangeAspect="1" noChangeShapeType="1"/>
              <a:stCxn id="2498567" idx="7"/>
              <a:endCxn id="2498590" idx="1"/>
            </p:cNvCxnSpPr>
            <p:nvPr/>
          </p:nvCxnSpPr>
          <p:spPr bwMode="auto">
            <a:xfrm>
              <a:off x="2508" y="1343"/>
              <a:ext cx="340" cy="0"/>
            </a:xfrm>
            <a:prstGeom prst="straightConnector1">
              <a:avLst/>
            </a:prstGeom>
            <a:noFill/>
            <a:ln w="28575">
              <a:solidFill>
                <a:schemeClr val="tx1"/>
              </a:solidFill>
              <a:round/>
              <a:headEnd type="triangle" w="med" len="med"/>
              <a:tailEnd/>
            </a:ln>
            <a:effectLst/>
          </p:spPr>
        </p:cxnSp>
        <p:cxnSp>
          <p:nvCxnSpPr>
            <p:cNvPr id="2498624" name="AutoShape 64"/>
            <p:cNvCxnSpPr>
              <a:cxnSpLocks noChangeAspect="1" noChangeShapeType="1"/>
              <a:stCxn id="2498612" idx="3"/>
              <a:endCxn id="2498586" idx="5"/>
            </p:cNvCxnSpPr>
            <p:nvPr/>
          </p:nvCxnSpPr>
          <p:spPr bwMode="auto">
            <a:xfrm flipH="1" flipV="1">
              <a:off x="3585" y="1534"/>
              <a:ext cx="336" cy="1"/>
            </a:xfrm>
            <a:prstGeom prst="straightConnector1">
              <a:avLst/>
            </a:prstGeom>
            <a:noFill/>
            <a:ln w="28575">
              <a:solidFill>
                <a:schemeClr val="tx1"/>
              </a:solidFill>
              <a:round/>
              <a:headEnd type="triangle" w="med" len="med"/>
              <a:tailEnd/>
            </a:ln>
            <a:effectLst/>
          </p:spPr>
        </p:cxnSp>
        <p:cxnSp>
          <p:nvCxnSpPr>
            <p:cNvPr id="2498625" name="AutoShape 65"/>
            <p:cNvCxnSpPr>
              <a:cxnSpLocks noChangeAspect="1" noChangeShapeType="1"/>
              <a:stCxn id="2498586" idx="7"/>
              <a:endCxn id="2498612" idx="1"/>
            </p:cNvCxnSpPr>
            <p:nvPr/>
          </p:nvCxnSpPr>
          <p:spPr bwMode="auto">
            <a:xfrm>
              <a:off x="3585" y="1343"/>
              <a:ext cx="336" cy="0"/>
            </a:xfrm>
            <a:prstGeom prst="straightConnector1">
              <a:avLst/>
            </a:prstGeom>
            <a:noFill/>
            <a:ln w="28575">
              <a:solidFill>
                <a:schemeClr val="tx1"/>
              </a:solidFill>
              <a:round/>
              <a:headEnd type="triangle" w="med" len="med"/>
              <a:tailEnd/>
            </a:ln>
            <a:effectLst/>
          </p:spPr>
        </p:cxnSp>
        <p:sp>
          <p:nvSpPr>
            <p:cNvPr id="2498626" name="Oval 66"/>
            <p:cNvSpPr>
              <a:spLocks noChangeAspect="1" noChangeArrowheads="1"/>
            </p:cNvSpPr>
            <p:nvPr/>
          </p:nvSpPr>
          <p:spPr bwMode="auto">
            <a:xfrm>
              <a:off x="3147" y="1194"/>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7" name="AutoShape 67"/>
            <p:cNvCxnSpPr>
              <a:cxnSpLocks noChangeAspect="1" noChangeShapeType="1"/>
              <a:stCxn id="2498597" idx="0"/>
              <a:endCxn id="2498626" idx="2"/>
            </p:cNvCxnSpPr>
            <p:nvPr/>
          </p:nvCxnSpPr>
          <p:spPr bwMode="auto">
            <a:xfrm flipH="1" flipV="1">
              <a:off x="3147" y="1222"/>
              <a:ext cx="47" cy="1111"/>
            </a:xfrm>
            <a:prstGeom prst="straightConnector1">
              <a:avLst/>
            </a:prstGeom>
            <a:noFill/>
            <a:ln w="28575" cap="rnd">
              <a:solidFill>
                <a:schemeClr val="tx1"/>
              </a:solidFill>
              <a:prstDash val="sysDot"/>
              <a:round/>
              <a:headEnd/>
              <a:tailEnd type="oval" w="med" len="med"/>
            </a:ln>
            <a:effectLst/>
          </p:spPr>
        </p:cxnSp>
        <p:sp>
          <p:nvSpPr>
            <p:cNvPr id="2498628" name="Oval 68"/>
            <p:cNvSpPr>
              <a:spLocks noChangeAspect="1" noChangeArrowheads="1"/>
            </p:cNvSpPr>
            <p:nvPr/>
          </p:nvSpPr>
          <p:spPr bwMode="auto">
            <a:xfrm>
              <a:off x="3092" y="1084"/>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9" name="AutoShape 69"/>
            <p:cNvCxnSpPr>
              <a:cxnSpLocks noChangeAspect="1" noChangeShapeType="1"/>
              <a:stCxn id="2498600" idx="2"/>
              <a:endCxn id="2498628" idx="6"/>
            </p:cNvCxnSpPr>
            <p:nvPr/>
          </p:nvCxnSpPr>
          <p:spPr bwMode="auto">
            <a:xfrm flipH="1">
              <a:off x="3148" y="895"/>
              <a:ext cx="220" cy="218"/>
            </a:xfrm>
            <a:prstGeom prst="straightConnector1">
              <a:avLst/>
            </a:prstGeom>
            <a:noFill/>
            <a:ln w="28575" cap="rnd">
              <a:solidFill>
                <a:schemeClr val="tx1"/>
              </a:solidFill>
              <a:prstDash val="sysDot"/>
              <a:round/>
              <a:headEnd/>
              <a:tailEnd type="oval" w="med" len="med"/>
            </a:ln>
            <a:effectLst/>
          </p:spPr>
        </p:cxnSp>
      </p:grpSp>
      <p:grpSp>
        <p:nvGrpSpPr>
          <p:cNvPr id="10" name="Group 70"/>
          <p:cNvGrpSpPr>
            <a:grpSpLocks/>
          </p:cNvGrpSpPr>
          <p:nvPr/>
        </p:nvGrpSpPr>
        <p:grpSpPr bwMode="auto">
          <a:xfrm>
            <a:off x="647700" y="659668"/>
            <a:ext cx="4294188" cy="2957513"/>
            <a:chOff x="282" y="346"/>
            <a:chExt cx="2810" cy="1863"/>
          </a:xfrm>
        </p:grpSpPr>
        <p:grpSp>
          <p:nvGrpSpPr>
            <p:cNvPr id="11" name="Group 71"/>
            <p:cNvGrpSpPr>
              <a:grpSpLocks noChangeAspect="1"/>
            </p:cNvGrpSpPr>
            <p:nvPr/>
          </p:nvGrpSpPr>
          <p:grpSpPr bwMode="auto">
            <a:xfrm>
              <a:off x="716" y="909"/>
              <a:ext cx="359" cy="272"/>
              <a:chOff x="768" y="3119"/>
              <a:chExt cx="598" cy="453"/>
            </a:xfrm>
          </p:grpSpPr>
          <p:sp>
            <p:nvSpPr>
              <p:cNvPr id="2498632" name="Oval 72"/>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33" name="Text Box 73"/>
              <p:cNvSpPr txBox="1">
                <a:spLocks noChangeAspect="1" noChangeArrowheads="1"/>
              </p:cNvSpPr>
              <p:nvPr/>
            </p:nvSpPr>
            <p:spPr bwMode="auto">
              <a:xfrm>
                <a:off x="768"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34" name="AutoShape 74"/>
            <p:cNvCxnSpPr>
              <a:cxnSpLocks noChangeAspect="1" noChangeShapeType="1"/>
              <a:stCxn id="2498632" idx="3"/>
              <a:endCxn id="2498642" idx="3"/>
            </p:cNvCxnSpPr>
            <p:nvPr/>
          </p:nvCxnSpPr>
          <p:spPr bwMode="auto">
            <a:xfrm>
              <a:off x="800" y="1141"/>
              <a:ext cx="533" cy="543"/>
            </a:xfrm>
            <a:prstGeom prst="straightConnector1">
              <a:avLst/>
            </a:prstGeom>
            <a:noFill/>
            <a:ln w="28575">
              <a:solidFill>
                <a:schemeClr val="tx1"/>
              </a:solidFill>
              <a:round/>
              <a:headEnd type="triangle" w="med" len="med"/>
              <a:tailEnd/>
            </a:ln>
            <a:effectLst/>
          </p:spPr>
        </p:cxnSp>
        <p:cxnSp>
          <p:nvCxnSpPr>
            <p:cNvPr id="2498635" name="AutoShape 75"/>
            <p:cNvCxnSpPr>
              <a:cxnSpLocks noChangeAspect="1" noChangeShapeType="1"/>
              <a:stCxn id="2498642" idx="1"/>
              <a:endCxn id="2498632" idx="5"/>
            </p:cNvCxnSpPr>
            <p:nvPr/>
          </p:nvCxnSpPr>
          <p:spPr bwMode="auto">
            <a:xfrm flipH="1" flipV="1">
              <a:off x="992" y="1141"/>
              <a:ext cx="341" cy="352"/>
            </a:xfrm>
            <a:prstGeom prst="straightConnector1">
              <a:avLst/>
            </a:prstGeom>
            <a:noFill/>
            <a:ln w="28575">
              <a:solidFill>
                <a:schemeClr val="tx1"/>
              </a:solidFill>
              <a:round/>
              <a:headEnd type="triangle" w="med" len="med"/>
              <a:tailEnd/>
            </a:ln>
            <a:effectLst/>
          </p:spPr>
        </p:cxnSp>
        <p:sp>
          <p:nvSpPr>
            <p:cNvPr id="2498636" name="Oval 76"/>
            <p:cNvSpPr>
              <a:spLocks noChangeAspect="1" noChangeArrowheads="1"/>
            </p:cNvSpPr>
            <p:nvPr/>
          </p:nvSpPr>
          <p:spPr bwMode="auto">
            <a:xfrm>
              <a:off x="1706" y="1089"/>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37" name="Oval 77"/>
            <p:cNvSpPr>
              <a:spLocks noChangeAspect="1" noChangeArrowheads="1"/>
            </p:cNvSpPr>
            <p:nvPr/>
          </p:nvSpPr>
          <p:spPr bwMode="auto">
            <a:xfrm>
              <a:off x="1755" y="1631"/>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38" name="AutoShape 78"/>
            <p:cNvCxnSpPr>
              <a:cxnSpLocks noChangeAspect="1" noChangeShapeType="1"/>
              <a:stCxn id="2498642" idx="4"/>
              <a:endCxn id="2498648" idx="0"/>
            </p:cNvCxnSpPr>
            <p:nvPr/>
          </p:nvCxnSpPr>
          <p:spPr bwMode="auto">
            <a:xfrm flipH="1">
              <a:off x="1297" y="1724"/>
              <a:ext cx="132" cy="215"/>
            </a:xfrm>
            <a:prstGeom prst="straightConnector1">
              <a:avLst/>
            </a:prstGeom>
            <a:noFill/>
            <a:ln w="28575">
              <a:solidFill>
                <a:schemeClr val="tx1"/>
              </a:solidFill>
              <a:round/>
              <a:headEnd type="triangle" w="med" len="med"/>
              <a:tailEnd/>
            </a:ln>
            <a:effectLst/>
          </p:spPr>
        </p:cxnSp>
        <p:cxnSp>
          <p:nvCxnSpPr>
            <p:cNvPr id="2498639" name="AutoShape 79"/>
            <p:cNvCxnSpPr>
              <a:cxnSpLocks noChangeAspect="1" noChangeShapeType="1"/>
              <a:stCxn id="2498655" idx="3"/>
              <a:endCxn id="2498642" idx="1"/>
            </p:cNvCxnSpPr>
            <p:nvPr/>
          </p:nvCxnSpPr>
          <p:spPr bwMode="auto">
            <a:xfrm>
              <a:off x="1332" y="1140"/>
              <a:ext cx="1" cy="353"/>
            </a:xfrm>
            <a:prstGeom prst="straightConnector1">
              <a:avLst/>
            </a:prstGeom>
            <a:noFill/>
            <a:ln w="28575">
              <a:solidFill>
                <a:schemeClr val="tx1"/>
              </a:solidFill>
              <a:round/>
              <a:headEnd type="triangle" w="med" len="med"/>
              <a:tailEnd/>
            </a:ln>
            <a:effectLst/>
          </p:spPr>
        </p:cxnSp>
        <p:cxnSp>
          <p:nvCxnSpPr>
            <p:cNvPr id="2498640" name="AutoShape 80"/>
            <p:cNvCxnSpPr>
              <a:cxnSpLocks noChangeAspect="1" noChangeShapeType="1"/>
              <a:stCxn id="2498645" idx="4"/>
              <a:endCxn id="2498649" idx="0"/>
            </p:cNvCxnSpPr>
            <p:nvPr/>
          </p:nvCxnSpPr>
          <p:spPr bwMode="auto">
            <a:xfrm>
              <a:off x="1973" y="1725"/>
              <a:ext cx="225" cy="214"/>
            </a:xfrm>
            <a:prstGeom prst="straightConnector1">
              <a:avLst/>
            </a:prstGeom>
            <a:noFill/>
            <a:ln w="28575">
              <a:solidFill>
                <a:schemeClr val="tx1"/>
              </a:solidFill>
              <a:round/>
              <a:headEnd type="triangle" w="med" len="med"/>
              <a:tailEnd/>
            </a:ln>
            <a:effectLst/>
          </p:spPr>
        </p:cxnSp>
        <p:grpSp>
          <p:nvGrpSpPr>
            <p:cNvPr id="12" name="Group 81"/>
            <p:cNvGrpSpPr>
              <a:grpSpLocks noChangeAspect="1"/>
            </p:cNvGrpSpPr>
            <p:nvPr/>
          </p:nvGrpSpPr>
          <p:grpSpPr bwMode="auto">
            <a:xfrm>
              <a:off x="1293" y="1453"/>
              <a:ext cx="271" cy="271"/>
              <a:chOff x="409" y="3119"/>
              <a:chExt cx="453" cy="453"/>
            </a:xfrm>
          </p:grpSpPr>
          <p:sp>
            <p:nvSpPr>
              <p:cNvPr id="2498642" name="Oval 82"/>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43" name="Text Box 83"/>
              <p:cNvSpPr txBox="1">
                <a:spLocks noChangeAspect="1" noChangeArrowheads="1"/>
              </p:cNvSpPr>
              <p:nvPr/>
            </p:nvSpPr>
            <p:spPr bwMode="auto">
              <a:xfrm>
                <a:off x="421" y="3218"/>
                <a:ext cx="434"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LG</a:t>
                </a:r>
              </a:p>
            </p:txBody>
          </p:sp>
        </p:grpSp>
        <p:grpSp>
          <p:nvGrpSpPr>
            <p:cNvPr id="13" name="Group 84"/>
            <p:cNvGrpSpPr>
              <a:grpSpLocks noChangeAspect="1"/>
            </p:cNvGrpSpPr>
            <p:nvPr/>
          </p:nvGrpSpPr>
          <p:grpSpPr bwMode="auto">
            <a:xfrm>
              <a:off x="1837" y="1453"/>
              <a:ext cx="272" cy="272"/>
              <a:chOff x="841" y="3119"/>
              <a:chExt cx="453" cy="453"/>
            </a:xfrm>
          </p:grpSpPr>
          <p:sp>
            <p:nvSpPr>
              <p:cNvPr id="2498645" name="Oval 8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28575">
                <a:noFill/>
                <a:round/>
                <a:headEnd/>
                <a:tailEnd/>
              </a:ln>
              <a:effectLst/>
            </p:spPr>
            <p:txBody>
              <a:bodyPr wrap="none" anchor="ctr"/>
              <a:lstStyle/>
              <a:p>
                <a:endParaRPr lang="en-US">
                  <a:solidFill>
                    <a:srgbClr val="000000"/>
                  </a:solidFill>
                </a:endParaRPr>
              </a:p>
            </p:txBody>
          </p:sp>
          <p:sp>
            <p:nvSpPr>
              <p:cNvPr id="2498646" name="Text Box 86"/>
              <p:cNvSpPr txBox="1">
                <a:spLocks noChangeAspect="1" noChangeArrowheads="1"/>
              </p:cNvSpPr>
              <p:nvPr/>
            </p:nvSpPr>
            <p:spPr bwMode="auto">
              <a:xfrm>
                <a:off x="850" y="3217"/>
                <a:ext cx="432" cy="288"/>
              </a:xfrm>
              <a:prstGeom prst="rect">
                <a:avLst/>
              </a:prstGeom>
              <a:noFill/>
              <a:ln w="28575">
                <a:noFill/>
                <a:miter lim="800000"/>
                <a:headEnd/>
                <a:tailEnd/>
              </a:ln>
              <a:effectLst/>
            </p:spPr>
            <p:txBody>
              <a:bodyPr wrap="none">
                <a:spAutoFit/>
              </a:bodyPr>
              <a:lstStyle/>
              <a:p>
                <a:pPr algn="ctr" eaLnBrk="0" hangingPunct="0"/>
                <a:r>
                  <a:rPr lang="de-DE" sz="1200" dirty="0">
                    <a:solidFill>
                      <a:srgbClr val="000000"/>
                    </a:solidFill>
                  </a:rPr>
                  <a:t>LG</a:t>
                </a:r>
              </a:p>
            </p:txBody>
          </p:sp>
        </p:grpSp>
        <p:cxnSp>
          <p:nvCxnSpPr>
            <p:cNvPr id="2498647" name="AutoShape 87"/>
            <p:cNvCxnSpPr>
              <a:cxnSpLocks noChangeAspect="1" noChangeShapeType="1"/>
              <a:stCxn id="2498642" idx="5"/>
              <a:endCxn id="2498645" idx="3"/>
            </p:cNvCxnSpPr>
            <p:nvPr/>
          </p:nvCxnSpPr>
          <p:spPr bwMode="auto">
            <a:xfrm>
              <a:off x="1524" y="1684"/>
              <a:ext cx="353" cy="1"/>
            </a:xfrm>
            <a:prstGeom prst="straightConnector1">
              <a:avLst/>
            </a:prstGeom>
            <a:noFill/>
            <a:ln w="28575">
              <a:solidFill>
                <a:schemeClr val="tx1"/>
              </a:solidFill>
              <a:round/>
              <a:headEnd/>
              <a:tailEnd type="triangle" w="med" len="med"/>
            </a:ln>
            <a:effectLst/>
          </p:spPr>
        </p:cxnSp>
        <p:sp>
          <p:nvSpPr>
            <p:cNvPr id="2498648" name="Text Box 88"/>
            <p:cNvSpPr txBox="1">
              <a:spLocks noChangeAspect="1" noChangeArrowheads="1"/>
            </p:cNvSpPr>
            <p:nvPr/>
          </p:nvSpPr>
          <p:spPr bwMode="auto">
            <a:xfrm>
              <a:off x="1127" y="1939"/>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RVF</a:t>
              </a:r>
            </a:p>
            <a:p>
              <a:r>
                <a:rPr lang="de-DE" sz="1200">
                  <a:solidFill>
                    <a:srgbClr val="000000"/>
                  </a:solidFill>
                </a:rPr>
                <a:t>stim.</a:t>
              </a:r>
            </a:p>
          </p:txBody>
        </p:sp>
        <p:sp>
          <p:nvSpPr>
            <p:cNvPr id="2498649" name="Text Box 89"/>
            <p:cNvSpPr txBox="1">
              <a:spLocks noChangeAspect="1" noChangeArrowheads="1"/>
            </p:cNvSpPr>
            <p:nvPr/>
          </p:nvSpPr>
          <p:spPr bwMode="auto">
            <a:xfrm>
              <a:off x="2028" y="1939"/>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LVF</a:t>
              </a:r>
            </a:p>
            <a:p>
              <a:r>
                <a:rPr lang="de-DE" sz="1200">
                  <a:solidFill>
                    <a:srgbClr val="000000"/>
                  </a:solidFill>
                </a:rPr>
                <a:t>stim.</a:t>
              </a:r>
            </a:p>
          </p:txBody>
        </p:sp>
        <p:grpSp>
          <p:nvGrpSpPr>
            <p:cNvPr id="14" name="Group 90"/>
            <p:cNvGrpSpPr>
              <a:grpSpLocks noChangeAspect="1"/>
            </p:cNvGrpSpPr>
            <p:nvPr/>
          </p:nvGrpSpPr>
          <p:grpSpPr bwMode="auto">
            <a:xfrm>
              <a:off x="1837" y="909"/>
              <a:ext cx="272" cy="271"/>
              <a:chOff x="841" y="3119"/>
              <a:chExt cx="453" cy="453"/>
            </a:xfrm>
          </p:grpSpPr>
          <p:sp>
            <p:nvSpPr>
              <p:cNvPr id="2498651" name="Oval 9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52" name="Text Box 92"/>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653" name="AutoShape 93"/>
            <p:cNvCxnSpPr>
              <a:cxnSpLocks noChangeAspect="1" noChangeShapeType="1"/>
              <a:stCxn id="2498651" idx="3"/>
              <a:endCxn id="2498645" idx="1"/>
            </p:cNvCxnSpPr>
            <p:nvPr/>
          </p:nvCxnSpPr>
          <p:spPr bwMode="auto">
            <a:xfrm>
              <a:off x="1877" y="1140"/>
              <a:ext cx="0" cy="353"/>
            </a:xfrm>
            <a:prstGeom prst="straightConnector1">
              <a:avLst/>
            </a:prstGeom>
            <a:noFill/>
            <a:ln w="28575">
              <a:solidFill>
                <a:schemeClr val="tx1"/>
              </a:solidFill>
              <a:round/>
              <a:headEnd/>
              <a:tailEnd type="triangle" w="med" len="med"/>
            </a:ln>
            <a:effectLst/>
          </p:spPr>
        </p:cxnSp>
        <p:grpSp>
          <p:nvGrpSpPr>
            <p:cNvPr id="15" name="Group 94"/>
            <p:cNvGrpSpPr>
              <a:grpSpLocks noChangeAspect="1"/>
            </p:cNvGrpSpPr>
            <p:nvPr/>
          </p:nvGrpSpPr>
          <p:grpSpPr bwMode="auto">
            <a:xfrm>
              <a:off x="1292" y="909"/>
              <a:ext cx="272" cy="271"/>
              <a:chOff x="841" y="3119"/>
              <a:chExt cx="453" cy="453"/>
            </a:xfrm>
          </p:grpSpPr>
          <p:sp>
            <p:nvSpPr>
              <p:cNvPr id="2498655" name="Oval 9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56" name="Text Box 96"/>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657" name="AutoShape 97"/>
            <p:cNvCxnSpPr>
              <a:cxnSpLocks noChangeAspect="1" noChangeShapeType="1"/>
              <a:stCxn id="2498645" idx="1"/>
              <a:endCxn id="2498642" idx="7"/>
            </p:cNvCxnSpPr>
            <p:nvPr/>
          </p:nvCxnSpPr>
          <p:spPr bwMode="auto">
            <a:xfrm flipH="1">
              <a:off x="1524" y="1493"/>
              <a:ext cx="353" cy="0"/>
            </a:xfrm>
            <a:prstGeom prst="straightConnector1">
              <a:avLst/>
            </a:prstGeom>
            <a:noFill/>
            <a:ln w="28575">
              <a:solidFill>
                <a:schemeClr val="tx1"/>
              </a:solidFill>
              <a:round/>
              <a:headEnd/>
              <a:tailEnd type="triangle" w="med" len="med"/>
            </a:ln>
            <a:effectLst/>
          </p:spPr>
        </p:cxnSp>
        <p:cxnSp>
          <p:nvCxnSpPr>
            <p:cNvPr id="2498658" name="AutoShape 98"/>
            <p:cNvCxnSpPr>
              <a:cxnSpLocks noChangeAspect="1" noChangeShapeType="1"/>
              <a:stCxn id="2498645" idx="7"/>
              <a:endCxn id="2498651" idx="5"/>
            </p:cNvCxnSpPr>
            <p:nvPr/>
          </p:nvCxnSpPr>
          <p:spPr bwMode="auto">
            <a:xfrm flipV="1">
              <a:off x="2069" y="1140"/>
              <a:ext cx="0" cy="353"/>
            </a:xfrm>
            <a:prstGeom prst="straightConnector1">
              <a:avLst/>
            </a:prstGeom>
            <a:noFill/>
            <a:ln w="28575">
              <a:solidFill>
                <a:schemeClr val="tx1"/>
              </a:solidFill>
              <a:round/>
              <a:headEnd/>
              <a:tailEnd type="triangle" w="med" len="med"/>
            </a:ln>
            <a:effectLst/>
          </p:spPr>
        </p:cxnSp>
        <p:cxnSp>
          <p:nvCxnSpPr>
            <p:cNvPr id="2498659" name="AutoShape 99"/>
            <p:cNvCxnSpPr>
              <a:cxnSpLocks noChangeAspect="1" noChangeShapeType="1"/>
              <a:stCxn id="2498642" idx="7"/>
              <a:endCxn id="2498655" idx="5"/>
            </p:cNvCxnSpPr>
            <p:nvPr/>
          </p:nvCxnSpPr>
          <p:spPr bwMode="auto">
            <a:xfrm flipV="1">
              <a:off x="1524" y="1140"/>
              <a:ext cx="0" cy="353"/>
            </a:xfrm>
            <a:prstGeom prst="straightConnector1">
              <a:avLst/>
            </a:prstGeom>
            <a:noFill/>
            <a:ln w="28575">
              <a:solidFill>
                <a:schemeClr val="tx1"/>
              </a:solidFill>
              <a:round/>
              <a:headEnd type="triangle" w="med" len="med"/>
              <a:tailEnd/>
            </a:ln>
            <a:effectLst/>
          </p:spPr>
        </p:cxnSp>
        <p:cxnSp>
          <p:nvCxnSpPr>
            <p:cNvPr id="2498660" name="AutoShape 100"/>
            <p:cNvCxnSpPr>
              <a:cxnSpLocks noChangeAspect="1" noChangeShapeType="1"/>
              <a:stCxn id="2498651" idx="1"/>
              <a:endCxn id="2498655" idx="7"/>
            </p:cNvCxnSpPr>
            <p:nvPr/>
          </p:nvCxnSpPr>
          <p:spPr bwMode="auto">
            <a:xfrm flipH="1">
              <a:off x="1524" y="949"/>
              <a:ext cx="353" cy="0"/>
            </a:xfrm>
            <a:prstGeom prst="straightConnector1">
              <a:avLst/>
            </a:prstGeom>
            <a:noFill/>
            <a:ln w="28575">
              <a:solidFill>
                <a:schemeClr val="tx1"/>
              </a:solidFill>
              <a:round/>
              <a:headEnd/>
              <a:tailEnd type="triangle" w="med" len="med"/>
            </a:ln>
            <a:effectLst/>
          </p:spPr>
        </p:cxnSp>
        <p:cxnSp>
          <p:nvCxnSpPr>
            <p:cNvPr id="2498661" name="AutoShape 101"/>
            <p:cNvCxnSpPr>
              <a:cxnSpLocks noChangeAspect="1" noChangeShapeType="1"/>
              <a:stCxn id="2498655" idx="5"/>
              <a:endCxn id="2498651" idx="3"/>
            </p:cNvCxnSpPr>
            <p:nvPr/>
          </p:nvCxnSpPr>
          <p:spPr bwMode="auto">
            <a:xfrm>
              <a:off x="1524" y="1140"/>
              <a:ext cx="353" cy="0"/>
            </a:xfrm>
            <a:prstGeom prst="straightConnector1">
              <a:avLst/>
            </a:prstGeom>
            <a:noFill/>
            <a:ln w="28575">
              <a:solidFill>
                <a:schemeClr val="tx1"/>
              </a:solidFill>
              <a:round/>
              <a:headEnd/>
              <a:tailEnd type="triangle" w="med" len="med"/>
            </a:ln>
            <a:effectLst/>
          </p:spPr>
        </p:cxnSp>
        <p:sp>
          <p:nvSpPr>
            <p:cNvPr id="2498662" name="Text Box 102"/>
            <p:cNvSpPr txBox="1">
              <a:spLocks noChangeAspect="1" noChangeArrowheads="1"/>
            </p:cNvSpPr>
            <p:nvPr/>
          </p:nvSpPr>
          <p:spPr bwMode="auto">
            <a:xfrm>
              <a:off x="1506" y="1939"/>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cxnSp>
          <p:nvCxnSpPr>
            <p:cNvPr id="2498663" name="AutoShape 103"/>
            <p:cNvCxnSpPr>
              <a:cxnSpLocks noChangeAspect="1" noChangeShapeType="1"/>
              <a:stCxn id="2498662" idx="0"/>
              <a:endCxn id="2498636" idx="4"/>
            </p:cNvCxnSpPr>
            <p:nvPr/>
          </p:nvCxnSpPr>
          <p:spPr bwMode="auto">
            <a:xfrm flipV="1">
              <a:off x="1628" y="1146"/>
              <a:ext cx="107" cy="793"/>
            </a:xfrm>
            <a:prstGeom prst="straightConnector1">
              <a:avLst/>
            </a:prstGeom>
            <a:noFill/>
            <a:ln w="28575">
              <a:solidFill>
                <a:schemeClr val="tx1"/>
              </a:solidFill>
              <a:prstDash val="sysDot"/>
              <a:round/>
              <a:headEnd/>
              <a:tailEnd type="oval" w="med" len="med"/>
            </a:ln>
            <a:effectLst/>
          </p:spPr>
        </p:cxnSp>
        <p:cxnSp>
          <p:nvCxnSpPr>
            <p:cNvPr id="2498664" name="AutoShape 104"/>
            <p:cNvCxnSpPr>
              <a:cxnSpLocks noChangeAspect="1" noChangeShapeType="1"/>
              <a:stCxn id="2498662" idx="0"/>
              <a:endCxn id="2498637" idx="4"/>
            </p:cNvCxnSpPr>
            <p:nvPr/>
          </p:nvCxnSpPr>
          <p:spPr bwMode="auto">
            <a:xfrm flipV="1">
              <a:off x="1628" y="1687"/>
              <a:ext cx="156" cy="252"/>
            </a:xfrm>
            <a:prstGeom prst="straightConnector1">
              <a:avLst/>
            </a:prstGeom>
            <a:noFill/>
            <a:ln w="28575">
              <a:solidFill>
                <a:schemeClr val="tx1"/>
              </a:solidFill>
              <a:prstDash val="sysDot"/>
              <a:round/>
              <a:headEnd/>
              <a:tailEnd type="oval" w="med" len="med"/>
            </a:ln>
            <a:effectLst/>
          </p:spPr>
        </p:cxnSp>
        <p:sp>
          <p:nvSpPr>
            <p:cNvPr id="2498665" name="Text Box 105"/>
            <p:cNvSpPr txBox="1">
              <a:spLocks noChangeAspect="1" noChangeArrowheads="1"/>
            </p:cNvSpPr>
            <p:nvPr/>
          </p:nvSpPr>
          <p:spPr bwMode="auto">
            <a:xfrm>
              <a:off x="1661" y="346"/>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p>
          </p:txBody>
        </p:sp>
        <p:cxnSp>
          <p:nvCxnSpPr>
            <p:cNvPr id="2498666" name="AutoShape 106"/>
            <p:cNvCxnSpPr>
              <a:cxnSpLocks noChangeAspect="1" noChangeShapeType="1"/>
              <a:stCxn id="2498665" idx="2"/>
              <a:endCxn id="2498667" idx="0"/>
            </p:cNvCxnSpPr>
            <p:nvPr/>
          </p:nvCxnSpPr>
          <p:spPr bwMode="auto">
            <a:xfrm flipH="1">
              <a:off x="1736" y="501"/>
              <a:ext cx="47" cy="450"/>
            </a:xfrm>
            <a:prstGeom prst="straightConnector1">
              <a:avLst/>
            </a:prstGeom>
            <a:noFill/>
            <a:ln w="28575">
              <a:solidFill>
                <a:schemeClr val="tx1"/>
              </a:solidFill>
              <a:prstDash val="sysDot"/>
              <a:round/>
              <a:headEnd/>
              <a:tailEnd type="oval" w="med" len="med"/>
            </a:ln>
            <a:effectLst/>
          </p:spPr>
        </p:cxnSp>
        <p:sp>
          <p:nvSpPr>
            <p:cNvPr id="2498667" name="Oval 107"/>
            <p:cNvSpPr>
              <a:spLocks noChangeAspect="1" noChangeArrowheads="1"/>
            </p:cNvSpPr>
            <p:nvPr/>
          </p:nvSpPr>
          <p:spPr bwMode="auto">
            <a:xfrm>
              <a:off x="1707" y="951"/>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68" name="Oval 108"/>
            <p:cNvSpPr>
              <a:spLocks noChangeAspect="1" noChangeArrowheads="1"/>
            </p:cNvSpPr>
            <p:nvPr/>
          </p:nvSpPr>
          <p:spPr bwMode="auto">
            <a:xfrm>
              <a:off x="1754" y="1492"/>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69" name="AutoShape 109"/>
            <p:cNvCxnSpPr>
              <a:cxnSpLocks noChangeAspect="1" noChangeShapeType="1"/>
              <a:stCxn id="2498665" idx="2"/>
              <a:endCxn id="2498668" idx="0"/>
            </p:cNvCxnSpPr>
            <p:nvPr/>
          </p:nvCxnSpPr>
          <p:spPr bwMode="auto">
            <a:xfrm>
              <a:off x="1783" y="501"/>
              <a:ext cx="0" cy="991"/>
            </a:xfrm>
            <a:prstGeom prst="straightConnector1">
              <a:avLst/>
            </a:prstGeom>
            <a:noFill/>
            <a:ln w="28575">
              <a:solidFill>
                <a:schemeClr val="tx1"/>
              </a:solidFill>
              <a:prstDash val="sysDot"/>
              <a:round/>
              <a:headEnd/>
              <a:tailEnd type="oval" w="sm" len="sm"/>
            </a:ln>
            <a:effectLst/>
          </p:spPr>
        </p:cxnSp>
        <p:sp>
          <p:nvSpPr>
            <p:cNvPr id="2498670" name="Text Box 110"/>
            <p:cNvSpPr txBox="1">
              <a:spLocks noChangeAspect="1" noChangeArrowheads="1"/>
            </p:cNvSpPr>
            <p:nvPr/>
          </p:nvSpPr>
          <p:spPr bwMode="auto">
            <a:xfrm>
              <a:off x="282" y="1237"/>
              <a:ext cx="481" cy="155"/>
            </a:xfrm>
            <a:prstGeom prst="rect">
              <a:avLst/>
            </a:prstGeom>
            <a:noFill/>
            <a:ln w="9525">
              <a:noFill/>
              <a:miter lim="800000"/>
              <a:headEnd/>
              <a:tailEnd/>
            </a:ln>
            <a:effectLst/>
          </p:spPr>
          <p:txBody>
            <a:bodyPr wrap="none" tIns="18000">
              <a:spAutoFit/>
            </a:bodyPr>
            <a:lstStyle/>
            <a:p>
              <a:r>
                <a:rPr lang="de-DE" sz="1200">
                  <a:solidFill>
                    <a:srgbClr val="000000"/>
                  </a:solidFill>
                </a:rPr>
                <a:t>LD|RVF</a:t>
              </a:r>
              <a:endParaRPr lang="de-DE" sz="1200" baseline="-25000">
                <a:solidFill>
                  <a:srgbClr val="000000"/>
                </a:solidFill>
              </a:endParaRPr>
            </a:p>
          </p:txBody>
        </p:sp>
        <p:sp>
          <p:nvSpPr>
            <p:cNvPr id="2498671" name="Oval 111"/>
            <p:cNvSpPr>
              <a:spLocks noChangeAspect="1" noChangeArrowheads="1"/>
            </p:cNvSpPr>
            <p:nvPr/>
          </p:nvSpPr>
          <p:spPr bwMode="auto">
            <a:xfrm>
              <a:off x="1329" y="1296"/>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72" name="AutoShape 112"/>
            <p:cNvCxnSpPr>
              <a:cxnSpLocks noChangeAspect="1" noChangeShapeType="1"/>
              <a:stCxn id="2498670" idx="3"/>
              <a:endCxn id="2498671" idx="2"/>
            </p:cNvCxnSpPr>
            <p:nvPr/>
          </p:nvCxnSpPr>
          <p:spPr bwMode="auto">
            <a:xfrm>
              <a:off x="745" y="1315"/>
              <a:ext cx="584" cy="10"/>
            </a:xfrm>
            <a:prstGeom prst="straightConnector1">
              <a:avLst/>
            </a:prstGeom>
            <a:noFill/>
            <a:ln w="28575">
              <a:solidFill>
                <a:schemeClr val="tx1"/>
              </a:solidFill>
              <a:prstDash val="sysDot"/>
              <a:round/>
              <a:headEnd/>
              <a:tailEnd type="oval" w="sm" len="sm"/>
            </a:ln>
            <a:effectLst/>
          </p:spPr>
        </p:cxnSp>
        <p:sp>
          <p:nvSpPr>
            <p:cNvPr id="2498673" name="Text Box 113"/>
            <p:cNvSpPr txBox="1">
              <a:spLocks noChangeAspect="1" noChangeArrowheads="1"/>
            </p:cNvSpPr>
            <p:nvPr/>
          </p:nvSpPr>
          <p:spPr bwMode="auto">
            <a:xfrm>
              <a:off x="2621" y="1237"/>
              <a:ext cx="471" cy="155"/>
            </a:xfrm>
            <a:prstGeom prst="rect">
              <a:avLst/>
            </a:prstGeom>
            <a:noFill/>
            <a:ln w="9525">
              <a:noFill/>
              <a:miter lim="800000"/>
              <a:headEnd/>
              <a:tailEnd/>
            </a:ln>
            <a:effectLst/>
          </p:spPr>
          <p:txBody>
            <a:bodyPr wrap="none" tIns="18000">
              <a:spAutoFit/>
            </a:bodyPr>
            <a:lstStyle/>
            <a:p>
              <a:r>
                <a:rPr lang="de-DE" sz="1200">
                  <a:solidFill>
                    <a:srgbClr val="000000"/>
                  </a:solidFill>
                </a:rPr>
                <a:t>LD|LVF</a:t>
              </a:r>
              <a:endParaRPr lang="de-DE" sz="1200" baseline="-25000">
                <a:solidFill>
                  <a:srgbClr val="000000"/>
                </a:solidFill>
              </a:endParaRPr>
            </a:p>
          </p:txBody>
        </p:sp>
        <p:sp>
          <p:nvSpPr>
            <p:cNvPr id="2498674" name="Oval 114"/>
            <p:cNvSpPr>
              <a:spLocks noChangeAspect="1" noChangeArrowheads="1"/>
            </p:cNvSpPr>
            <p:nvPr/>
          </p:nvSpPr>
          <p:spPr bwMode="auto">
            <a:xfrm>
              <a:off x="2013" y="1297"/>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75" name="AutoShape 115"/>
            <p:cNvCxnSpPr>
              <a:cxnSpLocks noChangeAspect="1" noChangeShapeType="1"/>
              <a:stCxn id="2498673" idx="1"/>
              <a:endCxn id="2498674" idx="6"/>
            </p:cNvCxnSpPr>
            <p:nvPr/>
          </p:nvCxnSpPr>
          <p:spPr bwMode="auto">
            <a:xfrm flipH="1">
              <a:off x="2070" y="1315"/>
              <a:ext cx="551" cy="11"/>
            </a:xfrm>
            <a:prstGeom prst="straightConnector1">
              <a:avLst/>
            </a:prstGeom>
            <a:noFill/>
            <a:ln w="28575">
              <a:solidFill>
                <a:schemeClr val="tx1"/>
              </a:solidFill>
              <a:prstDash val="sysDot"/>
              <a:round/>
              <a:headEnd/>
              <a:tailEnd type="oval" w="sm" len="sm"/>
            </a:ln>
            <a:effectLst/>
          </p:spPr>
        </p:cxnSp>
        <p:grpSp>
          <p:nvGrpSpPr>
            <p:cNvPr id="16" name="Group 116"/>
            <p:cNvGrpSpPr>
              <a:grpSpLocks noChangeAspect="1"/>
            </p:cNvGrpSpPr>
            <p:nvPr/>
          </p:nvGrpSpPr>
          <p:grpSpPr bwMode="auto">
            <a:xfrm>
              <a:off x="2321" y="909"/>
              <a:ext cx="359" cy="272"/>
              <a:chOff x="767" y="3119"/>
              <a:chExt cx="598" cy="453"/>
            </a:xfrm>
          </p:grpSpPr>
          <p:sp>
            <p:nvSpPr>
              <p:cNvPr id="2498677" name="Oval 11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78" name="Text Box 118"/>
              <p:cNvSpPr txBox="1">
                <a:spLocks noChangeAspect="1" noChangeArrowheads="1"/>
              </p:cNvSpPr>
              <p:nvPr/>
            </p:nvSpPr>
            <p:spPr bwMode="auto">
              <a:xfrm>
                <a:off x="767"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79" name="AutoShape 119"/>
            <p:cNvCxnSpPr>
              <a:cxnSpLocks noChangeAspect="1" noChangeShapeType="1"/>
              <a:stCxn id="2498632" idx="7"/>
              <a:endCxn id="2498677" idx="1"/>
            </p:cNvCxnSpPr>
            <p:nvPr/>
          </p:nvCxnSpPr>
          <p:spPr bwMode="auto">
            <a:xfrm rot="5400000" flipV="1">
              <a:off x="1698" y="243"/>
              <a:ext cx="1" cy="1413"/>
            </a:xfrm>
            <a:prstGeom prst="curvedConnector3">
              <a:avLst>
                <a:gd name="adj1" fmla="val -12400000"/>
              </a:avLst>
            </a:prstGeom>
            <a:noFill/>
            <a:ln w="28575">
              <a:solidFill>
                <a:schemeClr val="tx1"/>
              </a:solidFill>
              <a:round/>
              <a:headEnd/>
              <a:tailEnd type="triangle" w="med" len="med"/>
            </a:ln>
            <a:effectLst/>
          </p:spPr>
        </p:cxnSp>
        <p:cxnSp>
          <p:nvCxnSpPr>
            <p:cNvPr id="2498680" name="AutoShape 120"/>
            <p:cNvCxnSpPr>
              <a:cxnSpLocks noChangeAspect="1" noChangeShapeType="1"/>
              <a:stCxn id="2498677" idx="0"/>
              <a:endCxn id="2498632" idx="0"/>
            </p:cNvCxnSpPr>
            <p:nvPr/>
          </p:nvCxnSpPr>
          <p:spPr bwMode="auto">
            <a:xfrm rot="16200000" flipH="1" flipV="1">
              <a:off x="1698" y="107"/>
              <a:ext cx="1" cy="1606"/>
            </a:xfrm>
            <a:prstGeom prst="curvedConnector3">
              <a:avLst>
                <a:gd name="adj1" fmla="val -19300000"/>
              </a:avLst>
            </a:prstGeom>
            <a:noFill/>
            <a:ln w="28575">
              <a:solidFill>
                <a:schemeClr val="tx1"/>
              </a:solidFill>
              <a:round/>
              <a:headEnd/>
              <a:tailEnd type="triangle" w="med" len="med"/>
            </a:ln>
            <a:effectLst/>
          </p:spPr>
        </p:cxnSp>
        <p:cxnSp>
          <p:nvCxnSpPr>
            <p:cNvPr id="2498681" name="AutoShape 121"/>
            <p:cNvCxnSpPr>
              <a:cxnSpLocks noChangeAspect="1" noChangeShapeType="1"/>
              <a:stCxn id="2498677" idx="5"/>
              <a:endCxn id="2498645" idx="5"/>
            </p:cNvCxnSpPr>
            <p:nvPr/>
          </p:nvCxnSpPr>
          <p:spPr bwMode="auto">
            <a:xfrm flipH="1">
              <a:off x="2069" y="1141"/>
              <a:ext cx="529" cy="544"/>
            </a:xfrm>
            <a:prstGeom prst="straightConnector1">
              <a:avLst/>
            </a:prstGeom>
            <a:noFill/>
            <a:ln w="28575">
              <a:solidFill>
                <a:schemeClr val="tx1"/>
              </a:solidFill>
              <a:round/>
              <a:headEnd type="triangle" w="med" len="med"/>
              <a:tailEnd/>
            </a:ln>
            <a:effectLst/>
          </p:spPr>
        </p:cxnSp>
        <p:cxnSp>
          <p:nvCxnSpPr>
            <p:cNvPr id="2498682" name="AutoShape 122"/>
            <p:cNvCxnSpPr>
              <a:cxnSpLocks noChangeAspect="1" noChangeShapeType="1"/>
              <a:stCxn id="2498677" idx="3"/>
              <a:endCxn id="2498645" idx="7"/>
            </p:cNvCxnSpPr>
            <p:nvPr/>
          </p:nvCxnSpPr>
          <p:spPr bwMode="auto">
            <a:xfrm flipH="1">
              <a:off x="2069" y="1141"/>
              <a:ext cx="336" cy="352"/>
            </a:xfrm>
            <a:prstGeom prst="straightConnector1">
              <a:avLst/>
            </a:prstGeom>
            <a:noFill/>
            <a:ln w="28575">
              <a:solidFill>
                <a:schemeClr val="tx1"/>
              </a:solidFill>
              <a:round/>
              <a:headEnd/>
              <a:tailEnd type="triangle" w="med" len="med"/>
            </a:ln>
            <a:effectLst/>
          </p:spPr>
        </p:cxnSp>
        <p:sp>
          <p:nvSpPr>
            <p:cNvPr id="2498683" name="Oval 123"/>
            <p:cNvSpPr>
              <a:spLocks noChangeAspect="1" noChangeArrowheads="1"/>
            </p:cNvSpPr>
            <p:nvPr/>
          </p:nvSpPr>
          <p:spPr bwMode="auto">
            <a:xfrm>
              <a:off x="1111" y="1463"/>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84" name="AutoShape 124"/>
            <p:cNvCxnSpPr>
              <a:cxnSpLocks noChangeAspect="1" noChangeShapeType="1"/>
              <a:stCxn id="2498670" idx="3"/>
              <a:endCxn id="2498683" idx="1"/>
            </p:cNvCxnSpPr>
            <p:nvPr/>
          </p:nvCxnSpPr>
          <p:spPr bwMode="auto">
            <a:xfrm>
              <a:off x="745" y="1315"/>
              <a:ext cx="374" cy="156"/>
            </a:xfrm>
            <a:prstGeom prst="straightConnector1">
              <a:avLst/>
            </a:prstGeom>
            <a:noFill/>
            <a:ln w="28575" cap="rnd">
              <a:solidFill>
                <a:schemeClr val="tx1"/>
              </a:solidFill>
              <a:prstDash val="sysDot"/>
              <a:round/>
              <a:headEnd/>
              <a:tailEnd type="oval" w="med" len="med"/>
            </a:ln>
            <a:effectLst/>
          </p:spPr>
        </p:cxnSp>
        <p:sp>
          <p:nvSpPr>
            <p:cNvPr id="2498685" name="Oval 125"/>
            <p:cNvSpPr>
              <a:spLocks noChangeAspect="1" noChangeArrowheads="1"/>
            </p:cNvSpPr>
            <p:nvPr/>
          </p:nvSpPr>
          <p:spPr bwMode="auto">
            <a:xfrm>
              <a:off x="2227" y="1462"/>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86" name="AutoShape 126"/>
            <p:cNvCxnSpPr>
              <a:cxnSpLocks noChangeAspect="1" noChangeShapeType="1"/>
              <a:stCxn id="2498673" idx="1"/>
              <a:endCxn id="2498685" idx="7"/>
            </p:cNvCxnSpPr>
            <p:nvPr/>
          </p:nvCxnSpPr>
          <p:spPr bwMode="auto">
            <a:xfrm flipH="1">
              <a:off x="2275" y="1315"/>
              <a:ext cx="346" cy="155"/>
            </a:xfrm>
            <a:prstGeom prst="straightConnector1">
              <a:avLst/>
            </a:prstGeom>
            <a:noFill/>
            <a:ln w="28575" cap="rnd">
              <a:solidFill>
                <a:schemeClr val="tx1"/>
              </a:solidFill>
              <a:prstDash val="sysDot"/>
              <a:round/>
              <a:headEnd/>
              <a:tailEnd type="oval" w="med" len="med"/>
            </a:ln>
            <a:effectLst/>
          </p:spPr>
        </p:cxnSp>
        <p:cxnSp>
          <p:nvCxnSpPr>
            <p:cNvPr id="2498687" name="AutoShape 127"/>
            <p:cNvCxnSpPr>
              <a:cxnSpLocks noChangeAspect="1" noChangeShapeType="1"/>
              <a:stCxn id="2498655" idx="3"/>
              <a:endCxn id="2498632" idx="5"/>
            </p:cNvCxnSpPr>
            <p:nvPr/>
          </p:nvCxnSpPr>
          <p:spPr bwMode="auto">
            <a:xfrm flipH="1">
              <a:off x="992" y="1140"/>
              <a:ext cx="340" cy="1"/>
            </a:xfrm>
            <a:prstGeom prst="straightConnector1">
              <a:avLst/>
            </a:prstGeom>
            <a:noFill/>
            <a:ln w="28575">
              <a:solidFill>
                <a:schemeClr val="tx1"/>
              </a:solidFill>
              <a:round/>
              <a:headEnd type="triangle" w="med" len="med"/>
              <a:tailEnd/>
            </a:ln>
            <a:effectLst/>
          </p:spPr>
        </p:cxnSp>
        <p:cxnSp>
          <p:nvCxnSpPr>
            <p:cNvPr id="2498688" name="AutoShape 128"/>
            <p:cNvCxnSpPr>
              <a:cxnSpLocks noChangeAspect="1" noChangeShapeType="1"/>
              <a:stCxn id="2498632" idx="7"/>
              <a:endCxn id="2498655" idx="1"/>
            </p:cNvCxnSpPr>
            <p:nvPr/>
          </p:nvCxnSpPr>
          <p:spPr bwMode="auto">
            <a:xfrm>
              <a:off x="992" y="949"/>
              <a:ext cx="340" cy="0"/>
            </a:xfrm>
            <a:prstGeom prst="straightConnector1">
              <a:avLst/>
            </a:prstGeom>
            <a:noFill/>
            <a:ln w="28575">
              <a:solidFill>
                <a:schemeClr val="tx1"/>
              </a:solidFill>
              <a:round/>
              <a:headEnd type="triangle" w="med" len="med"/>
              <a:tailEnd/>
            </a:ln>
            <a:effectLst/>
          </p:spPr>
        </p:cxnSp>
        <p:cxnSp>
          <p:nvCxnSpPr>
            <p:cNvPr id="2498689" name="AutoShape 129"/>
            <p:cNvCxnSpPr>
              <a:cxnSpLocks noChangeAspect="1" noChangeShapeType="1"/>
              <a:stCxn id="2498677" idx="3"/>
              <a:endCxn id="2498651" idx="5"/>
            </p:cNvCxnSpPr>
            <p:nvPr/>
          </p:nvCxnSpPr>
          <p:spPr bwMode="auto">
            <a:xfrm flipH="1" flipV="1">
              <a:off x="2069" y="1140"/>
              <a:ext cx="336" cy="1"/>
            </a:xfrm>
            <a:prstGeom prst="straightConnector1">
              <a:avLst/>
            </a:prstGeom>
            <a:noFill/>
            <a:ln w="28575">
              <a:solidFill>
                <a:schemeClr val="tx1"/>
              </a:solidFill>
              <a:round/>
              <a:headEnd type="triangle" w="med" len="med"/>
              <a:tailEnd/>
            </a:ln>
            <a:effectLst/>
          </p:spPr>
        </p:cxnSp>
        <p:cxnSp>
          <p:nvCxnSpPr>
            <p:cNvPr id="2498690" name="AutoShape 130"/>
            <p:cNvCxnSpPr>
              <a:cxnSpLocks noChangeAspect="1" noChangeShapeType="1"/>
              <a:stCxn id="2498651" idx="7"/>
              <a:endCxn id="2498677" idx="1"/>
            </p:cNvCxnSpPr>
            <p:nvPr/>
          </p:nvCxnSpPr>
          <p:spPr bwMode="auto">
            <a:xfrm>
              <a:off x="2069" y="949"/>
              <a:ext cx="336" cy="0"/>
            </a:xfrm>
            <a:prstGeom prst="straightConnector1">
              <a:avLst/>
            </a:prstGeom>
            <a:noFill/>
            <a:ln w="28575">
              <a:solidFill>
                <a:schemeClr val="tx1"/>
              </a:solidFill>
              <a:round/>
              <a:headEnd type="triangle" w="med" len="med"/>
              <a:tailEnd/>
            </a:ln>
            <a:effectLst/>
          </p:spPr>
        </p:cxnSp>
        <p:sp>
          <p:nvSpPr>
            <p:cNvPr id="2498691" name="Oval 131"/>
            <p:cNvSpPr>
              <a:spLocks noChangeAspect="1" noChangeArrowheads="1"/>
            </p:cNvSpPr>
            <p:nvPr/>
          </p:nvSpPr>
          <p:spPr bwMode="auto">
            <a:xfrm>
              <a:off x="1631" y="800"/>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92" name="AutoShape 132"/>
            <p:cNvCxnSpPr>
              <a:cxnSpLocks noChangeAspect="1" noChangeShapeType="1"/>
              <a:stCxn id="2498662" idx="0"/>
              <a:endCxn id="2498691" idx="2"/>
            </p:cNvCxnSpPr>
            <p:nvPr/>
          </p:nvCxnSpPr>
          <p:spPr bwMode="auto">
            <a:xfrm flipV="1">
              <a:off x="1628" y="828"/>
              <a:ext cx="3" cy="1111"/>
            </a:xfrm>
            <a:prstGeom prst="straightConnector1">
              <a:avLst/>
            </a:prstGeom>
            <a:noFill/>
            <a:ln w="28575" cap="rnd">
              <a:solidFill>
                <a:schemeClr val="tx1"/>
              </a:solidFill>
              <a:prstDash val="sysDot"/>
              <a:round/>
              <a:headEnd/>
              <a:tailEnd type="oval" w="med" len="med"/>
            </a:ln>
            <a:effectLst/>
          </p:spPr>
        </p:cxnSp>
        <p:sp>
          <p:nvSpPr>
            <p:cNvPr id="2498693" name="Oval 133"/>
            <p:cNvSpPr>
              <a:spLocks noChangeAspect="1" noChangeArrowheads="1"/>
            </p:cNvSpPr>
            <p:nvPr/>
          </p:nvSpPr>
          <p:spPr bwMode="auto">
            <a:xfrm>
              <a:off x="1576" y="690"/>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94" name="AutoShape 134"/>
            <p:cNvCxnSpPr>
              <a:cxnSpLocks noChangeAspect="1" noChangeShapeType="1"/>
              <a:stCxn id="2498665" idx="2"/>
              <a:endCxn id="2498693" idx="6"/>
            </p:cNvCxnSpPr>
            <p:nvPr/>
          </p:nvCxnSpPr>
          <p:spPr bwMode="auto">
            <a:xfrm flipH="1">
              <a:off x="1632" y="501"/>
              <a:ext cx="151" cy="218"/>
            </a:xfrm>
            <a:prstGeom prst="straightConnector1">
              <a:avLst/>
            </a:prstGeom>
            <a:noFill/>
            <a:ln w="28575" cap="rnd">
              <a:solidFill>
                <a:schemeClr val="tx1"/>
              </a:solidFill>
              <a:prstDash val="sysDot"/>
              <a:round/>
              <a:headEnd/>
              <a:tailEnd type="oval" w="med" len="med"/>
            </a:ln>
            <a:effectLst/>
          </p:spPr>
        </p:cxnSp>
      </p:grpSp>
      <p:sp>
        <p:nvSpPr>
          <p:cNvPr id="2498695" name="Text Box 135"/>
          <p:cNvSpPr txBox="1">
            <a:spLocks noChangeArrowheads="1"/>
          </p:cNvSpPr>
          <p:nvPr/>
        </p:nvSpPr>
        <p:spPr bwMode="auto">
          <a:xfrm>
            <a:off x="3087688" y="4018818"/>
            <a:ext cx="506412" cy="457200"/>
          </a:xfrm>
          <a:prstGeom prst="rect">
            <a:avLst/>
          </a:prstGeom>
          <a:noFill/>
          <a:ln w="9525">
            <a:noFill/>
            <a:miter lim="800000"/>
            <a:headEnd/>
            <a:tailEnd/>
          </a:ln>
          <a:effectLst/>
        </p:spPr>
        <p:txBody>
          <a:bodyPr wrap="none">
            <a:spAutoFit/>
          </a:bodyPr>
          <a:lstStyle/>
          <a:p>
            <a:r>
              <a:rPr lang="en-GB" sz="2400" b="0" i="1">
                <a:solidFill>
                  <a:srgbClr val="000000"/>
                </a:solidFill>
                <a:latin typeface="Times New Roman" pitchFamily="18" charset="0"/>
              </a:rPr>
              <a:t>m</a:t>
            </a:r>
            <a:r>
              <a:rPr lang="en-GB" sz="2400" b="0" baseline="-25000">
                <a:solidFill>
                  <a:srgbClr val="000000"/>
                </a:solidFill>
                <a:latin typeface="Times New Roman" pitchFamily="18" charset="0"/>
              </a:rPr>
              <a:t>2</a:t>
            </a:r>
            <a:endParaRPr lang="en-US" sz="2400" b="0" baseline="-25000">
              <a:solidFill>
                <a:srgbClr val="000000"/>
              </a:solidFill>
              <a:latin typeface="Times New Roman" pitchFamily="18" charset="0"/>
            </a:endParaRPr>
          </a:p>
        </p:txBody>
      </p:sp>
      <p:sp>
        <p:nvSpPr>
          <p:cNvPr id="2498696" name="Text Box 136"/>
          <p:cNvSpPr txBox="1">
            <a:spLocks noChangeArrowheads="1"/>
          </p:cNvSpPr>
          <p:nvPr/>
        </p:nvSpPr>
        <p:spPr bwMode="auto">
          <a:xfrm>
            <a:off x="7042150" y="4018818"/>
            <a:ext cx="506413" cy="457200"/>
          </a:xfrm>
          <a:prstGeom prst="rect">
            <a:avLst/>
          </a:prstGeom>
          <a:noFill/>
          <a:ln w="9525">
            <a:noFill/>
            <a:miter lim="800000"/>
            <a:headEnd/>
            <a:tailEnd/>
          </a:ln>
          <a:effectLst/>
        </p:spPr>
        <p:txBody>
          <a:bodyPr wrap="none">
            <a:spAutoFit/>
          </a:bodyPr>
          <a:lstStyle/>
          <a:p>
            <a:r>
              <a:rPr lang="en-GB" sz="2400" b="0" i="1" dirty="0">
                <a:solidFill>
                  <a:srgbClr val="000000"/>
                </a:solidFill>
                <a:latin typeface="Times New Roman" pitchFamily="18" charset="0"/>
              </a:rPr>
              <a:t>m</a:t>
            </a:r>
            <a:r>
              <a:rPr lang="en-GB" sz="2400" b="0" baseline="-25000" dirty="0">
                <a:solidFill>
                  <a:srgbClr val="000000"/>
                </a:solidFill>
                <a:latin typeface="Times New Roman" pitchFamily="18" charset="0"/>
              </a:rPr>
              <a:t>1</a:t>
            </a:r>
            <a:endParaRPr lang="en-US" sz="2400" b="0" baseline="-25000" dirty="0">
              <a:solidFill>
                <a:srgbClr val="000000"/>
              </a:solidFill>
              <a:latin typeface="Times New Roman" pitchFamily="18" charset="0"/>
            </a:endParaRPr>
          </a:p>
        </p:txBody>
      </p:sp>
      <p:sp>
        <p:nvSpPr>
          <p:cNvPr id="2498697" name="Oval 137"/>
          <p:cNvSpPr>
            <a:spLocks noChangeArrowheads="1"/>
          </p:cNvSpPr>
          <p:nvPr/>
        </p:nvSpPr>
        <p:spPr bwMode="auto">
          <a:xfrm>
            <a:off x="9336088" y="656493"/>
            <a:ext cx="522287" cy="525463"/>
          </a:xfrm>
          <a:prstGeom prst="ellipse">
            <a:avLst/>
          </a:prstGeom>
          <a:solidFill>
            <a:srgbClr val="006699"/>
          </a:solidFill>
          <a:ln w="9525" algn="ctr">
            <a:solidFill>
              <a:schemeClr val="tx1"/>
            </a:solidFill>
            <a:round/>
            <a:headEnd/>
            <a:tailEnd/>
          </a:ln>
          <a:effectLst/>
        </p:spPr>
        <p:txBody>
          <a:bodyPr wrap="none" anchor="ctr"/>
          <a:lstStyle/>
          <a:p>
            <a:pPr algn="ctr"/>
            <a:r>
              <a:rPr lang="de-CH" sz="2400" i="1" dirty="0">
                <a:solidFill>
                  <a:srgbClr val="FFFFFF"/>
                </a:solidFill>
                <a:latin typeface="Times New Roman" pitchFamily="18" charset="0"/>
              </a:rPr>
              <a:t>m</a:t>
            </a:r>
            <a:r>
              <a:rPr lang="de-CH" sz="2400" baseline="-25000" dirty="0">
                <a:solidFill>
                  <a:srgbClr val="FFFFFF"/>
                </a:solidFill>
                <a:latin typeface="Times New Roman" pitchFamily="18" charset="0"/>
              </a:rPr>
              <a:t>1</a:t>
            </a:r>
            <a:endParaRPr lang="en-US" sz="2400" baseline="-25000" dirty="0">
              <a:solidFill>
                <a:srgbClr val="FFFFFF"/>
              </a:solidFill>
              <a:latin typeface="Times New Roman" pitchFamily="18" charset="0"/>
            </a:endParaRPr>
          </a:p>
        </p:txBody>
      </p:sp>
      <p:sp>
        <p:nvSpPr>
          <p:cNvPr id="2498698" name="Oval 138"/>
          <p:cNvSpPr>
            <a:spLocks noChangeArrowheads="1"/>
          </p:cNvSpPr>
          <p:nvPr/>
        </p:nvSpPr>
        <p:spPr bwMode="auto">
          <a:xfrm>
            <a:off x="498475" y="635856"/>
            <a:ext cx="522288" cy="525462"/>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2</a:t>
            </a:r>
            <a:endParaRPr lang="en-US" sz="2400" baseline="-25000">
              <a:solidFill>
                <a:srgbClr val="FFFFFF"/>
              </a:solidFill>
              <a:latin typeface="Times New Roman" pitchFamily="18" charset="0"/>
            </a:endParaRPr>
          </a:p>
        </p:txBody>
      </p:sp>
      <p:sp>
        <p:nvSpPr>
          <p:cNvPr id="2498699" name="Rectangle 139"/>
          <p:cNvSpPr>
            <a:spLocks noChangeArrowheads="1"/>
          </p:cNvSpPr>
          <p:nvPr/>
        </p:nvSpPr>
        <p:spPr bwMode="auto">
          <a:xfrm>
            <a:off x="6023991" y="5215793"/>
            <a:ext cx="4093813" cy="646331"/>
          </a:xfrm>
          <a:prstGeom prst="rect">
            <a:avLst/>
          </a:prstGeom>
          <a:noFill/>
          <a:ln w="9525">
            <a:noFill/>
            <a:miter lim="800000"/>
            <a:headEnd/>
            <a:tailEnd/>
          </a:ln>
          <a:effectLst/>
        </p:spPr>
        <p:txBody>
          <a:bodyPr wrap="none">
            <a:spAutoFit/>
          </a:bodyPr>
          <a:lstStyle/>
          <a:p>
            <a:pPr eaLnBrk="0" hangingPunct="0">
              <a:spcBef>
                <a:spcPct val="80000"/>
              </a:spcBef>
            </a:pPr>
            <a:r>
              <a:rPr lang="en-GB" sz="1800" dirty="0" smtClean="0">
                <a:solidFill>
                  <a:srgbClr val="000000"/>
                </a:solidFill>
                <a:latin typeface="Times New Roman" pitchFamily="18" charset="0"/>
              </a:rPr>
              <a:t>Data:</a:t>
            </a:r>
            <a:r>
              <a:rPr lang="en-GB" sz="1800" b="0" dirty="0" smtClean="0">
                <a:solidFill>
                  <a:srgbClr val="000000"/>
                </a:solidFill>
                <a:latin typeface="Times New Roman" pitchFamily="18" charset="0"/>
              </a:rPr>
              <a:t>	Stephan et al. 2003, </a:t>
            </a:r>
            <a:r>
              <a:rPr lang="en-GB" sz="1800" b="0" i="1" dirty="0" smtClean="0">
                <a:solidFill>
                  <a:srgbClr val="000000"/>
                </a:solidFill>
                <a:latin typeface="Times New Roman" pitchFamily="18" charset="0"/>
              </a:rPr>
              <a:t>Science</a:t>
            </a:r>
          </a:p>
          <a:p>
            <a:pPr eaLnBrk="0" hangingPunct="0">
              <a:spcBef>
                <a:spcPts val="0"/>
              </a:spcBef>
            </a:pPr>
            <a:r>
              <a:rPr lang="en-GB" sz="1800" dirty="0" smtClean="0">
                <a:solidFill>
                  <a:srgbClr val="000000"/>
                </a:solidFill>
                <a:latin typeface="Times New Roman" pitchFamily="18" charset="0"/>
              </a:rPr>
              <a:t>Models:</a:t>
            </a:r>
            <a:r>
              <a:rPr lang="en-GB" sz="1800" b="0" dirty="0" smtClean="0">
                <a:solidFill>
                  <a:srgbClr val="000000"/>
                </a:solidFill>
                <a:latin typeface="Times New Roman" pitchFamily="18" charset="0"/>
              </a:rPr>
              <a:t>	Stephan et al. 2007, </a:t>
            </a:r>
            <a:r>
              <a:rPr lang="en-GB" sz="1800" b="0" i="1" dirty="0" smtClean="0">
                <a:solidFill>
                  <a:srgbClr val="000000"/>
                </a:solidFill>
                <a:latin typeface="Times New Roman" pitchFamily="18" charset="0"/>
              </a:rPr>
              <a:t>J. </a:t>
            </a:r>
            <a:r>
              <a:rPr lang="en-GB" sz="1800" b="0" i="1" dirty="0" err="1" smtClean="0">
                <a:solidFill>
                  <a:srgbClr val="000000"/>
                </a:solidFill>
                <a:latin typeface="Times New Roman" pitchFamily="18" charset="0"/>
              </a:rPr>
              <a:t>Neurosci</a:t>
            </a:r>
            <a:r>
              <a:rPr lang="en-GB" sz="1800" b="0" i="1" dirty="0" smtClean="0">
                <a:solidFill>
                  <a:srgbClr val="000000"/>
                </a:solidFill>
                <a:latin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9586" name="Picture 2" descr="dirichlet_6a"/>
          <p:cNvPicPr>
            <a:picLocks noChangeAspect="1" noChangeArrowheads="1"/>
          </p:cNvPicPr>
          <p:nvPr/>
        </p:nvPicPr>
        <p:blipFill>
          <a:blip r:embed="rId4" cstate="print"/>
          <a:srcRect/>
          <a:stretch>
            <a:fillRect/>
          </a:stretch>
        </p:blipFill>
        <p:spPr bwMode="auto">
          <a:xfrm>
            <a:off x="739775" y="542925"/>
            <a:ext cx="8451850" cy="5751513"/>
          </a:xfrm>
          <a:prstGeom prst="rect">
            <a:avLst/>
          </a:prstGeom>
          <a:noFill/>
        </p:spPr>
      </p:pic>
      <p:sp>
        <p:nvSpPr>
          <p:cNvPr id="2499587" name="Oval 3"/>
          <p:cNvSpPr>
            <a:spLocks noChangeArrowheads="1"/>
          </p:cNvSpPr>
          <p:nvPr/>
        </p:nvSpPr>
        <p:spPr bwMode="auto">
          <a:xfrm>
            <a:off x="7102475" y="2092325"/>
            <a:ext cx="522288" cy="525463"/>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1</a:t>
            </a:r>
            <a:endParaRPr lang="en-US" sz="2400" baseline="-25000">
              <a:solidFill>
                <a:srgbClr val="FFFFFF"/>
              </a:solidFill>
              <a:latin typeface="Times New Roman" pitchFamily="18" charset="0"/>
            </a:endParaRPr>
          </a:p>
        </p:txBody>
      </p:sp>
      <p:sp>
        <p:nvSpPr>
          <p:cNvPr id="2499588" name="Oval 4"/>
          <p:cNvSpPr>
            <a:spLocks noChangeArrowheads="1"/>
          </p:cNvSpPr>
          <p:nvPr/>
        </p:nvSpPr>
        <p:spPr bwMode="auto">
          <a:xfrm>
            <a:off x="2498725" y="2071688"/>
            <a:ext cx="523875" cy="525462"/>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2</a:t>
            </a:r>
            <a:endParaRPr lang="en-US" sz="2400" baseline="-25000">
              <a:solidFill>
                <a:srgbClr val="FFFFFF"/>
              </a:solidFill>
              <a:latin typeface="Times New Roman" pitchFamily="18" charset="0"/>
            </a:endParaRPr>
          </a:p>
        </p:txBody>
      </p:sp>
      <p:graphicFrame>
        <p:nvGraphicFramePr>
          <p:cNvPr id="2499589" name="Object 5"/>
          <p:cNvGraphicFramePr>
            <a:graphicFrameLocks noChangeAspect="1"/>
          </p:cNvGraphicFramePr>
          <p:nvPr/>
        </p:nvGraphicFramePr>
        <p:xfrm>
          <a:off x="5813425" y="4535488"/>
          <a:ext cx="1690688" cy="1036637"/>
        </p:xfrm>
        <a:graphic>
          <a:graphicData uri="http://schemas.openxmlformats.org/presentationml/2006/ole">
            <mc:AlternateContent xmlns:mc="http://schemas.openxmlformats.org/markup-compatibility/2006">
              <mc:Choice xmlns:v="urn:schemas-microsoft-com:vml" Requires="v">
                <p:oleObj spid="_x0000_s172097" name="Equation" r:id="rId5" imgW="787058" imgH="482391" progId="Equation.DSMT4">
                  <p:embed/>
                </p:oleObj>
              </mc:Choice>
              <mc:Fallback>
                <p:oleObj name="Equation" r:id="rId5" imgW="787058" imgH="482391"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425" y="4535488"/>
                        <a:ext cx="1690688" cy="103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9590" name="Object 6"/>
          <p:cNvGraphicFramePr>
            <a:graphicFrameLocks noChangeAspect="1"/>
          </p:cNvGraphicFramePr>
          <p:nvPr/>
        </p:nvGraphicFramePr>
        <p:xfrm>
          <a:off x="2547938" y="4546600"/>
          <a:ext cx="1720850" cy="1038225"/>
        </p:xfrm>
        <a:graphic>
          <a:graphicData uri="http://schemas.openxmlformats.org/presentationml/2006/ole">
            <mc:AlternateContent xmlns:mc="http://schemas.openxmlformats.org/markup-compatibility/2006">
              <mc:Choice xmlns:v="urn:schemas-microsoft-com:vml" Requires="v">
                <p:oleObj spid="_x0000_s172098" name="Equation" r:id="rId7" imgW="799753" imgH="482391" progId="Equation.DSMT4">
                  <p:embed/>
                </p:oleObj>
              </mc:Choice>
              <mc:Fallback>
                <p:oleObj name="Equation" r:id="rId7" imgW="799753" imgH="482391"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7938" y="4546600"/>
                        <a:ext cx="172085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9591" name="Object 7"/>
          <p:cNvGraphicFramePr>
            <a:graphicFrameLocks noChangeAspect="1"/>
          </p:cNvGraphicFramePr>
          <p:nvPr/>
        </p:nvGraphicFramePr>
        <p:xfrm>
          <a:off x="3328988" y="2030413"/>
          <a:ext cx="3167062" cy="604837"/>
        </p:xfrm>
        <a:graphic>
          <a:graphicData uri="http://schemas.openxmlformats.org/presentationml/2006/ole">
            <mc:AlternateContent xmlns:mc="http://schemas.openxmlformats.org/markup-compatibility/2006">
              <mc:Choice xmlns:v="urn:schemas-microsoft-com:vml" Requires="v">
                <p:oleObj spid="_x0000_s172099" name="Equation" r:id="rId9" imgW="1129810" imgH="215806" progId="Equation.3">
                  <p:embed/>
                </p:oleObj>
              </mc:Choice>
              <mc:Fallback>
                <p:oleObj name="Equation" r:id="rId9" imgW="1129810" imgH="215806"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8988" y="2030413"/>
                        <a:ext cx="3167062"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9592" name="Rectangle 8"/>
          <p:cNvSpPr>
            <a:spLocks noChangeArrowheads="1"/>
          </p:cNvSpPr>
          <p:nvPr/>
        </p:nvSpPr>
        <p:spPr bwMode="auto">
          <a:xfrm>
            <a:off x="4016375" y="260350"/>
            <a:ext cx="2089150" cy="647700"/>
          </a:xfrm>
          <a:prstGeom prst="rect">
            <a:avLst/>
          </a:prstGeom>
          <a:solidFill>
            <a:schemeClr val="bg1"/>
          </a:solidFill>
          <a:ln w="9525" algn="ctr">
            <a:noFill/>
            <a:miter lim="800000"/>
            <a:headEnd/>
            <a:tailEnd/>
          </a:ln>
          <a:effectLst/>
        </p:spPr>
        <p:txBody>
          <a:bodyPr wrap="none" anchor="ctr">
            <a:spAutoFit/>
          </a:bodyPr>
          <a:lstStyle/>
          <a:p>
            <a:endParaRPr lang="en-US">
              <a:solidFill>
                <a:srgbClr val="000000"/>
              </a:solidFill>
            </a:endParaRPr>
          </a:p>
        </p:txBody>
      </p:sp>
      <p:sp>
        <p:nvSpPr>
          <p:cNvPr id="9" name="Rectangle 8"/>
          <p:cNvSpPr/>
          <p:nvPr/>
        </p:nvSpPr>
        <p:spPr>
          <a:xfrm>
            <a:off x="218781" y="6363085"/>
            <a:ext cx="2624180" cy="307777"/>
          </a:xfrm>
          <a:prstGeom prst="rect">
            <a:avLst/>
          </a:prstGeom>
        </p:spPr>
        <p:txBody>
          <a:bodyPr wrap="none">
            <a:spAutoFit/>
          </a:bodyPr>
          <a:lstStyle/>
          <a:p>
            <a:pPr eaLnBrk="0" hangingPunct="0">
              <a:spcBef>
                <a:spcPct val="80000"/>
              </a:spcBef>
            </a:pPr>
            <a:r>
              <a:rPr lang="en-GB" b="0" dirty="0" smtClean="0">
                <a:solidFill>
                  <a:srgbClr val="000000"/>
                </a:solidFill>
                <a:latin typeface="Times New Roman" pitchFamily="18" charset="0"/>
              </a:rPr>
              <a:t>Stephan et al. 2009a, </a:t>
            </a:r>
            <a:r>
              <a:rPr lang="en-GB" b="0" i="1" dirty="0" err="1" smtClean="0">
                <a:solidFill>
                  <a:srgbClr val="000000"/>
                </a:solidFill>
                <a:latin typeface="Times New Roman" pitchFamily="18" charset="0"/>
              </a:rPr>
              <a:t>NeuroImage</a:t>
            </a:r>
            <a:endParaRPr lang="en-GB" b="0" i="1"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12"/>
          <p:cNvSpPr>
            <a:spLocks noChangeShapeType="1"/>
          </p:cNvSpPr>
          <p:nvPr/>
        </p:nvSpPr>
        <p:spPr bwMode="auto">
          <a:xfrm flipH="1">
            <a:off x="757238" y="3581400"/>
            <a:ext cx="857250" cy="1979613"/>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2" name="Line 57"/>
          <p:cNvSpPr>
            <a:spLocks noChangeShapeType="1"/>
          </p:cNvSpPr>
          <p:nvPr/>
        </p:nvSpPr>
        <p:spPr bwMode="auto">
          <a:xfrm>
            <a:off x="1547813" y="3581400"/>
            <a:ext cx="857250" cy="1979613"/>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3" name="Line 66"/>
          <p:cNvSpPr>
            <a:spLocks noChangeAspect="1" noChangeShapeType="1"/>
          </p:cNvSpPr>
          <p:nvPr/>
        </p:nvSpPr>
        <p:spPr bwMode="auto">
          <a:xfrm>
            <a:off x="6200775" y="3571875"/>
            <a:ext cx="1320800" cy="1982788"/>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4" name="Line 61"/>
          <p:cNvSpPr>
            <a:spLocks noChangeAspect="1" noChangeShapeType="1"/>
          </p:cNvSpPr>
          <p:nvPr/>
        </p:nvSpPr>
        <p:spPr bwMode="auto">
          <a:xfrm flipH="1">
            <a:off x="4986338" y="3586163"/>
            <a:ext cx="1320800" cy="1982787"/>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5" name="Line 55"/>
          <p:cNvSpPr>
            <a:spLocks noChangeShapeType="1"/>
          </p:cNvSpPr>
          <p:nvPr/>
        </p:nvSpPr>
        <p:spPr bwMode="auto">
          <a:xfrm flipH="1">
            <a:off x="6286500" y="2405063"/>
            <a:ext cx="0" cy="792162"/>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6" name="Line 56"/>
          <p:cNvSpPr>
            <a:spLocks noChangeShapeType="1"/>
          </p:cNvSpPr>
          <p:nvPr/>
        </p:nvSpPr>
        <p:spPr bwMode="auto">
          <a:xfrm flipH="1">
            <a:off x="8724900" y="2528888"/>
            <a:ext cx="0" cy="595312"/>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7" name="Line 53"/>
          <p:cNvSpPr>
            <a:spLocks noChangeShapeType="1"/>
          </p:cNvSpPr>
          <p:nvPr/>
        </p:nvSpPr>
        <p:spPr bwMode="auto">
          <a:xfrm>
            <a:off x="3543300" y="2476500"/>
            <a:ext cx="0" cy="6477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8" name="Line 52"/>
          <p:cNvSpPr>
            <a:spLocks noChangeShapeType="1"/>
          </p:cNvSpPr>
          <p:nvPr/>
        </p:nvSpPr>
        <p:spPr bwMode="auto">
          <a:xfrm flipH="1">
            <a:off x="1562100" y="2538413"/>
            <a:ext cx="0" cy="6477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9" name="Text Box 4"/>
          <p:cNvSpPr txBox="1">
            <a:spLocks noChangeArrowheads="1"/>
          </p:cNvSpPr>
          <p:nvPr/>
        </p:nvSpPr>
        <p:spPr bwMode="auto">
          <a:xfrm>
            <a:off x="2695575" y="1087438"/>
            <a:ext cx="4886325" cy="284162"/>
          </a:xfrm>
          <a:prstGeom prst="rect">
            <a:avLst/>
          </a:prstGeom>
          <a:solidFill>
            <a:srgbClr val="FFFFFF"/>
          </a:solidFill>
          <a:ln w="9525">
            <a:solidFill>
              <a:srgbClr val="000000"/>
            </a:solidFill>
            <a:miter lim="800000"/>
            <a:headEnd/>
            <a:tailEnd/>
          </a:ln>
          <a:effectLst/>
        </p:spPr>
        <p:txBody>
          <a:bodyPr wrap="none">
            <a:spAutoFit/>
          </a:bodyPr>
          <a:lstStyle/>
          <a:p>
            <a:pPr fontAlgn="auto">
              <a:spcBef>
                <a:spcPts val="0"/>
              </a:spcBef>
              <a:spcAft>
                <a:spcPts val="0"/>
              </a:spcAft>
              <a:defRPr/>
            </a:pPr>
            <a:r>
              <a:rPr lang="de-CH" sz="1200" b="0" kern="0" smtClean="0">
                <a:solidFill>
                  <a:sysClr val="windowText" lastClr="000000"/>
                </a:solidFill>
              </a:rPr>
              <a:t>inference on </a:t>
            </a:r>
            <a:r>
              <a:rPr lang="de-CH" sz="1200" kern="0" smtClean="0">
                <a:solidFill>
                  <a:sysClr val="windowText" lastClr="000000"/>
                </a:solidFill>
              </a:rPr>
              <a:t>model structure   </a:t>
            </a:r>
            <a:r>
              <a:rPr lang="de-CH" sz="1200" b="0" kern="0" smtClean="0">
                <a:solidFill>
                  <a:sysClr val="windowText" lastClr="000000"/>
                </a:solidFill>
              </a:rPr>
              <a:t>or   inference on </a:t>
            </a:r>
            <a:r>
              <a:rPr lang="de-CH" sz="1200" kern="0" smtClean="0">
                <a:solidFill>
                  <a:sysClr val="windowText" lastClr="000000"/>
                </a:solidFill>
              </a:rPr>
              <a:t>model parameters</a:t>
            </a:r>
            <a:r>
              <a:rPr lang="de-CH" sz="1200" b="0" kern="0" smtClean="0">
                <a:solidFill>
                  <a:sysClr val="windowText" lastClr="000000"/>
                </a:solidFill>
              </a:rPr>
              <a:t>?</a:t>
            </a:r>
            <a:endParaRPr lang="en-US" sz="1200" b="0" kern="0" smtClean="0">
              <a:solidFill>
                <a:sysClr val="windowText" lastClr="000000"/>
              </a:solidFill>
            </a:endParaRPr>
          </a:p>
        </p:txBody>
      </p:sp>
      <p:sp>
        <p:nvSpPr>
          <p:cNvPr id="40" name="Text Box 7"/>
          <p:cNvSpPr txBox="1">
            <a:spLocks noChangeArrowheads="1"/>
          </p:cNvSpPr>
          <p:nvPr/>
        </p:nvSpPr>
        <p:spPr bwMode="auto">
          <a:xfrm>
            <a:off x="1025525" y="2133600"/>
            <a:ext cx="3536950" cy="466725"/>
          </a:xfrm>
          <a:prstGeom prst="rect">
            <a:avLst/>
          </a:prstGeom>
          <a:solidFill>
            <a:srgbClr val="FFFFFF"/>
          </a:solidFill>
          <a:ln w="9525">
            <a:solidFill>
              <a:srgbClr val="000000"/>
            </a:solidFill>
            <a:miter lim="800000"/>
            <a:headEnd/>
            <a:tailEnd/>
          </a:ln>
          <a:effectLst/>
        </p:spPr>
        <p:txBody>
          <a:bodyPr wrap="none">
            <a:spAutoFit/>
          </a:bodyPr>
          <a:lstStyle/>
          <a:p>
            <a:pPr algn="ctr" fontAlgn="auto">
              <a:spcBef>
                <a:spcPts val="0"/>
              </a:spcBef>
              <a:spcAft>
                <a:spcPts val="0"/>
              </a:spcAft>
              <a:defRPr/>
            </a:pPr>
            <a:r>
              <a:rPr lang="de-CH" sz="1200" b="0" kern="0" smtClean="0">
                <a:solidFill>
                  <a:sysClr val="windowText" lastClr="000000"/>
                </a:solidFill>
              </a:rPr>
              <a:t>inference on </a:t>
            </a:r>
          </a:p>
          <a:p>
            <a:pPr algn="ctr" fontAlgn="auto">
              <a:spcBef>
                <a:spcPts val="0"/>
              </a:spcBef>
              <a:spcAft>
                <a:spcPts val="0"/>
              </a:spcAft>
              <a:defRPr/>
            </a:pPr>
            <a:r>
              <a:rPr lang="de-CH" sz="1200" kern="0" smtClean="0">
                <a:solidFill>
                  <a:sysClr val="windowText" lastClr="000000"/>
                </a:solidFill>
              </a:rPr>
              <a:t>individual models</a:t>
            </a:r>
            <a:r>
              <a:rPr lang="de-CH" sz="1200" b="0" kern="0" smtClean="0">
                <a:solidFill>
                  <a:sysClr val="windowText" lastClr="000000"/>
                </a:solidFill>
              </a:rPr>
              <a:t>   or   </a:t>
            </a:r>
            <a:r>
              <a:rPr lang="de-CH" sz="1200" kern="0" smtClean="0">
                <a:solidFill>
                  <a:sysClr val="windowText" lastClr="000000"/>
                </a:solidFill>
              </a:rPr>
              <a:t>model space partition</a:t>
            </a:r>
            <a:r>
              <a:rPr lang="de-CH" sz="1200" b="0" kern="0" smtClean="0">
                <a:solidFill>
                  <a:sysClr val="windowText" lastClr="000000"/>
                </a:solidFill>
              </a:rPr>
              <a:t>?</a:t>
            </a:r>
            <a:endParaRPr lang="en-US" sz="1200" b="0" kern="0" smtClean="0">
              <a:solidFill>
                <a:sysClr val="windowText" lastClr="000000"/>
              </a:solidFill>
            </a:endParaRPr>
          </a:p>
        </p:txBody>
      </p:sp>
      <p:sp>
        <p:nvSpPr>
          <p:cNvPr id="41" name="Text Box 10"/>
          <p:cNvSpPr txBox="1">
            <a:spLocks noChangeArrowheads="1"/>
          </p:cNvSpPr>
          <p:nvPr/>
        </p:nvSpPr>
        <p:spPr bwMode="auto">
          <a:xfrm>
            <a:off x="2819400" y="3200400"/>
            <a:ext cx="19812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comparison of model families using </a:t>
            </a:r>
            <a:br>
              <a:rPr lang="de-CH" b="0" kern="0" smtClean="0">
                <a:solidFill>
                  <a:sysClr val="windowText" lastClr="000000"/>
                </a:solidFill>
              </a:rPr>
            </a:br>
            <a:r>
              <a:rPr lang="de-CH" b="0" kern="0" smtClean="0">
                <a:solidFill>
                  <a:sysClr val="windowText" lastClr="000000"/>
                </a:solidFill>
              </a:rPr>
              <a:t>FFX or RFX BMS</a:t>
            </a:r>
            <a:endParaRPr lang="en-US" b="0" kern="0" smtClean="0">
              <a:solidFill>
                <a:sysClr val="windowText" lastClr="000000"/>
              </a:solidFill>
            </a:endParaRPr>
          </a:p>
        </p:txBody>
      </p:sp>
      <p:sp>
        <p:nvSpPr>
          <p:cNvPr id="42" name="Text Box 11"/>
          <p:cNvSpPr txBox="1">
            <a:spLocks noChangeArrowheads="1"/>
          </p:cNvSpPr>
          <p:nvPr/>
        </p:nvSpPr>
        <p:spPr bwMode="auto">
          <a:xfrm>
            <a:off x="266700" y="3190875"/>
            <a:ext cx="24384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optimal model structure assumed to be identical across subjects?</a:t>
            </a:r>
            <a:endParaRPr lang="en-US" sz="1200" b="0" kern="0" smtClean="0">
              <a:solidFill>
                <a:sysClr val="windowText" lastClr="000000"/>
              </a:solidFill>
            </a:endParaRPr>
          </a:p>
        </p:txBody>
      </p:sp>
      <p:sp>
        <p:nvSpPr>
          <p:cNvPr id="43" name="Text Box 14"/>
          <p:cNvSpPr txBox="1">
            <a:spLocks noChangeArrowheads="1"/>
          </p:cNvSpPr>
          <p:nvPr/>
        </p:nvSpPr>
        <p:spPr bwMode="auto">
          <a:xfrm>
            <a:off x="276225" y="5640388"/>
            <a:ext cx="9906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fontAlgn="auto">
              <a:spcBef>
                <a:spcPts val="0"/>
              </a:spcBef>
              <a:spcAft>
                <a:spcPts val="0"/>
              </a:spcAft>
              <a:defRPr/>
            </a:pPr>
            <a:r>
              <a:rPr lang="de-CH" b="0" kern="0" smtClean="0">
                <a:solidFill>
                  <a:sysClr val="windowText" lastClr="000000"/>
                </a:solidFill>
              </a:rPr>
              <a:t>FFX BMS</a:t>
            </a:r>
            <a:endParaRPr lang="en-US" b="0" kern="0" smtClean="0">
              <a:solidFill>
                <a:sysClr val="windowText" lastClr="000000"/>
              </a:solidFill>
            </a:endParaRPr>
          </a:p>
        </p:txBody>
      </p:sp>
      <p:sp>
        <p:nvSpPr>
          <p:cNvPr id="44" name="Text Box 15"/>
          <p:cNvSpPr txBox="1">
            <a:spLocks noChangeArrowheads="1"/>
          </p:cNvSpPr>
          <p:nvPr/>
        </p:nvSpPr>
        <p:spPr bwMode="auto">
          <a:xfrm>
            <a:off x="1914525" y="5640388"/>
            <a:ext cx="9906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fontAlgn="auto">
              <a:spcBef>
                <a:spcPts val="0"/>
              </a:spcBef>
              <a:spcAft>
                <a:spcPts val="0"/>
              </a:spcAft>
              <a:defRPr/>
            </a:pPr>
            <a:r>
              <a:rPr lang="de-CH" b="0" kern="0" smtClean="0">
                <a:solidFill>
                  <a:sysClr val="windowText" lastClr="000000"/>
                </a:solidFill>
              </a:rPr>
              <a:t>RFX BMS</a:t>
            </a:r>
            <a:endParaRPr lang="en-US" b="0" kern="0" smtClean="0">
              <a:solidFill>
                <a:sysClr val="windowText" lastClr="000000"/>
              </a:solidFill>
            </a:endParaRPr>
          </a:p>
        </p:txBody>
      </p:sp>
      <p:sp>
        <p:nvSpPr>
          <p:cNvPr id="45" name="Text Box 22"/>
          <p:cNvSpPr txBox="1">
            <a:spLocks noChangeArrowheads="1"/>
          </p:cNvSpPr>
          <p:nvPr/>
        </p:nvSpPr>
        <p:spPr bwMode="auto">
          <a:xfrm>
            <a:off x="38100" y="4343400"/>
            <a:ext cx="990600" cy="2746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de-CH" sz="1200" b="0" kern="0" smtClean="0">
                <a:solidFill>
                  <a:sysClr val="windowText" lastClr="000000"/>
                </a:solidFill>
              </a:rPr>
              <a:t>yes</a:t>
            </a:r>
            <a:endParaRPr lang="en-US" sz="1200" b="0" kern="0" smtClean="0">
              <a:solidFill>
                <a:sysClr val="windowText" lastClr="000000"/>
              </a:solidFill>
            </a:endParaRPr>
          </a:p>
        </p:txBody>
      </p:sp>
      <p:sp>
        <p:nvSpPr>
          <p:cNvPr id="46" name="Text Box 23"/>
          <p:cNvSpPr txBox="1">
            <a:spLocks noChangeArrowheads="1"/>
          </p:cNvSpPr>
          <p:nvPr/>
        </p:nvSpPr>
        <p:spPr bwMode="auto">
          <a:xfrm>
            <a:off x="2095500" y="4343400"/>
            <a:ext cx="9906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de-CH" sz="1200" b="0" kern="0" smtClean="0">
                <a:solidFill>
                  <a:sysClr val="windowText" lastClr="000000"/>
                </a:solidFill>
              </a:rPr>
              <a:t>no</a:t>
            </a:r>
            <a:endParaRPr lang="en-US" sz="1200" b="0" kern="0" smtClean="0">
              <a:solidFill>
                <a:sysClr val="windowText" lastClr="000000"/>
              </a:solidFill>
            </a:endParaRPr>
          </a:p>
        </p:txBody>
      </p:sp>
      <p:sp>
        <p:nvSpPr>
          <p:cNvPr id="47" name="Text Box 24"/>
          <p:cNvSpPr txBox="1">
            <a:spLocks noChangeArrowheads="1"/>
          </p:cNvSpPr>
          <p:nvPr/>
        </p:nvSpPr>
        <p:spPr bwMode="auto">
          <a:xfrm>
            <a:off x="4838700" y="2133600"/>
            <a:ext cx="49530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inference on </a:t>
            </a:r>
          </a:p>
          <a:p>
            <a:pPr algn="ctr" fontAlgn="auto">
              <a:spcBef>
                <a:spcPts val="0"/>
              </a:spcBef>
              <a:spcAft>
                <a:spcPts val="0"/>
              </a:spcAft>
              <a:defRPr/>
            </a:pPr>
            <a:r>
              <a:rPr lang="de-CH" sz="1200" kern="0" smtClean="0">
                <a:solidFill>
                  <a:sysClr val="windowText" lastClr="000000"/>
                </a:solidFill>
              </a:rPr>
              <a:t>parameters of an optimal model   </a:t>
            </a:r>
            <a:r>
              <a:rPr lang="de-CH" sz="1200" b="0" kern="0" smtClean="0">
                <a:solidFill>
                  <a:sysClr val="windowText" lastClr="000000"/>
                </a:solidFill>
              </a:rPr>
              <a:t>or   </a:t>
            </a:r>
            <a:r>
              <a:rPr lang="de-CH" sz="1200" kern="0" smtClean="0">
                <a:solidFill>
                  <a:sysClr val="windowText" lastClr="000000"/>
                </a:solidFill>
              </a:rPr>
              <a:t>parameters of all models</a:t>
            </a:r>
            <a:r>
              <a:rPr lang="de-CH" sz="1200" b="0" kern="0" smtClean="0">
                <a:solidFill>
                  <a:sysClr val="windowText" lastClr="000000"/>
                </a:solidFill>
              </a:rPr>
              <a:t>?</a:t>
            </a:r>
            <a:endParaRPr lang="en-US" sz="1200" b="0" kern="0" smtClean="0">
              <a:solidFill>
                <a:sysClr val="windowText" lastClr="000000"/>
              </a:solidFill>
            </a:endParaRPr>
          </a:p>
        </p:txBody>
      </p:sp>
      <p:sp>
        <p:nvSpPr>
          <p:cNvPr id="48" name="Text Box 28"/>
          <p:cNvSpPr txBox="1">
            <a:spLocks noChangeArrowheads="1"/>
          </p:cNvSpPr>
          <p:nvPr/>
        </p:nvSpPr>
        <p:spPr bwMode="auto">
          <a:xfrm>
            <a:off x="8110538" y="3200400"/>
            <a:ext cx="12192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BMA</a:t>
            </a:r>
            <a:endParaRPr lang="en-US" b="0" kern="0" smtClean="0">
              <a:solidFill>
                <a:sysClr val="windowText" lastClr="000000"/>
              </a:solidFill>
            </a:endParaRPr>
          </a:p>
        </p:txBody>
      </p:sp>
      <p:sp>
        <p:nvSpPr>
          <p:cNvPr id="49" name="Text Box 31"/>
          <p:cNvSpPr txBox="1">
            <a:spLocks noChangeArrowheads="1"/>
          </p:cNvSpPr>
          <p:nvPr/>
        </p:nvSpPr>
        <p:spPr bwMode="auto">
          <a:xfrm>
            <a:off x="4056063" y="295275"/>
            <a:ext cx="2154237"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wrap="none">
            <a:spAutoFit/>
          </a:bodyPr>
          <a:lstStyle/>
          <a:p>
            <a:pPr fontAlgn="auto">
              <a:spcBef>
                <a:spcPts val="0"/>
              </a:spcBef>
              <a:spcAft>
                <a:spcPts val="0"/>
              </a:spcAft>
              <a:defRPr/>
            </a:pPr>
            <a:r>
              <a:rPr lang="de-CH" b="0" kern="0" smtClean="0">
                <a:solidFill>
                  <a:sysClr val="windowText" lastClr="000000"/>
                </a:solidFill>
              </a:rPr>
              <a:t>definition of model space</a:t>
            </a:r>
            <a:endParaRPr lang="en-US" b="0" kern="0" smtClean="0">
              <a:solidFill>
                <a:sysClr val="windowText" lastClr="000000"/>
              </a:solidFill>
            </a:endParaRPr>
          </a:p>
        </p:txBody>
      </p:sp>
      <p:sp>
        <p:nvSpPr>
          <p:cNvPr id="50" name="Text Box 44"/>
          <p:cNvSpPr txBox="1">
            <a:spLocks noChangeArrowheads="1"/>
          </p:cNvSpPr>
          <p:nvPr/>
        </p:nvSpPr>
        <p:spPr bwMode="auto">
          <a:xfrm>
            <a:off x="4081463" y="5645150"/>
            <a:ext cx="18288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FFX analysis of parameter estimates</a:t>
            </a:r>
          </a:p>
          <a:p>
            <a:pPr algn="ctr" fontAlgn="auto">
              <a:spcBef>
                <a:spcPts val="0"/>
              </a:spcBef>
              <a:spcAft>
                <a:spcPts val="0"/>
              </a:spcAft>
              <a:defRPr/>
            </a:pPr>
            <a:r>
              <a:rPr lang="de-CH" b="0" kern="0" smtClean="0">
                <a:solidFill>
                  <a:sysClr val="windowText" lastClr="000000"/>
                </a:solidFill>
              </a:rPr>
              <a:t>(e.g. BPA)</a:t>
            </a:r>
            <a:endParaRPr lang="en-US" b="0" kern="0" smtClean="0">
              <a:solidFill>
                <a:sysClr val="windowText" lastClr="000000"/>
              </a:solidFill>
            </a:endParaRPr>
          </a:p>
        </p:txBody>
      </p:sp>
      <p:sp>
        <p:nvSpPr>
          <p:cNvPr id="51" name="Text Box 45"/>
          <p:cNvSpPr txBox="1">
            <a:spLocks noChangeArrowheads="1"/>
          </p:cNvSpPr>
          <p:nvPr/>
        </p:nvSpPr>
        <p:spPr bwMode="auto">
          <a:xfrm>
            <a:off x="6600825" y="5645150"/>
            <a:ext cx="18288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RFX analysis of parameter estimates</a:t>
            </a:r>
          </a:p>
          <a:p>
            <a:pPr algn="ctr" fontAlgn="auto">
              <a:spcBef>
                <a:spcPts val="0"/>
              </a:spcBef>
              <a:spcAft>
                <a:spcPts val="0"/>
              </a:spcAft>
              <a:defRPr/>
            </a:pPr>
            <a:r>
              <a:rPr lang="de-CH" b="0" kern="0" smtClean="0">
                <a:solidFill>
                  <a:sysClr val="windowText" lastClr="000000"/>
                </a:solidFill>
              </a:rPr>
              <a:t>(e.g. t-test, ANOVA)</a:t>
            </a:r>
            <a:endParaRPr lang="en-US" b="0" kern="0" smtClean="0">
              <a:solidFill>
                <a:sysClr val="windowText" lastClr="000000"/>
              </a:solidFill>
            </a:endParaRPr>
          </a:p>
        </p:txBody>
      </p:sp>
      <p:cxnSp>
        <p:nvCxnSpPr>
          <p:cNvPr id="52" name="AutoShape 47"/>
          <p:cNvCxnSpPr>
            <a:cxnSpLocks noChangeShapeType="1"/>
            <a:stCxn id="49" idx="2"/>
            <a:endCxn id="39" idx="0"/>
          </p:cNvCxnSpPr>
          <p:nvPr/>
        </p:nvCxnSpPr>
        <p:spPr bwMode="auto">
          <a:xfrm>
            <a:off x="5133975" y="609600"/>
            <a:ext cx="4763" cy="477838"/>
          </a:xfrm>
          <a:prstGeom prst="straightConnector1">
            <a:avLst/>
          </a:prstGeom>
          <a:noFill/>
          <a:ln w="9525">
            <a:solidFill>
              <a:srgbClr val="000000"/>
            </a:solidFill>
            <a:round/>
            <a:headEnd/>
            <a:tailEnd type="triangle" w="med" len="med"/>
          </a:ln>
          <a:effectLst/>
        </p:spPr>
      </p:cxnSp>
      <p:sp>
        <p:nvSpPr>
          <p:cNvPr id="53" name="Line 50"/>
          <p:cNvSpPr>
            <a:spLocks noChangeShapeType="1"/>
          </p:cNvSpPr>
          <p:nvPr/>
        </p:nvSpPr>
        <p:spPr bwMode="auto">
          <a:xfrm flipH="1">
            <a:off x="3543300" y="1371600"/>
            <a:ext cx="0" cy="7620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54" name="Line 51"/>
          <p:cNvSpPr>
            <a:spLocks noChangeShapeType="1"/>
          </p:cNvSpPr>
          <p:nvPr/>
        </p:nvSpPr>
        <p:spPr bwMode="auto">
          <a:xfrm>
            <a:off x="6286500" y="1371600"/>
            <a:ext cx="0" cy="7620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55" name="Text Box 60"/>
          <p:cNvSpPr txBox="1">
            <a:spLocks noChangeArrowheads="1"/>
          </p:cNvSpPr>
          <p:nvPr/>
        </p:nvSpPr>
        <p:spPr bwMode="auto">
          <a:xfrm>
            <a:off x="5143500" y="3200400"/>
            <a:ext cx="24384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optimal model structure assumed to be identical across subjects?</a:t>
            </a:r>
            <a:endParaRPr lang="en-US" sz="1200" b="0" kern="0" smtClean="0">
              <a:solidFill>
                <a:sysClr val="windowText" lastClr="000000"/>
              </a:solidFill>
            </a:endParaRPr>
          </a:p>
        </p:txBody>
      </p:sp>
      <p:sp>
        <p:nvSpPr>
          <p:cNvPr id="56" name="Text Box 62"/>
          <p:cNvSpPr txBox="1">
            <a:spLocks noChangeArrowheads="1"/>
          </p:cNvSpPr>
          <p:nvPr/>
        </p:nvSpPr>
        <p:spPr bwMode="auto">
          <a:xfrm>
            <a:off x="5010150" y="4635500"/>
            <a:ext cx="990600" cy="314325"/>
          </a:xfrm>
          <a:prstGeom prst="rect">
            <a:avLst/>
          </a:prstGeom>
          <a:solidFill>
            <a:srgbClr val="FFFFFF"/>
          </a:solidFill>
          <a:ln w="9525">
            <a:solidFill>
              <a:srgbClr val="000000"/>
            </a:solidFill>
            <a:miter lim="800000"/>
            <a:headEnd/>
            <a:tailEnd/>
          </a:ln>
          <a:effectLst/>
        </p:spPr>
        <p:txBody>
          <a:bodyPr>
            <a:spAutoFit/>
          </a:bodyPr>
          <a:lstStyle/>
          <a:p>
            <a:pPr fontAlgn="auto">
              <a:spcBef>
                <a:spcPts val="0"/>
              </a:spcBef>
              <a:spcAft>
                <a:spcPts val="0"/>
              </a:spcAft>
              <a:defRPr/>
            </a:pPr>
            <a:r>
              <a:rPr lang="de-CH" b="0" kern="0" smtClean="0">
                <a:solidFill>
                  <a:sysClr val="windowText" lastClr="000000"/>
                </a:solidFill>
              </a:rPr>
              <a:t>FFX BMS</a:t>
            </a:r>
            <a:endParaRPr lang="en-US" b="0" kern="0" smtClean="0">
              <a:solidFill>
                <a:sysClr val="windowText" lastClr="000000"/>
              </a:solidFill>
            </a:endParaRPr>
          </a:p>
        </p:txBody>
      </p:sp>
      <p:sp>
        <p:nvSpPr>
          <p:cNvPr id="57" name="Text Box 64"/>
          <p:cNvSpPr txBox="1">
            <a:spLocks noChangeArrowheads="1"/>
          </p:cNvSpPr>
          <p:nvPr/>
        </p:nvSpPr>
        <p:spPr bwMode="auto">
          <a:xfrm>
            <a:off x="4667250" y="4064000"/>
            <a:ext cx="990600" cy="2746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de-CH" sz="1200" b="0" kern="0" smtClean="0">
                <a:solidFill>
                  <a:sysClr val="windowText" lastClr="000000"/>
                </a:solidFill>
              </a:rPr>
              <a:t>yes</a:t>
            </a:r>
            <a:endParaRPr lang="en-US" sz="1200" b="0" kern="0" smtClean="0">
              <a:solidFill>
                <a:sysClr val="windowText" lastClr="000000"/>
              </a:solidFill>
            </a:endParaRPr>
          </a:p>
        </p:txBody>
      </p:sp>
      <p:sp>
        <p:nvSpPr>
          <p:cNvPr id="58" name="Text Box 65"/>
          <p:cNvSpPr txBox="1">
            <a:spLocks noChangeArrowheads="1"/>
          </p:cNvSpPr>
          <p:nvPr/>
        </p:nvSpPr>
        <p:spPr bwMode="auto">
          <a:xfrm>
            <a:off x="6972300" y="4064000"/>
            <a:ext cx="9906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de-CH" sz="1200" b="0" kern="0" smtClean="0">
                <a:solidFill>
                  <a:sysClr val="windowText" lastClr="000000"/>
                </a:solidFill>
              </a:rPr>
              <a:t>no</a:t>
            </a:r>
            <a:endParaRPr lang="en-US" sz="1200" b="0" kern="0" smtClean="0">
              <a:solidFill>
                <a:sysClr val="windowText" lastClr="000000"/>
              </a:solidFill>
            </a:endParaRPr>
          </a:p>
        </p:txBody>
      </p:sp>
      <p:sp>
        <p:nvSpPr>
          <p:cNvPr id="59" name="Text Box 73"/>
          <p:cNvSpPr txBox="1">
            <a:spLocks noChangeArrowheads="1"/>
          </p:cNvSpPr>
          <p:nvPr/>
        </p:nvSpPr>
        <p:spPr bwMode="auto">
          <a:xfrm>
            <a:off x="6638925" y="4635500"/>
            <a:ext cx="990600" cy="314325"/>
          </a:xfrm>
          <a:prstGeom prst="rect">
            <a:avLst/>
          </a:prstGeom>
          <a:solidFill>
            <a:srgbClr val="FFFFFF"/>
          </a:solidFill>
          <a:ln w="9525">
            <a:solidFill>
              <a:srgbClr val="000000"/>
            </a:solidFill>
            <a:miter lim="800000"/>
            <a:headEnd/>
            <a:tailEnd/>
          </a:ln>
          <a:effectLst/>
        </p:spPr>
        <p:txBody>
          <a:bodyPr>
            <a:spAutoFit/>
          </a:bodyPr>
          <a:lstStyle/>
          <a:p>
            <a:pPr fontAlgn="auto">
              <a:spcBef>
                <a:spcPts val="0"/>
              </a:spcBef>
              <a:spcAft>
                <a:spcPts val="0"/>
              </a:spcAft>
              <a:defRPr/>
            </a:pPr>
            <a:r>
              <a:rPr lang="de-CH" b="0" kern="0" smtClean="0">
                <a:solidFill>
                  <a:sysClr val="windowText" lastClr="000000"/>
                </a:solidFill>
              </a:rPr>
              <a:t>RFX BMS</a:t>
            </a:r>
            <a:endParaRPr lang="en-US" b="0" kern="0" smtClean="0">
              <a:solidFill>
                <a:sysClr val="windowText" lastClr="000000"/>
              </a:solidFill>
            </a:endParaRPr>
          </a:p>
        </p:txBody>
      </p:sp>
      <p:sp>
        <p:nvSpPr>
          <p:cNvPr id="60" name="TextBox 59"/>
          <p:cNvSpPr txBox="1"/>
          <p:nvPr/>
        </p:nvSpPr>
        <p:spPr>
          <a:xfrm>
            <a:off x="109180" y="6482683"/>
            <a:ext cx="2588914" cy="307777"/>
          </a:xfrm>
          <a:prstGeom prst="rect">
            <a:avLst/>
          </a:prstGeom>
          <a:noFill/>
        </p:spPr>
        <p:txBody>
          <a:bodyPr wrap="none" rtlCol="0">
            <a:spAutoFit/>
          </a:bodyPr>
          <a:lstStyle/>
          <a:p>
            <a:r>
              <a:rPr lang="de-CH" b="0" dirty="0" smtClean="0">
                <a:solidFill>
                  <a:srgbClr val="000000"/>
                </a:solidFill>
                <a:latin typeface="Times New Roman" pitchFamily="18" charset="0"/>
                <a:cs typeface="Times New Roman" pitchFamily="18" charset="0"/>
              </a:rPr>
              <a:t>Stephan et al. 2010, </a:t>
            </a:r>
            <a:r>
              <a:rPr lang="de-CH" b="0" i="1" dirty="0" smtClean="0">
                <a:solidFill>
                  <a:srgbClr val="000000"/>
                </a:solidFill>
                <a:latin typeface="Times New Roman" pitchFamily="18" charset="0"/>
                <a:cs typeface="Times New Roman" pitchFamily="18" charset="0"/>
              </a:rPr>
              <a:t>NeuroImage</a:t>
            </a:r>
            <a:endParaRPr lang="en-US" b="0"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0224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9938" name="Picture 2"/>
          <p:cNvPicPr>
            <a:picLocks noChangeAspect="1" noChangeArrowheads="1"/>
          </p:cNvPicPr>
          <p:nvPr/>
        </p:nvPicPr>
        <p:blipFill>
          <a:blip r:embed="rId3" cstate="print"/>
          <a:srcRect/>
          <a:stretch>
            <a:fillRect/>
          </a:stretch>
        </p:blipFill>
        <p:spPr bwMode="auto">
          <a:xfrm>
            <a:off x="4543425" y="2044700"/>
            <a:ext cx="5743575" cy="3762375"/>
          </a:xfrm>
          <a:prstGeom prst="rect">
            <a:avLst/>
          </a:prstGeom>
          <a:noFill/>
          <a:ln w="9525">
            <a:noFill/>
            <a:miter lim="800000"/>
            <a:headEnd/>
            <a:tailEnd/>
          </a:ln>
        </p:spPr>
      </p:pic>
      <p:sp>
        <p:nvSpPr>
          <p:cNvPr id="13318" name="Rectangle 3"/>
          <p:cNvSpPr>
            <a:spLocks noChangeArrowheads="1"/>
          </p:cNvSpPr>
          <p:nvPr/>
        </p:nvSpPr>
        <p:spPr bwMode="auto">
          <a:xfrm>
            <a:off x="5202238" y="361950"/>
            <a:ext cx="4640262" cy="1143000"/>
          </a:xfrm>
          <a:prstGeom prst="rect">
            <a:avLst/>
          </a:prstGeom>
          <a:noFill/>
          <a:ln w="9525">
            <a:noFill/>
            <a:miter lim="800000"/>
            <a:headEnd/>
            <a:tailEnd/>
          </a:ln>
        </p:spPr>
        <p:txBody>
          <a:bodyPr anchor="ctr"/>
          <a:lstStyle/>
          <a:p>
            <a:pPr algn="r"/>
            <a:r>
              <a:rPr lang="de-CH" sz="2800" dirty="0" smtClean="0">
                <a:solidFill>
                  <a:schemeClr val="tx2"/>
                </a:solidFill>
                <a:latin typeface="Arial Unicode MS" pitchFamily="34" charset="-128"/>
              </a:rPr>
              <a:t>Model space partitioning:</a:t>
            </a:r>
            <a:endParaRPr lang="en-US" sz="2800" dirty="0" smtClean="0">
              <a:solidFill>
                <a:schemeClr val="tx2"/>
              </a:solidFill>
              <a:latin typeface="Arial Unicode MS" pitchFamily="34" charset="-128"/>
            </a:endParaRPr>
          </a:p>
          <a:p>
            <a:pPr algn="r"/>
            <a:r>
              <a:rPr lang="de-CH" sz="2800" dirty="0" smtClean="0">
                <a:solidFill>
                  <a:schemeClr val="tx2"/>
                </a:solidFill>
                <a:latin typeface="Arial Unicode MS" pitchFamily="34" charset="-128"/>
              </a:rPr>
              <a:t>comparing model families</a:t>
            </a:r>
            <a:endParaRPr lang="en-US" sz="2800" dirty="0">
              <a:solidFill>
                <a:schemeClr val="tx2"/>
              </a:solidFill>
              <a:latin typeface="Arial Unicode MS" pitchFamily="34" charset="-128"/>
            </a:endParaRPr>
          </a:p>
        </p:txBody>
      </p:sp>
      <p:pic>
        <p:nvPicPr>
          <p:cNvPr id="13319" name="Picture 4"/>
          <p:cNvPicPr>
            <a:picLocks noChangeAspect="1" noChangeArrowheads="1"/>
          </p:cNvPicPr>
          <p:nvPr/>
        </p:nvPicPr>
        <p:blipFill>
          <a:blip r:embed="rId4" cstate="print"/>
          <a:srcRect/>
          <a:stretch>
            <a:fillRect/>
          </a:stretch>
        </p:blipFill>
        <p:spPr bwMode="auto">
          <a:xfrm>
            <a:off x="342900" y="190500"/>
            <a:ext cx="4214813" cy="6478588"/>
          </a:xfrm>
          <a:prstGeom prst="rect">
            <a:avLst/>
          </a:prstGeom>
          <a:noFill/>
          <a:ln w="9525">
            <a:noFill/>
            <a:miter lim="800000"/>
            <a:headEnd/>
            <a:tailEnd/>
          </a:ln>
        </p:spPr>
      </p:pic>
      <p:graphicFrame>
        <p:nvGraphicFramePr>
          <p:cNvPr id="1959941" name="Object 5"/>
          <p:cNvGraphicFramePr>
            <a:graphicFrameLocks noChangeAspect="1"/>
          </p:cNvGraphicFramePr>
          <p:nvPr/>
        </p:nvGraphicFramePr>
        <p:xfrm>
          <a:off x="7720013" y="4589463"/>
          <a:ext cx="1527175" cy="466725"/>
        </p:xfrm>
        <a:graphic>
          <a:graphicData uri="http://schemas.openxmlformats.org/presentationml/2006/ole">
            <mc:AlternateContent xmlns:mc="http://schemas.openxmlformats.org/markup-compatibility/2006">
              <mc:Choice xmlns:v="urn:schemas-microsoft-com:vml" Requires="v">
                <p:oleObj spid="_x0000_s13377" name="Equation" r:id="rId5" imgW="799920" imgH="253800" progId="Equation.DSMT4">
                  <p:embed/>
                </p:oleObj>
              </mc:Choice>
              <mc:Fallback>
                <p:oleObj name="Equation" r:id="rId5" imgW="79992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0013" y="4589463"/>
                        <a:ext cx="15271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9942" name="Object 6"/>
          <p:cNvGraphicFramePr>
            <a:graphicFrameLocks noChangeAspect="1"/>
          </p:cNvGraphicFramePr>
          <p:nvPr/>
        </p:nvGraphicFramePr>
        <p:xfrm>
          <a:off x="5565775" y="4589463"/>
          <a:ext cx="1550988" cy="466725"/>
        </p:xfrm>
        <a:graphic>
          <a:graphicData uri="http://schemas.openxmlformats.org/presentationml/2006/ole">
            <mc:AlternateContent xmlns:mc="http://schemas.openxmlformats.org/markup-compatibility/2006">
              <mc:Choice xmlns:v="urn:schemas-microsoft-com:vml" Requires="v">
                <p:oleObj spid="_x0000_s13378" name="Equation" r:id="rId7" imgW="812520" imgH="253800" progId="Equation.DSMT4">
                  <p:embed/>
                </p:oleObj>
              </mc:Choice>
              <mc:Fallback>
                <p:oleObj name="Equation" r:id="rId7" imgW="812520" imgH="2538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5775" y="4589463"/>
                        <a:ext cx="1550988"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9943" name="Object 7"/>
          <p:cNvGraphicFramePr>
            <a:graphicFrameLocks noChangeAspect="1"/>
          </p:cNvGraphicFramePr>
          <p:nvPr/>
        </p:nvGraphicFramePr>
        <p:xfrm>
          <a:off x="6042025" y="3302000"/>
          <a:ext cx="2692400" cy="587375"/>
        </p:xfrm>
        <a:graphic>
          <a:graphicData uri="http://schemas.openxmlformats.org/presentationml/2006/ole">
            <mc:AlternateContent xmlns:mc="http://schemas.openxmlformats.org/markup-compatibility/2006">
              <mc:Choice xmlns:v="urn:schemas-microsoft-com:vml" Requires="v">
                <p:oleObj spid="_x0000_s13379" name="Equation" r:id="rId9" imgW="1168200" imgH="253800" progId="Equation.DSMT4">
                  <p:embed/>
                </p:oleObj>
              </mc:Choice>
              <mc:Fallback>
                <p:oleObj name="Equation" r:id="rId9" imgW="1168200" imgH="253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2025" y="3302000"/>
                        <a:ext cx="2692400"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Oval 8"/>
          <p:cNvSpPr>
            <a:spLocks noChangeAspect="1" noChangeArrowheads="1"/>
          </p:cNvSpPr>
          <p:nvPr/>
        </p:nvSpPr>
        <p:spPr bwMode="auto">
          <a:xfrm>
            <a:off x="2351088" y="4851400"/>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13321" name="Oval 9"/>
          <p:cNvSpPr>
            <a:spLocks noChangeAspect="1" noChangeArrowheads="1"/>
          </p:cNvSpPr>
          <p:nvPr/>
        </p:nvSpPr>
        <p:spPr bwMode="auto">
          <a:xfrm>
            <a:off x="3582988" y="4835525"/>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sp>
        <p:nvSpPr>
          <p:cNvPr id="1959946" name="Oval 10"/>
          <p:cNvSpPr>
            <a:spLocks noChangeAspect="1" noChangeArrowheads="1"/>
          </p:cNvSpPr>
          <p:nvPr/>
        </p:nvSpPr>
        <p:spPr bwMode="auto">
          <a:xfrm>
            <a:off x="9105900" y="2532063"/>
            <a:ext cx="449263" cy="449262"/>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1959947" name="Oval 11"/>
          <p:cNvSpPr>
            <a:spLocks noChangeAspect="1" noChangeArrowheads="1"/>
          </p:cNvSpPr>
          <p:nvPr/>
        </p:nvSpPr>
        <p:spPr bwMode="auto">
          <a:xfrm>
            <a:off x="5449888" y="2530475"/>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sp>
        <p:nvSpPr>
          <p:cNvPr id="13324" name="Rectangle 12"/>
          <p:cNvSpPr>
            <a:spLocks noChangeArrowheads="1"/>
          </p:cNvSpPr>
          <p:nvPr/>
        </p:nvSpPr>
        <p:spPr bwMode="auto">
          <a:xfrm>
            <a:off x="7310438" y="6235700"/>
            <a:ext cx="2527300" cy="304800"/>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Stephan et al. 2009, </a:t>
            </a:r>
            <a:r>
              <a:rPr lang="en-GB" b="0" i="1">
                <a:latin typeface="Times New Roman" pitchFamily="18" charset="0"/>
              </a:rPr>
              <a:t>NeuroImage</a:t>
            </a:r>
            <a:endParaRPr lang="de-DE" b="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99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99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99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99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99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9946" grpId="0" animBg="1"/>
      <p:bldP spid="19599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68400"/>
            <a:ext cx="8743950" cy="1143000"/>
          </a:xfrm>
        </p:spPr>
        <p:txBody>
          <a:bodyPr/>
          <a:lstStyle/>
          <a:p>
            <a:pPr algn="l"/>
            <a:r>
              <a:rPr lang="de-CH" sz="2800" b="1" dirty="0" smtClean="0">
                <a:latin typeface="Arial Unicode MS" pitchFamily="34" charset="-128"/>
                <a:ea typeface="Arial Unicode MS" pitchFamily="34" charset="-128"/>
                <a:cs typeface="Arial Unicode MS" pitchFamily="34" charset="-128"/>
              </a:rPr>
              <a:t>Bayesian Model Averaging (BMA)</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03029" y="1446660"/>
            <a:ext cx="4919598" cy="4872250"/>
          </a:xfrm>
        </p:spPr>
        <p:txBody>
          <a:bodyPr/>
          <a:lstStyle/>
          <a:p>
            <a:pPr>
              <a:spcBef>
                <a:spcPts val="1200"/>
              </a:spcBef>
            </a:pPr>
            <a:r>
              <a:rPr lang="en-US" sz="2000" dirty="0" smtClean="0">
                <a:latin typeface="Arial" pitchFamily="34" charset="0"/>
                <a:cs typeface="Arial" pitchFamily="34" charset="0"/>
              </a:rPr>
              <a:t>abandons dependence of parameter inference on a single model</a:t>
            </a:r>
          </a:p>
          <a:p>
            <a:pPr>
              <a:spcBef>
                <a:spcPts val="1200"/>
              </a:spcBef>
            </a:pPr>
            <a:r>
              <a:rPr lang="en-US" sz="2000" dirty="0" smtClean="0">
                <a:latin typeface="Arial" pitchFamily="34" charset="0"/>
                <a:cs typeface="Arial" pitchFamily="34" charset="0"/>
              </a:rPr>
              <a:t>uses the entire model space considered (or an optimal family of models) </a:t>
            </a:r>
          </a:p>
          <a:p>
            <a:pPr>
              <a:spcBef>
                <a:spcPts val="1200"/>
              </a:spcBef>
            </a:pPr>
            <a:r>
              <a:rPr lang="en-US" sz="2000" dirty="0" smtClean="0">
                <a:latin typeface="Arial" pitchFamily="34" charset="0"/>
                <a:cs typeface="Arial" pitchFamily="34" charset="0"/>
              </a:rPr>
              <a:t>computes average of each parameter, weighted by posterior model probabilities</a:t>
            </a:r>
          </a:p>
          <a:p>
            <a:pPr>
              <a:spcBef>
                <a:spcPts val="1200"/>
              </a:spcBef>
            </a:pPr>
            <a:r>
              <a:rPr lang="en-US" sz="2000" dirty="0" smtClean="0">
                <a:latin typeface="Arial" pitchFamily="34" charset="0"/>
                <a:cs typeface="Arial" pitchFamily="34" charset="0"/>
              </a:rPr>
              <a:t>represents a particularly useful alternative</a:t>
            </a:r>
          </a:p>
          <a:p>
            <a:pPr lvl="1">
              <a:spcBef>
                <a:spcPts val="600"/>
              </a:spcBef>
            </a:pPr>
            <a:r>
              <a:rPr lang="en-US" sz="1800" dirty="0" smtClean="0">
                <a:latin typeface="Arial" pitchFamily="34" charset="0"/>
                <a:cs typeface="Arial" pitchFamily="34" charset="0"/>
              </a:rPr>
              <a:t>when none of the models (or model subspaces) considered clearly outperforms all others</a:t>
            </a:r>
          </a:p>
          <a:p>
            <a:pPr lvl="1">
              <a:spcBef>
                <a:spcPts val="600"/>
              </a:spcBef>
            </a:pPr>
            <a:r>
              <a:rPr lang="de-CH" sz="1800" dirty="0" smtClean="0">
                <a:latin typeface="Arial" pitchFamily="34" charset="0"/>
                <a:cs typeface="Arial" pitchFamily="34" charset="0"/>
              </a:rPr>
              <a:t>when comparing groups for which the optimal model differs</a:t>
            </a:r>
            <a:endParaRPr lang="en-US" sz="1800" dirty="0" smtClean="0">
              <a:latin typeface="Arial" pitchFamily="34" charset="0"/>
              <a:cs typeface="Arial" pitchFamily="34" charset="0"/>
            </a:endParaRPr>
          </a:p>
        </p:txBody>
      </p:sp>
      <p:graphicFrame>
        <p:nvGraphicFramePr>
          <p:cNvPr id="4" name="Object 3"/>
          <p:cNvGraphicFramePr>
            <a:graphicFrameLocks noChangeAspect="1"/>
          </p:cNvGraphicFramePr>
          <p:nvPr/>
        </p:nvGraphicFramePr>
        <p:xfrm>
          <a:off x="5673779" y="1744992"/>
          <a:ext cx="4335078" cy="1475880"/>
        </p:xfrm>
        <a:graphic>
          <a:graphicData uri="http://schemas.openxmlformats.org/presentationml/2006/ole">
            <mc:AlternateContent xmlns:mc="http://schemas.openxmlformats.org/markup-compatibility/2006">
              <mc:Choice xmlns:v="urn:schemas-microsoft-com:vml" Requires="v">
                <p:oleObj spid="_x0000_s130071" name="Equation" r:id="rId3" imgW="1790640" imgH="609480" progId="Equation.DSMT4">
                  <p:embed/>
                </p:oleObj>
              </mc:Choice>
              <mc:Fallback>
                <p:oleObj name="Equation" r:id="rId3" imgW="179064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79" y="1744992"/>
                        <a:ext cx="4335078" cy="1475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196084" y="3302744"/>
            <a:ext cx="3207224" cy="646331"/>
          </a:xfrm>
          <a:prstGeom prst="rect">
            <a:avLst/>
          </a:prstGeom>
          <a:noFill/>
        </p:spPr>
        <p:txBody>
          <a:bodyPr wrap="square" rtlCol="0">
            <a:spAutoFit/>
          </a:bodyPr>
          <a:lstStyle/>
          <a:p>
            <a:r>
              <a:rPr lang="de-CH" sz="1800" b="0" dirty="0" smtClean="0"/>
              <a:t>NB: </a:t>
            </a:r>
            <a:r>
              <a:rPr lang="de-CH" sz="1800" b="0" i="1" dirty="0" smtClean="0">
                <a:latin typeface="Times New Roman" pitchFamily="18" charset="0"/>
              </a:rPr>
              <a:t>p</a:t>
            </a:r>
            <a:r>
              <a:rPr lang="de-CH" sz="1800" b="0" dirty="0" smtClean="0">
                <a:latin typeface="Times New Roman" pitchFamily="18" charset="0"/>
              </a:rPr>
              <a:t>(</a:t>
            </a:r>
            <a:r>
              <a:rPr lang="de-CH" sz="1800" b="0" i="1" dirty="0" smtClean="0">
                <a:latin typeface="Times New Roman" pitchFamily="18" charset="0"/>
              </a:rPr>
              <a:t>m</a:t>
            </a:r>
            <a:r>
              <a:rPr lang="de-CH" sz="1800" b="0" dirty="0" smtClean="0">
                <a:latin typeface="Times New Roman" pitchFamily="18" charset="0"/>
              </a:rPr>
              <a:t>|</a:t>
            </a:r>
            <a:r>
              <a:rPr lang="de-CH" sz="1800" b="0" i="1" dirty="0" smtClean="0">
                <a:latin typeface="Times New Roman" pitchFamily="18" charset="0"/>
              </a:rPr>
              <a:t>y</a:t>
            </a:r>
            <a:r>
              <a:rPr lang="de-CH" sz="1800" b="0" baseline="-25000" dirty="0" smtClean="0">
                <a:latin typeface="Times New Roman" pitchFamily="18" charset="0"/>
              </a:rPr>
              <a:t>1..</a:t>
            </a:r>
            <a:r>
              <a:rPr lang="de-CH" sz="1800" b="0" i="1" baseline="-25000" dirty="0" smtClean="0">
                <a:latin typeface="Times New Roman" pitchFamily="18" charset="0"/>
              </a:rPr>
              <a:t>N</a:t>
            </a:r>
            <a:r>
              <a:rPr lang="de-CH" sz="1800" b="0" dirty="0" smtClean="0">
                <a:latin typeface="Times New Roman" pitchFamily="18" charset="0"/>
              </a:rPr>
              <a:t>)</a:t>
            </a:r>
            <a:r>
              <a:rPr lang="de-CH" sz="1800" b="0" dirty="0" smtClean="0"/>
              <a:t> can be obtained by either FFX or RFX BMS</a:t>
            </a:r>
            <a:endParaRPr lang="en-US" sz="1800" b="0" dirty="0"/>
          </a:p>
        </p:txBody>
      </p:sp>
      <p:sp>
        <p:nvSpPr>
          <p:cNvPr id="6" name="Text Box 48"/>
          <p:cNvSpPr txBox="1">
            <a:spLocks noChangeArrowheads="1"/>
          </p:cNvSpPr>
          <p:nvPr/>
        </p:nvSpPr>
        <p:spPr bwMode="auto">
          <a:xfrm>
            <a:off x="7042947" y="6285819"/>
            <a:ext cx="2956259" cy="307777"/>
          </a:xfrm>
          <a:prstGeom prst="rect">
            <a:avLst/>
          </a:prstGeom>
          <a:noFill/>
          <a:ln w="9525">
            <a:noFill/>
            <a:miter lim="800000"/>
            <a:headEnd/>
            <a:tailEnd/>
          </a:ln>
        </p:spPr>
        <p:txBody>
          <a:bodyPr wrap="none">
            <a:spAutoFit/>
          </a:bodyPr>
          <a:lstStyle/>
          <a:p>
            <a:pPr eaLnBrk="0" hangingPunct="0"/>
            <a:r>
              <a:rPr lang="de-DE" b="0" dirty="0" smtClean="0">
                <a:latin typeface="Times New Roman" pitchFamily="18" charset="0"/>
              </a:rPr>
              <a:t>Penny et al. 2010, </a:t>
            </a:r>
            <a:r>
              <a:rPr lang="de-DE" b="0" i="1" dirty="0" smtClean="0">
                <a:latin typeface="Times New Roman" pitchFamily="18" charset="0"/>
              </a:rPr>
              <a:t>PLoS Comput. Biol.</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dirty="0">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2443163"/>
            <a:ext cx="9001125" cy="557212"/>
          </a:xfrm>
          <a:prstGeom prst="rect">
            <a:avLst/>
          </a:prstGeom>
          <a:noFill/>
          <a:ln w="38100">
            <a:solidFill>
              <a:srgbClr val="006699"/>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2800" dirty="0">
                <a:latin typeface="Arial Unicode MS" pitchFamily="34" charset="-128"/>
              </a:rPr>
              <a:t>Overview</a:t>
            </a:r>
          </a:p>
        </p:txBody>
      </p:sp>
      <p:sp>
        <p:nvSpPr>
          <p:cNvPr id="31747" name="Rectangle 11"/>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smtClean="0">
                <a:solidFill>
                  <a:srgbClr val="000000"/>
                </a:solidFill>
                <a:latin typeface="Arial Unicode MS" pitchFamily="34" charset="-128"/>
              </a:rPr>
              <a:t>Applications</a:t>
            </a:r>
            <a:r>
              <a:rPr lang="de-DE" sz="2400" b="0" dirty="0" smtClean="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a:t>
            </a:r>
            <a:r>
              <a:rPr lang="de-DE" sz="2400" b="0" dirty="0" smtClean="0">
                <a:solidFill>
                  <a:srgbClr val="000000"/>
                </a:solidFill>
                <a:latin typeface="Arial Unicode MS" pitchFamily="34" charset="-128"/>
              </a:rPr>
              <a:t>DCM </a:t>
            </a:r>
            <a:r>
              <a:rPr lang="de-DE" sz="2400" b="0" dirty="0" err="1" smtClean="0">
                <a:solidFill>
                  <a:srgbClr val="000000"/>
                </a:solidFill>
                <a:latin typeface="Arial Unicode MS" pitchFamily="34" charset="-128"/>
              </a:rPr>
              <a:t>to</a:t>
            </a:r>
            <a:r>
              <a:rPr lang="de-DE" sz="2400" b="0" dirty="0" smtClean="0">
                <a:solidFill>
                  <a:srgbClr val="000000"/>
                </a:solidFill>
                <a:latin typeface="Arial Unicode MS" pitchFamily="34" charset="-128"/>
              </a:rPr>
              <a:t> </a:t>
            </a:r>
            <a:r>
              <a:rPr lang="de-DE" sz="2400" b="0" dirty="0" err="1" smtClean="0">
                <a:solidFill>
                  <a:srgbClr val="000000"/>
                </a:solidFill>
                <a:latin typeface="Arial Unicode MS" pitchFamily="34" charset="-128"/>
              </a:rPr>
              <a:t>clinical</a:t>
            </a:r>
            <a:r>
              <a:rPr lang="de-DE" sz="2400" b="0" dirty="0" smtClean="0">
                <a:solidFill>
                  <a:srgbClr val="000000"/>
                </a:solidFill>
                <a:latin typeface="Arial Unicode MS" pitchFamily="34" charset="-128"/>
              </a:rPr>
              <a:t> </a:t>
            </a:r>
            <a:r>
              <a:rPr lang="de-DE" sz="2400" b="0" dirty="0" err="1" smtClean="0">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1412108" name="Rectangle 12"/>
          <p:cNvSpPr>
            <a:spLocks noChangeArrowheads="1"/>
          </p:cNvSpPr>
          <p:nvPr/>
        </p:nvSpPr>
        <p:spPr bwMode="auto">
          <a:xfrm>
            <a:off x="741363" y="1720850"/>
            <a:ext cx="9001125" cy="565150"/>
          </a:xfrm>
          <a:prstGeom prst="rect">
            <a:avLst/>
          </a:prstGeom>
          <a:noFill/>
          <a:ln w="38100">
            <a:solidFill>
              <a:srgbClr val="006699"/>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2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DCM10 in SPM8</a:t>
            </a:r>
            <a:endParaRPr lang="en-US" sz="4000" dirty="0"/>
          </a:p>
        </p:txBody>
      </p:sp>
      <p:sp>
        <p:nvSpPr>
          <p:cNvPr id="3" name="Content Placeholder 2"/>
          <p:cNvSpPr>
            <a:spLocks noGrp="1"/>
          </p:cNvSpPr>
          <p:nvPr>
            <p:ph idx="1"/>
          </p:nvPr>
        </p:nvSpPr>
        <p:spPr>
          <a:xfrm>
            <a:off x="514350" y="1286354"/>
            <a:ext cx="9258300" cy="4802330"/>
          </a:xfrm>
        </p:spPr>
        <p:txBody>
          <a:bodyPr/>
          <a:lstStyle/>
          <a:p>
            <a:pPr>
              <a:spcBef>
                <a:spcPts val="1800"/>
              </a:spcBef>
            </a:pPr>
            <a:r>
              <a:rPr lang="de-CH" sz="2000" dirty="0" smtClean="0"/>
              <a:t>DCM10 was released as part of SPM8 in July 2010 (version 4010).</a:t>
            </a:r>
          </a:p>
          <a:p>
            <a:pPr>
              <a:spcBef>
                <a:spcPts val="2400"/>
              </a:spcBef>
            </a:pPr>
            <a:r>
              <a:rPr lang="de-CH" sz="2000" dirty="0" smtClean="0"/>
              <a:t>Introduced many new features, incl. two-state DCMs and stochastic DCMs</a:t>
            </a:r>
          </a:p>
          <a:p>
            <a:pPr>
              <a:spcBef>
                <a:spcPts val="2400"/>
              </a:spcBef>
            </a:pPr>
            <a:r>
              <a:rPr lang="de-CH" sz="2000" dirty="0" smtClean="0"/>
              <a:t>This led to various changes in model defaults, e.g.</a:t>
            </a:r>
          </a:p>
          <a:p>
            <a:pPr lvl="1">
              <a:spcBef>
                <a:spcPts val="600"/>
              </a:spcBef>
            </a:pPr>
            <a:r>
              <a:rPr lang="de-CH" sz="1800" dirty="0" smtClean="0"/>
              <a:t>inputs mean-centred</a:t>
            </a:r>
          </a:p>
          <a:p>
            <a:pPr lvl="1">
              <a:spcBef>
                <a:spcPts val="600"/>
              </a:spcBef>
            </a:pPr>
            <a:r>
              <a:rPr lang="de-CH" sz="1800" dirty="0" smtClean="0"/>
              <a:t>changes in coupling priors</a:t>
            </a:r>
          </a:p>
          <a:p>
            <a:pPr lvl="1">
              <a:spcBef>
                <a:spcPts val="600"/>
              </a:spcBef>
            </a:pPr>
            <a:r>
              <a:rPr lang="de-CH" sz="1800" dirty="0" err="1" smtClean="0"/>
              <a:t>self</a:t>
            </a:r>
            <a:r>
              <a:rPr lang="de-CH" sz="1800" dirty="0"/>
              <a:t>-connections </a:t>
            </a:r>
            <a:r>
              <a:rPr lang="de-CH" sz="1800" dirty="0" err="1"/>
              <a:t>estimated</a:t>
            </a:r>
            <a:r>
              <a:rPr lang="de-CH" sz="1800" dirty="0"/>
              <a:t> </a:t>
            </a:r>
            <a:r>
              <a:rPr lang="de-CH" sz="1800" dirty="0" err="1"/>
              <a:t>separately</a:t>
            </a:r>
            <a:r>
              <a:rPr lang="de-CH" sz="1800" dirty="0"/>
              <a:t> </a:t>
            </a:r>
            <a:r>
              <a:rPr lang="de-CH" sz="1800" dirty="0" err="1" smtClean="0"/>
              <a:t>for</a:t>
            </a:r>
            <a:r>
              <a:rPr lang="de-CH" sz="1800" dirty="0" smtClean="0"/>
              <a:t> each area</a:t>
            </a:r>
          </a:p>
          <a:p>
            <a:pPr lvl="0">
              <a:spcBef>
                <a:spcPts val="2400"/>
              </a:spcBef>
            </a:pPr>
            <a:r>
              <a:rPr lang="de-CH" sz="2000" dirty="0" smtClean="0">
                <a:solidFill>
                  <a:srgbClr val="000000"/>
                </a:solidFill>
              </a:rPr>
              <a:t>For details, see: www.fil.ion.ucl.ac.uk/spm/software/spm8/SPM8_Release_Notes_r4010.pdf</a:t>
            </a:r>
          </a:p>
          <a:p>
            <a:pPr lvl="0">
              <a:spcBef>
                <a:spcPts val="2400"/>
              </a:spcBef>
            </a:pPr>
            <a:r>
              <a:rPr lang="de-CH" sz="2000" dirty="0" smtClean="0">
                <a:solidFill>
                  <a:srgbClr val="000000"/>
                </a:solidFill>
              </a:rPr>
              <a:t>Further changes in version 4290 (released April 2011) to accommodate new developments and give users more choice (e.g., whether or not to mean-centre inputs).</a:t>
            </a:r>
          </a:p>
        </p:txBody>
      </p:sp>
    </p:spTree>
    <p:extLst>
      <p:ext uri="{BB962C8B-B14F-4D97-AF65-F5344CB8AC3E}">
        <p14:creationId xmlns:p14="http://schemas.microsoft.com/office/powerpoint/2010/main" val="109152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The evolution of DCM in SPM</a:t>
            </a:r>
            <a:endParaRPr lang="en-US" sz="4000" dirty="0"/>
          </a:p>
        </p:txBody>
      </p:sp>
      <p:sp>
        <p:nvSpPr>
          <p:cNvPr id="3" name="Content Placeholder 2"/>
          <p:cNvSpPr>
            <a:spLocks noGrp="1"/>
          </p:cNvSpPr>
          <p:nvPr>
            <p:ph idx="1"/>
          </p:nvPr>
        </p:nvSpPr>
        <p:spPr>
          <a:xfrm>
            <a:off x="514350" y="1286354"/>
            <a:ext cx="9258300" cy="2748617"/>
          </a:xfrm>
        </p:spPr>
        <p:txBody>
          <a:bodyPr/>
          <a:lstStyle/>
          <a:p>
            <a:pPr lvl="0">
              <a:spcBef>
                <a:spcPts val="1800"/>
              </a:spcBef>
            </a:pPr>
            <a:r>
              <a:rPr lang="de-CH" sz="2000" dirty="0" smtClean="0"/>
              <a:t>DCM is not one specific model, but a framework  for Bayesian inversion of dynamic system models</a:t>
            </a:r>
          </a:p>
          <a:p>
            <a:pPr lvl="0">
              <a:spcBef>
                <a:spcPts val="2400"/>
              </a:spcBef>
            </a:pPr>
            <a:r>
              <a:rPr lang="de-CH" sz="2000" dirty="0" smtClean="0"/>
              <a:t>The default implementation in SPM is evolving over time</a:t>
            </a:r>
          </a:p>
          <a:p>
            <a:pPr lvl="1">
              <a:spcBef>
                <a:spcPts val="600"/>
              </a:spcBef>
            </a:pPr>
            <a:r>
              <a:rPr lang="de-CH" sz="2000" dirty="0" err="1" smtClean="0"/>
              <a:t>improvements</a:t>
            </a:r>
            <a:r>
              <a:rPr lang="de-CH" sz="2000" dirty="0" smtClean="0"/>
              <a:t> </a:t>
            </a:r>
            <a:r>
              <a:rPr lang="de-CH" sz="2000" dirty="0" err="1" smtClean="0"/>
              <a:t>of</a:t>
            </a:r>
            <a:r>
              <a:rPr lang="de-CH" sz="2000" dirty="0" smtClean="0"/>
              <a:t> </a:t>
            </a:r>
            <a:r>
              <a:rPr lang="de-CH" sz="2000" dirty="0" err="1" smtClean="0"/>
              <a:t>numerical</a:t>
            </a:r>
            <a:r>
              <a:rPr lang="de-CH" sz="2000" dirty="0" smtClean="0"/>
              <a:t> </a:t>
            </a:r>
            <a:r>
              <a:rPr lang="de-CH" sz="2000" dirty="0" err="1" smtClean="0"/>
              <a:t>routines</a:t>
            </a:r>
            <a:r>
              <a:rPr lang="de-CH" sz="2000" dirty="0" smtClean="0"/>
              <a:t> (e.g., </a:t>
            </a:r>
            <a:r>
              <a:rPr lang="de-CH" sz="2000" dirty="0" err="1" smtClean="0"/>
              <a:t>for</a:t>
            </a:r>
            <a:r>
              <a:rPr lang="de-CH" sz="2000" dirty="0" smtClean="0"/>
              <a:t> </a:t>
            </a:r>
            <a:r>
              <a:rPr lang="de-CH" sz="2000" dirty="0" err="1" smtClean="0"/>
              <a:t>inversion</a:t>
            </a:r>
            <a:r>
              <a:rPr lang="de-CH" sz="2000" dirty="0" smtClean="0"/>
              <a:t>)</a:t>
            </a:r>
          </a:p>
          <a:p>
            <a:pPr lvl="1">
              <a:spcBef>
                <a:spcPts val="600"/>
              </a:spcBef>
            </a:pPr>
            <a:r>
              <a:rPr lang="de-CH" sz="2000" dirty="0" smtClean="0"/>
              <a:t>change in priors to cover new variants (e.g., stochastic DCMs, endogenous DCMs etc.)</a:t>
            </a:r>
          </a:p>
        </p:txBody>
      </p:sp>
      <p:sp>
        <p:nvSpPr>
          <p:cNvPr id="4" name="TextBox 3"/>
          <p:cNvSpPr txBox="1"/>
          <p:nvPr/>
        </p:nvSpPr>
        <p:spPr>
          <a:xfrm>
            <a:off x="1959420" y="4051627"/>
            <a:ext cx="7024923" cy="1938992"/>
          </a:xfrm>
          <a:prstGeom prst="rect">
            <a:avLst/>
          </a:prstGeom>
          <a:noFill/>
        </p:spPr>
        <p:txBody>
          <a:bodyPr wrap="square" rtlCol="0">
            <a:spAutoFit/>
          </a:bodyPr>
          <a:lstStyle/>
          <a:p>
            <a:r>
              <a:rPr lang="de-CH" sz="2000" b="0" dirty="0" smtClean="0">
                <a:solidFill>
                  <a:srgbClr val="000000"/>
                </a:solidFill>
              </a:rPr>
              <a:t>To enable replication of your results, you should ideally state which SPM </a:t>
            </a:r>
            <a:r>
              <a:rPr lang="de-CH" sz="2000" b="0" dirty="0" err="1" smtClean="0">
                <a:solidFill>
                  <a:srgbClr val="000000"/>
                </a:solidFill>
              </a:rPr>
              <a:t>version</a:t>
            </a:r>
            <a:r>
              <a:rPr lang="de-CH" sz="2000" b="0" dirty="0" smtClean="0">
                <a:solidFill>
                  <a:srgbClr val="000000"/>
                </a:solidFill>
              </a:rPr>
              <a:t> (</a:t>
            </a:r>
            <a:r>
              <a:rPr lang="de-CH" sz="2000" b="0" dirty="0" err="1" smtClean="0">
                <a:solidFill>
                  <a:srgbClr val="000000"/>
                </a:solidFill>
              </a:rPr>
              <a:t>release</a:t>
            </a:r>
            <a:r>
              <a:rPr lang="de-CH" sz="2000" b="0" dirty="0" smtClean="0">
                <a:solidFill>
                  <a:srgbClr val="000000"/>
                </a:solidFill>
              </a:rPr>
              <a:t> </a:t>
            </a:r>
            <a:r>
              <a:rPr lang="de-CH" sz="2000" b="0" dirty="0" err="1" smtClean="0">
                <a:solidFill>
                  <a:srgbClr val="000000"/>
                </a:solidFill>
              </a:rPr>
              <a:t>number</a:t>
            </a:r>
            <a:r>
              <a:rPr lang="de-CH" sz="2000" b="0" dirty="0" smtClean="0">
                <a:solidFill>
                  <a:srgbClr val="000000"/>
                </a:solidFill>
              </a:rPr>
              <a:t>) </a:t>
            </a:r>
            <a:r>
              <a:rPr lang="de-CH" sz="2000" b="0" dirty="0" err="1" smtClean="0">
                <a:solidFill>
                  <a:srgbClr val="000000"/>
                </a:solidFill>
              </a:rPr>
              <a:t>you</a:t>
            </a:r>
            <a:r>
              <a:rPr lang="de-CH" sz="2000" b="0" dirty="0" smtClean="0">
                <a:solidFill>
                  <a:srgbClr val="000000"/>
                </a:solidFill>
              </a:rPr>
              <a:t> are using when publishing </a:t>
            </a:r>
            <a:r>
              <a:rPr lang="de-CH" sz="2000" b="0" dirty="0" err="1" smtClean="0">
                <a:solidFill>
                  <a:srgbClr val="000000"/>
                </a:solidFill>
              </a:rPr>
              <a:t>papers</a:t>
            </a:r>
            <a:r>
              <a:rPr lang="de-CH" sz="2000" b="0" dirty="0" smtClean="0">
                <a:solidFill>
                  <a:srgbClr val="000000"/>
                </a:solidFill>
              </a:rPr>
              <a:t>.</a:t>
            </a:r>
          </a:p>
          <a:p>
            <a:endParaRPr lang="de-CH" sz="2000" b="0" dirty="0">
              <a:solidFill>
                <a:srgbClr val="000000"/>
              </a:solidFill>
            </a:endParaRPr>
          </a:p>
          <a:p>
            <a:r>
              <a:rPr lang="de-CH" sz="2000" b="0" dirty="0" smtClean="0">
                <a:solidFill>
                  <a:srgbClr val="000000"/>
                </a:solidFill>
              </a:rPr>
              <a:t>In </a:t>
            </a:r>
            <a:r>
              <a:rPr lang="de-CH" sz="2000" b="0" dirty="0" err="1" smtClean="0">
                <a:solidFill>
                  <a:srgbClr val="000000"/>
                </a:solidFill>
              </a:rPr>
              <a:t>the</a:t>
            </a:r>
            <a:r>
              <a:rPr lang="de-CH" sz="2000" b="0" dirty="0" smtClean="0">
                <a:solidFill>
                  <a:srgbClr val="000000"/>
                </a:solidFill>
              </a:rPr>
              <a:t> </a:t>
            </a:r>
            <a:r>
              <a:rPr lang="de-CH" sz="2000" b="0" dirty="0" err="1" smtClean="0">
                <a:solidFill>
                  <a:srgbClr val="000000"/>
                </a:solidFill>
              </a:rPr>
              <a:t>next</a:t>
            </a:r>
            <a:r>
              <a:rPr lang="de-CH" sz="2000" b="0" dirty="0" smtClean="0">
                <a:solidFill>
                  <a:srgbClr val="000000"/>
                </a:solidFill>
              </a:rPr>
              <a:t> SPM </a:t>
            </a:r>
            <a:r>
              <a:rPr lang="de-CH" sz="2000" b="0" dirty="0" err="1" smtClean="0">
                <a:solidFill>
                  <a:srgbClr val="000000"/>
                </a:solidFill>
              </a:rPr>
              <a:t>version</a:t>
            </a:r>
            <a:r>
              <a:rPr lang="de-CH" sz="2000" b="0" dirty="0" smtClean="0">
                <a:solidFill>
                  <a:srgbClr val="000000"/>
                </a:solidFill>
              </a:rPr>
              <a:t>, </a:t>
            </a:r>
            <a:r>
              <a:rPr lang="de-CH" sz="2000" b="0" dirty="0" err="1" smtClean="0">
                <a:solidFill>
                  <a:srgbClr val="000000"/>
                </a:solidFill>
              </a:rPr>
              <a:t>the</a:t>
            </a:r>
            <a:r>
              <a:rPr lang="de-CH" sz="2000" b="0" dirty="0" smtClean="0">
                <a:solidFill>
                  <a:srgbClr val="000000"/>
                </a:solidFill>
              </a:rPr>
              <a:t> </a:t>
            </a:r>
            <a:r>
              <a:rPr lang="de-CH" sz="2000" b="0" dirty="0" err="1" smtClean="0">
                <a:solidFill>
                  <a:srgbClr val="000000"/>
                </a:solidFill>
              </a:rPr>
              <a:t>release</a:t>
            </a:r>
            <a:r>
              <a:rPr lang="de-CH" sz="2000" b="0" dirty="0">
                <a:solidFill>
                  <a:srgbClr val="000000"/>
                </a:solidFill>
              </a:rPr>
              <a:t> </a:t>
            </a:r>
            <a:r>
              <a:rPr lang="de-CH" sz="2000" b="0" dirty="0" err="1" smtClean="0">
                <a:solidFill>
                  <a:srgbClr val="000000"/>
                </a:solidFill>
              </a:rPr>
              <a:t>number</a:t>
            </a:r>
            <a:r>
              <a:rPr lang="de-CH" sz="2000" b="0" dirty="0" smtClean="0">
                <a:solidFill>
                  <a:srgbClr val="000000"/>
                </a:solidFill>
              </a:rPr>
              <a:t> will </a:t>
            </a:r>
            <a:r>
              <a:rPr lang="de-CH" sz="2000" b="0" dirty="0" err="1" smtClean="0">
                <a:solidFill>
                  <a:srgbClr val="000000"/>
                </a:solidFill>
              </a:rPr>
              <a:t>be</a:t>
            </a:r>
            <a:r>
              <a:rPr lang="de-CH" sz="2000" b="0" dirty="0" smtClean="0">
                <a:solidFill>
                  <a:srgbClr val="000000"/>
                </a:solidFill>
              </a:rPr>
              <a:t> </a:t>
            </a:r>
            <a:r>
              <a:rPr lang="de-CH" sz="2000" b="0" dirty="0" err="1" smtClean="0">
                <a:solidFill>
                  <a:srgbClr val="000000"/>
                </a:solidFill>
              </a:rPr>
              <a:t>stored</a:t>
            </a:r>
            <a:r>
              <a:rPr lang="de-CH" sz="2000" b="0" dirty="0" smtClean="0">
                <a:solidFill>
                  <a:srgbClr val="000000"/>
                </a:solidFill>
              </a:rPr>
              <a:t> in </a:t>
            </a:r>
            <a:r>
              <a:rPr lang="de-CH" sz="2000" b="0" dirty="0" err="1" smtClean="0">
                <a:solidFill>
                  <a:srgbClr val="000000"/>
                </a:solidFill>
              </a:rPr>
              <a:t>the</a:t>
            </a:r>
            <a:r>
              <a:rPr lang="de-CH" sz="2000" b="0" dirty="0" smtClean="0">
                <a:solidFill>
                  <a:srgbClr val="000000"/>
                </a:solidFill>
              </a:rPr>
              <a:t> </a:t>
            </a:r>
            <a:r>
              <a:rPr lang="de-CH" sz="2000" b="0" dirty="0" err="1" smtClean="0">
                <a:solidFill>
                  <a:srgbClr val="000000"/>
                </a:solidFill>
              </a:rPr>
              <a:t>DCM.mat</a:t>
            </a:r>
            <a:r>
              <a:rPr lang="de-CH" sz="2000" b="0" dirty="0" smtClean="0">
                <a:solidFill>
                  <a:srgbClr val="000000"/>
                </a:solidFill>
              </a:rPr>
              <a:t>.</a:t>
            </a:r>
          </a:p>
        </p:txBody>
      </p:sp>
      <p:sp>
        <p:nvSpPr>
          <p:cNvPr id="5" name="Right Arrow 4"/>
          <p:cNvSpPr/>
          <p:nvPr/>
        </p:nvSpPr>
        <p:spPr bwMode="auto">
          <a:xfrm>
            <a:off x="928914" y="4209145"/>
            <a:ext cx="769257" cy="362857"/>
          </a:xfrm>
          <a:prstGeom prst="rightArrow">
            <a:avLst/>
          </a:prstGeom>
          <a:solidFill>
            <a:srgbClr val="333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713206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p:cNvSpPr>
            <a:spLocks noChangeArrowheads="1"/>
          </p:cNvSpPr>
          <p:nvPr/>
        </p:nvSpPr>
        <p:spPr bwMode="auto">
          <a:xfrm>
            <a:off x="390525" y="925513"/>
            <a:ext cx="6264275" cy="1676400"/>
          </a:xfrm>
          <a:prstGeom prst="parallelogram">
            <a:avLst>
              <a:gd name="adj" fmla="val 93419"/>
            </a:avLst>
          </a:prstGeom>
          <a:solidFill>
            <a:schemeClr val="folHlink">
              <a:alpha val="50195"/>
            </a:schemeClr>
          </a:solidFill>
          <a:ln w="12700">
            <a:noFill/>
            <a:miter lim="800000"/>
            <a:headEnd/>
            <a:tailEnd/>
          </a:ln>
        </p:spPr>
        <p:txBody>
          <a:bodyPr wrap="none" anchor="ctr"/>
          <a:lstStyle/>
          <a:p>
            <a:pPr algn="ctr" eaLnBrk="0" hangingPunct="0"/>
            <a:endParaRPr lang="en-US" sz="2400" b="0">
              <a:solidFill>
                <a:srgbClr val="000000"/>
              </a:solidFill>
            </a:endParaRPr>
          </a:p>
        </p:txBody>
      </p:sp>
      <p:grpSp>
        <p:nvGrpSpPr>
          <p:cNvPr id="7173" name="Group 3"/>
          <p:cNvGrpSpPr>
            <a:grpSpLocks/>
          </p:cNvGrpSpPr>
          <p:nvPr/>
        </p:nvGrpSpPr>
        <p:grpSpPr bwMode="auto">
          <a:xfrm>
            <a:off x="4711700" y="3683000"/>
            <a:ext cx="5184775" cy="2806700"/>
            <a:chOff x="2877" y="482"/>
            <a:chExt cx="3266" cy="1768"/>
          </a:xfrm>
        </p:grpSpPr>
        <p:sp>
          <p:nvSpPr>
            <p:cNvPr id="1479684" name="Rectangle 4"/>
            <p:cNvSpPr>
              <a:spLocks noChangeArrowheads="1"/>
            </p:cNvSpPr>
            <p:nvPr/>
          </p:nvSpPr>
          <p:spPr bwMode="auto">
            <a:xfrm>
              <a:off x="2877" y="482"/>
              <a:ext cx="3266" cy="1768"/>
            </a:xfrm>
            <a:prstGeom prst="rect">
              <a:avLst/>
            </a:prstGeom>
            <a:solidFill>
              <a:schemeClr val="folHlink"/>
            </a:solidFill>
            <a:ln w="12700">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solidFill>
                  <a:srgbClr val="000000"/>
                </a:solidFill>
              </a:endParaRPr>
            </a:p>
          </p:txBody>
        </p:sp>
        <p:sp>
          <p:nvSpPr>
            <p:cNvPr id="7216" name="Text Box 5"/>
            <p:cNvSpPr txBox="1">
              <a:spLocks noChangeArrowheads="1"/>
            </p:cNvSpPr>
            <p:nvPr/>
          </p:nvSpPr>
          <p:spPr bwMode="auto">
            <a:xfrm>
              <a:off x="3035" y="1021"/>
              <a:ext cx="1439" cy="368"/>
            </a:xfrm>
            <a:prstGeom prst="rect">
              <a:avLst/>
            </a:prstGeom>
            <a:noFill/>
            <a:ln w="12700">
              <a:noFill/>
              <a:miter lim="800000"/>
              <a:headEnd/>
              <a:tailEnd/>
            </a:ln>
          </p:spPr>
          <p:txBody>
            <a:bodyPr>
              <a:spAutoFit/>
            </a:bodyPr>
            <a:lstStyle/>
            <a:p>
              <a:pPr eaLnBrk="0" hangingPunct="0"/>
              <a:r>
                <a:rPr lang="en-GB" sz="1600" dirty="0" smtClean="0">
                  <a:solidFill>
                    <a:srgbClr val="FFFFFF"/>
                  </a:solidFill>
                </a:rPr>
                <a:t>endogenous connectivity</a:t>
              </a:r>
              <a:endParaRPr lang="en-US" sz="1600" dirty="0">
                <a:solidFill>
                  <a:srgbClr val="FFFFFF"/>
                </a:solidFill>
                <a:cs typeface="Arial" charset="0"/>
              </a:endParaRPr>
            </a:p>
          </p:txBody>
        </p:sp>
        <p:sp>
          <p:nvSpPr>
            <p:cNvPr id="7217" name="Text Box 6"/>
            <p:cNvSpPr txBox="1">
              <a:spLocks noChangeArrowheads="1"/>
            </p:cNvSpPr>
            <p:nvPr/>
          </p:nvSpPr>
          <p:spPr bwMode="auto">
            <a:xfrm>
              <a:off x="3035" y="1870"/>
              <a:ext cx="1044" cy="212"/>
            </a:xfrm>
            <a:prstGeom prst="rect">
              <a:avLst/>
            </a:prstGeom>
            <a:noFill/>
            <a:ln w="12700">
              <a:noFill/>
              <a:miter lim="800000"/>
              <a:headEnd/>
              <a:tailEnd/>
            </a:ln>
          </p:spPr>
          <p:txBody>
            <a:bodyPr>
              <a:spAutoFit/>
            </a:bodyPr>
            <a:lstStyle/>
            <a:p>
              <a:pPr eaLnBrk="0" hangingPunct="0"/>
              <a:r>
                <a:rPr lang="en-GB" sz="1600">
                  <a:solidFill>
                    <a:srgbClr val="FFFFFF"/>
                  </a:solidFill>
                </a:rPr>
                <a:t>direct inputs</a:t>
              </a:r>
            </a:p>
          </p:txBody>
        </p:sp>
        <p:sp>
          <p:nvSpPr>
            <p:cNvPr id="7218" name="Text Box 7"/>
            <p:cNvSpPr txBox="1">
              <a:spLocks noChangeArrowheads="1"/>
            </p:cNvSpPr>
            <p:nvPr/>
          </p:nvSpPr>
          <p:spPr bwMode="auto">
            <a:xfrm>
              <a:off x="3035" y="1367"/>
              <a:ext cx="963" cy="366"/>
            </a:xfrm>
            <a:prstGeom prst="rect">
              <a:avLst/>
            </a:prstGeom>
            <a:noFill/>
            <a:ln w="12700">
              <a:noFill/>
              <a:miter lim="800000"/>
              <a:headEnd/>
              <a:tailEnd/>
            </a:ln>
          </p:spPr>
          <p:txBody>
            <a:bodyPr wrap="none">
              <a:spAutoFit/>
            </a:bodyPr>
            <a:lstStyle/>
            <a:p>
              <a:pPr eaLnBrk="0" hangingPunct="0"/>
              <a:r>
                <a:rPr lang="en-GB" sz="1600">
                  <a:solidFill>
                    <a:srgbClr val="FFFFFF"/>
                  </a:solidFill>
                </a:rPr>
                <a:t>modulation of</a:t>
              </a:r>
            </a:p>
            <a:p>
              <a:pPr eaLnBrk="0" hangingPunct="0"/>
              <a:r>
                <a:rPr lang="en-GB" sz="1600">
                  <a:solidFill>
                    <a:srgbClr val="FFFFFF"/>
                  </a:solidFill>
                </a:rPr>
                <a:t>connectivity</a:t>
              </a:r>
            </a:p>
          </p:txBody>
        </p:sp>
        <p:sp>
          <p:nvSpPr>
            <p:cNvPr id="7219" name="Line 8"/>
            <p:cNvSpPr>
              <a:spLocks noChangeShapeType="1"/>
            </p:cNvSpPr>
            <p:nvPr/>
          </p:nvSpPr>
          <p:spPr bwMode="auto">
            <a:xfrm flipH="1">
              <a:off x="3920" y="1978"/>
              <a:ext cx="1134"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sp>
          <p:nvSpPr>
            <p:cNvPr id="7220" name="Text Box 9"/>
            <p:cNvSpPr txBox="1">
              <a:spLocks noChangeArrowheads="1"/>
            </p:cNvSpPr>
            <p:nvPr/>
          </p:nvSpPr>
          <p:spPr bwMode="auto">
            <a:xfrm>
              <a:off x="3029" y="579"/>
              <a:ext cx="1418" cy="212"/>
            </a:xfrm>
            <a:prstGeom prst="rect">
              <a:avLst/>
            </a:prstGeom>
            <a:noFill/>
            <a:ln w="12700">
              <a:noFill/>
              <a:miter lim="800000"/>
              <a:headEnd/>
              <a:tailEnd/>
            </a:ln>
          </p:spPr>
          <p:txBody>
            <a:bodyPr wrap="none">
              <a:spAutoFit/>
            </a:bodyPr>
            <a:lstStyle/>
            <a:p>
              <a:pPr algn="ctr" eaLnBrk="0" hangingPunct="0"/>
              <a:r>
                <a:rPr lang="en-US" sz="1600">
                  <a:solidFill>
                    <a:srgbClr val="000000"/>
                  </a:solidFill>
                </a:rPr>
                <a:t>Neural state equation</a:t>
              </a:r>
            </a:p>
          </p:txBody>
        </p:sp>
        <p:graphicFrame>
          <p:nvGraphicFramePr>
            <p:cNvPr id="7170" name="Object 10"/>
            <p:cNvGraphicFramePr>
              <a:graphicFrameLocks noChangeAspect="1"/>
            </p:cNvGraphicFramePr>
            <p:nvPr/>
          </p:nvGraphicFramePr>
          <p:xfrm>
            <a:off x="4487" y="545"/>
            <a:ext cx="1528" cy="288"/>
          </p:xfrm>
          <a:graphic>
            <a:graphicData uri="http://schemas.openxmlformats.org/presentationml/2006/ole">
              <mc:AlternateContent xmlns:mc="http://schemas.openxmlformats.org/markup-compatibility/2006">
                <mc:Choice xmlns:v="urn:schemas-microsoft-com:vml" Requires="v">
                  <p:oleObj spid="_x0000_s211976" name="Equation" r:id="rId3" imgW="1574800" imgH="254000" progId="Equation.3">
                    <p:embed/>
                  </p:oleObj>
                </mc:Choice>
                <mc:Fallback>
                  <p:oleObj name="Equation" r:id="rId3" imgW="15748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 y="545"/>
                          <a:ext cx="1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1"/>
            <p:cNvGraphicFramePr>
              <a:graphicFrameLocks noChangeAspect="1"/>
            </p:cNvGraphicFramePr>
            <p:nvPr/>
          </p:nvGraphicFramePr>
          <p:xfrm>
            <a:off x="5035" y="957"/>
            <a:ext cx="828" cy="1227"/>
          </p:xfrm>
          <a:graphic>
            <a:graphicData uri="http://schemas.openxmlformats.org/presentationml/2006/ole">
              <mc:AlternateContent xmlns:mc="http://schemas.openxmlformats.org/markup-compatibility/2006">
                <mc:Choice xmlns:v="urn:schemas-microsoft-com:vml" Requires="v">
                  <p:oleObj spid="_x0000_s211977" name="Equation" r:id="rId5" imgW="863600" imgH="1282700" progId="Equation.3">
                    <p:embed/>
                  </p:oleObj>
                </mc:Choice>
                <mc:Fallback>
                  <p:oleObj name="Equation" r:id="rId5" imgW="863600" imgH="1282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 y="957"/>
                          <a:ext cx="828" cy="1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1" name="Line 12"/>
            <p:cNvSpPr>
              <a:spLocks noChangeShapeType="1"/>
            </p:cNvSpPr>
            <p:nvPr/>
          </p:nvSpPr>
          <p:spPr bwMode="auto">
            <a:xfrm flipH="1">
              <a:off x="4057" y="1556"/>
              <a:ext cx="984"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sp>
          <p:nvSpPr>
            <p:cNvPr id="7222" name="Line 13"/>
            <p:cNvSpPr>
              <a:spLocks noChangeShapeType="1"/>
            </p:cNvSpPr>
            <p:nvPr/>
          </p:nvSpPr>
          <p:spPr bwMode="auto">
            <a:xfrm flipH="1">
              <a:off x="4465" y="1132"/>
              <a:ext cx="577"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grpSp>
      <p:sp>
        <p:nvSpPr>
          <p:cNvPr id="7174" name="Text Box 14"/>
          <p:cNvSpPr txBox="1">
            <a:spLocks noChangeArrowheads="1"/>
          </p:cNvSpPr>
          <p:nvPr/>
        </p:nvSpPr>
        <p:spPr bwMode="auto">
          <a:xfrm>
            <a:off x="8024813" y="998538"/>
            <a:ext cx="1447800" cy="581025"/>
          </a:xfrm>
          <a:prstGeom prst="rect">
            <a:avLst/>
          </a:prstGeom>
          <a:noFill/>
          <a:ln w="12700">
            <a:noFill/>
            <a:miter lim="800000"/>
            <a:headEnd/>
            <a:tailEnd/>
          </a:ln>
        </p:spPr>
        <p:txBody>
          <a:bodyPr wrap="none">
            <a:spAutoFit/>
          </a:bodyPr>
          <a:lstStyle/>
          <a:p>
            <a:pPr eaLnBrk="0" hangingPunct="0"/>
            <a:r>
              <a:rPr lang="en-US" sz="1600" b="0">
                <a:solidFill>
                  <a:srgbClr val="000000"/>
                </a:solidFill>
              </a:rPr>
              <a:t>hemodynamic</a:t>
            </a:r>
          </a:p>
          <a:p>
            <a:pPr eaLnBrk="0" hangingPunct="0"/>
            <a:r>
              <a:rPr lang="en-GB" sz="1600" b="0">
                <a:solidFill>
                  <a:srgbClr val="000000"/>
                </a:solidFill>
              </a:rPr>
              <a:t>model</a:t>
            </a:r>
            <a:endParaRPr lang="en-US" sz="1600" b="0">
              <a:solidFill>
                <a:srgbClr val="000000"/>
              </a:solidFill>
            </a:endParaRPr>
          </a:p>
        </p:txBody>
      </p:sp>
      <p:sp>
        <p:nvSpPr>
          <p:cNvPr id="7175" name="Line 15"/>
          <p:cNvSpPr>
            <a:spLocks noChangeShapeType="1"/>
          </p:cNvSpPr>
          <p:nvPr/>
        </p:nvSpPr>
        <p:spPr bwMode="auto">
          <a:xfrm flipH="1">
            <a:off x="7377113" y="579438"/>
            <a:ext cx="3175" cy="1511300"/>
          </a:xfrm>
          <a:prstGeom prst="line">
            <a:avLst/>
          </a:prstGeom>
          <a:noFill/>
          <a:ln w="38100">
            <a:solidFill>
              <a:schemeClr val="tx1"/>
            </a:solidFill>
            <a:round/>
            <a:headEnd type="triangle" w="med" len="med"/>
            <a:tailEnd/>
          </a:ln>
        </p:spPr>
        <p:txBody>
          <a:bodyPr/>
          <a:lstStyle/>
          <a:p>
            <a:endParaRPr lang="en-US">
              <a:solidFill>
                <a:srgbClr val="000000"/>
              </a:solidFill>
            </a:endParaRPr>
          </a:p>
        </p:txBody>
      </p:sp>
      <p:sp>
        <p:nvSpPr>
          <p:cNvPr id="7176" name="Rectangle 16"/>
          <p:cNvSpPr>
            <a:spLocks noChangeArrowheads="1"/>
          </p:cNvSpPr>
          <p:nvPr/>
        </p:nvSpPr>
        <p:spPr bwMode="auto">
          <a:xfrm>
            <a:off x="6800850" y="930275"/>
            <a:ext cx="1223963" cy="728663"/>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2400" b="0">
                <a:solidFill>
                  <a:srgbClr val="000000"/>
                </a:solidFill>
                <a:cs typeface="Times New Roman" pitchFamily="18" charset="0"/>
              </a:rPr>
              <a:t>λ</a:t>
            </a:r>
          </a:p>
        </p:txBody>
      </p:sp>
      <p:sp>
        <p:nvSpPr>
          <p:cNvPr id="7177" name="Text Box 17"/>
          <p:cNvSpPr txBox="1">
            <a:spLocks noChangeArrowheads="1"/>
          </p:cNvSpPr>
          <p:nvPr/>
        </p:nvSpPr>
        <p:spPr bwMode="auto">
          <a:xfrm>
            <a:off x="7208838" y="2035175"/>
            <a:ext cx="354012" cy="457200"/>
          </a:xfrm>
          <a:prstGeom prst="rect">
            <a:avLst/>
          </a:prstGeom>
          <a:noFill/>
          <a:ln w="9525">
            <a:noFill/>
            <a:miter lim="800000"/>
            <a:headEnd/>
            <a:tailEnd/>
          </a:ln>
        </p:spPr>
        <p:txBody>
          <a:bodyPr wrap="none">
            <a:spAutoFit/>
          </a:bodyPr>
          <a:lstStyle/>
          <a:p>
            <a:pPr eaLnBrk="0" hangingPunct="0"/>
            <a:r>
              <a:rPr lang="de-CH" sz="2400">
                <a:solidFill>
                  <a:srgbClr val="FF9900"/>
                </a:solidFill>
              </a:rPr>
              <a:t>x</a:t>
            </a:r>
            <a:endParaRPr lang="en-US" sz="2400">
              <a:solidFill>
                <a:srgbClr val="FF9900"/>
              </a:solidFill>
            </a:endParaRPr>
          </a:p>
        </p:txBody>
      </p:sp>
      <p:sp>
        <p:nvSpPr>
          <p:cNvPr id="7178" name="Text Box 18"/>
          <p:cNvSpPr txBox="1">
            <a:spLocks noChangeArrowheads="1"/>
          </p:cNvSpPr>
          <p:nvPr/>
        </p:nvSpPr>
        <p:spPr bwMode="auto">
          <a:xfrm>
            <a:off x="7208838" y="120650"/>
            <a:ext cx="354012" cy="457200"/>
          </a:xfrm>
          <a:prstGeom prst="rect">
            <a:avLst/>
          </a:prstGeom>
          <a:noFill/>
          <a:ln w="9525">
            <a:noFill/>
            <a:miter lim="800000"/>
            <a:headEnd/>
            <a:tailEnd/>
          </a:ln>
        </p:spPr>
        <p:txBody>
          <a:bodyPr wrap="none">
            <a:spAutoFit/>
          </a:bodyPr>
          <a:lstStyle/>
          <a:p>
            <a:pPr eaLnBrk="0" hangingPunct="0"/>
            <a:r>
              <a:rPr lang="en-GB" sz="2400">
                <a:solidFill>
                  <a:srgbClr val="037C03"/>
                </a:solidFill>
              </a:rPr>
              <a:t>y</a:t>
            </a:r>
            <a:endParaRPr lang="en-US" sz="2400">
              <a:solidFill>
                <a:srgbClr val="037C03"/>
              </a:solidFill>
            </a:endParaRPr>
          </a:p>
        </p:txBody>
      </p:sp>
      <p:sp>
        <p:nvSpPr>
          <p:cNvPr id="7179" name="Line 19"/>
          <p:cNvSpPr>
            <a:spLocks noChangeShapeType="1"/>
          </p:cNvSpPr>
          <p:nvPr/>
        </p:nvSpPr>
        <p:spPr bwMode="auto">
          <a:xfrm>
            <a:off x="7375525" y="2492375"/>
            <a:ext cx="1588" cy="1117600"/>
          </a:xfrm>
          <a:prstGeom prst="line">
            <a:avLst/>
          </a:prstGeom>
          <a:noFill/>
          <a:ln w="38100">
            <a:solidFill>
              <a:schemeClr val="tx1"/>
            </a:solidFill>
            <a:prstDash val="sysDot"/>
            <a:round/>
            <a:headEnd type="triangle" w="med" len="med"/>
            <a:tailEnd/>
          </a:ln>
        </p:spPr>
        <p:txBody>
          <a:bodyPr wrap="none" anchor="ctr"/>
          <a:lstStyle/>
          <a:p>
            <a:endParaRPr lang="en-US">
              <a:solidFill>
                <a:srgbClr val="000000"/>
              </a:solidFill>
            </a:endParaRPr>
          </a:p>
        </p:txBody>
      </p:sp>
      <p:sp>
        <p:nvSpPr>
          <p:cNvPr id="7180" name="Text Box 20"/>
          <p:cNvSpPr txBox="1">
            <a:spLocks noChangeArrowheads="1"/>
          </p:cNvSpPr>
          <p:nvPr/>
        </p:nvSpPr>
        <p:spPr bwMode="auto">
          <a:xfrm>
            <a:off x="7491413" y="2947988"/>
            <a:ext cx="1131887" cy="336550"/>
          </a:xfrm>
          <a:prstGeom prst="rect">
            <a:avLst/>
          </a:prstGeom>
          <a:noFill/>
          <a:ln w="12700">
            <a:noFill/>
            <a:miter lim="800000"/>
            <a:headEnd/>
            <a:tailEnd/>
          </a:ln>
        </p:spPr>
        <p:txBody>
          <a:bodyPr wrap="none">
            <a:spAutoFit/>
          </a:bodyPr>
          <a:lstStyle/>
          <a:p>
            <a:pPr eaLnBrk="0" hangingPunct="0"/>
            <a:r>
              <a:rPr lang="en-US" sz="1600" b="0">
                <a:solidFill>
                  <a:srgbClr val="000000"/>
                </a:solidFill>
              </a:rPr>
              <a:t>integration</a:t>
            </a:r>
          </a:p>
        </p:txBody>
      </p:sp>
      <p:cxnSp>
        <p:nvCxnSpPr>
          <p:cNvPr id="7181" name="AutoShape 21"/>
          <p:cNvCxnSpPr>
            <a:cxnSpLocks noChangeShapeType="1"/>
            <a:stCxn id="7190" idx="0"/>
            <a:endCxn id="7186" idx="2"/>
          </p:cNvCxnSpPr>
          <p:nvPr/>
        </p:nvCxnSpPr>
        <p:spPr bwMode="auto">
          <a:xfrm flipV="1">
            <a:off x="3475038" y="692150"/>
            <a:ext cx="1587" cy="522288"/>
          </a:xfrm>
          <a:prstGeom prst="straightConnector1">
            <a:avLst/>
          </a:prstGeom>
          <a:noFill/>
          <a:ln w="28575">
            <a:solidFill>
              <a:schemeClr val="tx1"/>
            </a:solidFill>
            <a:prstDash val="sysDot"/>
            <a:round/>
            <a:headEnd/>
            <a:tailEnd type="triangle" w="med" len="med"/>
          </a:ln>
        </p:spPr>
      </p:cxnSp>
      <p:cxnSp>
        <p:nvCxnSpPr>
          <p:cNvPr id="7182" name="AutoShape 22"/>
          <p:cNvCxnSpPr>
            <a:cxnSpLocks noChangeShapeType="1"/>
            <a:stCxn id="7192" idx="0"/>
            <a:endCxn id="7185" idx="2"/>
          </p:cNvCxnSpPr>
          <p:nvPr/>
        </p:nvCxnSpPr>
        <p:spPr bwMode="auto">
          <a:xfrm flipV="1">
            <a:off x="4618038" y="692150"/>
            <a:ext cx="4762" cy="827088"/>
          </a:xfrm>
          <a:prstGeom prst="straightConnector1">
            <a:avLst/>
          </a:prstGeom>
          <a:noFill/>
          <a:ln w="28575">
            <a:solidFill>
              <a:schemeClr val="tx1"/>
            </a:solidFill>
            <a:prstDash val="sysDot"/>
            <a:round/>
            <a:headEnd/>
            <a:tailEnd type="triangle" w="med" len="med"/>
          </a:ln>
        </p:spPr>
      </p:cxnSp>
      <p:cxnSp>
        <p:nvCxnSpPr>
          <p:cNvPr id="7183" name="AutoShape 23"/>
          <p:cNvCxnSpPr>
            <a:cxnSpLocks noChangeShapeType="1"/>
            <a:stCxn id="7189" idx="0"/>
            <a:endCxn id="7187" idx="2"/>
          </p:cNvCxnSpPr>
          <p:nvPr/>
        </p:nvCxnSpPr>
        <p:spPr bwMode="auto">
          <a:xfrm flipV="1">
            <a:off x="1646238" y="682625"/>
            <a:ext cx="4762" cy="1065213"/>
          </a:xfrm>
          <a:prstGeom prst="straightConnector1">
            <a:avLst/>
          </a:prstGeom>
          <a:noFill/>
          <a:ln w="28575">
            <a:solidFill>
              <a:schemeClr val="tx1"/>
            </a:solidFill>
            <a:prstDash val="sysDot"/>
            <a:round/>
            <a:headEnd/>
            <a:tailEnd type="triangle" w="med" len="med"/>
          </a:ln>
        </p:spPr>
      </p:cxnSp>
      <p:sp>
        <p:nvSpPr>
          <p:cNvPr id="7184" name="Text Box 24"/>
          <p:cNvSpPr txBox="1">
            <a:spLocks noChangeArrowheads="1"/>
          </p:cNvSpPr>
          <p:nvPr/>
        </p:nvSpPr>
        <p:spPr bwMode="auto">
          <a:xfrm>
            <a:off x="5235575" y="127000"/>
            <a:ext cx="1047750" cy="457200"/>
          </a:xfrm>
          <a:prstGeom prst="rect">
            <a:avLst/>
          </a:prstGeom>
          <a:noFill/>
          <a:ln w="12700">
            <a:noFill/>
            <a:miter lim="800000"/>
            <a:headEnd/>
            <a:tailEnd/>
          </a:ln>
        </p:spPr>
        <p:txBody>
          <a:bodyPr wrap="none">
            <a:spAutoFit/>
          </a:bodyPr>
          <a:lstStyle/>
          <a:p>
            <a:pPr algn="ctr" eaLnBrk="0" hangingPunct="0"/>
            <a:r>
              <a:rPr lang="en-US" sz="2400">
                <a:solidFill>
                  <a:srgbClr val="037C03"/>
                </a:solidFill>
              </a:rPr>
              <a:t>BOLD</a:t>
            </a:r>
          </a:p>
        </p:txBody>
      </p:sp>
      <p:sp>
        <p:nvSpPr>
          <p:cNvPr id="7185" name="Text Box 25"/>
          <p:cNvSpPr txBox="1">
            <a:spLocks noChangeArrowheads="1"/>
          </p:cNvSpPr>
          <p:nvPr/>
        </p:nvSpPr>
        <p:spPr bwMode="auto">
          <a:xfrm>
            <a:off x="4398963"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6" name="Text Box 26"/>
          <p:cNvSpPr txBox="1">
            <a:spLocks noChangeArrowheads="1"/>
          </p:cNvSpPr>
          <p:nvPr/>
        </p:nvSpPr>
        <p:spPr bwMode="auto">
          <a:xfrm>
            <a:off x="3252788"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7" name="Text Box 27"/>
          <p:cNvSpPr txBox="1">
            <a:spLocks noChangeArrowheads="1"/>
          </p:cNvSpPr>
          <p:nvPr/>
        </p:nvSpPr>
        <p:spPr bwMode="auto">
          <a:xfrm>
            <a:off x="1427163" y="225425"/>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8" name="Line 28"/>
          <p:cNvSpPr>
            <a:spLocks noChangeShapeType="1"/>
          </p:cNvSpPr>
          <p:nvPr/>
        </p:nvSpPr>
        <p:spPr bwMode="auto">
          <a:xfrm flipH="1">
            <a:off x="1871663" y="1470025"/>
            <a:ext cx="1295400" cy="4572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89" name="Text Box 29"/>
          <p:cNvSpPr txBox="1">
            <a:spLocks noChangeArrowheads="1"/>
          </p:cNvSpPr>
          <p:nvPr/>
        </p:nvSpPr>
        <p:spPr bwMode="auto">
          <a:xfrm>
            <a:off x="1243013" y="17478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1</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0" name="Text Box 30"/>
          <p:cNvSpPr txBox="1">
            <a:spLocks noChangeArrowheads="1"/>
          </p:cNvSpPr>
          <p:nvPr/>
        </p:nvSpPr>
        <p:spPr bwMode="auto">
          <a:xfrm>
            <a:off x="3071813" y="12144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2</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1" name="Line 31"/>
          <p:cNvSpPr>
            <a:spLocks noChangeShapeType="1"/>
          </p:cNvSpPr>
          <p:nvPr/>
        </p:nvSpPr>
        <p:spPr bwMode="auto">
          <a:xfrm flipH="1" flipV="1">
            <a:off x="3852863" y="1393825"/>
            <a:ext cx="457200" cy="3048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92" name="Text Box 32"/>
          <p:cNvSpPr txBox="1">
            <a:spLocks noChangeArrowheads="1"/>
          </p:cNvSpPr>
          <p:nvPr/>
        </p:nvSpPr>
        <p:spPr bwMode="auto">
          <a:xfrm>
            <a:off x="4214813" y="15192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3</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3" name="Text Box 33"/>
          <p:cNvSpPr txBox="1">
            <a:spLocks noChangeArrowheads="1"/>
          </p:cNvSpPr>
          <p:nvPr/>
        </p:nvSpPr>
        <p:spPr bwMode="auto">
          <a:xfrm>
            <a:off x="3919538" y="2098675"/>
            <a:ext cx="1470025" cy="822325"/>
          </a:xfrm>
          <a:prstGeom prst="rect">
            <a:avLst/>
          </a:prstGeom>
          <a:noFill/>
          <a:ln w="12700">
            <a:noFill/>
            <a:miter lim="800000"/>
            <a:headEnd/>
            <a:tailEnd/>
          </a:ln>
        </p:spPr>
        <p:txBody>
          <a:bodyPr wrap="none">
            <a:spAutoFit/>
          </a:bodyPr>
          <a:lstStyle/>
          <a:p>
            <a:pPr eaLnBrk="0" hangingPunct="0"/>
            <a:r>
              <a:rPr lang="en-GB" sz="2400">
                <a:solidFill>
                  <a:srgbClr val="FF9900"/>
                </a:solidFill>
              </a:rPr>
              <a:t>neuronal</a:t>
            </a:r>
          </a:p>
          <a:p>
            <a:pPr eaLnBrk="0" hangingPunct="0"/>
            <a:r>
              <a:rPr lang="en-GB" sz="2400">
                <a:solidFill>
                  <a:srgbClr val="FF9900"/>
                </a:solidFill>
              </a:rPr>
              <a:t>states</a:t>
            </a:r>
            <a:endParaRPr lang="en-US" sz="2400">
              <a:solidFill>
                <a:srgbClr val="FF9900"/>
              </a:solidFill>
              <a:cs typeface="Arial" charset="0"/>
            </a:endParaRPr>
          </a:p>
        </p:txBody>
      </p:sp>
      <p:sp>
        <p:nvSpPr>
          <p:cNvPr id="7194" name="Line 34"/>
          <p:cNvSpPr>
            <a:spLocks noChangeShapeType="1"/>
          </p:cNvSpPr>
          <p:nvPr/>
        </p:nvSpPr>
        <p:spPr bwMode="auto">
          <a:xfrm flipV="1">
            <a:off x="2100263" y="1774825"/>
            <a:ext cx="2133600" cy="1524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95" name="Line 35"/>
          <p:cNvSpPr>
            <a:spLocks noChangeShapeType="1"/>
          </p:cNvSpPr>
          <p:nvPr/>
        </p:nvSpPr>
        <p:spPr bwMode="auto">
          <a:xfrm flipH="1">
            <a:off x="1793875" y="2284413"/>
            <a:ext cx="0" cy="1720850"/>
          </a:xfrm>
          <a:prstGeom prst="line">
            <a:avLst/>
          </a:prstGeom>
          <a:noFill/>
          <a:ln w="28575">
            <a:solidFill>
              <a:schemeClr val="tx1"/>
            </a:solidFill>
            <a:round/>
            <a:headEnd type="triangle" w="med" len="med"/>
            <a:tailEnd type="none" w="lg" len="lg"/>
          </a:ln>
        </p:spPr>
        <p:txBody>
          <a:bodyPr/>
          <a:lstStyle/>
          <a:p>
            <a:endParaRPr lang="en-US">
              <a:solidFill>
                <a:srgbClr val="000000"/>
              </a:solidFill>
            </a:endParaRPr>
          </a:p>
        </p:txBody>
      </p:sp>
      <p:sp>
        <p:nvSpPr>
          <p:cNvPr id="7196" name="Line 36"/>
          <p:cNvSpPr>
            <a:spLocks noChangeShapeType="1"/>
          </p:cNvSpPr>
          <p:nvPr/>
        </p:nvSpPr>
        <p:spPr bwMode="auto">
          <a:xfrm flipV="1">
            <a:off x="2624138" y="1892300"/>
            <a:ext cx="0" cy="1128713"/>
          </a:xfrm>
          <a:prstGeom prst="line">
            <a:avLst/>
          </a:prstGeom>
          <a:noFill/>
          <a:ln w="28575">
            <a:solidFill>
              <a:schemeClr val="tx1"/>
            </a:solidFill>
            <a:round/>
            <a:headEnd/>
            <a:tailEnd type="oval" w="med" len="med"/>
          </a:ln>
        </p:spPr>
        <p:txBody>
          <a:bodyPr/>
          <a:lstStyle/>
          <a:p>
            <a:endParaRPr lang="en-US">
              <a:solidFill>
                <a:srgbClr val="000000"/>
              </a:solidFill>
            </a:endParaRPr>
          </a:p>
        </p:txBody>
      </p:sp>
      <p:grpSp>
        <p:nvGrpSpPr>
          <p:cNvPr id="7197" name="Group 37"/>
          <p:cNvGrpSpPr>
            <a:grpSpLocks/>
          </p:cNvGrpSpPr>
          <p:nvPr/>
        </p:nvGrpSpPr>
        <p:grpSpPr bwMode="auto">
          <a:xfrm>
            <a:off x="542925" y="3857625"/>
            <a:ext cx="2216150" cy="1568450"/>
            <a:chOff x="475" y="2951"/>
            <a:chExt cx="1396" cy="988"/>
          </a:xfrm>
        </p:grpSpPr>
        <p:sp>
          <p:nvSpPr>
            <p:cNvPr id="7211" name="Text Box 38"/>
            <p:cNvSpPr txBox="1">
              <a:spLocks noChangeArrowheads="1"/>
            </p:cNvSpPr>
            <p:nvPr/>
          </p:nvSpPr>
          <p:spPr bwMode="auto">
            <a:xfrm>
              <a:off x="1728" y="3766"/>
              <a:ext cx="143" cy="173"/>
            </a:xfrm>
            <a:prstGeom prst="rect">
              <a:avLst/>
            </a:prstGeom>
            <a:noFill/>
            <a:ln w="12700">
              <a:noFill/>
              <a:miter lim="800000"/>
              <a:headEnd/>
              <a:tailEnd/>
            </a:ln>
          </p:spPr>
          <p:txBody>
            <a:bodyPr wrap="none">
              <a:spAutoFit/>
            </a:bodyPr>
            <a:lstStyle/>
            <a:p>
              <a:pPr eaLnBrk="0" hangingPunct="0"/>
              <a:r>
                <a:rPr lang="en-US" sz="1200" b="0">
                  <a:solidFill>
                    <a:srgbClr val="000000"/>
                  </a:solidFill>
                </a:rPr>
                <a:t>t</a:t>
              </a:r>
            </a:p>
          </p:txBody>
        </p:sp>
        <p:pic>
          <p:nvPicPr>
            <p:cNvPr id="7212" name="Picture 39" descr="inputs_ER"/>
            <p:cNvPicPr>
              <a:picLocks noChangeArrowheads="1"/>
            </p:cNvPicPr>
            <p:nvPr/>
          </p:nvPicPr>
          <p:blipFill>
            <a:blip r:embed="rId7" cstate="print"/>
            <a:srcRect/>
            <a:stretch>
              <a:fillRect/>
            </a:stretch>
          </p:blipFill>
          <p:spPr bwMode="auto">
            <a:xfrm>
              <a:off x="475" y="3317"/>
              <a:ext cx="1315" cy="567"/>
            </a:xfrm>
            <a:prstGeom prst="rect">
              <a:avLst/>
            </a:prstGeom>
            <a:noFill/>
            <a:ln w="9525">
              <a:noFill/>
              <a:miter lim="800000"/>
              <a:headEnd/>
              <a:tailEnd/>
            </a:ln>
          </p:spPr>
        </p:pic>
        <p:sp>
          <p:nvSpPr>
            <p:cNvPr id="7213" name="Text Box 40"/>
            <p:cNvSpPr txBox="1">
              <a:spLocks noChangeArrowheads="1"/>
            </p:cNvSpPr>
            <p:nvPr/>
          </p:nvSpPr>
          <p:spPr bwMode="auto">
            <a:xfrm>
              <a:off x="655" y="2951"/>
              <a:ext cx="671" cy="366"/>
            </a:xfrm>
            <a:prstGeom prst="rect">
              <a:avLst/>
            </a:prstGeom>
            <a:noFill/>
            <a:ln w="12700">
              <a:noFill/>
              <a:miter lim="800000"/>
              <a:headEnd/>
              <a:tailEnd/>
            </a:ln>
          </p:spPr>
          <p:txBody>
            <a:bodyPr wrap="none">
              <a:spAutoFit/>
            </a:bodyPr>
            <a:lstStyle/>
            <a:p>
              <a:pPr eaLnBrk="0" hangingPunct="0"/>
              <a:r>
                <a:rPr lang="en-GB" sz="1600" b="0">
                  <a:solidFill>
                    <a:srgbClr val="000000"/>
                  </a:solidFill>
                </a:rPr>
                <a:t>driving</a:t>
              </a:r>
              <a:endParaRPr lang="en-US" sz="1600" b="0">
                <a:solidFill>
                  <a:srgbClr val="000000"/>
                </a:solidFill>
              </a:endParaRPr>
            </a:p>
            <a:p>
              <a:pPr eaLnBrk="0" hangingPunct="0"/>
              <a:r>
                <a:rPr lang="en-US" sz="1600" b="0">
                  <a:solidFill>
                    <a:srgbClr val="000000"/>
                  </a:solidFill>
                </a:rPr>
                <a:t>input </a:t>
              </a:r>
              <a:r>
                <a:rPr lang="en-US" sz="1600" b="0" i="1">
                  <a:solidFill>
                    <a:srgbClr val="000000"/>
                  </a:solidFill>
                </a:rPr>
                <a:t>u</a:t>
              </a:r>
              <a:r>
                <a:rPr lang="en-US" sz="1600" b="0" baseline="-25000">
                  <a:solidFill>
                    <a:srgbClr val="000000"/>
                  </a:solidFill>
                </a:rPr>
                <a:t>1</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214" name="Line 41"/>
            <p:cNvSpPr>
              <a:spLocks noChangeShapeType="1"/>
            </p:cNvSpPr>
            <p:nvPr/>
          </p:nvSpPr>
          <p:spPr bwMode="auto">
            <a:xfrm>
              <a:off x="643" y="3862"/>
              <a:ext cx="1134" cy="0"/>
            </a:xfrm>
            <a:prstGeom prst="line">
              <a:avLst/>
            </a:prstGeom>
            <a:noFill/>
            <a:ln w="12700">
              <a:solidFill>
                <a:schemeClr val="tx1"/>
              </a:solidFill>
              <a:round/>
              <a:headEnd/>
              <a:tailEnd type="triangle" w="med" len="med"/>
            </a:ln>
          </p:spPr>
          <p:txBody>
            <a:bodyPr/>
            <a:lstStyle/>
            <a:p>
              <a:endParaRPr lang="en-US">
                <a:solidFill>
                  <a:srgbClr val="000000"/>
                </a:solidFill>
              </a:endParaRPr>
            </a:p>
          </p:txBody>
        </p:sp>
      </p:grpSp>
      <p:grpSp>
        <p:nvGrpSpPr>
          <p:cNvPr id="7198" name="Group 42"/>
          <p:cNvGrpSpPr>
            <a:grpSpLocks/>
          </p:cNvGrpSpPr>
          <p:nvPr/>
        </p:nvGrpSpPr>
        <p:grpSpPr bwMode="auto">
          <a:xfrm>
            <a:off x="1903413" y="2992438"/>
            <a:ext cx="2193925" cy="1212850"/>
            <a:chOff x="1486" y="2455"/>
            <a:chExt cx="1382" cy="764"/>
          </a:xfrm>
        </p:grpSpPr>
        <p:grpSp>
          <p:nvGrpSpPr>
            <p:cNvPr id="7206" name="Group 43"/>
            <p:cNvGrpSpPr>
              <a:grpSpLocks/>
            </p:cNvGrpSpPr>
            <p:nvPr/>
          </p:nvGrpSpPr>
          <p:grpSpPr bwMode="auto">
            <a:xfrm>
              <a:off x="1486" y="2455"/>
              <a:ext cx="1360" cy="703"/>
              <a:chOff x="1486" y="2455"/>
              <a:chExt cx="1360" cy="703"/>
            </a:xfrm>
          </p:grpSpPr>
          <p:pic>
            <p:nvPicPr>
              <p:cNvPr id="7209" name="Picture 44" descr="inputs_blocked"/>
              <p:cNvPicPr>
                <a:picLocks noChangeArrowheads="1"/>
              </p:cNvPicPr>
              <p:nvPr/>
            </p:nvPicPr>
            <p:blipFill>
              <a:blip r:embed="rId8" cstate="print"/>
              <a:srcRect/>
              <a:stretch>
                <a:fillRect/>
              </a:stretch>
            </p:blipFill>
            <p:spPr bwMode="auto">
              <a:xfrm>
                <a:off x="1486" y="2591"/>
                <a:ext cx="1360" cy="567"/>
              </a:xfrm>
              <a:prstGeom prst="rect">
                <a:avLst/>
              </a:prstGeom>
              <a:noFill/>
              <a:ln w="9525">
                <a:noFill/>
                <a:miter lim="800000"/>
                <a:headEnd/>
                <a:tailEnd/>
              </a:ln>
            </p:spPr>
          </p:pic>
          <p:sp>
            <p:nvSpPr>
              <p:cNvPr id="7210" name="Text Box 45"/>
              <p:cNvSpPr txBox="1">
                <a:spLocks noChangeArrowheads="1"/>
              </p:cNvSpPr>
              <p:nvPr/>
            </p:nvSpPr>
            <p:spPr bwMode="auto">
              <a:xfrm>
                <a:off x="1856" y="2455"/>
                <a:ext cx="749" cy="366"/>
              </a:xfrm>
              <a:prstGeom prst="rect">
                <a:avLst/>
              </a:prstGeom>
              <a:noFill/>
              <a:ln w="12700">
                <a:noFill/>
                <a:miter lim="800000"/>
                <a:headEnd/>
                <a:tailEnd/>
              </a:ln>
            </p:spPr>
            <p:txBody>
              <a:bodyPr wrap="none">
                <a:spAutoFit/>
              </a:bodyPr>
              <a:lstStyle/>
              <a:p>
                <a:pPr eaLnBrk="0" hangingPunct="0"/>
                <a:r>
                  <a:rPr lang="en-GB" sz="1600" b="0">
                    <a:solidFill>
                      <a:srgbClr val="000000"/>
                    </a:solidFill>
                  </a:rPr>
                  <a:t>modulatory</a:t>
                </a:r>
                <a:endParaRPr lang="en-US" sz="1600" b="0">
                  <a:solidFill>
                    <a:srgbClr val="000000"/>
                  </a:solidFill>
                </a:endParaRPr>
              </a:p>
              <a:p>
                <a:pPr eaLnBrk="0" hangingPunct="0"/>
                <a:r>
                  <a:rPr lang="en-US" sz="1600" b="0">
                    <a:solidFill>
                      <a:srgbClr val="000000"/>
                    </a:solidFill>
                  </a:rPr>
                  <a:t>input </a:t>
                </a:r>
                <a:r>
                  <a:rPr lang="en-US" sz="1600" b="0" i="1">
                    <a:solidFill>
                      <a:srgbClr val="000000"/>
                    </a:solidFill>
                  </a:rPr>
                  <a:t>u</a:t>
                </a:r>
                <a:r>
                  <a:rPr lang="en-US" sz="1600" b="0" baseline="-25000">
                    <a:solidFill>
                      <a:srgbClr val="000000"/>
                    </a:solidFill>
                  </a:rPr>
                  <a:t>2</a:t>
                </a:r>
                <a:r>
                  <a:rPr lang="en-US" sz="1600" b="0">
                    <a:solidFill>
                      <a:srgbClr val="000000"/>
                    </a:solidFill>
                  </a:rPr>
                  <a:t>(</a:t>
                </a:r>
                <a:r>
                  <a:rPr lang="en-US" sz="1600" b="0" i="1">
                    <a:solidFill>
                      <a:srgbClr val="000000"/>
                    </a:solidFill>
                  </a:rPr>
                  <a:t>t</a:t>
                </a:r>
                <a:r>
                  <a:rPr lang="en-US" sz="1600" b="0">
                    <a:solidFill>
                      <a:srgbClr val="000000"/>
                    </a:solidFill>
                  </a:rPr>
                  <a:t>)</a:t>
                </a:r>
              </a:p>
            </p:txBody>
          </p:sp>
        </p:grpSp>
        <p:sp>
          <p:nvSpPr>
            <p:cNvPr id="7207" name="Line 46"/>
            <p:cNvSpPr>
              <a:spLocks noChangeShapeType="1"/>
            </p:cNvSpPr>
            <p:nvPr/>
          </p:nvSpPr>
          <p:spPr bwMode="auto">
            <a:xfrm>
              <a:off x="1635" y="3134"/>
              <a:ext cx="1134" cy="0"/>
            </a:xfrm>
            <a:prstGeom prst="line">
              <a:avLst/>
            </a:prstGeom>
            <a:noFill/>
            <a:ln w="12700">
              <a:solidFill>
                <a:schemeClr val="tx1"/>
              </a:solidFill>
              <a:round/>
              <a:headEnd/>
              <a:tailEnd type="triangle" w="med" len="med"/>
            </a:ln>
          </p:spPr>
          <p:txBody>
            <a:bodyPr/>
            <a:lstStyle/>
            <a:p>
              <a:endParaRPr lang="en-US">
                <a:solidFill>
                  <a:srgbClr val="000000"/>
                </a:solidFill>
              </a:endParaRPr>
            </a:p>
          </p:txBody>
        </p:sp>
        <p:sp>
          <p:nvSpPr>
            <p:cNvPr id="7208" name="Text Box 47"/>
            <p:cNvSpPr txBox="1">
              <a:spLocks noChangeArrowheads="1"/>
            </p:cNvSpPr>
            <p:nvPr/>
          </p:nvSpPr>
          <p:spPr bwMode="auto">
            <a:xfrm>
              <a:off x="2725" y="3046"/>
              <a:ext cx="143" cy="173"/>
            </a:xfrm>
            <a:prstGeom prst="rect">
              <a:avLst/>
            </a:prstGeom>
            <a:noFill/>
            <a:ln w="12700">
              <a:noFill/>
              <a:miter lim="800000"/>
              <a:headEnd/>
              <a:tailEnd/>
            </a:ln>
          </p:spPr>
          <p:txBody>
            <a:bodyPr wrap="none">
              <a:spAutoFit/>
            </a:bodyPr>
            <a:lstStyle/>
            <a:p>
              <a:pPr eaLnBrk="0" hangingPunct="0"/>
              <a:r>
                <a:rPr lang="en-US" sz="1200" b="0">
                  <a:solidFill>
                    <a:srgbClr val="000000"/>
                  </a:solidFill>
                </a:rPr>
                <a:t>t</a:t>
              </a:r>
            </a:p>
          </p:txBody>
        </p:sp>
      </p:grpSp>
      <p:cxnSp>
        <p:nvCxnSpPr>
          <p:cNvPr id="7200" name="AutoShape 49"/>
          <p:cNvCxnSpPr>
            <a:cxnSpLocks noChangeShapeType="1"/>
            <a:stCxn id="7189" idx="1"/>
            <a:endCxn id="7189" idx="0"/>
          </p:cNvCxnSpPr>
          <p:nvPr/>
        </p:nvCxnSpPr>
        <p:spPr bwMode="auto">
          <a:xfrm rot="10800000" flipH="1">
            <a:off x="1243013" y="1747838"/>
            <a:ext cx="403225" cy="290512"/>
          </a:xfrm>
          <a:prstGeom prst="curvedConnector4">
            <a:avLst>
              <a:gd name="adj1" fmla="val -56694"/>
              <a:gd name="adj2" fmla="val 178690"/>
            </a:avLst>
          </a:prstGeom>
          <a:noFill/>
          <a:ln w="28575">
            <a:solidFill>
              <a:srgbClr val="FF9900"/>
            </a:solidFill>
            <a:round/>
            <a:headEnd/>
            <a:tailEnd type="triangle" w="med" len="med"/>
          </a:ln>
        </p:spPr>
      </p:cxnSp>
      <p:sp>
        <p:nvSpPr>
          <p:cNvPr id="7201" name="Text Box 50"/>
          <p:cNvSpPr txBox="1">
            <a:spLocks noChangeArrowheads="1"/>
          </p:cNvSpPr>
          <p:nvPr/>
        </p:nvSpPr>
        <p:spPr bwMode="auto">
          <a:xfrm>
            <a:off x="1047750" y="1009650"/>
            <a:ext cx="379413"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2" name="Text Box 51"/>
          <p:cNvSpPr txBox="1">
            <a:spLocks noChangeArrowheads="1"/>
          </p:cNvSpPr>
          <p:nvPr/>
        </p:nvSpPr>
        <p:spPr bwMode="auto">
          <a:xfrm>
            <a:off x="4856163" y="860425"/>
            <a:ext cx="379412"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3" name="Text Box 52"/>
          <p:cNvSpPr txBox="1">
            <a:spLocks noChangeArrowheads="1"/>
          </p:cNvSpPr>
          <p:nvPr/>
        </p:nvSpPr>
        <p:spPr bwMode="auto">
          <a:xfrm>
            <a:off x="2795588" y="573088"/>
            <a:ext cx="379412" cy="519112"/>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cxnSp>
        <p:nvCxnSpPr>
          <p:cNvPr id="7204" name="AutoShape 53"/>
          <p:cNvCxnSpPr>
            <a:cxnSpLocks noChangeShapeType="1"/>
            <a:endCxn id="7192" idx="0"/>
          </p:cNvCxnSpPr>
          <p:nvPr/>
        </p:nvCxnSpPr>
        <p:spPr bwMode="auto">
          <a:xfrm rot="10800000">
            <a:off x="4618038" y="1519238"/>
            <a:ext cx="392112" cy="290512"/>
          </a:xfrm>
          <a:prstGeom prst="curvedConnector4">
            <a:avLst>
              <a:gd name="adj1" fmla="val -57898"/>
              <a:gd name="adj2" fmla="val 178690"/>
            </a:avLst>
          </a:prstGeom>
          <a:noFill/>
          <a:ln w="28575">
            <a:solidFill>
              <a:srgbClr val="FF9900"/>
            </a:solidFill>
            <a:round/>
            <a:headEnd/>
            <a:tailEnd type="triangle" w="med" len="med"/>
          </a:ln>
        </p:spPr>
      </p:cxnSp>
      <p:cxnSp>
        <p:nvCxnSpPr>
          <p:cNvPr id="7205" name="AutoShape 54"/>
          <p:cNvCxnSpPr>
            <a:cxnSpLocks noChangeShapeType="1"/>
            <a:stCxn id="7190" idx="1"/>
            <a:endCxn id="7190" idx="0"/>
          </p:cNvCxnSpPr>
          <p:nvPr/>
        </p:nvCxnSpPr>
        <p:spPr bwMode="auto">
          <a:xfrm rot="10800000" flipH="1">
            <a:off x="3071813" y="1214438"/>
            <a:ext cx="403225" cy="290512"/>
          </a:xfrm>
          <a:prstGeom prst="curvedConnector4">
            <a:avLst>
              <a:gd name="adj1" fmla="val -56694"/>
              <a:gd name="adj2" fmla="val 178690"/>
            </a:avLst>
          </a:prstGeom>
          <a:noFill/>
          <a:ln w="28575">
            <a:solidFill>
              <a:srgbClr val="FF9900"/>
            </a:solidFill>
            <a:round/>
            <a:headEnd/>
            <a:tailEnd type="triangle" w="med" len="med"/>
          </a:ln>
        </p:spPr>
      </p:cxnSp>
      <p:sp>
        <p:nvSpPr>
          <p:cNvPr id="2" name="TextBox 1"/>
          <p:cNvSpPr txBox="1"/>
          <p:nvPr/>
        </p:nvSpPr>
        <p:spPr>
          <a:xfrm>
            <a:off x="704429" y="5572546"/>
            <a:ext cx="3843338" cy="1015663"/>
          </a:xfrm>
          <a:prstGeom prst="rect">
            <a:avLst/>
          </a:prstGeom>
          <a:noFill/>
        </p:spPr>
        <p:txBody>
          <a:bodyPr wrap="square" rtlCol="0">
            <a:spAutoFit/>
          </a:bodyPr>
          <a:lstStyle/>
          <a:p>
            <a:r>
              <a:rPr lang="de-CH" sz="2000" dirty="0" smtClean="0"/>
              <a:t>The </a:t>
            </a:r>
            <a:r>
              <a:rPr lang="de-CH" sz="2000" dirty="0" err="1" smtClean="0"/>
              <a:t>classical</a:t>
            </a:r>
            <a:r>
              <a:rPr lang="de-CH" sz="2000" dirty="0" smtClean="0"/>
              <a:t> DCM:</a:t>
            </a:r>
          </a:p>
          <a:p>
            <a:r>
              <a:rPr lang="de-CH" sz="2000" b="0" dirty="0" smtClean="0"/>
              <a:t>a </a:t>
            </a:r>
            <a:r>
              <a:rPr lang="de-CH" sz="2000" b="0" dirty="0" err="1" smtClean="0"/>
              <a:t>deterministic</a:t>
            </a:r>
            <a:r>
              <a:rPr lang="de-CH" sz="2000" b="0" dirty="0" smtClean="0"/>
              <a:t>, </a:t>
            </a:r>
            <a:r>
              <a:rPr lang="de-CH" sz="2000" b="0" dirty="0" err="1" smtClean="0"/>
              <a:t>one-state</a:t>
            </a:r>
            <a:r>
              <a:rPr lang="de-CH" sz="2000" b="0" dirty="0" smtClean="0"/>
              <a:t>, bilinear </a:t>
            </a:r>
            <a:r>
              <a:rPr lang="de-CH" sz="2000" b="0" dirty="0" err="1" smtClean="0"/>
              <a:t>model</a:t>
            </a:r>
            <a:endParaRPr lang="de-CH" sz="2000" b="0" dirty="0"/>
          </a:p>
        </p:txBody>
      </p:sp>
    </p:spTree>
    <p:extLst>
      <p:ext uri="{BB962C8B-B14F-4D97-AF65-F5344CB8AC3E}">
        <p14:creationId xmlns:p14="http://schemas.microsoft.com/office/powerpoint/2010/main" val="368328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Factorial structure of model specification in DCM10</a:t>
            </a:r>
            <a:endParaRPr lang="en-US" sz="4000" dirty="0"/>
          </a:p>
        </p:txBody>
      </p:sp>
      <p:sp>
        <p:nvSpPr>
          <p:cNvPr id="3" name="Content Placeholder 2"/>
          <p:cNvSpPr>
            <a:spLocks noGrp="1"/>
          </p:cNvSpPr>
          <p:nvPr>
            <p:ph idx="1"/>
          </p:nvPr>
        </p:nvSpPr>
        <p:spPr>
          <a:xfrm>
            <a:off x="514350" y="1323834"/>
            <a:ext cx="9258300" cy="4802330"/>
          </a:xfrm>
        </p:spPr>
        <p:txBody>
          <a:bodyPr/>
          <a:lstStyle/>
          <a:p>
            <a:pPr>
              <a:spcBef>
                <a:spcPts val="1200"/>
              </a:spcBef>
            </a:pPr>
            <a:r>
              <a:rPr lang="de-CH" sz="2400" dirty="0" smtClean="0"/>
              <a:t>Three dimensions of model specification:</a:t>
            </a:r>
          </a:p>
          <a:p>
            <a:pPr lvl="1">
              <a:spcBef>
                <a:spcPts val="1200"/>
              </a:spcBef>
            </a:pPr>
            <a:r>
              <a:rPr lang="de-CH" sz="2000" dirty="0" smtClean="0"/>
              <a:t>bilinear vs. nonlinear</a:t>
            </a:r>
          </a:p>
          <a:p>
            <a:pPr lvl="1">
              <a:spcBef>
                <a:spcPts val="1200"/>
              </a:spcBef>
            </a:pPr>
            <a:r>
              <a:rPr lang="de-CH" sz="2000" dirty="0" smtClean="0"/>
              <a:t>single-state vs. two-state (per region)</a:t>
            </a:r>
          </a:p>
          <a:p>
            <a:pPr lvl="1">
              <a:spcBef>
                <a:spcPts val="1200"/>
              </a:spcBef>
            </a:pPr>
            <a:r>
              <a:rPr lang="de-CH" sz="2000" dirty="0" smtClean="0"/>
              <a:t>deterministic vs. stochastic</a:t>
            </a:r>
          </a:p>
          <a:p>
            <a:pPr>
              <a:spcBef>
                <a:spcPts val="2400"/>
              </a:spcBef>
            </a:pPr>
            <a:r>
              <a:rPr lang="de-CH" sz="2400" dirty="0" smtClean="0"/>
              <a:t>Specification via GUI. </a:t>
            </a:r>
          </a:p>
        </p:txBody>
      </p:sp>
      <p:pic>
        <p:nvPicPr>
          <p:cNvPr id="173058" name="Picture 2"/>
          <p:cNvPicPr>
            <a:picLocks noChangeAspect="1" noChangeArrowheads="1"/>
          </p:cNvPicPr>
          <p:nvPr/>
        </p:nvPicPr>
        <p:blipFill>
          <a:blip r:embed="rId2" cstate="print"/>
          <a:srcRect/>
          <a:stretch>
            <a:fillRect/>
          </a:stretch>
        </p:blipFill>
        <p:spPr bwMode="auto">
          <a:xfrm>
            <a:off x="6736255" y="1697796"/>
            <a:ext cx="2636838" cy="2757487"/>
          </a:xfrm>
          <a:prstGeom prst="rect">
            <a:avLst/>
          </a:prstGeom>
          <a:noFill/>
          <a:ln w="9525">
            <a:noFill/>
            <a:miter lim="800000"/>
            <a:headEnd/>
            <a:tailEnd/>
          </a:ln>
          <a:effectLst/>
        </p:spPr>
      </p:pic>
      <p:pic>
        <p:nvPicPr>
          <p:cNvPr id="173059" name="Picture 3"/>
          <p:cNvPicPr>
            <a:picLocks noChangeAspect="1" noChangeArrowheads="1"/>
          </p:cNvPicPr>
          <p:nvPr/>
        </p:nvPicPr>
        <p:blipFill>
          <a:blip r:embed="rId3" cstate="print"/>
          <a:srcRect/>
          <a:stretch>
            <a:fillRect/>
          </a:stretch>
        </p:blipFill>
        <p:spPr bwMode="auto">
          <a:xfrm>
            <a:off x="6146225" y="2439537"/>
            <a:ext cx="2644775" cy="2749550"/>
          </a:xfrm>
          <a:prstGeom prst="rect">
            <a:avLst/>
          </a:prstGeom>
          <a:noFill/>
          <a:ln w="9525">
            <a:noFill/>
            <a:miter lim="800000"/>
            <a:headEnd/>
            <a:tailEnd/>
          </a:ln>
          <a:effectLst/>
        </p:spPr>
      </p:pic>
      <p:pic>
        <p:nvPicPr>
          <p:cNvPr id="173060" name="Picture 4"/>
          <p:cNvPicPr>
            <a:picLocks noChangeAspect="1" noChangeArrowheads="1"/>
          </p:cNvPicPr>
          <p:nvPr/>
        </p:nvPicPr>
        <p:blipFill>
          <a:blip r:embed="rId4" cstate="print"/>
          <a:srcRect/>
          <a:stretch>
            <a:fillRect/>
          </a:stretch>
        </p:blipFill>
        <p:spPr bwMode="auto">
          <a:xfrm>
            <a:off x="5535249" y="3349176"/>
            <a:ext cx="2636838" cy="2757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2" descr="lateral"/>
          <p:cNvPicPr>
            <a:picLocks noChangeAspect="1" noChangeArrowheads="1"/>
          </p:cNvPicPr>
          <p:nvPr/>
        </p:nvPicPr>
        <p:blipFill>
          <a:blip r:embed="rId4" cstate="print"/>
          <a:srcRect/>
          <a:stretch>
            <a:fillRect/>
          </a:stretch>
        </p:blipFill>
        <p:spPr bwMode="auto">
          <a:xfrm>
            <a:off x="1522413" y="717550"/>
            <a:ext cx="2525712" cy="2530475"/>
          </a:xfrm>
          <a:prstGeom prst="rect">
            <a:avLst/>
          </a:prstGeom>
          <a:noFill/>
          <a:ln w="9525">
            <a:noFill/>
            <a:miter lim="800000"/>
            <a:headEnd/>
            <a:tailEnd/>
          </a:ln>
        </p:spPr>
      </p:pic>
      <p:sp>
        <p:nvSpPr>
          <p:cNvPr id="15367" name="Oval 3"/>
          <p:cNvSpPr>
            <a:spLocks noChangeArrowheads="1"/>
          </p:cNvSpPr>
          <p:nvPr/>
        </p:nvSpPr>
        <p:spPr bwMode="auto">
          <a:xfrm>
            <a:off x="2252663" y="114776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8" name="Oval 4"/>
          <p:cNvSpPr>
            <a:spLocks noChangeArrowheads="1"/>
          </p:cNvSpPr>
          <p:nvPr/>
        </p:nvSpPr>
        <p:spPr bwMode="auto">
          <a:xfrm>
            <a:off x="1785938" y="180181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9" name="Oval 5"/>
          <p:cNvSpPr>
            <a:spLocks noChangeArrowheads="1"/>
          </p:cNvSpPr>
          <p:nvPr/>
        </p:nvSpPr>
        <p:spPr bwMode="auto">
          <a:xfrm>
            <a:off x="2443163" y="2028825"/>
            <a:ext cx="219075"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70" name="Oval 6"/>
          <p:cNvSpPr>
            <a:spLocks noChangeArrowheads="1"/>
          </p:cNvSpPr>
          <p:nvPr/>
        </p:nvSpPr>
        <p:spPr bwMode="auto">
          <a:xfrm>
            <a:off x="3251200" y="1447800"/>
            <a:ext cx="215900"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71" name="AutoShape 7"/>
          <p:cNvCxnSpPr>
            <a:cxnSpLocks noChangeShapeType="1"/>
            <a:stCxn id="15368" idx="5"/>
            <a:endCxn id="15369" idx="2"/>
          </p:cNvCxnSpPr>
          <p:nvPr/>
        </p:nvCxnSpPr>
        <p:spPr bwMode="auto">
          <a:xfrm>
            <a:off x="1971675" y="1985963"/>
            <a:ext cx="471488" cy="150812"/>
          </a:xfrm>
          <a:prstGeom prst="straightConnector1">
            <a:avLst/>
          </a:prstGeom>
          <a:noFill/>
          <a:ln w="28575">
            <a:solidFill>
              <a:srgbClr val="FFFF66"/>
            </a:solidFill>
            <a:round/>
            <a:headEnd type="arrow" w="med" len="med"/>
            <a:tailEnd type="arrow" w="med" len="med"/>
          </a:ln>
        </p:spPr>
      </p:cxnSp>
      <p:cxnSp>
        <p:nvCxnSpPr>
          <p:cNvPr id="15372" name="AutoShape 8"/>
          <p:cNvCxnSpPr>
            <a:cxnSpLocks noChangeShapeType="1"/>
            <a:stCxn id="15368" idx="0"/>
            <a:endCxn id="15367" idx="3"/>
          </p:cNvCxnSpPr>
          <p:nvPr/>
        </p:nvCxnSpPr>
        <p:spPr bwMode="auto">
          <a:xfrm flipV="1">
            <a:off x="1895475" y="1331913"/>
            <a:ext cx="388938" cy="469900"/>
          </a:xfrm>
          <a:prstGeom prst="straightConnector1">
            <a:avLst/>
          </a:prstGeom>
          <a:noFill/>
          <a:ln w="28575">
            <a:solidFill>
              <a:srgbClr val="FFFF66"/>
            </a:solidFill>
            <a:round/>
            <a:headEnd type="arrow" w="med" len="med"/>
            <a:tailEnd type="arrow" w="med" len="med"/>
          </a:ln>
        </p:spPr>
      </p:cxnSp>
      <p:cxnSp>
        <p:nvCxnSpPr>
          <p:cNvPr id="15373" name="AutoShape 9"/>
          <p:cNvCxnSpPr>
            <a:cxnSpLocks noChangeShapeType="1"/>
            <a:stCxn id="15367" idx="5"/>
            <a:endCxn id="15370" idx="2"/>
          </p:cNvCxnSpPr>
          <p:nvPr/>
        </p:nvCxnSpPr>
        <p:spPr bwMode="auto">
          <a:xfrm>
            <a:off x="2438400" y="1331913"/>
            <a:ext cx="812800" cy="223837"/>
          </a:xfrm>
          <a:prstGeom prst="straightConnector1">
            <a:avLst/>
          </a:prstGeom>
          <a:noFill/>
          <a:ln w="28575">
            <a:solidFill>
              <a:srgbClr val="FFFF66"/>
            </a:solidFill>
            <a:round/>
            <a:headEnd type="arrow" w="med" len="med"/>
            <a:tailEnd type="arrow" w="med" len="med"/>
          </a:ln>
        </p:spPr>
      </p:cxnSp>
      <p:cxnSp>
        <p:nvCxnSpPr>
          <p:cNvPr id="15374" name="AutoShape 10"/>
          <p:cNvCxnSpPr>
            <a:cxnSpLocks noChangeShapeType="1"/>
            <a:stCxn id="15370" idx="3"/>
            <a:endCxn id="15369" idx="7"/>
          </p:cNvCxnSpPr>
          <p:nvPr/>
        </p:nvCxnSpPr>
        <p:spPr bwMode="auto">
          <a:xfrm flipH="1">
            <a:off x="2630488" y="1631950"/>
            <a:ext cx="652462" cy="428625"/>
          </a:xfrm>
          <a:prstGeom prst="straightConnector1">
            <a:avLst/>
          </a:prstGeom>
          <a:noFill/>
          <a:ln w="28575">
            <a:solidFill>
              <a:srgbClr val="FFFF66"/>
            </a:solidFill>
            <a:round/>
            <a:headEnd type="arrow" w="med" len="med"/>
            <a:tailEnd type="arrow" w="med" len="med"/>
          </a:ln>
        </p:spPr>
      </p:cxnSp>
      <p:sp>
        <p:nvSpPr>
          <p:cNvPr id="15375" name="Text Box 11"/>
          <p:cNvSpPr txBox="1">
            <a:spLocks noChangeArrowheads="1"/>
          </p:cNvSpPr>
          <p:nvPr/>
        </p:nvSpPr>
        <p:spPr bwMode="auto">
          <a:xfrm>
            <a:off x="1533525" y="379413"/>
            <a:ext cx="2046288" cy="457200"/>
          </a:xfrm>
          <a:prstGeom prst="rect">
            <a:avLst/>
          </a:prstGeom>
          <a:noFill/>
          <a:ln w="9525" algn="ctr">
            <a:noFill/>
            <a:miter lim="800000"/>
            <a:headEnd/>
            <a:tailEnd/>
          </a:ln>
        </p:spPr>
        <p:txBody>
          <a:bodyPr wrap="none">
            <a:spAutoFit/>
          </a:bodyPr>
          <a:lstStyle/>
          <a:p>
            <a:r>
              <a:rPr lang="en-GB" sz="2400"/>
              <a:t>bilinear DCM</a:t>
            </a:r>
            <a:endParaRPr lang="en-US" sz="2400"/>
          </a:p>
        </p:txBody>
      </p:sp>
      <p:graphicFrame>
        <p:nvGraphicFramePr>
          <p:cNvPr id="1781772" name="Object 12"/>
          <p:cNvGraphicFramePr>
            <a:graphicFrameLocks noChangeAspect="1"/>
          </p:cNvGraphicFramePr>
          <p:nvPr/>
        </p:nvGraphicFramePr>
        <p:xfrm>
          <a:off x="5240338" y="5472113"/>
          <a:ext cx="4105275" cy="830262"/>
        </p:xfrm>
        <a:graphic>
          <a:graphicData uri="http://schemas.openxmlformats.org/presentationml/2006/ole">
            <mc:AlternateContent xmlns:mc="http://schemas.openxmlformats.org/markup-compatibility/2006">
              <mc:Choice xmlns:v="urn:schemas-microsoft-com:vml" Requires="v">
                <p:oleObj spid="_x0000_s15446" name="Equation" r:id="rId5" imgW="2374560" imgH="482400" progId="Equation.3">
                  <p:embed/>
                </p:oleObj>
              </mc:Choice>
              <mc:Fallback>
                <p:oleObj name="Equation" r:id="rId5" imgW="2374560" imgH="4824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338" y="5472113"/>
                        <a:ext cx="4105275"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773" name="Object 13"/>
          <p:cNvGraphicFramePr>
            <a:graphicFrameLocks noChangeAspect="1"/>
          </p:cNvGraphicFramePr>
          <p:nvPr/>
        </p:nvGraphicFramePr>
        <p:xfrm>
          <a:off x="1014413" y="5534025"/>
          <a:ext cx="2879725" cy="787400"/>
        </p:xfrm>
        <a:graphic>
          <a:graphicData uri="http://schemas.openxmlformats.org/presentationml/2006/ole">
            <mc:AlternateContent xmlns:mc="http://schemas.openxmlformats.org/markup-compatibility/2006">
              <mc:Choice xmlns:v="urn:schemas-microsoft-com:vml" Requires="v">
                <p:oleObj spid="_x0000_s15447" name="Equation" r:id="rId7" imgW="1663560" imgH="457200" progId="Equation.3">
                  <p:embed/>
                </p:oleObj>
              </mc:Choice>
              <mc:Fallback>
                <p:oleObj name="Equation" r:id="rId7" imgW="1663560" imgH="4572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4413" y="5534025"/>
                        <a:ext cx="28797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74" name="Text Box 14"/>
          <p:cNvSpPr txBox="1">
            <a:spLocks noChangeArrowheads="1"/>
          </p:cNvSpPr>
          <p:nvPr/>
        </p:nvSpPr>
        <p:spPr bwMode="auto">
          <a:xfrm>
            <a:off x="471488" y="5054600"/>
            <a:ext cx="4457700"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Bilinear state equation:</a:t>
            </a:r>
            <a:endParaRPr lang="en-US" sz="1800" b="0" i="1">
              <a:latin typeface="Arial Unicode MS" pitchFamily="34" charset="-128"/>
            </a:endParaRPr>
          </a:p>
        </p:txBody>
      </p:sp>
      <p:cxnSp>
        <p:nvCxnSpPr>
          <p:cNvPr id="15377" name="AutoShape 15"/>
          <p:cNvCxnSpPr>
            <a:cxnSpLocks noChangeShapeType="1"/>
            <a:stCxn id="15368" idx="1"/>
            <a:endCxn id="15378" idx="3"/>
          </p:cNvCxnSpPr>
          <p:nvPr/>
        </p:nvCxnSpPr>
        <p:spPr bwMode="auto">
          <a:xfrm flipH="1" flipV="1">
            <a:off x="1343025" y="1597025"/>
            <a:ext cx="474663" cy="236538"/>
          </a:xfrm>
          <a:prstGeom prst="straightConnector1">
            <a:avLst/>
          </a:prstGeom>
          <a:noFill/>
          <a:ln w="38100">
            <a:solidFill>
              <a:srgbClr val="FF3300"/>
            </a:solidFill>
            <a:round/>
            <a:headEnd type="triangle" w="med" len="med"/>
            <a:tailEnd/>
          </a:ln>
        </p:spPr>
      </p:cxnSp>
      <p:sp>
        <p:nvSpPr>
          <p:cNvPr id="15378" name="Text Box 16"/>
          <p:cNvSpPr txBox="1">
            <a:spLocks noChangeArrowheads="1"/>
          </p:cNvSpPr>
          <p:nvPr/>
        </p:nvSpPr>
        <p:spPr bwMode="auto">
          <a:xfrm>
            <a:off x="587375" y="1352550"/>
            <a:ext cx="755650" cy="488950"/>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79" name="Oval 17"/>
          <p:cNvSpPr>
            <a:spLocks noChangeArrowheads="1"/>
          </p:cNvSpPr>
          <p:nvPr/>
        </p:nvSpPr>
        <p:spPr bwMode="auto">
          <a:xfrm>
            <a:off x="2136775" y="2065338"/>
            <a:ext cx="149225" cy="149225"/>
          </a:xfrm>
          <a:prstGeom prst="ellipse">
            <a:avLst/>
          </a:prstGeom>
          <a:noFill/>
          <a:ln w="3175" algn="ctr">
            <a:noFill/>
            <a:round/>
            <a:headEnd/>
            <a:tailEnd/>
          </a:ln>
        </p:spPr>
        <p:txBody>
          <a:bodyPr anchor="ctr">
            <a:spAutoFit/>
          </a:bodyPr>
          <a:lstStyle/>
          <a:p>
            <a:endParaRPr lang="en-US"/>
          </a:p>
        </p:txBody>
      </p:sp>
      <p:cxnSp>
        <p:nvCxnSpPr>
          <p:cNvPr id="15380" name="AutoShape 18"/>
          <p:cNvCxnSpPr>
            <a:cxnSpLocks noChangeShapeType="1"/>
            <a:stCxn id="15381" idx="0"/>
            <a:endCxn id="15379" idx="0"/>
          </p:cNvCxnSpPr>
          <p:nvPr/>
        </p:nvCxnSpPr>
        <p:spPr bwMode="auto">
          <a:xfrm flipV="1">
            <a:off x="1897063" y="2065338"/>
            <a:ext cx="314325" cy="914400"/>
          </a:xfrm>
          <a:prstGeom prst="straightConnector1">
            <a:avLst/>
          </a:prstGeom>
          <a:noFill/>
          <a:ln w="38100">
            <a:solidFill>
              <a:srgbClr val="FF3300"/>
            </a:solidFill>
            <a:round/>
            <a:headEnd/>
            <a:tailEnd type="oval" w="med" len="med"/>
          </a:ln>
        </p:spPr>
      </p:cxnSp>
      <p:sp>
        <p:nvSpPr>
          <p:cNvPr id="15381" name="Text Box 19"/>
          <p:cNvSpPr txBox="1">
            <a:spLocks noChangeArrowheads="1"/>
          </p:cNvSpPr>
          <p:nvPr/>
        </p:nvSpPr>
        <p:spPr bwMode="auto">
          <a:xfrm>
            <a:off x="1370013" y="2979738"/>
            <a:ext cx="1052512" cy="276225"/>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grpSp>
        <p:nvGrpSpPr>
          <p:cNvPr id="2" name="Group 20"/>
          <p:cNvGrpSpPr>
            <a:grpSpLocks/>
          </p:cNvGrpSpPr>
          <p:nvPr/>
        </p:nvGrpSpPr>
        <p:grpSpPr bwMode="auto">
          <a:xfrm>
            <a:off x="5626100" y="379413"/>
            <a:ext cx="3505200" cy="2867025"/>
            <a:chOff x="3544" y="239"/>
            <a:chExt cx="2208" cy="1806"/>
          </a:xfrm>
        </p:grpSpPr>
        <p:pic>
          <p:nvPicPr>
            <p:cNvPr id="15386" name="Picture 22" descr="lateral"/>
            <p:cNvPicPr>
              <a:picLocks noChangeAspect="1" noChangeArrowheads="1"/>
            </p:cNvPicPr>
            <p:nvPr/>
          </p:nvPicPr>
          <p:blipFill>
            <a:blip r:embed="rId4" cstate="print"/>
            <a:srcRect/>
            <a:stretch>
              <a:fillRect/>
            </a:stretch>
          </p:blipFill>
          <p:spPr bwMode="auto">
            <a:xfrm>
              <a:off x="4133" y="451"/>
              <a:ext cx="1591" cy="1594"/>
            </a:xfrm>
            <a:prstGeom prst="rect">
              <a:avLst/>
            </a:prstGeom>
            <a:noFill/>
            <a:ln w="9525">
              <a:noFill/>
              <a:miter lim="800000"/>
              <a:headEnd/>
              <a:tailEnd/>
            </a:ln>
          </p:spPr>
        </p:pic>
        <p:sp>
          <p:nvSpPr>
            <p:cNvPr id="15387" name="Oval 23"/>
            <p:cNvSpPr>
              <a:spLocks noChangeArrowheads="1"/>
            </p:cNvSpPr>
            <p:nvPr/>
          </p:nvSpPr>
          <p:spPr bwMode="auto">
            <a:xfrm>
              <a:off x="4593" y="719"/>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8" name="Oval 24"/>
            <p:cNvSpPr>
              <a:spLocks noChangeArrowheads="1"/>
            </p:cNvSpPr>
            <p:nvPr/>
          </p:nvSpPr>
          <p:spPr bwMode="auto">
            <a:xfrm>
              <a:off x="4299" y="1131"/>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9" name="Oval 25"/>
            <p:cNvSpPr>
              <a:spLocks noChangeArrowheads="1"/>
            </p:cNvSpPr>
            <p:nvPr/>
          </p:nvSpPr>
          <p:spPr bwMode="auto">
            <a:xfrm>
              <a:off x="4713" y="1274"/>
              <a:ext cx="138"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90" name="Oval 26"/>
            <p:cNvSpPr>
              <a:spLocks noChangeArrowheads="1"/>
            </p:cNvSpPr>
            <p:nvPr/>
          </p:nvSpPr>
          <p:spPr bwMode="auto">
            <a:xfrm>
              <a:off x="5221" y="908"/>
              <a:ext cx="137" cy="136"/>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91" name="AutoShape 27"/>
            <p:cNvCxnSpPr>
              <a:cxnSpLocks noChangeShapeType="1"/>
              <a:stCxn id="15388" idx="5"/>
              <a:endCxn id="15389" idx="2"/>
            </p:cNvCxnSpPr>
            <p:nvPr/>
          </p:nvCxnSpPr>
          <p:spPr bwMode="auto">
            <a:xfrm>
              <a:off x="4416" y="1247"/>
              <a:ext cx="297" cy="95"/>
            </a:xfrm>
            <a:prstGeom prst="straightConnector1">
              <a:avLst/>
            </a:prstGeom>
            <a:noFill/>
            <a:ln w="28575">
              <a:solidFill>
                <a:srgbClr val="FFFF66"/>
              </a:solidFill>
              <a:round/>
              <a:headEnd type="arrow" w="med" len="med"/>
              <a:tailEnd type="arrow" w="med" len="med"/>
            </a:ln>
          </p:spPr>
        </p:cxnSp>
        <p:cxnSp>
          <p:nvCxnSpPr>
            <p:cNvPr id="15392" name="AutoShape 28"/>
            <p:cNvCxnSpPr>
              <a:cxnSpLocks noChangeShapeType="1"/>
              <a:stCxn id="15388" idx="0"/>
              <a:endCxn id="15387" idx="3"/>
            </p:cNvCxnSpPr>
            <p:nvPr/>
          </p:nvCxnSpPr>
          <p:spPr bwMode="auto">
            <a:xfrm flipV="1">
              <a:off x="4368" y="835"/>
              <a:ext cx="245" cy="296"/>
            </a:xfrm>
            <a:prstGeom prst="straightConnector1">
              <a:avLst/>
            </a:prstGeom>
            <a:noFill/>
            <a:ln w="28575">
              <a:solidFill>
                <a:srgbClr val="FFFF66"/>
              </a:solidFill>
              <a:round/>
              <a:headEnd type="arrow" w="med" len="med"/>
              <a:tailEnd type="arrow" w="med" len="med"/>
            </a:ln>
          </p:spPr>
        </p:cxnSp>
        <p:cxnSp>
          <p:nvCxnSpPr>
            <p:cNvPr id="15393" name="AutoShape 29"/>
            <p:cNvCxnSpPr>
              <a:cxnSpLocks noChangeShapeType="1"/>
              <a:stCxn id="15387" idx="5"/>
              <a:endCxn id="15390" idx="2"/>
            </p:cNvCxnSpPr>
            <p:nvPr/>
          </p:nvCxnSpPr>
          <p:spPr bwMode="auto">
            <a:xfrm>
              <a:off x="4710" y="835"/>
              <a:ext cx="511" cy="141"/>
            </a:xfrm>
            <a:prstGeom prst="straightConnector1">
              <a:avLst/>
            </a:prstGeom>
            <a:noFill/>
            <a:ln w="28575">
              <a:solidFill>
                <a:srgbClr val="FFFF66"/>
              </a:solidFill>
              <a:round/>
              <a:headEnd type="arrow" w="med" len="med"/>
              <a:tailEnd type="arrow" w="med" len="med"/>
            </a:ln>
          </p:spPr>
        </p:cxnSp>
        <p:cxnSp>
          <p:nvCxnSpPr>
            <p:cNvPr id="15394" name="AutoShape 30"/>
            <p:cNvCxnSpPr>
              <a:cxnSpLocks noChangeShapeType="1"/>
              <a:stCxn id="15390" idx="3"/>
              <a:endCxn id="15389" idx="7"/>
            </p:cNvCxnSpPr>
            <p:nvPr/>
          </p:nvCxnSpPr>
          <p:spPr bwMode="auto">
            <a:xfrm flipH="1">
              <a:off x="4831" y="1024"/>
              <a:ext cx="410" cy="270"/>
            </a:xfrm>
            <a:prstGeom prst="straightConnector1">
              <a:avLst/>
            </a:prstGeom>
            <a:noFill/>
            <a:ln w="28575">
              <a:solidFill>
                <a:srgbClr val="FFFF66"/>
              </a:solidFill>
              <a:round/>
              <a:headEnd type="arrow" w="med" len="med"/>
              <a:tailEnd type="arrow" w="med" len="med"/>
            </a:ln>
          </p:spPr>
        </p:cxnSp>
        <p:cxnSp>
          <p:nvCxnSpPr>
            <p:cNvPr id="15395" name="AutoShape 31"/>
            <p:cNvCxnSpPr>
              <a:cxnSpLocks noChangeShapeType="1"/>
              <a:stCxn id="15388" idx="1"/>
              <a:endCxn id="15396" idx="3"/>
            </p:cNvCxnSpPr>
            <p:nvPr/>
          </p:nvCxnSpPr>
          <p:spPr bwMode="auto">
            <a:xfrm flipH="1" flipV="1">
              <a:off x="4020" y="1002"/>
              <a:ext cx="299" cy="149"/>
            </a:xfrm>
            <a:prstGeom prst="straightConnector1">
              <a:avLst/>
            </a:prstGeom>
            <a:noFill/>
            <a:ln w="38100">
              <a:solidFill>
                <a:srgbClr val="FF3300"/>
              </a:solidFill>
              <a:round/>
              <a:headEnd type="triangle" w="med" len="med"/>
              <a:tailEnd/>
            </a:ln>
          </p:spPr>
        </p:cxnSp>
        <p:sp>
          <p:nvSpPr>
            <p:cNvPr id="15396" name="Text Box 32"/>
            <p:cNvSpPr txBox="1">
              <a:spLocks noChangeArrowheads="1"/>
            </p:cNvSpPr>
            <p:nvPr/>
          </p:nvSpPr>
          <p:spPr bwMode="auto">
            <a:xfrm>
              <a:off x="3544" y="848"/>
              <a:ext cx="476" cy="308"/>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97" name="Oval 33"/>
            <p:cNvSpPr>
              <a:spLocks noChangeArrowheads="1"/>
            </p:cNvSpPr>
            <p:nvPr/>
          </p:nvSpPr>
          <p:spPr bwMode="auto">
            <a:xfrm>
              <a:off x="4520" y="1297"/>
              <a:ext cx="94" cy="94"/>
            </a:xfrm>
            <a:prstGeom prst="ellipse">
              <a:avLst/>
            </a:prstGeom>
            <a:noFill/>
            <a:ln w="3175" algn="ctr">
              <a:noFill/>
              <a:round/>
              <a:headEnd/>
              <a:tailEnd/>
            </a:ln>
          </p:spPr>
          <p:txBody>
            <a:bodyPr anchor="ctr">
              <a:spAutoFit/>
            </a:bodyPr>
            <a:lstStyle/>
            <a:p>
              <a:endParaRPr lang="en-US"/>
            </a:p>
          </p:txBody>
        </p:sp>
        <p:cxnSp>
          <p:nvCxnSpPr>
            <p:cNvPr id="15398" name="AutoShape 34"/>
            <p:cNvCxnSpPr>
              <a:cxnSpLocks noChangeShapeType="1"/>
              <a:stCxn id="15387" idx="4"/>
              <a:endCxn id="15397" idx="0"/>
            </p:cNvCxnSpPr>
            <p:nvPr/>
          </p:nvCxnSpPr>
          <p:spPr bwMode="auto">
            <a:xfrm flipH="1">
              <a:off x="4567" y="855"/>
              <a:ext cx="95" cy="442"/>
            </a:xfrm>
            <a:prstGeom prst="straightConnector1">
              <a:avLst/>
            </a:prstGeom>
            <a:noFill/>
            <a:ln w="38100">
              <a:solidFill>
                <a:srgbClr val="FF3300"/>
              </a:solidFill>
              <a:round/>
              <a:headEnd/>
              <a:tailEnd type="oval" w="med" len="med"/>
            </a:ln>
          </p:spPr>
        </p:cxnSp>
        <p:sp>
          <p:nvSpPr>
            <p:cNvPr id="15399" name="Text Box 35"/>
            <p:cNvSpPr txBox="1">
              <a:spLocks noChangeArrowheads="1"/>
            </p:cNvSpPr>
            <p:nvPr/>
          </p:nvSpPr>
          <p:spPr bwMode="auto">
            <a:xfrm>
              <a:off x="3580" y="525"/>
              <a:ext cx="662" cy="174"/>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sp>
          <p:nvSpPr>
            <p:cNvPr id="15400" name="Oval 36"/>
            <p:cNvSpPr>
              <a:spLocks noChangeArrowheads="1"/>
            </p:cNvSpPr>
            <p:nvPr/>
          </p:nvSpPr>
          <p:spPr bwMode="auto">
            <a:xfrm>
              <a:off x="4915" y="901"/>
              <a:ext cx="94" cy="94"/>
            </a:xfrm>
            <a:prstGeom prst="ellipse">
              <a:avLst/>
            </a:prstGeom>
            <a:noFill/>
            <a:ln w="3175" algn="ctr">
              <a:noFill/>
              <a:round/>
              <a:headEnd/>
              <a:tailEnd/>
            </a:ln>
          </p:spPr>
          <p:txBody>
            <a:bodyPr anchor="ctr">
              <a:spAutoFit/>
            </a:bodyPr>
            <a:lstStyle/>
            <a:p>
              <a:endParaRPr lang="en-US"/>
            </a:p>
          </p:txBody>
        </p:sp>
        <p:cxnSp>
          <p:nvCxnSpPr>
            <p:cNvPr id="15401" name="AutoShape 37"/>
            <p:cNvCxnSpPr>
              <a:cxnSpLocks noChangeShapeType="1"/>
              <a:stCxn id="15387" idx="2"/>
              <a:endCxn id="15399" idx="3"/>
            </p:cNvCxnSpPr>
            <p:nvPr/>
          </p:nvCxnSpPr>
          <p:spPr bwMode="auto">
            <a:xfrm flipH="1" flipV="1">
              <a:off x="4242" y="612"/>
              <a:ext cx="351" cy="175"/>
            </a:xfrm>
            <a:prstGeom prst="straightConnector1">
              <a:avLst/>
            </a:prstGeom>
            <a:noFill/>
            <a:ln w="38100">
              <a:solidFill>
                <a:srgbClr val="FF3300"/>
              </a:solidFill>
              <a:round/>
              <a:headEnd type="triangle" w="med" len="med"/>
              <a:tailEnd/>
            </a:ln>
          </p:spPr>
        </p:cxnSp>
        <p:sp>
          <p:nvSpPr>
            <p:cNvPr id="15385" name="Text Box 21"/>
            <p:cNvSpPr txBox="1">
              <a:spLocks noChangeArrowheads="1"/>
            </p:cNvSpPr>
            <p:nvPr/>
          </p:nvSpPr>
          <p:spPr bwMode="auto">
            <a:xfrm>
              <a:off x="4218" y="239"/>
              <a:ext cx="1534" cy="288"/>
            </a:xfrm>
            <a:prstGeom prst="rect">
              <a:avLst/>
            </a:prstGeom>
            <a:noFill/>
            <a:ln w="9525" algn="ctr">
              <a:noFill/>
              <a:miter lim="800000"/>
              <a:headEnd/>
              <a:tailEnd/>
            </a:ln>
          </p:spPr>
          <p:txBody>
            <a:bodyPr wrap="none">
              <a:spAutoFit/>
            </a:bodyPr>
            <a:lstStyle/>
            <a:p>
              <a:r>
                <a:rPr lang="en-GB" sz="2400" dirty="0"/>
                <a:t>non-linear DCM</a:t>
              </a:r>
              <a:endParaRPr lang="en-US" sz="2400" dirty="0"/>
            </a:p>
          </p:txBody>
        </p:sp>
      </p:grpSp>
      <p:graphicFrame>
        <p:nvGraphicFramePr>
          <p:cNvPr id="1781798" name="Object 38"/>
          <p:cNvGraphicFramePr>
            <a:graphicFrameLocks noChangeAspect="1"/>
          </p:cNvGraphicFramePr>
          <p:nvPr/>
        </p:nvGraphicFramePr>
        <p:xfrm>
          <a:off x="852488" y="3887788"/>
          <a:ext cx="6350000" cy="847725"/>
        </p:xfrm>
        <a:graphic>
          <a:graphicData uri="http://schemas.openxmlformats.org/presentationml/2006/ole">
            <mc:AlternateContent xmlns:mc="http://schemas.openxmlformats.org/markup-compatibility/2006">
              <mc:Choice xmlns:v="urn:schemas-microsoft-com:vml" Requires="v">
                <p:oleObj spid="_x0000_s15448" name="Equation" r:id="rId9" imgW="3124080" imgH="419040" progId="Equation.3">
                  <p:embed/>
                </p:oleObj>
              </mc:Choice>
              <mc:Fallback>
                <p:oleObj name="Equation" r:id="rId9" imgW="3124080" imgH="419040" progId="Equation.3">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3887788"/>
                        <a:ext cx="63500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99" name="Text Box 39"/>
          <p:cNvSpPr txBox="1">
            <a:spLocks noChangeArrowheads="1"/>
          </p:cNvSpPr>
          <p:nvPr/>
        </p:nvSpPr>
        <p:spPr bwMode="auto">
          <a:xfrm>
            <a:off x="466725" y="3527425"/>
            <a:ext cx="9517063"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Two-dimensional Taylor series (around x</a:t>
            </a:r>
            <a:r>
              <a:rPr lang="de-DE" sz="1800" b="0" baseline="-25000">
                <a:latin typeface="Arial Unicode MS" pitchFamily="34" charset="-128"/>
              </a:rPr>
              <a:t>0</a:t>
            </a:r>
            <a:r>
              <a:rPr lang="de-DE" sz="1800" b="0">
                <a:latin typeface="Arial Unicode MS" pitchFamily="34" charset="-128"/>
              </a:rPr>
              <a:t>=0, u</a:t>
            </a:r>
            <a:r>
              <a:rPr lang="de-DE" sz="1800" b="0" baseline="-25000">
                <a:latin typeface="Arial Unicode MS" pitchFamily="34" charset="-128"/>
              </a:rPr>
              <a:t>0</a:t>
            </a:r>
            <a:r>
              <a:rPr lang="de-DE" sz="1800" b="0">
                <a:latin typeface="Arial Unicode MS" pitchFamily="34" charset="-128"/>
              </a:rPr>
              <a:t>=0):</a:t>
            </a:r>
            <a:endParaRPr lang="en-US" sz="1800" b="0">
              <a:latin typeface="Arial Unicode MS" pitchFamily="34" charset="-128"/>
            </a:endParaRPr>
          </a:p>
        </p:txBody>
      </p:sp>
      <p:sp>
        <p:nvSpPr>
          <p:cNvPr id="1781800" name="Text Box 40"/>
          <p:cNvSpPr txBox="1">
            <a:spLocks noChangeArrowheads="1"/>
          </p:cNvSpPr>
          <p:nvPr/>
        </p:nvSpPr>
        <p:spPr bwMode="auto">
          <a:xfrm>
            <a:off x="5232400" y="5048250"/>
            <a:ext cx="4706938"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Nonlinear state equation:</a:t>
            </a:r>
            <a:endParaRPr lang="en-US" sz="1800" b="0">
              <a:latin typeface="Arial Unicode MS" pitchFamily="34" charset="-128"/>
            </a:endParaRPr>
          </a:p>
        </p:txBody>
      </p:sp>
      <p:graphicFrame>
        <p:nvGraphicFramePr>
          <p:cNvPr id="1781801" name="Object 41"/>
          <p:cNvGraphicFramePr>
            <a:graphicFrameLocks noChangeAspect="1"/>
          </p:cNvGraphicFramePr>
          <p:nvPr/>
        </p:nvGraphicFramePr>
        <p:xfrm>
          <a:off x="850900" y="3881438"/>
          <a:ext cx="7564438" cy="847725"/>
        </p:xfrm>
        <a:graphic>
          <a:graphicData uri="http://schemas.openxmlformats.org/presentationml/2006/ole">
            <mc:AlternateContent xmlns:mc="http://schemas.openxmlformats.org/markup-compatibility/2006">
              <mc:Choice xmlns:v="urn:schemas-microsoft-com:vml" Requires="v">
                <p:oleObj spid="_x0000_s15449" name="Equation" r:id="rId11" imgW="3720960" imgH="419040" progId="Equation.3">
                  <p:embed/>
                </p:oleObj>
              </mc:Choice>
              <mc:Fallback>
                <p:oleObj name="Equation" r:id="rId11" imgW="3720960" imgH="419040" progId="Equation.3">
                  <p:embed/>
                  <p:pic>
                    <p:nvPicPr>
                      <p:cNvPr id="0"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900" y="3881438"/>
                        <a:ext cx="7564438"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180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78179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81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8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74" grpId="0"/>
      <p:bldP spid="1781799" grpId="0"/>
      <p:bldP spid="17818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p:cNvGrpSpPr>
            <a:grpSpLocks/>
          </p:cNvGrpSpPr>
          <p:nvPr/>
        </p:nvGrpSpPr>
        <p:grpSpPr bwMode="auto">
          <a:xfrm>
            <a:off x="5570538" y="109538"/>
            <a:ext cx="4703762" cy="6743700"/>
            <a:chOff x="3171" y="0"/>
            <a:chExt cx="2963" cy="4248"/>
          </a:xfrm>
        </p:grpSpPr>
        <p:pic>
          <p:nvPicPr>
            <p:cNvPr id="16416" name="Picture 3" descr="NeuralStates_D13"/>
            <p:cNvPicPr>
              <a:picLocks noChangeAspect="1" noChangeArrowheads="1"/>
            </p:cNvPicPr>
            <p:nvPr/>
          </p:nvPicPr>
          <p:blipFill>
            <a:blip r:embed="rId4" cstate="print"/>
            <a:srcRect/>
            <a:stretch>
              <a:fillRect/>
            </a:stretch>
          </p:blipFill>
          <p:spPr bwMode="auto">
            <a:xfrm>
              <a:off x="3171" y="0"/>
              <a:ext cx="2963" cy="2222"/>
            </a:xfrm>
            <a:prstGeom prst="rect">
              <a:avLst/>
            </a:prstGeom>
            <a:noFill/>
            <a:ln w="9525">
              <a:noFill/>
              <a:miter lim="800000"/>
              <a:headEnd/>
              <a:tailEnd/>
            </a:ln>
          </p:spPr>
        </p:pic>
        <p:sp>
          <p:nvSpPr>
            <p:cNvPr id="16417" name="Text Box 4"/>
            <p:cNvSpPr txBox="1">
              <a:spLocks noChangeArrowheads="1"/>
            </p:cNvSpPr>
            <p:nvPr/>
          </p:nvSpPr>
          <p:spPr bwMode="auto">
            <a:xfrm rot="-5400000">
              <a:off x="4574" y="-457"/>
              <a:ext cx="250" cy="1421"/>
            </a:xfrm>
            <a:prstGeom prst="rect">
              <a:avLst/>
            </a:prstGeom>
            <a:noFill/>
            <a:ln w="9525" algn="ctr">
              <a:noFill/>
              <a:miter lim="800000"/>
              <a:headEnd/>
              <a:tailEnd/>
            </a:ln>
          </p:spPr>
          <p:txBody>
            <a:bodyPr vert="eaVert" wrap="none">
              <a:spAutoFit/>
            </a:bodyPr>
            <a:lstStyle/>
            <a:p>
              <a:r>
                <a:rPr lang="en-GB"/>
                <a:t>Neural population activity</a:t>
              </a:r>
              <a:endParaRPr lang="en-US"/>
            </a:p>
          </p:txBody>
        </p:sp>
        <p:sp>
          <p:nvSpPr>
            <p:cNvPr id="16418" name="Rectangle 5"/>
            <p:cNvSpPr>
              <a:spLocks noChangeArrowheads="1"/>
            </p:cNvSpPr>
            <p:nvPr/>
          </p:nvSpPr>
          <p:spPr bwMode="auto">
            <a:xfrm>
              <a:off x="3574" y="183"/>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19" name="Rectangle 6"/>
            <p:cNvSpPr>
              <a:spLocks noChangeArrowheads="1"/>
            </p:cNvSpPr>
            <p:nvPr/>
          </p:nvSpPr>
          <p:spPr bwMode="auto">
            <a:xfrm>
              <a:off x="4732" y="179"/>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nvGrpSpPr>
            <p:cNvPr id="16420" name="Group 7"/>
            <p:cNvGrpSpPr>
              <a:grpSpLocks/>
            </p:cNvGrpSpPr>
            <p:nvPr/>
          </p:nvGrpSpPr>
          <p:grpSpPr bwMode="auto">
            <a:xfrm>
              <a:off x="3171" y="2026"/>
              <a:ext cx="2963" cy="2222"/>
              <a:chOff x="3171" y="2151"/>
              <a:chExt cx="2963" cy="2222"/>
            </a:xfrm>
          </p:grpSpPr>
          <p:pic>
            <p:nvPicPr>
              <p:cNvPr id="16421" name="Picture 8" descr="BOLD_D13"/>
              <p:cNvPicPr>
                <a:picLocks noChangeAspect="1" noChangeArrowheads="1"/>
              </p:cNvPicPr>
              <p:nvPr/>
            </p:nvPicPr>
            <p:blipFill>
              <a:blip r:embed="rId5" cstate="print"/>
              <a:srcRect/>
              <a:stretch>
                <a:fillRect/>
              </a:stretch>
            </p:blipFill>
            <p:spPr bwMode="auto">
              <a:xfrm>
                <a:off x="3171" y="2151"/>
                <a:ext cx="2963" cy="2222"/>
              </a:xfrm>
              <a:prstGeom prst="rect">
                <a:avLst/>
              </a:prstGeom>
              <a:noFill/>
              <a:ln w="9525">
                <a:noFill/>
                <a:miter lim="800000"/>
                <a:headEnd/>
                <a:tailEnd/>
              </a:ln>
            </p:spPr>
          </p:pic>
          <p:sp>
            <p:nvSpPr>
              <p:cNvPr id="16422" name="Text Box 9"/>
              <p:cNvSpPr txBox="1">
                <a:spLocks noChangeArrowheads="1"/>
              </p:cNvSpPr>
              <p:nvPr/>
            </p:nvSpPr>
            <p:spPr bwMode="auto">
              <a:xfrm rot="-5400000">
                <a:off x="4590" y="1771"/>
                <a:ext cx="250" cy="1279"/>
              </a:xfrm>
              <a:prstGeom prst="rect">
                <a:avLst/>
              </a:prstGeom>
              <a:noFill/>
              <a:ln w="9525" algn="ctr">
                <a:noFill/>
                <a:miter lim="800000"/>
                <a:headEnd/>
                <a:tailEnd/>
              </a:ln>
            </p:spPr>
            <p:txBody>
              <a:bodyPr vert="eaVert" wrap="none">
                <a:spAutoFit/>
              </a:bodyPr>
              <a:lstStyle/>
              <a:p>
                <a:r>
                  <a:rPr lang="en-GB"/>
                  <a:t>fMRI signal change (%)</a:t>
                </a:r>
                <a:endParaRPr lang="en-US"/>
              </a:p>
            </p:txBody>
          </p:sp>
          <p:sp>
            <p:nvSpPr>
              <p:cNvPr id="16423" name="Rectangle 10"/>
              <p:cNvSpPr>
                <a:spLocks noChangeArrowheads="1"/>
              </p:cNvSpPr>
              <p:nvPr/>
            </p:nvSpPr>
            <p:spPr bwMode="auto">
              <a:xfrm>
                <a:off x="3578" y="2342"/>
                <a:ext cx="568"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24" name="Rectangle 11"/>
              <p:cNvSpPr>
                <a:spLocks noChangeArrowheads="1"/>
              </p:cNvSpPr>
              <p:nvPr/>
            </p:nvSpPr>
            <p:spPr bwMode="auto">
              <a:xfrm>
                <a:off x="4735" y="2338"/>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grpSp>
      <p:grpSp>
        <p:nvGrpSpPr>
          <p:cNvPr id="16388" name="Group 12"/>
          <p:cNvGrpSpPr>
            <a:grpSpLocks/>
          </p:cNvGrpSpPr>
          <p:nvPr/>
        </p:nvGrpSpPr>
        <p:grpSpPr bwMode="auto">
          <a:xfrm>
            <a:off x="3586163" y="1612900"/>
            <a:ext cx="2159000" cy="2160588"/>
            <a:chOff x="2303" y="1016"/>
            <a:chExt cx="1360" cy="1361"/>
          </a:xfrm>
        </p:grpSpPr>
        <p:sp>
          <p:nvSpPr>
            <p:cNvPr id="16401" name="Oval 13"/>
            <p:cNvSpPr>
              <a:spLocks noChangeAspect="1" noChangeArrowheads="1"/>
            </p:cNvSpPr>
            <p:nvPr/>
          </p:nvSpPr>
          <p:spPr bwMode="auto">
            <a:xfrm>
              <a:off x="2303" y="1923"/>
              <a:ext cx="453" cy="453"/>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6402" name="Text Box 14"/>
            <p:cNvSpPr txBox="1">
              <a:spLocks noChangeArrowheads="1"/>
            </p:cNvSpPr>
            <p:nvPr/>
          </p:nvSpPr>
          <p:spPr bwMode="auto">
            <a:xfrm>
              <a:off x="2417" y="2006"/>
              <a:ext cx="255"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1</a:t>
              </a:r>
            </a:p>
          </p:txBody>
        </p:sp>
        <p:sp>
          <p:nvSpPr>
            <p:cNvPr id="16403" name="Oval 15"/>
            <p:cNvSpPr>
              <a:spLocks noChangeAspect="1" noChangeArrowheads="1"/>
            </p:cNvSpPr>
            <p:nvPr/>
          </p:nvSpPr>
          <p:spPr bwMode="auto">
            <a:xfrm>
              <a:off x="3210" y="1924"/>
              <a:ext cx="453" cy="453"/>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pPr algn="ctr" eaLnBrk="0" hangingPunct="0"/>
              <a:endParaRPr lang="en-US" sz="1800" b="0"/>
            </a:p>
          </p:txBody>
        </p:sp>
        <p:sp>
          <p:nvSpPr>
            <p:cNvPr id="16404" name="Text Box 16"/>
            <p:cNvSpPr txBox="1">
              <a:spLocks noChangeArrowheads="1"/>
            </p:cNvSpPr>
            <p:nvPr/>
          </p:nvSpPr>
          <p:spPr bwMode="auto">
            <a:xfrm>
              <a:off x="3320" y="2006"/>
              <a:ext cx="253"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2</a:t>
              </a:r>
            </a:p>
          </p:txBody>
        </p:sp>
        <p:cxnSp>
          <p:nvCxnSpPr>
            <p:cNvPr id="16405" name="AutoShape 17"/>
            <p:cNvCxnSpPr>
              <a:cxnSpLocks noChangeShapeType="1"/>
              <a:stCxn id="16401" idx="5"/>
              <a:endCxn id="16403" idx="3"/>
            </p:cNvCxnSpPr>
            <p:nvPr/>
          </p:nvCxnSpPr>
          <p:spPr bwMode="auto">
            <a:xfrm>
              <a:off x="2690" y="2310"/>
              <a:ext cx="586" cy="1"/>
            </a:xfrm>
            <a:prstGeom prst="straightConnector1">
              <a:avLst/>
            </a:prstGeom>
            <a:noFill/>
            <a:ln w="38100">
              <a:solidFill>
                <a:schemeClr val="tx1"/>
              </a:solidFill>
              <a:round/>
              <a:headEnd type="triangle" w="med" len="med"/>
              <a:tailEnd/>
            </a:ln>
          </p:spPr>
        </p:cxnSp>
        <p:sp>
          <p:nvSpPr>
            <p:cNvPr id="16406" name="Oval 18"/>
            <p:cNvSpPr>
              <a:spLocks noChangeAspect="1" noChangeArrowheads="1"/>
            </p:cNvSpPr>
            <p:nvPr/>
          </p:nvSpPr>
          <p:spPr bwMode="auto">
            <a:xfrm>
              <a:off x="2997" y="1016"/>
              <a:ext cx="453" cy="453"/>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6407" name="Text Box 19"/>
            <p:cNvSpPr txBox="1">
              <a:spLocks noChangeArrowheads="1"/>
            </p:cNvSpPr>
            <p:nvPr/>
          </p:nvSpPr>
          <p:spPr bwMode="auto">
            <a:xfrm>
              <a:off x="3106" y="1094"/>
              <a:ext cx="254"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3</a:t>
              </a:r>
            </a:p>
          </p:txBody>
        </p:sp>
        <p:cxnSp>
          <p:nvCxnSpPr>
            <p:cNvPr id="16408" name="AutoShape 20"/>
            <p:cNvCxnSpPr>
              <a:cxnSpLocks noChangeShapeType="1"/>
              <a:stCxn id="16403" idx="1"/>
              <a:endCxn id="16401" idx="7"/>
            </p:cNvCxnSpPr>
            <p:nvPr/>
          </p:nvCxnSpPr>
          <p:spPr bwMode="auto">
            <a:xfrm flipH="1" flipV="1">
              <a:off x="2690" y="1989"/>
              <a:ext cx="586" cy="1"/>
            </a:xfrm>
            <a:prstGeom prst="straightConnector1">
              <a:avLst/>
            </a:prstGeom>
            <a:noFill/>
            <a:ln w="38100">
              <a:solidFill>
                <a:srgbClr val="3366FF"/>
              </a:solidFill>
              <a:round/>
              <a:headEnd type="triangle" w="med" len="med"/>
              <a:tailEnd/>
            </a:ln>
          </p:spPr>
        </p:cxnSp>
        <p:sp>
          <p:nvSpPr>
            <p:cNvPr id="16409" name="Oval 21"/>
            <p:cNvSpPr>
              <a:spLocks noChangeArrowheads="1"/>
            </p:cNvSpPr>
            <p:nvPr/>
          </p:nvSpPr>
          <p:spPr bwMode="auto">
            <a:xfrm>
              <a:off x="2924" y="1988"/>
              <a:ext cx="94" cy="94"/>
            </a:xfrm>
            <a:prstGeom prst="ellipse">
              <a:avLst/>
            </a:prstGeom>
            <a:noFill/>
            <a:ln w="3175" algn="ctr">
              <a:noFill/>
              <a:round/>
              <a:headEnd/>
              <a:tailEnd/>
            </a:ln>
          </p:spPr>
          <p:txBody>
            <a:bodyPr wrap="none" anchor="ctr">
              <a:spAutoFit/>
            </a:bodyPr>
            <a:lstStyle/>
            <a:p>
              <a:endParaRPr lang="en-US"/>
            </a:p>
          </p:txBody>
        </p:sp>
        <p:cxnSp>
          <p:nvCxnSpPr>
            <p:cNvPr id="16410" name="AutoShape 22"/>
            <p:cNvCxnSpPr>
              <a:cxnSpLocks noChangeShapeType="1"/>
              <a:stCxn id="16406" idx="4"/>
              <a:endCxn id="16409" idx="0"/>
            </p:cNvCxnSpPr>
            <p:nvPr/>
          </p:nvCxnSpPr>
          <p:spPr bwMode="auto">
            <a:xfrm flipH="1">
              <a:off x="2971" y="1469"/>
              <a:ext cx="253" cy="519"/>
            </a:xfrm>
            <a:prstGeom prst="straightConnector1">
              <a:avLst/>
            </a:prstGeom>
            <a:noFill/>
            <a:ln w="38100">
              <a:solidFill>
                <a:srgbClr val="FF3300"/>
              </a:solidFill>
              <a:round/>
              <a:headEnd/>
              <a:tailEnd type="oval" w="med" len="med"/>
            </a:ln>
          </p:spPr>
        </p:cxnSp>
        <p:cxnSp>
          <p:nvCxnSpPr>
            <p:cNvPr id="16411" name="AutoShape 23"/>
            <p:cNvCxnSpPr>
              <a:cxnSpLocks noChangeShapeType="1"/>
              <a:stCxn id="16401" idx="4"/>
              <a:endCxn id="16401" idx="5"/>
            </p:cNvCxnSpPr>
            <p:nvPr/>
          </p:nvCxnSpPr>
          <p:spPr bwMode="auto">
            <a:xfrm rot="5400000" flipH="1" flipV="1">
              <a:off x="2577" y="2263"/>
              <a:ext cx="66" cy="160"/>
            </a:xfrm>
            <a:prstGeom prst="curvedConnector3">
              <a:avLst>
                <a:gd name="adj1" fmla="val -216667"/>
              </a:avLst>
            </a:prstGeom>
            <a:noFill/>
            <a:ln w="38100">
              <a:solidFill>
                <a:srgbClr val="000000"/>
              </a:solidFill>
              <a:round/>
              <a:headEnd/>
              <a:tailEnd type="triangle" w="med" len="med"/>
            </a:ln>
          </p:spPr>
        </p:cxnSp>
        <p:cxnSp>
          <p:nvCxnSpPr>
            <p:cNvPr id="16412" name="AutoShape 24"/>
            <p:cNvCxnSpPr>
              <a:cxnSpLocks noChangeShapeType="1"/>
              <a:stCxn id="16403" idx="4"/>
              <a:endCxn id="16403" idx="5"/>
            </p:cNvCxnSpPr>
            <p:nvPr/>
          </p:nvCxnSpPr>
          <p:spPr bwMode="auto">
            <a:xfrm rot="5400000" flipH="1" flipV="1">
              <a:off x="3484" y="2264"/>
              <a:ext cx="66" cy="160"/>
            </a:xfrm>
            <a:prstGeom prst="curvedConnector3">
              <a:avLst>
                <a:gd name="adj1" fmla="val -216667"/>
              </a:avLst>
            </a:prstGeom>
            <a:noFill/>
            <a:ln w="38100">
              <a:solidFill>
                <a:srgbClr val="000000"/>
              </a:solidFill>
              <a:round/>
              <a:headEnd/>
              <a:tailEnd type="triangle" w="med" len="med"/>
            </a:ln>
          </p:spPr>
        </p:cxnSp>
        <p:cxnSp>
          <p:nvCxnSpPr>
            <p:cNvPr id="16413" name="AutoShape 25"/>
            <p:cNvCxnSpPr>
              <a:cxnSpLocks noChangeShapeType="1"/>
              <a:stCxn id="16406" idx="3"/>
              <a:endCxn id="16406" idx="2"/>
            </p:cNvCxnSpPr>
            <p:nvPr/>
          </p:nvCxnSpPr>
          <p:spPr bwMode="auto">
            <a:xfrm rot="16200000" flipV="1">
              <a:off x="2950" y="1290"/>
              <a:ext cx="160" cy="66"/>
            </a:xfrm>
            <a:prstGeom prst="curvedConnector4">
              <a:avLst>
                <a:gd name="adj1" fmla="val -61875"/>
                <a:gd name="adj2" fmla="val 318181"/>
              </a:avLst>
            </a:prstGeom>
            <a:noFill/>
            <a:ln w="38100">
              <a:solidFill>
                <a:srgbClr val="000000"/>
              </a:solidFill>
              <a:round/>
              <a:headEnd/>
              <a:tailEnd type="triangle" w="med" len="med"/>
            </a:ln>
          </p:spPr>
        </p:cxnSp>
        <p:cxnSp>
          <p:nvCxnSpPr>
            <p:cNvPr id="16414" name="AutoShape 26"/>
            <p:cNvCxnSpPr>
              <a:cxnSpLocks noChangeShapeType="1"/>
              <a:stCxn id="16406" idx="5"/>
              <a:endCxn id="16403" idx="0"/>
            </p:cNvCxnSpPr>
            <p:nvPr/>
          </p:nvCxnSpPr>
          <p:spPr bwMode="auto">
            <a:xfrm>
              <a:off x="3384" y="1403"/>
              <a:ext cx="53" cy="521"/>
            </a:xfrm>
            <a:prstGeom prst="straightConnector1">
              <a:avLst/>
            </a:prstGeom>
            <a:noFill/>
            <a:ln w="38100">
              <a:solidFill>
                <a:schemeClr val="tx1"/>
              </a:solidFill>
              <a:round/>
              <a:headEnd type="triangle" w="med" len="med"/>
              <a:tailEnd/>
            </a:ln>
          </p:spPr>
        </p:cxnSp>
        <p:cxnSp>
          <p:nvCxnSpPr>
            <p:cNvPr id="16415" name="AutoShape 27"/>
            <p:cNvCxnSpPr>
              <a:cxnSpLocks noChangeShapeType="1"/>
              <a:stCxn id="16406" idx="6"/>
              <a:endCxn id="16403" idx="7"/>
            </p:cNvCxnSpPr>
            <p:nvPr/>
          </p:nvCxnSpPr>
          <p:spPr bwMode="auto">
            <a:xfrm>
              <a:off x="3450" y="1243"/>
              <a:ext cx="147" cy="747"/>
            </a:xfrm>
            <a:prstGeom prst="curvedConnector2">
              <a:avLst/>
            </a:prstGeom>
            <a:noFill/>
            <a:ln w="38100">
              <a:solidFill>
                <a:schemeClr val="tx1"/>
              </a:solidFill>
              <a:round/>
              <a:headEnd/>
              <a:tailEnd type="triangle" w="med" len="med"/>
            </a:ln>
          </p:spPr>
        </p:cxnSp>
      </p:grpSp>
      <p:graphicFrame>
        <p:nvGraphicFramePr>
          <p:cNvPr id="16386" name="Object 28"/>
          <p:cNvGraphicFramePr>
            <a:graphicFrameLocks noChangeAspect="1"/>
          </p:cNvGraphicFramePr>
          <p:nvPr/>
        </p:nvGraphicFramePr>
        <p:xfrm>
          <a:off x="430213" y="4897438"/>
          <a:ext cx="5051425" cy="1027112"/>
        </p:xfrm>
        <a:graphic>
          <a:graphicData uri="http://schemas.openxmlformats.org/presentationml/2006/ole">
            <mc:AlternateContent xmlns:mc="http://schemas.openxmlformats.org/markup-compatibility/2006">
              <mc:Choice xmlns:v="urn:schemas-microsoft-com:vml" Requires="v">
                <p:oleObj spid="_x0000_s16407" name="Equation" r:id="rId6" imgW="2362200" imgH="482600" progId="Equation.3">
                  <p:embed/>
                </p:oleObj>
              </mc:Choice>
              <mc:Fallback>
                <p:oleObj name="Equation" r:id="rId6" imgW="2362200" imgH="48260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13" y="4897438"/>
                        <a:ext cx="5051425"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29"/>
          <p:cNvSpPr txBox="1">
            <a:spLocks noChangeArrowheads="1"/>
          </p:cNvSpPr>
          <p:nvPr/>
        </p:nvSpPr>
        <p:spPr bwMode="auto">
          <a:xfrm>
            <a:off x="400050" y="4395810"/>
            <a:ext cx="5083443" cy="400110"/>
          </a:xfrm>
          <a:prstGeom prst="rect">
            <a:avLst/>
          </a:prstGeom>
          <a:noFill/>
          <a:ln w="9525">
            <a:noFill/>
            <a:miter lim="800000"/>
            <a:headEnd/>
            <a:tailEnd/>
          </a:ln>
        </p:spPr>
        <p:txBody>
          <a:bodyPr wrap="none">
            <a:spAutoFit/>
          </a:bodyPr>
          <a:lstStyle/>
          <a:p>
            <a:pPr eaLnBrk="0" hangingPunct="0"/>
            <a:r>
              <a:rPr lang="en-GB" sz="2000" dirty="0"/>
              <a:t>Nonlinear dynamic causal model (DCM</a:t>
            </a:r>
            <a:r>
              <a:rPr lang="en-GB" sz="2000" dirty="0" smtClean="0"/>
              <a:t>)</a:t>
            </a:r>
            <a:endParaRPr lang="en-US" sz="2000" dirty="0"/>
          </a:p>
        </p:txBody>
      </p:sp>
      <p:sp>
        <p:nvSpPr>
          <p:cNvPr id="16390" name="Text Box 30"/>
          <p:cNvSpPr txBox="1">
            <a:spLocks noChangeArrowheads="1"/>
          </p:cNvSpPr>
          <p:nvPr/>
        </p:nvSpPr>
        <p:spPr bwMode="auto">
          <a:xfrm>
            <a:off x="360363" y="6284913"/>
            <a:ext cx="3625850"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a:latin typeface="Times New Roman" pitchFamily="18" charset="0"/>
            </a:endParaRPr>
          </a:p>
        </p:txBody>
      </p:sp>
      <p:pic>
        <p:nvPicPr>
          <p:cNvPr id="1827871" name="Picture 31" descr="slide1_large"/>
          <p:cNvPicPr>
            <a:picLocks noChangeAspect="1" noChangeArrowheads="1"/>
          </p:cNvPicPr>
          <p:nvPr/>
        </p:nvPicPr>
        <p:blipFill>
          <a:blip r:embed="rId8" cstate="print"/>
          <a:srcRect/>
          <a:stretch>
            <a:fillRect/>
          </a:stretch>
        </p:blipFill>
        <p:spPr bwMode="auto">
          <a:xfrm>
            <a:off x="476250" y="571500"/>
            <a:ext cx="2608263" cy="3375025"/>
          </a:xfrm>
          <a:prstGeom prst="rect">
            <a:avLst/>
          </a:prstGeom>
          <a:noFill/>
          <a:effectLst>
            <a:outerShdw dist="107763" dir="18900000" algn="ctr" rotWithShape="0">
              <a:srgbClr val="808080">
                <a:alpha val="50000"/>
              </a:srgbClr>
            </a:outerShdw>
          </a:effectLst>
        </p:spPr>
      </p:pic>
      <p:sp>
        <p:nvSpPr>
          <p:cNvPr id="16392" name="Line 32"/>
          <p:cNvSpPr>
            <a:spLocks noChangeShapeType="1"/>
          </p:cNvSpPr>
          <p:nvPr/>
        </p:nvSpPr>
        <p:spPr bwMode="auto">
          <a:xfrm>
            <a:off x="252413" y="2319338"/>
            <a:ext cx="652462" cy="363537"/>
          </a:xfrm>
          <a:prstGeom prst="line">
            <a:avLst/>
          </a:prstGeom>
          <a:noFill/>
          <a:ln w="38100">
            <a:solidFill>
              <a:srgbClr val="0099CC"/>
            </a:solidFill>
            <a:round/>
            <a:headEnd/>
            <a:tailEnd type="triangle" w="med" len="med"/>
          </a:ln>
        </p:spPr>
        <p:txBody>
          <a:bodyPr/>
          <a:lstStyle/>
          <a:p>
            <a:endParaRPr lang="en-US"/>
          </a:p>
        </p:txBody>
      </p:sp>
      <p:sp>
        <p:nvSpPr>
          <p:cNvPr id="16393" name="Line 33"/>
          <p:cNvSpPr>
            <a:spLocks noChangeShapeType="1"/>
          </p:cNvSpPr>
          <p:nvPr/>
        </p:nvSpPr>
        <p:spPr bwMode="auto">
          <a:xfrm flipH="1">
            <a:off x="1774825" y="2143125"/>
            <a:ext cx="261938" cy="581025"/>
          </a:xfrm>
          <a:prstGeom prst="line">
            <a:avLst/>
          </a:prstGeom>
          <a:noFill/>
          <a:ln w="38100">
            <a:solidFill>
              <a:srgbClr val="FF0000"/>
            </a:solidFill>
            <a:round/>
            <a:headEnd/>
            <a:tailEnd type="triangle" w="med" len="med"/>
          </a:ln>
        </p:spPr>
        <p:txBody>
          <a:bodyPr/>
          <a:lstStyle/>
          <a:p>
            <a:endParaRPr lang="en-US"/>
          </a:p>
        </p:txBody>
      </p:sp>
      <p:sp>
        <p:nvSpPr>
          <p:cNvPr id="16394" name="Line 34"/>
          <p:cNvSpPr>
            <a:spLocks noChangeShapeType="1"/>
          </p:cNvSpPr>
          <p:nvPr/>
        </p:nvSpPr>
        <p:spPr bwMode="auto">
          <a:xfrm flipH="1">
            <a:off x="2832100" y="2141538"/>
            <a:ext cx="44450" cy="581025"/>
          </a:xfrm>
          <a:prstGeom prst="line">
            <a:avLst/>
          </a:prstGeom>
          <a:noFill/>
          <a:ln w="38100">
            <a:solidFill>
              <a:srgbClr val="00FF00"/>
            </a:solidFill>
            <a:round/>
            <a:headEnd/>
            <a:tailEnd type="triangle" w="med" len="med"/>
          </a:ln>
        </p:spPr>
        <p:txBody>
          <a:bodyPr/>
          <a:lstStyle/>
          <a:p>
            <a:endParaRPr lang="en-US"/>
          </a:p>
        </p:txBody>
      </p:sp>
      <p:pic>
        <p:nvPicPr>
          <p:cNvPr id="16395" name="Picture 35" descr="inputs_blocked"/>
          <p:cNvPicPr>
            <a:picLocks noChangeArrowheads="1"/>
          </p:cNvPicPr>
          <p:nvPr/>
        </p:nvPicPr>
        <p:blipFill>
          <a:blip r:embed="rId9" cstate="print"/>
          <a:srcRect/>
          <a:stretch>
            <a:fillRect/>
          </a:stretch>
        </p:blipFill>
        <p:spPr bwMode="auto">
          <a:xfrm>
            <a:off x="4279900" y="146050"/>
            <a:ext cx="1524000" cy="741363"/>
          </a:xfrm>
          <a:prstGeom prst="rect">
            <a:avLst/>
          </a:prstGeom>
          <a:noFill/>
          <a:ln w="9525">
            <a:noFill/>
            <a:miter lim="800000"/>
            <a:headEnd/>
            <a:tailEnd/>
          </a:ln>
        </p:spPr>
      </p:pic>
      <p:cxnSp>
        <p:nvCxnSpPr>
          <p:cNvPr id="16396" name="AutoShape 36"/>
          <p:cNvCxnSpPr>
            <a:cxnSpLocks noChangeShapeType="1"/>
            <a:endCxn id="16397" idx="2"/>
          </p:cNvCxnSpPr>
          <p:nvPr/>
        </p:nvCxnSpPr>
        <p:spPr bwMode="auto">
          <a:xfrm flipV="1">
            <a:off x="3946525" y="2079625"/>
            <a:ext cx="0" cy="973138"/>
          </a:xfrm>
          <a:prstGeom prst="straightConnector1">
            <a:avLst/>
          </a:prstGeom>
          <a:noFill/>
          <a:ln w="38100">
            <a:solidFill>
              <a:srgbClr val="808080"/>
            </a:solidFill>
            <a:round/>
            <a:headEnd type="triangle" w="med" len="med"/>
            <a:tailEnd/>
          </a:ln>
        </p:spPr>
      </p:cxnSp>
      <p:sp>
        <p:nvSpPr>
          <p:cNvPr id="16397" name="Text Box 37"/>
          <p:cNvSpPr txBox="1">
            <a:spLocks noChangeArrowheads="1"/>
          </p:cNvSpPr>
          <p:nvPr/>
        </p:nvSpPr>
        <p:spPr bwMode="auto">
          <a:xfrm>
            <a:off x="3736975" y="1711325"/>
            <a:ext cx="417513"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1</a:t>
            </a:r>
          </a:p>
        </p:txBody>
      </p:sp>
      <p:pic>
        <p:nvPicPr>
          <p:cNvPr id="16398" name="Picture 38" descr="inputs_ER"/>
          <p:cNvPicPr>
            <a:picLocks noChangeArrowheads="1"/>
          </p:cNvPicPr>
          <p:nvPr/>
        </p:nvPicPr>
        <p:blipFill>
          <a:blip r:embed="rId10" cstate="print"/>
          <a:srcRect/>
          <a:stretch>
            <a:fillRect/>
          </a:stretch>
        </p:blipFill>
        <p:spPr bwMode="auto">
          <a:xfrm>
            <a:off x="3321050" y="1195388"/>
            <a:ext cx="1065213" cy="457200"/>
          </a:xfrm>
          <a:prstGeom prst="rect">
            <a:avLst/>
          </a:prstGeom>
          <a:noFill/>
          <a:ln w="9525">
            <a:noFill/>
            <a:miter lim="800000"/>
            <a:headEnd/>
            <a:tailEnd/>
          </a:ln>
        </p:spPr>
      </p:pic>
      <p:cxnSp>
        <p:nvCxnSpPr>
          <p:cNvPr id="16399" name="AutoShape 39"/>
          <p:cNvCxnSpPr>
            <a:cxnSpLocks noChangeShapeType="1"/>
            <a:endCxn id="16400" idx="2"/>
          </p:cNvCxnSpPr>
          <p:nvPr/>
        </p:nvCxnSpPr>
        <p:spPr bwMode="auto">
          <a:xfrm flipV="1">
            <a:off x="5048250" y="1206500"/>
            <a:ext cx="1588" cy="406400"/>
          </a:xfrm>
          <a:prstGeom prst="straightConnector1">
            <a:avLst/>
          </a:prstGeom>
          <a:noFill/>
          <a:ln w="38100">
            <a:solidFill>
              <a:srgbClr val="808080"/>
            </a:solidFill>
            <a:round/>
            <a:headEnd type="triangle" w="med" len="med"/>
            <a:tailEnd/>
          </a:ln>
        </p:spPr>
      </p:cxnSp>
      <p:sp>
        <p:nvSpPr>
          <p:cNvPr id="16400" name="Text Box 40"/>
          <p:cNvSpPr txBox="1">
            <a:spLocks noChangeArrowheads="1"/>
          </p:cNvSpPr>
          <p:nvPr/>
        </p:nvSpPr>
        <p:spPr bwMode="auto">
          <a:xfrm>
            <a:off x="4840288" y="838200"/>
            <a:ext cx="417512"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2</a:t>
            </a: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lateral"/>
          <p:cNvPicPr>
            <a:picLocks noChangeAspect="1" noChangeArrowheads="1"/>
          </p:cNvPicPr>
          <p:nvPr/>
        </p:nvPicPr>
        <p:blipFill>
          <a:blip r:embed="rId3" cstate="print"/>
          <a:srcRect/>
          <a:stretch>
            <a:fillRect/>
          </a:stretch>
        </p:blipFill>
        <p:spPr bwMode="auto">
          <a:xfrm>
            <a:off x="1203325" y="1189038"/>
            <a:ext cx="4319588" cy="4327525"/>
          </a:xfrm>
          <a:prstGeom prst="rect">
            <a:avLst/>
          </a:prstGeom>
          <a:noFill/>
          <a:ln w="9525">
            <a:noFill/>
            <a:miter lim="800000"/>
            <a:headEnd/>
            <a:tailEnd/>
          </a:ln>
        </p:spPr>
      </p:pic>
      <p:cxnSp>
        <p:nvCxnSpPr>
          <p:cNvPr id="17412" name="AutoShape 3"/>
          <p:cNvCxnSpPr>
            <a:cxnSpLocks noChangeShapeType="1"/>
            <a:stCxn id="17413" idx="2"/>
            <a:endCxn id="17418" idx="3"/>
          </p:cNvCxnSpPr>
          <p:nvPr/>
        </p:nvCxnSpPr>
        <p:spPr bwMode="auto">
          <a:xfrm flipH="1">
            <a:off x="938213" y="3413125"/>
            <a:ext cx="471487" cy="6350"/>
          </a:xfrm>
          <a:prstGeom prst="straightConnector1">
            <a:avLst/>
          </a:prstGeom>
          <a:noFill/>
          <a:ln w="38100">
            <a:solidFill>
              <a:schemeClr val="tx1"/>
            </a:solidFill>
            <a:round/>
            <a:headEnd type="triangle" w="med" len="med"/>
            <a:tailEnd/>
          </a:ln>
        </p:spPr>
      </p:cxnSp>
      <p:sp>
        <p:nvSpPr>
          <p:cNvPr id="17413" name="Oval 4"/>
          <p:cNvSpPr>
            <a:spLocks noChangeAspect="1" noChangeArrowheads="1"/>
          </p:cNvSpPr>
          <p:nvPr/>
        </p:nvSpPr>
        <p:spPr bwMode="auto">
          <a:xfrm>
            <a:off x="1409700" y="3052763"/>
            <a:ext cx="719138" cy="719137"/>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7414" name="Text Box 5"/>
          <p:cNvSpPr txBox="1">
            <a:spLocks noChangeArrowheads="1"/>
          </p:cNvSpPr>
          <p:nvPr/>
        </p:nvSpPr>
        <p:spPr bwMode="auto">
          <a:xfrm>
            <a:off x="1533525" y="321786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V1</a:t>
            </a:r>
            <a:endParaRPr lang="de-DE" sz="2000" baseline="-25000">
              <a:solidFill>
                <a:srgbClr val="000000"/>
              </a:solidFill>
              <a:latin typeface="Arial Unicode MS" pitchFamily="34" charset="-128"/>
            </a:endParaRPr>
          </a:p>
        </p:txBody>
      </p:sp>
      <p:sp>
        <p:nvSpPr>
          <p:cNvPr id="17415" name="Oval 6"/>
          <p:cNvSpPr>
            <a:spLocks noChangeAspect="1" noChangeArrowheads="1"/>
          </p:cNvSpPr>
          <p:nvPr/>
        </p:nvSpPr>
        <p:spPr bwMode="auto">
          <a:xfrm>
            <a:off x="2738438" y="3187700"/>
            <a:ext cx="719137" cy="7191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US"/>
          </a:p>
        </p:txBody>
      </p:sp>
      <p:sp>
        <p:nvSpPr>
          <p:cNvPr id="17416" name="Text Box 7"/>
          <p:cNvSpPr txBox="1">
            <a:spLocks noChangeArrowheads="1"/>
          </p:cNvSpPr>
          <p:nvPr/>
        </p:nvSpPr>
        <p:spPr bwMode="auto">
          <a:xfrm>
            <a:off x="2843213" y="335121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V5</a:t>
            </a:r>
            <a:endParaRPr lang="de-DE" sz="2000" baseline="-25000">
              <a:solidFill>
                <a:srgbClr val="000000"/>
              </a:solidFill>
              <a:latin typeface="Arial Unicode MS" pitchFamily="34" charset="-128"/>
            </a:endParaRPr>
          </a:p>
        </p:txBody>
      </p:sp>
      <p:cxnSp>
        <p:nvCxnSpPr>
          <p:cNvPr id="17417" name="AutoShape 8"/>
          <p:cNvCxnSpPr>
            <a:cxnSpLocks noChangeShapeType="1"/>
            <a:stCxn id="17413" idx="5"/>
            <a:endCxn id="17415" idx="3"/>
          </p:cNvCxnSpPr>
          <p:nvPr/>
        </p:nvCxnSpPr>
        <p:spPr bwMode="auto">
          <a:xfrm>
            <a:off x="2024063" y="3667125"/>
            <a:ext cx="819150" cy="134938"/>
          </a:xfrm>
          <a:prstGeom prst="straightConnector1">
            <a:avLst/>
          </a:prstGeom>
          <a:noFill/>
          <a:ln w="38100">
            <a:solidFill>
              <a:schemeClr val="bg1"/>
            </a:solidFill>
            <a:round/>
            <a:headEnd type="triangle" w="med" len="med"/>
            <a:tailEnd/>
          </a:ln>
        </p:spPr>
      </p:cxnSp>
      <p:sp>
        <p:nvSpPr>
          <p:cNvPr id="17418" name="Text Box 9"/>
          <p:cNvSpPr txBox="1">
            <a:spLocks noChangeArrowheads="1"/>
          </p:cNvSpPr>
          <p:nvPr/>
        </p:nvSpPr>
        <p:spPr bwMode="auto">
          <a:xfrm>
            <a:off x="287338" y="3235325"/>
            <a:ext cx="650875"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stim</a:t>
            </a:r>
          </a:p>
        </p:txBody>
      </p:sp>
      <p:sp>
        <p:nvSpPr>
          <p:cNvPr id="17419" name="Oval 10"/>
          <p:cNvSpPr>
            <a:spLocks noChangeAspect="1" noChangeArrowheads="1"/>
          </p:cNvSpPr>
          <p:nvPr/>
        </p:nvSpPr>
        <p:spPr bwMode="auto">
          <a:xfrm>
            <a:off x="1697038" y="1943100"/>
            <a:ext cx="719137" cy="719138"/>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7420" name="Text Box 11"/>
          <p:cNvSpPr txBox="1">
            <a:spLocks noChangeArrowheads="1"/>
          </p:cNvSpPr>
          <p:nvPr/>
        </p:nvSpPr>
        <p:spPr bwMode="auto">
          <a:xfrm>
            <a:off x="1717675" y="2100263"/>
            <a:ext cx="708025"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PPC</a:t>
            </a:r>
            <a:endParaRPr lang="de-DE" sz="2000" baseline="-25000">
              <a:solidFill>
                <a:srgbClr val="000000"/>
              </a:solidFill>
              <a:latin typeface="Arial Unicode MS" pitchFamily="34" charset="-128"/>
            </a:endParaRPr>
          </a:p>
        </p:txBody>
      </p:sp>
      <p:cxnSp>
        <p:nvCxnSpPr>
          <p:cNvPr id="17421" name="AutoShape 12"/>
          <p:cNvCxnSpPr>
            <a:cxnSpLocks noChangeShapeType="1"/>
            <a:stCxn id="17415" idx="1"/>
            <a:endCxn id="17413" idx="7"/>
          </p:cNvCxnSpPr>
          <p:nvPr/>
        </p:nvCxnSpPr>
        <p:spPr bwMode="auto">
          <a:xfrm flipH="1" flipV="1">
            <a:off x="2024063" y="3157538"/>
            <a:ext cx="819150" cy="134937"/>
          </a:xfrm>
          <a:prstGeom prst="straightConnector1">
            <a:avLst/>
          </a:prstGeom>
          <a:noFill/>
          <a:ln w="38100">
            <a:solidFill>
              <a:schemeClr val="bg1"/>
            </a:solidFill>
            <a:round/>
            <a:headEnd type="triangle" w="med" len="med"/>
            <a:tailEnd/>
          </a:ln>
        </p:spPr>
      </p:cxnSp>
      <p:sp>
        <p:nvSpPr>
          <p:cNvPr id="17422" name="Oval 13"/>
          <p:cNvSpPr>
            <a:spLocks noChangeArrowheads="1"/>
          </p:cNvSpPr>
          <p:nvPr/>
        </p:nvSpPr>
        <p:spPr bwMode="auto">
          <a:xfrm>
            <a:off x="2509838" y="3233738"/>
            <a:ext cx="149225" cy="149225"/>
          </a:xfrm>
          <a:prstGeom prst="ellipse">
            <a:avLst/>
          </a:prstGeom>
          <a:noFill/>
          <a:ln w="3175" algn="ctr">
            <a:noFill/>
            <a:round/>
            <a:headEnd/>
            <a:tailEnd/>
          </a:ln>
        </p:spPr>
        <p:txBody>
          <a:bodyPr wrap="none" anchor="ctr">
            <a:spAutoFit/>
          </a:bodyPr>
          <a:lstStyle/>
          <a:p>
            <a:endParaRPr lang="en-US"/>
          </a:p>
        </p:txBody>
      </p:sp>
      <p:cxnSp>
        <p:nvCxnSpPr>
          <p:cNvPr id="17423" name="AutoShape 14"/>
          <p:cNvCxnSpPr>
            <a:cxnSpLocks noChangeShapeType="1"/>
            <a:stCxn id="17419" idx="4"/>
            <a:endCxn id="17422" idx="0"/>
          </p:cNvCxnSpPr>
          <p:nvPr/>
        </p:nvCxnSpPr>
        <p:spPr bwMode="auto">
          <a:xfrm>
            <a:off x="2057400" y="2662238"/>
            <a:ext cx="527050" cy="571500"/>
          </a:xfrm>
          <a:prstGeom prst="straightConnector1">
            <a:avLst/>
          </a:prstGeom>
          <a:noFill/>
          <a:ln w="38100">
            <a:solidFill>
              <a:srgbClr val="FF3300"/>
            </a:solidFill>
            <a:round/>
            <a:headEnd/>
            <a:tailEnd type="oval" w="med" len="med"/>
          </a:ln>
        </p:spPr>
      </p:cxnSp>
      <p:cxnSp>
        <p:nvCxnSpPr>
          <p:cNvPr id="17424" name="AutoShape 15"/>
          <p:cNvCxnSpPr>
            <a:cxnSpLocks noChangeShapeType="1"/>
            <a:stCxn id="17419" idx="0"/>
            <a:endCxn id="17425" idx="2"/>
          </p:cNvCxnSpPr>
          <p:nvPr/>
        </p:nvCxnSpPr>
        <p:spPr bwMode="auto">
          <a:xfrm flipH="1" flipV="1">
            <a:off x="2051050" y="1384300"/>
            <a:ext cx="6350" cy="558800"/>
          </a:xfrm>
          <a:prstGeom prst="straightConnector1">
            <a:avLst/>
          </a:prstGeom>
          <a:noFill/>
          <a:ln w="38100">
            <a:solidFill>
              <a:schemeClr val="tx1"/>
            </a:solidFill>
            <a:round/>
            <a:headEnd type="triangle" w="med" len="med"/>
            <a:tailEnd/>
          </a:ln>
        </p:spPr>
      </p:cxnSp>
      <p:sp>
        <p:nvSpPr>
          <p:cNvPr id="17425" name="Text Box 16"/>
          <p:cNvSpPr txBox="1">
            <a:spLocks noChangeArrowheads="1"/>
          </p:cNvSpPr>
          <p:nvPr/>
        </p:nvSpPr>
        <p:spPr bwMode="auto">
          <a:xfrm>
            <a:off x="1471613" y="1016000"/>
            <a:ext cx="1157287"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attention</a:t>
            </a:r>
          </a:p>
        </p:txBody>
      </p:sp>
      <p:cxnSp>
        <p:nvCxnSpPr>
          <p:cNvPr id="17426" name="AutoShape 17"/>
          <p:cNvCxnSpPr>
            <a:cxnSpLocks noChangeShapeType="1"/>
            <a:stCxn id="17419" idx="5"/>
            <a:endCxn id="17415" idx="0"/>
          </p:cNvCxnSpPr>
          <p:nvPr/>
        </p:nvCxnSpPr>
        <p:spPr bwMode="auto">
          <a:xfrm>
            <a:off x="2311400" y="2557463"/>
            <a:ext cx="787400" cy="630237"/>
          </a:xfrm>
          <a:prstGeom prst="straightConnector1">
            <a:avLst/>
          </a:prstGeom>
          <a:noFill/>
          <a:ln w="38100">
            <a:solidFill>
              <a:schemeClr val="bg1"/>
            </a:solidFill>
            <a:round/>
            <a:headEnd type="triangle" w="med" len="med"/>
            <a:tailEnd/>
          </a:ln>
        </p:spPr>
      </p:cxnSp>
      <p:cxnSp>
        <p:nvCxnSpPr>
          <p:cNvPr id="17427" name="AutoShape 18"/>
          <p:cNvCxnSpPr>
            <a:cxnSpLocks noChangeShapeType="1"/>
            <a:stCxn id="17419" idx="6"/>
            <a:endCxn id="17415" idx="7"/>
          </p:cNvCxnSpPr>
          <p:nvPr/>
        </p:nvCxnSpPr>
        <p:spPr bwMode="auto">
          <a:xfrm>
            <a:off x="2416175" y="2303463"/>
            <a:ext cx="936625" cy="989012"/>
          </a:xfrm>
          <a:prstGeom prst="curvedConnector2">
            <a:avLst/>
          </a:prstGeom>
          <a:noFill/>
          <a:ln w="38100">
            <a:solidFill>
              <a:schemeClr val="bg1"/>
            </a:solidFill>
            <a:round/>
            <a:headEnd/>
            <a:tailEnd type="triangle" w="med" len="med"/>
          </a:ln>
        </p:spPr>
      </p:cxnSp>
      <p:sp>
        <p:nvSpPr>
          <p:cNvPr id="17428" name="Text Box 19"/>
          <p:cNvSpPr txBox="1">
            <a:spLocks noChangeArrowheads="1"/>
          </p:cNvSpPr>
          <p:nvPr/>
        </p:nvSpPr>
        <p:spPr bwMode="auto">
          <a:xfrm>
            <a:off x="1631950" y="4699000"/>
            <a:ext cx="947738"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motion</a:t>
            </a:r>
          </a:p>
        </p:txBody>
      </p:sp>
      <p:sp>
        <p:nvSpPr>
          <p:cNvPr id="17429" name="Oval 20"/>
          <p:cNvSpPr>
            <a:spLocks noChangeArrowheads="1"/>
          </p:cNvSpPr>
          <p:nvPr/>
        </p:nvSpPr>
        <p:spPr bwMode="auto">
          <a:xfrm>
            <a:off x="2293938" y="3203575"/>
            <a:ext cx="147637" cy="149225"/>
          </a:xfrm>
          <a:prstGeom prst="ellipse">
            <a:avLst/>
          </a:prstGeom>
          <a:noFill/>
          <a:ln w="3175" algn="ctr">
            <a:noFill/>
            <a:round/>
            <a:headEnd/>
            <a:tailEnd/>
          </a:ln>
        </p:spPr>
        <p:txBody>
          <a:bodyPr anchor="ctr">
            <a:spAutoFit/>
          </a:bodyPr>
          <a:lstStyle/>
          <a:p>
            <a:endParaRPr lang="en-US"/>
          </a:p>
        </p:txBody>
      </p:sp>
      <p:cxnSp>
        <p:nvCxnSpPr>
          <p:cNvPr id="17430" name="AutoShape 21"/>
          <p:cNvCxnSpPr>
            <a:cxnSpLocks noChangeShapeType="1"/>
            <a:stCxn id="17428" idx="0"/>
            <a:endCxn id="17429" idx="0"/>
          </p:cNvCxnSpPr>
          <p:nvPr/>
        </p:nvCxnSpPr>
        <p:spPr bwMode="auto">
          <a:xfrm flipV="1">
            <a:off x="2106613" y="3203575"/>
            <a:ext cx="261937" cy="1495425"/>
          </a:xfrm>
          <a:prstGeom prst="straightConnector1">
            <a:avLst/>
          </a:prstGeom>
          <a:noFill/>
          <a:ln w="38100">
            <a:solidFill>
              <a:srgbClr val="33CC33"/>
            </a:solidFill>
            <a:round/>
            <a:headEnd/>
            <a:tailEnd type="oval" w="med" len="med"/>
          </a:ln>
        </p:spPr>
      </p:cxnSp>
      <p:sp>
        <p:nvSpPr>
          <p:cNvPr id="17431" name="Oval 22"/>
          <p:cNvSpPr>
            <a:spLocks noChangeArrowheads="1"/>
          </p:cNvSpPr>
          <p:nvPr/>
        </p:nvSpPr>
        <p:spPr bwMode="auto">
          <a:xfrm>
            <a:off x="3182938" y="2611438"/>
            <a:ext cx="149225" cy="149225"/>
          </a:xfrm>
          <a:prstGeom prst="ellipse">
            <a:avLst/>
          </a:prstGeom>
          <a:noFill/>
          <a:ln w="3175" algn="ctr">
            <a:noFill/>
            <a:round/>
            <a:headEnd/>
            <a:tailEnd/>
          </a:ln>
        </p:spPr>
        <p:txBody>
          <a:bodyPr wrap="none" anchor="ctr">
            <a:spAutoFit/>
          </a:bodyPr>
          <a:lstStyle/>
          <a:p>
            <a:endParaRPr lang="en-US"/>
          </a:p>
        </p:txBody>
      </p:sp>
      <p:pic>
        <p:nvPicPr>
          <p:cNvPr id="17432" name="Picture 23" descr="D"/>
          <p:cNvPicPr>
            <a:picLocks noChangeAspect="1" noChangeArrowheads="1"/>
          </p:cNvPicPr>
          <p:nvPr/>
        </p:nvPicPr>
        <p:blipFill>
          <a:blip r:embed="rId4" cstate="print"/>
          <a:srcRect/>
          <a:stretch>
            <a:fillRect/>
          </a:stretch>
        </p:blipFill>
        <p:spPr bwMode="auto">
          <a:xfrm>
            <a:off x="5865813" y="1544638"/>
            <a:ext cx="4111625" cy="3084512"/>
          </a:xfrm>
          <a:prstGeom prst="rect">
            <a:avLst/>
          </a:prstGeom>
          <a:noFill/>
          <a:ln w="9525">
            <a:noFill/>
            <a:miter lim="800000"/>
            <a:headEnd/>
            <a:tailEnd/>
          </a:ln>
        </p:spPr>
      </p:pic>
      <p:graphicFrame>
        <p:nvGraphicFramePr>
          <p:cNvPr id="17410" name="Object 24"/>
          <p:cNvGraphicFramePr>
            <a:graphicFrameLocks noChangeAspect="1"/>
          </p:cNvGraphicFramePr>
          <p:nvPr/>
        </p:nvGraphicFramePr>
        <p:xfrm>
          <a:off x="6365875" y="4568825"/>
          <a:ext cx="3173413" cy="515938"/>
        </p:xfrm>
        <a:graphic>
          <a:graphicData uri="http://schemas.openxmlformats.org/presentationml/2006/ole">
            <mc:AlternateContent xmlns:mc="http://schemas.openxmlformats.org/markup-compatibility/2006">
              <mc:Choice xmlns:v="urn:schemas-microsoft-com:vml" Requires="v">
                <p:oleObj spid="_x0000_s17431" name="Equation" r:id="rId5" imgW="1562100" imgH="254000" progId="Equation.3">
                  <p:embed/>
                </p:oleObj>
              </mc:Choice>
              <mc:Fallback>
                <p:oleObj name="Equation" r:id="rId5" imgW="1562100" imgH="25400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75" y="4568825"/>
                        <a:ext cx="3173413"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Text Box 25"/>
          <p:cNvSpPr txBox="1">
            <a:spLocks noChangeArrowheads="1"/>
          </p:cNvSpPr>
          <p:nvPr/>
        </p:nvSpPr>
        <p:spPr bwMode="auto">
          <a:xfrm>
            <a:off x="2330450" y="2909888"/>
            <a:ext cx="479425" cy="246062"/>
          </a:xfrm>
          <a:prstGeom prst="rect">
            <a:avLst/>
          </a:prstGeom>
          <a:noFill/>
          <a:ln w="9525">
            <a:noFill/>
            <a:miter lim="800000"/>
            <a:headEnd/>
            <a:tailEnd/>
          </a:ln>
        </p:spPr>
        <p:txBody>
          <a:bodyPr wrap="none" tIns="18000">
            <a:spAutoFit/>
          </a:bodyPr>
          <a:lstStyle/>
          <a:p>
            <a:r>
              <a:rPr lang="de-DE" sz="1200">
                <a:solidFill>
                  <a:srgbClr val="FF0000"/>
                </a:solidFill>
                <a:latin typeface="Arial Unicode MS" pitchFamily="34" charset="-128"/>
              </a:rPr>
              <a:t>1.25</a:t>
            </a:r>
          </a:p>
        </p:txBody>
      </p:sp>
      <p:sp>
        <p:nvSpPr>
          <p:cNvPr id="17434" name="Text Box 26"/>
          <p:cNvSpPr txBox="1">
            <a:spLocks noChangeArrowheads="1"/>
          </p:cNvSpPr>
          <p:nvPr/>
        </p:nvSpPr>
        <p:spPr bwMode="auto">
          <a:xfrm>
            <a:off x="2311400" y="3284538"/>
            <a:ext cx="479425" cy="246062"/>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0.13</a:t>
            </a:r>
          </a:p>
        </p:txBody>
      </p:sp>
      <p:sp>
        <p:nvSpPr>
          <p:cNvPr id="17435" name="Text Box 27"/>
          <p:cNvSpPr txBox="1">
            <a:spLocks noChangeArrowheads="1"/>
          </p:cNvSpPr>
          <p:nvPr/>
        </p:nvSpPr>
        <p:spPr bwMode="auto">
          <a:xfrm>
            <a:off x="1779588" y="37592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0.46</a:t>
            </a:r>
          </a:p>
        </p:txBody>
      </p:sp>
      <p:sp>
        <p:nvSpPr>
          <p:cNvPr id="17436" name="Text Box 28"/>
          <p:cNvSpPr txBox="1">
            <a:spLocks noChangeArrowheads="1"/>
          </p:cNvSpPr>
          <p:nvPr/>
        </p:nvSpPr>
        <p:spPr bwMode="auto">
          <a:xfrm>
            <a:off x="3243263" y="2822575"/>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0.39</a:t>
            </a:r>
          </a:p>
        </p:txBody>
      </p:sp>
      <p:sp>
        <p:nvSpPr>
          <p:cNvPr id="17437" name="Text Box 29"/>
          <p:cNvSpPr txBox="1">
            <a:spLocks noChangeArrowheads="1"/>
          </p:cNvSpPr>
          <p:nvPr/>
        </p:nvSpPr>
        <p:spPr bwMode="auto">
          <a:xfrm>
            <a:off x="2465388" y="25654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0.26</a:t>
            </a:r>
          </a:p>
        </p:txBody>
      </p:sp>
      <p:sp>
        <p:nvSpPr>
          <p:cNvPr id="17438" name="Text Box 30"/>
          <p:cNvSpPr txBox="1">
            <a:spLocks noChangeArrowheads="1"/>
          </p:cNvSpPr>
          <p:nvPr/>
        </p:nvSpPr>
        <p:spPr bwMode="auto">
          <a:xfrm>
            <a:off x="2182813" y="4005263"/>
            <a:ext cx="479425" cy="246062"/>
          </a:xfrm>
          <a:prstGeom prst="rect">
            <a:avLst/>
          </a:prstGeom>
          <a:noFill/>
          <a:ln w="9525">
            <a:noFill/>
            <a:miter lim="800000"/>
            <a:headEnd/>
            <a:tailEnd/>
          </a:ln>
        </p:spPr>
        <p:txBody>
          <a:bodyPr wrap="none" tIns="18000">
            <a:spAutoFit/>
          </a:bodyPr>
          <a:lstStyle/>
          <a:p>
            <a:r>
              <a:rPr lang="de-DE" sz="1200">
                <a:solidFill>
                  <a:srgbClr val="33CC33"/>
                </a:solidFill>
                <a:latin typeface="Arial Unicode MS" pitchFamily="34" charset="-128"/>
              </a:rPr>
              <a:t>0.50</a:t>
            </a:r>
          </a:p>
        </p:txBody>
      </p:sp>
      <p:sp>
        <p:nvSpPr>
          <p:cNvPr id="17439" name="Text Box 31"/>
          <p:cNvSpPr txBox="1">
            <a:spLocks noChangeArrowheads="1"/>
          </p:cNvSpPr>
          <p:nvPr/>
        </p:nvSpPr>
        <p:spPr bwMode="auto">
          <a:xfrm>
            <a:off x="822325" y="314166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0.26</a:t>
            </a:r>
          </a:p>
        </p:txBody>
      </p:sp>
      <p:sp>
        <p:nvSpPr>
          <p:cNvPr id="17440" name="Text Box 32"/>
          <p:cNvSpPr txBox="1">
            <a:spLocks noChangeArrowheads="1"/>
          </p:cNvSpPr>
          <p:nvPr/>
        </p:nvSpPr>
        <p:spPr bwMode="auto">
          <a:xfrm>
            <a:off x="1573213" y="148431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0.10</a:t>
            </a:r>
          </a:p>
        </p:txBody>
      </p:sp>
      <p:sp>
        <p:nvSpPr>
          <p:cNvPr id="17441" name="Line 33"/>
          <p:cNvSpPr>
            <a:spLocks noChangeShapeType="1"/>
          </p:cNvSpPr>
          <p:nvPr/>
        </p:nvSpPr>
        <p:spPr bwMode="auto">
          <a:xfrm>
            <a:off x="7880350" y="1557338"/>
            <a:ext cx="0" cy="2735262"/>
          </a:xfrm>
          <a:prstGeom prst="line">
            <a:avLst/>
          </a:prstGeom>
          <a:noFill/>
          <a:ln w="9525">
            <a:solidFill>
              <a:schemeClr val="tx1"/>
            </a:solidFill>
            <a:prstDash val="dash"/>
            <a:round/>
            <a:headEnd/>
            <a:tailEnd/>
          </a:ln>
        </p:spPr>
        <p:txBody>
          <a:bodyPr>
            <a:spAutoFit/>
          </a:bodyPr>
          <a:lstStyle/>
          <a:p>
            <a:endParaRPr lang="en-US"/>
          </a:p>
        </p:txBody>
      </p:sp>
      <p:sp>
        <p:nvSpPr>
          <p:cNvPr id="17442" name="Text Box 34"/>
          <p:cNvSpPr txBox="1">
            <a:spLocks noChangeArrowheads="1"/>
          </p:cNvSpPr>
          <p:nvPr/>
        </p:nvSpPr>
        <p:spPr bwMode="auto">
          <a:xfrm>
            <a:off x="7312025" y="1285875"/>
            <a:ext cx="1116013"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MAP = 1.25</a:t>
            </a:r>
            <a:endParaRPr lang="en-US" b="0">
              <a:latin typeface="Arial Unicode MS" pitchFamily="34" charset="-128"/>
              <a:ea typeface="Arial Unicode MS" pitchFamily="34" charset="-128"/>
              <a:cs typeface="Arial Unicode MS" pitchFamily="34" charset="-128"/>
            </a:endParaRPr>
          </a:p>
        </p:txBody>
      </p:sp>
      <p:sp>
        <p:nvSpPr>
          <p:cNvPr id="17443"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i="1">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612900" y="1089025"/>
            <a:ext cx="7064375" cy="4678363"/>
          </a:xfrm>
          <a:prstGeom prst="rect">
            <a:avLst/>
          </a:prstGeom>
          <a:noFill/>
          <a:ln w="9525" algn="ctr">
            <a:noFill/>
            <a:miter lim="800000"/>
            <a:headEnd/>
            <a:tailEnd/>
          </a:ln>
        </p:spPr>
      </p:pic>
      <p:sp>
        <p:nvSpPr>
          <p:cNvPr id="48131" name="Line 3"/>
          <p:cNvSpPr>
            <a:spLocks noChangeShapeType="1"/>
          </p:cNvSpPr>
          <p:nvPr/>
        </p:nvSpPr>
        <p:spPr bwMode="auto">
          <a:xfrm>
            <a:off x="8799513" y="1784350"/>
            <a:ext cx="228600" cy="0"/>
          </a:xfrm>
          <a:prstGeom prst="line">
            <a:avLst/>
          </a:prstGeom>
          <a:noFill/>
          <a:ln w="38100">
            <a:solidFill>
              <a:srgbClr val="333399"/>
            </a:solidFill>
            <a:round/>
            <a:headEnd/>
            <a:tailEnd/>
          </a:ln>
        </p:spPr>
        <p:txBody>
          <a:bodyPr/>
          <a:lstStyle/>
          <a:p>
            <a:endParaRPr lang="en-US"/>
          </a:p>
        </p:txBody>
      </p:sp>
      <p:sp>
        <p:nvSpPr>
          <p:cNvPr id="48132" name="Line 4"/>
          <p:cNvSpPr>
            <a:spLocks noChangeShapeType="1"/>
          </p:cNvSpPr>
          <p:nvPr/>
        </p:nvSpPr>
        <p:spPr bwMode="auto">
          <a:xfrm>
            <a:off x="8799513" y="2089150"/>
            <a:ext cx="228600" cy="0"/>
          </a:xfrm>
          <a:prstGeom prst="line">
            <a:avLst/>
          </a:prstGeom>
          <a:noFill/>
          <a:ln w="38100">
            <a:solidFill>
              <a:srgbClr val="008000"/>
            </a:solidFill>
            <a:round/>
            <a:headEnd/>
            <a:tailEnd/>
          </a:ln>
        </p:spPr>
        <p:txBody>
          <a:bodyPr/>
          <a:lstStyle/>
          <a:p>
            <a:endParaRPr lang="en-US"/>
          </a:p>
        </p:txBody>
      </p:sp>
      <p:sp>
        <p:nvSpPr>
          <p:cNvPr id="48133" name="Line 5"/>
          <p:cNvSpPr>
            <a:spLocks noChangeShapeType="1"/>
          </p:cNvSpPr>
          <p:nvPr/>
        </p:nvSpPr>
        <p:spPr bwMode="auto">
          <a:xfrm>
            <a:off x="8799513" y="2393950"/>
            <a:ext cx="228600" cy="0"/>
          </a:xfrm>
          <a:prstGeom prst="line">
            <a:avLst/>
          </a:prstGeom>
          <a:noFill/>
          <a:ln w="38100">
            <a:solidFill>
              <a:srgbClr val="FF0000"/>
            </a:solidFill>
            <a:round/>
            <a:headEnd/>
            <a:tailEnd/>
          </a:ln>
        </p:spPr>
        <p:txBody>
          <a:bodyPr/>
          <a:lstStyle/>
          <a:p>
            <a:endParaRPr lang="en-US"/>
          </a:p>
        </p:txBody>
      </p:sp>
      <p:sp>
        <p:nvSpPr>
          <p:cNvPr id="48134" name="Text Box 6"/>
          <p:cNvSpPr txBox="1">
            <a:spLocks noChangeArrowheads="1"/>
          </p:cNvSpPr>
          <p:nvPr/>
        </p:nvSpPr>
        <p:spPr bwMode="auto">
          <a:xfrm>
            <a:off x="9034463" y="1570038"/>
            <a:ext cx="463550" cy="366712"/>
          </a:xfrm>
          <a:prstGeom prst="rect">
            <a:avLst/>
          </a:prstGeom>
          <a:noFill/>
          <a:ln w="9525">
            <a:noFill/>
            <a:miter lim="800000"/>
            <a:headEnd/>
            <a:tailEnd/>
          </a:ln>
        </p:spPr>
        <p:txBody>
          <a:bodyPr wrap="none">
            <a:spAutoFit/>
          </a:bodyPr>
          <a:lstStyle/>
          <a:p>
            <a:pPr eaLnBrk="0" hangingPunct="0"/>
            <a:r>
              <a:rPr lang="en-GB" sz="1800" b="0">
                <a:solidFill>
                  <a:srgbClr val="000000"/>
                </a:solidFill>
              </a:rPr>
              <a:t>V1</a:t>
            </a:r>
            <a:endParaRPr lang="en-US" sz="1800" b="0">
              <a:solidFill>
                <a:srgbClr val="000000"/>
              </a:solidFill>
            </a:endParaRPr>
          </a:p>
        </p:txBody>
      </p:sp>
      <p:sp>
        <p:nvSpPr>
          <p:cNvPr id="48135" name="Text Box 7"/>
          <p:cNvSpPr txBox="1">
            <a:spLocks noChangeArrowheads="1"/>
          </p:cNvSpPr>
          <p:nvPr/>
        </p:nvSpPr>
        <p:spPr bwMode="auto">
          <a:xfrm>
            <a:off x="9028113" y="1908175"/>
            <a:ext cx="4635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V5</a:t>
            </a:r>
            <a:endParaRPr lang="en-US" sz="1800" b="0">
              <a:solidFill>
                <a:srgbClr val="000000"/>
              </a:solidFill>
            </a:endParaRPr>
          </a:p>
        </p:txBody>
      </p:sp>
      <p:sp>
        <p:nvSpPr>
          <p:cNvPr id="48136" name="Text Box 8"/>
          <p:cNvSpPr txBox="1">
            <a:spLocks noChangeArrowheads="1"/>
          </p:cNvSpPr>
          <p:nvPr/>
        </p:nvSpPr>
        <p:spPr bwMode="auto">
          <a:xfrm>
            <a:off x="9028113" y="2212975"/>
            <a:ext cx="6540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PPC</a:t>
            </a:r>
            <a:endParaRPr lang="en-US" sz="1800" b="0">
              <a:solidFill>
                <a:srgbClr val="000000"/>
              </a:solidFill>
            </a:endParaRPr>
          </a:p>
        </p:txBody>
      </p:sp>
      <p:sp>
        <p:nvSpPr>
          <p:cNvPr id="48137" name="Line 9"/>
          <p:cNvSpPr>
            <a:spLocks noChangeShapeType="1"/>
          </p:cNvSpPr>
          <p:nvPr/>
        </p:nvSpPr>
        <p:spPr bwMode="auto">
          <a:xfrm>
            <a:off x="8799513" y="3170238"/>
            <a:ext cx="228600" cy="0"/>
          </a:xfrm>
          <a:prstGeom prst="line">
            <a:avLst/>
          </a:prstGeom>
          <a:noFill/>
          <a:ln w="28575">
            <a:solidFill>
              <a:srgbClr val="000000"/>
            </a:solidFill>
            <a:prstDash val="sysDot"/>
            <a:round/>
            <a:headEnd/>
            <a:tailEnd/>
          </a:ln>
        </p:spPr>
        <p:txBody>
          <a:bodyPr/>
          <a:lstStyle/>
          <a:p>
            <a:endParaRPr lang="en-US"/>
          </a:p>
        </p:txBody>
      </p:sp>
      <p:sp>
        <p:nvSpPr>
          <p:cNvPr id="48138" name="Text Box 10"/>
          <p:cNvSpPr txBox="1">
            <a:spLocks noChangeArrowheads="1"/>
          </p:cNvSpPr>
          <p:nvPr/>
        </p:nvSpPr>
        <p:spPr bwMode="auto">
          <a:xfrm>
            <a:off x="9028113" y="2978150"/>
            <a:ext cx="11239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observed</a:t>
            </a:r>
            <a:endParaRPr lang="en-US" sz="1800" b="0">
              <a:solidFill>
                <a:srgbClr val="000000"/>
              </a:solidFill>
            </a:endParaRPr>
          </a:p>
        </p:txBody>
      </p:sp>
      <p:sp>
        <p:nvSpPr>
          <p:cNvPr id="48139" name="Line 11"/>
          <p:cNvSpPr>
            <a:spLocks noChangeShapeType="1"/>
          </p:cNvSpPr>
          <p:nvPr/>
        </p:nvSpPr>
        <p:spPr bwMode="auto">
          <a:xfrm>
            <a:off x="8799513" y="3452813"/>
            <a:ext cx="228600" cy="0"/>
          </a:xfrm>
          <a:prstGeom prst="line">
            <a:avLst/>
          </a:prstGeom>
          <a:noFill/>
          <a:ln w="38100">
            <a:solidFill>
              <a:srgbClr val="000000"/>
            </a:solidFill>
            <a:round/>
            <a:headEnd/>
            <a:tailEnd/>
          </a:ln>
        </p:spPr>
        <p:txBody>
          <a:bodyPr/>
          <a:lstStyle/>
          <a:p>
            <a:endParaRPr lang="en-US"/>
          </a:p>
        </p:txBody>
      </p:sp>
      <p:sp>
        <p:nvSpPr>
          <p:cNvPr id="48140" name="Text Box 12"/>
          <p:cNvSpPr txBox="1">
            <a:spLocks noChangeArrowheads="1"/>
          </p:cNvSpPr>
          <p:nvPr/>
        </p:nvSpPr>
        <p:spPr bwMode="auto">
          <a:xfrm>
            <a:off x="9028113" y="3260725"/>
            <a:ext cx="681037"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fitted</a:t>
            </a:r>
            <a:endParaRPr lang="en-US" sz="1800" b="0">
              <a:solidFill>
                <a:srgbClr val="000000"/>
              </a:solidFill>
            </a:endParaRPr>
          </a:p>
        </p:txBody>
      </p:sp>
      <p:sp>
        <p:nvSpPr>
          <p:cNvPr id="1836045" name="Text Box 13"/>
          <p:cNvSpPr txBox="1">
            <a:spLocks noChangeArrowheads="1"/>
          </p:cNvSpPr>
          <p:nvPr/>
        </p:nvSpPr>
        <p:spPr bwMode="auto">
          <a:xfrm>
            <a:off x="2979738" y="404813"/>
            <a:ext cx="11747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attention</a:t>
            </a:r>
            <a:endParaRPr lang="en-US" sz="1800">
              <a:solidFill>
                <a:srgbClr val="008000"/>
              </a:solidFill>
            </a:endParaRPr>
          </a:p>
        </p:txBody>
      </p:sp>
      <p:sp>
        <p:nvSpPr>
          <p:cNvPr id="1836046" name="Text Box 14"/>
          <p:cNvSpPr txBox="1">
            <a:spLocks noChangeArrowheads="1"/>
          </p:cNvSpPr>
          <p:nvPr/>
        </p:nvSpPr>
        <p:spPr bwMode="auto">
          <a:xfrm>
            <a:off x="4270375" y="412750"/>
            <a:ext cx="14922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no attention</a:t>
            </a:r>
            <a:endParaRPr lang="en-US" sz="1800">
              <a:solidFill>
                <a:srgbClr val="008000"/>
              </a:solidFill>
            </a:endParaRPr>
          </a:p>
        </p:txBody>
      </p:sp>
      <p:sp>
        <p:nvSpPr>
          <p:cNvPr id="1836047" name="Line 15"/>
          <p:cNvSpPr>
            <a:spLocks noChangeShapeType="1"/>
          </p:cNvSpPr>
          <p:nvPr/>
        </p:nvSpPr>
        <p:spPr bwMode="auto">
          <a:xfrm>
            <a:off x="3625850" y="1052513"/>
            <a:ext cx="908050" cy="852487"/>
          </a:xfrm>
          <a:prstGeom prst="line">
            <a:avLst/>
          </a:prstGeom>
          <a:noFill/>
          <a:ln w="28575">
            <a:solidFill>
              <a:srgbClr val="008000"/>
            </a:solidFill>
            <a:round/>
            <a:headEnd/>
            <a:tailEnd type="triangle" w="med" len="med"/>
          </a:ln>
        </p:spPr>
        <p:txBody>
          <a:bodyPr/>
          <a:lstStyle/>
          <a:p>
            <a:endParaRPr lang="en-US"/>
          </a:p>
        </p:txBody>
      </p:sp>
      <p:sp>
        <p:nvSpPr>
          <p:cNvPr id="1836048" name="Line 16"/>
          <p:cNvSpPr>
            <a:spLocks noChangeShapeType="1"/>
          </p:cNvSpPr>
          <p:nvPr/>
        </p:nvSpPr>
        <p:spPr bwMode="auto">
          <a:xfrm flipH="1">
            <a:off x="4838700" y="1052513"/>
            <a:ext cx="160338" cy="1462087"/>
          </a:xfrm>
          <a:prstGeom prst="line">
            <a:avLst/>
          </a:prstGeom>
          <a:noFill/>
          <a:ln w="28575">
            <a:solidFill>
              <a:srgbClr val="008000"/>
            </a:solidFill>
            <a:round/>
            <a:headEnd/>
            <a:tailEnd type="triangle" w="med" len="med"/>
          </a:ln>
        </p:spPr>
        <p:txBody>
          <a:bodyPr/>
          <a:lstStyle/>
          <a:p>
            <a:endParaRPr lang="en-US"/>
          </a:p>
        </p:txBody>
      </p:sp>
      <p:sp>
        <p:nvSpPr>
          <p:cNvPr id="1836049" name="Text Box 17"/>
          <p:cNvSpPr txBox="1">
            <a:spLocks noChangeArrowheads="1"/>
          </p:cNvSpPr>
          <p:nvPr/>
        </p:nvSpPr>
        <p:spPr bwMode="auto">
          <a:xfrm>
            <a:off x="5676900" y="404813"/>
            <a:ext cx="8445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static </a:t>
            </a:r>
          </a:p>
          <a:p>
            <a:pPr eaLnBrk="0" hangingPunct="0"/>
            <a:r>
              <a:rPr lang="en-GB" sz="1800">
                <a:solidFill>
                  <a:srgbClr val="008000"/>
                </a:solidFill>
              </a:rPr>
              <a:t>dots</a:t>
            </a:r>
            <a:endParaRPr lang="en-US" sz="1800">
              <a:solidFill>
                <a:srgbClr val="008000"/>
              </a:solidFill>
            </a:endParaRPr>
          </a:p>
        </p:txBody>
      </p:sp>
      <p:sp>
        <p:nvSpPr>
          <p:cNvPr id="1836050" name="Line 18"/>
          <p:cNvSpPr>
            <a:spLocks noChangeShapeType="1"/>
          </p:cNvSpPr>
          <p:nvPr/>
        </p:nvSpPr>
        <p:spPr bwMode="auto">
          <a:xfrm flipH="1">
            <a:off x="4991100" y="990600"/>
            <a:ext cx="762000" cy="2590800"/>
          </a:xfrm>
          <a:prstGeom prst="line">
            <a:avLst/>
          </a:prstGeom>
          <a:noFill/>
          <a:ln w="28575">
            <a:solidFill>
              <a:srgbClr val="008000"/>
            </a:solidFill>
            <a:round/>
            <a:headEnd/>
            <a:tailEnd type="triangle" w="med" len="me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6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6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6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6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6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5" grpId="0"/>
      <p:bldP spid="1836046" grpId="0"/>
      <p:bldP spid="1836047" grpId="0" animBg="1"/>
      <p:bldP spid="1836048" grpId="0" animBg="1"/>
      <p:bldP spid="1836049" grpId="0"/>
      <p:bldP spid="18360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8"/>
          <p:cNvGraphicFramePr>
            <a:graphicFrameLocks noChangeAspect="1"/>
          </p:cNvGraphicFramePr>
          <p:nvPr/>
        </p:nvGraphicFramePr>
        <p:xfrm>
          <a:off x="5026025" y="1371578"/>
          <a:ext cx="2016125" cy="1839912"/>
        </p:xfrm>
        <a:graphic>
          <a:graphicData uri="http://schemas.openxmlformats.org/presentationml/2006/ole">
            <mc:AlternateContent xmlns:mc="http://schemas.openxmlformats.org/markup-compatibility/2006">
              <mc:Choice xmlns:v="urn:schemas-microsoft-com:vml" Requires="v">
                <p:oleObj spid="_x0000_s208074" name="Image Photo Editor" r:id="rId3" imgW="5229955" imgH="4933333" progId="">
                  <p:embed/>
                </p:oleObj>
              </mc:Choice>
              <mc:Fallback>
                <p:oleObj name="Image Photo Editor" r:id="rId3" imgW="5229955" imgH="4933333" progId="">
                  <p:embed/>
                  <p:pic>
                    <p:nvPicPr>
                      <p:cNvPr id="0" name="Picture 13"/>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5026025" y="1371578"/>
                        <a:ext cx="2016125" cy="1839912"/>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Oval 9"/>
          <p:cNvSpPr>
            <a:spLocks noChangeArrowheads="1"/>
          </p:cNvSpPr>
          <p:nvPr/>
        </p:nvSpPr>
        <p:spPr bwMode="auto">
          <a:xfrm>
            <a:off x="6964363" y="1411265"/>
            <a:ext cx="1589087" cy="19431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8" name="Object 10"/>
          <p:cNvGraphicFramePr>
            <a:graphicFrameLocks noChangeAspect="1"/>
          </p:cNvGraphicFramePr>
          <p:nvPr/>
        </p:nvGraphicFramePr>
        <p:xfrm>
          <a:off x="1712913" y="1371578"/>
          <a:ext cx="2016125" cy="1839912"/>
        </p:xfrm>
        <a:graphic>
          <a:graphicData uri="http://schemas.openxmlformats.org/presentationml/2006/ole">
            <mc:AlternateContent xmlns:mc="http://schemas.openxmlformats.org/markup-compatibility/2006">
              <mc:Choice xmlns:v="urn:schemas-microsoft-com:vml" Requires="v">
                <p:oleObj spid="_x0000_s208075" name="Image Photo Editor" r:id="rId5" imgW="5229955" imgH="4933333" progId="">
                  <p:embed/>
                </p:oleObj>
              </mc:Choice>
              <mc:Fallback>
                <p:oleObj name="Image Photo Editor" r:id="rId5" imgW="5229955" imgH="4933333" progId="">
                  <p:embed/>
                  <p:pic>
                    <p:nvPicPr>
                      <p:cNvPr id="0" name="Picture 14"/>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1712913" y="1371578"/>
                        <a:ext cx="2016125" cy="1839912"/>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Oval 11"/>
          <p:cNvSpPr>
            <a:spLocks noChangeAspect="1" noChangeArrowheads="1"/>
          </p:cNvSpPr>
          <p:nvPr/>
        </p:nvSpPr>
        <p:spPr bwMode="auto">
          <a:xfrm>
            <a:off x="3186113" y="2030390"/>
            <a:ext cx="444500" cy="460375"/>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12"/>
          <p:cNvSpPr>
            <a:spLocks noChangeAspect="1" noChangeArrowheads="1"/>
          </p:cNvSpPr>
          <p:nvPr/>
        </p:nvSpPr>
        <p:spPr bwMode="auto">
          <a:xfrm>
            <a:off x="1849438" y="1951015"/>
            <a:ext cx="227012"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Oval 13"/>
          <p:cNvSpPr>
            <a:spLocks noChangeAspect="1" noChangeArrowheads="1"/>
          </p:cNvSpPr>
          <p:nvPr/>
        </p:nvSpPr>
        <p:spPr bwMode="auto">
          <a:xfrm>
            <a:off x="2759075"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Oval 14"/>
          <p:cNvSpPr>
            <a:spLocks noChangeAspect="1" noChangeArrowheads="1"/>
          </p:cNvSpPr>
          <p:nvPr/>
        </p:nvSpPr>
        <p:spPr bwMode="auto">
          <a:xfrm>
            <a:off x="2532063" y="2293915"/>
            <a:ext cx="227012"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AutoShape 15"/>
          <p:cNvCxnSpPr>
            <a:cxnSpLocks noChangeShapeType="1"/>
            <a:stCxn id="50" idx="4"/>
            <a:endCxn id="52" idx="3"/>
          </p:cNvCxnSpPr>
          <p:nvPr/>
        </p:nvCxnSpPr>
        <p:spPr bwMode="auto">
          <a:xfrm rot="16200000" flipH="1">
            <a:off x="2110581" y="2032772"/>
            <a:ext cx="307975" cy="601662"/>
          </a:xfrm>
          <a:prstGeom prst="curvedConnector3">
            <a:avLst>
              <a:gd name="adj1" fmla="val 184537"/>
            </a:avLst>
          </a:prstGeom>
          <a:noFill/>
          <a:ln w="9525">
            <a:solidFill>
              <a:srgbClr val="000000"/>
            </a:solidFill>
            <a:round/>
            <a:headEnd/>
            <a:tailEnd type="triangle" w="med" len="med"/>
          </a:ln>
          <a:effectLst/>
        </p:spPr>
      </p:cxnSp>
      <p:cxnSp>
        <p:nvCxnSpPr>
          <p:cNvPr id="54" name="AutoShape 16"/>
          <p:cNvCxnSpPr>
            <a:cxnSpLocks noChangeShapeType="1"/>
            <a:stCxn id="50" idx="6"/>
            <a:endCxn id="49" idx="2"/>
          </p:cNvCxnSpPr>
          <p:nvPr/>
        </p:nvCxnSpPr>
        <p:spPr bwMode="auto">
          <a:xfrm>
            <a:off x="2076450" y="2065315"/>
            <a:ext cx="1109663" cy="195263"/>
          </a:xfrm>
          <a:prstGeom prst="curvedConnector3">
            <a:avLst>
              <a:gd name="adj1" fmla="val 49931"/>
            </a:avLst>
          </a:prstGeom>
          <a:noFill/>
          <a:ln w="9525">
            <a:solidFill>
              <a:srgbClr val="000000"/>
            </a:solidFill>
            <a:round/>
            <a:headEnd/>
            <a:tailEnd type="triangle" w="med" len="med"/>
          </a:ln>
          <a:effectLst/>
        </p:spPr>
      </p:cxnSp>
      <p:cxnSp>
        <p:nvCxnSpPr>
          <p:cNvPr id="55" name="AutoShape 17"/>
          <p:cNvCxnSpPr>
            <a:cxnSpLocks noChangeShapeType="1"/>
            <a:stCxn id="52" idx="7"/>
            <a:endCxn id="51" idx="4"/>
          </p:cNvCxnSpPr>
          <p:nvPr/>
        </p:nvCxnSpPr>
        <p:spPr bwMode="auto">
          <a:xfrm rot="16200000">
            <a:off x="2555082" y="2008959"/>
            <a:ext cx="488950" cy="147637"/>
          </a:xfrm>
          <a:prstGeom prst="curvedConnector3">
            <a:avLst>
              <a:gd name="adj1" fmla="val 53245"/>
            </a:avLst>
          </a:prstGeom>
          <a:noFill/>
          <a:ln w="9525">
            <a:solidFill>
              <a:srgbClr val="000000"/>
            </a:solidFill>
            <a:round/>
            <a:headEnd/>
            <a:tailEnd type="triangle" w="med" len="med"/>
          </a:ln>
          <a:effectLst/>
        </p:spPr>
      </p:cxnSp>
      <p:sp>
        <p:nvSpPr>
          <p:cNvPr id="56" name="Line 18"/>
          <p:cNvSpPr>
            <a:spLocks noChangeShapeType="1"/>
          </p:cNvSpPr>
          <p:nvPr/>
        </p:nvSpPr>
        <p:spPr bwMode="auto">
          <a:xfrm flipV="1">
            <a:off x="1497013" y="2058965"/>
            <a:ext cx="361950" cy="0"/>
          </a:xfrm>
          <a:prstGeom prst="line">
            <a:avLst/>
          </a:prstGeom>
          <a:noFill/>
          <a:ln w="9525" cap="rnd">
            <a:solidFill>
              <a:srgbClr val="000000"/>
            </a:solidFill>
            <a:prstDash val="sysDot"/>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57" name="Object 19"/>
          <p:cNvGraphicFramePr>
            <a:graphicFrameLocks noChangeAspect="1"/>
          </p:cNvGraphicFramePr>
          <p:nvPr/>
        </p:nvGraphicFramePr>
        <p:xfrm>
          <a:off x="1292225" y="1960540"/>
          <a:ext cx="179388" cy="196850"/>
        </p:xfrm>
        <a:graphic>
          <a:graphicData uri="http://schemas.openxmlformats.org/presentationml/2006/ole">
            <mc:AlternateContent xmlns:mc="http://schemas.openxmlformats.org/markup-compatibility/2006">
              <mc:Choice xmlns:v="urn:schemas-microsoft-com:vml" Requires="v">
                <p:oleObj spid="_x0000_s208076" name="Equation" r:id="rId6" imgW="126720" imgH="139680" progId="Equation.3">
                  <p:embed/>
                </p:oleObj>
              </mc:Choice>
              <mc:Fallback>
                <p:oleObj name="Equation" r:id="rId6" imgW="126720" imgH="13968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1960540"/>
                        <a:ext cx="179388" cy="19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 Box 20"/>
          <p:cNvSpPr txBox="1">
            <a:spLocks noChangeArrowheads="1"/>
          </p:cNvSpPr>
          <p:nvPr/>
        </p:nvSpPr>
        <p:spPr bwMode="auto">
          <a:xfrm>
            <a:off x="1016000" y="1577953"/>
            <a:ext cx="623888" cy="336550"/>
          </a:xfrm>
          <a:prstGeom prst="rect">
            <a:avLst/>
          </a:prstGeom>
          <a:noFill/>
          <a:ln w="9525">
            <a:noFill/>
            <a:miter lim="800000"/>
            <a:headEnd/>
            <a:tailEnd/>
          </a:ln>
          <a:effectLst/>
        </p:spPr>
        <p:txBody>
          <a:bodyPr wrap="none">
            <a:spAutoFit/>
          </a:bodyPr>
          <a:lstStyle/>
          <a:p>
            <a:pPr algn="l" eaLnBrk="1" hangingPunct="1"/>
            <a:r>
              <a:rPr lang="en-GB" sz="1600">
                <a:solidFill>
                  <a:srgbClr val="000000"/>
                </a:solidFill>
                <a:latin typeface="Arial" charset="0"/>
              </a:rPr>
              <a:t>input</a:t>
            </a:r>
          </a:p>
        </p:txBody>
      </p:sp>
      <p:sp>
        <p:nvSpPr>
          <p:cNvPr id="59" name="Text Box 21"/>
          <p:cNvSpPr txBox="1">
            <a:spLocks noChangeArrowheads="1"/>
          </p:cNvSpPr>
          <p:nvPr/>
        </p:nvSpPr>
        <p:spPr bwMode="auto">
          <a:xfrm>
            <a:off x="1928813" y="987403"/>
            <a:ext cx="157480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Single-state DCM</a:t>
            </a:r>
          </a:p>
        </p:txBody>
      </p:sp>
      <p:graphicFrame>
        <p:nvGraphicFramePr>
          <p:cNvPr id="60" name="Object 22"/>
          <p:cNvGraphicFramePr>
            <a:graphicFrameLocks noChangeAspect="1"/>
          </p:cNvGraphicFramePr>
          <p:nvPr/>
        </p:nvGraphicFramePr>
        <p:xfrm>
          <a:off x="3335338" y="2130403"/>
          <a:ext cx="150812" cy="215900"/>
        </p:xfrm>
        <a:graphic>
          <a:graphicData uri="http://schemas.openxmlformats.org/presentationml/2006/ole">
            <mc:AlternateContent xmlns:mc="http://schemas.openxmlformats.org/markup-compatibility/2006">
              <mc:Choice xmlns:v="urn:schemas-microsoft-com:vml" Requires="v">
                <p:oleObj spid="_x0000_s208077" name="Equation" r:id="rId8" imgW="152280" imgH="215640" progId="Equation.3">
                  <p:embed/>
                </p:oleObj>
              </mc:Choice>
              <mc:Fallback>
                <p:oleObj name="Equation" r:id="rId8" imgW="152280" imgH="21564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5338" y="2130403"/>
                        <a:ext cx="150812"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 Box 23"/>
          <p:cNvSpPr txBox="1">
            <a:spLocks noChangeArrowheads="1"/>
          </p:cNvSpPr>
          <p:nvPr/>
        </p:nvSpPr>
        <p:spPr bwMode="auto">
          <a:xfrm>
            <a:off x="6103938" y="6001345"/>
            <a:ext cx="1352550"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Intrinsic (within-region) coupling</a:t>
            </a:r>
          </a:p>
        </p:txBody>
      </p:sp>
      <p:sp>
        <p:nvSpPr>
          <p:cNvPr id="62" name="Text Box 24"/>
          <p:cNvSpPr txBox="1">
            <a:spLocks noChangeArrowheads="1"/>
          </p:cNvSpPr>
          <p:nvPr/>
        </p:nvSpPr>
        <p:spPr bwMode="auto">
          <a:xfrm>
            <a:off x="4448175" y="6001345"/>
            <a:ext cx="1512888"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Extrinsic (between-region) coupling</a:t>
            </a:r>
          </a:p>
        </p:txBody>
      </p:sp>
      <p:graphicFrame>
        <p:nvGraphicFramePr>
          <p:cNvPr id="63" name="Object 25"/>
          <p:cNvGraphicFramePr>
            <a:graphicFrameLocks noChangeAspect="1"/>
          </p:cNvGraphicFramePr>
          <p:nvPr/>
        </p:nvGraphicFramePr>
        <p:xfrm>
          <a:off x="1208088" y="3705225"/>
          <a:ext cx="2813050" cy="1957388"/>
        </p:xfrm>
        <a:graphic>
          <a:graphicData uri="http://schemas.openxmlformats.org/presentationml/2006/ole">
            <mc:AlternateContent xmlns:mc="http://schemas.openxmlformats.org/markup-compatibility/2006">
              <mc:Choice xmlns:v="urn:schemas-microsoft-com:vml" Requires="v">
                <p:oleObj spid="_x0000_s208078" name="Equation" r:id="rId10" imgW="2006280" imgH="1396800" progId="Equation.3">
                  <p:embed/>
                </p:oleObj>
              </mc:Choice>
              <mc:Fallback>
                <p:oleObj name="Equation" r:id="rId10" imgW="2006280" imgH="1396800"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088" y="3705225"/>
                        <a:ext cx="2813050" cy="195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 Box 26"/>
          <p:cNvSpPr txBox="1">
            <a:spLocks noChangeArrowheads="1"/>
          </p:cNvSpPr>
          <p:nvPr/>
        </p:nvSpPr>
        <p:spPr bwMode="auto">
          <a:xfrm>
            <a:off x="5291138" y="1004865"/>
            <a:ext cx="141605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Two-state DCM</a:t>
            </a:r>
            <a:endParaRPr lang="en-GB" sz="1000">
              <a:latin typeface="Arial" charset="0"/>
            </a:endParaRPr>
          </a:p>
        </p:txBody>
      </p:sp>
      <p:sp>
        <p:nvSpPr>
          <p:cNvPr id="65" name="Oval 27"/>
          <p:cNvSpPr>
            <a:spLocks noChangeAspect="1" noChangeArrowheads="1"/>
          </p:cNvSpPr>
          <p:nvPr/>
        </p:nvSpPr>
        <p:spPr bwMode="auto">
          <a:xfrm>
            <a:off x="6492875" y="2030390"/>
            <a:ext cx="404813" cy="5318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Oval 28"/>
          <p:cNvSpPr>
            <a:spLocks noChangeAspect="1" noChangeArrowheads="1"/>
          </p:cNvSpPr>
          <p:nvPr/>
        </p:nvSpPr>
        <p:spPr bwMode="auto">
          <a:xfrm>
            <a:off x="5156200" y="1951015"/>
            <a:ext cx="227013"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Oval 29"/>
          <p:cNvSpPr>
            <a:spLocks noChangeAspect="1" noChangeArrowheads="1"/>
          </p:cNvSpPr>
          <p:nvPr/>
        </p:nvSpPr>
        <p:spPr bwMode="auto">
          <a:xfrm>
            <a:off x="6065838"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Oval 30"/>
          <p:cNvSpPr>
            <a:spLocks noChangeAspect="1" noChangeArrowheads="1"/>
          </p:cNvSpPr>
          <p:nvPr/>
        </p:nvSpPr>
        <p:spPr bwMode="auto">
          <a:xfrm>
            <a:off x="5838825" y="2293915"/>
            <a:ext cx="227013"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69" name="AutoShape 31"/>
          <p:cNvCxnSpPr>
            <a:cxnSpLocks noChangeShapeType="1"/>
            <a:stCxn id="66" idx="4"/>
            <a:endCxn id="68" idx="3"/>
          </p:cNvCxnSpPr>
          <p:nvPr/>
        </p:nvCxnSpPr>
        <p:spPr bwMode="auto">
          <a:xfrm rot="16200000" flipH="1">
            <a:off x="5417344" y="2032771"/>
            <a:ext cx="307975" cy="601663"/>
          </a:xfrm>
          <a:prstGeom prst="curvedConnector3">
            <a:avLst>
              <a:gd name="adj1" fmla="val 184537"/>
            </a:avLst>
          </a:prstGeom>
          <a:noFill/>
          <a:ln w="9525">
            <a:solidFill>
              <a:srgbClr val="000000"/>
            </a:solidFill>
            <a:round/>
            <a:headEnd/>
            <a:tailEnd type="triangle" w="med" len="med"/>
          </a:ln>
          <a:effectLst/>
        </p:spPr>
      </p:cxnSp>
      <p:cxnSp>
        <p:nvCxnSpPr>
          <p:cNvPr id="70" name="AutoShape 32"/>
          <p:cNvCxnSpPr>
            <a:cxnSpLocks noChangeShapeType="1"/>
            <a:stCxn id="66" idx="6"/>
            <a:endCxn id="65" idx="2"/>
          </p:cNvCxnSpPr>
          <p:nvPr/>
        </p:nvCxnSpPr>
        <p:spPr bwMode="auto">
          <a:xfrm>
            <a:off x="5383213" y="2065315"/>
            <a:ext cx="1109662" cy="231775"/>
          </a:xfrm>
          <a:prstGeom prst="curvedConnector3">
            <a:avLst>
              <a:gd name="adj1" fmla="val 49931"/>
            </a:avLst>
          </a:prstGeom>
          <a:noFill/>
          <a:ln w="9525">
            <a:solidFill>
              <a:srgbClr val="000000"/>
            </a:solidFill>
            <a:round/>
            <a:headEnd/>
            <a:tailEnd type="triangle" w="med" len="med"/>
          </a:ln>
          <a:effectLst/>
        </p:spPr>
      </p:cxnSp>
      <p:cxnSp>
        <p:nvCxnSpPr>
          <p:cNvPr id="71" name="AutoShape 33"/>
          <p:cNvCxnSpPr>
            <a:cxnSpLocks noChangeShapeType="1"/>
            <a:stCxn id="68" idx="7"/>
            <a:endCxn id="67" idx="4"/>
          </p:cNvCxnSpPr>
          <p:nvPr/>
        </p:nvCxnSpPr>
        <p:spPr bwMode="auto">
          <a:xfrm rot="16200000">
            <a:off x="5861844" y="2008959"/>
            <a:ext cx="488950" cy="147638"/>
          </a:xfrm>
          <a:prstGeom prst="curvedConnector3">
            <a:avLst>
              <a:gd name="adj1" fmla="val 53245"/>
            </a:avLst>
          </a:prstGeom>
          <a:noFill/>
          <a:ln w="9525">
            <a:solidFill>
              <a:srgbClr val="000000"/>
            </a:solidFill>
            <a:round/>
            <a:headEnd/>
            <a:tailEnd type="triangle" w="med" len="med"/>
          </a:ln>
          <a:effectLst/>
        </p:spPr>
      </p:cxnSp>
      <p:graphicFrame>
        <p:nvGraphicFramePr>
          <p:cNvPr id="72" name="Object 34"/>
          <p:cNvGraphicFramePr>
            <a:graphicFrameLocks noChangeAspect="1"/>
          </p:cNvGraphicFramePr>
          <p:nvPr/>
        </p:nvGraphicFramePr>
        <p:xfrm>
          <a:off x="7685088" y="1973240"/>
          <a:ext cx="201612" cy="228600"/>
        </p:xfrm>
        <a:graphic>
          <a:graphicData uri="http://schemas.openxmlformats.org/presentationml/2006/ole">
            <mc:AlternateContent xmlns:mc="http://schemas.openxmlformats.org/markup-compatibility/2006">
              <mc:Choice xmlns:v="urn:schemas-microsoft-com:vml" Requires="v">
                <p:oleObj spid="_x0000_s208079" name="Equation" r:id="rId12" imgW="203040" imgH="228600" progId="Equation.3">
                  <p:embed/>
                </p:oleObj>
              </mc:Choice>
              <mc:Fallback>
                <p:oleObj name="Equation" r:id="rId12" imgW="203040" imgH="228600" progId="Equation.3">
                  <p:embed/>
                  <p:pic>
                    <p:nvPicPr>
                      <p:cNvPr id="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5088" y="1973240"/>
                        <a:ext cx="201612"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3" name="Object 35"/>
          <p:cNvGraphicFramePr>
            <a:graphicFrameLocks noChangeAspect="1"/>
          </p:cNvGraphicFramePr>
          <p:nvPr/>
        </p:nvGraphicFramePr>
        <p:xfrm>
          <a:off x="4408488" y="3354365"/>
          <a:ext cx="3875087" cy="2665413"/>
        </p:xfrm>
        <a:graphic>
          <a:graphicData uri="http://schemas.openxmlformats.org/presentationml/2006/ole">
            <mc:AlternateContent xmlns:mc="http://schemas.openxmlformats.org/markup-compatibility/2006">
              <mc:Choice xmlns:v="urn:schemas-microsoft-com:vml" Requires="v">
                <p:oleObj spid="_x0000_s208080" name="Equation" r:id="rId14" imgW="2768400" imgH="1904760" progId="Equation.3">
                  <p:embed/>
                </p:oleObj>
              </mc:Choice>
              <mc:Fallback>
                <p:oleObj name="Equation" r:id="rId14" imgW="2768400" imgH="1904760" progId="Equation.3">
                  <p:embed/>
                  <p:pic>
                    <p:nvPicPr>
                      <p:cNvPr id="0"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8488" y="3354365"/>
                        <a:ext cx="3875087" cy="266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AutoShape 36"/>
          <p:cNvCxnSpPr>
            <a:cxnSpLocks noChangeShapeType="1"/>
            <a:stCxn id="65" idx="0"/>
            <a:endCxn id="47" idx="1"/>
          </p:cNvCxnSpPr>
          <p:nvPr/>
        </p:nvCxnSpPr>
        <p:spPr bwMode="auto">
          <a:xfrm flipV="1">
            <a:off x="6696075" y="1695428"/>
            <a:ext cx="501650" cy="334962"/>
          </a:xfrm>
          <a:prstGeom prst="straightConnector1">
            <a:avLst/>
          </a:prstGeom>
          <a:noFill/>
          <a:ln w="9525" cap="rnd">
            <a:solidFill>
              <a:srgbClr val="000000"/>
            </a:solidFill>
            <a:prstDash val="sysDot"/>
            <a:round/>
            <a:headEnd/>
            <a:tailEnd/>
          </a:ln>
          <a:effectLst/>
        </p:spPr>
      </p:cxnSp>
      <p:cxnSp>
        <p:nvCxnSpPr>
          <p:cNvPr id="75" name="AutoShape 37"/>
          <p:cNvCxnSpPr>
            <a:cxnSpLocks noChangeShapeType="1"/>
            <a:stCxn id="65" idx="4"/>
            <a:endCxn id="47" idx="3"/>
          </p:cNvCxnSpPr>
          <p:nvPr/>
        </p:nvCxnSpPr>
        <p:spPr bwMode="auto">
          <a:xfrm>
            <a:off x="6696075" y="2562203"/>
            <a:ext cx="501650" cy="508000"/>
          </a:xfrm>
          <a:prstGeom prst="straightConnector1">
            <a:avLst/>
          </a:prstGeom>
          <a:noFill/>
          <a:ln w="9525" cap="rnd">
            <a:solidFill>
              <a:srgbClr val="000000"/>
            </a:solidFill>
            <a:prstDash val="sysDot"/>
            <a:round/>
            <a:headEnd/>
            <a:tailEnd/>
          </a:ln>
          <a:effectLst/>
        </p:spPr>
      </p:cxnSp>
      <p:cxnSp>
        <p:nvCxnSpPr>
          <p:cNvPr id="76" name="AutoShape 38"/>
          <p:cNvCxnSpPr>
            <a:cxnSpLocks noChangeShapeType="1"/>
          </p:cNvCxnSpPr>
          <p:nvPr/>
        </p:nvCxnSpPr>
        <p:spPr bwMode="auto">
          <a:xfrm rot="10800000" flipH="1" flipV="1">
            <a:off x="7685088" y="2087540"/>
            <a:ext cx="201612" cy="1588"/>
          </a:xfrm>
          <a:prstGeom prst="curvedConnector5">
            <a:avLst>
              <a:gd name="adj1" fmla="val -113384"/>
              <a:gd name="adj2" fmla="val -21600000"/>
              <a:gd name="adj3" fmla="val 212597"/>
            </a:avLst>
          </a:prstGeom>
          <a:noFill/>
          <a:ln w="9525">
            <a:solidFill>
              <a:srgbClr val="000000"/>
            </a:solidFill>
            <a:prstDash val="sysDot"/>
            <a:round/>
            <a:headEnd type="triangle" w="med" len="med"/>
            <a:tailEnd/>
          </a:ln>
          <a:effectLst/>
        </p:spPr>
      </p:cxnSp>
      <p:graphicFrame>
        <p:nvGraphicFramePr>
          <p:cNvPr id="77" name="Object 39"/>
          <p:cNvGraphicFramePr>
            <a:graphicFrameLocks noChangeAspect="1"/>
          </p:cNvGraphicFramePr>
          <p:nvPr/>
        </p:nvGraphicFramePr>
        <p:xfrm>
          <a:off x="7685088" y="2478065"/>
          <a:ext cx="176212" cy="228600"/>
        </p:xfrm>
        <a:graphic>
          <a:graphicData uri="http://schemas.openxmlformats.org/presentationml/2006/ole">
            <mc:AlternateContent xmlns:mc="http://schemas.openxmlformats.org/markup-compatibility/2006">
              <mc:Choice xmlns:v="urn:schemas-microsoft-com:vml" Requires="v">
                <p:oleObj spid="_x0000_s208081" name="Equation" r:id="rId16" imgW="177480" imgH="228600" progId="Equation.3">
                  <p:embed/>
                </p:oleObj>
              </mc:Choice>
              <mc:Fallback>
                <p:oleObj name="Equation" r:id="rId16" imgW="177480" imgH="228600" progId="Equation.3">
                  <p:embed/>
                  <p:pic>
                    <p:nvPicPr>
                      <p:cNvPr id="0"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85088" y="2478065"/>
                        <a:ext cx="176212"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8" name="AutoShape 40"/>
          <p:cNvCxnSpPr>
            <a:cxnSpLocks noChangeShapeType="1"/>
          </p:cNvCxnSpPr>
          <p:nvPr/>
        </p:nvCxnSpPr>
        <p:spPr bwMode="auto">
          <a:xfrm flipH="1">
            <a:off x="7685088" y="2592365"/>
            <a:ext cx="176212" cy="1588"/>
          </a:xfrm>
          <a:prstGeom prst="curvedConnector5">
            <a:avLst>
              <a:gd name="adj1" fmla="val -128829"/>
              <a:gd name="adj2" fmla="val 23900000"/>
              <a:gd name="adj3" fmla="val 229731"/>
            </a:avLst>
          </a:prstGeom>
          <a:noFill/>
          <a:ln w="9525">
            <a:solidFill>
              <a:srgbClr val="000000"/>
            </a:solidFill>
            <a:prstDash val="sysDot"/>
            <a:round/>
            <a:headEnd type="triangle" w="med" len="med"/>
            <a:tailEnd/>
          </a:ln>
          <a:effectLst/>
        </p:spPr>
      </p:cxnSp>
      <p:cxnSp>
        <p:nvCxnSpPr>
          <p:cNvPr id="79" name="AutoShape 41"/>
          <p:cNvCxnSpPr>
            <a:cxnSpLocks noChangeShapeType="1"/>
          </p:cNvCxnSpPr>
          <p:nvPr/>
        </p:nvCxnSpPr>
        <p:spPr bwMode="auto">
          <a:xfrm rot="10800000" flipH="1">
            <a:off x="7685088" y="2087540"/>
            <a:ext cx="1587" cy="504825"/>
          </a:xfrm>
          <a:prstGeom prst="curvedConnector3">
            <a:avLst>
              <a:gd name="adj1" fmla="val -14400000"/>
            </a:avLst>
          </a:prstGeom>
          <a:noFill/>
          <a:ln w="9525">
            <a:solidFill>
              <a:srgbClr val="000000"/>
            </a:solidFill>
            <a:prstDash val="sysDot"/>
            <a:round/>
            <a:headEnd/>
            <a:tailEnd type="triangle" w="med" len="med"/>
          </a:ln>
          <a:effectLst/>
        </p:spPr>
      </p:cxnSp>
      <p:cxnSp>
        <p:nvCxnSpPr>
          <p:cNvPr id="80" name="AutoShape 42"/>
          <p:cNvCxnSpPr>
            <a:cxnSpLocks noChangeShapeType="1"/>
          </p:cNvCxnSpPr>
          <p:nvPr/>
        </p:nvCxnSpPr>
        <p:spPr bwMode="auto">
          <a:xfrm flipH="1">
            <a:off x="7861300" y="2087540"/>
            <a:ext cx="25400" cy="504825"/>
          </a:xfrm>
          <a:prstGeom prst="curvedConnector3">
            <a:avLst>
              <a:gd name="adj1" fmla="val -893750"/>
            </a:avLst>
          </a:prstGeom>
          <a:noFill/>
          <a:ln w="9525">
            <a:solidFill>
              <a:srgbClr val="000000"/>
            </a:solidFill>
            <a:prstDash val="sysDot"/>
            <a:round/>
            <a:headEnd/>
            <a:tailEnd type="triangle" w="med" len="med"/>
          </a:ln>
          <a:effectLst/>
        </p:spPr>
      </p:cxnSp>
      <p:graphicFrame>
        <p:nvGraphicFramePr>
          <p:cNvPr id="81" name="Object 43"/>
          <p:cNvGraphicFramePr>
            <a:graphicFrameLocks noChangeAspect="1"/>
          </p:cNvGraphicFramePr>
          <p:nvPr/>
        </p:nvGraphicFramePr>
        <p:xfrm>
          <a:off x="6608763" y="2058965"/>
          <a:ext cx="201612" cy="482600"/>
        </p:xfrm>
        <a:graphic>
          <a:graphicData uri="http://schemas.openxmlformats.org/presentationml/2006/ole">
            <mc:AlternateContent xmlns:mc="http://schemas.openxmlformats.org/markup-compatibility/2006">
              <mc:Choice xmlns:v="urn:schemas-microsoft-com:vml" Requires="v">
                <p:oleObj spid="_x0000_s208082" name="Equation" r:id="rId18" imgW="203040" imgH="482400" progId="Equation.3">
                  <p:embed/>
                </p:oleObj>
              </mc:Choice>
              <mc:Fallback>
                <p:oleObj name="Equation" r:id="rId18" imgW="203040" imgH="482400" progId="Equation.3">
                  <p:embed/>
                  <p:pic>
                    <p:nvPicPr>
                      <p:cNvPr id="0"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08763" y="2058965"/>
                        <a:ext cx="2016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Oval 44"/>
          <p:cNvSpPr>
            <a:spLocks noChangeArrowheads="1"/>
          </p:cNvSpPr>
          <p:nvPr/>
        </p:nvSpPr>
        <p:spPr bwMode="auto">
          <a:xfrm>
            <a:off x="45926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800000"/>
              </a:solidFill>
              <a:effectLst/>
              <a:uLnTx/>
              <a:uFillTx/>
            </a:endParaRPr>
          </a:p>
        </p:txBody>
      </p:sp>
      <p:sp>
        <p:nvSpPr>
          <p:cNvPr id="83" name="Oval 45"/>
          <p:cNvSpPr>
            <a:spLocks noChangeArrowheads="1"/>
          </p:cNvSpPr>
          <p:nvPr/>
        </p:nvSpPr>
        <p:spPr bwMode="auto">
          <a:xfrm>
            <a:off x="61039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4" name="Line 46"/>
          <p:cNvSpPr>
            <a:spLocks noChangeShapeType="1"/>
          </p:cNvSpPr>
          <p:nvPr/>
        </p:nvSpPr>
        <p:spPr bwMode="auto">
          <a:xfrm flipV="1">
            <a:off x="4038600" y="2201840"/>
            <a:ext cx="769938" cy="0"/>
          </a:xfrm>
          <a:prstGeom prst="line">
            <a:avLst/>
          </a:prstGeom>
          <a:noFill/>
          <a:ln w="76200">
            <a:solidFill>
              <a:srgbClr val="800000"/>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6" name="Title 1"/>
          <p:cNvSpPr txBox="1">
            <a:spLocks/>
          </p:cNvSpPr>
          <p:nvPr/>
        </p:nvSpPr>
        <p:spPr>
          <a:xfrm>
            <a:off x="514350" y="220046"/>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Two-state</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7"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dirty="0" smtClean="0">
                <a:latin typeface="Times New Roman" pitchFamily="18" charset="0"/>
              </a:rPr>
              <a:t>Marreiros et </a:t>
            </a:r>
            <a:r>
              <a:rPr lang="de-DE" b="0" dirty="0">
                <a:latin typeface="Times New Roman" pitchFamily="18" charset="0"/>
              </a:rPr>
              <a:t>al. 2008, </a:t>
            </a:r>
            <a:r>
              <a:rPr lang="de-DE" b="0" i="1" dirty="0">
                <a:latin typeface="Times New Roman" pitchFamily="18" charset="0"/>
              </a:rPr>
              <a:t>NeuroImage</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98920" y="91647"/>
            <a:ext cx="3672800" cy="646331"/>
          </a:xfrm>
          <a:prstGeom prst="rect">
            <a:avLst/>
          </a:prstGeom>
          <a:noFill/>
          <a:ln w="9525">
            <a:noFill/>
            <a:miter lim="800000"/>
            <a:headEnd/>
            <a:tailEnd/>
          </a:ln>
        </p:spPr>
        <p:txBody>
          <a:bodyPr wrap="none">
            <a:spAutoFit/>
          </a:bodyPr>
          <a:lstStyle/>
          <a:p>
            <a:pPr algn="ctr"/>
            <a:r>
              <a:rPr lang="en-GB" sz="1800" dirty="0">
                <a:latin typeface="Arial Narrow" pitchFamily="34" charset="0"/>
              </a:rPr>
              <a:t>Estimates of hidden causes and states</a:t>
            </a:r>
          </a:p>
          <a:p>
            <a:pPr algn="ctr"/>
            <a:r>
              <a:rPr lang="en-GB" sz="1800" dirty="0">
                <a:latin typeface="Arial Narrow" pitchFamily="34" charset="0"/>
              </a:rPr>
              <a:t>(Generalised filtering)</a:t>
            </a:r>
          </a:p>
        </p:txBody>
      </p:sp>
      <p:pic>
        <p:nvPicPr>
          <p:cNvPr id="3" name="Picture 9"/>
          <p:cNvPicPr>
            <a:picLocks noChangeAspect="1" noChangeArrowheads="1"/>
          </p:cNvPicPr>
          <p:nvPr/>
        </p:nvPicPr>
        <p:blipFill>
          <a:blip r:embed="rId3" cstate="print"/>
          <a:srcRect/>
          <a:stretch>
            <a:fillRect/>
          </a:stretch>
        </p:blipFill>
        <p:spPr bwMode="auto">
          <a:xfrm>
            <a:off x="5500048" y="438782"/>
            <a:ext cx="4705064" cy="6774066"/>
          </a:xfrm>
          <a:prstGeom prst="rect">
            <a:avLst/>
          </a:prstGeom>
          <a:noFill/>
          <a:ln w="9525">
            <a:noFill/>
            <a:miter lim="800000"/>
            <a:headEnd/>
            <a:tailEnd/>
          </a:ln>
        </p:spPr>
      </p:pic>
      <p:sp>
        <p:nvSpPr>
          <p:cNvPr id="4" name="Title 1"/>
          <p:cNvSpPr txBox="1">
            <a:spLocks/>
          </p:cNvSpPr>
          <p:nvPr/>
        </p:nvSpPr>
        <p:spPr>
          <a:xfrm>
            <a:off x="514350" y="411118"/>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Stochastic </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208898"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8897" name="Object 1"/>
          <p:cNvGraphicFramePr>
            <a:graphicFrameLocks noChangeAspect="1"/>
          </p:cNvGraphicFramePr>
          <p:nvPr/>
        </p:nvGraphicFramePr>
        <p:xfrm>
          <a:off x="692150" y="1154113"/>
          <a:ext cx="4652963" cy="1377950"/>
        </p:xfrm>
        <a:graphic>
          <a:graphicData uri="http://schemas.openxmlformats.org/presentationml/2006/ole">
            <mc:AlternateContent xmlns:mc="http://schemas.openxmlformats.org/markup-compatibility/2006">
              <mc:Choice xmlns:v="urn:schemas-microsoft-com:vml" Requires="v">
                <p:oleObj spid="_x0000_s208918" name="Equation" r:id="rId4" imgW="2070000" imgH="609480" progId="Equation.DSMT4">
                  <p:embed/>
                </p:oleObj>
              </mc:Choice>
              <mc:Fallback>
                <p:oleObj name="Equation" r:id="rId4" imgW="2070000" imgH="6094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1154113"/>
                        <a:ext cx="4652963"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dirty="0" smtClean="0">
                <a:latin typeface="Times New Roman" pitchFamily="18" charset="0"/>
              </a:rPr>
              <a:t>Li et </a:t>
            </a:r>
            <a:r>
              <a:rPr lang="de-DE" b="0" dirty="0">
                <a:latin typeface="Times New Roman" pitchFamily="18" charset="0"/>
              </a:rPr>
              <a:t>al</a:t>
            </a:r>
            <a:r>
              <a:rPr lang="de-DE" b="0" dirty="0" smtClean="0">
                <a:latin typeface="Times New Roman" pitchFamily="18" charset="0"/>
              </a:rPr>
              <a:t>. 2011, </a:t>
            </a:r>
            <a:r>
              <a:rPr lang="de-DE" b="0" i="1" dirty="0" err="1" smtClean="0">
                <a:latin typeface="Times New Roman" pitchFamily="18" charset="0"/>
              </a:rPr>
              <a:t>NeuroImage</a:t>
            </a:r>
            <a:endParaRPr lang="en-US" b="0" i="1" dirty="0">
              <a:latin typeface="Times New Roman" pitchFamily="18" charset="0"/>
            </a:endParaRPr>
          </a:p>
        </p:txBody>
      </p:sp>
      <p:sp>
        <p:nvSpPr>
          <p:cNvPr id="8" name="TextBox 7"/>
          <p:cNvSpPr txBox="1"/>
          <p:nvPr/>
        </p:nvSpPr>
        <p:spPr>
          <a:xfrm>
            <a:off x="614149" y="2920620"/>
            <a:ext cx="4640239" cy="3046988"/>
          </a:xfrm>
          <a:prstGeom prst="rect">
            <a:avLst/>
          </a:prstGeom>
          <a:noFill/>
        </p:spPr>
        <p:txBody>
          <a:bodyPr wrap="square" rtlCol="0">
            <a:spAutoFit/>
          </a:bodyPr>
          <a:lstStyle/>
          <a:p>
            <a:pPr marL="177800" indent="-177800">
              <a:spcBef>
                <a:spcPts val="600"/>
              </a:spcBef>
              <a:buFont typeface="Arial" pitchFamily="34" charset="0"/>
              <a:buChar char="•"/>
            </a:pPr>
            <a:r>
              <a:rPr lang="en-GB" sz="1800" b="0" dirty="0" smtClean="0">
                <a:latin typeface="Arial" pitchFamily="34" charset="0"/>
                <a:ea typeface="SimSun"/>
                <a:cs typeface="Arial" pitchFamily="34" charset="0"/>
              </a:rPr>
              <a:t>all states are represented in generalised coordinates of motion</a:t>
            </a: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random state fluctuations </a:t>
            </a:r>
            <a:r>
              <a:rPr lang="en-GB" sz="1800" b="0" i="1" dirty="0" smtClean="0">
                <a:latin typeface="+mn-lt"/>
                <a:ea typeface="SimSun"/>
                <a:cs typeface="Arial" pitchFamily="34" charset="0"/>
              </a:rPr>
              <a:t>w</a:t>
            </a:r>
            <a:r>
              <a:rPr lang="en-GB" sz="1800" b="0" baseline="30000" dirty="0" smtClean="0">
                <a:latin typeface="+mn-lt"/>
                <a:ea typeface="SimSun"/>
                <a:cs typeface="Arial" pitchFamily="34" charset="0"/>
              </a:rPr>
              <a:t>(</a:t>
            </a:r>
            <a:r>
              <a:rPr lang="en-GB" sz="1800" b="0" i="1" baseline="30000" dirty="0" smtClean="0">
                <a:latin typeface="+mn-lt"/>
                <a:ea typeface="SimSun"/>
                <a:cs typeface="Arial" pitchFamily="34" charset="0"/>
              </a:rPr>
              <a:t>x</a:t>
            </a:r>
            <a:r>
              <a:rPr lang="en-GB" sz="1800" b="0" baseline="30000" dirty="0" smtClean="0">
                <a:latin typeface="+mn-lt"/>
                <a:ea typeface="SimSun"/>
                <a:cs typeface="Arial" pitchFamily="34" charset="0"/>
              </a:rPr>
              <a:t>)</a:t>
            </a:r>
            <a:r>
              <a:rPr lang="en-GB" sz="1800" b="0" dirty="0" smtClean="0">
                <a:latin typeface="+mn-lt"/>
                <a:ea typeface="SimSun"/>
                <a:cs typeface="Arial" pitchFamily="34" charset="0"/>
              </a:rPr>
              <a:t> </a:t>
            </a:r>
            <a:r>
              <a:rPr lang="en-GB" sz="1800" b="0" dirty="0" smtClean="0">
                <a:latin typeface="Arial" pitchFamily="34" charset="0"/>
                <a:ea typeface="SimSun"/>
                <a:cs typeface="Arial" pitchFamily="34" charset="0"/>
              </a:rPr>
              <a:t>account </a:t>
            </a:r>
            <a:r>
              <a:rPr lang="en-GB" sz="1800" b="0" dirty="0">
                <a:latin typeface="Arial" pitchFamily="34" charset="0"/>
                <a:ea typeface="SimSun"/>
                <a:cs typeface="Arial" pitchFamily="34" charset="0"/>
              </a:rPr>
              <a:t>for endogenous </a:t>
            </a:r>
            <a:r>
              <a:rPr lang="en-GB" sz="1800" b="0" dirty="0" smtClean="0">
                <a:latin typeface="Arial" pitchFamily="34" charset="0"/>
                <a:ea typeface="SimSun"/>
                <a:cs typeface="Arial" pitchFamily="34" charset="0"/>
              </a:rPr>
              <a:t>fluctuations,</a:t>
            </a:r>
            <a:br>
              <a:rPr lang="en-GB" sz="1800" b="0" dirty="0" smtClean="0">
                <a:latin typeface="Arial" pitchFamily="34" charset="0"/>
                <a:ea typeface="SimSun"/>
                <a:cs typeface="Arial" pitchFamily="34" charset="0"/>
              </a:rPr>
            </a:br>
            <a:r>
              <a:rPr lang="en-GB" sz="1800" b="0" dirty="0" smtClean="0">
                <a:latin typeface="Arial" pitchFamily="34" charset="0"/>
                <a:ea typeface="SimSun"/>
                <a:cs typeface="Arial" pitchFamily="34" charset="0"/>
              </a:rPr>
              <a:t>have unknown precision and smoothness </a:t>
            </a:r>
            <a:br>
              <a:rPr lang="en-GB" sz="1800" b="0" dirty="0" smtClean="0">
                <a:latin typeface="Arial" pitchFamily="34" charset="0"/>
                <a:ea typeface="SimSun"/>
                <a:cs typeface="Arial" pitchFamily="34" charset="0"/>
              </a:rPr>
            </a:br>
            <a:r>
              <a:rPr lang="en-GB" sz="1800" b="0" dirty="0" smtClean="0">
                <a:latin typeface="Arial" pitchFamily="34" charset="0"/>
                <a:ea typeface="SimSun"/>
                <a:cs typeface="Arial" pitchFamily="34" charset="0"/>
                <a:sym typeface="Symbol"/>
              </a:rPr>
              <a:t> two </a:t>
            </a:r>
            <a:r>
              <a:rPr lang="en-GB" sz="1800" b="0" dirty="0" err="1" smtClean="0">
                <a:latin typeface="Arial" pitchFamily="34" charset="0"/>
                <a:ea typeface="SimSun"/>
                <a:cs typeface="Arial" pitchFamily="34" charset="0"/>
              </a:rPr>
              <a:t>hyperparameters</a:t>
            </a:r>
            <a:endParaRPr lang="en-GB" sz="1800" b="0" dirty="0" smtClean="0">
              <a:latin typeface="Arial" pitchFamily="34" charset="0"/>
              <a:ea typeface="SimSun"/>
              <a:cs typeface="Arial" pitchFamily="34" charset="0"/>
            </a:endParaRP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fluctuations </a:t>
            </a:r>
            <a:r>
              <a:rPr lang="en-GB" sz="1800" b="0" i="1" dirty="0" smtClean="0">
                <a:latin typeface="+mj-lt"/>
                <a:ea typeface="SimSun"/>
                <a:cs typeface="Arial" pitchFamily="34" charset="0"/>
              </a:rPr>
              <a:t>w</a:t>
            </a:r>
            <a:r>
              <a:rPr lang="en-GB" sz="1800" b="0" baseline="30000" dirty="0" smtClean="0">
                <a:latin typeface="+mj-lt"/>
                <a:ea typeface="SimSun"/>
                <a:cs typeface="Arial" pitchFamily="34" charset="0"/>
              </a:rPr>
              <a:t>(</a:t>
            </a:r>
            <a:r>
              <a:rPr lang="en-GB" sz="1800" b="0" i="1" baseline="30000" dirty="0" smtClean="0">
                <a:latin typeface="+mj-lt"/>
                <a:ea typeface="SimSun"/>
                <a:cs typeface="Arial" pitchFamily="34" charset="0"/>
              </a:rPr>
              <a:t>v</a:t>
            </a:r>
            <a:r>
              <a:rPr lang="en-GB" sz="1800" b="0" baseline="30000" dirty="0" smtClean="0">
                <a:latin typeface="+mj-lt"/>
                <a:ea typeface="SimSun"/>
                <a:cs typeface="Arial" pitchFamily="34" charset="0"/>
              </a:rPr>
              <a:t>)</a:t>
            </a:r>
            <a:r>
              <a:rPr lang="en-GB" sz="1800" b="0" dirty="0" smtClean="0">
                <a:latin typeface="Arial" pitchFamily="34" charset="0"/>
                <a:ea typeface="SimSun"/>
                <a:cs typeface="Arial" pitchFamily="34" charset="0"/>
              </a:rPr>
              <a:t> induce uncertainty about how inputs influence neuronal activity</a:t>
            </a: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can be fitted to resting state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367213" y="3487738"/>
          <a:ext cx="1939925" cy="801687"/>
        </p:xfrm>
        <a:graphic>
          <a:graphicData uri="http://schemas.openxmlformats.org/presentationml/2006/ole">
            <mc:AlternateContent xmlns:mc="http://schemas.openxmlformats.org/markup-compatibility/2006">
              <mc:Choice xmlns:v="urn:schemas-microsoft-com:vml" Requires="v">
                <p:oleObj spid="_x0000_s1068" name="Equation" r:id="rId3" imgW="952200" imgH="393480" progId="Equation.3">
                  <p:embed/>
                </p:oleObj>
              </mc:Choice>
              <mc:Fallback>
                <p:oleObj name="Equation" r:id="rId3" imgW="9522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3487738"/>
                        <a:ext cx="1939925"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3"/>
          <p:cNvSpPr txBox="1">
            <a:spLocks noChangeArrowheads="1"/>
          </p:cNvSpPr>
          <p:nvPr/>
        </p:nvSpPr>
        <p:spPr bwMode="auto">
          <a:xfrm>
            <a:off x="3968750" y="3152775"/>
            <a:ext cx="2676525" cy="396875"/>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Neural state equation:</a:t>
            </a:r>
            <a:endParaRPr lang="en-US" sz="2000" b="0">
              <a:latin typeface="Arial Unicode MS" pitchFamily="34" charset="-128"/>
            </a:endParaRPr>
          </a:p>
        </p:txBody>
      </p:sp>
      <p:cxnSp>
        <p:nvCxnSpPr>
          <p:cNvPr id="1029" name="AutoShape 4"/>
          <p:cNvCxnSpPr>
            <a:cxnSpLocks noChangeShapeType="1"/>
          </p:cNvCxnSpPr>
          <p:nvPr/>
        </p:nvCxnSpPr>
        <p:spPr bwMode="auto">
          <a:xfrm flipV="1">
            <a:off x="6307138" y="3049588"/>
            <a:ext cx="2454275" cy="839787"/>
          </a:xfrm>
          <a:prstGeom prst="curvedConnector2">
            <a:avLst/>
          </a:prstGeom>
          <a:noFill/>
          <a:ln w="38100">
            <a:solidFill>
              <a:schemeClr val="tx1"/>
            </a:solidFill>
            <a:round/>
            <a:headEnd/>
            <a:tailEnd type="triangle" w="med" len="med"/>
          </a:ln>
        </p:spPr>
      </p:cxnSp>
      <p:sp>
        <p:nvSpPr>
          <p:cNvPr id="1030" name="Text Box 5"/>
          <p:cNvSpPr txBox="1">
            <a:spLocks noChangeArrowheads="1"/>
          </p:cNvSpPr>
          <p:nvPr/>
        </p:nvSpPr>
        <p:spPr bwMode="auto">
          <a:xfrm>
            <a:off x="5060950" y="1279525"/>
            <a:ext cx="2530475" cy="1495425"/>
          </a:xfrm>
          <a:prstGeom prst="rect">
            <a:avLst/>
          </a:prstGeom>
          <a:noFill/>
          <a:ln w="9525" algn="ctr">
            <a:noFill/>
            <a:miter lim="800000"/>
            <a:headEnd/>
            <a:tailEnd/>
          </a:ln>
        </p:spPr>
        <p:txBody>
          <a:bodyPr wrap="none">
            <a:spAutoFit/>
          </a:bodyPr>
          <a:lstStyle/>
          <a:p>
            <a:pPr algn="r" eaLnBrk="0" hangingPunct="0">
              <a:spcBef>
                <a:spcPct val="50000"/>
              </a:spcBef>
            </a:pPr>
            <a:r>
              <a:rPr lang="en-GB" sz="2000">
                <a:latin typeface="Arial Unicode MS" pitchFamily="34" charset="-128"/>
              </a:rPr>
              <a:t>Electromagnetic</a:t>
            </a:r>
          </a:p>
          <a:p>
            <a:pPr algn="r" eaLnBrk="0" hangingPunct="0">
              <a:lnSpc>
                <a:spcPct val="90000"/>
              </a:lnSpc>
            </a:pP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EEG</a:t>
            </a:r>
            <a:br>
              <a:rPr lang="en-GB" sz="2000" b="0">
                <a:latin typeface="Arial Unicode MS" pitchFamily="34" charset="-128"/>
                <a:sym typeface="Symbol" pitchFamily="18" charset="2"/>
              </a:rPr>
            </a:br>
            <a:r>
              <a:rPr lang="en-GB" sz="2000" b="0">
                <a:latin typeface="Arial Unicode MS" pitchFamily="34" charset="-128"/>
                <a:sym typeface="Symbol" pitchFamily="18" charset="2"/>
              </a:rPr>
              <a:t>MEG</a:t>
            </a:r>
          </a:p>
          <a:p>
            <a:pPr algn="r" eaLnBrk="0" hangingPunct="0">
              <a:lnSpc>
                <a:spcPct val="90000"/>
              </a:lnSpc>
            </a:pPr>
            <a:r>
              <a:rPr lang="en-GB" sz="2000" b="0">
                <a:latin typeface="Arial Unicode MS" pitchFamily="34" charset="-128"/>
                <a:sym typeface="Symbol" pitchFamily="18" charset="2"/>
              </a:rPr>
              <a:t>LFP</a:t>
            </a:r>
          </a:p>
        </p:txBody>
      </p:sp>
      <p:cxnSp>
        <p:nvCxnSpPr>
          <p:cNvPr id="1031" name="AutoShape 6"/>
          <p:cNvCxnSpPr>
            <a:cxnSpLocks noChangeShapeType="1"/>
          </p:cNvCxnSpPr>
          <p:nvPr/>
        </p:nvCxnSpPr>
        <p:spPr bwMode="auto">
          <a:xfrm rot="10800000">
            <a:off x="1758950" y="2967038"/>
            <a:ext cx="2608263" cy="922337"/>
          </a:xfrm>
          <a:prstGeom prst="curvedConnector2">
            <a:avLst/>
          </a:prstGeom>
          <a:noFill/>
          <a:ln w="38100">
            <a:solidFill>
              <a:schemeClr val="tx1"/>
            </a:solidFill>
            <a:round/>
            <a:headEnd/>
            <a:tailEnd type="triangle" w="med" len="med"/>
          </a:ln>
        </p:spPr>
      </p:cxnSp>
      <p:sp>
        <p:nvSpPr>
          <p:cNvPr id="1032" name="Rectangle 7"/>
          <p:cNvSpPr>
            <a:spLocks noChangeArrowheads="1"/>
          </p:cNvSpPr>
          <p:nvPr/>
        </p:nvSpPr>
        <p:spPr bwMode="auto">
          <a:xfrm>
            <a:off x="331788" y="168275"/>
            <a:ext cx="9577387" cy="838200"/>
          </a:xfrm>
          <a:prstGeom prst="rect">
            <a:avLst/>
          </a:prstGeom>
          <a:noFill/>
          <a:ln w="57150" cmpd="thickThin">
            <a:noFill/>
            <a:miter lim="800000"/>
            <a:headEnd/>
            <a:tailEnd/>
          </a:ln>
        </p:spPr>
        <p:txBody>
          <a:bodyPr lIns="90488" tIns="44450" rIns="90488" bIns="44450" anchor="ctr"/>
          <a:lstStyle/>
          <a:p>
            <a:r>
              <a:rPr lang="de-DE" sz="2800" dirty="0">
                <a:latin typeface="Arial Unicode MS" pitchFamily="34" charset="-128"/>
              </a:rPr>
              <a:t>Dynamic Causal Modeling (DCM)</a:t>
            </a:r>
            <a:endParaRPr lang="en-US" sz="2800" dirty="0">
              <a:latin typeface="Arial Unicode MS" pitchFamily="34" charset="-128"/>
            </a:endParaRPr>
          </a:p>
        </p:txBody>
      </p:sp>
      <p:sp>
        <p:nvSpPr>
          <p:cNvPr id="1033" name="Text Box 8"/>
          <p:cNvSpPr txBox="1">
            <a:spLocks noChangeArrowheads="1"/>
          </p:cNvSpPr>
          <p:nvPr/>
        </p:nvSpPr>
        <p:spPr bwMode="auto">
          <a:xfrm>
            <a:off x="212725" y="4702175"/>
            <a:ext cx="3224213" cy="641350"/>
          </a:xfrm>
          <a:prstGeom prst="rect">
            <a:avLst/>
          </a:prstGeom>
          <a:noFill/>
          <a:ln w="9525" algn="ctr">
            <a:noFill/>
            <a:miter lim="800000"/>
            <a:headEnd/>
            <a:tailEnd/>
          </a:ln>
        </p:spPr>
        <p:txBody>
          <a:bodyPr wrap="none">
            <a:spAutoFit/>
          </a:bodyPr>
          <a:lstStyle/>
          <a:p>
            <a:pPr eaLnBrk="0" hangingPunct="0">
              <a:lnSpc>
                <a:spcPct val="90000"/>
              </a:lnSpc>
            </a:pPr>
            <a:r>
              <a:rPr lang="en-GB" sz="2000" b="0">
                <a:latin typeface="Arial Unicode MS" pitchFamily="34" charset="-128"/>
              </a:rPr>
              <a:t>simple neuronal model</a:t>
            </a:r>
          </a:p>
          <a:p>
            <a:pPr eaLnBrk="0" hangingPunct="0">
              <a:lnSpc>
                <a:spcPct val="90000"/>
              </a:lnSpc>
            </a:pPr>
            <a:r>
              <a:rPr lang="en-GB" sz="2000" b="0">
                <a:latin typeface="Arial Unicode MS" pitchFamily="34" charset="-128"/>
              </a:rPr>
              <a:t>complicated forward model</a:t>
            </a:r>
          </a:p>
        </p:txBody>
      </p:sp>
      <p:sp>
        <p:nvSpPr>
          <p:cNvPr id="1034" name="Text Box 9"/>
          <p:cNvSpPr txBox="1">
            <a:spLocks noChangeArrowheads="1"/>
          </p:cNvSpPr>
          <p:nvPr/>
        </p:nvSpPr>
        <p:spPr bwMode="auto">
          <a:xfrm>
            <a:off x="6823075" y="4703763"/>
            <a:ext cx="3363913" cy="641350"/>
          </a:xfrm>
          <a:prstGeom prst="rect">
            <a:avLst/>
          </a:prstGeom>
          <a:noFill/>
          <a:ln w="9525" algn="ctr">
            <a:noFill/>
            <a:miter lim="800000"/>
            <a:headEnd/>
            <a:tailEnd/>
          </a:ln>
        </p:spPr>
        <p:txBody>
          <a:bodyPr wrap="none">
            <a:spAutoFit/>
          </a:bodyPr>
          <a:lstStyle/>
          <a:p>
            <a:pPr algn="r" eaLnBrk="0" hangingPunct="0">
              <a:lnSpc>
                <a:spcPct val="90000"/>
              </a:lnSpc>
            </a:pPr>
            <a:r>
              <a:rPr lang="en-GB" sz="2000" b="0">
                <a:latin typeface="Arial Unicode MS" pitchFamily="34" charset="-128"/>
              </a:rPr>
              <a:t>complicated neuronal model</a:t>
            </a:r>
          </a:p>
          <a:p>
            <a:pPr algn="r" eaLnBrk="0" hangingPunct="0">
              <a:lnSpc>
                <a:spcPct val="90000"/>
              </a:lnSpc>
            </a:pPr>
            <a:r>
              <a:rPr lang="en-GB" sz="2000" b="0">
                <a:latin typeface="Arial Unicode MS" pitchFamily="34" charset="-128"/>
              </a:rPr>
              <a:t>simple forward model</a:t>
            </a:r>
          </a:p>
        </p:txBody>
      </p:sp>
      <p:sp>
        <p:nvSpPr>
          <p:cNvPr id="2352138" name="Text Box 10"/>
          <p:cNvSpPr txBox="1">
            <a:spLocks noChangeArrowheads="1"/>
          </p:cNvSpPr>
          <p:nvPr/>
        </p:nvSpPr>
        <p:spPr bwMode="auto">
          <a:xfrm>
            <a:off x="341313" y="3811588"/>
            <a:ext cx="938212"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fMRI</a:t>
            </a:r>
            <a:endParaRPr lang="en-US" sz="2800">
              <a:solidFill>
                <a:srgbClr val="FFFFFF"/>
              </a:solidFill>
              <a:latin typeface="Arial Unicode MS" pitchFamily="34" charset="-128"/>
            </a:endParaRPr>
          </a:p>
        </p:txBody>
      </p:sp>
      <p:sp>
        <p:nvSpPr>
          <p:cNvPr id="2352139" name="Text Box 11"/>
          <p:cNvSpPr txBox="1">
            <a:spLocks noChangeArrowheads="1"/>
          </p:cNvSpPr>
          <p:nvPr/>
        </p:nvSpPr>
        <p:spPr bwMode="auto">
          <a:xfrm>
            <a:off x="8242300" y="3811588"/>
            <a:ext cx="1852613"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EEG/MEG</a:t>
            </a:r>
            <a:endParaRPr lang="en-US" sz="2800">
              <a:solidFill>
                <a:srgbClr val="FFFFFF"/>
              </a:solidFill>
              <a:latin typeface="Arial Unicode MS" pitchFamily="34" charset="-128"/>
            </a:endParaRPr>
          </a:p>
        </p:txBody>
      </p:sp>
      <p:graphicFrame>
        <p:nvGraphicFramePr>
          <p:cNvPr id="1027" name="Object 3"/>
          <p:cNvGraphicFramePr>
            <a:graphicFrameLocks noChangeAspect="1"/>
          </p:cNvGraphicFramePr>
          <p:nvPr/>
        </p:nvGraphicFramePr>
        <p:xfrm>
          <a:off x="4194175" y="4427538"/>
          <a:ext cx="2322513" cy="2190750"/>
        </p:xfrm>
        <a:graphic>
          <a:graphicData uri="http://schemas.openxmlformats.org/presentationml/2006/ole">
            <mc:AlternateContent xmlns:mc="http://schemas.openxmlformats.org/markup-compatibility/2006">
              <mc:Choice xmlns:v="urn:schemas-microsoft-com:vml" Requires="v">
                <p:oleObj spid="_x0000_s1069" name="Photo Editor Photo" r:id="rId5" imgW="5229955" imgH="4933333" progId="">
                  <p:embed/>
                </p:oleObj>
              </mc:Choice>
              <mc:Fallback>
                <p:oleObj name="Photo Editor Photo" r:id="rId5" imgW="5229955" imgH="4933333"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4427538"/>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Text Box 13"/>
          <p:cNvSpPr txBox="1">
            <a:spLocks noChangeArrowheads="1"/>
          </p:cNvSpPr>
          <p:nvPr/>
        </p:nvSpPr>
        <p:spPr bwMode="auto">
          <a:xfrm>
            <a:off x="3487738" y="6257925"/>
            <a:ext cx="727075" cy="312738"/>
          </a:xfrm>
          <a:prstGeom prst="rect">
            <a:avLst/>
          </a:prstGeom>
          <a:noFill/>
          <a:ln w="9525" algn="ctr">
            <a:noFill/>
            <a:miter lim="800000"/>
            <a:headEnd/>
            <a:tailEnd/>
          </a:ln>
        </p:spPr>
        <p:txBody>
          <a:bodyPr wrap="none">
            <a:spAutoFit/>
          </a:bodyPr>
          <a:lstStyle/>
          <a:p>
            <a:pPr eaLnBrk="0" hangingPunct="0">
              <a:lnSpc>
                <a:spcPct val="90000"/>
              </a:lnSpc>
            </a:pPr>
            <a:r>
              <a:rPr lang="en-GB" sz="1600">
                <a:latin typeface="Arial Unicode MS" pitchFamily="34" charset="-128"/>
              </a:rPr>
              <a:t>inputs</a:t>
            </a:r>
            <a:endParaRPr lang="en-US" sz="1600">
              <a:latin typeface="Arial Unicode MS" pitchFamily="34" charset="-128"/>
            </a:endParaRPr>
          </a:p>
        </p:txBody>
      </p:sp>
      <p:sp>
        <p:nvSpPr>
          <p:cNvPr id="1038" name="Oval 14"/>
          <p:cNvSpPr>
            <a:spLocks noChangeAspect="1" noChangeArrowheads="1"/>
          </p:cNvSpPr>
          <p:nvPr/>
        </p:nvSpPr>
        <p:spPr bwMode="auto">
          <a:xfrm>
            <a:off x="4430713" y="51784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39" name="Oval 15"/>
          <p:cNvSpPr>
            <a:spLocks noChangeAspect="1" noChangeArrowheads="1"/>
          </p:cNvSpPr>
          <p:nvPr/>
        </p:nvSpPr>
        <p:spPr bwMode="auto">
          <a:xfrm>
            <a:off x="5080000" y="5394325"/>
            <a:ext cx="358775"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0" name="Oval 16"/>
          <p:cNvSpPr>
            <a:spLocks noChangeAspect="1" noChangeArrowheads="1"/>
          </p:cNvSpPr>
          <p:nvPr/>
        </p:nvSpPr>
        <p:spPr bwMode="auto">
          <a:xfrm>
            <a:off x="4862513" y="4673600"/>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1" name="Oval 17"/>
          <p:cNvSpPr>
            <a:spLocks noChangeAspect="1" noChangeArrowheads="1"/>
          </p:cNvSpPr>
          <p:nvPr/>
        </p:nvSpPr>
        <p:spPr bwMode="auto">
          <a:xfrm>
            <a:off x="5799138" y="49625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cxnSp>
        <p:nvCxnSpPr>
          <p:cNvPr id="1042" name="AutoShape 18"/>
          <p:cNvCxnSpPr>
            <a:cxnSpLocks noChangeShapeType="1"/>
            <a:stCxn id="1038" idx="5"/>
            <a:endCxn id="1039" idx="2"/>
          </p:cNvCxnSpPr>
          <p:nvPr/>
        </p:nvCxnSpPr>
        <p:spPr bwMode="auto">
          <a:xfrm>
            <a:off x="4738688" y="5495925"/>
            <a:ext cx="331787" cy="79375"/>
          </a:xfrm>
          <a:prstGeom prst="straightConnector1">
            <a:avLst/>
          </a:prstGeom>
          <a:noFill/>
          <a:ln w="28575">
            <a:solidFill>
              <a:srgbClr val="FFFF66"/>
            </a:solidFill>
            <a:round/>
            <a:headEnd/>
            <a:tailEnd type="triangle" w="med" len="med"/>
          </a:ln>
        </p:spPr>
      </p:cxnSp>
      <p:cxnSp>
        <p:nvCxnSpPr>
          <p:cNvPr id="1043" name="AutoShape 19"/>
          <p:cNvCxnSpPr>
            <a:cxnSpLocks noChangeShapeType="1"/>
            <a:stCxn id="1038" idx="7"/>
            <a:endCxn id="1040" idx="3"/>
          </p:cNvCxnSpPr>
          <p:nvPr/>
        </p:nvCxnSpPr>
        <p:spPr bwMode="auto">
          <a:xfrm flipV="1">
            <a:off x="4738688" y="4991100"/>
            <a:ext cx="176212" cy="230188"/>
          </a:xfrm>
          <a:prstGeom prst="straightConnector1">
            <a:avLst/>
          </a:prstGeom>
          <a:noFill/>
          <a:ln w="28575">
            <a:solidFill>
              <a:srgbClr val="FFFF66"/>
            </a:solidFill>
            <a:round/>
            <a:headEnd/>
            <a:tailEnd type="triangle" w="med" len="med"/>
          </a:ln>
        </p:spPr>
      </p:cxnSp>
      <p:cxnSp>
        <p:nvCxnSpPr>
          <p:cNvPr id="1044" name="AutoShape 20"/>
          <p:cNvCxnSpPr>
            <a:cxnSpLocks noChangeShapeType="1"/>
            <a:stCxn id="1040" idx="6"/>
            <a:endCxn id="1041" idx="1"/>
          </p:cNvCxnSpPr>
          <p:nvPr/>
        </p:nvCxnSpPr>
        <p:spPr bwMode="auto">
          <a:xfrm>
            <a:off x="5232400" y="4854575"/>
            <a:ext cx="619125" cy="150813"/>
          </a:xfrm>
          <a:prstGeom prst="straightConnector1">
            <a:avLst/>
          </a:prstGeom>
          <a:noFill/>
          <a:ln w="28575">
            <a:solidFill>
              <a:srgbClr val="FFFF66"/>
            </a:solidFill>
            <a:round/>
            <a:headEnd/>
            <a:tailEnd type="triangle" w="med" len="med"/>
          </a:ln>
        </p:spPr>
      </p:cxnSp>
      <p:cxnSp>
        <p:nvCxnSpPr>
          <p:cNvPr id="1045" name="AutoShape 21"/>
          <p:cNvCxnSpPr>
            <a:cxnSpLocks noChangeShapeType="1"/>
            <a:stCxn id="1039" idx="6"/>
            <a:endCxn id="1041" idx="3"/>
          </p:cNvCxnSpPr>
          <p:nvPr/>
        </p:nvCxnSpPr>
        <p:spPr bwMode="auto">
          <a:xfrm flipV="1">
            <a:off x="5448300" y="5280025"/>
            <a:ext cx="403225" cy="295275"/>
          </a:xfrm>
          <a:prstGeom prst="straightConnector1">
            <a:avLst/>
          </a:prstGeom>
          <a:noFill/>
          <a:ln w="28575">
            <a:solidFill>
              <a:srgbClr val="FFFF66"/>
            </a:solidFill>
            <a:round/>
            <a:headEnd/>
            <a:tailEnd type="triangle" w="med" len="med"/>
          </a:ln>
        </p:spPr>
      </p:cxnSp>
      <p:cxnSp>
        <p:nvCxnSpPr>
          <p:cNvPr id="1046" name="AutoShape 22"/>
          <p:cNvCxnSpPr>
            <a:cxnSpLocks noChangeShapeType="1"/>
            <a:stCxn id="1037" idx="0"/>
            <a:endCxn id="1038" idx="3"/>
          </p:cNvCxnSpPr>
          <p:nvPr/>
        </p:nvCxnSpPr>
        <p:spPr bwMode="auto">
          <a:xfrm flipV="1">
            <a:off x="3851275" y="5495925"/>
            <a:ext cx="631825" cy="762000"/>
          </a:xfrm>
          <a:prstGeom prst="straightConnector1">
            <a:avLst/>
          </a:prstGeom>
          <a:noFill/>
          <a:ln w="28575">
            <a:solidFill>
              <a:srgbClr val="FF0000"/>
            </a:solidFill>
            <a:round/>
            <a:headEnd/>
            <a:tailEnd type="triangle" w="med" len="med"/>
          </a:ln>
        </p:spPr>
      </p:cxnSp>
      <p:pic>
        <p:nvPicPr>
          <p:cNvPr id="1047" name="Picture 23"/>
          <p:cNvPicPr>
            <a:picLocks noChangeAspect="1" noChangeArrowheads="1"/>
          </p:cNvPicPr>
          <p:nvPr/>
        </p:nvPicPr>
        <p:blipFill>
          <a:blip r:embed="rId7" cstate="print"/>
          <a:srcRect/>
          <a:stretch>
            <a:fillRect/>
          </a:stretch>
        </p:blipFill>
        <p:spPr bwMode="auto">
          <a:xfrm>
            <a:off x="822325" y="1292225"/>
            <a:ext cx="1873250" cy="1674813"/>
          </a:xfrm>
          <a:prstGeom prst="rect">
            <a:avLst/>
          </a:prstGeom>
          <a:noFill/>
          <a:ln w="9525">
            <a:noFill/>
            <a:miter lim="800000"/>
            <a:headEnd/>
            <a:tailEnd/>
          </a:ln>
        </p:spPr>
      </p:pic>
      <p:sp>
        <p:nvSpPr>
          <p:cNvPr id="1048" name="Text Box 24"/>
          <p:cNvSpPr txBox="1">
            <a:spLocks noChangeArrowheads="1"/>
          </p:cNvSpPr>
          <p:nvPr/>
        </p:nvSpPr>
        <p:spPr bwMode="auto">
          <a:xfrm>
            <a:off x="1776413" y="1279525"/>
            <a:ext cx="2686050" cy="1006475"/>
          </a:xfrm>
          <a:prstGeom prst="rect">
            <a:avLst/>
          </a:prstGeom>
          <a:noFill/>
          <a:ln w="9525" algn="ctr">
            <a:noFill/>
            <a:miter lim="800000"/>
            <a:headEnd/>
            <a:tailEnd/>
          </a:ln>
        </p:spPr>
        <p:txBody>
          <a:bodyPr wrap="none">
            <a:spAutoFit/>
          </a:bodyPr>
          <a:lstStyle/>
          <a:p>
            <a:pPr eaLnBrk="0" hangingPunct="0">
              <a:spcBef>
                <a:spcPct val="50000"/>
              </a:spcBef>
            </a:pPr>
            <a:r>
              <a:rPr lang="en-GB" sz="2000">
                <a:latin typeface="Arial Unicode MS" pitchFamily="34" charset="-128"/>
              </a:rPr>
              <a:t>Hemodynamic</a:t>
            </a:r>
            <a:br>
              <a:rPr lang="en-GB" sz="2000">
                <a:latin typeface="Arial Unicode MS" pitchFamily="34" charset="-128"/>
              </a:rPr>
            </a:b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BOLD</a:t>
            </a:r>
          </a:p>
        </p:txBody>
      </p:sp>
      <p:pic>
        <p:nvPicPr>
          <p:cNvPr id="1049" name="Picture 25"/>
          <p:cNvPicPr>
            <a:picLocks noChangeAspect="1" noChangeArrowheads="1"/>
          </p:cNvPicPr>
          <p:nvPr/>
        </p:nvPicPr>
        <p:blipFill>
          <a:blip r:embed="rId8" cstate="print"/>
          <a:srcRect/>
          <a:stretch>
            <a:fillRect/>
          </a:stretch>
        </p:blipFill>
        <p:spPr bwMode="auto">
          <a:xfrm>
            <a:off x="7737475" y="868363"/>
            <a:ext cx="2046288"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3193803"/>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p:cNvSpPr>
            <a:spLocks noGrp="1" noChangeArrowheads="1"/>
          </p:cNvSpPr>
          <p:nvPr>
            <p:ph type="title"/>
          </p:nvPr>
        </p:nvSpPr>
        <p:spPr/>
        <p:txBody>
          <a:bodyPr/>
          <a:lstStyle/>
          <a:p>
            <a:pPr algn="l"/>
            <a:r>
              <a:rPr lang="de-CH" sz="2800" b="1" dirty="0">
                <a:latin typeface="Arial Unicode MS" pitchFamily="34" charset="-128"/>
              </a:rPr>
              <a:t>Learning </a:t>
            </a:r>
            <a:r>
              <a:rPr lang="de-CH" sz="2800" b="1" dirty="0" err="1">
                <a:latin typeface="Arial Unicode MS" pitchFamily="34" charset="-128"/>
              </a:rPr>
              <a:t>of</a:t>
            </a:r>
            <a:r>
              <a:rPr lang="de-CH" sz="2800" b="1" dirty="0">
                <a:latin typeface="Arial Unicode MS" pitchFamily="34" charset="-128"/>
              </a:rPr>
              <a:t> </a:t>
            </a:r>
            <a:r>
              <a:rPr lang="de-CH" sz="2800" b="1" dirty="0" err="1">
                <a:latin typeface="Arial Unicode MS" pitchFamily="34" charset="-128"/>
              </a:rPr>
              <a:t>dynamic</a:t>
            </a:r>
            <a:r>
              <a:rPr lang="de-CH" sz="2800" b="1" dirty="0">
                <a:latin typeface="Arial Unicode MS" pitchFamily="34" charset="-128"/>
              </a:rPr>
              <a:t> audio-</a:t>
            </a:r>
            <a:r>
              <a:rPr lang="de-CH" sz="2800" b="1" dirty="0" err="1">
                <a:latin typeface="Arial Unicode MS" pitchFamily="34" charset="-128"/>
              </a:rPr>
              <a:t>visual</a:t>
            </a:r>
            <a:r>
              <a:rPr lang="de-CH" sz="2800" b="1" dirty="0">
                <a:latin typeface="Arial Unicode MS" pitchFamily="34" charset="-128"/>
              </a:rPr>
              <a:t> </a:t>
            </a:r>
            <a:r>
              <a:rPr lang="de-CH" sz="2800" b="1" dirty="0" err="1">
                <a:latin typeface="Arial Unicode MS" pitchFamily="34" charset="-128"/>
              </a:rPr>
              <a:t>associations</a:t>
            </a:r>
            <a:endParaRPr lang="en-US" sz="2800" b="1" dirty="0">
              <a:latin typeface="Arial Unicode MS" pitchFamily="34" charset="-128"/>
            </a:endParaRPr>
          </a:p>
        </p:txBody>
      </p:sp>
      <p:grpSp>
        <p:nvGrpSpPr>
          <p:cNvPr id="2" name="Group 3"/>
          <p:cNvGrpSpPr>
            <a:grpSpLocks/>
          </p:cNvGrpSpPr>
          <p:nvPr/>
        </p:nvGrpSpPr>
        <p:grpSpPr bwMode="auto">
          <a:xfrm>
            <a:off x="541338" y="2328863"/>
            <a:ext cx="4362450" cy="2843212"/>
            <a:chOff x="308" y="1104"/>
            <a:chExt cx="2748" cy="1791"/>
          </a:xfrm>
        </p:grpSpPr>
        <p:sp>
          <p:nvSpPr>
            <p:cNvPr id="2190340" name="Text Box 4"/>
            <p:cNvSpPr txBox="1">
              <a:spLocks noChangeArrowheads="1"/>
            </p:cNvSpPr>
            <p:nvPr/>
          </p:nvSpPr>
          <p:spPr bwMode="auto">
            <a:xfrm>
              <a:off x="374" y="2198"/>
              <a:ext cx="681" cy="227"/>
            </a:xfrm>
            <a:prstGeom prst="rect">
              <a:avLst/>
            </a:prstGeom>
            <a:solidFill>
              <a:srgbClr val="FFE5FF"/>
            </a:solidFill>
            <a:ln w="28575">
              <a:solidFill>
                <a:srgbClr val="800080"/>
              </a:solidFill>
              <a:prstDash val="dash"/>
              <a:miter lim="800000"/>
              <a:headEnd/>
              <a:tailEnd/>
            </a:ln>
            <a:effectLst/>
          </p:spPr>
          <p:txBody>
            <a:bodyPr/>
            <a:lstStyle/>
            <a:p>
              <a:pPr>
                <a:spcBef>
                  <a:spcPct val="50000"/>
                </a:spcBef>
              </a:pPr>
              <a:r>
                <a:rPr lang="en-GB" sz="1600">
                  <a:solidFill>
                    <a:srgbClr val="000000"/>
                  </a:solidFill>
                </a:rPr>
                <a:t>CS</a:t>
              </a:r>
              <a:endParaRPr lang="en-US" sz="1600">
                <a:solidFill>
                  <a:srgbClr val="000000"/>
                </a:solidFill>
              </a:endParaRPr>
            </a:p>
          </p:txBody>
        </p:sp>
        <p:sp>
          <p:nvSpPr>
            <p:cNvPr id="2190341" name="Text Box 5"/>
            <p:cNvSpPr txBox="1">
              <a:spLocks noChangeArrowheads="1"/>
            </p:cNvSpPr>
            <p:nvPr/>
          </p:nvSpPr>
          <p:spPr bwMode="auto">
            <a:xfrm>
              <a:off x="1406" y="2198"/>
              <a:ext cx="226" cy="227"/>
            </a:xfrm>
            <a:prstGeom prst="rect">
              <a:avLst/>
            </a:prstGeom>
            <a:solidFill>
              <a:srgbClr val="00FF00">
                <a:alpha val="20000"/>
              </a:srgbClr>
            </a:solidFill>
            <a:ln w="28575">
              <a:solidFill>
                <a:srgbClr val="00FF00"/>
              </a:solidFill>
              <a:prstDash val="dash"/>
              <a:miter lim="800000"/>
              <a:headEnd/>
              <a:tailEnd/>
            </a:ln>
            <a:effectLst/>
          </p:spPr>
          <p:txBody>
            <a:bodyPr/>
            <a:lstStyle/>
            <a:p>
              <a:pPr algn="r">
                <a:spcBef>
                  <a:spcPct val="50000"/>
                </a:spcBef>
              </a:pPr>
              <a:endParaRPr lang="en-US" sz="1600">
                <a:solidFill>
                  <a:srgbClr val="000000"/>
                </a:solidFill>
              </a:endParaRPr>
            </a:p>
          </p:txBody>
        </p:sp>
        <p:sp>
          <p:nvSpPr>
            <p:cNvPr id="2190342" name="Text Box 6"/>
            <p:cNvSpPr txBox="1">
              <a:spLocks noChangeArrowheads="1"/>
            </p:cNvSpPr>
            <p:nvPr/>
          </p:nvSpPr>
          <p:spPr bwMode="auto">
            <a:xfrm>
              <a:off x="1784" y="2198"/>
              <a:ext cx="674" cy="192"/>
            </a:xfrm>
            <a:prstGeom prst="rect">
              <a:avLst/>
            </a:prstGeom>
            <a:noFill/>
            <a:ln w="19050">
              <a:noFill/>
              <a:prstDash val="dash"/>
              <a:miter lim="800000"/>
              <a:headEnd/>
              <a:tailEnd/>
            </a:ln>
            <a:effectLst/>
          </p:spPr>
          <p:txBody>
            <a:bodyPr>
              <a:spAutoFit/>
            </a:bodyPr>
            <a:lstStyle/>
            <a:p>
              <a:pPr algn="ctr">
                <a:spcBef>
                  <a:spcPct val="50000"/>
                </a:spcBef>
              </a:pPr>
              <a:r>
                <a:rPr lang="en-GB">
                  <a:solidFill>
                    <a:srgbClr val="000000"/>
                  </a:solidFill>
                </a:rPr>
                <a:t>Response</a:t>
              </a:r>
              <a:endParaRPr lang="en-US">
                <a:solidFill>
                  <a:srgbClr val="000000"/>
                </a:solidFill>
              </a:endParaRPr>
            </a:p>
          </p:txBody>
        </p:sp>
        <p:sp>
          <p:nvSpPr>
            <p:cNvPr id="2190343" name="Line 7"/>
            <p:cNvSpPr>
              <a:spLocks noChangeShapeType="1"/>
            </p:cNvSpPr>
            <p:nvPr/>
          </p:nvSpPr>
          <p:spPr bwMode="auto">
            <a:xfrm flipV="1">
              <a:off x="377" y="2426"/>
              <a:ext cx="2499" cy="0"/>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4" name="Line 8"/>
            <p:cNvSpPr>
              <a:spLocks noChangeShapeType="1"/>
            </p:cNvSpPr>
            <p:nvPr/>
          </p:nvSpPr>
          <p:spPr bwMode="auto">
            <a:xfrm>
              <a:off x="377" y="2373"/>
              <a:ext cx="0"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5" name="Line 9"/>
            <p:cNvSpPr>
              <a:spLocks noChangeShapeType="1"/>
            </p:cNvSpPr>
            <p:nvPr/>
          </p:nvSpPr>
          <p:spPr bwMode="auto">
            <a:xfrm>
              <a:off x="83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6" name="Text Box 10"/>
            <p:cNvSpPr txBox="1">
              <a:spLocks noChangeArrowheads="1"/>
            </p:cNvSpPr>
            <p:nvPr/>
          </p:nvSpPr>
          <p:spPr bwMode="auto">
            <a:xfrm>
              <a:off x="1423" y="2683"/>
              <a:ext cx="752" cy="212"/>
            </a:xfrm>
            <a:prstGeom prst="rect">
              <a:avLst/>
            </a:prstGeom>
            <a:noFill/>
            <a:ln w="9525">
              <a:noFill/>
              <a:miter lim="800000"/>
              <a:headEnd/>
              <a:tailEnd/>
            </a:ln>
            <a:effectLst/>
          </p:spPr>
          <p:txBody>
            <a:bodyPr>
              <a:spAutoFit/>
            </a:bodyPr>
            <a:lstStyle/>
            <a:p>
              <a:pPr>
                <a:spcBef>
                  <a:spcPct val="50000"/>
                </a:spcBef>
              </a:pPr>
              <a:r>
                <a:rPr lang="en-GB" sz="1600">
                  <a:solidFill>
                    <a:srgbClr val="000000"/>
                  </a:solidFill>
                </a:rPr>
                <a:t>Time (ms)</a:t>
              </a:r>
              <a:endParaRPr lang="en-US" sz="1600">
                <a:solidFill>
                  <a:srgbClr val="000000"/>
                </a:solidFill>
              </a:endParaRPr>
            </a:p>
          </p:txBody>
        </p:sp>
        <p:sp>
          <p:nvSpPr>
            <p:cNvPr id="2190347" name="Text Box 11"/>
            <p:cNvSpPr txBox="1">
              <a:spLocks noChangeArrowheads="1"/>
            </p:cNvSpPr>
            <p:nvPr/>
          </p:nvSpPr>
          <p:spPr bwMode="auto">
            <a:xfrm>
              <a:off x="320" y="2486"/>
              <a:ext cx="170"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0</a:t>
              </a:r>
              <a:endParaRPr lang="en-US" sz="1200">
                <a:solidFill>
                  <a:srgbClr val="000000"/>
                </a:solidFill>
              </a:endParaRPr>
            </a:p>
          </p:txBody>
        </p:sp>
        <p:sp>
          <p:nvSpPr>
            <p:cNvPr id="2190348" name="Text Box 12"/>
            <p:cNvSpPr txBox="1">
              <a:spLocks noChangeArrowheads="1"/>
            </p:cNvSpPr>
            <p:nvPr/>
          </p:nvSpPr>
          <p:spPr bwMode="auto">
            <a:xfrm>
              <a:off x="71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a:t>
              </a:r>
              <a:endParaRPr lang="en-US" sz="1200">
                <a:solidFill>
                  <a:srgbClr val="000000"/>
                </a:solidFill>
              </a:endParaRPr>
            </a:p>
          </p:txBody>
        </p:sp>
        <p:sp>
          <p:nvSpPr>
            <p:cNvPr id="2190349" name="Text Box 13"/>
            <p:cNvSpPr txBox="1">
              <a:spLocks noChangeArrowheads="1"/>
            </p:cNvSpPr>
            <p:nvPr/>
          </p:nvSpPr>
          <p:spPr bwMode="auto">
            <a:xfrm>
              <a:off x="1171"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400</a:t>
              </a:r>
              <a:endParaRPr lang="en-US" sz="1200">
                <a:solidFill>
                  <a:srgbClr val="000000"/>
                </a:solidFill>
              </a:endParaRPr>
            </a:p>
          </p:txBody>
        </p:sp>
        <p:sp>
          <p:nvSpPr>
            <p:cNvPr id="2190350" name="Text Box 14"/>
            <p:cNvSpPr txBox="1">
              <a:spLocks noChangeArrowheads="1"/>
            </p:cNvSpPr>
            <p:nvPr/>
          </p:nvSpPr>
          <p:spPr bwMode="auto">
            <a:xfrm>
              <a:off x="1624"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600</a:t>
              </a:r>
              <a:endParaRPr lang="en-US" sz="1200">
                <a:solidFill>
                  <a:srgbClr val="000000"/>
                </a:solidFill>
              </a:endParaRPr>
            </a:p>
          </p:txBody>
        </p:sp>
        <p:sp>
          <p:nvSpPr>
            <p:cNvPr id="2190351" name="Text Box 15"/>
            <p:cNvSpPr txBox="1">
              <a:spLocks noChangeArrowheads="1"/>
            </p:cNvSpPr>
            <p:nvPr/>
          </p:nvSpPr>
          <p:spPr bwMode="auto">
            <a:xfrm>
              <a:off x="207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800</a:t>
              </a:r>
              <a:endParaRPr lang="en-US" sz="1200">
                <a:solidFill>
                  <a:srgbClr val="000000"/>
                </a:solidFill>
              </a:endParaRPr>
            </a:p>
          </p:txBody>
        </p:sp>
        <p:sp>
          <p:nvSpPr>
            <p:cNvPr id="2190352" name="Text Box 16"/>
            <p:cNvSpPr txBox="1">
              <a:spLocks noChangeArrowheads="1"/>
            </p:cNvSpPr>
            <p:nvPr/>
          </p:nvSpPr>
          <p:spPr bwMode="auto">
            <a:xfrm>
              <a:off x="2714" y="2486"/>
              <a:ext cx="342" cy="40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2000 </a:t>
              </a:r>
              <a:r>
                <a:rPr lang="en-US" sz="1200">
                  <a:solidFill>
                    <a:srgbClr val="000000"/>
                  </a:solidFill>
                </a:rPr>
                <a:t>± 650</a:t>
              </a:r>
            </a:p>
          </p:txBody>
        </p:sp>
        <p:sp>
          <p:nvSpPr>
            <p:cNvPr id="2190353" name="Line 17"/>
            <p:cNvSpPr>
              <a:spLocks noChangeShapeType="1"/>
            </p:cNvSpPr>
            <p:nvPr/>
          </p:nvSpPr>
          <p:spPr bwMode="auto">
            <a:xfrm flipH="1">
              <a:off x="2492"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54" name="Line 18"/>
            <p:cNvSpPr>
              <a:spLocks noChangeShapeType="1"/>
            </p:cNvSpPr>
            <p:nvPr/>
          </p:nvSpPr>
          <p:spPr bwMode="auto">
            <a:xfrm flipH="1">
              <a:off x="2548"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grpSp>
          <p:nvGrpSpPr>
            <p:cNvPr id="3" name="Group 19"/>
            <p:cNvGrpSpPr>
              <a:grpSpLocks/>
            </p:cNvGrpSpPr>
            <p:nvPr/>
          </p:nvGrpSpPr>
          <p:grpSpPr bwMode="auto">
            <a:xfrm>
              <a:off x="374" y="1323"/>
              <a:ext cx="1209" cy="498"/>
              <a:chOff x="664" y="1110"/>
              <a:chExt cx="1209" cy="498"/>
            </a:xfrm>
          </p:grpSpPr>
          <p:sp>
            <p:nvSpPr>
              <p:cNvPr id="2190356" name="Text Box 20"/>
              <p:cNvSpPr txBox="1">
                <a:spLocks noChangeArrowheads="1"/>
              </p:cNvSpPr>
              <p:nvPr/>
            </p:nvSpPr>
            <p:spPr bwMode="auto">
              <a:xfrm>
                <a:off x="664" y="1110"/>
                <a:ext cx="1209" cy="498"/>
              </a:xfrm>
              <a:prstGeom prst="rect">
                <a:avLst/>
              </a:prstGeom>
              <a:noFill/>
              <a:ln w="28575">
                <a:solidFill>
                  <a:srgbClr val="80008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000" b="0">
                  <a:solidFill>
                    <a:srgbClr val="000000"/>
                  </a:solidFill>
                </a:endParaRPr>
              </a:p>
            </p:txBody>
          </p:sp>
          <p:pic>
            <p:nvPicPr>
              <p:cNvPr id="2190357" name="Picture 21" descr="high tone"/>
              <p:cNvPicPr>
                <a:picLocks noChangeAspect="1" noChangeArrowheads="1"/>
              </p:cNvPicPr>
              <p:nvPr/>
            </p:nvPicPr>
            <p:blipFill>
              <a:blip r:embed="rId3" cstate="print"/>
              <a:srcRect/>
              <a:stretch>
                <a:fillRect/>
              </a:stretch>
            </p:blipFill>
            <p:spPr bwMode="auto">
              <a:xfrm>
                <a:off x="808" y="1200"/>
                <a:ext cx="341" cy="298"/>
              </a:xfrm>
              <a:prstGeom prst="rect">
                <a:avLst/>
              </a:prstGeom>
              <a:noFill/>
            </p:spPr>
          </p:pic>
          <p:pic>
            <p:nvPicPr>
              <p:cNvPr id="2190358" name="Picture 22" descr="low tone"/>
              <p:cNvPicPr>
                <a:picLocks noChangeAspect="1" noChangeArrowheads="1"/>
              </p:cNvPicPr>
              <p:nvPr/>
            </p:nvPicPr>
            <p:blipFill>
              <a:blip r:embed="rId4" cstate="print"/>
              <a:srcRect/>
              <a:stretch>
                <a:fillRect/>
              </a:stretch>
            </p:blipFill>
            <p:spPr bwMode="auto">
              <a:xfrm>
                <a:off x="1379" y="1200"/>
                <a:ext cx="328" cy="340"/>
              </a:xfrm>
              <a:prstGeom prst="rect">
                <a:avLst/>
              </a:prstGeom>
              <a:noFill/>
            </p:spPr>
          </p:pic>
          <p:sp>
            <p:nvSpPr>
              <p:cNvPr id="2190359" name="Text Box 23"/>
              <p:cNvSpPr txBox="1">
                <a:spLocks noChangeArrowheads="1"/>
              </p:cNvSpPr>
              <p:nvPr/>
            </p:nvSpPr>
            <p:spPr bwMode="auto">
              <a:xfrm>
                <a:off x="1135" y="1240"/>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60" name="Line 24"/>
            <p:cNvSpPr>
              <a:spLocks noChangeShapeType="1"/>
            </p:cNvSpPr>
            <p:nvPr/>
          </p:nvSpPr>
          <p:spPr bwMode="auto">
            <a:xfrm>
              <a:off x="1284"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1" name="Line 25"/>
            <p:cNvSpPr>
              <a:spLocks noChangeShapeType="1"/>
            </p:cNvSpPr>
            <p:nvPr/>
          </p:nvSpPr>
          <p:spPr bwMode="auto">
            <a:xfrm>
              <a:off x="1738"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2" name="Line 26"/>
            <p:cNvSpPr>
              <a:spLocks noChangeShapeType="1"/>
            </p:cNvSpPr>
            <p:nvPr/>
          </p:nvSpPr>
          <p:spPr bwMode="auto">
            <a:xfrm>
              <a:off x="219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3" name="Line 27"/>
            <p:cNvSpPr>
              <a:spLocks noChangeShapeType="1"/>
            </p:cNvSpPr>
            <p:nvPr/>
          </p:nvSpPr>
          <p:spPr bwMode="auto">
            <a:xfrm>
              <a:off x="2880"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4" name="Text Box 28"/>
            <p:cNvSpPr txBox="1">
              <a:spLocks noChangeArrowheads="1"/>
            </p:cNvSpPr>
            <p:nvPr/>
          </p:nvSpPr>
          <p:spPr bwMode="auto">
            <a:xfrm>
              <a:off x="1595" y="1104"/>
              <a:ext cx="1025"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Target Stimulus</a:t>
              </a:r>
              <a:endParaRPr lang="en-US" sz="1200">
                <a:solidFill>
                  <a:srgbClr val="000000"/>
                </a:solidFill>
              </a:endParaRPr>
            </a:p>
          </p:txBody>
        </p:sp>
        <p:sp>
          <p:nvSpPr>
            <p:cNvPr id="2190365" name="Text Box 29"/>
            <p:cNvSpPr txBox="1">
              <a:spLocks noChangeArrowheads="1"/>
            </p:cNvSpPr>
            <p:nvPr/>
          </p:nvSpPr>
          <p:spPr bwMode="auto">
            <a:xfrm>
              <a:off x="308" y="1104"/>
              <a:ext cx="122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Conditioning Stimulus</a:t>
              </a:r>
              <a:endParaRPr lang="en-US" sz="1200">
                <a:solidFill>
                  <a:srgbClr val="000000"/>
                </a:solidFill>
              </a:endParaRPr>
            </a:p>
          </p:txBody>
        </p:sp>
        <p:grpSp>
          <p:nvGrpSpPr>
            <p:cNvPr id="4" name="Group 30"/>
            <p:cNvGrpSpPr>
              <a:grpSpLocks/>
            </p:cNvGrpSpPr>
            <p:nvPr/>
          </p:nvGrpSpPr>
          <p:grpSpPr bwMode="auto">
            <a:xfrm>
              <a:off x="1662" y="1323"/>
              <a:ext cx="1208" cy="499"/>
              <a:chOff x="664" y="1654"/>
              <a:chExt cx="1208" cy="499"/>
            </a:xfrm>
          </p:grpSpPr>
          <p:sp>
            <p:nvSpPr>
              <p:cNvPr id="2190367" name="Text Box 31"/>
              <p:cNvSpPr txBox="1">
                <a:spLocks noChangeArrowheads="1"/>
              </p:cNvSpPr>
              <p:nvPr/>
            </p:nvSpPr>
            <p:spPr bwMode="auto">
              <a:xfrm>
                <a:off x="664" y="1654"/>
                <a:ext cx="1208" cy="499"/>
              </a:xfrm>
              <a:prstGeom prst="rect">
                <a:avLst/>
              </a:prstGeom>
              <a:noFill/>
              <a:ln w="28575">
                <a:solidFill>
                  <a:srgbClr val="00FF0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200" b="0">
                  <a:solidFill>
                    <a:srgbClr val="000000"/>
                  </a:solidFill>
                </a:endParaRPr>
              </a:p>
            </p:txBody>
          </p:sp>
          <p:pic>
            <p:nvPicPr>
              <p:cNvPr id="2190368" name="Picture 32" descr="gray_h5"/>
              <p:cNvPicPr>
                <a:picLocks noChangeAspect="1" noChangeArrowheads="1"/>
              </p:cNvPicPr>
              <p:nvPr/>
            </p:nvPicPr>
            <p:blipFill>
              <a:blip r:embed="rId5" cstate="print"/>
              <a:srcRect/>
              <a:stretch>
                <a:fillRect/>
              </a:stretch>
            </p:blipFill>
            <p:spPr bwMode="auto">
              <a:xfrm>
                <a:off x="1411" y="1742"/>
                <a:ext cx="340" cy="340"/>
              </a:xfrm>
              <a:prstGeom prst="rect">
                <a:avLst/>
              </a:prstGeom>
              <a:noFill/>
            </p:spPr>
          </p:pic>
          <p:pic>
            <p:nvPicPr>
              <p:cNvPr id="2190369" name="Picture 33" descr="gray_f1"/>
              <p:cNvPicPr>
                <a:picLocks noChangeAspect="1" noChangeArrowheads="1"/>
              </p:cNvPicPr>
              <p:nvPr/>
            </p:nvPicPr>
            <p:blipFill>
              <a:blip r:embed="rId6" cstate="print"/>
              <a:srcRect/>
              <a:stretch>
                <a:fillRect/>
              </a:stretch>
            </p:blipFill>
            <p:spPr bwMode="auto">
              <a:xfrm>
                <a:off x="813" y="1732"/>
                <a:ext cx="340" cy="340"/>
              </a:xfrm>
              <a:prstGeom prst="rect">
                <a:avLst/>
              </a:prstGeom>
              <a:noFill/>
            </p:spPr>
          </p:pic>
          <p:sp>
            <p:nvSpPr>
              <p:cNvPr id="2190370" name="Text Box 34"/>
              <p:cNvSpPr txBox="1">
                <a:spLocks noChangeArrowheads="1"/>
              </p:cNvSpPr>
              <p:nvPr/>
            </p:nvSpPr>
            <p:spPr bwMode="auto">
              <a:xfrm>
                <a:off x="1136" y="1791"/>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71" name="Text Box 35"/>
            <p:cNvSpPr txBox="1">
              <a:spLocks noChangeArrowheads="1"/>
            </p:cNvSpPr>
            <p:nvPr/>
          </p:nvSpPr>
          <p:spPr bwMode="auto">
            <a:xfrm>
              <a:off x="1290" y="2198"/>
              <a:ext cx="453" cy="227"/>
            </a:xfrm>
            <a:prstGeom prst="rect">
              <a:avLst/>
            </a:prstGeom>
            <a:solidFill>
              <a:srgbClr val="00FF00">
                <a:alpha val="20000"/>
              </a:srgbClr>
            </a:solidFill>
            <a:ln w="28575">
              <a:solidFill>
                <a:srgbClr val="00FF00"/>
              </a:solidFill>
              <a:prstDash val="dash"/>
              <a:miter lim="800000"/>
              <a:headEnd/>
              <a:tailEnd/>
            </a:ln>
            <a:effectLst/>
          </p:spPr>
          <p:txBody>
            <a:bodyPr/>
            <a:lstStyle/>
            <a:p>
              <a:pPr algn="ctr">
                <a:spcBef>
                  <a:spcPct val="50000"/>
                </a:spcBef>
              </a:pPr>
              <a:r>
                <a:rPr lang="en-US" sz="1600">
                  <a:solidFill>
                    <a:srgbClr val="000000"/>
                  </a:solidFill>
                </a:rPr>
                <a:t>TS</a:t>
              </a:r>
            </a:p>
          </p:txBody>
        </p:sp>
        <p:sp>
          <p:nvSpPr>
            <p:cNvPr id="2190372" name="Line 36"/>
            <p:cNvSpPr>
              <a:spLocks noChangeShapeType="1"/>
            </p:cNvSpPr>
            <p:nvPr/>
          </p:nvSpPr>
          <p:spPr bwMode="auto">
            <a:xfrm>
              <a:off x="375" y="1831"/>
              <a:ext cx="5"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3" name="Line 37"/>
            <p:cNvSpPr>
              <a:spLocks noChangeShapeType="1"/>
            </p:cNvSpPr>
            <p:nvPr/>
          </p:nvSpPr>
          <p:spPr bwMode="auto">
            <a:xfrm flipH="1">
              <a:off x="1066" y="1831"/>
              <a:ext cx="524"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4" name="Line 38"/>
            <p:cNvSpPr>
              <a:spLocks noChangeShapeType="1"/>
            </p:cNvSpPr>
            <p:nvPr/>
          </p:nvSpPr>
          <p:spPr bwMode="auto">
            <a:xfrm flipH="1">
              <a:off x="1280" y="1831"/>
              <a:ext cx="377" cy="361"/>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sp>
          <p:nvSpPr>
            <p:cNvPr id="2190375" name="Line 39"/>
            <p:cNvSpPr>
              <a:spLocks noChangeShapeType="1"/>
            </p:cNvSpPr>
            <p:nvPr/>
          </p:nvSpPr>
          <p:spPr bwMode="auto">
            <a:xfrm flipH="1">
              <a:off x="1752" y="1835"/>
              <a:ext cx="1125" cy="345"/>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grpSp>
      <p:sp>
        <p:nvSpPr>
          <p:cNvPr id="2190376" name="AutoShape 40"/>
          <p:cNvSpPr>
            <a:spLocks noChangeAspect="1" noChangeArrowheads="1" noTextEdit="1"/>
          </p:cNvSpPr>
          <p:nvPr/>
        </p:nvSpPr>
        <p:spPr bwMode="auto">
          <a:xfrm>
            <a:off x="5219700" y="2025650"/>
            <a:ext cx="4264025" cy="3197225"/>
          </a:xfrm>
          <a:prstGeom prst="rect">
            <a:avLst/>
          </a:prstGeom>
          <a:noFill/>
          <a:ln w="9525">
            <a:noFill/>
            <a:miter lim="800000"/>
            <a:headEnd/>
            <a:tailEnd/>
          </a:ln>
        </p:spPr>
        <p:txBody>
          <a:bodyPr/>
          <a:lstStyle/>
          <a:p>
            <a:endParaRPr lang="en-US">
              <a:solidFill>
                <a:srgbClr val="000000"/>
              </a:solidFill>
            </a:endParaRPr>
          </a:p>
        </p:txBody>
      </p:sp>
      <p:sp>
        <p:nvSpPr>
          <p:cNvPr id="2190377" name="Rectangle 41"/>
          <p:cNvSpPr>
            <a:spLocks noChangeAspect="1" noChangeArrowheads="1"/>
          </p:cNvSpPr>
          <p:nvPr/>
        </p:nvSpPr>
        <p:spPr bwMode="auto">
          <a:xfrm>
            <a:off x="5219700" y="2025650"/>
            <a:ext cx="4271963" cy="3205163"/>
          </a:xfrm>
          <a:prstGeom prst="rect">
            <a:avLst/>
          </a:prstGeom>
          <a:solidFill>
            <a:srgbClr val="FFFFFF"/>
          </a:solidFill>
          <a:ln w="9525">
            <a:noFill/>
            <a:miter lim="800000"/>
            <a:headEnd/>
            <a:tailEnd/>
          </a:ln>
        </p:spPr>
        <p:txBody>
          <a:bodyPr/>
          <a:lstStyle/>
          <a:p>
            <a:endParaRPr lang="en-US">
              <a:solidFill>
                <a:srgbClr val="000000"/>
              </a:solidFill>
            </a:endParaRPr>
          </a:p>
        </p:txBody>
      </p:sp>
      <p:grpSp>
        <p:nvGrpSpPr>
          <p:cNvPr id="5" name="Group 42"/>
          <p:cNvGrpSpPr>
            <a:grpSpLocks/>
          </p:cNvGrpSpPr>
          <p:nvPr/>
        </p:nvGrpSpPr>
        <p:grpSpPr bwMode="auto">
          <a:xfrm>
            <a:off x="5576888" y="2200275"/>
            <a:ext cx="3703637" cy="2878138"/>
            <a:chOff x="3513" y="1386"/>
            <a:chExt cx="2333" cy="1813"/>
          </a:xfrm>
        </p:grpSpPr>
        <p:sp>
          <p:nvSpPr>
            <p:cNvPr id="2190379" name="Rectangle 43"/>
            <p:cNvSpPr>
              <a:spLocks noChangeAspect="1" noChangeArrowheads="1"/>
            </p:cNvSpPr>
            <p:nvPr/>
          </p:nvSpPr>
          <p:spPr bwMode="auto">
            <a:xfrm>
              <a:off x="3638" y="1429"/>
              <a:ext cx="2082" cy="164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380" name="Rectangle 44"/>
            <p:cNvSpPr>
              <a:spLocks noChangeAspect="1" noChangeArrowheads="1"/>
            </p:cNvSpPr>
            <p:nvPr/>
          </p:nvSpPr>
          <p:spPr bwMode="auto">
            <a:xfrm>
              <a:off x="3638" y="1429"/>
              <a:ext cx="2082" cy="1640"/>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381" name="Line 45"/>
            <p:cNvSpPr>
              <a:spLocks noChangeAspect="1" noChangeShapeType="1"/>
            </p:cNvSpPr>
            <p:nvPr/>
          </p:nvSpPr>
          <p:spPr bwMode="auto">
            <a:xfrm>
              <a:off x="3638" y="3069"/>
              <a:ext cx="2082"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2" name="Line 46"/>
            <p:cNvSpPr>
              <a:spLocks noChangeAspect="1" noChangeShapeType="1"/>
            </p:cNvSpPr>
            <p:nvPr/>
          </p:nvSpPr>
          <p:spPr bwMode="auto">
            <a:xfrm flipV="1">
              <a:off x="3638" y="1429"/>
              <a:ext cx="0" cy="164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3" name="Line 47"/>
            <p:cNvSpPr>
              <a:spLocks noChangeAspect="1" noChangeShapeType="1"/>
            </p:cNvSpPr>
            <p:nvPr/>
          </p:nvSpPr>
          <p:spPr bwMode="auto">
            <a:xfrm flipV="1">
              <a:off x="363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4" name="Rectangle 48"/>
            <p:cNvSpPr>
              <a:spLocks noChangeAspect="1" noChangeArrowheads="1"/>
            </p:cNvSpPr>
            <p:nvPr/>
          </p:nvSpPr>
          <p:spPr bwMode="auto">
            <a:xfrm>
              <a:off x="3619" y="3084"/>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85" name="Line 49"/>
            <p:cNvSpPr>
              <a:spLocks noChangeAspect="1" noChangeShapeType="1"/>
            </p:cNvSpPr>
            <p:nvPr/>
          </p:nvSpPr>
          <p:spPr bwMode="auto">
            <a:xfrm flipV="1">
              <a:off x="4051"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6" name="Rectangle 50"/>
            <p:cNvSpPr>
              <a:spLocks noChangeAspect="1" noChangeArrowheads="1"/>
            </p:cNvSpPr>
            <p:nvPr/>
          </p:nvSpPr>
          <p:spPr bwMode="auto">
            <a:xfrm>
              <a:off x="3988"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200</a:t>
              </a:r>
              <a:endParaRPr lang="en-GB" sz="1800" b="0" i="1">
                <a:solidFill>
                  <a:srgbClr val="000000"/>
                </a:solidFill>
              </a:endParaRPr>
            </a:p>
          </p:txBody>
        </p:sp>
        <p:sp>
          <p:nvSpPr>
            <p:cNvPr id="2190387" name="Line 51"/>
            <p:cNvSpPr>
              <a:spLocks noChangeAspect="1" noChangeShapeType="1"/>
            </p:cNvSpPr>
            <p:nvPr/>
          </p:nvSpPr>
          <p:spPr bwMode="auto">
            <a:xfrm flipV="1">
              <a:off x="446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8" name="Rectangle 52"/>
            <p:cNvSpPr>
              <a:spLocks noChangeAspect="1" noChangeArrowheads="1"/>
            </p:cNvSpPr>
            <p:nvPr/>
          </p:nvSpPr>
          <p:spPr bwMode="auto">
            <a:xfrm>
              <a:off x="4406"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400</a:t>
              </a:r>
              <a:endParaRPr lang="en-GB" sz="1800" b="0" i="1">
                <a:solidFill>
                  <a:srgbClr val="000000"/>
                </a:solidFill>
              </a:endParaRPr>
            </a:p>
          </p:txBody>
        </p:sp>
        <p:sp>
          <p:nvSpPr>
            <p:cNvPr id="2190389" name="Line 53"/>
            <p:cNvSpPr>
              <a:spLocks noChangeAspect="1" noChangeShapeType="1"/>
            </p:cNvSpPr>
            <p:nvPr/>
          </p:nvSpPr>
          <p:spPr bwMode="auto">
            <a:xfrm flipV="1">
              <a:off x="4885"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0" name="Rectangle 54"/>
            <p:cNvSpPr>
              <a:spLocks noChangeAspect="1" noChangeArrowheads="1"/>
            </p:cNvSpPr>
            <p:nvPr/>
          </p:nvSpPr>
          <p:spPr bwMode="auto">
            <a:xfrm>
              <a:off x="4823"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600</a:t>
              </a:r>
              <a:endParaRPr lang="en-GB" sz="1800" b="0" i="1">
                <a:solidFill>
                  <a:srgbClr val="000000"/>
                </a:solidFill>
              </a:endParaRPr>
            </a:p>
          </p:txBody>
        </p:sp>
        <p:sp>
          <p:nvSpPr>
            <p:cNvPr id="2190391" name="Line 55"/>
            <p:cNvSpPr>
              <a:spLocks noChangeAspect="1" noChangeShapeType="1"/>
            </p:cNvSpPr>
            <p:nvPr/>
          </p:nvSpPr>
          <p:spPr bwMode="auto">
            <a:xfrm flipV="1">
              <a:off x="5303"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2" name="Rectangle 56"/>
            <p:cNvSpPr>
              <a:spLocks noChangeAspect="1" noChangeArrowheads="1"/>
            </p:cNvSpPr>
            <p:nvPr/>
          </p:nvSpPr>
          <p:spPr bwMode="auto">
            <a:xfrm>
              <a:off x="5240"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800</a:t>
              </a:r>
              <a:endParaRPr lang="en-GB" sz="1800" b="0" i="1">
                <a:solidFill>
                  <a:srgbClr val="000000"/>
                </a:solidFill>
              </a:endParaRPr>
            </a:p>
          </p:txBody>
        </p:sp>
        <p:sp>
          <p:nvSpPr>
            <p:cNvPr id="2190393" name="Line 57"/>
            <p:cNvSpPr>
              <a:spLocks noChangeAspect="1" noChangeShapeType="1"/>
            </p:cNvSpPr>
            <p:nvPr/>
          </p:nvSpPr>
          <p:spPr bwMode="auto">
            <a:xfrm flipV="1">
              <a:off x="5720"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4" name="Rectangle 58"/>
            <p:cNvSpPr>
              <a:spLocks noChangeAspect="1" noChangeArrowheads="1"/>
            </p:cNvSpPr>
            <p:nvPr/>
          </p:nvSpPr>
          <p:spPr bwMode="auto">
            <a:xfrm>
              <a:off x="5634" y="3084"/>
              <a:ext cx="212"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1000</a:t>
              </a:r>
              <a:endParaRPr lang="en-GB" sz="1800" b="0" i="1">
                <a:solidFill>
                  <a:srgbClr val="000000"/>
                </a:solidFill>
              </a:endParaRPr>
            </a:p>
          </p:txBody>
        </p:sp>
        <p:sp>
          <p:nvSpPr>
            <p:cNvPr id="2190395" name="Line 59"/>
            <p:cNvSpPr>
              <a:spLocks noChangeAspect="1" noChangeShapeType="1"/>
            </p:cNvSpPr>
            <p:nvPr/>
          </p:nvSpPr>
          <p:spPr bwMode="auto">
            <a:xfrm>
              <a:off x="3638" y="306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6" name="Rectangle 60"/>
            <p:cNvSpPr>
              <a:spLocks noChangeAspect="1" noChangeArrowheads="1"/>
            </p:cNvSpPr>
            <p:nvPr/>
          </p:nvSpPr>
          <p:spPr bwMode="auto">
            <a:xfrm>
              <a:off x="3576" y="302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97" name="Line 61"/>
            <p:cNvSpPr>
              <a:spLocks noChangeAspect="1" noChangeShapeType="1"/>
            </p:cNvSpPr>
            <p:nvPr/>
          </p:nvSpPr>
          <p:spPr bwMode="auto">
            <a:xfrm>
              <a:off x="3638" y="2738"/>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8" name="Rectangle 62"/>
            <p:cNvSpPr>
              <a:spLocks noChangeAspect="1" noChangeArrowheads="1"/>
            </p:cNvSpPr>
            <p:nvPr/>
          </p:nvSpPr>
          <p:spPr bwMode="auto">
            <a:xfrm>
              <a:off x="3513" y="2695"/>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0.2</a:t>
              </a:r>
              <a:endParaRPr lang="en-GB" sz="1800" b="0" i="1">
                <a:solidFill>
                  <a:srgbClr val="000000"/>
                </a:solidFill>
              </a:endParaRPr>
            </a:p>
          </p:txBody>
        </p:sp>
        <p:sp>
          <p:nvSpPr>
            <p:cNvPr id="2190399" name="Line 63"/>
            <p:cNvSpPr>
              <a:spLocks noChangeAspect="1" noChangeShapeType="1"/>
            </p:cNvSpPr>
            <p:nvPr/>
          </p:nvSpPr>
          <p:spPr bwMode="auto">
            <a:xfrm>
              <a:off x="3638" y="241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0" name="Rectangle 64"/>
            <p:cNvSpPr>
              <a:spLocks noChangeAspect="1" noChangeArrowheads="1"/>
            </p:cNvSpPr>
            <p:nvPr/>
          </p:nvSpPr>
          <p:spPr bwMode="auto">
            <a:xfrm>
              <a:off x="3513" y="2369"/>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0.4</a:t>
              </a:r>
              <a:endParaRPr lang="en-GB" sz="1800" b="0" i="1">
                <a:solidFill>
                  <a:srgbClr val="000000"/>
                </a:solidFill>
              </a:endParaRPr>
            </a:p>
          </p:txBody>
        </p:sp>
        <p:sp>
          <p:nvSpPr>
            <p:cNvPr id="2190401" name="Line 65"/>
            <p:cNvSpPr>
              <a:spLocks noChangeAspect="1" noChangeShapeType="1"/>
            </p:cNvSpPr>
            <p:nvPr/>
          </p:nvSpPr>
          <p:spPr bwMode="auto">
            <a:xfrm>
              <a:off x="3638" y="208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2" name="Rectangle 66"/>
            <p:cNvSpPr>
              <a:spLocks noChangeAspect="1" noChangeArrowheads="1"/>
            </p:cNvSpPr>
            <p:nvPr/>
          </p:nvSpPr>
          <p:spPr bwMode="auto">
            <a:xfrm>
              <a:off x="3513" y="2038"/>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0.6</a:t>
              </a:r>
              <a:endParaRPr lang="en-GB" sz="1800" b="0" i="1">
                <a:solidFill>
                  <a:srgbClr val="000000"/>
                </a:solidFill>
              </a:endParaRPr>
            </a:p>
          </p:txBody>
        </p:sp>
        <p:sp>
          <p:nvSpPr>
            <p:cNvPr id="2190403" name="Line 67"/>
            <p:cNvSpPr>
              <a:spLocks noChangeAspect="1" noChangeShapeType="1"/>
            </p:cNvSpPr>
            <p:nvPr/>
          </p:nvSpPr>
          <p:spPr bwMode="auto">
            <a:xfrm>
              <a:off x="3638" y="1755"/>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4" name="Rectangle 68"/>
            <p:cNvSpPr>
              <a:spLocks noChangeAspect="1" noChangeArrowheads="1"/>
            </p:cNvSpPr>
            <p:nvPr/>
          </p:nvSpPr>
          <p:spPr bwMode="auto">
            <a:xfrm>
              <a:off x="3513" y="1712"/>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0.8</a:t>
              </a:r>
              <a:endParaRPr lang="en-GB" sz="1800" b="0" i="1">
                <a:solidFill>
                  <a:srgbClr val="000000"/>
                </a:solidFill>
              </a:endParaRPr>
            </a:p>
          </p:txBody>
        </p:sp>
        <p:sp>
          <p:nvSpPr>
            <p:cNvPr id="2190405" name="Line 69"/>
            <p:cNvSpPr>
              <a:spLocks noChangeAspect="1" noChangeShapeType="1"/>
            </p:cNvSpPr>
            <p:nvPr/>
          </p:nvSpPr>
          <p:spPr bwMode="auto">
            <a:xfrm>
              <a:off x="3638" y="142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6" name="Rectangle 70"/>
            <p:cNvSpPr>
              <a:spLocks noChangeAspect="1" noChangeArrowheads="1"/>
            </p:cNvSpPr>
            <p:nvPr/>
          </p:nvSpPr>
          <p:spPr bwMode="auto">
            <a:xfrm>
              <a:off x="3576" y="138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a:t>
              </a:r>
              <a:endParaRPr lang="en-GB" sz="1800" b="0" i="1">
                <a:solidFill>
                  <a:srgbClr val="000000"/>
                </a:solidFill>
              </a:endParaRPr>
            </a:p>
          </p:txBody>
        </p:sp>
        <p:sp>
          <p:nvSpPr>
            <p:cNvPr id="2190407" name="Freeform 71"/>
            <p:cNvSpPr>
              <a:spLocks noChangeAspect="1"/>
            </p:cNvSpPr>
            <p:nvPr/>
          </p:nvSpPr>
          <p:spPr bwMode="auto">
            <a:xfrm>
              <a:off x="3638" y="1592"/>
              <a:ext cx="600" cy="1309"/>
            </a:xfrm>
            <a:custGeom>
              <a:avLst/>
              <a:gdLst/>
              <a:ahLst/>
              <a:cxnLst>
                <a:cxn ang="0">
                  <a:pos x="12" y="822"/>
                </a:cxn>
                <a:cxn ang="0">
                  <a:pos x="30" y="822"/>
                </a:cxn>
                <a:cxn ang="0">
                  <a:pos x="48" y="1230"/>
                </a:cxn>
                <a:cxn ang="0">
                  <a:pos x="66" y="1230"/>
                </a:cxn>
                <a:cxn ang="0">
                  <a:pos x="84" y="1230"/>
                </a:cxn>
                <a:cxn ang="0">
                  <a:pos x="102" y="1230"/>
                </a:cxn>
                <a:cxn ang="0">
                  <a:pos x="120" y="1230"/>
                </a:cxn>
                <a:cxn ang="0">
                  <a:pos x="138" y="822"/>
                </a:cxn>
                <a:cxn ang="0">
                  <a:pos x="156" y="822"/>
                </a:cxn>
                <a:cxn ang="0">
                  <a:pos x="174" y="822"/>
                </a:cxn>
                <a:cxn ang="0">
                  <a:pos x="192" y="408"/>
                </a:cxn>
                <a:cxn ang="0">
                  <a:pos x="210" y="408"/>
                </a:cxn>
                <a:cxn ang="0">
                  <a:pos x="228" y="408"/>
                </a:cxn>
                <a:cxn ang="0">
                  <a:pos x="246" y="408"/>
                </a:cxn>
                <a:cxn ang="0">
                  <a:pos x="264" y="408"/>
                </a:cxn>
                <a:cxn ang="0">
                  <a:pos x="282" y="822"/>
                </a:cxn>
                <a:cxn ang="0">
                  <a:pos x="300" y="822"/>
                </a:cxn>
                <a:cxn ang="0">
                  <a:pos x="318" y="822"/>
                </a:cxn>
                <a:cxn ang="0">
                  <a:pos x="336" y="1638"/>
                </a:cxn>
                <a:cxn ang="0">
                  <a:pos x="354" y="1638"/>
                </a:cxn>
                <a:cxn ang="0">
                  <a:pos x="372" y="1638"/>
                </a:cxn>
                <a:cxn ang="0">
                  <a:pos x="390" y="1638"/>
                </a:cxn>
                <a:cxn ang="0">
                  <a:pos x="408" y="822"/>
                </a:cxn>
                <a:cxn ang="0">
                  <a:pos x="426" y="822"/>
                </a:cxn>
                <a:cxn ang="0">
                  <a:pos x="444" y="0"/>
                </a:cxn>
                <a:cxn ang="0">
                  <a:pos x="462" y="0"/>
                </a:cxn>
                <a:cxn ang="0">
                  <a:pos x="480" y="0"/>
                </a:cxn>
                <a:cxn ang="0">
                  <a:pos x="498" y="0"/>
                </a:cxn>
                <a:cxn ang="0">
                  <a:pos x="516" y="0"/>
                </a:cxn>
                <a:cxn ang="0">
                  <a:pos x="534" y="822"/>
                </a:cxn>
                <a:cxn ang="0">
                  <a:pos x="552" y="822"/>
                </a:cxn>
                <a:cxn ang="0">
                  <a:pos x="564" y="408"/>
                </a:cxn>
                <a:cxn ang="0">
                  <a:pos x="582" y="408"/>
                </a:cxn>
                <a:cxn ang="0">
                  <a:pos x="600" y="408"/>
                </a:cxn>
                <a:cxn ang="0">
                  <a:pos x="618" y="408"/>
                </a:cxn>
                <a:cxn ang="0">
                  <a:pos x="636" y="408"/>
                </a:cxn>
                <a:cxn ang="0">
                  <a:pos x="654" y="408"/>
                </a:cxn>
                <a:cxn ang="0">
                  <a:pos x="672" y="822"/>
                </a:cxn>
                <a:cxn ang="0">
                  <a:pos x="690" y="822"/>
                </a:cxn>
                <a:cxn ang="0">
                  <a:pos x="708" y="822"/>
                </a:cxn>
                <a:cxn ang="0">
                  <a:pos x="720" y="1638"/>
                </a:cxn>
                <a:cxn ang="0">
                  <a:pos x="738" y="1638"/>
                </a:cxn>
              </a:cxnLst>
              <a:rect l="0" t="0" r="r" b="b"/>
              <a:pathLst>
                <a:path w="750" h="1638">
                  <a:moveTo>
                    <a:pt x="0" y="822"/>
                  </a:moveTo>
                  <a:lnTo>
                    <a:pt x="6" y="822"/>
                  </a:lnTo>
                  <a:lnTo>
                    <a:pt x="12" y="822"/>
                  </a:lnTo>
                  <a:lnTo>
                    <a:pt x="18" y="822"/>
                  </a:lnTo>
                  <a:lnTo>
                    <a:pt x="24" y="822"/>
                  </a:lnTo>
                  <a:lnTo>
                    <a:pt x="30" y="822"/>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1230"/>
                  </a:lnTo>
                  <a:lnTo>
                    <a:pt x="120" y="1230"/>
                  </a:lnTo>
                  <a:lnTo>
                    <a:pt x="126" y="1230"/>
                  </a:lnTo>
                  <a:lnTo>
                    <a:pt x="132" y="1230"/>
                  </a:lnTo>
                  <a:lnTo>
                    <a:pt x="138" y="822"/>
                  </a:lnTo>
                  <a:lnTo>
                    <a:pt x="144" y="822"/>
                  </a:lnTo>
                  <a:lnTo>
                    <a:pt x="150" y="822"/>
                  </a:lnTo>
                  <a:lnTo>
                    <a:pt x="156" y="822"/>
                  </a:lnTo>
                  <a:lnTo>
                    <a:pt x="162" y="822"/>
                  </a:lnTo>
                  <a:lnTo>
                    <a:pt x="168" y="822"/>
                  </a:lnTo>
                  <a:lnTo>
                    <a:pt x="174" y="822"/>
                  </a:lnTo>
                  <a:lnTo>
                    <a:pt x="180" y="822"/>
                  </a:lnTo>
                  <a:lnTo>
                    <a:pt x="186" y="822"/>
                  </a:lnTo>
                  <a:lnTo>
                    <a:pt x="192" y="408"/>
                  </a:lnTo>
                  <a:lnTo>
                    <a:pt x="198" y="408"/>
                  </a:lnTo>
                  <a:lnTo>
                    <a:pt x="204" y="408"/>
                  </a:lnTo>
                  <a:lnTo>
                    <a:pt x="210" y="408"/>
                  </a:lnTo>
                  <a:lnTo>
                    <a:pt x="216" y="408"/>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822"/>
                  </a:lnTo>
                  <a:lnTo>
                    <a:pt x="288" y="822"/>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822"/>
                  </a:lnTo>
                  <a:lnTo>
                    <a:pt x="402" y="822"/>
                  </a:lnTo>
                  <a:lnTo>
                    <a:pt x="408" y="822"/>
                  </a:lnTo>
                  <a:lnTo>
                    <a:pt x="414" y="822"/>
                  </a:lnTo>
                  <a:lnTo>
                    <a:pt x="420" y="822"/>
                  </a:lnTo>
                  <a:lnTo>
                    <a:pt x="426" y="822"/>
                  </a:lnTo>
                  <a:lnTo>
                    <a:pt x="432" y="822"/>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822"/>
                  </a:lnTo>
                  <a:lnTo>
                    <a:pt x="528" y="822"/>
                  </a:lnTo>
                  <a:lnTo>
                    <a:pt x="534" y="822"/>
                  </a:lnTo>
                  <a:lnTo>
                    <a:pt x="540" y="822"/>
                  </a:lnTo>
                  <a:lnTo>
                    <a:pt x="546" y="822"/>
                  </a:lnTo>
                  <a:lnTo>
                    <a:pt x="552" y="822"/>
                  </a:lnTo>
                  <a:lnTo>
                    <a:pt x="552" y="408"/>
                  </a:lnTo>
                  <a:lnTo>
                    <a:pt x="558" y="408"/>
                  </a:lnTo>
                  <a:lnTo>
                    <a:pt x="564" y="408"/>
                  </a:lnTo>
                  <a:lnTo>
                    <a:pt x="570" y="408"/>
                  </a:lnTo>
                  <a:lnTo>
                    <a:pt x="576" y="408"/>
                  </a:lnTo>
                  <a:lnTo>
                    <a:pt x="582" y="408"/>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822"/>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lnTo>
                    <a:pt x="750" y="1638"/>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8" name="Freeform 72"/>
            <p:cNvSpPr>
              <a:spLocks noChangeAspect="1"/>
            </p:cNvSpPr>
            <p:nvPr/>
          </p:nvSpPr>
          <p:spPr bwMode="auto">
            <a:xfrm>
              <a:off x="4238" y="1592"/>
              <a:ext cx="595" cy="1309"/>
            </a:xfrm>
            <a:custGeom>
              <a:avLst/>
              <a:gdLst/>
              <a:ahLst/>
              <a:cxnLst>
                <a:cxn ang="0">
                  <a:pos x="12" y="1638"/>
                </a:cxn>
                <a:cxn ang="0">
                  <a:pos x="30" y="1638"/>
                </a:cxn>
                <a:cxn ang="0">
                  <a:pos x="48" y="822"/>
                </a:cxn>
                <a:cxn ang="0">
                  <a:pos x="66" y="822"/>
                </a:cxn>
                <a:cxn ang="0">
                  <a:pos x="84" y="0"/>
                </a:cxn>
                <a:cxn ang="0">
                  <a:pos x="102" y="0"/>
                </a:cxn>
                <a:cxn ang="0">
                  <a:pos x="120" y="0"/>
                </a:cxn>
                <a:cxn ang="0">
                  <a:pos x="138" y="0"/>
                </a:cxn>
                <a:cxn ang="0">
                  <a:pos x="156" y="0"/>
                </a:cxn>
                <a:cxn ang="0">
                  <a:pos x="174" y="0"/>
                </a:cxn>
                <a:cxn ang="0">
                  <a:pos x="192" y="822"/>
                </a:cxn>
                <a:cxn ang="0">
                  <a:pos x="210" y="822"/>
                </a:cxn>
                <a:cxn ang="0">
                  <a:pos x="228" y="1230"/>
                </a:cxn>
                <a:cxn ang="0">
                  <a:pos x="246" y="1230"/>
                </a:cxn>
                <a:cxn ang="0">
                  <a:pos x="264" y="1230"/>
                </a:cxn>
                <a:cxn ang="0">
                  <a:pos x="282" y="1230"/>
                </a:cxn>
                <a:cxn ang="0">
                  <a:pos x="300" y="822"/>
                </a:cxn>
                <a:cxn ang="0">
                  <a:pos x="318" y="822"/>
                </a:cxn>
                <a:cxn ang="0">
                  <a:pos x="336" y="1638"/>
                </a:cxn>
                <a:cxn ang="0">
                  <a:pos x="354" y="1638"/>
                </a:cxn>
                <a:cxn ang="0">
                  <a:pos x="372" y="1638"/>
                </a:cxn>
                <a:cxn ang="0">
                  <a:pos x="390" y="1638"/>
                </a:cxn>
                <a:cxn ang="0">
                  <a:pos x="408" y="1638"/>
                </a:cxn>
                <a:cxn ang="0">
                  <a:pos x="426" y="822"/>
                </a:cxn>
                <a:cxn ang="0">
                  <a:pos x="444" y="822"/>
                </a:cxn>
                <a:cxn ang="0">
                  <a:pos x="462" y="822"/>
                </a:cxn>
                <a:cxn ang="0">
                  <a:pos x="474" y="408"/>
                </a:cxn>
                <a:cxn ang="0">
                  <a:pos x="492" y="408"/>
                </a:cxn>
                <a:cxn ang="0">
                  <a:pos x="510" y="408"/>
                </a:cxn>
                <a:cxn ang="0">
                  <a:pos x="528" y="408"/>
                </a:cxn>
                <a:cxn ang="0">
                  <a:pos x="546" y="822"/>
                </a:cxn>
                <a:cxn ang="0">
                  <a:pos x="564" y="822"/>
                </a:cxn>
                <a:cxn ang="0">
                  <a:pos x="582" y="822"/>
                </a:cxn>
                <a:cxn ang="0">
                  <a:pos x="600" y="1230"/>
                </a:cxn>
                <a:cxn ang="0">
                  <a:pos x="618" y="1230"/>
                </a:cxn>
                <a:cxn ang="0">
                  <a:pos x="636" y="1230"/>
                </a:cxn>
                <a:cxn ang="0">
                  <a:pos x="654" y="1230"/>
                </a:cxn>
                <a:cxn ang="0">
                  <a:pos x="666" y="822"/>
                </a:cxn>
                <a:cxn ang="0">
                  <a:pos x="684" y="822"/>
                </a:cxn>
                <a:cxn ang="0">
                  <a:pos x="702" y="822"/>
                </a:cxn>
                <a:cxn ang="0">
                  <a:pos x="714" y="0"/>
                </a:cxn>
                <a:cxn ang="0">
                  <a:pos x="732" y="0"/>
                </a:cxn>
              </a:cxnLst>
              <a:rect l="0" t="0" r="r" b="b"/>
              <a:pathLst>
                <a:path w="744" h="1638">
                  <a:moveTo>
                    <a:pt x="0" y="1638"/>
                  </a:moveTo>
                  <a:lnTo>
                    <a:pt x="6" y="1638"/>
                  </a:lnTo>
                  <a:lnTo>
                    <a:pt x="12" y="1638"/>
                  </a:lnTo>
                  <a:lnTo>
                    <a:pt x="18" y="1638"/>
                  </a:lnTo>
                  <a:lnTo>
                    <a:pt x="24" y="1638"/>
                  </a:lnTo>
                  <a:lnTo>
                    <a:pt x="30" y="1638"/>
                  </a:lnTo>
                  <a:lnTo>
                    <a:pt x="36" y="1638"/>
                  </a:lnTo>
                  <a:lnTo>
                    <a:pt x="42" y="822"/>
                  </a:lnTo>
                  <a:lnTo>
                    <a:pt x="48" y="822"/>
                  </a:lnTo>
                  <a:lnTo>
                    <a:pt x="54" y="822"/>
                  </a:lnTo>
                  <a:lnTo>
                    <a:pt x="60" y="822"/>
                  </a:lnTo>
                  <a:lnTo>
                    <a:pt x="66" y="822"/>
                  </a:lnTo>
                  <a:lnTo>
                    <a:pt x="72" y="822"/>
                  </a:lnTo>
                  <a:lnTo>
                    <a:pt x="78" y="822"/>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822"/>
                  </a:lnTo>
                  <a:lnTo>
                    <a:pt x="186" y="822"/>
                  </a:lnTo>
                  <a:lnTo>
                    <a:pt x="192" y="822"/>
                  </a:lnTo>
                  <a:lnTo>
                    <a:pt x="198" y="822"/>
                  </a:lnTo>
                  <a:lnTo>
                    <a:pt x="204" y="822"/>
                  </a:lnTo>
                  <a:lnTo>
                    <a:pt x="210" y="822"/>
                  </a:lnTo>
                  <a:lnTo>
                    <a:pt x="216" y="822"/>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1230"/>
                  </a:lnTo>
                  <a:lnTo>
                    <a:pt x="288" y="1230"/>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1638"/>
                  </a:lnTo>
                  <a:lnTo>
                    <a:pt x="402" y="1638"/>
                  </a:lnTo>
                  <a:lnTo>
                    <a:pt x="408" y="1638"/>
                  </a:lnTo>
                  <a:lnTo>
                    <a:pt x="414" y="1638"/>
                  </a:lnTo>
                  <a:lnTo>
                    <a:pt x="420" y="822"/>
                  </a:lnTo>
                  <a:lnTo>
                    <a:pt x="426" y="822"/>
                  </a:lnTo>
                  <a:lnTo>
                    <a:pt x="432" y="822"/>
                  </a:lnTo>
                  <a:lnTo>
                    <a:pt x="438" y="822"/>
                  </a:lnTo>
                  <a:lnTo>
                    <a:pt x="444" y="822"/>
                  </a:lnTo>
                  <a:lnTo>
                    <a:pt x="450" y="822"/>
                  </a:lnTo>
                  <a:lnTo>
                    <a:pt x="456" y="822"/>
                  </a:lnTo>
                  <a:lnTo>
                    <a:pt x="462" y="822"/>
                  </a:lnTo>
                  <a:lnTo>
                    <a:pt x="468" y="822"/>
                  </a:lnTo>
                  <a:lnTo>
                    <a:pt x="468" y="408"/>
                  </a:lnTo>
                  <a:lnTo>
                    <a:pt x="474" y="408"/>
                  </a:lnTo>
                  <a:lnTo>
                    <a:pt x="480" y="408"/>
                  </a:lnTo>
                  <a:lnTo>
                    <a:pt x="486" y="408"/>
                  </a:lnTo>
                  <a:lnTo>
                    <a:pt x="492" y="408"/>
                  </a:lnTo>
                  <a:lnTo>
                    <a:pt x="498" y="408"/>
                  </a:lnTo>
                  <a:lnTo>
                    <a:pt x="504" y="408"/>
                  </a:lnTo>
                  <a:lnTo>
                    <a:pt x="510" y="408"/>
                  </a:lnTo>
                  <a:lnTo>
                    <a:pt x="516" y="408"/>
                  </a:lnTo>
                  <a:lnTo>
                    <a:pt x="522" y="408"/>
                  </a:lnTo>
                  <a:lnTo>
                    <a:pt x="528" y="408"/>
                  </a:lnTo>
                  <a:lnTo>
                    <a:pt x="534" y="408"/>
                  </a:lnTo>
                  <a:lnTo>
                    <a:pt x="540" y="408"/>
                  </a:lnTo>
                  <a:lnTo>
                    <a:pt x="546" y="822"/>
                  </a:lnTo>
                  <a:lnTo>
                    <a:pt x="552" y="822"/>
                  </a:lnTo>
                  <a:lnTo>
                    <a:pt x="558" y="822"/>
                  </a:lnTo>
                  <a:lnTo>
                    <a:pt x="564" y="822"/>
                  </a:lnTo>
                  <a:lnTo>
                    <a:pt x="570" y="822"/>
                  </a:lnTo>
                  <a:lnTo>
                    <a:pt x="576" y="822"/>
                  </a:lnTo>
                  <a:lnTo>
                    <a:pt x="582" y="822"/>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1230"/>
                  </a:lnTo>
                  <a:lnTo>
                    <a:pt x="666" y="1230"/>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9" name="Freeform 73"/>
            <p:cNvSpPr>
              <a:spLocks noChangeAspect="1"/>
            </p:cNvSpPr>
            <p:nvPr/>
          </p:nvSpPr>
          <p:spPr bwMode="auto">
            <a:xfrm>
              <a:off x="4833" y="1592"/>
              <a:ext cx="599" cy="1309"/>
            </a:xfrm>
            <a:custGeom>
              <a:avLst/>
              <a:gdLst/>
              <a:ahLst/>
              <a:cxnLst>
                <a:cxn ang="0">
                  <a:pos x="12" y="0"/>
                </a:cxn>
                <a:cxn ang="0">
                  <a:pos x="30" y="0"/>
                </a:cxn>
                <a:cxn ang="0">
                  <a:pos x="48" y="0"/>
                </a:cxn>
                <a:cxn ang="0">
                  <a:pos x="66" y="0"/>
                </a:cxn>
                <a:cxn ang="0">
                  <a:pos x="84" y="822"/>
                </a:cxn>
                <a:cxn ang="0">
                  <a:pos x="102" y="1230"/>
                </a:cxn>
                <a:cxn ang="0">
                  <a:pos x="120" y="1230"/>
                </a:cxn>
                <a:cxn ang="0">
                  <a:pos x="138" y="1230"/>
                </a:cxn>
                <a:cxn ang="0">
                  <a:pos x="156" y="1230"/>
                </a:cxn>
                <a:cxn ang="0">
                  <a:pos x="174" y="1230"/>
                </a:cxn>
                <a:cxn ang="0">
                  <a:pos x="192" y="1230"/>
                </a:cxn>
                <a:cxn ang="0">
                  <a:pos x="210" y="822"/>
                </a:cxn>
                <a:cxn ang="0">
                  <a:pos x="228" y="822"/>
                </a:cxn>
                <a:cxn ang="0">
                  <a:pos x="246" y="0"/>
                </a:cxn>
                <a:cxn ang="0">
                  <a:pos x="264" y="0"/>
                </a:cxn>
                <a:cxn ang="0">
                  <a:pos x="282" y="0"/>
                </a:cxn>
                <a:cxn ang="0">
                  <a:pos x="300" y="0"/>
                </a:cxn>
                <a:cxn ang="0">
                  <a:pos x="318" y="0"/>
                </a:cxn>
                <a:cxn ang="0">
                  <a:pos x="330" y="822"/>
                </a:cxn>
                <a:cxn ang="0">
                  <a:pos x="348" y="822"/>
                </a:cxn>
                <a:cxn ang="0">
                  <a:pos x="360" y="408"/>
                </a:cxn>
                <a:cxn ang="0">
                  <a:pos x="378" y="408"/>
                </a:cxn>
                <a:cxn ang="0">
                  <a:pos x="396" y="408"/>
                </a:cxn>
                <a:cxn ang="0">
                  <a:pos x="414" y="408"/>
                </a:cxn>
                <a:cxn ang="0">
                  <a:pos x="432" y="408"/>
                </a:cxn>
                <a:cxn ang="0">
                  <a:pos x="450" y="822"/>
                </a:cxn>
                <a:cxn ang="0">
                  <a:pos x="468" y="822"/>
                </a:cxn>
                <a:cxn ang="0">
                  <a:pos x="486" y="1638"/>
                </a:cxn>
                <a:cxn ang="0">
                  <a:pos x="504" y="1638"/>
                </a:cxn>
                <a:cxn ang="0">
                  <a:pos x="522" y="1638"/>
                </a:cxn>
                <a:cxn ang="0">
                  <a:pos x="540" y="1638"/>
                </a:cxn>
                <a:cxn ang="0">
                  <a:pos x="558" y="1638"/>
                </a:cxn>
                <a:cxn ang="0">
                  <a:pos x="576" y="1638"/>
                </a:cxn>
                <a:cxn ang="0">
                  <a:pos x="594" y="822"/>
                </a:cxn>
                <a:cxn ang="0">
                  <a:pos x="612" y="822"/>
                </a:cxn>
                <a:cxn ang="0">
                  <a:pos x="630" y="0"/>
                </a:cxn>
                <a:cxn ang="0">
                  <a:pos x="648" y="0"/>
                </a:cxn>
                <a:cxn ang="0">
                  <a:pos x="666" y="0"/>
                </a:cxn>
                <a:cxn ang="0">
                  <a:pos x="684" y="0"/>
                </a:cxn>
                <a:cxn ang="0">
                  <a:pos x="702" y="0"/>
                </a:cxn>
                <a:cxn ang="0">
                  <a:pos x="720" y="0"/>
                </a:cxn>
                <a:cxn ang="0">
                  <a:pos x="738" y="822"/>
                </a:cxn>
              </a:cxnLst>
              <a:rect l="0" t="0" r="r" b="b"/>
              <a:pathLst>
                <a:path w="750" h="1638">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822"/>
                  </a:lnTo>
                  <a:lnTo>
                    <a:pt x="78" y="822"/>
                  </a:lnTo>
                  <a:lnTo>
                    <a:pt x="84" y="822"/>
                  </a:lnTo>
                  <a:lnTo>
                    <a:pt x="90" y="822"/>
                  </a:lnTo>
                  <a:lnTo>
                    <a:pt x="96" y="822"/>
                  </a:lnTo>
                  <a:lnTo>
                    <a:pt x="102" y="1230"/>
                  </a:lnTo>
                  <a:lnTo>
                    <a:pt x="108" y="1230"/>
                  </a:lnTo>
                  <a:lnTo>
                    <a:pt x="114" y="1230"/>
                  </a:lnTo>
                  <a:lnTo>
                    <a:pt x="120" y="1230"/>
                  </a:lnTo>
                  <a:lnTo>
                    <a:pt x="126" y="1230"/>
                  </a:lnTo>
                  <a:lnTo>
                    <a:pt x="132" y="1230"/>
                  </a:lnTo>
                  <a:lnTo>
                    <a:pt x="138" y="1230"/>
                  </a:lnTo>
                  <a:lnTo>
                    <a:pt x="144" y="1230"/>
                  </a:lnTo>
                  <a:lnTo>
                    <a:pt x="150" y="1230"/>
                  </a:lnTo>
                  <a:lnTo>
                    <a:pt x="156" y="1230"/>
                  </a:lnTo>
                  <a:lnTo>
                    <a:pt x="162" y="1230"/>
                  </a:lnTo>
                  <a:lnTo>
                    <a:pt x="168" y="1230"/>
                  </a:lnTo>
                  <a:lnTo>
                    <a:pt x="174" y="1230"/>
                  </a:lnTo>
                  <a:lnTo>
                    <a:pt x="180" y="1230"/>
                  </a:lnTo>
                  <a:lnTo>
                    <a:pt x="186" y="1230"/>
                  </a:lnTo>
                  <a:lnTo>
                    <a:pt x="192" y="1230"/>
                  </a:lnTo>
                  <a:lnTo>
                    <a:pt x="198" y="822"/>
                  </a:lnTo>
                  <a:lnTo>
                    <a:pt x="204" y="822"/>
                  </a:lnTo>
                  <a:lnTo>
                    <a:pt x="210" y="822"/>
                  </a:lnTo>
                  <a:lnTo>
                    <a:pt x="216" y="822"/>
                  </a:lnTo>
                  <a:lnTo>
                    <a:pt x="222" y="822"/>
                  </a:lnTo>
                  <a:lnTo>
                    <a:pt x="228" y="822"/>
                  </a:lnTo>
                  <a:lnTo>
                    <a:pt x="234" y="822"/>
                  </a:lnTo>
                  <a:lnTo>
                    <a:pt x="240" y="822"/>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18" y="822"/>
                  </a:lnTo>
                  <a:lnTo>
                    <a:pt x="324" y="822"/>
                  </a:lnTo>
                  <a:lnTo>
                    <a:pt x="330" y="822"/>
                  </a:lnTo>
                  <a:lnTo>
                    <a:pt x="336" y="822"/>
                  </a:lnTo>
                  <a:lnTo>
                    <a:pt x="342" y="822"/>
                  </a:lnTo>
                  <a:lnTo>
                    <a:pt x="348" y="822"/>
                  </a:lnTo>
                  <a:lnTo>
                    <a:pt x="354" y="822"/>
                  </a:lnTo>
                  <a:lnTo>
                    <a:pt x="360" y="822"/>
                  </a:lnTo>
                  <a:lnTo>
                    <a:pt x="360" y="408"/>
                  </a:lnTo>
                  <a:lnTo>
                    <a:pt x="366" y="408"/>
                  </a:lnTo>
                  <a:lnTo>
                    <a:pt x="372" y="408"/>
                  </a:lnTo>
                  <a:lnTo>
                    <a:pt x="378" y="408"/>
                  </a:lnTo>
                  <a:lnTo>
                    <a:pt x="384" y="408"/>
                  </a:lnTo>
                  <a:lnTo>
                    <a:pt x="390" y="408"/>
                  </a:lnTo>
                  <a:lnTo>
                    <a:pt x="396" y="408"/>
                  </a:lnTo>
                  <a:lnTo>
                    <a:pt x="402" y="408"/>
                  </a:lnTo>
                  <a:lnTo>
                    <a:pt x="408" y="408"/>
                  </a:lnTo>
                  <a:lnTo>
                    <a:pt x="414" y="408"/>
                  </a:lnTo>
                  <a:lnTo>
                    <a:pt x="420" y="408"/>
                  </a:lnTo>
                  <a:lnTo>
                    <a:pt x="426" y="408"/>
                  </a:lnTo>
                  <a:lnTo>
                    <a:pt x="432" y="408"/>
                  </a:lnTo>
                  <a:lnTo>
                    <a:pt x="438" y="408"/>
                  </a:lnTo>
                  <a:lnTo>
                    <a:pt x="444" y="822"/>
                  </a:lnTo>
                  <a:lnTo>
                    <a:pt x="450" y="822"/>
                  </a:lnTo>
                  <a:lnTo>
                    <a:pt x="456" y="822"/>
                  </a:lnTo>
                  <a:lnTo>
                    <a:pt x="462" y="822"/>
                  </a:lnTo>
                  <a:lnTo>
                    <a:pt x="468" y="822"/>
                  </a:lnTo>
                  <a:lnTo>
                    <a:pt x="474" y="822"/>
                  </a:lnTo>
                  <a:lnTo>
                    <a:pt x="480" y="822"/>
                  </a:lnTo>
                  <a:lnTo>
                    <a:pt x="486" y="1638"/>
                  </a:lnTo>
                  <a:lnTo>
                    <a:pt x="492" y="1638"/>
                  </a:lnTo>
                  <a:lnTo>
                    <a:pt x="498" y="1638"/>
                  </a:lnTo>
                  <a:lnTo>
                    <a:pt x="504" y="1638"/>
                  </a:lnTo>
                  <a:lnTo>
                    <a:pt x="510" y="1638"/>
                  </a:lnTo>
                  <a:lnTo>
                    <a:pt x="516" y="1638"/>
                  </a:lnTo>
                  <a:lnTo>
                    <a:pt x="522" y="1638"/>
                  </a:lnTo>
                  <a:lnTo>
                    <a:pt x="528" y="1638"/>
                  </a:lnTo>
                  <a:lnTo>
                    <a:pt x="534" y="1638"/>
                  </a:lnTo>
                  <a:lnTo>
                    <a:pt x="540" y="1638"/>
                  </a:lnTo>
                  <a:lnTo>
                    <a:pt x="546" y="1638"/>
                  </a:lnTo>
                  <a:lnTo>
                    <a:pt x="552" y="1638"/>
                  </a:lnTo>
                  <a:lnTo>
                    <a:pt x="558" y="1638"/>
                  </a:lnTo>
                  <a:lnTo>
                    <a:pt x="564" y="1638"/>
                  </a:lnTo>
                  <a:lnTo>
                    <a:pt x="570" y="1638"/>
                  </a:lnTo>
                  <a:lnTo>
                    <a:pt x="576" y="1638"/>
                  </a:lnTo>
                  <a:lnTo>
                    <a:pt x="582" y="1638"/>
                  </a:lnTo>
                  <a:lnTo>
                    <a:pt x="588" y="1638"/>
                  </a:lnTo>
                  <a:lnTo>
                    <a:pt x="594" y="822"/>
                  </a:lnTo>
                  <a:lnTo>
                    <a:pt x="600" y="822"/>
                  </a:lnTo>
                  <a:lnTo>
                    <a:pt x="606" y="822"/>
                  </a:lnTo>
                  <a:lnTo>
                    <a:pt x="612" y="822"/>
                  </a:lnTo>
                  <a:lnTo>
                    <a:pt x="618" y="822"/>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822"/>
                  </a:lnTo>
                  <a:lnTo>
                    <a:pt x="732" y="822"/>
                  </a:lnTo>
                  <a:lnTo>
                    <a:pt x="738" y="822"/>
                  </a:lnTo>
                  <a:lnTo>
                    <a:pt x="744" y="822"/>
                  </a:lnTo>
                  <a:lnTo>
                    <a:pt x="750" y="822"/>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0" name="Freeform 74"/>
            <p:cNvSpPr>
              <a:spLocks noChangeAspect="1"/>
            </p:cNvSpPr>
            <p:nvPr/>
          </p:nvSpPr>
          <p:spPr bwMode="auto">
            <a:xfrm>
              <a:off x="5432" y="1919"/>
              <a:ext cx="288" cy="982"/>
            </a:xfrm>
            <a:custGeom>
              <a:avLst/>
              <a:gdLst/>
              <a:ahLst/>
              <a:cxnLst>
                <a:cxn ang="0">
                  <a:pos x="0" y="414"/>
                </a:cxn>
                <a:cxn ang="0">
                  <a:pos x="6" y="414"/>
                </a:cxn>
                <a:cxn ang="0">
                  <a:pos x="12" y="414"/>
                </a:cxn>
                <a:cxn ang="0">
                  <a:pos x="18" y="414"/>
                </a:cxn>
                <a:cxn ang="0">
                  <a:pos x="24" y="414"/>
                </a:cxn>
                <a:cxn ang="0">
                  <a:pos x="30" y="1230"/>
                </a:cxn>
                <a:cxn ang="0">
                  <a:pos x="36" y="1230"/>
                </a:cxn>
                <a:cxn ang="0">
                  <a:pos x="42" y="1230"/>
                </a:cxn>
                <a:cxn ang="0">
                  <a:pos x="48" y="1230"/>
                </a:cxn>
                <a:cxn ang="0">
                  <a:pos x="54" y="1230"/>
                </a:cxn>
                <a:cxn ang="0">
                  <a:pos x="60" y="1230"/>
                </a:cxn>
                <a:cxn ang="0">
                  <a:pos x="66" y="1230"/>
                </a:cxn>
                <a:cxn ang="0">
                  <a:pos x="72" y="1230"/>
                </a:cxn>
                <a:cxn ang="0">
                  <a:pos x="78" y="1230"/>
                </a:cxn>
                <a:cxn ang="0">
                  <a:pos x="84" y="1230"/>
                </a:cxn>
                <a:cxn ang="0">
                  <a:pos x="90" y="1230"/>
                </a:cxn>
                <a:cxn ang="0">
                  <a:pos x="96" y="1230"/>
                </a:cxn>
                <a:cxn ang="0">
                  <a:pos x="102" y="1230"/>
                </a:cxn>
                <a:cxn ang="0">
                  <a:pos x="108" y="1230"/>
                </a:cxn>
                <a:cxn ang="0">
                  <a:pos x="114" y="414"/>
                </a:cxn>
                <a:cxn ang="0">
                  <a:pos x="120" y="414"/>
                </a:cxn>
                <a:cxn ang="0">
                  <a:pos x="126" y="414"/>
                </a:cxn>
                <a:cxn ang="0">
                  <a:pos x="132" y="414"/>
                </a:cxn>
                <a:cxn ang="0">
                  <a:pos x="138" y="414"/>
                </a:cxn>
                <a:cxn ang="0">
                  <a:pos x="144" y="414"/>
                </a:cxn>
                <a:cxn ang="0">
                  <a:pos x="150" y="414"/>
                </a:cxn>
                <a:cxn ang="0">
                  <a:pos x="156" y="822"/>
                </a:cxn>
                <a:cxn ang="0">
                  <a:pos x="162" y="822"/>
                </a:cxn>
                <a:cxn ang="0">
                  <a:pos x="168" y="822"/>
                </a:cxn>
                <a:cxn ang="0">
                  <a:pos x="174" y="822"/>
                </a:cxn>
                <a:cxn ang="0">
                  <a:pos x="180" y="822"/>
                </a:cxn>
                <a:cxn ang="0">
                  <a:pos x="186" y="822"/>
                </a:cxn>
                <a:cxn ang="0">
                  <a:pos x="192" y="822"/>
                </a:cxn>
                <a:cxn ang="0">
                  <a:pos x="198" y="822"/>
                </a:cxn>
                <a:cxn ang="0">
                  <a:pos x="204" y="822"/>
                </a:cxn>
                <a:cxn ang="0">
                  <a:pos x="210" y="822"/>
                </a:cxn>
                <a:cxn ang="0">
                  <a:pos x="216" y="822"/>
                </a:cxn>
                <a:cxn ang="0">
                  <a:pos x="222" y="822"/>
                </a:cxn>
                <a:cxn ang="0">
                  <a:pos x="228" y="822"/>
                </a:cxn>
                <a:cxn ang="0">
                  <a:pos x="234" y="822"/>
                </a:cxn>
                <a:cxn ang="0">
                  <a:pos x="240" y="822"/>
                </a:cxn>
                <a:cxn ang="0">
                  <a:pos x="246" y="414"/>
                </a:cxn>
                <a:cxn ang="0">
                  <a:pos x="252" y="414"/>
                </a:cxn>
                <a:cxn ang="0">
                  <a:pos x="258" y="414"/>
                </a:cxn>
                <a:cxn ang="0">
                  <a:pos x="264" y="414"/>
                </a:cxn>
                <a:cxn ang="0">
                  <a:pos x="270" y="414"/>
                </a:cxn>
                <a:cxn ang="0">
                  <a:pos x="276" y="414"/>
                </a:cxn>
                <a:cxn ang="0">
                  <a:pos x="282" y="414"/>
                </a:cxn>
                <a:cxn ang="0">
                  <a:pos x="288" y="0"/>
                </a:cxn>
                <a:cxn ang="0">
                  <a:pos x="294" y="0"/>
                </a:cxn>
                <a:cxn ang="0">
                  <a:pos x="300" y="0"/>
                </a:cxn>
                <a:cxn ang="0">
                  <a:pos x="306" y="0"/>
                </a:cxn>
                <a:cxn ang="0">
                  <a:pos x="312" y="0"/>
                </a:cxn>
                <a:cxn ang="0">
                  <a:pos x="318" y="0"/>
                </a:cxn>
                <a:cxn ang="0">
                  <a:pos x="324" y="0"/>
                </a:cxn>
                <a:cxn ang="0">
                  <a:pos x="330" y="0"/>
                </a:cxn>
                <a:cxn ang="0">
                  <a:pos x="336" y="0"/>
                </a:cxn>
                <a:cxn ang="0">
                  <a:pos x="342" y="0"/>
                </a:cxn>
                <a:cxn ang="0">
                  <a:pos x="348" y="0"/>
                </a:cxn>
                <a:cxn ang="0">
                  <a:pos x="354" y="0"/>
                </a:cxn>
                <a:cxn ang="0">
                  <a:pos x="360" y="0"/>
                </a:cxn>
              </a:cxnLst>
              <a:rect l="0" t="0" r="r" b="b"/>
              <a:pathLst>
                <a:path w="360" h="1230">
                  <a:moveTo>
                    <a:pt x="0" y="414"/>
                  </a:moveTo>
                  <a:lnTo>
                    <a:pt x="6" y="414"/>
                  </a:lnTo>
                  <a:lnTo>
                    <a:pt x="12" y="414"/>
                  </a:lnTo>
                  <a:lnTo>
                    <a:pt x="18" y="414"/>
                  </a:lnTo>
                  <a:lnTo>
                    <a:pt x="24" y="414"/>
                  </a:lnTo>
                  <a:lnTo>
                    <a:pt x="30" y="1230"/>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414"/>
                  </a:lnTo>
                  <a:lnTo>
                    <a:pt x="120" y="414"/>
                  </a:lnTo>
                  <a:lnTo>
                    <a:pt x="126" y="414"/>
                  </a:lnTo>
                  <a:lnTo>
                    <a:pt x="132" y="414"/>
                  </a:lnTo>
                  <a:lnTo>
                    <a:pt x="138" y="414"/>
                  </a:lnTo>
                  <a:lnTo>
                    <a:pt x="144" y="414"/>
                  </a:lnTo>
                  <a:lnTo>
                    <a:pt x="150" y="414"/>
                  </a:lnTo>
                  <a:lnTo>
                    <a:pt x="156" y="822"/>
                  </a:lnTo>
                  <a:lnTo>
                    <a:pt x="162" y="822"/>
                  </a:lnTo>
                  <a:lnTo>
                    <a:pt x="168" y="822"/>
                  </a:lnTo>
                  <a:lnTo>
                    <a:pt x="174" y="822"/>
                  </a:lnTo>
                  <a:lnTo>
                    <a:pt x="180" y="822"/>
                  </a:lnTo>
                  <a:lnTo>
                    <a:pt x="186" y="822"/>
                  </a:lnTo>
                  <a:lnTo>
                    <a:pt x="192" y="822"/>
                  </a:lnTo>
                  <a:lnTo>
                    <a:pt x="198" y="822"/>
                  </a:lnTo>
                  <a:lnTo>
                    <a:pt x="204" y="822"/>
                  </a:lnTo>
                  <a:lnTo>
                    <a:pt x="210" y="822"/>
                  </a:lnTo>
                  <a:lnTo>
                    <a:pt x="216" y="822"/>
                  </a:lnTo>
                  <a:lnTo>
                    <a:pt x="222" y="822"/>
                  </a:lnTo>
                  <a:lnTo>
                    <a:pt x="228" y="822"/>
                  </a:lnTo>
                  <a:lnTo>
                    <a:pt x="234" y="822"/>
                  </a:lnTo>
                  <a:lnTo>
                    <a:pt x="240" y="822"/>
                  </a:lnTo>
                  <a:lnTo>
                    <a:pt x="246" y="414"/>
                  </a:lnTo>
                  <a:lnTo>
                    <a:pt x="252" y="414"/>
                  </a:lnTo>
                  <a:lnTo>
                    <a:pt x="258" y="414"/>
                  </a:lnTo>
                  <a:lnTo>
                    <a:pt x="264" y="414"/>
                  </a:lnTo>
                  <a:lnTo>
                    <a:pt x="270" y="414"/>
                  </a:lnTo>
                  <a:lnTo>
                    <a:pt x="276" y="414"/>
                  </a:lnTo>
                  <a:lnTo>
                    <a:pt x="282" y="414"/>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1" name="Freeform 75"/>
            <p:cNvSpPr>
              <a:spLocks noChangeAspect="1"/>
            </p:cNvSpPr>
            <p:nvPr/>
          </p:nvSpPr>
          <p:spPr bwMode="auto">
            <a:xfrm>
              <a:off x="3638" y="1592"/>
              <a:ext cx="600" cy="1309"/>
            </a:xfrm>
            <a:custGeom>
              <a:avLst/>
              <a:gdLst/>
              <a:ahLst/>
              <a:cxnLst>
                <a:cxn ang="0">
                  <a:pos x="12" y="822"/>
                </a:cxn>
                <a:cxn ang="0">
                  <a:pos x="30" y="822"/>
                </a:cxn>
                <a:cxn ang="0">
                  <a:pos x="48" y="408"/>
                </a:cxn>
                <a:cxn ang="0">
                  <a:pos x="66" y="408"/>
                </a:cxn>
                <a:cxn ang="0">
                  <a:pos x="84" y="408"/>
                </a:cxn>
                <a:cxn ang="0">
                  <a:pos x="102" y="408"/>
                </a:cxn>
                <a:cxn ang="0">
                  <a:pos x="120" y="408"/>
                </a:cxn>
                <a:cxn ang="0">
                  <a:pos x="138" y="822"/>
                </a:cxn>
                <a:cxn ang="0">
                  <a:pos x="156" y="822"/>
                </a:cxn>
                <a:cxn ang="0">
                  <a:pos x="174" y="822"/>
                </a:cxn>
                <a:cxn ang="0">
                  <a:pos x="192" y="1230"/>
                </a:cxn>
                <a:cxn ang="0">
                  <a:pos x="210" y="1230"/>
                </a:cxn>
                <a:cxn ang="0">
                  <a:pos x="228" y="1230"/>
                </a:cxn>
                <a:cxn ang="0">
                  <a:pos x="246" y="1230"/>
                </a:cxn>
                <a:cxn ang="0">
                  <a:pos x="264" y="1230"/>
                </a:cxn>
                <a:cxn ang="0">
                  <a:pos x="282" y="822"/>
                </a:cxn>
                <a:cxn ang="0">
                  <a:pos x="300" y="822"/>
                </a:cxn>
                <a:cxn ang="0">
                  <a:pos x="318" y="822"/>
                </a:cxn>
                <a:cxn ang="0">
                  <a:pos x="336" y="0"/>
                </a:cxn>
                <a:cxn ang="0">
                  <a:pos x="354" y="0"/>
                </a:cxn>
                <a:cxn ang="0">
                  <a:pos x="372" y="0"/>
                </a:cxn>
                <a:cxn ang="0">
                  <a:pos x="390" y="0"/>
                </a:cxn>
                <a:cxn ang="0">
                  <a:pos x="408" y="822"/>
                </a:cxn>
                <a:cxn ang="0">
                  <a:pos x="426" y="822"/>
                </a:cxn>
                <a:cxn ang="0">
                  <a:pos x="444" y="1638"/>
                </a:cxn>
                <a:cxn ang="0">
                  <a:pos x="462" y="1638"/>
                </a:cxn>
                <a:cxn ang="0">
                  <a:pos x="480" y="1638"/>
                </a:cxn>
                <a:cxn ang="0">
                  <a:pos x="498" y="1638"/>
                </a:cxn>
                <a:cxn ang="0">
                  <a:pos x="516" y="1638"/>
                </a:cxn>
                <a:cxn ang="0">
                  <a:pos x="534" y="822"/>
                </a:cxn>
                <a:cxn ang="0">
                  <a:pos x="552" y="822"/>
                </a:cxn>
                <a:cxn ang="0">
                  <a:pos x="564" y="1230"/>
                </a:cxn>
                <a:cxn ang="0">
                  <a:pos x="582" y="1230"/>
                </a:cxn>
                <a:cxn ang="0">
                  <a:pos x="600" y="1230"/>
                </a:cxn>
                <a:cxn ang="0">
                  <a:pos x="618" y="1230"/>
                </a:cxn>
                <a:cxn ang="0">
                  <a:pos x="636" y="1230"/>
                </a:cxn>
                <a:cxn ang="0">
                  <a:pos x="654" y="1230"/>
                </a:cxn>
                <a:cxn ang="0">
                  <a:pos x="672" y="822"/>
                </a:cxn>
                <a:cxn ang="0">
                  <a:pos x="690" y="822"/>
                </a:cxn>
                <a:cxn ang="0">
                  <a:pos x="708" y="822"/>
                </a:cxn>
                <a:cxn ang="0">
                  <a:pos x="720" y="0"/>
                </a:cxn>
                <a:cxn ang="0">
                  <a:pos x="738" y="0"/>
                </a:cxn>
              </a:cxnLst>
              <a:rect l="0" t="0" r="r" b="b"/>
              <a:pathLst>
                <a:path w="750" h="1638">
                  <a:moveTo>
                    <a:pt x="0" y="822"/>
                  </a:moveTo>
                  <a:lnTo>
                    <a:pt x="6" y="822"/>
                  </a:lnTo>
                  <a:lnTo>
                    <a:pt x="12" y="822"/>
                  </a:lnTo>
                  <a:lnTo>
                    <a:pt x="18" y="822"/>
                  </a:lnTo>
                  <a:lnTo>
                    <a:pt x="24" y="822"/>
                  </a:lnTo>
                  <a:lnTo>
                    <a:pt x="30" y="822"/>
                  </a:lnTo>
                  <a:lnTo>
                    <a:pt x="36" y="408"/>
                  </a:lnTo>
                  <a:lnTo>
                    <a:pt x="42" y="408"/>
                  </a:lnTo>
                  <a:lnTo>
                    <a:pt x="48" y="408"/>
                  </a:lnTo>
                  <a:lnTo>
                    <a:pt x="54" y="408"/>
                  </a:lnTo>
                  <a:lnTo>
                    <a:pt x="60" y="408"/>
                  </a:lnTo>
                  <a:lnTo>
                    <a:pt x="66" y="408"/>
                  </a:lnTo>
                  <a:lnTo>
                    <a:pt x="72" y="408"/>
                  </a:lnTo>
                  <a:lnTo>
                    <a:pt x="78" y="408"/>
                  </a:lnTo>
                  <a:lnTo>
                    <a:pt x="84" y="408"/>
                  </a:lnTo>
                  <a:lnTo>
                    <a:pt x="90" y="408"/>
                  </a:lnTo>
                  <a:lnTo>
                    <a:pt x="96" y="408"/>
                  </a:lnTo>
                  <a:lnTo>
                    <a:pt x="102" y="408"/>
                  </a:lnTo>
                  <a:lnTo>
                    <a:pt x="108" y="408"/>
                  </a:lnTo>
                  <a:lnTo>
                    <a:pt x="114" y="408"/>
                  </a:lnTo>
                  <a:lnTo>
                    <a:pt x="120" y="408"/>
                  </a:lnTo>
                  <a:lnTo>
                    <a:pt x="126" y="408"/>
                  </a:lnTo>
                  <a:lnTo>
                    <a:pt x="132" y="408"/>
                  </a:lnTo>
                  <a:lnTo>
                    <a:pt x="138" y="822"/>
                  </a:lnTo>
                  <a:lnTo>
                    <a:pt x="144" y="822"/>
                  </a:lnTo>
                  <a:lnTo>
                    <a:pt x="150" y="822"/>
                  </a:lnTo>
                  <a:lnTo>
                    <a:pt x="156" y="822"/>
                  </a:lnTo>
                  <a:lnTo>
                    <a:pt x="162" y="822"/>
                  </a:lnTo>
                  <a:lnTo>
                    <a:pt x="168" y="822"/>
                  </a:lnTo>
                  <a:lnTo>
                    <a:pt x="174" y="822"/>
                  </a:lnTo>
                  <a:lnTo>
                    <a:pt x="180" y="822"/>
                  </a:lnTo>
                  <a:lnTo>
                    <a:pt x="186" y="822"/>
                  </a:lnTo>
                  <a:lnTo>
                    <a:pt x="192" y="1230"/>
                  </a:lnTo>
                  <a:lnTo>
                    <a:pt x="198" y="1230"/>
                  </a:lnTo>
                  <a:lnTo>
                    <a:pt x="204" y="1230"/>
                  </a:lnTo>
                  <a:lnTo>
                    <a:pt x="210" y="1230"/>
                  </a:lnTo>
                  <a:lnTo>
                    <a:pt x="216" y="1230"/>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822"/>
                  </a:lnTo>
                  <a:lnTo>
                    <a:pt x="288" y="822"/>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822"/>
                  </a:lnTo>
                  <a:lnTo>
                    <a:pt x="402" y="822"/>
                  </a:lnTo>
                  <a:lnTo>
                    <a:pt x="408" y="822"/>
                  </a:lnTo>
                  <a:lnTo>
                    <a:pt x="414" y="822"/>
                  </a:lnTo>
                  <a:lnTo>
                    <a:pt x="420" y="822"/>
                  </a:lnTo>
                  <a:lnTo>
                    <a:pt x="426" y="822"/>
                  </a:lnTo>
                  <a:lnTo>
                    <a:pt x="432" y="822"/>
                  </a:lnTo>
                  <a:lnTo>
                    <a:pt x="438" y="1638"/>
                  </a:lnTo>
                  <a:lnTo>
                    <a:pt x="444" y="1638"/>
                  </a:lnTo>
                  <a:lnTo>
                    <a:pt x="450" y="1638"/>
                  </a:lnTo>
                  <a:lnTo>
                    <a:pt x="456" y="1638"/>
                  </a:lnTo>
                  <a:lnTo>
                    <a:pt x="462" y="1638"/>
                  </a:lnTo>
                  <a:lnTo>
                    <a:pt x="468" y="1638"/>
                  </a:lnTo>
                  <a:lnTo>
                    <a:pt x="474" y="1638"/>
                  </a:lnTo>
                  <a:lnTo>
                    <a:pt x="480" y="1638"/>
                  </a:lnTo>
                  <a:lnTo>
                    <a:pt x="486" y="1638"/>
                  </a:lnTo>
                  <a:lnTo>
                    <a:pt x="492" y="1638"/>
                  </a:lnTo>
                  <a:lnTo>
                    <a:pt x="498" y="1638"/>
                  </a:lnTo>
                  <a:lnTo>
                    <a:pt x="504" y="1638"/>
                  </a:lnTo>
                  <a:lnTo>
                    <a:pt x="510" y="1638"/>
                  </a:lnTo>
                  <a:lnTo>
                    <a:pt x="516" y="1638"/>
                  </a:lnTo>
                  <a:lnTo>
                    <a:pt x="522" y="822"/>
                  </a:lnTo>
                  <a:lnTo>
                    <a:pt x="528" y="822"/>
                  </a:lnTo>
                  <a:lnTo>
                    <a:pt x="534" y="822"/>
                  </a:lnTo>
                  <a:lnTo>
                    <a:pt x="540" y="822"/>
                  </a:lnTo>
                  <a:lnTo>
                    <a:pt x="546" y="822"/>
                  </a:lnTo>
                  <a:lnTo>
                    <a:pt x="552" y="822"/>
                  </a:lnTo>
                  <a:lnTo>
                    <a:pt x="552" y="1230"/>
                  </a:lnTo>
                  <a:lnTo>
                    <a:pt x="558" y="1230"/>
                  </a:lnTo>
                  <a:lnTo>
                    <a:pt x="564" y="1230"/>
                  </a:lnTo>
                  <a:lnTo>
                    <a:pt x="570" y="1230"/>
                  </a:lnTo>
                  <a:lnTo>
                    <a:pt x="576" y="1230"/>
                  </a:lnTo>
                  <a:lnTo>
                    <a:pt x="582" y="1230"/>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822"/>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lnTo>
                    <a:pt x="750" y="0"/>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2" name="Freeform 76"/>
            <p:cNvSpPr>
              <a:spLocks noChangeAspect="1"/>
            </p:cNvSpPr>
            <p:nvPr/>
          </p:nvSpPr>
          <p:spPr bwMode="auto">
            <a:xfrm>
              <a:off x="4238" y="1592"/>
              <a:ext cx="595" cy="1309"/>
            </a:xfrm>
            <a:custGeom>
              <a:avLst/>
              <a:gdLst/>
              <a:ahLst/>
              <a:cxnLst>
                <a:cxn ang="0">
                  <a:pos x="12" y="0"/>
                </a:cxn>
                <a:cxn ang="0">
                  <a:pos x="30" y="0"/>
                </a:cxn>
                <a:cxn ang="0">
                  <a:pos x="48" y="822"/>
                </a:cxn>
                <a:cxn ang="0">
                  <a:pos x="66" y="822"/>
                </a:cxn>
                <a:cxn ang="0">
                  <a:pos x="84" y="1638"/>
                </a:cxn>
                <a:cxn ang="0">
                  <a:pos x="102" y="1638"/>
                </a:cxn>
                <a:cxn ang="0">
                  <a:pos x="120" y="1638"/>
                </a:cxn>
                <a:cxn ang="0">
                  <a:pos x="138" y="1638"/>
                </a:cxn>
                <a:cxn ang="0">
                  <a:pos x="156" y="1638"/>
                </a:cxn>
                <a:cxn ang="0">
                  <a:pos x="174" y="1638"/>
                </a:cxn>
                <a:cxn ang="0">
                  <a:pos x="192" y="822"/>
                </a:cxn>
                <a:cxn ang="0">
                  <a:pos x="210" y="822"/>
                </a:cxn>
                <a:cxn ang="0">
                  <a:pos x="228" y="408"/>
                </a:cxn>
                <a:cxn ang="0">
                  <a:pos x="246" y="408"/>
                </a:cxn>
                <a:cxn ang="0">
                  <a:pos x="264" y="408"/>
                </a:cxn>
                <a:cxn ang="0">
                  <a:pos x="282" y="408"/>
                </a:cxn>
                <a:cxn ang="0">
                  <a:pos x="300" y="822"/>
                </a:cxn>
                <a:cxn ang="0">
                  <a:pos x="318" y="822"/>
                </a:cxn>
                <a:cxn ang="0">
                  <a:pos x="336" y="0"/>
                </a:cxn>
                <a:cxn ang="0">
                  <a:pos x="354" y="0"/>
                </a:cxn>
                <a:cxn ang="0">
                  <a:pos x="372" y="0"/>
                </a:cxn>
                <a:cxn ang="0">
                  <a:pos x="390" y="0"/>
                </a:cxn>
                <a:cxn ang="0">
                  <a:pos x="408" y="0"/>
                </a:cxn>
                <a:cxn ang="0">
                  <a:pos x="426" y="822"/>
                </a:cxn>
                <a:cxn ang="0">
                  <a:pos x="444" y="822"/>
                </a:cxn>
                <a:cxn ang="0">
                  <a:pos x="462" y="822"/>
                </a:cxn>
                <a:cxn ang="0">
                  <a:pos x="474" y="1230"/>
                </a:cxn>
                <a:cxn ang="0">
                  <a:pos x="492" y="1230"/>
                </a:cxn>
                <a:cxn ang="0">
                  <a:pos x="510" y="1230"/>
                </a:cxn>
                <a:cxn ang="0">
                  <a:pos x="528" y="1230"/>
                </a:cxn>
                <a:cxn ang="0">
                  <a:pos x="546" y="822"/>
                </a:cxn>
                <a:cxn ang="0">
                  <a:pos x="564" y="822"/>
                </a:cxn>
                <a:cxn ang="0">
                  <a:pos x="582" y="822"/>
                </a:cxn>
                <a:cxn ang="0">
                  <a:pos x="600" y="408"/>
                </a:cxn>
                <a:cxn ang="0">
                  <a:pos x="618" y="408"/>
                </a:cxn>
                <a:cxn ang="0">
                  <a:pos x="636" y="408"/>
                </a:cxn>
                <a:cxn ang="0">
                  <a:pos x="654" y="408"/>
                </a:cxn>
                <a:cxn ang="0">
                  <a:pos x="666" y="822"/>
                </a:cxn>
                <a:cxn ang="0">
                  <a:pos x="684" y="822"/>
                </a:cxn>
                <a:cxn ang="0">
                  <a:pos x="702" y="822"/>
                </a:cxn>
                <a:cxn ang="0">
                  <a:pos x="714" y="1638"/>
                </a:cxn>
                <a:cxn ang="0">
                  <a:pos x="732" y="1638"/>
                </a:cxn>
              </a:cxnLst>
              <a:rect l="0" t="0" r="r" b="b"/>
              <a:pathLst>
                <a:path w="744" h="1638">
                  <a:moveTo>
                    <a:pt x="0" y="0"/>
                  </a:moveTo>
                  <a:lnTo>
                    <a:pt x="6" y="0"/>
                  </a:lnTo>
                  <a:lnTo>
                    <a:pt x="12" y="0"/>
                  </a:lnTo>
                  <a:lnTo>
                    <a:pt x="18" y="0"/>
                  </a:lnTo>
                  <a:lnTo>
                    <a:pt x="24" y="0"/>
                  </a:lnTo>
                  <a:lnTo>
                    <a:pt x="30" y="0"/>
                  </a:lnTo>
                  <a:lnTo>
                    <a:pt x="36" y="0"/>
                  </a:lnTo>
                  <a:lnTo>
                    <a:pt x="42" y="822"/>
                  </a:lnTo>
                  <a:lnTo>
                    <a:pt x="48" y="822"/>
                  </a:lnTo>
                  <a:lnTo>
                    <a:pt x="54" y="822"/>
                  </a:lnTo>
                  <a:lnTo>
                    <a:pt x="60" y="822"/>
                  </a:lnTo>
                  <a:lnTo>
                    <a:pt x="66" y="822"/>
                  </a:lnTo>
                  <a:lnTo>
                    <a:pt x="72" y="822"/>
                  </a:lnTo>
                  <a:lnTo>
                    <a:pt x="78" y="822"/>
                  </a:lnTo>
                  <a:lnTo>
                    <a:pt x="84" y="1638"/>
                  </a:lnTo>
                  <a:lnTo>
                    <a:pt x="90" y="1638"/>
                  </a:lnTo>
                  <a:lnTo>
                    <a:pt x="96" y="1638"/>
                  </a:lnTo>
                  <a:lnTo>
                    <a:pt x="102" y="1638"/>
                  </a:lnTo>
                  <a:lnTo>
                    <a:pt x="108" y="1638"/>
                  </a:lnTo>
                  <a:lnTo>
                    <a:pt x="114" y="1638"/>
                  </a:lnTo>
                  <a:lnTo>
                    <a:pt x="120" y="1638"/>
                  </a:lnTo>
                  <a:lnTo>
                    <a:pt x="126" y="1638"/>
                  </a:lnTo>
                  <a:lnTo>
                    <a:pt x="132" y="1638"/>
                  </a:lnTo>
                  <a:lnTo>
                    <a:pt x="138" y="1638"/>
                  </a:lnTo>
                  <a:lnTo>
                    <a:pt x="144" y="1638"/>
                  </a:lnTo>
                  <a:lnTo>
                    <a:pt x="150" y="1638"/>
                  </a:lnTo>
                  <a:lnTo>
                    <a:pt x="156" y="1638"/>
                  </a:lnTo>
                  <a:lnTo>
                    <a:pt x="162" y="1638"/>
                  </a:lnTo>
                  <a:lnTo>
                    <a:pt x="168" y="1638"/>
                  </a:lnTo>
                  <a:lnTo>
                    <a:pt x="174" y="1638"/>
                  </a:lnTo>
                  <a:lnTo>
                    <a:pt x="180" y="822"/>
                  </a:lnTo>
                  <a:lnTo>
                    <a:pt x="186" y="822"/>
                  </a:lnTo>
                  <a:lnTo>
                    <a:pt x="192" y="822"/>
                  </a:lnTo>
                  <a:lnTo>
                    <a:pt x="198" y="822"/>
                  </a:lnTo>
                  <a:lnTo>
                    <a:pt x="204" y="822"/>
                  </a:lnTo>
                  <a:lnTo>
                    <a:pt x="210" y="822"/>
                  </a:lnTo>
                  <a:lnTo>
                    <a:pt x="216" y="822"/>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408"/>
                  </a:lnTo>
                  <a:lnTo>
                    <a:pt x="288" y="408"/>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822"/>
                  </a:lnTo>
                  <a:lnTo>
                    <a:pt x="426" y="822"/>
                  </a:lnTo>
                  <a:lnTo>
                    <a:pt x="432" y="822"/>
                  </a:lnTo>
                  <a:lnTo>
                    <a:pt x="438" y="822"/>
                  </a:lnTo>
                  <a:lnTo>
                    <a:pt x="444" y="822"/>
                  </a:lnTo>
                  <a:lnTo>
                    <a:pt x="450" y="822"/>
                  </a:lnTo>
                  <a:lnTo>
                    <a:pt x="456" y="822"/>
                  </a:lnTo>
                  <a:lnTo>
                    <a:pt x="462" y="822"/>
                  </a:lnTo>
                  <a:lnTo>
                    <a:pt x="468" y="822"/>
                  </a:lnTo>
                  <a:lnTo>
                    <a:pt x="468" y="1230"/>
                  </a:lnTo>
                  <a:lnTo>
                    <a:pt x="474" y="1230"/>
                  </a:lnTo>
                  <a:lnTo>
                    <a:pt x="480" y="1230"/>
                  </a:lnTo>
                  <a:lnTo>
                    <a:pt x="486" y="1230"/>
                  </a:lnTo>
                  <a:lnTo>
                    <a:pt x="492" y="1230"/>
                  </a:lnTo>
                  <a:lnTo>
                    <a:pt x="498" y="1230"/>
                  </a:lnTo>
                  <a:lnTo>
                    <a:pt x="504" y="1230"/>
                  </a:lnTo>
                  <a:lnTo>
                    <a:pt x="510" y="1230"/>
                  </a:lnTo>
                  <a:lnTo>
                    <a:pt x="516" y="1230"/>
                  </a:lnTo>
                  <a:lnTo>
                    <a:pt x="522" y="1230"/>
                  </a:lnTo>
                  <a:lnTo>
                    <a:pt x="528" y="1230"/>
                  </a:lnTo>
                  <a:lnTo>
                    <a:pt x="534" y="1230"/>
                  </a:lnTo>
                  <a:lnTo>
                    <a:pt x="540" y="1230"/>
                  </a:lnTo>
                  <a:lnTo>
                    <a:pt x="546" y="822"/>
                  </a:lnTo>
                  <a:lnTo>
                    <a:pt x="552" y="822"/>
                  </a:lnTo>
                  <a:lnTo>
                    <a:pt x="558" y="822"/>
                  </a:lnTo>
                  <a:lnTo>
                    <a:pt x="564" y="822"/>
                  </a:lnTo>
                  <a:lnTo>
                    <a:pt x="570" y="822"/>
                  </a:lnTo>
                  <a:lnTo>
                    <a:pt x="576" y="822"/>
                  </a:lnTo>
                  <a:lnTo>
                    <a:pt x="582" y="822"/>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408"/>
                  </a:lnTo>
                  <a:lnTo>
                    <a:pt x="666" y="408"/>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3" name="Freeform 77"/>
            <p:cNvSpPr>
              <a:spLocks noChangeAspect="1"/>
            </p:cNvSpPr>
            <p:nvPr/>
          </p:nvSpPr>
          <p:spPr bwMode="auto">
            <a:xfrm>
              <a:off x="4833" y="1592"/>
              <a:ext cx="599" cy="1309"/>
            </a:xfrm>
            <a:custGeom>
              <a:avLst/>
              <a:gdLst/>
              <a:ahLst/>
              <a:cxnLst>
                <a:cxn ang="0">
                  <a:pos x="12" y="1638"/>
                </a:cxn>
                <a:cxn ang="0">
                  <a:pos x="30" y="1638"/>
                </a:cxn>
                <a:cxn ang="0">
                  <a:pos x="48" y="1638"/>
                </a:cxn>
                <a:cxn ang="0">
                  <a:pos x="66" y="1638"/>
                </a:cxn>
                <a:cxn ang="0">
                  <a:pos x="84" y="822"/>
                </a:cxn>
                <a:cxn ang="0">
                  <a:pos x="102" y="408"/>
                </a:cxn>
                <a:cxn ang="0">
                  <a:pos x="120" y="408"/>
                </a:cxn>
                <a:cxn ang="0">
                  <a:pos x="138" y="408"/>
                </a:cxn>
                <a:cxn ang="0">
                  <a:pos x="156" y="408"/>
                </a:cxn>
                <a:cxn ang="0">
                  <a:pos x="174" y="408"/>
                </a:cxn>
                <a:cxn ang="0">
                  <a:pos x="192" y="408"/>
                </a:cxn>
                <a:cxn ang="0">
                  <a:pos x="210" y="822"/>
                </a:cxn>
                <a:cxn ang="0">
                  <a:pos x="228" y="822"/>
                </a:cxn>
                <a:cxn ang="0">
                  <a:pos x="246" y="1638"/>
                </a:cxn>
                <a:cxn ang="0">
                  <a:pos x="264" y="1638"/>
                </a:cxn>
                <a:cxn ang="0">
                  <a:pos x="282" y="1638"/>
                </a:cxn>
                <a:cxn ang="0">
                  <a:pos x="300" y="1638"/>
                </a:cxn>
                <a:cxn ang="0">
                  <a:pos x="318" y="1638"/>
                </a:cxn>
                <a:cxn ang="0">
                  <a:pos x="330" y="822"/>
                </a:cxn>
                <a:cxn ang="0">
                  <a:pos x="348" y="822"/>
                </a:cxn>
                <a:cxn ang="0">
                  <a:pos x="360" y="1230"/>
                </a:cxn>
                <a:cxn ang="0">
                  <a:pos x="378" y="1230"/>
                </a:cxn>
                <a:cxn ang="0">
                  <a:pos x="396" y="1230"/>
                </a:cxn>
                <a:cxn ang="0">
                  <a:pos x="414" y="1230"/>
                </a:cxn>
                <a:cxn ang="0">
                  <a:pos x="432" y="1230"/>
                </a:cxn>
                <a:cxn ang="0">
                  <a:pos x="450" y="822"/>
                </a:cxn>
                <a:cxn ang="0">
                  <a:pos x="468" y="822"/>
                </a:cxn>
                <a:cxn ang="0">
                  <a:pos x="486" y="0"/>
                </a:cxn>
                <a:cxn ang="0">
                  <a:pos x="504" y="0"/>
                </a:cxn>
                <a:cxn ang="0">
                  <a:pos x="522" y="0"/>
                </a:cxn>
                <a:cxn ang="0">
                  <a:pos x="540" y="0"/>
                </a:cxn>
                <a:cxn ang="0">
                  <a:pos x="558" y="0"/>
                </a:cxn>
                <a:cxn ang="0">
                  <a:pos x="576" y="0"/>
                </a:cxn>
                <a:cxn ang="0">
                  <a:pos x="594" y="822"/>
                </a:cxn>
                <a:cxn ang="0">
                  <a:pos x="612" y="822"/>
                </a:cxn>
                <a:cxn ang="0">
                  <a:pos x="630" y="1638"/>
                </a:cxn>
                <a:cxn ang="0">
                  <a:pos x="648" y="1638"/>
                </a:cxn>
                <a:cxn ang="0">
                  <a:pos x="666" y="1638"/>
                </a:cxn>
                <a:cxn ang="0">
                  <a:pos x="684" y="1638"/>
                </a:cxn>
                <a:cxn ang="0">
                  <a:pos x="702" y="1638"/>
                </a:cxn>
                <a:cxn ang="0">
                  <a:pos x="720" y="1638"/>
                </a:cxn>
                <a:cxn ang="0">
                  <a:pos x="738" y="822"/>
                </a:cxn>
              </a:cxnLst>
              <a:rect l="0" t="0" r="r" b="b"/>
              <a:pathLst>
                <a:path w="750" h="1638">
                  <a:moveTo>
                    <a:pt x="0" y="1638"/>
                  </a:moveTo>
                  <a:lnTo>
                    <a:pt x="6" y="1638"/>
                  </a:lnTo>
                  <a:lnTo>
                    <a:pt x="12" y="1638"/>
                  </a:lnTo>
                  <a:lnTo>
                    <a:pt x="18" y="1638"/>
                  </a:lnTo>
                  <a:lnTo>
                    <a:pt x="24" y="1638"/>
                  </a:lnTo>
                  <a:lnTo>
                    <a:pt x="30" y="1638"/>
                  </a:lnTo>
                  <a:lnTo>
                    <a:pt x="36" y="1638"/>
                  </a:lnTo>
                  <a:lnTo>
                    <a:pt x="42" y="1638"/>
                  </a:lnTo>
                  <a:lnTo>
                    <a:pt x="48" y="1638"/>
                  </a:lnTo>
                  <a:lnTo>
                    <a:pt x="54" y="1638"/>
                  </a:lnTo>
                  <a:lnTo>
                    <a:pt x="60" y="1638"/>
                  </a:lnTo>
                  <a:lnTo>
                    <a:pt x="66" y="1638"/>
                  </a:lnTo>
                  <a:lnTo>
                    <a:pt x="72" y="822"/>
                  </a:lnTo>
                  <a:lnTo>
                    <a:pt x="78" y="822"/>
                  </a:lnTo>
                  <a:lnTo>
                    <a:pt x="84" y="822"/>
                  </a:lnTo>
                  <a:lnTo>
                    <a:pt x="90" y="822"/>
                  </a:lnTo>
                  <a:lnTo>
                    <a:pt x="96" y="822"/>
                  </a:lnTo>
                  <a:lnTo>
                    <a:pt x="102" y="408"/>
                  </a:lnTo>
                  <a:lnTo>
                    <a:pt x="108" y="408"/>
                  </a:lnTo>
                  <a:lnTo>
                    <a:pt x="114" y="408"/>
                  </a:lnTo>
                  <a:lnTo>
                    <a:pt x="120" y="408"/>
                  </a:lnTo>
                  <a:lnTo>
                    <a:pt x="126" y="408"/>
                  </a:lnTo>
                  <a:lnTo>
                    <a:pt x="132" y="408"/>
                  </a:lnTo>
                  <a:lnTo>
                    <a:pt x="138" y="408"/>
                  </a:lnTo>
                  <a:lnTo>
                    <a:pt x="144" y="408"/>
                  </a:lnTo>
                  <a:lnTo>
                    <a:pt x="150" y="408"/>
                  </a:lnTo>
                  <a:lnTo>
                    <a:pt x="156" y="408"/>
                  </a:lnTo>
                  <a:lnTo>
                    <a:pt x="162" y="408"/>
                  </a:lnTo>
                  <a:lnTo>
                    <a:pt x="168" y="408"/>
                  </a:lnTo>
                  <a:lnTo>
                    <a:pt x="174" y="408"/>
                  </a:lnTo>
                  <a:lnTo>
                    <a:pt x="180" y="408"/>
                  </a:lnTo>
                  <a:lnTo>
                    <a:pt x="186" y="408"/>
                  </a:lnTo>
                  <a:lnTo>
                    <a:pt x="192" y="408"/>
                  </a:lnTo>
                  <a:lnTo>
                    <a:pt x="198" y="822"/>
                  </a:lnTo>
                  <a:lnTo>
                    <a:pt x="204" y="822"/>
                  </a:lnTo>
                  <a:lnTo>
                    <a:pt x="210" y="822"/>
                  </a:lnTo>
                  <a:lnTo>
                    <a:pt x="216" y="822"/>
                  </a:lnTo>
                  <a:lnTo>
                    <a:pt x="222" y="822"/>
                  </a:lnTo>
                  <a:lnTo>
                    <a:pt x="228" y="822"/>
                  </a:lnTo>
                  <a:lnTo>
                    <a:pt x="234" y="822"/>
                  </a:lnTo>
                  <a:lnTo>
                    <a:pt x="240" y="822"/>
                  </a:lnTo>
                  <a:lnTo>
                    <a:pt x="246" y="1638"/>
                  </a:lnTo>
                  <a:lnTo>
                    <a:pt x="252" y="1638"/>
                  </a:lnTo>
                  <a:lnTo>
                    <a:pt x="258" y="1638"/>
                  </a:lnTo>
                  <a:lnTo>
                    <a:pt x="264" y="1638"/>
                  </a:lnTo>
                  <a:lnTo>
                    <a:pt x="270" y="1638"/>
                  </a:lnTo>
                  <a:lnTo>
                    <a:pt x="276" y="1638"/>
                  </a:lnTo>
                  <a:lnTo>
                    <a:pt x="282" y="1638"/>
                  </a:lnTo>
                  <a:lnTo>
                    <a:pt x="288" y="1638"/>
                  </a:lnTo>
                  <a:lnTo>
                    <a:pt x="294" y="1638"/>
                  </a:lnTo>
                  <a:lnTo>
                    <a:pt x="300" y="1638"/>
                  </a:lnTo>
                  <a:lnTo>
                    <a:pt x="306" y="1638"/>
                  </a:lnTo>
                  <a:lnTo>
                    <a:pt x="312" y="1638"/>
                  </a:lnTo>
                  <a:lnTo>
                    <a:pt x="318" y="1638"/>
                  </a:lnTo>
                  <a:lnTo>
                    <a:pt x="318" y="822"/>
                  </a:lnTo>
                  <a:lnTo>
                    <a:pt x="324" y="822"/>
                  </a:lnTo>
                  <a:lnTo>
                    <a:pt x="330" y="822"/>
                  </a:lnTo>
                  <a:lnTo>
                    <a:pt x="336" y="822"/>
                  </a:lnTo>
                  <a:lnTo>
                    <a:pt x="342" y="822"/>
                  </a:lnTo>
                  <a:lnTo>
                    <a:pt x="348" y="822"/>
                  </a:lnTo>
                  <a:lnTo>
                    <a:pt x="354" y="822"/>
                  </a:lnTo>
                  <a:lnTo>
                    <a:pt x="360" y="822"/>
                  </a:lnTo>
                  <a:lnTo>
                    <a:pt x="360" y="1230"/>
                  </a:lnTo>
                  <a:lnTo>
                    <a:pt x="366" y="1230"/>
                  </a:lnTo>
                  <a:lnTo>
                    <a:pt x="372" y="1230"/>
                  </a:lnTo>
                  <a:lnTo>
                    <a:pt x="378" y="1230"/>
                  </a:lnTo>
                  <a:lnTo>
                    <a:pt x="384" y="1230"/>
                  </a:lnTo>
                  <a:lnTo>
                    <a:pt x="390" y="1230"/>
                  </a:lnTo>
                  <a:lnTo>
                    <a:pt x="396" y="1230"/>
                  </a:lnTo>
                  <a:lnTo>
                    <a:pt x="402" y="1230"/>
                  </a:lnTo>
                  <a:lnTo>
                    <a:pt x="408" y="1230"/>
                  </a:lnTo>
                  <a:lnTo>
                    <a:pt x="414" y="1230"/>
                  </a:lnTo>
                  <a:lnTo>
                    <a:pt x="420" y="1230"/>
                  </a:lnTo>
                  <a:lnTo>
                    <a:pt x="426" y="1230"/>
                  </a:lnTo>
                  <a:lnTo>
                    <a:pt x="432" y="1230"/>
                  </a:lnTo>
                  <a:lnTo>
                    <a:pt x="438" y="1230"/>
                  </a:lnTo>
                  <a:lnTo>
                    <a:pt x="444" y="822"/>
                  </a:lnTo>
                  <a:lnTo>
                    <a:pt x="450" y="822"/>
                  </a:lnTo>
                  <a:lnTo>
                    <a:pt x="456" y="822"/>
                  </a:lnTo>
                  <a:lnTo>
                    <a:pt x="462" y="822"/>
                  </a:lnTo>
                  <a:lnTo>
                    <a:pt x="468" y="822"/>
                  </a:lnTo>
                  <a:lnTo>
                    <a:pt x="474" y="822"/>
                  </a:lnTo>
                  <a:lnTo>
                    <a:pt x="480" y="822"/>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822"/>
                  </a:lnTo>
                  <a:lnTo>
                    <a:pt x="600" y="822"/>
                  </a:lnTo>
                  <a:lnTo>
                    <a:pt x="606" y="822"/>
                  </a:lnTo>
                  <a:lnTo>
                    <a:pt x="612" y="822"/>
                  </a:lnTo>
                  <a:lnTo>
                    <a:pt x="618" y="822"/>
                  </a:lnTo>
                  <a:lnTo>
                    <a:pt x="624" y="1638"/>
                  </a:lnTo>
                  <a:lnTo>
                    <a:pt x="630" y="1638"/>
                  </a:lnTo>
                  <a:lnTo>
                    <a:pt x="636" y="1638"/>
                  </a:lnTo>
                  <a:lnTo>
                    <a:pt x="642" y="1638"/>
                  </a:lnTo>
                  <a:lnTo>
                    <a:pt x="648" y="1638"/>
                  </a:lnTo>
                  <a:lnTo>
                    <a:pt x="654" y="1638"/>
                  </a:lnTo>
                  <a:lnTo>
                    <a:pt x="660" y="1638"/>
                  </a:lnTo>
                  <a:lnTo>
                    <a:pt x="666" y="1638"/>
                  </a:lnTo>
                  <a:lnTo>
                    <a:pt x="672" y="1638"/>
                  </a:lnTo>
                  <a:lnTo>
                    <a:pt x="678" y="1638"/>
                  </a:lnTo>
                  <a:lnTo>
                    <a:pt x="684" y="1638"/>
                  </a:lnTo>
                  <a:lnTo>
                    <a:pt x="690" y="1638"/>
                  </a:lnTo>
                  <a:lnTo>
                    <a:pt x="696" y="1638"/>
                  </a:lnTo>
                  <a:lnTo>
                    <a:pt x="702" y="1638"/>
                  </a:lnTo>
                  <a:lnTo>
                    <a:pt x="708" y="1638"/>
                  </a:lnTo>
                  <a:lnTo>
                    <a:pt x="714" y="1638"/>
                  </a:lnTo>
                  <a:lnTo>
                    <a:pt x="720" y="1638"/>
                  </a:lnTo>
                  <a:lnTo>
                    <a:pt x="726" y="822"/>
                  </a:lnTo>
                  <a:lnTo>
                    <a:pt x="732" y="822"/>
                  </a:lnTo>
                  <a:lnTo>
                    <a:pt x="738" y="822"/>
                  </a:lnTo>
                  <a:lnTo>
                    <a:pt x="744" y="822"/>
                  </a:lnTo>
                  <a:lnTo>
                    <a:pt x="750" y="822"/>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4" name="Freeform 78"/>
            <p:cNvSpPr>
              <a:spLocks noChangeAspect="1"/>
            </p:cNvSpPr>
            <p:nvPr/>
          </p:nvSpPr>
          <p:spPr bwMode="auto">
            <a:xfrm>
              <a:off x="5432" y="1592"/>
              <a:ext cx="288" cy="983"/>
            </a:xfrm>
            <a:custGeom>
              <a:avLst/>
              <a:gdLst/>
              <a:ahLst/>
              <a:cxnLst>
                <a:cxn ang="0">
                  <a:pos x="0" y="822"/>
                </a:cxn>
                <a:cxn ang="0">
                  <a:pos x="6" y="822"/>
                </a:cxn>
                <a:cxn ang="0">
                  <a:pos x="12" y="822"/>
                </a:cxn>
                <a:cxn ang="0">
                  <a:pos x="18" y="822"/>
                </a:cxn>
                <a:cxn ang="0">
                  <a:pos x="24" y="822"/>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822"/>
                </a:cxn>
                <a:cxn ang="0">
                  <a:pos x="120" y="822"/>
                </a:cxn>
                <a:cxn ang="0">
                  <a:pos x="126" y="822"/>
                </a:cxn>
                <a:cxn ang="0">
                  <a:pos x="132" y="822"/>
                </a:cxn>
                <a:cxn ang="0">
                  <a:pos x="138" y="822"/>
                </a:cxn>
                <a:cxn ang="0">
                  <a:pos x="144" y="822"/>
                </a:cxn>
                <a:cxn ang="0">
                  <a:pos x="150" y="822"/>
                </a:cxn>
                <a:cxn ang="0">
                  <a:pos x="156" y="408"/>
                </a:cxn>
                <a:cxn ang="0">
                  <a:pos x="162" y="408"/>
                </a:cxn>
                <a:cxn ang="0">
                  <a:pos x="168" y="408"/>
                </a:cxn>
                <a:cxn ang="0">
                  <a:pos x="174" y="408"/>
                </a:cxn>
                <a:cxn ang="0">
                  <a:pos x="180" y="408"/>
                </a:cxn>
                <a:cxn ang="0">
                  <a:pos x="186" y="408"/>
                </a:cxn>
                <a:cxn ang="0">
                  <a:pos x="192" y="408"/>
                </a:cxn>
                <a:cxn ang="0">
                  <a:pos x="198" y="408"/>
                </a:cxn>
                <a:cxn ang="0">
                  <a:pos x="204" y="408"/>
                </a:cxn>
                <a:cxn ang="0">
                  <a:pos x="210" y="408"/>
                </a:cxn>
                <a:cxn ang="0">
                  <a:pos x="216" y="408"/>
                </a:cxn>
                <a:cxn ang="0">
                  <a:pos x="222" y="408"/>
                </a:cxn>
                <a:cxn ang="0">
                  <a:pos x="228" y="408"/>
                </a:cxn>
                <a:cxn ang="0">
                  <a:pos x="234" y="408"/>
                </a:cxn>
                <a:cxn ang="0">
                  <a:pos x="240" y="408"/>
                </a:cxn>
                <a:cxn ang="0">
                  <a:pos x="246" y="822"/>
                </a:cxn>
                <a:cxn ang="0">
                  <a:pos x="252" y="822"/>
                </a:cxn>
                <a:cxn ang="0">
                  <a:pos x="258" y="822"/>
                </a:cxn>
                <a:cxn ang="0">
                  <a:pos x="264" y="822"/>
                </a:cxn>
                <a:cxn ang="0">
                  <a:pos x="270" y="822"/>
                </a:cxn>
                <a:cxn ang="0">
                  <a:pos x="276" y="822"/>
                </a:cxn>
                <a:cxn ang="0">
                  <a:pos x="282" y="822"/>
                </a:cxn>
                <a:cxn ang="0">
                  <a:pos x="288" y="1230"/>
                </a:cxn>
                <a:cxn ang="0">
                  <a:pos x="294" y="1230"/>
                </a:cxn>
                <a:cxn ang="0">
                  <a:pos x="300" y="1230"/>
                </a:cxn>
                <a:cxn ang="0">
                  <a:pos x="306" y="1230"/>
                </a:cxn>
                <a:cxn ang="0">
                  <a:pos x="312" y="1230"/>
                </a:cxn>
                <a:cxn ang="0">
                  <a:pos x="318" y="1230"/>
                </a:cxn>
                <a:cxn ang="0">
                  <a:pos x="324" y="1230"/>
                </a:cxn>
                <a:cxn ang="0">
                  <a:pos x="330" y="1230"/>
                </a:cxn>
                <a:cxn ang="0">
                  <a:pos x="336" y="1230"/>
                </a:cxn>
                <a:cxn ang="0">
                  <a:pos x="342" y="1230"/>
                </a:cxn>
                <a:cxn ang="0">
                  <a:pos x="348" y="1230"/>
                </a:cxn>
                <a:cxn ang="0">
                  <a:pos x="354" y="1230"/>
                </a:cxn>
                <a:cxn ang="0">
                  <a:pos x="360" y="1230"/>
                </a:cxn>
              </a:cxnLst>
              <a:rect l="0" t="0" r="r" b="b"/>
              <a:pathLst>
                <a:path w="360" h="1230">
                  <a:moveTo>
                    <a:pt x="0" y="822"/>
                  </a:moveTo>
                  <a:lnTo>
                    <a:pt x="6" y="822"/>
                  </a:lnTo>
                  <a:lnTo>
                    <a:pt x="12" y="822"/>
                  </a:lnTo>
                  <a:lnTo>
                    <a:pt x="18" y="822"/>
                  </a:lnTo>
                  <a:lnTo>
                    <a:pt x="24" y="822"/>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822"/>
                  </a:lnTo>
                  <a:lnTo>
                    <a:pt x="120" y="822"/>
                  </a:lnTo>
                  <a:lnTo>
                    <a:pt x="126" y="822"/>
                  </a:lnTo>
                  <a:lnTo>
                    <a:pt x="132" y="822"/>
                  </a:lnTo>
                  <a:lnTo>
                    <a:pt x="138" y="822"/>
                  </a:lnTo>
                  <a:lnTo>
                    <a:pt x="144" y="822"/>
                  </a:lnTo>
                  <a:lnTo>
                    <a:pt x="150" y="822"/>
                  </a:lnTo>
                  <a:lnTo>
                    <a:pt x="156" y="408"/>
                  </a:lnTo>
                  <a:lnTo>
                    <a:pt x="162" y="408"/>
                  </a:lnTo>
                  <a:lnTo>
                    <a:pt x="168" y="408"/>
                  </a:lnTo>
                  <a:lnTo>
                    <a:pt x="174" y="408"/>
                  </a:lnTo>
                  <a:lnTo>
                    <a:pt x="180" y="408"/>
                  </a:lnTo>
                  <a:lnTo>
                    <a:pt x="186" y="408"/>
                  </a:lnTo>
                  <a:lnTo>
                    <a:pt x="192" y="408"/>
                  </a:lnTo>
                  <a:lnTo>
                    <a:pt x="198" y="408"/>
                  </a:lnTo>
                  <a:lnTo>
                    <a:pt x="204" y="408"/>
                  </a:lnTo>
                  <a:lnTo>
                    <a:pt x="210" y="408"/>
                  </a:lnTo>
                  <a:lnTo>
                    <a:pt x="216" y="408"/>
                  </a:lnTo>
                  <a:lnTo>
                    <a:pt x="222" y="408"/>
                  </a:lnTo>
                  <a:lnTo>
                    <a:pt x="228" y="408"/>
                  </a:lnTo>
                  <a:lnTo>
                    <a:pt x="234" y="408"/>
                  </a:lnTo>
                  <a:lnTo>
                    <a:pt x="240" y="408"/>
                  </a:lnTo>
                  <a:lnTo>
                    <a:pt x="246" y="822"/>
                  </a:lnTo>
                  <a:lnTo>
                    <a:pt x="252" y="822"/>
                  </a:lnTo>
                  <a:lnTo>
                    <a:pt x="258" y="822"/>
                  </a:lnTo>
                  <a:lnTo>
                    <a:pt x="264" y="822"/>
                  </a:lnTo>
                  <a:lnTo>
                    <a:pt x="270" y="822"/>
                  </a:lnTo>
                  <a:lnTo>
                    <a:pt x="276" y="822"/>
                  </a:lnTo>
                  <a:lnTo>
                    <a:pt x="282" y="822"/>
                  </a:lnTo>
                  <a:lnTo>
                    <a:pt x="288" y="1230"/>
                  </a:lnTo>
                  <a:lnTo>
                    <a:pt x="294" y="1230"/>
                  </a:lnTo>
                  <a:lnTo>
                    <a:pt x="300" y="1230"/>
                  </a:lnTo>
                  <a:lnTo>
                    <a:pt x="306" y="1230"/>
                  </a:lnTo>
                  <a:lnTo>
                    <a:pt x="312" y="1230"/>
                  </a:lnTo>
                  <a:lnTo>
                    <a:pt x="318" y="1230"/>
                  </a:lnTo>
                  <a:lnTo>
                    <a:pt x="324" y="1230"/>
                  </a:lnTo>
                  <a:lnTo>
                    <a:pt x="330" y="1230"/>
                  </a:lnTo>
                  <a:lnTo>
                    <a:pt x="336" y="1230"/>
                  </a:lnTo>
                  <a:lnTo>
                    <a:pt x="342" y="1230"/>
                  </a:lnTo>
                  <a:lnTo>
                    <a:pt x="348" y="1230"/>
                  </a:lnTo>
                  <a:lnTo>
                    <a:pt x="354" y="1230"/>
                  </a:lnTo>
                  <a:lnTo>
                    <a:pt x="360" y="1230"/>
                  </a:lnTo>
                </a:path>
              </a:pathLst>
            </a:custGeom>
            <a:noFill/>
            <a:ln w="19050" cap="flat">
              <a:solidFill>
                <a:srgbClr val="0000FF"/>
              </a:solidFill>
              <a:prstDash val="solid"/>
              <a:round/>
              <a:headEnd/>
              <a:tailEnd/>
            </a:ln>
          </p:spPr>
          <p:txBody>
            <a:bodyPr/>
            <a:lstStyle/>
            <a:p>
              <a:endParaRPr lang="en-US">
                <a:solidFill>
                  <a:srgbClr val="000000"/>
                </a:solidFill>
              </a:endParaRPr>
            </a:p>
          </p:txBody>
        </p:sp>
      </p:grpSp>
      <p:sp>
        <p:nvSpPr>
          <p:cNvPr id="2190415" name="Rectangle 79"/>
          <p:cNvSpPr>
            <a:spLocks noChangeAspect="1" noChangeArrowheads="1"/>
          </p:cNvSpPr>
          <p:nvPr/>
        </p:nvSpPr>
        <p:spPr bwMode="auto">
          <a:xfrm rot="16200000">
            <a:off x="5039519" y="3426619"/>
            <a:ext cx="666750" cy="242888"/>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p(face)</a:t>
            </a:r>
            <a:endParaRPr lang="en-GB" sz="2000" b="0" i="1" baseline="-25000">
              <a:solidFill>
                <a:srgbClr val="000000"/>
              </a:solidFill>
            </a:endParaRPr>
          </a:p>
        </p:txBody>
      </p:sp>
      <p:sp>
        <p:nvSpPr>
          <p:cNvPr id="2190416" name="Rectangle 80"/>
          <p:cNvSpPr>
            <a:spLocks noChangeAspect="1" noChangeArrowheads="1"/>
          </p:cNvSpPr>
          <p:nvPr/>
        </p:nvSpPr>
        <p:spPr bwMode="auto">
          <a:xfrm>
            <a:off x="7272338" y="5087938"/>
            <a:ext cx="37465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trial</a:t>
            </a:r>
            <a:endParaRPr lang="en-GB" sz="2000" b="0" i="1">
              <a:solidFill>
                <a:srgbClr val="000000"/>
              </a:solidFill>
            </a:endParaRPr>
          </a:p>
        </p:txBody>
      </p:sp>
      <p:grpSp>
        <p:nvGrpSpPr>
          <p:cNvPr id="6" name="Group 81"/>
          <p:cNvGrpSpPr>
            <a:grpSpLocks/>
          </p:cNvGrpSpPr>
          <p:nvPr/>
        </p:nvGrpSpPr>
        <p:grpSpPr bwMode="auto">
          <a:xfrm>
            <a:off x="8977313" y="2266950"/>
            <a:ext cx="812800" cy="576263"/>
            <a:chOff x="2238" y="2490"/>
            <a:chExt cx="512" cy="363"/>
          </a:xfrm>
        </p:grpSpPr>
        <p:sp>
          <p:nvSpPr>
            <p:cNvPr id="2190418" name="Rectangle 82"/>
            <p:cNvSpPr>
              <a:spLocks noChangeArrowheads="1"/>
            </p:cNvSpPr>
            <p:nvPr/>
          </p:nvSpPr>
          <p:spPr bwMode="auto">
            <a:xfrm>
              <a:off x="2238" y="2490"/>
              <a:ext cx="512" cy="36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419" name="Rectangle 83"/>
            <p:cNvSpPr>
              <a:spLocks noChangeArrowheads="1"/>
            </p:cNvSpPr>
            <p:nvPr/>
          </p:nvSpPr>
          <p:spPr bwMode="auto">
            <a:xfrm>
              <a:off x="2238" y="2490"/>
              <a:ext cx="512" cy="36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420" name="Line 84"/>
            <p:cNvSpPr>
              <a:spLocks noChangeShapeType="1"/>
            </p:cNvSpPr>
            <p:nvPr/>
          </p:nvSpPr>
          <p:spPr bwMode="auto">
            <a:xfrm>
              <a:off x="2238" y="2490"/>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1" name="Freeform 85"/>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2" name="Line 86"/>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3" name="Line 87"/>
            <p:cNvSpPr>
              <a:spLocks noChangeShapeType="1"/>
            </p:cNvSpPr>
            <p:nvPr/>
          </p:nvSpPr>
          <p:spPr bwMode="auto">
            <a:xfrm>
              <a:off x="2238" y="2853"/>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4" name="Freeform 88"/>
            <p:cNvSpPr>
              <a:spLocks/>
            </p:cNvSpPr>
            <p:nvPr/>
          </p:nvSpPr>
          <p:spPr bwMode="auto">
            <a:xfrm>
              <a:off x="2238" y="2490"/>
              <a:ext cx="512" cy="363"/>
            </a:xfrm>
            <a:custGeom>
              <a:avLst/>
              <a:gdLst/>
              <a:ahLst/>
              <a:cxnLst>
                <a:cxn ang="0">
                  <a:pos x="0" y="62"/>
                </a:cxn>
                <a:cxn ang="0">
                  <a:pos x="0" y="0"/>
                </a:cxn>
                <a:cxn ang="0">
                  <a:pos x="88" y="0"/>
                </a:cxn>
              </a:cxnLst>
              <a:rect l="0" t="0" r="r" b="b"/>
              <a:pathLst>
                <a:path w="88" h="62">
                  <a:moveTo>
                    <a:pt x="0" y="62"/>
                  </a:moveTo>
                  <a:lnTo>
                    <a:pt x="0" y="0"/>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5" name="Freeform 89"/>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6" name="Line 90"/>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7" name="Rectangle 91"/>
            <p:cNvSpPr>
              <a:spLocks noChangeArrowheads="1"/>
            </p:cNvSpPr>
            <p:nvPr/>
          </p:nvSpPr>
          <p:spPr bwMode="auto">
            <a:xfrm>
              <a:off x="2547" y="251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28" name="Rectangle 92"/>
            <p:cNvSpPr>
              <a:spLocks noChangeArrowheads="1"/>
            </p:cNvSpPr>
            <p:nvPr/>
          </p:nvSpPr>
          <p:spPr bwMode="auto">
            <a:xfrm>
              <a:off x="2680" y="257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1</a:t>
              </a:r>
              <a:endParaRPr lang="en-GB" sz="1800" b="0" i="1">
                <a:solidFill>
                  <a:srgbClr val="000000"/>
                </a:solidFill>
              </a:endParaRPr>
            </a:p>
          </p:txBody>
        </p:sp>
        <p:sp>
          <p:nvSpPr>
            <p:cNvPr id="2190429" name="Line 93"/>
            <p:cNvSpPr>
              <a:spLocks noChangeShapeType="1"/>
            </p:cNvSpPr>
            <p:nvPr/>
          </p:nvSpPr>
          <p:spPr bwMode="auto">
            <a:xfrm>
              <a:off x="2285" y="2584"/>
              <a:ext cx="232" cy="0"/>
            </a:xfrm>
            <a:prstGeom prst="line">
              <a:avLst/>
            </a:prstGeom>
            <a:noFill/>
            <a:ln w="19050">
              <a:solidFill>
                <a:srgbClr val="FF0000"/>
              </a:solidFill>
              <a:round/>
              <a:headEnd/>
              <a:tailEnd/>
            </a:ln>
          </p:spPr>
          <p:txBody>
            <a:bodyPr/>
            <a:lstStyle/>
            <a:p>
              <a:endParaRPr lang="en-US">
                <a:solidFill>
                  <a:srgbClr val="000000"/>
                </a:solidFill>
              </a:endParaRPr>
            </a:p>
          </p:txBody>
        </p:sp>
        <p:sp>
          <p:nvSpPr>
            <p:cNvPr id="2190430" name="Rectangle 94"/>
            <p:cNvSpPr>
              <a:spLocks noChangeArrowheads="1"/>
            </p:cNvSpPr>
            <p:nvPr/>
          </p:nvSpPr>
          <p:spPr bwMode="auto">
            <a:xfrm>
              <a:off x="2547" y="268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31" name="Rectangle 95"/>
            <p:cNvSpPr>
              <a:spLocks noChangeArrowheads="1"/>
            </p:cNvSpPr>
            <p:nvPr/>
          </p:nvSpPr>
          <p:spPr bwMode="auto">
            <a:xfrm>
              <a:off x="2680" y="274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2</a:t>
              </a:r>
              <a:endParaRPr lang="en-GB" sz="1800" b="0" i="1">
                <a:solidFill>
                  <a:srgbClr val="000000"/>
                </a:solidFill>
              </a:endParaRPr>
            </a:p>
          </p:txBody>
        </p:sp>
        <p:sp>
          <p:nvSpPr>
            <p:cNvPr id="2190432" name="Line 96"/>
            <p:cNvSpPr>
              <a:spLocks noChangeShapeType="1"/>
            </p:cNvSpPr>
            <p:nvPr/>
          </p:nvSpPr>
          <p:spPr bwMode="auto">
            <a:xfrm>
              <a:off x="2285" y="2754"/>
              <a:ext cx="232" cy="0"/>
            </a:xfrm>
            <a:prstGeom prst="line">
              <a:avLst/>
            </a:prstGeom>
            <a:noFill/>
            <a:ln w="19050">
              <a:solidFill>
                <a:srgbClr val="0000FF"/>
              </a:solidFill>
              <a:round/>
              <a:headEnd/>
              <a:tailEnd/>
            </a:ln>
          </p:spPr>
          <p:txBody>
            <a:bodyPr/>
            <a:lstStyle/>
            <a:p>
              <a:endParaRPr lang="en-US">
                <a:solidFill>
                  <a:srgbClr val="000000"/>
                </a:solidFill>
              </a:endParaRPr>
            </a:p>
          </p:txBody>
        </p:sp>
      </p:grpSp>
      <p:sp>
        <p:nvSpPr>
          <p:cNvPr id="21904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a:xfrm>
            <a:off x="514350" y="88900"/>
            <a:ext cx="9258300" cy="1143000"/>
          </a:xfrm>
        </p:spPr>
        <p:txBody>
          <a:bodyPr/>
          <a:lstStyle/>
          <a:p>
            <a:pPr algn="l"/>
            <a:r>
              <a:rPr lang="de-CH" sz="2800" b="1" dirty="0" smtClean="0">
                <a:latin typeface="Arial Unicode MS" pitchFamily="34" charset="-128"/>
              </a:rPr>
              <a:t>Hierarchical Bayesian </a:t>
            </a:r>
            <a:r>
              <a:rPr lang="de-CH" sz="2800" b="1" dirty="0">
                <a:latin typeface="Arial Unicode MS" pitchFamily="34" charset="-128"/>
              </a:rPr>
              <a:t>learning model</a:t>
            </a:r>
            <a:endParaRPr lang="en-US" sz="2800" b="1" dirty="0">
              <a:latin typeface="Arial Unicode MS" pitchFamily="34" charset="-128"/>
            </a:endParaRPr>
          </a:p>
        </p:txBody>
      </p:sp>
      <p:sp>
        <p:nvSpPr>
          <p:cNvPr id="2191363" name="Rectangle 3"/>
          <p:cNvSpPr>
            <a:spLocks noChangeArrowheads="1"/>
          </p:cNvSpPr>
          <p:nvPr/>
        </p:nvSpPr>
        <p:spPr bwMode="auto">
          <a:xfrm>
            <a:off x="547308" y="4505097"/>
            <a:ext cx="3125787"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observed events</a:t>
            </a:r>
          </a:p>
        </p:txBody>
      </p:sp>
      <p:sp>
        <p:nvSpPr>
          <p:cNvPr id="2191364" name="Rectangle 4"/>
          <p:cNvSpPr>
            <a:spLocks noChangeArrowheads="1"/>
          </p:cNvSpPr>
          <p:nvPr/>
        </p:nvSpPr>
        <p:spPr bwMode="auto">
          <a:xfrm>
            <a:off x="533020" y="3711347"/>
            <a:ext cx="2868613"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probabilistic association</a:t>
            </a:r>
          </a:p>
        </p:txBody>
      </p:sp>
      <p:sp>
        <p:nvSpPr>
          <p:cNvPr id="2191365" name="Rectangle 5"/>
          <p:cNvSpPr>
            <a:spLocks noChangeArrowheads="1"/>
          </p:cNvSpPr>
          <p:nvPr/>
        </p:nvSpPr>
        <p:spPr bwMode="auto">
          <a:xfrm>
            <a:off x="547308" y="3049359"/>
            <a:ext cx="1460500"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volatility</a:t>
            </a:r>
            <a:endParaRPr lang="en-US" sz="2000" b="0">
              <a:solidFill>
                <a:srgbClr val="000000"/>
              </a:solidFill>
            </a:endParaRPr>
          </a:p>
        </p:txBody>
      </p:sp>
      <p:grpSp>
        <p:nvGrpSpPr>
          <p:cNvPr id="2" name="Group 6"/>
          <p:cNvGrpSpPr>
            <a:grpSpLocks/>
          </p:cNvGrpSpPr>
          <p:nvPr/>
        </p:nvGrpSpPr>
        <p:grpSpPr bwMode="auto">
          <a:xfrm>
            <a:off x="3293683" y="2319109"/>
            <a:ext cx="2586037" cy="2665413"/>
            <a:chOff x="586" y="1463"/>
            <a:chExt cx="1628" cy="1679"/>
          </a:xfrm>
        </p:grpSpPr>
        <p:sp>
          <p:nvSpPr>
            <p:cNvPr id="2191367" name="AutoShape 7"/>
            <p:cNvSpPr>
              <a:spLocks noChangeAspect="1" noChangeArrowheads="1" noTextEdit="1"/>
            </p:cNvSpPr>
            <p:nvPr/>
          </p:nvSpPr>
          <p:spPr bwMode="auto">
            <a:xfrm>
              <a:off x="586" y="1463"/>
              <a:ext cx="1628" cy="1679"/>
            </a:xfrm>
            <a:prstGeom prst="rect">
              <a:avLst/>
            </a:prstGeom>
            <a:noFill/>
            <a:ln w="9525">
              <a:noFill/>
              <a:miter lim="800000"/>
              <a:headEnd/>
              <a:tailEnd/>
            </a:ln>
          </p:spPr>
          <p:txBody>
            <a:bodyPr/>
            <a:lstStyle/>
            <a:p>
              <a:endParaRPr lang="en-US">
                <a:solidFill>
                  <a:srgbClr val="000000"/>
                </a:solidFill>
              </a:endParaRPr>
            </a:p>
          </p:txBody>
        </p:sp>
        <p:sp>
          <p:nvSpPr>
            <p:cNvPr id="2191368" name="Oval 8"/>
            <p:cNvSpPr>
              <a:spLocks noChangeArrowheads="1"/>
            </p:cNvSpPr>
            <p:nvPr/>
          </p:nvSpPr>
          <p:spPr bwMode="auto">
            <a:xfrm>
              <a:off x="1064" y="147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69" name="Rectangle 9"/>
            <p:cNvSpPr>
              <a:spLocks noChangeArrowheads="1"/>
            </p:cNvSpPr>
            <p:nvPr/>
          </p:nvSpPr>
          <p:spPr bwMode="auto">
            <a:xfrm>
              <a:off x="1210" y="1559"/>
              <a:ext cx="80" cy="173"/>
            </a:xfrm>
            <a:prstGeom prst="rect">
              <a:avLst/>
            </a:prstGeom>
            <a:noFill/>
            <a:ln w="9525">
              <a:noFill/>
              <a:miter lim="800000"/>
              <a:headEnd/>
              <a:tailEnd/>
            </a:ln>
          </p:spPr>
          <p:txBody>
            <a:bodyPr wrap="none" lIns="0" tIns="0" rIns="0" bIns="0">
              <a:spAutoFit/>
            </a:bodyPr>
            <a:lstStyle/>
            <a:p>
              <a:r>
                <a:rPr lang="en-US" sz="1800">
                  <a:solidFill>
                    <a:srgbClr val="000000"/>
                  </a:solidFill>
                </a:rPr>
                <a:t>k</a:t>
              </a:r>
            </a:p>
          </p:txBody>
        </p:sp>
        <p:sp>
          <p:nvSpPr>
            <p:cNvPr id="2191370" name="Oval 10"/>
            <p:cNvSpPr>
              <a:spLocks noChangeArrowheads="1"/>
            </p:cNvSpPr>
            <p:nvPr/>
          </p:nvSpPr>
          <p:spPr bwMode="auto">
            <a:xfrm>
              <a:off x="1084"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71" name="Oval 11"/>
            <p:cNvSpPr>
              <a:spLocks noChangeArrowheads="1"/>
            </p:cNvSpPr>
            <p:nvPr/>
          </p:nvSpPr>
          <p:spPr bwMode="auto">
            <a:xfrm>
              <a:off x="1639"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grpSp>
          <p:nvGrpSpPr>
            <p:cNvPr id="3" name="Group 12"/>
            <p:cNvGrpSpPr>
              <a:grpSpLocks/>
            </p:cNvGrpSpPr>
            <p:nvPr/>
          </p:nvGrpSpPr>
          <p:grpSpPr bwMode="auto">
            <a:xfrm>
              <a:off x="1031" y="1771"/>
              <a:ext cx="414" cy="123"/>
              <a:chOff x="1288" y="2068"/>
              <a:chExt cx="414" cy="123"/>
            </a:xfrm>
          </p:grpSpPr>
          <p:sp>
            <p:nvSpPr>
              <p:cNvPr id="2191373" name="Freeform 13"/>
              <p:cNvSpPr>
                <a:spLocks noEditPoints="1"/>
              </p:cNvSpPr>
              <p:nvPr/>
            </p:nvSpPr>
            <p:spPr bwMode="auto">
              <a:xfrm>
                <a:off x="1288" y="2068"/>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4" name="Freeform 14"/>
              <p:cNvSpPr>
                <a:spLocks noEditPoints="1"/>
              </p:cNvSpPr>
              <p:nvPr/>
            </p:nvSpPr>
            <p:spPr bwMode="auto">
              <a:xfrm>
                <a:off x="1607" y="2069"/>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pSp>
        <p:sp>
          <p:nvSpPr>
            <p:cNvPr id="2191375" name="Freeform 15"/>
            <p:cNvSpPr>
              <a:spLocks noEditPoints="1"/>
            </p:cNvSpPr>
            <p:nvPr/>
          </p:nvSpPr>
          <p:spPr bwMode="auto">
            <a:xfrm>
              <a:off x="1148" y="2006"/>
              <a:ext cx="201" cy="57"/>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6" name="Freeform 16"/>
            <p:cNvSpPr>
              <a:spLocks noEditPoints="1"/>
            </p:cNvSpPr>
            <p:nvPr/>
          </p:nvSpPr>
          <p:spPr bwMode="auto">
            <a:xfrm>
              <a:off x="1703"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7" name="Freeform 17"/>
            <p:cNvSpPr>
              <a:spLocks noEditPoints="1"/>
            </p:cNvSpPr>
            <p:nvPr/>
          </p:nvSpPr>
          <p:spPr bwMode="auto">
            <a:xfrm>
              <a:off x="595"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8" name="Freeform 18"/>
            <p:cNvSpPr>
              <a:spLocks noEditPoints="1"/>
            </p:cNvSpPr>
            <p:nvPr/>
          </p:nvSpPr>
          <p:spPr bwMode="auto">
            <a:xfrm>
              <a:off x="1441" y="2445"/>
              <a:ext cx="201" cy="56"/>
            </a:xfrm>
            <a:custGeom>
              <a:avLst/>
              <a:gdLst/>
              <a:ahLst/>
              <a:cxnLst>
                <a:cxn ang="0">
                  <a:pos x="0" y="18"/>
                </a:cxn>
                <a:cxn ang="0">
                  <a:pos x="155" y="18"/>
                </a:cxn>
                <a:cxn ang="0">
                  <a:pos x="155" y="37"/>
                </a:cxn>
                <a:cxn ang="0">
                  <a:pos x="0" y="37"/>
                </a:cxn>
                <a:cxn ang="0">
                  <a:pos x="0" y="18"/>
                </a:cxn>
                <a:cxn ang="0">
                  <a:pos x="145" y="0"/>
                </a:cxn>
                <a:cxn ang="0">
                  <a:pos x="201" y="28"/>
                </a:cxn>
                <a:cxn ang="0">
                  <a:pos x="145" y="56"/>
                </a:cxn>
                <a:cxn ang="0">
                  <a:pos x="145" y="0"/>
                </a:cxn>
              </a:cxnLst>
              <a:rect l="0" t="0" r="r" b="b"/>
              <a:pathLst>
                <a:path w="201" h="56">
                  <a:moveTo>
                    <a:pt x="0" y="18"/>
                  </a:moveTo>
                  <a:lnTo>
                    <a:pt x="155" y="18"/>
                  </a:lnTo>
                  <a:lnTo>
                    <a:pt x="155" y="37"/>
                  </a:lnTo>
                  <a:lnTo>
                    <a:pt x="0" y="37"/>
                  </a:lnTo>
                  <a:lnTo>
                    <a:pt x="0" y="18"/>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9" name="Freeform 19"/>
            <p:cNvSpPr>
              <a:spLocks noEditPoints="1"/>
            </p:cNvSpPr>
            <p:nvPr/>
          </p:nvSpPr>
          <p:spPr bwMode="auto">
            <a:xfrm>
              <a:off x="1996" y="2443"/>
              <a:ext cx="201" cy="56"/>
            </a:xfrm>
            <a:custGeom>
              <a:avLst/>
              <a:gdLst/>
              <a:ahLst/>
              <a:cxnLst>
                <a:cxn ang="0">
                  <a:pos x="0" y="19"/>
                </a:cxn>
                <a:cxn ang="0">
                  <a:pos x="155" y="19"/>
                </a:cxn>
                <a:cxn ang="0">
                  <a:pos x="155" y="37"/>
                </a:cxn>
                <a:cxn ang="0">
                  <a:pos x="0" y="37"/>
                </a:cxn>
                <a:cxn ang="0">
                  <a:pos x="0" y="19"/>
                </a:cxn>
                <a:cxn ang="0">
                  <a:pos x="145" y="0"/>
                </a:cxn>
                <a:cxn ang="0">
                  <a:pos x="201" y="28"/>
                </a:cxn>
                <a:cxn ang="0">
                  <a:pos x="145" y="56"/>
                </a:cxn>
                <a:cxn ang="0">
                  <a:pos x="145" y="0"/>
                </a:cxn>
              </a:cxnLst>
              <a:rect l="0" t="0" r="r" b="b"/>
              <a:pathLst>
                <a:path w="201" h="56">
                  <a:moveTo>
                    <a:pt x="0" y="19"/>
                  </a:moveTo>
                  <a:lnTo>
                    <a:pt x="155" y="19"/>
                  </a:lnTo>
                  <a:lnTo>
                    <a:pt x="155"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0" name="Freeform 20"/>
            <p:cNvSpPr>
              <a:spLocks noEditPoints="1"/>
            </p:cNvSpPr>
            <p:nvPr/>
          </p:nvSpPr>
          <p:spPr bwMode="auto">
            <a:xfrm>
              <a:off x="888" y="2443"/>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1" name="Oval 21"/>
            <p:cNvSpPr>
              <a:spLocks noChangeArrowheads="1"/>
            </p:cNvSpPr>
            <p:nvPr/>
          </p:nvSpPr>
          <p:spPr bwMode="auto">
            <a:xfrm>
              <a:off x="1088"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2" name="Oval 22"/>
            <p:cNvSpPr>
              <a:spLocks noChangeArrowheads="1"/>
            </p:cNvSpPr>
            <p:nvPr/>
          </p:nvSpPr>
          <p:spPr bwMode="auto">
            <a:xfrm>
              <a:off x="1642"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3" name="Freeform 23"/>
            <p:cNvSpPr>
              <a:spLocks noEditPoints="1"/>
            </p:cNvSpPr>
            <p:nvPr/>
          </p:nvSpPr>
          <p:spPr bwMode="auto">
            <a:xfrm>
              <a:off x="1228" y="2661"/>
              <a:ext cx="56" cy="108"/>
            </a:xfrm>
            <a:custGeom>
              <a:avLst/>
              <a:gdLst/>
              <a:ahLst/>
              <a:cxnLst>
                <a:cxn ang="0">
                  <a:pos x="37" y="0"/>
                </a:cxn>
                <a:cxn ang="0">
                  <a:pos x="37" y="61"/>
                </a:cxn>
                <a:cxn ang="0">
                  <a:pos x="19" y="61"/>
                </a:cxn>
                <a:cxn ang="0">
                  <a:pos x="19" y="0"/>
                </a:cxn>
                <a:cxn ang="0">
                  <a:pos x="37" y="0"/>
                </a:cxn>
                <a:cxn ang="0">
                  <a:pos x="56" y="52"/>
                </a:cxn>
                <a:cxn ang="0">
                  <a:pos x="28" y="108"/>
                </a:cxn>
                <a:cxn ang="0">
                  <a:pos x="0" y="52"/>
                </a:cxn>
                <a:cxn ang="0">
                  <a:pos x="56" y="52"/>
                </a:cxn>
              </a:cxnLst>
              <a:rect l="0" t="0" r="r" b="b"/>
              <a:pathLst>
                <a:path w="56" h="108">
                  <a:moveTo>
                    <a:pt x="37" y="0"/>
                  </a:moveTo>
                  <a:lnTo>
                    <a:pt x="37" y="61"/>
                  </a:lnTo>
                  <a:lnTo>
                    <a:pt x="19" y="61"/>
                  </a:lnTo>
                  <a:lnTo>
                    <a:pt x="19" y="0"/>
                  </a:lnTo>
                  <a:lnTo>
                    <a:pt x="37" y="0"/>
                  </a:lnTo>
                  <a:close/>
                  <a:moveTo>
                    <a:pt x="56" y="52"/>
                  </a:moveTo>
                  <a:lnTo>
                    <a:pt x="28" y="108"/>
                  </a:lnTo>
                  <a:lnTo>
                    <a:pt x="0" y="52"/>
                  </a:lnTo>
                  <a:lnTo>
                    <a:pt x="56" y="52"/>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4" name="Freeform 24"/>
            <p:cNvSpPr>
              <a:spLocks noEditPoints="1"/>
            </p:cNvSpPr>
            <p:nvPr/>
          </p:nvSpPr>
          <p:spPr bwMode="auto">
            <a:xfrm>
              <a:off x="1801" y="2660"/>
              <a:ext cx="56" cy="108"/>
            </a:xfrm>
            <a:custGeom>
              <a:avLst/>
              <a:gdLst/>
              <a:ahLst/>
              <a:cxnLst>
                <a:cxn ang="0">
                  <a:pos x="38" y="0"/>
                </a:cxn>
                <a:cxn ang="0">
                  <a:pos x="38" y="61"/>
                </a:cxn>
                <a:cxn ang="0">
                  <a:pos x="19" y="61"/>
                </a:cxn>
                <a:cxn ang="0">
                  <a:pos x="19" y="0"/>
                </a:cxn>
                <a:cxn ang="0">
                  <a:pos x="38" y="0"/>
                </a:cxn>
                <a:cxn ang="0">
                  <a:pos x="56" y="51"/>
                </a:cxn>
                <a:cxn ang="0">
                  <a:pos x="28" y="108"/>
                </a:cxn>
                <a:cxn ang="0">
                  <a:pos x="0" y="51"/>
                </a:cxn>
                <a:cxn ang="0">
                  <a:pos x="56" y="51"/>
                </a:cxn>
              </a:cxnLst>
              <a:rect l="0" t="0" r="r" b="b"/>
              <a:pathLst>
                <a:path w="56" h="108">
                  <a:moveTo>
                    <a:pt x="38" y="0"/>
                  </a:moveTo>
                  <a:lnTo>
                    <a:pt x="38" y="61"/>
                  </a:lnTo>
                  <a:lnTo>
                    <a:pt x="19" y="61"/>
                  </a:lnTo>
                  <a:lnTo>
                    <a:pt x="19" y="0"/>
                  </a:lnTo>
                  <a:lnTo>
                    <a:pt x="38" y="0"/>
                  </a:lnTo>
                  <a:close/>
                  <a:moveTo>
                    <a:pt x="56" y="51"/>
                  </a:moveTo>
                  <a:lnTo>
                    <a:pt x="28" y="108"/>
                  </a:lnTo>
                  <a:lnTo>
                    <a:pt x="0" y="51"/>
                  </a:lnTo>
                  <a:lnTo>
                    <a:pt x="56" y="5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5" name="Oval 25"/>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6" name="Oval 26"/>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7" name="Oval 27"/>
            <p:cNvSpPr>
              <a:spLocks noChangeArrowheads="1"/>
            </p:cNvSpPr>
            <p:nvPr/>
          </p:nvSpPr>
          <p:spPr bwMode="auto">
            <a:xfrm>
              <a:off x="1356"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8" name="Freeform 28"/>
            <p:cNvSpPr>
              <a:spLocks noEditPoints="1"/>
            </p:cNvSpPr>
            <p:nvPr/>
          </p:nvSpPr>
          <p:spPr bwMode="auto">
            <a:xfrm>
              <a:off x="1031" y="1771"/>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9" name="Freeform 29"/>
            <p:cNvSpPr>
              <a:spLocks noEditPoints="1"/>
            </p:cNvSpPr>
            <p:nvPr/>
          </p:nvSpPr>
          <p:spPr bwMode="auto">
            <a:xfrm>
              <a:off x="1350" y="1772"/>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0" name="Freeform 30"/>
            <p:cNvSpPr>
              <a:spLocks noEditPoints="1"/>
            </p:cNvSpPr>
            <p:nvPr/>
          </p:nvSpPr>
          <p:spPr bwMode="auto">
            <a:xfrm>
              <a:off x="1643" y="2186"/>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1" name="Freeform 31"/>
            <p:cNvSpPr>
              <a:spLocks noEditPoints="1"/>
            </p:cNvSpPr>
            <p:nvPr/>
          </p:nvSpPr>
          <p:spPr bwMode="auto">
            <a:xfrm>
              <a:off x="1086" y="2187"/>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2" name="Rectangle 32"/>
            <p:cNvSpPr>
              <a:spLocks noChangeArrowheads="1"/>
            </p:cNvSpPr>
            <p:nvPr/>
          </p:nvSpPr>
          <p:spPr bwMode="auto">
            <a:xfrm>
              <a:off x="871" y="1960"/>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t-1</a:t>
              </a:r>
              <a:endParaRPr lang="en-US" sz="1800" baseline="-25000">
                <a:solidFill>
                  <a:srgbClr val="000000"/>
                </a:solidFill>
              </a:endParaRPr>
            </a:p>
          </p:txBody>
        </p:sp>
        <p:sp>
          <p:nvSpPr>
            <p:cNvPr id="2191393" name="Rectangle 33"/>
            <p:cNvSpPr>
              <a:spLocks noChangeArrowheads="1"/>
            </p:cNvSpPr>
            <p:nvPr/>
          </p:nvSpPr>
          <p:spPr bwMode="auto">
            <a:xfrm>
              <a:off x="1463" y="1961"/>
              <a:ext cx="112"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a:t>
              </a:r>
              <a:endParaRPr lang="en-US" sz="1800" baseline="-25000">
                <a:solidFill>
                  <a:srgbClr val="000000"/>
                </a:solidFill>
              </a:endParaRPr>
            </a:p>
          </p:txBody>
        </p:sp>
        <p:sp>
          <p:nvSpPr>
            <p:cNvPr id="2191394" name="Rectangle 34"/>
            <p:cNvSpPr>
              <a:spLocks noChangeArrowheads="1"/>
            </p:cNvSpPr>
            <p:nvPr/>
          </p:nvSpPr>
          <p:spPr bwMode="auto">
            <a:xfrm>
              <a:off x="1197" y="2380"/>
              <a:ext cx="88"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a:t>
              </a:r>
              <a:endParaRPr lang="en-US" sz="1800" baseline="-25000">
                <a:solidFill>
                  <a:srgbClr val="000000"/>
                </a:solidFill>
              </a:endParaRPr>
            </a:p>
          </p:txBody>
        </p:sp>
        <p:sp>
          <p:nvSpPr>
            <p:cNvPr id="2191395" name="Rectangle 35"/>
            <p:cNvSpPr>
              <a:spLocks noChangeArrowheads="1"/>
            </p:cNvSpPr>
            <p:nvPr/>
          </p:nvSpPr>
          <p:spPr bwMode="auto">
            <a:xfrm>
              <a:off x="1693" y="2381"/>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t+1</a:t>
              </a:r>
              <a:endParaRPr lang="en-US" sz="1800" baseline="-25000">
                <a:solidFill>
                  <a:srgbClr val="000000"/>
                </a:solidFill>
              </a:endParaRPr>
            </a:p>
          </p:txBody>
        </p:sp>
        <p:sp>
          <p:nvSpPr>
            <p:cNvPr id="2191396" name="Rectangle 36"/>
            <p:cNvSpPr>
              <a:spLocks noChangeArrowheads="1"/>
            </p:cNvSpPr>
            <p:nvPr/>
          </p:nvSpPr>
          <p:spPr bwMode="auto">
            <a:xfrm>
              <a:off x="1216" y="2867"/>
              <a:ext cx="120"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a:t>
              </a:r>
              <a:endParaRPr lang="en-US" sz="1800" baseline="-25000">
                <a:solidFill>
                  <a:srgbClr val="000000"/>
                </a:solidFill>
              </a:endParaRPr>
            </a:p>
          </p:txBody>
        </p:sp>
        <p:sp>
          <p:nvSpPr>
            <p:cNvPr id="2191397" name="Rectangle 37"/>
            <p:cNvSpPr>
              <a:spLocks noChangeArrowheads="1"/>
            </p:cNvSpPr>
            <p:nvPr/>
          </p:nvSpPr>
          <p:spPr bwMode="auto">
            <a:xfrm>
              <a:off x="1703" y="2868"/>
              <a:ext cx="229"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t+1</a:t>
              </a:r>
              <a:endParaRPr lang="en-US" sz="1800" baseline="-25000">
                <a:solidFill>
                  <a:srgbClr val="000000"/>
                </a:solidFill>
              </a:endParaRPr>
            </a:p>
          </p:txBody>
        </p:sp>
      </p:grpSp>
      <p:graphicFrame>
        <p:nvGraphicFramePr>
          <p:cNvPr id="2191398" name="Object 38"/>
          <p:cNvGraphicFramePr>
            <a:graphicFrameLocks noChangeAspect="1"/>
          </p:cNvGraphicFramePr>
          <p:nvPr/>
        </p:nvGraphicFramePr>
        <p:xfrm>
          <a:off x="6122608" y="3651022"/>
          <a:ext cx="3943350" cy="495300"/>
        </p:xfrm>
        <a:graphic>
          <a:graphicData uri="http://schemas.openxmlformats.org/presentationml/2006/ole">
            <mc:AlternateContent xmlns:mc="http://schemas.openxmlformats.org/markup-compatibility/2006">
              <mc:Choice xmlns:v="urn:schemas-microsoft-com:vml" Requires="v">
                <p:oleObj spid="_x0000_s209955" name="Equation" r:id="rId3" imgW="1815840" imgH="228600" progId="Equation.3">
                  <p:embed/>
                </p:oleObj>
              </mc:Choice>
              <mc:Fallback>
                <p:oleObj name="Equation" r:id="rId3" imgW="18158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608" y="3651022"/>
                        <a:ext cx="394335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399" name="Object 39"/>
          <p:cNvGraphicFramePr>
            <a:graphicFrameLocks noChangeAspect="1"/>
          </p:cNvGraphicFramePr>
          <p:nvPr/>
        </p:nvGraphicFramePr>
        <p:xfrm>
          <a:off x="6133720" y="3009672"/>
          <a:ext cx="3722688" cy="495300"/>
        </p:xfrm>
        <a:graphic>
          <a:graphicData uri="http://schemas.openxmlformats.org/presentationml/2006/ole">
            <mc:AlternateContent xmlns:mc="http://schemas.openxmlformats.org/markup-compatibility/2006">
              <mc:Choice xmlns:v="urn:schemas-microsoft-com:vml" Requires="v">
                <p:oleObj spid="_x0000_s209956" name="Equation" r:id="rId5" imgW="1714320" imgH="228600" progId="Equation.3">
                  <p:embed/>
                </p:oleObj>
              </mc:Choice>
              <mc:Fallback>
                <p:oleObj name="Equation" r:id="rId5" imgW="17143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720" y="3009672"/>
                        <a:ext cx="372268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400" name="Object 40"/>
          <p:cNvGraphicFramePr>
            <a:graphicFrameLocks noChangeAspect="1"/>
          </p:cNvGraphicFramePr>
          <p:nvPr/>
        </p:nvGraphicFramePr>
        <p:xfrm>
          <a:off x="6186108" y="2438172"/>
          <a:ext cx="1157287" cy="468312"/>
        </p:xfrm>
        <a:graphic>
          <a:graphicData uri="http://schemas.openxmlformats.org/presentationml/2006/ole">
            <mc:AlternateContent xmlns:mc="http://schemas.openxmlformats.org/markup-compatibility/2006">
              <mc:Choice xmlns:v="urn:schemas-microsoft-com:vml" Requires="v">
                <p:oleObj spid="_x0000_s209957" name="Equation" r:id="rId7" imgW="533160" imgH="215640" progId="Equation.3">
                  <p:embed/>
                </p:oleObj>
              </mc:Choice>
              <mc:Fallback>
                <p:oleObj name="Equation" r:id="rId7" imgW="53316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6108" y="2438172"/>
                        <a:ext cx="1157287"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1401" name="Rectangle 41"/>
          <p:cNvSpPr>
            <a:spLocks noChangeArrowheads="1"/>
          </p:cNvSpPr>
          <p:nvPr/>
        </p:nvSpPr>
        <p:spPr bwMode="auto">
          <a:xfrm>
            <a:off x="28195" y="3216859"/>
            <a:ext cx="10287000" cy="0"/>
          </a:xfrm>
          <a:prstGeom prst="rect">
            <a:avLst/>
          </a:prstGeom>
          <a:noFill/>
          <a:ln w="9525" algn="ctr">
            <a:noFill/>
            <a:miter lim="800000"/>
            <a:headEnd/>
            <a:tailEnd/>
          </a:ln>
          <a:effectLst/>
        </p:spPr>
        <p:txBody>
          <a:bodyPr wrap="none" anchor="ctr">
            <a:spAutoFit/>
          </a:bodyPr>
          <a:lstStyle/>
          <a:p>
            <a:endParaRPr lang="en-US">
              <a:solidFill>
                <a:srgbClr val="000000"/>
              </a:solidFill>
            </a:endParaRPr>
          </a:p>
        </p:txBody>
      </p:sp>
      <p:sp>
        <p:nvSpPr>
          <p:cNvPr id="2191403" name="Text Box 43"/>
          <p:cNvSpPr txBox="1">
            <a:spLocks noChangeArrowheads="1"/>
          </p:cNvSpPr>
          <p:nvPr/>
        </p:nvSpPr>
        <p:spPr bwMode="auto">
          <a:xfrm>
            <a:off x="453558" y="6380163"/>
            <a:ext cx="3927475" cy="304800"/>
          </a:xfrm>
          <a:prstGeom prst="rect">
            <a:avLst/>
          </a:prstGeom>
          <a:noFill/>
          <a:ln w="9525">
            <a:noFill/>
            <a:miter lim="800000"/>
            <a:headEnd/>
            <a:tailEnd/>
          </a:ln>
          <a:effectLst/>
        </p:spPr>
        <p:txBody>
          <a:bodyPr>
            <a:spAutoFit/>
          </a:bodyPr>
          <a:lstStyle/>
          <a:p>
            <a:pPr>
              <a:spcBef>
                <a:spcPct val="50000"/>
              </a:spcBef>
            </a:pPr>
            <a:r>
              <a:rPr lang="en-US" b="0">
                <a:solidFill>
                  <a:srgbClr val="000000"/>
                </a:solidFill>
                <a:latin typeface="Times New Roman" pitchFamily="18" charset="0"/>
              </a:rPr>
              <a:t>Behrens et al. 2007, </a:t>
            </a:r>
            <a:r>
              <a:rPr lang="en-US" b="0" i="1">
                <a:solidFill>
                  <a:srgbClr val="000000"/>
                </a:solidFill>
                <a:latin typeface="Times New Roman" pitchFamily="18" charset="0"/>
              </a:rPr>
              <a:t>Nat. Neurosci.</a:t>
            </a:r>
            <a:endParaRPr lang="de-DE" b="0" i="1">
              <a:solidFill>
                <a:srgbClr val="000000"/>
              </a:solidFill>
              <a:latin typeface="Times New Roman" pitchFamily="18" charset="0"/>
            </a:endParaRPr>
          </a:p>
        </p:txBody>
      </p:sp>
      <p:pic>
        <p:nvPicPr>
          <p:cNvPr id="43" name="Picture 12" descr="Thomas_Bayes"/>
          <p:cNvPicPr>
            <a:picLocks noChangeAspect="1" noChangeArrowheads="1"/>
          </p:cNvPicPr>
          <p:nvPr/>
        </p:nvPicPr>
        <p:blipFill>
          <a:blip r:embed="rId9" cstate="print"/>
          <a:srcRect/>
          <a:stretch>
            <a:fillRect/>
          </a:stretch>
        </p:blipFill>
        <p:spPr bwMode="auto">
          <a:xfrm>
            <a:off x="8467735" y="268080"/>
            <a:ext cx="1205030" cy="1292236"/>
          </a:xfrm>
          <a:prstGeom prst="rect">
            <a:avLst/>
          </a:prstGeom>
          <a:noFill/>
          <a:ln>
            <a:solidFill>
              <a:schemeClr val="bg2"/>
            </a:solidFill>
          </a:ln>
        </p:spPr>
      </p:pic>
      <p:pic>
        <p:nvPicPr>
          <p:cNvPr id="44" name="Picture 12" descr="Thomas_Bayes"/>
          <p:cNvPicPr>
            <a:picLocks noChangeAspect="1" noChangeArrowheads="1"/>
          </p:cNvPicPr>
          <p:nvPr/>
        </p:nvPicPr>
        <p:blipFill>
          <a:blip r:embed="rId9" cstate="print"/>
          <a:srcRect/>
          <a:stretch>
            <a:fillRect/>
          </a:stretch>
        </p:blipFill>
        <p:spPr bwMode="auto">
          <a:xfrm>
            <a:off x="8127077" y="586325"/>
            <a:ext cx="1205030" cy="1292236"/>
          </a:xfrm>
          <a:prstGeom prst="rect">
            <a:avLst/>
          </a:prstGeom>
          <a:noFill/>
          <a:ln>
            <a:solidFill>
              <a:schemeClr val="bg2"/>
            </a:solidFill>
          </a:ln>
        </p:spPr>
      </p:pic>
      <p:pic>
        <p:nvPicPr>
          <p:cNvPr id="45" name="Picture 12" descr="Thomas_Bayes"/>
          <p:cNvPicPr>
            <a:picLocks noChangeAspect="1" noChangeArrowheads="1"/>
          </p:cNvPicPr>
          <p:nvPr/>
        </p:nvPicPr>
        <p:blipFill>
          <a:blip r:embed="rId9" cstate="print"/>
          <a:srcRect/>
          <a:stretch>
            <a:fillRect/>
          </a:stretch>
        </p:blipFill>
        <p:spPr bwMode="auto">
          <a:xfrm>
            <a:off x="7772972" y="931464"/>
            <a:ext cx="1205030" cy="1292236"/>
          </a:xfrm>
          <a:prstGeom prst="rect">
            <a:avLst/>
          </a:prstGeom>
          <a:noFill/>
          <a:ln>
            <a:solidFill>
              <a:schemeClr val="bg2"/>
            </a:solidFill>
          </a:ln>
        </p:spPr>
      </p:pic>
      <p:sp>
        <p:nvSpPr>
          <p:cNvPr id="47" name="Rectangle 5"/>
          <p:cNvSpPr>
            <a:spLocks noChangeArrowheads="1"/>
          </p:cNvSpPr>
          <p:nvPr/>
        </p:nvSpPr>
        <p:spPr bwMode="auto">
          <a:xfrm>
            <a:off x="535740" y="2379316"/>
            <a:ext cx="2259947" cy="400110"/>
          </a:xfrm>
          <a:prstGeom prst="rect">
            <a:avLst/>
          </a:prstGeom>
          <a:noFill/>
          <a:ln w="9525">
            <a:noFill/>
            <a:miter lim="800000"/>
            <a:headEnd/>
            <a:tailEnd/>
          </a:ln>
          <a:effectLst/>
        </p:spPr>
        <p:txBody>
          <a:bodyPr wrap="square">
            <a:spAutoFit/>
          </a:bodyPr>
          <a:lstStyle/>
          <a:p>
            <a:pPr>
              <a:spcBef>
                <a:spcPct val="30000"/>
              </a:spcBef>
            </a:pPr>
            <a:r>
              <a:rPr lang="en-GB" sz="2000" b="0" dirty="0" smtClean="0">
                <a:solidFill>
                  <a:srgbClr val="000000"/>
                </a:solidFill>
              </a:rPr>
              <a:t>prior on volatility</a:t>
            </a:r>
            <a:endParaRPr lang="en-US" sz="2000" b="0" dirty="0">
              <a:solidFill>
                <a:srgbClr val="000000"/>
              </a:solidFill>
            </a:endParaRPr>
          </a:p>
        </p:txBody>
      </p:sp>
    </p:spTree>
    <p:extLst>
      <p:ext uri="{BB962C8B-B14F-4D97-AF65-F5344CB8AC3E}">
        <p14:creationId xmlns:p14="http://schemas.microsoft.com/office/powerpoint/2010/main" val="884578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3444" name="Rectangle 4"/>
          <p:cNvSpPr>
            <a:spLocks noGrp="1" noChangeArrowheads="1"/>
          </p:cNvSpPr>
          <p:nvPr>
            <p:ph type="title"/>
          </p:nvPr>
        </p:nvSpPr>
        <p:spPr>
          <a:xfrm>
            <a:off x="514350" y="274638"/>
            <a:ext cx="9258300" cy="776287"/>
          </a:xfrm>
        </p:spPr>
        <p:txBody>
          <a:bodyPr/>
          <a:lstStyle/>
          <a:p>
            <a:pPr algn="l"/>
            <a:r>
              <a:rPr lang="de-CH" sz="2800" b="1" dirty="0" err="1" smtClean="0">
                <a:latin typeface="Arial Unicode MS" pitchFamily="34" charset="-128"/>
              </a:rPr>
              <a:t>Explaining</a:t>
            </a:r>
            <a:r>
              <a:rPr lang="de-CH" sz="2800" b="1" dirty="0" smtClean="0">
                <a:latin typeface="Arial Unicode MS" pitchFamily="34" charset="-128"/>
              </a:rPr>
              <a:t> RTs by different learning </a:t>
            </a:r>
            <a:r>
              <a:rPr lang="de-CH" sz="2800" b="1" dirty="0">
                <a:latin typeface="Arial Unicode MS" pitchFamily="34" charset="-128"/>
              </a:rPr>
              <a:t>models</a:t>
            </a:r>
            <a:endParaRPr lang="en-US" sz="2800" b="1" dirty="0">
              <a:latin typeface="Arial Unicode MS" pitchFamily="34" charset="-128"/>
            </a:endParaRPr>
          </a:p>
        </p:txBody>
      </p:sp>
      <p:grpSp>
        <p:nvGrpSpPr>
          <p:cNvPr id="2" name="Group 5"/>
          <p:cNvGrpSpPr>
            <a:grpSpLocks/>
          </p:cNvGrpSpPr>
          <p:nvPr/>
        </p:nvGrpSpPr>
        <p:grpSpPr bwMode="auto">
          <a:xfrm>
            <a:off x="4195763" y="1306513"/>
            <a:ext cx="5303837" cy="2366962"/>
            <a:chOff x="461" y="1045"/>
            <a:chExt cx="3341" cy="1491"/>
          </a:xfrm>
        </p:grpSpPr>
        <p:sp>
          <p:nvSpPr>
            <p:cNvPr id="2493446" name="Rectangle 6"/>
            <p:cNvSpPr>
              <a:spLocks noChangeArrowheads="1"/>
            </p:cNvSpPr>
            <p:nvPr/>
          </p:nvSpPr>
          <p:spPr bwMode="auto">
            <a:xfrm>
              <a:off x="741" y="1078"/>
              <a:ext cx="2990" cy="1266"/>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493447" name="Rectangle 7"/>
            <p:cNvSpPr>
              <a:spLocks noChangeArrowheads="1"/>
            </p:cNvSpPr>
            <p:nvPr/>
          </p:nvSpPr>
          <p:spPr bwMode="auto">
            <a:xfrm>
              <a:off x="741" y="1078"/>
              <a:ext cx="2990" cy="1266"/>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493448" name="Line 8"/>
            <p:cNvSpPr>
              <a:spLocks noChangeShapeType="1"/>
            </p:cNvSpPr>
            <p:nvPr/>
          </p:nvSpPr>
          <p:spPr bwMode="auto">
            <a:xfrm>
              <a:off x="741" y="2344"/>
              <a:ext cx="2990"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49" name="Line 9"/>
            <p:cNvSpPr>
              <a:spLocks noChangeShapeType="1"/>
            </p:cNvSpPr>
            <p:nvPr/>
          </p:nvSpPr>
          <p:spPr bwMode="auto">
            <a:xfrm flipV="1">
              <a:off x="741" y="1078"/>
              <a:ext cx="1" cy="1266"/>
            </a:xfrm>
            <a:prstGeom prst="line">
              <a:avLst/>
            </a:prstGeom>
            <a:noFill/>
            <a:ln w="0">
              <a:solidFill>
                <a:srgbClr val="000000"/>
              </a:solidFill>
              <a:round/>
              <a:headEnd/>
              <a:tailEnd/>
            </a:ln>
          </p:spPr>
          <p:txBody>
            <a:bodyPr/>
            <a:lstStyle/>
            <a:p>
              <a:endParaRPr lang="en-US">
                <a:solidFill>
                  <a:srgbClr val="000000"/>
                </a:solidFill>
              </a:endParaRPr>
            </a:p>
          </p:txBody>
        </p:sp>
        <p:sp>
          <p:nvSpPr>
            <p:cNvPr id="2493450" name="Line 10"/>
            <p:cNvSpPr>
              <a:spLocks noChangeShapeType="1"/>
            </p:cNvSpPr>
            <p:nvPr/>
          </p:nvSpPr>
          <p:spPr bwMode="auto">
            <a:xfrm flipV="1">
              <a:off x="741"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1" name="Rectangle 11"/>
            <p:cNvSpPr>
              <a:spLocks noChangeArrowheads="1"/>
            </p:cNvSpPr>
            <p:nvPr/>
          </p:nvSpPr>
          <p:spPr bwMode="auto">
            <a:xfrm>
              <a:off x="69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400</a:t>
              </a:r>
              <a:endParaRPr lang="en-US" b="0">
                <a:solidFill>
                  <a:srgbClr val="000000"/>
                </a:solidFill>
              </a:endParaRPr>
            </a:p>
          </p:txBody>
        </p:sp>
        <p:sp>
          <p:nvSpPr>
            <p:cNvPr id="2493452" name="Line 12"/>
            <p:cNvSpPr>
              <a:spLocks noChangeShapeType="1"/>
            </p:cNvSpPr>
            <p:nvPr/>
          </p:nvSpPr>
          <p:spPr bwMode="auto">
            <a:xfrm flipV="1">
              <a:off x="1338"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3" name="Rectangle 13"/>
            <p:cNvSpPr>
              <a:spLocks noChangeArrowheads="1"/>
            </p:cNvSpPr>
            <p:nvPr/>
          </p:nvSpPr>
          <p:spPr bwMode="auto">
            <a:xfrm>
              <a:off x="1290"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440</a:t>
              </a:r>
              <a:endParaRPr lang="en-US" b="0">
                <a:solidFill>
                  <a:srgbClr val="000000"/>
                </a:solidFill>
              </a:endParaRPr>
            </a:p>
          </p:txBody>
        </p:sp>
        <p:sp>
          <p:nvSpPr>
            <p:cNvPr id="2493454" name="Line 14"/>
            <p:cNvSpPr>
              <a:spLocks noChangeShapeType="1"/>
            </p:cNvSpPr>
            <p:nvPr/>
          </p:nvSpPr>
          <p:spPr bwMode="auto">
            <a:xfrm flipV="1">
              <a:off x="1935"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5" name="Rectangle 15"/>
            <p:cNvSpPr>
              <a:spLocks noChangeArrowheads="1"/>
            </p:cNvSpPr>
            <p:nvPr/>
          </p:nvSpPr>
          <p:spPr bwMode="auto">
            <a:xfrm>
              <a:off x="1887"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480</a:t>
              </a:r>
              <a:endParaRPr lang="en-US" b="0">
                <a:solidFill>
                  <a:srgbClr val="000000"/>
                </a:solidFill>
              </a:endParaRPr>
            </a:p>
          </p:txBody>
        </p:sp>
        <p:sp>
          <p:nvSpPr>
            <p:cNvPr id="2493456" name="Line 16"/>
            <p:cNvSpPr>
              <a:spLocks noChangeShapeType="1"/>
            </p:cNvSpPr>
            <p:nvPr/>
          </p:nvSpPr>
          <p:spPr bwMode="auto">
            <a:xfrm flipV="1">
              <a:off x="2532"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7" name="Rectangle 17"/>
            <p:cNvSpPr>
              <a:spLocks noChangeArrowheads="1"/>
            </p:cNvSpPr>
            <p:nvPr/>
          </p:nvSpPr>
          <p:spPr bwMode="auto">
            <a:xfrm>
              <a:off x="2484"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520</a:t>
              </a:r>
              <a:endParaRPr lang="en-US" b="0">
                <a:solidFill>
                  <a:srgbClr val="000000"/>
                </a:solidFill>
              </a:endParaRPr>
            </a:p>
          </p:txBody>
        </p:sp>
        <p:sp>
          <p:nvSpPr>
            <p:cNvPr id="2493458" name="Line 18"/>
            <p:cNvSpPr>
              <a:spLocks noChangeShapeType="1"/>
            </p:cNvSpPr>
            <p:nvPr/>
          </p:nvSpPr>
          <p:spPr bwMode="auto">
            <a:xfrm flipV="1">
              <a:off x="3130"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9" name="Rectangle 19"/>
            <p:cNvSpPr>
              <a:spLocks noChangeArrowheads="1"/>
            </p:cNvSpPr>
            <p:nvPr/>
          </p:nvSpPr>
          <p:spPr bwMode="auto">
            <a:xfrm>
              <a:off x="3081"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560</a:t>
              </a:r>
              <a:endParaRPr lang="en-US" b="0">
                <a:solidFill>
                  <a:srgbClr val="000000"/>
                </a:solidFill>
              </a:endParaRPr>
            </a:p>
          </p:txBody>
        </p:sp>
        <p:sp>
          <p:nvSpPr>
            <p:cNvPr id="2493460" name="Line 20"/>
            <p:cNvSpPr>
              <a:spLocks noChangeShapeType="1"/>
            </p:cNvSpPr>
            <p:nvPr/>
          </p:nvSpPr>
          <p:spPr bwMode="auto">
            <a:xfrm flipV="1">
              <a:off x="3731"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61" name="Rectangle 21"/>
            <p:cNvSpPr>
              <a:spLocks noChangeArrowheads="1"/>
            </p:cNvSpPr>
            <p:nvPr/>
          </p:nvSpPr>
          <p:spPr bwMode="auto">
            <a:xfrm>
              <a:off x="368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600</a:t>
              </a:r>
              <a:endParaRPr lang="en-US" b="0">
                <a:solidFill>
                  <a:srgbClr val="000000"/>
                </a:solidFill>
              </a:endParaRPr>
            </a:p>
          </p:txBody>
        </p:sp>
        <p:sp>
          <p:nvSpPr>
            <p:cNvPr id="2493462" name="Line 22"/>
            <p:cNvSpPr>
              <a:spLocks noChangeShapeType="1"/>
            </p:cNvSpPr>
            <p:nvPr/>
          </p:nvSpPr>
          <p:spPr bwMode="auto">
            <a:xfrm>
              <a:off x="741" y="234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3" name="Rectangle 23"/>
            <p:cNvSpPr>
              <a:spLocks noChangeArrowheads="1"/>
            </p:cNvSpPr>
            <p:nvPr/>
          </p:nvSpPr>
          <p:spPr bwMode="auto">
            <a:xfrm>
              <a:off x="680" y="2304"/>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a:t>
              </a:r>
              <a:endParaRPr lang="en-US" b="0">
                <a:solidFill>
                  <a:srgbClr val="000000"/>
                </a:solidFill>
              </a:endParaRPr>
            </a:p>
          </p:txBody>
        </p:sp>
        <p:sp>
          <p:nvSpPr>
            <p:cNvPr id="2493464" name="Line 24"/>
            <p:cNvSpPr>
              <a:spLocks noChangeShapeType="1"/>
            </p:cNvSpPr>
            <p:nvPr/>
          </p:nvSpPr>
          <p:spPr bwMode="auto">
            <a:xfrm>
              <a:off x="741" y="221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5" name="Line 25"/>
            <p:cNvSpPr>
              <a:spLocks noChangeShapeType="1"/>
            </p:cNvSpPr>
            <p:nvPr/>
          </p:nvSpPr>
          <p:spPr bwMode="auto">
            <a:xfrm>
              <a:off x="741" y="208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6" name="Rectangle 26"/>
            <p:cNvSpPr>
              <a:spLocks noChangeArrowheads="1"/>
            </p:cNvSpPr>
            <p:nvPr/>
          </p:nvSpPr>
          <p:spPr bwMode="auto">
            <a:xfrm>
              <a:off x="620" y="2055"/>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0.2</a:t>
              </a:r>
              <a:endParaRPr lang="en-US" b="0">
                <a:solidFill>
                  <a:srgbClr val="000000"/>
                </a:solidFill>
              </a:endParaRPr>
            </a:p>
          </p:txBody>
        </p:sp>
        <p:sp>
          <p:nvSpPr>
            <p:cNvPr id="2493467" name="Line 27"/>
            <p:cNvSpPr>
              <a:spLocks noChangeShapeType="1"/>
            </p:cNvSpPr>
            <p:nvPr/>
          </p:nvSpPr>
          <p:spPr bwMode="auto">
            <a:xfrm>
              <a:off x="741" y="1963"/>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8" name="Line 28"/>
            <p:cNvSpPr>
              <a:spLocks noChangeShapeType="1"/>
            </p:cNvSpPr>
            <p:nvPr/>
          </p:nvSpPr>
          <p:spPr bwMode="auto">
            <a:xfrm>
              <a:off x="741" y="1837"/>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9" name="Rectangle 29"/>
            <p:cNvSpPr>
              <a:spLocks noChangeArrowheads="1"/>
            </p:cNvSpPr>
            <p:nvPr/>
          </p:nvSpPr>
          <p:spPr bwMode="auto">
            <a:xfrm>
              <a:off x="620" y="1804"/>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0.4</a:t>
              </a:r>
              <a:endParaRPr lang="en-US" b="0">
                <a:solidFill>
                  <a:srgbClr val="000000"/>
                </a:solidFill>
              </a:endParaRPr>
            </a:p>
          </p:txBody>
        </p:sp>
        <p:sp>
          <p:nvSpPr>
            <p:cNvPr id="2493470" name="Line 30"/>
            <p:cNvSpPr>
              <a:spLocks noChangeShapeType="1"/>
            </p:cNvSpPr>
            <p:nvPr/>
          </p:nvSpPr>
          <p:spPr bwMode="auto">
            <a:xfrm>
              <a:off x="741" y="171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1" name="Line 31"/>
            <p:cNvSpPr>
              <a:spLocks noChangeShapeType="1"/>
            </p:cNvSpPr>
            <p:nvPr/>
          </p:nvSpPr>
          <p:spPr bwMode="auto">
            <a:xfrm>
              <a:off x="741" y="158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2" name="Rectangle 32"/>
            <p:cNvSpPr>
              <a:spLocks noChangeArrowheads="1"/>
            </p:cNvSpPr>
            <p:nvPr/>
          </p:nvSpPr>
          <p:spPr bwMode="auto">
            <a:xfrm>
              <a:off x="620" y="1548"/>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0.6</a:t>
              </a:r>
              <a:endParaRPr lang="en-US" b="0">
                <a:solidFill>
                  <a:srgbClr val="000000"/>
                </a:solidFill>
              </a:endParaRPr>
            </a:p>
          </p:txBody>
        </p:sp>
        <p:sp>
          <p:nvSpPr>
            <p:cNvPr id="2493473" name="Line 33"/>
            <p:cNvSpPr>
              <a:spLocks noChangeShapeType="1"/>
            </p:cNvSpPr>
            <p:nvPr/>
          </p:nvSpPr>
          <p:spPr bwMode="auto">
            <a:xfrm>
              <a:off x="741" y="1456"/>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4" name="Line 34"/>
            <p:cNvSpPr>
              <a:spLocks noChangeShapeType="1"/>
            </p:cNvSpPr>
            <p:nvPr/>
          </p:nvSpPr>
          <p:spPr bwMode="auto">
            <a:xfrm>
              <a:off x="741" y="1330"/>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5" name="Rectangle 35"/>
            <p:cNvSpPr>
              <a:spLocks noChangeArrowheads="1"/>
            </p:cNvSpPr>
            <p:nvPr/>
          </p:nvSpPr>
          <p:spPr bwMode="auto">
            <a:xfrm>
              <a:off x="620" y="1297"/>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0.8</a:t>
              </a:r>
              <a:endParaRPr lang="en-US" b="0">
                <a:solidFill>
                  <a:srgbClr val="000000"/>
                </a:solidFill>
              </a:endParaRPr>
            </a:p>
          </p:txBody>
        </p:sp>
        <p:sp>
          <p:nvSpPr>
            <p:cNvPr id="2493476" name="Line 36"/>
            <p:cNvSpPr>
              <a:spLocks noChangeShapeType="1"/>
            </p:cNvSpPr>
            <p:nvPr/>
          </p:nvSpPr>
          <p:spPr bwMode="auto">
            <a:xfrm>
              <a:off x="741" y="120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7" name="Line 37"/>
            <p:cNvSpPr>
              <a:spLocks noChangeShapeType="1"/>
            </p:cNvSpPr>
            <p:nvPr/>
          </p:nvSpPr>
          <p:spPr bwMode="auto">
            <a:xfrm>
              <a:off x="741" y="107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8" name="Rectangle 38"/>
            <p:cNvSpPr>
              <a:spLocks noChangeArrowheads="1"/>
            </p:cNvSpPr>
            <p:nvPr/>
          </p:nvSpPr>
          <p:spPr bwMode="auto">
            <a:xfrm>
              <a:off x="671" y="1045"/>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a:t>
              </a:r>
              <a:endParaRPr lang="en-US" b="0">
                <a:solidFill>
                  <a:srgbClr val="000000"/>
                </a:solidFill>
              </a:endParaRPr>
            </a:p>
          </p:txBody>
        </p:sp>
        <p:sp>
          <p:nvSpPr>
            <p:cNvPr id="2493479" name="Freeform 39"/>
            <p:cNvSpPr>
              <a:spLocks/>
            </p:cNvSpPr>
            <p:nvPr/>
          </p:nvSpPr>
          <p:spPr bwMode="auto">
            <a:xfrm>
              <a:off x="770" y="1204"/>
              <a:ext cx="2961" cy="1010"/>
            </a:xfrm>
            <a:custGeom>
              <a:avLst/>
              <a:gdLst/>
              <a:ahLst/>
              <a:cxnLst>
                <a:cxn ang="0">
                  <a:pos x="47" y="793"/>
                </a:cxn>
                <a:cxn ang="0">
                  <a:pos x="139" y="793"/>
                </a:cxn>
                <a:cxn ang="0">
                  <a:pos x="232" y="793"/>
                </a:cxn>
                <a:cxn ang="0">
                  <a:pos x="325" y="793"/>
                </a:cxn>
                <a:cxn ang="0">
                  <a:pos x="418" y="0"/>
                </a:cxn>
                <a:cxn ang="0">
                  <a:pos x="511" y="0"/>
                </a:cxn>
                <a:cxn ang="0">
                  <a:pos x="604" y="0"/>
                </a:cxn>
                <a:cxn ang="0">
                  <a:pos x="697" y="0"/>
                </a:cxn>
                <a:cxn ang="0">
                  <a:pos x="795" y="0"/>
                </a:cxn>
                <a:cxn ang="0">
                  <a:pos x="888" y="0"/>
                </a:cxn>
                <a:cxn ang="0">
                  <a:pos x="981" y="0"/>
                </a:cxn>
                <a:cxn ang="0">
                  <a:pos x="1074" y="0"/>
                </a:cxn>
                <a:cxn ang="0">
                  <a:pos x="1167" y="0"/>
                </a:cxn>
                <a:cxn ang="0">
                  <a:pos x="1260" y="793"/>
                </a:cxn>
                <a:cxn ang="0">
                  <a:pos x="1353" y="793"/>
                </a:cxn>
                <a:cxn ang="0">
                  <a:pos x="1445" y="793"/>
                </a:cxn>
                <a:cxn ang="0">
                  <a:pos x="1544" y="1187"/>
                </a:cxn>
                <a:cxn ang="0">
                  <a:pos x="1637" y="1187"/>
                </a:cxn>
                <a:cxn ang="0">
                  <a:pos x="1730" y="1187"/>
                </a:cxn>
                <a:cxn ang="0">
                  <a:pos x="1823" y="1187"/>
                </a:cxn>
                <a:cxn ang="0">
                  <a:pos x="1916" y="1187"/>
                </a:cxn>
                <a:cxn ang="0">
                  <a:pos x="2009" y="1187"/>
                </a:cxn>
                <a:cxn ang="0">
                  <a:pos x="2101" y="1187"/>
                </a:cxn>
                <a:cxn ang="0">
                  <a:pos x="2194" y="793"/>
                </a:cxn>
                <a:cxn ang="0">
                  <a:pos x="2293" y="793"/>
                </a:cxn>
                <a:cxn ang="0">
                  <a:pos x="2386" y="793"/>
                </a:cxn>
                <a:cxn ang="0">
                  <a:pos x="2479" y="793"/>
                </a:cxn>
                <a:cxn ang="0">
                  <a:pos x="2572" y="793"/>
                </a:cxn>
                <a:cxn ang="0">
                  <a:pos x="2664" y="394"/>
                </a:cxn>
                <a:cxn ang="0">
                  <a:pos x="2757" y="394"/>
                </a:cxn>
                <a:cxn ang="0">
                  <a:pos x="2850" y="394"/>
                </a:cxn>
                <a:cxn ang="0">
                  <a:pos x="2943" y="394"/>
                </a:cxn>
                <a:cxn ang="0">
                  <a:pos x="3036" y="394"/>
                </a:cxn>
                <a:cxn ang="0">
                  <a:pos x="3135" y="394"/>
                </a:cxn>
                <a:cxn ang="0">
                  <a:pos x="3228" y="394"/>
                </a:cxn>
                <a:cxn ang="0">
                  <a:pos x="3320" y="394"/>
                </a:cxn>
                <a:cxn ang="0">
                  <a:pos x="3413" y="793"/>
                </a:cxn>
                <a:cxn ang="0">
                  <a:pos x="3506" y="793"/>
                </a:cxn>
                <a:cxn ang="0">
                  <a:pos x="3599" y="793"/>
                </a:cxn>
                <a:cxn ang="0">
                  <a:pos x="3692" y="793"/>
                </a:cxn>
                <a:cxn ang="0">
                  <a:pos x="3785" y="1580"/>
                </a:cxn>
                <a:cxn ang="0">
                  <a:pos x="3884" y="1580"/>
                </a:cxn>
                <a:cxn ang="0">
                  <a:pos x="3976" y="1580"/>
                </a:cxn>
                <a:cxn ang="0">
                  <a:pos x="4069" y="1580"/>
                </a:cxn>
                <a:cxn ang="0">
                  <a:pos x="4162" y="1580"/>
                </a:cxn>
                <a:cxn ang="0">
                  <a:pos x="4255" y="1580"/>
                </a:cxn>
                <a:cxn ang="0">
                  <a:pos x="4348" y="1580"/>
                </a:cxn>
                <a:cxn ang="0">
                  <a:pos x="4441" y="1580"/>
                </a:cxn>
                <a:cxn ang="0">
                  <a:pos x="4534" y="1580"/>
                </a:cxn>
                <a:cxn ang="0">
                  <a:pos x="4632" y="1580"/>
                </a:cxn>
              </a:cxnLst>
              <a:rect l="0" t="0" r="r" b="b"/>
              <a:pathLst>
                <a:path w="4632" h="1580">
                  <a:moveTo>
                    <a:pt x="0" y="793"/>
                  </a:moveTo>
                  <a:lnTo>
                    <a:pt x="47" y="793"/>
                  </a:lnTo>
                  <a:lnTo>
                    <a:pt x="93" y="793"/>
                  </a:lnTo>
                  <a:lnTo>
                    <a:pt x="139" y="793"/>
                  </a:lnTo>
                  <a:lnTo>
                    <a:pt x="186" y="793"/>
                  </a:lnTo>
                  <a:lnTo>
                    <a:pt x="232" y="793"/>
                  </a:lnTo>
                  <a:lnTo>
                    <a:pt x="279" y="793"/>
                  </a:lnTo>
                  <a:lnTo>
                    <a:pt x="325" y="793"/>
                  </a:lnTo>
                  <a:lnTo>
                    <a:pt x="372" y="0"/>
                  </a:lnTo>
                  <a:lnTo>
                    <a:pt x="418" y="0"/>
                  </a:lnTo>
                  <a:lnTo>
                    <a:pt x="464" y="0"/>
                  </a:lnTo>
                  <a:lnTo>
                    <a:pt x="511" y="0"/>
                  </a:lnTo>
                  <a:lnTo>
                    <a:pt x="557" y="0"/>
                  </a:lnTo>
                  <a:lnTo>
                    <a:pt x="604" y="0"/>
                  </a:lnTo>
                  <a:lnTo>
                    <a:pt x="650" y="0"/>
                  </a:lnTo>
                  <a:lnTo>
                    <a:pt x="697" y="0"/>
                  </a:lnTo>
                  <a:lnTo>
                    <a:pt x="749" y="0"/>
                  </a:lnTo>
                  <a:lnTo>
                    <a:pt x="795" y="0"/>
                  </a:lnTo>
                  <a:lnTo>
                    <a:pt x="842" y="0"/>
                  </a:lnTo>
                  <a:lnTo>
                    <a:pt x="888" y="0"/>
                  </a:lnTo>
                  <a:lnTo>
                    <a:pt x="935" y="0"/>
                  </a:lnTo>
                  <a:lnTo>
                    <a:pt x="981" y="0"/>
                  </a:lnTo>
                  <a:lnTo>
                    <a:pt x="1028" y="0"/>
                  </a:lnTo>
                  <a:lnTo>
                    <a:pt x="1074" y="0"/>
                  </a:lnTo>
                  <a:lnTo>
                    <a:pt x="1120" y="0"/>
                  </a:lnTo>
                  <a:lnTo>
                    <a:pt x="1167" y="0"/>
                  </a:lnTo>
                  <a:lnTo>
                    <a:pt x="1213" y="793"/>
                  </a:lnTo>
                  <a:lnTo>
                    <a:pt x="1260" y="793"/>
                  </a:lnTo>
                  <a:lnTo>
                    <a:pt x="1306" y="793"/>
                  </a:lnTo>
                  <a:lnTo>
                    <a:pt x="1353" y="793"/>
                  </a:lnTo>
                  <a:lnTo>
                    <a:pt x="1399" y="793"/>
                  </a:lnTo>
                  <a:lnTo>
                    <a:pt x="1445" y="793"/>
                  </a:lnTo>
                  <a:lnTo>
                    <a:pt x="1492" y="1187"/>
                  </a:lnTo>
                  <a:lnTo>
                    <a:pt x="1544" y="1187"/>
                  </a:lnTo>
                  <a:lnTo>
                    <a:pt x="1591" y="1187"/>
                  </a:lnTo>
                  <a:lnTo>
                    <a:pt x="1637" y="1187"/>
                  </a:lnTo>
                  <a:lnTo>
                    <a:pt x="1683" y="1187"/>
                  </a:lnTo>
                  <a:lnTo>
                    <a:pt x="1730" y="1187"/>
                  </a:lnTo>
                  <a:lnTo>
                    <a:pt x="1776" y="1187"/>
                  </a:lnTo>
                  <a:lnTo>
                    <a:pt x="1823" y="1187"/>
                  </a:lnTo>
                  <a:lnTo>
                    <a:pt x="1869" y="1187"/>
                  </a:lnTo>
                  <a:lnTo>
                    <a:pt x="1916" y="1187"/>
                  </a:lnTo>
                  <a:lnTo>
                    <a:pt x="1962" y="1187"/>
                  </a:lnTo>
                  <a:lnTo>
                    <a:pt x="2009" y="1187"/>
                  </a:lnTo>
                  <a:lnTo>
                    <a:pt x="2055" y="1187"/>
                  </a:lnTo>
                  <a:lnTo>
                    <a:pt x="2101" y="1187"/>
                  </a:lnTo>
                  <a:lnTo>
                    <a:pt x="2148" y="793"/>
                  </a:lnTo>
                  <a:lnTo>
                    <a:pt x="2194" y="793"/>
                  </a:lnTo>
                  <a:lnTo>
                    <a:pt x="2241" y="793"/>
                  </a:lnTo>
                  <a:lnTo>
                    <a:pt x="2293" y="793"/>
                  </a:lnTo>
                  <a:lnTo>
                    <a:pt x="2339" y="793"/>
                  </a:lnTo>
                  <a:lnTo>
                    <a:pt x="2386" y="793"/>
                  </a:lnTo>
                  <a:lnTo>
                    <a:pt x="2432" y="793"/>
                  </a:lnTo>
                  <a:lnTo>
                    <a:pt x="2479" y="793"/>
                  </a:lnTo>
                  <a:lnTo>
                    <a:pt x="2525" y="793"/>
                  </a:lnTo>
                  <a:lnTo>
                    <a:pt x="2572" y="793"/>
                  </a:lnTo>
                  <a:lnTo>
                    <a:pt x="2618" y="394"/>
                  </a:lnTo>
                  <a:lnTo>
                    <a:pt x="2664" y="394"/>
                  </a:lnTo>
                  <a:lnTo>
                    <a:pt x="2711" y="394"/>
                  </a:lnTo>
                  <a:lnTo>
                    <a:pt x="2757" y="394"/>
                  </a:lnTo>
                  <a:lnTo>
                    <a:pt x="2804" y="394"/>
                  </a:lnTo>
                  <a:lnTo>
                    <a:pt x="2850" y="394"/>
                  </a:lnTo>
                  <a:lnTo>
                    <a:pt x="2897" y="394"/>
                  </a:lnTo>
                  <a:lnTo>
                    <a:pt x="2943" y="394"/>
                  </a:lnTo>
                  <a:lnTo>
                    <a:pt x="2990" y="394"/>
                  </a:lnTo>
                  <a:lnTo>
                    <a:pt x="3036" y="394"/>
                  </a:lnTo>
                  <a:lnTo>
                    <a:pt x="3088" y="394"/>
                  </a:lnTo>
                  <a:lnTo>
                    <a:pt x="3135" y="394"/>
                  </a:lnTo>
                  <a:lnTo>
                    <a:pt x="3181" y="394"/>
                  </a:lnTo>
                  <a:lnTo>
                    <a:pt x="3228" y="394"/>
                  </a:lnTo>
                  <a:lnTo>
                    <a:pt x="3274" y="394"/>
                  </a:lnTo>
                  <a:lnTo>
                    <a:pt x="3320" y="394"/>
                  </a:lnTo>
                  <a:lnTo>
                    <a:pt x="3367" y="793"/>
                  </a:lnTo>
                  <a:lnTo>
                    <a:pt x="3413" y="793"/>
                  </a:lnTo>
                  <a:lnTo>
                    <a:pt x="3460" y="793"/>
                  </a:lnTo>
                  <a:lnTo>
                    <a:pt x="3506" y="793"/>
                  </a:lnTo>
                  <a:lnTo>
                    <a:pt x="3553" y="793"/>
                  </a:lnTo>
                  <a:lnTo>
                    <a:pt x="3599" y="793"/>
                  </a:lnTo>
                  <a:lnTo>
                    <a:pt x="3646" y="793"/>
                  </a:lnTo>
                  <a:lnTo>
                    <a:pt x="3692" y="793"/>
                  </a:lnTo>
                  <a:lnTo>
                    <a:pt x="3738" y="1580"/>
                  </a:lnTo>
                  <a:lnTo>
                    <a:pt x="3785" y="1580"/>
                  </a:lnTo>
                  <a:lnTo>
                    <a:pt x="3831" y="1580"/>
                  </a:lnTo>
                  <a:lnTo>
                    <a:pt x="3884" y="1580"/>
                  </a:lnTo>
                  <a:lnTo>
                    <a:pt x="3930" y="1580"/>
                  </a:lnTo>
                  <a:lnTo>
                    <a:pt x="3976" y="1580"/>
                  </a:lnTo>
                  <a:lnTo>
                    <a:pt x="4023" y="1580"/>
                  </a:lnTo>
                  <a:lnTo>
                    <a:pt x="4069" y="1580"/>
                  </a:lnTo>
                  <a:lnTo>
                    <a:pt x="4116" y="1580"/>
                  </a:lnTo>
                  <a:lnTo>
                    <a:pt x="4162" y="1580"/>
                  </a:lnTo>
                  <a:lnTo>
                    <a:pt x="4209" y="1580"/>
                  </a:lnTo>
                  <a:lnTo>
                    <a:pt x="4255" y="1580"/>
                  </a:lnTo>
                  <a:lnTo>
                    <a:pt x="4301" y="1580"/>
                  </a:lnTo>
                  <a:lnTo>
                    <a:pt x="4348" y="1580"/>
                  </a:lnTo>
                  <a:lnTo>
                    <a:pt x="4394" y="1580"/>
                  </a:lnTo>
                  <a:lnTo>
                    <a:pt x="4441" y="1580"/>
                  </a:lnTo>
                  <a:lnTo>
                    <a:pt x="4487" y="1580"/>
                  </a:lnTo>
                  <a:lnTo>
                    <a:pt x="4534" y="1580"/>
                  </a:lnTo>
                  <a:lnTo>
                    <a:pt x="4580" y="1580"/>
                  </a:lnTo>
                  <a:lnTo>
                    <a:pt x="4632" y="1580"/>
                  </a:lnTo>
                </a:path>
              </a:pathLst>
            </a:custGeom>
            <a:noFill/>
            <a:ln w="19050">
              <a:solidFill>
                <a:srgbClr val="0000FF"/>
              </a:solidFill>
              <a:prstDash val="solid"/>
              <a:round/>
              <a:headEnd/>
              <a:tailEnd/>
            </a:ln>
          </p:spPr>
          <p:txBody>
            <a:bodyPr/>
            <a:lstStyle/>
            <a:p>
              <a:endParaRPr lang="en-US">
                <a:solidFill>
                  <a:srgbClr val="000000"/>
                </a:solidFill>
              </a:endParaRPr>
            </a:p>
          </p:txBody>
        </p:sp>
        <p:sp>
          <p:nvSpPr>
            <p:cNvPr id="2493480" name="Freeform 40"/>
            <p:cNvSpPr>
              <a:spLocks/>
            </p:cNvSpPr>
            <p:nvPr/>
          </p:nvSpPr>
          <p:spPr bwMode="auto">
            <a:xfrm>
              <a:off x="770" y="1389"/>
              <a:ext cx="2961" cy="659"/>
            </a:xfrm>
            <a:custGeom>
              <a:avLst/>
              <a:gdLst/>
              <a:ahLst/>
              <a:cxnLst>
                <a:cxn ang="0">
                  <a:pos x="47" y="683"/>
                </a:cxn>
                <a:cxn ang="0">
                  <a:pos x="139" y="319"/>
                </a:cxn>
                <a:cxn ang="0">
                  <a:pos x="232" y="678"/>
                </a:cxn>
                <a:cxn ang="0">
                  <a:pos x="325" y="319"/>
                </a:cxn>
                <a:cxn ang="0">
                  <a:pos x="418" y="122"/>
                </a:cxn>
                <a:cxn ang="0">
                  <a:pos x="511" y="64"/>
                </a:cxn>
                <a:cxn ang="0">
                  <a:pos x="604" y="35"/>
                </a:cxn>
                <a:cxn ang="0">
                  <a:pos x="697" y="12"/>
                </a:cxn>
                <a:cxn ang="0">
                  <a:pos x="795" y="585"/>
                </a:cxn>
                <a:cxn ang="0">
                  <a:pos x="888" y="116"/>
                </a:cxn>
                <a:cxn ang="0">
                  <a:pos x="981" y="608"/>
                </a:cxn>
                <a:cxn ang="0">
                  <a:pos x="1074" y="134"/>
                </a:cxn>
                <a:cxn ang="0">
                  <a:pos x="1167" y="58"/>
                </a:cxn>
                <a:cxn ang="0">
                  <a:pos x="1260" y="220"/>
                </a:cxn>
                <a:cxn ang="0">
                  <a:pos x="1353" y="255"/>
                </a:cxn>
                <a:cxn ang="0">
                  <a:pos x="1445" y="643"/>
                </a:cxn>
                <a:cxn ang="0">
                  <a:pos x="1544" y="857"/>
                </a:cxn>
                <a:cxn ang="0">
                  <a:pos x="1637" y="741"/>
                </a:cxn>
                <a:cxn ang="0">
                  <a:pos x="1730" y="724"/>
                </a:cxn>
                <a:cxn ang="0">
                  <a:pos x="1823" y="880"/>
                </a:cxn>
                <a:cxn ang="0">
                  <a:pos x="1916" y="753"/>
                </a:cxn>
                <a:cxn ang="0">
                  <a:pos x="2009" y="892"/>
                </a:cxn>
                <a:cxn ang="0">
                  <a:pos x="2101" y="388"/>
                </a:cxn>
                <a:cxn ang="0">
                  <a:pos x="2194" y="701"/>
                </a:cxn>
                <a:cxn ang="0">
                  <a:pos x="2293" y="718"/>
                </a:cxn>
                <a:cxn ang="0">
                  <a:pos x="2386" y="718"/>
                </a:cxn>
                <a:cxn ang="0">
                  <a:pos x="2479" y="718"/>
                </a:cxn>
                <a:cxn ang="0">
                  <a:pos x="2572" y="718"/>
                </a:cxn>
                <a:cxn ang="0">
                  <a:pos x="2664" y="325"/>
                </a:cxn>
                <a:cxn ang="0">
                  <a:pos x="2757" y="689"/>
                </a:cxn>
                <a:cxn ang="0">
                  <a:pos x="2850" y="319"/>
                </a:cxn>
                <a:cxn ang="0">
                  <a:pos x="2943" y="296"/>
                </a:cxn>
                <a:cxn ang="0">
                  <a:pos x="3036" y="290"/>
                </a:cxn>
                <a:cxn ang="0">
                  <a:pos x="3135" y="134"/>
                </a:cxn>
                <a:cxn ang="0">
                  <a:pos x="3228" y="70"/>
                </a:cxn>
                <a:cxn ang="0">
                  <a:pos x="3320" y="29"/>
                </a:cxn>
                <a:cxn ang="0">
                  <a:pos x="3413" y="573"/>
                </a:cxn>
                <a:cxn ang="0">
                  <a:pos x="3506" y="660"/>
                </a:cxn>
                <a:cxn ang="0">
                  <a:pos x="3599" y="307"/>
                </a:cxn>
                <a:cxn ang="0">
                  <a:pos x="3692" y="290"/>
                </a:cxn>
                <a:cxn ang="0">
                  <a:pos x="3785" y="817"/>
                </a:cxn>
                <a:cxn ang="0">
                  <a:pos x="3884" y="909"/>
                </a:cxn>
                <a:cxn ang="0">
                  <a:pos x="3976" y="961"/>
                </a:cxn>
                <a:cxn ang="0">
                  <a:pos x="4069" y="788"/>
                </a:cxn>
                <a:cxn ang="0">
                  <a:pos x="4162" y="915"/>
                </a:cxn>
                <a:cxn ang="0">
                  <a:pos x="4255" y="782"/>
                </a:cxn>
                <a:cxn ang="0">
                  <a:pos x="4348" y="903"/>
                </a:cxn>
                <a:cxn ang="0">
                  <a:pos x="4441" y="961"/>
                </a:cxn>
                <a:cxn ang="0">
                  <a:pos x="4534" y="1002"/>
                </a:cxn>
                <a:cxn ang="0">
                  <a:pos x="4632" y="1031"/>
                </a:cxn>
              </a:cxnLst>
              <a:rect l="0" t="0" r="r" b="b"/>
              <a:pathLst>
                <a:path w="4632" h="1031">
                  <a:moveTo>
                    <a:pt x="0" y="232"/>
                  </a:moveTo>
                  <a:lnTo>
                    <a:pt x="47" y="683"/>
                  </a:lnTo>
                  <a:lnTo>
                    <a:pt x="93" y="817"/>
                  </a:lnTo>
                  <a:lnTo>
                    <a:pt x="139" y="319"/>
                  </a:lnTo>
                  <a:lnTo>
                    <a:pt x="186" y="186"/>
                  </a:lnTo>
                  <a:lnTo>
                    <a:pt x="232" y="678"/>
                  </a:lnTo>
                  <a:lnTo>
                    <a:pt x="279" y="811"/>
                  </a:lnTo>
                  <a:lnTo>
                    <a:pt x="325" y="319"/>
                  </a:lnTo>
                  <a:lnTo>
                    <a:pt x="372" y="186"/>
                  </a:lnTo>
                  <a:lnTo>
                    <a:pt x="418" y="122"/>
                  </a:lnTo>
                  <a:lnTo>
                    <a:pt x="464" y="87"/>
                  </a:lnTo>
                  <a:lnTo>
                    <a:pt x="511" y="64"/>
                  </a:lnTo>
                  <a:lnTo>
                    <a:pt x="557" y="47"/>
                  </a:lnTo>
                  <a:lnTo>
                    <a:pt x="604" y="35"/>
                  </a:lnTo>
                  <a:lnTo>
                    <a:pt x="650" y="24"/>
                  </a:lnTo>
                  <a:lnTo>
                    <a:pt x="697" y="12"/>
                  </a:lnTo>
                  <a:lnTo>
                    <a:pt x="749" y="0"/>
                  </a:lnTo>
                  <a:lnTo>
                    <a:pt x="795" y="585"/>
                  </a:lnTo>
                  <a:lnTo>
                    <a:pt x="842" y="209"/>
                  </a:lnTo>
                  <a:lnTo>
                    <a:pt x="888" y="116"/>
                  </a:lnTo>
                  <a:lnTo>
                    <a:pt x="935" y="76"/>
                  </a:lnTo>
                  <a:lnTo>
                    <a:pt x="981" y="608"/>
                  </a:lnTo>
                  <a:lnTo>
                    <a:pt x="1028" y="226"/>
                  </a:lnTo>
                  <a:lnTo>
                    <a:pt x="1074" y="134"/>
                  </a:lnTo>
                  <a:lnTo>
                    <a:pt x="1120" y="87"/>
                  </a:lnTo>
                  <a:lnTo>
                    <a:pt x="1167" y="58"/>
                  </a:lnTo>
                  <a:lnTo>
                    <a:pt x="1213" y="591"/>
                  </a:lnTo>
                  <a:lnTo>
                    <a:pt x="1260" y="220"/>
                  </a:lnTo>
                  <a:lnTo>
                    <a:pt x="1306" y="660"/>
                  </a:lnTo>
                  <a:lnTo>
                    <a:pt x="1353" y="255"/>
                  </a:lnTo>
                  <a:lnTo>
                    <a:pt x="1399" y="157"/>
                  </a:lnTo>
                  <a:lnTo>
                    <a:pt x="1445" y="643"/>
                  </a:lnTo>
                  <a:lnTo>
                    <a:pt x="1492" y="788"/>
                  </a:lnTo>
                  <a:lnTo>
                    <a:pt x="1544" y="857"/>
                  </a:lnTo>
                  <a:lnTo>
                    <a:pt x="1591" y="342"/>
                  </a:lnTo>
                  <a:lnTo>
                    <a:pt x="1637" y="741"/>
                  </a:lnTo>
                  <a:lnTo>
                    <a:pt x="1683" y="301"/>
                  </a:lnTo>
                  <a:lnTo>
                    <a:pt x="1730" y="724"/>
                  </a:lnTo>
                  <a:lnTo>
                    <a:pt x="1776" y="822"/>
                  </a:lnTo>
                  <a:lnTo>
                    <a:pt x="1823" y="880"/>
                  </a:lnTo>
                  <a:lnTo>
                    <a:pt x="1869" y="353"/>
                  </a:lnTo>
                  <a:lnTo>
                    <a:pt x="1916" y="753"/>
                  </a:lnTo>
                  <a:lnTo>
                    <a:pt x="1962" y="845"/>
                  </a:lnTo>
                  <a:lnTo>
                    <a:pt x="2009" y="892"/>
                  </a:lnTo>
                  <a:lnTo>
                    <a:pt x="2055" y="927"/>
                  </a:lnTo>
                  <a:lnTo>
                    <a:pt x="2101" y="388"/>
                  </a:lnTo>
                  <a:lnTo>
                    <a:pt x="2148" y="220"/>
                  </a:lnTo>
                  <a:lnTo>
                    <a:pt x="2194" y="701"/>
                  </a:lnTo>
                  <a:lnTo>
                    <a:pt x="2241" y="284"/>
                  </a:lnTo>
                  <a:lnTo>
                    <a:pt x="2293" y="718"/>
                  </a:lnTo>
                  <a:lnTo>
                    <a:pt x="2339" y="290"/>
                  </a:lnTo>
                  <a:lnTo>
                    <a:pt x="2386" y="718"/>
                  </a:lnTo>
                  <a:lnTo>
                    <a:pt x="2432" y="290"/>
                  </a:lnTo>
                  <a:lnTo>
                    <a:pt x="2479" y="718"/>
                  </a:lnTo>
                  <a:lnTo>
                    <a:pt x="2525" y="290"/>
                  </a:lnTo>
                  <a:lnTo>
                    <a:pt x="2572" y="718"/>
                  </a:lnTo>
                  <a:lnTo>
                    <a:pt x="2618" y="817"/>
                  </a:lnTo>
                  <a:lnTo>
                    <a:pt x="2664" y="325"/>
                  </a:lnTo>
                  <a:lnTo>
                    <a:pt x="2711" y="203"/>
                  </a:lnTo>
                  <a:lnTo>
                    <a:pt x="2757" y="689"/>
                  </a:lnTo>
                  <a:lnTo>
                    <a:pt x="2804" y="805"/>
                  </a:lnTo>
                  <a:lnTo>
                    <a:pt x="2850" y="319"/>
                  </a:lnTo>
                  <a:lnTo>
                    <a:pt x="2897" y="736"/>
                  </a:lnTo>
                  <a:lnTo>
                    <a:pt x="2943" y="296"/>
                  </a:lnTo>
                  <a:lnTo>
                    <a:pt x="2990" y="724"/>
                  </a:lnTo>
                  <a:lnTo>
                    <a:pt x="3036" y="290"/>
                  </a:lnTo>
                  <a:lnTo>
                    <a:pt x="3088" y="191"/>
                  </a:lnTo>
                  <a:lnTo>
                    <a:pt x="3135" y="134"/>
                  </a:lnTo>
                  <a:lnTo>
                    <a:pt x="3181" y="99"/>
                  </a:lnTo>
                  <a:lnTo>
                    <a:pt x="3228" y="70"/>
                  </a:lnTo>
                  <a:lnTo>
                    <a:pt x="3274" y="47"/>
                  </a:lnTo>
                  <a:lnTo>
                    <a:pt x="3320" y="29"/>
                  </a:lnTo>
                  <a:lnTo>
                    <a:pt x="3367" y="12"/>
                  </a:lnTo>
                  <a:lnTo>
                    <a:pt x="3413" y="573"/>
                  </a:lnTo>
                  <a:lnTo>
                    <a:pt x="3460" y="197"/>
                  </a:lnTo>
                  <a:lnTo>
                    <a:pt x="3506" y="660"/>
                  </a:lnTo>
                  <a:lnTo>
                    <a:pt x="3553" y="793"/>
                  </a:lnTo>
                  <a:lnTo>
                    <a:pt x="3599" y="307"/>
                  </a:lnTo>
                  <a:lnTo>
                    <a:pt x="3646" y="724"/>
                  </a:lnTo>
                  <a:lnTo>
                    <a:pt x="3692" y="290"/>
                  </a:lnTo>
                  <a:lnTo>
                    <a:pt x="3738" y="718"/>
                  </a:lnTo>
                  <a:lnTo>
                    <a:pt x="3785" y="817"/>
                  </a:lnTo>
                  <a:lnTo>
                    <a:pt x="3831" y="869"/>
                  </a:lnTo>
                  <a:lnTo>
                    <a:pt x="3884" y="909"/>
                  </a:lnTo>
                  <a:lnTo>
                    <a:pt x="3930" y="938"/>
                  </a:lnTo>
                  <a:lnTo>
                    <a:pt x="3976" y="961"/>
                  </a:lnTo>
                  <a:lnTo>
                    <a:pt x="4023" y="406"/>
                  </a:lnTo>
                  <a:lnTo>
                    <a:pt x="4069" y="788"/>
                  </a:lnTo>
                  <a:lnTo>
                    <a:pt x="4116" y="869"/>
                  </a:lnTo>
                  <a:lnTo>
                    <a:pt x="4162" y="915"/>
                  </a:lnTo>
                  <a:lnTo>
                    <a:pt x="4209" y="394"/>
                  </a:lnTo>
                  <a:lnTo>
                    <a:pt x="4255" y="782"/>
                  </a:lnTo>
                  <a:lnTo>
                    <a:pt x="4301" y="863"/>
                  </a:lnTo>
                  <a:lnTo>
                    <a:pt x="4348" y="903"/>
                  </a:lnTo>
                  <a:lnTo>
                    <a:pt x="4394" y="938"/>
                  </a:lnTo>
                  <a:lnTo>
                    <a:pt x="4441" y="961"/>
                  </a:lnTo>
                  <a:lnTo>
                    <a:pt x="4487" y="984"/>
                  </a:lnTo>
                  <a:lnTo>
                    <a:pt x="4534" y="1002"/>
                  </a:lnTo>
                  <a:lnTo>
                    <a:pt x="4580" y="1019"/>
                  </a:lnTo>
                  <a:lnTo>
                    <a:pt x="4632" y="1031"/>
                  </a:lnTo>
                </a:path>
              </a:pathLst>
            </a:custGeom>
            <a:noFill/>
            <a:ln w="19050">
              <a:solidFill>
                <a:srgbClr val="007F00"/>
              </a:solidFill>
              <a:prstDash val="solid"/>
              <a:round/>
              <a:headEnd/>
              <a:tailEnd/>
            </a:ln>
          </p:spPr>
          <p:txBody>
            <a:bodyPr/>
            <a:lstStyle/>
            <a:p>
              <a:endParaRPr lang="en-US">
                <a:solidFill>
                  <a:srgbClr val="000000"/>
                </a:solidFill>
              </a:endParaRPr>
            </a:p>
          </p:txBody>
        </p:sp>
        <p:sp>
          <p:nvSpPr>
            <p:cNvPr id="2493481" name="Freeform 41"/>
            <p:cNvSpPr>
              <a:spLocks/>
            </p:cNvSpPr>
            <p:nvPr/>
          </p:nvSpPr>
          <p:spPr bwMode="auto">
            <a:xfrm>
              <a:off x="770" y="1267"/>
              <a:ext cx="2961" cy="914"/>
            </a:xfrm>
            <a:custGeom>
              <a:avLst/>
              <a:gdLst/>
              <a:ahLst/>
              <a:cxnLst>
                <a:cxn ang="0">
                  <a:pos x="47" y="683"/>
                </a:cxn>
                <a:cxn ang="0">
                  <a:pos x="139" y="649"/>
                </a:cxn>
                <a:cxn ang="0">
                  <a:pos x="232" y="845"/>
                </a:cxn>
                <a:cxn ang="0">
                  <a:pos x="325" y="701"/>
                </a:cxn>
                <a:cxn ang="0">
                  <a:pos x="418" y="105"/>
                </a:cxn>
                <a:cxn ang="0">
                  <a:pos x="511" y="18"/>
                </a:cxn>
                <a:cxn ang="0">
                  <a:pos x="604" y="134"/>
                </a:cxn>
                <a:cxn ang="0">
                  <a:pos x="697" y="53"/>
                </a:cxn>
                <a:cxn ang="0">
                  <a:pos x="795" y="325"/>
                </a:cxn>
                <a:cxn ang="0">
                  <a:pos x="888" y="134"/>
                </a:cxn>
                <a:cxn ang="0">
                  <a:pos x="981" y="678"/>
                </a:cxn>
                <a:cxn ang="0">
                  <a:pos x="1074" y="261"/>
                </a:cxn>
                <a:cxn ang="0">
                  <a:pos x="1167" y="35"/>
                </a:cxn>
                <a:cxn ang="0">
                  <a:pos x="1260" y="180"/>
                </a:cxn>
                <a:cxn ang="0">
                  <a:pos x="1353" y="591"/>
                </a:cxn>
                <a:cxn ang="0">
                  <a:pos x="1445" y="602"/>
                </a:cxn>
                <a:cxn ang="0">
                  <a:pos x="1544" y="938"/>
                </a:cxn>
                <a:cxn ang="0">
                  <a:pos x="1637" y="903"/>
                </a:cxn>
                <a:cxn ang="0">
                  <a:pos x="1730" y="822"/>
                </a:cxn>
                <a:cxn ang="0">
                  <a:pos x="1823" y="1146"/>
                </a:cxn>
                <a:cxn ang="0">
                  <a:pos x="1916" y="950"/>
                </a:cxn>
                <a:cxn ang="0">
                  <a:pos x="2009" y="1106"/>
                </a:cxn>
                <a:cxn ang="0">
                  <a:pos x="2101" y="932"/>
                </a:cxn>
                <a:cxn ang="0">
                  <a:pos x="2194" y="1025"/>
                </a:cxn>
                <a:cxn ang="0">
                  <a:pos x="2293" y="1054"/>
                </a:cxn>
                <a:cxn ang="0">
                  <a:pos x="2386" y="770"/>
                </a:cxn>
                <a:cxn ang="0">
                  <a:pos x="2479" y="689"/>
                </a:cxn>
                <a:cxn ang="0">
                  <a:pos x="2572" y="718"/>
                </a:cxn>
                <a:cxn ang="0">
                  <a:pos x="2664" y="695"/>
                </a:cxn>
                <a:cxn ang="0">
                  <a:pos x="2757" y="788"/>
                </a:cxn>
                <a:cxn ang="0">
                  <a:pos x="2850" y="614"/>
                </a:cxn>
                <a:cxn ang="0">
                  <a:pos x="2943" y="533"/>
                </a:cxn>
                <a:cxn ang="0">
                  <a:pos x="3036" y="510"/>
                </a:cxn>
                <a:cxn ang="0">
                  <a:pos x="3135" y="290"/>
                </a:cxn>
                <a:cxn ang="0">
                  <a:pos x="3228" y="128"/>
                </a:cxn>
                <a:cxn ang="0">
                  <a:pos x="3320" y="64"/>
                </a:cxn>
                <a:cxn ang="0">
                  <a:pos x="3413" y="417"/>
                </a:cxn>
                <a:cxn ang="0">
                  <a:pos x="3506" y="811"/>
                </a:cxn>
                <a:cxn ang="0">
                  <a:pos x="3599" y="730"/>
                </a:cxn>
                <a:cxn ang="0">
                  <a:pos x="3692" y="573"/>
                </a:cxn>
                <a:cxn ang="0">
                  <a:pos x="3785" y="1008"/>
                </a:cxn>
                <a:cxn ang="0">
                  <a:pos x="3884" y="1210"/>
                </a:cxn>
                <a:cxn ang="0">
                  <a:pos x="3976" y="1297"/>
                </a:cxn>
                <a:cxn ang="0">
                  <a:pos x="4069" y="1106"/>
                </a:cxn>
                <a:cxn ang="0">
                  <a:pos x="4162" y="1233"/>
                </a:cxn>
                <a:cxn ang="0">
                  <a:pos x="4255" y="1193"/>
                </a:cxn>
                <a:cxn ang="0">
                  <a:pos x="4348" y="1314"/>
                </a:cxn>
                <a:cxn ang="0">
                  <a:pos x="4441" y="1384"/>
                </a:cxn>
                <a:cxn ang="0">
                  <a:pos x="4534" y="1413"/>
                </a:cxn>
                <a:cxn ang="0">
                  <a:pos x="4632" y="1430"/>
                </a:cxn>
              </a:cxnLst>
              <a:rect l="0" t="0" r="r" b="b"/>
              <a:pathLst>
                <a:path w="4632" h="1430">
                  <a:moveTo>
                    <a:pt x="0" y="371"/>
                  </a:moveTo>
                  <a:lnTo>
                    <a:pt x="47" y="683"/>
                  </a:lnTo>
                  <a:lnTo>
                    <a:pt x="93" y="886"/>
                  </a:lnTo>
                  <a:lnTo>
                    <a:pt x="139" y="649"/>
                  </a:lnTo>
                  <a:lnTo>
                    <a:pt x="186" y="406"/>
                  </a:lnTo>
                  <a:lnTo>
                    <a:pt x="232" y="845"/>
                  </a:lnTo>
                  <a:lnTo>
                    <a:pt x="279" y="990"/>
                  </a:lnTo>
                  <a:lnTo>
                    <a:pt x="325" y="701"/>
                  </a:lnTo>
                  <a:lnTo>
                    <a:pt x="372" y="244"/>
                  </a:lnTo>
                  <a:lnTo>
                    <a:pt x="418" y="105"/>
                  </a:lnTo>
                  <a:lnTo>
                    <a:pt x="464" y="70"/>
                  </a:lnTo>
                  <a:lnTo>
                    <a:pt x="511" y="18"/>
                  </a:lnTo>
                  <a:lnTo>
                    <a:pt x="557" y="0"/>
                  </a:lnTo>
                  <a:lnTo>
                    <a:pt x="604" y="134"/>
                  </a:lnTo>
                  <a:lnTo>
                    <a:pt x="650" y="87"/>
                  </a:lnTo>
                  <a:lnTo>
                    <a:pt x="697" y="53"/>
                  </a:lnTo>
                  <a:lnTo>
                    <a:pt x="749" y="24"/>
                  </a:lnTo>
                  <a:lnTo>
                    <a:pt x="795" y="325"/>
                  </a:lnTo>
                  <a:lnTo>
                    <a:pt x="842" y="203"/>
                  </a:lnTo>
                  <a:lnTo>
                    <a:pt x="888" y="134"/>
                  </a:lnTo>
                  <a:lnTo>
                    <a:pt x="935" y="41"/>
                  </a:lnTo>
                  <a:lnTo>
                    <a:pt x="981" y="678"/>
                  </a:lnTo>
                  <a:lnTo>
                    <a:pt x="1028" y="296"/>
                  </a:lnTo>
                  <a:lnTo>
                    <a:pt x="1074" y="261"/>
                  </a:lnTo>
                  <a:lnTo>
                    <a:pt x="1120" y="70"/>
                  </a:lnTo>
                  <a:lnTo>
                    <a:pt x="1167" y="35"/>
                  </a:lnTo>
                  <a:lnTo>
                    <a:pt x="1213" y="284"/>
                  </a:lnTo>
                  <a:lnTo>
                    <a:pt x="1260" y="180"/>
                  </a:lnTo>
                  <a:lnTo>
                    <a:pt x="1306" y="377"/>
                  </a:lnTo>
                  <a:lnTo>
                    <a:pt x="1353" y="591"/>
                  </a:lnTo>
                  <a:lnTo>
                    <a:pt x="1399" y="446"/>
                  </a:lnTo>
                  <a:lnTo>
                    <a:pt x="1445" y="602"/>
                  </a:lnTo>
                  <a:lnTo>
                    <a:pt x="1492" y="788"/>
                  </a:lnTo>
                  <a:lnTo>
                    <a:pt x="1544" y="938"/>
                  </a:lnTo>
                  <a:lnTo>
                    <a:pt x="1591" y="718"/>
                  </a:lnTo>
                  <a:lnTo>
                    <a:pt x="1637" y="903"/>
                  </a:lnTo>
                  <a:lnTo>
                    <a:pt x="1683" y="637"/>
                  </a:lnTo>
                  <a:lnTo>
                    <a:pt x="1730" y="822"/>
                  </a:lnTo>
                  <a:lnTo>
                    <a:pt x="1776" y="1170"/>
                  </a:lnTo>
                  <a:lnTo>
                    <a:pt x="1823" y="1146"/>
                  </a:lnTo>
                  <a:lnTo>
                    <a:pt x="1869" y="903"/>
                  </a:lnTo>
                  <a:lnTo>
                    <a:pt x="1916" y="950"/>
                  </a:lnTo>
                  <a:lnTo>
                    <a:pt x="1962" y="1002"/>
                  </a:lnTo>
                  <a:lnTo>
                    <a:pt x="2009" y="1106"/>
                  </a:lnTo>
                  <a:lnTo>
                    <a:pt x="2055" y="1164"/>
                  </a:lnTo>
                  <a:lnTo>
                    <a:pt x="2101" y="932"/>
                  </a:lnTo>
                  <a:lnTo>
                    <a:pt x="2148" y="915"/>
                  </a:lnTo>
                  <a:lnTo>
                    <a:pt x="2194" y="1025"/>
                  </a:lnTo>
                  <a:lnTo>
                    <a:pt x="2241" y="840"/>
                  </a:lnTo>
                  <a:lnTo>
                    <a:pt x="2293" y="1054"/>
                  </a:lnTo>
                  <a:lnTo>
                    <a:pt x="2339" y="683"/>
                  </a:lnTo>
                  <a:lnTo>
                    <a:pt x="2386" y="770"/>
                  </a:lnTo>
                  <a:lnTo>
                    <a:pt x="2432" y="481"/>
                  </a:lnTo>
                  <a:lnTo>
                    <a:pt x="2479" y="689"/>
                  </a:lnTo>
                  <a:lnTo>
                    <a:pt x="2525" y="672"/>
                  </a:lnTo>
                  <a:lnTo>
                    <a:pt x="2572" y="718"/>
                  </a:lnTo>
                  <a:lnTo>
                    <a:pt x="2618" y="845"/>
                  </a:lnTo>
                  <a:lnTo>
                    <a:pt x="2664" y="695"/>
                  </a:lnTo>
                  <a:lnTo>
                    <a:pt x="2711" y="759"/>
                  </a:lnTo>
                  <a:lnTo>
                    <a:pt x="2757" y="788"/>
                  </a:lnTo>
                  <a:lnTo>
                    <a:pt x="2804" y="886"/>
                  </a:lnTo>
                  <a:lnTo>
                    <a:pt x="2850" y="614"/>
                  </a:lnTo>
                  <a:lnTo>
                    <a:pt x="2897" y="764"/>
                  </a:lnTo>
                  <a:lnTo>
                    <a:pt x="2943" y="533"/>
                  </a:lnTo>
                  <a:lnTo>
                    <a:pt x="2990" y="626"/>
                  </a:lnTo>
                  <a:lnTo>
                    <a:pt x="3036" y="510"/>
                  </a:lnTo>
                  <a:lnTo>
                    <a:pt x="3088" y="371"/>
                  </a:lnTo>
                  <a:lnTo>
                    <a:pt x="3135" y="290"/>
                  </a:lnTo>
                  <a:lnTo>
                    <a:pt x="3181" y="168"/>
                  </a:lnTo>
                  <a:lnTo>
                    <a:pt x="3228" y="128"/>
                  </a:lnTo>
                  <a:lnTo>
                    <a:pt x="3274" y="87"/>
                  </a:lnTo>
                  <a:lnTo>
                    <a:pt x="3320" y="64"/>
                  </a:lnTo>
                  <a:lnTo>
                    <a:pt x="3367" y="12"/>
                  </a:lnTo>
                  <a:lnTo>
                    <a:pt x="3413" y="417"/>
                  </a:lnTo>
                  <a:lnTo>
                    <a:pt x="3460" y="481"/>
                  </a:lnTo>
                  <a:lnTo>
                    <a:pt x="3506" y="811"/>
                  </a:lnTo>
                  <a:lnTo>
                    <a:pt x="3553" y="927"/>
                  </a:lnTo>
                  <a:lnTo>
                    <a:pt x="3599" y="730"/>
                  </a:lnTo>
                  <a:lnTo>
                    <a:pt x="3646" y="747"/>
                  </a:lnTo>
                  <a:lnTo>
                    <a:pt x="3692" y="573"/>
                  </a:lnTo>
                  <a:lnTo>
                    <a:pt x="3738" y="927"/>
                  </a:lnTo>
                  <a:lnTo>
                    <a:pt x="3785" y="1008"/>
                  </a:lnTo>
                  <a:lnTo>
                    <a:pt x="3831" y="1083"/>
                  </a:lnTo>
                  <a:lnTo>
                    <a:pt x="3884" y="1210"/>
                  </a:lnTo>
                  <a:lnTo>
                    <a:pt x="3930" y="1256"/>
                  </a:lnTo>
                  <a:lnTo>
                    <a:pt x="3976" y="1297"/>
                  </a:lnTo>
                  <a:lnTo>
                    <a:pt x="4023" y="1008"/>
                  </a:lnTo>
                  <a:lnTo>
                    <a:pt x="4069" y="1106"/>
                  </a:lnTo>
                  <a:lnTo>
                    <a:pt x="4116" y="1175"/>
                  </a:lnTo>
                  <a:lnTo>
                    <a:pt x="4162" y="1233"/>
                  </a:lnTo>
                  <a:lnTo>
                    <a:pt x="4209" y="967"/>
                  </a:lnTo>
                  <a:lnTo>
                    <a:pt x="4255" y="1193"/>
                  </a:lnTo>
                  <a:lnTo>
                    <a:pt x="4301" y="1239"/>
                  </a:lnTo>
                  <a:lnTo>
                    <a:pt x="4348" y="1314"/>
                  </a:lnTo>
                  <a:lnTo>
                    <a:pt x="4394" y="1366"/>
                  </a:lnTo>
                  <a:lnTo>
                    <a:pt x="4441" y="1384"/>
                  </a:lnTo>
                  <a:lnTo>
                    <a:pt x="4487" y="1401"/>
                  </a:lnTo>
                  <a:lnTo>
                    <a:pt x="4534" y="1413"/>
                  </a:lnTo>
                  <a:lnTo>
                    <a:pt x="4580" y="1424"/>
                  </a:lnTo>
                  <a:lnTo>
                    <a:pt x="4632" y="1430"/>
                  </a:lnTo>
                </a:path>
              </a:pathLst>
            </a:custGeom>
            <a:noFill/>
            <a:ln w="19050">
              <a:solidFill>
                <a:srgbClr val="FF0000"/>
              </a:solidFill>
              <a:prstDash val="solid"/>
              <a:round/>
              <a:headEnd/>
              <a:tailEnd/>
            </a:ln>
          </p:spPr>
          <p:txBody>
            <a:bodyPr/>
            <a:lstStyle/>
            <a:p>
              <a:endParaRPr lang="en-US">
                <a:solidFill>
                  <a:srgbClr val="000000"/>
                </a:solidFill>
              </a:endParaRPr>
            </a:p>
          </p:txBody>
        </p:sp>
        <p:sp>
          <p:nvSpPr>
            <p:cNvPr id="2493482" name="Freeform 42"/>
            <p:cNvSpPr>
              <a:spLocks/>
            </p:cNvSpPr>
            <p:nvPr/>
          </p:nvSpPr>
          <p:spPr bwMode="auto">
            <a:xfrm>
              <a:off x="770" y="1289"/>
              <a:ext cx="2961" cy="877"/>
            </a:xfrm>
            <a:custGeom>
              <a:avLst/>
              <a:gdLst/>
              <a:ahLst/>
              <a:cxnLst>
                <a:cxn ang="0">
                  <a:pos x="47" y="585"/>
                </a:cxn>
                <a:cxn ang="0">
                  <a:pos x="139" y="596"/>
                </a:cxn>
                <a:cxn ang="0">
                  <a:pos x="232" y="747"/>
                </a:cxn>
                <a:cxn ang="0">
                  <a:pos x="325" y="677"/>
                </a:cxn>
                <a:cxn ang="0">
                  <a:pos x="418" y="93"/>
                </a:cxn>
                <a:cxn ang="0">
                  <a:pos x="511" y="12"/>
                </a:cxn>
                <a:cxn ang="0">
                  <a:pos x="604" y="116"/>
                </a:cxn>
                <a:cxn ang="0">
                  <a:pos x="697" y="58"/>
                </a:cxn>
                <a:cxn ang="0">
                  <a:pos x="795" y="243"/>
                </a:cxn>
                <a:cxn ang="0">
                  <a:pos x="888" y="133"/>
                </a:cxn>
                <a:cxn ang="0">
                  <a:pos x="981" y="492"/>
                </a:cxn>
                <a:cxn ang="0">
                  <a:pos x="1074" y="185"/>
                </a:cxn>
                <a:cxn ang="0">
                  <a:pos x="1167" y="52"/>
                </a:cxn>
                <a:cxn ang="0">
                  <a:pos x="1260" y="174"/>
                </a:cxn>
                <a:cxn ang="0">
                  <a:pos x="1353" y="544"/>
                </a:cxn>
                <a:cxn ang="0">
                  <a:pos x="1445" y="538"/>
                </a:cxn>
                <a:cxn ang="0">
                  <a:pos x="1544" y="816"/>
                </a:cxn>
                <a:cxn ang="0">
                  <a:pos x="1637" y="839"/>
                </a:cxn>
                <a:cxn ang="0">
                  <a:pos x="1730" y="787"/>
                </a:cxn>
                <a:cxn ang="0">
                  <a:pos x="1823" y="1094"/>
                </a:cxn>
                <a:cxn ang="0">
                  <a:pos x="1916" y="892"/>
                </a:cxn>
                <a:cxn ang="0">
                  <a:pos x="2009" y="1042"/>
                </a:cxn>
                <a:cxn ang="0">
                  <a:pos x="2101" y="863"/>
                </a:cxn>
                <a:cxn ang="0">
                  <a:pos x="2194" y="938"/>
                </a:cxn>
                <a:cxn ang="0">
                  <a:pos x="2293" y="955"/>
                </a:cxn>
                <a:cxn ang="0">
                  <a:pos x="2386" y="683"/>
                </a:cxn>
                <a:cxn ang="0">
                  <a:pos x="2479" y="619"/>
                </a:cxn>
                <a:cxn ang="0">
                  <a:pos x="2572" y="648"/>
                </a:cxn>
                <a:cxn ang="0">
                  <a:pos x="2664" y="619"/>
                </a:cxn>
                <a:cxn ang="0">
                  <a:pos x="2757" y="706"/>
                </a:cxn>
                <a:cxn ang="0">
                  <a:pos x="2850" y="538"/>
                </a:cxn>
                <a:cxn ang="0">
                  <a:pos x="2943" y="463"/>
                </a:cxn>
                <a:cxn ang="0">
                  <a:pos x="3036" y="446"/>
                </a:cxn>
                <a:cxn ang="0">
                  <a:pos x="3135" y="249"/>
                </a:cxn>
                <a:cxn ang="0">
                  <a:pos x="3228" y="99"/>
                </a:cxn>
                <a:cxn ang="0">
                  <a:pos x="3320" y="46"/>
                </a:cxn>
                <a:cxn ang="0">
                  <a:pos x="3413" y="382"/>
                </a:cxn>
                <a:cxn ang="0">
                  <a:pos x="3506" y="753"/>
                </a:cxn>
                <a:cxn ang="0">
                  <a:pos x="3599" y="672"/>
                </a:cxn>
                <a:cxn ang="0">
                  <a:pos x="3692" y="527"/>
                </a:cxn>
                <a:cxn ang="0">
                  <a:pos x="3785" y="1007"/>
                </a:cxn>
                <a:cxn ang="0">
                  <a:pos x="3884" y="1233"/>
                </a:cxn>
                <a:cxn ang="0">
                  <a:pos x="3976" y="1302"/>
                </a:cxn>
                <a:cxn ang="0">
                  <a:pos x="4069" y="1129"/>
                </a:cxn>
                <a:cxn ang="0">
                  <a:pos x="4162" y="1256"/>
                </a:cxn>
                <a:cxn ang="0">
                  <a:pos x="4255" y="1227"/>
                </a:cxn>
                <a:cxn ang="0">
                  <a:pos x="4348" y="1326"/>
                </a:cxn>
                <a:cxn ang="0">
                  <a:pos x="4441" y="1360"/>
                </a:cxn>
                <a:cxn ang="0">
                  <a:pos x="4534" y="1366"/>
                </a:cxn>
                <a:cxn ang="0">
                  <a:pos x="4632" y="1372"/>
                </a:cxn>
              </a:cxnLst>
              <a:rect l="0" t="0" r="r" b="b"/>
              <a:pathLst>
                <a:path w="4632" h="1372">
                  <a:moveTo>
                    <a:pt x="0" y="359"/>
                  </a:moveTo>
                  <a:lnTo>
                    <a:pt x="47" y="585"/>
                  </a:lnTo>
                  <a:lnTo>
                    <a:pt x="93" y="753"/>
                  </a:lnTo>
                  <a:lnTo>
                    <a:pt x="139" y="596"/>
                  </a:lnTo>
                  <a:lnTo>
                    <a:pt x="186" y="388"/>
                  </a:lnTo>
                  <a:lnTo>
                    <a:pt x="232" y="747"/>
                  </a:lnTo>
                  <a:lnTo>
                    <a:pt x="279" y="868"/>
                  </a:lnTo>
                  <a:lnTo>
                    <a:pt x="325" y="677"/>
                  </a:lnTo>
                  <a:lnTo>
                    <a:pt x="372" y="261"/>
                  </a:lnTo>
                  <a:lnTo>
                    <a:pt x="418" y="93"/>
                  </a:lnTo>
                  <a:lnTo>
                    <a:pt x="464" y="64"/>
                  </a:lnTo>
                  <a:lnTo>
                    <a:pt x="511" y="12"/>
                  </a:lnTo>
                  <a:lnTo>
                    <a:pt x="557" y="0"/>
                  </a:lnTo>
                  <a:lnTo>
                    <a:pt x="604" y="116"/>
                  </a:lnTo>
                  <a:lnTo>
                    <a:pt x="650" y="81"/>
                  </a:lnTo>
                  <a:lnTo>
                    <a:pt x="697" y="58"/>
                  </a:lnTo>
                  <a:lnTo>
                    <a:pt x="749" y="41"/>
                  </a:lnTo>
                  <a:lnTo>
                    <a:pt x="795" y="243"/>
                  </a:lnTo>
                  <a:lnTo>
                    <a:pt x="842" y="180"/>
                  </a:lnTo>
                  <a:lnTo>
                    <a:pt x="888" y="133"/>
                  </a:lnTo>
                  <a:lnTo>
                    <a:pt x="935" y="70"/>
                  </a:lnTo>
                  <a:lnTo>
                    <a:pt x="981" y="492"/>
                  </a:lnTo>
                  <a:lnTo>
                    <a:pt x="1028" y="237"/>
                  </a:lnTo>
                  <a:lnTo>
                    <a:pt x="1074" y="185"/>
                  </a:lnTo>
                  <a:lnTo>
                    <a:pt x="1120" y="75"/>
                  </a:lnTo>
                  <a:lnTo>
                    <a:pt x="1167" y="52"/>
                  </a:lnTo>
                  <a:lnTo>
                    <a:pt x="1213" y="237"/>
                  </a:lnTo>
                  <a:lnTo>
                    <a:pt x="1260" y="174"/>
                  </a:lnTo>
                  <a:lnTo>
                    <a:pt x="1306" y="347"/>
                  </a:lnTo>
                  <a:lnTo>
                    <a:pt x="1353" y="544"/>
                  </a:lnTo>
                  <a:lnTo>
                    <a:pt x="1399" y="440"/>
                  </a:lnTo>
                  <a:lnTo>
                    <a:pt x="1445" y="538"/>
                  </a:lnTo>
                  <a:lnTo>
                    <a:pt x="1492" y="683"/>
                  </a:lnTo>
                  <a:lnTo>
                    <a:pt x="1544" y="816"/>
                  </a:lnTo>
                  <a:lnTo>
                    <a:pt x="1591" y="712"/>
                  </a:lnTo>
                  <a:lnTo>
                    <a:pt x="1637" y="839"/>
                  </a:lnTo>
                  <a:lnTo>
                    <a:pt x="1683" y="666"/>
                  </a:lnTo>
                  <a:lnTo>
                    <a:pt x="1730" y="787"/>
                  </a:lnTo>
                  <a:lnTo>
                    <a:pt x="1776" y="1088"/>
                  </a:lnTo>
                  <a:lnTo>
                    <a:pt x="1823" y="1094"/>
                  </a:lnTo>
                  <a:lnTo>
                    <a:pt x="1869" y="897"/>
                  </a:lnTo>
                  <a:lnTo>
                    <a:pt x="1916" y="892"/>
                  </a:lnTo>
                  <a:lnTo>
                    <a:pt x="1962" y="932"/>
                  </a:lnTo>
                  <a:lnTo>
                    <a:pt x="2009" y="1042"/>
                  </a:lnTo>
                  <a:lnTo>
                    <a:pt x="2055" y="1123"/>
                  </a:lnTo>
                  <a:lnTo>
                    <a:pt x="2101" y="863"/>
                  </a:lnTo>
                  <a:lnTo>
                    <a:pt x="2148" y="816"/>
                  </a:lnTo>
                  <a:lnTo>
                    <a:pt x="2194" y="938"/>
                  </a:lnTo>
                  <a:lnTo>
                    <a:pt x="2241" y="729"/>
                  </a:lnTo>
                  <a:lnTo>
                    <a:pt x="2293" y="955"/>
                  </a:lnTo>
                  <a:lnTo>
                    <a:pt x="2339" y="602"/>
                  </a:lnTo>
                  <a:lnTo>
                    <a:pt x="2386" y="683"/>
                  </a:lnTo>
                  <a:lnTo>
                    <a:pt x="2432" y="457"/>
                  </a:lnTo>
                  <a:lnTo>
                    <a:pt x="2479" y="619"/>
                  </a:lnTo>
                  <a:lnTo>
                    <a:pt x="2525" y="602"/>
                  </a:lnTo>
                  <a:lnTo>
                    <a:pt x="2572" y="648"/>
                  </a:lnTo>
                  <a:lnTo>
                    <a:pt x="2618" y="770"/>
                  </a:lnTo>
                  <a:lnTo>
                    <a:pt x="2664" y="619"/>
                  </a:lnTo>
                  <a:lnTo>
                    <a:pt x="2711" y="677"/>
                  </a:lnTo>
                  <a:lnTo>
                    <a:pt x="2757" y="706"/>
                  </a:lnTo>
                  <a:lnTo>
                    <a:pt x="2804" y="816"/>
                  </a:lnTo>
                  <a:lnTo>
                    <a:pt x="2850" y="538"/>
                  </a:lnTo>
                  <a:lnTo>
                    <a:pt x="2897" y="683"/>
                  </a:lnTo>
                  <a:lnTo>
                    <a:pt x="2943" y="463"/>
                  </a:lnTo>
                  <a:lnTo>
                    <a:pt x="2990" y="550"/>
                  </a:lnTo>
                  <a:lnTo>
                    <a:pt x="3036" y="446"/>
                  </a:lnTo>
                  <a:lnTo>
                    <a:pt x="3088" y="318"/>
                  </a:lnTo>
                  <a:lnTo>
                    <a:pt x="3135" y="249"/>
                  </a:lnTo>
                  <a:lnTo>
                    <a:pt x="3181" y="139"/>
                  </a:lnTo>
                  <a:lnTo>
                    <a:pt x="3228" y="99"/>
                  </a:lnTo>
                  <a:lnTo>
                    <a:pt x="3274" y="70"/>
                  </a:lnTo>
                  <a:lnTo>
                    <a:pt x="3320" y="46"/>
                  </a:lnTo>
                  <a:lnTo>
                    <a:pt x="3367" y="6"/>
                  </a:lnTo>
                  <a:lnTo>
                    <a:pt x="3413" y="382"/>
                  </a:lnTo>
                  <a:lnTo>
                    <a:pt x="3460" y="440"/>
                  </a:lnTo>
                  <a:lnTo>
                    <a:pt x="3506" y="753"/>
                  </a:lnTo>
                  <a:lnTo>
                    <a:pt x="3553" y="886"/>
                  </a:lnTo>
                  <a:lnTo>
                    <a:pt x="3599" y="672"/>
                  </a:lnTo>
                  <a:lnTo>
                    <a:pt x="3646" y="689"/>
                  </a:lnTo>
                  <a:lnTo>
                    <a:pt x="3692" y="527"/>
                  </a:lnTo>
                  <a:lnTo>
                    <a:pt x="3738" y="903"/>
                  </a:lnTo>
                  <a:lnTo>
                    <a:pt x="3785" y="1007"/>
                  </a:lnTo>
                  <a:lnTo>
                    <a:pt x="3831" y="1100"/>
                  </a:lnTo>
                  <a:lnTo>
                    <a:pt x="3884" y="1233"/>
                  </a:lnTo>
                  <a:lnTo>
                    <a:pt x="3930" y="1274"/>
                  </a:lnTo>
                  <a:lnTo>
                    <a:pt x="3976" y="1302"/>
                  </a:lnTo>
                  <a:lnTo>
                    <a:pt x="4023" y="1030"/>
                  </a:lnTo>
                  <a:lnTo>
                    <a:pt x="4069" y="1129"/>
                  </a:lnTo>
                  <a:lnTo>
                    <a:pt x="4116" y="1204"/>
                  </a:lnTo>
                  <a:lnTo>
                    <a:pt x="4162" y="1256"/>
                  </a:lnTo>
                  <a:lnTo>
                    <a:pt x="4209" y="973"/>
                  </a:lnTo>
                  <a:lnTo>
                    <a:pt x="4255" y="1227"/>
                  </a:lnTo>
                  <a:lnTo>
                    <a:pt x="4301" y="1274"/>
                  </a:lnTo>
                  <a:lnTo>
                    <a:pt x="4348" y="1326"/>
                  </a:lnTo>
                  <a:lnTo>
                    <a:pt x="4394" y="1355"/>
                  </a:lnTo>
                  <a:lnTo>
                    <a:pt x="4441" y="1360"/>
                  </a:lnTo>
                  <a:lnTo>
                    <a:pt x="4487" y="1366"/>
                  </a:lnTo>
                  <a:lnTo>
                    <a:pt x="4534" y="1366"/>
                  </a:lnTo>
                  <a:lnTo>
                    <a:pt x="4580" y="1372"/>
                  </a:lnTo>
                  <a:lnTo>
                    <a:pt x="4632" y="1372"/>
                  </a:lnTo>
                </a:path>
              </a:pathLst>
            </a:custGeom>
            <a:noFill/>
            <a:ln w="19050">
              <a:solidFill>
                <a:srgbClr val="00BFBF"/>
              </a:solidFill>
              <a:prstDash val="solid"/>
              <a:round/>
              <a:headEnd/>
              <a:tailEnd/>
            </a:ln>
          </p:spPr>
          <p:txBody>
            <a:bodyPr/>
            <a:lstStyle/>
            <a:p>
              <a:endParaRPr lang="en-US">
                <a:solidFill>
                  <a:srgbClr val="000000"/>
                </a:solidFill>
              </a:endParaRPr>
            </a:p>
          </p:txBody>
        </p:sp>
        <p:sp>
          <p:nvSpPr>
            <p:cNvPr id="2493483" name="Freeform 43"/>
            <p:cNvSpPr>
              <a:spLocks/>
            </p:cNvSpPr>
            <p:nvPr/>
          </p:nvSpPr>
          <p:spPr bwMode="auto">
            <a:xfrm>
              <a:off x="770" y="1104"/>
              <a:ext cx="2961" cy="1233"/>
            </a:xfrm>
            <a:custGeom>
              <a:avLst/>
              <a:gdLst/>
              <a:ahLst/>
              <a:cxnLst>
                <a:cxn ang="0">
                  <a:pos x="47" y="689"/>
                </a:cxn>
                <a:cxn ang="0">
                  <a:pos x="139" y="1262"/>
                </a:cxn>
                <a:cxn ang="0">
                  <a:pos x="232" y="961"/>
                </a:cxn>
                <a:cxn ang="0">
                  <a:pos x="325" y="1389"/>
                </a:cxn>
                <a:cxn ang="0">
                  <a:pos x="418" y="144"/>
                </a:cxn>
                <a:cxn ang="0">
                  <a:pos x="511" y="17"/>
                </a:cxn>
                <a:cxn ang="0">
                  <a:pos x="604" y="347"/>
                </a:cxn>
                <a:cxn ang="0">
                  <a:pos x="697" y="173"/>
                </a:cxn>
                <a:cxn ang="0">
                  <a:pos x="795" y="46"/>
                </a:cxn>
                <a:cxn ang="0">
                  <a:pos x="888" y="382"/>
                </a:cxn>
                <a:cxn ang="0">
                  <a:pos x="981" y="584"/>
                </a:cxn>
                <a:cxn ang="0">
                  <a:pos x="1074" y="364"/>
                </a:cxn>
                <a:cxn ang="0">
                  <a:pos x="1167" y="87"/>
                </a:cxn>
                <a:cxn ang="0">
                  <a:pos x="1260" y="492"/>
                </a:cxn>
                <a:cxn ang="0">
                  <a:pos x="1353" y="1169"/>
                </a:cxn>
                <a:cxn ang="0">
                  <a:pos x="1445" y="469"/>
                </a:cxn>
                <a:cxn ang="0">
                  <a:pos x="1544" y="1111"/>
                </a:cxn>
                <a:cxn ang="0">
                  <a:pos x="1637" y="1094"/>
                </a:cxn>
                <a:cxn ang="0">
                  <a:pos x="1730" y="966"/>
                </a:cxn>
                <a:cxn ang="0">
                  <a:pos x="1823" y="1435"/>
                </a:cxn>
                <a:cxn ang="0">
                  <a:pos x="1916" y="1042"/>
                </a:cxn>
                <a:cxn ang="0">
                  <a:pos x="2009" y="1424"/>
                </a:cxn>
                <a:cxn ang="0">
                  <a:pos x="2101" y="1649"/>
                </a:cxn>
                <a:cxn ang="0">
                  <a:pos x="2194" y="1140"/>
                </a:cxn>
                <a:cxn ang="0">
                  <a:pos x="2293" y="1227"/>
                </a:cxn>
                <a:cxn ang="0">
                  <a:pos x="2386" y="671"/>
                </a:cxn>
                <a:cxn ang="0">
                  <a:pos x="2479" y="538"/>
                </a:cxn>
                <a:cxn ang="0">
                  <a:pos x="2572" y="625"/>
                </a:cxn>
                <a:cxn ang="0">
                  <a:pos x="2664" y="1198"/>
                </a:cxn>
                <a:cxn ang="0">
                  <a:pos x="2757" y="770"/>
                </a:cxn>
                <a:cxn ang="0">
                  <a:pos x="2850" y="949"/>
                </a:cxn>
                <a:cxn ang="0">
                  <a:pos x="2943" y="746"/>
                </a:cxn>
                <a:cxn ang="0">
                  <a:pos x="3036" y="798"/>
                </a:cxn>
                <a:cxn ang="0">
                  <a:pos x="3135" y="364"/>
                </a:cxn>
                <a:cxn ang="0">
                  <a:pos x="3228" y="127"/>
                </a:cxn>
                <a:cxn ang="0">
                  <a:pos x="3320" y="52"/>
                </a:cxn>
                <a:cxn ang="0">
                  <a:pos x="3413" y="347"/>
                </a:cxn>
                <a:cxn ang="0">
                  <a:pos x="3506" y="1059"/>
                </a:cxn>
                <a:cxn ang="0">
                  <a:pos x="3599" y="1447"/>
                </a:cxn>
                <a:cxn ang="0">
                  <a:pos x="3692" y="961"/>
                </a:cxn>
                <a:cxn ang="0">
                  <a:pos x="3785" y="1418"/>
                </a:cxn>
                <a:cxn ang="0">
                  <a:pos x="3884" y="1719"/>
                </a:cxn>
                <a:cxn ang="0">
                  <a:pos x="3976" y="1811"/>
                </a:cxn>
                <a:cxn ang="0">
                  <a:pos x="4069" y="1372"/>
                </a:cxn>
                <a:cxn ang="0">
                  <a:pos x="4162" y="1620"/>
                </a:cxn>
                <a:cxn ang="0">
                  <a:pos x="4255" y="1557"/>
                </a:cxn>
                <a:cxn ang="0">
                  <a:pos x="4348" y="1777"/>
                </a:cxn>
                <a:cxn ang="0">
                  <a:pos x="4441" y="1858"/>
                </a:cxn>
                <a:cxn ang="0">
                  <a:pos x="4534" y="1904"/>
                </a:cxn>
                <a:cxn ang="0">
                  <a:pos x="4632" y="1927"/>
                </a:cxn>
              </a:cxnLst>
              <a:rect l="0" t="0" r="r" b="b"/>
              <a:pathLst>
                <a:path w="4632" h="1927">
                  <a:moveTo>
                    <a:pt x="0" y="810"/>
                  </a:moveTo>
                  <a:lnTo>
                    <a:pt x="47" y="689"/>
                  </a:lnTo>
                  <a:lnTo>
                    <a:pt x="93" y="1036"/>
                  </a:lnTo>
                  <a:lnTo>
                    <a:pt x="139" y="1262"/>
                  </a:lnTo>
                  <a:lnTo>
                    <a:pt x="186" y="689"/>
                  </a:lnTo>
                  <a:lnTo>
                    <a:pt x="232" y="961"/>
                  </a:lnTo>
                  <a:lnTo>
                    <a:pt x="279" y="1204"/>
                  </a:lnTo>
                  <a:lnTo>
                    <a:pt x="325" y="1389"/>
                  </a:lnTo>
                  <a:lnTo>
                    <a:pt x="372" y="411"/>
                  </a:lnTo>
                  <a:lnTo>
                    <a:pt x="418" y="144"/>
                  </a:lnTo>
                  <a:lnTo>
                    <a:pt x="464" y="98"/>
                  </a:lnTo>
                  <a:lnTo>
                    <a:pt x="511" y="17"/>
                  </a:lnTo>
                  <a:lnTo>
                    <a:pt x="557" y="0"/>
                  </a:lnTo>
                  <a:lnTo>
                    <a:pt x="604" y="347"/>
                  </a:lnTo>
                  <a:lnTo>
                    <a:pt x="650" y="249"/>
                  </a:lnTo>
                  <a:lnTo>
                    <a:pt x="697" y="173"/>
                  </a:lnTo>
                  <a:lnTo>
                    <a:pt x="749" y="121"/>
                  </a:lnTo>
                  <a:lnTo>
                    <a:pt x="795" y="46"/>
                  </a:lnTo>
                  <a:lnTo>
                    <a:pt x="842" y="521"/>
                  </a:lnTo>
                  <a:lnTo>
                    <a:pt x="888" y="382"/>
                  </a:lnTo>
                  <a:lnTo>
                    <a:pt x="935" y="197"/>
                  </a:lnTo>
                  <a:lnTo>
                    <a:pt x="981" y="584"/>
                  </a:lnTo>
                  <a:lnTo>
                    <a:pt x="1028" y="498"/>
                  </a:lnTo>
                  <a:lnTo>
                    <a:pt x="1074" y="364"/>
                  </a:lnTo>
                  <a:lnTo>
                    <a:pt x="1120" y="127"/>
                  </a:lnTo>
                  <a:lnTo>
                    <a:pt x="1167" y="87"/>
                  </a:lnTo>
                  <a:lnTo>
                    <a:pt x="1213" y="11"/>
                  </a:lnTo>
                  <a:lnTo>
                    <a:pt x="1260" y="492"/>
                  </a:lnTo>
                  <a:lnTo>
                    <a:pt x="1306" y="260"/>
                  </a:lnTo>
                  <a:lnTo>
                    <a:pt x="1353" y="1169"/>
                  </a:lnTo>
                  <a:lnTo>
                    <a:pt x="1399" y="862"/>
                  </a:lnTo>
                  <a:lnTo>
                    <a:pt x="1445" y="469"/>
                  </a:lnTo>
                  <a:lnTo>
                    <a:pt x="1492" y="833"/>
                  </a:lnTo>
                  <a:lnTo>
                    <a:pt x="1544" y="1111"/>
                  </a:lnTo>
                  <a:lnTo>
                    <a:pt x="1591" y="1470"/>
                  </a:lnTo>
                  <a:lnTo>
                    <a:pt x="1637" y="1094"/>
                  </a:lnTo>
                  <a:lnTo>
                    <a:pt x="1683" y="1302"/>
                  </a:lnTo>
                  <a:lnTo>
                    <a:pt x="1730" y="966"/>
                  </a:lnTo>
                  <a:lnTo>
                    <a:pt x="1776" y="1528"/>
                  </a:lnTo>
                  <a:lnTo>
                    <a:pt x="1823" y="1435"/>
                  </a:lnTo>
                  <a:lnTo>
                    <a:pt x="1869" y="1655"/>
                  </a:lnTo>
                  <a:lnTo>
                    <a:pt x="1916" y="1042"/>
                  </a:lnTo>
                  <a:lnTo>
                    <a:pt x="1962" y="1186"/>
                  </a:lnTo>
                  <a:lnTo>
                    <a:pt x="2009" y="1424"/>
                  </a:lnTo>
                  <a:lnTo>
                    <a:pt x="2055" y="1551"/>
                  </a:lnTo>
                  <a:lnTo>
                    <a:pt x="2101" y="1649"/>
                  </a:lnTo>
                  <a:lnTo>
                    <a:pt x="2148" y="1534"/>
                  </a:lnTo>
                  <a:lnTo>
                    <a:pt x="2194" y="1140"/>
                  </a:lnTo>
                  <a:lnTo>
                    <a:pt x="2241" y="1337"/>
                  </a:lnTo>
                  <a:lnTo>
                    <a:pt x="2293" y="1227"/>
                  </a:lnTo>
                  <a:lnTo>
                    <a:pt x="2339" y="1042"/>
                  </a:lnTo>
                  <a:lnTo>
                    <a:pt x="2386" y="671"/>
                  </a:lnTo>
                  <a:lnTo>
                    <a:pt x="2432" y="729"/>
                  </a:lnTo>
                  <a:lnTo>
                    <a:pt x="2479" y="538"/>
                  </a:lnTo>
                  <a:lnTo>
                    <a:pt x="2525" y="1152"/>
                  </a:lnTo>
                  <a:lnTo>
                    <a:pt x="2572" y="625"/>
                  </a:lnTo>
                  <a:lnTo>
                    <a:pt x="2618" y="955"/>
                  </a:lnTo>
                  <a:lnTo>
                    <a:pt x="2664" y="1198"/>
                  </a:lnTo>
                  <a:lnTo>
                    <a:pt x="2711" y="1348"/>
                  </a:lnTo>
                  <a:lnTo>
                    <a:pt x="2757" y="770"/>
                  </a:lnTo>
                  <a:lnTo>
                    <a:pt x="2804" y="1059"/>
                  </a:lnTo>
                  <a:lnTo>
                    <a:pt x="2850" y="949"/>
                  </a:lnTo>
                  <a:lnTo>
                    <a:pt x="2897" y="700"/>
                  </a:lnTo>
                  <a:lnTo>
                    <a:pt x="2943" y="746"/>
                  </a:lnTo>
                  <a:lnTo>
                    <a:pt x="2990" y="422"/>
                  </a:lnTo>
                  <a:lnTo>
                    <a:pt x="3036" y="798"/>
                  </a:lnTo>
                  <a:lnTo>
                    <a:pt x="3088" y="503"/>
                  </a:lnTo>
                  <a:lnTo>
                    <a:pt x="3135" y="364"/>
                  </a:lnTo>
                  <a:lnTo>
                    <a:pt x="3181" y="185"/>
                  </a:lnTo>
                  <a:lnTo>
                    <a:pt x="3228" y="127"/>
                  </a:lnTo>
                  <a:lnTo>
                    <a:pt x="3274" y="87"/>
                  </a:lnTo>
                  <a:lnTo>
                    <a:pt x="3320" y="52"/>
                  </a:lnTo>
                  <a:lnTo>
                    <a:pt x="3367" y="0"/>
                  </a:lnTo>
                  <a:lnTo>
                    <a:pt x="3413" y="347"/>
                  </a:lnTo>
                  <a:lnTo>
                    <a:pt x="3460" y="1042"/>
                  </a:lnTo>
                  <a:lnTo>
                    <a:pt x="3506" y="1059"/>
                  </a:lnTo>
                  <a:lnTo>
                    <a:pt x="3553" y="1279"/>
                  </a:lnTo>
                  <a:lnTo>
                    <a:pt x="3599" y="1447"/>
                  </a:lnTo>
                  <a:lnTo>
                    <a:pt x="3646" y="793"/>
                  </a:lnTo>
                  <a:lnTo>
                    <a:pt x="3692" y="961"/>
                  </a:lnTo>
                  <a:lnTo>
                    <a:pt x="3738" y="1244"/>
                  </a:lnTo>
                  <a:lnTo>
                    <a:pt x="3785" y="1418"/>
                  </a:lnTo>
                  <a:lnTo>
                    <a:pt x="3831" y="1545"/>
                  </a:lnTo>
                  <a:lnTo>
                    <a:pt x="3884" y="1719"/>
                  </a:lnTo>
                  <a:lnTo>
                    <a:pt x="3930" y="1771"/>
                  </a:lnTo>
                  <a:lnTo>
                    <a:pt x="3976" y="1811"/>
                  </a:lnTo>
                  <a:lnTo>
                    <a:pt x="4023" y="1846"/>
                  </a:lnTo>
                  <a:lnTo>
                    <a:pt x="4069" y="1372"/>
                  </a:lnTo>
                  <a:lnTo>
                    <a:pt x="4116" y="1510"/>
                  </a:lnTo>
                  <a:lnTo>
                    <a:pt x="4162" y="1620"/>
                  </a:lnTo>
                  <a:lnTo>
                    <a:pt x="4209" y="1696"/>
                  </a:lnTo>
                  <a:lnTo>
                    <a:pt x="4255" y="1557"/>
                  </a:lnTo>
                  <a:lnTo>
                    <a:pt x="4301" y="1649"/>
                  </a:lnTo>
                  <a:lnTo>
                    <a:pt x="4348" y="1777"/>
                  </a:lnTo>
                  <a:lnTo>
                    <a:pt x="4394" y="1835"/>
                  </a:lnTo>
                  <a:lnTo>
                    <a:pt x="4441" y="1858"/>
                  </a:lnTo>
                  <a:lnTo>
                    <a:pt x="4487" y="1892"/>
                  </a:lnTo>
                  <a:lnTo>
                    <a:pt x="4534" y="1904"/>
                  </a:lnTo>
                  <a:lnTo>
                    <a:pt x="4580" y="1927"/>
                  </a:lnTo>
                  <a:lnTo>
                    <a:pt x="4632" y="1927"/>
                  </a:lnTo>
                </a:path>
              </a:pathLst>
            </a:custGeom>
            <a:noFill/>
            <a:ln w="19050">
              <a:solidFill>
                <a:srgbClr val="BF00BF"/>
              </a:solidFill>
              <a:prstDash val="solid"/>
              <a:round/>
              <a:headEnd/>
              <a:tailEnd/>
            </a:ln>
          </p:spPr>
          <p:txBody>
            <a:bodyPr/>
            <a:lstStyle/>
            <a:p>
              <a:endParaRPr lang="en-US">
                <a:solidFill>
                  <a:srgbClr val="000000"/>
                </a:solidFill>
              </a:endParaRPr>
            </a:p>
          </p:txBody>
        </p:sp>
        <p:sp>
          <p:nvSpPr>
            <p:cNvPr id="2493484" name="Rectangle 44"/>
            <p:cNvSpPr>
              <a:spLocks noChangeArrowheads="1"/>
            </p:cNvSpPr>
            <p:nvPr/>
          </p:nvSpPr>
          <p:spPr bwMode="auto">
            <a:xfrm>
              <a:off x="2169" y="2421"/>
              <a:ext cx="20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Trial</a:t>
              </a:r>
              <a:endParaRPr lang="en-US" sz="1600" b="0">
                <a:solidFill>
                  <a:srgbClr val="000000"/>
                </a:solidFill>
              </a:endParaRPr>
            </a:p>
          </p:txBody>
        </p:sp>
        <p:sp>
          <p:nvSpPr>
            <p:cNvPr id="2493485" name="Rectangle 45"/>
            <p:cNvSpPr>
              <a:spLocks noChangeArrowheads="1"/>
            </p:cNvSpPr>
            <p:nvPr/>
          </p:nvSpPr>
          <p:spPr bwMode="auto">
            <a:xfrm rot="16200000">
              <a:off x="428" y="1617"/>
              <a:ext cx="18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p(F)</a:t>
              </a:r>
              <a:endParaRPr lang="en-US" sz="1600" b="0">
                <a:solidFill>
                  <a:srgbClr val="000000"/>
                </a:solidFill>
              </a:endParaRPr>
            </a:p>
          </p:txBody>
        </p:sp>
        <p:sp>
          <p:nvSpPr>
            <p:cNvPr id="2493486" name="Rectangle 46"/>
            <p:cNvSpPr>
              <a:spLocks noChangeArrowheads="1"/>
            </p:cNvSpPr>
            <p:nvPr/>
          </p:nvSpPr>
          <p:spPr bwMode="auto">
            <a:xfrm>
              <a:off x="733" y="2317"/>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7" name="Rectangle 47"/>
            <p:cNvSpPr>
              <a:spLocks noChangeArrowheads="1"/>
            </p:cNvSpPr>
            <p:nvPr/>
          </p:nvSpPr>
          <p:spPr bwMode="auto">
            <a:xfrm>
              <a:off x="3727" y="1049"/>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8" name="Rectangle 48"/>
            <p:cNvSpPr>
              <a:spLocks noChangeArrowheads="1"/>
            </p:cNvSpPr>
            <p:nvPr/>
          </p:nvSpPr>
          <p:spPr bwMode="auto">
            <a:xfrm>
              <a:off x="3423" y="1093"/>
              <a:ext cx="15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True</a:t>
              </a:r>
              <a:endParaRPr lang="en-US" b="0">
                <a:solidFill>
                  <a:srgbClr val="000000"/>
                </a:solidFill>
              </a:endParaRPr>
            </a:p>
          </p:txBody>
        </p:sp>
        <p:sp>
          <p:nvSpPr>
            <p:cNvPr id="2493489" name="Line 49"/>
            <p:cNvSpPr>
              <a:spLocks noChangeShapeType="1"/>
            </p:cNvSpPr>
            <p:nvPr/>
          </p:nvSpPr>
          <p:spPr bwMode="auto">
            <a:xfrm>
              <a:off x="3260" y="1123"/>
              <a:ext cx="148" cy="1"/>
            </a:xfrm>
            <a:prstGeom prst="line">
              <a:avLst/>
            </a:prstGeom>
            <a:noFill/>
            <a:ln w="19050">
              <a:solidFill>
                <a:srgbClr val="0000FF"/>
              </a:solidFill>
              <a:round/>
              <a:headEnd/>
              <a:tailEnd/>
            </a:ln>
          </p:spPr>
          <p:txBody>
            <a:bodyPr/>
            <a:lstStyle/>
            <a:p>
              <a:endParaRPr lang="en-US">
                <a:solidFill>
                  <a:srgbClr val="000000"/>
                </a:solidFill>
              </a:endParaRPr>
            </a:p>
          </p:txBody>
        </p:sp>
        <p:sp>
          <p:nvSpPr>
            <p:cNvPr id="2493490" name="Rectangle 50"/>
            <p:cNvSpPr>
              <a:spLocks noChangeArrowheads="1"/>
            </p:cNvSpPr>
            <p:nvPr/>
          </p:nvSpPr>
          <p:spPr bwMode="auto">
            <a:xfrm>
              <a:off x="3423" y="1167"/>
              <a:ext cx="34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Bayes Vol</a:t>
              </a:r>
              <a:endParaRPr lang="en-US" b="0">
                <a:solidFill>
                  <a:srgbClr val="000000"/>
                </a:solidFill>
              </a:endParaRPr>
            </a:p>
          </p:txBody>
        </p:sp>
        <p:sp>
          <p:nvSpPr>
            <p:cNvPr id="2493491" name="Line 51"/>
            <p:cNvSpPr>
              <a:spLocks noChangeShapeType="1"/>
            </p:cNvSpPr>
            <p:nvPr/>
          </p:nvSpPr>
          <p:spPr bwMode="auto">
            <a:xfrm>
              <a:off x="3260" y="1193"/>
              <a:ext cx="148" cy="1"/>
            </a:xfrm>
            <a:prstGeom prst="line">
              <a:avLst/>
            </a:prstGeom>
            <a:noFill/>
            <a:ln w="19050">
              <a:solidFill>
                <a:srgbClr val="007F00"/>
              </a:solidFill>
              <a:round/>
              <a:headEnd/>
              <a:tailEnd/>
            </a:ln>
          </p:spPr>
          <p:txBody>
            <a:bodyPr/>
            <a:lstStyle/>
            <a:p>
              <a:endParaRPr lang="en-US">
                <a:solidFill>
                  <a:srgbClr val="000000"/>
                </a:solidFill>
              </a:endParaRPr>
            </a:p>
          </p:txBody>
        </p:sp>
        <p:sp>
          <p:nvSpPr>
            <p:cNvPr id="2493492" name="Rectangle 52"/>
            <p:cNvSpPr>
              <a:spLocks noChangeArrowheads="1"/>
            </p:cNvSpPr>
            <p:nvPr/>
          </p:nvSpPr>
          <p:spPr bwMode="auto">
            <a:xfrm>
              <a:off x="3423" y="1241"/>
              <a:ext cx="36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fixed</a:t>
              </a:r>
              <a:endParaRPr lang="en-US" b="0">
                <a:solidFill>
                  <a:srgbClr val="000000"/>
                </a:solidFill>
              </a:endParaRPr>
            </a:p>
          </p:txBody>
        </p:sp>
        <p:sp>
          <p:nvSpPr>
            <p:cNvPr id="2493493" name="Line 53"/>
            <p:cNvSpPr>
              <a:spLocks noChangeShapeType="1"/>
            </p:cNvSpPr>
            <p:nvPr/>
          </p:nvSpPr>
          <p:spPr bwMode="auto">
            <a:xfrm>
              <a:off x="3260" y="1267"/>
              <a:ext cx="148" cy="1"/>
            </a:xfrm>
            <a:prstGeom prst="line">
              <a:avLst/>
            </a:prstGeom>
            <a:noFill/>
            <a:ln w="19050">
              <a:solidFill>
                <a:srgbClr val="FF0000"/>
              </a:solidFill>
              <a:round/>
              <a:headEnd/>
              <a:tailEnd/>
            </a:ln>
          </p:spPr>
          <p:txBody>
            <a:bodyPr/>
            <a:lstStyle/>
            <a:p>
              <a:endParaRPr lang="en-US">
                <a:solidFill>
                  <a:srgbClr val="000000"/>
                </a:solidFill>
              </a:endParaRPr>
            </a:p>
          </p:txBody>
        </p:sp>
        <p:sp>
          <p:nvSpPr>
            <p:cNvPr id="2493494" name="Rectangle 54"/>
            <p:cNvSpPr>
              <a:spLocks noChangeArrowheads="1"/>
            </p:cNvSpPr>
            <p:nvPr/>
          </p:nvSpPr>
          <p:spPr bwMode="auto">
            <a:xfrm>
              <a:off x="3423" y="1315"/>
              <a:ext cx="36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learn</a:t>
              </a:r>
              <a:endParaRPr lang="en-US" b="0">
                <a:solidFill>
                  <a:srgbClr val="000000"/>
                </a:solidFill>
              </a:endParaRPr>
            </a:p>
          </p:txBody>
        </p:sp>
        <p:sp>
          <p:nvSpPr>
            <p:cNvPr id="2493495" name="Line 55"/>
            <p:cNvSpPr>
              <a:spLocks noChangeShapeType="1"/>
            </p:cNvSpPr>
            <p:nvPr/>
          </p:nvSpPr>
          <p:spPr bwMode="auto">
            <a:xfrm>
              <a:off x="3260" y="1341"/>
              <a:ext cx="148" cy="1"/>
            </a:xfrm>
            <a:prstGeom prst="line">
              <a:avLst/>
            </a:prstGeom>
            <a:noFill/>
            <a:ln w="19050">
              <a:solidFill>
                <a:srgbClr val="00BFBF"/>
              </a:solidFill>
              <a:round/>
              <a:headEnd/>
              <a:tailEnd/>
            </a:ln>
          </p:spPr>
          <p:txBody>
            <a:bodyPr/>
            <a:lstStyle/>
            <a:p>
              <a:endParaRPr lang="en-US">
                <a:solidFill>
                  <a:srgbClr val="000000"/>
                </a:solidFill>
              </a:endParaRPr>
            </a:p>
          </p:txBody>
        </p:sp>
        <p:sp>
          <p:nvSpPr>
            <p:cNvPr id="2493496" name="Rectangle 56"/>
            <p:cNvSpPr>
              <a:spLocks noChangeArrowheads="1"/>
            </p:cNvSpPr>
            <p:nvPr/>
          </p:nvSpPr>
          <p:spPr bwMode="auto">
            <a:xfrm>
              <a:off x="3423" y="1389"/>
              <a:ext cx="121"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RW</a:t>
              </a:r>
              <a:endParaRPr lang="en-US" b="0">
                <a:solidFill>
                  <a:srgbClr val="000000"/>
                </a:solidFill>
              </a:endParaRPr>
            </a:p>
          </p:txBody>
        </p:sp>
        <p:sp>
          <p:nvSpPr>
            <p:cNvPr id="2493497" name="Line 57"/>
            <p:cNvSpPr>
              <a:spLocks noChangeShapeType="1"/>
            </p:cNvSpPr>
            <p:nvPr/>
          </p:nvSpPr>
          <p:spPr bwMode="auto">
            <a:xfrm>
              <a:off x="3260" y="1411"/>
              <a:ext cx="148" cy="1"/>
            </a:xfrm>
            <a:prstGeom prst="line">
              <a:avLst/>
            </a:prstGeom>
            <a:noFill/>
            <a:ln w="19050">
              <a:solidFill>
                <a:srgbClr val="BF00BF"/>
              </a:solidFill>
              <a:round/>
              <a:headEnd/>
              <a:tailEnd/>
            </a:ln>
          </p:spPr>
          <p:txBody>
            <a:bodyPr/>
            <a:lstStyle/>
            <a:p>
              <a:endParaRPr lang="en-US">
                <a:solidFill>
                  <a:srgbClr val="000000"/>
                </a:solidFill>
              </a:endParaRPr>
            </a:p>
          </p:txBody>
        </p:sp>
      </p:grpSp>
      <p:pic>
        <p:nvPicPr>
          <p:cNvPr id="2493499" name="Picture 59"/>
          <p:cNvPicPr>
            <a:picLocks noChangeAspect="1" noChangeArrowheads="1"/>
          </p:cNvPicPr>
          <p:nvPr/>
        </p:nvPicPr>
        <p:blipFill>
          <a:blip r:embed="rId3" cstate="print"/>
          <a:srcRect/>
          <a:stretch>
            <a:fillRect/>
          </a:stretch>
        </p:blipFill>
        <p:spPr bwMode="auto">
          <a:xfrm>
            <a:off x="4316413" y="3732213"/>
            <a:ext cx="5108575" cy="2990850"/>
          </a:xfrm>
          <a:prstGeom prst="rect">
            <a:avLst/>
          </a:prstGeom>
          <a:noFill/>
          <a:ln w="9525">
            <a:noFill/>
            <a:miter lim="800000"/>
            <a:headEnd/>
            <a:tailEnd/>
          </a:ln>
          <a:effectLst/>
        </p:spPr>
      </p:pic>
      <p:sp>
        <p:nvSpPr>
          <p:cNvPr id="2493500" name="Text Box 60"/>
          <p:cNvSpPr txBox="1">
            <a:spLocks noChangeArrowheads="1"/>
          </p:cNvSpPr>
          <p:nvPr/>
        </p:nvSpPr>
        <p:spPr bwMode="auto">
          <a:xfrm>
            <a:off x="6820367" y="3871908"/>
            <a:ext cx="3117009" cy="1034129"/>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Bayesian model selection: </a:t>
            </a:r>
            <a:endParaRPr lang="de-CH" sz="1800" dirty="0">
              <a:solidFill>
                <a:srgbClr val="000000"/>
              </a:solidFill>
            </a:endParaRPr>
          </a:p>
          <a:p>
            <a:pPr>
              <a:spcBef>
                <a:spcPct val="40000"/>
              </a:spcBef>
            </a:pPr>
            <a:r>
              <a:rPr lang="de-CH" sz="1800" b="0" dirty="0">
                <a:solidFill>
                  <a:srgbClr val="000000"/>
                </a:solidFill>
              </a:rPr>
              <a:t>hierarchical </a:t>
            </a:r>
            <a:r>
              <a:rPr lang="de-CH" sz="1800" b="0" dirty="0" err="1">
                <a:solidFill>
                  <a:srgbClr val="000000"/>
                </a:solidFill>
              </a:rPr>
              <a:t>Bayesian</a:t>
            </a:r>
            <a:r>
              <a:rPr lang="de-CH" sz="1800" b="0" dirty="0">
                <a:solidFill>
                  <a:srgbClr val="000000"/>
                </a:solidFill>
              </a:rPr>
              <a:t> </a:t>
            </a:r>
            <a:r>
              <a:rPr lang="de-CH" sz="1800" b="0" dirty="0" smtClean="0">
                <a:solidFill>
                  <a:srgbClr val="000000"/>
                </a:solidFill>
              </a:rPr>
              <a:t>model </a:t>
            </a:r>
            <a:r>
              <a:rPr lang="de-CH" sz="1800" b="0" dirty="0" err="1" smtClean="0">
                <a:solidFill>
                  <a:srgbClr val="000000"/>
                </a:solidFill>
              </a:rPr>
              <a:t>performs</a:t>
            </a:r>
            <a:r>
              <a:rPr lang="de-CH" sz="1800" b="0" dirty="0" smtClean="0">
                <a:solidFill>
                  <a:srgbClr val="000000"/>
                </a:solidFill>
              </a:rPr>
              <a:t> </a:t>
            </a:r>
            <a:r>
              <a:rPr lang="de-CH" sz="1800" b="0" dirty="0">
                <a:solidFill>
                  <a:srgbClr val="000000"/>
                </a:solidFill>
              </a:rPr>
              <a:t>best</a:t>
            </a:r>
            <a:endParaRPr lang="en-US" sz="1800" b="0" dirty="0">
              <a:solidFill>
                <a:srgbClr val="000000"/>
              </a:solidFill>
            </a:endParaRPr>
          </a:p>
        </p:txBody>
      </p:sp>
      <p:sp>
        <p:nvSpPr>
          <p:cNvPr id="2493501" name="Text Box 61"/>
          <p:cNvSpPr txBox="1">
            <a:spLocks noChangeArrowheads="1"/>
          </p:cNvSpPr>
          <p:nvPr/>
        </p:nvSpPr>
        <p:spPr bwMode="auto">
          <a:xfrm>
            <a:off x="784225" y="3904726"/>
            <a:ext cx="3412332" cy="2062103"/>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5 alternative </a:t>
            </a:r>
            <a:r>
              <a:rPr lang="de-CH" sz="1800" dirty="0">
                <a:solidFill>
                  <a:srgbClr val="000000"/>
                </a:solidFill>
              </a:rPr>
              <a:t>learning models: </a:t>
            </a:r>
          </a:p>
          <a:p>
            <a:pPr marL="176213" indent="-176213">
              <a:spcBef>
                <a:spcPts val="600"/>
              </a:spcBef>
              <a:buFont typeface="Arial" pitchFamily="34" charset="0"/>
              <a:buChar char="•"/>
            </a:pPr>
            <a:r>
              <a:rPr lang="de-CH" sz="1800" b="0" dirty="0" err="1" smtClean="0">
                <a:solidFill>
                  <a:srgbClr val="000000"/>
                </a:solidFill>
              </a:rPr>
              <a:t>categorical</a:t>
            </a:r>
            <a:r>
              <a:rPr lang="de-CH" sz="1800" b="0" dirty="0" smtClean="0">
                <a:solidFill>
                  <a:srgbClr val="000000"/>
                </a:solidFill>
              </a:rPr>
              <a:t> probabilities</a:t>
            </a:r>
          </a:p>
          <a:p>
            <a:pPr marL="176213" indent="-176213">
              <a:spcBef>
                <a:spcPts val="600"/>
              </a:spcBef>
              <a:buFont typeface="Arial" pitchFamily="34" charset="0"/>
              <a:buChar char="•"/>
            </a:pPr>
            <a:r>
              <a:rPr lang="de-CH" sz="1800" b="0" dirty="0" smtClean="0">
                <a:solidFill>
                  <a:srgbClr val="000000"/>
                </a:solidFill>
              </a:rPr>
              <a:t>hierarchical Bayesian learner</a:t>
            </a:r>
          </a:p>
          <a:p>
            <a:pPr marL="176213" indent="-176213">
              <a:spcBef>
                <a:spcPts val="600"/>
              </a:spcBef>
              <a:buFont typeface="Arial" pitchFamily="34" charset="0"/>
              <a:buChar char="•"/>
            </a:pPr>
            <a:r>
              <a:rPr lang="de-CH" sz="1800" b="0" dirty="0" err="1" smtClean="0">
                <a:solidFill>
                  <a:srgbClr val="000000"/>
                </a:solidFill>
              </a:rPr>
              <a:t>Rescorla</a:t>
            </a:r>
            <a:r>
              <a:rPr lang="de-CH" sz="1800" b="0" dirty="0" smtClean="0">
                <a:solidFill>
                  <a:srgbClr val="000000"/>
                </a:solidFill>
              </a:rPr>
              <a:t>-Wagner</a:t>
            </a:r>
            <a:endParaRPr lang="en-US" sz="1800" b="0" dirty="0">
              <a:solidFill>
                <a:srgbClr val="000000"/>
              </a:solidFill>
            </a:endParaRPr>
          </a:p>
          <a:p>
            <a:pPr marL="176213" indent="-176213">
              <a:spcBef>
                <a:spcPts val="600"/>
              </a:spcBef>
              <a:buFont typeface="Arial" pitchFamily="34" charset="0"/>
              <a:buChar char="•"/>
            </a:pPr>
            <a:r>
              <a:rPr lang="de-CH" sz="1800" b="0" dirty="0" smtClean="0">
                <a:solidFill>
                  <a:srgbClr val="000000"/>
                </a:solidFill>
              </a:rPr>
              <a:t>Hidden Markov models </a:t>
            </a:r>
            <a:br>
              <a:rPr lang="de-CH" sz="1800" b="0" dirty="0" smtClean="0">
                <a:solidFill>
                  <a:srgbClr val="000000"/>
                </a:solidFill>
              </a:rPr>
            </a:br>
            <a:r>
              <a:rPr lang="de-CH" sz="1800" b="0" dirty="0" smtClean="0">
                <a:solidFill>
                  <a:srgbClr val="000000"/>
                </a:solidFill>
              </a:rPr>
              <a:t>(</a:t>
            </a:r>
            <a:r>
              <a:rPr lang="de-CH" sz="1800" b="0" dirty="0">
                <a:solidFill>
                  <a:srgbClr val="000000"/>
                </a:solidFill>
              </a:rPr>
              <a:t>2 variants)</a:t>
            </a:r>
          </a:p>
        </p:txBody>
      </p:sp>
      <p:grpSp>
        <p:nvGrpSpPr>
          <p:cNvPr id="3" name="Group 315"/>
          <p:cNvGrpSpPr>
            <a:grpSpLocks/>
          </p:cNvGrpSpPr>
          <p:nvPr/>
        </p:nvGrpSpPr>
        <p:grpSpPr bwMode="auto">
          <a:xfrm>
            <a:off x="833813" y="1554407"/>
            <a:ext cx="2560640" cy="2017711"/>
            <a:chOff x="449" y="1773"/>
            <a:chExt cx="1613" cy="1271"/>
          </a:xfrm>
        </p:grpSpPr>
        <p:sp>
          <p:nvSpPr>
            <p:cNvPr id="114" name="Rectangle 8"/>
            <p:cNvSpPr>
              <a:spLocks noChangeAspect="1" noChangeArrowheads="1"/>
            </p:cNvSpPr>
            <p:nvPr/>
          </p:nvSpPr>
          <p:spPr bwMode="auto">
            <a:xfrm>
              <a:off x="748" y="1814"/>
              <a:ext cx="1314" cy="1022"/>
            </a:xfrm>
            <a:prstGeom prst="rect">
              <a:avLst/>
            </a:prstGeom>
            <a:noFill/>
            <a:ln w="0">
              <a:solidFill>
                <a:srgbClr val="FFFFFF"/>
              </a:solidFill>
              <a:miter lim="800000"/>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5" name="Line 9"/>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6" name="Line 10"/>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7" name="Line 11"/>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8" name="Line 12"/>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9" name="Line 13"/>
            <p:cNvSpPr>
              <a:spLocks noChangeAspect="1" noChangeShapeType="1"/>
            </p:cNvSpPr>
            <p:nvPr/>
          </p:nvSpPr>
          <p:spPr bwMode="auto">
            <a:xfrm flipV="1">
              <a:off x="96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0" name="Rectangle 14"/>
            <p:cNvSpPr>
              <a:spLocks noChangeAspect="1" noChangeArrowheads="1"/>
            </p:cNvSpPr>
            <p:nvPr/>
          </p:nvSpPr>
          <p:spPr bwMode="auto">
            <a:xfrm>
              <a:off x="91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0.1</a:t>
              </a:r>
              <a:endParaRPr lang="en-GB" sz="900" kern="0" smtClean="0">
                <a:solidFill>
                  <a:sysClr val="windowText" lastClr="000000"/>
                </a:solidFill>
              </a:endParaRPr>
            </a:p>
          </p:txBody>
        </p:sp>
        <p:sp>
          <p:nvSpPr>
            <p:cNvPr id="121" name="Line 15"/>
            <p:cNvSpPr>
              <a:spLocks noChangeAspect="1" noChangeShapeType="1"/>
            </p:cNvSpPr>
            <p:nvPr/>
          </p:nvSpPr>
          <p:spPr bwMode="auto">
            <a:xfrm flipV="1">
              <a:off x="118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2" name="Rectangle 16"/>
            <p:cNvSpPr>
              <a:spLocks noChangeAspect="1" noChangeArrowheads="1"/>
            </p:cNvSpPr>
            <p:nvPr/>
          </p:nvSpPr>
          <p:spPr bwMode="auto">
            <a:xfrm>
              <a:off x="113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0.3</a:t>
              </a:r>
              <a:endParaRPr lang="en-GB" sz="900" kern="0" smtClean="0">
                <a:solidFill>
                  <a:sysClr val="windowText" lastClr="000000"/>
                </a:solidFill>
              </a:endParaRPr>
            </a:p>
          </p:txBody>
        </p:sp>
        <p:sp>
          <p:nvSpPr>
            <p:cNvPr id="123" name="Line 17"/>
            <p:cNvSpPr>
              <a:spLocks noChangeAspect="1" noChangeShapeType="1"/>
            </p:cNvSpPr>
            <p:nvPr/>
          </p:nvSpPr>
          <p:spPr bwMode="auto">
            <a:xfrm flipV="1">
              <a:off x="140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4" name="Rectangle 18"/>
            <p:cNvSpPr>
              <a:spLocks noChangeAspect="1" noChangeArrowheads="1"/>
            </p:cNvSpPr>
            <p:nvPr/>
          </p:nvSpPr>
          <p:spPr bwMode="auto">
            <a:xfrm>
              <a:off x="1357"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0.5</a:t>
              </a:r>
              <a:endParaRPr lang="en-GB" sz="900" kern="0" smtClean="0">
                <a:solidFill>
                  <a:sysClr val="windowText" lastClr="000000"/>
                </a:solidFill>
              </a:endParaRPr>
            </a:p>
          </p:txBody>
        </p:sp>
        <p:sp>
          <p:nvSpPr>
            <p:cNvPr id="125" name="Line 19"/>
            <p:cNvSpPr>
              <a:spLocks noChangeAspect="1" noChangeShapeType="1"/>
            </p:cNvSpPr>
            <p:nvPr/>
          </p:nvSpPr>
          <p:spPr bwMode="auto">
            <a:xfrm flipV="1">
              <a:off x="162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6" name="Rectangle 20"/>
            <p:cNvSpPr>
              <a:spLocks noChangeAspect="1" noChangeArrowheads="1"/>
            </p:cNvSpPr>
            <p:nvPr/>
          </p:nvSpPr>
          <p:spPr bwMode="auto">
            <a:xfrm>
              <a:off x="157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0.7</a:t>
              </a:r>
              <a:endParaRPr lang="en-GB" sz="900" kern="0" smtClean="0">
                <a:solidFill>
                  <a:sysClr val="windowText" lastClr="000000"/>
                </a:solidFill>
              </a:endParaRPr>
            </a:p>
          </p:txBody>
        </p:sp>
        <p:sp>
          <p:nvSpPr>
            <p:cNvPr id="127" name="Line 21"/>
            <p:cNvSpPr>
              <a:spLocks noChangeAspect="1" noChangeShapeType="1"/>
            </p:cNvSpPr>
            <p:nvPr/>
          </p:nvSpPr>
          <p:spPr bwMode="auto">
            <a:xfrm flipV="1">
              <a:off x="184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8" name="Rectangle 22"/>
            <p:cNvSpPr>
              <a:spLocks noChangeAspect="1" noChangeArrowheads="1"/>
            </p:cNvSpPr>
            <p:nvPr/>
          </p:nvSpPr>
          <p:spPr bwMode="auto">
            <a:xfrm>
              <a:off x="179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0.9</a:t>
              </a:r>
              <a:endParaRPr lang="en-GB" sz="900" kern="0" smtClean="0">
                <a:solidFill>
                  <a:sysClr val="windowText" lastClr="000000"/>
                </a:solidFill>
              </a:endParaRPr>
            </a:p>
          </p:txBody>
        </p:sp>
        <p:sp>
          <p:nvSpPr>
            <p:cNvPr id="129" name="Line 23"/>
            <p:cNvSpPr>
              <a:spLocks noChangeAspect="1" noChangeShapeType="1"/>
            </p:cNvSpPr>
            <p:nvPr/>
          </p:nvSpPr>
          <p:spPr bwMode="auto">
            <a:xfrm>
              <a:off x="748" y="2836"/>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0" name="Rectangle 24"/>
            <p:cNvSpPr>
              <a:spLocks noChangeAspect="1" noChangeArrowheads="1"/>
            </p:cNvSpPr>
            <p:nvPr/>
          </p:nvSpPr>
          <p:spPr bwMode="auto">
            <a:xfrm>
              <a:off x="614" y="2795"/>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390</a:t>
              </a:r>
              <a:endParaRPr lang="en-GB" sz="900" kern="0" smtClean="0">
                <a:solidFill>
                  <a:sysClr val="windowText" lastClr="000000"/>
                </a:solidFill>
              </a:endParaRPr>
            </a:p>
          </p:txBody>
        </p:sp>
        <p:sp>
          <p:nvSpPr>
            <p:cNvPr id="131" name="Line 25"/>
            <p:cNvSpPr>
              <a:spLocks noChangeAspect="1" noChangeShapeType="1"/>
            </p:cNvSpPr>
            <p:nvPr/>
          </p:nvSpPr>
          <p:spPr bwMode="auto">
            <a:xfrm>
              <a:off x="748" y="2665"/>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2" name="Rectangle 26"/>
            <p:cNvSpPr>
              <a:spLocks noChangeAspect="1" noChangeArrowheads="1"/>
            </p:cNvSpPr>
            <p:nvPr/>
          </p:nvSpPr>
          <p:spPr bwMode="auto">
            <a:xfrm>
              <a:off x="614" y="2624"/>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400</a:t>
              </a:r>
              <a:endParaRPr lang="en-GB" sz="900" kern="0" smtClean="0">
                <a:solidFill>
                  <a:sysClr val="windowText" lastClr="000000"/>
                </a:solidFill>
              </a:endParaRPr>
            </a:p>
          </p:txBody>
        </p:sp>
        <p:sp>
          <p:nvSpPr>
            <p:cNvPr id="133" name="Line 27"/>
            <p:cNvSpPr>
              <a:spLocks noChangeAspect="1" noChangeShapeType="1"/>
            </p:cNvSpPr>
            <p:nvPr/>
          </p:nvSpPr>
          <p:spPr bwMode="auto">
            <a:xfrm>
              <a:off x="748" y="249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4" name="Rectangle 28"/>
            <p:cNvSpPr>
              <a:spLocks noChangeAspect="1" noChangeArrowheads="1"/>
            </p:cNvSpPr>
            <p:nvPr/>
          </p:nvSpPr>
          <p:spPr bwMode="auto">
            <a:xfrm>
              <a:off x="614" y="245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410</a:t>
              </a:r>
              <a:endParaRPr lang="en-GB" sz="900" kern="0" smtClean="0">
                <a:solidFill>
                  <a:sysClr val="windowText" lastClr="000000"/>
                </a:solidFill>
              </a:endParaRPr>
            </a:p>
          </p:txBody>
        </p:sp>
        <p:sp>
          <p:nvSpPr>
            <p:cNvPr id="135" name="Line 29"/>
            <p:cNvSpPr>
              <a:spLocks noChangeAspect="1" noChangeShapeType="1"/>
            </p:cNvSpPr>
            <p:nvPr/>
          </p:nvSpPr>
          <p:spPr bwMode="auto">
            <a:xfrm>
              <a:off x="748" y="2323"/>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6" name="Rectangle 30"/>
            <p:cNvSpPr>
              <a:spLocks noChangeAspect="1" noChangeArrowheads="1"/>
            </p:cNvSpPr>
            <p:nvPr/>
          </p:nvSpPr>
          <p:spPr bwMode="auto">
            <a:xfrm>
              <a:off x="614" y="2282"/>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420</a:t>
              </a:r>
              <a:endParaRPr lang="en-GB" sz="900" kern="0" smtClean="0">
                <a:solidFill>
                  <a:sysClr val="windowText" lastClr="000000"/>
                </a:solidFill>
              </a:endParaRPr>
            </a:p>
          </p:txBody>
        </p:sp>
        <p:sp>
          <p:nvSpPr>
            <p:cNvPr id="137" name="Line 31"/>
            <p:cNvSpPr>
              <a:spLocks noChangeAspect="1" noChangeShapeType="1"/>
            </p:cNvSpPr>
            <p:nvPr/>
          </p:nvSpPr>
          <p:spPr bwMode="auto">
            <a:xfrm>
              <a:off x="748" y="2152"/>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8" name="Rectangle 32"/>
            <p:cNvSpPr>
              <a:spLocks noChangeAspect="1" noChangeArrowheads="1"/>
            </p:cNvSpPr>
            <p:nvPr/>
          </p:nvSpPr>
          <p:spPr bwMode="auto">
            <a:xfrm>
              <a:off x="614" y="211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430</a:t>
              </a:r>
              <a:endParaRPr lang="en-GB" sz="900" kern="0" smtClean="0">
                <a:solidFill>
                  <a:sysClr val="windowText" lastClr="000000"/>
                </a:solidFill>
              </a:endParaRPr>
            </a:p>
          </p:txBody>
        </p:sp>
        <p:sp>
          <p:nvSpPr>
            <p:cNvPr id="139" name="Line 33"/>
            <p:cNvSpPr>
              <a:spLocks noChangeAspect="1" noChangeShapeType="1"/>
            </p:cNvSpPr>
            <p:nvPr/>
          </p:nvSpPr>
          <p:spPr bwMode="auto">
            <a:xfrm>
              <a:off x="748" y="1981"/>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0" name="Rectangle 34"/>
            <p:cNvSpPr>
              <a:spLocks noChangeAspect="1" noChangeArrowheads="1"/>
            </p:cNvSpPr>
            <p:nvPr/>
          </p:nvSpPr>
          <p:spPr bwMode="auto">
            <a:xfrm>
              <a:off x="614" y="194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440</a:t>
              </a:r>
              <a:endParaRPr lang="en-GB" sz="900" kern="0" smtClean="0">
                <a:solidFill>
                  <a:sysClr val="windowText" lastClr="000000"/>
                </a:solidFill>
              </a:endParaRPr>
            </a:p>
          </p:txBody>
        </p:sp>
        <p:sp>
          <p:nvSpPr>
            <p:cNvPr id="141" name="Line 35"/>
            <p:cNvSpPr>
              <a:spLocks noChangeAspect="1" noChangeShapeType="1"/>
            </p:cNvSpPr>
            <p:nvPr/>
          </p:nvSpPr>
          <p:spPr bwMode="auto">
            <a:xfrm>
              <a:off x="748" y="181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2" name="Rectangle 36"/>
            <p:cNvSpPr>
              <a:spLocks noChangeAspect="1" noChangeArrowheads="1"/>
            </p:cNvSpPr>
            <p:nvPr/>
          </p:nvSpPr>
          <p:spPr bwMode="auto">
            <a:xfrm>
              <a:off x="614" y="177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450</a:t>
              </a:r>
              <a:endParaRPr lang="en-GB" sz="900" kern="0" smtClean="0">
                <a:solidFill>
                  <a:sysClr val="windowText" lastClr="000000"/>
                </a:solidFill>
              </a:endParaRPr>
            </a:p>
          </p:txBody>
        </p:sp>
        <p:sp>
          <p:nvSpPr>
            <p:cNvPr id="143" name="Line 37"/>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4" name="Line 38"/>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5" name="Line 39"/>
            <p:cNvSpPr>
              <a:spLocks noChangeAspect="1" noChangeShapeType="1"/>
            </p:cNvSpPr>
            <p:nvPr/>
          </p:nvSpPr>
          <p:spPr bwMode="auto">
            <a:xfrm>
              <a:off x="966" y="1848"/>
              <a:ext cx="0" cy="356"/>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6" name="Line 40"/>
            <p:cNvSpPr>
              <a:spLocks noChangeAspect="1" noChangeShapeType="1"/>
            </p:cNvSpPr>
            <p:nvPr/>
          </p:nvSpPr>
          <p:spPr bwMode="auto">
            <a:xfrm>
              <a:off x="956" y="2204"/>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7" name="Line 41"/>
            <p:cNvSpPr>
              <a:spLocks noChangeAspect="1" noChangeShapeType="1"/>
            </p:cNvSpPr>
            <p:nvPr/>
          </p:nvSpPr>
          <p:spPr bwMode="auto">
            <a:xfrm>
              <a:off x="1186" y="1966"/>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8" name="Line 42"/>
            <p:cNvSpPr>
              <a:spLocks noChangeAspect="1" noChangeShapeType="1"/>
            </p:cNvSpPr>
            <p:nvPr/>
          </p:nvSpPr>
          <p:spPr bwMode="auto">
            <a:xfrm>
              <a:off x="1177" y="1966"/>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9" name="Line 43"/>
            <p:cNvSpPr>
              <a:spLocks noChangeAspect="1" noChangeShapeType="1"/>
            </p:cNvSpPr>
            <p:nvPr/>
          </p:nvSpPr>
          <p:spPr bwMode="auto">
            <a:xfrm>
              <a:off x="1177" y="2317"/>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0" name="Line 44"/>
            <p:cNvSpPr>
              <a:spLocks noChangeAspect="1" noChangeShapeType="1"/>
            </p:cNvSpPr>
            <p:nvPr/>
          </p:nvSpPr>
          <p:spPr bwMode="auto">
            <a:xfrm>
              <a:off x="1406" y="2081"/>
              <a:ext cx="0" cy="344"/>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1" name="Line 45"/>
            <p:cNvSpPr>
              <a:spLocks noChangeAspect="1" noChangeShapeType="1"/>
            </p:cNvSpPr>
            <p:nvPr/>
          </p:nvSpPr>
          <p:spPr bwMode="auto">
            <a:xfrm>
              <a:off x="1398" y="2081"/>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2" name="Line 46"/>
            <p:cNvSpPr>
              <a:spLocks noChangeAspect="1" noChangeShapeType="1"/>
            </p:cNvSpPr>
            <p:nvPr/>
          </p:nvSpPr>
          <p:spPr bwMode="auto">
            <a:xfrm>
              <a:off x="1398" y="2425"/>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3" name="Line 47"/>
            <p:cNvSpPr>
              <a:spLocks noChangeAspect="1" noChangeShapeType="1"/>
            </p:cNvSpPr>
            <p:nvPr/>
          </p:nvSpPr>
          <p:spPr bwMode="auto">
            <a:xfrm>
              <a:off x="1624" y="2217"/>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4" name="Line 48"/>
            <p:cNvSpPr>
              <a:spLocks noChangeAspect="1" noChangeShapeType="1"/>
            </p:cNvSpPr>
            <p:nvPr/>
          </p:nvSpPr>
          <p:spPr bwMode="auto">
            <a:xfrm>
              <a:off x="1615" y="2217"/>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5" name="Line 49"/>
            <p:cNvSpPr>
              <a:spLocks noChangeAspect="1" noChangeShapeType="1"/>
            </p:cNvSpPr>
            <p:nvPr/>
          </p:nvSpPr>
          <p:spPr bwMode="auto">
            <a:xfrm>
              <a:off x="1615" y="2568"/>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6" name="Line 50"/>
            <p:cNvSpPr>
              <a:spLocks noChangeAspect="1" noChangeShapeType="1"/>
            </p:cNvSpPr>
            <p:nvPr/>
          </p:nvSpPr>
          <p:spPr bwMode="auto">
            <a:xfrm>
              <a:off x="1844" y="2388"/>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7" name="Line 51"/>
            <p:cNvSpPr>
              <a:spLocks noChangeAspect="1" noChangeShapeType="1"/>
            </p:cNvSpPr>
            <p:nvPr/>
          </p:nvSpPr>
          <p:spPr bwMode="auto">
            <a:xfrm>
              <a:off x="1835" y="2388"/>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8" name="Line 52"/>
            <p:cNvSpPr>
              <a:spLocks noChangeAspect="1" noChangeShapeType="1"/>
            </p:cNvSpPr>
            <p:nvPr/>
          </p:nvSpPr>
          <p:spPr bwMode="auto">
            <a:xfrm>
              <a:off x="1835" y="2739"/>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9" name="Oval 53"/>
            <p:cNvSpPr>
              <a:spLocks noChangeAspect="1" noChangeArrowheads="1"/>
            </p:cNvSpPr>
            <p:nvPr/>
          </p:nvSpPr>
          <p:spPr bwMode="auto">
            <a:xfrm>
              <a:off x="953" y="2016"/>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0" name="Oval 54"/>
            <p:cNvSpPr>
              <a:spLocks noChangeAspect="1" noChangeArrowheads="1"/>
            </p:cNvSpPr>
            <p:nvPr/>
          </p:nvSpPr>
          <p:spPr bwMode="auto">
            <a:xfrm>
              <a:off x="1174" y="2127"/>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1" name="Oval 55"/>
            <p:cNvSpPr>
              <a:spLocks noChangeAspect="1" noChangeArrowheads="1"/>
            </p:cNvSpPr>
            <p:nvPr/>
          </p:nvSpPr>
          <p:spPr bwMode="auto">
            <a:xfrm>
              <a:off x="1394" y="2243"/>
              <a:ext cx="25" cy="24"/>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2" name="Oval 56"/>
            <p:cNvSpPr>
              <a:spLocks noChangeAspect="1" noChangeArrowheads="1"/>
            </p:cNvSpPr>
            <p:nvPr/>
          </p:nvSpPr>
          <p:spPr bwMode="auto">
            <a:xfrm>
              <a:off x="1612" y="2379"/>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3" name="Oval 57"/>
            <p:cNvSpPr>
              <a:spLocks noChangeAspect="1" noChangeArrowheads="1"/>
            </p:cNvSpPr>
            <p:nvPr/>
          </p:nvSpPr>
          <p:spPr bwMode="auto">
            <a:xfrm>
              <a:off x="1832" y="2553"/>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4" name="Rectangle 58"/>
            <p:cNvSpPr>
              <a:spLocks noChangeAspect="1" noChangeArrowheads="1"/>
            </p:cNvSpPr>
            <p:nvPr/>
          </p:nvSpPr>
          <p:spPr bwMode="auto">
            <a:xfrm rot="16200000">
              <a:off x="327" y="2270"/>
              <a:ext cx="360"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RT (ms)</a:t>
              </a:r>
              <a:endParaRPr lang="en-GB" sz="2400" b="0" kern="0" dirty="0" smtClean="0">
                <a:solidFill>
                  <a:sysClr val="windowText" lastClr="000000"/>
                </a:solidFill>
              </a:endParaRPr>
            </a:p>
          </p:txBody>
        </p:sp>
        <p:sp>
          <p:nvSpPr>
            <p:cNvPr id="165" name="Rectangle 59"/>
            <p:cNvSpPr>
              <a:spLocks noChangeAspect="1" noChangeArrowheads="1"/>
            </p:cNvSpPr>
            <p:nvPr/>
          </p:nvSpPr>
          <p:spPr bwMode="auto">
            <a:xfrm>
              <a:off x="1159" y="2928"/>
              <a:ext cx="528"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p(outcome)</a:t>
              </a:r>
              <a:endParaRPr lang="en-GB" sz="2400" b="0" kern="0" dirty="0" smtClean="0">
                <a:solidFill>
                  <a:sysClr val="windowText" lastClr="000000"/>
                </a:solidFill>
              </a:endParaRPr>
            </a:p>
          </p:txBody>
        </p:sp>
      </p:grpSp>
      <p:sp>
        <p:nvSpPr>
          <p:cNvPr id="166" name="TextBox 165"/>
          <p:cNvSpPr txBox="1"/>
          <p:nvPr/>
        </p:nvSpPr>
        <p:spPr>
          <a:xfrm>
            <a:off x="1411940" y="1187135"/>
            <a:ext cx="1826141" cy="369332"/>
          </a:xfrm>
          <a:prstGeom prst="rect">
            <a:avLst/>
          </a:prstGeom>
          <a:noFill/>
        </p:spPr>
        <p:txBody>
          <a:bodyPr wrap="none" rtlCol="0">
            <a:spAutoFit/>
          </a:bodyPr>
          <a:lstStyle/>
          <a:p>
            <a:r>
              <a:rPr lang="de-CH" sz="1800" dirty="0" smtClean="0">
                <a:solidFill>
                  <a:srgbClr val="000000"/>
                </a:solidFill>
              </a:rPr>
              <a:t>Reaction times</a:t>
            </a:r>
            <a:endParaRPr lang="en-US" sz="1800" dirty="0">
              <a:solidFill>
                <a:srgbClr val="000000"/>
              </a:solidFill>
            </a:endParaRPr>
          </a:p>
        </p:txBody>
      </p:sp>
      <p:sp>
        <p:nvSpPr>
          <p:cNvPr id="113" name="Text Box 97"/>
          <p:cNvSpPr txBox="1">
            <a:spLocks noChangeArrowheads="1"/>
          </p:cNvSpPr>
          <p:nvPr/>
        </p:nvSpPr>
        <p:spPr bwMode="auto">
          <a:xfrm>
            <a:off x="283919" y="6427055"/>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Text Box 2"/>
          <p:cNvSpPr txBox="1">
            <a:spLocks noChangeArrowheads="1"/>
          </p:cNvSpPr>
          <p:nvPr/>
        </p:nvSpPr>
        <p:spPr bwMode="auto">
          <a:xfrm>
            <a:off x="1822450" y="1698625"/>
            <a:ext cx="1639888"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Putamen</a:t>
            </a:r>
            <a:endParaRPr lang="en-US" sz="2000">
              <a:solidFill>
                <a:srgbClr val="000000"/>
              </a:solidFill>
            </a:endParaRPr>
          </a:p>
        </p:txBody>
      </p:sp>
      <p:sp>
        <p:nvSpPr>
          <p:cNvPr id="2194435" name="Text Box 3"/>
          <p:cNvSpPr txBox="1">
            <a:spLocks noChangeArrowheads="1"/>
          </p:cNvSpPr>
          <p:nvPr/>
        </p:nvSpPr>
        <p:spPr bwMode="auto">
          <a:xfrm>
            <a:off x="4616450" y="1698625"/>
            <a:ext cx="4221163"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Premotor cortex</a:t>
            </a:r>
            <a:endParaRPr lang="en-US" sz="2000">
              <a:solidFill>
                <a:srgbClr val="000000"/>
              </a:solidFill>
            </a:endParaRPr>
          </a:p>
        </p:txBody>
      </p:sp>
      <p:sp>
        <p:nvSpPr>
          <p:cNvPr id="2194436" name="Rectangle 4"/>
          <p:cNvSpPr>
            <a:spLocks noChangeArrowheads="1"/>
          </p:cNvSpPr>
          <p:nvPr/>
        </p:nvSpPr>
        <p:spPr bwMode="auto">
          <a:xfrm>
            <a:off x="514350" y="117475"/>
            <a:ext cx="9258300" cy="1143000"/>
          </a:xfrm>
          <a:prstGeom prst="rect">
            <a:avLst/>
          </a:prstGeom>
          <a:noFill/>
          <a:ln w="9525">
            <a:noFill/>
            <a:miter lim="800000"/>
            <a:headEnd/>
            <a:tailEnd/>
          </a:ln>
          <a:effectLst/>
        </p:spPr>
        <p:txBody>
          <a:bodyPr anchor="ctr"/>
          <a:lstStyle/>
          <a:p>
            <a:r>
              <a:rPr lang="en-US" sz="2800" dirty="0">
                <a:solidFill>
                  <a:srgbClr val="000000"/>
                </a:solidFill>
                <a:latin typeface="Arial Unicode MS" pitchFamily="34" charset="-128"/>
              </a:rPr>
              <a:t>Stimulus-independent prediction error</a:t>
            </a:r>
            <a:r>
              <a:rPr lang="en-US" sz="3200" dirty="0">
                <a:solidFill>
                  <a:srgbClr val="000000"/>
                </a:solidFill>
                <a:latin typeface="Arial Unicode MS" pitchFamily="34" charset="-128"/>
              </a:rPr>
              <a:t> </a:t>
            </a:r>
          </a:p>
        </p:txBody>
      </p:sp>
      <p:grpSp>
        <p:nvGrpSpPr>
          <p:cNvPr id="2" name="Group 5"/>
          <p:cNvGrpSpPr>
            <a:grpSpLocks/>
          </p:cNvGrpSpPr>
          <p:nvPr/>
        </p:nvGrpSpPr>
        <p:grpSpPr bwMode="auto">
          <a:xfrm>
            <a:off x="1878013" y="2386013"/>
            <a:ext cx="3201987" cy="1354137"/>
            <a:chOff x="1010" y="2390"/>
            <a:chExt cx="2016" cy="853"/>
          </a:xfrm>
        </p:grpSpPr>
        <p:sp>
          <p:nvSpPr>
            <p:cNvPr id="2194438" name="Text Box 6"/>
            <p:cNvSpPr txBox="1">
              <a:spLocks noChangeArrowheads="1"/>
            </p:cNvSpPr>
            <p:nvPr/>
          </p:nvSpPr>
          <p:spPr bwMode="auto">
            <a:xfrm>
              <a:off x="2275" y="2948"/>
              <a:ext cx="751" cy="288"/>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(SVC</a:t>
              </a:r>
              <a:r>
                <a:rPr lang="en-GB" sz="1000">
                  <a:solidFill>
                    <a:srgbClr val="000000"/>
                  </a:solidFill>
                </a:rPr>
                <a:t>)</a:t>
              </a:r>
            </a:p>
          </p:txBody>
        </p:sp>
        <p:grpSp>
          <p:nvGrpSpPr>
            <p:cNvPr id="3" name="Group 7"/>
            <p:cNvGrpSpPr>
              <a:grpSpLocks/>
            </p:cNvGrpSpPr>
            <p:nvPr/>
          </p:nvGrpSpPr>
          <p:grpSpPr bwMode="auto">
            <a:xfrm>
              <a:off x="1010" y="2390"/>
              <a:ext cx="1276" cy="853"/>
              <a:chOff x="1010" y="2390"/>
              <a:chExt cx="1276" cy="853"/>
            </a:xfrm>
          </p:grpSpPr>
          <p:pic>
            <p:nvPicPr>
              <p:cNvPr id="2194440" name="Picture 8"/>
              <p:cNvPicPr>
                <a:picLocks noChangeAspect="1" noChangeArrowheads="1"/>
              </p:cNvPicPr>
              <p:nvPr/>
            </p:nvPicPr>
            <p:blipFill>
              <a:blip r:embed="rId2" cstate="print"/>
              <a:srcRect/>
              <a:stretch>
                <a:fillRect/>
              </a:stretch>
            </p:blipFill>
            <p:spPr bwMode="auto">
              <a:xfrm>
                <a:off x="1010" y="2390"/>
                <a:ext cx="974" cy="805"/>
              </a:xfrm>
              <a:prstGeom prst="rect">
                <a:avLst/>
              </a:prstGeom>
              <a:noFill/>
              <a:ln w="9525">
                <a:noFill/>
                <a:miter lim="800000"/>
                <a:headEnd/>
                <a:tailEnd/>
              </a:ln>
              <a:effectLst/>
            </p:spPr>
          </p:pic>
          <p:pic>
            <p:nvPicPr>
              <p:cNvPr id="2194441" name="Picture 9"/>
              <p:cNvPicPr>
                <a:picLocks noChangeAspect="1" noChangeArrowheads="1"/>
              </p:cNvPicPr>
              <p:nvPr/>
            </p:nvPicPr>
            <p:blipFill>
              <a:blip r:embed="rId3" cstate="print"/>
              <a:srcRect/>
              <a:stretch>
                <a:fillRect/>
              </a:stretch>
            </p:blipFill>
            <p:spPr bwMode="auto">
              <a:xfrm>
                <a:off x="1984" y="2482"/>
                <a:ext cx="302" cy="761"/>
              </a:xfrm>
              <a:prstGeom prst="rect">
                <a:avLst/>
              </a:prstGeom>
              <a:noFill/>
              <a:ln w="9525">
                <a:noFill/>
                <a:miter lim="800000"/>
                <a:headEnd/>
                <a:tailEnd/>
              </a:ln>
              <a:effectLst/>
            </p:spPr>
          </p:pic>
        </p:grpSp>
      </p:grpSp>
      <p:sp>
        <p:nvSpPr>
          <p:cNvPr id="2194442" name="Text Box 10"/>
          <p:cNvSpPr txBox="1">
            <a:spLocks noChangeArrowheads="1"/>
          </p:cNvSpPr>
          <p:nvPr/>
        </p:nvSpPr>
        <p:spPr bwMode="auto">
          <a:xfrm>
            <a:off x="7724775" y="3089275"/>
            <a:ext cx="1855788" cy="63976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a:t>
            </a:r>
          </a:p>
          <a:p>
            <a:r>
              <a:rPr lang="en-GB" sz="1200">
                <a:solidFill>
                  <a:srgbClr val="000000"/>
                </a:solidFill>
              </a:rPr>
              <a:t>(cluster-level whole- brain corrected)</a:t>
            </a:r>
          </a:p>
        </p:txBody>
      </p:sp>
      <p:grpSp>
        <p:nvGrpSpPr>
          <p:cNvPr id="4" name="Group 11"/>
          <p:cNvGrpSpPr>
            <a:grpSpLocks noChangeAspect="1"/>
          </p:cNvGrpSpPr>
          <p:nvPr/>
        </p:nvGrpSpPr>
        <p:grpSpPr bwMode="auto">
          <a:xfrm>
            <a:off x="5843588" y="2386013"/>
            <a:ext cx="1901825" cy="1277937"/>
            <a:chOff x="3508" y="2102"/>
            <a:chExt cx="1279" cy="861"/>
          </a:xfrm>
        </p:grpSpPr>
        <p:pic>
          <p:nvPicPr>
            <p:cNvPr id="2194444" name="Picture 12"/>
            <p:cNvPicPr>
              <a:picLocks noChangeAspect="1" noChangeArrowheads="1"/>
            </p:cNvPicPr>
            <p:nvPr/>
          </p:nvPicPr>
          <p:blipFill>
            <a:blip r:embed="rId4" cstate="print"/>
            <a:srcRect/>
            <a:stretch>
              <a:fillRect/>
            </a:stretch>
          </p:blipFill>
          <p:spPr bwMode="auto">
            <a:xfrm>
              <a:off x="4558" y="2183"/>
              <a:ext cx="229" cy="780"/>
            </a:xfrm>
            <a:prstGeom prst="rect">
              <a:avLst/>
            </a:prstGeom>
            <a:noFill/>
            <a:ln w="9525">
              <a:noFill/>
              <a:miter lim="800000"/>
              <a:headEnd/>
              <a:tailEnd/>
            </a:ln>
            <a:effectLst/>
          </p:spPr>
        </p:pic>
        <p:pic>
          <p:nvPicPr>
            <p:cNvPr id="2194445" name="Picture 13"/>
            <p:cNvPicPr>
              <a:picLocks noChangeAspect="1" noChangeArrowheads="1"/>
            </p:cNvPicPr>
            <p:nvPr/>
          </p:nvPicPr>
          <p:blipFill>
            <a:blip r:embed="rId5" cstate="print"/>
            <a:srcRect r="2019"/>
            <a:stretch>
              <a:fillRect/>
            </a:stretch>
          </p:blipFill>
          <p:spPr bwMode="auto">
            <a:xfrm>
              <a:off x="3508" y="2102"/>
              <a:ext cx="1019" cy="861"/>
            </a:xfrm>
            <a:prstGeom prst="rect">
              <a:avLst/>
            </a:prstGeom>
            <a:noFill/>
            <a:ln w="9525">
              <a:noFill/>
              <a:miter lim="800000"/>
              <a:headEnd/>
              <a:tailEnd/>
            </a:ln>
            <a:effectLst/>
          </p:spPr>
        </p:pic>
      </p:grpSp>
      <p:grpSp>
        <p:nvGrpSpPr>
          <p:cNvPr id="5" name="Group 14"/>
          <p:cNvGrpSpPr>
            <a:grpSpLocks noChangeAspect="1"/>
          </p:cNvGrpSpPr>
          <p:nvPr/>
        </p:nvGrpSpPr>
        <p:grpSpPr bwMode="auto">
          <a:xfrm>
            <a:off x="1368425" y="3784600"/>
            <a:ext cx="2165350" cy="1558925"/>
            <a:chOff x="9243" y="17458"/>
            <a:chExt cx="2345" cy="1687"/>
          </a:xfrm>
        </p:grpSpPr>
        <p:sp>
          <p:nvSpPr>
            <p:cNvPr id="2194447" name="AutoShape 15"/>
            <p:cNvSpPr>
              <a:spLocks noChangeAspect="1" noChangeArrowheads="1" noTextEdit="1"/>
            </p:cNvSpPr>
            <p:nvPr/>
          </p:nvSpPr>
          <p:spPr bwMode="auto">
            <a:xfrm>
              <a:off x="9370" y="17458"/>
              <a:ext cx="2218" cy="1661"/>
            </a:xfrm>
            <a:prstGeom prst="rect">
              <a:avLst/>
            </a:prstGeom>
            <a:noFill/>
            <a:ln w="9525">
              <a:noFill/>
              <a:miter lim="800000"/>
              <a:headEnd/>
              <a:tailEnd/>
            </a:ln>
          </p:spPr>
          <p:txBody>
            <a:bodyPr/>
            <a:lstStyle/>
            <a:p>
              <a:endParaRPr lang="en-US">
                <a:solidFill>
                  <a:srgbClr val="000000"/>
                </a:solidFill>
              </a:endParaRPr>
            </a:p>
          </p:txBody>
        </p:sp>
        <p:sp>
          <p:nvSpPr>
            <p:cNvPr id="2194448" name="Rectangle 16"/>
            <p:cNvSpPr>
              <a:spLocks noChangeAspect="1" noChangeArrowheads="1"/>
            </p:cNvSpPr>
            <p:nvPr/>
          </p:nvSpPr>
          <p:spPr bwMode="auto">
            <a:xfrm>
              <a:off x="9793" y="17585"/>
              <a:ext cx="1581"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49" name="Rectangle 17"/>
            <p:cNvSpPr>
              <a:spLocks noChangeAspect="1" noChangeArrowheads="1"/>
            </p:cNvSpPr>
            <p:nvPr/>
          </p:nvSpPr>
          <p:spPr bwMode="auto">
            <a:xfrm>
              <a:off x="9793" y="17585"/>
              <a:ext cx="1581"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50" name="Line 18"/>
            <p:cNvSpPr>
              <a:spLocks noChangeAspect="1" noChangeShapeType="1"/>
            </p:cNvSpPr>
            <p:nvPr/>
          </p:nvSpPr>
          <p:spPr bwMode="auto">
            <a:xfrm>
              <a:off x="9793" y="18938"/>
              <a:ext cx="1581"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1" name="Line 19"/>
            <p:cNvSpPr>
              <a:spLocks noChangeAspect="1" noChangeShapeType="1"/>
            </p:cNvSpPr>
            <p:nvPr/>
          </p:nvSpPr>
          <p:spPr bwMode="auto">
            <a:xfrm flipV="1">
              <a:off x="9793"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52" name="Line 20"/>
            <p:cNvSpPr>
              <a:spLocks noChangeAspect="1" noChangeShapeType="1"/>
            </p:cNvSpPr>
            <p:nvPr/>
          </p:nvSpPr>
          <p:spPr bwMode="auto">
            <a:xfrm flipV="1">
              <a:off x="10321" y="18921"/>
              <a:ext cx="1"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3" name="Rectangle 21"/>
            <p:cNvSpPr>
              <a:spLocks noChangeAspect="1" noChangeArrowheads="1"/>
            </p:cNvSpPr>
            <p:nvPr/>
          </p:nvSpPr>
          <p:spPr bwMode="auto">
            <a:xfrm>
              <a:off x="10206" y="18947"/>
              <a:ext cx="313" cy="198"/>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54" name="Line 22"/>
            <p:cNvSpPr>
              <a:spLocks noChangeAspect="1" noChangeShapeType="1"/>
            </p:cNvSpPr>
            <p:nvPr/>
          </p:nvSpPr>
          <p:spPr bwMode="auto">
            <a:xfrm flipV="1">
              <a:off x="108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5" name="Rectangle 23"/>
            <p:cNvSpPr>
              <a:spLocks noChangeAspect="1" noChangeArrowheads="1"/>
            </p:cNvSpPr>
            <p:nvPr/>
          </p:nvSpPr>
          <p:spPr bwMode="auto">
            <a:xfrm>
              <a:off x="10727" y="18948"/>
              <a:ext cx="330" cy="197"/>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56" name="Line 24"/>
            <p:cNvSpPr>
              <a:spLocks noChangeAspect="1" noChangeShapeType="1"/>
            </p:cNvSpPr>
            <p:nvPr/>
          </p:nvSpPr>
          <p:spPr bwMode="auto">
            <a:xfrm>
              <a:off x="9793" y="18938"/>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7" name="Rectangle 25"/>
            <p:cNvSpPr>
              <a:spLocks noChangeAspect="1" noChangeArrowheads="1"/>
            </p:cNvSpPr>
            <p:nvPr/>
          </p:nvSpPr>
          <p:spPr bwMode="auto">
            <a:xfrm>
              <a:off x="9590" y="18867"/>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58" name="Line 26"/>
            <p:cNvSpPr>
              <a:spLocks noChangeAspect="1" noChangeShapeType="1"/>
            </p:cNvSpPr>
            <p:nvPr/>
          </p:nvSpPr>
          <p:spPr bwMode="auto">
            <a:xfrm>
              <a:off x="9793" y="18597"/>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9" name="Rectangle 27"/>
            <p:cNvSpPr>
              <a:spLocks noChangeAspect="1" noChangeArrowheads="1"/>
            </p:cNvSpPr>
            <p:nvPr/>
          </p:nvSpPr>
          <p:spPr bwMode="auto">
            <a:xfrm>
              <a:off x="9485" y="18525"/>
              <a:ext cx="284" cy="198"/>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60" name="Line 28"/>
            <p:cNvSpPr>
              <a:spLocks noChangeAspect="1" noChangeShapeType="1"/>
            </p:cNvSpPr>
            <p:nvPr/>
          </p:nvSpPr>
          <p:spPr bwMode="auto">
            <a:xfrm>
              <a:off x="9793" y="18260"/>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1" name="Rectangle 29"/>
            <p:cNvSpPr>
              <a:spLocks noChangeAspect="1" noChangeArrowheads="1"/>
            </p:cNvSpPr>
            <p:nvPr/>
          </p:nvSpPr>
          <p:spPr bwMode="auto">
            <a:xfrm>
              <a:off x="9590" y="18190"/>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62" name="Line 30"/>
            <p:cNvSpPr>
              <a:spLocks noChangeAspect="1" noChangeShapeType="1"/>
            </p:cNvSpPr>
            <p:nvPr/>
          </p:nvSpPr>
          <p:spPr bwMode="auto">
            <a:xfrm>
              <a:off x="9793" y="17921"/>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3" name="Rectangle 31"/>
            <p:cNvSpPr>
              <a:spLocks noChangeAspect="1" noChangeArrowheads="1"/>
            </p:cNvSpPr>
            <p:nvPr/>
          </p:nvSpPr>
          <p:spPr bwMode="auto">
            <a:xfrm>
              <a:off x="9485" y="17850"/>
              <a:ext cx="284" cy="197"/>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64" name="Line 32"/>
            <p:cNvSpPr>
              <a:spLocks noChangeAspect="1" noChangeShapeType="1"/>
            </p:cNvSpPr>
            <p:nvPr/>
          </p:nvSpPr>
          <p:spPr bwMode="auto">
            <a:xfrm>
              <a:off x="9793" y="17585"/>
              <a:ext cx="17"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65" name="Rectangle 33"/>
            <p:cNvSpPr>
              <a:spLocks noChangeAspect="1" noChangeArrowheads="1"/>
            </p:cNvSpPr>
            <p:nvPr/>
          </p:nvSpPr>
          <p:spPr bwMode="auto">
            <a:xfrm>
              <a:off x="9635" y="17515"/>
              <a:ext cx="91" cy="197"/>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466" name="Rectangle 34"/>
            <p:cNvSpPr>
              <a:spLocks noChangeAspect="1" noChangeArrowheads="1"/>
            </p:cNvSpPr>
            <p:nvPr/>
          </p:nvSpPr>
          <p:spPr bwMode="auto">
            <a:xfrm>
              <a:off x="10110" y="17585"/>
              <a:ext cx="421" cy="97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7" name="Rectangle 35"/>
            <p:cNvSpPr>
              <a:spLocks noChangeAspect="1" noChangeArrowheads="1"/>
            </p:cNvSpPr>
            <p:nvPr/>
          </p:nvSpPr>
          <p:spPr bwMode="auto">
            <a:xfrm>
              <a:off x="10110" y="17585"/>
              <a:ext cx="421" cy="97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68" name="Rectangle 36"/>
            <p:cNvSpPr>
              <a:spLocks noChangeAspect="1" noChangeArrowheads="1"/>
            </p:cNvSpPr>
            <p:nvPr/>
          </p:nvSpPr>
          <p:spPr bwMode="auto">
            <a:xfrm>
              <a:off x="10637" y="17585"/>
              <a:ext cx="420" cy="716"/>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9" name="Rectangle 37"/>
            <p:cNvSpPr>
              <a:spLocks noChangeAspect="1" noChangeArrowheads="1"/>
            </p:cNvSpPr>
            <p:nvPr/>
          </p:nvSpPr>
          <p:spPr bwMode="auto">
            <a:xfrm>
              <a:off x="10637" y="17585"/>
              <a:ext cx="420" cy="716"/>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70" name="Line 38"/>
            <p:cNvSpPr>
              <a:spLocks noChangeAspect="1" noChangeShapeType="1"/>
            </p:cNvSpPr>
            <p:nvPr/>
          </p:nvSpPr>
          <p:spPr bwMode="auto">
            <a:xfrm>
              <a:off x="9793" y="17585"/>
              <a:ext cx="1581"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71" name="Line 39"/>
            <p:cNvSpPr>
              <a:spLocks noChangeAspect="1" noChangeShapeType="1"/>
            </p:cNvSpPr>
            <p:nvPr/>
          </p:nvSpPr>
          <p:spPr bwMode="auto">
            <a:xfrm>
              <a:off x="10321" y="18198"/>
              <a:ext cx="1" cy="727"/>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2" name="Line 40"/>
            <p:cNvSpPr>
              <a:spLocks noChangeAspect="1" noChangeShapeType="1"/>
            </p:cNvSpPr>
            <p:nvPr/>
          </p:nvSpPr>
          <p:spPr bwMode="auto">
            <a:xfrm>
              <a:off x="10313" y="18198"/>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3" name="Line 41"/>
            <p:cNvSpPr>
              <a:spLocks noChangeAspect="1" noChangeShapeType="1"/>
            </p:cNvSpPr>
            <p:nvPr/>
          </p:nvSpPr>
          <p:spPr bwMode="auto">
            <a:xfrm>
              <a:off x="10313" y="18925"/>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4" name="Line 42"/>
            <p:cNvSpPr>
              <a:spLocks noChangeAspect="1" noChangeShapeType="1"/>
            </p:cNvSpPr>
            <p:nvPr/>
          </p:nvSpPr>
          <p:spPr bwMode="auto">
            <a:xfrm>
              <a:off x="10848" y="18024"/>
              <a:ext cx="2" cy="54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5" name="Line 43"/>
            <p:cNvSpPr>
              <a:spLocks noChangeAspect="1" noChangeShapeType="1"/>
            </p:cNvSpPr>
            <p:nvPr/>
          </p:nvSpPr>
          <p:spPr bwMode="auto">
            <a:xfrm>
              <a:off x="10843" y="18024"/>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6" name="Line 44"/>
            <p:cNvSpPr>
              <a:spLocks noChangeAspect="1" noChangeShapeType="1"/>
            </p:cNvSpPr>
            <p:nvPr/>
          </p:nvSpPr>
          <p:spPr bwMode="auto">
            <a:xfrm>
              <a:off x="10843" y="18573"/>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7" name="Oval 45"/>
            <p:cNvSpPr>
              <a:spLocks noChangeAspect="1" noChangeArrowheads="1"/>
            </p:cNvSpPr>
            <p:nvPr/>
          </p:nvSpPr>
          <p:spPr bwMode="auto">
            <a:xfrm>
              <a:off x="10313" y="1855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8" name="Oval 46"/>
            <p:cNvSpPr>
              <a:spLocks noChangeAspect="1" noChangeArrowheads="1"/>
            </p:cNvSpPr>
            <p:nvPr/>
          </p:nvSpPr>
          <p:spPr bwMode="auto">
            <a:xfrm>
              <a:off x="10839" y="1829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9" name="Rectangle 47"/>
            <p:cNvSpPr>
              <a:spLocks noChangeAspect="1" noChangeArrowheads="1"/>
            </p:cNvSpPr>
            <p:nvPr/>
          </p:nvSpPr>
          <p:spPr bwMode="auto">
            <a:xfrm rot="16200000">
              <a:off x="8574" y="18177"/>
              <a:ext cx="1567" cy="230"/>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grpSp>
        <p:nvGrpSpPr>
          <p:cNvPr id="6" name="Group 48"/>
          <p:cNvGrpSpPr>
            <a:grpSpLocks noChangeAspect="1"/>
          </p:cNvGrpSpPr>
          <p:nvPr/>
        </p:nvGrpSpPr>
        <p:grpSpPr bwMode="auto">
          <a:xfrm>
            <a:off x="5359400" y="3849688"/>
            <a:ext cx="2065338" cy="1524000"/>
            <a:chOff x="11651" y="17433"/>
            <a:chExt cx="2337" cy="1724"/>
          </a:xfrm>
        </p:grpSpPr>
        <p:sp>
          <p:nvSpPr>
            <p:cNvPr id="2194481" name="AutoShape 49"/>
            <p:cNvSpPr>
              <a:spLocks noChangeAspect="1" noChangeArrowheads="1" noTextEdit="1"/>
            </p:cNvSpPr>
            <p:nvPr/>
          </p:nvSpPr>
          <p:spPr bwMode="auto">
            <a:xfrm>
              <a:off x="11771" y="17459"/>
              <a:ext cx="2217" cy="1660"/>
            </a:xfrm>
            <a:prstGeom prst="rect">
              <a:avLst/>
            </a:prstGeom>
            <a:noFill/>
            <a:ln w="9525">
              <a:noFill/>
              <a:miter lim="800000"/>
              <a:headEnd/>
              <a:tailEnd/>
            </a:ln>
          </p:spPr>
          <p:txBody>
            <a:bodyPr/>
            <a:lstStyle/>
            <a:p>
              <a:endParaRPr lang="en-US">
                <a:solidFill>
                  <a:srgbClr val="000000"/>
                </a:solidFill>
              </a:endParaRPr>
            </a:p>
          </p:txBody>
        </p:sp>
        <p:sp>
          <p:nvSpPr>
            <p:cNvPr id="2194482" name="Rectangle 50"/>
            <p:cNvSpPr>
              <a:spLocks noChangeAspect="1" noChangeArrowheads="1"/>
            </p:cNvSpPr>
            <p:nvPr/>
          </p:nvSpPr>
          <p:spPr bwMode="auto">
            <a:xfrm>
              <a:off x="12194" y="17585"/>
              <a:ext cx="1580"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83" name="Rectangle 51"/>
            <p:cNvSpPr>
              <a:spLocks noChangeAspect="1" noChangeArrowheads="1"/>
            </p:cNvSpPr>
            <p:nvPr/>
          </p:nvSpPr>
          <p:spPr bwMode="auto">
            <a:xfrm>
              <a:off x="12194" y="17585"/>
              <a:ext cx="1580"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84" name="Line 52"/>
            <p:cNvSpPr>
              <a:spLocks noChangeAspect="1" noChangeShapeType="1"/>
            </p:cNvSpPr>
            <p:nvPr/>
          </p:nvSpPr>
          <p:spPr bwMode="auto">
            <a:xfrm>
              <a:off x="12194" y="18938"/>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85" name="Line 53"/>
            <p:cNvSpPr>
              <a:spLocks noChangeAspect="1" noChangeShapeType="1"/>
            </p:cNvSpPr>
            <p:nvPr/>
          </p:nvSpPr>
          <p:spPr bwMode="auto">
            <a:xfrm flipV="1">
              <a:off x="12194"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86" name="Line 54"/>
            <p:cNvSpPr>
              <a:spLocks noChangeAspect="1" noChangeShapeType="1"/>
            </p:cNvSpPr>
            <p:nvPr/>
          </p:nvSpPr>
          <p:spPr bwMode="auto">
            <a:xfrm flipV="1">
              <a:off x="12721"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7" name="Rectangle 55"/>
            <p:cNvSpPr>
              <a:spLocks noChangeAspect="1" noChangeArrowheads="1"/>
            </p:cNvSpPr>
            <p:nvPr/>
          </p:nvSpPr>
          <p:spPr bwMode="auto">
            <a:xfrm>
              <a:off x="12603" y="18951"/>
              <a:ext cx="327" cy="206"/>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88" name="Line 56"/>
            <p:cNvSpPr>
              <a:spLocks noChangeAspect="1" noChangeShapeType="1"/>
            </p:cNvSpPr>
            <p:nvPr/>
          </p:nvSpPr>
          <p:spPr bwMode="auto">
            <a:xfrm flipV="1">
              <a:off x="132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9" name="Rectangle 57"/>
            <p:cNvSpPr>
              <a:spLocks noChangeAspect="1" noChangeArrowheads="1"/>
            </p:cNvSpPr>
            <p:nvPr/>
          </p:nvSpPr>
          <p:spPr bwMode="auto">
            <a:xfrm>
              <a:off x="13126" y="18951"/>
              <a:ext cx="345" cy="206"/>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90" name="Line 58"/>
            <p:cNvSpPr>
              <a:spLocks noChangeAspect="1" noChangeShapeType="1"/>
            </p:cNvSpPr>
            <p:nvPr/>
          </p:nvSpPr>
          <p:spPr bwMode="auto">
            <a:xfrm>
              <a:off x="12194" y="18938"/>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1" name="Rectangle 59"/>
            <p:cNvSpPr>
              <a:spLocks noChangeAspect="1" noChangeArrowheads="1"/>
            </p:cNvSpPr>
            <p:nvPr/>
          </p:nvSpPr>
          <p:spPr bwMode="auto">
            <a:xfrm>
              <a:off x="11991" y="18866"/>
              <a:ext cx="152" cy="20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92" name="Line 60"/>
            <p:cNvSpPr>
              <a:spLocks noChangeAspect="1" noChangeShapeType="1"/>
            </p:cNvSpPr>
            <p:nvPr/>
          </p:nvSpPr>
          <p:spPr bwMode="auto">
            <a:xfrm>
              <a:off x="12194" y="18597"/>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3" name="Rectangle 61"/>
            <p:cNvSpPr>
              <a:spLocks noChangeAspect="1" noChangeArrowheads="1"/>
            </p:cNvSpPr>
            <p:nvPr/>
          </p:nvSpPr>
          <p:spPr bwMode="auto">
            <a:xfrm>
              <a:off x="11885" y="18525"/>
              <a:ext cx="296" cy="207"/>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94" name="Line 62"/>
            <p:cNvSpPr>
              <a:spLocks noChangeAspect="1" noChangeShapeType="1"/>
            </p:cNvSpPr>
            <p:nvPr/>
          </p:nvSpPr>
          <p:spPr bwMode="auto">
            <a:xfrm>
              <a:off x="12194" y="18261"/>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5" name="Rectangle 63"/>
            <p:cNvSpPr>
              <a:spLocks noChangeAspect="1" noChangeArrowheads="1"/>
            </p:cNvSpPr>
            <p:nvPr/>
          </p:nvSpPr>
          <p:spPr bwMode="auto">
            <a:xfrm>
              <a:off x="11991" y="18193"/>
              <a:ext cx="152" cy="206"/>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96" name="Line 64"/>
            <p:cNvSpPr>
              <a:spLocks noChangeAspect="1" noChangeShapeType="1"/>
            </p:cNvSpPr>
            <p:nvPr/>
          </p:nvSpPr>
          <p:spPr bwMode="auto">
            <a:xfrm>
              <a:off x="12194" y="17922"/>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7" name="Rectangle 65"/>
            <p:cNvSpPr>
              <a:spLocks noChangeAspect="1" noChangeArrowheads="1"/>
            </p:cNvSpPr>
            <p:nvPr/>
          </p:nvSpPr>
          <p:spPr bwMode="auto">
            <a:xfrm>
              <a:off x="11885" y="17852"/>
              <a:ext cx="296" cy="206"/>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98" name="Line 66"/>
            <p:cNvSpPr>
              <a:spLocks noChangeAspect="1" noChangeShapeType="1"/>
            </p:cNvSpPr>
            <p:nvPr/>
          </p:nvSpPr>
          <p:spPr bwMode="auto">
            <a:xfrm>
              <a:off x="12194" y="17585"/>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9" name="Rectangle 67"/>
            <p:cNvSpPr>
              <a:spLocks noChangeAspect="1" noChangeArrowheads="1"/>
            </p:cNvSpPr>
            <p:nvPr/>
          </p:nvSpPr>
          <p:spPr bwMode="auto">
            <a:xfrm>
              <a:off x="12035" y="17514"/>
              <a:ext cx="96" cy="206"/>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500" name="Rectangle 68"/>
            <p:cNvSpPr>
              <a:spLocks noChangeAspect="1" noChangeArrowheads="1"/>
            </p:cNvSpPr>
            <p:nvPr/>
          </p:nvSpPr>
          <p:spPr bwMode="auto">
            <a:xfrm>
              <a:off x="12511" y="17585"/>
              <a:ext cx="421" cy="743"/>
            </a:xfrm>
            <a:prstGeom prst="rect">
              <a:avLst/>
            </a:prstGeom>
            <a:solidFill>
              <a:srgbClr val="808080"/>
            </a:solidFill>
            <a:ln w="9525">
              <a:noFill/>
              <a:miter lim="800000"/>
              <a:headEnd/>
              <a:tailEnd/>
            </a:ln>
          </p:spPr>
          <p:txBody>
            <a:bodyPr/>
            <a:lstStyle/>
            <a:p>
              <a:endParaRPr lang="en-US">
                <a:solidFill>
                  <a:srgbClr val="000000"/>
                </a:solidFill>
              </a:endParaRPr>
            </a:p>
          </p:txBody>
        </p:sp>
        <p:sp>
          <p:nvSpPr>
            <p:cNvPr id="2194501" name="Rectangle 69"/>
            <p:cNvSpPr>
              <a:spLocks noChangeAspect="1" noChangeArrowheads="1"/>
            </p:cNvSpPr>
            <p:nvPr/>
          </p:nvSpPr>
          <p:spPr bwMode="auto">
            <a:xfrm>
              <a:off x="12511" y="17585"/>
              <a:ext cx="421" cy="743"/>
            </a:xfrm>
            <a:prstGeom prst="rect">
              <a:avLst/>
            </a:prstGeom>
            <a:solidFill>
              <a:srgbClr val="660033"/>
            </a:solidFill>
            <a:ln w="0">
              <a:solidFill>
                <a:srgbClr val="000000"/>
              </a:solidFill>
              <a:miter lim="800000"/>
              <a:headEnd/>
              <a:tailEnd/>
            </a:ln>
          </p:spPr>
          <p:txBody>
            <a:bodyPr/>
            <a:lstStyle/>
            <a:p>
              <a:endParaRPr lang="en-US">
                <a:solidFill>
                  <a:srgbClr val="000000"/>
                </a:solidFill>
              </a:endParaRPr>
            </a:p>
          </p:txBody>
        </p:sp>
        <p:sp>
          <p:nvSpPr>
            <p:cNvPr id="2194502" name="Rectangle 70"/>
            <p:cNvSpPr>
              <a:spLocks noChangeAspect="1" noChangeArrowheads="1"/>
            </p:cNvSpPr>
            <p:nvPr/>
          </p:nvSpPr>
          <p:spPr bwMode="auto">
            <a:xfrm>
              <a:off x="13038" y="17585"/>
              <a:ext cx="419" cy="63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503" name="Rectangle 71"/>
            <p:cNvSpPr>
              <a:spLocks noChangeAspect="1" noChangeArrowheads="1"/>
            </p:cNvSpPr>
            <p:nvPr/>
          </p:nvSpPr>
          <p:spPr bwMode="auto">
            <a:xfrm>
              <a:off x="13038" y="17585"/>
              <a:ext cx="419" cy="63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504" name="Line 72"/>
            <p:cNvSpPr>
              <a:spLocks noChangeAspect="1" noChangeShapeType="1"/>
            </p:cNvSpPr>
            <p:nvPr/>
          </p:nvSpPr>
          <p:spPr bwMode="auto">
            <a:xfrm>
              <a:off x="12194" y="17585"/>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505" name="Line 73"/>
            <p:cNvSpPr>
              <a:spLocks noChangeAspect="1" noChangeShapeType="1"/>
            </p:cNvSpPr>
            <p:nvPr/>
          </p:nvSpPr>
          <p:spPr bwMode="auto">
            <a:xfrm>
              <a:off x="12721" y="18124"/>
              <a:ext cx="2" cy="40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6" name="Line 74"/>
            <p:cNvSpPr>
              <a:spLocks noChangeAspect="1" noChangeShapeType="1"/>
            </p:cNvSpPr>
            <p:nvPr/>
          </p:nvSpPr>
          <p:spPr bwMode="auto">
            <a:xfrm>
              <a:off x="12714" y="18124"/>
              <a:ext cx="11"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7" name="Line 75"/>
            <p:cNvSpPr>
              <a:spLocks noChangeAspect="1" noChangeShapeType="1"/>
            </p:cNvSpPr>
            <p:nvPr/>
          </p:nvSpPr>
          <p:spPr bwMode="auto">
            <a:xfrm>
              <a:off x="12714" y="18533"/>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8" name="Line 76"/>
            <p:cNvSpPr>
              <a:spLocks noChangeAspect="1" noChangeShapeType="1"/>
            </p:cNvSpPr>
            <p:nvPr/>
          </p:nvSpPr>
          <p:spPr bwMode="auto">
            <a:xfrm>
              <a:off x="13248" y="18036"/>
              <a:ext cx="2" cy="368"/>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9" name="Line 77"/>
            <p:cNvSpPr>
              <a:spLocks noChangeAspect="1" noChangeShapeType="1"/>
            </p:cNvSpPr>
            <p:nvPr/>
          </p:nvSpPr>
          <p:spPr bwMode="auto">
            <a:xfrm>
              <a:off x="13243" y="18036"/>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0" name="Line 78"/>
            <p:cNvSpPr>
              <a:spLocks noChangeAspect="1" noChangeShapeType="1"/>
            </p:cNvSpPr>
            <p:nvPr/>
          </p:nvSpPr>
          <p:spPr bwMode="auto">
            <a:xfrm>
              <a:off x="13243" y="18404"/>
              <a:ext cx="9"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1" name="Oval 79"/>
            <p:cNvSpPr>
              <a:spLocks noChangeAspect="1" noChangeArrowheads="1"/>
            </p:cNvSpPr>
            <p:nvPr/>
          </p:nvSpPr>
          <p:spPr bwMode="auto">
            <a:xfrm>
              <a:off x="12714" y="18321"/>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2" name="Oval 80"/>
            <p:cNvSpPr>
              <a:spLocks noChangeAspect="1" noChangeArrowheads="1"/>
            </p:cNvSpPr>
            <p:nvPr/>
          </p:nvSpPr>
          <p:spPr bwMode="auto">
            <a:xfrm>
              <a:off x="13239" y="1821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3" name="Rectangle 81"/>
            <p:cNvSpPr>
              <a:spLocks noChangeAspect="1" noChangeArrowheads="1"/>
            </p:cNvSpPr>
            <p:nvPr/>
          </p:nvSpPr>
          <p:spPr bwMode="auto">
            <a:xfrm rot="16200000">
              <a:off x="10953" y="18131"/>
              <a:ext cx="1638" cy="241"/>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sp>
        <p:nvSpPr>
          <p:cNvPr id="82"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746" name="Rectangle 2"/>
          <p:cNvSpPr>
            <a:spLocks noGrp="1" noChangeArrowheads="1"/>
          </p:cNvSpPr>
          <p:nvPr>
            <p:ph type="title"/>
          </p:nvPr>
        </p:nvSpPr>
        <p:spPr>
          <a:xfrm>
            <a:off x="514350" y="131763"/>
            <a:ext cx="9258300" cy="1143000"/>
          </a:xfrm>
        </p:spPr>
        <p:txBody>
          <a:bodyPr/>
          <a:lstStyle/>
          <a:p>
            <a:pPr algn="l"/>
            <a:r>
              <a:rPr lang="de-CH" sz="2800" b="1" dirty="0">
                <a:latin typeface="Arial Unicode MS" pitchFamily="34" charset="-128"/>
              </a:rPr>
              <a:t>Prediction error (PE) activity in the putamen</a:t>
            </a:r>
            <a:endParaRPr lang="en-US" sz="2800" b="1" dirty="0">
              <a:latin typeface="Arial Unicode MS" pitchFamily="34" charset="-128"/>
            </a:endParaRPr>
          </a:p>
        </p:txBody>
      </p:sp>
      <p:pic>
        <p:nvPicPr>
          <p:cNvPr id="2335748" name="Picture 4"/>
          <p:cNvPicPr>
            <a:picLocks noChangeAspect="1" noChangeArrowheads="1"/>
          </p:cNvPicPr>
          <p:nvPr/>
        </p:nvPicPr>
        <p:blipFill>
          <a:blip r:embed="rId3" cstate="print"/>
          <a:srcRect/>
          <a:stretch>
            <a:fillRect/>
          </a:stretch>
        </p:blipFill>
        <p:spPr bwMode="auto">
          <a:xfrm>
            <a:off x="7977809" y="1555892"/>
            <a:ext cx="1814513" cy="1604963"/>
          </a:xfrm>
          <a:prstGeom prst="rect">
            <a:avLst/>
          </a:prstGeom>
          <a:noFill/>
          <a:ln w="9525">
            <a:noFill/>
            <a:miter lim="800000"/>
            <a:headEnd/>
            <a:tailEnd/>
          </a:ln>
          <a:effectLst/>
        </p:spPr>
      </p:pic>
      <p:pic>
        <p:nvPicPr>
          <p:cNvPr id="2335749" name="Picture 5"/>
          <p:cNvPicPr>
            <a:picLocks noChangeAspect="1" noChangeArrowheads="1"/>
          </p:cNvPicPr>
          <p:nvPr/>
        </p:nvPicPr>
        <p:blipFill>
          <a:blip r:embed="rId4" cstate="print"/>
          <a:srcRect/>
          <a:stretch>
            <a:fillRect/>
          </a:stretch>
        </p:blipFill>
        <p:spPr bwMode="auto">
          <a:xfrm>
            <a:off x="3281056" y="3543041"/>
            <a:ext cx="1816100" cy="1722437"/>
          </a:xfrm>
          <a:prstGeom prst="rect">
            <a:avLst/>
          </a:prstGeom>
          <a:noFill/>
          <a:ln w="9525" algn="ctr">
            <a:noFill/>
            <a:miter lim="800000"/>
            <a:headEnd/>
            <a:tailEnd/>
          </a:ln>
          <a:effectLst/>
        </p:spPr>
      </p:pic>
      <p:sp>
        <p:nvSpPr>
          <p:cNvPr id="2335750" name="Text Box 6"/>
          <p:cNvSpPr txBox="1">
            <a:spLocks noChangeArrowheads="1"/>
          </p:cNvSpPr>
          <p:nvPr/>
        </p:nvSpPr>
        <p:spPr bwMode="auto">
          <a:xfrm>
            <a:off x="534194" y="3474778"/>
            <a:ext cx="2735044" cy="707886"/>
          </a:xfrm>
          <a:prstGeom prst="rect">
            <a:avLst/>
          </a:prstGeom>
          <a:noFill/>
          <a:ln w="9525" algn="ctr">
            <a:noFill/>
            <a:miter lim="800000"/>
            <a:headEnd/>
            <a:tailEnd/>
          </a:ln>
          <a:effectLst/>
        </p:spPr>
        <p:txBody>
          <a:bodyPr wrap="none">
            <a:spAutoFit/>
          </a:bodyPr>
          <a:lstStyle/>
          <a:p>
            <a:pPr algn="r"/>
            <a:r>
              <a:rPr lang="de-CH" sz="2000" b="0">
                <a:solidFill>
                  <a:srgbClr val="000000"/>
                </a:solidFill>
              </a:rPr>
              <a:t>PE during </a:t>
            </a:r>
          </a:p>
          <a:p>
            <a:pPr algn="r"/>
            <a:r>
              <a:rPr lang="de-CH" sz="2000" b="0">
                <a:solidFill>
                  <a:srgbClr val="000000"/>
                </a:solidFill>
              </a:rPr>
              <a:t>reinforcement learning</a:t>
            </a:r>
            <a:endParaRPr lang="en-US" sz="2000" b="0">
              <a:solidFill>
                <a:srgbClr val="000000"/>
              </a:solidFill>
            </a:endParaRPr>
          </a:p>
        </p:txBody>
      </p:sp>
      <p:sp>
        <p:nvSpPr>
          <p:cNvPr id="2335751" name="Text Box 7"/>
          <p:cNvSpPr txBox="1">
            <a:spLocks noChangeArrowheads="1"/>
          </p:cNvSpPr>
          <p:nvPr/>
        </p:nvSpPr>
        <p:spPr bwMode="auto">
          <a:xfrm>
            <a:off x="5408464" y="1497155"/>
            <a:ext cx="2537874" cy="707886"/>
          </a:xfrm>
          <a:prstGeom prst="rect">
            <a:avLst/>
          </a:prstGeom>
          <a:noFill/>
          <a:ln w="9525" algn="ctr">
            <a:noFill/>
            <a:miter lim="800000"/>
            <a:headEnd/>
            <a:tailEnd/>
          </a:ln>
          <a:effectLst/>
        </p:spPr>
        <p:txBody>
          <a:bodyPr wrap="none">
            <a:spAutoFit/>
          </a:bodyPr>
          <a:lstStyle/>
          <a:p>
            <a:pPr algn="r"/>
            <a:r>
              <a:rPr lang="de-CH" sz="2000" b="0" dirty="0">
                <a:solidFill>
                  <a:srgbClr val="000000"/>
                </a:solidFill>
              </a:rPr>
              <a:t>PE </a:t>
            </a:r>
            <a:r>
              <a:rPr lang="de-CH" sz="2000" b="0" dirty="0" err="1">
                <a:solidFill>
                  <a:srgbClr val="000000"/>
                </a:solidFill>
              </a:rPr>
              <a:t>during</a:t>
            </a:r>
            <a:r>
              <a:rPr lang="de-CH" sz="2000" b="0" dirty="0">
                <a:solidFill>
                  <a:srgbClr val="000000"/>
                </a:solidFill>
              </a:rPr>
              <a:t> </a:t>
            </a:r>
            <a:r>
              <a:rPr lang="de-CH" sz="2000" b="0" dirty="0" err="1" smtClean="0">
                <a:solidFill>
                  <a:srgbClr val="000000"/>
                </a:solidFill>
              </a:rPr>
              <a:t>incidental</a:t>
            </a:r>
            <a:endParaRPr lang="de-CH" sz="2000" b="0" dirty="0">
              <a:solidFill>
                <a:srgbClr val="000000"/>
              </a:solidFill>
            </a:endParaRPr>
          </a:p>
          <a:p>
            <a:pPr algn="r"/>
            <a:r>
              <a:rPr lang="de-CH" sz="2000" b="0" dirty="0" err="1">
                <a:solidFill>
                  <a:srgbClr val="000000"/>
                </a:solidFill>
              </a:rPr>
              <a:t>sensory</a:t>
            </a:r>
            <a:r>
              <a:rPr lang="de-CH" sz="2000" b="0" dirty="0">
                <a:solidFill>
                  <a:srgbClr val="000000"/>
                </a:solidFill>
              </a:rPr>
              <a:t> </a:t>
            </a:r>
            <a:r>
              <a:rPr lang="de-CH" sz="2000" b="0" dirty="0" err="1">
                <a:solidFill>
                  <a:srgbClr val="000000"/>
                </a:solidFill>
              </a:rPr>
              <a:t>learning</a:t>
            </a:r>
            <a:endParaRPr lang="en-US" sz="2000" b="0" dirty="0">
              <a:solidFill>
                <a:srgbClr val="000000"/>
              </a:solidFill>
            </a:endParaRPr>
          </a:p>
        </p:txBody>
      </p:sp>
      <p:sp>
        <p:nvSpPr>
          <p:cNvPr id="2335754" name="Text Box 10"/>
          <p:cNvSpPr txBox="1">
            <a:spLocks noChangeArrowheads="1"/>
          </p:cNvSpPr>
          <p:nvPr/>
        </p:nvSpPr>
        <p:spPr bwMode="auto">
          <a:xfrm>
            <a:off x="1181329" y="4732010"/>
            <a:ext cx="2035175" cy="523220"/>
          </a:xfrm>
          <a:prstGeom prst="rect">
            <a:avLst/>
          </a:prstGeom>
          <a:noFill/>
          <a:ln w="9525">
            <a:noFill/>
            <a:miter lim="800000"/>
            <a:headEnd/>
            <a:tailEnd/>
          </a:ln>
          <a:effectLst/>
        </p:spPr>
        <p:txBody>
          <a:bodyPr>
            <a:spAutoFit/>
          </a:bodyPr>
          <a:lstStyle/>
          <a:p>
            <a:pPr algn="r">
              <a:spcBef>
                <a:spcPct val="50000"/>
              </a:spcBef>
            </a:pPr>
            <a:r>
              <a:rPr lang="en-US" b="0">
                <a:solidFill>
                  <a:srgbClr val="000000"/>
                </a:solidFill>
                <a:latin typeface="Times New Roman" pitchFamily="18" charset="0"/>
              </a:rPr>
              <a:t>O'Doherty et al.  2004, </a:t>
            </a:r>
            <a:r>
              <a:rPr lang="en-US" b="0" i="1">
                <a:solidFill>
                  <a:srgbClr val="000000"/>
                </a:solidFill>
                <a:latin typeface="Times New Roman" pitchFamily="18" charset="0"/>
              </a:rPr>
              <a:t>Science</a:t>
            </a:r>
            <a:endParaRPr lang="de-DE" b="0" i="1">
              <a:solidFill>
                <a:srgbClr val="000000"/>
              </a:solidFill>
              <a:latin typeface="Times New Roman" pitchFamily="18" charset="0"/>
            </a:endParaRPr>
          </a:p>
        </p:txBody>
      </p:sp>
      <p:sp>
        <p:nvSpPr>
          <p:cNvPr id="2335755" name="Text Box 11"/>
          <p:cNvSpPr txBox="1">
            <a:spLocks noChangeArrowheads="1"/>
          </p:cNvSpPr>
          <p:nvPr/>
        </p:nvSpPr>
        <p:spPr bwMode="auto">
          <a:xfrm>
            <a:off x="5519811" y="2592876"/>
            <a:ext cx="2412014" cy="523220"/>
          </a:xfrm>
          <a:prstGeom prst="rect">
            <a:avLst/>
          </a:prstGeom>
          <a:noFill/>
          <a:ln w="9525">
            <a:noFill/>
            <a:miter lim="800000"/>
            <a:headEnd/>
            <a:tailEnd/>
          </a:ln>
          <a:effectLst/>
        </p:spPr>
        <p:txBody>
          <a:bodyPr wrap="square">
            <a:spAutoFit/>
          </a:bodyPr>
          <a:lstStyle/>
          <a:p>
            <a:pPr algn="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2009, </a:t>
            </a:r>
            <a:r>
              <a:rPr lang="en-US" b="0" i="1" dirty="0">
                <a:solidFill>
                  <a:srgbClr val="000000"/>
                </a:solidFill>
                <a:latin typeface="Times New Roman" pitchFamily="18" charset="0"/>
              </a:rPr>
              <a:t>Cerebral Cortex</a:t>
            </a:r>
            <a:endParaRPr lang="de-DE" b="0" i="1" dirty="0">
              <a:solidFill>
                <a:srgbClr val="000000"/>
              </a:solidFill>
              <a:latin typeface="Times New Roman" pitchFamily="18" charset="0"/>
            </a:endParaRPr>
          </a:p>
        </p:txBody>
      </p:sp>
      <p:sp>
        <p:nvSpPr>
          <p:cNvPr id="14" name="Text Box 12"/>
          <p:cNvSpPr txBox="1">
            <a:spLocks noChangeArrowheads="1"/>
          </p:cNvSpPr>
          <p:nvPr/>
        </p:nvSpPr>
        <p:spPr bwMode="auto">
          <a:xfrm>
            <a:off x="671303" y="5665388"/>
            <a:ext cx="9129520" cy="830997"/>
          </a:xfrm>
          <a:prstGeom prst="rect">
            <a:avLst/>
          </a:prstGeom>
          <a:solidFill>
            <a:srgbClr val="EAEAEA"/>
          </a:solidFill>
          <a:ln w="9525" algn="ctr">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a:spcBef>
                <a:spcPts val="600"/>
              </a:spcBef>
            </a:pPr>
            <a:r>
              <a:rPr lang="en-US" sz="2400" b="0" dirty="0" smtClean="0">
                <a:solidFill>
                  <a:srgbClr val="000000"/>
                </a:solidFill>
              </a:rPr>
              <a:t>Could the putamen be regulating trial-by-trial changes of </a:t>
            </a:r>
            <a:br>
              <a:rPr lang="en-US" sz="2400" b="0" dirty="0" smtClean="0">
                <a:solidFill>
                  <a:srgbClr val="000000"/>
                </a:solidFill>
              </a:rPr>
            </a:br>
            <a:r>
              <a:rPr lang="en-US" sz="2400" b="0" dirty="0" smtClean="0">
                <a:solidFill>
                  <a:srgbClr val="000000"/>
                </a:solidFill>
              </a:rPr>
              <a:t>task-relevant connections?</a:t>
            </a:r>
          </a:p>
        </p:txBody>
      </p:sp>
      <p:sp>
        <p:nvSpPr>
          <p:cNvPr id="2" name="Rounded Rectangle 1"/>
          <p:cNvSpPr/>
          <p:nvPr/>
        </p:nvSpPr>
        <p:spPr bwMode="auto">
          <a:xfrm>
            <a:off x="5422004" y="3656958"/>
            <a:ext cx="4370318" cy="1494605"/>
          </a:xfrm>
          <a:prstGeom prst="round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algn="ctr"/>
            <a:r>
              <a:rPr lang="en-US" sz="2400" b="0" dirty="0" smtClean="0">
                <a:solidFill>
                  <a:srgbClr val="FFFFFF"/>
                </a:solidFill>
              </a:rPr>
              <a:t>PE = “teaching signal” for synaptic </a:t>
            </a:r>
            <a:r>
              <a:rPr lang="en-US" sz="2400" b="0" dirty="0">
                <a:solidFill>
                  <a:srgbClr val="FFFFFF"/>
                </a:solidFill>
              </a:rPr>
              <a:t>plasticity during learning </a:t>
            </a:r>
            <a:endParaRPr lang="en-US" sz="2400" b="0" dirty="0" smtClean="0">
              <a:solidFill>
                <a:srgbClr val="FFFFFF"/>
              </a:solidFill>
            </a:endParaRPr>
          </a:p>
        </p:txBody>
      </p:sp>
      <p:pic>
        <p:nvPicPr>
          <p:cNvPr id="15" name="Picture 8"/>
          <p:cNvPicPr>
            <a:picLocks noChangeAspect="1" noChangeArrowheads="1"/>
          </p:cNvPicPr>
          <p:nvPr/>
        </p:nvPicPr>
        <p:blipFill>
          <a:blip r:embed="rId5" cstate="print"/>
          <a:srcRect/>
          <a:stretch>
            <a:fillRect/>
          </a:stretch>
        </p:blipFill>
        <p:spPr bwMode="auto">
          <a:xfrm>
            <a:off x="2525879" y="1540850"/>
            <a:ext cx="1983971" cy="1629294"/>
          </a:xfrm>
          <a:prstGeom prst="rect">
            <a:avLst/>
          </a:prstGeom>
          <a:noFill/>
          <a:ln w="9525">
            <a:noFill/>
            <a:miter lim="800000"/>
            <a:headEnd/>
            <a:tailEnd/>
          </a:ln>
          <a:effectLst/>
        </p:spPr>
      </p:pic>
      <p:pic>
        <p:nvPicPr>
          <p:cNvPr id="16" name="Picture 9"/>
          <p:cNvPicPr>
            <a:picLocks noChangeAspect="1" noChangeArrowheads="1"/>
          </p:cNvPicPr>
          <p:nvPr/>
        </p:nvPicPr>
        <p:blipFill>
          <a:blip r:embed="rId6" cstate="print"/>
          <a:srcRect/>
          <a:stretch>
            <a:fillRect/>
          </a:stretch>
        </p:blipFill>
        <p:spPr bwMode="auto">
          <a:xfrm>
            <a:off x="4555400" y="1503266"/>
            <a:ext cx="701960" cy="1767968"/>
          </a:xfrm>
          <a:prstGeom prst="rect">
            <a:avLst/>
          </a:prstGeom>
          <a:noFill/>
          <a:ln w="9525">
            <a:noFill/>
            <a:miter lim="800000"/>
            <a:headEnd/>
            <a:tailEnd/>
          </a:ln>
          <a:effectLst/>
        </p:spPr>
      </p:pic>
      <p:sp>
        <p:nvSpPr>
          <p:cNvPr id="12" name="Text Box 6"/>
          <p:cNvSpPr txBox="1">
            <a:spLocks noChangeArrowheads="1"/>
          </p:cNvSpPr>
          <p:nvPr/>
        </p:nvSpPr>
        <p:spPr bwMode="auto">
          <a:xfrm>
            <a:off x="3373395" y="2695827"/>
            <a:ext cx="1192804" cy="457200"/>
          </a:xfrm>
          <a:prstGeom prst="rect">
            <a:avLst/>
          </a:prstGeom>
          <a:noFill/>
          <a:ln w="9525">
            <a:noFill/>
            <a:miter lim="800000"/>
            <a:headEnd/>
            <a:tailEnd/>
          </a:ln>
          <a:effectLst/>
        </p:spPr>
        <p:txBody>
          <a:bodyPr>
            <a:spAutoFit/>
          </a:bodyPr>
          <a:lstStyle/>
          <a:p>
            <a:pPr algn="r">
              <a:spcBef>
                <a:spcPct val="50000"/>
              </a:spcBef>
            </a:pPr>
            <a:r>
              <a:rPr lang="en-GB" sz="1200" dirty="0">
                <a:solidFill>
                  <a:srgbClr val="FFFFFF"/>
                </a:solidFill>
              </a:rPr>
              <a:t>p &lt; 0.05 (SVC</a:t>
            </a:r>
            <a:r>
              <a:rPr lang="en-GB" sz="1000" dirty="0">
                <a:solidFill>
                  <a:srgbClr val="FFFFFF"/>
                </a:solidFill>
              </a:rPr>
              <a:t>)</a:t>
            </a:r>
          </a:p>
        </p:txBody>
      </p:sp>
      <p:sp>
        <p:nvSpPr>
          <p:cNvPr id="17" name="Text Box 7"/>
          <p:cNvSpPr txBox="1">
            <a:spLocks noChangeArrowheads="1"/>
          </p:cNvSpPr>
          <p:nvPr/>
        </p:nvSpPr>
        <p:spPr bwMode="auto">
          <a:xfrm>
            <a:off x="422143" y="1417733"/>
            <a:ext cx="2077978" cy="707886"/>
          </a:xfrm>
          <a:prstGeom prst="rect">
            <a:avLst/>
          </a:prstGeom>
          <a:noFill/>
          <a:ln w="9525" algn="ctr">
            <a:noFill/>
            <a:miter lim="800000"/>
            <a:headEnd/>
            <a:tailEnd/>
          </a:ln>
          <a:effectLst/>
        </p:spPr>
        <p:txBody>
          <a:bodyPr wrap="square">
            <a:spAutoFit/>
          </a:bodyPr>
          <a:lstStyle/>
          <a:p>
            <a:pPr algn="r"/>
            <a:r>
              <a:rPr lang="de-CH" sz="2000" b="0" dirty="0">
                <a:solidFill>
                  <a:srgbClr val="000000"/>
                </a:solidFill>
              </a:rPr>
              <a:t>PE </a:t>
            </a:r>
            <a:r>
              <a:rPr lang="de-CH" sz="2000" b="0" dirty="0" err="1">
                <a:solidFill>
                  <a:srgbClr val="000000"/>
                </a:solidFill>
              </a:rPr>
              <a:t>during</a:t>
            </a:r>
            <a:r>
              <a:rPr lang="de-CH" sz="2000" b="0" dirty="0">
                <a:solidFill>
                  <a:srgbClr val="000000"/>
                </a:solidFill>
              </a:rPr>
              <a:t> </a:t>
            </a:r>
            <a:r>
              <a:rPr lang="de-CH" sz="2000" b="0" dirty="0" err="1" smtClean="0">
                <a:solidFill>
                  <a:srgbClr val="000000"/>
                </a:solidFill>
              </a:rPr>
              <a:t>active</a:t>
            </a:r>
            <a:endParaRPr lang="de-CH" sz="2000" b="0" dirty="0">
              <a:solidFill>
                <a:srgbClr val="000000"/>
              </a:solidFill>
            </a:endParaRPr>
          </a:p>
          <a:p>
            <a:pPr algn="r"/>
            <a:r>
              <a:rPr lang="de-CH" sz="2000" b="0" dirty="0" err="1">
                <a:solidFill>
                  <a:srgbClr val="000000"/>
                </a:solidFill>
              </a:rPr>
              <a:t>sensory</a:t>
            </a:r>
            <a:r>
              <a:rPr lang="de-CH" sz="2000" b="0" dirty="0">
                <a:solidFill>
                  <a:srgbClr val="000000"/>
                </a:solidFill>
              </a:rPr>
              <a:t> </a:t>
            </a:r>
            <a:r>
              <a:rPr lang="de-CH" sz="2000" b="0" dirty="0" err="1">
                <a:solidFill>
                  <a:srgbClr val="000000"/>
                </a:solidFill>
              </a:rPr>
              <a:t>learning</a:t>
            </a:r>
            <a:endParaRPr lang="en-US" sz="2000" b="0" dirty="0">
              <a:solidFill>
                <a:srgbClr val="000000"/>
              </a:solidFill>
            </a:endParaRPr>
          </a:p>
        </p:txBody>
      </p:sp>
    </p:spTree>
    <p:custDataLst>
      <p:tags r:id="rId1"/>
    </p:custDataLst>
    <p:extLst>
      <p:ext uri="{BB962C8B-B14F-4D97-AF65-F5344CB8AC3E}">
        <p14:creationId xmlns:p14="http://schemas.microsoft.com/office/powerpoint/2010/main" val="57941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5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57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35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57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5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57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750" grpId="0"/>
      <p:bldP spid="2335751" grpId="0"/>
      <p:bldP spid="2335754" grpId="0"/>
      <p:bldP spid="2335755" grpId="0"/>
      <p:bldP spid="1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82" name="Rectangle 26"/>
          <p:cNvSpPr>
            <a:spLocks noChangeArrowheads="1"/>
          </p:cNvSpPr>
          <p:nvPr/>
        </p:nvSpPr>
        <p:spPr bwMode="auto">
          <a:xfrm>
            <a:off x="514351" y="169234"/>
            <a:ext cx="5321674" cy="1888166"/>
          </a:xfrm>
          <a:prstGeom prst="rect">
            <a:avLst/>
          </a:prstGeom>
          <a:noFill/>
          <a:ln w="9525">
            <a:noFill/>
            <a:miter lim="800000"/>
            <a:headEnd/>
            <a:tailEnd/>
          </a:ln>
          <a:effectLst/>
        </p:spPr>
        <p:txBody>
          <a:bodyPr anchor="ctr"/>
          <a:lstStyle/>
          <a:p>
            <a:r>
              <a:rPr lang="en-US" sz="2800" dirty="0">
                <a:solidFill>
                  <a:srgbClr val="000000"/>
                </a:solidFill>
                <a:latin typeface="Arial Unicode MS" pitchFamily="34" charset="-128"/>
              </a:rPr>
              <a:t>Prediction errors control plasticity during adaptive cognition</a:t>
            </a:r>
          </a:p>
        </p:txBody>
      </p:sp>
      <p:sp>
        <p:nvSpPr>
          <p:cNvPr id="2195488" name="Rectangle 32"/>
          <p:cNvSpPr>
            <a:spLocks noChangeArrowheads="1"/>
          </p:cNvSpPr>
          <p:nvPr/>
        </p:nvSpPr>
        <p:spPr bwMode="auto">
          <a:xfrm>
            <a:off x="596900" y="2175569"/>
            <a:ext cx="3038475" cy="3913187"/>
          </a:xfrm>
          <a:prstGeom prst="rect">
            <a:avLst/>
          </a:prstGeom>
          <a:noFill/>
          <a:ln w="9525">
            <a:noFill/>
            <a:miter lim="800000"/>
            <a:headEnd/>
            <a:tailEnd/>
          </a:ln>
          <a:effectLst/>
        </p:spPr>
        <p:txBody>
          <a:bodyPr/>
          <a:lstStyle/>
          <a:p>
            <a:pPr marL="342900" indent="-342900">
              <a:lnSpc>
                <a:spcPct val="90000"/>
              </a:lnSpc>
              <a:spcBef>
                <a:spcPct val="60000"/>
              </a:spcBef>
              <a:buFontTx/>
              <a:buChar char="•"/>
            </a:pPr>
            <a:r>
              <a:rPr lang="en-GB" sz="2000" b="0" dirty="0">
                <a:solidFill>
                  <a:srgbClr val="000000"/>
                </a:solidFill>
              </a:rPr>
              <a:t>Modulation of </a:t>
            </a:r>
            <a:r>
              <a:rPr lang="en-GB" sz="2000" b="0" dirty="0" err="1">
                <a:solidFill>
                  <a:srgbClr val="000000"/>
                </a:solidFill>
              </a:rPr>
              <a:t>visuo</a:t>
            </a:r>
            <a:r>
              <a:rPr lang="en-GB" sz="2000" b="0" dirty="0">
                <a:solidFill>
                  <a:srgbClr val="000000"/>
                </a:solidFill>
              </a:rPr>
              <a:t>-motor connections by </a:t>
            </a:r>
            <a:r>
              <a:rPr lang="en-GB" sz="2000" b="0" dirty="0" err="1">
                <a:solidFill>
                  <a:srgbClr val="000000"/>
                </a:solidFill>
              </a:rPr>
              <a:t>striatal</a:t>
            </a:r>
            <a:r>
              <a:rPr lang="en-GB" sz="2000" b="0" dirty="0">
                <a:solidFill>
                  <a:srgbClr val="000000"/>
                </a:solidFill>
              </a:rPr>
              <a:t> </a:t>
            </a:r>
            <a:r>
              <a:rPr lang="en-GB" sz="2000" b="0" dirty="0" smtClean="0">
                <a:solidFill>
                  <a:srgbClr val="000000"/>
                </a:solidFill>
              </a:rPr>
              <a:t>prediction error activity</a:t>
            </a:r>
            <a:endParaRPr lang="en-GB" sz="2000" b="0" dirty="0">
              <a:solidFill>
                <a:srgbClr val="000000"/>
              </a:solidFill>
            </a:endParaRPr>
          </a:p>
          <a:p>
            <a:pPr marL="342900" indent="-342900">
              <a:lnSpc>
                <a:spcPct val="90000"/>
              </a:lnSpc>
              <a:spcBef>
                <a:spcPts val="3600"/>
              </a:spcBef>
              <a:buFontTx/>
              <a:buChar char="•"/>
            </a:pPr>
            <a:r>
              <a:rPr lang="en-GB" sz="2000" b="0" dirty="0">
                <a:solidFill>
                  <a:srgbClr val="000000"/>
                </a:solidFill>
              </a:rPr>
              <a:t>Influence of visual areas on </a:t>
            </a:r>
            <a:r>
              <a:rPr lang="en-GB" sz="2000" b="0" dirty="0" err="1">
                <a:solidFill>
                  <a:srgbClr val="000000"/>
                </a:solidFill>
              </a:rPr>
              <a:t>premotor</a:t>
            </a:r>
            <a:r>
              <a:rPr lang="en-GB" sz="2000" b="0" dirty="0">
                <a:solidFill>
                  <a:srgbClr val="000000"/>
                </a:solidFill>
              </a:rPr>
              <a:t> cortex:</a:t>
            </a:r>
          </a:p>
          <a:p>
            <a:pPr marL="742950" lvl="1" indent="-285750">
              <a:lnSpc>
                <a:spcPct val="90000"/>
              </a:lnSpc>
              <a:spcBef>
                <a:spcPct val="30000"/>
              </a:spcBef>
              <a:buFontTx/>
              <a:buChar char="–"/>
            </a:pPr>
            <a:r>
              <a:rPr lang="en-GB" sz="1800" b="0" dirty="0">
                <a:solidFill>
                  <a:srgbClr val="000000"/>
                </a:solidFill>
              </a:rPr>
              <a:t>stronger for surprising stimuli </a:t>
            </a:r>
          </a:p>
          <a:p>
            <a:pPr marL="742950" lvl="1" indent="-285750">
              <a:lnSpc>
                <a:spcPct val="90000"/>
              </a:lnSpc>
              <a:spcBef>
                <a:spcPct val="30000"/>
              </a:spcBef>
              <a:buFontTx/>
              <a:buChar char="–"/>
            </a:pPr>
            <a:r>
              <a:rPr lang="en-GB" sz="1800" b="0" dirty="0">
                <a:solidFill>
                  <a:srgbClr val="000000"/>
                </a:solidFill>
              </a:rPr>
              <a:t>weaker for expected stimuli</a:t>
            </a:r>
            <a:endParaRPr lang="en-US" sz="1600" b="0" dirty="0">
              <a:solidFill>
                <a:srgbClr val="000000"/>
              </a:solidFill>
            </a:endParaRPr>
          </a:p>
        </p:txBody>
      </p:sp>
      <p:sp>
        <p:nvSpPr>
          <p:cNvPr id="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
        <p:nvSpPr>
          <p:cNvPr id="63" name="Oval 2"/>
          <p:cNvSpPr>
            <a:spLocks noChangeArrowheads="1"/>
          </p:cNvSpPr>
          <p:nvPr/>
        </p:nvSpPr>
        <p:spPr bwMode="auto">
          <a:xfrm>
            <a:off x="7181850" y="4327620"/>
            <a:ext cx="217488"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sp>
        <p:nvSpPr>
          <p:cNvPr id="64" name="Oval 3"/>
          <p:cNvSpPr>
            <a:spLocks noChangeArrowheads="1"/>
          </p:cNvSpPr>
          <p:nvPr/>
        </p:nvSpPr>
        <p:spPr bwMode="auto">
          <a:xfrm>
            <a:off x="6280150" y="4326032"/>
            <a:ext cx="215900"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cxnSp>
        <p:nvCxnSpPr>
          <p:cNvPr id="65" name="AutoShape 4"/>
          <p:cNvCxnSpPr>
            <a:cxnSpLocks noChangeShapeType="1"/>
          </p:cNvCxnSpPr>
          <p:nvPr/>
        </p:nvCxnSpPr>
        <p:spPr bwMode="auto">
          <a:xfrm>
            <a:off x="7010400" y="4005357"/>
            <a:ext cx="574675" cy="965200"/>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66" name="AutoShape 5"/>
          <p:cNvCxnSpPr>
            <a:cxnSpLocks noChangeShapeType="1"/>
          </p:cNvCxnSpPr>
          <p:nvPr/>
        </p:nvCxnSpPr>
        <p:spPr bwMode="auto">
          <a:xfrm>
            <a:off x="7102475" y="3964082"/>
            <a:ext cx="561975" cy="939800"/>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67" name="Oval 6"/>
          <p:cNvSpPr>
            <a:spLocks noChangeAspect="1" noChangeArrowheads="1"/>
          </p:cNvSpPr>
          <p:nvPr/>
        </p:nvSpPr>
        <p:spPr bwMode="auto">
          <a:xfrm>
            <a:off x="5473700" y="492769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68" name="Text Box 7"/>
          <p:cNvSpPr txBox="1">
            <a:spLocks noChangeArrowheads="1"/>
          </p:cNvSpPr>
          <p:nvPr/>
        </p:nvSpPr>
        <p:spPr bwMode="auto">
          <a:xfrm>
            <a:off x="5537200" y="5118195"/>
            <a:ext cx="6000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PPA</a:t>
            </a:r>
          </a:p>
        </p:txBody>
      </p:sp>
      <p:sp>
        <p:nvSpPr>
          <p:cNvPr id="69" name="Oval 8"/>
          <p:cNvSpPr>
            <a:spLocks noChangeAspect="1" noChangeArrowheads="1"/>
          </p:cNvSpPr>
          <p:nvPr/>
        </p:nvSpPr>
        <p:spPr bwMode="auto">
          <a:xfrm>
            <a:off x="7485063" y="4927695"/>
            <a:ext cx="719137" cy="720725"/>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0" name="Text Box 9"/>
          <p:cNvSpPr txBox="1">
            <a:spLocks noChangeArrowheads="1"/>
          </p:cNvSpPr>
          <p:nvPr/>
        </p:nvSpPr>
        <p:spPr bwMode="auto">
          <a:xfrm>
            <a:off x="7556500" y="5118195"/>
            <a:ext cx="5778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FFA</a:t>
            </a:r>
          </a:p>
        </p:txBody>
      </p:sp>
      <p:cxnSp>
        <p:nvCxnSpPr>
          <p:cNvPr id="71" name="AutoShape 10"/>
          <p:cNvCxnSpPr>
            <a:cxnSpLocks noChangeShapeType="1"/>
          </p:cNvCxnSpPr>
          <p:nvPr/>
        </p:nvCxnSpPr>
        <p:spPr bwMode="auto">
          <a:xfrm>
            <a:off x="6202363" y="5351557"/>
            <a:ext cx="1295400" cy="1588"/>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72" name="AutoShape 11"/>
          <p:cNvCxnSpPr>
            <a:cxnSpLocks noChangeShapeType="1"/>
          </p:cNvCxnSpPr>
          <p:nvPr/>
        </p:nvCxnSpPr>
        <p:spPr bwMode="auto">
          <a:xfrm>
            <a:off x="6178550" y="5245195"/>
            <a:ext cx="1295400" cy="1587"/>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73" name="Oval 12"/>
          <p:cNvSpPr>
            <a:spLocks noChangeAspect="1" noChangeArrowheads="1"/>
          </p:cNvSpPr>
          <p:nvPr/>
        </p:nvSpPr>
        <p:spPr bwMode="auto">
          <a:xfrm>
            <a:off x="6445250" y="332114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4" name="Text Box 13"/>
          <p:cNvSpPr txBox="1">
            <a:spLocks noChangeArrowheads="1"/>
          </p:cNvSpPr>
          <p:nvPr/>
        </p:nvSpPr>
        <p:spPr bwMode="auto">
          <a:xfrm>
            <a:off x="6499225" y="3511645"/>
            <a:ext cx="6127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PMd</a:t>
            </a:r>
          </a:p>
        </p:txBody>
      </p:sp>
      <p:cxnSp>
        <p:nvCxnSpPr>
          <p:cNvPr id="75" name="AutoShape 14"/>
          <p:cNvCxnSpPr>
            <a:cxnSpLocks noChangeShapeType="1"/>
          </p:cNvCxnSpPr>
          <p:nvPr/>
        </p:nvCxnSpPr>
        <p:spPr bwMode="auto">
          <a:xfrm flipH="1">
            <a:off x="6075363" y="4024407"/>
            <a:ext cx="576262" cy="982663"/>
          </a:xfrm>
          <a:prstGeom prst="straightConnector1">
            <a:avLst/>
          </a:prstGeom>
          <a:noFill/>
          <a:ln w="38100">
            <a:solidFill>
              <a:srgbClr val="000000"/>
            </a:solidFill>
            <a:round/>
            <a:headEnd/>
            <a:tailEnd type="triangle" w="med" len="med"/>
          </a:ln>
          <a:effectLst/>
        </p:spPr>
      </p:cxnSp>
      <p:cxnSp>
        <p:nvCxnSpPr>
          <p:cNvPr id="76" name="AutoShape 15"/>
          <p:cNvCxnSpPr>
            <a:cxnSpLocks noChangeShapeType="1"/>
          </p:cNvCxnSpPr>
          <p:nvPr/>
        </p:nvCxnSpPr>
        <p:spPr bwMode="auto">
          <a:xfrm flipH="1">
            <a:off x="6002338" y="3989482"/>
            <a:ext cx="554037" cy="928688"/>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pic>
        <p:nvPicPr>
          <p:cNvPr id="77" name="Picture 16" descr="nakesestprob"/>
          <p:cNvPicPr>
            <a:picLocks noChangeAspect="1" noChangeArrowheads="1"/>
          </p:cNvPicPr>
          <p:nvPr/>
        </p:nvPicPr>
        <p:blipFill>
          <a:blip r:embed="rId3" cstate="print"/>
          <a:srcRect/>
          <a:stretch>
            <a:fillRect/>
          </a:stretch>
        </p:blipFill>
        <p:spPr bwMode="auto">
          <a:xfrm>
            <a:off x="6044066" y="668004"/>
            <a:ext cx="1562100" cy="1266825"/>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
        <p:nvSpPr>
          <p:cNvPr id="78" name="Text Box 17"/>
          <p:cNvSpPr txBox="1">
            <a:spLocks noChangeArrowheads="1"/>
          </p:cNvSpPr>
          <p:nvPr/>
        </p:nvSpPr>
        <p:spPr bwMode="auto">
          <a:xfrm>
            <a:off x="7695294" y="844458"/>
            <a:ext cx="1842844" cy="802987"/>
          </a:xfrm>
          <a:prstGeom prst="rect">
            <a:avLst/>
          </a:prstGeom>
          <a:noFill/>
          <a:ln w="9525">
            <a:noFill/>
            <a:miter lim="800000"/>
            <a:headEnd/>
            <a:tailEnd/>
          </a:ln>
          <a:effectLst/>
        </p:spPr>
        <p:txBody>
          <a:bodyPr wrap="square" lIns="91413" tIns="17995" rIns="91413" bIns="45706">
            <a:spAutoFit/>
          </a:bodyPr>
          <a:lstStyle/>
          <a:p>
            <a:r>
              <a:rPr lang="de-DE" sz="1600" dirty="0" smtClean="0">
                <a:solidFill>
                  <a:srgbClr val="000000"/>
                </a:solidFill>
              </a:rPr>
              <a:t>Hierarchical Bayesian learning model</a:t>
            </a:r>
            <a:endParaRPr lang="de-DE" sz="1600" baseline="30000" dirty="0">
              <a:solidFill>
                <a:srgbClr val="000000"/>
              </a:solidFill>
            </a:endParaRPr>
          </a:p>
        </p:txBody>
      </p:sp>
      <p:sp>
        <p:nvSpPr>
          <p:cNvPr id="79" name="Oval 19"/>
          <p:cNvSpPr>
            <a:spLocks noChangeAspect="1" noChangeArrowheads="1"/>
          </p:cNvSpPr>
          <p:nvPr/>
        </p:nvSpPr>
        <p:spPr bwMode="auto">
          <a:xfrm>
            <a:off x="6465888" y="2397220"/>
            <a:ext cx="717550"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80" name="Text Box 20"/>
          <p:cNvSpPr txBox="1">
            <a:spLocks noChangeArrowheads="1"/>
          </p:cNvSpPr>
          <p:nvPr/>
        </p:nvSpPr>
        <p:spPr bwMode="auto">
          <a:xfrm>
            <a:off x="6546850" y="2573432"/>
            <a:ext cx="5905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PUT</a:t>
            </a:r>
          </a:p>
        </p:txBody>
      </p:sp>
      <p:sp>
        <p:nvSpPr>
          <p:cNvPr id="81" name="Line 21"/>
          <p:cNvSpPr>
            <a:spLocks noChangeShapeType="1"/>
          </p:cNvSpPr>
          <p:nvPr/>
        </p:nvSpPr>
        <p:spPr bwMode="auto">
          <a:xfrm flipV="1">
            <a:off x="4975225" y="5394420"/>
            <a:ext cx="539750" cy="358775"/>
          </a:xfrm>
          <a:prstGeom prst="line">
            <a:avLst/>
          </a:prstGeom>
          <a:noFill/>
          <a:ln w="38100">
            <a:solidFill>
              <a:srgbClr val="000000"/>
            </a:solidFill>
            <a:round/>
            <a:headEnd/>
            <a:tailEnd type="triangle" w="med" len="med"/>
          </a:ln>
          <a:effectLst/>
        </p:spPr>
        <p:txBody>
          <a:bodyPr/>
          <a:lstStyle/>
          <a:p>
            <a:endParaRPr lang="en-US">
              <a:solidFill>
                <a:srgbClr val="000000"/>
              </a:solidFill>
            </a:endParaRPr>
          </a:p>
        </p:txBody>
      </p:sp>
      <p:sp>
        <p:nvSpPr>
          <p:cNvPr id="82" name="Line 22"/>
          <p:cNvSpPr>
            <a:spLocks noChangeShapeType="1"/>
          </p:cNvSpPr>
          <p:nvPr/>
        </p:nvSpPr>
        <p:spPr bwMode="auto">
          <a:xfrm>
            <a:off x="8188325" y="5396007"/>
            <a:ext cx="527050" cy="360363"/>
          </a:xfrm>
          <a:prstGeom prst="line">
            <a:avLst/>
          </a:prstGeom>
          <a:noFill/>
          <a:ln w="38100">
            <a:solidFill>
              <a:srgbClr val="000000"/>
            </a:solidFill>
            <a:round/>
            <a:headEnd type="triangle" w="med" len="med"/>
            <a:tailEnd/>
          </a:ln>
          <a:effectLst/>
        </p:spPr>
        <p:txBody>
          <a:bodyPr/>
          <a:lstStyle/>
          <a:p>
            <a:endParaRPr lang="en-US">
              <a:solidFill>
                <a:srgbClr val="000000"/>
              </a:solidFill>
            </a:endParaRPr>
          </a:p>
        </p:txBody>
      </p:sp>
      <p:sp>
        <p:nvSpPr>
          <p:cNvPr id="83" name="Text Box 23"/>
          <p:cNvSpPr txBox="1">
            <a:spLocks noChangeArrowheads="1"/>
          </p:cNvSpPr>
          <p:nvPr/>
        </p:nvSpPr>
        <p:spPr bwMode="auto">
          <a:xfrm>
            <a:off x="4176713" y="3178270"/>
            <a:ext cx="1789112" cy="338554"/>
          </a:xfrm>
          <a:prstGeom prst="rect">
            <a:avLst/>
          </a:prstGeom>
          <a:noFill/>
          <a:ln w="9525">
            <a:noFill/>
            <a:miter lim="800000"/>
            <a:headEnd/>
            <a:tailEnd/>
          </a:ln>
          <a:effectLst/>
        </p:spPr>
        <p:txBody>
          <a:bodyPr>
            <a:spAutoFit/>
          </a:bodyPr>
          <a:lstStyle/>
          <a:p>
            <a:pPr algn="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0.010</a:t>
            </a:r>
            <a:endParaRPr lang="en-GB" sz="1600" dirty="0">
              <a:solidFill>
                <a:srgbClr val="FF0000"/>
              </a:solidFill>
              <a:latin typeface="Times New Roman" pitchFamily="18" charset="0"/>
            </a:endParaRPr>
          </a:p>
        </p:txBody>
      </p:sp>
      <p:pic>
        <p:nvPicPr>
          <p:cNvPr id="84" name="Picture 24" descr="gray_h5"/>
          <p:cNvPicPr>
            <a:picLocks noChangeAspect="1" noChangeArrowheads="1"/>
          </p:cNvPicPr>
          <p:nvPr/>
        </p:nvPicPr>
        <p:blipFill>
          <a:blip r:embed="rId4" cstate="print"/>
          <a:srcRect/>
          <a:stretch>
            <a:fillRect/>
          </a:stretch>
        </p:blipFill>
        <p:spPr bwMode="auto">
          <a:xfrm>
            <a:off x="4238625" y="5349970"/>
            <a:ext cx="941388" cy="939800"/>
          </a:xfrm>
          <a:prstGeom prst="rect">
            <a:avLst/>
          </a:prstGeom>
          <a:noFill/>
          <a:effectLst>
            <a:outerShdw blurRad="50800" dist="38100" dir="2700000" algn="tl" rotWithShape="0">
              <a:prstClr val="black">
                <a:alpha val="40000"/>
              </a:prstClr>
            </a:outerShdw>
          </a:effectLst>
        </p:spPr>
      </p:pic>
      <p:pic>
        <p:nvPicPr>
          <p:cNvPr id="85" name="Picture 25" descr="gray_f1"/>
          <p:cNvPicPr>
            <a:picLocks noChangeAspect="1" noChangeArrowheads="1"/>
          </p:cNvPicPr>
          <p:nvPr/>
        </p:nvPicPr>
        <p:blipFill>
          <a:blip r:embed="rId5" cstate="print"/>
          <a:srcRect/>
          <a:stretch>
            <a:fillRect/>
          </a:stretch>
        </p:blipFill>
        <p:spPr bwMode="auto">
          <a:xfrm>
            <a:off x="8555038" y="5349970"/>
            <a:ext cx="939800" cy="939800"/>
          </a:xfrm>
          <a:prstGeom prst="rect">
            <a:avLst/>
          </a:prstGeom>
          <a:noFill/>
          <a:effectLst>
            <a:outerShdw blurRad="50800" dist="38100" dir="2700000" algn="tl" rotWithShape="0">
              <a:prstClr val="black">
                <a:alpha val="40000"/>
              </a:prstClr>
            </a:outerShdw>
          </a:effectLst>
        </p:spPr>
      </p:pic>
      <p:cxnSp>
        <p:nvCxnSpPr>
          <p:cNvPr id="86" name="AutoShape 27"/>
          <p:cNvCxnSpPr>
            <a:cxnSpLocks noChangeShapeType="1"/>
            <a:stCxn id="79" idx="6"/>
            <a:endCxn id="63" idx="6"/>
          </p:cNvCxnSpPr>
          <p:nvPr/>
        </p:nvCxnSpPr>
        <p:spPr bwMode="auto">
          <a:xfrm>
            <a:off x="7183438" y="2757582"/>
            <a:ext cx="215900" cy="1677988"/>
          </a:xfrm>
          <a:prstGeom prst="curvedConnector3">
            <a:avLst>
              <a:gd name="adj1" fmla="val 205148"/>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cxnSp>
        <p:nvCxnSpPr>
          <p:cNvPr id="87" name="AutoShape 28"/>
          <p:cNvCxnSpPr>
            <a:cxnSpLocks noChangeShapeType="1"/>
            <a:stCxn id="79" idx="2"/>
            <a:endCxn id="64" idx="2"/>
          </p:cNvCxnSpPr>
          <p:nvPr/>
        </p:nvCxnSpPr>
        <p:spPr bwMode="auto">
          <a:xfrm rot="10800000" flipV="1">
            <a:off x="6280150" y="2757582"/>
            <a:ext cx="185738" cy="1676400"/>
          </a:xfrm>
          <a:prstGeom prst="curvedConnector3">
            <a:avLst>
              <a:gd name="adj1" fmla="val 223079"/>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sp>
        <p:nvSpPr>
          <p:cNvPr id="88" name="Text Box 31"/>
          <p:cNvSpPr txBox="1">
            <a:spLocks noChangeArrowheads="1"/>
          </p:cNvSpPr>
          <p:nvPr/>
        </p:nvSpPr>
        <p:spPr bwMode="auto">
          <a:xfrm>
            <a:off x="7688263" y="3175095"/>
            <a:ext cx="1787525" cy="338554"/>
          </a:xfrm>
          <a:prstGeom prst="rect">
            <a:avLst/>
          </a:prstGeom>
          <a:noFill/>
          <a:ln w="9525">
            <a:noFill/>
            <a:miter lim="800000"/>
            <a:headEnd/>
            <a:tailEnd/>
          </a:ln>
          <a:effectLst/>
        </p:spPr>
        <p:txBody>
          <a:bodyPr>
            <a:spAutoFit/>
          </a:bodyPr>
          <a:lstStyle/>
          <a:p>
            <a:pP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0.017</a:t>
            </a:r>
            <a:r>
              <a:rPr lang="en-US" sz="1600" dirty="0">
                <a:solidFill>
                  <a:srgbClr val="FF0000"/>
                </a:solidFill>
                <a:latin typeface="Times New Roman" pitchFamily="18" charset="0"/>
              </a:rPr>
              <a:t> </a:t>
            </a:r>
            <a:endParaRPr lang="en-GB" sz="1600" dirty="0">
              <a:solidFill>
                <a:srgbClr val="FF0000"/>
              </a:solidFill>
              <a:latin typeface="Times New Roman" pitchFamily="18" charset="0"/>
            </a:endParaRPr>
          </a:p>
        </p:txBody>
      </p:sp>
      <p:cxnSp>
        <p:nvCxnSpPr>
          <p:cNvPr id="89" name="Shape 33"/>
          <p:cNvCxnSpPr>
            <a:stCxn id="77" idx="2"/>
            <a:endCxn id="79" idx="0"/>
          </p:cNvCxnSpPr>
          <p:nvPr/>
        </p:nvCxnSpPr>
        <p:spPr bwMode="auto">
          <a:xfrm rot="5400000">
            <a:off x="6593695" y="2165798"/>
            <a:ext cx="462391" cy="453"/>
          </a:xfrm>
          <a:prstGeom prst="curvedConnector3">
            <a:avLst>
              <a:gd name="adj1" fmla="val 50000"/>
            </a:avLst>
          </a:prstGeom>
          <a:solidFill>
            <a:schemeClr val="accent1"/>
          </a:solidFill>
          <a:ln w="38100" cap="flat" cmpd="sng" algn="ctr">
            <a:solidFill>
              <a:schemeClr val="tx1"/>
            </a:solidFill>
            <a:prstDash val="sysDot"/>
            <a:round/>
            <a:headEnd type="none" w="med" len="med"/>
            <a:tailEnd type="triangl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19113" y="3817447"/>
            <a:ext cx="3125787" cy="396875"/>
          </a:xfrm>
          <a:prstGeom prst="rect">
            <a:avLst/>
          </a:prstGeom>
          <a:noFill/>
          <a:ln w="9525">
            <a:noFill/>
            <a:miter lim="800000"/>
            <a:headEnd/>
            <a:tailEnd/>
          </a:ln>
          <a:effectLst/>
        </p:spPr>
        <p:txBody>
          <a:bodyPr>
            <a:spAutoFit/>
          </a:bodyPr>
          <a:lstStyle/>
          <a:p>
            <a:pPr>
              <a:spcBef>
                <a:spcPct val="30000"/>
              </a:spcBef>
            </a:pPr>
            <a:r>
              <a:rPr lang="en-GB" sz="2000" b="0" dirty="0" smtClean="0">
                <a:solidFill>
                  <a:srgbClr val="000000"/>
                </a:solidFill>
              </a:rPr>
              <a:t>events in the world</a:t>
            </a:r>
            <a:endParaRPr lang="en-GB" sz="2000" b="0" dirty="0">
              <a:solidFill>
                <a:srgbClr val="000000"/>
              </a:solidFill>
            </a:endParaRPr>
          </a:p>
        </p:txBody>
      </p:sp>
      <p:sp>
        <p:nvSpPr>
          <p:cNvPr id="4" name="Rectangle 4"/>
          <p:cNvSpPr>
            <a:spLocks noChangeArrowheads="1"/>
          </p:cNvSpPr>
          <p:nvPr/>
        </p:nvSpPr>
        <p:spPr bwMode="auto">
          <a:xfrm>
            <a:off x="504825" y="3105758"/>
            <a:ext cx="2868613" cy="396875"/>
          </a:xfrm>
          <a:prstGeom prst="rect">
            <a:avLst/>
          </a:prstGeom>
          <a:noFill/>
          <a:ln w="9525">
            <a:noFill/>
            <a:miter lim="800000"/>
            <a:headEnd/>
            <a:tailEnd/>
          </a:ln>
          <a:effectLst/>
        </p:spPr>
        <p:txBody>
          <a:bodyPr>
            <a:spAutoFit/>
          </a:bodyPr>
          <a:lstStyle/>
          <a:p>
            <a:pPr>
              <a:spcBef>
                <a:spcPct val="30000"/>
              </a:spcBef>
            </a:pPr>
            <a:r>
              <a:rPr lang="en-GB" sz="2000" b="0" dirty="0" smtClean="0">
                <a:solidFill>
                  <a:srgbClr val="000000"/>
                </a:solidFill>
              </a:rPr>
              <a:t>association</a:t>
            </a:r>
            <a:endParaRPr lang="en-GB" sz="2000" b="0" dirty="0">
              <a:solidFill>
                <a:srgbClr val="000000"/>
              </a:solidFill>
            </a:endParaRPr>
          </a:p>
        </p:txBody>
      </p:sp>
      <p:sp>
        <p:nvSpPr>
          <p:cNvPr id="5" name="Rectangle 5"/>
          <p:cNvSpPr>
            <a:spLocks noChangeArrowheads="1"/>
          </p:cNvSpPr>
          <p:nvPr/>
        </p:nvSpPr>
        <p:spPr bwMode="auto">
          <a:xfrm>
            <a:off x="519113" y="2443770"/>
            <a:ext cx="1460500" cy="396875"/>
          </a:xfrm>
          <a:prstGeom prst="rect">
            <a:avLst/>
          </a:prstGeom>
          <a:noFill/>
          <a:ln w="9525">
            <a:noFill/>
            <a:miter lim="800000"/>
            <a:headEnd/>
            <a:tailEnd/>
          </a:ln>
          <a:effectLst/>
        </p:spPr>
        <p:txBody>
          <a:bodyPr>
            <a:spAutoFit/>
          </a:bodyPr>
          <a:lstStyle/>
          <a:p>
            <a:pPr>
              <a:spcBef>
                <a:spcPct val="30000"/>
              </a:spcBef>
            </a:pPr>
            <a:r>
              <a:rPr lang="en-GB" sz="2000" b="0" dirty="0">
                <a:solidFill>
                  <a:srgbClr val="000000"/>
                </a:solidFill>
              </a:rPr>
              <a:t>volatility</a:t>
            </a:r>
            <a:endParaRPr lang="en-US" sz="2000" b="0" dirty="0">
              <a:solidFill>
                <a:srgbClr val="000000"/>
              </a:solidFill>
            </a:endParaRPr>
          </a:p>
        </p:txBody>
      </p:sp>
      <p:sp>
        <p:nvSpPr>
          <p:cNvPr id="7" name="AutoShape 7"/>
          <p:cNvSpPr>
            <a:spLocks noChangeAspect="1" noChangeArrowheads="1" noTextEdit="1"/>
          </p:cNvSpPr>
          <p:nvPr/>
        </p:nvSpPr>
        <p:spPr bwMode="auto">
          <a:xfrm>
            <a:off x="2913798" y="2393454"/>
            <a:ext cx="2586037" cy="2665413"/>
          </a:xfrm>
          <a:prstGeom prst="rect">
            <a:avLst/>
          </a:prstGeom>
          <a:noFill/>
          <a:ln w="9525">
            <a:noFill/>
            <a:miter lim="800000"/>
            <a:headEnd/>
            <a:tailEnd/>
          </a:ln>
        </p:spPr>
        <p:txBody>
          <a:bodyPr/>
          <a:lstStyle/>
          <a:p>
            <a:endParaRPr lang="en-US">
              <a:solidFill>
                <a:srgbClr val="000000"/>
              </a:solidFill>
            </a:endParaRPr>
          </a:p>
        </p:txBody>
      </p:sp>
      <p:sp>
        <p:nvSpPr>
          <p:cNvPr id="48" name="Title 1"/>
          <p:cNvSpPr>
            <a:spLocks noGrp="1"/>
          </p:cNvSpPr>
          <p:nvPr>
            <p:ph type="title"/>
          </p:nvPr>
        </p:nvSpPr>
        <p:spPr>
          <a:xfrm>
            <a:off x="514350" y="122239"/>
            <a:ext cx="9258300" cy="1143000"/>
          </a:xfrm>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Hierarchical variational Bayesian learning</a:t>
            </a:r>
            <a:endParaRPr lang="en-US" sz="2800" b="1" dirty="0">
              <a:latin typeface="Arial Unicode MS" pitchFamily="34" charset="-128"/>
              <a:ea typeface="Arial Unicode MS" pitchFamily="34" charset="-128"/>
              <a:cs typeface="Arial Unicode MS" pitchFamily="34" charset="-128"/>
            </a:endParaRPr>
          </a:p>
        </p:txBody>
      </p:sp>
      <p:sp>
        <p:nvSpPr>
          <p:cNvPr id="49" name="Rectangle 3"/>
          <p:cNvSpPr>
            <a:spLocks noChangeArrowheads="1"/>
          </p:cNvSpPr>
          <p:nvPr/>
        </p:nvSpPr>
        <p:spPr bwMode="auto">
          <a:xfrm>
            <a:off x="519114" y="4520828"/>
            <a:ext cx="3125787" cy="396875"/>
          </a:xfrm>
          <a:prstGeom prst="rect">
            <a:avLst/>
          </a:prstGeom>
          <a:noFill/>
          <a:ln w="9525">
            <a:noFill/>
            <a:miter lim="800000"/>
            <a:headEnd/>
            <a:tailEnd/>
          </a:ln>
          <a:effectLst/>
        </p:spPr>
        <p:txBody>
          <a:bodyPr>
            <a:spAutoFit/>
          </a:bodyPr>
          <a:lstStyle/>
          <a:p>
            <a:pPr>
              <a:spcBef>
                <a:spcPct val="30000"/>
              </a:spcBef>
            </a:pPr>
            <a:r>
              <a:rPr lang="en-GB" sz="2000" b="0" dirty="0" smtClean="0">
                <a:solidFill>
                  <a:srgbClr val="000000"/>
                </a:solidFill>
              </a:rPr>
              <a:t>sensory stimuli</a:t>
            </a:r>
            <a:endParaRPr lang="en-GB" sz="2000" b="0" dirty="0">
              <a:solidFill>
                <a:srgbClr val="000000"/>
              </a:solidFill>
            </a:endParaRPr>
          </a:p>
        </p:txBody>
      </p:sp>
      <p:grpSp>
        <p:nvGrpSpPr>
          <p:cNvPr id="2" name="Group 52"/>
          <p:cNvGrpSpPr/>
          <p:nvPr/>
        </p:nvGrpSpPr>
        <p:grpSpPr>
          <a:xfrm>
            <a:off x="2059208" y="1724633"/>
            <a:ext cx="2716234" cy="3313596"/>
            <a:chOff x="2435725" y="1310105"/>
            <a:chExt cx="2716234" cy="3313596"/>
          </a:xfrm>
        </p:grpSpPr>
        <p:sp>
          <p:nvSpPr>
            <p:cNvPr id="8" name="Oval 8"/>
            <p:cNvSpPr>
              <a:spLocks noChangeArrowheads="1"/>
            </p:cNvSpPr>
            <p:nvPr/>
          </p:nvSpPr>
          <p:spPr bwMode="auto">
            <a:xfrm>
              <a:off x="3169000" y="1310105"/>
              <a:ext cx="560732" cy="560388"/>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10" name="Oval 10"/>
            <p:cNvSpPr>
              <a:spLocks noChangeArrowheads="1"/>
            </p:cNvSpPr>
            <p:nvPr/>
          </p:nvSpPr>
          <p:spPr bwMode="auto">
            <a:xfrm>
              <a:off x="3704858" y="3307664"/>
              <a:ext cx="560732" cy="560388"/>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11" name="Oval 11"/>
            <p:cNvSpPr>
              <a:spLocks noChangeArrowheads="1"/>
            </p:cNvSpPr>
            <p:nvPr/>
          </p:nvSpPr>
          <p:spPr bwMode="auto">
            <a:xfrm>
              <a:off x="4586462" y="3307664"/>
              <a:ext cx="560732" cy="560388"/>
            </a:xfrm>
            <a:prstGeom prst="ellipse">
              <a:avLst/>
            </a:prstGeom>
            <a:noFill/>
            <a:ln w="22225" cap="rnd">
              <a:solidFill>
                <a:srgbClr val="000000"/>
              </a:solidFill>
              <a:round/>
              <a:headEnd/>
              <a:tailEnd/>
            </a:ln>
          </p:spPr>
          <p:txBody>
            <a:bodyPr/>
            <a:lstStyle/>
            <a:p>
              <a:endParaRPr lang="en-US">
                <a:solidFill>
                  <a:srgbClr val="000000"/>
                </a:solidFill>
              </a:endParaRPr>
            </a:p>
          </p:txBody>
        </p:sp>
        <p:grpSp>
          <p:nvGrpSpPr>
            <p:cNvPr id="6" name="Group 12"/>
            <p:cNvGrpSpPr>
              <a:grpSpLocks/>
            </p:cNvGrpSpPr>
            <p:nvPr/>
          </p:nvGrpSpPr>
          <p:grpSpPr bwMode="auto">
            <a:xfrm>
              <a:off x="3116580" y="1787942"/>
              <a:ext cx="657629" cy="195263"/>
              <a:chOff x="1288" y="2068"/>
              <a:chExt cx="414" cy="123"/>
            </a:xfrm>
          </p:grpSpPr>
          <p:sp>
            <p:nvSpPr>
              <p:cNvPr id="36" name="Freeform 13"/>
              <p:cNvSpPr>
                <a:spLocks noEditPoints="1"/>
              </p:cNvSpPr>
              <p:nvPr/>
            </p:nvSpPr>
            <p:spPr bwMode="auto">
              <a:xfrm>
                <a:off x="1288" y="2068"/>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37" name="Freeform 14"/>
              <p:cNvSpPr>
                <a:spLocks noEditPoints="1"/>
              </p:cNvSpPr>
              <p:nvPr/>
            </p:nvSpPr>
            <p:spPr bwMode="auto">
              <a:xfrm>
                <a:off x="1607" y="2069"/>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pSp>
        <p:sp>
          <p:nvSpPr>
            <p:cNvPr id="13" name="Freeform 15"/>
            <p:cNvSpPr>
              <a:spLocks noEditPoints="1"/>
            </p:cNvSpPr>
            <p:nvPr/>
          </p:nvSpPr>
          <p:spPr bwMode="auto">
            <a:xfrm>
              <a:off x="3806521" y="2840939"/>
              <a:ext cx="319283" cy="90488"/>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14" name="Freeform 16"/>
            <p:cNvSpPr>
              <a:spLocks noEditPoints="1"/>
            </p:cNvSpPr>
            <p:nvPr/>
          </p:nvSpPr>
          <p:spPr bwMode="auto">
            <a:xfrm>
              <a:off x="4688124" y="2839351"/>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15" name="Freeform 17"/>
            <p:cNvSpPr>
              <a:spLocks noEditPoints="1"/>
            </p:cNvSpPr>
            <p:nvPr/>
          </p:nvSpPr>
          <p:spPr bwMode="auto">
            <a:xfrm>
              <a:off x="2928094" y="2839351"/>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19" name="Oval 21"/>
            <p:cNvSpPr>
              <a:spLocks noChangeArrowheads="1"/>
            </p:cNvSpPr>
            <p:nvPr/>
          </p:nvSpPr>
          <p:spPr bwMode="auto">
            <a:xfrm>
              <a:off x="3711212" y="406172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0" name="Oval 22"/>
            <p:cNvSpPr>
              <a:spLocks noChangeArrowheads="1"/>
            </p:cNvSpPr>
            <p:nvPr/>
          </p:nvSpPr>
          <p:spPr bwMode="auto">
            <a:xfrm>
              <a:off x="4591227" y="406172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 name="Freeform 23"/>
            <p:cNvSpPr>
              <a:spLocks noEditPoints="1"/>
            </p:cNvSpPr>
            <p:nvPr/>
          </p:nvSpPr>
          <p:spPr bwMode="auto">
            <a:xfrm>
              <a:off x="3933599" y="3880751"/>
              <a:ext cx="88955" cy="171450"/>
            </a:xfrm>
            <a:custGeom>
              <a:avLst/>
              <a:gdLst/>
              <a:ahLst/>
              <a:cxnLst>
                <a:cxn ang="0">
                  <a:pos x="37" y="0"/>
                </a:cxn>
                <a:cxn ang="0">
                  <a:pos x="37" y="61"/>
                </a:cxn>
                <a:cxn ang="0">
                  <a:pos x="19" y="61"/>
                </a:cxn>
                <a:cxn ang="0">
                  <a:pos x="19" y="0"/>
                </a:cxn>
                <a:cxn ang="0">
                  <a:pos x="37" y="0"/>
                </a:cxn>
                <a:cxn ang="0">
                  <a:pos x="56" y="52"/>
                </a:cxn>
                <a:cxn ang="0">
                  <a:pos x="28" y="108"/>
                </a:cxn>
                <a:cxn ang="0">
                  <a:pos x="0" y="52"/>
                </a:cxn>
                <a:cxn ang="0">
                  <a:pos x="56" y="52"/>
                </a:cxn>
              </a:cxnLst>
              <a:rect l="0" t="0" r="r" b="b"/>
              <a:pathLst>
                <a:path w="56" h="108">
                  <a:moveTo>
                    <a:pt x="37" y="0"/>
                  </a:moveTo>
                  <a:lnTo>
                    <a:pt x="37" y="61"/>
                  </a:lnTo>
                  <a:lnTo>
                    <a:pt x="19" y="61"/>
                  </a:lnTo>
                  <a:lnTo>
                    <a:pt x="19" y="0"/>
                  </a:lnTo>
                  <a:lnTo>
                    <a:pt x="37" y="0"/>
                  </a:lnTo>
                  <a:close/>
                  <a:moveTo>
                    <a:pt x="56" y="52"/>
                  </a:moveTo>
                  <a:lnTo>
                    <a:pt x="28" y="108"/>
                  </a:lnTo>
                  <a:lnTo>
                    <a:pt x="0" y="52"/>
                  </a:lnTo>
                  <a:lnTo>
                    <a:pt x="56" y="52"/>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2" name="Freeform 24"/>
            <p:cNvSpPr>
              <a:spLocks noEditPoints="1"/>
            </p:cNvSpPr>
            <p:nvPr/>
          </p:nvSpPr>
          <p:spPr bwMode="auto">
            <a:xfrm>
              <a:off x="4843795" y="3879164"/>
              <a:ext cx="88955" cy="171450"/>
            </a:xfrm>
            <a:custGeom>
              <a:avLst/>
              <a:gdLst/>
              <a:ahLst/>
              <a:cxnLst>
                <a:cxn ang="0">
                  <a:pos x="38" y="0"/>
                </a:cxn>
                <a:cxn ang="0">
                  <a:pos x="38" y="61"/>
                </a:cxn>
                <a:cxn ang="0">
                  <a:pos x="19" y="61"/>
                </a:cxn>
                <a:cxn ang="0">
                  <a:pos x="19" y="0"/>
                </a:cxn>
                <a:cxn ang="0">
                  <a:pos x="38" y="0"/>
                </a:cxn>
                <a:cxn ang="0">
                  <a:pos x="56" y="51"/>
                </a:cxn>
                <a:cxn ang="0">
                  <a:pos x="28" y="108"/>
                </a:cxn>
                <a:cxn ang="0">
                  <a:pos x="0" y="51"/>
                </a:cxn>
                <a:cxn ang="0">
                  <a:pos x="56" y="51"/>
                </a:cxn>
              </a:cxnLst>
              <a:rect l="0" t="0" r="r" b="b"/>
              <a:pathLst>
                <a:path w="56" h="108">
                  <a:moveTo>
                    <a:pt x="38" y="0"/>
                  </a:moveTo>
                  <a:lnTo>
                    <a:pt x="38" y="61"/>
                  </a:lnTo>
                  <a:lnTo>
                    <a:pt x="19" y="61"/>
                  </a:lnTo>
                  <a:lnTo>
                    <a:pt x="19" y="0"/>
                  </a:lnTo>
                  <a:lnTo>
                    <a:pt x="38" y="0"/>
                  </a:lnTo>
                  <a:close/>
                  <a:moveTo>
                    <a:pt x="56" y="51"/>
                  </a:moveTo>
                  <a:lnTo>
                    <a:pt x="28" y="108"/>
                  </a:lnTo>
                  <a:lnTo>
                    <a:pt x="0" y="51"/>
                  </a:lnTo>
                  <a:lnTo>
                    <a:pt x="56" y="5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3" name="Oval 25"/>
            <p:cNvSpPr>
              <a:spLocks noChangeArrowheads="1"/>
            </p:cNvSpPr>
            <p:nvPr/>
          </p:nvSpPr>
          <p:spPr bwMode="auto">
            <a:xfrm>
              <a:off x="3239435" y="263297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4" name="Oval 26"/>
            <p:cNvSpPr>
              <a:spLocks noChangeArrowheads="1"/>
            </p:cNvSpPr>
            <p:nvPr/>
          </p:nvSpPr>
          <p:spPr bwMode="auto">
            <a:xfrm>
              <a:off x="3239435" y="263297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5" name="Oval 27"/>
            <p:cNvSpPr>
              <a:spLocks noChangeArrowheads="1"/>
            </p:cNvSpPr>
            <p:nvPr/>
          </p:nvSpPr>
          <p:spPr bwMode="auto">
            <a:xfrm>
              <a:off x="4136924" y="263297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6" name="Freeform 28"/>
            <p:cNvSpPr>
              <a:spLocks noEditPoints="1"/>
            </p:cNvSpPr>
            <p:nvPr/>
          </p:nvSpPr>
          <p:spPr bwMode="auto">
            <a:xfrm>
              <a:off x="3116580" y="1787942"/>
              <a:ext cx="154082" cy="19526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7" name="Freeform 29"/>
            <p:cNvSpPr>
              <a:spLocks noEditPoints="1"/>
            </p:cNvSpPr>
            <p:nvPr/>
          </p:nvSpPr>
          <p:spPr bwMode="auto">
            <a:xfrm>
              <a:off x="3623304" y="1789530"/>
              <a:ext cx="150905" cy="193675"/>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8" name="Freeform 30"/>
            <p:cNvSpPr>
              <a:spLocks noEditPoints="1"/>
            </p:cNvSpPr>
            <p:nvPr/>
          </p:nvSpPr>
          <p:spPr bwMode="auto">
            <a:xfrm>
              <a:off x="4592816" y="3126689"/>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9" name="Freeform 31"/>
            <p:cNvSpPr>
              <a:spLocks noEditPoints="1"/>
            </p:cNvSpPr>
            <p:nvPr/>
          </p:nvSpPr>
          <p:spPr bwMode="auto">
            <a:xfrm>
              <a:off x="3708035" y="3128276"/>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38" name="Freeform 15"/>
            <p:cNvSpPr>
              <a:spLocks noEditPoints="1"/>
            </p:cNvSpPr>
            <p:nvPr/>
          </p:nvSpPr>
          <p:spPr bwMode="auto">
            <a:xfrm>
              <a:off x="3314152" y="2172728"/>
              <a:ext cx="319283" cy="90488"/>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39" name="Freeform 16"/>
            <p:cNvSpPr>
              <a:spLocks noEditPoints="1"/>
            </p:cNvSpPr>
            <p:nvPr/>
          </p:nvSpPr>
          <p:spPr bwMode="auto">
            <a:xfrm>
              <a:off x="4195755" y="2171140"/>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40" name="Freeform 17"/>
            <p:cNvSpPr>
              <a:spLocks noEditPoints="1"/>
            </p:cNvSpPr>
            <p:nvPr/>
          </p:nvSpPr>
          <p:spPr bwMode="auto">
            <a:xfrm>
              <a:off x="2435725" y="2171140"/>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41" name="Oval 25"/>
            <p:cNvSpPr>
              <a:spLocks noChangeArrowheads="1"/>
            </p:cNvSpPr>
            <p:nvPr/>
          </p:nvSpPr>
          <p:spPr bwMode="auto">
            <a:xfrm>
              <a:off x="2747066" y="1964765"/>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42" name="Oval 26"/>
            <p:cNvSpPr>
              <a:spLocks noChangeArrowheads="1"/>
            </p:cNvSpPr>
            <p:nvPr/>
          </p:nvSpPr>
          <p:spPr bwMode="auto">
            <a:xfrm>
              <a:off x="2747066" y="1964765"/>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43" name="Oval 27"/>
            <p:cNvSpPr>
              <a:spLocks noChangeArrowheads="1"/>
            </p:cNvSpPr>
            <p:nvPr/>
          </p:nvSpPr>
          <p:spPr bwMode="auto">
            <a:xfrm>
              <a:off x="3644555" y="1964765"/>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44" name="Freeform 30"/>
            <p:cNvSpPr>
              <a:spLocks noEditPoints="1"/>
            </p:cNvSpPr>
            <p:nvPr/>
          </p:nvSpPr>
          <p:spPr bwMode="auto">
            <a:xfrm>
              <a:off x="4100447" y="2458478"/>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45" name="Freeform 31"/>
            <p:cNvSpPr>
              <a:spLocks noEditPoints="1"/>
            </p:cNvSpPr>
            <p:nvPr/>
          </p:nvSpPr>
          <p:spPr bwMode="auto">
            <a:xfrm>
              <a:off x="3215666" y="2460065"/>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aphicFrame>
          <p:nvGraphicFramePr>
            <p:cNvPr id="50" name="Object 49"/>
            <p:cNvGraphicFramePr>
              <a:graphicFrameLocks noChangeAspect="1"/>
            </p:cNvGraphicFramePr>
            <p:nvPr/>
          </p:nvGraphicFramePr>
          <p:xfrm>
            <a:off x="3744059" y="3379827"/>
            <a:ext cx="464527" cy="420286"/>
          </p:xfrm>
          <a:graphic>
            <a:graphicData uri="http://schemas.openxmlformats.org/presentationml/2006/ole">
              <mc:AlternateContent xmlns:mc="http://schemas.openxmlformats.org/markup-compatibility/2006">
                <mc:Choice xmlns:v="urn:schemas-microsoft-com:vml" Requires="v">
                  <p:oleObj spid="_x0000_s211111" name="Equation" r:id="rId4" imgW="266469" imgH="241091" progId="Equation.DSMT4">
                    <p:embed/>
                  </p:oleObj>
                </mc:Choice>
                <mc:Fallback>
                  <p:oleObj name="Equation" r:id="rId4" imgW="266469" imgH="24109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059" y="3379827"/>
                          <a:ext cx="464527" cy="420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5" name="Object 3"/>
            <p:cNvGraphicFramePr>
              <a:graphicFrameLocks noChangeAspect="1"/>
            </p:cNvGraphicFramePr>
            <p:nvPr/>
          </p:nvGraphicFramePr>
          <p:xfrm>
            <a:off x="4717198" y="3372953"/>
            <a:ext cx="309562" cy="420687"/>
          </p:xfrm>
          <a:graphic>
            <a:graphicData uri="http://schemas.openxmlformats.org/presentationml/2006/ole">
              <mc:AlternateContent xmlns:mc="http://schemas.openxmlformats.org/markup-compatibility/2006">
                <mc:Choice xmlns:v="urn:schemas-microsoft-com:vml" Requires="v">
                  <p:oleObj spid="_x0000_s211112" name="Equation" r:id="rId6" imgW="177646" imgH="241091" progId="Equation.DSMT4">
                    <p:embed/>
                  </p:oleObj>
                </mc:Choice>
                <mc:Fallback>
                  <p:oleObj name="Equation" r:id="rId6" imgW="177646" imgH="24109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198" y="3372953"/>
                          <a:ext cx="309562"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6" name="Object 4"/>
            <p:cNvGraphicFramePr>
              <a:graphicFrameLocks noChangeAspect="1"/>
            </p:cNvGraphicFramePr>
            <p:nvPr/>
          </p:nvGraphicFramePr>
          <p:xfrm>
            <a:off x="3326918" y="2715978"/>
            <a:ext cx="465138" cy="420687"/>
          </p:xfrm>
          <a:graphic>
            <a:graphicData uri="http://schemas.openxmlformats.org/presentationml/2006/ole">
              <mc:AlternateContent xmlns:mc="http://schemas.openxmlformats.org/markup-compatibility/2006">
                <mc:Choice xmlns:v="urn:schemas-microsoft-com:vml" Requires="v">
                  <p:oleObj spid="_x0000_s211113" name="Equation" r:id="rId8" imgW="266469" imgH="241091" progId="Equation.DSMT4">
                    <p:embed/>
                  </p:oleObj>
                </mc:Choice>
                <mc:Fallback>
                  <p:oleObj name="Equation" r:id="rId8" imgW="266469" imgH="24109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6918" y="2715978"/>
                          <a:ext cx="4651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7" name="Object 5"/>
            <p:cNvGraphicFramePr>
              <a:graphicFrameLocks noChangeAspect="1"/>
            </p:cNvGraphicFramePr>
            <p:nvPr/>
          </p:nvGraphicFramePr>
          <p:xfrm>
            <a:off x="4264882" y="2721345"/>
            <a:ext cx="309562" cy="420687"/>
          </p:xfrm>
          <a:graphic>
            <a:graphicData uri="http://schemas.openxmlformats.org/presentationml/2006/ole">
              <mc:AlternateContent xmlns:mc="http://schemas.openxmlformats.org/markup-compatibility/2006">
                <mc:Choice xmlns:v="urn:schemas-microsoft-com:vml" Requires="v">
                  <p:oleObj spid="_x0000_s211114" name="Equation" r:id="rId10" imgW="177646" imgH="241091" progId="Equation.DSMT4">
                    <p:embed/>
                  </p:oleObj>
                </mc:Choice>
                <mc:Fallback>
                  <p:oleObj name="Equation" r:id="rId10" imgW="177646" imgH="24109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4882" y="2721345"/>
                          <a:ext cx="309562"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8" name="Object 6"/>
            <p:cNvGraphicFramePr>
              <a:graphicFrameLocks noChangeAspect="1"/>
            </p:cNvGraphicFramePr>
            <p:nvPr/>
          </p:nvGraphicFramePr>
          <p:xfrm>
            <a:off x="3795228" y="2040308"/>
            <a:ext cx="311150" cy="420688"/>
          </p:xfrm>
          <a:graphic>
            <a:graphicData uri="http://schemas.openxmlformats.org/presentationml/2006/ole">
              <mc:AlternateContent xmlns:mc="http://schemas.openxmlformats.org/markup-compatibility/2006">
                <mc:Choice xmlns:v="urn:schemas-microsoft-com:vml" Requires="v">
                  <p:oleObj spid="_x0000_s211115" name="Equation" r:id="rId12" imgW="177646" imgH="241091" progId="Equation.DSMT4">
                    <p:embed/>
                  </p:oleObj>
                </mc:Choice>
                <mc:Fallback>
                  <p:oleObj name="Equation" r:id="rId12" imgW="177646" imgH="24109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5228" y="2040308"/>
                          <a:ext cx="31115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9" name="Object 7"/>
            <p:cNvGraphicFramePr>
              <a:graphicFrameLocks noChangeAspect="1"/>
            </p:cNvGraphicFramePr>
            <p:nvPr/>
          </p:nvGraphicFramePr>
          <p:xfrm>
            <a:off x="2786065" y="2045192"/>
            <a:ext cx="465137" cy="420688"/>
          </p:xfrm>
          <a:graphic>
            <a:graphicData uri="http://schemas.openxmlformats.org/presentationml/2006/ole">
              <mc:AlternateContent xmlns:mc="http://schemas.openxmlformats.org/markup-compatibility/2006">
                <mc:Choice xmlns:v="urn:schemas-microsoft-com:vml" Requires="v">
                  <p:oleObj spid="_x0000_s211116" name="Equation" r:id="rId14" imgW="266469" imgH="241091" progId="Equation.DSMT4">
                    <p:embed/>
                  </p:oleObj>
                </mc:Choice>
                <mc:Fallback>
                  <p:oleObj name="Equation" r:id="rId14" imgW="266469" imgH="24109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6065" y="2045192"/>
                          <a:ext cx="46513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0" name="Object 8"/>
            <p:cNvGraphicFramePr>
              <a:graphicFrameLocks noChangeAspect="1"/>
            </p:cNvGraphicFramePr>
            <p:nvPr/>
          </p:nvGraphicFramePr>
          <p:xfrm>
            <a:off x="3336194" y="1439378"/>
            <a:ext cx="244475" cy="309562"/>
          </p:xfrm>
          <a:graphic>
            <a:graphicData uri="http://schemas.openxmlformats.org/presentationml/2006/ole">
              <mc:AlternateContent xmlns:mc="http://schemas.openxmlformats.org/markup-compatibility/2006">
                <mc:Choice xmlns:v="urn:schemas-microsoft-com:vml" Requires="v">
                  <p:oleObj spid="_x0000_s211117" name="Equation" r:id="rId16" imgW="139579" imgH="177646" progId="Equation.DSMT4">
                    <p:embed/>
                  </p:oleObj>
                </mc:Choice>
                <mc:Fallback>
                  <p:oleObj name="Equation" r:id="rId16" imgW="139579" imgH="177646"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36194" y="1439378"/>
                          <a:ext cx="24447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1" name="Object 9"/>
            <p:cNvGraphicFramePr>
              <a:graphicFrameLocks noChangeAspect="1"/>
            </p:cNvGraphicFramePr>
            <p:nvPr/>
          </p:nvGraphicFramePr>
          <p:xfrm>
            <a:off x="3765919" y="4127015"/>
            <a:ext cx="465137" cy="420688"/>
          </p:xfrm>
          <a:graphic>
            <a:graphicData uri="http://schemas.openxmlformats.org/presentationml/2006/ole">
              <mc:AlternateContent xmlns:mc="http://schemas.openxmlformats.org/markup-compatibility/2006">
                <mc:Choice xmlns:v="urn:schemas-microsoft-com:vml" Requires="v">
                  <p:oleObj spid="_x0000_s211118" name="Equation" r:id="rId18" imgW="266469" imgH="241091" progId="Equation.DSMT4">
                    <p:embed/>
                  </p:oleObj>
                </mc:Choice>
                <mc:Fallback>
                  <p:oleObj name="Equation" r:id="rId18" imgW="266469" imgH="241091"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65919" y="4127015"/>
                          <a:ext cx="46513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2" name="Object 10"/>
            <p:cNvGraphicFramePr>
              <a:graphicFrameLocks noChangeAspect="1"/>
            </p:cNvGraphicFramePr>
            <p:nvPr/>
          </p:nvGraphicFramePr>
          <p:xfrm>
            <a:off x="4751390" y="4131778"/>
            <a:ext cx="309562" cy="420687"/>
          </p:xfrm>
          <a:graphic>
            <a:graphicData uri="http://schemas.openxmlformats.org/presentationml/2006/ole">
              <mc:AlternateContent xmlns:mc="http://schemas.openxmlformats.org/markup-compatibility/2006">
                <mc:Choice xmlns:v="urn:schemas-microsoft-com:vml" Requires="v">
                  <p:oleObj spid="_x0000_s211119" name="Equation" r:id="rId20" imgW="177646" imgH="241091" progId="Equation.DSMT4">
                    <p:embed/>
                  </p:oleObj>
                </mc:Choice>
                <mc:Fallback>
                  <p:oleObj name="Equation" r:id="rId20" imgW="177646" imgH="241091"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51390" y="4131778"/>
                          <a:ext cx="309562"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780364" name="Object 12"/>
          <p:cNvGraphicFramePr>
            <a:graphicFrameLocks noChangeAspect="1"/>
          </p:cNvGraphicFramePr>
          <p:nvPr>
            <p:extLst>
              <p:ext uri="{D42A27DB-BD31-4B8C-83A1-F6EECF244321}">
                <p14:modId xmlns:p14="http://schemas.microsoft.com/office/powerpoint/2010/main" val="3429632402"/>
              </p:ext>
            </p:extLst>
          </p:nvPr>
        </p:nvGraphicFramePr>
        <p:xfrm>
          <a:off x="4975552" y="2374606"/>
          <a:ext cx="4356100" cy="604837"/>
        </p:xfrm>
        <a:graphic>
          <a:graphicData uri="http://schemas.openxmlformats.org/presentationml/2006/ole">
            <mc:AlternateContent xmlns:mc="http://schemas.openxmlformats.org/markup-compatibility/2006">
              <mc:Choice xmlns:v="urn:schemas-microsoft-com:vml" Requires="v">
                <p:oleObj spid="_x0000_s211120" name="Equation" r:id="rId22" imgW="2006600" imgH="279400" progId="Equation.DSMT4">
                  <p:embed/>
                </p:oleObj>
              </mc:Choice>
              <mc:Fallback>
                <p:oleObj name="Equation" r:id="rId22" imgW="20066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75552" y="2374606"/>
                        <a:ext cx="4356100"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5" name="Object 13"/>
          <p:cNvGraphicFramePr>
            <a:graphicFrameLocks noChangeAspect="1"/>
          </p:cNvGraphicFramePr>
          <p:nvPr>
            <p:extLst>
              <p:ext uri="{D42A27DB-BD31-4B8C-83A1-F6EECF244321}">
                <p14:modId xmlns:p14="http://schemas.microsoft.com/office/powerpoint/2010/main" val="1007146397"/>
              </p:ext>
            </p:extLst>
          </p:nvPr>
        </p:nvGraphicFramePr>
        <p:xfrm>
          <a:off x="4995961" y="1829253"/>
          <a:ext cx="1295400" cy="550862"/>
        </p:xfrm>
        <a:graphic>
          <a:graphicData uri="http://schemas.openxmlformats.org/presentationml/2006/ole">
            <mc:AlternateContent xmlns:mc="http://schemas.openxmlformats.org/markup-compatibility/2006">
              <mc:Choice xmlns:v="urn:schemas-microsoft-com:vml" Requires="v">
                <p:oleObj spid="_x0000_s211121" name="Equation" r:id="rId24" imgW="596641" imgH="253890" progId="Equation.DSMT4">
                  <p:embed/>
                </p:oleObj>
              </mc:Choice>
              <mc:Fallback>
                <p:oleObj name="Equation" r:id="rId24" imgW="596641" imgH="25389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95961" y="1829253"/>
                        <a:ext cx="12954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6" name="Object 14"/>
          <p:cNvGraphicFramePr>
            <a:graphicFrameLocks noChangeAspect="1"/>
          </p:cNvGraphicFramePr>
          <p:nvPr>
            <p:extLst>
              <p:ext uri="{D42A27DB-BD31-4B8C-83A1-F6EECF244321}">
                <p14:modId xmlns:p14="http://schemas.microsoft.com/office/powerpoint/2010/main" val="3810781730"/>
              </p:ext>
            </p:extLst>
          </p:nvPr>
        </p:nvGraphicFramePr>
        <p:xfrm>
          <a:off x="4968596" y="2989453"/>
          <a:ext cx="5318125" cy="604838"/>
        </p:xfrm>
        <a:graphic>
          <a:graphicData uri="http://schemas.openxmlformats.org/presentationml/2006/ole">
            <mc:AlternateContent xmlns:mc="http://schemas.openxmlformats.org/markup-compatibility/2006">
              <mc:Choice xmlns:v="urn:schemas-microsoft-com:vml" Requires="v">
                <p:oleObj spid="_x0000_s211122" name="Equation" r:id="rId26" imgW="2451100" imgH="279400" progId="Equation.DSMT4">
                  <p:embed/>
                </p:oleObj>
              </mc:Choice>
              <mc:Fallback>
                <p:oleObj name="Equation" r:id="rId26" imgW="2451100" imgH="2794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68596" y="2989453"/>
                        <a:ext cx="5318125"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7" name="Object 15"/>
          <p:cNvGraphicFramePr>
            <a:graphicFrameLocks noChangeAspect="1"/>
          </p:cNvGraphicFramePr>
          <p:nvPr>
            <p:extLst>
              <p:ext uri="{D42A27DB-BD31-4B8C-83A1-F6EECF244321}">
                <p14:modId xmlns:p14="http://schemas.microsoft.com/office/powerpoint/2010/main" val="2291620950"/>
              </p:ext>
            </p:extLst>
          </p:nvPr>
        </p:nvGraphicFramePr>
        <p:xfrm>
          <a:off x="4971863" y="3659378"/>
          <a:ext cx="4135438" cy="660400"/>
        </p:xfrm>
        <a:graphic>
          <a:graphicData uri="http://schemas.openxmlformats.org/presentationml/2006/ole">
            <mc:AlternateContent xmlns:mc="http://schemas.openxmlformats.org/markup-compatibility/2006">
              <mc:Choice xmlns:v="urn:schemas-microsoft-com:vml" Requires="v">
                <p:oleObj spid="_x0000_s211123" name="Equation" r:id="rId28" imgW="1904174" imgH="304668" progId="Equation.DSMT4">
                  <p:embed/>
                </p:oleObj>
              </mc:Choice>
              <mc:Fallback>
                <p:oleObj name="Equation" r:id="rId28" imgW="1904174" imgH="304668"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71863" y="3659378"/>
                        <a:ext cx="4135438"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8" name="Object 16"/>
          <p:cNvGraphicFramePr>
            <a:graphicFrameLocks noChangeAspect="1"/>
          </p:cNvGraphicFramePr>
          <p:nvPr>
            <p:extLst>
              <p:ext uri="{D42A27DB-BD31-4B8C-83A1-F6EECF244321}">
                <p14:modId xmlns:p14="http://schemas.microsoft.com/office/powerpoint/2010/main" val="4194596101"/>
              </p:ext>
            </p:extLst>
          </p:nvPr>
        </p:nvGraphicFramePr>
        <p:xfrm>
          <a:off x="4974311" y="4417718"/>
          <a:ext cx="4438650" cy="604838"/>
        </p:xfrm>
        <a:graphic>
          <a:graphicData uri="http://schemas.openxmlformats.org/presentationml/2006/ole">
            <mc:AlternateContent xmlns:mc="http://schemas.openxmlformats.org/markup-compatibility/2006">
              <mc:Choice xmlns:v="urn:schemas-microsoft-com:vml" Requires="v">
                <p:oleObj spid="_x0000_s211124" name="Equation" r:id="rId30" imgW="2044700" imgH="279400" progId="Equation.DSMT4">
                  <p:embed/>
                </p:oleObj>
              </mc:Choice>
              <mc:Fallback>
                <p:oleObj name="Equation" r:id="rId30" imgW="20447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4311" y="4417718"/>
                        <a:ext cx="443865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Rectangle 64"/>
          <p:cNvSpPr/>
          <p:nvPr/>
        </p:nvSpPr>
        <p:spPr>
          <a:xfrm>
            <a:off x="548503" y="5205199"/>
            <a:ext cx="2877711" cy="369332"/>
          </a:xfrm>
          <a:prstGeom prst="rect">
            <a:avLst/>
          </a:prstGeom>
        </p:spPr>
        <p:txBody>
          <a:bodyPr wrap="none">
            <a:spAutoFit/>
          </a:bodyPr>
          <a:lstStyle/>
          <a:p>
            <a:r>
              <a:rPr lang="de-CH" sz="1800" dirty="0" err="1" smtClean="0">
                <a:solidFill>
                  <a:srgbClr val="000000"/>
                </a:solidFill>
                <a:latin typeface="Arial Unicode MS" pitchFamily="34" charset="-128"/>
              </a:rPr>
              <a:t>Mean-field</a:t>
            </a:r>
            <a:r>
              <a:rPr lang="de-CH" sz="1800" dirty="0" smtClean="0">
                <a:solidFill>
                  <a:srgbClr val="000000"/>
                </a:solidFill>
                <a:latin typeface="Arial Unicode MS" pitchFamily="34" charset="-128"/>
              </a:rPr>
              <a:t> </a:t>
            </a:r>
            <a:r>
              <a:rPr lang="de-CH" sz="1800" dirty="0" err="1" smtClean="0">
                <a:solidFill>
                  <a:srgbClr val="000000"/>
                </a:solidFill>
                <a:latin typeface="Arial Unicode MS" pitchFamily="34" charset="-128"/>
              </a:rPr>
              <a:t>decomposition</a:t>
            </a:r>
            <a:r>
              <a:rPr lang="de-CH" sz="1800" dirty="0" smtClean="0">
                <a:solidFill>
                  <a:srgbClr val="000000"/>
                </a:solidFill>
                <a:latin typeface="Arial Unicode MS" pitchFamily="34" charset="-128"/>
              </a:rPr>
              <a:t> </a:t>
            </a:r>
            <a:endParaRPr lang="de-CH" sz="1800" dirty="0">
              <a:solidFill>
                <a:srgbClr val="000000"/>
              </a:solidFill>
            </a:endParaRPr>
          </a:p>
        </p:txBody>
      </p:sp>
      <p:graphicFrame>
        <p:nvGraphicFramePr>
          <p:cNvPr id="7780369" name="Object 17"/>
          <p:cNvGraphicFramePr>
            <a:graphicFrameLocks noChangeAspect="1"/>
          </p:cNvGraphicFramePr>
          <p:nvPr>
            <p:extLst>
              <p:ext uri="{D42A27DB-BD31-4B8C-83A1-F6EECF244321}">
                <p14:modId xmlns:p14="http://schemas.microsoft.com/office/powerpoint/2010/main" val="4058915550"/>
              </p:ext>
            </p:extLst>
          </p:nvPr>
        </p:nvGraphicFramePr>
        <p:xfrm>
          <a:off x="553104" y="5683060"/>
          <a:ext cx="6035675" cy="604837"/>
        </p:xfrm>
        <a:graphic>
          <a:graphicData uri="http://schemas.openxmlformats.org/presentationml/2006/ole">
            <mc:AlternateContent xmlns:mc="http://schemas.openxmlformats.org/markup-compatibility/2006">
              <mc:Choice xmlns:v="urn:schemas-microsoft-com:vml" Requires="v">
                <p:oleObj spid="_x0000_s211125" name="Equation" r:id="rId32" imgW="2781300" imgH="279400" progId="Equation.DSMT4">
                  <p:embed/>
                </p:oleObj>
              </mc:Choice>
              <mc:Fallback>
                <p:oleObj name="Equation" r:id="rId32" imgW="2781300" imgH="2794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3104" y="5683060"/>
                        <a:ext cx="6035675"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Box 43"/>
          <p:cNvSpPr txBox="1">
            <a:spLocks noChangeArrowheads="1"/>
          </p:cNvSpPr>
          <p:nvPr/>
        </p:nvSpPr>
        <p:spPr bwMode="auto">
          <a:xfrm>
            <a:off x="6188956" y="6380163"/>
            <a:ext cx="3927475" cy="304800"/>
          </a:xfrm>
          <a:prstGeom prst="rect">
            <a:avLst/>
          </a:prstGeom>
          <a:noFill/>
          <a:ln w="9525">
            <a:noFill/>
            <a:miter lim="800000"/>
            <a:headEnd/>
            <a:tailEnd/>
          </a:ln>
          <a:effectLst/>
        </p:spPr>
        <p:txBody>
          <a:bodyPr>
            <a:spAutoFit/>
          </a:bodyPr>
          <a:lstStyle/>
          <a:p>
            <a:pPr algn="r">
              <a:spcBef>
                <a:spcPct val="50000"/>
              </a:spcBef>
            </a:pPr>
            <a:r>
              <a:rPr lang="en-US" b="0" dirty="0" err="1" smtClean="0">
                <a:solidFill>
                  <a:srgbClr val="000000"/>
                </a:solidFill>
                <a:latin typeface="Times New Roman" pitchFamily="18" charset="0"/>
              </a:rPr>
              <a:t>Mathys</a:t>
            </a:r>
            <a:r>
              <a:rPr lang="en-US" b="0" dirty="0" smtClean="0">
                <a:solidFill>
                  <a:srgbClr val="000000"/>
                </a:solidFill>
                <a:latin typeface="Times New Roman" pitchFamily="18" charset="0"/>
              </a:rPr>
              <a:t> et al. (2011), </a:t>
            </a:r>
            <a:r>
              <a:rPr lang="en-US" b="0" i="1" dirty="0" smtClean="0">
                <a:solidFill>
                  <a:srgbClr val="000000"/>
                </a:solidFill>
                <a:latin typeface="Times New Roman" pitchFamily="18" charset="0"/>
              </a:rPr>
              <a:t>Front. Hum.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pic>
        <p:nvPicPr>
          <p:cNvPr id="57" name="Picture 12" descr="Thomas_Bayes"/>
          <p:cNvPicPr>
            <a:picLocks noChangeAspect="1" noChangeArrowheads="1"/>
          </p:cNvPicPr>
          <p:nvPr/>
        </p:nvPicPr>
        <p:blipFill>
          <a:blip r:embed="rId34" cstate="print"/>
          <a:srcRect/>
          <a:stretch>
            <a:fillRect/>
          </a:stretch>
        </p:blipFill>
        <p:spPr bwMode="auto">
          <a:xfrm>
            <a:off x="8467737" y="268080"/>
            <a:ext cx="1107827" cy="1188000"/>
          </a:xfrm>
          <a:prstGeom prst="rect">
            <a:avLst/>
          </a:prstGeom>
          <a:noFill/>
          <a:ln>
            <a:solidFill>
              <a:schemeClr val="bg2"/>
            </a:solidFill>
          </a:ln>
        </p:spPr>
      </p:pic>
      <p:pic>
        <p:nvPicPr>
          <p:cNvPr id="58" name="Picture 12" descr="Thomas_Bayes"/>
          <p:cNvPicPr>
            <a:picLocks noChangeAspect="1" noChangeArrowheads="1"/>
          </p:cNvPicPr>
          <p:nvPr/>
        </p:nvPicPr>
        <p:blipFill>
          <a:blip r:embed="rId34" cstate="print"/>
          <a:srcRect/>
          <a:stretch>
            <a:fillRect/>
          </a:stretch>
        </p:blipFill>
        <p:spPr bwMode="auto">
          <a:xfrm>
            <a:off x="8127079" y="586325"/>
            <a:ext cx="1107827" cy="1188000"/>
          </a:xfrm>
          <a:prstGeom prst="rect">
            <a:avLst/>
          </a:prstGeom>
          <a:noFill/>
          <a:ln>
            <a:solidFill>
              <a:schemeClr val="bg2"/>
            </a:solidFill>
          </a:ln>
        </p:spPr>
      </p:pic>
      <p:pic>
        <p:nvPicPr>
          <p:cNvPr id="59" name="Picture 12" descr="Thomas_Bayes"/>
          <p:cNvPicPr>
            <a:picLocks noChangeAspect="1" noChangeArrowheads="1"/>
          </p:cNvPicPr>
          <p:nvPr/>
        </p:nvPicPr>
        <p:blipFill>
          <a:blip r:embed="rId34" cstate="print"/>
          <a:srcRect/>
          <a:stretch>
            <a:fillRect/>
          </a:stretch>
        </p:blipFill>
        <p:spPr bwMode="auto">
          <a:xfrm>
            <a:off x="7772974" y="931464"/>
            <a:ext cx="1107827" cy="1188000"/>
          </a:xfrm>
          <a:prstGeom prst="rect">
            <a:avLst/>
          </a:prstGeom>
          <a:noFill/>
          <a:ln>
            <a:solidFill>
              <a:schemeClr val="bg2"/>
            </a:solidFill>
          </a:ln>
        </p:spPr>
      </p:pic>
    </p:spTree>
    <p:extLst>
      <p:ext uri="{BB962C8B-B14F-4D97-AF65-F5344CB8AC3E}">
        <p14:creationId xmlns:p14="http://schemas.microsoft.com/office/powerpoint/2010/main" val="1799670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3930795"/>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14350" y="274638"/>
            <a:ext cx="9258300" cy="904875"/>
          </a:xfrm>
        </p:spPr>
        <p:txBody>
          <a:bodyPr/>
          <a:lstStyle/>
          <a:p>
            <a:pPr algn="l" eaLnBrk="1" hangingPunct="1"/>
            <a:r>
              <a:rPr lang="en-GB" sz="2800" b="1" dirty="0" smtClean="0">
                <a:latin typeface="Arial Unicode MS" pitchFamily="34" charset="-128"/>
              </a:rPr>
              <a:t>Diffusion-weighted imaging</a:t>
            </a:r>
            <a:endParaRPr lang="en-US" sz="2800" b="1" dirty="0" smtClean="0">
              <a:latin typeface="Arial Unicode MS" pitchFamily="34" charset="-128"/>
            </a:endParaRPr>
          </a:p>
        </p:txBody>
      </p:sp>
      <p:pic>
        <p:nvPicPr>
          <p:cNvPr id="51203" name="Picture 3"/>
          <p:cNvPicPr>
            <a:picLocks noChangeAspect="1" noChangeArrowheads="1"/>
          </p:cNvPicPr>
          <p:nvPr/>
        </p:nvPicPr>
        <p:blipFill>
          <a:blip r:embed="rId2" cstate="print"/>
          <a:srcRect/>
          <a:stretch>
            <a:fillRect/>
          </a:stretch>
        </p:blipFill>
        <p:spPr bwMode="auto">
          <a:xfrm>
            <a:off x="344488" y="1804988"/>
            <a:ext cx="4502150" cy="3222625"/>
          </a:xfrm>
          <a:prstGeom prst="rect">
            <a:avLst/>
          </a:prstGeom>
          <a:noFill/>
          <a:ln w="9525">
            <a:noFill/>
            <a:miter lim="800000"/>
            <a:headEnd/>
            <a:tailEnd/>
          </a:ln>
        </p:spPr>
      </p:pic>
      <p:pic>
        <p:nvPicPr>
          <p:cNvPr id="51204" name="Picture 4"/>
          <p:cNvPicPr>
            <a:picLocks noChangeAspect="1" noChangeArrowheads="1"/>
          </p:cNvPicPr>
          <p:nvPr/>
        </p:nvPicPr>
        <p:blipFill>
          <a:blip r:embed="rId3" cstate="print"/>
          <a:srcRect/>
          <a:stretch>
            <a:fillRect/>
          </a:stretch>
        </p:blipFill>
        <p:spPr bwMode="auto">
          <a:xfrm>
            <a:off x="5095875" y="1304925"/>
            <a:ext cx="5029200" cy="5218113"/>
          </a:xfrm>
          <a:prstGeom prst="rect">
            <a:avLst/>
          </a:prstGeom>
          <a:noFill/>
          <a:ln w="9525" algn="ctr">
            <a:noFill/>
            <a:miter lim="800000"/>
            <a:headEnd/>
            <a:tailEnd/>
          </a:ln>
        </p:spPr>
      </p:pic>
      <p:sp>
        <p:nvSpPr>
          <p:cNvPr id="51205" name="Rectangle 5"/>
          <p:cNvSpPr>
            <a:spLocks noChangeArrowheads="1"/>
          </p:cNvSpPr>
          <p:nvPr/>
        </p:nvSpPr>
        <p:spPr bwMode="auto">
          <a:xfrm>
            <a:off x="5089525" y="6081713"/>
            <a:ext cx="2149475" cy="517525"/>
          </a:xfrm>
          <a:prstGeom prst="rect">
            <a:avLst/>
          </a:prstGeom>
          <a:noFill/>
          <a:ln w="9525" algn="ctr">
            <a:noFill/>
            <a:miter lim="800000"/>
            <a:headEnd/>
            <a:tailEnd/>
          </a:ln>
        </p:spPr>
        <p:txBody>
          <a:bodyPr wrap="none">
            <a:spAutoFit/>
          </a:bodyPr>
          <a:lstStyle/>
          <a:p>
            <a:r>
              <a:rPr lang="de-CH" b="0">
                <a:latin typeface="Times New Roman" pitchFamily="18" charset="0"/>
              </a:rPr>
              <a:t>Parker &amp; Alexander, 2005, </a:t>
            </a:r>
          </a:p>
          <a:p>
            <a:r>
              <a:rPr lang="de-CH" b="0" i="1">
                <a:latin typeface="Times New Roman" pitchFamily="18" charset="0"/>
              </a:rPr>
              <a:t>Phil. Trans. B</a:t>
            </a:r>
            <a:endParaRPr lang="en-US" b="0" i="1">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latin typeface="Arial Unicode MS" pitchFamily="34" charset="-128"/>
                <a:ea typeface="Arial Unicode MS" pitchFamily="34" charset="-128"/>
                <a:cs typeface="Arial Unicode MS" pitchFamily="34" charset="-128"/>
              </a:rPr>
              <a:t>Generative models &amp; model selection</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pPr lvl="0">
              <a:spcBef>
                <a:spcPts val="1200"/>
              </a:spcBef>
              <a:defRPr/>
            </a:pPr>
            <a:r>
              <a:rPr lang="de-CH" sz="2400" dirty="0" smtClean="0"/>
              <a:t>any DCM = a particular generative model of how the data (may) have been caused</a:t>
            </a:r>
          </a:p>
          <a:p>
            <a:pPr lvl="0">
              <a:spcBef>
                <a:spcPts val="2400"/>
              </a:spcBef>
              <a:defRPr/>
            </a:pPr>
            <a:r>
              <a:rPr lang="de-CH" sz="2400" dirty="0" smtClean="0"/>
              <a:t>modelling = comparing competing hypotheses about the mechanisms </a:t>
            </a:r>
            <a:r>
              <a:rPr lang="de-CH" sz="2400" dirty="0" err="1" smtClean="0"/>
              <a:t>underlying</a:t>
            </a:r>
            <a:r>
              <a:rPr lang="de-CH" sz="2400" dirty="0" smtClean="0"/>
              <a:t> </a:t>
            </a:r>
            <a:r>
              <a:rPr lang="de-CH" sz="2400" dirty="0" err="1" smtClean="0"/>
              <a:t>observed</a:t>
            </a:r>
            <a:r>
              <a:rPr lang="de-CH" sz="2400" dirty="0" smtClean="0"/>
              <a:t> </a:t>
            </a:r>
            <a:r>
              <a:rPr lang="de-CH" sz="2400" dirty="0" err="1" smtClean="0"/>
              <a:t>data</a:t>
            </a:r>
            <a:endParaRPr lang="de-CH" sz="2400" dirty="0" smtClean="0"/>
          </a:p>
          <a:p>
            <a:pPr marL="800100" lvl="1" indent="-342900">
              <a:spcBef>
                <a:spcPts val="1200"/>
              </a:spcBef>
              <a:buFont typeface="Symbol" pitchFamily="18" charset="2"/>
              <a:buChar char=""/>
              <a:defRPr/>
            </a:pPr>
            <a:r>
              <a:rPr lang="de-CH" sz="2400" dirty="0" smtClean="0"/>
              <a:t>a priori </a:t>
            </a:r>
            <a:r>
              <a:rPr lang="de-CH" sz="2400" dirty="0" err="1" smtClean="0"/>
              <a:t>definition</a:t>
            </a:r>
            <a:r>
              <a:rPr lang="de-CH" sz="2400" dirty="0" smtClean="0"/>
              <a:t> </a:t>
            </a:r>
            <a:r>
              <a:rPr lang="de-CH" sz="2400" dirty="0" err="1" smtClean="0"/>
              <a:t>of</a:t>
            </a:r>
            <a:r>
              <a:rPr lang="de-CH" sz="2400" dirty="0" smtClean="0"/>
              <a:t> </a:t>
            </a:r>
            <a:r>
              <a:rPr lang="de-CH" sz="2400" dirty="0" err="1" smtClean="0"/>
              <a:t>hypothesis</a:t>
            </a:r>
            <a:r>
              <a:rPr lang="de-CH" sz="2400" dirty="0" smtClean="0"/>
              <a:t> </a:t>
            </a:r>
            <a:r>
              <a:rPr lang="de-CH" sz="2400" dirty="0" err="1" smtClean="0"/>
              <a:t>set</a:t>
            </a:r>
            <a:r>
              <a:rPr lang="de-CH" sz="2400" dirty="0" smtClean="0"/>
              <a:t> (</a:t>
            </a:r>
            <a:r>
              <a:rPr lang="de-CH" sz="2400" dirty="0" err="1" smtClean="0"/>
              <a:t>model</a:t>
            </a:r>
            <a:r>
              <a:rPr lang="de-CH" sz="2400" dirty="0" smtClean="0"/>
              <a:t> </a:t>
            </a:r>
            <a:r>
              <a:rPr lang="de-CH" sz="2400" dirty="0" err="1" smtClean="0"/>
              <a:t>space</a:t>
            </a:r>
            <a:r>
              <a:rPr lang="de-CH" sz="2400" dirty="0" smtClean="0"/>
              <a:t>) </a:t>
            </a:r>
            <a:r>
              <a:rPr lang="de-CH" sz="2400" dirty="0" err="1" smtClean="0"/>
              <a:t>is</a:t>
            </a:r>
            <a:r>
              <a:rPr lang="de-CH" sz="2400" dirty="0" smtClean="0"/>
              <a:t> </a:t>
            </a:r>
            <a:r>
              <a:rPr lang="de-CH" sz="2400" dirty="0" err="1" smtClean="0"/>
              <a:t>crucial</a:t>
            </a:r>
            <a:endParaRPr lang="de-CH" sz="2400" dirty="0" smtClean="0"/>
          </a:p>
          <a:p>
            <a:pPr marL="800100" lvl="1" indent="-342900">
              <a:spcBef>
                <a:spcPts val="1200"/>
              </a:spcBef>
              <a:buFont typeface="Symbol" pitchFamily="18" charset="2"/>
              <a:buChar char=""/>
              <a:defRPr/>
            </a:pPr>
            <a:r>
              <a:rPr lang="de-CH" sz="2400" dirty="0" err="1" smtClean="0"/>
              <a:t>determine</a:t>
            </a:r>
            <a:r>
              <a:rPr lang="de-CH" sz="2400" dirty="0" smtClean="0"/>
              <a:t> </a:t>
            </a:r>
            <a:r>
              <a:rPr lang="de-CH" sz="2400" dirty="0" err="1" smtClean="0"/>
              <a:t>the</a:t>
            </a:r>
            <a:r>
              <a:rPr lang="de-CH" sz="2400" dirty="0" smtClean="0"/>
              <a:t> </a:t>
            </a:r>
            <a:r>
              <a:rPr lang="de-CH" sz="2400" dirty="0" err="1" smtClean="0"/>
              <a:t>most</a:t>
            </a:r>
            <a:r>
              <a:rPr lang="de-CH" sz="2400" dirty="0" smtClean="0"/>
              <a:t> plausible </a:t>
            </a:r>
            <a:r>
              <a:rPr lang="de-CH" sz="2400" dirty="0" err="1" smtClean="0"/>
              <a:t>hypothesis</a:t>
            </a:r>
            <a:r>
              <a:rPr lang="de-CH" sz="2400" dirty="0" smtClean="0"/>
              <a:t> (</a:t>
            </a:r>
            <a:r>
              <a:rPr lang="de-CH" sz="2400" dirty="0" err="1" smtClean="0"/>
              <a:t>model</a:t>
            </a:r>
            <a:r>
              <a:rPr lang="de-CH" sz="2400" dirty="0" smtClean="0"/>
              <a:t>), </a:t>
            </a:r>
            <a:r>
              <a:rPr lang="de-CH" sz="2400" dirty="0" err="1" smtClean="0"/>
              <a:t>given</a:t>
            </a:r>
            <a:r>
              <a:rPr lang="de-CH" sz="2400" dirty="0" smtClean="0"/>
              <a:t> </a:t>
            </a:r>
            <a:r>
              <a:rPr lang="de-CH" sz="2400" dirty="0" err="1" smtClean="0"/>
              <a:t>the</a:t>
            </a:r>
            <a:r>
              <a:rPr lang="de-CH" sz="2400" dirty="0" smtClean="0"/>
              <a:t> </a:t>
            </a:r>
            <a:r>
              <a:rPr lang="de-CH" sz="2400" dirty="0" err="1" smtClean="0"/>
              <a:t>data</a:t>
            </a:r>
            <a:endParaRPr lang="de-CH" sz="2400" dirty="0" smtClean="0"/>
          </a:p>
          <a:p>
            <a:pPr lvl="0">
              <a:spcBef>
                <a:spcPts val="2400"/>
              </a:spcBef>
              <a:defRPr/>
            </a:pPr>
            <a:r>
              <a:rPr lang="de-CH" sz="2400" dirty="0" smtClean="0"/>
              <a:t>model selection </a:t>
            </a:r>
            <a:r>
              <a:rPr lang="de-CH" sz="2400" dirty="0" smtClean="0">
                <a:sym typeface="Symbol"/>
              </a:rPr>
              <a:t> model validation!</a:t>
            </a:r>
          </a:p>
          <a:p>
            <a:pPr marL="800100" lvl="1" indent="-342900">
              <a:spcBef>
                <a:spcPts val="1200"/>
              </a:spcBef>
              <a:buFont typeface="Symbol" pitchFamily="18" charset="2"/>
              <a:buChar char=""/>
              <a:defRPr/>
            </a:pPr>
            <a:r>
              <a:rPr lang="de-CH" sz="2400" dirty="0" smtClean="0">
                <a:sym typeface="Symbol"/>
              </a:rPr>
              <a:t>model validation requires external criteria (external to the measured data)</a:t>
            </a:r>
            <a:endParaRPr lang="en-US" sz="2400" dirty="0" smtClean="0"/>
          </a:p>
        </p:txBody>
      </p:sp>
    </p:spTree>
    <p:extLst>
      <p:ext uri="{BB962C8B-B14F-4D97-AF65-F5344CB8AC3E}">
        <p14:creationId xmlns:p14="http://schemas.microsoft.com/office/powerpoint/2010/main" val="47758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16"/>
          <p:cNvSpPr>
            <a:spLocks noGrp="1" noChangeArrowheads="1"/>
          </p:cNvSpPr>
          <p:nvPr>
            <p:ph type="title"/>
          </p:nvPr>
        </p:nvSpPr>
        <p:spPr>
          <a:xfrm>
            <a:off x="300038" y="274638"/>
            <a:ext cx="9772650" cy="852487"/>
          </a:xfrm>
        </p:spPr>
        <p:txBody>
          <a:bodyPr/>
          <a:lstStyle/>
          <a:p>
            <a:pPr eaLnBrk="1" hangingPunct="1"/>
            <a:r>
              <a:rPr lang="de-CH" sz="2800" b="1" smtClean="0">
                <a:latin typeface="Arial Unicode MS" pitchFamily="34" charset="-128"/>
              </a:rPr>
              <a:t>Probabilistic tractography: </a:t>
            </a:r>
            <a:r>
              <a:rPr lang="da-DK" sz="2800" b="1" smtClean="0">
                <a:latin typeface="Arial Unicode MS" pitchFamily="34" charset="-128"/>
              </a:rPr>
              <a:t>Kaden  et al. 2007,  NeuroImage</a:t>
            </a:r>
            <a:endParaRPr lang="en-US" sz="2800" b="1" smtClean="0">
              <a:latin typeface="Arial Unicode MS" pitchFamily="34" charset="-128"/>
            </a:endParaRPr>
          </a:p>
        </p:txBody>
      </p:sp>
      <p:pic>
        <p:nvPicPr>
          <p:cNvPr id="52227" name="Picture 17"/>
          <p:cNvPicPr>
            <a:picLocks noChangeAspect="1" noChangeArrowheads="1"/>
          </p:cNvPicPr>
          <p:nvPr/>
        </p:nvPicPr>
        <p:blipFill>
          <a:blip r:embed="rId2" cstate="print"/>
          <a:srcRect/>
          <a:stretch>
            <a:fillRect/>
          </a:stretch>
        </p:blipFill>
        <p:spPr bwMode="auto">
          <a:xfrm>
            <a:off x="463550" y="1870075"/>
            <a:ext cx="4308475" cy="3808413"/>
          </a:xfrm>
          <a:prstGeom prst="rect">
            <a:avLst/>
          </a:prstGeom>
          <a:noFill/>
          <a:ln w="9525" algn="ctr">
            <a:noFill/>
            <a:miter lim="800000"/>
            <a:headEnd/>
            <a:tailEnd/>
          </a:ln>
        </p:spPr>
      </p:pic>
      <p:sp>
        <p:nvSpPr>
          <p:cNvPr id="52228" name="Text Box 18"/>
          <p:cNvSpPr txBox="1">
            <a:spLocks noChangeArrowheads="1"/>
          </p:cNvSpPr>
          <p:nvPr/>
        </p:nvSpPr>
        <p:spPr bwMode="auto">
          <a:xfrm>
            <a:off x="5351463" y="1550988"/>
            <a:ext cx="4527550" cy="4725987"/>
          </a:xfrm>
          <a:prstGeom prst="rect">
            <a:avLst/>
          </a:prstGeom>
          <a:noFill/>
          <a:ln w="9525" algn="ctr">
            <a:noFill/>
            <a:miter lim="800000"/>
            <a:headEnd/>
            <a:tailEnd/>
          </a:ln>
        </p:spPr>
        <p:txBody>
          <a:bodyPr>
            <a:spAutoFit/>
          </a:bodyPr>
          <a:lstStyle/>
          <a:p>
            <a:pPr marL="174625" indent="-174625">
              <a:spcBef>
                <a:spcPct val="40000"/>
              </a:spcBef>
              <a:buFontTx/>
              <a:buChar char="•"/>
            </a:pPr>
            <a:r>
              <a:rPr lang="en-GB" sz="2000" b="0"/>
              <a:t>computes local fibre orientation density by spherical deconvolution of the diffusion-weighted signal</a:t>
            </a:r>
          </a:p>
          <a:p>
            <a:pPr marL="174625" indent="-174625">
              <a:spcBef>
                <a:spcPct val="40000"/>
              </a:spcBef>
              <a:buFontTx/>
              <a:buChar char="•"/>
            </a:pPr>
            <a:r>
              <a:rPr lang="en-GB" sz="2000" b="0"/>
              <a:t>estimates the spatial probability distribution of connectivity from given seed regions</a:t>
            </a:r>
          </a:p>
          <a:p>
            <a:pPr marL="174625" indent="-174625">
              <a:spcBef>
                <a:spcPct val="40000"/>
              </a:spcBef>
              <a:buFontTx/>
              <a:buChar char="•"/>
            </a:pPr>
            <a:r>
              <a:rPr lang="en-GB" sz="2000" b="0"/>
              <a:t>anatomical connectivity = proportion of fibre pathways originating in a specific source region that intersect a target region </a:t>
            </a:r>
          </a:p>
          <a:p>
            <a:pPr marL="174625" indent="-174625">
              <a:spcBef>
                <a:spcPct val="40000"/>
              </a:spcBef>
              <a:buFontTx/>
              <a:buChar char="•"/>
            </a:pPr>
            <a:r>
              <a:rPr lang="en-GB" sz="2000" b="0"/>
              <a:t>If the area or volume of the source region approaches a point, this measure reduces to method by Behrens et al. (2003)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spect="1" noChangeArrowheads="1"/>
          </p:cNvSpPr>
          <p:nvPr/>
        </p:nvSpPr>
        <p:spPr bwMode="auto">
          <a:xfrm>
            <a:off x="5087938" y="1143000"/>
            <a:ext cx="720725"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1" name="Text Box 3"/>
          <p:cNvSpPr txBox="1">
            <a:spLocks noChangeArrowheads="1"/>
          </p:cNvSpPr>
          <p:nvPr/>
        </p:nvSpPr>
        <p:spPr bwMode="auto">
          <a:xfrm>
            <a:off x="5265738" y="1349375"/>
            <a:ext cx="406400"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3252" name="Oval 4"/>
          <p:cNvSpPr>
            <a:spLocks noChangeAspect="1" noChangeArrowheads="1"/>
          </p:cNvSpPr>
          <p:nvPr/>
        </p:nvSpPr>
        <p:spPr bwMode="auto">
          <a:xfrm>
            <a:off x="3648075" y="1143000"/>
            <a:ext cx="717550"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3" name="Text Box 5"/>
          <p:cNvSpPr txBox="1">
            <a:spLocks noChangeArrowheads="1"/>
          </p:cNvSpPr>
          <p:nvPr/>
        </p:nvSpPr>
        <p:spPr bwMode="auto">
          <a:xfrm>
            <a:off x="3813175" y="1349375"/>
            <a:ext cx="409575"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3254" name="AutoShape 6"/>
          <p:cNvCxnSpPr>
            <a:cxnSpLocks noChangeShapeType="1"/>
            <a:stCxn id="53252" idx="6"/>
            <a:endCxn id="53250" idx="2"/>
          </p:cNvCxnSpPr>
          <p:nvPr/>
        </p:nvCxnSpPr>
        <p:spPr bwMode="auto">
          <a:xfrm>
            <a:off x="4365625" y="1503363"/>
            <a:ext cx="722313" cy="0"/>
          </a:xfrm>
          <a:prstGeom prst="straightConnector1">
            <a:avLst/>
          </a:prstGeom>
          <a:noFill/>
          <a:ln w="12700">
            <a:solidFill>
              <a:schemeClr val="tx1"/>
            </a:solidFill>
            <a:round/>
            <a:headEnd/>
            <a:tailEnd type="triangle" w="med" len="med"/>
          </a:ln>
        </p:spPr>
      </p:cxnSp>
      <p:sp>
        <p:nvSpPr>
          <p:cNvPr id="53255" name="Oval 7"/>
          <p:cNvSpPr>
            <a:spLocks noChangeAspect="1" noChangeArrowheads="1"/>
          </p:cNvSpPr>
          <p:nvPr/>
        </p:nvSpPr>
        <p:spPr bwMode="auto">
          <a:xfrm>
            <a:off x="5087938" y="4335463"/>
            <a:ext cx="720725"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6" name="Text Box 8"/>
          <p:cNvSpPr txBox="1">
            <a:spLocks noChangeArrowheads="1"/>
          </p:cNvSpPr>
          <p:nvPr/>
        </p:nvSpPr>
        <p:spPr bwMode="auto">
          <a:xfrm>
            <a:off x="5265738" y="4541838"/>
            <a:ext cx="406400"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3257" name="Oval 9"/>
          <p:cNvSpPr>
            <a:spLocks noChangeAspect="1" noChangeArrowheads="1"/>
          </p:cNvSpPr>
          <p:nvPr/>
        </p:nvSpPr>
        <p:spPr bwMode="auto">
          <a:xfrm>
            <a:off x="3648075" y="4335463"/>
            <a:ext cx="717550"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8" name="Text Box 10"/>
          <p:cNvSpPr txBox="1">
            <a:spLocks noChangeArrowheads="1"/>
          </p:cNvSpPr>
          <p:nvPr/>
        </p:nvSpPr>
        <p:spPr bwMode="auto">
          <a:xfrm>
            <a:off x="3813175" y="4541838"/>
            <a:ext cx="409575"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3259" name="AutoShape 11"/>
          <p:cNvCxnSpPr>
            <a:cxnSpLocks noChangeShapeType="1"/>
            <a:stCxn id="53257" idx="6"/>
            <a:endCxn id="53255" idx="2"/>
          </p:cNvCxnSpPr>
          <p:nvPr/>
        </p:nvCxnSpPr>
        <p:spPr bwMode="auto">
          <a:xfrm>
            <a:off x="4365625" y="4695825"/>
            <a:ext cx="722313" cy="0"/>
          </a:xfrm>
          <a:prstGeom prst="straightConnector1">
            <a:avLst/>
          </a:prstGeom>
          <a:noFill/>
          <a:ln w="57150">
            <a:solidFill>
              <a:schemeClr val="tx1"/>
            </a:solidFill>
            <a:round/>
            <a:headEnd/>
            <a:tailEnd type="triangle" w="med" len="med"/>
          </a:ln>
        </p:spPr>
      </p:cxnSp>
      <p:pic>
        <p:nvPicPr>
          <p:cNvPr id="53260" name="Picture 12" descr="Figure1_LargeVariance"/>
          <p:cNvPicPr>
            <a:picLocks noChangeAspect="1" noChangeArrowheads="1"/>
          </p:cNvPicPr>
          <p:nvPr/>
        </p:nvPicPr>
        <p:blipFill>
          <a:blip r:embed="rId2" cstate="print"/>
          <a:srcRect/>
          <a:stretch>
            <a:fillRect/>
          </a:stretch>
        </p:blipFill>
        <p:spPr bwMode="auto">
          <a:xfrm>
            <a:off x="6240463" y="3505200"/>
            <a:ext cx="3625850" cy="2374900"/>
          </a:xfrm>
          <a:prstGeom prst="rect">
            <a:avLst/>
          </a:prstGeom>
          <a:noFill/>
          <a:ln w="9525">
            <a:noFill/>
            <a:miter lim="800000"/>
            <a:headEnd/>
            <a:tailEnd/>
          </a:ln>
        </p:spPr>
      </p:pic>
      <p:pic>
        <p:nvPicPr>
          <p:cNvPr id="53261" name="Picture 13" descr="Figure1_SmallVariance"/>
          <p:cNvPicPr>
            <a:picLocks noChangeAspect="1" noChangeArrowheads="1"/>
          </p:cNvPicPr>
          <p:nvPr/>
        </p:nvPicPr>
        <p:blipFill>
          <a:blip r:embed="rId3" cstate="print"/>
          <a:srcRect/>
          <a:stretch>
            <a:fillRect/>
          </a:stretch>
        </p:blipFill>
        <p:spPr bwMode="auto">
          <a:xfrm>
            <a:off x="6240463" y="304800"/>
            <a:ext cx="3625850" cy="2374900"/>
          </a:xfrm>
          <a:prstGeom prst="rect">
            <a:avLst/>
          </a:prstGeom>
          <a:noFill/>
          <a:ln w="9525">
            <a:noFill/>
            <a:miter lim="800000"/>
            <a:headEnd/>
            <a:tailEnd/>
          </a:ln>
        </p:spPr>
      </p:pic>
      <p:sp>
        <p:nvSpPr>
          <p:cNvPr id="53262" name="Text Box 14"/>
          <p:cNvSpPr txBox="1">
            <a:spLocks noChangeArrowheads="1"/>
          </p:cNvSpPr>
          <p:nvPr/>
        </p:nvSpPr>
        <p:spPr bwMode="auto">
          <a:xfrm>
            <a:off x="3495675" y="2667000"/>
            <a:ext cx="6035675" cy="581025"/>
          </a:xfrm>
          <a:prstGeom prst="rect">
            <a:avLst/>
          </a:prstGeom>
          <a:noFill/>
          <a:ln w="9525">
            <a:noFill/>
            <a:miter lim="800000"/>
            <a:headEnd/>
            <a:tailEnd/>
          </a:ln>
        </p:spPr>
        <p:txBody>
          <a:bodyPr>
            <a:spAutoFit/>
          </a:bodyPr>
          <a:lstStyle/>
          <a:p>
            <a:pPr eaLnBrk="0" hangingPunct="0"/>
            <a:r>
              <a:rPr lang="de-CH" sz="1600"/>
              <a:t>low probability </a:t>
            </a:r>
            <a:r>
              <a:rPr lang="de-CH" sz="1600" b="0"/>
              <a:t>of anatomical connection</a:t>
            </a:r>
          </a:p>
          <a:p>
            <a:pPr eaLnBrk="0" hangingPunct="0"/>
            <a:r>
              <a:rPr lang="de-CH" sz="1600">
                <a:sym typeface="Symbol" pitchFamily="18" charset="2"/>
              </a:rPr>
              <a:t> small prior variance </a:t>
            </a:r>
            <a:r>
              <a:rPr lang="de-CH" sz="1600" b="0">
                <a:sym typeface="Symbol" pitchFamily="18" charset="2"/>
              </a:rPr>
              <a:t>of effective connectivity parameter</a:t>
            </a:r>
          </a:p>
        </p:txBody>
      </p:sp>
      <p:sp>
        <p:nvSpPr>
          <p:cNvPr id="53263" name="Text Box 15"/>
          <p:cNvSpPr txBox="1">
            <a:spLocks noChangeArrowheads="1"/>
          </p:cNvSpPr>
          <p:nvPr/>
        </p:nvSpPr>
        <p:spPr bwMode="auto">
          <a:xfrm>
            <a:off x="3495675" y="5819775"/>
            <a:ext cx="6035675" cy="581025"/>
          </a:xfrm>
          <a:prstGeom prst="rect">
            <a:avLst/>
          </a:prstGeom>
          <a:noFill/>
          <a:ln w="9525">
            <a:noFill/>
            <a:miter lim="800000"/>
            <a:headEnd/>
            <a:tailEnd/>
          </a:ln>
        </p:spPr>
        <p:txBody>
          <a:bodyPr>
            <a:spAutoFit/>
          </a:bodyPr>
          <a:lstStyle/>
          <a:p>
            <a:pPr eaLnBrk="0" hangingPunct="0"/>
            <a:r>
              <a:rPr lang="de-CH" sz="1600"/>
              <a:t>high probability </a:t>
            </a:r>
            <a:r>
              <a:rPr lang="de-CH" sz="1600" b="0"/>
              <a:t>of anatomical connection</a:t>
            </a:r>
          </a:p>
          <a:p>
            <a:pPr eaLnBrk="0" hangingPunct="0"/>
            <a:r>
              <a:rPr lang="de-CH" sz="1600">
                <a:sym typeface="Symbol" pitchFamily="18" charset="2"/>
              </a:rPr>
              <a:t> large prior variance </a:t>
            </a:r>
            <a:r>
              <a:rPr lang="de-CH" sz="1600" b="0">
                <a:sym typeface="Symbol" pitchFamily="18" charset="2"/>
              </a:rPr>
              <a:t>of effective connectivity parameter</a:t>
            </a:r>
          </a:p>
        </p:txBody>
      </p:sp>
      <p:sp>
        <p:nvSpPr>
          <p:cNvPr id="53264" name="Rectangle 16"/>
          <p:cNvSpPr>
            <a:spLocks noChangeArrowheads="1"/>
          </p:cNvSpPr>
          <p:nvPr/>
        </p:nvSpPr>
        <p:spPr bwMode="auto">
          <a:xfrm>
            <a:off x="428625" y="660400"/>
            <a:ext cx="2640013" cy="1608138"/>
          </a:xfrm>
          <a:prstGeom prst="rect">
            <a:avLst/>
          </a:prstGeom>
          <a:noFill/>
          <a:ln w="9525">
            <a:noFill/>
            <a:miter lim="800000"/>
            <a:headEnd/>
            <a:tailEnd/>
          </a:ln>
        </p:spPr>
        <p:txBody>
          <a:bodyPr anchor="ctr"/>
          <a:lstStyle/>
          <a:p>
            <a:r>
              <a:rPr lang="en-US" sz="2800">
                <a:solidFill>
                  <a:schemeClr val="tx2"/>
                </a:solidFill>
                <a:latin typeface="Arial Unicode MS" pitchFamily="34" charset="-128"/>
              </a:rPr>
              <a:t>Integration of tractography and DCM</a:t>
            </a:r>
          </a:p>
        </p:txBody>
      </p:sp>
      <p:sp>
        <p:nvSpPr>
          <p:cNvPr id="53265" name="Text Box 17"/>
          <p:cNvSpPr txBox="1">
            <a:spLocks noChangeArrowheads="1"/>
          </p:cNvSpPr>
          <p:nvPr/>
        </p:nvSpPr>
        <p:spPr bwMode="auto">
          <a:xfrm>
            <a:off x="304800" y="6108700"/>
            <a:ext cx="2330450" cy="517525"/>
          </a:xfrm>
          <a:prstGeom prst="rect">
            <a:avLst/>
          </a:prstGeom>
          <a:noFill/>
          <a:ln w="9525">
            <a:noFill/>
            <a:miter lim="800000"/>
            <a:headEnd/>
            <a:tailEnd/>
          </a:ln>
        </p:spPr>
        <p:txBody>
          <a:bodyPr>
            <a:spAutoFit/>
          </a:bodyPr>
          <a:lstStyle/>
          <a:p>
            <a:r>
              <a:rPr lang="en-US" b="0">
                <a:latin typeface="Times New Roman" pitchFamily="18" charset="0"/>
              </a:rPr>
              <a:t>Stephan, Tittgemeyer et al. 2009, </a:t>
            </a:r>
            <a:r>
              <a:rPr lang="en-US" b="0" i="1">
                <a:latin typeface="Times New Roman" pitchFamily="18" charset="0"/>
              </a:rPr>
              <a:t>NeuroImage</a:t>
            </a:r>
            <a:endParaRPr lang="de-DE" b="0" i="1">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2402617" y="592138"/>
            <a:ext cx="2160587" cy="2559350"/>
            <a:chOff x="2402617" y="592138"/>
            <a:chExt cx="2160587" cy="2559350"/>
          </a:xfrm>
        </p:grpSpPr>
        <p:cxnSp>
          <p:nvCxnSpPr>
            <p:cNvPr id="2449413" name="AutoShape 5"/>
            <p:cNvCxnSpPr>
              <a:cxnSpLocks noChangeShapeType="1"/>
            </p:cNvCxnSpPr>
            <p:nvPr/>
          </p:nvCxnSpPr>
          <p:spPr bwMode="auto">
            <a:xfrm>
              <a:off x="2507392" y="1206500"/>
              <a:ext cx="0" cy="930275"/>
            </a:xfrm>
            <a:prstGeom prst="straightConnector1">
              <a:avLst/>
            </a:prstGeom>
            <a:noFill/>
            <a:ln w="38100">
              <a:solidFill>
                <a:schemeClr val="tx1"/>
              </a:solidFill>
              <a:round/>
              <a:headEnd type="triangle" w="med" len="med"/>
              <a:tailEnd/>
            </a:ln>
            <a:effectLst/>
          </p:spPr>
        </p:cxnSp>
        <p:grpSp>
          <p:nvGrpSpPr>
            <p:cNvPr id="3" name="Group 7"/>
            <p:cNvGrpSpPr>
              <a:grpSpLocks/>
            </p:cNvGrpSpPr>
            <p:nvPr/>
          </p:nvGrpSpPr>
          <p:grpSpPr bwMode="auto">
            <a:xfrm>
              <a:off x="2402617" y="2032000"/>
              <a:ext cx="719137" cy="719138"/>
              <a:chOff x="409" y="3119"/>
              <a:chExt cx="453" cy="453"/>
            </a:xfrm>
          </p:grpSpPr>
          <p:sp>
            <p:nvSpPr>
              <p:cNvPr id="2449416" name="Oval 8"/>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17" name="Text Box 9"/>
              <p:cNvSpPr txBox="1">
                <a:spLocks noChangeArrowheads="1"/>
              </p:cNvSpPr>
              <p:nvPr/>
            </p:nvSpPr>
            <p:spPr bwMode="auto">
              <a:xfrm>
                <a:off x="492" y="3247"/>
                <a:ext cx="296"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LG</a:t>
                </a:r>
                <a:endParaRPr lang="de-DE" sz="1600" dirty="0">
                  <a:solidFill>
                    <a:srgbClr val="000000"/>
                  </a:solidFill>
                </a:endParaRPr>
              </a:p>
            </p:txBody>
          </p:sp>
        </p:grpSp>
        <p:grpSp>
          <p:nvGrpSpPr>
            <p:cNvPr id="4" name="Group 10"/>
            <p:cNvGrpSpPr>
              <a:grpSpLocks/>
            </p:cNvGrpSpPr>
            <p:nvPr/>
          </p:nvGrpSpPr>
          <p:grpSpPr bwMode="auto">
            <a:xfrm>
              <a:off x="3842479" y="2033588"/>
              <a:ext cx="720725" cy="719137"/>
              <a:chOff x="841" y="3119"/>
              <a:chExt cx="453" cy="453"/>
            </a:xfrm>
          </p:grpSpPr>
          <p:sp>
            <p:nvSpPr>
              <p:cNvPr id="2449419" name="Oval 1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20" name="Text Box 12"/>
              <p:cNvSpPr txBox="1">
                <a:spLocks noChangeArrowheads="1"/>
              </p:cNvSpPr>
              <p:nvPr/>
            </p:nvSpPr>
            <p:spPr bwMode="auto">
              <a:xfrm>
                <a:off x="917" y="3238"/>
                <a:ext cx="295"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LG</a:t>
                </a:r>
                <a:endParaRPr lang="de-DE" sz="1600" dirty="0">
                  <a:solidFill>
                    <a:srgbClr val="000000"/>
                  </a:solidFill>
                </a:endParaRPr>
              </a:p>
            </p:txBody>
          </p:sp>
        </p:grpSp>
        <p:cxnSp>
          <p:nvCxnSpPr>
            <p:cNvPr id="2449421" name="AutoShape 13"/>
            <p:cNvCxnSpPr>
              <a:cxnSpLocks noChangeShapeType="1"/>
            </p:cNvCxnSpPr>
            <p:nvPr/>
          </p:nvCxnSpPr>
          <p:spPr bwMode="auto">
            <a:xfrm>
              <a:off x="3016979" y="2646363"/>
              <a:ext cx="930275" cy="1587"/>
            </a:xfrm>
            <a:prstGeom prst="straightConnector1">
              <a:avLst/>
            </a:prstGeom>
            <a:noFill/>
            <a:ln w="38100">
              <a:solidFill>
                <a:schemeClr val="tx1"/>
              </a:solidFill>
              <a:round/>
              <a:headEnd/>
              <a:tailEnd type="triangle" w="med" len="med"/>
            </a:ln>
            <a:effectLst/>
          </p:spPr>
        </p:cxnSp>
        <p:grpSp>
          <p:nvGrpSpPr>
            <p:cNvPr id="5" name="Group 16"/>
            <p:cNvGrpSpPr>
              <a:grpSpLocks/>
            </p:cNvGrpSpPr>
            <p:nvPr/>
          </p:nvGrpSpPr>
          <p:grpSpPr bwMode="auto">
            <a:xfrm>
              <a:off x="3842479" y="592138"/>
              <a:ext cx="720725" cy="719137"/>
              <a:chOff x="841" y="3119"/>
              <a:chExt cx="453" cy="453"/>
            </a:xfrm>
          </p:grpSpPr>
          <p:sp>
            <p:nvSpPr>
              <p:cNvPr id="2449425" name="Oval 1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26" name="Text Box 18"/>
              <p:cNvSpPr txBox="1">
                <a:spLocks noChangeArrowheads="1"/>
              </p:cNvSpPr>
              <p:nvPr/>
            </p:nvSpPr>
            <p:spPr bwMode="auto">
              <a:xfrm>
                <a:off x="925" y="3247"/>
                <a:ext cx="295"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endParaRPr lang="de-DE" sz="1600" dirty="0">
                  <a:solidFill>
                    <a:srgbClr val="000000"/>
                  </a:solidFill>
                </a:endParaRPr>
              </a:p>
            </p:txBody>
          </p:sp>
        </p:grpSp>
        <p:cxnSp>
          <p:nvCxnSpPr>
            <p:cNvPr id="2449427" name="AutoShape 19"/>
            <p:cNvCxnSpPr>
              <a:cxnSpLocks noChangeShapeType="1"/>
            </p:cNvCxnSpPr>
            <p:nvPr/>
          </p:nvCxnSpPr>
          <p:spPr bwMode="auto">
            <a:xfrm>
              <a:off x="3947254" y="1206500"/>
              <a:ext cx="0" cy="931863"/>
            </a:xfrm>
            <a:prstGeom prst="straightConnector1">
              <a:avLst/>
            </a:prstGeom>
            <a:noFill/>
            <a:ln w="38100">
              <a:solidFill>
                <a:schemeClr val="tx1"/>
              </a:solidFill>
              <a:round/>
              <a:headEnd/>
              <a:tailEnd type="triangle" w="med" len="med"/>
            </a:ln>
            <a:effectLst/>
          </p:spPr>
        </p:cxnSp>
        <p:grpSp>
          <p:nvGrpSpPr>
            <p:cNvPr id="6" name="Group 20"/>
            <p:cNvGrpSpPr>
              <a:grpSpLocks/>
            </p:cNvGrpSpPr>
            <p:nvPr/>
          </p:nvGrpSpPr>
          <p:grpSpPr bwMode="auto">
            <a:xfrm>
              <a:off x="2402617" y="592138"/>
              <a:ext cx="717550" cy="719137"/>
              <a:chOff x="841" y="3119"/>
              <a:chExt cx="453" cy="453"/>
            </a:xfrm>
          </p:grpSpPr>
          <p:sp>
            <p:nvSpPr>
              <p:cNvPr id="2449429" name="Oval 2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30" name="Text Box 22"/>
              <p:cNvSpPr txBox="1">
                <a:spLocks noChangeArrowheads="1"/>
              </p:cNvSpPr>
              <p:nvPr/>
            </p:nvSpPr>
            <p:spPr bwMode="auto">
              <a:xfrm>
                <a:off x="935" y="3247"/>
                <a:ext cx="297"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endParaRPr lang="de-DE" sz="1600" dirty="0">
                  <a:solidFill>
                    <a:srgbClr val="000000"/>
                  </a:solidFill>
                </a:endParaRPr>
              </a:p>
            </p:txBody>
          </p:sp>
        </p:grpSp>
        <p:cxnSp>
          <p:nvCxnSpPr>
            <p:cNvPr id="2449431" name="AutoShape 23"/>
            <p:cNvCxnSpPr>
              <a:cxnSpLocks noChangeShapeType="1"/>
            </p:cNvCxnSpPr>
            <p:nvPr/>
          </p:nvCxnSpPr>
          <p:spPr bwMode="auto">
            <a:xfrm flipH="1" flipV="1">
              <a:off x="3016979" y="2136775"/>
              <a:ext cx="930275" cy="1588"/>
            </a:xfrm>
            <a:prstGeom prst="straightConnector1">
              <a:avLst/>
            </a:prstGeom>
            <a:noFill/>
            <a:ln w="38100">
              <a:solidFill>
                <a:schemeClr val="tx1"/>
              </a:solidFill>
              <a:round/>
              <a:headEnd/>
              <a:tailEnd type="triangle" w="med" len="med"/>
            </a:ln>
            <a:effectLst/>
          </p:spPr>
        </p:cxnSp>
        <p:cxnSp>
          <p:nvCxnSpPr>
            <p:cNvPr id="2449432" name="AutoShape 24"/>
            <p:cNvCxnSpPr>
              <a:cxnSpLocks noChangeShapeType="1"/>
            </p:cNvCxnSpPr>
            <p:nvPr/>
          </p:nvCxnSpPr>
          <p:spPr bwMode="auto">
            <a:xfrm flipV="1">
              <a:off x="4458429" y="1206500"/>
              <a:ext cx="0" cy="931863"/>
            </a:xfrm>
            <a:prstGeom prst="straightConnector1">
              <a:avLst/>
            </a:prstGeom>
            <a:noFill/>
            <a:ln w="38100">
              <a:solidFill>
                <a:schemeClr val="tx1"/>
              </a:solidFill>
              <a:round/>
              <a:headEnd/>
              <a:tailEnd type="triangle" w="med" len="med"/>
            </a:ln>
            <a:effectLst/>
          </p:spPr>
        </p:cxnSp>
        <p:cxnSp>
          <p:nvCxnSpPr>
            <p:cNvPr id="2449433" name="AutoShape 25"/>
            <p:cNvCxnSpPr>
              <a:cxnSpLocks noChangeShapeType="1"/>
            </p:cNvCxnSpPr>
            <p:nvPr/>
          </p:nvCxnSpPr>
          <p:spPr bwMode="auto">
            <a:xfrm flipH="1" flipV="1">
              <a:off x="3015392" y="1206500"/>
              <a:ext cx="1587" cy="930275"/>
            </a:xfrm>
            <a:prstGeom prst="straightConnector1">
              <a:avLst/>
            </a:prstGeom>
            <a:noFill/>
            <a:ln w="38100">
              <a:solidFill>
                <a:schemeClr val="tx1"/>
              </a:solidFill>
              <a:round/>
              <a:headEnd type="triangle" w="med" len="med"/>
              <a:tailEnd/>
            </a:ln>
            <a:effectLst/>
          </p:spPr>
        </p:cxnSp>
        <p:cxnSp>
          <p:nvCxnSpPr>
            <p:cNvPr id="2449434" name="AutoShape 26"/>
            <p:cNvCxnSpPr>
              <a:cxnSpLocks noChangeShapeType="1"/>
            </p:cNvCxnSpPr>
            <p:nvPr/>
          </p:nvCxnSpPr>
          <p:spPr bwMode="auto">
            <a:xfrm flipH="1">
              <a:off x="3015392" y="696913"/>
              <a:ext cx="931862" cy="0"/>
            </a:xfrm>
            <a:prstGeom prst="straightConnector1">
              <a:avLst/>
            </a:prstGeom>
            <a:noFill/>
            <a:ln w="38100">
              <a:solidFill>
                <a:schemeClr val="tx1"/>
              </a:solidFill>
              <a:round/>
              <a:headEnd/>
              <a:tailEnd type="triangle" w="med" len="med"/>
            </a:ln>
            <a:effectLst/>
          </p:spPr>
        </p:cxnSp>
        <p:cxnSp>
          <p:nvCxnSpPr>
            <p:cNvPr id="2449435" name="AutoShape 27"/>
            <p:cNvCxnSpPr>
              <a:cxnSpLocks noChangeShapeType="1"/>
            </p:cNvCxnSpPr>
            <p:nvPr/>
          </p:nvCxnSpPr>
          <p:spPr bwMode="auto">
            <a:xfrm>
              <a:off x="3015392" y="1206500"/>
              <a:ext cx="931862" cy="0"/>
            </a:xfrm>
            <a:prstGeom prst="straightConnector1">
              <a:avLst/>
            </a:prstGeom>
            <a:noFill/>
            <a:ln w="38100">
              <a:solidFill>
                <a:schemeClr val="tx1"/>
              </a:solidFill>
              <a:round/>
              <a:headEnd/>
              <a:tailEnd type="triangle" w="med" len="med"/>
            </a:ln>
            <a:effectLst/>
          </p:spPr>
        </p:cxnSp>
        <p:sp>
          <p:nvSpPr>
            <p:cNvPr id="2449450" name="Text Box 42"/>
            <p:cNvSpPr txBox="1">
              <a:spLocks noChangeArrowheads="1"/>
            </p:cNvSpPr>
            <p:nvPr/>
          </p:nvSpPr>
          <p:spPr bwMode="auto">
            <a:xfrm>
              <a:off x="2968256" y="2782156"/>
              <a:ext cx="1382712" cy="369332"/>
            </a:xfrm>
            <a:prstGeom prst="rect">
              <a:avLst/>
            </a:prstGeom>
            <a:noFill/>
            <a:ln w="9525" algn="ctr">
              <a:noFill/>
              <a:miter lim="800000"/>
              <a:headEnd/>
              <a:tailEnd/>
            </a:ln>
            <a:effectLst/>
          </p:spPr>
          <p:txBody>
            <a:bodyPr>
              <a:spAutoFit/>
            </a:bodyPr>
            <a:lstStyle/>
            <a:p>
              <a:pPr marL="539750" indent="-539750"/>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smtClean="0">
                  <a:solidFill>
                    <a:srgbClr val="000000"/>
                  </a:solidFill>
                </a:rPr>
                <a:t>DCM</a:t>
              </a:r>
              <a:endParaRPr lang="en-US" sz="1800" dirty="0">
                <a:solidFill>
                  <a:srgbClr val="000000"/>
                </a:solidFill>
              </a:endParaRPr>
            </a:p>
          </p:txBody>
        </p:sp>
      </p:grpSp>
      <p:grpSp>
        <p:nvGrpSpPr>
          <p:cNvPr id="7" name="Group 43"/>
          <p:cNvGrpSpPr>
            <a:grpSpLocks/>
          </p:cNvGrpSpPr>
          <p:nvPr/>
        </p:nvGrpSpPr>
        <p:grpSpPr bwMode="auto">
          <a:xfrm>
            <a:off x="5683260" y="593725"/>
            <a:ext cx="4251331" cy="2827339"/>
            <a:chOff x="3772" y="464"/>
            <a:chExt cx="2678" cy="1781"/>
          </a:xfrm>
        </p:grpSpPr>
        <p:sp>
          <p:nvSpPr>
            <p:cNvPr id="2449452" name="Oval 44"/>
            <p:cNvSpPr>
              <a:spLocks noChangeArrowheads="1"/>
            </p:cNvSpPr>
            <p:nvPr/>
          </p:nvSpPr>
          <p:spPr bwMode="auto">
            <a:xfrm>
              <a:off x="4599" y="765"/>
              <a:ext cx="94" cy="94"/>
            </a:xfrm>
            <a:prstGeom prst="ellipse">
              <a:avLst/>
            </a:prstGeom>
            <a:noFill/>
            <a:ln w="3175" algn="ctr">
              <a:noFill/>
              <a:round/>
              <a:headEnd/>
              <a:tailEnd/>
            </a:ln>
            <a:effectLst/>
          </p:spPr>
          <p:txBody>
            <a:bodyPr wrap="none" anchor="ctr">
              <a:spAutoFit/>
            </a:bodyPr>
            <a:lstStyle/>
            <a:p>
              <a:endParaRPr lang="en-US">
                <a:solidFill>
                  <a:srgbClr val="000000"/>
                </a:solidFill>
              </a:endParaRPr>
            </a:p>
          </p:txBody>
        </p:sp>
        <p:cxnSp>
          <p:nvCxnSpPr>
            <p:cNvPr id="2449454" name="AutoShape 46"/>
            <p:cNvCxnSpPr>
              <a:cxnSpLocks noChangeShapeType="1"/>
              <a:stCxn id="2449463" idx="4"/>
              <a:endCxn id="2449457" idx="0"/>
            </p:cNvCxnSpPr>
            <p:nvPr/>
          </p:nvCxnSpPr>
          <p:spPr bwMode="auto">
            <a:xfrm>
              <a:off x="4328" y="917"/>
              <a:ext cx="4" cy="491"/>
            </a:xfrm>
            <a:prstGeom prst="straightConnector1">
              <a:avLst/>
            </a:prstGeom>
            <a:noFill/>
            <a:ln w="38100">
              <a:solidFill>
                <a:schemeClr val="tx1"/>
              </a:solidFill>
              <a:round/>
              <a:headEnd/>
              <a:tailEnd/>
            </a:ln>
            <a:effectLst/>
          </p:spPr>
        </p:cxnSp>
        <p:grpSp>
          <p:nvGrpSpPr>
            <p:cNvPr id="8" name="Group 47"/>
            <p:cNvGrpSpPr>
              <a:grpSpLocks/>
            </p:cNvGrpSpPr>
            <p:nvPr/>
          </p:nvGrpSpPr>
          <p:grpSpPr bwMode="auto">
            <a:xfrm>
              <a:off x="4102" y="1371"/>
              <a:ext cx="453" cy="453"/>
              <a:chOff x="409" y="3119"/>
              <a:chExt cx="453" cy="453"/>
            </a:xfrm>
          </p:grpSpPr>
          <p:sp>
            <p:nvSpPr>
              <p:cNvPr id="2449456" name="Oval 48"/>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57" name="Text Box 49"/>
              <p:cNvSpPr txBox="1">
                <a:spLocks noChangeArrowheads="1"/>
              </p:cNvSpPr>
              <p:nvPr/>
            </p:nvSpPr>
            <p:spPr bwMode="auto">
              <a:xfrm>
                <a:off x="484" y="3156"/>
                <a:ext cx="309"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left</a:t>
                </a:r>
              </a:p>
            </p:txBody>
          </p:sp>
        </p:grpSp>
        <p:sp>
          <p:nvSpPr>
            <p:cNvPr id="2449458" name="Oval 50"/>
            <p:cNvSpPr>
              <a:spLocks noChangeAspect="1" noChangeArrowheads="1"/>
            </p:cNvSpPr>
            <p:nvPr/>
          </p:nvSpPr>
          <p:spPr bwMode="auto">
            <a:xfrm>
              <a:off x="5009" y="1372"/>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59" name="Text Box 51"/>
            <p:cNvSpPr txBox="1">
              <a:spLocks noChangeArrowheads="1"/>
            </p:cNvSpPr>
            <p:nvPr/>
          </p:nvSpPr>
          <p:spPr bwMode="auto">
            <a:xfrm>
              <a:off x="5037" y="1407"/>
              <a:ext cx="401"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right</a:t>
              </a:r>
            </a:p>
          </p:txBody>
        </p:sp>
        <p:sp>
          <p:nvSpPr>
            <p:cNvPr id="2449460" name="Oval 52"/>
            <p:cNvSpPr>
              <a:spLocks noChangeAspect="1" noChangeArrowheads="1"/>
            </p:cNvSpPr>
            <p:nvPr/>
          </p:nvSpPr>
          <p:spPr bwMode="auto">
            <a:xfrm>
              <a:off x="5009" y="464"/>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61" name="Text Box 53"/>
            <p:cNvSpPr txBox="1">
              <a:spLocks noChangeArrowheads="1"/>
            </p:cNvSpPr>
            <p:nvPr/>
          </p:nvSpPr>
          <p:spPr bwMode="auto">
            <a:xfrm>
              <a:off x="5031" y="501"/>
              <a:ext cx="401"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right</a:t>
              </a:r>
            </a:p>
          </p:txBody>
        </p:sp>
        <p:grpSp>
          <p:nvGrpSpPr>
            <p:cNvPr id="9" name="Group 54"/>
            <p:cNvGrpSpPr>
              <a:grpSpLocks/>
            </p:cNvGrpSpPr>
            <p:nvPr/>
          </p:nvGrpSpPr>
          <p:grpSpPr bwMode="auto">
            <a:xfrm>
              <a:off x="4102" y="464"/>
              <a:ext cx="452" cy="453"/>
              <a:chOff x="841" y="3119"/>
              <a:chExt cx="453" cy="453"/>
            </a:xfrm>
          </p:grpSpPr>
          <p:sp>
            <p:nvSpPr>
              <p:cNvPr id="2449463" name="Oval 5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64" name="Text Box 56"/>
              <p:cNvSpPr txBox="1">
                <a:spLocks noChangeArrowheads="1"/>
              </p:cNvSpPr>
              <p:nvPr/>
            </p:nvSpPr>
            <p:spPr bwMode="auto">
              <a:xfrm>
                <a:off x="911" y="3156"/>
                <a:ext cx="310" cy="366"/>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p>
              <a:p>
                <a:pPr algn="ctr" eaLnBrk="0" hangingPunct="0"/>
                <a:r>
                  <a:rPr lang="de-DE" sz="1600" dirty="0" smtClean="0">
                    <a:solidFill>
                      <a:srgbClr val="000000"/>
                    </a:solidFill>
                  </a:rPr>
                  <a:t>left</a:t>
                </a:r>
                <a:endParaRPr lang="de-DE" sz="1600" dirty="0">
                  <a:solidFill>
                    <a:srgbClr val="000000"/>
                  </a:solidFill>
                </a:endParaRPr>
              </a:p>
            </p:txBody>
          </p:sp>
        </p:grpSp>
        <p:cxnSp>
          <p:nvCxnSpPr>
            <p:cNvPr id="2449465" name="AutoShape 57"/>
            <p:cNvCxnSpPr>
              <a:cxnSpLocks noChangeShapeType="1"/>
              <a:stCxn id="2449460" idx="2"/>
              <a:endCxn id="2449463" idx="6"/>
            </p:cNvCxnSpPr>
            <p:nvPr/>
          </p:nvCxnSpPr>
          <p:spPr bwMode="auto">
            <a:xfrm flipH="1">
              <a:off x="4554" y="691"/>
              <a:ext cx="455" cy="0"/>
            </a:xfrm>
            <a:prstGeom prst="straightConnector1">
              <a:avLst/>
            </a:prstGeom>
            <a:noFill/>
            <a:ln w="19050">
              <a:solidFill>
                <a:schemeClr val="tx1"/>
              </a:solidFill>
              <a:round/>
              <a:headEnd/>
              <a:tailEnd/>
            </a:ln>
            <a:effectLst/>
          </p:spPr>
        </p:cxnSp>
        <p:sp>
          <p:nvSpPr>
            <p:cNvPr id="2449466" name="Oval 58"/>
            <p:cNvSpPr>
              <a:spLocks noChangeArrowheads="1"/>
            </p:cNvSpPr>
            <p:nvPr/>
          </p:nvSpPr>
          <p:spPr bwMode="auto">
            <a:xfrm>
              <a:off x="4603" y="534"/>
              <a:ext cx="95" cy="94"/>
            </a:xfrm>
            <a:prstGeom prst="ellipse">
              <a:avLst/>
            </a:prstGeom>
            <a:noFill/>
            <a:ln w="3175" algn="ctr">
              <a:noFill/>
              <a:round/>
              <a:headEnd/>
              <a:tailEnd/>
            </a:ln>
            <a:effectLst/>
          </p:spPr>
          <p:txBody>
            <a:bodyPr wrap="none" anchor="ctr">
              <a:spAutoFit/>
            </a:bodyPr>
            <a:lstStyle/>
            <a:p>
              <a:endParaRPr lang="en-US">
                <a:solidFill>
                  <a:srgbClr val="000000"/>
                </a:solidFill>
              </a:endParaRPr>
            </a:p>
          </p:txBody>
        </p:sp>
        <p:cxnSp>
          <p:nvCxnSpPr>
            <p:cNvPr id="2449467" name="AutoShape 59"/>
            <p:cNvCxnSpPr>
              <a:cxnSpLocks noChangeShapeType="1"/>
              <a:stCxn id="2449460" idx="4"/>
              <a:endCxn id="2449458" idx="0"/>
            </p:cNvCxnSpPr>
            <p:nvPr/>
          </p:nvCxnSpPr>
          <p:spPr bwMode="auto">
            <a:xfrm>
              <a:off x="5236" y="917"/>
              <a:ext cx="0" cy="455"/>
            </a:xfrm>
            <a:prstGeom prst="straightConnector1">
              <a:avLst/>
            </a:prstGeom>
            <a:noFill/>
            <a:ln w="76200">
              <a:solidFill>
                <a:schemeClr val="tx1"/>
              </a:solidFill>
              <a:round/>
              <a:headEnd/>
              <a:tailEnd/>
            </a:ln>
            <a:effectLst/>
          </p:spPr>
        </p:cxnSp>
        <p:cxnSp>
          <p:nvCxnSpPr>
            <p:cNvPr id="2449468" name="AutoShape 60"/>
            <p:cNvCxnSpPr>
              <a:cxnSpLocks noChangeShapeType="1"/>
              <a:stCxn id="2449458" idx="2"/>
              <a:endCxn id="2449456" idx="6"/>
            </p:cNvCxnSpPr>
            <p:nvPr/>
          </p:nvCxnSpPr>
          <p:spPr bwMode="auto">
            <a:xfrm flipH="1" flipV="1">
              <a:off x="4555" y="1598"/>
              <a:ext cx="454" cy="1"/>
            </a:xfrm>
            <a:prstGeom prst="straightConnector1">
              <a:avLst/>
            </a:prstGeom>
            <a:noFill/>
            <a:ln w="57150">
              <a:solidFill>
                <a:schemeClr val="tx1"/>
              </a:solidFill>
              <a:round/>
              <a:headEnd/>
              <a:tailEnd/>
            </a:ln>
            <a:effectLst/>
          </p:spPr>
        </p:cxnSp>
        <p:graphicFrame>
          <p:nvGraphicFramePr>
            <p:cNvPr id="2449469" name="Object 61"/>
            <p:cNvGraphicFramePr>
              <a:graphicFrameLocks noChangeAspect="1"/>
            </p:cNvGraphicFramePr>
            <p:nvPr/>
          </p:nvGraphicFramePr>
          <p:xfrm>
            <a:off x="3772" y="1075"/>
            <a:ext cx="480" cy="144"/>
          </p:xfrm>
          <a:graphic>
            <a:graphicData uri="http://schemas.openxmlformats.org/presentationml/2006/ole">
              <mc:AlternateContent xmlns:mc="http://schemas.openxmlformats.org/markup-compatibility/2006">
                <mc:Choice xmlns:v="urn:schemas-microsoft-com:vml" Requires="v">
                  <p:oleObj spid="_x0000_s177238" name="Equation" r:id="rId4" imgW="761669" imgH="228501" progId="Equation.DSMT4">
                    <p:embed/>
                  </p:oleObj>
                </mc:Choice>
                <mc:Fallback>
                  <p:oleObj name="Equation" r:id="rId4" imgW="761669" imgH="22850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 y="1075"/>
                          <a:ext cx="480"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9470" name="Object 62"/>
            <p:cNvGraphicFramePr>
              <a:graphicFrameLocks noChangeAspect="1"/>
            </p:cNvGraphicFramePr>
            <p:nvPr/>
          </p:nvGraphicFramePr>
          <p:xfrm>
            <a:off x="4567" y="481"/>
            <a:ext cx="440" cy="144"/>
          </p:xfrm>
          <a:graphic>
            <a:graphicData uri="http://schemas.openxmlformats.org/presentationml/2006/ole">
              <mc:AlternateContent xmlns:mc="http://schemas.openxmlformats.org/markup-compatibility/2006">
                <mc:Choice xmlns:v="urn:schemas-microsoft-com:vml" Requires="v">
                  <p:oleObj spid="_x0000_s177239" name="Equation" r:id="rId6" imgW="698500" imgH="228600" progId="Equation.DSMT4">
                    <p:embed/>
                  </p:oleObj>
                </mc:Choice>
                <mc:Fallback>
                  <p:oleObj name="Equation" r:id="rId6" imgW="6985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 y="481"/>
                          <a:ext cx="440"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9471" name="Object 63"/>
            <p:cNvGraphicFramePr>
              <a:graphicFrameLocks noChangeAspect="1"/>
            </p:cNvGraphicFramePr>
            <p:nvPr/>
          </p:nvGraphicFramePr>
          <p:xfrm>
            <a:off x="5297" y="1063"/>
            <a:ext cx="496" cy="144"/>
          </p:xfrm>
          <a:graphic>
            <a:graphicData uri="http://schemas.openxmlformats.org/presentationml/2006/ole">
              <mc:AlternateContent xmlns:mc="http://schemas.openxmlformats.org/markup-compatibility/2006">
                <mc:Choice xmlns:v="urn:schemas-microsoft-com:vml" Requires="v">
                  <p:oleObj spid="_x0000_s177240" name="Equation" r:id="rId8" imgW="787400" imgH="228600" progId="Equation.DSMT4">
                    <p:embed/>
                  </p:oleObj>
                </mc:Choice>
                <mc:Fallback>
                  <p:oleObj name="Equation" r:id="rId8" imgW="7874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7" y="1063"/>
                          <a:ext cx="496"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9472" name="Object 64"/>
            <p:cNvGraphicFramePr>
              <a:graphicFrameLocks noChangeAspect="1"/>
            </p:cNvGraphicFramePr>
            <p:nvPr/>
          </p:nvGraphicFramePr>
          <p:xfrm>
            <a:off x="4550" y="1726"/>
            <a:ext cx="488" cy="144"/>
          </p:xfrm>
          <a:graphic>
            <a:graphicData uri="http://schemas.openxmlformats.org/presentationml/2006/ole">
              <mc:AlternateContent xmlns:mc="http://schemas.openxmlformats.org/markup-compatibility/2006">
                <mc:Choice xmlns:v="urn:schemas-microsoft-com:vml" Requires="v">
                  <p:oleObj spid="_x0000_s177241" name="Equation" r:id="rId10" imgW="774364" imgH="228501" progId="Equation.DSMT4">
                    <p:embed/>
                  </p:oleObj>
                </mc:Choice>
                <mc:Fallback>
                  <p:oleObj name="Equation" r:id="rId10" imgW="774364" imgH="228501"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0" y="1726"/>
                          <a:ext cx="488"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9473" name="Text Box 65"/>
            <p:cNvSpPr txBox="1">
              <a:spLocks noChangeArrowheads="1"/>
            </p:cNvSpPr>
            <p:nvPr/>
          </p:nvSpPr>
          <p:spPr bwMode="auto">
            <a:xfrm>
              <a:off x="5143" y="1838"/>
              <a:ext cx="1307" cy="407"/>
            </a:xfrm>
            <a:prstGeom prst="rect">
              <a:avLst/>
            </a:prstGeom>
            <a:noFill/>
            <a:ln w="9525" algn="ctr">
              <a:noFill/>
              <a:miter lim="800000"/>
              <a:headEnd/>
              <a:tailEnd/>
            </a:ln>
            <a:effectLst/>
          </p:spPr>
          <p:txBody>
            <a:bodyPr wrap="square">
              <a:spAutoFit/>
            </a:bodyPr>
            <a:lstStyle/>
            <a:p>
              <a:pPr marL="269875" indent="-269875"/>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err="1">
                  <a:solidFill>
                    <a:srgbClr val="000000"/>
                  </a:solidFill>
                </a:rPr>
                <a:t>anatomical</a:t>
              </a:r>
              <a:r>
                <a:rPr lang="de-CH" sz="1800" dirty="0">
                  <a:solidFill>
                    <a:srgbClr val="000000"/>
                  </a:solidFill>
                </a:rPr>
                <a:t> </a:t>
              </a:r>
              <a:r>
                <a:rPr lang="de-CH" sz="1800" dirty="0" err="1">
                  <a:solidFill>
                    <a:srgbClr val="000000"/>
                  </a:solidFill>
                </a:rPr>
                <a:t>connectivity</a:t>
              </a:r>
              <a:r>
                <a:rPr lang="de-CH" sz="1800" dirty="0">
                  <a:solidFill>
                    <a:srgbClr val="000000"/>
                  </a:solidFill>
                </a:rPr>
                <a:t> </a:t>
              </a:r>
              <a:r>
                <a:rPr lang="de-CH" sz="1800" i="1" dirty="0">
                  <a:solidFill>
                    <a:srgbClr val="000000"/>
                  </a:solidFill>
                  <a:latin typeface="Times New Roman" pitchFamily="18" charset="0"/>
                  <a:sym typeface="Symbol" pitchFamily="18" charset="2"/>
                </a:rPr>
                <a:t></a:t>
              </a:r>
            </a:p>
          </p:txBody>
        </p:sp>
      </p:grpSp>
      <p:grpSp>
        <p:nvGrpSpPr>
          <p:cNvPr id="10" name="Group 66"/>
          <p:cNvGrpSpPr>
            <a:grpSpLocks/>
          </p:cNvGrpSpPr>
          <p:nvPr/>
        </p:nvGrpSpPr>
        <p:grpSpPr bwMode="auto">
          <a:xfrm>
            <a:off x="4503861" y="168275"/>
            <a:ext cx="1582426" cy="946151"/>
            <a:chOff x="2837" y="196"/>
            <a:chExt cx="996" cy="596"/>
          </a:xfrm>
        </p:grpSpPr>
        <p:sp>
          <p:nvSpPr>
            <p:cNvPr id="2449475" name="AutoShape 67"/>
            <p:cNvSpPr>
              <a:spLocks noChangeArrowheads="1"/>
            </p:cNvSpPr>
            <p:nvPr/>
          </p:nvSpPr>
          <p:spPr bwMode="auto">
            <a:xfrm>
              <a:off x="3022" y="606"/>
              <a:ext cx="640" cy="186"/>
            </a:xfrm>
            <a:prstGeom prst="rightArrow">
              <a:avLst>
                <a:gd name="adj1" fmla="val 50000"/>
                <a:gd name="adj2" fmla="val 166667"/>
              </a:avLst>
            </a:prstGeom>
            <a:solidFill>
              <a:srgbClr val="FF0000"/>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2449476" name="Text Box 68"/>
            <p:cNvSpPr txBox="1">
              <a:spLocks noChangeArrowheads="1"/>
            </p:cNvSpPr>
            <p:nvPr/>
          </p:nvSpPr>
          <p:spPr bwMode="auto">
            <a:xfrm>
              <a:off x="2837" y="196"/>
              <a:ext cx="996" cy="404"/>
            </a:xfrm>
            <a:prstGeom prst="rect">
              <a:avLst/>
            </a:prstGeom>
            <a:noFill/>
            <a:ln w="9525" algn="ctr">
              <a:noFill/>
              <a:miter lim="800000"/>
              <a:headEnd/>
              <a:tailEnd/>
            </a:ln>
            <a:effectLst/>
          </p:spPr>
          <p:txBody>
            <a:bodyPr wrap="none">
              <a:spAutoFit/>
            </a:bodyPr>
            <a:lstStyle/>
            <a:p>
              <a:r>
                <a:rPr lang="de-CH" sz="1800">
                  <a:solidFill>
                    <a:srgbClr val="000000"/>
                  </a:solidFill>
                </a:rPr>
                <a:t>probabilistic</a:t>
              </a:r>
            </a:p>
            <a:p>
              <a:r>
                <a:rPr lang="de-CH" sz="1800">
                  <a:solidFill>
                    <a:srgbClr val="000000"/>
                  </a:solidFill>
                </a:rPr>
                <a:t>tractography</a:t>
              </a:r>
              <a:endParaRPr lang="en-US" sz="1800">
                <a:solidFill>
                  <a:srgbClr val="000000"/>
                </a:solidFill>
              </a:endParaRPr>
            </a:p>
          </p:txBody>
        </p:sp>
      </p:grpSp>
      <p:pic>
        <p:nvPicPr>
          <p:cNvPr id="2449478" name="Picture 70"/>
          <p:cNvPicPr>
            <a:picLocks noChangeAspect="1" noChangeArrowheads="1"/>
          </p:cNvPicPr>
          <p:nvPr/>
        </p:nvPicPr>
        <p:blipFill>
          <a:blip r:embed="rId12" cstate="print"/>
          <a:srcRect/>
          <a:stretch>
            <a:fillRect/>
          </a:stretch>
        </p:blipFill>
        <p:spPr bwMode="auto">
          <a:xfrm>
            <a:off x="4457209" y="3733800"/>
            <a:ext cx="4418013" cy="3124200"/>
          </a:xfrm>
          <a:prstGeom prst="rect">
            <a:avLst/>
          </a:prstGeom>
          <a:noFill/>
          <a:ln w="9525" algn="ctr">
            <a:noFill/>
            <a:miter lim="800000"/>
            <a:headEnd/>
            <a:tailEnd/>
          </a:ln>
          <a:effectLst/>
        </p:spPr>
      </p:pic>
      <p:sp>
        <p:nvSpPr>
          <p:cNvPr id="2449479" name="AutoShape 71"/>
          <p:cNvSpPr>
            <a:spLocks noChangeArrowheads="1"/>
          </p:cNvSpPr>
          <p:nvPr/>
        </p:nvSpPr>
        <p:spPr bwMode="auto">
          <a:xfrm rot="10800000">
            <a:off x="7523770" y="3789363"/>
            <a:ext cx="639763" cy="5524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74" name="Rectangle 5"/>
          <p:cNvSpPr txBox="1">
            <a:spLocks noChangeArrowheads="1"/>
          </p:cNvSpPr>
          <p:nvPr/>
        </p:nvSpPr>
        <p:spPr>
          <a:xfrm>
            <a:off x="303336" y="525284"/>
            <a:ext cx="1982665" cy="2944745"/>
          </a:xfrm>
          <a:prstGeom prst="rect">
            <a:avLst/>
          </a:prstGeom>
        </p:spPr>
        <p:txBody>
          <a:bodyPr/>
          <a:lstStyle/>
          <a:p>
            <a:pPr>
              <a:defRPr/>
            </a:pPr>
            <a:r>
              <a:rPr lang="de-CH" sz="2800" kern="0" dirty="0" err="1" smtClean="0">
                <a:solidFill>
                  <a:srgbClr val="000000"/>
                </a:solidFill>
                <a:latin typeface="Arial"/>
                <a:sym typeface="Symbol" pitchFamily="18" charset="2"/>
              </a:rPr>
              <a:t>Proof</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of</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concept</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study</a:t>
            </a:r>
            <a:endParaRPr lang="de-CH" sz="2800" i="1" kern="0" dirty="0">
              <a:solidFill>
                <a:srgbClr val="000000"/>
              </a:solidFill>
              <a:latin typeface="Times New Roman" pitchFamily="18" charset="0"/>
              <a:sym typeface="Symbol" pitchFamily="18" charset="2"/>
            </a:endParaRPr>
          </a:p>
        </p:txBody>
      </p:sp>
      <p:pic>
        <p:nvPicPr>
          <p:cNvPr id="55" name="Picture 1"/>
          <p:cNvPicPr>
            <a:picLocks noChangeAspect="1" noChangeArrowheads="1"/>
          </p:cNvPicPr>
          <p:nvPr/>
        </p:nvPicPr>
        <p:blipFill>
          <a:blip r:embed="rId13" cstate="print"/>
          <a:srcRect/>
          <a:stretch>
            <a:fillRect/>
          </a:stretch>
        </p:blipFill>
        <p:spPr bwMode="auto">
          <a:xfrm>
            <a:off x="373385" y="3628898"/>
            <a:ext cx="2569107" cy="2073856"/>
          </a:xfrm>
          <a:prstGeom prst="rect">
            <a:avLst/>
          </a:prstGeom>
          <a:noFill/>
          <a:ln w="9525">
            <a:noFill/>
            <a:miter lim="800000"/>
            <a:headEnd/>
            <a:tailEnd/>
          </a:ln>
        </p:spPr>
      </p:pic>
      <p:sp>
        <p:nvSpPr>
          <p:cNvPr id="2449480" name="Text Box 72"/>
          <p:cNvSpPr txBox="1">
            <a:spLocks noChangeArrowheads="1"/>
          </p:cNvSpPr>
          <p:nvPr/>
        </p:nvSpPr>
        <p:spPr bwMode="auto">
          <a:xfrm>
            <a:off x="3924785" y="3553313"/>
            <a:ext cx="2217738" cy="1200150"/>
          </a:xfrm>
          <a:prstGeom prst="rect">
            <a:avLst/>
          </a:prstGeom>
          <a:solidFill>
            <a:schemeClr val="bg1"/>
          </a:solidFill>
          <a:ln w="9525" algn="ctr">
            <a:noFill/>
            <a:miter lim="800000"/>
            <a:headEnd/>
            <a:tailEnd/>
          </a:ln>
          <a:effectLst/>
        </p:spPr>
        <p:txBody>
          <a:bodyPr wrap="square">
            <a:spAutoFit/>
          </a:bodyPr>
          <a:lstStyle/>
          <a:p>
            <a:pPr marL="269875" indent="-269875"/>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err="1">
                <a:solidFill>
                  <a:srgbClr val="000000"/>
                </a:solidFill>
              </a:rPr>
              <a:t>connection-specific</a:t>
            </a:r>
            <a:r>
              <a:rPr lang="de-CH" sz="1800" dirty="0">
                <a:solidFill>
                  <a:srgbClr val="000000"/>
                </a:solidFill>
              </a:rPr>
              <a:t> </a:t>
            </a:r>
            <a:r>
              <a:rPr lang="de-CH" sz="1800" dirty="0" err="1">
                <a:solidFill>
                  <a:srgbClr val="000000"/>
                </a:solidFill>
              </a:rPr>
              <a:t>priors</a:t>
            </a:r>
            <a:r>
              <a:rPr lang="de-CH" sz="1800" dirty="0">
                <a:solidFill>
                  <a:srgbClr val="000000"/>
                </a:solidFill>
              </a:rPr>
              <a:t> </a:t>
            </a:r>
            <a:r>
              <a:rPr lang="de-CH" sz="1800" dirty="0" err="1">
                <a:solidFill>
                  <a:srgbClr val="000000"/>
                </a:solidFill>
              </a:rPr>
              <a:t>for</a:t>
            </a:r>
            <a:r>
              <a:rPr lang="de-CH" sz="1800" dirty="0">
                <a:solidFill>
                  <a:srgbClr val="000000"/>
                </a:solidFill>
              </a:rPr>
              <a:t> </a:t>
            </a:r>
            <a:r>
              <a:rPr lang="de-CH" sz="1800" dirty="0" err="1">
                <a:solidFill>
                  <a:srgbClr val="000000"/>
                </a:solidFill>
              </a:rPr>
              <a:t>coupling</a:t>
            </a:r>
            <a:r>
              <a:rPr lang="de-CH" sz="1800" dirty="0">
                <a:solidFill>
                  <a:srgbClr val="000000"/>
                </a:solidFill>
              </a:rPr>
              <a:t> </a:t>
            </a:r>
            <a:r>
              <a:rPr lang="de-CH" sz="1800" dirty="0" err="1">
                <a:solidFill>
                  <a:srgbClr val="000000"/>
                </a:solidFill>
              </a:rPr>
              <a:t>parameters</a:t>
            </a:r>
            <a:endParaRPr lang="en-US" sz="1800" dirty="0">
              <a:solidFill>
                <a:srgbClr val="000000"/>
              </a:solidFill>
            </a:endParaRPr>
          </a:p>
        </p:txBody>
      </p:sp>
      <p:sp>
        <p:nvSpPr>
          <p:cNvPr id="56" name="Text Box 17"/>
          <p:cNvSpPr txBox="1">
            <a:spLocks noChangeArrowheads="1"/>
          </p:cNvSpPr>
          <p:nvPr/>
        </p:nvSpPr>
        <p:spPr bwMode="auto">
          <a:xfrm>
            <a:off x="304800" y="6108700"/>
            <a:ext cx="2330450" cy="517525"/>
          </a:xfrm>
          <a:prstGeom prst="rect">
            <a:avLst/>
          </a:prstGeom>
          <a:noFill/>
          <a:ln w="9525">
            <a:noFill/>
            <a:miter lim="800000"/>
            <a:headEnd/>
            <a:tailEnd/>
          </a:ln>
        </p:spPr>
        <p:txBody>
          <a:bodyPr>
            <a:spAutoFit/>
          </a:bodyPr>
          <a:lstStyle/>
          <a:p>
            <a:r>
              <a:rPr lang="en-US" b="0">
                <a:latin typeface="Times New Roman" pitchFamily="18" charset="0"/>
              </a:rPr>
              <a:t>Stephan, Tittgemeyer et al. 2009, </a:t>
            </a:r>
            <a:r>
              <a:rPr lang="en-US" b="0" i="1">
                <a:latin typeface="Times New Roman" pitchFamily="18" charset="0"/>
              </a:rPr>
              <a:t>NeuroImage</a:t>
            </a:r>
            <a:endParaRPr lang="de-DE" b="0" i="1">
              <a:latin typeface="Times New Roman" pitchFamily="18" charset="0"/>
            </a:endParaRPr>
          </a:p>
        </p:txBody>
      </p:sp>
    </p:spTree>
    <p:extLst>
      <p:ext uri="{BB962C8B-B14F-4D97-AF65-F5344CB8AC3E}">
        <p14:creationId xmlns:p14="http://schemas.microsoft.com/office/powerpoint/2010/main" val="2852662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gure4_NoShading"/>
          <p:cNvPicPr>
            <a:picLocks noChangeAspect="1" noChangeArrowheads="1"/>
          </p:cNvPicPr>
          <p:nvPr/>
        </p:nvPicPr>
        <p:blipFill>
          <a:blip r:embed="rId3" cstate="print"/>
          <a:srcRect/>
          <a:stretch>
            <a:fillRect/>
          </a:stretch>
        </p:blipFill>
        <p:spPr bwMode="auto">
          <a:xfrm>
            <a:off x="2301875" y="1401763"/>
            <a:ext cx="8029575" cy="5260975"/>
          </a:xfrm>
          <a:prstGeom prst="rect">
            <a:avLst/>
          </a:prstGeom>
          <a:noFill/>
          <a:ln w="9525">
            <a:noFill/>
            <a:miter lim="800000"/>
            <a:headEnd/>
            <a:tailEnd/>
          </a:ln>
        </p:spPr>
      </p:pic>
      <p:sp>
        <p:nvSpPr>
          <p:cNvPr id="20484" name="Rectangle 3"/>
          <p:cNvSpPr>
            <a:spLocks noChangeArrowheads="1"/>
          </p:cNvSpPr>
          <p:nvPr/>
        </p:nvSpPr>
        <p:spPr bwMode="auto">
          <a:xfrm>
            <a:off x="0" y="3205163"/>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1982468" name="Object 4"/>
          <p:cNvGraphicFramePr>
            <a:graphicFrameLocks noChangeAspect="1"/>
          </p:cNvGraphicFramePr>
          <p:nvPr/>
        </p:nvGraphicFramePr>
        <p:xfrm>
          <a:off x="671513" y="1841500"/>
          <a:ext cx="3778250" cy="1084263"/>
        </p:xfrm>
        <a:graphic>
          <a:graphicData uri="http://schemas.openxmlformats.org/presentationml/2006/ole">
            <mc:AlternateContent xmlns:mc="http://schemas.openxmlformats.org/markup-compatibility/2006">
              <mc:Choice xmlns:v="urn:schemas-microsoft-com:vml" Requires="v">
                <p:oleObj spid="_x0000_s20503" name="Equation" r:id="rId4" imgW="1562040" imgH="444240" progId="Equation.DSMT4">
                  <p:embed/>
                </p:oleObj>
              </mc:Choice>
              <mc:Fallback>
                <p:oleObj name="Equation" r:id="rId4" imgW="156204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1841500"/>
                        <a:ext cx="3778250" cy="1084263"/>
                      </a:xfrm>
                      <a:prstGeom prst="rect">
                        <a:avLst/>
                      </a:prstGeom>
                      <a:solidFill>
                        <a:schemeClr val="bg1"/>
                      </a:solidFill>
                      <a:ln w="9525">
                        <a:solidFill>
                          <a:schemeClr val="tx1"/>
                        </a:solidFill>
                        <a:miter lim="800000"/>
                        <a:headEnd/>
                        <a:tailEnd/>
                      </a:ln>
                      <a:effectLst>
                        <a:outerShdw dist="107763" dir="18900000" algn="ctr" rotWithShape="0">
                          <a:srgbClr val="808080">
                            <a:alpha val="50000"/>
                          </a:srgbClr>
                        </a:outerShdw>
                      </a:effectLst>
                    </p:spPr>
                  </p:pic>
                </p:oleObj>
              </mc:Fallback>
            </mc:AlternateContent>
          </a:graphicData>
        </a:graphic>
      </p:graphicFrame>
      <p:sp>
        <p:nvSpPr>
          <p:cNvPr id="20485" name="Rectangle 5"/>
          <p:cNvSpPr>
            <a:spLocks noGrp="1" noChangeArrowheads="1"/>
          </p:cNvSpPr>
          <p:nvPr>
            <p:ph type="title"/>
          </p:nvPr>
        </p:nvSpPr>
        <p:spPr/>
        <p:txBody>
          <a:bodyPr/>
          <a:lstStyle/>
          <a:p>
            <a:pPr eaLnBrk="1" hangingPunct="1"/>
            <a:r>
              <a:rPr lang="de-CH" sz="2800" b="1" smtClean="0"/>
              <a:t>Connection-specific prior variance </a:t>
            </a:r>
            <a:r>
              <a:rPr lang="de-CH" sz="2800" b="1" smtClean="0">
                <a:sym typeface="Symbol" pitchFamily="18" charset="2"/>
              </a:rPr>
              <a:t> </a:t>
            </a:r>
            <a:r>
              <a:rPr lang="de-CH" sz="2800" b="1" smtClean="0"/>
              <a:t>as a function of anatomical connection probability </a:t>
            </a:r>
            <a:r>
              <a:rPr lang="de-CH" sz="2800" b="1" i="1" smtClean="0">
                <a:sym typeface="Symbol" pitchFamily="18" charset="2"/>
              </a:rPr>
              <a:t></a:t>
            </a:r>
          </a:p>
        </p:txBody>
      </p:sp>
      <p:sp>
        <p:nvSpPr>
          <p:cNvPr id="1982470" name="Text Box 6"/>
          <p:cNvSpPr txBox="1">
            <a:spLocks noChangeArrowheads="1"/>
          </p:cNvSpPr>
          <p:nvPr/>
        </p:nvSpPr>
        <p:spPr bwMode="auto">
          <a:xfrm>
            <a:off x="419100" y="3327400"/>
            <a:ext cx="2671763" cy="2563813"/>
          </a:xfrm>
          <a:prstGeom prst="rect">
            <a:avLst/>
          </a:prstGeom>
          <a:noFill/>
          <a:ln w="9525" algn="ctr">
            <a:noFill/>
            <a:miter lim="800000"/>
            <a:headEnd/>
            <a:tailEnd/>
          </a:ln>
        </p:spPr>
        <p:txBody>
          <a:bodyPr>
            <a:spAutoFit/>
          </a:bodyPr>
          <a:lstStyle/>
          <a:p>
            <a:pPr marL="179388" indent="-179388">
              <a:buFontTx/>
              <a:buChar char="•"/>
            </a:pPr>
            <a:r>
              <a:rPr lang="de-CH" sz="1800" b="0"/>
              <a:t>64 different mappings by systematic search across hyper-parameters </a:t>
            </a:r>
            <a:r>
              <a:rPr lang="de-CH" sz="1800" b="0" i="1">
                <a:latin typeface="Times New Roman" pitchFamily="18" charset="0"/>
                <a:sym typeface="Symbol" pitchFamily="18" charset="2"/>
              </a:rPr>
              <a:t></a:t>
            </a:r>
            <a:r>
              <a:rPr lang="de-CH" sz="1800" b="0">
                <a:sym typeface="Symbol" pitchFamily="18" charset="2"/>
              </a:rPr>
              <a:t> and </a:t>
            </a:r>
            <a:r>
              <a:rPr lang="de-CH" sz="1800" b="0" i="1">
                <a:latin typeface="Times New Roman" pitchFamily="18" charset="0"/>
                <a:sym typeface="Symbol" pitchFamily="18" charset="2"/>
              </a:rPr>
              <a:t></a:t>
            </a:r>
          </a:p>
          <a:p>
            <a:pPr marL="179388" indent="-179388">
              <a:spcBef>
                <a:spcPct val="100000"/>
              </a:spcBef>
              <a:buFontTx/>
              <a:buChar char="•"/>
            </a:pPr>
            <a:r>
              <a:rPr lang="de-CH" sz="1800" b="0">
                <a:sym typeface="Symbol" pitchFamily="18" charset="2"/>
              </a:rPr>
              <a:t>yields anatomically informed (intuitive and counterintuitive) and uninformed priors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2470">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98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gure5"/>
          <p:cNvPicPr>
            <a:picLocks noChangeAspect="1" noChangeArrowheads="1"/>
          </p:cNvPicPr>
          <p:nvPr/>
        </p:nvPicPr>
        <p:blipFill>
          <a:blip r:embed="rId2" cstate="print"/>
          <a:srcRect/>
          <a:stretch>
            <a:fillRect/>
          </a:stretch>
        </p:blipFill>
        <p:spPr bwMode="auto">
          <a:xfrm>
            <a:off x="152400" y="65088"/>
            <a:ext cx="9964738" cy="6707187"/>
          </a:xfrm>
          <a:prstGeom prst="rect">
            <a:avLst/>
          </a:prstGeom>
          <a:noFill/>
          <a:ln w="9525">
            <a:noFill/>
            <a:miter lim="800000"/>
            <a:headEnd/>
            <a:tailEnd/>
          </a:ln>
        </p:spPr>
      </p:pic>
      <p:sp>
        <p:nvSpPr>
          <p:cNvPr id="1983491" name="Rectangle 3"/>
          <p:cNvSpPr>
            <a:spLocks noChangeArrowheads="1"/>
          </p:cNvSpPr>
          <p:nvPr/>
        </p:nvSpPr>
        <p:spPr bwMode="auto">
          <a:xfrm>
            <a:off x="6569075" y="4538663"/>
            <a:ext cx="812800" cy="1541462"/>
          </a:xfrm>
          <a:prstGeom prst="rect">
            <a:avLst/>
          </a:prstGeom>
          <a:noFill/>
          <a:ln w="28575" algn="ctr">
            <a:solidFill>
              <a:srgbClr val="FF0000"/>
            </a:solidFill>
            <a:miter lim="800000"/>
            <a:headEnd/>
            <a:tailEnd/>
          </a:ln>
        </p:spPr>
        <p:txBody>
          <a:bodyPr wrap="none" anchor="ctr"/>
          <a:lstStyle/>
          <a:p>
            <a:pPr algn="ctr"/>
            <a:endParaRPr lang="en-US"/>
          </a:p>
        </p:txBody>
      </p:sp>
      <p:sp>
        <p:nvSpPr>
          <p:cNvPr id="4" name="Rectangle 3"/>
          <p:cNvSpPr/>
          <p:nvPr/>
        </p:nvSpPr>
        <p:spPr>
          <a:xfrm>
            <a:off x="2116899" y="4885547"/>
            <a:ext cx="3888122" cy="646331"/>
          </a:xfrm>
          <a:prstGeom prst="rect">
            <a:avLst/>
          </a:prstGeom>
        </p:spPr>
        <p:txBody>
          <a:bodyPr wrap="square">
            <a:spAutoFit/>
          </a:bodyPr>
          <a:lstStyle/>
          <a:p>
            <a:r>
              <a:rPr lang="de-CH" sz="1800" b="0" dirty="0" smtClean="0">
                <a:solidFill>
                  <a:srgbClr val="000000"/>
                </a:solidFill>
                <a:sym typeface="Symbol" pitchFamily="18" charset="2"/>
              </a:rPr>
              <a:t>Models with anatomically informed priors (of an intuitive form) </a:t>
            </a:r>
            <a:endParaRPr lang="en-US" dirty="0"/>
          </a:p>
        </p:txBody>
      </p:sp>
      <p:cxnSp>
        <p:nvCxnSpPr>
          <p:cNvPr id="6" name="Straight Arrow Connector 5"/>
          <p:cNvCxnSpPr/>
          <p:nvPr/>
        </p:nvCxnSpPr>
        <p:spPr bwMode="auto">
          <a:xfrm>
            <a:off x="4926842" y="5322627"/>
            <a:ext cx="1501254"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4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4"/>
          <p:cNvPicPr>
            <a:picLocks noChangeAspect="1" noChangeArrowheads="1"/>
          </p:cNvPicPr>
          <p:nvPr/>
        </p:nvPicPr>
        <p:blipFill>
          <a:blip r:embed="rId2" cstate="print"/>
          <a:srcRect/>
          <a:stretch>
            <a:fillRect/>
          </a:stretch>
        </p:blipFill>
        <p:spPr bwMode="auto">
          <a:xfrm>
            <a:off x="610699" y="280703"/>
            <a:ext cx="9051925" cy="5931486"/>
          </a:xfrm>
          <a:prstGeom prst="rect">
            <a:avLst/>
          </a:prstGeom>
          <a:noFill/>
          <a:ln w="9525">
            <a:noFill/>
            <a:miter lim="800000"/>
            <a:headEnd/>
            <a:tailEnd/>
          </a:ln>
        </p:spPr>
      </p:pic>
      <p:sp>
        <p:nvSpPr>
          <p:cNvPr id="4" name="Rectangle 3"/>
          <p:cNvSpPr/>
          <p:nvPr/>
        </p:nvSpPr>
        <p:spPr>
          <a:xfrm>
            <a:off x="1684656" y="5941824"/>
            <a:ext cx="7500286" cy="646331"/>
          </a:xfrm>
          <a:prstGeom prst="rect">
            <a:avLst/>
          </a:prstGeom>
        </p:spPr>
        <p:txBody>
          <a:bodyPr wrap="square">
            <a:spAutoFit/>
          </a:bodyPr>
          <a:lstStyle/>
          <a:p>
            <a:pPr lvl="0">
              <a:spcBef>
                <a:spcPts val="2400"/>
              </a:spcBef>
            </a:pPr>
            <a:r>
              <a:rPr lang="de-CH" sz="1800" b="0" dirty="0" smtClean="0">
                <a:solidFill>
                  <a:srgbClr val="000000"/>
                </a:solidFill>
                <a:sym typeface="Symbol" pitchFamily="18" charset="2"/>
              </a:rPr>
              <a:t>Models with anatomically informed priors (of an intuitive form) were clearly </a:t>
            </a:r>
            <a:r>
              <a:rPr lang="de-CH" sz="1800" b="0" dirty="0" err="1" smtClean="0">
                <a:solidFill>
                  <a:srgbClr val="000000"/>
                </a:solidFill>
                <a:sym typeface="Symbol" pitchFamily="18" charset="2"/>
              </a:rPr>
              <a:t>superior</a:t>
            </a:r>
            <a:r>
              <a:rPr lang="de-CH" sz="1800" b="0" dirty="0" smtClean="0">
                <a:solidFill>
                  <a:srgbClr val="000000"/>
                </a:solidFill>
                <a:sym typeface="Symbol" pitchFamily="18" charset="2"/>
              </a:rPr>
              <a:t> </a:t>
            </a:r>
            <a:r>
              <a:rPr lang="de-CH" sz="1800" b="0" dirty="0" err="1" smtClean="0">
                <a:solidFill>
                  <a:srgbClr val="000000"/>
                </a:solidFill>
                <a:sym typeface="Symbol" pitchFamily="18" charset="2"/>
              </a:rPr>
              <a:t>to</a:t>
            </a:r>
            <a:r>
              <a:rPr lang="de-CH" sz="1800" b="0" dirty="0" smtClean="0">
                <a:solidFill>
                  <a:srgbClr val="000000"/>
                </a:solidFill>
                <a:sym typeface="Symbol" pitchFamily="18" charset="2"/>
              </a:rPr>
              <a:t> </a:t>
            </a:r>
            <a:r>
              <a:rPr lang="de-CH" sz="1800" b="0" dirty="0" err="1" smtClean="0">
                <a:solidFill>
                  <a:srgbClr val="000000"/>
                </a:solidFill>
                <a:sym typeface="Symbol" pitchFamily="18" charset="2"/>
              </a:rPr>
              <a:t>anatomically</a:t>
            </a:r>
            <a:r>
              <a:rPr lang="de-CH" sz="1800" b="0" dirty="0" smtClean="0">
                <a:solidFill>
                  <a:srgbClr val="000000"/>
                </a:solidFill>
                <a:sym typeface="Symbol" pitchFamily="18" charset="2"/>
              </a:rPr>
              <a:t> uninformed ones: Bayes Factor &gt;10</a:t>
            </a:r>
            <a:r>
              <a:rPr lang="de-CH" sz="1800" b="0" baseline="30000" dirty="0" smtClean="0">
                <a:solidFill>
                  <a:srgbClr val="000000"/>
                </a:solidFill>
                <a:sym typeface="Symbol" pitchFamily="18" charset="2"/>
              </a:rPr>
              <a:t>9</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a:solidFill>
                  <a:srgbClr val="000000"/>
                </a:solidFill>
                <a:latin typeface="Arial Unicode MS" pitchFamily="34" charset="-128"/>
              </a:rPr>
              <a:t>Bayesian model selection (BMS) </a:t>
            </a:r>
          </a:p>
          <a:p>
            <a:pPr marL="342900" indent="-342900">
              <a:spcBef>
                <a:spcPct val="100000"/>
              </a:spcBef>
              <a:buFontTx/>
              <a:buChar char="•"/>
            </a:pPr>
            <a:r>
              <a:rPr lang="de-DE" sz="2400" b="0" dirty="0" smtClean="0">
                <a:solidFill>
                  <a:srgbClr val="000000"/>
                </a:solidFill>
                <a:latin typeface="Arial Unicode MS" pitchFamily="34" charset="-128"/>
              </a:rPr>
              <a:t>Extended DCM for fMRI: nonlinear, two-state, stochastic </a:t>
            </a:r>
          </a:p>
          <a:p>
            <a:pPr marL="342900" indent="-342900">
              <a:spcBef>
                <a:spcPct val="100000"/>
              </a:spcBef>
              <a:buFontTx/>
              <a:buChar char="•"/>
            </a:pPr>
            <a:r>
              <a:rPr lang="en-US" sz="2400" b="0" dirty="0" smtClean="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Integrating </a:t>
            </a:r>
            <a:r>
              <a:rPr lang="de-DE" sz="2400" b="0" dirty="0">
                <a:solidFill>
                  <a:srgbClr val="000000"/>
                </a:solidFill>
                <a:latin typeface="Arial Unicode MS" pitchFamily="34" charset="-128"/>
              </a:rPr>
              <a:t>tractography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a:t>
            </a:r>
            <a:r>
              <a:rPr lang="de-DE" sz="2400" b="0" dirty="0" smtClean="0">
                <a:solidFill>
                  <a:srgbClr val="000000"/>
                </a:solidFill>
                <a:latin typeface="Arial Unicode MS" pitchFamily="34" charset="-128"/>
              </a:rPr>
              <a:t>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4654139"/>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1018019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3" descr="lateral"/>
          <p:cNvPicPr>
            <a:picLocks noChangeArrowheads="1"/>
          </p:cNvPicPr>
          <p:nvPr/>
        </p:nvPicPr>
        <p:blipFill>
          <a:blip r:embed="rId3" cstate="print"/>
          <a:srcRect/>
          <a:stretch>
            <a:fillRect/>
          </a:stretch>
        </p:blipFill>
        <p:spPr bwMode="auto">
          <a:xfrm>
            <a:off x="5883191" y="1552341"/>
            <a:ext cx="2540000" cy="2540000"/>
          </a:xfrm>
          <a:prstGeom prst="rect">
            <a:avLst/>
          </a:prstGeom>
          <a:solidFill>
            <a:srgbClr val="3366FF"/>
          </a:solidFill>
          <a:ln w="9525">
            <a:noFill/>
            <a:miter lim="800000"/>
            <a:headEnd/>
            <a:tailEnd/>
          </a:ln>
          <a:effectLst/>
        </p:spPr>
      </p:pic>
      <p:sp>
        <p:nvSpPr>
          <p:cNvPr id="2637869" name="Text Box 45"/>
          <p:cNvSpPr txBox="1">
            <a:spLocks noChangeArrowheads="1"/>
          </p:cNvSpPr>
          <p:nvPr/>
        </p:nvSpPr>
        <p:spPr bwMode="auto">
          <a:xfrm>
            <a:off x="1835598" y="2223451"/>
            <a:ext cx="3121652" cy="461665"/>
          </a:xfrm>
          <a:prstGeom prst="rect">
            <a:avLst/>
          </a:prstGeom>
          <a:noFill/>
          <a:ln w="9525" algn="ctr">
            <a:noFill/>
            <a:miter lim="800000"/>
            <a:headEnd/>
            <a:tailEnd/>
          </a:ln>
          <a:effectLst/>
        </p:spPr>
        <p:txBody>
          <a:bodyPr wrap="square">
            <a:spAutoFit/>
          </a:bodyPr>
          <a:lstStyle/>
          <a:p>
            <a:r>
              <a:rPr lang="en-GB" sz="2400" dirty="0">
                <a:solidFill>
                  <a:srgbClr val="000000"/>
                </a:solidFill>
              </a:rPr>
              <a:t>model </a:t>
            </a:r>
            <a:r>
              <a:rPr lang="en-GB" sz="2400" dirty="0" smtClean="0">
                <a:solidFill>
                  <a:srgbClr val="000000"/>
                </a:solidFill>
              </a:rPr>
              <a:t>structure </a:t>
            </a:r>
          </a:p>
        </p:txBody>
      </p:sp>
      <p:sp>
        <p:nvSpPr>
          <p:cNvPr id="2637871" name="Rectangle 47"/>
          <p:cNvSpPr>
            <a:spLocks noChangeArrowheads="1"/>
          </p:cNvSpPr>
          <p:nvPr/>
        </p:nvSpPr>
        <p:spPr bwMode="auto">
          <a:xfrm>
            <a:off x="707201" y="533243"/>
            <a:ext cx="8500099" cy="523220"/>
          </a:xfrm>
          <a:prstGeom prst="rect">
            <a:avLst/>
          </a:prstGeom>
          <a:noFill/>
          <a:ln w="9525" algn="ctr">
            <a:noFill/>
            <a:miter lim="800000"/>
            <a:headEnd/>
            <a:tailEnd/>
          </a:ln>
          <a:effectLst/>
        </p:spPr>
        <p:txBody>
          <a:bodyPr wrap="square">
            <a:spAutoFit/>
          </a:bodyPr>
          <a:lstStyle/>
          <a:p>
            <a:pPr eaLnBrk="0" hangingPunct="0">
              <a:spcBef>
                <a:spcPct val="50000"/>
              </a:spcBef>
            </a:pPr>
            <a:r>
              <a:rPr lang="en-GB" sz="2800" dirty="0">
                <a:solidFill>
                  <a:srgbClr val="000000"/>
                </a:solidFill>
                <a:latin typeface="Arial Unicode MS" pitchFamily="34" charset="-128"/>
                <a:ea typeface="Arial Unicode MS" pitchFamily="34" charset="-128"/>
                <a:cs typeface="Arial Unicode MS" pitchFamily="34" charset="-128"/>
              </a:rPr>
              <a:t>Model-based </a:t>
            </a:r>
            <a:r>
              <a:rPr lang="en-GB" sz="2800" dirty="0" smtClean="0">
                <a:solidFill>
                  <a:srgbClr val="000000"/>
                </a:solidFill>
                <a:latin typeface="Arial Unicode MS" pitchFamily="34" charset="-128"/>
                <a:ea typeface="Arial Unicode MS" pitchFamily="34" charset="-128"/>
                <a:cs typeface="Arial Unicode MS" pitchFamily="34" charset="-128"/>
              </a:rPr>
              <a:t>predictions for single patients</a:t>
            </a:r>
            <a:endParaRPr lang="en-US" sz="2800" dirty="0">
              <a:solidFill>
                <a:srgbClr val="000000"/>
              </a:solidFill>
              <a:latin typeface="Arial Unicode MS" pitchFamily="34" charset="-128"/>
              <a:ea typeface="Arial Unicode MS" pitchFamily="34" charset="-128"/>
              <a:cs typeface="Arial Unicode MS" pitchFamily="34" charset="-128"/>
            </a:endParaRPr>
          </a:p>
        </p:txBody>
      </p:sp>
      <p:sp>
        <p:nvSpPr>
          <p:cNvPr id="79" name="Text Box 45"/>
          <p:cNvSpPr txBox="1">
            <a:spLocks noChangeArrowheads="1"/>
          </p:cNvSpPr>
          <p:nvPr/>
        </p:nvSpPr>
        <p:spPr bwMode="auto">
          <a:xfrm>
            <a:off x="1871885" y="4957112"/>
            <a:ext cx="3367088" cy="830997"/>
          </a:xfrm>
          <a:prstGeom prst="rect">
            <a:avLst/>
          </a:prstGeom>
          <a:noFill/>
          <a:ln w="9525" algn="ctr">
            <a:noFill/>
            <a:miter lim="800000"/>
            <a:headEnd/>
            <a:tailEnd/>
          </a:ln>
          <a:effectLst/>
        </p:spPr>
        <p:txBody>
          <a:bodyPr>
            <a:spAutoFit/>
          </a:bodyPr>
          <a:lstStyle/>
          <a:p>
            <a:r>
              <a:rPr lang="en-GB" sz="2400" dirty="0" smtClean="0">
                <a:solidFill>
                  <a:srgbClr val="000000"/>
                </a:solidFill>
              </a:rPr>
              <a:t>set of </a:t>
            </a:r>
          </a:p>
          <a:p>
            <a:r>
              <a:rPr lang="en-GB" sz="2400" dirty="0" smtClean="0">
                <a:solidFill>
                  <a:srgbClr val="000000"/>
                </a:solidFill>
              </a:rPr>
              <a:t>parameter </a:t>
            </a:r>
            <a:r>
              <a:rPr lang="en-GB" sz="2400" dirty="0">
                <a:solidFill>
                  <a:srgbClr val="000000"/>
                </a:solidFill>
              </a:rPr>
              <a:t>estimates</a:t>
            </a:r>
          </a:p>
        </p:txBody>
      </p:sp>
      <p:pic>
        <p:nvPicPr>
          <p:cNvPr id="41" name="Picture 3" descr="D:\Documents\Studies\Mbfc\Figures\figSeparability.tif"/>
          <p:cNvPicPr>
            <a:picLocks noChangeAspect="1" noChangeArrowheads="1"/>
          </p:cNvPicPr>
          <p:nvPr/>
        </p:nvPicPr>
        <p:blipFill>
          <a:blip r:embed="rId4" cstate="print"/>
          <a:srcRect l="16074" t="14456" r="56509" b="18813"/>
          <a:stretch>
            <a:fillRect/>
          </a:stretch>
        </p:blipFill>
        <p:spPr bwMode="auto">
          <a:xfrm>
            <a:off x="5928970" y="4548485"/>
            <a:ext cx="2380329" cy="1930910"/>
          </a:xfrm>
          <a:prstGeom prst="rect">
            <a:avLst/>
          </a:prstGeom>
          <a:noFill/>
        </p:spPr>
      </p:pic>
      <p:sp>
        <p:nvSpPr>
          <p:cNvPr id="43" name="Right Arrow 42"/>
          <p:cNvSpPr/>
          <p:nvPr/>
        </p:nvSpPr>
        <p:spPr bwMode="auto">
          <a:xfrm>
            <a:off x="791033" y="5940158"/>
            <a:ext cx="899886" cy="27238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smtClean="0">
              <a:solidFill>
                <a:srgbClr val="000000"/>
              </a:solidFill>
            </a:endParaRPr>
          </a:p>
        </p:txBody>
      </p:sp>
      <p:sp>
        <p:nvSpPr>
          <p:cNvPr id="90" name="Oval 4"/>
          <p:cNvSpPr>
            <a:spLocks noChangeArrowheads="1"/>
          </p:cNvSpPr>
          <p:nvPr/>
        </p:nvSpPr>
        <p:spPr bwMode="auto">
          <a:xfrm>
            <a:off x="6189229" y="2231765"/>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sp>
        <p:nvSpPr>
          <p:cNvPr id="91" name="Oval 5"/>
          <p:cNvSpPr>
            <a:spLocks noChangeArrowheads="1"/>
          </p:cNvSpPr>
          <p:nvPr/>
        </p:nvSpPr>
        <p:spPr bwMode="auto">
          <a:xfrm>
            <a:off x="7775725" y="2164075"/>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sp>
        <p:nvSpPr>
          <p:cNvPr id="92" name="Oval 6"/>
          <p:cNvSpPr>
            <a:spLocks noChangeArrowheads="1"/>
          </p:cNvSpPr>
          <p:nvPr/>
        </p:nvSpPr>
        <p:spPr bwMode="auto">
          <a:xfrm>
            <a:off x="7137185" y="2719361"/>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cxnSp>
        <p:nvCxnSpPr>
          <p:cNvPr id="93" name="AutoShape 7"/>
          <p:cNvCxnSpPr>
            <a:cxnSpLocks noChangeShapeType="1"/>
            <a:stCxn id="90" idx="4"/>
            <a:endCxn id="92" idx="1"/>
          </p:cNvCxnSpPr>
          <p:nvPr/>
        </p:nvCxnSpPr>
        <p:spPr bwMode="auto">
          <a:xfrm rot="16200000" flipH="1">
            <a:off x="6581847" y="2163791"/>
            <a:ext cx="303314" cy="871062"/>
          </a:xfrm>
          <a:prstGeom prst="straightConnector1">
            <a:avLst/>
          </a:prstGeom>
          <a:noFill/>
          <a:ln w="28575">
            <a:solidFill>
              <a:srgbClr val="FFFF66"/>
            </a:solidFill>
            <a:round/>
            <a:headEnd type="arrow" w="med" len="med"/>
            <a:tailEnd type="arrow" w="med" len="med"/>
          </a:ln>
          <a:effectLst/>
        </p:spPr>
      </p:cxnSp>
      <p:cxnSp>
        <p:nvCxnSpPr>
          <p:cNvPr id="94" name="AutoShape 8"/>
          <p:cNvCxnSpPr>
            <a:cxnSpLocks noChangeShapeType="1"/>
            <a:stCxn id="90" idx="6"/>
            <a:endCxn id="91" idx="1"/>
          </p:cNvCxnSpPr>
          <p:nvPr/>
        </p:nvCxnSpPr>
        <p:spPr bwMode="auto">
          <a:xfrm flipV="1">
            <a:off x="6406717" y="2195693"/>
            <a:ext cx="1400858" cy="144022"/>
          </a:xfrm>
          <a:prstGeom prst="straightConnector1">
            <a:avLst/>
          </a:prstGeom>
          <a:noFill/>
          <a:ln w="28575">
            <a:solidFill>
              <a:srgbClr val="FFFF66"/>
            </a:solidFill>
            <a:round/>
            <a:headEnd type="arrow" w="med" len="med"/>
            <a:tailEnd/>
          </a:ln>
          <a:effectLst/>
        </p:spPr>
      </p:cxnSp>
      <p:cxnSp>
        <p:nvCxnSpPr>
          <p:cNvPr id="95" name="AutoShape 9"/>
          <p:cNvCxnSpPr>
            <a:cxnSpLocks noChangeShapeType="1"/>
            <a:stCxn id="92" idx="6"/>
            <a:endCxn id="91" idx="3"/>
          </p:cNvCxnSpPr>
          <p:nvPr/>
        </p:nvCxnSpPr>
        <p:spPr bwMode="auto">
          <a:xfrm flipV="1">
            <a:off x="7354673" y="2348357"/>
            <a:ext cx="452902" cy="478954"/>
          </a:xfrm>
          <a:prstGeom prst="straightConnector1">
            <a:avLst/>
          </a:prstGeom>
          <a:noFill/>
          <a:ln w="28575">
            <a:solidFill>
              <a:srgbClr val="FFFF66"/>
            </a:solidFill>
            <a:round/>
            <a:headEnd type="arrow" w="med" len="med"/>
            <a:tailEnd type="arrow" w="med" len="med"/>
          </a:ln>
          <a:effectLst/>
        </p:spPr>
      </p:cxnSp>
      <p:sp>
        <p:nvSpPr>
          <p:cNvPr id="96" name="Oval 10"/>
          <p:cNvSpPr>
            <a:spLocks noChangeArrowheads="1"/>
          </p:cNvSpPr>
          <p:nvPr/>
        </p:nvSpPr>
        <p:spPr bwMode="auto">
          <a:xfrm>
            <a:off x="7586470" y="3193770"/>
            <a:ext cx="217488" cy="215900"/>
          </a:xfrm>
          <a:prstGeom prst="ellipse">
            <a:avLst/>
          </a:prstGeom>
          <a:solidFill>
            <a:srgbClr val="33CC33"/>
          </a:solidFill>
          <a:ln w="9525">
            <a:solidFill>
              <a:schemeClr val="tx1"/>
            </a:solidFill>
            <a:round/>
            <a:headEnd/>
            <a:tailEnd/>
          </a:ln>
          <a:effectLst/>
        </p:spPr>
        <p:txBody>
          <a:bodyPr wrap="none" anchor="ctr"/>
          <a:lstStyle/>
          <a:p>
            <a:endParaRPr lang="en-US">
              <a:solidFill>
                <a:srgbClr val="000000"/>
              </a:solidFill>
            </a:endParaRPr>
          </a:p>
        </p:txBody>
      </p:sp>
      <p:sp>
        <p:nvSpPr>
          <p:cNvPr id="97" name="Oval 11"/>
          <p:cNvSpPr>
            <a:spLocks noChangeArrowheads="1"/>
          </p:cNvSpPr>
          <p:nvPr/>
        </p:nvSpPr>
        <p:spPr bwMode="auto">
          <a:xfrm>
            <a:off x="7022183" y="3183984"/>
            <a:ext cx="217487" cy="215900"/>
          </a:xfrm>
          <a:prstGeom prst="ellipse">
            <a:avLst/>
          </a:prstGeom>
          <a:solidFill>
            <a:srgbClr val="FF0000"/>
          </a:solidFill>
          <a:ln w="9525">
            <a:solidFill>
              <a:schemeClr val="tx1"/>
            </a:solidFill>
            <a:round/>
            <a:headEnd/>
            <a:tailEnd/>
          </a:ln>
          <a:effectLst/>
        </p:spPr>
        <p:txBody>
          <a:bodyPr wrap="none" anchor="ctr"/>
          <a:lstStyle/>
          <a:p>
            <a:endParaRPr lang="en-US">
              <a:solidFill>
                <a:srgbClr val="000000"/>
              </a:solidFill>
            </a:endParaRPr>
          </a:p>
        </p:txBody>
      </p:sp>
      <p:sp>
        <p:nvSpPr>
          <p:cNvPr id="98" name="Oval 12"/>
          <p:cNvSpPr>
            <a:spLocks noChangeArrowheads="1"/>
          </p:cNvSpPr>
          <p:nvPr/>
        </p:nvSpPr>
        <p:spPr bwMode="auto">
          <a:xfrm>
            <a:off x="6646158" y="2423696"/>
            <a:ext cx="217488" cy="215900"/>
          </a:xfrm>
          <a:prstGeom prst="ellipse">
            <a:avLst/>
          </a:prstGeom>
          <a:noFill/>
          <a:ln w="9525">
            <a:noFill/>
            <a:round/>
            <a:headEnd/>
            <a:tailEnd/>
          </a:ln>
          <a:effectLst/>
        </p:spPr>
        <p:txBody>
          <a:bodyPr wrap="none" anchor="ctr"/>
          <a:lstStyle/>
          <a:p>
            <a:endParaRPr lang="en-US">
              <a:solidFill>
                <a:srgbClr val="000000"/>
              </a:solidFill>
            </a:endParaRPr>
          </a:p>
        </p:txBody>
      </p:sp>
      <p:sp>
        <p:nvSpPr>
          <p:cNvPr id="99" name="Oval 13"/>
          <p:cNvSpPr>
            <a:spLocks noChangeArrowheads="1"/>
          </p:cNvSpPr>
          <p:nvPr/>
        </p:nvSpPr>
        <p:spPr bwMode="auto">
          <a:xfrm>
            <a:off x="7371436" y="2471531"/>
            <a:ext cx="217487" cy="215900"/>
          </a:xfrm>
          <a:prstGeom prst="ellipse">
            <a:avLst/>
          </a:prstGeom>
          <a:noFill/>
          <a:ln w="9525">
            <a:noFill/>
            <a:round/>
            <a:headEnd/>
            <a:tailEnd/>
          </a:ln>
          <a:effectLst/>
        </p:spPr>
        <p:txBody>
          <a:bodyPr wrap="none" anchor="ctr"/>
          <a:lstStyle/>
          <a:p>
            <a:endParaRPr lang="en-US">
              <a:solidFill>
                <a:srgbClr val="000000"/>
              </a:solidFill>
            </a:endParaRPr>
          </a:p>
        </p:txBody>
      </p:sp>
      <p:cxnSp>
        <p:nvCxnSpPr>
          <p:cNvPr id="100" name="AutoShape 14"/>
          <p:cNvCxnSpPr>
            <a:cxnSpLocks noChangeShapeType="1"/>
            <a:stCxn id="97" idx="0"/>
            <a:endCxn id="98" idx="3"/>
          </p:cNvCxnSpPr>
          <p:nvPr/>
        </p:nvCxnSpPr>
        <p:spPr bwMode="auto">
          <a:xfrm rot="16200000" flipV="1">
            <a:off x="6616465" y="2669521"/>
            <a:ext cx="576006" cy="452919"/>
          </a:xfrm>
          <a:prstGeom prst="curvedConnector3">
            <a:avLst>
              <a:gd name="adj1" fmla="val 50000"/>
            </a:avLst>
          </a:prstGeom>
          <a:noFill/>
          <a:ln w="38100">
            <a:solidFill>
              <a:srgbClr val="FF0000"/>
            </a:solidFill>
            <a:round/>
            <a:headEnd/>
            <a:tailEnd type="oval" w="med" len="med"/>
          </a:ln>
          <a:effectLst/>
        </p:spPr>
      </p:cxnSp>
      <p:cxnSp>
        <p:nvCxnSpPr>
          <p:cNvPr id="101" name="AutoShape 15"/>
          <p:cNvCxnSpPr>
            <a:cxnSpLocks noChangeShapeType="1"/>
            <a:stCxn id="96" idx="0"/>
            <a:endCxn id="99" idx="6"/>
          </p:cNvCxnSpPr>
          <p:nvPr/>
        </p:nvCxnSpPr>
        <p:spPr bwMode="auto">
          <a:xfrm rot="16200000" flipV="1">
            <a:off x="7334925" y="2833480"/>
            <a:ext cx="614289" cy="106291"/>
          </a:xfrm>
          <a:prstGeom prst="curvedConnector2">
            <a:avLst/>
          </a:prstGeom>
          <a:noFill/>
          <a:ln w="38100">
            <a:solidFill>
              <a:srgbClr val="33CC33"/>
            </a:solidFill>
            <a:round/>
            <a:headEnd/>
            <a:tailEnd type="oval" w="med" len="med"/>
          </a:ln>
          <a:effectLst/>
        </p:spPr>
      </p:cxnSp>
      <p:sp>
        <p:nvSpPr>
          <p:cNvPr id="40" name="Right Arrow 39"/>
          <p:cNvSpPr/>
          <p:nvPr/>
        </p:nvSpPr>
        <p:spPr bwMode="auto">
          <a:xfrm>
            <a:off x="808963" y="2945947"/>
            <a:ext cx="899886" cy="27238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smtClean="0">
              <a:solidFill>
                <a:srgbClr val="000000"/>
              </a:solidFill>
            </a:endParaRPr>
          </a:p>
        </p:txBody>
      </p:sp>
      <p:sp>
        <p:nvSpPr>
          <p:cNvPr id="42" name="Text Box 45"/>
          <p:cNvSpPr txBox="1">
            <a:spLocks noChangeArrowheads="1"/>
          </p:cNvSpPr>
          <p:nvPr/>
        </p:nvSpPr>
        <p:spPr bwMode="auto">
          <a:xfrm>
            <a:off x="1826634" y="2855319"/>
            <a:ext cx="1696495" cy="461665"/>
          </a:xfrm>
          <a:prstGeom prst="rect">
            <a:avLst/>
          </a:prstGeom>
          <a:noFill/>
          <a:ln w="9525" algn="ctr">
            <a:noFill/>
            <a:miter lim="800000"/>
            <a:headEnd/>
            <a:tailEnd/>
          </a:ln>
          <a:effectLst/>
        </p:spPr>
        <p:txBody>
          <a:bodyPr wrap="square">
            <a:spAutoFit/>
          </a:bodyPr>
          <a:lstStyle/>
          <a:p>
            <a:r>
              <a:rPr lang="en-GB" sz="2400" i="1" dirty="0" smtClean="0">
                <a:solidFill>
                  <a:srgbClr val="000000"/>
                </a:solidFill>
                <a:latin typeface="Calibri" pitchFamily="34" charset="0"/>
              </a:rPr>
              <a:t>BMS</a:t>
            </a:r>
            <a:endParaRPr lang="en-GB" sz="2000" i="1" dirty="0" smtClean="0">
              <a:solidFill>
                <a:srgbClr val="000000"/>
              </a:solidFill>
              <a:latin typeface="Calibri" pitchFamily="34" charset="0"/>
            </a:endParaRPr>
          </a:p>
        </p:txBody>
      </p:sp>
      <p:sp>
        <p:nvSpPr>
          <p:cNvPr id="44" name="Text Box 45"/>
          <p:cNvSpPr txBox="1">
            <a:spLocks noChangeArrowheads="1"/>
          </p:cNvSpPr>
          <p:nvPr/>
        </p:nvSpPr>
        <p:spPr bwMode="auto">
          <a:xfrm>
            <a:off x="1844563" y="5852127"/>
            <a:ext cx="3192949" cy="461665"/>
          </a:xfrm>
          <a:prstGeom prst="rect">
            <a:avLst/>
          </a:prstGeom>
          <a:noFill/>
          <a:ln w="9525" algn="ctr">
            <a:noFill/>
            <a:miter lim="800000"/>
            <a:headEnd/>
            <a:tailEnd/>
          </a:ln>
          <a:effectLst/>
        </p:spPr>
        <p:txBody>
          <a:bodyPr wrap="square">
            <a:spAutoFit/>
          </a:bodyPr>
          <a:lstStyle/>
          <a:p>
            <a:r>
              <a:rPr lang="en-GB" sz="2400" i="1" dirty="0" smtClean="0">
                <a:solidFill>
                  <a:srgbClr val="000000"/>
                </a:solidFill>
                <a:latin typeface="Calibri" pitchFamily="34" charset="0"/>
              </a:rPr>
              <a:t>model-based decoding</a:t>
            </a:r>
          </a:p>
        </p:txBody>
      </p:sp>
    </p:spTree>
    <p:extLst>
      <p:ext uri="{BB962C8B-B14F-4D97-AF65-F5344CB8AC3E}">
        <p14:creationId xmlns:p14="http://schemas.microsoft.com/office/powerpoint/2010/main" val="170902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9462" name="Picture 6"/>
          <p:cNvPicPr>
            <a:picLocks noChangeAspect="1" noChangeArrowheads="1"/>
          </p:cNvPicPr>
          <p:nvPr/>
        </p:nvPicPr>
        <p:blipFill>
          <a:blip r:embed="rId2" cstate="print"/>
          <a:srcRect/>
          <a:stretch>
            <a:fillRect/>
          </a:stretch>
        </p:blipFill>
        <p:spPr bwMode="auto">
          <a:xfrm>
            <a:off x="989648" y="3405188"/>
            <a:ext cx="2028825" cy="1876425"/>
          </a:xfrm>
          <a:prstGeom prst="rect">
            <a:avLst/>
          </a:prstGeom>
          <a:noFill/>
          <a:ln w="9525">
            <a:noFill/>
            <a:miter lim="800000"/>
            <a:headEnd/>
            <a:tailEnd/>
          </a:ln>
        </p:spPr>
      </p:pic>
      <p:pic>
        <p:nvPicPr>
          <p:cNvPr id="10899463" name="Picture 7"/>
          <p:cNvPicPr>
            <a:picLocks noChangeAspect="1" noChangeArrowheads="1"/>
          </p:cNvPicPr>
          <p:nvPr/>
        </p:nvPicPr>
        <p:blipFill>
          <a:blip r:embed="rId3" cstate="print"/>
          <a:srcRect/>
          <a:stretch>
            <a:fillRect/>
          </a:stretch>
        </p:blipFill>
        <p:spPr bwMode="auto">
          <a:xfrm>
            <a:off x="3184208" y="3415665"/>
            <a:ext cx="2028825" cy="1885950"/>
          </a:xfrm>
          <a:prstGeom prst="rect">
            <a:avLst/>
          </a:prstGeom>
          <a:noFill/>
          <a:ln w="9525">
            <a:noFill/>
            <a:miter lim="800000"/>
            <a:headEnd/>
            <a:tailEnd/>
          </a:ln>
        </p:spPr>
      </p:pic>
      <p:pic>
        <p:nvPicPr>
          <p:cNvPr id="10899464" name="Picture 8"/>
          <p:cNvPicPr>
            <a:picLocks noChangeAspect="1" noChangeArrowheads="1"/>
          </p:cNvPicPr>
          <p:nvPr/>
        </p:nvPicPr>
        <p:blipFill>
          <a:blip r:embed="rId4" cstate="print"/>
          <a:srcRect/>
          <a:stretch>
            <a:fillRect/>
          </a:stretch>
        </p:blipFill>
        <p:spPr bwMode="auto">
          <a:xfrm>
            <a:off x="6670358" y="3390900"/>
            <a:ext cx="2066925" cy="1905000"/>
          </a:xfrm>
          <a:prstGeom prst="rect">
            <a:avLst/>
          </a:prstGeom>
          <a:noFill/>
          <a:ln w="9525">
            <a:noFill/>
            <a:miter lim="800000"/>
            <a:headEnd/>
            <a:tailEnd/>
          </a:ln>
        </p:spPr>
      </p:pic>
      <p:pic>
        <p:nvPicPr>
          <p:cNvPr id="10899466" name="Picture 10"/>
          <p:cNvPicPr>
            <a:picLocks noChangeAspect="1" noChangeArrowheads="1"/>
          </p:cNvPicPr>
          <p:nvPr/>
        </p:nvPicPr>
        <p:blipFill>
          <a:blip r:embed="rId5" cstate="print"/>
          <a:srcRect/>
          <a:stretch>
            <a:fillRect/>
          </a:stretch>
        </p:blipFill>
        <p:spPr bwMode="auto">
          <a:xfrm>
            <a:off x="6492240" y="1497330"/>
            <a:ext cx="2560320" cy="1783080"/>
          </a:xfrm>
          <a:prstGeom prst="rect">
            <a:avLst/>
          </a:prstGeom>
          <a:noFill/>
          <a:ln w="9525">
            <a:noFill/>
            <a:miter lim="800000"/>
            <a:headEnd/>
            <a:tailEnd/>
          </a:ln>
        </p:spPr>
      </p:pic>
      <p:grpSp>
        <p:nvGrpSpPr>
          <p:cNvPr id="2" name="Group 13"/>
          <p:cNvGrpSpPr>
            <a:grpSpLocks noChangeAspect="1"/>
          </p:cNvGrpSpPr>
          <p:nvPr/>
        </p:nvGrpSpPr>
        <p:grpSpPr>
          <a:xfrm>
            <a:off x="1661160" y="1512570"/>
            <a:ext cx="2746630" cy="1783080"/>
            <a:chOff x="1356360" y="3036570"/>
            <a:chExt cx="2288858" cy="1485900"/>
          </a:xfrm>
        </p:grpSpPr>
        <p:pic>
          <p:nvPicPr>
            <p:cNvPr id="10899467" name="Picture 11"/>
            <p:cNvPicPr>
              <a:picLocks noChangeAspect="1" noChangeArrowheads="1"/>
            </p:cNvPicPr>
            <p:nvPr/>
          </p:nvPicPr>
          <p:blipFill>
            <a:blip r:embed="rId6" cstate="print"/>
            <a:srcRect/>
            <a:stretch>
              <a:fillRect/>
            </a:stretch>
          </p:blipFill>
          <p:spPr bwMode="auto">
            <a:xfrm>
              <a:off x="1521143" y="3036570"/>
              <a:ext cx="2124075" cy="1485900"/>
            </a:xfrm>
            <a:prstGeom prst="rect">
              <a:avLst/>
            </a:prstGeom>
            <a:noFill/>
            <a:ln w="9525">
              <a:noFill/>
              <a:miter lim="800000"/>
              <a:headEnd/>
              <a:tailEnd/>
            </a:ln>
          </p:spPr>
        </p:pic>
        <p:sp>
          <p:nvSpPr>
            <p:cNvPr id="13" name="Rectangle 12"/>
            <p:cNvSpPr/>
            <p:nvPr/>
          </p:nvSpPr>
          <p:spPr bwMode="auto">
            <a:xfrm>
              <a:off x="1356360" y="3550920"/>
              <a:ext cx="243840" cy="3962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15" name="Rectangle 2"/>
          <p:cNvSpPr txBox="1">
            <a:spLocks noChangeArrowheads="1"/>
          </p:cNvSpPr>
          <p:nvPr/>
        </p:nvSpPr>
        <p:spPr>
          <a:xfrm>
            <a:off x="925830" y="553645"/>
            <a:ext cx="9258300" cy="710100"/>
          </a:xfrm>
          <a:prstGeom prst="rect">
            <a:avLst/>
          </a:prstGeom>
        </p:spPr>
        <p:txBody>
          <a:bodyPr/>
          <a:lstStyle/>
          <a:p>
            <a:pPr>
              <a:defRPr/>
            </a:pPr>
            <a:r>
              <a:rPr lang="de-CH" sz="2800" kern="0" dirty="0" smtClean="0">
                <a:solidFill>
                  <a:srgbClr val="000000"/>
                </a:solidFill>
                <a:latin typeface="Arial Unicode MS" pitchFamily="34" charset="-128"/>
              </a:rPr>
              <a:t>BMS: Parkison‘s disease and treatment</a:t>
            </a:r>
            <a:endParaRPr lang="en-US" sz="2800" kern="0" dirty="0">
              <a:solidFill>
                <a:srgbClr val="000000"/>
              </a:solidFill>
              <a:latin typeface="Arial Unicode MS" pitchFamily="34" charset="-128"/>
            </a:endParaRPr>
          </a:p>
        </p:txBody>
      </p:sp>
      <p:sp>
        <p:nvSpPr>
          <p:cNvPr id="16" name="Text Box 18"/>
          <p:cNvSpPr txBox="1">
            <a:spLocks noChangeArrowheads="1"/>
          </p:cNvSpPr>
          <p:nvPr/>
        </p:nvSpPr>
        <p:spPr bwMode="auto">
          <a:xfrm>
            <a:off x="203415" y="6189680"/>
            <a:ext cx="3927475" cy="523220"/>
          </a:xfrm>
          <a:prstGeom prst="rect">
            <a:avLst/>
          </a:prstGeom>
          <a:noFill/>
          <a:ln w="9525">
            <a:noFill/>
            <a:miter lim="800000"/>
            <a:headEnd/>
            <a:tailEnd/>
          </a:ln>
          <a:effectLst/>
        </p:spPr>
        <p:txBody>
          <a:bodyPr>
            <a:spAutoFit/>
          </a:bodyPr>
          <a:lstStyle/>
          <a:p>
            <a:pPr>
              <a:spcBef>
                <a:spcPct val="50000"/>
              </a:spcBef>
            </a:pPr>
            <a:r>
              <a:rPr lang="en-US" b="0" dirty="0" smtClean="0">
                <a:solidFill>
                  <a:srgbClr val="000000"/>
                </a:solidFill>
                <a:latin typeface="Times New Roman" pitchFamily="18" charset="0"/>
              </a:rPr>
              <a:t>Rowe et </a:t>
            </a:r>
            <a:r>
              <a:rPr lang="en-US" b="0" dirty="0">
                <a:solidFill>
                  <a:srgbClr val="000000"/>
                </a:solidFill>
                <a:latin typeface="Times New Roman" pitchFamily="18" charset="0"/>
              </a:rPr>
              <a:t>al</a:t>
            </a:r>
            <a:r>
              <a:rPr lang="en-US" b="0" dirty="0" smtClean="0">
                <a:solidFill>
                  <a:srgbClr val="000000"/>
                </a:solidFill>
                <a:latin typeface="Times New Roman" pitchFamily="18" charset="0"/>
              </a:rPr>
              <a:t>. 2010,</a:t>
            </a:r>
          </a:p>
          <a:p>
            <a:pPr>
              <a:spcBef>
                <a:spcPts val="0"/>
              </a:spcBef>
            </a:pPr>
            <a:r>
              <a:rPr lang="en-US" b="0" i="1" dirty="0" err="1" smtClean="0">
                <a:solidFill>
                  <a:srgbClr val="000000"/>
                </a:solidFill>
                <a:latin typeface="Times New Roman" pitchFamily="18" charset="0"/>
              </a:rPr>
              <a:t>NeuroImage</a:t>
            </a:r>
            <a:endParaRPr lang="de-DE" b="0" i="1" dirty="0">
              <a:solidFill>
                <a:srgbClr val="000000"/>
              </a:solidFill>
              <a:latin typeface="Times New Roman" pitchFamily="18" charset="0"/>
            </a:endParaRPr>
          </a:p>
        </p:txBody>
      </p:sp>
      <p:sp>
        <p:nvSpPr>
          <p:cNvPr id="17" name="TextBox 16"/>
          <p:cNvSpPr txBox="1"/>
          <p:nvPr/>
        </p:nvSpPr>
        <p:spPr>
          <a:xfrm>
            <a:off x="1097281" y="5394960"/>
            <a:ext cx="1767840" cy="584775"/>
          </a:xfrm>
          <a:prstGeom prst="rect">
            <a:avLst/>
          </a:prstGeom>
          <a:noFill/>
        </p:spPr>
        <p:txBody>
          <a:bodyPr wrap="square" rtlCol="0">
            <a:spAutoFit/>
          </a:bodyPr>
          <a:lstStyle/>
          <a:p>
            <a:r>
              <a:rPr lang="de-CH" sz="1600" dirty="0" smtClean="0">
                <a:solidFill>
                  <a:srgbClr val="000000"/>
                </a:solidFill>
              </a:rPr>
              <a:t>Age-matched controls</a:t>
            </a:r>
            <a:endParaRPr lang="en-US" sz="1600" dirty="0">
              <a:solidFill>
                <a:srgbClr val="000000"/>
              </a:solidFill>
            </a:endParaRPr>
          </a:p>
        </p:txBody>
      </p:sp>
      <p:sp>
        <p:nvSpPr>
          <p:cNvPr id="18" name="TextBox 17"/>
          <p:cNvSpPr txBox="1"/>
          <p:nvPr/>
        </p:nvSpPr>
        <p:spPr>
          <a:xfrm>
            <a:off x="3459481" y="5394960"/>
            <a:ext cx="1767840" cy="584775"/>
          </a:xfrm>
          <a:prstGeom prst="rect">
            <a:avLst/>
          </a:prstGeom>
          <a:noFill/>
        </p:spPr>
        <p:txBody>
          <a:bodyPr wrap="square" rtlCol="0">
            <a:spAutoFit/>
          </a:bodyPr>
          <a:lstStyle/>
          <a:p>
            <a:r>
              <a:rPr lang="de-CH" sz="1600" dirty="0" smtClean="0">
                <a:solidFill>
                  <a:srgbClr val="000000"/>
                </a:solidFill>
              </a:rPr>
              <a:t>PD patients</a:t>
            </a:r>
          </a:p>
          <a:p>
            <a:r>
              <a:rPr lang="de-CH" sz="1600" dirty="0" smtClean="0">
                <a:solidFill>
                  <a:srgbClr val="FF0000"/>
                </a:solidFill>
              </a:rPr>
              <a:t>on</a:t>
            </a:r>
            <a:r>
              <a:rPr lang="de-CH" sz="1600" dirty="0" smtClean="0">
                <a:solidFill>
                  <a:srgbClr val="000000"/>
                </a:solidFill>
              </a:rPr>
              <a:t> medication</a:t>
            </a:r>
            <a:endParaRPr lang="en-US" sz="1600" dirty="0">
              <a:solidFill>
                <a:srgbClr val="000000"/>
              </a:solidFill>
            </a:endParaRPr>
          </a:p>
        </p:txBody>
      </p:sp>
      <p:sp>
        <p:nvSpPr>
          <p:cNvPr id="20" name="TextBox 19"/>
          <p:cNvSpPr txBox="1"/>
          <p:nvPr/>
        </p:nvSpPr>
        <p:spPr>
          <a:xfrm>
            <a:off x="7056121" y="5394960"/>
            <a:ext cx="1767840" cy="584775"/>
          </a:xfrm>
          <a:prstGeom prst="rect">
            <a:avLst/>
          </a:prstGeom>
          <a:noFill/>
        </p:spPr>
        <p:txBody>
          <a:bodyPr wrap="square" rtlCol="0">
            <a:spAutoFit/>
          </a:bodyPr>
          <a:lstStyle/>
          <a:p>
            <a:r>
              <a:rPr lang="de-CH" sz="1600" dirty="0" smtClean="0">
                <a:solidFill>
                  <a:srgbClr val="000000"/>
                </a:solidFill>
              </a:rPr>
              <a:t>PD patients</a:t>
            </a:r>
          </a:p>
          <a:p>
            <a:r>
              <a:rPr lang="de-CH" sz="1600" dirty="0" smtClean="0">
                <a:solidFill>
                  <a:srgbClr val="FF0000"/>
                </a:solidFill>
              </a:rPr>
              <a:t>off</a:t>
            </a:r>
            <a:r>
              <a:rPr lang="de-CH" sz="1600" dirty="0" smtClean="0">
                <a:solidFill>
                  <a:srgbClr val="000000"/>
                </a:solidFill>
              </a:rPr>
              <a:t> medication</a:t>
            </a:r>
            <a:endParaRPr lang="en-US" sz="1600" dirty="0">
              <a:solidFill>
                <a:srgbClr val="000000"/>
              </a:solidFill>
            </a:endParaRPr>
          </a:p>
        </p:txBody>
      </p:sp>
      <p:sp>
        <p:nvSpPr>
          <p:cNvPr id="3" name="TextBox 2"/>
          <p:cNvSpPr txBox="1"/>
          <p:nvPr/>
        </p:nvSpPr>
        <p:spPr>
          <a:xfrm>
            <a:off x="6193974" y="6105468"/>
            <a:ext cx="3348994" cy="523220"/>
          </a:xfrm>
          <a:prstGeom prst="rect">
            <a:avLst/>
          </a:prstGeom>
          <a:noFill/>
        </p:spPr>
        <p:txBody>
          <a:bodyPr wrap="none" rtlCol="0">
            <a:spAutoFit/>
          </a:bodyPr>
          <a:lstStyle/>
          <a:p>
            <a:r>
              <a:rPr lang="en-US" b="0" dirty="0" smtClean="0"/>
              <a:t>DA-dependent </a:t>
            </a:r>
            <a:r>
              <a:rPr lang="en-US" b="0" dirty="0"/>
              <a:t>functional disconnection </a:t>
            </a:r>
            <a:endParaRPr lang="en-US" b="0" dirty="0" smtClean="0"/>
          </a:p>
          <a:p>
            <a:r>
              <a:rPr lang="en-US" b="0" dirty="0" smtClean="0"/>
              <a:t>of </a:t>
            </a:r>
            <a:r>
              <a:rPr lang="en-US" b="0" dirty="0"/>
              <a:t>the </a:t>
            </a:r>
            <a:r>
              <a:rPr lang="en-US" b="0" dirty="0" smtClean="0"/>
              <a:t>SMA</a:t>
            </a:r>
            <a:endParaRPr lang="de-CH" dirty="0"/>
          </a:p>
        </p:txBody>
      </p:sp>
      <p:sp>
        <p:nvSpPr>
          <p:cNvPr id="19" name="TextBox 18"/>
          <p:cNvSpPr txBox="1"/>
          <p:nvPr/>
        </p:nvSpPr>
        <p:spPr>
          <a:xfrm>
            <a:off x="2829342" y="6094118"/>
            <a:ext cx="3062057" cy="523220"/>
          </a:xfrm>
          <a:prstGeom prst="rect">
            <a:avLst/>
          </a:prstGeom>
          <a:noFill/>
        </p:spPr>
        <p:txBody>
          <a:bodyPr wrap="none" rtlCol="0">
            <a:spAutoFit/>
          </a:bodyPr>
          <a:lstStyle/>
          <a:p>
            <a:r>
              <a:rPr lang="en-US" b="0" dirty="0" smtClean="0"/>
              <a:t>Selection of action modulates </a:t>
            </a:r>
          </a:p>
          <a:p>
            <a:r>
              <a:rPr lang="en-US" b="0" dirty="0" smtClean="0"/>
              <a:t>connections between PFC and SMA</a:t>
            </a:r>
            <a:endParaRPr lang="de-CH" dirty="0"/>
          </a:p>
        </p:txBody>
      </p:sp>
    </p:spTree>
    <p:extLst>
      <p:ext uri="{BB962C8B-B14F-4D97-AF65-F5344CB8AC3E}">
        <p14:creationId xmlns:p14="http://schemas.microsoft.com/office/powerpoint/2010/main" val="6001571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lstStyle/>
          <a:p>
            <a:pPr algn="l"/>
            <a:r>
              <a:rPr lang="de-CH" sz="2800" b="1" dirty="0" smtClean="0">
                <a:latin typeface="Arial Unicode MS" pitchFamily="34" charset="-128"/>
                <a:ea typeface="Arial Unicode MS" pitchFamily="34" charset="-128"/>
                <a:cs typeface="Arial Unicode MS" pitchFamily="34" charset="-128"/>
              </a:rPr>
              <a:t>Model-based decoding by generative embedding</a:t>
            </a:r>
            <a:endParaRPr lang="en-US" sz="2800" b="1" dirty="0">
              <a:latin typeface="Arial Unicode MS" pitchFamily="34" charset="-128"/>
              <a:ea typeface="Arial Unicode MS" pitchFamily="34" charset="-128"/>
              <a:cs typeface="Arial Unicode MS" pitchFamily="34" charset="-128"/>
            </a:endParaRPr>
          </a:p>
        </p:txBody>
      </p:sp>
      <p:sp>
        <p:nvSpPr>
          <p:cNvPr id="6" name="Text Box 56"/>
          <p:cNvSpPr txBox="1">
            <a:spLocks noChangeArrowheads="1"/>
          </p:cNvSpPr>
          <p:nvPr/>
        </p:nvSpPr>
        <p:spPr bwMode="auto">
          <a:xfrm>
            <a:off x="385016" y="6378185"/>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900" y="5256067"/>
            <a:ext cx="2326325" cy="58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099792" y="1836553"/>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9" name="Right Arrow 8"/>
          <p:cNvSpPr/>
          <p:nvPr/>
        </p:nvSpPr>
        <p:spPr>
          <a:xfrm>
            <a:off x="2117509" y="1836553"/>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0" name="TextBox 9"/>
          <p:cNvSpPr txBox="1"/>
          <p:nvPr/>
        </p:nvSpPr>
        <p:spPr>
          <a:xfrm>
            <a:off x="6096498" y="1480756"/>
            <a:ext cx="157286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2 —</a:t>
            </a:r>
          </a:p>
          <a:p>
            <a:r>
              <a:rPr lang="en-GB" sz="1300" smtClean="0">
                <a:solidFill>
                  <a:srgbClr val="000000"/>
                </a:solidFill>
                <a:latin typeface="Arial" pitchFamily="34" charset="0"/>
                <a:cs typeface="Arial" pitchFamily="34" charset="0"/>
              </a:rPr>
              <a:t>kernel construction</a:t>
            </a:r>
            <a:endParaRPr lang="en-GB" sz="1300">
              <a:solidFill>
                <a:srgbClr val="000000"/>
              </a:solidFill>
              <a:latin typeface="Arial" pitchFamily="34" charset="0"/>
              <a:cs typeface="Arial" pitchFamily="34" charset="0"/>
            </a:endParaRPr>
          </a:p>
        </p:txBody>
      </p:sp>
      <p:sp>
        <p:nvSpPr>
          <p:cNvPr id="11" name="TextBox 10"/>
          <p:cNvSpPr txBox="1"/>
          <p:nvPr/>
        </p:nvSpPr>
        <p:spPr>
          <a:xfrm>
            <a:off x="2117510" y="1480756"/>
            <a:ext cx="157286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1 —</a:t>
            </a:r>
          </a:p>
          <a:p>
            <a:r>
              <a:rPr lang="en-GB" sz="1300" smtClean="0">
                <a:solidFill>
                  <a:srgbClr val="000000"/>
                </a:solidFill>
                <a:latin typeface="Arial" pitchFamily="34" charset="0"/>
                <a:cs typeface="Arial" pitchFamily="34" charset="0"/>
              </a:rPr>
              <a:t>model inversion</a:t>
            </a:r>
            <a:endParaRPr lang="en-GB" sz="1300">
              <a:solidFill>
                <a:srgbClr val="000000"/>
              </a:solidFill>
              <a:latin typeface="Arial" pitchFamily="34" charset="0"/>
              <a:cs typeface="Arial" pitchFamily="34" charset="0"/>
            </a:endParaRPr>
          </a:p>
        </p:txBody>
      </p:sp>
      <p:sp>
        <p:nvSpPr>
          <p:cNvPr id="12" name="TextBox 11"/>
          <p:cNvSpPr txBox="1"/>
          <p:nvPr/>
        </p:nvSpPr>
        <p:spPr>
          <a:xfrm>
            <a:off x="447426" y="3198658"/>
            <a:ext cx="1554471"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measurements from an individual subject</a:t>
            </a:r>
            <a:endParaRPr lang="en-GB" sz="1300" b="0">
              <a:solidFill>
                <a:srgbClr val="000000"/>
              </a:solidFill>
              <a:latin typeface="Arial" pitchFamily="34" charset="0"/>
              <a:cs typeface="Arial" pitchFamily="34" charset="0"/>
            </a:endParaRPr>
          </a:p>
        </p:txBody>
      </p:sp>
      <p:sp>
        <p:nvSpPr>
          <p:cNvPr id="13" name="TextBox 12"/>
          <p:cNvSpPr txBox="1"/>
          <p:nvPr/>
        </p:nvSpPr>
        <p:spPr>
          <a:xfrm>
            <a:off x="3778874" y="3198658"/>
            <a:ext cx="2228846"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subject-specific</a:t>
            </a:r>
            <a:br>
              <a:rPr lang="en-GB" sz="1300" b="0" smtClean="0">
                <a:solidFill>
                  <a:srgbClr val="000000"/>
                </a:solidFill>
                <a:latin typeface="Arial" pitchFamily="34" charset="0"/>
                <a:cs typeface="Arial" pitchFamily="34" charset="0"/>
              </a:rPr>
            </a:br>
            <a:r>
              <a:rPr lang="en-GB" sz="1300" b="0" smtClean="0">
                <a:solidFill>
                  <a:srgbClr val="000000"/>
                </a:solidFill>
                <a:latin typeface="Arial" pitchFamily="34" charset="0"/>
                <a:cs typeface="Arial" pitchFamily="34" charset="0"/>
              </a:rPr>
              <a:t>inverted generative model</a:t>
            </a:r>
            <a:endParaRPr lang="en-GB" sz="1300" b="0">
              <a:solidFill>
                <a:srgbClr val="000000"/>
              </a:solidFill>
              <a:latin typeface="Arial" pitchFamily="34" charset="0"/>
              <a:cs typeface="Arial" pitchFamily="34" charset="0"/>
            </a:endParaRPr>
          </a:p>
        </p:txBody>
      </p:sp>
      <p:sp>
        <p:nvSpPr>
          <p:cNvPr id="14" name="TextBox 13"/>
          <p:cNvSpPr txBox="1"/>
          <p:nvPr/>
        </p:nvSpPr>
        <p:spPr>
          <a:xfrm>
            <a:off x="7749749" y="3198658"/>
            <a:ext cx="2344817"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subject representation in the generative score space</a:t>
            </a:r>
          </a:p>
        </p:txBody>
      </p:sp>
      <p:grpSp>
        <p:nvGrpSpPr>
          <p:cNvPr id="2" name="Group 14"/>
          <p:cNvGrpSpPr/>
          <p:nvPr/>
        </p:nvGrpSpPr>
        <p:grpSpPr>
          <a:xfrm>
            <a:off x="8918963" y="1554262"/>
            <a:ext cx="751994" cy="1003219"/>
            <a:chOff x="5256633" y="1656531"/>
            <a:chExt cx="366927" cy="319966"/>
          </a:xfrm>
        </p:grpSpPr>
        <p:sp>
          <p:nvSpPr>
            <p:cNvPr id="16" name="Rectangle 15"/>
            <p:cNvSpPr/>
            <p:nvPr/>
          </p:nvSpPr>
          <p:spPr>
            <a:xfrm>
              <a:off x="5256633" y="1656531"/>
              <a:ext cx="308642" cy="63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7" name="Rectangle 16"/>
            <p:cNvSpPr/>
            <p:nvPr/>
          </p:nvSpPr>
          <p:spPr>
            <a:xfrm>
              <a:off x="5256634" y="1741874"/>
              <a:ext cx="52601" cy="63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8" name="Rectangle 17"/>
            <p:cNvSpPr/>
            <p:nvPr/>
          </p:nvSpPr>
          <p:spPr>
            <a:xfrm>
              <a:off x="5256634" y="1827217"/>
              <a:ext cx="366926" cy="63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9" name="Rectangle 18"/>
            <p:cNvSpPr/>
            <p:nvPr/>
          </p:nvSpPr>
          <p:spPr>
            <a:xfrm>
              <a:off x="5256638" y="1912560"/>
              <a:ext cx="78987" cy="63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grpSp>
      <p:sp>
        <p:nvSpPr>
          <p:cNvPr id="20" name="TextBox 19"/>
          <p:cNvSpPr txBox="1"/>
          <p:nvPr/>
        </p:nvSpPr>
        <p:spPr>
          <a:xfrm>
            <a:off x="8224155" y="1539940"/>
            <a:ext cx="635266" cy="1015662"/>
          </a:xfrm>
          <a:prstGeom prst="rect">
            <a:avLst/>
          </a:prstGeom>
          <a:noFill/>
        </p:spPr>
        <p:txBody>
          <a:bodyPr wrap="square" lIns="0" tIns="0" rIns="0" bIns="0" rtlCol="0">
            <a:spAutoFit/>
          </a:bodyPr>
          <a:lstStyle/>
          <a:p>
            <a:pPr>
              <a:spcAft>
                <a:spcPts val="400"/>
              </a:spcAft>
            </a:pPr>
            <a:r>
              <a:rPr lang="en-GB" b="0" smtClean="0">
                <a:solidFill>
                  <a:srgbClr val="000000"/>
                </a:solidFill>
                <a:latin typeface="Arial" pitchFamily="34" charset="0"/>
                <a:cs typeface="Arial" pitchFamily="34" charset="0"/>
              </a:rPr>
              <a:t>A </a:t>
            </a:r>
            <a:r>
              <a:rPr lang="en-GB" b="0">
                <a:solidFill>
                  <a:srgbClr val="000000"/>
                </a:solidFill>
                <a:latin typeface="Arial" pitchFamily="34" charset="0"/>
                <a:cs typeface="Arial" pitchFamily="34" charset="0"/>
                <a:sym typeface="WP IconicSymbolsA"/>
              </a:rPr>
              <a:t>→</a:t>
            </a:r>
            <a:r>
              <a:rPr lang="en-GB" b="0" smtClean="0">
                <a:solidFill>
                  <a:srgbClr val="000000"/>
                </a:solidFill>
                <a:latin typeface="Arial" pitchFamily="34" charset="0"/>
                <a:cs typeface="Arial" pitchFamily="34" charset="0"/>
                <a:sym typeface="WP IconicSymbolsA"/>
              </a:rPr>
              <a:t> B</a:t>
            </a:r>
          </a:p>
          <a:p>
            <a:pPr>
              <a:spcAft>
                <a:spcPts val="400"/>
              </a:spcAft>
            </a:pPr>
            <a:r>
              <a:rPr lang="en-GB" b="0" smtClean="0">
                <a:solidFill>
                  <a:srgbClr val="000000"/>
                </a:solidFill>
                <a:latin typeface="Arial" pitchFamily="34" charset="0"/>
                <a:cs typeface="Arial" pitchFamily="34" charset="0"/>
              </a:rPr>
              <a:t>A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C</a:t>
            </a:r>
          </a:p>
          <a:p>
            <a:pPr>
              <a:spcAft>
                <a:spcPts val="400"/>
              </a:spcAft>
            </a:pPr>
            <a:r>
              <a:rPr lang="en-GB" b="0" smtClean="0">
                <a:solidFill>
                  <a:srgbClr val="000000"/>
                </a:solidFill>
                <a:latin typeface="Arial" pitchFamily="34" charset="0"/>
                <a:cs typeface="Arial" pitchFamily="34" charset="0"/>
              </a:rPr>
              <a:t>B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B</a:t>
            </a:r>
          </a:p>
          <a:p>
            <a:pPr>
              <a:spcAft>
                <a:spcPts val="400"/>
              </a:spcAft>
            </a:pPr>
            <a:r>
              <a:rPr lang="en-GB" b="0" smtClean="0">
                <a:solidFill>
                  <a:srgbClr val="000000"/>
                </a:solidFill>
                <a:latin typeface="Arial" pitchFamily="34" charset="0"/>
                <a:cs typeface="Arial" pitchFamily="34" charset="0"/>
              </a:rPr>
              <a:t>B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C</a:t>
            </a:r>
          </a:p>
        </p:txBody>
      </p:sp>
      <p:cxnSp>
        <p:nvCxnSpPr>
          <p:cNvPr id="21" name="Straight Connector 20"/>
          <p:cNvCxnSpPr/>
          <p:nvPr/>
        </p:nvCxnSpPr>
        <p:spPr>
          <a:xfrm rot="5400000">
            <a:off x="8331796" y="2055899"/>
            <a:ext cx="11743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Left Brace 21"/>
          <p:cNvSpPr/>
          <p:nvPr/>
        </p:nvSpPr>
        <p:spPr>
          <a:xfrm rot="16200000">
            <a:off x="6720693" y="2156242"/>
            <a:ext cx="112218" cy="1357120"/>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b="0">
              <a:solidFill>
                <a:srgbClr val="000000"/>
              </a:solidFill>
            </a:endParaRPr>
          </a:p>
        </p:txBody>
      </p:sp>
      <p:grpSp>
        <p:nvGrpSpPr>
          <p:cNvPr id="3" name="Group 22"/>
          <p:cNvGrpSpPr/>
          <p:nvPr/>
        </p:nvGrpSpPr>
        <p:grpSpPr>
          <a:xfrm>
            <a:off x="4258400" y="1425821"/>
            <a:ext cx="1357363" cy="1299004"/>
            <a:chOff x="2930543" y="1288597"/>
            <a:chExt cx="959526" cy="918272"/>
          </a:xfrm>
        </p:grpSpPr>
        <p:sp>
          <p:nvSpPr>
            <p:cNvPr id="24" name="Oval 23"/>
            <p:cNvSpPr/>
            <p:nvPr/>
          </p:nvSpPr>
          <p:spPr>
            <a:xfrm>
              <a:off x="3089068" y="1288597"/>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A</a:t>
              </a:r>
              <a:endParaRPr lang="en-GB" b="0">
                <a:solidFill>
                  <a:srgbClr val="000000"/>
                </a:solidFill>
                <a:latin typeface="Arial" pitchFamily="34" charset="0"/>
                <a:cs typeface="Arial" pitchFamily="34" charset="0"/>
              </a:endParaRPr>
            </a:p>
          </p:txBody>
        </p:sp>
        <p:sp>
          <p:nvSpPr>
            <p:cNvPr id="25" name="Oval 24"/>
            <p:cNvSpPr/>
            <p:nvPr/>
          </p:nvSpPr>
          <p:spPr>
            <a:xfrm>
              <a:off x="2930543" y="192276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C</a:t>
              </a:r>
              <a:endParaRPr lang="en-GB" b="0">
                <a:solidFill>
                  <a:srgbClr val="000000"/>
                </a:solidFill>
                <a:latin typeface="Arial" pitchFamily="34" charset="0"/>
                <a:cs typeface="Arial" pitchFamily="34" charset="0"/>
              </a:endParaRPr>
            </a:p>
          </p:txBody>
        </p:sp>
        <p:sp>
          <p:nvSpPr>
            <p:cNvPr id="26" name="Oval 25"/>
            <p:cNvSpPr/>
            <p:nvPr/>
          </p:nvSpPr>
          <p:spPr>
            <a:xfrm>
              <a:off x="3523430" y="179985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B</a:t>
              </a:r>
              <a:endParaRPr lang="en-GB" b="0">
                <a:solidFill>
                  <a:srgbClr val="000000"/>
                </a:solidFill>
                <a:latin typeface="Arial" pitchFamily="34" charset="0"/>
                <a:cs typeface="Arial" pitchFamily="34" charset="0"/>
              </a:endParaRPr>
            </a:p>
          </p:txBody>
        </p:sp>
        <p:cxnSp>
          <p:nvCxnSpPr>
            <p:cNvPr id="27" name="Straight Arrow Connector 26"/>
            <p:cNvCxnSpPr/>
            <p:nvPr/>
          </p:nvCxnSpPr>
          <p:spPr>
            <a:xfrm rot="18399264" flipV="1">
              <a:off x="3015628" y="1701527"/>
              <a:ext cx="236220" cy="86361"/>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7599264" flipH="1" flipV="1">
              <a:off x="3298622" y="1959732"/>
              <a:ext cx="137158" cy="129543"/>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2563608" flipH="1">
              <a:off x="3679729" y="1569503"/>
              <a:ext cx="210340" cy="221051"/>
            </a:xfrm>
            <a:prstGeom prst="arc">
              <a:avLst>
                <a:gd name="adj1" fmla="val 19390645"/>
                <a:gd name="adj2" fmla="val 13759568"/>
              </a:avLst>
            </a:prstGeom>
            <a:ln w="28575">
              <a:solidFill>
                <a:srgbClr val="0070C0"/>
              </a:solidFill>
              <a:headEnd type="triangle" w="med" len="med"/>
              <a:tailEnd type="none" w="med" len="med"/>
            </a:ln>
            <a:effectLst>
              <a:glow rad="63500">
                <a:schemeClr val="tx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200" b="0">
                <a:solidFill>
                  <a:srgbClr val="000000"/>
                </a:solidFill>
                <a:cs typeface="Arial" pitchFamily="34" charset="0"/>
              </a:endParaRPr>
            </a:p>
          </p:txBody>
        </p:sp>
        <p:cxnSp>
          <p:nvCxnSpPr>
            <p:cNvPr id="30" name="Straight Arrow Connector 29"/>
            <p:cNvCxnSpPr/>
            <p:nvPr/>
          </p:nvCxnSpPr>
          <p:spPr>
            <a:xfrm rot="12999264">
              <a:off x="3323759" y="1656647"/>
              <a:ext cx="254000" cy="55880"/>
            </a:xfrm>
            <a:prstGeom prst="straightConnector1">
              <a:avLst/>
            </a:prstGeom>
            <a:ln w="28575">
              <a:solidFill>
                <a:srgbClr val="0070C0"/>
              </a:solidFill>
              <a:headEnd type="triangle" w="med" len="sm"/>
              <a:tailEnd type="none" w="med" len="sm"/>
            </a:ln>
            <a:effectLst>
              <a:glow rad="63500">
                <a:schemeClr val="tx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31" name="Picture 11"/>
          <p:cNvPicPr>
            <a:picLocks noChangeAspect="1" noChangeArrowheads="1"/>
          </p:cNvPicPr>
          <p:nvPr/>
        </p:nvPicPr>
        <p:blipFill>
          <a:blip r:embed="rId3" cstate="print"/>
          <a:srcRect/>
          <a:stretch>
            <a:fillRect/>
          </a:stretch>
        </p:blipFill>
        <p:spPr bwMode="auto">
          <a:xfrm>
            <a:off x="2086998" y="2266281"/>
            <a:ext cx="780192" cy="188814"/>
          </a:xfrm>
          <a:prstGeom prst="rect">
            <a:avLst/>
          </a:prstGeom>
          <a:noFill/>
          <a:ln w="9525">
            <a:noFill/>
            <a:miter lim="800000"/>
            <a:headEnd/>
            <a:tailEnd/>
          </a:ln>
        </p:spPr>
      </p:pic>
      <p:pic>
        <p:nvPicPr>
          <p:cNvPr id="32" name="Picture 12"/>
          <p:cNvPicPr>
            <a:picLocks noChangeAspect="1" noChangeArrowheads="1"/>
          </p:cNvPicPr>
          <p:nvPr/>
        </p:nvPicPr>
        <p:blipFill>
          <a:blip r:embed="rId4" cstate="print"/>
          <a:srcRect/>
          <a:stretch>
            <a:fillRect/>
          </a:stretch>
        </p:blipFill>
        <p:spPr bwMode="auto">
          <a:xfrm>
            <a:off x="6087735" y="2249064"/>
            <a:ext cx="828286" cy="194157"/>
          </a:xfrm>
          <a:prstGeom prst="rect">
            <a:avLst/>
          </a:prstGeom>
          <a:noFill/>
          <a:ln w="9525">
            <a:noFill/>
            <a:miter lim="800000"/>
            <a:headEnd/>
            <a:tailEnd/>
          </a:ln>
        </p:spPr>
      </p:pic>
      <p:pic>
        <p:nvPicPr>
          <p:cNvPr id="33" name="Picture 14"/>
          <p:cNvPicPr>
            <a:picLocks noChangeAspect="1" noChangeArrowheads="1"/>
          </p:cNvPicPr>
          <p:nvPr/>
        </p:nvPicPr>
        <p:blipFill>
          <a:blip r:embed="rId5" cstate="print"/>
          <a:srcRect/>
          <a:stretch>
            <a:fillRect/>
          </a:stretch>
        </p:blipFill>
        <p:spPr bwMode="auto">
          <a:xfrm>
            <a:off x="6071901" y="2507145"/>
            <a:ext cx="1309226" cy="203064"/>
          </a:xfrm>
          <a:prstGeom prst="rect">
            <a:avLst/>
          </a:prstGeom>
          <a:noFill/>
          <a:ln w="9525">
            <a:noFill/>
            <a:miter lim="800000"/>
            <a:headEnd/>
            <a:tailEnd/>
          </a:ln>
        </p:spPr>
      </p:pic>
      <p:pic>
        <p:nvPicPr>
          <p:cNvPr id="34" name="Picture 15"/>
          <p:cNvPicPr>
            <a:picLocks noChangeAspect="1" noChangeArrowheads="1"/>
          </p:cNvPicPr>
          <p:nvPr/>
        </p:nvPicPr>
        <p:blipFill>
          <a:blip r:embed="rId6" cstate="print"/>
          <a:srcRect/>
          <a:stretch>
            <a:fillRect/>
          </a:stretch>
        </p:blipFill>
        <p:spPr bwMode="auto">
          <a:xfrm>
            <a:off x="6081797" y="2949880"/>
            <a:ext cx="1717134" cy="197720"/>
          </a:xfrm>
          <a:prstGeom prst="rect">
            <a:avLst/>
          </a:prstGeom>
          <a:noFill/>
          <a:ln w="9525">
            <a:noFill/>
            <a:miter lim="800000"/>
            <a:headEnd/>
            <a:tailEnd/>
          </a:ln>
        </p:spPr>
      </p:pic>
      <p:pic>
        <p:nvPicPr>
          <p:cNvPr id="35" name="Picture 16"/>
          <p:cNvPicPr>
            <a:picLocks noChangeAspect="1" noChangeArrowheads="1"/>
          </p:cNvPicPr>
          <p:nvPr/>
        </p:nvPicPr>
        <p:blipFill>
          <a:blip r:embed="rId7" cstate="print"/>
          <a:srcRect/>
          <a:stretch>
            <a:fillRect/>
          </a:stretch>
        </p:blipFill>
        <p:spPr bwMode="auto">
          <a:xfrm>
            <a:off x="4815297" y="2758021"/>
            <a:ext cx="714285" cy="211970"/>
          </a:xfrm>
          <a:prstGeom prst="rect">
            <a:avLst/>
          </a:prstGeom>
          <a:noFill/>
          <a:ln w="9525">
            <a:noFill/>
            <a:miter lim="800000"/>
            <a:headEnd/>
            <a:tailEnd/>
          </a:ln>
        </p:spPr>
      </p:pic>
      <p:pic>
        <p:nvPicPr>
          <p:cNvPr id="36" name="Picture 12"/>
          <p:cNvPicPr>
            <a:picLocks noChangeAspect="1" noChangeArrowheads="1"/>
          </p:cNvPicPr>
          <p:nvPr/>
        </p:nvPicPr>
        <p:blipFill>
          <a:blip r:embed="rId4" cstate="print"/>
          <a:srcRect l="71475"/>
          <a:stretch>
            <a:fillRect/>
          </a:stretch>
        </p:blipFill>
        <p:spPr bwMode="auto">
          <a:xfrm>
            <a:off x="8807186" y="2763243"/>
            <a:ext cx="236272" cy="194157"/>
          </a:xfrm>
          <a:prstGeom prst="rect">
            <a:avLst/>
          </a:prstGeom>
          <a:noFill/>
          <a:ln w="9525">
            <a:noFill/>
            <a:miter lim="800000"/>
            <a:headEnd/>
            <a:tailEnd/>
          </a:ln>
        </p:spPr>
      </p:pic>
      <p:sp>
        <p:nvSpPr>
          <p:cNvPr id="37" name="Bent-Up Arrow 36"/>
          <p:cNvSpPr/>
          <p:nvPr/>
        </p:nvSpPr>
        <p:spPr>
          <a:xfrm rot="5400000" flipV="1">
            <a:off x="6965727" y="3040482"/>
            <a:ext cx="1411116" cy="3009141"/>
          </a:xfrm>
          <a:prstGeom prst="bentUpArrow">
            <a:avLst>
              <a:gd name="adj1" fmla="val 15946"/>
              <a:gd name="adj2" fmla="val 14884"/>
              <a:gd name="adj3" fmla="val 15999"/>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38" name="TextBox 37"/>
          <p:cNvSpPr txBox="1"/>
          <p:nvPr/>
        </p:nvSpPr>
        <p:spPr>
          <a:xfrm>
            <a:off x="6515034" y="4443262"/>
            <a:ext cx="248342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3 —</a:t>
            </a:r>
          </a:p>
          <a:p>
            <a:r>
              <a:rPr lang="en-GB" sz="1300" smtClean="0">
                <a:solidFill>
                  <a:srgbClr val="000000"/>
                </a:solidFill>
                <a:latin typeface="Arial" pitchFamily="34" charset="0"/>
                <a:cs typeface="Arial" pitchFamily="34" charset="0"/>
              </a:rPr>
              <a:t>support vector classification</a:t>
            </a:r>
            <a:endParaRPr lang="en-GB" sz="1300">
              <a:solidFill>
                <a:srgbClr val="000000"/>
              </a:solidFill>
              <a:latin typeface="Arial" pitchFamily="34" charset="0"/>
              <a:cs typeface="Arial" pitchFamily="34" charset="0"/>
            </a:endParaRPr>
          </a:p>
        </p:txBody>
      </p:sp>
      <p:cxnSp>
        <p:nvCxnSpPr>
          <p:cNvPr id="39" name="Straight Connector 38"/>
          <p:cNvCxnSpPr/>
          <p:nvPr/>
        </p:nvCxnSpPr>
        <p:spPr>
          <a:xfrm>
            <a:off x="4321095" y="5521166"/>
            <a:ext cx="155957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321095" y="4171600"/>
            <a:ext cx="0" cy="13495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503164" y="4290351"/>
            <a:ext cx="1219173" cy="1010523"/>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767546" y="5063937"/>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3" name="Oval 42"/>
          <p:cNvSpPr/>
          <p:nvPr/>
        </p:nvSpPr>
        <p:spPr>
          <a:xfrm>
            <a:off x="4741386" y="4836454"/>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4" name="Oval 43"/>
          <p:cNvSpPr/>
          <p:nvPr/>
        </p:nvSpPr>
        <p:spPr>
          <a:xfrm>
            <a:off x="4532218" y="4872080"/>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5" name="Oval 44"/>
          <p:cNvSpPr/>
          <p:nvPr/>
        </p:nvSpPr>
        <p:spPr>
          <a:xfrm>
            <a:off x="5042221" y="5054164"/>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6" name="Oval 45"/>
          <p:cNvSpPr/>
          <p:nvPr/>
        </p:nvSpPr>
        <p:spPr>
          <a:xfrm>
            <a:off x="4931264" y="5311459"/>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7" name="Oval 46"/>
          <p:cNvSpPr/>
          <p:nvPr/>
        </p:nvSpPr>
        <p:spPr>
          <a:xfrm>
            <a:off x="4567844" y="5240208"/>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8" name="Oval 47"/>
          <p:cNvSpPr/>
          <p:nvPr/>
        </p:nvSpPr>
        <p:spPr>
          <a:xfrm>
            <a:off x="5261533" y="4240223"/>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9" name="Oval 48"/>
          <p:cNvSpPr/>
          <p:nvPr/>
        </p:nvSpPr>
        <p:spPr>
          <a:xfrm>
            <a:off x="5360127" y="4398988"/>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0" name="Oval 49"/>
          <p:cNvSpPr/>
          <p:nvPr/>
        </p:nvSpPr>
        <p:spPr>
          <a:xfrm>
            <a:off x="5186442" y="449651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1" name="Oval 50"/>
          <p:cNvSpPr/>
          <p:nvPr/>
        </p:nvSpPr>
        <p:spPr>
          <a:xfrm>
            <a:off x="5566488" y="4393599"/>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2" name="Oval 51"/>
          <p:cNvSpPr/>
          <p:nvPr/>
        </p:nvSpPr>
        <p:spPr>
          <a:xfrm>
            <a:off x="5299597" y="472264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3" name="Oval 52"/>
          <p:cNvSpPr/>
          <p:nvPr/>
        </p:nvSpPr>
        <p:spPr>
          <a:xfrm>
            <a:off x="5582320" y="466672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4" name="Oval 53"/>
          <p:cNvSpPr/>
          <p:nvPr/>
        </p:nvSpPr>
        <p:spPr>
          <a:xfrm>
            <a:off x="4907639" y="4212273"/>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5" name="Oval 54"/>
          <p:cNvSpPr/>
          <p:nvPr/>
        </p:nvSpPr>
        <p:spPr>
          <a:xfrm>
            <a:off x="4977250" y="4413386"/>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6" name="Oval 55"/>
          <p:cNvSpPr/>
          <p:nvPr/>
        </p:nvSpPr>
        <p:spPr>
          <a:xfrm>
            <a:off x="4932012" y="488166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7" name="Oval 56"/>
          <p:cNvSpPr/>
          <p:nvPr/>
        </p:nvSpPr>
        <p:spPr>
          <a:xfrm flipV="1">
            <a:off x="5188680" y="5121458"/>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8" name="Oval 57"/>
          <p:cNvSpPr/>
          <p:nvPr/>
        </p:nvSpPr>
        <p:spPr>
          <a:xfrm flipV="1">
            <a:off x="4627482" y="4678352"/>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9" name="TextBox 58"/>
          <p:cNvSpPr txBox="1"/>
          <p:nvPr/>
        </p:nvSpPr>
        <p:spPr>
          <a:xfrm>
            <a:off x="3904141" y="5732101"/>
            <a:ext cx="2228846"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separating hyperplane fitted to discriminate between groups</a:t>
            </a:r>
            <a:endParaRPr lang="en-GB" sz="1300" b="0">
              <a:solidFill>
                <a:srgbClr val="000000"/>
              </a:solidFill>
              <a:latin typeface="Arial" pitchFamily="34" charset="0"/>
              <a:cs typeface="Arial" pitchFamily="34" charset="0"/>
            </a:endParaRPr>
          </a:p>
        </p:txBody>
      </p:sp>
      <p:grpSp>
        <p:nvGrpSpPr>
          <p:cNvPr id="4" name="Group 59"/>
          <p:cNvGrpSpPr/>
          <p:nvPr/>
        </p:nvGrpSpPr>
        <p:grpSpPr>
          <a:xfrm>
            <a:off x="535093" y="4172001"/>
            <a:ext cx="1357363" cy="1299004"/>
            <a:chOff x="2930543" y="1288597"/>
            <a:chExt cx="959526" cy="918272"/>
          </a:xfrm>
        </p:grpSpPr>
        <p:sp>
          <p:nvSpPr>
            <p:cNvPr id="61" name="Oval 60"/>
            <p:cNvSpPr/>
            <p:nvPr/>
          </p:nvSpPr>
          <p:spPr>
            <a:xfrm>
              <a:off x="3089068" y="1288597"/>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A</a:t>
              </a:r>
              <a:endParaRPr lang="en-GB" b="0">
                <a:solidFill>
                  <a:srgbClr val="000000"/>
                </a:solidFill>
                <a:latin typeface="Arial" pitchFamily="34" charset="0"/>
                <a:cs typeface="Arial" pitchFamily="34" charset="0"/>
              </a:endParaRPr>
            </a:p>
          </p:txBody>
        </p:sp>
        <p:sp>
          <p:nvSpPr>
            <p:cNvPr id="62" name="Oval 61"/>
            <p:cNvSpPr/>
            <p:nvPr/>
          </p:nvSpPr>
          <p:spPr>
            <a:xfrm>
              <a:off x="2930543" y="192276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C</a:t>
              </a:r>
              <a:endParaRPr lang="en-GB" b="0">
                <a:solidFill>
                  <a:srgbClr val="000000"/>
                </a:solidFill>
                <a:latin typeface="Arial" pitchFamily="34" charset="0"/>
                <a:cs typeface="Arial" pitchFamily="34" charset="0"/>
              </a:endParaRPr>
            </a:p>
          </p:txBody>
        </p:sp>
        <p:sp>
          <p:nvSpPr>
            <p:cNvPr id="65" name="Oval 64"/>
            <p:cNvSpPr/>
            <p:nvPr/>
          </p:nvSpPr>
          <p:spPr>
            <a:xfrm>
              <a:off x="3523430" y="179985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B</a:t>
              </a:r>
              <a:endParaRPr lang="en-GB" b="0">
                <a:solidFill>
                  <a:srgbClr val="000000"/>
                </a:solidFill>
                <a:latin typeface="Arial" pitchFamily="34" charset="0"/>
                <a:cs typeface="Arial" pitchFamily="34" charset="0"/>
              </a:endParaRPr>
            </a:p>
          </p:txBody>
        </p:sp>
        <p:cxnSp>
          <p:nvCxnSpPr>
            <p:cNvPr id="66" name="Straight Arrow Connector 65"/>
            <p:cNvCxnSpPr/>
            <p:nvPr/>
          </p:nvCxnSpPr>
          <p:spPr>
            <a:xfrm rot="18399264" flipV="1">
              <a:off x="3015628" y="1701527"/>
              <a:ext cx="236220" cy="86361"/>
            </a:xfrm>
            <a:prstGeom prst="straightConnector1">
              <a:avLst/>
            </a:prstGeom>
            <a:ln w="28575">
              <a:solidFill>
                <a:srgbClr val="C00000"/>
              </a:solidFill>
              <a:headEnd type="triangle" w="med" len="sm"/>
              <a:tailEnd type="none" w="med" len="sm"/>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7599264" flipH="1" flipV="1">
              <a:off x="3298622" y="1959732"/>
              <a:ext cx="137158" cy="129543"/>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2563608" flipH="1">
              <a:off x="3679729" y="1569503"/>
              <a:ext cx="210340" cy="221051"/>
            </a:xfrm>
            <a:prstGeom prst="arc">
              <a:avLst>
                <a:gd name="adj1" fmla="val 19390645"/>
                <a:gd name="adj2" fmla="val 13759568"/>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200" b="0">
                <a:solidFill>
                  <a:srgbClr val="000000"/>
                </a:solidFill>
                <a:cs typeface="Arial" pitchFamily="34" charset="0"/>
              </a:endParaRPr>
            </a:p>
          </p:txBody>
        </p:sp>
        <p:cxnSp>
          <p:nvCxnSpPr>
            <p:cNvPr id="69" name="Straight Arrow Connector 68"/>
            <p:cNvCxnSpPr/>
            <p:nvPr/>
          </p:nvCxnSpPr>
          <p:spPr>
            <a:xfrm rot="12999264">
              <a:off x="3323759" y="1656647"/>
              <a:ext cx="254000" cy="55880"/>
            </a:xfrm>
            <a:prstGeom prst="straightConnector1">
              <a:avLst/>
            </a:prstGeom>
            <a:ln w="28575">
              <a:solidFill>
                <a:srgbClr val="C00000"/>
              </a:solidFill>
              <a:headEnd type="triangle" w="med" len="sm"/>
              <a:tailEnd type="none" w="med" len="sm"/>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334674" y="5732099"/>
            <a:ext cx="1779975" cy="400110"/>
          </a:xfrm>
          <a:prstGeom prst="rect">
            <a:avLst/>
          </a:prstGeom>
          <a:noFill/>
        </p:spPr>
        <p:txBody>
          <a:bodyPr wrap="square" lIns="0" tIns="0" rIns="0" bIns="0" rtlCol="0">
            <a:spAutoFit/>
          </a:bodyPr>
          <a:lstStyle/>
          <a:p>
            <a:pPr algn="ctr"/>
            <a:r>
              <a:rPr lang="en-GB" sz="1300" b="0" dirty="0" smtClean="0">
                <a:solidFill>
                  <a:srgbClr val="000000"/>
                </a:solidFill>
                <a:latin typeface="Arial" pitchFamily="34" charset="0"/>
                <a:cs typeface="Arial" pitchFamily="34" charset="0"/>
              </a:rPr>
              <a:t>jointly discriminative</a:t>
            </a:r>
          </a:p>
          <a:p>
            <a:pPr algn="ctr"/>
            <a:r>
              <a:rPr lang="en-GB" sz="1300" b="0" dirty="0" smtClean="0">
                <a:solidFill>
                  <a:srgbClr val="000000"/>
                </a:solidFill>
                <a:latin typeface="Arial" pitchFamily="34" charset="0"/>
                <a:cs typeface="Arial" pitchFamily="34" charset="0"/>
              </a:rPr>
              <a:t>model parameters</a:t>
            </a:r>
            <a:endParaRPr lang="en-GB" sz="1300" b="0" dirty="0">
              <a:solidFill>
                <a:srgbClr val="000000"/>
              </a:solidFill>
              <a:latin typeface="Arial" pitchFamily="34" charset="0"/>
              <a:cs typeface="Arial" pitchFamily="34" charset="0"/>
            </a:endParaRPr>
          </a:p>
        </p:txBody>
      </p:sp>
      <p:sp>
        <p:nvSpPr>
          <p:cNvPr id="71" name="Right Arrow 70"/>
          <p:cNvSpPr/>
          <p:nvPr/>
        </p:nvSpPr>
        <p:spPr>
          <a:xfrm rot="10800000">
            <a:off x="2127112" y="4788516"/>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72" name="TextBox 71"/>
          <p:cNvSpPr txBox="1"/>
          <p:nvPr/>
        </p:nvSpPr>
        <p:spPr>
          <a:xfrm>
            <a:off x="2474995" y="4445187"/>
            <a:ext cx="149085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4 —</a:t>
            </a:r>
          </a:p>
          <a:p>
            <a:r>
              <a:rPr lang="en-GB" sz="1300" smtClean="0">
                <a:solidFill>
                  <a:srgbClr val="000000"/>
                </a:solidFill>
                <a:latin typeface="Arial" pitchFamily="34" charset="0"/>
                <a:cs typeface="Arial" pitchFamily="34" charset="0"/>
              </a:rPr>
              <a:t>interpretation</a:t>
            </a:r>
            <a:endParaRPr lang="en-GB" sz="1300">
              <a:solidFill>
                <a:srgbClr val="000000"/>
              </a:solidFill>
              <a:latin typeface="Arial" pitchFamily="34" charset="0"/>
              <a:cs typeface="Arial" pitchFamily="34" charset="0"/>
            </a:endParaRPr>
          </a:p>
        </p:txBody>
      </p:sp>
      <p:grpSp>
        <p:nvGrpSpPr>
          <p:cNvPr id="5" name="Group 72"/>
          <p:cNvGrpSpPr/>
          <p:nvPr/>
        </p:nvGrpSpPr>
        <p:grpSpPr>
          <a:xfrm>
            <a:off x="592972" y="1452517"/>
            <a:ext cx="1225746" cy="1447570"/>
            <a:chOff x="514134" y="2735754"/>
            <a:chExt cx="1303507" cy="1539402"/>
          </a:xfrm>
        </p:grpSpPr>
        <p:pic>
          <p:nvPicPr>
            <p:cNvPr id="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290" y="2735754"/>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212" y="2806328"/>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134" y="2876902"/>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03034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46850" y="301625"/>
            <a:ext cx="8743950" cy="679450"/>
          </a:xfrm>
          <a:prstGeom prst="rect">
            <a:avLst/>
          </a:prstGeom>
          <a:noFill/>
          <a:ln w="9525">
            <a:noFill/>
            <a:miter lim="800000"/>
            <a:headEnd/>
            <a:tailEnd/>
          </a:ln>
        </p:spPr>
        <p:txBody>
          <a:bodyPr anchor="ctr"/>
          <a:lstStyle/>
          <a:p>
            <a:r>
              <a:rPr lang="en-GB" sz="2800" dirty="0">
                <a:latin typeface="Arial Unicode MS" pitchFamily="34" charset="-128"/>
              </a:rPr>
              <a:t>Model comparison and selection</a:t>
            </a:r>
            <a:endParaRPr lang="en-US" sz="2800" dirty="0">
              <a:latin typeface="Arial Unicode MS" pitchFamily="34" charset="-128"/>
            </a:endParaRPr>
          </a:p>
        </p:txBody>
      </p:sp>
      <p:sp>
        <p:nvSpPr>
          <p:cNvPr id="1842179" name="Rectangle 3"/>
          <p:cNvSpPr>
            <a:spLocks noChangeArrowheads="1"/>
          </p:cNvSpPr>
          <p:nvPr/>
        </p:nvSpPr>
        <p:spPr bwMode="auto">
          <a:xfrm>
            <a:off x="319088" y="1150938"/>
            <a:ext cx="3798887" cy="13112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Given competing hypotheses </a:t>
            </a:r>
            <a:r>
              <a:rPr lang="en-US" sz="2000" b="0">
                <a:latin typeface="Arial Unicode MS" pitchFamily="34" charset="-128"/>
              </a:rPr>
              <a:t>on structure &amp; functional mechanisms of a system, which model is the best?</a:t>
            </a:r>
          </a:p>
        </p:txBody>
      </p:sp>
      <p:sp>
        <p:nvSpPr>
          <p:cNvPr id="1842180" name="Rectangle 4"/>
          <p:cNvSpPr>
            <a:spLocks noChangeArrowheads="1"/>
          </p:cNvSpPr>
          <p:nvPr/>
        </p:nvSpPr>
        <p:spPr bwMode="auto">
          <a:xfrm>
            <a:off x="319088" y="5503863"/>
            <a:ext cx="3649662" cy="7016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F</a:t>
            </a:r>
            <a:r>
              <a:rPr lang="en-US" sz="2000" b="0">
                <a:latin typeface="Arial Unicode MS" pitchFamily="34" charset="-128"/>
              </a:rPr>
              <a:t>or which </a:t>
            </a:r>
            <a:r>
              <a:rPr lang="en-GB" sz="2000" b="0">
                <a:latin typeface="Arial Unicode MS" pitchFamily="34" charset="-128"/>
              </a:rPr>
              <a:t>model </a:t>
            </a:r>
            <a:r>
              <a:rPr lang="en-GB" sz="2000" b="0" i="1">
                <a:latin typeface="Times New Roman" pitchFamily="18" charset="0"/>
              </a:rPr>
              <a:t>m</a:t>
            </a:r>
            <a:r>
              <a:rPr lang="en-GB" sz="2000" b="0">
                <a:latin typeface="Arial Unicode MS" pitchFamily="34" charset="-128"/>
              </a:rPr>
              <a:t> does </a:t>
            </a:r>
            <a:r>
              <a:rPr lang="en-GB" sz="2000" b="0" i="1">
                <a:latin typeface="Times New Roman" pitchFamily="18" charset="0"/>
              </a:rPr>
              <a:t>p</a:t>
            </a:r>
            <a:r>
              <a:rPr lang="en-GB" sz="2000" b="0">
                <a:latin typeface="Times New Roman" pitchFamily="18" charset="0"/>
              </a:rPr>
              <a:t>(</a:t>
            </a:r>
            <a:r>
              <a:rPr lang="en-GB" sz="2000" b="0" i="1">
                <a:latin typeface="Times New Roman" pitchFamily="18" charset="0"/>
              </a:rPr>
              <a:t>y</a:t>
            </a:r>
            <a:r>
              <a:rPr lang="en-GB" sz="2000" b="0">
                <a:latin typeface="Times New Roman" pitchFamily="18" charset="0"/>
              </a:rPr>
              <a:t>|</a:t>
            </a:r>
            <a:r>
              <a:rPr lang="en-GB" sz="2000" b="0" i="1">
                <a:latin typeface="Times New Roman" pitchFamily="18" charset="0"/>
              </a:rPr>
              <a:t>m</a:t>
            </a:r>
            <a:r>
              <a:rPr lang="en-GB" sz="2000" b="0">
                <a:latin typeface="Times New Roman" pitchFamily="18" charset="0"/>
              </a:rPr>
              <a:t>)</a:t>
            </a:r>
            <a:r>
              <a:rPr lang="en-GB" sz="2000" b="0">
                <a:latin typeface="Arial Unicode MS" pitchFamily="34" charset="-128"/>
              </a:rPr>
              <a:t> become maximal</a:t>
            </a:r>
            <a:r>
              <a:rPr lang="en-US" sz="2000" b="0">
                <a:latin typeface="Arial Unicode MS" pitchFamily="34" charset="-128"/>
              </a:rPr>
              <a:t>?</a:t>
            </a:r>
          </a:p>
        </p:txBody>
      </p:sp>
      <p:sp>
        <p:nvSpPr>
          <p:cNvPr id="1842181" name="AutoShape 5"/>
          <p:cNvSpPr>
            <a:spLocks noChangeArrowheads="1"/>
          </p:cNvSpPr>
          <p:nvPr/>
        </p:nvSpPr>
        <p:spPr bwMode="auto">
          <a:xfrm>
            <a:off x="1803400" y="2557463"/>
            <a:ext cx="361950" cy="865187"/>
          </a:xfrm>
          <a:prstGeom prst="downArrow">
            <a:avLst>
              <a:gd name="adj1" fmla="val 50000"/>
              <a:gd name="adj2" fmla="val 59759"/>
            </a:avLst>
          </a:prstGeom>
          <a:solidFill>
            <a:srgbClr val="FF0000"/>
          </a:solidFill>
          <a:ln w="9525" algn="ctr">
            <a:solidFill>
              <a:schemeClr val="tx1"/>
            </a:solidFill>
            <a:miter lim="800000"/>
            <a:headEnd/>
            <a:tailEnd/>
          </a:ln>
        </p:spPr>
        <p:txBody>
          <a:bodyPr anchor="ctr">
            <a:spAutoFit/>
          </a:bodyPr>
          <a:lstStyle/>
          <a:p>
            <a:endParaRPr lang="en-US"/>
          </a:p>
        </p:txBody>
      </p:sp>
      <p:sp>
        <p:nvSpPr>
          <p:cNvPr id="1842182" name="Rectangle 6"/>
          <p:cNvSpPr>
            <a:spLocks noChangeArrowheads="1"/>
          </p:cNvSpPr>
          <p:nvPr/>
        </p:nvSpPr>
        <p:spPr bwMode="auto">
          <a:xfrm>
            <a:off x="319088" y="3494088"/>
            <a:ext cx="3725862" cy="10064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Which model represents the</a:t>
            </a:r>
            <a:br>
              <a:rPr lang="en-GB" sz="2000" b="0">
                <a:latin typeface="Arial Unicode MS" pitchFamily="34" charset="-128"/>
              </a:rPr>
            </a:br>
            <a:r>
              <a:rPr lang="en-GB" sz="2000" b="0">
                <a:latin typeface="Arial Unicode MS" pitchFamily="34" charset="-128"/>
              </a:rPr>
              <a:t>best balance between model </a:t>
            </a:r>
            <a:br>
              <a:rPr lang="en-GB" sz="2000" b="0">
                <a:latin typeface="Arial Unicode MS" pitchFamily="34" charset="-128"/>
              </a:rPr>
            </a:br>
            <a:r>
              <a:rPr lang="en-GB" sz="2000" b="0">
                <a:latin typeface="Arial Unicode MS" pitchFamily="34" charset="-128"/>
              </a:rPr>
              <a:t>fit and model complexity</a:t>
            </a:r>
            <a:r>
              <a:rPr lang="en-US" sz="2000" b="0">
                <a:latin typeface="Arial Unicode MS" pitchFamily="34" charset="-128"/>
              </a:rPr>
              <a:t>?</a:t>
            </a:r>
          </a:p>
        </p:txBody>
      </p:sp>
      <p:sp>
        <p:nvSpPr>
          <p:cNvPr id="1842183" name="AutoShape 7"/>
          <p:cNvSpPr>
            <a:spLocks noChangeArrowheads="1"/>
          </p:cNvSpPr>
          <p:nvPr/>
        </p:nvSpPr>
        <p:spPr bwMode="auto">
          <a:xfrm>
            <a:off x="1793875" y="4586288"/>
            <a:ext cx="360363" cy="865187"/>
          </a:xfrm>
          <a:prstGeom prst="downArrow">
            <a:avLst>
              <a:gd name="adj1" fmla="val 50000"/>
              <a:gd name="adj2" fmla="val 60022"/>
            </a:avLst>
          </a:prstGeom>
          <a:solidFill>
            <a:srgbClr val="FF0000"/>
          </a:solidFill>
          <a:ln w="9525" algn="ctr">
            <a:solidFill>
              <a:schemeClr val="tx1"/>
            </a:solidFill>
            <a:miter lim="800000"/>
            <a:headEnd/>
            <a:tailEnd/>
          </a:ln>
        </p:spPr>
        <p:txBody>
          <a:bodyPr anchor="ctr">
            <a:spAutoFit/>
          </a:bodyPr>
          <a:lstStyle/>
          <a:p>
            <a:endParaRPr lang="en-US"/>
          </a:p>
        </p:txBody>
      </p:sp>
      <p:grpSp>
        <p:nvGrpSpPr>
          <p:cNvPr id="2" name="Group 8"/>
          <p:cNvGrpSpPr>
            <a:grpSpLocks/>
          </p:cNvGrpSpPr>
          <p:nvPr/>
        </p:nvGrpSpPr>
        <p:grpSpPr bwMode="auto">
          <a:xfrm>
            <a:off x="4127500" y="1196975"/>
            <a:ext cx="6015038" cy="5300663"/>
            <a:chOff x="2600" y="754"/>
            <a:chExt cx="3789" cy="3339"/>
          </a:xfrm>
        </p:grpSpPr>
        <p:sp>
          <p:nvSpPr>
            <p:cNvPr id="1842185" name="Rectangle 9"/>
            <p:cNvSpPr>
              <a:spLocks noChangeArrowheads="1"/>
            </p:cNvSpPr>
            <p:nvPr/>
          </p:nvSpPr>
          <p:spPr bwMode="auto">
            <a:xfrm>
              <a:off x="2600" y="754"/>
              <a:ext cx="3789" cy="3119"/>
            </a:xfrm>
            <a:prstGeom prst="rect">
              <a:avLst/>
            </a:prstGeom>
            <a:solidFill>
              <a:srgbClr val="FFFFFF"/>
            </a:solidFill>
            <a:ln w="9525" algn="ctr">
              <a:solidFill>
                <a:schemeClr val="tx1"/>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pic>
          <p:nvPicPr>
            <p:cNvPr id="32778" name="Picture 10"/>
            <p:cNvPicPr>
              <a:picLocks noChangeAspect="1" noChangeArrowheads="1"/>
            </p:cNvPicPr>
            <p:nvPr/>
          </p:nvPicPr>
          <p:blipFill>
            <a:blip r:embed="rId2" cstate="print"/>
            <a:srcRect/>
            <a:stretch>
              <a:fillRect/>
            </a:stretch>
          </p:blipFill>
          <p:spPr bwMode="auto">
            <a:xfrm>
              <a:off x="2630" y="806"/>
              <a:ext cx="3700" cy="3032"/>
            </a:xfrm>
            <a:prstGeom prst="rect">
              <a:avLst/>
            </a:prstGeom>
            <a:noFill/>
            <a:ln w="9525" algn="ctr">
              <a:noFill/>
              <a:miter lim="800000"/>
              <a:headEnd/>
              <a:tailEnd/>
            </a:ln>
          </p:spPr>
        </p:pic>
        <p:sp>
          <p:nvSpPr>
            <p:cNvPr id="32779" name="Rectangle 11"/>
            <p:cNvSpPr>
              <a:spLocks noChangeArrowheads="1"/>
            </p:cNvSpPr>
            <p:nvPr/>
          </p:nvSpPr>
          <p:spPr bwMode="auto">
            <a:xfrm>
              <a:off x="4924" y="3901"/>
              <a:ext cx="1353" cy="192"/>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Pitt &amp; Miyung (2002) </a:t>
              </a:r>
              <a:r>
                <a:rPr lang="en-GB" b="0" i="1">
                  <a:latin typeface="Times New Roman" pitchFamily="18" charset="0"/>
                </a:rPr>
                <a:t>TICS</a:t>
              </a:r>
              <a:endParaRPr lang="de-DE" b="0" i="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2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21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21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21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2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2179" grpId="0"/>
      <p:bldP spid="1842180" grpId="0"/>
      <p:bldP spid="1842181" grpId="0" animBg="1"/>
      <p:bldP spid="1842182" grpId="0"/>
      <p:bldP spid="184218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Discovering remote or “hidden” brain lesions</a:t>
            </a:r>
            <a:endParaRPr lang="en-US" sz="2800" b="1" dirty="0">
              <a:latin typeface="Arial Unicode MS" pitchFamily="34" charset="-128"/>
              <a:ea typeface="Arial Unicode MS" pitchFamily="34" charset="-128"/>
              <a:cs typeface="Arial Unicode MS" pitchFamily="34" charset="-128"/>
            </a:endParaRPr>
          </a:p>
        </p:txBody>
      </p:sp>
      <p:pic>
        <p:nvPicPr>
          <p:cNvPr id="8" name="Picture 107" descr="lat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396" y="1714008"/>
            <a:ext cx="3886200" cy="3743325"/>
          </a:xfrm>
          <a:prstGeom prst="rect">
            <a:avLst/>
          </a:prstGeom>
          <a:solidFill>
            <a:srgbClr val="3366FF"/>
          </a:solidFill>
          <a:ln w="9525">
            <a:noFill/>
            <a:miter lim="800000"/>
            <a:headEnd/>
            <a:tailEnd/>
          </a:ln>
          <a:effectLst/>
        </p:spPr>
      </p:pic>
      <p:sp>
        <p:nvSpPr>
          <p:cNvPr id="9" name="Oval 108"/>
          <p:cNvSpPr>
            <a:spLocks noChangeArrowheads="1"/>
          </p:cNvSpPr>
          <p:nvPr/>
        </p:nvSpPr>
        <p:spPr bwMode="auto">
          <a:xfrm>
            <a:off x="3906121" y="2504583"/>
            <a:ext cx="217488"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0" name="Oval 109"/>
          <p:cNvSpPr>
            <a:spLocks noChangeArrowheads="1"/>
          </p:cNvSpPr>
          <p:nvPr/>
        </p:nvSpPr>
        <p:spPr bwMode="auto">
          <a:xfrm>
            <a:off x="3472734" y="3584083"/>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1" name="Oval 110"/>
          <p:cNvSpPr>
            <a:spLocks noChangeArrowheads="1"/>
          </p:cNvSpPr>
          <p:nvPr/>
        </p:nvSpPr>
        <p:spPr bwMode="auto">
          <a:xfrm>
            <a:off x="4409359" y="3728545"/>
            <a:ext cx="219075"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2" name="Oval 111"/>
          <p:cNvSpPr>
            <a:spLocks noChangeArrowheads="1"/>
          </p:cNvSpPr>
          <p:nvPr/>
        </p:nvSpPr>
        <p:spPr bwMode="auto">
          <a:xfrm>
            <a:off x="4000274" y="3229557"/>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3" name="Oval 112"/>
          <p:cNvSpPr>
            <a:spLocks noChangeArrowheads="1"/>
          </p:cNvSpPr>
          <p:nvPr/>
        </p:nvSpPr>
        <p:spPr bwMode="auto">
          <a:xfrm>
            <a:off x="4509348" y="2971020"/>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cxnSp>
        <p:nvCxnSpPr>
          <p:cNvPr id="20" name="AutoShape 119"/>
          <p:cNvCxnSpPr>
            <a:cxnSpLocks noChangeShapeType="1"/>
            <a:stCxn id="10" idx="6"/>
            <a:endCxn id="11" idx="2"/>
          </p:cNvCxnSpPr>
          <p:nvPr/>
        </p:nvCxnSpPr>
        <p:spPr bwMode="auto">
          <a:xfrm>
            <a:off x="3690221" y="3692033"/>
            <a:ext cx="719138" cy="144462"/>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20"/>
          <p:cNvCxnSpPr>
            <a:cxnSpLocks noChangeShapeType="1"/>
            <a:stCxn id="10" idx="0"/>
            <a:endCxn id="9" idx="3"/>
          </p:cNvCxnSpPr>
          <p:nvPr/>
        </p:nvCxnSpPr>
        <p:spPr bwMode="auto">
          <a:xfrm flipV="1">
            <a:off x="3582271" y="2688733"/>
            <a:ext cx="355600" cy="895350"/>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121"/>
          <p:cNvCxnSpPr>
            <a:cxnSpLocks noChangeShapeType="1"/>
            <a:stCxn id="9" idx="5"/>
            <a:endCxn id="12" idx="1"/>
          </p:cNvCxnSpPr>
          <p:nvPr/>
        </p:nvCxnSpPr>
        <p:spPr bwMode="auto">
          <a:xfrm flipH="1">
            <a:off x="4032124" y="2688865"/>
            <a:ext cx="59635" cy="572310"/>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122"/>
          <p:cNvCxnSpPr>
            <a:cxnSpLocks noChangeShapeType="1"/>
            <a:stCxn id="12" idx="4"/>
            <a:endCxn id="11" idx="0"/>
          </p:cNvCxnSpPr>
          <p:nvPr/>
        </p:nvCxnSpPr>
        <p:spPr bwMode="auto">
          <a:xfrm>
            <a:off x="4109018" y="3445457"/>
            <a:ext cx="409879" cy="283088"/>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123"/>
          <p:cNvCxnSpPr>
            <a:cxnSpLocks noChangeShapeType="1"/>
            <a:stCxn id="9" idx="6"/>
            <a:endCxn id="13" idx="2"/>
          </p:cNvCxnSpPr>
          <p:nvPr/>
        </p:nvCxnSpPr>
        <p:spPr bwMode="auto">
          <a:xfrm>
            <a:off x="4123609" y="2612533"/>
            <a:ext cx="385739" cy="466437"/>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129"/>
          <p:cNvCxnSpPr>
            <a:cxnSpLocks noChangeShapeType="1"/>
            <a:stCxn id="13" idx="4"/>
            <a:endCxn id="11" idx="0"/>
          </p:cNvCxnSpPr>
          <p:nvPr/>
        </p:nvCxnSpPr>
        <p:spPr bwMode="auto">
          <a:xfrm flipH="1">
            <a:off x="4518897" y="3186920"/>
            <a:ext cx="99195" cy="541625"/>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129"/>
          <p:cNvCxnSpPr>
            <a:cxnSpLocks noChangeShapeType="1"/>
            <a:stCxn id="12" idx="3"/>
            <a:endCxn id="10" idx="7"/>
          </p:cNvCxnSpPr>
          <p:nvPr/>
        </p:nvCxnSpPr>
        <p:spPr bwMode="auto">
          <a:xfrm flipH="1">
            <a:off x="3658371" y="3413839"/>
            <a:ext cx="373753" cy="201862"/>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129"/>
          <p:cNvCxnSpPr>
            <a:cxnSpLocks noChangeShapeType="1"/>
            <a:stCxn id="13" idx="3"/>
            <a:endCxn id="12" idx="6"/>
          </p:cNvCxnSpPr>
          <p:nvPr/>
        </p:nvCxnSpPr>
        <p:spPr bwMode="auto">
          <a:xfrm flipH="1">
            <a:off x="4217761" y="3155302"/>
            <a:ext cx="323437" cy="182205"/>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24901" name="Oval 3024900"/>
          <p:cNvSpPr/>
          <p:nvPr/>
        </p:nvSpPr>
        <p:spPr bwMode="auto">
          <a:xfrm rot="1133525">
            <a:off x="5653396" y="2626278"/>
            <a:ext cx="708338" cy="360609"/>
          </a:xfrm>
          <a:prstGeom prst="ellipse">
            <a:avLst/>
          </a:prstGeom>
          <a:solidFill>
            <a:srgbClr val="FF0000"/>
          </a:solidFill>
          <a:ln w="952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endParaRPr lang="de-CH" smtClean="0">
              <a:solidFill>
                <a:srgbClr val="000000"/>
              </a:solidFill>
            </a:endParaRPr>
          </a:p>
        </p:txBody>
      </p:sp>
    </p:spTree>
    <p:extLst>
      <p:ext uri="{BB962C8B-B14F-4D97-AF65-F5344CB8AC3E}">
        <p14:creationId xmlns:p14="http://schemas.microsoft.com/office/powerpoint/2010/main" val="35350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4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490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Discovering remote or “hidden” brain lesions</a:t>
            </a:r>
            <a:endParaRPr lang="en-US" sz="2800" b="1" dirty="0">
              <a:latin typeface="Arial Unicode MS" pitchFamily="34" charset="-128"/>
              <a:ea typeface="Arial Unicode MS" pitchFamily="34" charset="-128"/>
              <a:cs typeface="Arial Unicode MS" pitchFamily="34" charset="-128"/>
            </a:endParaRPr>
          </a:p>
        </p:txBody>
      </p:sp>
      <p:pic>
        <p:nvPicPr>
          <p:cNvPr id="8" name="Picture 107" descr="lat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830" y="1713327"/>
            <a:ext cx="3886200" cy="3743325"/>
          </a:xfrm>
          <a:prstGeom prst="rect">
            <a:avLst/>
          </a:prstGeom>
          <a:solidFill>
            <a:srgbClr val="3366FF"/>
          </a:solidFill>
          <a:ln w="9525">
            <a:noFill/>
            <a:miter lim="800000"/>
            <a:headEnd/>
            <a:tailEnd/>
          </a:ln>
          <a:effectLst/>
        </p:spPr>
      </p:pic>
      <p:sp>
        <p:nvSpPr>
          <p:cNvPr id="9" name="Oval 108"/>
          <p:cNvSpPr>
            <a:spLocks noChangeArrowheads="1"/>
          </p:cNvSpPr>
          <p:nvPr/>
        </p:nvSpPr>
        <p:spPr bwMode="auto">
          <a:xfrm>
            <a:off x="3906555" y="2503902"/>
            <a:ext cx="217488"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0" name="Oval 109"/>
          <p:cNvSpPr>
            <a:spLocks noChangeArrowheads="1"/>
          </p:cNvSpPr>
          <p:nvPr/>
        </p:nvSpPr>
        <p:spPr bwMode="auto">
          <a:xfrm>
            <a:off x="3473168" y="3583402"/>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1" name="Oval 110"/>
          <p:cNvSpPr>
            <a:spLocks noChangeArrowheads="1"/>
          </p:cNvSpPr>
          <p:nvPr/>
        </p:nvSpPr>
        <p:spPr bwMode="auto">
          <a:xfrm>
            <a:off x="4409793" y="3727864"/>
            <a:ext cx="219075"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2" name="Oval 111"/>
          <p:cNvSpPr>
            <a:spLocks noChangeArrowheads="1"/>
          </p:cNvSpPr>
          <p:nvPr/>
        </p:nvSpPr>
        <p:spPr bwMode="auto">
          <a:xfrm>
            <a:off x="4000708" y="3228876"/>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3" name="Oval 112"/>
          <p:cNvSpPr>
            <a:spLocks noChangeArrowheads="1"/>
          </p:cNvSpPr>
          <p:nvPr/>
        </p:nvSpPr>
        <p:spPr bwMode="auto">
          <a:xfrm>
            <a:off x="4509782" y="2970339"/>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cxnSp>
        <p:nvCxnSpPr>
          <p:cNvPr id="20" name="AutoShape 119"/>
          <p:cNvCxnSpPr>
            <a:cxnSpLocks noChangeShapeType="1"/>
            <a:stCxn id="10" idx="6"/>
            <a:endCxn id="11" idx="2"/>
          </p:cNvCxnSpPr>
          <p:nvPr/>
        </p:nvCxnSpPr>
        <p:spPr bwMode="auto">
          <a:xfrm>
            <a:off x="3690655" y="3691352"/>
            <a:ext cx="719138" cy="144462"/>
          </a:xfrm>
          <a:prstGeom prst="straightConnector1">
            <a:avLst/>
          </a:prstGeom>
          <a:noFill/>
          <a:ln w="57150">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20"/>
          <p:cNvCxnSpPr>
            <a:cxnSpLocks noChangeShapeType="1"/>
            <a:stCxn id="10" idx="0"/>
            <a:endCxn id="9" idx="3"/>
          </p:cNvCxnSpPr>
          <p:nvPr/>
        </p:nvCxnSpPr>
        <p:spPr bwMode="auto">
          <a:xfrm flipV="1">
            <a:off x="3582705" y="2688052"/>
            <a:ext cx="355600" cy="895350"/>
          </a:xfrm>
          <a:prstGeom prst="straightConnector1">
            <a:avLst/>
          </a:prstGeom>
          <a:noFill/>
          <a:ln w="38100">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121"/>
          <p:cNvCxnSpPr>
            <a:cxnSpLocks noChangeShapeType="1"/>
            <a:stCxn id="9" idx="5"/>
            <a:endCxn id="12" idx="1"/>
          </p:cNvCxnSpPr>
          <p:nvPr/>
        </p:nvCxnSpPr>
        <p:spPr bwMode="auto">
          <a:xfrm flipH="1">
            <a:off x="4032558" y="2688184"/>
            <a:ext cx="59635" cy="572310"/>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122"/>
          <p:cNvCxnSpPr>
            <a:cxnSpLocks noChangeShapeType="1"/>
            <a:stCxn id="12" idx="4"/>
            <a:endCxn id="11" idx="0"/>
          </p:cNvCxnSpPr>
          <p:nvPr/>
        </p:nvCxnSpPr>
        <p:spPr bwMode="auto">
          <a:xfrm>
            <a:off x="4109452" y="3444776"/>
            <a:ext cx="409879" cy="283088"/>
          </a:xfrm>
          <a:prstGeom prst="straightConnector1">
            <a:avLst/>
          </a:prstGeom>
          <a:noFill/>
          <a:ln w="38100">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123"/>
          <p:cNvCxnSpPr>
            <a:cxnSpLocks noChangeShapeType="1"/>
            <a:stCxn id="9" idx="6"/>
            <a:endCxn id="13" idx="2"/>
          </p:cNvCxnSpPr>
          <p:nvPr/>
        </p:nvCxnSpPr>
        <p:spPr bwMode="auto">
          <a:xfrm>
            <a:off x="4124043" y="2611852"/>
            <a:ext cx="385739" cy="466437"/>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129"/>
          <p:cNvCxnSpPr>
            <a:cxnSpLocks noChangeShapeType="1"/>
            <a:stCxn id="13" idx="4"/>
            <a:endCxn id="11" idx="0"/>
          </p:cNvCxnSpPr>
          <p:nvPr/>
        </p:nvCxnSpPr>
        <p:spPr bwMode="auto">
          <a:xfrm flipH="1">
            <a:off x="4519331" y="3186239"/>
            <a:ext cx="99195" cy="541625"/>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129"/>
          <p:cNvCxnSpPr>
            <a:cxnSpLocks noChangeShapeType="1"/>
            <a:stCxn id="12" idx="3"/>
            <a:endCxn id="10" idx="7"/>
          </p:cNvCxnSpPr>
          <p:nvPr/>
        </p:nvCxnSpPr>
        <p:spPr bwMode="auto">
          <a:xfrm flipH="1">
            <a:off x="3658805" y="3413158"/>
            <a:ext cx="373753" cy="201862"/>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129"/>
          <p:cNvCxnSpPr>
            <a:cxnSpLocks noChangeShapeType="1"/>
            <a:stCxn id="13" idx="3"/>
            <a:endCxn id="12" idx="6"/>
          </p:cNvCxnSpPr>
          <p:nvPr/>
        </p:nvCxnSpPr>
        <p:spPr bwMode="auto">
          <a:xfrm flipH="1">
            <a:off x="4218195" y="3154621"/>
            <a:ext cx="323437" cy="182205"/>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24901" name="Oval 3024900"/>
          <p:cNvSpPr/>
          <p:nvPr/>
        </p:nvSpPr>
        <p:spPr bwMode="auto">
          <a:xfrm rot="1133525">
            <a:off x="5653830" y="2625597"/>
            <a:ext cx="708338" cy="360609"/>
          </a:xfrm>
          <a:prstGeom prst="ellipse">
            <a:avLst/>
          </a:prstGeom>
          <a:solidFill>
            <a:srgbClr val="FF0000"/>
          </a:solidFill>
          <a:ln w="952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endParaRPr lang="de-CH" smtClean="0">
              <a:solidFill>
                <a:srgbClr val="000000"/>
              </a:solidFill>
            </a:endParaRPr>
          </a:p>
        </p:txBody>
      </p:sp>
      <p:sp>
        <p:nvSpPr>
          <p:cNvPr id="45" name="Circular Arrow 44"/>
          <p:cNvSpPr/>
          <p:nvPr/>
        </p:nvSpPr>
        <p:spPr bwMode="auto">
          <a:xfrm rot="2848117" flipH="1">
            <a:off x="4069657" y="2265125"/>
            <a:ext cx="1990736" cy="1990736"/>
          </a:xfrm>
          <a:prstGeom prst="circularArrow">
            <a:avLst>
              <a:gd name="adj1" fmla="val 12500"/>
              <a:gd name="adj2" fmla="val 1142319"/>
              <a:gd name="adj3" fmla="val 20457681"/>
              <a:gd name="adj4" fmla="val 16901401"/>
              <a:gd name="adj5" fmla="val 12500"/>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fontAlgn="auto">
              <a:spcBef>
                <a:spcPts val="0"/>
              </a:spcBef>
              <a:spcAft>
                <a:spcPts val="0"/>
              </a:spcAft>
              <a:defRPr/>
            </a:pPr>
            <a:endParaRPr lang="en-GB" sz="1800" b="0" kern="0" smtClean="0">
              <a:solidFill>
                <a:srgbClr val="000000"/>
              </a:solidFill>
            </a:endParaRPr>
          </a:p>
        </p:txBody>
      </p:sp>
      <p:sp>
        <p:nvSpPr>
          <p:cNvPr id="53" name="Rectangle 3"/>
          <p:cNvSpPr>
            <a:spLocks noChangeArrowheads="1"/>
          </p:cNvSpPr>
          <p:nvPr/>
        </p:nvSpPr>
        <p:spPr bwMode="auto">
          <a:xfrm>
            <a:off x="770041" y="5255061"/>
            <a:ext cx="9030782" cy="707886"/>
          </a:xfrm>
          <a:prstGeom prst="rect">
            <a:avLst/>
          </a:prstGeom>
          <a:noFill/>
          <a:ln w="9525" algn="ctr">
            <a:noFill/>
            <a:miter lim="800000"/>
            <a:headEnd/>
            <a:tailEnd/>
          </a:ln>
        </p:spPr>
        <p:txBody>
          <a:bodyPr wrap="square">
            <a:spAutoFit/>
          </a:bodyPr>
          <a:lstStyle/>
          <a:p>
            <a:pPr algn="ctr"/>
            <a:r>
              <a:rPr lang="en-US" sz="2000" b="0" dirty="0" smtClean="0">
                <a:solidFill>
                  <a:srgbClr val="000000"/>
                </a:solidFill>
                <a:latin typeface="Arial"/>
              </a:rPr>
              <a:t>detect “down-stream” network changes </a:t>
            </a:r>
          </a:p>
          <a:p>
            <a:pPr algn="ctr"/>
            <a:r>
              <a:rPr lang="en-US" sz="2000" b="0" dirty="0" smtClean="0">
                <a:solidFill>
                  <a:srgbClr val="000000"/>
                </a:solidFill>
                <a:latin typeface="Arial"/>
                <a:sym typeface="Symbol"/>
              </a:rPr>
              <a:t> altered </a:t>
            </a:r>
            <a:r>
              <a:rPr lang="de-CH" sz="2000" b="0" dirty="0" err="1" smtClean="0">
                <a:solidFill>
                  <a:srgbClr val="000000"/>
                </a:solidFill>
                <a:latin typeface="Arial"/>
              </a:rPr>
              <a:t>synaptic</a:t>
            </a:r>
            <a:r>
              <a:rPr lang="de-CH" sz="2000" b="0" dirty="0" smtClean="0">
                <a:solidFill>
                  <a:srgbClr val="000000"/>
                </a:solidFill>
                <a:latin typeface="Arial"/>
              </a:rPr>
              <a:t> </a:t>
            </a:r>
            <a:r>
              <a:rPr lang="de-CH" sz="2000" b="0" dirty="0" err="1">
                <a:solidFill>
                  <a:srgbClr val="000000"/>
                </a:solidFill>
                <a:latin typeface="Arial"/>
              </a:rPr>
              <a:t>coupling</a:t>
            </a:r>
            <a:r>
              <a:rPr lang="de-CH" sz="2000" b="0" dirty="0">
                <a:solidFill>
                  <a:srgbClr val="000000"/>
                </a:solidFill>
                <a:latin typeface="Arial"/>
              </a:rPr>
              <a:t> </a:t>
            </a:r>
            <a:r>
              <a:rPr lang="de-CH" sz="2000" b="0" dirty="0" err="1">
                <a:solidFill>
                  <a:srgbClr val="000000"/>
                </a:solidFill>
                <a:latin typeface="Arial"/>
              </a:rPr>
              <a:t>among</a:t>
            </a:r>
            <a:r>
              <a:rPr lang="de-CH" sz="2000" b="0" dirty="0">
                <a:solidFill>
                  <a:srgbClr val="000000"/>
                </a:solidFill>
                <a:latin typeface="Arial"/>
              </a:rPr>
              <a:t> </a:t>
            </a:r>
            <a:r>
              <a:rPr lang="de-CH" sz="2000" b="0" dirty="0" err="1">
                <a:solidFill>
                  <a:srgbClr val="000000"/>
                </a:solidFill>
                <a:latin typeface="Arial"/>
              </a:rPr>
              <a:t>healthy</a:t>
            </a:r>
            <a:r>
              <a:rPr lang="de-CH" sz="2000" b="0" dirty="0">
                <a:solidFill>
                  <a:srgbClr val="000000"/>
                </a:solidFill>
                <a:latin typeface="Arial"/>
              </a:rPr>
              <a:t> </a:t>
            </a:r>
            <a:r>
              <a:rPr lang="de-CH" sz="2000" b="0" dirty="0" err="1">
                <a:solidFill>
                  <a:srgbClr val="000000"/>
                </a:solidFill>
                <a:latin typeface="Arial"/>
              </a:rPr>
              <a:t>regions</a:t>
            </a:r>
            <a:endParaRPr lang="en-US" sz="2000" b="0" dirty="0">
              <a:solidFill>
                <a:srgbClr val="000000"/>
              </a:solidFill>
              <a:latin typeface="Arial"/>
            </a:endParaRPr>
          </a:p>
        </p:txBody>
      </p:sp>
    </p:spTree>
    <p:extLst>
      <p:ext uri="{BB962C8B-B14F-4D97-AF65-F5344CB8AC3E}">
        <p14:creationId xmlns:p14="http://schemas.microsoft.com/office/powerpoint/2010/main" val="2059164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Model-based decoding of disease status: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mildly aphasic patients (N=11) vs. controls (N=26)</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514350" y="1596729"/>
            <a:ext cx="4192732" cy="4525963"/>
          </a:xfrm>
        </p:spPr>
        <p:txBody>
          <a:bodyPr/>
          <a:lstStyle/>
          <a:p>
            <a:pPr marL="0" indent="0">
              <a:buNone/>
            </a:pPr>
            <a:r>
              <a:rPr lang="en-US" sz="2400" dirty="0" smtClean="0"/>
              <a:t>Connectional fingerprints from a 6-region DCM of auditory areas during speech perception</a:t>
            </a:r>
            <a:endParaRPr lang="en-US" sz="2400" dirty="0"/>
          </a:p>
        </p:txBody>
      </p:sp>
      <p:pic>
        <p:nvPicPr>
          <p:cNvPr id="4" name="Picture 3"/>
          <p:cNvPicPr>
            <a:picLocks noChangeAspect="1" noChangeArrowheads="1"/>
          </p:cNvPicPr>
          <p:nvPr/>
        </p:nvPicPr>
        <p:blipFill>
          <a:blip r:embed="rId2" cstate="print"/>
          <a:srcRect/>
          <a:stretch>
            <a:fillRect/>
          </a:stretch>
        </p:blipFill>
        <p:spPr bwMode="auto">
          <a:xfrm>
            <a:off x="2748211" y="1163779"/>
            <a:ext cx="8863437" cy="5285748"/>
          </a:xfrm>
          <a:prstGeom prst="rect">
            <a:avLst/>
          </a:prstGeom>
          <a:noFill/>
          <a:ln w="9525">
            <a:noFill/>
            <a:miter lim="800000"/>
            <a:headEnd/>
            <a:tailEnd/>
          </a:ln>
          <a:effectLst/>
        </p:spPr>
      </p:pic>
      <p:sp>
        <p:nvSpPr>
          <p:cNvPr id="5" name="Text Box 56"/>
          <p:cNvSpPr txBox="1">
            <a:spLocks noChangeArrowheads="1"/>
          </p:cNvSpPr>
          <p:nvPr/>
        </p:nvSpPr>
        <p:spPr bwMode="auto">
          <a:xfrm>
            <a:off x="627063" y="6291881"/>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pic>
        <p:nvPicPr>
          <p:cNvPr id="3024897" name="Picture 1"/>
          <p:cNvPicPr>
            <a:picLocks noChangeAspect="1" noChangeArrowheads="1"/>
          </p:cNvPicPr>
          <p:nvPr/>
        </p:nvPicPr>
        <p:blipFill>
          <a:blip r:embed="rId3" cstate="print"/>
          <a:srcRect/>
          <a:stretch>
            <a:fillRect/>
          </a:stretch>
        </p:blipFill>
        <p:spPr bwMode="auto">
          <a:xfrm>
            <a:off x="752552" y="3532909"/>
            <a:ext cx="3485339" cy="2270847"/>
          </a:xfrm>
          <a:prstGeom prst="rect">
            <a:avLst/>
          </a:prstGeom>
          <a:noFill/>
          <a:ln w="9525">
            <a:noFill/>
            <a:miter lim="800000"/>
            <a:headEnd/>
            <a:tailEnd/>
          </a:ln>
          <a:effectLst/>
        </p:spPr>
      </p:pic>
    </p:spTree>
    <p:extLst>
      <p:ext uri="{BB962C8B-B14F-4D97-AF65-F5344CB8AC3E}">
        <p14:creationId xmlns:p14="http://schemas.microsoft.com/office/powerpoint/2010/main" val="1296524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Model-based decoding of disease status: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aphasic patients (N=11) vs. controls (N=26)</a:t>
            </a:r>
            <a:endParaRPr lang="en-US" sz="2800" b="1" dirty="0">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6528927" y="1716769"/>
            <a:ext cx="3150420" cy="369332"/>
          </a:xfrm>
          <a:prstGeom prst="rect">
            <a:avLst/>
          </a:prstGeom>
          <a:noFill/>
        </p:spPr>
        <p:txBody>
          <a:bodyPr wrap="square" rtlCol="0">
            <a:spAutoFit/>
          </a:bodyPr>
          <a:lstStyle/>
          <a:p>
            <a:pPr algn="ctr"/>
            <a:r>
              <a:rPr lang="en-GB" sz="1800" dirty="0" smtClean="0">
                <a:solidFill>
                  <a:srgbClr val="000000"/>
                </a:solidFill>
              </a:rPr>
              <a:t>Classification accuracy</a:t>
            </a:r>
            <a:endParaRPr lang="en-GB" sz="1800" dirty="0">
              <a:solidFill>
                <a:srgbClr val="000000"/>
              </a:solidFill>
            </a:endParaRPr>
          </a:p>
        </p:txBody>
      </p:sp>
      <p:sp>
        <p:nvSpPr>
          <p:cNvPr id="42" name="Text Box 56"/>
          <p:cNvSpPr txBox="1">
            <a:spLocks noChangeArrowheads="1"/>
          </p:cNvSpPr>
          <p:nvPr/>
        </p:nvSpPr>
        <p:spPr bwMode="auto">
          <a:xfrm>
            <a:off x="410938" y="6308506"/>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grpSp>
        <p:nvGrpSpPr>
          <p:cNvPr id="3" name="Group 40"/>
          <p:cNvGrpSpPr/>
          <p:nvPr/>
        </p:nvGrpSpPr>
        <p:grpSpPr>
          <a:xfrm>
            <a:off x="259360" y="1573095"/>
            <a:ext cx="5465980" cy="4234203"/>
            <a:chOff x="245913" y="1640330"/>
            <a:chExt cx="5465980" cy="4234203"/>
          </a:xfrm>
        </p:grpSpPr>
        <p:sp>
          <p:nvSpPr>
            <p:cNvPr id="48" name="Oval 5"/>
            <p:cNvSpPr>
              <a:spLocks noChangeArrowheads="1"/>
            </p:cNvSpPr>
            <p:nvPr/>
          </p:nvSpPr>
          <p:spPr bwMode="auto">
            <a:xfrm>
              <a:off x="1863617" y="4411363"/>
              <a:ext cx="648033"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dirty="0" smtClean="0">
                  <a:solidFill>
                    <a:srgbClr val="000000"/>
                  </a:solidFill>
                  <a:latin typeface="Arial" pitchFamily="34" charset="0"/>
                  <a:cs typeface="Arial" pitchFamily="34" charset="0"/>
                </a:rPr>
                <a:t>MGB</a:t>
              </a:r>
              <a:endParaRPr lang="en-GB" b="0" dirty="0">
                <a:solidFill>
                  <a:srgbClr val="000000"/>
                </a:solidFill>
                <a:latin typeface="Arial" pitchFamily="34" charset="0"/>
                <a:cs typeface="Arial" pitchFamily="34" charset="0"/>
              </a:endParaRPr>
            </a:p>
          </p:txBody>
        </p:sp>
        <p:sp>
          <p:nvSpPr>
            <p:cNvPr id="60" name="Oval 6"/>
            <p:cNvSpPr>
              <a:spLocks noChangeArrowheads="1"/>
            </p:cNvSpPr>
            <p:nvPr/>
          </p:nvSpPr>
          <p:spPr bwMode="auto">
            <a:xfrm>
              <a:off x="245913" y="2250557"/>
              <a:ext cx="650744" cy="658815"/>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dirty="0" smtClean="0">
                  <a:solidFill>
                    <a:srgbClr val="000000"/>
                  </a:solidFill>
                  <a:latin typeface="Arial" pitchFamily="34" charset="0"/>
                  <a:cs typeface="Arial" pitchFamily="34" charset="0"/>
                </a:rPr>
                <a:t>PT</a:t>
              </a:r>
              <a:endParaRPr lang="en-GB" b="0" dirty="0">
                <a:solidFill>
                  <a:srgbClr val="000000"/>
                </a:solidFill>
                <a:latin typeface="Arial" pitchFamily="34" charset="0"/>
                <a:cs typeface="Arial" pitchFamily="34" charset="0"/>
              </a:endParaRPr>
            </a:p>
          </p:txBody>
        </p:sp>
        <p:sp>
          <p:nvSpPr>
            <p:cNvPr id="66" name="Oval 9"/>
            <p:cNvSpPr>
              <a:spLocks noChangeArrowheads="1"/>
            </p:cNvSpPr>
            <p:nvPr/>
          </p:nvSpPr>
          <p:spPr bwMode="auto">
            <a:xfrm>
              <a:off x="1562921" y="3153378"/>
              <a:ext cx="650744"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dirty="0" smtClean="0">
                  <a:solidFill>
                    <a:srgbClr val="000000"/>
                  </a:solidFill>
                  <a:latin typeface="Arial" pitchFamily="34" charset="0"/>
                  <a:cs typeface="Arial" pitchFamily="34" charset="0"/>
                </a:rPr>
                <a:t>HG</a:t>
              </a:r>
              <a:br>
                <a:rPr lang="en-GB" b="0" dirty="0" smtClean="0">
                  <a:solidFill>
                    <a:srgbClr val="000000"/>
                  </a:solidFill>
                  <a:latin typeface="Arial" pitchFamily="34" charset="0"/>
                  <a:cs typeface="Arial" pitchFamily="34" charset="0"/>
                </a:rPr>
              </a:br>
              <a:r>
                <a:rPr lang="en-GB" b="0" dirty="0" smtClean="0">
                  <a:solidFill>
                    <a:srgbClr val="000000"/>
                  </a:solidFill>
                  <a:latin typeface="Arial" pitchFamily="34" charset="0"/>
                  <a:cs typeface="Arial" pitchFamily="34" charset="0"/>
                </a:rPr>
                <a:t>(A1)</a:t>
              </a:r>
              <a:endParaRPr lang="en-GB" b="0" dirty="0">
                <a:solidFill>
                  <a:srgbClr val="000000"/>
                </a:solidFill>
                <a:latin typeface="Arial" pitchFamily="34" charset="0"/>
                <a:cs typeface="Arial" pitchFamily="34" charset="0"/>
              </a:endParaRPr>
            </a:p>
          </p:txBody>
        </p:sp>
        <p:cxnSp>
          <p:nvCxnSpPr>
            <p:cNvPr id="67" name="Straight Arrow Connector 66"/>
            <p:cNvCxnSpPr/>
            <p:nvPr/>
          </p:nvCxnSpPr>
          <p:spPr>
            <a:xfrm>
              <a:off x="1084029" y="2429179"/>
              <a:ext cx="3789745" cy="1607"/>
            </a:xfrm>
            <a:prstGeom prst="straightConnector1">
              <a:avLst/>
            </a:prstGeom>
            <a:ln w="38100">
              <a:solidFill>
                <a:schemeClr val="tx1">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17092" y="2917877"/>
              <a:ext cx="507724" cy="395251"/>
            </a:xfrm>
            <a:prstGeom prst="straightConnector1">
              <a:avLst/>
            </a:prstGeom>
            <a:ln w="76200">
              <a:solidFill>
                <a:srgbClr val="C00000"/>
              </a:solidFill>
              <a:headEnd type="triangle" w="med" len="med"/>
              <a:tailEnd type="non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026602" y="2792298"/>
              <a:ext cx="507724" cy="393646"/>
            </a:xfrm>
            <a:prstGeom prst="straightConnector1">
              <a:avLst/>
            </a:prstGeom>
            <a:ln w="28575">
              <a:solidFill>
                <a:srgbClr val="C0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80" name="Arc 79"/>
            <p:cNvSpPr/>
            <p:nvPr/>
          </p:nvSpPr>
          <p:spPr>
            <a:xfrm rot="21402222" flipH="1" flipV="1">
              <a:off x="672218" y="1642146"/>
              <a:ext cx="2234368" cy="2894461"/>
            </a:xfrm>
            <a:prstGeom prst="arc">
              <a:avLst>
                <a:gd name="adj1" fmla="val 16604210"/>
                <a:gd name="adj2" fmla="val 201567"/>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81" name="Arc 80"/>
            <p:cNvSpPr/>
            <p:nvPr/>
          </p:nvSpPr>
          <p:spPr>
            <a:xfrm rot="21402222" flipH="1" flipV="1">
              <a:off x="511048" y="1746744"/>
              <a:ext cx="2234368" cy="2930223"/>
            </a:xfrm>
            <a:prstGeom prst="arc">
              <a:avLst>
                <a:gd name="adj1" fmla="val 16200000"/>
                <a:gd name="adj2" fmla="val 55683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82" name="Oval 5"/>
            <p:cNvSpPr>
              <a:spLocks noChangeArrowheads="1"/>
            </p:cNvSpPr>
            <p:nvPr/>
          </p:nvSpPr>
          <p:spPr bwMode="auto">
            <a:xfrm flipH="1">
              <a:off x="3446154" y="4409547"/>
              <a:ext cx="648033"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dirty="0" smtClean="0">
                  <a:solidFill>
                    <a:srgbClr val="000000"/>
                  </a:solidFill>
                  <a:latin typeface="Arial" pitchFamily="34" charset="0"/>
                  <a:cs typeface="Arial" pitchFamily="34" charset="0"/>
                </a:rPr>
                <a:t>MGB</a:t>
              </a:r>
              <a:endParaRPr lang="en-GB" b="0" dirty="0">
                <a:solidFill>
                  <a:srgbClr val="000000"/>
                </a:solidFill>
                <a:latin typeface="Arial" pitchFamily="34" charset="0"/>
                <a:cs typeface="Arial" pitchFamily="34" charset="0"/>
              </a:endParaRPr>
            </a:p>
          </p:txBody>
        </p:sp>
        <p:sp>
          <p:nvSpPr>
            <p:cNvPr id="83" name="Oval 6"/>
            <p:cNvSpPr>
              <a:spLocks noChangeArrowheads="1"/>
            </p:cNvSpPr>
            <p:nvPr/>
          </p:nvSpPr>
          <p:spPr bwMode="auto">
            <a:xfrm flipH="1">
              <a:off x="5061149" y="2248739"/>
              <a:ext cx="650744" cy="658815"/>
            </a:xfrm>
            <a:prstGeom prst="ellipse">
              <a:avLst/>
            </a:prstGeom>
            <a:solidFill>
              <a:schemeClr val="bg1"/>
            </a:solidFill>
            <a:ln w="57150" cap="rnd">
              <a:solidFill>
                <a:schemeClr val="bg1"/>
              </a:solidFill>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dirty="0" smtClean="0">
                  <a:solidFill>
                    <a:srgbClr val="000000"/>
                  </a:solidFill>
                  <a:latin typeface="Arial" pitchFamily="34" charset="0"/>
                  <a:cs typeface="Arial" pitchFamily="34" charset="0"/>
                </a:rPr>
                <a:t>PT</a:t>
              </a:r>
              <a:endParaRPr lang="en-GB" b="0" dirty="0">
                <a:solidFill>
                  <a:srgbClr val="000000"/>
                </a:solidFill>
                <a:latin typeface="Arial" pitchFamily="34" charset="0"/>
                <a:cs typeface="Arial" pitchFamily="34" charset="0"/>
              </a:endParaRPr>
            </a:p>
          </p:txBody>
        </p:sp>
        <p:sp>
          <p:nvSpPr>
            <p:cNvPr id="84" name="Oval 9"/>
            <p:cNvSpPr>
              <a:spLocks noChangeArrowheads="1"/>
            </p:cNvSpPr>
            <p:nvPr/>
          </p:nvSpPr>
          <p:spPr bwMode="auto">
            <a:xfrm flipH="1">
              <a:off x="3744141" y="3151562"/>
              <a:ext cx="650744" cy="656104"/>
            </a:xfrm>
            <a:prstGeom prst="ellipse">
              <a:avLst/>
            </a:prstGeom>
            <a:solidFill>
              <a:schemeClr val="bg1"/>
            </a:solidFill>
            <a:ln w="57150" cap="rnd">
              <a:solidFill>
                <a:schemeClr val="bg1"/>
              </a:solidFill>
              <a:round/>
              <a:headEnd/>
              <a:tailEnd/>
            </a:ln>
            <a:effectLst>
              <a:glow rad="63500">
                <a:schemeClr val="tx1">
                  <a:alpha val="40000"/>
                </a:schemeClr>
              </a:glow>
            </a:effectLst>
          </p:spPr>
          <p:txBody>
            <a:bodyPr wrap="none" lIns="0" tIns="0" rIns="0" bIns="0" anchor="ctr" anchorCtr="0"/>
            <a:lstStyle/>
            <a:p>
              <a:pPr algn="ctr"/>
              <a:r>
                <a:rPr lang="en-GB" b="0" dirty="0" smtClean="0">
                  <a:solidFill>
                    <a:srgbClr val="000000"/>
                  </a:solidFill>
                  <a:latin typeface="Arial" pitchFamily="34" charset="0"/>
                  <a:cs typeface="Arial" pitchFamily="34" charset="0"/>
                </a:rPr>
                <a:t>HG</a:t>
              </a:r>
              <a:br>
                <a:rPr lang="en-GB" b="0" dirty="0" smtClean="0">
                  <a:solidFill>
                    <a:srgbClr val="000000"/>
                  </a:solidFill>
                  <a:latin typeface="Arial" pitchFamily="34" charset="0"/>
                  <a:cs typeface="Arial" pitchFamily="34" charset="0"/>
                </a:rPr>
              </a:br>
              <a:r>
                <a:rPr lang="en-GB" b="0" dirty="0" smtClean="0">
                  <a:solidFill>
                    <a:srgbClr val="000000"/>
                  </a:solidFill>
                  <a:latin typeface="Arial" pitchFamily="34" charset="0"/>
                  <a:cs typeface="Arial" pitchFamily="34" charset="0"/>
                </a:rPr>
                <a:t>(A1)</a:t>
              </a:r>
              <a:endParaRPr lang="en-GB" b="0" dirty="0">
                <a:solidFill>
                  <a:srgbClr val="000000"/>
                </a:solidFill>
                <a:latin typeface="Arial" pitchFamily="34" charset="0"/>
                <a:cs typeface="Arial" pitchFamily="34" charset="0"/>
              </a:endParaRPr>
            </a:p>
          </p:txBody>
        </p:sp>
        <p:cxnSp>
          <p:nvCxnSpPr>
            <p:cNvPr id="85" name="Straight Arrow Connector 84"/>
            <p:cNvCxnSpPr/>
            <p:nvPr/>
          </p:nvCxnSpPr>
          <p:spPr>
            <a:xfrm flipH="1">
              <a:off x="4532993" y="2916061"/>
              <a:ext cx="507724" cy="3952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4444622" y="2811623"/>
              <a:ext cx="507724" cy="393646"/>
            </a:xfrm>
            <a:prstGeom prst="straightConnector1">
              <a:avLst/>
            </a:prstGeom>
            <a:ln w="28575">
              <a:solidFill>
                <a:srgbClr val="C0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16440000" flipH="1">
              <a:off x="1831336" y="4046377"/>
              <a:ext cx="365967" cy="12687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160000">
              <a:off x="3760503" y="4044960"/>
              <a:ext cx="365967" cy="126871"/>
            </a:xfrm>
            <a:prstGeom prst="straightConnector1">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9" name="Arc 88"/>
            <p:cNvSpPr/>
            <p:nvPr/>
          </p:nvSpPr>
          <p:spPr>
            <a:xfrm rot="197778" flipV="1">
              <a:off x="3051220" y="1640330"/>
              <a:ext cx="2234368" cy="2894461"/>
            </a:xfrm>
            <a:prstGeom prst="arc">
              <a:avLst>
                <a:gd name="adj1" fmla="val 16604210"/>
                <a:gd name="adj2" fmla="val 201567"/>
              </a:avLst>
            </a:prstGeom>
            <a:ln w="28575">
              <a:solidFill>
                <a:srgbClr val="C00000"/>
              </a:solidFill>
              <a:headEnd type="none"/>
              <a:tailEnd type="triangle" w="med" len="sm"/>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0">
                <a:solidFill>
                  <a:srgbClr val="000000"/>
                </a:solidFill>
                <a:cs typeface="Arial" pitchFamily="34" charset="0"/>
              </a:endParaRPr>
            </a:p>
          </p:txBody>
        </p:sp>
        <p:sp>
          <p:nvSpPr>
            <p:cNvPr id="90" name="Arc 89"/>
            <p:cNvSpPr/>
            <p:nvPr/>
          </p:nvSpPr>
          <p:spPr>
            <a:xfrm rot="197778" flipV="1">
              <a:off x="3212390" y="1744928"/>
              <a:ext cx="2234368" cy="2930223"/>
            </a:xfrm>
            <a:prstGeom prst="arc">
              <a:avLst>
                <a:gd name="adj1" fmla="val 16200000"/>
                <a:gd name="adj2" fmla="val 556838"/>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1" name="Arc 90"/>
            <p:cNvSpPr/>
            <p:nvPr/>
          </p:nvSpPr>
          <p:spPr>
            <a:xfrm rot="1775742" flipH="1" flipV="1">
              <a:off x="2360864" y="4070914"/>
              <a:ext cx="378612" cy="397892"/>
            </a:xfrm>
            <a:prstGeom prst="arc">
              <a:avLst>
                <a:gd name="adj1" fmla="val 19390645"/>
                <a:gd name="adj2" fmla="val 13759568"/>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cxnSp>
          <p:nvCxnSpPr>
            <p:cNvPr id="92" name="Straight Arrow Connector 91"/>
            <p:cNvCxnSpPr/>
            <p:nvPr/>
          </p:nvCxnSpPr>
          <p:spPr>
            <a:xfrm rot="10800000">
              <a:off x="1085415" y="2595977"/>
              <a:ext cx="3765040" cy="2858"/>
            </a:xfrm>
            <a:prstGeom prst="straightConnector1">
              <a:avLst/>
            </a:prstGeom>
            <a:ln w="76200">
              <a:solidFill>
                <a:srgbClr val="C00000"/>
              </a:solidFill>
              <a:headEnd type="none" w="med" len="med"/>
              <a:tailEnd type="triangl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2354598" y="3389443"/>
              <a:ext cx="1254561" cy="1607"/>
            </a:xfrm>
            <a:prstGeom prst="straightConnector1">
              <a:avLst/>
            </a:prstGeom>
            <a:ln w="38100">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354598" y="3535202"/>
              <a:ext cx="1254561" cy="1607"/>
            </a:xfrm>
            <a:prstGeom prst="straightConnector1">
              <a:avLst/>
            </a:prstGeom>
            <a:ln w="76200">
              <a:solidFill>
                <a:srgbClr val="C00000"/>
              </a:solidFill>
              <a:headEnd type="triangle" w="med" len="med"/>
              <a:tailEnd type="non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sp>
          <p:nvSpPr>
            <p:cNvPr id="95" name="Arc 94"/>
            <p:cNvSpPr/>
            <p:nvPr/>
          </p:nvSpPr>
          <p:spPr>
            <a:xfrm rot="19118850" flipH="1" flipV="1">
              <a:off x="4867945" y="1924734"/>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6" name="Arc 95"/>
            <p:cNvSpPr/>
            <p:nvPr/>
          </p:nvSpPr>
          <p:spPr>
            <a:xfrm rot="1816281" flipH="1" flipV="1">
              <a:off x="748570" y="1929308"/>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7" name="Arc 96"/>
            <p:cNvSpPr/>
            <p:nvPr/>
          </p:nvSpPr>
          <p:spPr>
            <a:xfrm rot="1816281" flipH="1" flipV="1">
              <a:off x="2054770" y="2844941"/>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8" name="Arc 97"/>
            <p:cNvSpPr/>
            <p:nvPr/>
          </p:nvSpPr>
          <p:spPr>
            <a:xfrm rot="18976586" flipH="1" flipV="1">
              <a:off x="3530893" y="2840367"/>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9" name="Arc 98"/>
            <p:cNvSpPr/>
            <p:nvPr/>
          </p:nvSpPr>
          <p:spPr>
            <a:xfrm rot="18976586" flipH="1" flipV="1">
              <a:off x="3227096" y="4089998"/>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grpSp>
          <p:nvGrpSpPr>
            <p:cNvPr id="4" name="Group 99"/>
            <p:cNvGrpSpPr/>
            <p:nvPr/>
          </p:nvGrpSpPr>
          <p:grpSpPr>
            <a:xfrm>
              <a:off x="2296537" y="5212891"/>
              <a:ext cx="1367490" cy="336179"/>
              <a:chOff x="3155509" y="2934387"/>
              <a:chExt cx="759716" cy="186766"/>
            </a:xfrm>
          </p:grpSpPr>
          <p:cxnSp>
            <p:nvCxnSpPr>
              <p:cNvPr id="101" name="Straight Arrow Connector 100"/>
              <p:cNvCxnSpPr/>
              <p:nvPr/>
            </p:nvCxnSpPr>
            <p:spPr>
              <a:xfrm>
                <a:off x="3155509" y="2934387"/>
                <a:ext cx="354588" cy="186766"/>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3560637" y="2934387"/>
                <a:ext cx="354588" cy="186766"/>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1972049" y="5566756"/>
              <a:ext cx="2004078" cy="307777"/>
            </a:xfrm>
            <a:prstGeom prst="rect">
              <a:avLst/>
            </a:prstGeom>
            <a:noFill/>
            <a:ln w="57150">
              <a:noFill/>
            </a:ln>
          </p:spPr>
          <p:txBody>
            <a:bodyPr wrap="square" rtlCol="0">
              <a:spAutoFit/>
            </a:bodyPr>
            <a:lstStyle/>
            <a:p>
              <a:pPr algn="ctr"/>
              <a:r>
                <a:rPr lang="en-GB" b="0" smtClean="0">
                  <a:solidFill>
                    <a:srgbClr val="000000"/>
                  </a:solidFill>
                  <a:latin typeface="Arial" pitchFamily="34" charset="0"/>
                  <a:cs typeface="Arial" pitchFamily="34" charset="0"/>
                </a:rPr>
                <a:t>auditory stimuli</a:t>
              </a:r>
            </a:p>
          </p:txBody>
        </p:sp>
      </p:grpSp>
      <p:grpSp>
        <p:nvGrpSpPr>
          <p:cNvPr id="6" name="Group 5"/>
          <p:cNvGrpSpPr/>
          <p:nvPr/>
        </p:nvGrpSpPr>
        <p:grpSpPr>
          <a:xfrm>
            <a:off x="6231706" y="2237053"/>
            <a:ext cx="3602190" cy="3919049"/>
            <a:chOff x="6231706" y="2237053"/>
            <a:chExt cx="3602190" cy="3919049"/>
          </a:xfrm>
        </p:grpSpPr>
        <p:pic>
          <p:nvPicPr>
            <p:cNvPr id="12006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706" y="2237053"/>
              <a:ext cx="3602190" cy="391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6231706" y="2237053"/>
              <a:ext cx="426671" cy="2945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smtClean="0">
                <a:solidFill>
                  <a:srgbClr val="000000"/>
                </a:solidFill>
              </a:endParaRPr>
            </a:p>
          </p:txBody>
        </p:sp>
      </p:grpSp>
    </p:spTree>
    <p:extLst>
      <p:ext uri="{BB962C8B-B14F-4D97-AF65-F5344CB8AC3E}">
        <p14:creationId xmlns:p14="http://schemas.microsoft.com/office/powerpoint/2010/main" val="3159910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0547" name="Picture 3"/>
          <p:cNvPicPr>
            <a:picLocks noChangeAspect="1" noChangeArrowheads="1"/>
          </p:cNvPicPr>
          <p:nvPr/>
        </p:nvPicPr>
        <p:blipFill>
          <a:blip r:embed="rId2" cstate="print"/>
          <a:srcRect/>
          <a:stretch>
            <a:fillRect/>
          </a:stretch>
        </p:blipFill>
        <p:spPr bwMode="auto">
          <a:xfrm>
            <a:off x="267301" y="1403393"/>
            <a:ext cx="9732399" cy="4077821"/>
          </a:xfrm>
          <a:prstGeom prst="rect">
            <a:avLst/>
          </a:prstGeom>
          <a:noFill/>
          <a:ln w="9525">
            <a:noFill/>
            <a:miter lim="800000"/>
            <a:headEnd/>
            <a:tailEnd/>
          </a:ln>
          <a:effectLst/>
        </p:spPr>
      </p:pic>
      <p:sp>
        <p:nvSpPr>
          <p:cNvPr id="5" name="TextBox 4"/>
          <p:cNvSpPr txBox="1"/>
          <p:nvPr/>
        </p:nvSpPr>
        <p:spPr>
          <a:xfrm>
            <a:off x="1519516" y="457202"/>
            <a:ext cx="2820644" cy="646331"/>
          </a:xfrm>
          <a:prstGeom prst="rect">
            <a:avLst/>
          </a:prstGeom>
          <a:noFill/>
        </p:spPr>
        <p:txBody>
          <a:bodyPr wrap="none" rtlCol="0">
            <a:spAutoFit/>
          </a:bodyPr>
          <a:lstStyle/>
          <a:p>
            <a:r>
              <a:rPr lang="en-GB" sz="1800" dirty="0" smtClean="0">
                <a:solidFill>
                  <a:srgbClr val="000000"/>
                </a:solidFill>
              </a:rPr>
              <a:t>Multivariate searchlight</a:t>
            </a:r>
          </a:p>
          <a:p>
            <a:pPr algn="ctr"/>
            <a:r>
              <a:rPr lang="en-GB" sz="1800" dirty="0" smtClean="0">
                <a:solidFill>
                  <a:srgbClr val="000000"/>
                </a:solidFill>
              </a:rPr>
              <a:t>classification analysis</a:t>
            </a:r>
            <a:endParaRPr lang="en-US" sz="1800" dirty="0">
              <a:solidFill>
                <a:srgbClr val="000000"/>
              </a:solidFill>
            </a:endParaRPr>
          </a:p>
        </p:txBody>
      </p:sp>
      <p:sp>
        <p:nvSpPr>
          <p:cNvPr id="6" name="TextBox 5"/>
          <p:cNvSpPr txBox="1"/>
          <p:nvPr/>
        </p:nvSpPr>
        <p:spPr>
          <a:xfrm>
            <a:off x="6391833" y="434791"/>
            <a:ext cx="2736647" cy="646331"/>
          </a:xfrm>
          <a:prstGeom prst="rect">
            <a:avLst/>
          </a:prstGeom>
          <a:noFill/>
        </p:spPr>
        <p:txBody>
          <a:bodyPr wrap="none" rtlCol="0">
            <a:spAutoFit/>
          </a:bodyPr>
          <a:lstStyle/>
          <a:p>
            <a:r>
              <a:rPr lang="en-GB" sz="1800" dirty="0" smtClean="0">
                <a:solidFill>
                  <a:srgbClr val="000000"/>
                </a:solidFill>
              </a:rPr>
              <a:t>Generative embedding </a:t>
            </a:r>
          </a:p>
          <a:p>
            <a:pPr algn="ctr"/>
            <a:r>
              <a:rPr lang="en-GB" sz="1800" dirty="0" smtClean="0">
                <a:solidFill>
                  <a:srgbClr val="000000"/>
                </a:solidFill>
              </a:rPr>
              <a:t>using DCM</a:t>
            </a:r>
          </a:p>
        </p:txBody>
      </p:sp>
    </p:spTree>
    <p:extLst>
      <p:ext uri="{BB962C8B-B14F-4D97-AF65-F5344CB8AC3E}">
        <p14:creationId xmlns:p14="http://schemas.microsoft.com/office/powerpoint/2010/main" val="265304131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79004" y="445841"/>
            <a:ext cx="8640959" cy="5769754"/>
          </a:xfrm>
          <a:prstGeom prst="rect">
            <a:avLst/>
          </a:prstGeom>
          <a:noFill/>
          <a:ln w="9525">
            <a:noFill/>
            <a:miter lim="800000"/>
            <a:headEnd/>
            <a:tailEnd/>
          </a:ln>
          <a:effectLst/>
        </p:spPr>
      </p:pic>
      <p:sp>
        <p:nvSpPr>
          <p:cNvPr id="3" name="Text Box 56"/>
          <p:cNvSpPr txBox="1">
            <a:spLocks noChangeArrowheads="1"/>
          </p:cNvSpPr>
          <p:nvPr/>
        </p:nvSpPr>
        <p:spPr bwMode="auto">
          <a:xfrm>
            <a:off x="627063" y="6291881"/>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sp>
        <p:nvSpPr>
          <p:cNvPr id="2" name="TextBox 1"/>
          <p:cNvSpPr txBox="1"/>
          <p:nvPr/>
        </p:nvSpPr>
        <p:spPr>
          <a:xfrm>
            <a:off x="2134307" y="3296989"/>
            <a:ext cx="466794" cy="707886"/>
          </a:xfrm>
          <a:prstGeom prst="rect">
            <a:avLst/>
          </a:prstGeom>
          <a:noFill/>
        </p:spPr>
        <p:txBody>
          <a:bodyPr wrap="none" rtlCol="0">
            <a:spAutoFit/>
          </a:bodyPr>
          <a:lstStyle/>
          <a:p>
            <a:r>
              <a:rPr lang="de-CH" sz="4000" dirty="0" smtClean="0">
                <a:solidFill>
                  <a:srgbClr val="FF0000"/>
                </a:solidFill>
                <a:sym typeface="Symbol"/>
              </a:rPr>
              <a:t></a:t>
            </a:r>
            <a:endParaRPr lang="de-CH" sz="1600" dirty="0">
              <a:solidFill>
                <a:srgbClr val="FF0000"/>
              </a:solidFill>
            </a:endParaRPr>
          </a:p>
        </p:txBody>
      </p:sp>
      <p:sp>
        <p:nvSpPr>
          <p:cNvPr id="5" name="TextBox 4"/>
          <p:cNvSpPr txBox="1"/>
          <p:nvPr/>
        </p:nvSpPr>
        <p:spPr>
          <a:xfrm>
            <a:off x="5854153" y="3304960"/>
            <a:ext cx="466794" cy="707886"/>
          </a:xfrm>
          <a:prstGeom prst="rect">
            <a:avLst/>
          </a:prstGeom>
          <a:noFill/>
        </p:spPr>
        <p:txBody>
          <a:bodyPr wrap="none" rtlCol="0">
            <a:spAutoFit/>
          </a:bodyPr>
          <a:lstStyle/>
          <a:p>
            <a:r>
              <a:rPr lang="de-CH" sz="4000" dirty="0" smtClean="0">
                <a:solidFill>
                  <a:srgbClr val="FF0000"/>
                </a:solidFill>
                <a:sym typeface="Symbol"/>
              </a:rPr>
              <a:t></a:t>
            </a:r>
            <a:endParaRPr lang="de-CH" sz="1600" dirty="0">
              <a:solidFill>
                <a:srgbClr val="FF0000"/>
              </a:solidFill>
            </a:endParaRPr>
          </a:p>
        </p:txBody>
      </p:sp>
      <p:sp>
        <p:nvSpPr>
          <p:cNvPr id="6" name="TextBox 5"/>
          <p:cNvSpPr txBox="1"/>
          <p:nvPr/>
        </p:nvSpPr>
        <p:spPr>
          <a:xfrm>
            <a:off x="5839126" y="4333132"/>
            <a:ext cx="466794" cy="707886"/>
          </a:xfrm>
          <a:prstGeom prst="rect">
            <a:avLst/>
          </a:prstGeom>
          <a:noFill/>
        </p:spPr>
        <p:txBody>
          <a:bodyPr wrap="none" rtlCol="0">
            <a:spAutoFit/>
          </a:bodyPr>
          <a:lstStyle/>
          <a:p>
            <a:r>
              <a:rPr lang="de-CH" sz="4000" dirty="0" smtClean="0">
                <a:solidFill>
                  <a:srgbClr val="FF0000"/>
                </a:solidFill>
                <a:sym typeface="Symbol"/>
              </a:rPr>
              <a:t></a:t>
            </a:r>
            <a:endParaRPr lang="de-CH" sz="1600" dirty="0">
              <a:solidFill>
                <a:srgbClr val="FF0000"/>
              </a:solidFill>
            </a:endParaRPr>
          </a:p>
        </p:txBody>
      </p:sp>
    </p:spTree>
    <p:extLst>
      <p:ext uri="{BB962C8B-B14F-4D97-AF65-F5344CB8AC3E}">
        <p14:creationId xmlns:p14="http://schemas.microsoft.com/office/powerpoint/2010/main" val="161504324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14350" y="100013"/>
            <a:ext cx="9258300" cy="1143000"/>
          </a:xfrm>
        </p:spPr>
        <p:txBody>
          <a:bodyPr/>
          <a:lstStyle/>
          <a:p>
            <a:pPr eaLnBrk="1" hangingPunct="1"/>
            <a:r>
              <a:rPr lang="de-CH" sz="2400" b="1" dirty="0" smtClean="0">
                <a:latin typeface="Arial Unicode MS" pitchFamily="34" charset="-128"/>
              </a:rPr>
              <a:t>Key methods papers: DCM for fMRI and BMS – part 1</a:t>
            </a:r>
            <a:endParaRPr lang="en-US" sz="2400" b="1" dirty="0" smtClean="0">
              <a:latin typeface="Arial Unicode MS" pitchFamily="34" charset="-128"/>
            </a:endParaRPr>
          </a:p>
        </p:txBody>
      </p:sp>
      <p:sp>
        <p:nvSpPr>
          <p:cNvPr id="56323" name="Rectangle 3"/>
          <p:cNvSpPr>
            <a:spLocks noGrp="1" noChangeArrowheads="1"/>
          </p:cNvSpPr>
          <p:nvPr>
            <p:ph type="body" idx="1"/>
          </p:nvPr>
        </p:nvSpPr>
        <p:spPr>
          <a:xfrm>
            <a:off x="514350" y="1139825"/>
            <a:ext cx="9258300" cy="5546725"/>
          </a:xfrm>
        </p:spPr>
        <p:txBody>
          <a:bodyPr/>
          <a:lstStyle/>
          <a:p>
            <a:pPr eaLnBrk="1" hangingPunct="1">
              <a:spcBef>
                <a:spcPts val="600"/>
              </a:spcBef>
            </a:pPr>
            <a:r>
              <a:rPr lang="da-DK" sz="1400" dirty="0"/>
              <a:t>Brodersen KH, Schofield TM, Leff AP, Ong CS, Lomakina EI, Buhmann JM, Stephan KE (2011) Generative embedding for model-based classification of fMRI data. PLoS Computational Biology 7: e1002079</a:t>
            </a:r>
            <a:r>
              <a:rPr lang="da-DK" sz="1400" dirty="0" smtClean="0"/>
              <a:t>.</a:t>
            </a:r>
          </a:p>
          <a:p>
            <a:pPr eaLnBrk="1" hangingPunct="1">
              <a:spcBef>
                <a:spcPts val="600"/>
              </a:spcBef>
            </a:pPr>
            <a:r>
              <a:rPr lang="en-US" sz="1400" dirty="0" smtClean="0"/>
              <a:t>Daunizeau </a:t>
            </a:r>
            <a:r>
              <a:rPr lang="en-US" sz="1400" dirty="0"/>
              <a:t>J, David, O, Stephan KE (2011) Dynamic Causal </a:t>
            </a:r>
            <a:r>
              <a:rPr lang="en-US" sz="1400" dirty="0" err="1"/>
              <a:t>Modelling</a:t>
            </a:r>
            <a:r>
              <a:rPr lang="en-US" sz="1400" dirty="0"/>
              <a:t>: A critical review of the biophysical and statistical foundations. </a:t>
            </a:r>
            <a:r>
              <a:rPr lang="en-US" sz="1400" dirty="0" err="1"/>
              <a:t>NeuroImage</a:t>
            </a:r>
            <a:r>
              <a:rPr lang="en-US" sz="1400" dirty="0"/>
              <a:t> 58: 312-322.</a:t>
            </a:r>
          </a:p>
          <a:p>
            <a:pPr eaLnBrk="1" hangingPunct="1">
              <a:spcBef>
                <a:spcPts val="600"/>
              </a:spcBef>
            </a:pPr>
            <a:r>
              <a:rPr lang="da-DK" sz="1400" dirty="0"/>
              <a:t>Friston KJ, Harrison L, Penny W (2003) Dynamic causal modelling. NeuroImage 19:1273-1302.</a:t>
            </a:r>
          </a:p>
          <a:p>
            <a:pPr eaLnBrk="1" hangingPunct="1">
              <a:spcBef>
                <a:spcPts val="600"/>
              </a:spcBef>
            </a:pPr>
            <a:r>
              <a:rPr lang="da-DK" sz="1400" dirty="0"/>
              <a:t>Friston K, Stephan KE, Li B, Daunizeau J (2010) Generalised filtering. Mathematical Problems in Engineering 2010: 621670</a:t>
            </a:r>
            <a:r>
              <a:rPr lang="da-DK" sz="1400" dirty="0" smtClean="0"/>
              <a:t>.</a:t>
            </a:r>
          </a:p>
          <a:p>
            <a:pPr eaLnBrk="1" hangingPunct="1">
              <a:spcBef>
                <a:spcPts val="600"/>
              </a:spcBef>
            </a:pPr>
            <a:r>
              <a:rPr lang="da-DK" sz="1400" dirty="0"/>
              <a:t>Friston KJ, Li B, Daunizeau J, Stephan KE (2011) Network discovery with DCM. NeuroImage 56: 1202–1221</a:t>
            </a:r>
            <a:r>
              <a:rPr lang="da-DK" sz="1400" dirty="0" smtClean="0"/>
              <a:t>.</a:t>
            </a:r>
          </a:p>
          <a:p>
            <a:pPr eaLnBrk="1" hangingPunct="1">
              <a:spcBef>
                <a:spcPts val="600"/>
              </a:spcBef>
            </a:pPr>
            <a:r>
              <a:rPr lang="da-DK" sz="1400" dirty="0" smtClean="0"/>
              <a:t>Friston </a:t>
            </a:r>
            <a:r>
              <a:rPr lang="da-DK" sz="1400" dirty="0"/>
              <a:t>K, Penny </a:t>
            </a:r>
            <a:r>
              <a:rPr lang="da-DK" sz="1400" dirty="0" smtClean="0"/>
              <a:t>W (2011) </a:t>
            </a:r>
            <a:r>
              <a:rPr lang="da-DK" sz="1400" dirty="0"/>
              <a:t>Post hoc Bayesian model </a:t>
            </a:r>
            <a:r>
              <a:rPr lang="da-DK" sz="1400" dirty="0" smtClean="0"/>
              <a:t>selection. Neuroimage 56: 2089-2099</a:t>
            </a:r>
            <a:r>
              <a:rPr lang="da-DK" sz="1400" dirty="0"/>
              <a:t>.</a:t>
            </a:r>
          </a:p>
          <a:p>
            <a:pPr eaLnBrk="1" hangingPunct="1">
              <a:spcBef>
                <a:spcPts val="600"/>
              </a:spcBef>
            </a:pPr>
            <a:r>
              <a:rPr lang="da-DK" sz="1400" dirty="0"/>
              <a:t>Kasess CH, Stephan KE, Weissenbacher A, Pezawas L, Moser E, Windischberger C (2010) Multi-Subject Analyses with Dynamic Causal Modeling. NeuroImage 49: 3065-3074.</a:t>
            </a:r>
          </a:p>
          <a:p>
            <a:pPr eaLnBrk="1" hangingPunct="1">
              <a:spcBef>
                <a:spcPts val="600"/>
              </a:spcBef>
            </a:pPr>
            <a:r>
              <a:rPr lang="da-DK" sz="1400" dirty="0"/>
              <a:t>Kiebel SJ, Kloppel S, Weiskopf N, Friston KJ (2007) Dynamic causal modeling: a generative model of slice timing in fMRI. NeuroImage 34:1487-1496.</a:t>
            </a:r>
          </a:p>
          <a:p>
            <a:pPr eaLnBrk="1" hangingPunct="1">
              <a:spcBef>
                <a:spcPts val="600"/>
              </a:spcBef>
            </a:pPr>
            <a:r>
              <a:rPr lang="da-DK" sz="1400" dirty="0"/>
              <a:t>Li B, Daunizeau J, Stephan KE, Penny WD, Friston KJ (2011). </a:t>
            </a:r>
            <a:r>
              <a:rPr lang="en-US" sz="1400" dirty="0"/>
              <a:t>Stochastic DCM and </a:t>
            </a:r>
            <a:r>
              <a:rPr lang="en-US" sz="1400" dirty="0" err="1"/>
              <a:t>generalised</a:t>
            </a:r>
            <a:r>
              <a:rPr lang="en-US" sz="1400" dirty="0"/>
              <a:t> filtering. </a:t>
            </a:r>
            <a:r>
              <a:rPr lang="en-US" sz="1400" dirty="0" err="1"/>
              <a:t>NeuroImage</a:t>
            </a:r>
            <a:r>
              <a:rPr lang="en-US" sz="1400" dirty="0"/>
              <a:t> 58: 442-457</a:t>
            </a:r>
            <a:endParaRPr lang="da-DK" sz="1400" dirty="0"/>
          </a:p>
          <a:p>
            <a:pPr eaLnBrk="1" hangingPunct="1">
              <a:spcBef>
                <a:spcPts val="600"/>
              </a:spcBef>
            </a:pPr>
            <a:r>
              <a:rPr lang="da-DK" sz="1400" dirty="0"/>
              <a:t>Marreiros AC, Kiebel SJ, Friston KJ (2008) Dynamic causal modelling for fMRI: a two-state model. NeuroImage 39:269-278.</a:t>
            </a:r>
          </a:p>
          <a:p>
            <a:pPr eaLnBrk="1" hangingPunct="1">
              <a:spcBef>
                <a:spcPts val="600"/>
              </a:spcBef>
            </a:pPr>
            <a:r>
              <a:rPr lang="da-DK" sz="1400" dirty="0"/>
              <a:t>Penny WD, Stephan KE, Mechelli A, Friston KJ (2004a) Comparing dynamic causal models. NeuroImage 22:1157-1172.</a:t>
            </a:r>
          </a:p>
          <a:p>
            <a:pPr eaLnBrk="1" hangingPunct="1">
              <a:spcBef>
                <a:spcPts val="600"/>
              </a:spcBef>
            </a:pPr>
            <a:r>
              <a:rPr lang="da-DK" sz="1400" dirty="0"/>
              <a:t>Penny WD, Stephan KE, Mechelli A, Friston KJ (2004b) Modelling functional integration: a comparison of structural equation and dynamic causal models. NeuroImage 23 Suppl 1:S264-274</a:t>
            </a:r>
            <a:r>
              <a:rPr lang="da-DK" sz="1400" dirty="0" smtClean="0"/>
              <a:t>.</a:t>
            </a:r>
            <a:endParaRPr lang="da-DK"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14350" y="100013"/>
            <a:ext cx="9258300" cy="1143000"/>
          </a:xfrm>
        </p:spPr>
        <p:txBody>
          <a:bodyPr/>
          <a:lstStyle/>
          <a:p>
            <a:pPr eaLnBrk="1" hangingPunct="1"/>
            <a:r>
              <a:rPr lang="de-CH" sz="2400" b="1" dirty="0" smtClean="0">
                <a:latin typeface="Arial Unicode MS" pitchFamily="34" charset="-128"/>
              </a:rPr>
              <a:t>Key methods papers: DCM for fMRI and BMS – part 2</a:t>
            </a:r>
            <a:endParaRPr lang="en-US" sz="2400" b="1" dirty="0" smtClean="0">
              <a:latin typeface="Arial Unicode MS" pitchFamily="34" charset="-128"/>
            </a:endParaRPr>
          </a:p>
        </p:txBody>
      </p:sp>
      <p:sp>
        <p:nvSpPr>
          <p:cNvPr id="57347" name="Rectangle 3"/>
          <p:cNvSpPr>
            <a:spLocks noGrp="1" noChangeArrowheads="1"/>
          </p:cNvSpPr>
          <p:nvPr>
            <p:ph type="body" idx="1"/>
          </p:nvPr>
        </p:nvSpPr>
        <p:spPr>
          <a:xfrm>
            <a:off x="514350" y="1139825"/>
            <a:ext cx="9258300" cy="5546725"/>
          </a:xfrm>
        </p:spPr>
        <p:txBody>
          <a:bodyPr/>
          <a:lstStyle/>
          <a:p>
            <a:pPr eaLnBrk="1" hangingPunct="1">
              <a:spcBef>
                <a:spcPts val="600"/>
              </a:spcBef>
            </a:pPr>
            <a:r>
              <a:rPr lang="da-DK" sz="1500" dirty="0" smtClean="0"/>
              <a:t>Penny WD, Stephan KE, Daunizeau J, Joao M, Friston K, Schofield T, Leff AP (2010) Comparing Families of Dynamic Causal Models. PLoS Computational Biology </a:t>
            </a:r>
            <a:r>
              <a:rPr lang="en-US" sz="1500" dirty="0" smtClean="0"/>
              <a:t>6: e1000709. </a:t>
            </a:r>
          </a:p>
          <a:p>
            <a:pPr eaLnBrk="1" hangingPunct="1">
              <a:spcBef>
                <a:spcPts val="600"/>
              </a:spcBef>
            </a:pPr>
            <a:r>
              <a:rPr lang="en-US" sz="1500" dirty="0" smtClean="0"/>
              <a:t>Penny WD (2012) </a:t>
            </a:r>
            <a:r>
              <a:rPr lang="en-US" sz="1500" dirty="0"/>
              <a:t>Comparing dynamic causal models using AIC, BIC and free </a:t>
            </a:r>
            <a:r>
              <a:rPr lang="en-US" sz="1500" dirty="0" smtClean="0"/>
              <a:t>energy. </a:t>
            </a:r>
            <a:r>
              <a:rPr lang="en-US" sz="1500" dirty="0" err="1" smtClean="0"/>
              <a:t>Neuroimage</a:t>
            </a:r>
            <a:r>
              <a:rPr lang="en-US" sz="1500" dirty="0" smtClean="0"/>
              <a:t> 59: 319-330</a:t>
            </a:r>
            <a:r>
              <a:rPr lang="en-US" sz="1500" dirty="0"/>
              <a:t>.</a:t>
            </a:r>
          </a:p>
          <a:p>
            <a:pPr eaLnBrk="1" hangingPunct="1">
              <a:spcBef>
                <a:spcPts val="600"/>
              </a:spcBef>
            </a:pPr>
            <a:r>
              <a:rPr lang="da-DK" sz="1500" dirty="0" smtClean="0"/>
              <a:t>Stephan KE, Harrison LM, Penny WD, Friston KJ (2004) Biophysical models of fMRI responses. Curr Opin Neurobiol 14:629-635.</a:t>
            </a:r>
          </a:p>
          <a:p>
            <a:pPr eaLnBrk="1" hangingPunct="1">
              <a:spcBef>
                <a:spcPts val="600"/>
              </a:spcBef>
            </a:pPr>
            <a:r>
              <a:rPr lang="da-DK" sz="1500" dirty="0" smtClean="0"/>
              <a:t>Stephan KE, Weiskopf N, Drysdale PM, Robinson PA, Friston KJ (2007) Comparing hemodynamic models with DCM. NeuroImage 38:387-401.</a:t>
            </a:r>
          </a:p>
          <a:p>
            <a:pPr eaLnBrk="1" hangingPunct="1">
              <a:spcBef>
                <a:spcPts val="600"/>
              </a:spcBef>
            </a:pPr>
            <a:r>
              <a:rPr lang="da-DK" sz="1500" dirty="0" smtClean="0"/>
              <a:t>Stephan KE, Harrison LM, Kiebel SJ, David O, Penny WD, Friston KJ (2007) Dynamic causal models of neural system dynamics: current state and future extensions. J Biosci 32:129-144.</a:t>
            </a:r>
          </a:p>
          <a:p>
            <a:pPr eaLnBrk="1" hangingPunct="1">
              <a:spcBef>
                <a:spcPts val="600"/>
              </a:spcBef>
            </a:pPr>
            <a:r>
              <a:rPr lang="da-DK" sz="1500" dirty="0" smtClean="0"/>
              <a:t>Stephan KE, Weiskopf N, Drysdale PM, Robinson PA, Friston KJ (2007) Comparing hemodynamic models with DCM. NeuroImage 38:387-401.</a:t>
            </a:r>
          </a:p>
          <a:p>
            <a:pPr eaLnBrk="1" hangingPunct="1">
              <a:spcBef>
                <a:spcPts val="600"/>
              </a:spcBef>
            </a:pPr>
            <a:r>
              <a:rPr lang="da-DK" sz="1500" dirty="0" smtClean="0"/>
              <a:t>Stephan KE, Kasper L, Harrison LM, Daunizeau J, den Ouden HE, Breakspear M, Friston KJ (2008) Nonlinear dynamic causal models for fMRI. NeuroImage 42:649-662.</a:t>
            </a:r>
          </a:p>
          <a:p>
            <a:pPr eaLnBrk="1" hangingPunct="1">
              <a:spcBef>
                <a:spcPts val="600"/>
              </a:spcBef>
            </a:pPr>
            <a:r>
              <a:rPr lang="da-DK" sz="1500" dirty="0" smtClean="0"/>
              <a:t>Stephan KE, Penny WD, Daunizeau J, Moran RJ, Friston KJ (2009a) Bayesian model selection for group studies. NeuroImage 46:1004-1017.</a:t>
            </a:r>
          </a:p>
          <a:p>
            <a:pPr eaLnBrk="1" hangingPunct="1">
              <a:spcBef>
                <a:spcPts val="600"/>
              </a:spcBef>
            </a:pPr>
            <a:r>
              <a:rPr lang="da-DK" sz="1500" dirty="0" smtClean="0"/>
              <a:t>Stephan KE, Tittgemeyer M, Knösche TR, Moran RJ, Friston KJ (2009b) Tractography-based priors for dynamic causal models. NeuroImage 47: 1628-1638.</a:t>
            </a:r>
          </a:p>
          <a:p>
            <a:pPr eaLnBrk="1" hangingPunct="1">
              <a:spcBef>
                <a:spcPts val="600"/>
              </a:spcBef>
            </a:pPr>
            <a:r>
              <a:rPr lang="da-DK" sz="1500" dirty="0" smtClean="0"/>
              <a:t>Stephan KE, Penny WD, Moran RJ, den Ouden HEM, Daunizeau J, Friston KJ (2010) Ten simple rules for Dynamic Causal Modelling. NeuroImage 49: 3099-3109.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de-CH" sz="3200" b="1" dirty="0" smtClean="0">
                <a:latin typeface="Arial Unicode MS" pitchFamily="34" charset="-128"/>
              </a:rPr>
              <a:t>Thank you</a:t>
            </a:r>
            <a:endParaRPr lang="en-US" sz="3200" b="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233417171"/>
              </p:ext>
            </p:extLst>
          </p:nvPr>
        </p:nvGraphicFramePr>
        <p:xfrm>
          <a:off x="449263" y="1959486"/>
          <a:ext cx="3944937" cy="587375"/>
        </p:xfrm>
        <a:graphic>
          <a:graphicData uri="http://schemas.openxmlformats.org/presentationml/2006/ole">
            <mc:AlternateContent xmlns:mc="http://schemas.openxmlformats.org/markup-compatibility/2006">
              <mc:Choice xmlns:v="urn:schemas-microsoft-com:vml" Requires="v">
                <p:oleObj spid="_x0000_s3095" name="Equation" r:id="rId3" imgW="2108160" imgH="279360" progId="Equation.DSMT4">
                  <p:embed/>
                </p:oleObj>
              </mc:Choice>
              <mc:Fallback>
                <p:oleObj name="Equation" r:id="rId3" imgW="2108160" imgH="279360" progId="Equation.DSMT4">
                  <p:embed/>
                  <p:pic>
                    <p:nvPicPr>
                      <p:cNvPr id="0" name="Object 2"/>
                      <p:cNvPicPr>
                        <a:picLocks noChangeAspect="1" noChangeArrowheads="1"/>
                      </p:cNvPicPr>
                      <p:nvPr/>
                    </p:nvPicPr>
                    <p:blipFill>
                      <a:blip r:embed="rId4"/>
                      <a:srcRect/>
                      <a:stretch>
                        <a:fillRect/>
                      </a:stretch>
                    </p:blipFill>
                    <p:spPr bwMode="auto">
                      <a:xfrm>
                        <a:off x="449263" y="1959486"/>
                        <a:ext cx="3944937"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3"/>
          <p:cNvSpPr txBox="1">
            <a:spLocks noChangeArrowheads="1"/>
          </p:cNvSpPr>
          <p:nvPr/>
        </p:nvSpPr>
        <p:spPr bwMode="auto">
          <a:xfrm>
            <a:off x="369888" y="1360089"/>
            <a:ext cx="3838575" cy="457200"/>
          </a:xfrm>
          <a:prstGeom prst="rect">
            <a:avLst/>
          </a:prstGeom>
          <a:noFill/>
          <a:ln w="9525" algn="ctr">
            <a:noFill/>
            <a:miter lim="800000"/>
            <a:headEnd/>
            <a:tailEnd/>
          </a:ln>
        </p:spPr>
        <p:txBody>
          <a:bodyPr wrap="none"/>
          <a:lstStyle/>
          <a:p>
            <a:pPr eaLnBrk="0" hangingPunct="0">
              <a:spcBef>
                <a:spcPct val="50000"/>
              </a:spcBef>
            </a:pPr>
            <a:r>
              <a:rPr lang="en-GB" sz="2000">
                <a:solidFill>
                  <a:srgbClr val="000000"/>
                </a:solidFill>
                <a:latin typeface="Arial Unicode MS" pitchFamily="34" charset="-128"/>
              </a:rPr>
              <a:t>Model evidence:</a:t>
            </a:r>
            <a:endParaRPr lang="en-US" sz="2000">
              <a:solidFill>
                <a:srgbClr val="000000"/>
              </a:solidFill>
              <a:latin typeface="Arial Unicode MS" pitchFamily="34" charset="-128"/>
            </a:endParaRPr>
          </a:p>
        </p:txBody>
      </p:sp>
      <p:sp>
        <p:nvSpPr>
          <p:cNvPr id="3077" name="Text Box 4"/>
          <p:cNvSpPr txBox="1">
            <a:spLocks noChangeArrowheads="1"/>
          </p:cNvSpPr>
          <p:nvPr/>
        </p:nvSpPr>
        <p:spPr bwMode="auto">
          <a:xfrm>
            <a:off x="5703958" y="4896826"/>
            <a:ext cx="4148138" cy="954087"/>
          </a:xfrm>
          <a:prstGeom prst="rect">
            <a:avLst/>
          </a:prstGeom>
          <a:noFill/>
          <a:ln w="9525" algn="ctr">
            <a:noFill/>
            <a:miter lim="800000"/>
            <a:headEnd/>
            <a:tailEnd/>
          </a:ln>
        </p:spPr>
        <p:txBody>
          <a:bodyPr wrap="none"/>
          <a:lstStyle/>
          <a:p>
            <a:pPr marL="176213" indent="-176213" eaLnBrk="0" hangingPunct="0">
              <a:spcBef>
                <a:spcPct val="50000"/>
              </a:spcBef>
            </a:pPr>
            <a:r>
              <a:rPr lang="en-GB" sz="2000" dirty="0">
                <a:solidFill>
                  <a:srgbClr val="000000"/>
                </a:solidFill>
                <a:latin typeface="Arial Unicode MS" pitchFamily="34" charset="-128"/>
              </a:rPr>
              <a:t>Various approximations, e.g.:</a:t>
            </a:r>
          </a:p>
          <a:p>
            <a:pPr marL="176213" indent="-176213" eaLnBrk="0" hangingPunct="0">
              <a:spcBef>
                <a:spcPct val="20000"/>
              </a:spcBef>
              <a:buFontTx/>
              <a:buChar char="-"/>
            </a:pPr>
            <a:r>
              <a:rPr lang="en-GB" sz="2000" b="0" dirty="0">
                <a:solidFill>
                  <a:srgbClr val="000000"/>
                </a:solidFill>
                <a:latin typeface="Arial Unicode MS" pitchFamily="34" charset="-128"/>
              </a:rPr>
              <a:t>negative free energy, AIC, BIC</a:t>
            </a:r>
            <a:endParaRPr lang="en-US" sz="2000" b="0" dirty="0">
              <a:solidFill>
                <a:srgbClr val="000000"/>
              </a:solidFill>
              <a:latin typeface="Arial Unicode MS" pitchFamily="34" charset="-128"/>
            </a:endParaRPr>
          </a:p>
        </p:txBody>
      </p:sp>
      <p:sp>
        <p:nvSpPr>
          <p:cNvPr id="3078" name="Rectangle 5"/>
          <p:cNvSpPr>
            <a:spLocks noChangeArrowheads="1"/>
          </p:cNvSpPr>
          <p:nvPr/>
        </p:nvSpPr>
        <p:spPr bwMode="auto">
          <a:xfrm>
            <a:off x="401442" y="301625"/>
            <a:ext cx="8743950" cy="679450"/>
          </a:xfrm>
          <a:prstGeom prst="rect">
            <a:avLst/>
          </a:prstGeom>
          <a:noFill/>
          <a:ln w="9525">
            <a:noFill/>
            <a:miter lim="800000"/>
            <a:headEnd/>
            <a:tailEnd/>
          </a:ln>
        </p:spPr>
        <p:txBody>
          <a:bodyPr anchor="ctr"/>
          <a:lstStyle/>
          <a:p>
            <a:r>
              <a:rPr lang="en-GB" sz="2800">
                <a:latin typeface="Arial Unicode MS" pitchFamily="34" charset="-128"/>
              </a:rPr>
              <a:t>Bayesian model selection (BMS)</a:t>
            </a:r>
            <a:endParaRPr lang="en-US" sz="2800">
              <a:latin typeface="Arial Unicode MS" pitchFamily="34" charset="-128"/>
            </a:endParaRPr>
          </a:p>
        </p:txBody>
      </p:sp>
      <p:sp>
        <p:nvSpPr>
          <p:cNvPr id="3080" name="AutoShape 8"/>
          <p:cNvSpPr>
            <a:spLocks noChangeArrowheads="1"/>
          </p:cNvSpPr>
          <p:nvPr/>
        </p:nvSpPr>
        <p:spPr bwMode="auto">
          <a:xfrm>
            <a:off x="500063" y="3040378"/>
            <a:ext cx="784225" cy="271462"/>
          </a:xfrm>
          <a:prstGeom prst="rightArrow">
            <a:avLst>
              <a:gd name="adj1" fmla="val 50000"/>
              <a:gd name="adj2" fmla="val 72222"/>
            </a:avLst>
          </a:prstGeom>
          <a:solidFill>
            <a:srgbClr val="FF0000"/>
          </a:solidFill>
          <a:ln w="9525" algn="ctr">
            <a:solidFill>
              <a:schemeClr val="tx1"/>
            </a:solidFill>
            <a:miter lim="800000"/>
            <a:headEnd/>
            <a:tailEnd/>
          </a:ln>
        </p:spPr>
        <p:txBody>
          <a:bodyPr wrap="none" anchor="ctr"/>
          <a:lstStyle/>
          <a:p>
            <a:endParaRPr lang="en-US"/>
          </a:p>
        </p:txBody>
      </p:sp>
      <p:sp>
        <p:nvSpPr>
          <p:cNvPr id="3081" name="Text Box 9"/>
          <p:cNvSpPr txBox="1">
            <a:spLocks noChangeArrowheads="1"/>
          </p:cNvSpPr>
          <p:nvPr/>
        </p:nvSpPr>
        <p:spPr bwMode="auto">
          <a:xfrm>
            <a:off x="1319213" y="2891153"/>
            <a:ext cx="3252787" cy="1015663"/>
          </a:xfrm>
          <a:prstGeom prst="rect">
            <a:avLst/>
          </a:prstGeom>
          <a:noFill/>
          <a:ln w="9525" algn="ctr">
            <a:noFill/>
            <a:miter lim="800000"/>
            <a:headEnd/>
            <a:tailEnd/>
          </a:ln>
        </p:spPr>
        <p:txBody>
          <a:bodyPr wrap="square">
            <a:spAutoFit/>
          </a:bodyPr>
          <a:lstStyle/>
          <a:p>
            <a:r>
              <a:rPr lang="en-GB" sz="2000" b="0" dirty="0"/>
              <a:t>accounts for </a:t>
            </a:r>
            <a:r>
              <a:rPr lang="en-GB" sz="2000" b="0" u="sng" dirty="0"/>
              <a:t>both</a:t>
            </a:r>
            <a:r>
              <a:rPr lang="en-GB" sz="2000" b="0" dirty="0"/>
              <a:t> accuracy and complexity of the model</a:t>
            </a:r>
            <a:endParaRPr lang="en-US" sz="2000" b="0" dirty="0"/>
          </a:p>
        </p:txBody>
      </p:sp>
      <p:sp>
        <p:nvSpPr>
          <p:cNvPr id="3082" name="AutoShape 10"/>
          <p:cNvSpPr>
            <a:spLocks noChangeArrowheads="1"/>
          </p:cNvSpPr>
          <p:nvPr/>
        </p:nvSpPr>
        <p:spPr bwMode="auto">
          <a:xfrm>
            <a:off x="493713" y="4124242"/>
            <a:ext cx="785812" cy="271462"/>
          </a:xfrm>
          <a:prstGeom prst="rightArrow">
            <a:avLst>
              <a:gd name="adj1" fmla="val 50000"/>
              <a:gd name="adj2" fmla="val 72369"/>
            </a:avLst>
          </a:prstGeom>
          <a:solidFill>
            <a:srgbClr val="FF0000"/>
          </a:solidFill>
          <a:ln w="9525" algn="ctr">
            <a:solidFill>
              <a:schemeClr val="tx1"/>
            </a:solidFill>
            <a:miter lim="800000"/>
            <a:headEnd/>
            <a:tailEnd/>
          </a:ln>
        </p:spPr>
        <p:txBody>
          <a:bodyPr wrap="none" anchor="ctr"/>
          <a:lstStyle/>
          <a:p>
            <a:endParaRPr lang="en-US"/>
          </a:p>
        </p:txBody>
      </p:sp>
      <p:sp>
        <p:nvSpPr>
          <p:cNvPr id="3083" name="Text Box 11"/>
          <p:cNvSpPr txBox="1">
            <a:spLocks noChangeArrowheads="1"/>
          </p:cNvSpPr>
          <p:nvPr/>
        </p:nvSpPr>
        <p:spPr bwMode="auto">
          <a:xfrm>
            <a:off x="1312863" y="4022642"/>
            <a:ext cx="3122659" cy="1015663"/>
          </a:xfrm>
          <a:prstGeom prst="rect">
            <a:avLst/>
          </a:prstGeom>
          <a:noFill/>
          <a:ln w="9525" algn="ctr">
            <a:noFill/>
            <a:miter lim="800000"/>
            <a:headEnd/>
            <a:tailEnd/>
          </a:ln>
        </p:spPr>
        <p:txBody>
          <a:bodyPr wrap="square">
            <a:spAutoFit/>
          </a:bodyPr>
          <a:lstStyle/>
          <a:p>
            <a:r>
              <a:rPr lang="en-GB" sz="2000" b="0" dirty="0"/>
              <a:t>allows for inference about structure (</a:t>
            </a:r>
            <a:r>
              <a:rPr lang="en-GB" sz="2000" b="0" dirty="0" err="1"/>
              <a:t>generalisability</a:t>
            </a:r>
            <a:r>
              <a:rPr lang="en-GB" sz="2000" b="0" dirty="0"/>
              <a:t>) of the model</a:t>
            </a:r>
            <a:endParaRPr lang="en-US" sz="2000" b="0" dirty="0"/>
          </a:p>
        </p:txBody>
      </p:sp>
      <p:pic>
        <p:nvPicPr>
          <p:cNvPr id="3084" name="Picture 12"/>
          <p:cNvPicPr>
            <a:picLocks noChangeAspect="1" noChangeArrowheads="1"/>
          </p:cNvPicPr>
          <p:nvPr/>
        </p:nvPicPr>
        <p:blipFill>
          <a:blip r:embed="rId5" cstate="print"/>
          <a:srcRect/>
          <a:stretch>
            <a:fillRect/>
          </a:stretch>
        </p:blipFill>
        <p:spPr bwMode="auto">
          <a:xfrm>
            <a:off x="5726113" y="1509314"/>
            <a:ext cx="3925887" cy="2532063"/>
          </a:xfrm>
          <a:prstGeom prst="rect">
            <a:avLst/>
          </a:prstGeom>
          <a:noFill/>
          <a:ln w="9525" algn="ctr">
            <a:noFill/>
            <a:miter lim="800000"/>
            <a:headEnd/>
            <a:tailEnd/>
          </a:ln>
        </p:spPr>
      </p:pic>
      <p:sp>
        <p:nvSpPr>
          <p:cNvPr id="3085" name="Text Box 13"/>
          <p:cNvSpPr txBox="1">
            <a:spLocks noChangeArrowheads="1"/>
          </p:cNvSpPr>
          <p:nvPr/>
        </p:nvSpPr>
        <p:spPr bwMode="auto">
          <a:xfrm>
            <a:off x="6515100" y="3882627"/>
            <a:ext cx="2011363" cy="336550"/>
          </a:xfrm>
          <a:prstGeom prst="rect">
            <a:avLst/>
          </a:prstGeom>
          <a:solidFill>
            <a:schemeClr val="bg1"/>
          </a:solidFill>
          <a:ln w="9525" algn="ctr">
            <a:noFill/>
            <a:miter lim="800000"/>
            <a:headEnd/>
            <a:tailEnd/>
          </a:ln>
        </p:spPr>
        <p:txBody>
          <a:bodyPr wrap="none">
            <a:spAutoFit/>
          </a:bodyPr>
          <a:lstStyle/>
          <a:p>
            <a:pPr eaLnBrk="0" hangingPunct="0">
              <a:spcBef>
                <a:spcPct val="50000"/>
              </a:spcBef>
            </a:pPr>
            <a:r>
              <a:rPr lang="en-GB" sz="1600" b="0">
                <a:latin typeface="Arial Unicode MS" pitchFamily="34" charset="-128"/>
                <a:ea typeface="Arial Unicode MS" pitchFamily="34" charset="-128"/>
                <a:cs typeface="Arial Unicode MS" pitchFamily="34" charset="-128"/>
              </a:rPr>
              <a:t>all possible datasets</a:t>
            </a:r>
            <a:endParaRPr lang="en-US" sz="1600" b="0">
              <a:latin typeface="Arial Unicode MS" pitchFamily="34" charset="-128"/>
              <a:ea typeface="Arial Unicode MS" pitchFamily="34" charset="-128"/>
              <a:cs typeface="Arial Unicode MS" pitchFamily="34" charset="-128"/>
            </a:endParaRPr>
          </a:p>
        </p:txBody>
      </p:sp>
      <p:sp>
        <p:nvSpPr>
          <p:cNvPr id="3086" name="Text Box 14"/>
          <p:cNvSpPr txBox="1">
            <a:spLocks noChangeArrowheads="1"/>
          </p:cNvSpPr>
          <p:nvPr/>
        </p:nvSpPr>
        <p:spPr bwMode="auto">
          <a:xfrm>
            <a:off x="7732713" y="2955527"/>
            <a:ext cx="285750" cy="336550"/>
          </a:xfrm>
          <a:prstGeom prst="rect">
            <a:avLst/>
          </a:prstGeom>
          <a:solidFill>
            <a:schemeClr val="bg1"/>
          </a:solidFill>
          <a:ln w="9525" algn="ctr">
            <a:noFill/>
            <a:miter lim="800000"/>
            <a:headEnd/>
            <a:tailEnd/>
          </a:ln>
        </p:spPr>
        <p:txBody>
          <a:bodyPr wrap="none">
            <a:spAutoFit/>
          </a:bodyPr>
          <a:lstStyle/>
          <a:p>
            <a:pPr eaLnBrk="0" hangingPunct="0">
              <a:spcBef>
                <a:spcPct val="50000"/>
              </a:spcBef>
            </a:pPr>
            <a:r>
              <a:rPr lang="en-GB" sz="1600" b="0">
                <a:latin typeface="Arial Unicode MS" pitchFamily="34" charset="-128"/>
                <a:ea typeface="Arial Unicode MS" pitchFamily="34" charset="-128"/>
                <a:cs typeface="Arial Unicode MS" pitchFamily="34" charset="-128"/>
              </a:rPr>
              <a:t>y</a:t>
            </a:r>
            <a:endParaRPr lang="en-US" sz="1600" b="0">
              <a:latin typeface="Arial Unicode MS" pitchFamily="34" charset="-128"/>
              <a:ea typeface="Arial Unicode MS" pitchFamily="34" charset="-128"/>
              <a:cs typeface="Arial Unicode MS" pitchFamily="34" charset="-128"/>
            </a:endParaRPr>
          </a:p>
        </p:txBody>
      </p:sp>
      <p:sp>
        <p:nvSpPr>
          <p:cNvPr id="3087" name="Text Box 15"/>
          <p:cNvSpPr txBox="1">
            <a:spLocks noChangeArrowheads="1"/>
          </p:cNvSpPr>
          <p:nvPr/>
        </p:nvSpPr>
        <p:spPr bwMode="auto">
          <a:xfrm rot="10800000">
            <a:off x="5351463" y="2347514"/>
            <a:ext cx="428625" cy="728663"/>
          </a:xfrm>
          <a:prstGeom prst="rect">
            <a:avLst/>
          </a:prstGeom>
          <a:noFill/>
          <a:ln w="9525" algn="ctr">
            <a:noFill/>
            <a:miter lim="800000"/>
            <a:headEnd/>
            <a:tailEnd/>
          </a:ln>
        </p:spPr>
        <p:txBody>
          <a:bodyPr vert="eaVert" wrap="none">
            <a:spAutoFit/>
          </a:bodyPr>
          <a:lstStyle/>
          <a:p>
            <a:pPr eaLnBrk="0" hangingPunct="0">
              <a:spcBef>
                <a:spcPct val="50000"/>
              </a:spcBef>
            </a:pPr>
            <a:r>
              <a:rPr lang="en-GB" sz="1600" b="0">
                <a:latin typeface="Trebuchet MS" pitchFamily="34" charset="0"/>
              </a:rPr>
              <a:t>p(y|m)</a:t>
            </a:r>
            <a:endParaRPr lang="en-US" sz="1600" b="0">
              <a:latin typeface="Trebuchet MS" pitchFamily="34" charset="0"/>
            </a:endParaRPr>
          </a:p>
        </p:txBody>
      </p:sp>
      <p:sp>
        <p:nvSpPr>
          <p:cNvPr id="3088" name="Rectangle 16"/>
          <p:cNvSpPr>
            <a:spLocks noChangeArrowheads="1"/>
          </p:cNvSpPr>
          <p:nvPr/>
        </p:nvSpPr>
        <p:spPr bwMode="auto">
          <a:xfrm>
            <a:off x="7896225" y="1437877"/>
            <a:ext cx="1552575" cy="304800"/>
          </a:xfrm>
          <a:prstGeom prst="rect">
            <a:avLst/>
          </a:prstGeom>
          <a:noFill/>
          <a:ln w="9525">
            <a:noFill/>
            <a:miter lim="800000"/>
            <a:headEnd/>
            <a:tailEnd/>
          </a:ln>
        </p:spPr>
        <p:txBody>
          <a:bodyPr wrap="none">
            <a:spAutoFit/>
          </a:bodyPr>
          <a:lstStyle/>
          <a:p>
            <a:pPr eaLnBrk="0" hangingPunct="0">
              <a:spcBef>
                <a:spcPct val="80000"/>
              </a:spcBef>
            </a:pPr>
            <a:r>
              <a:rPr lang="en-GB">
                <a:latin typeface="Arial Unicode MS" pitchFamily="34" charset="-128"/>
              </a:rPr>
              <a:t>Gharamani, 2004</a:t>
            </a:r>
            <a:endParaRPr lang="de-DE">
              <a:latin typeface="Arial Unicode MS" pitchFamily="34" charset="-128"/>
            </a:endParaRPr>
          </a:p>
        </p:txBody>
      </p:sp>
      <p:sp>
        <p:nvSpPr>
          <p:cNvPr id="3089" name="Text Box 17"/>
          <p:cNvSpPr txBox="1">
            <a:spLocks noChangeArrowheads="1"/>
          </p:cNvSpPr>
          <p:nvPr/>
        </p:nvSpPr>
        <p:spPr bwMode="auto">
          <a:xfrm>
            <a:off x="4971456" y="6039249"/>
            <a:ext cx="5010150" cy="523220"/>
          </a:xfrm>
          <a:prstGeom prst="rect">
            <a:avLst/>
          </a:prstGeom>
          <a:noFill/>
          <a:ln w="9525" algn="ctr">
            <a:noFill/>
            <a:miter lim="800000"/>
            <a:headEnd/>
            <a:tailEnd/>
          </a:ln>
        </p:spPr>
        <p:txBody>
          <a:bodyPr>
            <a:spAutoFit/>
          </a:bodyPr>
          <a:lstStyle/>
          <a:p>
            <a:pPr algn="r" eaLnBrk="0" hangingPunct="0"/>
            <a:r>
              <a:rPr lang="en-GB" b="0" dirty="0" smtClean="0">
                <a:solidFill>
                  <a:srgbClr val="000000"/>
                </a:solidFill>
                <a:latin typeface="Times New Roman" pitchFamily="18" charset="0"/>
              </a:rPr>
              <a:t>McKay 1992, </a:t>
            </a:r>
            <a:r>
              <a:rPr lang="en-GB" b="0" i="1" dirty="0" smtClean="0">
                <a:solidFill>
                  <a:srgbClr val="000000"/>
                </a:solidFill>
                <a:latin typeface="Times New Roman" pitchFamily="18" charset="0"/>
              </a:rPr>
              <a:t>Neural </a:t>
            </a:r>
            <a:r>
              <a:rPr lang="en-GB" b="0" i="1" dirty="0" err="1" smtClean="0">
                <a:solidFill>
                  <a:srgbClr val="000000"/>
                </a:solidFill>
                <a:latin typeface="Times New Roman" pitchFamily="18" charset="0"/>
              </a:rPr>
              <a:t>Comput</a:t>
            </a:r>
            <a:r>
              <a:rPr lang="en-GB" b="0" i="1" dirty="0" smtClean="0">
                <a:solidFill>
                  <a:srgbClr val="000000"/>
                </a:solidFill>
                <a:latin typeface="Times New Roman" pitchFamily="18" charset="0"/>
              </a:rPr>
              <a:t>.</a:t>
            </a:r>
          </a:p>
          <a:p>
            <a:pPr algn="r" eaLnBrk="0" hangingPunct="0"/>
            <a:r>
              <a:rPr lang="en-GB" b="0" dirty="0" smtClean="0">
                <a:solidFill>
                  <a:srgbClr val="000000"/>
                </a:solidFill>
                <a:latin typeface="Times New Roman" pitchFamily="18" charset="0"/>
              </a:rPr>
              <a:t>Penny </a:t>
            </a:r>
            <a:r>
              <a:rPr lang="en-GB" b="0" dirty="0">
                <a:solidFill>
                  <a:srgbClr val="000000"/>
                </a:solidFill>
                <a:latin typeface="Times New Roman" pitchFamily="18" charset="0"/>
              </a:rPr>
              <a:t>et al. </a:t>
            </a:r>
            <a:r>
              <a:rPr lang="en-GB" b="0" dirty="0" smtClean="0">
                <a:solidFill>
                  <a:srgbClr val="000000"/>
                </a:solidFill>
                <a:latin typeface="Times New Roman" pitchFamily="18" charset="0"/>
              </a:rPr>
              <a:t>2004a, </a:t>
            </a:r>
            <a:r>
              <a:rPr lang="en-GB" b="0" i="1" dirty="0" err="1">
                <a:solidFill>
                  <a:srgbClr val="000000"/>
                </a:solidFill>
                <a:latin typeface="Times New Roman" pitchFamily="18" charset="0"/>
              </a:rPr>
              <a:t>NeuroImage</a:t>
            </a:r>
            <a:r>
              <a:rPr lang="en-GB" b="0" i="1" dirty="0">
                <a:solidFill>
                  <a:srgbClr val="000000"/>
                </a:solidFill>
                <a:latin typeface="Times New Roman" pitchFamily="18" charset="0"/>
              </a:rPr>
              <a:t>    </a:t>
            </a:r>
            <a:endParaRPr lang="en-GB" b="0" i="1"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ChangeArrowheads="1"/>
          </p:cNvSpPr>
          <p:nvPr/>
        </p:nvSpPr>
        <p:spPr bwMode="auto">
          <a:xfrm>
            <a:off x="0" y="2914650"/>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1845251" name="Object 3"/>
          <p:cNvGraphicFramePr>
            <a:graphicFrameLocks noChangeAspect="1"/>
          </p:cNvGraphicFramePr>
          <p:nvPr/>
        </p:nvGraphicFramePr>
        <p:xfrm>
          <a:off x="4279900" y="4503738"/>
          <a:ext cx="3643313" cy="471487"/>
        </p:xfrm>
        <a:graphic>
          <a:graphicData uri="http://schemas.openxmlformats.org/presentationml/2006/ole">
            <mc:AlternateContent xmlns:mc="http://schemas.openxmlformats.org/markup-compatibility/2006">
              <mc:Choice xmlns:v="urn:schemas-microsoft-com:vml" Requires="v">
                <p:oleObj spid="_x0000_s4161" name="Equation" r:id="rId3" imgW="1562040" imgH="203040" progId="Equation.3">
                  <p:embed/>
                </p:oleObj>
              </mc:Choice>
              <mc:Fallback>
                <p:oleObj name="Equation" r:id="rId3" imgW="156204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900" y="4503738"/>
                        <a:ext cx="36433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252" name="Text Box 4"/>
          <p:cNvSpPr txBox="1">
            <a:spLocks noChangeArrowheads="1"/>
          </p:cNvSpPr>
          <p:nvPr/>
        </p:nvSpPr>
        <p:spPr bwMode="auto">
          <a:xfrm>
            <a:off x="463550" y="1235075"/>
            <a:ext cx="2592388" cy="7016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ea typeface="Arial Unicode MS" pitchFamily="34" charset="-128"/>
                <a:cs typeface="Arial Unicode MS" pitchFamily="34" charset="-128"/>
              </a:rPr>
              <a:t>Logarithm is a monotonic function</a:t>
            </a:r>
            <a:endParaRPr lang="en-US" sz="2000" b="0">
              <a:latin typeface="Arial Unicode MS" pitchFamily="34" charset="-128"/>
              <a:ea typeface="Arial Unicode MS" pitchFamily="34" charset="-128"/>
              <a:cs typeface="Arial Unicode MS" pitchFamily="34" charset="-128"/>
            </a:endParaRPr>
          </a:p>
        </p:txBody>
      </p:sp>
      <p:sp>
        <p:nvSpPr>
          <p:cNvPr id="1845253" name="Text Box 5"/>
          <p:cNvSpPr txBox="1">
            <a:spLocks noChangeArrowheads="1"/>
          </p:cNvSpPr>
          <p:nvPr/>
        </p:nvSpPr>
        <p:spPr bwMode="auto">
          <a:xfrm>
            <a:off x="4927600" y="1227138"/>
            <a:ext cx="4968875" cy="762000"/>
          </a:xfrm>
          <a:prstGeom prst="rect">
            <a:avLst/>
          </a:prstGeom>
          <a:noFill/>
          <a:ln w="9525" algn="ctr">
            <a:noFill/>
            <a:miter lim="800000"/>
            <a:headEnd/>
            <a:tailEnd/>
          </a:ln>
        </p:spPr>
        <p:txBody>
          <a:bodyPr>
            <a:spAutoFit/>
          </a:bodyPr>
          <a:lstStyle/>
          <a:p>
            <a:pPr eaLnBrk="0" hangingPunct="0">
              <a:spcBef>
                <a:spcPct val="20000"/>
              </a:spcBef>
            </a:pPr>
            <a:r>
              <a:rPr lang="en-GB" sz="2000" b="0">
                <a:latin typeface="Arial Unicode MS" pitchFamily="34" charset="-128"/>
                <a:ea typeface="Arial Unicode MS" pitchFamily="34" charset="-128"/>
                <a:cs typeface="Arial Unicode MS" pitchFamily="34" charset="-128"/>
              </a:rPr>
              <a:t>Maximizing log model evidence</a:t>
            </a:r>
          </a:p>
          <a:p>
            <a:pPr eaLnBrk="0" hangingPunct="0">
              <a:spcBef>
                <a:spcPct val="20000"/>
              </a:spcBef>
            </a:pPr>
            <a:r>
              <a:rPr lang="en-GB" sz="2000" b="0">
                <a:latin typeface="Arial Unicode MS" pitchFamily="34" charset="-128"/>
                <a:ea typeface="Arial Unicode MS" pitchFamily="34" charset="-128"/>
                <a:cs typeface="Arial Unicode MS" pitchFamily="34" charset="-128"/>
              </a:rPr>
              <a:t>= Maximizing model evidence</a:t>
            </a:r>
            <a:endParaRPr lang="en-US" sz="2000" b="0">
              <a:latin typeface="Arial Unicode MS" pitchFamily="34" charset="-128"/>
              <a:ea typeface="Arial Unicode MS" pitchFamily="34" charset="-128"/>
              <a:cs typeface="Arial Unicode MS" pitchFamily="34" charset="-128"/>
            </a:endParaRPr>
          </a:p>
        </p:txBody>
      </p:sp>
      <p:sp>
        <p:nvSpPr>
          <p:cNvPr id="1845254" name="AutoShape 6"/>
          <p:cNvSpPr>
            <a:spLocks noChangeArrowheads="1"/>
          </p:cNvSpPr>
          <p:nvPr/>
        </p:nvSpPr>
        <p:spPr bwMode="auto">
          <a:xfrm rot="-5400000">
            <a:off x="3848100" y="1090613"/>
            <a:ext cx="287338" cy="1008062"/>
          </a:xfrm>
          <a:prstGeom prst="downArrow">
            <a:avLst>
              <a:gd name="adj1" fmla="val 50000"/>
              <a:gd name="adj2" fmla="val 87707"/>
            </a:avLst>
          </a:prstGeom>
          <a:solidFill>
            <a:srgbClr val="FF0000"/>
          </a:solidFill>
          <a:ln w="9525" algn="ctr">
            <a:solidFill>
              <a:schemeClr val="tx1"/>
            </a:solidFill>
            <a:miter lim="800000"/>
            <a:headEnd/>
            <a:tailEnd/>
          </a:ln>
        </p:spPr>
        <p:txBody>
          <a:bodyPr anchor="ctr">
            <a:spAutoFit/>
          </a:bodyPr>
          <a:lstStyle/>
          <a:p>
            <a:endParaRPr lang="en-US"/>
          </a:p>
        </p:txBody>
      </p:sp>
      <p:graphicFrame>
        <p:nvGraphicFramePr>
          <p:cNvPr id="1845255" name="Object 7"/>
          <p:cNvGraphicFramePr>
            <a:graphicFrameLocks noChangeAspect="1"/>
          </p:cNvGraphicFramePr>
          <p:nvPr/>
        </p:nvGraphicFramePr>
        <p:xfrm>
          <a:off x="1358900" y="2625725"/>
          <a:ext cx="6931025" cy="1004888"/>
        </p:xfrm>
        <a:graphic>
          <a:graphicData uri="http://schemas.openxmlformats.org/presentationml/2006/ole">
            <mc:AlternateContent xmlns:mc="http://schemas.openxmlformats.org/markup-compatibility/2006">
              <mc:Choice xmlns:v="urn:schemas-microsoft-com:vml" Requires="v">
                <p:oleObj spid="_x0000_s4162" name="Equation" r:id="rId5" imgW="2806560" imgH="431640" progId="Equation.3">
                  <p:embed/>
                </p:oleObj>
              </mc:Choice>
              <mc:Fallback>
                <p:oleObj name="Equation" r:id="rId5" imgW="2806560" imgH="4316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900" y="2625725"/>
                        <a:ext cx="6931025"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256" name="Text Box 8"/>
          <p:cNvSpPr txBox="1">
            <a:spLocks noChangeArrowheads="1"/>
          </p:cNvSpPr>
          <p:nvPr/>
        </p:nvSpPr>
        <p:spPr bwMode="auto">
          <a:xfrm>
            <a:off x="463550" y="4005263"/>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b="0" dirty="0" smtClean="0">
                <a:latin typeface="Arial Unicode MS" pitchFamily="34" charset="-128"/>
                <a:ea typeface="Arial Unicode MS" pitchFamily="34" charset="-128"/>
                <a:cs typeface="Arial Unicode MS" pitchFamily="34" charset="-128"/>
              </a:rPr>
              <a:t>SPM2 </a:t>
            </a:r>
            <a:r>
              <a:rPr lang="en-GB" sz="2000" b="0" dirty="0">
                <a:latin typeface="Arial Unicode MS" pitchFamily="34" charset="-128"/>
                <a:ea typeface="Arial Unicode MS" pitchFamily="34" charset="-128"/>
                <a:cs typeface="Arial Unicode MS" pitchFamily="34" charset="-128"/>
              </a:rPr>
              <a:t>&amp; </a:t>
            </a:r>
            <a:r>
              <a:rPr lang="en-GB" sz="2000" b="0" dirty="0" smtClean="0">
                <a:latin typeface="Arial Unicode MS" pitchFamily="34" charset="-128"/>
                <a:ea typeface="Arial Unicode MS" pitchFamily="34" charset="-128"/>
                <a:cs typeface="Arial Unicode MS" pitchFamily="34" charset="-128"/>
              </a:rPr>
              <a:t>SPM5 offered 2 </a:t>
            </a:r>
            <a:r>
              <a:rPr lang="en-GB" sz="2000" b="0" dirty="0">
                <a:latin typeface="Arial Unicode MS" pitchFamily="34" charset="-128"/>
                <a:ea typeface="Arial Unicode MS" pitchFamily="34" charset="-128"/>
                <a:cs typeface="Arial Unicode MS" pitchFamily="34" charset="-128"/>
              </a:rPr>
              <a:t>approximations</a:t>
            </a:r>
            <a:r>
              <a:rPr lang="en-US" sz="2000" b="0" dirty="0">
                <a:latin typeface="Arial Unicode MS" pitchFamily="34" charset="-128"/>
                <a:ea typeface="Arial Unicode MS" pitchFamily="34" charset="-128"/>
                <a:cs typeface="Arial Unicode MS" pitchFamily="34" charset="-128"/>
              </a:rPr>
              <a:t>:</a:t>
            </a:r>
          </a:p>
        </p:txBody>
      </p:sp>
      <p:graphicFrame>
        <p:nvGraphicFramePr>
          <p:cNvPr id="1845257" name="Object 9"/>
          <p:cNvGraphicFramePr>
            <a:graphicFrameLocks noChangeAspect="1"/>
          </p:cNvGraphicFramePr>
          <p:nvPr/>
        </p:nvGraphicFramePr>
        <p:xfrm>
          <a:off x="4279900" y="4997450"/>
          <a:ext cx="4497388" cy="915988"/>
        </p:xfrm>
        <a:graphic>
          <a:graphicData uri="http://schemas.openxmlformats.org/presentationml/2006/ole">
            <mc:AlternateContent xmlns:mc="http://schemas.openxmlformats.org/markup-compatibility/2006">
              <mc:Choice xmlns:v="urn:schemas-microsoft-com:vml" Requires="v">
                <p:oleObj spid="_x0000_s4163" name="Equation" r:id="rId7" imgW="1930320" imgH="393480" progId="Equation.3">
                  <p:embed/>
                </p:oleObj>
              </mc:Choice>
              <mc:Fallback>
                <p:oleObj name="Equation" r:id="rId7" imgW="1930320" imgH="3934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900" y="4997450"/>
                        <a:ext cx="4497388"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258" name="Text Box 10"/>
          <p:cNvSpPr txBox="1">
            <a:spLocks noChangeArrowheads="1"/>
          </p:cNvSpPr>
          <p:nvPr/>
        </p:nvSpPr>
        <p:spPr bwMode="auto">
          <a:xfrm>
            <a:off x="463550" y="4529138"/>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a:latin typeface="Arial Unicode MS" pitchFamily="34" charset="-128"/>
                <a:ea typeface="Arial Unicode MS" pitchFamily="34" charset="-128"/>
                <a:cs typeface="Arial Unicode MS" pitchFamily="34" charset="-128"/>
              </a:rPr>
              <a:t>Akaike Information Criterion:</a:t>
            </a:r>
            <a:endParaRPr lang="en-US" sz="2000">
              <a:latin typeface="Arial Unicode MS" pitchFamily="34" charset="-128"/>
              <a:ea typeface="Arial Unicode MS" pitchFamily="34" charset="-128"/>
              <a:cs typeface="Arial Unicode MS" pitchFamily="34" charset="-128"/>
            </a:endParaRPr>
          </a:p>
        </p:txBody>
      </p:sp>
      <p:sp>
        <p:nvSpPr>
          <p:cNvPr id="1845259" name="Text Box 11"/>
          <p:cNvSpPr txBox="1">
            <a:spLocks noChangeArrowheads="1"/>
          </p:cNvSpPr>
          <p:nvPr/>
        </p:nvSpPr>
        <p:spPr bwMode="auto">
          <a:xfrm>
            <a:off x="463550" y="5249863"/>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a:latin typeface="Arial Unicode MS" pitchFamily="34" charset="-128"/>
                <a:ea typeface="Arial Unicode MS" pitchFamily="34" charset="-128"/>
                <a:cs typeface="Arial Unicode MS" pitchFamily="34" charset="-128"/>
              </a:rPr>
              <a:t>Bayesian Information Criterion:</a:t>
            </a:r>
            <a:endParaRPr lang="en-US" sz="2000">
              <a:latin typeface="Arial Unicode MS" pitchFamily="34" charset="-128"/>
              <a:ea typeface="Arial Unicode MS" pitchFamily="34" charset="-128"/>
              <a:cs typeface="Arial Unicode MS" pitchFamily="34" charset="-128"/>
            </a:endParaRPr>
          </a:p>
        </p:txBody>
      </p:sp>
      <p:sp>
        <p:nvSpPr>
          <p:cNvPr id="1845260" name="Text Box 12"/>
          <p:cNvSpPr txBox="1">
            <a:spLocks noChangeArrowheads="1"/>
          </p:cNvSpPr>
          <p:nvPr/>
        </p:nvSpPr>
        <p:spPr bwMode="auto">
          <a:xfrm>
            <a:off x="469900" y="2205038"/>
            <a:ext cx="6716713" cy="396875"/>
          </a:xfrm>
          <a:prstGeom prst="rect">
            <a:avLst/>
          </a:prstGeom>
          <a:noFill/>
          <a:ln w="9525" algn="ctr">
            <a:noFill/>
            <a:miter lim="800000"/>
            <a:headEnd/>
            <a:tailEnd/>
          </a:ln>
        </p:spPr>
        <p:txBody>
          <a:bodyPr wrap="none">
            <a:spAutoFit/>
          </a:bodyPr>
          <a:lstStyle/>
          <a:p>
            <a:pPr eaLnBrk="0" hangingPunct="0">
              <a:spcBef>
                <a:spcPct val="50000"/>
              </a:spcBef>
            </a:pPr>
            <a:r>
              <a:rPr lang="en-GB" sz="2000">
                <a:solidFill>
                  <a:srgbClr val="000000"/>
                </a:solidFill>
                <a:latin typeface="Arial Unicode MS" pitchFamily="34" charset="-128"/>
                <a:ea typeface="Arial Unicode MS" pitchFamily="34" charset="-128"/>
                <a:cs typeface="Arial Unicode MS" pitchFamily="34" charset="-128"/>
              </a:rPr>
              <a:t>Log model evidence = </a:t>
            </a:r>
            <a:r>
              <a:rPr lang="de-DE" sz="2000">
                <a:solidFill>
                  <a:srgbClr val="000000"/>
                </a:solidFill>
                <a:latin typeface="Arial Unicode MS" pitchFamily="34" charset="-128"/>
                <a:ea typeface="Arial Unicode MS" pitchFamily="34" charset="-128"/>
                <a:cs typeface="Arial Unicode MS" pitchFamily="34" charset="-128"/>
              </a:rPr>
              <a:t>balance between fit and complexity</a:t>
            </a:r>
            <a:endParaRPr lang="en-US" sz="2000">
              <a:solidFill>
                <a:srgbClr val="000000"/>
              </a:solidFill>
              <a:latin typeface="Arial Unicode MS" pitchFamily="34" charset="-128"/>
              <a:ea typeface="Arial Unicode MS" pitchFamily="34" charset="-128"/>
              <a:cs typeface="Arial Unicode MS" pitchFamily="34" charset="-128"/>
            </a:endParaRPr>
          </a:p>
        </p:txBody>
      </p:sp>
      <p:sp>
        <p:nvSpPr>
          <p:cNvPr id="1845261" name="Rectangle 13"/>
          <p:cNvSpPr>
            <a:spLocks noChangeArrowheads="1"/>
          </p:cNvSpPr>
          <p:nvPr/>
        </p:nvSpPr>
        <p:spPr bwMode="auto">
          <a:xfrm>
            <a:off x="7669807" y="6216387"/>
            <a:ext cx="2513573" cy="523220"/>
          </a:xfrm>
          <a:prstGeom prst="rect">
            <a:avLst/>
          </a:prstGeom>
          <a:noFill/>
          <a:ln w="9525">
            <a:noFill/>
            <a:miter lim="800000"/>
            <a:headEnd/>
            <a:tailEnd/>
          </a:ln>
        </p:spPr>
        <p:txBody>
          <a:bodyPr wrap="none">
            <a:spAutoFit/>
          </a:bodyPr>
          <a:lstStyle/>
          <a:p>
            <a:pPr eaLnBrk="0" hangingPunct="0">
              <a:spcBef>
                <a:spcPts val="0"/>
              </a:spcBef>
            </a:pPr>
            <a:r>
              <a:rPr lang="en-GB" b="0" dirty="0">
                <a:latin typeface="Times New Roman" pitchFamily="18" charset="0"/>
              </a:rPr>
              <a:t>Penny et al. </a:t>
            </a:r>
            <a:r>
              <a:rPr lang="en-GB" b="0" dirty="0" smtClean="0">
                <a:latin typeface="Times New Roman" pitchFamily="18" charset="0"/>
              </a:rPr>
              <a:t>2004a, </a:t>
            </a:r>
            <a:r>
              <a:rPr lang="en-GB" b="0" i="1" dirty="0" err="1" smtClean="0">
                <a:latin typeface="Times New Roman" pitchFamily="18" charset="0"/>
              </a:rPr>
              <a:t>NeuroImage</a:t>
            </a:r>
            <a:endParaRPr lang="en-GB" b="0" i="1" dirty="0" smtClean="0">
              <a:latin typeface="Times New Roman" pitchFamily="18" charset="0"/>
            </a:endParaRPr>
          </a:p>
          <a:p>
            <a:pPr eaLnBrk="0" hangingPunct="0">
              <a:spcBef>
                <a:spcPts val="0"/>
              </a:spcBef>
            </a:pPr>
            <a:r>
              <a:rPr lang="fr-FR" b="0" dirty="0">
                <a:latin typeface="Times New Roman" pitchFamily="18" charset="0"/>
              </a:rPr>
              <a:t>Penny </a:t>
            </a:r>
            <a:r>
              <a:rPr lang="fr-FR" b="0" dirty="0" smtClean="0">
                <a:latin typeface="Times New Roman" pitchFamily="18" charset="0"/>
              </a:rPr>
              <a:t>2012, </a:t>
            </a:r>
            <a:r>
              <a:rPr lang="fr-FR" b="0" i="1" dirty="0" err="1" smtClean="0">
                <a:latin typeface="Times New Roman" pitchFamily="18" charset="0"/>
              </a:rPr>
              <a:t>NeuroImage</a:t>
            </a:r>
            <a:endParaRPr lang="fr-FR" b="0" i="1" dirty="0">
              <a:latin typeface="Times New Roman" pitchFamily="18" charset="0"/>
            </a:endParaRPr>
          </a:p>
        </p:txBody>
      </p:sp>
      <p:sp>
        <p:nvSpPr>
          <p:cNvPr id="4110" name="Text Box 14"/>
          <p:cNvSpPr txBox="1">
            <a:spLocks noChangeArrowheads="1"/>
          </p:cNvSpPr>
          <p:nvPr/>
        </p:nvSpPr>
        <p:spPr bwMode="auto">
          <a:xfrm>
            <a:off x="479869" y="365125"/>
            <a:ext cx="7584127" cy="523220"/>
          </a:xfrm>
          <a:prstGeom prst="rect">
            <a:avLst/>
          </a:prstGeom>
          <a:noFill/>
          <a:ln w="9525" algn="ctr">
            <a:noFill/>
            <a:miter lim="800000"/>
            <a:headEnd/>
            <a:tailEnd/>
          </a:ln>
        </p:spPr>
        <p:txBody>
          <a:bodyPr wrap="none">
            <a:spAutoFit/>
          </a:bodyPr>
          <a:lstStyle/>
          <a:p>
            <a:pPr eaLnBrk="0" hangingPunct="0">
              <a:spcBef>
                <a:spcPct val="50000"/>
              </a:spcBef>
            </a:pPr>
            <a:r>
              <a:rPr lang="en-GB" sz="2800" dirty="0">
                <a:solidFill>
                  <a:srgbClr val="000000"/>
                </a:solidFill>
                <a:latin typeface="Arial Unicode MS" pitchFamily="34" charset="-128"/>
                <a:ea typeface="Arial Unicode MS" pitchFamily="34" charset="-128"/>
                <a:cs typeface="Arial Unicode MS" pitchFamily="34" charset="-128"/>
              </a:rPr>
              <a:t>Approximations to the model evidence in DCM</a:t>
            </a:r>
            <a:endParaRPr lang="en-US" sz="2800" dirty="0">
              <a:solidFill>
                <a:srgbClr val="000000"/>
              </a:solidFill>
              <a:latin typeface="Arial Unicode MS" pitchFamily="34" charset="-128"/>
              <a:ea typeface="Arial Unicode MS" pitchFamily="34" charset="-128"/>
              <a:cs typeface="Arial Unicode MS" pitchFamily="34" charset="-128"/>
            </a:endParaRPr>
          </a:p>
        </p:txBody>
      </p:sp>
      <p:sp>
        <p:nvSpPr>
          <p:cNvPr id="1845263" name="Oval 15"/>
          <p:cNvSpPr>
            <a:spLocks noChangeArrowheads="1"/>
          </p:cNvSpPr>
          <p:nvPr/>
        </p:nvSpPr>
        <p:spPr bwMode="auto">
          <a:xfrm>
            <a:off x="7566025" y="4495800"/>
            <a:ext cx="360363" cy="504825"/>
          </a:xfrm>
          <a:prstGeom prst="ellipse">
            <a:avLst/>
          </a:prstGeom>
          <a:noFill/>
          <a:ln w="28575" algn="ctr">
            <a:solidFill>
              <a:srgbClr val="FF0000"/>
            </a:solidFill>
            <a:round/>
            <a:headEnd/>
            <a:tailEnd/>
          </a:ln>
        </p:spPr>
        <p:txBody>
          <a:bodyPr wrap="none" anchor="ctr">
            <a:spAutoFit/>
          </a:bodyPr>
          <a:lstStyle/>
          <a:p>
            <a:endParaRPr lang="en-US"/>
          </a:p>
        </p:txBody>
      </p:sp>
      <p:sp>
        <p:nvSpPr>
          <p:cNvPr id="1845264" name="Text Box 16"/>
          <p:cNvSpPr txBox="1">
            <a:spLocks noChangeArrowheads="1"/>
          </p:cNvSpPr>
          <p:nvPr/>
        </p:nvSpPr>
        <p:spPr bwMode="auto">
          <a:xfrm>
            <a:off x="8699500" y="3573463"/>
            <a:ext cx="1339850" cy="641350"/>
          </a:xfrm>
          <a:prstGeom prst="rect">
            <a:avLst/>
          </a:prstGeom>
          <a:noFill/>
          <a:ln w="9525" algn="ctr">
            <a:noFill/>
            <a:miter lim="800000"/>
            <a:headEnd/>
            <a:tailEnd/>
          </a:ln>
        </p:spPr>
        <p:txBody>
          <a:bodyPr wrap="none">
            <a:spAutoFit/>
          </a:bodyPr>
          <a:lstStyle/>
          <a:p>
            <a:pPr eaLnBrk="0" hangingPunct="0">
              <a:spcBef>
                <a:spcPct val="50000"/>
              </a:spcBef>
            </a:pPr>
            <a:r>
              <a:rPr lang="en-GB" sz="1800" b="0">
                <a:latin typeface="Arial Unicode MS" pitchFamily="34" charset="-128"/>
                <a:ea typeface="Arial Unicode MS" pitchFamily="34" charset="-128"/>
                <a:cs typeface="Arial Unicode MS" pitchFamily="34" charset="-128"/>
              </a:rPr>
              <a:t>No. of </a:t>
            </a:r>
          </a:p>
          <a:p>
            <a:pPr eaLnBrk="0" hangingPunct="0"/>
            <a:r>
              <a:rPr lang="en-GB" sz="1800" b="0">
                <a:latin typeface="Arial Unicode MS" pitchFamily="34" charset="-128"/>
                <a:ea typeface="Arial Unicode MS" pitchFamily="34" charset="-128"/>
                <a:cs typeface="Arial Unicode MS" pitchFamily="34" charset="-128"/>
              </a:rPr>
              <a:t>parameters</a:t>
            </a:r>
            <a:endParaRPr lang="en-US" sz="1800" b="0">
              <a:latin typeface="Arial Unicode MS" pitchFamily="34" charset="-128"/>
              <a:ea typeface="Arial Unicode MS" pitchFamily="34" charset="-128"/>
              <a:cs typeface="Arial Unicode MS" pitchFamily="34" charset="-128"/>
            </a:endParaRPr>
          </a:p>
        </p:txBody>
      </p:sp>
      <p:cxnSp>
        <p:nvCxnSpPr>
          <p:cNvPr id="1845265" name="AutoShape 17"/>
          <p:cNvCxnSpPr>
            <a:cxnSpLocks noChangeShapeType="1"/>
            <a:stCxn id="1845264" idx="1"/>
            <a:endCxn id="1845263" idx="0"/>
          </p:cNvCxnSpPr>
          <p:nvPr/>
        </p:nvCxnSpPr>
        <p:spPr bwMode="auto">
          <a:xfrm rot="10800000" flipV="1">
            <a:off x="7747000" y="3894138"/>
            <a:ext cx="952500" cy="587375"/>
          </a:xfrm>
          <a:prstGeom prst="curvedConnector2">
            <a:avLst/>
          </a:prstGeom>
          <a:noFill/>
          <a:ln w="28575">
            <a:solidFill>
              <a:srgbClr val="FF0000"/>
            </a:solidFill>
            <a:round/>
            <a:headEnd/>
            <a:tailEnd type="triangle" w="med" len="med"/>
          </a:ln>
        </p:spPr>
      </p:cxnSp>
      <p:sp>
        <p:nvSpPr>
          <p:cNvPr id="1845266" name="Text Box 18"/>
          <p:cNvSpPr txBox="1">
            <a:spLocks noChangeArrowheads="1"/>
          </p:cNvSpPr>
          <p:nvPr/>
        </p:nvSpPr>
        <p:spPr bwMode="auto">
          <a:xfrm>
            <a:off x="8718550" y="4443413"/>
            <a:ext cx="1301750" cy="641350"/>
          </a:xfrm>
          <a:prstGeom prst="rect">
            <a:avLst/>
          </a:prstGeom>
          <a:noFill/>
          <a:ln w="9525" algn="ctr">
            <a:noFill/>
            <a:miter lim="800000"/>
            <a:headEnd/>
            <a:tailEnd/>
          </a:ln>
        </p:spPr>
        <p:txBody>
          <a:bodyPr wrap="none">
            <a:spAutoFit/>
          </a:bodyPr>
          <a:lstStyle/>
          <a:p>
            <a:pPr eaLnBrk="0" hangingPunct="0">
              <a:spcBef>
                <a:spcPct val="50000"/>
              </a:spcBef>
            </a:pPr>
            <a:r>
              <a:rPr lang="en-GB" sz="1800" b="0">
                <a:latin typeface="Arial Unicode MS" pitchFamily="34" charset="-128"/>
                <a:ea typeface="Arial Unicode MS" pitchFamily="34" charset="-128"/>
                <a:cs typeface="Arial Unicode MS" pitchFamily="34" charset="-128"/>
              </a:rPr>
              <a:t>No. of</a:t>
            </a:r>
          </a:p>
          <a:p>
            <a:pPr eaLnBrk="0" hangingPunct="0"/>
            <a:r>
              <a:rPr lang="en-GB" sz="1800" b="0">
                <a:latin typeface="Arial Unicode MS" pitchFamily="34" charset="-128"/>
                <a:ea typeface="Arial Unicode MS" pitchFamily="34" charset="-128"/>
                <a:cs typeface="Arial Unicode MS" pitchFamily="34" charset="-128"/>
              </a:rPr>
              <a:t>data points</a:t>
            </a:r>
            <a:endParaRPr lang="en-US" sz="1800" b="0">
              <a:latin typeface="Arial Unicode MS" pitchFamily="34" charset="-128"/>
              <a:ea typeface="Arial Unicode MS" pitchFamily="34" charset="-128"/>
              <a:cs typeface="Arial Unicode MS" pitchFamily="34" charset="-128"/>
            </a:endParaRPr>
          </a:p>
        </p:txBody>
      </p:sp>
      <p:sp>
        <p:nvSpPr>
          <p:cNvPr id="1845267" name="Oval 19"/>
          <p:cNvSpPr>
            <a:spLocks noChangeArrowheads="1"/>
          </p:cNvSpPr>
          <p:nvPr/>
        </p:nvSpPr>
        <p:spPr bwMode="auto">
          <a:xfrm>
            <a:off x="8383588" y="5181600"/>
            <a:ext cx="360362" cy="504825"/>
          </a:xfrm>
          <a:prstGeom prst="ellipse">
            <a:avLst/>
          </a:prstGeom>
          <a:noFill/>
          <a:ln w="28575" algn="ctr">
            <a:solidFill>
              <a:srgbClr val="FF0000"/>
            </a:solidFill>
            <a:round/>
            <a:headEnd/>
            <a:tailEnd/>
          </a:ln>
        </p:spPr>
        <p:txBody>
          <a:bodyPr wrap="none" anchor="ctr">
            <a:spAutoFit/>
          </a:bodyPr>
          <a:lstStyle/>
          <a:p>
            <a:endParaRPr lang="en-US"/>
          </a:p>
        </p:txBody>
      </p:sp>
      <p:cxnSp>
        <p:nvCxnSpPr>
          <p:cNvPr id="1845268" name="AutoShape 20"/>
          <p:cNvCxnSpPr>
            <a:cxnSpLocks noChangeShapeType="1"/>
            <a:stCxn id="1845266" idx="1"/>
            <a:endCxn id="1845267" idx="0"/>
          </p:cNvCxnSpPr>
          <p:nvPr/>
        </p:nvCxnSpPr>
        <p:spPr bwMode="auto">
          <a:xfrm rot="10800000" flipV="1">
            <a:off x="8564563" y="4764088"/>
            <a:ext cx="153987" cy="403225"/>
          </a:xfrm>
          <a:prstGeom prst="curvedConnector2">
            <a:avLst/>
          </a:prstGeom>
          <a:noFill/>
          <a:ln w="28575">
            <a:solidFill>
              <a:srgbClr val="FF0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2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52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5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52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52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52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52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52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52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52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52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52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52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52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52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452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5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52" grpId="0"/>
      <p:bldP spid="1845253" grpId="0"/>
      <p:bldP spid="1845254" grpId="0" animBg="1"/>
      <p:bldP spid="1845256" grpId="0"/>
      <p:bldP spid="1845258" grpId="0"/>
      <p:bldP spid="1845259" grpId="0"/>
      <p:bldP spid="1845260" grpId="0"/>
      <p:bldP spid="1845261" grpId="0"/>
      <p:bldP spid="1845263" grpId="0" animBg="1"/>
      <p:bldP spid="1845264" grpId="0"/>
      <p:bldP spid="1845266" grpId="0"/>
      <p:bldP spid="18452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14350" y="103188"/>
            <a:ext cx="9258300" cy="1143000"/>
          </a:xfrm>
        </p:spPr>
        <p:txBody>
          <a:bodyPr/>
          <a:lstStyle/>
          <a:p>
            <a:pPr algn="l" eaLnBrk="1" hangingPunct="1"/>
            <a:r>
              <a:rPr lang="de-CH" sz="2800" b="1" dirty="0" smtClean="0">
                <a:latin typeface="Arial Unicode MS" pitchFamily="34" charset="-128"/>
              </a:rPr>
              <a:t>The (negative) free energy approximation</a:t>
            </a:r>
            <a:endParaRPr lang="en-US" sz="2800" b="1" dirty="0" smtClean="0">
              <a:latin typeface="Arial Unicode MS" pitchFamily="34" charset="-128"/>
            </a:endParaRPr>
          </a:p>
        </p:txBody>
      </p:sp>
      <p:sp>
        <p:nvSpPr>
          <p:cNvPr id="5125" name="Rectangle 3"/>
          <p:cNvSpPr>
            <a:spLocks noGrp="1" noChangeArrowheads="1"/>
          </p:cNvSpPr>
          <p:nvPr>
            <p:ph type="body" idx="1"/>
          </p:nvPr>
        </p:nvSpPr>
        <p:spPr>
          <a:xfrm>
            <a:off x="514350" y="1222375"/>
            <a:ext cx="9258300" cy="4903788"/>
          </a:xfrm>
        </p:spPr>
        <p:txBody>
          <a:bodyPr/>
          <a:lstStyle/>
          <a:p>
            <a:pPr eaLnBrk="1" hangingPunct="1"/>
            <a:r>
              <a:rPr lang="de-CH" sz="2400" dirty="0" err="1" smtClean="0"/>
              <a:t>Under</a:t>
            </a:r>
            <a:r>
              <a:rPr lang="de-CH" sz="2400" dirty="0" smtClean="0"/>
              <a:t> </a:t>
            </a:r>
            <a:r>
              <a:rPr lang="de-CH" sz="2400" dirty="0" err="1" smtClean="0"/>
              <a:t>Gaussian</a:t>
            </a:r>
            <a:r>
              <a:rPr lang="de-CH" sz="2400" dirty="0" smtClean="0"/>
              <a:t> </a:t>
            </a:r>
            <a:r>
              <a:rPr lang="de-CH" sz="2400" dirty="0" err="1" smtClean="0"/>
              <a:t>assumptions</a:t>
            </a:r>
            <a:r>
              <a:rPr lang="de-CH" sz="2400" dirty="0" smtClean="0"/>
              <a:t> </a:t>
            </a:r>
            <a:r>
              <a:rPr lang="de-CH" sz="2400" dirty="0" err="1" smtClean="0"/>
              <a:t>about</a:t>
            </a:r>
            <a:r>
              <a:rPr lang="de-CH" sz="2400" dirty="0" smtClean="0"/>
              <a:t> </a:t>
            </a:r>
            <a:r>
              <a:rPr lang="de-CH" sz="2400" dirty="0" err="1" smtClean="0"/>
              <a:t>the</a:t>
            </a:r>
            <a:r>
              <a:rPr lang="de-CH" sz="2400" dirty="0" smtClean="0"/>
              <a:t> </a:t>
            </a:r>
            <a:r>
              <a:rPr lang="de-CH" sz="2400" dirty="0" err="1" smtClean="0"/>
              <a:t>posterior</a:t>
            </a:r>
            <a:r>
              <a:rPr lang="de-CH" sz="2400" dirty="0" smtClean="0"/>
              <a:t> (Laplace </a:t>
            </a:r>
            <a:r>
              <a:rPr lang="de-CH" sz="2400" dirty="0" err="1" smtClean="0"/>
              <a:t>approximation</a:t>
            </a:r>
            <a:r>
              <a:rPr lang="de-CH" sz="2400" dirty="0" smtClean="0"/>
              <a:t>):</a:t>
            </a:r>
            <a:endParaRPr lang="en-US" sz="2400" dirty="0" smtClean="0"/>
          </a:p>
        </p:txBody>
      </p:sp>
      <p:graphicFrame>
        <p:nvGraphicFramePr>
          <p:cNvPr id="5122" name="Object 4"/>
          <p:cNvGraphicFramePr>
            <a:graphicFrameLocks noChangeAspect="1"/>
          </p:cNvGraphicFramePr>
          <p:nvPr>
            <p:extLst>
              <p:ext uri="{D42A27DB-BD31-4B8C-83A1-F6EECF244321}">
                <p14:modId xmlns:p14="http://schemas.microsoft.com/office/powerpoint/2010/main" val="3160141778"/>
              </p:ext>
            </p:extLst>
          </p:nvPr>
        </p:nvGraphicFramePr>
        <p:xfrm>
          <a:off x="855876" y="2120971"/>
          <a:ext cx="8915921" cy="1203619"/>
        </p:xfrm>
        <a:graphic>
          <a:graphicData uri="http://schemas.openxmlformats.org/presentationml/2006/ole">
            <mc:AlternateContent xmlns:mc="http://schemas.openxmlformats.org/markup-compatibility/2006">
              <mc:Choice xmlns:v="urn:schemas-microsoft-com:vml" Requires="v">
                <p:oleObj spid="_x0000_s5164" name="Equation" r:id="rId3" imgW="4025880" imgH="482400" progId="Equation.DSMT4">
                  <p:embed/>
                </p:oleObj>
              </mc:Choice>
              <mc:Fallback>
                <p:oleObj name="Equation" r:id="rId3" imgW="4025880" imgH="482400" progId="Equation.DSMT4">
                  <p:embed/>
                  <p:pic>
                    <p:nvPicPr>
                      <p:cNvPr id="0" name="Object 4"/>
                      <p:cNvPicPr>
                        <a:picLocks noChangeAspect="1" noChangeArrowheads="1"/>
                      </p:cNvPicPr>
                      <p:nvPr/>
                    </p:nvPicPr>
                    <p:blipFill>
                      <a:blip r:embed="rId4"/>
                      <a:srcRect/>
                      <a:stretch>
                        <a:fillRect/>
                      </a:stretch>
                    </p:blipFill>
                    <p:spPr bwMode="auto">
                      <a:xfrm>
                        <a:off x="855876" y="2120971"/>
                        <a:ext cx="8915921" cy="1203619"/>
                      </a:xfrm>
                      <a:prstGeom prst="rect">
                        <a:avLst/>
                      </a:prstGeom>
                      <a:noFill/>
                      <a:extLst/>
                    </p:spPr>
                  </p:pic>
                </p:oleObj>
              </mc:Fallback>
            </mc:AlternateContent>
          </a:graphicData>
        </a:graphic>
      </p:graphicFrame>
      <p:graphicFrame>
        <p:nvGraphicFramePr>
          <p:cNvPr id="5123" name="Object 5"/>
          <p:cNvGraphicFramePr>
            <a:graphicFrameLocks noChangeAspect="1"/>
          </p:cNvGraphicFramePr>
          <p:nvPr>
            <p:extLst>
              <p:ext uri="{D42A27DB-BD31-4B8C-83A1-F6EECF244321}">
                <p14:modId xmlns:p14="http://schemas.microsoft.com/office/powerpoint/2010/main" val="3454102518"/>
              </p:ext>
            </p:extLst>
          </p:nvPr>
        </p:nvGraphicFramePr>
        <p:xfrm>
          <a:off x="1041400" y="3844202"/>
          <a:ext cx="8105775" cy="2497138"/>
        </p:xfrm>
        <a:graphic>
          <a:graphicData uri="http://schemas.openxmlformats.org/presentationml/2006/ole">
            <mc:AlternateContent xmlns:mc="http://schemas.openxmlformats.org/markup-compatibility/2006">
              <mc:Choice xmlns:v="urn:schemas-microsoft-com:vml" Requires="v">
                <p:oleObj spid="_x0000_s5165" name="Equation" r:id="rId5" imgW="2641320" imgH="723600" progId="Equation.DSMT4">
                  <p:embed/>
                </p:oleObj>
              </mc:Choice>
              <mc:Fallback>
                <p:oleObj name="Equation" r:id="rId5" imgW="2641320" imgH="723600" progId="Equation.DSMT4">
                  <p:embed/>
                  <p:pic>
                    <p:nvPicPr>
                      <p:cNvPr id="0" name="Object 5"/>
                      <p:cNvPicPr>
                        <a:picLocks noChangeAspect="1" noChangeArrowheads="1"/>
                      </p:cNvPicPr>
                      <p:nvPr/>
                    </p:nvPicPr>
                    <p:blipFill>
                      <a:blip r:embed="rId6"/>
                      <a:srcRect/>
                      <a:stretch>
                        <a:fillRect/>
                      </a:stretch>
                    </p:blipFill>
                    <p:spPr bwMode="auto">
                      <a:xfrm>
                        <a:off x="1041400" y="3844202"/>
                        <a:ext cx="8105775"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5126" name="Rectangle 6"/>
          <p:cNvSpPr>
            <a:spLocks noChangeArrowheads="1"/>
          </p:cNvSpPr>
          <p:nvPr/>
        </p:nvSpPr>
        <p:spPr bwMode="auto">
          <a:xfrm>
            <a:off x="818867" y="3698541"/>
            <a:ext cx="8748215" cy="2674961"/>
          </a:xfrm>
          <a:prstGeom prst="rect">
            <a:avLst/>
          </a:prstGeom>
          <a:noFill/>
          <a:ln w="28575" algn="ctr">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14350" y="46038"/>
            <a:ext cx="9258300" cy="1143000"/>
          </a:xfrm>
        </p:spPr>
        <p:txBody>
          <a:bodyPr/>
          <a:lstStyle/>
          <a:p>
            <a:pPr algn="l" eaLnBrk="1" hangingPunct="1"/>
            <a:r>
              <a:rPr lang="de-CH" sz="2800" b="1" dirty="0" smtClean="0">
                <a:latin typeface="Arial Unicode MS" pitchFamily="34" charset="-128"/>
              </a:rPr>
              <a:t>The complexity term in </a:t>
            </a:r>
            <a:r>
              <a:rPr lang="de-CH" sz="2800" i="1" dirty="0" smtClean="0"/>
              <a:t>F</a:t>
            </a:r>
            <a:endParaRPr lang="en-US" sz="2800" i="1" dirty="0" smtClean="0"/>
          </a:p>
        </p:txBody>
      </p:sp>
      <p:sp>
        <p:nvSpPr>
          <p:cNvPr id="6148" name="Rectangle 3"/>
          <p:cNvSpPr>
            <a:spLocks noGrp="1" noChangeArrowheads="1"/>
          </p:cNvSpPr>
          <p:nvPr>
            <p:ph type="body" idx="1"/>
          </p:nvPr>
        </p:nvSpPr>
        <p:spPr>
          <a:xfrm>
            <a:off x="514350" y="1138238"/>
            <a:ext cx="9258300" cy="5514975"/>
          </a:xfrm>
        </p:spPr>
        <p:txBody>
          <a:bodyPr/>
          <a:lstStyle/>
          <a:p>
            <a:pPr eaLnBrk="1" hangingPunct="1">
              <a:lnSpc>
                <a:spcPct val="90000"/>
              </a:lnSpc>
            </a:pPr>
            <a:r>
              <a:rPr lang="de-CH" sz="2400" dirty="0" smtClean="0"/>
              <a:t>In </a:t>
            </a:r>
            <a:r>
              <a:rPr lang="de-CH" sz="2400" dirty="0" err="1" smtClean="0"/>
              <a:t>contrast</a:t>
            </a:r>
            <a:r>
              <a:rPr lang="de-CH" sz="2400" dirty="0" smtClean="0"/>
              <a:t> </a:t>
            </a:r>
            <a:r>
              <a:rPr lang="de-CH" sz="2400" dirty="0" err="1" smtClean="0"/>
              <a:t>to</a:t>
            </a:r>
            <a:r>
              <a:rPr lang="de-CH" sz="2400" dirty="0" smtClean="0"/>
              <a:t> AIC &amp; BIC, </a:t>
            </a:r>
            <a:r>
              <a:rPr lang="de-CH" sz="2400" dirty="0" err="1" smtClean="0"/>
              <a:t>the</a:t>
            </a:r>
            <a:r>
              <a:rPr lang="de-CH" sz="2400" dirty="0" smtClean="0"/>
              <a:t> </a:t>
            </a:r>
            <a:r>
              <a:rPr lang="de-CH" sz="2400" dirty="0" err="1" smtClean="0"/>
              <a:t>complexity</a:t>
            </a:r>
            <a:r>
              <a:rPr lang="de-CH" sz="2400" dirty="0" smtClean="0"/>
              <a:t> </a:t>
            </a:r>
            <a:r>
              <a:rPr lang="de-CH" sz="2400" dirty="0" err="1" smtClean="0"/>
              <a:t>term</a:t>
            </a:r>
            <a:r>
              <a:rPr lang="de-CH" sz="2400" dirty="0" smtClean="0"/>
              <a:t> </a:t>
            </a:r>
            <a:r>
              <a:rPr lang="de-CH" sz="2400" dirty="0" err="1" smtClean="0"/>
              <a:t>of</a:t>
            </a:r>
            <a:r>
              <a:rPr lang="de-CH" sz="2400" dirty="0" smtClean="0"/>
              <a:t> </a:t>
            </a:r>
            <a:r>
              <a:rPr lang="de-CH" sz="2400" dirty="0" err="1" smtClean="0"/>
              <a:t>the</a:t>
            </a:r>
            <a:r>
              <a:rPr lang="de-CH" sz="2400" dirty="0" smtClean="0"/>
              <a:t> negative </a:t>
            </a:r>
            <a:r>
              <a:rPr lang="de-CH" sz="2400" dirty="0" err="1" smtClean="0"/>
              <a:t>free</a:t>
            </a:r>
            <a:r>
              <a:rPr lang="de-CH" sz="2400" dirty="0" smtClean="0"/>
              <a:t> </a:t>
            </a:r>
            <a:r>
              <a:rPr lang="de-CH" sz="2400" dirty="0" err="1" smtClean="0"/>
              <a:t>energy</a:t>
            </a:r>
            <a:r>
              <a:rPr lang="de-CH" sz="2400" dirty="0" smtClean="0"/>
              <a:t> </a:t>
            </a:r>
            <a:r>
              <a:rPr lang="de-CH" sz="2400" i="1" dirty="0" smtClean="0"/>
              <a:t>F</a:t>
            </a:r>
            <a:r>
              <a:rPr lang="de-CH" sz="2400" dirty="0" smtClean="0"/>
              <a:t> </a:t>
            </a:r>
            <a:r>
              <a:rPr lang="de-CH" sz="2400" dirty="0" err="1" smtClean="0"/>
              <a:t>accounts</a:t>
            </a:r>
            <a:r>
              <a:rPr lang="de-CH" sz="2400" dirty="0" smtClean="0"/>
              <a:t> </a:t>
            </a:r>
            <a:r>
              <a:rPr lang="de-CH" sz="2400" dirty="0" err="1" smtClean="0"/>
              <a:t>for</a:t>
            </a:r>
            <a:r>
              <a:rPr lang="de-CH" sz="2400" dirty="0" smtClean="0"/>
              <a:t> </a:t>
            </a:r>
            <a:r>
              <a:rPr lang="de-CH" sz="2400" dirty="0" err="1" smtClean="0"/>
              <a:t>parameter</a:t>
            </a:r>
            <a:r>
              <a:rPr lang="de-CH" sz="2400" dirty="0" smtClean="0"/>
              <a:t> </a:t>
            </a:r>
            <a:r>
              <a:rPr lang="de-CH" sz="2400" dirty="0" err="1" smtClean="0"/>
              <a:t>interdependencies</a:t>
            </a:r>
            <a:r>
              <a:rPr lang="de-CH" sz="2400" dirty="0" smtClean="0"/>
              <a:t>.</a:t>
            </a:r>
          </a:p>
          <a:p>
            <a:pPr eaLnBrk="1" hangingPunct="1">
              <a:lnSpc>
                <a:spcPct val="90000"/>
              </a:lnSpc>
            </a:pPr>
            <a:endParaRPr lang="de-CH" sz="2400" dirty="0" smtClean="0"/>
          </a:p>
          <a:p>
            <a:pPr eaLnBrk="1" hangingPunct="1">
              <a:lnSpc>
                <a:spcPct val="90000"/>
              </a:lnSpc>
            </a:pPr>
            <a:endParaRPr lang="de-CH" sz="2400" dirty="0" smtClean="0"/>
          </a:p>
          <a:p>
            <a:pPr eaLnBrk="1" hangingPunct="1">
              <a:lnSpc>
                <a:spcPct val="90000"/>
              </a:lnSpc>
              <a:buFontTx/>
              <a:buNone/>
            </a:pPr>
            <a:endParaRPr lang="de-CH" sz="2400" dirty="0" smtClean="0"/>
          </a:p>
          <a:p>
            <a:pPr eaLnBrk="1" hangingPunct="1">
              <a:lnSpc>
                <a:spcPct val="90000"/>
              </a:lnSpc>
              <a:buFontTx/>
              <a:buNone/>
            </a:pPr>
            <a:endParaRPr lang="de-CH" sz="2400" dirty="0" smtClean="0"/>
          </a:p>
          <a:p>
            <a:pPr eaLnBrk="1" hangingPunct="1">
              <a:lnSpc>
                <a:spcPct val="90000"/>
              </a:lnSpc>
              <a:buFontTx/>
              <a:buNone/>
            </a:pPr>
            <a:endParaRPr lang="de-CH" sz="2400" dirty="0" smtClean="0"/>
          </a:p>
          <a:p>
            <a:pPr eaLnBrk="1" hangingPunct="1">
              <a:lnSpc>
                <a:spcPct val="90000"/>
              </a:lnSpc>
            </a:pPr>
            <a:endParaRPr lang="de-CH" sz="2400" dirty="0" smtClean="0"/>
          </a:p>
          <a:p>
            <a:pPr eaLnBrk="1" hangingPunct="1">
              <a:lnSpc>
                <a:spcPct val="90000"/>
              </a:lnSpc>
            </a:pPr>
            <a:r>
              <a:rPr lang="de-CH" sz="2400" dirty="0" smtClean="0"/>
              <a:t>The </a:t>
            </a:r>
            <a:r>
              <a:rPr lang="de-CH" sz="2400" dirty="0" err="1" smtClean="0"/>
              <a:t>complexity</a:t>
            </a:r>
            <a:r>
              <a:rPr lang="de-CH" sz="2400" dirty="0" smtClean="0"/>
              <a:t> </a:t>
            </a:r>
            <a:r>
              <a:rPr lang="de-CH" sz="2400" dirty="0" err="1" smtClean="0"/>
              <a:t>term</a:t>
            </a:r>
            <a:r>
              <a:rPr lang="de-CH" sz="2400" dirty="0" smtClean="0"/>
              <a:t> </a:t>
            </a:r>
            <a:r>
              <a:rPr lang="de-CH" sz="2400" dirty="0" err="1" smtClean="0"/>
              <a:t>of</a:t>
            </a:r>
            <a:r>
              <a:rPr lang="de-CH" sz="2400" dirty="0" smtClean="0"/>
              <a:t> </a:t>
            </a:r>
            <a:r>
              <a:rPr lang="de-CH" sz="2400" i="1" dirty="0" smtClean="0"/>
              <a:t>F</a:t>
            </a:r>
            <a:r>
              <a:rPr lang="de-CH" sz="2400" dirty="0" smtClean="0"/>
              <a:t> </a:t>
            </a:r>
            <a:r>
              <a:rPr lang="de-CH" sz="2400" dirty="0" err="1" smtClean="0"/>
              <a:t>is</a:t>
            </a:r>
            <a:r>
              <a:rPr lang="de-CH" sz="2400" dirty="0" smtClean="0"/>
              <a:t> </a:t>
            </a:r>
            <a:r>
              <a:rPr lang="de-CH" sz="2400" dirty="0" err="1" smtClean="0"/>
              <a:t>higher</a:t>
            </a:r>
            <a:endParaRPr lang="de-CH" sz="2400" dirty="0" smtClean="0"/>
          </a:p>
          <a:p>
            <a:pPr lvl="1" eaLnBrk="1" hangingPunct="1">
              <a:lnSpc>
                <a:spcPct val="90000"/>
              </a:lnSpc>
              <a:spcBef>
                <a:spcPct val="40000"/>
              </a:spcBef>
            </a:pPr>
            <a:r>
              <a:rPr lang="de-CH" sz="2000" dirty="0" err="1" smtClean="0"/>
              <a:t>the</a:t>
            </a:r>
            <a:r>
              <a:rPr lang="de-CH" sz="2000" dirty="0" smtClean="0"/>
              <a:t> </a:t>
            </a:r>
            <a:r>
              <a:rPr lang="de-CH" sz="2000" dirty="0" err="1" smtClean="0"/>
              <a:t>more</a:t>
            </a:r>
            <a:r>
              <a:rPr lang="de-CH" sz="2000" dirty="0" smtClean="0"/>
              <a:t> </a:t>
            </a:r>
            <a:r>
              <a:rPr lang="de-CH" sz="2000" dirty="0" err="1" smtClean="0"/>
              <a:t>independent</a:t>
            </a:r>
            <a:r>
              <a:rPr lang="de-CH" sz="2000" dirty="0" smtClean="0"/>
              <a:t> </a:t>
            </a:r>
            <a:r>
              <a:rPr lang="de-CH" sz="2000" dirty="0" err="1" smtClean="0"/>
              <a:t>the</a:t>
            </a:r>
            <a:r>
              <a:rPr lang="de-CH" sz="2000" dirty="0" smtClean="0"/>
              <a:t> </a:t>
            </a:r>
            <a:r>
              <a:rPr lang="de-CH" sz="2000" dirty="0" err="1" smtClean="0"/>
              <a:t>prior</a:t>
            </a:r>
            <a:r>
              <a:rPr lang="de-CH" sz="2000" dirty="0" smtClean="0"/>
              <a:t> </a:t>
            </a:r>
            <a:r>
              <a:rPr lang="de-CH" sz="2000" dirty="0" err="1" smtClean="0"/>
              <a:t>parameters</a:t>
            </a:r>
            <a:r>
              <a:rPr lang="de-CH" sz="2000" dirty="0" smtClean="0"/>
              <a:t> (</a:t>
            </a:r>
            <a:r>
              <a:rPr lang="de-CH" sz="2000" dirty="0" smtClean="0">
                <a:sym typeface="Symbol" pitchFamily="18" charset="2"/>
              </a:rPr>
              <a:t> </a:t>
            </a:r>
            <a:r>
              <a:rPr lang="de-CH" sz="2000" dirty="0" err="1" smtClean="0">
                <a:sym typeface="Symbol" pitchFamily="18" charset="2"/>
              </a:rPr>
              <a:t>effective</a:t>
            </a:r>
            <a:r>
              <a:rPr lang="de-CH" sz="2000" dirty="0" smtClean="0">
                <a:sym typeface="Symbol" pitchFamily="18" charset="2"/>
              </a:rPr>
              <a:t> DFs)</a:t>
            </a:r>
          </a:p>
          <a:p>
            <a:pPr lvl="1" eaLnBrk="1" hangingPunct="1">
              <a:lnSpc>
                <a:spcPct val="90000"/>
              </a:lnSpc>
              <a:spcBef>
                <a:spcPct val="40000"/>
              </a:spcBef>
            </a:pPr>
            <a:r>
              <a:rPr lang="de-CH" sz="2000" dirty="0" err="1" smtClean="0"/>
              <a:t>the</a:t>
            </a:r>
            <a:r>
              <a:rPr lang="de-CH" sz="2000" dirty="0" smtClean="0"/>
              <a:t> </a:t>
            </a:r>
            <a:r>
              <a:rPr lang="de-CH" sz="2000" dirty="0" err="1" smtClean="0"/>
              <a:t>more</a:t>
            </a:r>
            <a:r>
              <a:rPr lang="de-CH" sz="2000" dirty="0" smtClean="0"/>
              <a:t> </a:t>
            </a:r>
            <a:r>
              <a:rPr lang="de-CH" sz="2000" dirty="0" err="1" smtClean="0"/>
              <a:t>dependent</a:t>
            </a:r>
            <a:r>
              <a:rPr lang="de-CH" sz="2000" dirty="0" smtClean="0"/>
              <a:t> </a:t>
            </a:r>
            <a:r>
              <a:rPr lang="de-CH" sz="2000" dirty="0" err="1" smtClean="0"/>
              <a:t>the</a:t>
            </a:r>
            <a:r>
              <a:rPr lang="de-CH" sz="2000" dirty="0" smtClean="0"/>
              <a:t> </a:t>
            </a:r>
            <a:r>
              <a:rPr lang="de-CH" sz="2000" dirty="0" err="1" smtClean="0"/>
              <a:t>posterior</a:t>
            </a:r>
            <a:r>
              <a:rPr lang="de-CH" sz="2000" dirty="0" smtClean="0"/>
              <a:t> </a:t>
            </a:r>
            <a:r>
              <a:rPr lang="de-CH" sz="2000" dirty="0" err="1" smtClean="0"/>
              <a:t>parameters</a:t>
            </a:r>
            <a:endParaRPr lang="de-CH" sz="2000" dirty="0" smtClean="0"/>
          </a:p>
          <a:p>
            <a:pPr lvl="1" eaLnBrk="1" hangingPunct="1">
              <a:lnSpc>
                <a:spcPct val="90000"/>
              </a:lnSpc>
              <a:spcBef>
                <a:spcPct val="40000"/>
              </a:spcBef>
            </a:pPr>
            <a:r>
              <a:rPr lang="de-CH" sz="2000" dirty="0" err="1" smtClean="0"/>
              <a:t>the</a:t>
            </a:r>
            <a:r>
              <a:rPr lang="de-CH" sz="2000" dirty="0" smtClean="0"/>
              <a:t> </a:t>
            </a:r>
            <a:r>
              <a:rPr lang="de-CH" sz="2000" dirty="0" err="1" smtClean="0"/>
              <a:t>more</a:t>
            </a:r>
            <a:r>
              <a:rPr lang="de-CH" sz="2000" dirty="0" smtClean="0"/>
              <a:t> </a:t>
            </a:r>
            <a:r>
              <a:rPr lang="de-CH" sz="2000" dirty="0" err="1" smtClean="0"/>
              <a:t>the</a:t>
            </a:r>
            <a:r>
              <a:rPr lang="de-CH" sz="2000" dirty="0" smtClean="0"/>
              <a:t> </a:t>
            </a:r>
            <a:r>
              <a:rPr lang="de-CH" sz="2000" dirty="0" err="1" smtClean="0"/>
              <a:t>posterior</a:t>
            </a:r>
            <a:r>
              <a:rPr lang="de-CH" sz="2000" dirty="0" smtClean="0"/>
              <a:t> </a:t>
            </a:r>
            <a:r>
              <a:rPr lang="de-CH" sz="2000" dirty="0" err="1" smtClean="0"/>
              <a:t>mean</a:t>
            </a:r>
            <a:r>
              <a:rPr lang="de-CH" sz="2000" dirty="0" smtClean="0"/>
              <a:t> </a:t>
            </a:r>
            <a:r>
              <a:rPr lang="de-CH" sz="2000" dirty="0" err="1" smtClean="0"/>
              <a:t>deviates</a:t>
            </a:r>
            <a:r>
              <a:rPr lang="de-CH" sz="2000" dirty="0" smtClean="0"/>
              <a:t> </a:t>
            </a:r>
            <a:r>
              <a:rPr lang="de-CH" sz="2000" dirty="0" err="1" smtClean="0"/>
              <a:t>from</a:t>
            </a:r>
            <a:r>
              <a:rPr lang="de-CH" sz="2000" dirty="0" smtClean="0"/>
              <a:t> </a:t>
            </a:r>
            <a:r>
              <a:rPr lang="de-CH" sz="2000" dirty="0" err="1" smtClean="0"/>
              <a:t>the</a:t>
            </a:r>
            <a:r>
              <a:rPr lang="de-CH" sz="2000" dirty="0" smtClean="0"/>
              <a:t> </a:t>
            </a:r>
            <a:r>
              <a:rPr lang="de-CH" sz="2000" dirty="0" err="1" smtClean="0"/>
              <a:t>prior</a:t>
            </a:r>
            <a:r>
              <a:rPr lang="de-CH" sz="2000" dirty="0" smtClean="0"/>
              <a:t> </a:t>
            </a:r>
            <a:r>
              <a:rPr lang="de-CH" sz="2000" dirty="0" err="1" smtClean="0"/>
              <a:t>mean</a:t>
            </a:r>
            <a:endParaRPr lang="de-CH" sz="2000" dirty="0" smtClean="0"/>
          </a:p>
          <a:p>
            <a:pPr eaLnBrk="1" hangingPunct="1">
              <a:lnSpc>
                <a:spcPct val="90000"/>
              </a:lnSpc>
              <a:spcBef>
                <a:spcPct val="100000"/>
              </a:spcBef>
            </a:pPr>
            <a:r>
              <a:rPr lang="de-CH" sz="2400" dirty="0" smtClean="0"/>
              <a:t>NB: </a:t>
            </a:r>
            <a:r>
              <a:rPr lang="de-CH" sz="2400" dirty="0" err="1" smtClean="0"/>
              <a:t>Since</a:t>
            </a:r>
            <a:r>
              <a:rPr lang="de-CH" sz="2400" dirty="0" smtClean="0"/>
              <a:t> SPM8, </a:t>
            </a:r>
            <a:r>
              <a:rPr lang="de-CH" sz="2400" dirty="0" err="1" smtClean="0"/>
              <a:t>only</a:t>
            </a:r>
            <a:r>
              <a:rPr lang="de-CH" sz="2400" dirty="0" smtClean="0"/>
              <a:t> </a:t>
            </a:r>
            <a:r>
              <a:rPr lang="de-CH" sz="2400" i="1" dirty="0" smtClean="0">
                <a:latin typeface="Times New Roman" pitchFamily="18" charset="0"/>
                <a:cs typeface="Times New Roman" pitchFamily="18" charset="0"/>
              </a:rPr>
              <a:t>F</a:t>
            </a:r>
            <a:r>
              <a:rPr lang="de-CH" sz="2400" dirty="0" smtClean="0"/>
              <a:t> </a:t>
            </a:r>
            <a:r>
              <a:rPr lang="de-CH" sz="2400" dirty="0" err="1" smtClean="0"/>
              <a:t>is</a:t>
            </a:r>
            <a:r>
              <a:rPr lang="de-CH" sz="2400" dirty="0" smtClean="0"/>
              <a:t> </a:t>
            </a:r>
            <a:r>
              <a:rPr lang="de-CH" sz="2400" dirty="0" err="1" smtClean="0"/>
              <a:t>used</a:t>
            </a:r>
            <a:r>
              <a:rPr lang="de-CH" sz="2400" dirty="0" smtClean="0"/>
              <a:t> </a:t>
            </a:r>
            <a:r>
              <a:rPr lang="de-CH" sz="2400" dirty="0" err="1" smtClean="0"/>
              <a:t>for</a:t>
            </a:r>
            <a:r>
              <a:rPr lang="de-CH" sz="2400" dirty="0" smtClean="0"/>
              <a:t> </a:t>
            </a:r>
            <a:r>
              <a:rPr lang="de-CH" sz="2400" dirty="0" err="1" smtClean="0"/>
              <a:t>model</a:t>
            </a:r>
            <a:r>
              <a:rPr lang="de-CH" sz="2400" dirty="0" smtClean="0"/>
              <a:t> </a:t>
            </a:r>
            <a:r>
              <a:rPr lang="de-CH" sz="2400" dirty="0" err="1" smtClean="0"/>
              <a:t>selection</a:t>
            </a:r>
            <a:r>
              <a:rPr lang="de-CH" sz="2400" dirty="0" smtClean="0"/>
              <a:t> !</a:t>
            </a:r>
          </a:p>
        </p:txBody>
      </p:sp>
      <p:sp>
        <p:nvSpPr>
          <p:cNvPr id="6149" name="Rectangle 4"/>
          <p:cNvSpPr>
            <a:spLocks noChangeArrowheads="1"/>
          </p:cNvSpPr>
          <p:nvPr/>
        </p:nvSpPr>
        <p:spPr bwMode="auto">
          <a:xfrm>
            <a:off x="0" y="0"/>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6146" name="Object 5"/>
          <p:cNvGraphicFramePr>
            <a:graphicFrameLocks noChangeAspect="1"/>
          </p:cNvGraphicFramePr>
          <p:nvPr/>
        </p:nvGraphicFramePr>
        <p:xfrm>
          <a:off x="1201738" y="2265363"/>
          <a:ext cx="7815262" cy="1612900"/>
        </p:xfrm>
        <a:graphic>
          <a:graphicData uri="http://schemas.openxmlformats.org/presentationml/2006/ole">
            <mc:AlternateContent xmlns:mc="http://schemas.openxmlformats.org/markup-compatibility/2006">
              <mc:Choice xmlns:v="urn:schemas-microsoft-com:vml" Requires="v">
                <p:oleObj spid="_x0000_s6167" name="Equation" r:id="rId3" imgW="3047760" imgH="634680" progId="Equation.3">
                  <p:embed/>
                </p:oleObj>
              </mc:Choice>
              <mc:Fallback>
                <p:oleObj name="Equation" r:id="rId3" imgW="3047760" imgH="6346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738" y="2265363"/>
                        <a:ext cx="7815262" cy="1612900"/>
                      </a:xfrm>
                      <a:prstGeom prst="rect">
                        <a:avLst/>
                      </a:prstGeom>
                      <a:noFill/>
                      <a:extLst>
                        <a:ext uri="{909E8E84-426E-40DD-AFC4-6F175D3DCCD1}">
                          <a14:hiddenFill xmlns:a14="http://schemas.microsoft.com/office/drawing/2010/main">
                            <a:blipFill dpi="0" rotWithShape="1">
                              <a:blip/>
                              <a:srcRect/>
                              <a:tile tx="0" ty="0" sx="100000" sy="100000" flip="none" algn="tl"/>
                            </a:blip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2.xml><?xml version="1.0" encoding="utf-8"?>
<p:tagLst xmlns:a="http://schemas.openxmlformats.org/drawingml/2006/main" xmlns:r="http://schemas.openxmlformats.org/officeDocument/2006/relationships" xmlns:p="http://schemas.openxmlformats.org/presentationml/2006/main">
  <p:tag name="TIMING" val="|6.4|1.3|24.6|3.8|6|5.6|3.5"/>
</p:tagLst>
</file>

<file path=ppt/tags/tag3.xml><?xml version="1.0" encoding="utf-8"?>
<p:tagLst xmlns:a="http://schemas.openxmlformats.org/drawingml/2006/main" xmlns:r="http://schemas.openxmlformats.org/officeDocument/2006/relationships" xmlns:p="http://schemas.openxmlformats.org/presentationml/2006/main">
  <p:tag name="TIMING" val="|4.4|0.7|2.6|7.4|13.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S:\vortrag_000523\Ahmet\Power_Point_Vorlagen\csn.pot</Template>
  <TotalTime>0</TotalTime>
  <Words>3692</Words>
  <Application>Microsoft Office PowerPoint</Application>
  <PresentationFormat>35mm Slides</PresentationFormat>
  <Paragraphs>681</Paragraphs>
  <Slides>58</Slides>
  <Notes>10</Notes>
  <HiddenSlides>2</HiddenSlides>
  <MMClips>0</MMClips>
  <ScaleCrop>false</ScaleCrop>
  <HeadingPairs>
    <vt:vector size="6" baseType="variant">
      <vt:variant>
        <vt:lpstr>Theme</vt:lpstr>
      </vt:variant>
      <vt:variant>
        <vt:i4>13</vt:i4>
      </vt:variant>
      <vt:variant>
        <vt:lpstr>Embedded OLE Servers</vt:lpstr>
      </vt:variant>
      <vt:variant>
        <vt:i4>3</vt:i4>
      </vt:variant>
      <vt:variant>
        <vt:lpstr>Slide Titles</vt:lpstr>
      </vt:variant>
      <vt:variant>
        <vt:i4>58</vt:i4>
      </vt:variant>
    </vt:vector>
  </HeadingPairs>
  <TitlesOfParts>
    <vt:vector size="74" baseType="lpstr">
      <vt:lpstr>Blank Presentation</vt:lpstr>
      <vt:lpstr>1_Default Design</vt:lpstr>
      <vt:lpstr>2_Default Design</vt:lpstr>
      <vt:lpstr>5_Default Design</vt:lpstr>
      <vt:lpstr>6_Default Design</vt:lpstr>
      <vt:lpstr>8_Default Design</vt:lpstr>
      <vt:lpstr>9_Default Design</vt:lpstr>
      <vt:lpstr>3_Default Design</vt:lpstr>
      <vt:lpstr>7_Default Design</vt:lpstr>
      <vt:lpstr>4_Default Design</vt:lpstr>
      <vt:lpstr>10_Default Design</vt:lpstr>
      <vt:lpstr>11_Default Design</vt:lpstr>
      <vt:lpstr>Default Design</vt:lpstr>
      <vt:lpstr>Equation</vt:lpstr>
      <vt:lpstr>Photo Editor Photo</vt:lpstr>
      <vt:lpstr>Image Photo Editor</vt:lpstr>
      <vt:lpstr>PowerPoint Presentation</vt:lpstr>
      <vt:lpstr>PowerPoint Presentation</vt:lpstr>
      <vt:lpstr>PowerPoint Presentation</vt:lpstr>
      <vt:lpstr>Generative models &amp; model selection</vt:lpstr>
      <vt:lpstr>PowerPoint Presentation</vt:lpstr>
      <vt:lpstr>PowerPoint Presentation</vt:lpstr>
      <vt:lpstr>PowerPoint Presentation</vt:lpstr>
      <vt:lpstr>The (negative) free energy approximation</vt:lpstr>
      <vt:lpstr>The complexity term in F</vt:lpstr>
      <vt:lpstr>PowerPoint Presentation</vt:lpstr>
      <vt:lpstr>PowerPoint Presentation</vt:lpstr>
      <vt:lpstr>Fixed effects BMS at group level</vt:lpstr>
      <vt:lpstr>PowerPoint Presentation</vt:lpstr>
      <vt:lpstr>PowerPoint Presentation</vt:lpstr>
      <vt:lpstr>PowerPoint Presentation</vt:lpstr>
      <vt:lpstr>PowerPoint Presentation</vt:lpstr>
      <vt:lpstr>PowerPoint Presentation</vt:lpstr>
      <vt:lpstr>Bayesian Model Averaging (BMA)</vt:lpstr>
      <vt:lpstr>PowerPoint Presentation</vt:lpstr>
      <vt:lpstr>DCM10 in SPM8</vt:lpstr>
      <vt:lpstr>The evolution of DCM in SPM</vt:lpstr>
      <vt:lpstr>PowerPoint Presentation</vt:lpstr>
      <vt:lpstr>Factorial structure of model specification in DCM10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of dynamic audio-visual associations</vt:lpstr>
      <vt:lpstr>Hierarchical Bayesian learning model</vt:lpstr>
      <vt:lpstr>Explaining RTs by different learning models</vt:lpstr>
      <vt:lpstr>PowerPoint Presentation</vt:lpstr>
      <vt:lpstr>Prediction error (PE) activity in the putamen</vt:lpstr>
      <vt:lpstr>PowerPoint Presentation</vt:lpstr>
      <vt:lpstr>Hierarchical variational Bayesian learning</vt:lpstr>
      <vt:lpstr>PowerPoint Presentation</vt:lpstr>
      <vt:lpstr>Diffusion-weighted imaging</vt:lpstr>
      <vt:lpstr>Probabilistic tractography: Kaden  et al. 2007,  NeuroImage</vt:lpstr>
      <vt:lpstr>PowerPoint Presentation</vt:lpstr>
      <vt:lpstr>PowerPoint Presentation</vt:lpstr>
      <vt:lpstr>Connection-specific prior variance  as a function of anatomical connection probability </vt:lpstr>
      <vt:lpstr>PowerPoint Presentation</vt:lpstr>
      <vt:lpstr>PowerPoint Presentation</vt:lpstr>
      <vt:lpstr>PowerPoint Presentation</vt:lpstr>
      <vt:lpstr>PowerPoint Presentation</vt:lpstr>
      <vt:lpstr>PowerPoint Presentation</vt:lpstr>
      <vt:lpstr>Model-based decoding by generative embedding</vt:lpstr>
      <vt:lpstr>Discovering remote or “hidden” brain lesions</vt:lpstr>
      <vt:lpstr>Discovering remote or “hidden” brain lesions</vt:lpstr>
      <vt:lpstr>Model-based decoding of disease status:  mildly aphasic patients (N=11) vs. controls (N=26)</vt:lpstr>
      <vt:lpstr>Model-based decoding of disease status:  aphasic patients (N=11) vs. controls (N=26)</vt:lpstr>
      <vt:lpstr>PowerPoint Presentation</vt:lpstr>
      <vt:lpstr>PowerPoint Presentation</vt:lpstr>
      <vt:lpstr>Key methods papers: DCM for fMRI and BMS – part 1</vt:lpstr>
      <vt:lpstr>Key methods papers: DCM for fMRI and BMS – part 2</vt:lpstr>
      <vt:lpstr>Thank you</vt:lpstr>
    </vt:vector>
  </TitlesOfParts>
  <Company>FIL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dc:title>
  <dc:creator>Klaas Enno Stephan</dc:creator>
  <cp:lastModifiedBy>Klaas Enno Stephan</cp:lastModifiedBy>
  <cp:revision>1732</cp:revision>
  <cp:lastPrinted>2000-08-31T18:39:38Z</cp:lastPrinted>
  <dcterms:created xsi:type="dcterms:W3CDTF">2000-05-18T20:05:13Z</dcterms:created>
  <dcterms:modified xsi:type="dcterms:W3CDTF">2012-10-15T07:43:37Z</dcterms:modified>
</cp:coreProperties>
</file>