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7"/>
  </p:notesMasterIdLst>
  <p:handoutMasterIdLst>
    <p:handoutMasterId r:id="rId38"/>
  </p:handoutMasterIdLst>
  <p:sldIdLst>
    <p:sldId id="413" r:id="rId2"/>
    <p:sldId id="655" r:id="rId3"/>
    <p:sldId id="583" r:id="rId4"/>
    <p:sldId id="575" r:id="rId5"/>
    <p:sldId id="658" r:id="rId6"/>
    <p:sldId id="629" r:id="rId7"/>
    <p:sldId id="602" r:id="rId8"/>
    <p:sldId id="601" r:id="rId9"/>
    <p:sldId id="597" r:id="rId10"/>
    <p:sldId id="599" r:id="rId11"/>
    <p:sldId id="607" r:id="rId12"/>
    <p:sldId id="608" r:id="rId13"/>
    <p:sldId id="609" r:id="rId14"/>
    <p:sldId id="622" r:id="rId15"/>
    <p:sldId id="630" r:id="rId16"/>
    <p:sldId id="636" r:id="rId17"/>
    <p:sldId id="648" r:id="rId18"/>
    <p:sldId id="638" r:id="rId19"/>
    <p:sldId id="639" r:id="rId20"/>
    <p:sldId id="640" r:id="rId21"/>
    <p:sldId id="641" r:id="rId22"/>
    <p:sldId id="659" r:id="rId23"/>
    <p:sldId id="664" r:id="rId24"/>
    <p:sldId id="644" r:id="rId25"/>
    <p:sldId id="660" r:id="rId26"/>
    <p:sldId id="661" r:id="rId27"/>
    <p:sldId id="662" r:id="rId28"/>
    <p:sldId id="663" r:id="rId29"/>
    <p:sldId id="569" r:id="rId30"/>
    <p:sldId id="624" r:id="rId31"/>
    <p:sldId id="512" r:id="rId32"/>
    <p:sldId id="581" r:id="rId33"/>
    <p:sldId id="582" r:id="rId34"/>
    <p:sldId id="579" r:id="rId35"/>
    <p:sldId id="580" r:id="rId36"/>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FEC8"/>
    <a:srgbClr val="009688"/>
    <a:srgbClr val="000000"/>
    <a:srgbClr val="006B61"/>
    <a:srgbClr val="037C03"/>
    <a:srgbClr val="FFFF00"/>
    <a:srgbClr val="00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72" y="-13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7</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13</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28</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29</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30</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fade/>
  </p:transition>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9900CC"/>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900CC"/>
        </a:buClr>
        <a:buChar char="*"/>
        <a:defRPr kumimoji="1" sz="2400">
          <a:solidFill>
            <a:schemeClr val="tx1"/>
          </a:solidFill>
          <a:latin typeface="+mn-lt"/>
        </a:defRPr>
      </a:lvl2pPr>
      <a:lvl3pPr marL="1143000" indent="-228600" algn="l" rtl="0" eaLnBrk="0" fontAlgn="base" hangingPunct="0">
        <a:spcBef>
          <a:spcPct val="20000"/>
        </a:spcBef>
        <a:spcAft>
          <a:spcPct val="0"/>
        </a:spcAft>
        <a:buClr>
          <a:srgbClr val="9900CC"/>
        </a:buClr>
        <a:buChar char="*"/>
        <a:defRPr kumimoji="1" sz="2000">
          <a:solidFill>
            <a:schemeClr val="tx1"/>
          </a:solidFill>
          <a:latin typeface="+mn-lt"/>
        </a:defRPr>
      </a:lvl3pPr>
      <a:lvl4pPr marL="1600200" indent="-228600" algn="l" rtl="0" eaLnBrk="0" fontAlgn="base" hangingPunct="0">
        <a:spcBef>
          <a:spcPct val="20000"/>
        </a:spcBef>
        <a:spcAft>
          <a:spcPct val="0"/>
        </a:spcAft>
        <a:buClr>
          <a:srgbClr val="9900CC"/>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9900CC"/>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8.jpeg"/><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9.wmf"/><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hyperlink" Target="http://imaging.mrc-cbu.cam.ac.uk/imaging/MniTalaira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www.fil.ion.ucl.ac.uk/spm/course/vide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4800" dirty="0" smtClean="0"/>
              <a:t>Zurich SPM Course 2012</a:t>
            </a:r>
            <a:br>
              <a:rPr lang="en-GB" sz="4800" dirty="0" smtClean="0"/>
            </a:br>
            <a:r>
              <a:rPr lang="en-GB" sz="6000" dirty="0" smtClean="0"/>
              <a:t/>
            </a:r>
            <a:br>
              <a:rPr lang="en-GB" sz="6000" dirty="0" smtClean="0"/>
            </a:br>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London</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movement parameters.</a:t>
            </a:r>
            <a:endParaRPr lang="en-US" baseline="0"/>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new distortion fields for each image:</a:t>
            </a:r>
          </a:p>
          <a:p>
            <a:pPr>
              <a:spcBef>
                <a:spcPct val="50000"/>
              </a:spcBef>
              <a:buFontTx/>
              <a:buChar char="•"/>
            </a:pPr>
            <a:r>
              <a:rPr lang="en-GB" baseline="0"/>
              <a:t>estimate rate of change of field with respect to the current estimate of movement parameters in </a:t>
            </a:r>
            <a:r>
              <a:rPr lang="en-GB" b="1" baseline="0"/>
              <a:t>pitch</a:t>
            </a:r>
            <a:r>
              <a:rPr lang="en-GB" baseline="0"/>
              <a:t> and </a:t>
            </a:r>
            <a:r>
              <a:rPr lang="en-GB" b="1" baseline="0"/>
              <a:t>roll</a:t>
            </a:r>
            <a:r>
              <a:rPr lang="en-GB" baseline="0"/>
              <a:t>.</a:t>
            </a:r>
            <a:endParaRPr lang="en-US" baseline="0">
              <a:solidFill>
                <a:srgbClr val="FF0000"/>
              </a:solidFill>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reference from mean of all scans.</a:t>
            </a:r>
            <a:endParaRPr lang="en-US" baseline="0"/>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Unwarp time series.</a:t>
            </a:r>
            <a:endParaRPr lang="en-US" baseline="0"/>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p>
        </p:txBody>
      </p:sp>
      <p:pic>
        <p:nvPicPr>
          <p:cNvPr id="5136" name="Picture 149" descr="taylor_dxr"/>
          <p:cNvPicPr>
            <a:picLocks noChangeAspect="1" noChangeArrowheads="1"/>
          </p:cNvPicPr>
          <p:nvPr/>
        </p:nvPicPr>
        <p:blipFill>
          <a:blip r:embed="rId4">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339" name="Equation" r:id="rId5" imgW="520560" imgH="228600" progId="">
                  <p:embed/>
                </p:oleObj>
              </mc:Choice>
              <mc:Fallback>
                <p:oleObj name="Equation" r:id="rId5" imgW="520560" imgH="2286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340" name="Equation" r:id="rId8" imgW="507960" imgH="228600" progId="">
                  <p:embed/>
                </p:oleObj>
              </mc:Choice>
              <mc:Fallback>
                <p:oleObj name="Equation" r:id="rId8" imgW="507960" imgH="22860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sym typeface="Symbol" pitchFamily="18" charset="2"/>
              </a:rPr>
              <a:t></a:t>
            </a:r>
            <a:endParaRPr lang="en-GB" sz="2400" baseline="0"/>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sym typeface="Symbol" pitchFamily="18" charset="2"/>
              </a:rPr>
              <a:t>+</a:t>
            </a:r>
            <a:endParaRPr lang="en-GB" sz="2400" baseline="0">
              <a:solidFill>
                <a:schemeClr val="bg1"/>
              </a:solidFill>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t>Andersson et al, 2001</a:t>
            </a:r>
            <a:endParaRPr lang="en-US" sz="2200" i="1" baseline="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smtClean="0"/>
              <a:t>Inter-subject averaging</a:t>
            </a:r>
          </a:p>
          <a:p>
            <a:pPr lvl="1" eaLnBrk="1" hangingPunct="1"/>
            <a:r>
              <a:rPr lang="en-GB" smtClean="0"/>
              <a:t>Increase sensitivity with more subjects</a:t>
            </a:r>
          </a:p>
          <a:p>
            <a:pPr lvl="2" eaLnBrk="1" hangingPunct="1"/>
            <a:r>
              <a:rPr lang="en-GB" smtClean="0"/>
              <a:t>Fixed-effects analysis</a:t>
            </a:r>
          </a:p>
          <a:p>
            <a:pPr lvl="1" eaLnBrk="1" hangingPunct="1"/>
            <a:r>
              <a:rPr lang="en-GB" smtClean="0"/>
              <a:t>Extrapolate findings to the population as a whole</a:t>
            </a:r>
          </a:p>
          <a:p>
            <a:pPr lvl="2" eaLnBrk="1" hangingPunct="1"/>
            <a:r>
              <a:rPr lang="en-GB" smtClean="0"/>
              <a:t>Mixed-effects analysis</a:t>
            </a:r>
          </a:p>
          <a:p>
            <a:pPr lvl="2" eaLnBrk="1" hangingPunct="1"/>
            <a:endParaRPr lang="en-GB" smtClean="0"/>
          </a:p>
          <a:p>
            <a:pPr eaLnBrk="1" hangingPunct="1"/>
            <a:r>
              <a:rPr lang="en-GB" smtClean="0"/>
              <a:t>Make results from different studies comparable  by aligning them to standard space</a:t>
            </a:r>
          </a:p>
          <a:p>
            <a:pPr lvl="1" eaLnBrk="1" hangingPunct="1"/>
            <a:r>
              <a:rPr lang="en-GB" smtClean="0"/>
              <a:t>e.g. The T&amp;T convention, using the MNI template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smtClean="0"/>
              <a:t>Noise, artefacts, partial volume effect</a:t>
            </a:r>
          </a:p>
          <a:p>
            <a:pPr lvl="1"/>
            <a:r>
              <a:rPr lang="en-GB" dirty="0" smtClean="0"/>
              <a:t>Intensity inhomogeneity or “bias” field</a:t>
            </a:r>
          </a:p>
          <a:p>
            <a:pPr lvl="1"/>
            <a:r>
              <a:rPr lang="en-GB" dirty="0" smtClean="0"/>
              <a:t>Differences between sequences</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smtClean="0"/>
              <a:t>SPM8 implements  a </a:t>
            </a:r>
            <a:r>
              <a:rPr lang="en-GB" b="1" smtClean="0"/>
              <a:t>generative model</a:t>
            </a:r>
          </a:p>
          <a:p>
            <a:pPr lvl="1" eaLnBrk="1" hangingPunct="1"/>
            <a:r>
              <a:rPr lang="en-GB" smtClean="0"/>
              <a:t>Principled Bayesian probabilistic formulation</a:t>
            </a:r>
          </a:p>
          <a:p>
            <a:pPr eaLnBrk="1" hangingPunct="1"/>
            <a:r>
              <a:rPr lang="en-GB" smtClean="0"/>
              <a:t>Gaussian mixture model segmentation with deformable tissue probability maps (priors) </a:t>
            </a:r>
          </a:p>
          <a:p>
            <a:pPr lvl="1" eaLnBrk="1" hangingPunct="1"/>
            <a:r>
              <a:rPr lang="en-GB" smtClean="0"/>
              <a:t>The inverse of the transformation that aligns the TPMs can be used to normalise the original image</a:t>
            </a:r>
          </a:p>
          <a:p>
            <a:pPr eaLnBrk="1" hangingPunct="1"/>
            <a:r>
              <a:rPr lang="en-GB" smtClean="0"/>
              <a:t>Bias correction is included within the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6810375" cy="1143000"/>
          </a:xfrm>
        </p:spPr>
        <p:txBody>
          <a:bodyPr/>
          <a:lstStyle/>
          <a:p>
            <a:r>
              <a:rPr lang="en-GB" smtClean="0"/>
              <a:t>Modelling inhomogeneity</a:t>
            </a:r>
          </a:p>
        </p:txBody>
      </p:sp>
      <p:sp>
        <p:nvSpPr>
          <p:cNvPr id="57347" name="Rectangle 3"/>
          <p:cNvSpPr>
            <a:spLocks noGrp="1" noChangeArrowheads="1"/>
          </p:cNvSpPr>
          <p:nvPr>
            <p:ph type="body" idx="1"/>
          </p:nvPr>
        </p:nvSpPr>
        <p:spPr>
          <a:xfrm>
            <a:off x="495300" y="1447800"/>
            <a:ext cx="5897563" cy="920750"/>
          </a:xfrm>
        </p:spPr>
        <p:txBody>
          <a:bodyPr/>
          <a:lstStyle/>
          <a:p>
            <a:r>
              <a:rPr lang="en-GB" sz="2000" smtClean="0"/>
              <a:t>A multiplicative bias field is modelled as a linear combination of basis functions.</a:t>
            </a:r>
            <a:endParaRPr lang="en-GB" sz="2400" smtClean="0"/>
          </a:p>
        </p:txBody>
      </p:sp>
      <p:pic>
        <p:nvPicPr>
          <p:cNvPr id="61444" name="Picture 4" descr="b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0000FF"/>
                </a:solidFill>
                <a:cs typeface="Arial" pitchFamily="34" charset="0"/>
              </a:rPr>
              <a:t>Corrupted image</a:t>
            </a:r>
            <a:endParaRPr lang="en-GB" baseline="0">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3333FF"/>
                </a:solidFill>
                <a:cs typeface="Arial" pitchFamily="34" charset="0"/>
              </a:rPr>
              <a:t>Corrected image</a:t>
            </a:r>
            <a:endParaRPr lang="en-GB" baseline="0">
              <a:solidFill>
                <a:srgbClr val="3333FF"/>
              </a:solidFill>
              <a:cs typeface="Arial" pitchFamily="34" charset="0"/>
            </a:endParaRPr>
          </a:p>
        </p:txBody>
      </p:sp>
      <p:sp>
        <p:nvSpPr>
          <p:cNvPr id="61447" name="Text Box 7"/>
          <p:cNvSpPr txBox="1">
            <a:spLocks noChangeArrowheads="1"/>
          </p:cNvSpPr>
          <p:nvPr/>
        </p:nvSpPr>
        <p:spPr bwMode="auto">
          <a:xfrm>
            <a:off x="3800475"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0000FF"/>
                </a:solidFill>
                <a:cs typeface="Arial" pitchFamily="34" charset="0"/>
              </a:rPr>
              <a:t>Bias Field</a:t>
            </a:r>
            <a:endParaRPr lang="en-GB" baseline="0">
              <a:cs typeface="Arial" pitchFamily="34" charset="0"/>
            </a:endParaRPr>
          </a:p>
        </p:txBody>
      </p:sp>
      <p:pic>
        <p:nvPicPr>
          <p:cNvPr id="57352" name="Picture 8" descr="dc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4663" y="0"/>
            <a:ext cx="30813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4600" y="1371600"/>
            <a:ext cx="4876800" cy="4876800"/>
          </a:xfrm>
        </p:spPr>
      </p:pic>
    </p:spTree>
    <p:extLst>
      <p:ext uri="{BB962C8B-B14F-4D97-AF65-F5344CB8AC3E}">
        <p14:creationId xmlns:p14="http://schemas.microsoft.com/office/powerpoint/2010/main" val="781227385"/>
      </p:ext>
    </p:extLst>
  </p:cSld>
  <p:clrMapOvr>
    <a:masterClrMapping/>
  </p:clrMapOvr>
  <p:transition>
    <p:fade/>
  </p:transition>
  <p:timing>
    <p:tnLst>
      <p:par>
        <p:cTn id="1" dur="indefinite" restart="never" nodeType="tmRoot">
          <p:childTnLst>
            <p:video>
              <p:cMediaNode vol="80000" mute="1">
                <p:cTn id="2" repeatCount="indefinite"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smtClean="0"/>
              <a:t>Tissue probability maps (TPMs) are used as the prior, instead of the proportion of voxels in each class</a:t>
            </a:r>
          </a:p>
        </p:txBody>
      </p:sp>
      <p:pic>
        <p:nvPicPr>
          <p:cNvPr id="62468" name="Picture 4" descr="prior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9813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449263" y="5726113"/>
            <a:ext cx="91424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1" baseline="0">
                <a:solidFill>
                  <a:srgbClr val="0033CC"/>
                </a:solidFill>
              </a:rPr>
              <a:t>ICBM Tissue Probabilistic Atlases</a:t>
            </a:r>
            <a:r>
              <a:rPr lang="en-GB" sz="2400" baseline="0"/>
              <a:t>. </a:t>
            </a:r>
            <a:r>
              <a:rPr lang="en-GB" sz="1800" baseline="0"/>
              <a:t>These tissue probability maps are kindly provided by the </a:t>
            </a:r>
            <a:r>
              <a:rPr lang="en-GB" sz="1800" b="1" baseline="0"/>
              <a:t>International Consortium for Brain Mapping</a:t>
            </a:r>
            <a:r>
              <a:rPr lang="en-GB" sz="1800" baseline="0"/>
              <a:t>, John C. Mazziotta and Arthur W. Toga.</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a:latin typeface="Arial" pitchFamily="34" charset="0"/>
              </a:rPr>
              <a:t>The inverse transform warps to the TPMs</a:t>
            </a:r>
          </a:p>
        </p:txBody>
      </p:sp>
      <p:grpSp>
        <p:nvGrpSpPr>
          <p:cNvPr id="2" name="Group 28"/>
          <p:cNvGrpSpPr>
            <a:grpSpLocks/>
          </p:cNvGrpSpPr>
          <p:nvPr/>
        </p:nvGrpSpPr>
        <p:grpSpPr bwMode="auto">
          <a:xfrm>
            <a:off x="0" y="3562350"/>
            <a:ext cx="3814763" cy="3295650"/>
            <a:chOff x="2702" y="1438"/>
            <a:chExt cx="2988" cy="2541"/>
          </a:xfrm>
        </p:grpSpPr>
        <p:sp>
          <p:nvSpPr>
            <p:cNvPr id="65542" name="Rectangle 29"/>
            <p:cNvSpPr>
              <a:spLocks noChangeArrowheads="1"/>
            </p:cNvSpPr>
            <p:nvPr/>
          </p:nvSpPr>
          <p:spPr bwMode="auto">
            <a:xfrm>
              <a:off x="2702" y="1438"/>
              <a:ext cx="2988" cy="2541"/>
            </a:xfrm>
            <a:prstGeom prst="rect">
              <a:avLst/>
            </a:prstGeom>
            <a:solidFill>
              <a:schemeClr val="bg1"/>
            </a:solidFill>
            <a:ln w="9525">
              <a:solidFill>
                <a:schemeClr val="accent2"/>
              </a:solidFill>
              <a:miter lim="800000"/>
              <a:headEnd/>
              <a:tailEnd/>
            </a:ln>
          </p:spPr>
          <p:txBody>
            <a:bodyPr wrap="none" anchor="ctr"/>
            <a:lstStyle/>
            <a:p>
              <a:pPr eaLnBrk="0" hangingPunct="0"/>
              <a:endParaRPr lang="en-US"/>
            </a:p>
          </p:txBody>
        </p:sp>
        <p:pic>
          <p:nvPicPr>
            <p:cNvPr id="6554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 y="1557"/>
              <a:ext cx="2705"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smtClean="0"/>
              <a:t>Seek to match </a:t>
            </a:r>
            <a:r>
              <a:rPr lang="en-GB" b="1" smtClean="0"/>
              <a:t>functionally </a:t>
            </a:r>
            <a:r>
              <a:rPr lang="en-GB" smtClean="0"/>
              <a:t>homologous regions, but...</a:t>
            </a:r>
          </a:p>
          <a:p>
            <a:pPr lvl="1"/>
            <a:r>
              <a:rPr lang="en-GB" smtClean="0"/>
              <a:t>No exact match between structure and function</a:t>
            </a:r>
          </a:p>
          <a:p>
            <a:pPr lvl="1"/>
            <a:r>
              <a:rPr lang="en-GB" smtClean="0"/>
              <a:t>Different cortices can have different folding patterns</a:t>
            </a:r>
          </a:p>
          <a:p>
            <a:pPr lvl="1"/>
            <a:r>
              <a:rPr lang="en-GB" smtClean="0"/>
              <a:t>Challenging high-dimensional optimisation</a:t>
            </a:r>
          </a:p>
          <a:p>
            <a:pPr lvl="2"/>
            <a:r>
              <a:rPr lang="en-GB" smtClean="0"/>
              <a:t>Many local optima</a:t>
            </a:r>
          </a:p>
          <a:p>
            <a:r>
              <a:rPr lang="en-GB" smtClean="0"/>
              <a:t>Compromise</a:t>
            </a:r>
          </a:p>
          <a:p>
            <a:pPr lvl="1"/>
            <a:r>
              <a:rPr lang="en-GB" smtClean="0"/>
              <a:t>Correct relatively large-scale variability (sizes of structures)</a:t>
            </a:r>
          </a:p>
          <a:p>
            <a:pPr lvl="1"/>
            <a:r>
              <a:rPr lang="en-GB"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6096000" cy="1143000"/>
          </a:xfrm>
        </p:spPr>
        <p:txBody>
          <a:bodyPr/>
          <a:lstStyle/>
          <a:p>
            <a:r>
              <a:rPr lang="en-GB" dirty="0" smtClean="0"/>
              <a:t>Preprocessing overview</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3">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3">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3">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3">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5">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6">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3">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7">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rotWithShape="1">
          <a:blip r:embed="rId8">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20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400"/>
                            </p:stCondLst>
                            <p:childTnLst>
                              <p:par>
                                <p:cTn id="16" presetID="22" presetClass="entr" presetSubtype="1" fill="hold" nodeType="afterEffect">
                                  <p:stCondLst>
                                    <p:cond delay="20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2100"/>
                            </p:stCondLst>
                            <p:childTnLst>
                              <p:par>
                                <p:cTn id="20" presetID="22" presetClass="entr" presetSubtype="1" fill="hold" nodeType="afterEffect">
                                  <p:stCondLst>
                                    <p:cond delay="20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nodeType="afterGroup">
                            <p:stCondLst>
                              <p:cond delay="500"/>
                            </p:stCondLst>
                            <p:childTnLst>
                              <p:par>
                                <p:cTn id="43" presetID="22" presetClass="entr" presetSubtype="1" fill="hold"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wipe(up)">
                                      <p:cBhvr>
                                        <p:cTn id="45" dur="500"/>
                                        <p:tgtEl>
                                          <p:spTgt spid="103"/>
                                        </p:tgtEl>
                                      </p:cBhvr>
                                    </p:animEffect>
                                  </p:childTnLst>
                                </p:cTn>
                              </p:par>
                            </p:childTnLst>
                          </p:cTn>
                        </p:par>
                        <p:par>
                          <p:cTn id="46" fill="hold" nodeType="afterGroup">
                            <p:stCondLst>
                              <p:cond delay="1000"/>
                            </p:stCondLst>
                            <p:childTnLst>
                              <p:par>
                                <p:cTn id="47" presetID="22" presetClass="entr" presetSubtype="1" fill="hold"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up)">
                                      <p:cBhvr>
                                        <p:cTn id="49" dur="500"/>
                                        <p:tgtEl>
                                          <p:spTgt spid="105"/>
                                        </p:tgtEl>
                                      </p:cBhvr>
                                    </p:animEffect>
                                  </p:childTnLst>
                                </p:cTn>
                              </p:par>
                            </p:childTnLst>
                          </p:cTn>
                        </p:par>
                        <p:par>
                          <p:cTn id="50" fill="hold" nodeType="afterGroup">
                            <p:stCondLst>
                              <p:cond delay="1500"/>
                            </p:stCondLst>
                            <p:childTnLst>
                              <p:par>
                                <p:cTn id="51" presetID="22" presetClass="entr" presetSubtype="1" fill="hold"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wipe(up)">
                                      <p:cBhvr>
                                        <p:cTn id="53" dur="500"/>
                                        <p:tgtEl>
                                          <p:spTgt spid="107"/>
                                        </p:tgtEl>
                                      </p:cBhvr>
                                    </p:animEffect>
                                  </p:childTnLst>
                                </p:cTn>
                              </p:par>
                            </p:childTnLst>
                          </p:cTn>
                        </p:par>
                        <p:par>
                          <p:cTn id="54" fill="hold" nodeType="afterGroup">
                            <p:stCondLst>
                              <p:cond delay="2000"/>
                            </p:stCondLst>
                            <p:childTnLst>
                              <p:par>
                                <p:cTn id="55" presetID="1" presetClass="entr" presetSubtype="0" fill="hold" grpId="0" nodeType="afterEffect">
                                  <p:stCondLst>
                                    <p:cond delay="20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20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2000"/>
                                        <p:tgtEl>
                                          <p:spTgt spid="63"/>
                                        </p:tgtEl>
                                      </p:cBhvr>
                                    </p:animEffect>
                                  </p:childTnLst>
                                </p:cTn>
                              </p:par>
                              <p:par>
                                <p:cTn id="73" presetID="10" presetClass="entr" presetSubtype="0" fill="hold" nodeType="withEffect">
                                  <p:stCondLst>
                                    <p:cond delay="0"/>
                                  </p:stCondLst>
                                  <p:childTnLst>
                                    <p:set>
                                      <p:cBhvr>
                                        <p:cTn id="74" dur="1" fill="hold">
                                          <p:stCondLst>
                                            <p:cond delay="0"/>
                                          </p:stCondLst>
                                        </p:cTn>
                                        <p:tgtEl>
                                          <p:spTgt spid="1047"/>
                                        </p:tgtEl>
                                        <p:attrNameLst>
                                          <p:attrName>style.visibility</p:attrName>
                                        </p:attrNameLst>
                                      </p:cBhvr>
                                      <p:to>
                                        <p:strVal val="visible"/>
                                      </p:to>
                                    </p:set>
                                    <p:animEffect transition="in" filter="fade">
                                      <p:cBhvr>
                                        <p:cTn id="75" dur="2000"/>
                                        <p:tgtEl>
                                          <p:spTgt spid="104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2000"/>
                                        <p:tgtEl>
                                          <p:spTgt spid="72"/>
                                        </p:tgtEl>
                                      </p:cBhvr>
                                    </p:animEffect>
                                  </p:childTnLst>
                                </p:cTn>
                              </p:par>
                              <p:par>
                                <p:cTn id="81" presetID="10"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2000"/>
                                        <p:tgtEl>
                                          <p:spTgt spid="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2000"/>
                                        <p:tgtEl>
                                          <p:spTgt spid="6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2000"/>
                                        <p:tgtEl>
                                          <p:spTgt spid="7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2000"/>
                                        <p:tgtEl>
                                          <p:spTgt spid="68"/>
                                        </p:tgtEl>
                                      </p:cBhvr>
                                    </p:animEffect>
                                  </p:childTnLst>
                                </p:cTn>
                              </p:par>
                              <p:par>
                                <p:cTn id="95" presetID="1" presetClass="entr" presetSubtype="0" fill="hold" nodeType="withEffect">
                                  <p:stCondLst>
                                    <p:cond delay="0"/>
                                  </p:stCondLst>
                                  <p:childTnLst>
                                    <p:set>
                                      <p:cBhvr>
                                        <p:cTn id="96" dur="1" fill="hold">
                                          <p:stCondLst>
                                            <p:cond delay="0"/>
                                          </p:stCondLst>
                                        </p:cTn>
                                        <p:tgtEl>
                                          <p:spTgt spid="111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20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20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20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20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20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20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20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20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20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20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20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20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20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20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20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20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20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20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20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20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20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20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20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more detail on things like </a:t>
            </a:r>
            <a:r>
              <a:rPr lang="en-GB" dirty="0"/>
              <a:t>mutual information, please see </a:t>
            </a:r>
            <a:r>
              <a:rPr lang="en-GB" dirty="0" smtClean="0"/>
              <a:t>the May 2011 slides and/or my </a:t>
            </a:r>
            <a:r>
              <a:rPr lang="en-GB" dirty="0"/>
              <a:t>video at</a:t>
            </a:r>
            <a:br>
              <a:rPr lang="en-GB" dirty="0"/>
            </a:br>
            <a:r>
              <a:rPr lang="en-GB" dirty="0">
                <a:solidFill>
                  <a:srgbClr val="0070C0"/>
                </a:solidFill>
                <a:hlinkClick r:id="rId2"/>
              </a:rPr>
              <a:t>http</a:t>
            </a:r>
            <a:r>
              <a:rPr lang="en-GB" dirty="0">
                <a:hlinkClick r:id="rId2"/>
              </a:rPr>
              <a:t>://www.fil.ion.ucl.ac.uk/spm/course/video</a:t>
            </a:r>
            <a:r>
              <a:rPr lang="en-GB" dirty="0" smtClean="0">
                <a:hlinkClick r:id="rId2"/>
              </a:rPr>
              <a:t>/</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endParaRPr lang="en-GB" dirty="0" smtClean="0"/>
          </a:p>
          <a:p>
            <a:pPr lvl="1" eaLnBrk="1" hangingPunct="1">
              <a:defRPr/>
            </a:pPr>
            <a:r>
              <a:rPr lang="en-GB" dirty="0" smtClean="0"/>
              <a:t>Increases </a:t>
            </a:r>
            <a:r>
              <a:rPr lang="en-GB" dirty="0" smtClean="0"/>
              <a:t>residual variance and </a:t>
            </a:r>
            <a:r>
              <a:rPr lang="en-GB" dirty="0" smtClean="0"/>
              <a:t>reduces </a:t>
            </a:r>
            <a:r>
              <a:rPr lang="en-GB" dirty="0" smtClean="0"/>
              <a:t>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marL="533400" indent="-533400" eaLnBrk="1" hangingPunct="1">
              <a:defRPr/>
            </a:pPr>
            <a:r>
              <a:rPr lang="en-GB" dirty="0" smtClean="0"/>
              <a:t>Realigned images must be </a:t>
            </a:r>
            <a:r>
              <a:rPr lang="en-GB" dirty="0" err="1" smtClean="0"/>
              <a:t>resliced</a:t>
            </a:r>
            <a:r>
              <a:rPr lang="en-GB" dirty="0" smtClean="0"/>
              <a:t> for analysis</a:t>
            </a:r>
          </a:p>
          <a:p>
            <a:pPr marL="914400" lvl="1" indent="-457200" eaLnBrk="1" hangingPunct="1">
              <a:defRPr/>
            </a:pPr>
            <a:r>
              <a:rPr lang="en-GB" dirty="0" smtClean="0"/>
              <a:t>Not necessary if they will be normalised anyway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Image artefacts may not move according to a rigid body model</a:t>
            </a:r>
          </a:p>
          <a:p>
            <a:pPr lvl="1"/>
            <a:r>
              <a:rPr lang="en-GB" sz="2000" dirty="0" smtClean="0"/>
              <a:t>image distortion, image dropout, </a:t>
            </a:r>
            <a:r>
              <a:rPr lang="en-GB" sz="2000" dirty="0" err="1" smtClean="0"/>
              <a:t>Nyquist</a:t>
            </a:r>
            <a:r>
              <a:rPr lang="en-GB" sz="2000" dirty="0" smtClean="0"/>
              <a:t> ghost</a:t>
            </a:r>
          </a:p>
          <a:p>
            <a:r>
              <a:rPr lang="en-GB" sz="2400" dirty="0" smtClean="0"/>
              <a:t>Gaps between slices can cause aliasing artefacts</a:t>
            </a:r>
          </a:p>
          <a:p>
            <a:r>
              <a:rPr lang="en-GB" sz="2400" dirty="0" smtClean="0"/>
              <a:t>Re-sampling can introduce interpolation errors</a:t>
            </a:r>
          </a:p>
          <a:p>
            <a:pPr lvl="1"/>
            <a:r>
              <a:rPr lang="en-GB" sz="2000" dirty="0" smtClean="0"/>
              <a:t>especially tri-linear interpolation</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170314842</TotalTime>
  <Pages>19</Pages>
  <Words>1505</Words>
  <Application>Microsoft Office PowerPoint</Application>
  <PresentationFormat>A4 Paper (210x297 mm)</PresentationFormat>
  <Paragraphs>283</Paragraphs>
  <Slides>35</Slides>
  <Notes>7</Notes>
  <HiddenSlides>2</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Contemporary Portrait</vt:lpstr>
      <vt:lpstr>Equation</vt:lpstr>
      <vt:lpstr>Zurich SPM Course 2012  Spatial Preprocessing</vt:lpstr>
      <vt:lpstr>fMRI time-series movie</vt:lpstr>
      <vt:lpstr>Preprocessing overview</vt:lpstr>
      <vt:lpstr>Preprocessing overview</vt:lpstr>
      <vt:lpstr>Reorientation and registration demo</vt:lpstr>
      <vt:lpstr>B-spline Interpolation</vt:lpstr>
      <vt:lpstr>Motion in fMRI</vt:lpstr>
      <vt:lpstr>Residual Errors from aligned fMRI</vt:lpstr>
      <vt:lpstr>fMRI movement by distortion interaction</vt:lpstr>
      <vt:lpstr>Correcting for distortion changes using Unwarp</vt:lpstr>
      <vt:lpstr>Spatial Normalisation</vt:lpstr>
      <vt:lpstr>Spatial Normalisation - Reasons</vt:lpstr>
      <vt:lpstr>Standard spaces</vt:lpstr>
      <vt:lpstr>Normalisation via unified segmentation</vt:lpstr>
      <vt:lpstr>Summary of the unified model</vt:lpstr>
      <vt:lpstr>Mixture of Gaussians (MOG)</vt:lpstr>
      <vt:lpstr>Tissue intensity distributions (T1-w MRI)</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Smoothing</vt:lpstr>
      <vt:lpstr>PowerPoint Presentation</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Ged Ridgway</cp:lastModifiedBy>
  <cp:revision>231</cp:revision>
  <cp:lastPrinted>2004-05-04T13:58:27Z</cp:lastPrinted>
  <dcterms:created xsi:type="dcterms:W3CDTF">1996-05-14T17:42:09Z</dcterms:created>
  <dcterms:modified xsi:type="dcterms:W3CDTF">2012-02-15T12:47:55Z</dcterms:modified>
</cp:coreProperties>
</file>