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  <p:sldMasterId id="2147483653" r:id="rId2"/>
  </p:sldMasterIdLst>
  <p:notesMasterIdLst>
    <p:notesMasterId r:id="rId29"/>
  </p:notesMasterIdLst>
  <p:handoutMasterIdLst>
    <p:handoutMasterId r:id="rId30"/>
  </p:handoutMasterIdLst>
  <p:sldIdLst>
    <p:sldId id="1442" r:id="rId3"/>
    <p:sldId id="1481" r:id="rId4"/>
    <p:sldId id="1534" r:id="rId5"/>
    <p:sldId id="1536" r:id="rId6"/>
    <p:sldId id="1533" r:id="rId7"/>
    <p:sldId id="1535" r:id="rId8"/>
    <p:sldId id="1542" r:id="rId9"/>
    <p:sldId id="1544" r:id="rId10"/>
    <p:sldId id="1537" r:id="rId11"/>
    <p:sldId id="1546" r:id="rId12"/>
    <p:sldId id="1568" r:id="rId13"/>
    <p:sldId id="1555" r:id="rId14"/>
    <p:sldId id="1506" r:id="rId15"/>
    <p:sldId id="1510" r:id="rId16"/>
    <p:sldId id="1569" r:id="rId17"/>
    <p:sldId id="1554" r:id="rId18"/>
    <p:sldId id="1507" r:id="rId19"/>
    <p:sldId id="1508" r:id="rId20"/>
    <p:sldId id="1511" r:id="rId21"/>
    <p:sldId id="1513" r:id="rId22"/>
    <p:sldId id="1570" r:id="rId23"/>
    <p:sldId id="1509" r:id="rId24"/>
    <p:sldId id="1571" r:id="rId25"/>
    <p:sldId id="1527" r:id="rId26"/>
    <p:sldId id="1529" r:id="rId27"/>
    <p:sldId id="1498" r:id="rId28"/>
  </p:sldIdLst>
  <p:sldSz cx="10287000" cy="6858000" type="35mm"/>
  <p:notesSz cx="6794500" cy="99314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C0C0C0"/>
    <a:srgbClr val="EAEAEA"/>
    <a:srgbClr val="3333FF"/>
    <a:srgbClr val="33CC33"/>
    <a:srgbClr val="FF0000"/>
    <a:srgbClr val="0066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61" autoAdjust="0"/>
    <p:restoredTop sz="84123" autoAdjust="0"/>
  </p:normalViewPr>
  <p:slideViewPr>
    <p:cSldViewPr snapToGrid="0">
      <p:cViewPr varScale="1">
        <p:scale>
          <a:sx n="77" d="100"/>
          <a:sy n="77" d="100"/>
        </p:scale>
        <p:origin x="-1362" y="-90"/>
      </p:cViewPr>
      <p:guideLst>
        <p:guide orient="horz" pos="2295"/>
        <p:guide pos="32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9331"/>
    </p:cViewPr>
  </p:sorterViewPr>
  <p:notesViewPr>
    <p:cSldViewPr snapToGrid="0">
      <p:cViewPr varScale="1">
        <p:scale>
          <a:sx n="82" d="100"/>
          <a:sy n="82" d="100"/>
        </p:scale>
        <p:origin x="-2172" y="-9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7.wmf"/><Relationship Id="rId4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74" tIns="44737" rIns="89474" bIns="44737" numCol="1" anchor="t" anchorCtr="0" compatLnSpc="1">
            <a:prstTxWarp prst="textNoShape">
              <a:avLst/>
            </a:prstTxWarp>
          </a:bodyPr>
          <a:lstStyle>
            <a:lvl1pPr defTabSz="89535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74" tIns="44737" rIns="89474" bIns="44737" numCol="1" anchor="t" anchorCtr="0" compatLnSpc="1">
            <a:prstTxWarp prst="textNoShape">
              <a:avLst/>
            </a:prstTxWarp>
          </a:bodyPr>
          <a:lstStyle>
            <a:lvl1pPr algn="r" defTabSz="89535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610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74" tIns="44737" rIns="89474" bIns="44737" numCol="1" anchor="b" anchorCtr="0" compatLnSpc="1">
            <a:prstTxWarp prst="textNoShape">
              <a:avLst/>
            </a:prstTxWarp>
          </a:bodyPr>
          <a:lstStyle>
            <a:lvl1pPr defTabSz="89535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610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74" tIns="44737" rIns="89474" bIns="44737" numCol="1" anchor="b" anchorCtr="0" compatLnSpc="1">
            <a:prstTxWarp prst="textNoShape">
              <a:avLst/>
            </a:prstTxWarp>
          </a:bodyPr>
          <a:lstStyle>
            <a:lvl1pPr algn="r" defTabSz="89535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9DA12B95-1EA7-4837-87E2-882D152AEF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341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74" tIns="44737" rIns="89474" bIns="44737" numCol="1" anchor="t" anchorCtr="0" compatLnSpc="1">
            <a:prstTxWarp prst="textNoShape">
              <a:avLst/>
            </a:prstTxWarp>
          </a:bodyPr>
          <a:lstStyle>
            <a:lvl1pPr defTabSz="89535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74" tIns="44737" rIns="89474" bIns="44737" numCol="1" anchor="t" anchorCtr="0" compatLnSpc="1">
            <a:prstTxWarp prst="textNoShape">
              <a:avLst/>
            </a:prstTxWarp>
          </a:bodyPr>
          <a:lstStyle>
            <a:lvl1pPr algn="r" defTabSz="89535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3250" y="746125"/>
            <a:ext cx="55880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8050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74" tIns="44737" rIns="89474" bIns="447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610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74" tIns="44737" rIns="89474" bIns="44737" numCol="1" anchor="b" anchorCtr="0" compatLnSpc="1">
            <a:prstTxWarp prst="textNoShape">
              <a:avLst/>
            </a:prstTxWarp>
          </a:bodyPr>
          <a:lstStyle>
            <a:lvl1pPr defTabSz="89535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6100"/>
            <a:ext cx="29432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9474" tIns="44737" rIns="89474" bIns="44737" numCol="1" anchor="b" anchorCtr="0" compatLnSpc="1">
            <a:prstTxWarp prst="textNoShape">
              <a:avLst/>
            </a:prstTxWarp>
          </a:bodyPr>
          <a:lstStyle>
            <a:lvl1pPr algn="r" defTabSz="89535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76A1A48A-A186-4366-BB92-889CDB69E3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920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Describe </a:t>
            </a:r>
            <a:r>
              <a:rPr lang="en-US" dirty="0" err="1" smtClean="0"/>
              <a:t>thresholded</a:t>
            </a:r>
            <a:r>
              <a:rPr lang="en-US" dirty="0" smtClean="0"/>
              <a:t> images</a:t>
            </a:r>
          </a:p>
          <a:p>
            <a:r>
              <a:rPr lang="en-US" dirty="0" smtClean="0"/>
              <a:t>One number</a:t>
            </a:r>
            <a:r>
              <a:rPr lang="en-US" baseline="0" dirty="0" smtClean="0"/>
              <a:t> for each spatial location (that gives the estimated effect size). </a:t>
            </a:r>
            <a:endParaRPr lang="en-US" dirty="0" smtClean="0"/>
          </a:p>
          <a:p>
            <a:r>
              <a:rPr lang="en-US" dirty="0" smtClean="0"/>
              <a:t>Two schools:</a:t>
            </a:r>
            <a:r>
              <a:rPr lang="en-US" baseline="0" dirty="0" smtClean="0"/>
              <a:t> 1) decide on </a:t>
            </a:r>
            <a:r>
              <a:rPr lang="en-US" baseline="0" dirty="0" err="1" smtClean="0"/>
              <a:t>voxels</a:t>
            </a:r>
            <a:r>
              <a:rPr lang="en-US" baseline="0" dirty="0" smtClean="0"/>
              <a:t> 2) decide on regions/blobs </a:t>
            </a:r>
          </a:p>
          <a:p>
            <a:r>
              <a:rPr lang="en-US" baseline="0" dirty="0" smtClean="0"/>
              <a:t>(</a:t>
            </a:r>
            <a:r>
              <a:rPr lang="en-US" baseline="0" dirty="0" err="1" smtClean="0"/>
              <a:t>voxels</a:t>
            </a:r>
            <a:r>
              <a:rPr lang="en-US" baseline="0" dirty="0" smtClean="0"/>
              <a:t> are arbitrary in number and location, and smoothing means that effects are blurred and don’t really have </a:t>
            </a:r>
            <a:r>
              <a:rPr lang="en-US" baseline="0" dirty="0" err="1" smtClean="0"/>
              <a:t>voxel</a:t>
            </a:r>
            <a:r>
              <a:rPr lang="en-US" baseline="0" dirty="0" smtClean="0"/>
              <a:t> resolution).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A1A48A-A186-4366-BB92-889CDB69E325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LIKE THROWING</a:t>
            </a:r>
            <a:r>
              <a:rPr lang="en-US" baseline="0" dirty="0" smtClean="0"/>
              <a:t> A DICE. YOU CAN CONTROL THE FALSE POSITIVE RATE.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1815-B77E-4C7A-8C00-989BA6EDB9F5}" type="slidenum">
              <a:rPr lang="en-GB" smtClean="0"/>
              <a:pPr/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LIKE THROWING</a:t>
            </a:r>
            <a:r>
              <a:rPr lang="en-US" baseline="0" dirty="0" smtClean="0"/>
              <a:t> A DICE. YOU CAN CONTROL THE FALSE POSITIVE RATE.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1815-B77E-4C7A-8C00-989BA6EDB9F5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err="1" smtClean="0"/>
              <a:t>Suprathreshold</a:t>
            </a:r>
            <a:r>
              <a:rPr lang="en-US" dirty="0" smtClean="0"/>
              <a:t> BLOBS not </a:t>
            </a:r>
            <a:r>
              <a:rPr lang="en-US" dirty="0" err="1" smtClean="0"/>
              <a:t>voxels</a:t>
            </a:r>
            <a:r>
              <a:rPr lang="en-US" baseline="0" dirty="0" smtClean="0"/>
              <a:t>, under the null</a:t>
            </a:r>
          </a:p>
          <a:p>
            <a:r>
              <a:rPr lang="en-US" baseline="0" dirty="0" smtClean="0"/>
              <a:t>Not really interested in </a:t>
            </a:r>
            <a:r>
              <a:rPr lang="en-US" baseline="0" dirty="0" err="1" smtClean="0"/>
              <a:t>infering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voxels</a:t>
            </a:r>
            <a:r>
              <a:rPr lang="en-US" baseline="0" dirty="0" smtClean="0"/>
              <a:t> anyway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00B40C-A27D-4BF2-91D9-2B0C2DFD00AB}" type="slidenum">
              <a:rPr lang="en-GB" smtClean="0"/>
              <a:pPr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Return to inference on</a:t>
            </a:r>
            <a:r>
              <a:rPr lang="en-US" baseline="0" dirty="0" smtClean="0"/>
              <a:t> smooth images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Aims: identify surprising</a:t>
            </a:r>
            <a:r>
              <a:rPr lang="en-US" baseline="0" dirty="0" smtClean="0"/>
              <a:t>/improbable </a:t>
            </a:r>
            <a:r>
              <a:rPr lang="en-US" baseline="0" dirty="0" smtClean="0"/>
              <a:t>landscape features </a:t>
            </a:r>
            <a:r>
              <a:rPr lang="en-US" baseline="0" dirty="0" smtClean="0"/>
              <a:t>in this smooth null image</a:t>
            </a:r>
            <a:r>
              <a:rPr lang="en-US" baseline="0" dirty="0" smtClean="0"/>
              <a:t>. </a:t>
            </a:r>
            <a:endParaRPr lang="en-US" baseline="0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Apply high threshold: identify improbably high peaks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Apply low  threshold: identify improbably fat peaks</a:t>
            </a:r>
          </a:p>
          <a:p>
            <a:r>
              <a:rPr lang="en-US" dirty="0" smtClean="0"/>
              <a:t>Two surprising</a:t>
            </a:r>
            <a:r>
              <a:rPr lang="en-US" baseline="0" dirty="0" smtClean="0"/>
              <a:t> features: Two thresholds.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A1A48A-A186-4366-BB92-889CDB69E325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Improbability</a:t>
            </a:r>
            <a:r>
              <a:rPr lang="en-US" baseline="0" dirty="0" smtClean="0"/>
              <a:t> statements require a null distribution:</a:t>
            </a:r>
          </a:p>
          <a:p>
            <a:r>
              <a:rPr lang="en-US" baseline="0" dirty="0" smtClean="0"/>
              <a:t>1.  Simulations of null experiments </a:t>
            </a:r>
          </a:p>
          <a:p>
            <a:r>
              <a:rPr lang="en-US" baseline="0" dirty="0" smtClean="0"/>
              <a:t>2.  A model for null experiments.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A1A48A-A186-4366-BB92-889CDB69E325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grf</a:t>
            </a:r>
            <a:r>
              <a:rPr lang="en-US" baseline="0" dirty="0" smtClean="0"/>
              <a:t>?</a:t>
            </a:r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A1A48A-A186-4366-BB92-889CDB69E325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4174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</a:t>
            </a:r>
            <a:r>
              <a:rPr lang="en-US" baseline="0" dirty="0" smtClean="0"/>
              <a:t> use </a:t>
            </a:r>
            <a:r>
              <a:rPr lang="en-US" baseline="0" dirty="0" err="1" smtClean="0"/>
              <a:t>grf</a:t>
            </a:r>
            <a:r>
              <a:rPr lang="en-US" baseline="0" dirty="0" smtClean="0"/>
              <a:t>: because of these results.</a:t>
            </a:r>
          </a:p>
          <a:p>
            <a:r>
              <a:rPr lang="en-US" baseline="0" dirty="0" smtClean="0"/>
              <a:t>EC is an integer defined on excursion set for any threshold.</a:t>
            </a:r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A1A48A-A186-4366-BB92-889CDB69E325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6953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 depends on search</a:t>
            </a:r>
            <a:r>
              <a:rPr lang="en-US" baseline="0" dirty="0" smtClean="0"/>
              <a:t> volume and smoothness</a:t>
            </a:r>
          </a:p>
          <a:p>
            <a:endParaRPr lang="en-US" baseline="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400" b="0" dirty="0" smtClean="0"/>
              <a:t>Assumptions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2000" b="0" dirty="0" smtClean="0">
                <a:sym typeface="Symbol" pitchFamily="18" charset="2"/>
              </a:rPr>
              <a:t>Multivariate Normal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2000" b="0" dirty="0" smtClean="0">
                <a:sym typeface="Symbol" pitchFamily="18" charset="2"/>
              </a:rPr>
              <a:t>Stationary*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2000" b="0" dirty="0" smtClean="0">
                <a:sym typeface="Symbol" pitchFamily="18" charset="2"/>
              </a:rPr>
              <a:t>ACF </a:t>
            </a:r>
            <a:r>
              <a:rPr lang="en-GB" sz="2000" b="0" dirty="0" smtClean="0"/>
              <a:t>twice differentiable at 0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GB" sz="2000" b="0" dirty="0" smtClean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Times New Roman" pitchFamily="18" charset="0"/>
              <a:buChar char="*"/>
            </a:pPr>
            <a:r>
              <a:rPr lang="en-GB" sz="1800" b="0" dirty="0" err="1" smtClean="0"/>
              <a:t>Stationarity</a:t>
            </a:r>
            <a:endParaRPr lang="en-GB" sz="1800" b="0" dirty="0" smtClean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1600" b="0" dirty="0" smtClean="0"/>
              <a:t>Results valid w/out </a:t>
            </a:r>
            <a:r>
              <a:rPr lang="en-GB" sz="1600" b="0" dirty="0" err="1" smtClean="0"/>
              <a:t>stationarity</a:t>
            </a:r>
            <a:endParaRPr lang="en-GB" sz="1600" b="0" dirty="0" smtClean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GB" sz="1600" b="0" dirty="0" smtClean="0"/>
              <a:t>More accurate when stat. holds</a:t>
            </a:r>
          </a:p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A1A48A-A186-4366-BB92-889CDB69E325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5447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A1A48A-A186-4366-BB92-889CDB69E325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05937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 finally,</a:t>
            </a:r>
            <a:r>
              <a:rPr lang="en-US" baseline="0" dirty="0" smtClean="0"/>
              <a:t> in 3 dimensions…. Can’t visualize so easily…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6A1A48A-A186-4366-BB92-889CDB69E325}" type="slidenum">
              <a:rPr lang="en-GB" smtClean="0"/>
              <a:pPr>
                <a:defRPr/>
              </a:pPr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3844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1815-B77E-4C7A-8C00-989BA6EDB9F5}" type="slidenum">
              <a:rPr lang="en-GB" smtClean="0"/>
              <a:pPr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1815-B77E-4C7A-8C00-989BA6EDB9F5}" type="slidenum">
              <a:rPr lang="en-GB" smtClean="0"/>
              <a:pPr/>
              <a:t>4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 Aim: Deciding</a:t>
            </a:r>
            <a:r>
              <a:rPr lang="en-US" baseline="0" dirty="0" smtClean="0"/>
              <a:t> which </a:t>
            </a:r>
            <a:r>
              <a:rPr lang="en-US" baseline="0" dirty="0" err="1" smtClean="0"/>
              <a:t>dn</a:t>
            </a:r>
            <a:r>
              <a:rPr lang="en-US" baseline="0" dirty="0" smtClean="0"/>
              <a:t> the data came from</a:t>
            </a:r>
            <a:endParaRPr lang="en-US" dirty="0" smtClean="0"/>
          </a:p>
          <a:p>
            <a:r>
              <a:rPr lang="en-US" dirty="0" smtClean="0"/>
              <a:t>How?</a:t>
            </a:r>
            <a:r>
              <a:rPr lang="en-US" baseline="0" dirty="0" smtClean="0"/>
              <a:t> Decision rule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1815-B77E-4C7A-8C00-989BA6EDB9F5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LIKE THROWING</a:t>
            </a:r>
            <a:r>
              <a:rPr lang="en-US" baseline="0" dirty="0" smtClean="0"/>
              <a:t> A DICE. YOU CAN CONTROL THE FALSE POSITIVE RATE.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1815-B77E-4C7A-8C00-989BA6EDB9F5}" type="slidenum">
              <a:rPr lang="en-GB" smtClean="0"/>
              <a:pPr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LIKE THROWING</a:t>
            </a:r>
            <a:r>
              <a:rPr lang="en-US" baseline="0" dirty="0" smtClean="0"/>
              <a:t> A DICE. YOU CAN CONTROL THE FALSE POSITIVE RATE.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1815-B77E-4C7A-8C00-989BA6EDB9F5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LIKE THROWING</a:t>
            </a:r>
            <a:r>
              <a:rPr lang="en-US" baseline="0" dirty="0" smtClean="0"/>
              <a:t> A DICE. YOU CAN CONTROL THE FALSE POSITIVE RATE.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1815-B77E-4C7A-8C00-989BA6EDB9F5}" type="slidenum">
              <a:rPr lang="en-GB" smtClean="0"/>
              <a:pPr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Deciding which distributio</a:t>
            </a:r>
            <a:r>
              <a:rPr lang="en-US" baseline="0" dirty="0" smtClean="0"/>
              <a:t>n the data comes from (</a:t>
            </a:r>
            <a:r>
              <a:rPr lang="en-US" dirty="0" smtClean="0"/>
              <a:t>between two probability</a:t>
            </a:r>
            <a:r>
              <a:rPr lang="en-US" baseline="0" dirty="0" smtClean="0"/>
              <a:t> </a:t>
            </a:r>
            <a:r>
              <a:rPr lang="en-US" dirty="0" smtClean="0"/>
              <a:t>models) .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B9C619-8B11-4C0C-94CC-2C79EE403BC0}" type="slidenum">
              <a:rPr lang="en-GB" smtClean="0"/>
              <a:pPr/>
              <a:t>9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LIKE THROWING</a:t>
            </a:r>
            <a:r>
              <a:rPr lang="en-US" baseline="0" dirty="0" smtClean="0"/>
              <a:t> A DICE. YOU CAN CONTROL THE FALSE POSITIVE RATE.</a:t>
            </a:r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291815-B77E-4C7A-8C00-989BA6EDB9F5}" type="slidenum">
              <a:rPr lang="en-GB" smtClean="0"/>
              <a:pPr/>
              <a:t>10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44111-74AB-43D3-892B-1A6A45889D7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8D72C-06E2-4EF8-A319-D4FFF48FEEF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9748A3-C28B-4C08-8BB3-4DDA75BDCDB8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81B13-9451-4F13-81E5-70BB6423AE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5FF65-1735-4D92-98D9-5C391017432D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FD99C-2B6A-403E-8CAA-BDEA68C7588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DB3F1-4414-4BFE-996F-DE866254F75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0F932-3F1B-4A30-910E-6DB8573BB1C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AB8C6-DDB1-4AF0-94EC-029DA3B015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333C72-6347-45B5-B4AB-EA4C3B58C9E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AE63F-27AA-4703-8EFF-27ED51C0AEB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AC48B-1151-448E-9BA8-3DC631BE588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ACFE3-CCAE-4613-93BB-83529B0910F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25868-E9CD-4878-8189-2BDF3802A2E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3EEFD-AB10-41B4-8B65-21C63E9C4F1D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F3FB75-8C29-48ED-9A01-D6CFA1AC63D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EE2FA-7A4F-4E19-8452-74752E3DA834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A4DAA1-85F5-4506-AFB5-F95CE6276F6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9FAFC-EE32-488E-8FF6-0E11FC06DA6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8A5E0-945B-4D85-B8DA-EC13CAA5C1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85B48-6945-4A7D-B73C-41D37F1CE46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67C04-EFC3-4A82-B5CC-F54F77112C1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</a:p>
        </p:txBody>
      </p:sp>
      <p:sp>
        <p:nvSpPr>
          <p:cNvPr id="1338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38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b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38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/>
            </a:lvl1pPr>
          </a:lstStyle>
          <a:p>
            <a:pPr>
              <a:defRPr/>
            </a:pPr>
            <a:fld id="{FB466868-C9A1-47C5-B3D4-C0A64A91A01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</a:p>
        </p:txBody>
      </p:sp>
      <p:sp>
        <p:nvSpPr>
          <p:cNvPr id="2120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20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b="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20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/>
            </a:lvl1pPr>
          </a:lstStyle>
          <a:p>
            <a:pPr>
              <a:defRPr/>
            </a:pPr>
            <a:fld id="{46A44CDE-215E-47D4-87C8-51702E257F8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Unicode MS" pitchFamily="34" charset="-128"/>
          <a:ea typeface="Arial Unicode MS" pitchFamily="34" charset="-128"/>
          <a:cs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21.bin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2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5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1.png"/><Relationship Id="rId7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7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7.wmf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8.bin"/><Relationship Id="rId9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6"/>
          <p:cNvSpPr>
            <a:spLocks noChangeArrowheads="1"/>
          </p:cNvSpPr>
          <p:nvPr/>
        </p:nvSpPr>
        <p:spPr bwMode="auto">
          <a:xfrm>
            <a:off x="223838" y="230188"/>
            <a:ext cx="9829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Multiple testing</a:t>
            </a:r>
          </a:p>
        </p:txBody>
      </p:sp>
      <p:sp>
        <p:nvSpPr>
          <p:cNvPr id="8195" name="Rectangle 47"/>
          <p:cNvSpPr>
            <a:spLocks noChangeArrowheads="1"/>
          </p:cNvSpPr>
          <p:nvPr/>
        </p:nvSpPr>
        <p:spPr bwMode="auto">
          <a:xfrm>
            <a:off x="222250" y="5722938"/>
            <a:ext cx="9829800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000" b="0" dirty="0" smtClean="0"/>
              <a:t> </a:t>
            </a:r>
            <a:endParaRPr lang="en-US" sz="2000" b="0" dirty="0"/>
          </a:p>
        </p:txBody>
      </p:sp>
      <p:sp>
        <p:nvSpPr>
          <p:cNvPr id="8196" name="Rectangle 48"/>
          <p:cNvSpPr>
            <a:spLocks noChangeArrowheads="1"/>
          </p:cNvSpPr>
          <p:nvPr/>
        </p:nvSpPr>
        <p:spPr bwMode="auto">
          <a:xfrm>
            <a:off x="833438" y="1873250"/>
            <a:ext cx="5503862" cy="273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77825">
              <a:lnSpc>
                <a:spcPct val="80000"/>
              </a:lnSpc>
              <a:spcBef>
                <a:spcPct val="100000"/>
              </a:spcBef>
            </a:pPr>
            <a:r>
              <a:rPr lang="en-US" sz="2400" b="0" dirty="0" smtClean="0">
                <a:latin typeface="Arial Unicode MS" pitchFamily="34" charset="-128"/>
              </a:rPr>
              <a:t>Justin </a:t>
            </a:r>
            <a:r>
              <a:rPr lang="en-US" sz="2400" b="0" dirty="0" err="1" smtClean="0">
                <a:latin typeface="Arial Unicode MS" pitchFamily="34" charset="-128"/>
              </a:rPr>
              <a:t>Chumbley</a:t>
            </a:r>
            <a:r>
              <a:rPr lang="en-US" sz="2000" b="0" dirty="0">
                <a:latin typeface="Arial Unicode MS" pitchFamily="34" charset="-128"/>
              </a:rPr>
              <a:t/>
            </a:r>
            <a:br>
              <a:rPr lang="en-US" sz="2000" b="0" dirty="0">
                <a:latin typeface="Arial Unicode MS" pitchFamily="34" charset="-128"/>
              </a:rPr>
            </a:br>
            <a:r>
              <a:rPr lang="en-US" sz="2400" dirty="0">
                <a:latin typeface="Arial Unicode MS" pitchFamily="34" charset="-128"/>
              </a:rPr>
              <a:t/>
            </a:r>
            <a:br>
              <a:rPr lang="en-US" sz="2400" dirty="0">
                <a:latin typeface="Arial Unicode MS" pitchFamily="34" charset="-128"/>
              </a:rPr>
            </a:br>
            <a:r>
              <a:rPr lang="en-GB" b="0" dirty="0">
                <a:latin typeface="Arial Unicode MS" pitchFamily="34" charset="-128"/>
              </a:rPr>
              <a:t>Laboratory for Social and Neural Systems Research</a:t>
            </a:r>
          </a:p>
          <a:p>
            <a:pPr marL="377825">
              <a:lnSpc>
                <a:spcPct val="80000"/>
              </a:lnSpc>
              <a:spcBef>
                <a:spcPct val="30000"/>
              </a:spcBef>
            </a:pPr>
            <a:r>
              <a:rPr lang="en-GB" b="0" dirty="0">
                <a:latin typeface="Arial Unicode MS" pitchFamily="34" charset="-128"/>
              </a:rPr>
              <a:t>Institute for Empirical Research in Economics</a:t>
            </a:r>
          </a:p>
          <a:p>
            <a:pPr marL="377825">
              <a:lnSpc>
                <a:spcPct val="80000"/>
              </a:lnSpc>
              <a:spcBef>
                <a:spcPct val="30000"/>
              </a:spcBef>
            </a:pPr>
            <a:r>
              <a:rPr lang="en-GB" b="0" dirty="0">
                <a:latin typeface="Arial Unicode MS" pitchFamily="34" charset="-128"/>
              </a:rPr>
              <a:t>University of Zurich</a:t>
            </a:r>
            <a:endParaRPr lang="en-US" b="0" dirty="0">
              <a:latin typeface="Arial Unicode MS" pitchFamily="34" charset="-128"/>
            </a:endParaRPr>
          </a:p>
          <a:p>
            <a:pPr marL="377825">
              <a:lnSpc>
                <a:spcPct val="80000"/>
              </a:lnSpc>
              <a:spcBef>
                <a:spcPct val="20000"/>
              </a:spcBef>
            </a:pPr>
            <a:endParaRPr lang="en-US" b="0" dirty="0">
              <a:latin typeface="Arial Unicode MS" pitchFamily="34" charset="-128"/>
            </a:endParaRPr>
          </a:p>
          <a:p>
            <a:pPr marL="377825">
              <a:lnSpc>
                <a:spcPct val="80000"/>
              </a:lnSpc>
              <a:spcBef>
                <a:spcPct val="20000"/>
              </a:spcBef>
            </a:pPr>
            <a:r>
              <a:rPr lang="en-US" b="0" dirty="0" smtClean="0">
                <a:latin typeface="Arial Unicode MS" pitchFamily="34" charset="-128"/>
              </a:rPr>
              <a:t> </a:t>
            </a:r>
            <a:endParaRPr lang="en-GB" b="0" dirty="0">
              <a:latin typeface="Arial Unicode MS" pitchFamily="34" charset="-128"/>
            </a:endParaRPr>
          </a:p>
        </p:txBody>
      </p:sp>
      <p:sp>
        <p:nvSpPr>
          <p:cNvPr id="8197" name="Text Box 49"/>
          <p:cNvSpPr txBox="1">
            <a:spLocks noChangeArrowheads="1"/>
          </p:cNvSpPr>
          <p:nvPr/>
        </p:nvSpPr>
        <p:spPr bwMode="auto">
          <a:xfrm>
            <a:off x="1181100" y="4605338"/>
            <a:ext cx="4164013" cy="679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 dirty="0"/>
              <a:t>With many thanks for slides &amp; images to:</a:t>
            </a:r>
          </a:p>
          <a:p>
            <a:pPr>
              <a:spcBef>
                <a:spcPct val="40000"/>
              </a:spcBef>
            </a:pPr>
            <a:r>
              <a:rPr lang="en-GB" sz="1600" b="0" dirty="0" smtClean="0"/>
              <a:t>TNU/FIL </a:t>
            </a:r>
            <a:r>
              <a:rPr lang="en-GB" sz="1600" b="0" dirty="0"/>
              <a:t>Methods group</a:t>
            </a:r>
            <a:endParaRPr lang="en-US" sz="16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0487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 dirty="0" smtClean="0">
                <a:solidFill>
                  <a:schemeClr val="tx2"/>
                </a:solidFill>
                <a:latin typeface="Arial Unicode MS" pitchFamily="34" charset="-128"/>
              </a:rPr>
              <a:t>Multiple tests</a:t>
            </a:r>
            <a:endParaRPr lang="en-US" sz="3200" dirty="0">
              <a:solidFill>
                <a:schemeClr val="tx2"/>
              </a:solidFill>
              <a:latin typeface="Arial Unicode MS" pitchFamily="34" charset="-128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71513" y="4895850"/>
            <a:ext cx="2192337" cy="1714500"/>
            <a:chOff x="1409" y="3010"/>
            <a:chExt cx="1228" cy="1080"/>
          </a:xfrm>
        </p:grpSpPr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1409" y="3543"/>
              <a:ext cx="30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GB" sz="2000" b="0" i="1">
                  <a:latin typeface="Times New Roman" pitchFamily="18" charset="0"/>
                </a:rPr>
                <a:t>t</a:t>
              </a:r>
              <a:r>
                <a:rPr lang="en-GB" sz="2000"/>
                <a:t> = </a:t>
              </a: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1756" y="3010"/>
              <a:ext cx="791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 i="1"/>
                <a:t>contrast</a:t>
              </a:r>
              <a:r>
                <a:rPr lang="en-GB" sz="1800"/>
                <a:t> of</a:t>
              </a:r>
              <a:br>
                <a:rPr lang="en-GB" sz="1800"/>
              </a:br>
              <a:r>
                <a:rPr lang="en-GB" sz="1800"/>
                <a:t>estimated</a:t>
              </a:r>
              <a:br>
                <a:rPr lang="en-GB" sz="1800"/>
              </a:br>
              <a:r>
                <a:rPr lang="en-GB" sz="1800"/>
                <a:t>parameters</a:t>
              </a: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871" y="3688"/>
              <a:ext cx="62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/>
                <a:t>variance</a:t>
              </a:r>
              <a:br>
                <a:rPr lang="en-GB" sz="1800"/>
              </a:br>
              <a:r>
                <a:rPr lang="en-GB" sz="1800"/>
                <a:t>estimate</a:t>
              </a:r>
            </a:p>
          </p:txBody>
        </p:sp>
        <p:sp>
          <p:nvSpPr>
            <p:cNvPr id="1041" name="Line 14"/>
            <p:cNvSpPr>
              <a:spLocks noChangeShapeType="1"/>
            </p:cNvSpPr>
            <p:nvPr/>
          </p:nvSpPr>
          <p:spPr bwMode="auto">
            <a:xfrm flipV="1">
              <a:off x="1763" y="3648"/>
              <a:ext cx="816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15"/>
            <p:cNvSpPr>
              <a:spLocks/>
            </p:cNvSpPr>
            <p:nvPr/>
          </p:nvSpPr>
          <p:spPr bwMode="auto">
            <a:xfrm>
              <a:off x="1649" y="3724"/>
              <a:ext cx="988" cy="364"/>
            </a:xfrm>
            <a:custGeom>
              <a:avLst/>
              <a:gdLst>
                <a:gd name="T0" fmla="*/ 0 w 1070"/>
                <a:gd name="T1" fmla="*/ 245 h 364"/>
                <a:gd name="T2" fmla="*/ 97 w 1070"/>
                <a:gd name="T3" fmla="*/ 363 h 364"/>
                <a:gd name="T4" fmla="*/ 97 w 1070"/>
                <a:gd name="T5" fmla="*/ 0 h 364"/>
                <a:gd name="T6" fmla="*/ 867 w 1070"/>
                <a:gd name="T7" fmla="*/ 0 h 364"/>
                <a:gd name="T8" fmla="*/ 911 w 1070"/>
                <a:gd name="T9" fmla="*/ 54 h 3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0"/>
                <a:gd name="T16" fmla="*/ 0 h 364"/>
                <a:gd name="T17" fmla="*/ 1070 w 1070"/>
                <a:gd name="T18" fmla="*/ 364 h 3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0" h="364">
                  <a:moveTo>
                    <a:pt x="0" y="245"/>
                  </a:moveTo>
                  <a:lnTo>
                    <a:pt x="114" y="363"/>
                  </a:lnTo>
                  <a:lnTo>
                    <a:pt x="114" y="0"/>
                  </a:lnTo>
                  <a:lnTo>
                    <a:pt x="1017" y="0"/>
                  </a:lnTo>
                  <a:lnTo>
                    <a:pt x="1069" y="5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6" name="Text Box 21"/>
          <p:cNvSpPr txBox="1">
            <a:spLocks noChangeArrowheads="1"/>
          </p:cNvSpPr>
          <p:nvPr/>
        </p:nvSpPr>
        <p:spPr bwMode="auto">
          <a:xfrm>
            <a:off x="889000" y="3544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67" name="Text Box 22"/>
          <p:cNvSpPr txBox="1">
            <a:spLocks noChangeArrowheads="1"/>
          </p:cNvSpPr>
          <p:nvPr/>
        </p:nvSpPr>
        <p:spPr bwMode="auto">
          <a:xfrm>
            <a:off x="3233738" y="29098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168" name="Group 5"/>
          <p:cNvGrpSpPr>
            <a:grpSpLocks noChangeAspect="1"/>
          </p:cNvGrpSpPr>
          <p:nvPr/>
        </p:nvGrpSpPr>
        <p:grpSpPr bwMode="auto">
          <a:xfrm>
            <a:off x="758825" y="1901825"/>
            <a:ext cx="2994025" cy="1766888"/>
            <a:chOff x="478" y="1198"/>
            <a:chExt cx="1886" cy="1113"/>
          </a:xfrm>
        </p:grpSpPr>
        <p:sp>
          <p:nvSpPr>
            <p:cNvPr id="169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4" name="Freeform 6"/>
          <p:cNvSpPr>
            <a:spLocks/>
          </p:cNvSpPr>
          <p:nvPr/>
        </p:nvSpPr>
        <p:spPr bwMode="auto">
          <a:xfrm>
            <a:off x="2165578" y="20905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20"/>
          <p:cNvSpPr>
            <a:spLocks noChangeShapeType="1"/>
          </p:cNvSpPr>
          <p:nvPr/>
        </p:nvSpPr>
        <p:spPr bwMode="auto">
          <a:xfrm flipV="1">
            <a:off x="3000375" y="15414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6" name="Text Box 23"/>
          <p:cNvSpPr txBox="1">
            <a:spLocks noChangeArrowheads="1"/>
          </p:cNvSpPr>
          <p:nvPr/>
        </p:nvSpPr>
        <p:spPr bwMode="auto">
          <a:xfrm>
            <a:off x="2890838" y="15208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77" name="Freeform 24"/>
          <p:cNvSpPr>
            <a:spLocks/>
          </p:cNvSpPr>
          <p:nvPr/>
        </p:nvSpPr>
        <p:spPr bwMode="auto">
          <a:xfrm>
            <a:off x="3011257" y="31334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3156857" y="35160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179" name="Object 178"/>
          <p:cNvGraphicFramePr>
            <a:graphicFrameLocks noChangeAspect="1"/>
          </p:cNvGraphicFramePr>
          <p:nvPr/>
        </p:nvGraphicFramePr>
        <p:xfrm>
          <a:off x="3090635" y="34292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848" name="Equation" r:id="rId4" imgW="190440" imgH="228600" progId="Equation.DSMT4">
                  <p:embed/>
                </p:oleObj>
              </mc:Choice>
              <mc:Fallback>
                <p:oleObj name="Equation" r:id="rId4" imgW="19044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635" y="34292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" name="Text Box 21"/>
          <p:cNvSpPr txBox="1">
            <a:spLocks noChangeArrowheads="1"/>
          </p:cNvSpPr>
          <p:nvPr/>
        </p:nvSpPr>
        <p:spPr bwMode="auto">
          <a:xfrm>
            <a:off x="1041400" y="36972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81" name="Text Box 22"/>
          <p:cNvSpPr txBox="1">
            <a:spLocks noChangeArrowheads="1"/>
          </p:cNvSpPr>
          <p:nvPr/>
        </p:nvSpPr>
        <p:spPr bwMode="auto">
          <a:xfrm>
            <a:off x="3386138" y="30622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182" name="Group 5"/>
          <p:cNvGrpSpPr>
            <a:grpSpLocks noChangeAspect="1"/>
          </p:cNvGrpSpPr>
          <p:nvPr/>
        </p:nvGrpSpPr>
        <p:grpSpPr bwMode="auto">
          <a:xfrm>
            <a:off x="911225" y="2054225"/>
            <a:ext cx="2994025" cy="1766888"/>
            <a:chOff x="478" y="1198"/>
            <a:chExt cx="1886" cy="1113"/>
          </a:xfrm>
        </p:grpSpPr>
        <p:sp>
          <p:nvSpPr>
            <p:cNvPr id="183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8" name="Freeform 6"/>
          <p:cNvSpPr>
            <a:spLocks/>
          </p:cNvSpPr>
          <p:nvPr/>
        </p:nvSpPr>
        <p:spPr bwMode="auto">
          <a:xfrm>
            <a:off x="2317978" y="22429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Line 20"/>
          <p:cNvSpPr>
            <a:spLocks noChangeShapeType="1"/>
          </p:cNvSpPr>
          <p:nvPr/>
        </p:nvSpPr>
        <p:spPr bwMode="auto">
          <a:xfrm flipV="1">
            <a:off x="3152775" y="16938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0" name="Text Box 23"/>
          <p:cNvSpPr txBox="1">
            <a:spLocks noChangeArrowheads="1"/>
          </p:cNvSpPr>
          <p:nvPr/>
        </p:nvSpPr>
        <p:spPr bwMode="auto">
          <a:xfrm>
            <a:off x="3043238" y="16732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91" name="Freeform 24"/>
          <p:cNvSpPr>
            <a:spLocks/>
          </p:cNvSpPr>
          <p:nvPr/>
        </p:nvSpPr>
        <p:spPr bwMode="auto">
          <a:xfrm>
            <a:off x="3163657" y="32858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TextBox 191"/>
          <p:cNvSpPr txBox="1"/>
          <p:nvPr/>
        </p:nvSpPr>
        <p:spPr>
          <a:xfrm>
            <a:off x="3309257" y="36684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193" name="Object 192"/>
          <p:cNvGraphicFramePr>
            <a:graphicFrameLocks noChangeAspect="1"/>
          </p:cNvGraphicFramePr>
          <p:nvPr/>
        </p:nvGraphicFramePr>
        <p:xfrm>
          <a:off x="3243035" y="35816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849" name="Equation" r:id="rId6" imgW="190440" imgH="228600" progId="Equation.DSMT4">
                  <p:embed/>
                </p:oleObj>
              </mc:Choice>
              <mc:Fallback>
                <p:oleObj name="Equation" r:id="rId6" imgW="19044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035" y="35816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" name="Text Box 22"/>
          <p:cNvSpPr txBox="1">
            <a:spLocks noChangeArrowheads="1"/>
          </p:cNvSpPr>
          <p:nvPr/>
        </p:nvSpPr>
        <p:spPr bwMode="auto">
          <a:xfrm>
            <a:off x="3538538" y="32146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196" name="Group 5"/>
          <p:cNvGrpSpPr>
            <a:grpSpLocks noChangeAspect="1"/>
          </p:cNvGrpSpPr>
          <p:nvPr/>
        </p:nvGrpSpPr>
        <p:grpSpPr bwMode="auto">
          <a:xfrm>
            <a:off x="1063625" y="2206625"/>
            <a:ext cx="2994025" cy="1766888"/>
            <a:chOff x="478" y="1198"/>
            <a:chExt cx="1886" cy="1113"/>
          </a:xfrm>
        </p:grpSpPr>
        <p:sp>
          <p:nvSpPr>
            <p:cNvPr id="197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2" name="Freeform 6"/>
          <p:cNvSpPr>
            <a:spLocks/>
          </p:cNvSpPr>
          <p:nvPr/>
        </p:nvSpPr>
        <p:spPr bwMode="auto">
          <a:xfrm>
            <a:off x="2470378" y="23953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3" name="Line 20"/>
          <p:cNvSpPr>
            <a:spLocks noChangeShapeType="1"/>
          </p:cNvSpPr>
          <p:nvPr/>
        </p:nvSpPr>
        <p:spPr bwMode="auto">
          <a:xfrm flipV="1">
            <a:off x="3305175" y="18462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" name="Text Box 23"/>
          <p:cNvSpPr txBox="1">
            <a:spLocks noChangeArrowheads="1"/>
          </p:cNvSpPr>
          <p:nvPr/>
        </p:nvSpPr>
        <p:spPr bwMode="auto">
          <a:xfrm>
            <a:off x="3195638" y="18256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05" name="Freeform 24"/>
          <p:cNvSpPr>
            <a:spLocks/>
          </p:cNvSpPr>
          <p:nvPr/>
        </p:nvSpPr>
        <p:spPr bwMode="auto">
          <a:xfrm>
            <a:off x="3316057" y="34382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" name="TextBox 205"/>
          <p:cNvSpPr txBox="1"/>
          <p:nvPr/>
        </p:nvSpPr>
        <p:spPr>
          <a:xfrm>
            <a:off x="3461657" y="38208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sp>
        <p:nvSpPr>
          <p:cNvPr id="208" name="Text Box 21"/>
          <p:cNvSpPr txBox="1">
            <a:spLocks noChangeArrowheads="1"/>
          </p:cNvSpPr>
          <p:nvPr/>
        </p:nvSpPr>
        <p:spPr bwMode="auto">
          <a:xfrm>
            <a:off x="1346200" y="40020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209" name="Text Box 22"/>
          <p:cNvSpPr txBox="1">
            <a:spLocks noChangeArrowheads="1"/>
          </p:cNvSpPr>
          <p:nvPr/>
        </p:nvSpPr>
        <p:spPr bwMode="auto">
          <a:xfrm>
            <a:off x="3690938" y="33670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210" name="Group 5"/>
          <p:cNvGrpSpPr>
            <a:grpSpLocks noChangeAspect="1"/>
          </p:cNvGrpSpPr>
          <p:nvPr/>
        </p:nvGrpSpPr>
        <p:grpSpPr bwMode="auto">
          <a:xfrm>
            <a:off x="1216025" y="2359025"/>
            <a:ext cx="2994025" cy="1766888"/>
            <a:chOff x="478" y="1198"/>
            <a:chExt cx="1886" cy="1113"/>
          </a:xfrm>
        </p:grpSpPr>
        <p:sp>
          <p:nvSpPr>
            <p:cNvPr id="211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6" name="Freeform 6"/>
          <p:cNvSpPr>
            <a:spLocks/>
          </p:cNvSpPr>
          <p:nvPr/>
        </p:nvSpPr>
        <p:spPr bwMode="auto">
          <a:xfrm>
            <a:off x="2622778" y="25477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" name="Line 20"/>
          <p:cNvSpPr>
            <a:spLocks noChangeShapeType="1"/>
          </p:cNvSpPr>
          <p:nvPr/>
        </p:nvSpPr>
        <p:spPr bwMode="auto">
          <a:xfrm flipV="1">
            <a:off x="3457575" y="19986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" name="Text Box 23"/>
          <p:cNvSpPr txBox="1">
            <a:spLocks noChangeArrowheads="1"/>
          </p:cNvSpPr>
          <p:nvPr/>
        </p:nvSpPr>
        <p:spPr bwMode="auto">
          <a:xfrm>
            <a:off x="3348038" y="19780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19" name="Freeform 24"/>
          <p:cNvSpPr>
            <a:spLocks/>
          </p:cNvSpPr>
          <p:nvPr/>
        </p:nvSpPr>
        <p:spPr bwMode="auto">
          <a:xfrm>
            <a:off x="3468457" y="35906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" name="TextBox 219"/>
          <p:cNvSpPr txBox="1"/>
          <p:nvPr/>
        </p:nvSpPr>
        <p:spPr>
          <a:xfrm>
            <a:off x="3614057" y="39732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221" name="Object 220"/>
          <p:cNvGraphicFramePr>
            <a:graphicFrameLocks noChangeAspect="1"/>
          </p:cNvGraphicFramePr>
          <p:nvPr/>
        </p:nvGraphicFramePr>
        <p:xfrm>
          <a:off x="3547835" y="38864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850" name="Equation" r:id="rId7" imgW="190440" imgH="228600" progId="Equation.DSMT4">
                  <p:embed/>
                </p:oleObj>
              </mc:Choice>
              <mc:Fallback>
                <p:oleObj name="Equation" r:id="rId7" imgW="190440" imgH="228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835" y="38864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" name="TextBox 221"/>
          <p:cNvSpPr txBox="1"/>
          <p:nvPr/>
        </p:nvSpPr>
        <p:spPr>
          <a:xfrm>
            <a:off x="6433457" y="2253343"/>
            <a:ext cx="3310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What is the problem?</a:t>
            </a:r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0487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 dirty="0" smtClean="0">
                <a:solidFill>
                  <a:schemeClr val="tx2"/>
                </a:solidFill>
                <a:latin typeface="Arial Unicode MS" pitchFamily="34" charset="-128"/>
              </a:rPr>
              <a:t>Multiple tests</a:t>
            </a:r>
            <a:endParaRPr lang="en-US" sz="3200" dirty="0">
              <a:solidFill>
                <a:schemeClr val="tx2"/>
              </a:solidFill>
              <a:latin typeface="Arial Unicode MS" pitchFamily="34" charset="-128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71513" y="4895850"/>
            <a:ext cx="2192337" cy="1714500"/>
            <a:chOff x="1409" y="3010"/>
            <a:chExt cx="1228" cy="1080"/>
          </a:xfrm>
        </p:grpSpPr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1409" y="3543"/>
              <a:ext cx="30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GB" sz="2000" b="0" i="1">
                  <a:latin typeface="Times New Roman" pitchFamily="18" charset="0"/>
                </a:rPr>
                <a:t>t</a:t>
              </a:r>
              <a:r>
                <a:rPr lang="en-GB" sz="2000"/>
                <a:t> = </a:t>
              </a: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1756" y="3010"/>
              <a:ext cx="791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 i="1"/>
                <a:t>contrast</a:t>
              </a:r>
              <a:r>
                <a:rPr lang="en-GB" sz="1800"/>
                <a:t> of</a:t>
              </a:r>
              <a:br>
                <a:rPr lang="en-GB" sz="1800"/>
              </a:br>
              <a:r>
                <a:rPr lang="en-GB" sz="1800"/>
                <a:t>estimated</a:t>
              </a:r>
              <a:br>
                <a:rPr lang="en-GB" sz="1800"/>
              </a:br>
              <a:r>
                <a:rPr lang="en-GB" sz="1800"/>
                <a:t>parameters</a:t>
              </a: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871" y="3688"/>
              <a:ext cx="62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/>
                <a:t>variance</a:t>
              </a:r>
              <a:br>
                <a:rPr lang="en-GB" sz="1800"/>
              </a:br>
              <a:r>
                <a:rPr lang="en-GB" sz="1800"/>
                <a:t>estimate</a:t>
              </a:r>
            </a:p>
          </p:txBody>
        </p:sp>
        <p:sp>
          <p:nvSpPr>
            <p:cNvPr id="1041" name="Line 14"/>
            <p:cNvSpPr>
              <a:spLocks noChangeShapeType="1"/>
            </p:cNvSpPr>
            <p:nvPr/>
          </p:nvSpPr>
          <p:spPr bwMode="auto">
            <a:xfrm flipV="1">
              <a:off x="1763" y="3648"/>
              <a:ext cx="816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15"/>
            <p:cNvSpPr>
              <a:spLocks/>
            </p:cNvSpPr>
            <p:nvPr/>
          </p:nvSpPr>
          <p:spPr bwMode="auto">
            <a:xfrm>
              <a:off x="1649" y="3724"/>
              <a:ext cx="988" cy="364"/>
            </a:xfrm>
            <a:custGeom>
              <a:avLst/>
              <a:gdLst>
                <a:gd name="T0" fmla="*/ 0 w 1070"/>
                <a:gd name="T1" fmla="*/ 245 h 364"/>
                <a:gd name="T2" fmla="*/ 97 w 1070"/>
                <a:gd name="T3" fmla="*/ 363 h 364"/>
                <a:gd name="T4" fmla="*/ 97 w 1070"/>
                <a:gd name="T5" fmla="*/ 0 h 364"/>
                <a:gd name="T6" fmla="*/ 867 w 1070"/>
                <a:gd name="T7" fmla="*/ 0 h 364"/>
                <a:gd name="T8" fmla="*/ 911 w 1070"/>
                <a:gd name="T9" fmla="*/ 54 h 3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0"/>
                <a:gd name="T16" fmla="*/ 0 h 364"/>
                <a:gd name="T17" fmla="*/ 1070 w 1070"/>
                <a:gd name="T18" fmla="*/ 364 h 3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0" h="364">
                  <a:moveTo>
                    <a:pt x="0" y="245"/>
                  </a:moveTo>
                  <a:lnTo>
                    <a:pt x="114" y="363"/>
                  </a:lnTo>
                  <a:lnTo>
                    <a:pt x="114" y="0"/>
                  </a:lnTo>
                  <a:lnTo>
                    <a:pt x="1017" y="0"/>
                  </a:lnTo>
                  <a:lnTo>
                    <a:pt x="1069" y="5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6" name="Text Box 21"/>
          <p:cNvSpPr txBox="1">
            <a:spLocks noChangeArrowheads="1"/>
          </p:cNvSpPr>
          <p:nvPr/>
        </p:nvSpPr>
        <p:spPr bwMode="auto">
          <a:xfrm>
            <a:off x="889000" y="3544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67" name="Text Box 22"/>
          <p:cNvSpPr txBox="1">
            <a:spLocks noChangeArrowheads="1"/>
          </p:cNvSpPr>
          <p:nvPr/>
        </p:nvSpPr>
        <p:spPr bwMode="auto">
          <a:xfrm>
            <a:off x="3233738" y="29098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758825" y="1901825"/>
            <a:ext cx="2994025" cy="1766888"/>
            <a:chOff x="478" y="1198"/>
            <a:chExt cx="1886" cy="1113"/>
          </a:xfrm>
        </p:grpSpPr>
        <p:sp>
          <p:nvSpPr>
            <p:cNvPr id="169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4" name="Freeform 6"/>
          <p:cNvSpPr>
            <a:spLocks/>
          </p:cNvSpPr>
          <p:nvPr/>
        </p:nvSpPr>
        <p:spPr bwMode="auto">
          <a:xfrm>
            <a:off x="2165578" y="20905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20"/>
          <p:cNvSpPr>
            <a:spLocks noChangeShapeType="1"/>
          </p:cNvSpPr>
          <p:nvPr/>
        </p:nvSpPr>
        <p:spPr bwMode="auto">
          <a:xfrm flipV="1">
            <a:off x="3000375" y="15414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6" name="Text Box 23"/>
          <p:cNvSpPr txBox="1">
            <a:spLocks noChangeArrowheads="1"/>
          </p:cNvSpPr>
          <p:nvPr/>
        </p:nvSpPr>
        <p:spPr bwMode="auto">
          <a:xfrm>
            <a:off x="2890838" y="15208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77" name="Freeform 24"/>
          <p:cNvSpPr>
            <a:spLocks/>
          </p:cNvSpPr>
          <p:nvPr/>
        </p:nvSpPr>
        <p:spPr bwMode="auto">
          <a:xfrm>
            <a:off x="3011257" y="31334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3156857" y="35160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179" name="Object 178"/>
          <p:cNvGraphicFramePr>
            <a:graphicFrameLocks noChangeAspect="1"/>
          </p:cNvGraphicFramePr>
          <p:nvPr/>
        </p:nvGraphicFramePr>
        <p:xfrm>
          <a:off x="3090635" y="34292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82" name="Equation" r:id="rId4" imgW="190440" imgH="228600" progId="Equation.DSMT4">
                  <p:embed/>
                </p:oleObj>
              </mc:Choice>
              <mc:Fallback>
                <p:oleObj name="Equation" r:id="rId4" imgW="1904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635" y="34292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" name="Text Box 21"/>
          <p:cNvSpPr txBox="1">
            <a:spLocks noChangeArrowheads="1"/>
          </p:cNvSpPr>
          <p:nvPr/>
        </p:nvSpPr>
        <p:spPr bwMode="auto">
          <a:xfrm>
            <a:off x="1041400" y="36972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81" name="Text Box 22"/>
          <p:cNvSpPr txBox="1">
            <a:spLocks noChangeArrowheads="1"/>
          </p:cNvSpPr>
          <p:nvPr/>
        </p:nvSpPr>
        <p:spPr bwMode="auto">
          <a:xfrm>
            <a:off x="3386138" y="30622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911225" y="2054225"/>
            <a:ext cx="2994025" cy="1766888"/>
            <a:chOff x="478" y="1198"/>
            <a:chExt cx="1886" cy="1113"/>
          </a:xfrm>
        </p:grpSpPr>
        <p:sp>
          <p:nvSpPr>
            <p:cNvPr id="183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8" name="Freeform 6"/>
          <p:cNvSpPr>
            <a:spLocks/>
          </p:cNvSpPr>
          <p:nvPr/>
        </p:nvSpPr>
        <p:spPr bwMode="auto">
          <a:xfrm>
            <a:off x="2317978" y="22429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Line 20"/>
          <p:cNvSpPr>
            <a:spLocks noChangeShapeType="1"/>
          </p:cNvSpPr>
          <p:nvPr/>
        </p:nvSpPr>
        <p:spPr bwMode="auto">
          <a:xfrm flipV="1">
            <a:off x="3152775" y="16938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0" name="Text Box 23"/>
          <p:cNvSpPr txBox="1">
            <a:spLocks noChangeArrowheads="1"/>
          </p:cNvSpPr>
          <p:nvPr/>
        </p:nvSpPr>
        <p:spPr bwMode="auto">
          <a:xfrm>
            <a:off x="3043238" y="16732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91" name="Freeform 24"/>
          <p:cNvSpPr>
            <a:spLocks/>
          </p:cNvSpPr>
          <p:nvPr/>
        </p:nvSpPr>
        <p:spPr bwMode="auto">
          <a:xfrm>
            <a:off x="3163657" y="32858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TextBox 191"/>
          <p:cNvSpPr txBox="1"/>
          <p:nvPr/>
        </p:nvSpPr>
        <p:spPr>
          <a:xfrm>
            <a:off x="3309257" y="36684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193" name="Object 192"/>
          <p:cNvGraphicFramePr>
            <a:graphicFrameLocks noChangeAspect="1"/>
          </p:cNvGraphicFramePr>
          <p:nvPr/>
        </p:nvGraphicFramePr>
        <p:xfrm>
          <a:off x="3243035" y="35816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83" name="Equation" r:id="rId6" imgW="190440" imgH="228600" progId="Equation.DSMT4">
                  <p:embed/>
                </p:oleObj>
              </mc:Choice>
              <mc:Fallback>
                <p:oleObj name="Equation" r:id="rId6" imgW="19044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035" y="35816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" name="Text Box 22"/>
          <p:cNvSpPr txBox="1">
            <a:spLocks noChangeArrowheads="1"/>
          </p:cNvSpPr>
          <p:nvPr/>
        </p:nvSpPr>
        <p:spPr bwMode="auto">
          <a:xfrm>
            <a:off x="3538538" y="32146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auto">
          <a:xfrm>
            <a:off x="1063625" y="2206625"/>
            <a:ext cx="2994025" cy="1766888"/>
            <a:chOff x="478" y="1198"/>
            <a:chExt cx="1886" cy="1113"/>
          </a:xfrm>
        </p:grpSpPr>
        <p:sp>
          <p:nvSpPr>
            <p:cNvPr id="197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2" name="Freeform 6"/>
          <p:cNvSpPr>
            <a:spLocks/>
          </p:cNvSpPr>
          <p:nvPr/>
        </p:nvSpPr>
        <p:spPr bwMode="auto">
          <a:xfrm>
            <a:off x="2470378" y="23953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3" name="Line 20"/>
          <p:cNvSpPr>
            <a:spLocks noChangeShapeType="1"/>
          </p:cNvSpPr>
          <p:nvPr/>
        </p:nvSpPr>
        <p:spPr bwMode="auto">
          <a:xfrm flipV="1">
            <a:off x="3305175" y="18462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" name="Text Box 23"/>
          <p:cNvSpPr txBox="1">
            <a:spLocks noChangeArrowheads="1"/>
          </p:cNvSpPr>
          <p:nvPr/>
        </p:nvSpPr>
        <p:spPr bwMode="auto">
          <a:xfrm>
            <a:off x="3195638" y="18256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05" name="Freeform 24"/>
          <p:cNvSpPr>
            <a:spLocks/>
          </p:cNvSpPr>
          <p:nvPr/>
        </p:nvSpPr>
        <p:spPr bwMode="auto">
          <a:xfrm>
            <a:off x="3316057" y="34382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" name="TextBox 205"/>
          <p:cNvSpPr txBox="1"/>
          <p:nvPr/>
        </p:nvSpPr>
        <p:spPr>
          <a:xfrm>
            <a:off x="3461657" y="38208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sp>
        <p:nvSpPr>
          <p:cNvPr id="208" name="Text Box 21"/>
          <p:cNvSpPr txBox="1">
            <a:spLocks noChangeArrowheads="1"/>
          </p:cNvSpPr>
          <p:nvPr/>
        </p:nvSpPr>
        <p:spPr bwMode="auto">
          <a:xfrm>
            <a:off x="1346200" y="40020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209" name="Text Box 22"/>
          <p:cNvSpPr txBox="1">
            <a:spLocks noChangeArrowheads="1"/>
          </p:cNvSpPr>
          <p:nvPr/>
        </p:nvSpPr>
        <p:spPr bwMode="auto">
          <a:xfrm>
            <a:off x="3690938" y="33670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auto">
          <a:xfrm>
            <a:off x="1216025" y="2359025"/>
            <a:ext cx="2994025" cy="1766888"/>
            <a:chOff x="478" y="1198"/>
            <a:chExt cx="1886" cy="1113"/>
          </a:xfrm>
        </p:grpSpPr>
        <p:sp>
          <p:nvSpPr>
            <p:cNvPr id="211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6" name="Freeform 6"/>
          <p:cNvSpPr>
            <a:spLocks/>
          </p:cNvSpPr>
          <p:nvPr/>
        </p:nvSpPr>
        <p:spPr bwMode="auto">
          <a:xfrm>
            <a:off x="2622778" y="25477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" name="Line 20"/>
          <p:cNvSpPr>
            <a:spLocks noChangeShapeType="1"/>
          </p:cNvSpPr>
          <p:nvPr/>
        </p:nvSpPr>
        <p:spPr bwMode="auto">
          <a:xfrm flipV="1">
            <a:off x="3457575" y="19986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" name="Text Box 23"/>
          <p:cNvSpPr txBox="1">
            <a:spLocks noChangeArrowheads="1"/>
          </p:cNvSpPr>
          <p:nvPr/>
        </p:nvSpPr>
        <p:spPr bwMode="auto">
          <a:xfrm>
            <a:off x="3348038" y="19780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19" name="Freeform 24"/>
          <p:cNvSpPr>
            <a:spLocks/>
          </p:cNvSpPr>
          <p:nvPr/>
        </p:nvSpPr>
        <p:spPr bwMode="auto">
          <a:xfrm>
            <a:off x="3468457" y="35906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" name="TextBox 219"/>
          <p:cNvSpPr txBox="1"/>
          <p:nvPr/>
        </p:nvSpPr>
        <p:spPr>
          <a:xfrm>
            <a:off x="3614057" y="39732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221" name="Object 220"/>
          <p:cNvGraphicFramePr>
            <a:graphicFrameLocks noChangeAspect="1"/>
          </p:cNvGraphicFramePr>
          <p:nvPr/>
        </p:nvGraphicFramePr>
        <p:xfrm>
          <a:off x="3547835" y="38864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84" name="Equation" r:id="rId7" imgW="190440" imgH="228600" progId="Equation.DSMT4">
                  <p:embed/>
                </p:oleObj>
              </mc:Choice>
              <mc:Fallback>
                <p:oleObj name="Equation" r:id="rId7" imgW="19044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835" y="38864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9" name="Object 5"/>
          <p:cNvGraphicFramePr>
            <a:graphicFrameLocks noChangeAspect="1"/>
          </p:cNvGraphicFramePr>
          <p:nvPr/>
        </p:nvGraphicFramePr>
        <p:xfrm>
          <a:off x="6005404" y="2639904"/>
          <a:ext cx="3051175" cy="1404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485" name="Equation" r:id="rId8" imgW="1955520" imgH="660240" progId="Equation.DSMT4">
                  <p:embed/>
                </p:oleObj>
              </mc:Choice>
              <mc:Fallback>
                <p:oleObj name="Equation" r:id="rId8" imgW="1955520" imgH="660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404" y="2639904"/>
                        <a:ext cx="3051175" cy="1404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0487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 dirty="0" smtClean="0">
                <a:solidFill>
                  <a:schemeClr val="tx2"/>
                </a:solidFill>
                <a:latin typeface="Arial Unicode MS" pitchFamily="34" charset="-128"/>
              </a:rPr>
              <a:t>Multiple tests</a:t>
            </a:r>
            <a:endParaRPr lang="en-US" sz="3200" dirty="0">
              <a:solidFill>
                <a:schemeClr val="tx2"/>
              </a:solidFill>
              <a:latin typeface="Arial Unicode MS" pitchFamily="34" charset="-128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71513" y="4895850"/>
            <a:ext cx="2192337" cy="1714500"/>
            <a:chOff x="1409" y="3010"/>
            <a:chExt cx="1228" cy="1080"/>
          </a:xfrm>
        </p:grpSpPr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1409" y="3543"/>
              <a:ext cx="30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GB" sz="2000" b="0" i="1">
                  <a:latin typeface="Times New Roman" pitchFamily="18" charset="0"/>
                </a:rPr>
                <a:t>t</a:t>
              </a:r>
              <a:r>
                <a:rPr lang="en-GB" sz="2000"/>
                <a:t> = </a:t>
              </a: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1756" y="3010"/>
              <a:ext cx="791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 i="1"/>
                <a:t>contrast</a:t>
              </a:r>
              <a:r>
                <a:rPr lang="en-GB" sz="1800"/>
                <a:t> of</a:t>
              </a:r>
              <a:br>
                <a:rPr lang="en-GB" sz="1800"/>
              </a:br>
              <a:r>
                <a:rPr lang="en-GB" sz="1800"/>
                <a:t>estimated</a:t>
              </a:r>
              <a:br>
                <a:rPr lang="en-GB" sz="1800"/>
              </a:br>
              <a:r>
                <a:rPr lang="en-GB" sz="1800"/>
                <a:t>parameters</a:t>
              </a: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871" y="3688"/>
              <a:ext cx="62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/>
                <a:t>variance</a:t>
              </a:r>
              <a:br>
                <a:rPr lang="en-GB" sz="1800"/>
              </a:br>
              <a:r>
                <a:rPr lang="en-GB" sz="1800"/>
                <a:t>estimate</a:t>
              </a:r>
            </a:p>
          </p:txBody>
        </p:sp>
        <p:sp>
          <p:nvSpPr>
            <p:cNvPr id="1041" name="Line 14"/>
            <p:cNvSpPr>
              <a:spLocks noChangeShapeType="1"/>
            </p:cNvSpPr>
            <p:nvPr/>
          </p:nvSpPr>
          <p:spPr bwMode="auto">
            <a:xfrm flipV="1">
              <a:off x="1763" y="3648"/>
              <a:ext cx="816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15"/>
            <p:cNvSpPr>
              <a:spLocks/>
            </p:cNvSpPr>
            <p:nvPr/>
          </p:nvSpPr>
          <p:spPr bwMode="auto">
            <a:xfrm>
              <a:off x="1649" y="3724"/>
              <a:ext cx="988" cy="364"/>
            </a:xfrm>
            <a:custGeom>
              <a:avLst/>
              <a:gdLst>
                <a:gd name="T0" fmla="*/ 0 w 1070"/>
                <a:gd name="T1" fmla="*/ 245 h 364"/>
                <a:gd name="T2" fmla="*/ 97 w 1070"/>
                <a:gd name="T3" fmla="*/ 363 h 364"/>
                <a:gd name="T4" fmla="*/ 97 w 1070"/>
                <a:gd name="T5" fmla="*/ 0 h 364"/>
                <a:gd name="T6" fmla="*/ 867 w 1070"/>
                <a:gd name="T7" fmla="*/ 0 h 364"/>
                <a:gd name="T8" fmla="*/ 911 w 1070"/>
                <a:gd name="T9" fmla="*/ 54 h 3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0"/>
                <a:gd name="T16" fmla="*/ 0 h 364"/>
                <a:gd name="T17" fmla="*/ 1070 w 1070"/>
                <a:gd name="T18" fmla="*/ 364 h 3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0" h="364">
                  <a:moveTo>
                    <a:pt x="0" y="245"/>
                  </a:moveTo>
                  <a:lnTo>
                    <a:pt x="114" y="363"/>
                  </a:lnTo>
                  <a:lnTo>
                    <a:pt x="114" y="0"/>
                  </a:lnTo>
                  <a:lnTo>
                    <a:pt x="1017" y="0"/>
                  </a:lnTo>
                  <a:lnTo>
                    <a:pt x="1069" y="5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6" name="Text Box 21"/>
          <p:cNvSpPr txBox="1">
            <a:spLocks noChangeArrowheads="1"/>
          </p:cNvSpPr>
          <p:nvPr/>
        </p:nvSpPr>
        <p:spPr bwMode="auto">
          <a:xfrm>
            <a:off x="889000" y="3544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67" name="Text Box 22"/>
          <p:cNvSpPr txBox="1">
            <a:spLocks noChangeArrowheads="1"/>
          </p:cNvSpPr>
          <p:nvPr/>
        </p:nvSpPr>
        <p:spPr bwMode="auto">
          <a:xfrm>
            <a:off x="3233738" y="29098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758825" y="1901825"/>
            <a:ext cx="2994025" cy="1766888"/>
            <a:chOff x="478" y="1198"/>
            <a:chExt cx="1886" cy="1113"/>
          </a:xfrm>
        </p:grpSpPr>
        <p:sp>
          <p:nvSpPr>
            <p:cNvPr id="169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4" name="Freeform 6"/>
          <p:cNvSpPr>
            <a:spLocks/>
          </p:cNvSpPr>
          <p:nvPr/>
        </p:nvSpPr>
        <p:spPr bwMode="auto">
          <a:xfrm>
            <a:off x="2165578" y="20905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Line 20"/>
          <p:cNvSpPr>
            <a:spLocks noChangeShapeType="1"/>
          </p:cNvSpPr>
          <p:nvPr/>
        </p:nvSpPr>
        <p:spPr bwMode="auto">
          <a:xfrm flipV="1">
            <a:off x="3000375" y="15414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6" name="Text Box 23"/>
          <p:cNvSpPr txBox="1">
            <a:spLocks noChangeArrowheads="1"/>
          </p:cNvSpPr>
          <p:nvPr/>
        </p:nvSpPr>
        <p:spPr bwMode="auto">
          <a:xfrm>
            <a:off x="2890838" y="15208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77" name="Freeform 24"/>
          <p:cNvSpPr>
            <a:spLocks/>
          </p:cNvSpPr>
          <p:nvPr/>
        </p:nvSpPr>
        <p:spPr bwMode="auto">
          <a:xfrm>
            <a:off x="3011257" y="31334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3156857" y="35160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179" name="Object 178"/>
          <p:cNvGraphicFramePr>
            <a:graphicFrameLocks noChangeAspect="1"/>
          </p:cNvGraphicFramePr>
          <p:nvPr/>
        </p:nvGraphicFramePr>
        <p:xfrm>
          <a:off x="3090635" y="34292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78" name="Equation" r:id="rId4" imgW="190440" imgH="228600" progId="Equation.DSMT4">
                  <p:embed/>
                </p:oleObj>
              </mc:Choice>
              <mc:Fallback>
                <p:oleObj name="Equation" r:id="rId4" imgW="1904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635" y="34292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0" name="Text Box 21"/>
          <p:cNvSpPr txBox="1">
            <a:spLocks noChangeArrowheads="1"/>
          </p:cNvSpPr>
          <p:nvPr/>
        </p:nvSpPr>
        <p:spPr bwMode="auto">
          <a:xfrm>
            <a:off x="1041400" y="36972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81" name="Text Box 22"/>
          <p:cNvSpPr txBox="1">
            <a:spLocks noChangeArrowheads="1"/>
          </p:cNvSpPr>
          <p:nvPr/>
        </p:nvSpPr>
        <p:spPr bwMode="auto">
          <a:xfrm>
            <a:off x="3386138" y="30622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4" name="Group 5"/>
          <p:cNvGrpSpPr>
            <a:grpSpLocks noChangeAspect="1"/>
          </p:cNvGrpSpPr>
          <p:nvPr/>
        </p:nvGrpSpPr>
        <p:grpSpPr bwMode="auto">
          <a:xfrm>
            <a:off x="911225" y="2054225"/>
            <a:ext cx="2994025" cy="1766888"/>
            <a:chOff x="478" y="1198"/>
            <a:chExt cx="1886" cy="1113"/>
          </a:xfrm>
        </p:grpSpPr>
        <p:sp>
          <p:nvSpPr>
            <p:cNvPr id="183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8" name="Freeform 6"/>
          <p:cNvSpPr>
            <a:spLocks/>
          </p:cNvSpPr>
          <p:nvPr/>
        </p:nvSpPr>
        <p:spPr bwMode="auto">
          <a:xfrm>
            <a:off x="2317978" y="22429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9" name="Line 20"/>
          <p:cNvSpPr>
            <a:spLocks noChangeShapeType="1"/>
          </p:cNvSpPr>
          <p:nvPr/>
        </p:nvSpPr>
        <p:spPr bwMode="auto">
          <a:xfrm flipV="1">
            <a:off x="3152775" y="16938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0" name="Text Box 23"/>
          <p:cNvSpPr txBox="1">
            <a:spLocks noChangeArrowheads="1"/>
          </p:cNvSpPr>
          <p:nvPr/>
        </p:nvSpPr>
        <p:spPr bwMode="auto">
          <a:xfrm>
            <a:off x="3043238" y="16732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191" name="Freeform 24"/>
          <p:cNvSpPr>
            <a:spLocks/>
          </p:cNvSpPr>
          <p:nvPr/>
        </p:nvSpPr>
        <p:spPr bwMode="auto">
          <a:xfrm>
            <a:off x="3163657" y="32858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2" name="TextBox 191"/>
          <p:cNvSpPr txBox="1"/>
          <p:nvPr/>
        </p:nvSpPr>
        <p:spPr>
          <a:xfrm>
            <a:off x="3309257" y="36684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193" name="Object 192"/>
          <p:cNvGraphicFramePr>
            <a:graphicFrameLocks noChangeAspect="1"/>
          </p:cNvGraphicFramePr>
          <p:nvPr/>
        </p:nvGraphicFramePr>
        <p:xfrm>
          <a:off x="3243035" y="35816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79" name="Equation" r:id="rId6" imgW="190440" imgH="228600" progId="Equation.DSMT4">
                  <p:embed/>
                </p:oleObj>
              </mc:Choice>
              <mc:Fallback>
                <p:oleObj name="Equation" r:id="rId6" imgW="19044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035" y="35816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" name="Text Box 22"/>
          <p:cNvSpPr txBox="1">
            <a:spLocks noChangeArrowheads="1"/>
          </p:cNvSpPr>
          <p:nvPr/>
        </p:nvSpPr>
        <p:spPr bwMode="auto">
          <a:xfrm>
            <a:off x="3538538" y="32146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auto">
          <a:xfrm>
            <a:off x="1063625" y="2206625"/>
            <a:ext cx="2994025" cy="1766888"/>
            <a:chOff x="478" y="1198"/>
            <a:chExt cx="1886" cy="1113"/>
          </a:xfrm>
        </p:grpSpPr>
        <p:sp>
          <p:nvSpPr>
            <p:cNvPr id="197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2" name="Freeform 6"/>
          <p:cNvSpPr>
            <a:spLocks/>
          </p:cNvSpPr>
          <p:nvPr/>
        </p:nvSpPr>
        <p:spPr bwMode="auto">
          <a:xfrm>
            <a:off x="2470378" y="23953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3" name="Line 20"/>
          <p:cNvSpPr>
            <a:spLocks noChangeShapeType="1"/>
          </p:cNvSpPr>
          <p:nvPr/>
        </p:nvSpPr>
        <p:spPr bwMode="auto">
          <a:xfrm flipV="1">
            <a:off x="3305175" y="18462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" name="Text Box 23"/>
          <p:cNvSpPr txBox="1">
            <a:spLocks noChangeArrowheads="1"/>
          </p:cNvSpPr>
          <p:nvPr/>
        </p:nvSpPr>
        <p:spPr bwMode="auto">
          <a:xfrm>
            <a:off x="3195638" y="18256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05" name="Freeform 24"/>
          <p:cNvSpPr>
            <a:spLocks/>
          </p:cNvSpPr>
          <p:nvPr/>
        </p:nvSpPr>
        <p:spPr bwMode="auto">
          <a:xfrm>
            <a:off x="3316057" y="34382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" name="TextBox 205"/>
          <p:cNvSpPr txBox="1"/>
          <p:nvPr/>
        </p:nvSpPr>
        <p:spPr>
          <a:xfrm>
            <a:off x="3461657" y="38208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sp>
        <p:nvSpPr>
          <p:cNvPr id="208" name="Text Box 21"/>
          <p:cNvSpPr txBox="1">
            <a:spLocks noChangeArrowheads="1"/>
          </p:cNvSpPr>
          <p:nvPr/>
        </p:nvSpPr>
        <p:spPr bwMode="auto">
          <a:xfrm>
            <a:off x="1346200" y="40020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209" name="Text Box 22"/>
          <p:cNvSpPr txBox="1">
            <a:spLocks noChangeArrowheads="1"/>
          </p:cNvSpPr>
          <p:nvPr/>
        </p:nvSpPr>
        <p:spPr bwMode="auto">
          <a:xfrm>
            <a:off x="3690938" y="33670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auto">
          <a:xfrm>
            <a:off x="1216025" y="2359025"/>
            <a:ext cx="2994025" cy="1766888"/>
            <a:chOff x="478" y="1198"/>
            <a:chExt cx="1886" cy="1113"/>
          </a:xfrm>
        </p:grpSpPr>
        <p:sp>
          <p:nvSpPr>
            <p:cNvPr id="211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6" name="Freeform 6"/>
          <p:cNvSpPr>
            <a:spLocks/>
          </p:cNvSpPr>
          <p:nvPr/>
        </p:nvSpPr>
        <p:spPr bwMode="auto">
          <a:xfrm>
            <a:off x="2622778" y="25477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7" name="Line 20"/>
          <p:cNvSpPr>
            <a:spLocks noChangeShapeType="1"/>
          </p:cNvSpPr>
          <p:nvPr/>
        </p:nvSpPr>
        <p:spPr bwMode="auto">
          <a:xfrm flipV="1">
            <a:off x="3457575" y="19986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" name="Text Box 23"/>
          <p:cNvSpPr txBox="1">
            <a:spLocks noChangeArrowheads="1"/>
          </p:cNvSpPr>
          <p:nvPr/>
        </p:nvSpPr>
        <p:spPr bwMode="auto">
          <a:xfrm>
            <a:off x="3348038" y="19780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19" name="Freeform 24"/>
          <p:cNvSpPr>
            <a:spLocks/>
          </p:cNvSpPr>
          <p:nvPr/>
        </p:nvSpPr>
        <p:spPr bwMode="auto">
          <a:xfrm>
            <a:off x="3468457" y="35906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0" name="TextBox 219"/>
          <p:cNvSpPr txBox="1"/>
          <p:nvPr/>
        </p:nvSpPr>
        <p:spPr>
          <a:xfrm>
            <a:off x="3614057" y="39732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221" name="Object 220"/>
          <p:cNvGraphicFramePr>
            <a:graphicFrameLocks noChangeAspect="1"/>
          </p:cNvGraphicFramePr>
          <p:nvPr/>
        </p:nvGraphicFramePr>
        <p:xfrm>
          <a:off x="3547835" y="38864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80" name="Equation" r:id="rId7" imgW="190440" imgH="228600" progId="Equation.DSMT4">
                  <p:embed/>
                </p:oleObj>
              </mc:Choice>
              <mc:Fallback>
                <p:oleObj name="Equation" r:id="rId7" imgW="19044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7835" y="38864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5"/>
          <p:cNvGraphicFramePr>
            <a:graphicFrameLocks noChangeAspect="1"/>
          </p:cNvGraphicFramePr>
          <p:nvPr/>
        </p:nvGraphicFramePr>
        <p:xfrm>
          <a:off x="7486650" y="3671888"/>
          <a:ext cx="1905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81" name="Equation" r:id="rId8" imgW="952200" imgH="342720" progId="Equation.DSMT4">
                  <p:embed/>
                </p:oleObj>
              </mc:Choice>
              <mc:Fallback>
                <p:oleObj name="Equation" r:id="rId8" imgW="952200" imgH="342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6650" y="3671888"/>
                        <a:ext cx="1905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7"/>
          <p:cNvGraphicFramePr>
            <a:graphicFrameLocks noChangeAspect="1"/>
          </p:cNvGraphicFramePr>
          <p:nvPr/>
        </p:nvGraphicFramePr>
        <p:xfrm>
          <a:off x="7481888" y="2439988"/>
          <a:ext cx="18542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82" name="Equation" r:id="rId10" imgW="927000" imgH="672840" progId="Equation.DSMT4">
                  <p:embed/>
                </p:oleObj>
              </mc:Choice>
              <mc:Fallback>
                <p:oleObj name="Equation" r:id="rId10" imgW="927000" imgH="672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1888" y="2439988"/>
                        <a:ext cx="18542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TextBox 65"/>
          <p:cNvSpPr txBox="1"/>
          <p:nvPr/>
        </p:nvSpPr>
        <p:spPr>
          <a:xfrm>
            <a:off x="3645387" y="4167636"/>
            <a:ext cx="597631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 b="0" dirty="0" smtClean="0"/>
          </a:p>
          <a:p>
            <a:endParaRPr lang="en-US" sz="2400" b="0" dirty="0">
              <a:sym typeface="Symbol"/>
            </a:endParaRPr>
          </a:p>
          <a:p>
            <a:endParaRPr lang="en-US" sz="2400" b="0" dirty="0">
              <a:sym typeface="Symbol"/>
            </a:endParaRPr>
          </a:p>
          <a:p>
            <a:r>
              <a:rPr lang="en-US" sz="2400" b="0" dirty="0" smtClean="0">
                <a:sym typeface="Symbol"/>
              </a:rPr>
              <a:t>Convention: Choose </a:t>
            </a:r>
            <a:r>
              <a:rPr lang="en-US" sz="2400" b="0" i="1" dirty="0" smtClean="0">
                <a:sym typeface="Symbol"/>
              </a:rPr>
              <a:t>h</a:t>
            </a:r>
            <a:r>
              <a:rPr lang="en-US" sz="2400" b="0" dirty="0" smtClean="0">
                <a:sym typeface="Symbol"/>
              </a:rPr>
              <a:t> to limit </a:t>
            </a:r>
          </a:p>
          <a:p>
            <a:r>
              <a:rPr lang="en-US" sz="2400" b="0" dirty="0">
                <a:sym typeface="Symbol"/>
              </a:rPr>
              <a:t>	</a:t>
            </a:r>
            <a:r>
              <a:rPr lang="en-US" sz="2400" b="0" dirty="0" smtClean="0">
                <a:sym typeface="Symbol"/>
              </a:rPr>
              <a:t>	       assuming family-wise </a:t>
            </a: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0</a:t>
            </a:r>
            <a:endParaRPr lang="en-US" sz="2400" b="0" dirty="0"/>
          </a:p>
        </p:txBody>
      </p:sp>
      <p:graphicFrame>
        <p:nvGraphicFramePr>
          <p:cNvPr id="131079" name="Object 7"/>
          <p:cNvGraphicFramePr>
            <a:graphicFrameLocks noChangeAspect="1"/>
          </p:cNvGraphicFramePr>
          <p:nvPr/>
        </p:nvGraphicFramePr>
        <p:xfrm>
          <a:off x="7795988" y="5302024"/>
          <a:ext cx="9413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583" name="Equation" r:id="rId12" imgW="495000" imgH="228600" progId="Equation.DSMT4">
                  <p:embed/>
                </p:oleObj>
              </mc:Choice>
              <mc:Fallback>
                <p:oleObj name="Equation" r:id="rId12" imgW="4950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5988" y="5302024"/>
                        <a:ext cx="9413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88582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 dirty="0" smtClean="0">
                <a:solidFill>
                  <a:schemeClr val="tx2"/>
                </a:solidFill>
                <a:latin typeface="Arial Unicode MS" pitchFamily="34" charset="-128"/>
              </a:rPr>
              <a:t>Spatial correlations</a:t>
            </a:r>
            <a:endParaRPr lang="en-GB" sz="3200" dirty="0">
              <a:solidFill>
                <a:schemeClr val="tx2"/>
              </a:solidFill>
              <a:latin typeface="Arial Unicode MS" pitchFamily="34" charset="-128"/>
            </a:endParaRPr>
          </a:p>
        </p:txBody>
      </p:sp>
      <p:pic>
        <p:nvPicPr>
          <p:cNvPr id="17412" name="Picture 5" descr="smoothim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99114" y="1378404"/>
            <a:ext cx="4162425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5" name="Text Box 8"/>
          <p:cNvSpPr txBox="1">
            <a:spLocks noChangeArrowheads="1"/>
          </p:cNvSpPr>
          <p:nvPr/>
        </p:nvSpPr>
        <p:spPr bwMode="auto">
          <a:xfrm>
            <a:off x="805089" y="5091340"/>
            <a:ext cx="8491311" cy="16312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GB" sz="2000" b="0" dirty="0" err="1">
                <a:latin typeface="Arial Unicode MS" pitchFamily="34" charset="-128"/>
              </a:rPr>
              <a:t>Bonferroni</a:t>
            </a:r>
            <a:r>
              <a:rPr lang="en-GB" sz="2000" b="0" dirty="0">
                <a:latin typeface="Arial Unicode MS" pitchFamily="34" charset="-128"/>
              </a:rPr>
              <a:t> </a:t>
            </a:r>
            <a:r>
              <a:rPr lang="en-GB" sz="2000" b="0" dirty="0" smtClean="0">
                <a:latin typeface="Arial Unicode MS" pitchFamily="34" charset="-128"/>
              </a:rPr>
              <a:t>assumes general dependence </a:t>
            </a:r>
          </a:p>
          <a:p>
            <a:pPr eaLnBrk="0" hangingPunct="0"/>
            <a:r>
              <a:rPr lang="en-GB" sz="2000" b="0" dirty="0" smtClean="0">
                <a:latin typeface="Arial Unicode MS" pitchFamily="34" charset="-128"/>
                <a:sym typeface="Symbol" pitchFamily="18" charset="2"/>
              </a:rPr>
              <a:t>					 overkill, </a:t>
            </a:r>
            <a:r>
              <a:rPr lang="en-GB" sz="2000" b="0" dirty="0" smtClean="0">
                <a:latin typeface="Arial Unicode MS" pitchFamily="34" charset="-128"/>
              </a:rPr>
              <a:t>too conservative </a:t>
            </a:r>
            <a:endParaRPr lang="en-GB" sz="2000" b="0" dirty="0">
              <a:latin typeface="Arial Unicode MS" pitchFamily="34" charset="-128"/>
            </a:endParaRPr>
          </a:p>
          <a:p>
            <a:pPr eaLnBrk="0" hangingPunct="0"/>
            <a:endParaRPr lang="en-GB" sz="2000" b="0" dirty="0" smtClean="0">
              <a:latin typeface="Arial Unicode MS" pitchFamily="34" charset="-128"/>
            </a:endParaRPr>
          </a:p>
          <a:p>
            <a:pPr eaLnBrk="0" hangingPunct="0"/>
            <a:r>
              <a:rPr lang="en-GB" sz="2000" b="0" dirty="0" smtClean="0">
                <a:latin typeface="Arial Unicode MS" pitchFamily="34" charset="-128"/>
              </a:rPr>
              <a:t>Assume more appropriate dependence</a:t>
            </a:r>
          </a:p>
          <a:p>
            <a:pPr eaLnBrk="0" hangingPunct="0"/>
            <a:r>
              <a:rPr lang="en-GB" sz="2000" b="0" dirty="0" smtClean="0">
                <a:latin typeface="Arial Unicode MS" pitchFamily="34" charset="-128"/>
              </a:rPr>
              <a:t>Infer regions (blobs) not </a:t>
            </a:r>
            <a:r>
              <a:rPr lang="en-GB" sz="2000" b="0" dirty="0" err="1" smtClean="0">
                <a:latin typeface="Arial Unicode MS" pitchFamily="34" charset="-128"/>
              </a:rPr>
              <a:t>voxels</a:t>
            </a:r>
            <a:endParaRPr lang="en-GB" sz="2000" b="0" dirty="0" smtClean="0">
              <a:latin typeface="Arial Unicode MS" pitchFamily="34" charset="-128"/>
            </a:endParaRPr>
          </a:p>
        </p:txBody>
      </p:sp>
      <p:pic>
        <p:nvPicPr>
          <p:cNvPr id="8" name="Picture 3" descr="randim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031" y="1345746"/>
            <a:ext cx="4162425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242888"/>
            <a:ext cx="9258300" cy="801687"/>
          </a:xfrm>
        </p:spPr>
        <p:txBody>
          <a:bodyPr/>
          <a:lstStyle/>
          <a:p>
            <a:pPr eaLnBrk="1" hangingPunct="1"/>
            <a:r>
              <a:rPr lang="de-CH" sz="3200" b="1" dirty="0" smtClean="0">
                <a:latin typeface="Arial Unicode MS" pitchFamily="34" charset="-128"/>
              </a:rPr>
              <a:t>Smoothness, the facts</a:t>
            </a:r>
            <a:endParaRPr lang="en-US" sz="3200" b="1" dirty="0" smtClean="0">
              <a:latin typeface="Arial Unicode MS" pitchFamily="34" charset="-128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176338"/>
            <a:ext cx="9258300" cy="5321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r>
              <a:rPr lang="de-CH" sz="2000" dirty="0" smtClean="0"/>
              <a:t>intrinsic smoothness</a:t>
            </a:r>
          </a:p>
          <a:p>
            <a:pPr lvl="1" eaLnBrk="1" hangingPunct="1">
              <a:lnSpc>
                <a:spcPct val="80000"/>
              </a:lnSpc>
            </a:pPr>
            <a:r>
              <a:rPr lang="de-CH" sz="1800" dirty="0" smtClean="0"/>
              <a:t>MRI signals are aquired in k-space (Fourier space); after projection on anatomical space, signals have continuous support</a:t>
            </a:r>
          </a:p>
          <a:p>
            <a:pPr lvl="1" eaLnBrk="1" hangingPunct="1">
              <a:lnSpc>
                <a:spcPct val="80000"/>
              </a:lnSpc>
            </a:pPr>
            <a:r>
              <a:rPr lang="de-CH" sz="1800" dirty="0" smtClean="0"/>
              <a:t>diffusion of vasodilatory molecules has extended spatial support</a:t>
            </a:r>
          </a:p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r>
              <a:rPr lang="de-CH" sz="2000" dirty="0" smtClean="0"/>
              <a:t>extrinsic smoothness</a:t>
            </a:r>
          </a:p>
          <a:p>
            <a:pPr lvl="1" eaLnBrk="1" hangingPunct="1">
              <a:lnSpc>
                <a:spcPct val="80000"/>
              </a:lnSpc>
            </a:pPr>
            <a:r>
              <a:rPr lang="de-CH" sz="1800" dirty="0" smtClean="0"/>
              <a:t>resampling during preprocessing</a:t>
            </a:r>
          </a:p>
          <a:p>
            <a:pPr lvl="1" eaLnBrk="1" hangingPunct="1">
              <a:lnSpc>
                <a:spcPct val="80000"/>
              </a:lnSpc>
            </a:pPr>
            <a:r>
              <a:rPr lang="de-CH" sz="1800" dirty="0" smtClean="0"/>
              <a:t>matched filter theorem </a:t>
            </a:r>
            <a:br>
              <a:rPr lang="de-CH" sz="1800" dirty="0" smtClean="0"/>
            </a:br>
            <a:r>
              <a:rPr lang="de-CH" sz="1800" dirty="0" smtClean="0">
                <a:sym typeface="Symbol" pitchFamily="18" charset="2"/>
              </a:rPr>
              <a:t> deliberate additional smoothing to increase SNR</a:t>
            </a:r>
          </a:p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r>
              <a:rPr lang="de-CH" sz="2000" dirty="0"/>
              <a:t>roughness = 1/smoothness</a:t>
            </a:r>
          </a:p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r>
              <a:rPr lang="de-CH" sz="2000" dirty="0" smtClean="0"/>
              <a:t>described in resolution elements: "resels"</a:t>
            </a:r>
          </a:p>
          <a:p>
            <a:pPr eaLnBrk="1" hangingPunct="1">
              <a:lnSpc>
                <a:spcPct val="80000"/>
              </a:lnSpc>
              <a:spcBef>
                <a:spcPct val="70000"/>
              </a:spcBef>
            </a:pPr>
            <a:r>
              <a:rPr lang="de-CH" sz="2000" dirty="0" smtClean="0"/>
              <a:t># </a:t>
            </a:r>
            <a:r>
              <a:rPr lang="de-CH" sz="2000" dirty="0" smtClean="0"/>
              <a:t>resels is similar, but not identical to # independent observations</a:t>
            </a:r>
          </a:p>
          <a:p>
            <a:pPr lvl="1" eaLnBrk="1" hangingPunct="1">
              <a:lnSpc>
                <a:spcPct val="80000"/>
              </a:lnSpc>
              <a:spcBef>
                <a:spcPct val="70000"/>
              </a:spcBef>
            </a:pPr>
            <a:r>
              <a:rPr lang="de-CH" sz="1600" dirty="0" err="1"/>
              <a:t>resel</a:t>
            </a:r>
            <a:r>
              <a:rPr lang="de-CH" sz="1600" dirty="0"/>
              <a:t> = </a:t>
            </a:r>
            <a:r>
              <a:rPr lang="de-CH" sz="1600" dirty="0" err="1"/>
              <a:t>size</a:t>
            </a:r>
            <a:r>
              <a:rPr lang="de-CH" sz="1600" dirty="0"/>
              <a:t> </a:t>
            </a:r>
            <a:r>
              <a:rPr lang="de-CH" sz="1600" dirty="0" err="1"/>
              <a:t>of</a:t>
            </a:r>
            <a:r>
              <a:rPr lang="de-CH" sz="1600" dirty="0"/>
              <a:t> </a:t>
            </a:r>
            <a:r>
              <a:rPr lang="de-CH" sz="1600" dirty="0" err="1"/>
              <a:t>image</a:t>
            </a:r>
            <a:r>
              <a:rPr lang="de-CH" sz="1600" dirty="0"/>
              <a:t> </a:t>
            </a:r>
            <a:r>
              <a:rPr lang="de-CH" sz="1600" dirty="0" err="1"/>
              <a:t>part</a:t>
            </a:r>
            <a:r>
              <a:rPr lang="de-CH" sz="1600" dirty="0"/>
              <a:t> </a:t>
            </a:r>
            <a:r>
              <a:rPr lang="de-CH" sz="1600" dirty="0" err="1"/>
              <a:t>that</a:t>
            </a:r>
            <a:r>
              <a:rPr lang="de-CH" sz="1600" dirty="0"/>
              <a:t> </a:t>
            </a:r>
            <a:r>
              <a:rPr lang="de-CH" sz="1600" dirty="0" err="1"/>
              <a:t>corresponds</a:t>
            </a:r>
            <a:r>
              <a:rPr lang="de-CH" sz="1600" dirty="0"/>
              <a:t> </a:t>
            </a:r>
            <a:r>
              <a:rPr lang="de-CH" sz="1600" dirty="0" err="1"/>
              <a:t>to</a:t>
            </a:r>
            <a:r>
              <a:rPr lang="de-CH" sz="1600" dirty="0"/>
              <a:t> </a:t>
            </a:r>
            <a:r>
              <a:rPr lang="de-CH" sz="1600" dirty="0" err="1"/>
              <a:t>the</a:t>
            </a:r>
            <a:r>
              <a:rPr lang="de-CH" sz="1600" dirty="0"/>
              <a:t> FWHM (</a:t>
            </a:r>
            <a:r>
              <a:rPr lang="de-CH" sz="1600" dirty="0" err="1"/>
              <a:t>full</a:t>
            </a:r>
            <a:r>
              <a:rPr lang="de-CH" sz="1600" dirty="0"/>
              <a:t> </a:t>
            </a:r>
            <a:r>
              <a:rPr lang="de-CH" sz="1600" dirty="0" err="1"/>
              <a:t>width</a:t>
            </a:r>
            <a:r>
              <a:rPr lang="de-CH" sz="1600" dirty="0"/>
              <a:t> half </a:t>
            </a:r>
            <a:r>
              <a:rPr lang="de-CH" sz="1600" dirty="0" err="1"/>
              <a:t>maximum</a:t>
            </a:r>
            <a:r>
              <a:rPr lang="de-CH" sz="1600" dirty="0"/>
              <a:t>) </a:t>
            </a:r>
            <a:r>
              <a:rPr lang="de-CH" sz="1600" dirty="0" err="1"/>
              <a:t>of</a:t>
            </a:r>
            <a:r>
              <a:rPr lang="de-CH" sz="1600" dirty="0"/>
              <a:t> </a:t>
            </a:r>
            <a:r>
              <a:rPr lang="de-CH" sz="1600" dirty="0" err="1"/>
              <a:t>the</a:t>
            </a:r>
            <a:r>
              <a:rPr lang="de-CH" sz="1600" dirty="0"/>
              <a:t> </a:t>
            </a:r>
            <a:r>
              <a:rPr lang="de-CH" sz="1600" dirty="0" err="1"/>
              <a:t>Gaussian</a:t>
            </a:r>
            <a:r>
              <a:rPr lang="de-CH" sz="1600" dirty="0"/>
              <a:t> </a:t>
            </a:r>
            <a:r>
              <a:rPr lang="de-CH" sz="1600" dirty="0" err="1"/>
              <a:t>convolution</a:t>
            </a:r>
            <a:r>
              <a:rPr lang="de-CH" sz="1600" dirty="0"/>
              <a:t> </a:t>
            </a:r>
            <a:r>
              <a:rPr lang="de-CH" sz="1600" dirty="0" err="1"/>
              <a:t>kernel</a:t>
            </a:r>
            <a:r>
              <a:rPr lang="de-CH" sz="1600" dirty="0"/>
              <a:t> </a:t>
            </a:r>
            <a:r>
              <a:rPr lang="de-CH" sz="1600" dirty="0" err="1"/>
              <a:t>that</a:t>
            </a:r>
            <a:r>
              <a:rPr lang="de-CH" sz="1600" dirty="0"/>
              <a:t> </a:t>
            </a:r>
            <a:r>
              <a:rPr lang="de-CH" sz="1600" dirty="0" err="1"/>
              <a:t>would</a:t>
            </a:r>
            <a:r>
              <a:rPr lang="de-CH" sz="1600" dirty="0"/>
              <a:t> </a:t>
            </a:r>
            <a:r>
              <a:rPr lang="de-CH" sz="1600" dirty="0" err="1"/>
              <a:t>have</a:t>
            </a:r>
            <a:r>
              <a:rPr lang="de-CH" sz="1600" dirty="0"/>
              <a:t> </a:t>
            </a:r>
            <a:r>
              <a:rPr lang="de-CH" sz="1600" dirty="0" err="1"/>
              <a:t>produced</a:t>
            </a:r>
            <a:r>
              <a:rPr lang="de-CH" sz="1600" dirty="0"/>
              <a:t> </a:t>
            </a:r>
            <a:r>
              <a:rPr lang="de-CH" sz="1600" dirty="0" err="1"/>
              <a:t>the</a:t>
            </a:r>
            <a:r>
              <a:rPr lang="de-CH" sz="1600" dirty="0"/>
              <a:t> </a:t>
            </a:r>
            <a:r>
              <a:rPr lang="de-CH" sz="1600" dirty="0" err="1"/>
              <a:t>observed</a:t>
            </a:r>
            <a:r>
              <a:rPr lang="de-CH" sz="1600" dirty="0"/>
              <a:t> </a:t>
            </a:r>
            <a:r>
              <a:rPr lang="de-CH" sz="1600" dirty="0" err="1"/>
              <a:t>image</a:t>
            </a:r>
            <a:r>
              <a:rPr lang="de-CH" sz="1600" dirty="0"/>
              <a:t> </a:t>
            </a:r>
            <a:r>
              <a:rPr lang="de-CH" sz="1600" dirty="0" err="1"/>
              <a:t>when</a:t>
            </a:r>
            <a:r>
              <a:rPr lang="de-CH" sz="1600" dirty="0"/>
              <a:t> </a:t>
            </a:r>
            <a:r>
              <a:rPr lang="de-CH" sz="1600" dirty="0" err="1"/>
              <a:t>applied</a:t>
            </a:r>
            <a:r>
              <a:rPr lang="de-CH" sz="1600" dirty="0"/>
              <a:t> </a:t>
            </a:r>
            <a:r>
              <a:rPr lang="de-CH" sz="1600" dirty="0" err="1"/>
              <a:t>to</a:t>
            </a:r>
            <a:r>
              <a:rPr lang="de-CH" sz="1600" dirty="0"/>
              <a:t> </a:t>
            </a:r>
            <a:r>
              <a:rPr lang="de-CH" sz="1600" dirty="0" err="1"/>
              <a:t>independent</a:t>
            </a:r>
            <a:r>
              <a:rPr lang="de-CH" sz="1600" dirty="0"/>
              <a:t> </a:t>
            </a:r>
            <a:r>
              <a:rPr lang="de-CH" sz="1600" dirty="0" err="1"/>
              <a:t>voxel</a:t>
            </a:r>
            <a:r>
              <a:rPr lang="de-CH" sz="1600" dirty="0"/>
              <a:t> </a:t>
            </a:r>
            <a:r>
              <a:rPr lang="de-CH" sz="1600" dirty="0" err="1"/>
              <a:t>values</a:t>
            </a:r>
            <a:endParaRPr lang="de-CH" sz="1600" dirty="0"/>
          </a:p>
          <a:p>
            <a:pPr lvl="1" eaLnBrk="1" hangingPunct="1">
              <a:lnSpc>
                <a:spcPct val="80000"/>
              </a:lnSpc>
              <a:spcBef>
                <a:spcPct val="70000"/>
              </a:spcBef>
            </a:pPr>
            <a:r>
              <a:rPr lang="de-CH" sz="1600" dirty="0" err="1" smtClean="0"/>
              <a:t>can</a:t>
            </a:r>
            <a:r>
              <a:rPr lang="de-CH" sz="1600" dirty="0" smtClean="0"/>
              <a:t> </a:t>
            </a:r>
            <a:r>
              <a:rPr lang="de-CH" sz="1600" dirty="0" smtClean="0"/>
              <a:t>be computed from spatial derivatives of the residuals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280025" y="1376363"/>
            <a:ext cx="4133850" cy="5124450"/>
          </a:xfrm>
          <a:prstGeom prst="rect">
            <a:avLst/>
          </a:prstGeom>
          <a:solidFill>
            <a:srgbClr val="000066"/>
          </a:solidFill>
          <a:ln w="57150" cmpd="thickThin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54663" y="1543050"/>
            <a:ext cx="1801812" cy="155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4650" y="4662488"/>
            <a:ext cx="2168525" cy="173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1" name="Picture 5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67350" y="3087688"/>
            <a:ext cx="2170113" cy="1744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2" name="Picture 6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18450" y="1589088"/>
            <a:ext cx="1293813" cy="1212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3" name="Picture 7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18450" y="2795588"/>
            <a:ext cx="1355725" cy="1222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4" name="Picture 8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18450" y="4014788"/>
            <a:ext cx="1320800" cy="1216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5" name="Picture 9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918450" y="5233988"/>
            <a:ext cx="1333500" cy="1225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876300" y="257175"/>
            <a:ext cx="8477250" cy="933450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 dirty="0" smtClean="0">
                <a:solidFill>
                  <a:schemeClr val="tx2"/>
                </a:solidFill>
                <a:latin typeface="Arial Unicode MS" pitchFamily="34" charset="-128"/>
              </a:rPr>
              <a:t> </a:t>
            </a:r>
            <a:endParaRPr lang="en-GB" sz="3200" dirty="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3699" y="1589088"/>
            <a:ext cx="4386648" cy="333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>
              <a:spcBef>
                <a:spcPct val="30000"/>
              </a:spcBef>
              <a:defRPr/>
            </a:pPr>
            <a:r>
              <a:rPr lang="en-US" sz="2400" b="0" dirty="0" smtClean="0"/>
              <a:t>Aims:</a:t>
            </a:r>
          </a:p>
          <a:p>
            <a:pPr eaLnBrk="0" hangingPunct="0">
              <a:spcBef>
                <a:spcPct val="30000"/>
              </a:spcBef>
              <a:defRPr/>
            </a:pPr>
            <a:endParaRPr lang="en-US" sz="2400" b="0" dirty="0"/>
          </a:p>
          <a:p>
            <a:pPr eaLnBrk="0" hangingPunct="0">
              <a:spcBef>
                <a:spcPct val="30000"/>
              </a:spcBef>
              <a:defRPr/>
            </a:pPr>
            <a:r>
              <a:rPr lang="en-US" sz="2400" b="0" dirty="0"/>
              <a:t>Apply high threshold: identify improbably high peaks</a:t>
            </a:r>
          </a:p>
          <a:p>
            <a:pPr eaLnBrk="0" hangingPunct="0">
              <a:spcBef>
                <a:spcPct val="30000"/>
              </a:spcBef>
              <a:defRPr/>
            </a:pPr>
            <a:endParaRPr lang="en-US" sz="2400" b="0" dirty="0" smtClean="0"/>
          </a:p>
          <a:p>
            <a:pPr eaLnBrk="0" hangingPunct="0">
              <a:spcBef>
                <a:spcPct val="30000"/>
              </a:spcBef>
              <a:defRPr/>
            </a:pPr>
            <a:r>
              <a:rPr lang="en-US" sz="2400" b="0" dirty="0" smtClean="0"/>
              <a:t>Apply lower  </a:t>
            </a:r>
            <a:r>
              <a:rPr lang="en-US" sz="2400" b="0" dirty="0"/>
              <a:t>threshold: identify improbably </a:t>
            </a:r>
            <a:r>
              <a:rPr lang="en-US" sz="2400" b="0" dirty="0" smtClean="0"/>
              <a:t>broad peaks </a:t>
            </a:r>
            <a:endParaRPr lang="en-US" sz="2400" b="0" dirty="0"/>
          </a:p>
          <a:p>
            <a:endParaRPr lang="de-CH" b="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280025" y="1376363"/>
            <a:ext cx="4133850" cy="5124450"/>
          </a:xfrm>
          <a:prstGeom prst="rect">
            <a:avLst/>
          </a:prstGeom>
          <a:solidFill>
            <a:srgbClr val="000066"/>
          </a:solidFill>
          <a:ln w="57150" cmpd="thickThin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54663" y="1543050"/>
            <a:ext cx="1801812" cy="155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4650" y="4662488"/>
            <a:ext cx="2168525" cy="173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1" name="Picture 5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67350" y="3087688"/>
            <a:ext cx="2170113" cy="1744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2" name="Picture 6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18450" y="1589088"/>
            <a:ext cx="1293813" cy="1212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3" name="Picture 7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18450" y="2795588"/>
            <a:ext cx="1355725" cy="1222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4" name="Picture 8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18450" y="4014788"/>
            <a:ext cx="1320800" cy="1216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5" name="Picture 9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918450" y="5233988"/>
            <a:ext cx="1333500" cy="1225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876300" y="257175"/>
            <a:ext cx="8477250" cy="933450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 dirty="0" smtClean="0">
                <a:solidFill>
                  <a:schemeClr val="tx2"/>
                </a:solidFill>
                <a:latin typeface="Arial Unicode MS" pitchFamily="34" charset="-128"/>
              </a:rPr>
              <a:t> </a:t>
            </a:r>
            <a:endParaRPr lang="en-GB" sz="3200" dirty="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936625" y="1376363"/>
            <a:ext cx="4133850" cy="5124450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228600" indent="-228600">
              <a:spcBef>
                <a:spcPct val="20000"/>
              </a:spcBef>
            </a:pPr>
            <a:r>
              <a:rPr lang="en-GB" sz="2800" dirty="0" smtClean="0">
                <a:latin typeface="Arial Unicode MS" pitchFamily="34" charset="-128"/>
              </a:rPr>
              <a:t> </a:t>
            </a:r>
            <a:endParaRPr lang="en-GB" sz="2400" dirty="0">
              <a:latin typeface="Arial Unicode MS" pitchFamily="34" charset="-128"/>
            </a:endParaRPr>
          </a:p>
          <a:p>
            <a:pPr marL="571500" lvl="1" indent="-228600">
              <a:spcBef>
                <a:spcPct val="20000"/>
              </a:spcBef>
            </a:pPr>
            <a:endParaRPr lang="en-GB" sz="2400" dirty="0">
              <a:latin typeface="Arial Unicode MS" pitchFamily="34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" y="2198914"/>
            <a:ext cx="4224233" cy="4431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0" dirty="0" smtClean="0"/>
              <a:t>Height  </a:t>
            </a:r>
          </a:p>
          <a:p>
            <a:r>
              <a:rPr lang="en-US" sz="2800" b="0" dirty="0" smtClean="0"/>
              <a:t>Spatial extent</a:t>
            </a:r>
          </a:p>
          <a:p>
            <a:r>
              <a:rPr lang="en-US" sz="2800" b="0" dirty="0" smtClean="0"/>
              <a:t>Total number</a:t>
            </a:r>
          </a:p>
          <a:p>
            <a:endParaRPr lang="en-US" sz="2800" b="0" dirty="0" smtClean="0"/>
          </a:p>
          <a:p>
            <a:endParaRPr lang="en-US" sz="2800" b="0" dirty="0"/>
          </a:p>
          <a:p>
            <a:r>
              <a:rPr lang="en-US" sz="2400" b="0" dirty="0" smtClean="0"/>
              <a:t>Need a </a:t>
            </a:r>
            <a:r>
              <a:rPr lang="en-US" sz="2400" b="0" dirty="0"/>
              <a:t>null distribution:</a:t>
            </a:r>
          </a:p>
          <a:p>
            <a:r>
              <a:rPr lang="en-US" sz="2400" b="0" dirty="0"/>
              <a:t>1.  </a:t>
            </a:r>
            <a:r>
              <a:rPr lang="en-US" sz="2400" b="0" dirty="0" smtClean="0"/>
              <a:t>Simulate null experiments </a:t>
            </a:r>
            <a:endParaRPr lang="en-US" sz="2400" b="0" dirty="0"/>
          </a:p>
          <a:p>
            <a:r>
              <a:rPr lang="en-US" sz="2400" b="0" dirty="0"/>
              <a:t>2.  </a:t>
            </a:r>
            <a:r>
              <a:rPr lang="en-US" sz="2400" b="0" dirty="0" smtClean="0"/>
              <a:t>Model null experiments</a:t>
            </a:r>
            <a:endParaRPr lang="en-US" sz="2400" b="0" dirty="0"/>
          </a:p>
          <a:p>
            <a:endParaRPr lang="en-US" sz="2800" b="0" dirty="0" smtClean="0"/>
          </a:p>
          <a:p>
            <a:endParaRPr lang="en-US" sz="2800" b="0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685800" y="3581400"/>
            <a:ext cx="8534400" cy="28194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sz="2000" b="0">
              <a:latin typeface="Arial Unicode MS" pitchFamily="34" charset="-128"/>
            </a:endParaRP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885825" y="3714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 dirty="0" smtClean="0">
                <a:solidFill>
                  <a:schemeClr val="tx2"/>
                </a:solidFill>
                <a:latin typeface="Arial Unicode MS" pitchFamily="34" charset="-128"/>
              </a:rPr>
              <a:t>Gaussian Random Fields</a:t>
            </a:r>
            <a:endParaRPr lang="en-GB" sz="3200" dirty="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714375" y="1476375"/>
            <a:ext cx="8477250" cy="1847850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2800" b="0" dirty="0" smtClean="0">
                <a:latin typeface="Arial Unicode MS" pitchFamily="34" charset="-128"/>
              </a:rPr>
              <a:t>Statistical </a:t>
            </a:r>
            <a:r>
              <a:rPr lang="en-GB" sz="2800" b="0" dirty="0">
                <a:latin typeface="Arial Unicode MS" pitchFamily="34" charset="-128"/>
              </a:rPr>
              <a:t>image </a:t>
            </a:r>
            <a:r>
              <a:rPr lang="en-GB" sz="2800" b="0" dirty="0" smtClean="0">
                <a:latin typeface="Eras Bold ITC"/>
              </a:rPr>
              <a:t>=</a:t>
            </a:r>
            <a:r>
              <a:rPr lang="en-GB" sz="2800" b="0" dirty="0" smtClean="0">
                <a:latin typeface="Arial Unicode MS" pitchFamily="34" charset="-128"/>
              </a:rPr>
              <a:t> discretised continuous random </a:t>
            </a:r>
            <a:r>
              <a:rPr lang="en-GB" sz="2800" b="0" dirty="0">
                <a:latin typeface="Arial Unicode MS" pitchFamily="34" charset="-128"/>
              </a:rPr>
              <a:t>field </a:t>
            </a:r>
            <a:r>
              <a:rPr lang="en-GB" sz="2800" b="0" dirty="0" smtClean="0">
                <a:latin typeface="Arial Unicode MS" pitchFamily="34" charset="-128"/>
              </a:rPr>
              <a:t>(approximately)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GB" sz="2800" b="0" dirty="0" smtClean="0">
                <a:latin typeface="Arial Unicode MS" pitchFamily="34" charset="-128"/>
              </a:rPr>
              <a:t>Use </a:t>
            </a:r>
            <a:r>
              <a:rPr lang="en-GB" sz="2800" b="0" dirty="0">
                <a:latin typeface="Arial Unicode MS" pitchFamily="34" charset="-128"/>
              </a:rPr>
              <a:t>results from continuous random field theory</a:t>
            </a:r>
          </a:p>
        </p:txBody>
      </p:sp>
      <p:pic>
        <p:nvPicPr>
          <p:cNvPr id="4102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886200"/>
            <a:ext cx="2667000" cy="2241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103" name="Picture 6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3886200"/>
            <a:ext cx="2574925" cy="222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3959225" y="4572000"/>
            <a:ext cx="1998663" cy="1311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n-GB" sz="2000" b="0">
              <a:latin typeface="Arial Unicode MS" pitchFamily="34" charset="-128"/>
              <a:sym typeface="Symbol" pitchFamily="18" charset="2"/>
            </a:endParaRPr>
          </a:p>
          <a:p>
            <a:pPr algn="ctr" eaLnBrk="0" hangingPunct="0"/>
            <a:r>
              <a:rPr lang="en-GB" sz="2000" b="0">
                <a:latin typeface="Arial Unicode MS" pitchFamily="34" charset="-128"/>
                <a:sym typeface="Symbol" pitchFamily="18" charset="2"/>
              </a:rPr>
              <a:t>Discretisation</a:t>
            </a:r>
          </a:p>
          <a:p>
            <a:pPr algn="ctr" eaLnBrk="0" hangingPunct="0"/>
            <a:r>
              <a:rPr lang="en-GB" sz="2000" b="0">
                <a:latin typeface="Arial Unicode MS" pitchFamily="34" charset="-128"/>
                <a:sym typeface="Symbol" pitchFamily="18" charset="2"/>
              </a:rPr>
              <a:t>(“lattice approximation”)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4189413" y="4800600"/>
            <a:ext cx="1524000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280025" y="1376363"/>
            <a:ext cx="4133850" cy="5124450"/>
          </a:xfrm>
          <a:prstGeom prst="rect">
            <a:avLst/>
          </a:prstGeom>
          <a:solidFill>
            <a:srgbClr val="000066"/>
          </a:solidFill>
          <a:ln w="57150" cmpd="thickThin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54663" y="1543050"/>
            <a:ext cx="1801812" cy="1554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54650" y="4662488"/>
            <a:ext cx="2168525" cy="1739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1" name="Picture 5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67350" y="3087688"/>
            <a:ext cx="2170113" cy="1744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2" name="Picture 6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918450" y="1589088"/>
            <a:ext cx="1293813" cy="1212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3" name="Picture 7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18450" y="2795588"/>
            <a:ext cx="1355725" cy="1222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4" name="Picture 8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918450" y="4014788"/>
            <a:ext cx="1320800" cy="1216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9465" name="Picture 9"/>
          <p:cNvPicPr>
            <a:picLocks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918450" y="5233988"/>
            <a:ext cx="1333500" cy="1225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876300" y="257175"/>
            <a:ext cx="8477250" cy="933450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Euler characteristic (EC)</a:t>
            </a:r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936625" y="1376363"/>
            <a:ext cx="4133850" cy="5124450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571500" lvl="1" indent="-228600">
              <a:spcBef>
                <a:spcPct val="20000"/>
              </a:spcBef>
              <a:buFontTx/>
              <a:buChar char="–"/>
            </a:pPr>
            <a:r>
              <a:rPr lang="en-GB" sz="2400" b="0" dirty="0" smtClean="0">
                <a:latin typeface="Arial Unicode MS" pitchFamily="34" charset="-128"/>
              </a:rPr>
              <a:t>threshold </a:t>
            </a:r>
            <a:r>
              <a:rPr lang="en-GB" sz="2400" b="0" dirty="0">
                <a:latin typeface="Arial Unicode MS" pitchFamily="34" charset="-128"/>
              </a:rPr>
              <a:t>an image at </a:t>
            </a:r>
            <a:r>
              <a:rPr lang="en-GB" sz="2400" b="0" i="1" dirty="0" smtClean="0">
                <a:latin typeface="Arial Unicode MS" pitchFamily="34" charset="-128"/>
              </a:rPr>
              <a:t>h</a:t>
            </a:r>
            <a:endParaRPr lang="en-GB" sz="2400" b="0" i="1" dirty="0">
              <a:latin typeface="Arial Unicode MS" pitchFamily="34" charset="-128"/>
            </a:endParaRPr>
          </a:p>
          <a:p>
            <a:pPr marL="571500" lvl="1" indent="-228600">
              <a:spcBef>
                <a:spcPct val="20000"/>
              </a:spcBef>
              <a:buFontTx/>
              <a:buChar char="-"/>
            </a:pPr>
            <a:r>
              <a:rPr lang="en-GB" sz="2400" b="0" dirty="0">
                <a:latin typeface="Arial Unicode MS" pitchFamily="34" charset="-128"/>
              </a:rPr>
              <a:t>EC</a:t>
            </a:r>
            <a:r>
              <a:rPr lang="en-GB" sz="2400" b="0" dirty="0">
                <a:latin typeface="Arial Unicode MS" pitchFamily="34" charset="-128"/>
                <a:sym typeface="Symbol" pitchFamily="18" charset="2"/>
              </a:rPr>
              <a:t></a:t>
            </a:r>
            <a:r>
              <a:rPr lang="en-GB" sz="2400" b="0" baseline="-25000" dirty="0">
                <a:latin typeface="Arial Unicode MS" pitchFamily="34" charset="-128"/>
              </a:rPr>
              <a:t>  </a:t>
            </a:r>
            <a:r>
              <a:rPr lang="en-GB" sz="2400" b="0" dirty="0">
                <a:latin typeface="Arial Unicode MS" pitchFamily="34" charset="-128"/>
              </a:rPr>
              <a:t># blobs </a:t>
            </a:r>
          </a:p>
          <a:p>
            <a:pPr marL="571500" lvl="1" indent="-228600">
              <a:spcBef>
                <a:spcPct val="20000"/>
              </a:spcBef>
              <a:buFontTx/>
              <a:buChar char="-"/>
            </a:pPr>
            <a:r>
              <a:rPr lang="en-GB" sz="2400" b="0" dirty="0">
                <a:latin typeface="Arial Unicode MS" pitchFamily="34" charset="-128"/>
              </a:rPr>
              <a:t>at </a:t>
            </a:r>
            <a:r>
              <a:rPr lang="en-GB" sz="2400" b="0" dirty="0" smtClean="0">
                <a:latin typeface="Arial Unicode MS" pitchFamily="34" charset="-128"/>
              </a:rPr>
              <a:t>high </a:t>
            </a:r>
            <a:r>
              <a:rPr lang="en-GB" sz="2400" b="0" i="1" dirty="0" smtClean="0">
                <a:latin typeface="Arial Unicode MS" pitchFamily="34" charset="-128"/>
              </a:rPr>
              <a:t>h</a:t>
            </a:r>
            <a:r>
              <a:rPr lang="en-GB" sz="2400" b="0" dirty="0" smtClean="0">
                <a:latin typeface="Arial Unicode MS" pitchFamily="34" charset="-128"/>
              </a:rPr>
              <a:t>:</a:t>
            </a:r>
            <a:endParaRPr lang="en-GB" sz="2400" b="0" dirty="0">
              <a:latin typeface="Arial Unicode MS" pitchFamily="34" charset="-128"/>
            </a:endParaRPr>
          </a:p>
          <a:p>
            <a:pPr marL="571500" lvl="1" indent="-228600">
              <a:spcBef>
                <a:spcPct val="20000"/>
              </a:spcBef>
            </a:pPr>
            <a:endParaRPr lang="en-GB" sz="2400" b="0" dirty="0" smtClean="0">
              <a:latin typeface="Arial Unicode MS" pitchFamily="34" charset="-128"/>
            </a:endParaRPr>
          </a:p>
          <a:p>
            <a:pPr marL="571500" lvl="1" indent="-228600">
              <a:spcBef>
                <a:spcPct val="20000"/>
              </a:spcBef>
            </a:pPr>
            <a:r>
              <a:rPr lang="en-GB" sz="2400" b="0" dirty="0" err="1" smtClean="0">
                <a:latin typeface="Arial Unicode MS" pitchFamily="34" charset="-128"/>
              </a:rPr>
              <a:t>Aprox</a:t>
            </a:r>
            <a:r>
              <a:rPr lang="en-GB" sz="2400" b="0" dirty="0" smtClean="0">
                <a:latin typeface="Arial Unicode MS" pitchFamily="34" charset="-128"/>
              </a:rPr>
              <a:t>:</a:t>
            </a:r>
          </a:p>
          <a:p>
            <a:pPr marL="571500" lvl="1" indent="-228600">
              <a:spcBef>
                <a:spcPct val="20000"/>
              </a:spcBef>
            </a:pPr>
            <a:endParaRPr lang="en-GB" sz="2400" b="0" dirty="0">
              <a:latin typeface="Arial Unicode MS" pitchFamily="34" charset="-128"/>
            </a:endParaRPr>
          </a:p>
          <a:p>
            <a:pPr marL="571500" lvl="1" indent="-228600">
              <a:spcBef>
                <a:spcPct val="20000"/>
              </a:spcBef>
            </a:pPr>
            <a:r>
              <a:rPr lang="en-GB" sz="2400" b="0" dirty="0" smtClean="0">
                <a:latin typeface="Arial Unicode MS" pitchFamily="34" charset="-128"/>
              </a:rPr>
              <a:t>E [EC]   = </a:t>
            </a:r>
            <a:r>
              <a:rPr lang="en-GB" sz="2400" b="0" i="1" dirty="0" smtClean="0">
                <a:latin typeface="Arial Unicode MS" pitchFamily="34" charset="-128"/>
              </a:rPr>
              <a:t>p</a:t>
            </a:r>
            <a:r>
              <a:rPr lang="en-GB" sz="2400" b="0" dirty="0" smtClean="0">
                <a:latin typeface="Arial Unicode MS" pitchFamily="34" charset="-128"/>
              </a:rPr>
              <a:t>(blob</a:t>
            </a:r>
            <a:r>
              <a:rPr lang="en-GB" sz="2400" b="0" dirty="0" smtClean="0">
                <a:latin typeface="Arial Unicode MS" pitchFamily="34" charset="-128"/>
              </a:rPr>
              <a:t>)</a:t>
            </a:r>
            <a:endParaRPr lang="en-GB" sz="2400" b="0" dirty="0">
              <a:latin typeface="Arial Unicode MS" pitchFamily="34" charset="-128"/>
            </a:endParaRPr>
          </a:p>
          <a:p>
            <a:pPr marL="571500" lvl="1" indent="-228600">
              <a:spcBef>
                <a:spcPct val="20000"/>
              </a:spcBef>
            </a:pPr>
            <a:r>
              <a:rPr lang="en-GB" sz="2400" b="0" dirty="0" smtClean="0">
                <a:latin typeface="Arial Unicode MS" pitchFamily="34" charset="-128"/>
              </a:rPr>
              <a:t>		       = FWER </a:t>
            </a:r>
            <a:endParaRPr lang="en-GB" sz="2400" b="0" dirty="0">
              <a:latin typeface="Arial Unicode MS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0"/>
          <p:cNvSpPr>
            <a:spLocks noChangeArrowheads="1"/>
          </p:cNvSpPr>
          <p:nvPr/>
        </p:nvSpPr>
        <p:spPr bwMode="auto">
          <a:xfrm>
            <a:off x="876300" y="257175"/>
            <a:ext cx="8477250" cy="933450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Euler characteristic (EC) for 2D images</a:t>
            </a:r>
          </a:p>
        </p:txBody>
      </p:sp>
      <p:graphicFrame>
        <p:nvGraphicFramePr>
          <p:cNvPr id="512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4345481"/>
              </p:ext>
            </p:extLst>
          </p:nvPr>
        </p:nvGraphicFramePr>
        <p:xfrm>
          <a:off x="887413" y="1330325"/>
          <a:ext cx="8153400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6" name="Equation" r:id="rId4" imgW="2489040" imgH="253800" progId="Equation.DSMT4">
                  <p:embed/>
                </p:oleObj>
              </mc:Choice>
              <mc:Fallback>
                <p:oleObj name="Equation" r:id="rId4" imgW="2489040" imgH="2538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3" y="1330325"/>
                        <a:ext cx="8153400" cy="830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Text Box 13"/>
          <p:cNvSpPr txBox="1">
            <a:spLocks noChangeArrowheads="1"/>
          </p:cNvSpPr>
          <p:nvPr/>
        </p:nvSpPr>
        <p:spPr bwMode="auto">
          <a:xfrm>
            <a:off x="698500" y="2255838"/>
            <a:ext cx="5500688" cy="255454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CH" sz="2000" b="0" dirty="0"/>
              <a:t>R	= number of resels</a:t>
            </a:r>
          </a:p>
          <a:p>
            <a:r>
              <a:rPr lang="de-CH" sz="2000" b="0" i="1" dirty="0" smtClean="0"/>
              <a:t>h</a:t>
            </a:r>
            <a:r>
              <a:rPr lang="de-CH" sz="2000" b="0" dirty="0"/>
              <a:t>	= </a:t>
            </a:r>
            <a:r>
              <a:rPr lang="de-CH" sz="2000" b="0" dirty="0" smtClean="0"/>
              <a:t>threshold </a:t>
            </a:r>
            <a:endParaRPr lang="de-CH" sz="2000" b="0" dirty="0"/>
          </a:p>
          <a:p>
            <a:endParaRPr lang="de-CH" sz="2000" b="0" dirty="0"/>
          </a:p>
          <a:p>
            <a:r>
              <a:rPr lang="de-CH" sz="2000" b="0" dirty="0" smtClean="0"/>
              <a:t>Set </a:t>
            </a:r>
            <a:r>
              <a:rPr lang="de-CH" sz="2000" b="0" i="1" dirty="0" smtClean="0"/>
              <a:t>h </a:t>
            </a:r>
            <a:r>
              <a:rPr lang="de-CH" sz="2000" b="0" dirty="0" smtClean="0"/>
              <a:t>such that E[EC] </a:t>
            </a:r>
            <a:r>
              <a:rPr lang="de-CH" sz="2000" b="0" dirty="0"/>
              <a:t>= </a:t>
            </a:r>
            <a:r>
              <a:rPr lang="de-CH" sz="2000" b="0" dirty="0" smtClean="0"/>
              <a:t>0.05 </a:t>
            </a:r>
            <a:endParaRPr lang="de-CH" sz="2000" b="0" dirty="0"/>
          </a:p>
          <a:p>
            <a:endParaRPr lang="de-CH" sz="2000" b="0" dirty="0"/>
          </a:p>
          <a:p>
            <a:r>
              <a:rPr lang="en-US" sz="2000" b="0" dirty="0"/>
              <a:t>Example: For 100 </a:t>
            </a:r>
            <a:r>
              <a:rPr lang="en-US" sz="2000" b="0" dirty="0" err="1"/>
              <a:t>resels</a:t>
            </a:r>
            <a:r>
              <a:rPr lang="en-US" sz="2000" b="0" dirty="0"/>
              <a:t>, E [EC] = </a:t>
            </a:r>
            <a:r>
              <a:rPr lang="en-US" sz="2000" b="0" dirty="0" smtClean="0"/>
              <a:t>0.05 </a:t>
            </a:r>
            <a:r>
              <a:rPr lang="en-US" sz="2000" b="0" dirty="0"/>
              <a:t>for a </a:t>
            </a:r>
            <a:r>
              <a:rPr lang="en-US" sz="2000" b="0" dirty="0" smtClean="0"/>
              <a:t>threshold </a:t>
            </a:r>
            <a:r>
              <a:rPr lang="en-US" sz="2000" b="0" dirty="0"/>
              <a:t>of 3.8. That is, the probability of getting one or more blobs </a:t>
            </a:r>
            <a:r>
              <a:rPr lang="en-US" sz="2000" b="0" dirty="0" smtClean="0"/>
              <a:t>above </a:t>
            </a:r>
            <a:r>
              <a:rPr lang="en-US" sz="2000" b="0" dirty="0"/>
              <a:t>3.8, is </a:t>
            </a:r>
            <a:r>
              <a:rPr lang="en-US" sz="2000" b="0" dirty="0" smtClean="0"/>
              <a:t>0.05.</a:t>
            </a:r>
            <a:endParaRPr lang="en-US" sz="2000" b="0" dirty="0"/>
          </a:p>
        </p:txBody>
      </p:sp>
      <p:pic>
        <p:nvPicPr>
          <p:cNvPr id="5125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99188" y="2029992"/>
            <a:ext cx="4133704" cy="3314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6" name="Rectangle 15"/>
          <p:cNvSpPr>
            <a:spLocks noChangeArrowheads="1"/>
          </p:cNvSpPr>
          <p:nvPr/>
        </p:nvSpPr>
        <p:spPr bwMode="auto">
          <a:xfrm>
            <a:off x="6272213" y="5326063"/>
            <a:ext cx="3754437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Expected EC values for an image of 100 resels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1501775"/>
            <a:ext cx="2925762" cy="2417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rrowheads="1"/>
          </p:cNvPicPr>
          <p:nvPr/>
        </p:nvPicPr>
        <p:blipFill>
          <a:blip r:embed="rId4" cstate="print"/>
          <a:srcRect l="69757" t="30959" r="7643" b="14474"/>
          <a:stretch>
            <a:fillRect/>
          </a:stretch>
        </p:blipFill>
        <p:spPr bwMode="auto">
          <a:xfrm>
            <a:off x="4813300" y="1697038"/>
            <a:ext cx="769938" cy="1119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915988" y="176213"/>
            <a:ext cx="8382000" cy="835025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Overview of SPM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187450" y="4416425"/>
            <a:ext cx="1649413" cy="6445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21734" name="Rectangle 6"/>
          <p:cNvSpPr>
            <a:spLocks noChangeArrowheads="1"/>
          </p:cNvSpPr>
          <p:nvPr/>
        </p:nvSpPr>
        <p:spPr bwMode="auto">
          <a:xfrm>
            <a:off x="388938" y="3305175"/>
            <a:ext cx="14636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Realignment</a:t>
            </a:r>
          </a:p>
        </p:txBody>
      </p:sp>
      <p:sp>
        <p:nvSpPr>
          <p:cNvPr id="2121735" name="Rectangle 7"/>
          <p:cNvSpPr>
            <a:spLocks noChangeArrowheads="1"/>
          </p:cNvSpPr>
          <p:nvPr/>
        </p:nvSpPr>
        <p:spPr bwMode="auto">
          <a:xfrm>
            <a:off x="2322513" y="3305175"/>
            <a:ext cx="12731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Smoothing</a:t>
            </a:r>
          </a:p>
        </p:txBody>
      </p:sp>
      <p:sp>
        <p:nvSpPr>
          <p:cNvPr id="2121736" name="Rectangle 8"/>
          <p:cNvSpPr>
            <a:spLocks noChangeArrowheads="1"/>
          </p:cNvSpPr>
          <p:nvPr/>
        </p:nvSpPr>
        <p:spPr bwMode="auto">
          <a:xfrm>
            <a:off x="1273175" y="4519613"/>
            <a:ext cx="15779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Normalisation</a:t>
            </a:r>
          </a:p>
        </p:txBody>
      </p:sp>
      <p:sp>
        <p:nvSpPr>
          <p:cNvPr id="2121737" name="Rectangle 9"/>
          <p:cNvSpPr>
            <a:spLocks noChangeArrowheads="1"/>
          </p:cNvSpPr>
          <p:nvPr/>
        </p:nvSpPr>
        <p:spPr bwMode="auto">
          <a:xfrm>
            <a:off x="4065588" y="3317875"/>
            <a:ext cx="23018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General linear model</a:t>
            </a:r>
          </a:p>
        </p:txBody>
      </p:sp>
      <p:sp>
        <p:nvSpPr>
          <p:cNvPr id="2121738" name="Rectangle 10"/>
          <p:cNvSpPr>
            <a:spLocks noChangeArrowheads="1"/>
          </p:cNvSpPr>
          <p:nvPr/>
        </p:nvSpPr>
        <p:spPr bwMode="auto">
          <a:xfrm>
            <a:off x="6705600" y="1244600"/>
            <a:ext cx="35210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Statistical parametric map (SPM)</a:t>
            </a:r>
          </a:p>
        </p:txBody>
      </p:sp>
      <p:sp>
        <p:nvSpPr>
          <p:cNvPr id="2121739" name="Rectangle 11"/>
          <p:cNvSpPr>
            <a:spLocks noChangeArrowheads="1"/>
          </p:cNvSpPr>
          <p:nvPr/>
        </p:nvSpPr>
        <p:spPr bwMode="auto">
          <a:xfrm>
            <a:off x="280988" y="1246188"/>
            <a:ext cx="1998662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Image time-series</a:t>
            </a:r>
          </a:p>
        </p:txBody>
      </p:sp>
      <p:sp>
        <p:nvSpPr>
          <p:cNvPr id="2121740" name="Rectangle 12"/>
          <p:cNvSpPr>
            <a:spLocks noChangeArrowheads="1"/>
          </p:cNvSpPr>
          <p:nvPr/>
        </p:nvSpPr>
        <p:spPr bwMode="auto">
          <a:xfrm>
            <a:off x="4194175" y="6176963"/>
            <a:ext cx="2287588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Parameter estimates</a:t>
            </a:r>
          </a:p>
        </p:txBody>
      </p:sp>
      <p:pic>
        <p:nvPicPr>
          <p:cNvPr id="9229" name="Picture 13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70113" y="1676400"/>
            <a:ext cx="1557337" cy="10620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9230" name="Picture 14"/>
          <p:cNvPicPr>
            <a:picLocks noChangeArrowheads="1"/>
          </p:cNvPicPr>
          <p:nvPr/>
        </p:nvPicPr>
        <p:blipFill>
          <a:blip r:embed="rId6" cstate="print"/>
          <a:srcRect l="10599" t="6715" r="8142" b="6468"/>
          <a:stretch>
            <a:fillRect/>
          </a:stretch>
        </p:blipFill>
        <p:spPr bwMode="auto">
          <a:xfrm>
            <a:off x="4375150" y="4392613"/>
            <a:ext cx="1679575" cy="1662112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9231" name="Picture 15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36563" y="1676400"/>
            <a:ext cx="1325562" cy="1120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4097338" y="3157538"/>
            <a:ext cx="2236787" cy="688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412750" y="3157538"/>
            <a:ext cx="1409700" cy="6889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2208213" y="3157538"/>
            <a:ext cx="1508125" cy="7000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21747" name="Rectangle 19"/>
          <p:cNvSpPr>
            <a:spLocks noChangeArrowheads="1"/>
          </p:cNvSpPr>
          <p:nvPr/>
        </p:nvSpPr>
        <p:spPr bwMode="auto">
          <a:xfrm>
            <a:off x="4440238" y="1243013"/>
            <a:ext cx="15779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Design matrix</a:t>
            </a:r>
          </a:p>
        </p:txBody>
      </p:sp>
      <p:pic>
        <p:nvPicPr>
          <p:cNvPr id="9236" name="Picture 20"/>
          <p:cNvPicPr>
            <a:picLocks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338263" y="5437188"/>
            <a:ext cx="1419225" cy="1192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121749" name="Rectangle 21"/>
          <p:cNvSpPr>
            <a:spLocks noChangeArrowheads="1"/>
          </p:cNvSpPr>
          <p:nvPr/>
        </p:nvSpPr>
        <p:spPr bwMode="auto">
          <a:xfrm>
            <a:off x="2822575" y="5837238"/>
            <a:ext cx="1131888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Template</a:t>
            </a:r>
          </a:p>
        </p:txBody>
      </p:sp>
      <p:sp>
        <p:nvSpPr>
          <p:cNvPr id="2121750" name="Rectangle 22"/>
          <p:cNvSpPr>
            <a:spLocks noChangeArrowheads="1"/>
          </p:cNvSpPr>
          <p:nvPr/>
        </p:nvSpPr>
        <p:spPr bwMode="auto">
          <a:xfrm>
            <a:off x="2600325" y="1255713"/>
            <a:ext cx="84137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Kernel</a:t>
            </a:r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1093788" y="2795588"/>
            <a:ext cx="0" cy="3095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1851025" y="3503613"/>
            <a:ext cx="320675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6334125" y="3505200"/>
            <a:ext cx="5000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5214938" y="3876675"/>
            <a:ext cx="0" cy="520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5211763" y="2825750"/>
            <a:ext cx="0" cy="3095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2959100" y="2776538"/>
            <a:ext cx="0" cy="3095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 flipV="1">
            <a:off x="1995488" y="5043488"/>
            <a:ext cx="0" cy="3921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6894513" y="4114800"/>
            <a:ext cx="1400175" cy="7556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21759" name="Rectangle 31"/>
          <p:cNvSpPr>
            <a:spLocks noChangeArrowheads="1"/>
          </p:cNvSpPr>
          <p:nvPr/>
        </p:nvSpPr>
        <p:spPr bwMode="auto">
          <a:xfrm>
            <a:off x="8910638" y="4138613"/>
            <a:ext cx="12985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Gaussian </a:t>
            </a:r>
          </a:p>
          <a:p>
            <a:pPr algn="ctr"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field theory</a:t>
            </a:r>
          </a:p>
        </p:txBody>
      </p:sp>
      <p:sp>
        <p:nvSpPr>
          <p:cNvPr id="9248" name="Line 32"/>
          <p:cNvSpPr>
            <a:spLocks noChangeShapeType="1"/>
          </p:cNvSpPr>
          <p:nvPr/>
        </p:nvSpPr>
        <p:spPr bwMode="auto">
          <a:xfrm>
            <a:off x="7623175" y="3776663"/>
            <a:ext cx="0" cy="3190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21761" name="Rectangle 33"/>
          <p:cNvSpPr>
            <a:spLocks noChangeArrowheads="1"/>
          </p:cNvSpPr>
          <p:nvPr/>
        </p:nvSpPr>
        <p:spPr bwMode="auto">
          <a:xfrm>
            <a:off x="8504238" y="5656263"/>
            <a:ext cx="103346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20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p &lt;0.05</a:t>
            </a:r>
          </a:p>
        </p:txBody>
      </p:sp>
      <p:sp>
        <p:nvSpPr>
          <p:cNvPr id="2121762" name="Rectangle 34"/>
          <p:cNvSpPr>
            <a:spLocks noChangeArrowheads="1"/>
          </p:cNvSpPr>
          <p:nvPr/>
        </p:nvSpPr>
        <p:spPr bwMode="auto">
          <a:xfrm>
            <a:off x="7013575" y="4197350"/>
            <a:ext cx="1157288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Statistical</a:t>
            </a:r>
          </a:p>
          <a:p>
            <a:pPr eaLnBrk="0" hangingPunct="0">
              <a:defRPr/>
            </a:pPr>
            <a:r>
              <a:rPr lang="en-US" sz="1800" b="0"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</a:rPr>
              <a:t>inference</a:t>
            </a:r>
          </a:p>
        </p:txBody>
      </p:sp>
      <p:sp>
        <p:nvSpPr>
          <p:cNvPr id="9251" name="Line 35"/>
          <p:cNvSpPr>
            <a:spLocks noChangeShapeType="1"/>
          </p:cNvSpPr>
          <p:nvPr/>
        </p:nvSpPr>
        <p:spPr bwMode="auto">
          <a:xfrm flipH="1">
            <a:off x="8277225" y="4465638"/>
            <a:ext cx="622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252" name="Picture 36"/>
          <p:cNvPicPr>
            <a:picLocks noChangeArrowheads="1"/>
          </p:cNvPicPr>
          <p:nvPr/>
        </p:nvPicPr>
        <p:blipFill>
          <a:blip r:embed="rId3" cstate="print"/>
          <a:srcRect l="5832" t="58859" r="69249" b="6488"/>
          <a:stretch>
            <a:fillRect/>
          </a:stretch>
        </p:blipFill>
        <p:spPr bwMode="auto">
          <a:xfrm>
            <a:off x="7019925" y="5410200"/>
            <a:ext cx="1174750" cy="1263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9253" name="Line 37"/>
          <p:cNvSpPr>
            <a:spLocks noChangeShapeType="1"/>
          </p:cNvSpPr>
          <p:nvPr/>
        </p:nvSpPr>
        <p:spPr bwMode="auto">
          <a:xfrm>
            <a:off x="7629525" y="4876800"/>
            <a:ext cx="0" cy="520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Line 38"/>
          <p:cNvSpPr>
            <a:spLocks noChangeShapeType="1"/>
          </p:cNvSpPr>
          <p:nvPr/>
        </p:nvSpPr>
        <p:spPr bwMode="auto">
          <a:xfrm>
            <a:off x="1533525" y="3886200"/>
            <a:ext cx="0" cy="520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Line 39"/>
          <p:cNvSpPr>
            <a:spLocks noChangeShapeType="1"/>
          </p:cNvSpPr>
          <p:nvPr/>
        </p:nvSpPr>
        <p:spPr bwMode="auto">
          <a:xfrm>
            <a:off x="2447925" y="3886200"/>
            <a:ext cx="0" cy="520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>
            <a:off x="3743325" y="3505200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 flipH="1">
            <a:off x="7586663" y="5926138"/>
            <a:ext cx="938212" cy="37623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21773" name="Rectangle 45"/>
          <p:cNvSpPr>
            <a:spLocks noChangeArrowheads="1"/>
          </p:cNvSpPr>
          <p:nvPr/>
        </p:nvSpPr>
        <p:spPr bwMode="auto">
          <a:xfrm>
            <a:off x="8794750" y="3881438"/>
            <a:ext cx="1431925" cy="1225550"/>
          </a:xfrm>
          <a:prstGeom prst="rect">
            <a:avLst/>
          </a:prstGeom>
          <a:noFill/>
          <a:ln w="38100">
            <a:solidFill>
              <a:srgbClr val="CC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177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b="1" smtClean="0">
                <a:latin typeface="Arial Unicode MS" pitchFamily="34" charset="-128"/>
              </a:rPr>
              <a:t>Euler characteristic (EC) for any image</a:t>
            </a:r>
            <a:endParaRPr lang="en-US" sz="3200" b="1" smtClean="0">
              <a:latin typeface="Arial Unicode MS" pitchFamily="34" charset="-128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600200"/>
            <a:ext cx="6962775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100000"/>
              </a:spcBef>
            </a:pPr>
            <a:r>
              <a:rPr lang="de-CH" sz="2400" dirty="0" smtClean="0"/>
              <a:t>E[EC] for volumes of any dimension, shape and size (Worsley et al. 1996).</a:t>
            </a:r>
            <a:endParaRPr lang="de-CH" sz="1800" dirty="0" smtClean="0"/>
          </a:p>
          <a:p>
            <a:pPr eaLnBrk="1" hangingPunct="1">
              <a:lnSpc>
                <a:spcPct val="80000"/>
              </a:lnSpc>
              <a:spcBef>
                <a:spcPct val="100000"/>
              </a:spcBef>
            </a:pPr>
            <a:r>
              <a:rPr lang="de-CH" sz="2400" i="1" dirty="0" smtClean="0"/>
              <a:t>A priori </a:t>
            </a:r>
            <a:r>
              <a:rPr lang="de-CH" sz="2400" dirty="0" smtClean="0"/>
              <a:t>hypothesis about where an activation should be, reduce search volume: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</a:pPr>
            <a:r>
              <a:rPr lang="de-CH" sz="2000" dirty="0" smtClean="0"/>
              <a:t>mask defined  by (probabilistic) anatomical atlases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</a:pPr>
            <a:r>
              <a:rPr lang="de-CH" sz="2000" dirty="0" smtClean="0"/>
              <a:t>mask defined by separate "functional localisers"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</a:pPr>
            <a:r>
              <a:rPr lang="de-CH" sz="2000" dirty="0" smtClean="0"/>
              <a:t>mask defined by orthogonal contrasts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</a:pPr>
            <a:r>
              <a:rPr lang="de-CH" sz="2000" dirty="0" smtClean="0"/>
              <a:t>(spherical) search volume around previously reported coordinates</a:t>
            </a:r>
            <a:endParaRPr lang="en-US" sz="1600" dirty="0" smtClean="0"/>
          </a:p>
        </p:txBody>
      </p:sp>
      <p:pic>
        <p:nvPicPr>
          <p:cNvPr id="20484" name="Picture 4" descr="KJW_bra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32763" y="1635125"/>
            <a:ext cx="1538287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520825" y="5729288"/>
            <a:ext cx="43037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0"/>
              <a:t>small volume correction (SVC)</a:t>
            </a:r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1027113" y="5875338"/>
            <a:ext cx="457200" cy="195262"/>
          </a:xfrm>
          <a:prstGeom prst="rightArrow">
            <a:avLst>
              <a:gd name="adj1" fmla="val 50000"/>
              <a:gd name="adj2" fmla="val 5853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7894638" y="3386138"/>
            <a:ext cx="2152650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/>
              <a:t>Worsley et al. 1996.</a:t>
            </a:r>
            <a:r>
              <a:rPr lang="en-US" sz="1200" b="0"/>
              <a:t> A unified statistical approach for determining significant signals in images of cerebral activation. Human Brain Mapping, 4, 58–83.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555625" y="2413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dirty="0" smtClean="0">
                <a:latin typeface="Arial Unicode MS" pitchFamily="34" charset="-128"/>
              </a:rPr>
              <a:t>Spatial extent: similar</a:t>
            </a:r>
            <a:endParaRPr lang="en-US" sz="3200" dirty="0">
              <a:latin typeface="Arial Unicode MS" pitchFamily="34" charset="-128"/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85800" y="1425575"/>
            <a:ext cx="8764588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GB" sz="1600" b="0" dirty="0"/>
          </a:p>
        </p:txBody>
      </p:sp>
    </p:spTree>
    <p:extLst>
      <p:ext uri="{BB962C8B-B14F-4D97-AF65-F5344CB8AC3E}">
        <p14:creationId xmlns:p14="http://schemas.microsoft.com/office/powerpoint/2010/main" val="341298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6980" y="2053723"/>
            <a:ext cx="4884737" cy="3503612"/>
          </a:xfrm>
          <a:prstGeom prst="rect">
            <a:avLst/>
          </a:prstGeom>
          <a:solidFill>
            <a:srgbClr val="000066"/>
          </a:solidFill>
          <a:ln w="12700">
            <a:noFill/>
            <a:miter lim="800000"/>
            <a:headEnd/>
            <a:tailEnd/>
          </a:ln>
        </p:spPr>
      </p:pic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890588" y="257175"/>
            <a:ext cx="8477250" cy="933450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Voxel, cluster and set level tests</a:t>
            </a: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556053" y="3595815"/>
            <a:ext cx="48191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630193" y="3522466"/>
            <a:ext cx="2840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dirty="0" smtClean="0"/>
              <a:t>e</a:t>
            </a:r>
            <a:endParaRPr lang="de-CH" dirty="0"/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507524" y="3595815"/>
            <a:ext cx="0" cy="8031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 flipV="1">
            <a:off x="2150075" y="2990335"/>
            <a:ext cx="0" cy="140867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474762" y="3843520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</a:t>
            </a:r>
            <a:endParaRPr lang="de-CH" dirty="0"/>
          </a:p>
        </p:txBody>
      </p:sp>
      <p:sp>
        <p:nvSpPr>
          <p:cNvPr id="12" name="TextBox 11"/>
          <p:cNvSpPr txBox="1"/>
          <p:nvPr/>
        </p:nvSpPr>
        <p:spPr>
          <a:xfrm>
            <a:off x="2136273" y="3868234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</a:t>
            </a:r>
            <a:endParaRPr lang="de-CH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07774" y="-629991"/>
            <a:ext cx="12227011" cy="7487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208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1225550" y="220663"/>
            <a:ext cx="7772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>
                <a:solidFill>
                  <a:schemeClr val="tx2"/>
                </a:solidFill>
                <a:latin typeface="Arial Unicode MS" pitchFamily="34" charset="-128"/>
              </a:rPr>
              <a:t>Conclusions</a:t>
            </a:r>
          </a:p>
        </p:txBody>
      </p:sp>
      <p:sp>
        <p:nvSpPr>
          <p:cNvPr id="31747" name="Rectangle 5"/>
          <p:cNvSpPr>
            <a:spLocks noChangeArrowheads="1"/>
          </p:cNvSpPr>
          <p:nvPr/>
        </p:nvSpPr>
        <p:spPr bwMode="auto">
          <a:xfrm>
            <a:off x="717550" y="1306513"/>
            <a:ext cx="8780463" cy="502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 smtClean="0"/>
              <a:t>There is a multiple testing problem 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 b="0" dirty="0" smtClean="0"/>
              <a:t>			(‘voxel’ or </a:t>
            </a:r>
            <a:r>
              <a:rPr lang="en-US" sz="2000" b="0" dirty="0" smtClean="0"/>
              <a:t>‘region’ </a:t>
            </a:r>
            <a:r>
              <a:rPr lang="en-US" sz="2000" b="0" dirty="0" smtClean="0"/>
              <a:t>perspective)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 smtClean="0"/>
              <a:t>‘Corrections’ necessary</a:t>
            </a:r>
            <a:endParaRPr lang="en-US" sz="2000" b="0" dirty="0"/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000" b="0" dirty="0" smtClean="0"/>
              <a:t>FWE</a:t>
            </a:r>
          </a:p>
          <a:p>
            <a:pPr marL="1200150" lvl="2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 b="0" dirty="0" smtClean="0"/>
              <a:t>Random </a:t>
            </a:r>
            <a:r>
              <a:rPr lang="en-US" sz="2000" b="0" dirty="0"/>
              <a:t>Field Theory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GB" sz="2000" b="0" dirty="0"/>
              <a:t>Inference about </a:t>
            </a:r>
            <a:r>
              <a:rPr lang="en-GB" sz="2000" b="0" dirty="0" smtClean="0"/>
              <a:t>blobs (peaks</a:t>
            </a:r>
            <a:r>
              <a:rPr lang="en-GB" sz="2000" b="0" dirty="0"/>
              <a:t>, clusters)</a:t>
            </a:r>
            <a:endParaRPr lang="en-US" sz="2000" b="0" dirty="0"/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/>
              <a:t>Excellent for large </a:t>
            </a:r>
            <a:r>
              <a:rPr lang="en-US" sz="2000" b="0" dirty="0" smtClean="0"/>
              <a:t>samples (</a:t>
            </a:r>
            <a:r>
              <a:rPr lang="en-US" sz="2000" b="0" dirty="0"/>
              <a:t>e.g. single-subject analyses or large group analyses)</a:t>
            </a:r>
          </a:p>
          <a:p>
            <a:pPr marL="1600200" lvl="3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de-CH" sz="2000" b="0" dirty="0" smtClean="0"/>
              <a:t>Little power </a:t>
            </a:r>
            <a:r>
              <a:rPr lang="de-CH" sz="2000" b="0" dirty="0"/>
              <a:t>for </a:t>
            </a:r>
            <a:r>
              <a:rPr lang="de-CH" sz="2000" b="0" dirty="0" smtClean="0"/>
              <a:t>small group </a:t>
            </a:r>
            <a:r>
              <a:rPr lang="de-CH" sz="2000" b="0" dirty="0"/>
              <a:t>studies </a:t>
            </a:r>
            <a:r>
              <a:rPr lang="de-CH" sz="2000" b="0" dirty="0" smtClean="0">
                <a:sym typeface="Symbol" pitchFamily="18" charset="2"/>
              </a:rPr>
              <a:t> </a:t>
            </a:r>
            <a:r>
              <a:rPr lang="de-CH" sz="2000" b="0" dirty="0">
                <a:sym typeface="Symbol" pitchFamily="18" charset="2"/>
              </a:rPr>
              <a:t>consider non-parametric methods (not discussed in this talk)</a:t>
            </a:r>
          </a:p>
          <a:p>
            <a:pPr marL="800100" lvl="1" indent="-342900"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2000" b="0" dirty="0"/>
              <a:t>FDR</a:t>
            </a:r>
          </a:p>
          <a:p>
            <a:pPr marL="1200150" lvl="2" indent="-285750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en-US" sz="2000" b="0" dirty="0" smtClean="0"/>
              <a:t>More sensitive, More false positives</a:t>
            </a:r>
            <a:endParaRPr lang="en-US" sz="2000" b="0" dirty="0"/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 dirty="0" smtClean="0"/>
          </a:p>
          <a:p>
            <a:pPr marL="228600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 smtClean="0"/>
              <a:t>Height, spatial extent, total </a:t>
            </a:r>
            <a:r>
              <a:rPr lang="en-US" sz="2000" b="0" dirty="0" smtClean="0"/>
              <a:t>number</a:t>
            </a:r>
            <a:endParaRPr lang="en-US" sz="20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150813"/>
            <a:ext cx="9258300" cy="1143000"/>
          </a:xfrm>
        </p:spPr>
        <p:txBody>
          <a:bodyPr/>
          <a:lstStyle/>
          <a:p>
            <a:pPr eaLnBrk="1" hangingPunct="1"/>
            <a:r>
              <a:rPr lang="en-GB" sz="3200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Further reading</a:t>
            </a:r>
            <a:endParaRPr lang="en-US" sz="3200" b="1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4350" y="1328738"/>
            <a:ext cx="9258300" cy="49561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de-CH" sz="2400" dirty="0" smtClean="0"/>
              <a:t>Friston KJ, Frith CD, Liddle PF, Frackowiak RS. Comparing functional (PET) images: the assessment of significant change. J Cereb Blood Flow Metab. 1991 Jul;11(4):690-9.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sz="2400" dirty="0" smtClean="0"/>
              <a:t>Genovese CR, Lazar NA, Nichols T. </a:t>
            </a:r>
            <a:r>
              <a:rPr lang="en-US" sz="2400" dirty="0" err="1" smtClean="0"/>
              <a:t>Thresholding</a:t>
            </a:r>
            <a:r>
              <a:rPr lang="en-US" sz="2400" dirty="0" smtClean="0"/>
              <a:t> of statistical maps in functional </a:t>
            </a:r>
            <a:r>
              <a:rPr lang="en-US" sz="2400" dirty="0" err="1" smtClean="0"/>
              <a:t>neuroimaging</a:t>
            </a:r>
            <a:r>
              <a:rPr lang="en-US" sz="2400" dirty="0" smtClean="0"/>
              <a:t> using the false discovery rate. </a:t>
            </a:r>
            <a:r>
              <a:rPr lang="en-US" sz="2400" dirty="0" err="1" smtClean="0"/>
              <a:t>Neuroimage</a:t>
            </a:r>
            <a:r>
              <a:rPr lang="en-US" sz="2400" dirty="0" smtClean="0"/>
              <a:t>. 2002 Apr;15(4):870-8.</a:t>
            </a:r>
            <a:endParaRPr lang="de-CH" sz="2400" dirty="0" smtClean="0"/>
          </a:p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de-CH" sz="2400" dirty="0" smtClean="0"/>
              <a:t>Worsley KJ Marrett S Neelin P Vandal AC Friston KJ Evans AC. A unified statistical approach for determining significant signals in images of cerebral activation. Human Brain Mapping  1996;4:58-73.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14350" y="1065213"/>
            <a:ext cx="9258300" cy="1143000"/>
          </a:xfrm>
        </p:spPr>
        <p:txBody>
          <a:bodyPr/>
          <a:lstStyle/>
          <a:p>
            <a:pPr eaLnBrk="1" hangingPunct="1"/>
            <a:r>
              <a:rPr lang="en-GB" b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Thank you</a:t>
            </a:r>
            <a:endParaRPr lang="en-US" b="1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0487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Inference at a single voxel</a:t>
            </a:r>
            <a:endParaRPr lang="en-US" sz="3200">
              <a:solidFill>
                <a:schemeClr val="tx2"/>
              </a:solidFill>
              <a:latin typeface="Arial Unicode MS" pitchFamily="34" charset="-128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71513" y="4895850"/>
            <a:ext cx="2192337" cy="1714500"/>
            <a:chOff x="1409" y="3010"/>
            <a:chExt cx="1228" cy="1080"/>
          </a:xfrm>
        </p:grpSpPr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1409" y="3543"/>
              <a:ext cx="30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GB" sz="2000" b="0" i="1">
                  <a:latin typeface="Times New Roman" pitchFamily="18" charset="0"/>
                </a:rPr>
                <a:t>t</a:t>
              </a:r>
              <a:r>
                <a:rPr lang="en-GB" sz="2000"/>
                <a:t> = </a:t>
              </a: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1756" y="3010"/>
              <a:ext cx="791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 i="1" dirty="0"/>
                <a:t>contrast</a:t>
              </a:r>
              <a:r>
                <a:rPr lang="en-GB" sz="1800" dirty="0"/>
                <a:t> of</a:t>
              </a:r>
              <a:br>
                <a:rPr lang="en-GB" sz="1800" dirty="0"/>
              </a:br>
              <a:r>
                <a:rPr lang="en-GB" sz="1800" dirty="0"/>
                <a:t>estimated</a:t>
              </a:r>
              <a:br>
                <a:rPr lang="en-GB" sz="1800" dirty="0"/>
              </a:br>
              <a:r>
                <a:rPr lang="en-GB" sz="1800" dirty="0"/>
                <a:t>parameters</a:t>
              </a: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871" y="3688"/>
              <a:ext cx="62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/>
                <a:t>variance</a:t>
              </a:r>
              <a:br>
                <a:rPr lang="en-GB" sz="1800"/>
              </a:br>
              <a:r>
                <a:rPr lang="en-GB" sz="1800"/>
                <a:t>estimate</a:t>
              </a:r>
            </a:p>
          </p:txBody>
        </p:sp>
        <p:sp>
          <p:nvSpPr>
            <p:cNvPr id="1041" name="Line 14"/>
            <p:cNvSpPr>
              <a:spLocks noChangeShapeType="1"/>
            </p:cNvSpPr>
            <p:nvPr/>
          </p:nvSpPr>
          <p:spPr bwMode="auto">
            <a:xfrm flipV="1">
              <a:off x="1763" y="3648"/>
              <a:ext cx="816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15"/>
            <p:cNvSpPr>
              <a:spLocks/>
            </p:cNvSpPr>
            <p:nvPr/>
          </p:nvSpPr>
          <p:spPr bwMode="auto">
            <a:xfrm>
              <a:off x="1649" y="3724"/>
              <a:ext cx="988" cy="364"/>
            </a:xfrm>
            <a:custGeom>
              <a:avLst/>
              <a:gdLst>
                <a:gd name="T0" fmla="*/ 0 w 1070"/>
                <a:gd name="T1" fmla="*/ 245 h 364"/>
                <a:gd name="T2" fmla="*/ 97 w 1070"/>
                <a:gd name="T3" fmla="*/ 363 h 364"/>
                <a:gd name="T4" fmla="*/ 97 w 1070"/>
                <a:gd name="T5" fmla="*/ 0 h 364"/>
                <a:gd name="T6" fmla="*/ 867 w 1070"/>
                <a:gd name="T7" fmla="*/ 0 h 364"/>
                <a:gd name="T8" fmla="*/ 911 w 1070"/>
                <a:gd name="T9" fmla="*/ 54 h 3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0"/>
                <a:gd name="T16" fmla="*/ 0 h 364"/>
                <a:gd name="T17" fmla="*/ 1070 w 1070"/>
                <a:gd name="T18" fmla="*/ 364 h 3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0" h="364">
                  <a:moveTo>
                    <a:pt x="0" y="245"/>
                  </a:moveTo>
                  <a:lnTo>
                    <a:pt x="114" y="363"/>
                  </a:lnTo>
                  <a:lnTo>
                    <a:pt x="114" y="0"/>
                  </a:lnTo>
                  <a:lnTo>
                    <a:pt x="1017" y="0"/>
                  </a:lnTo>
                  <a:lnTo>
                    <a:pt x="1069" y="5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5" name="Text Box 21"/>
          <p:cNvSpPr txBox="1">
            <a:spLocks noChangeArrowheads="1"/>
          </p:cNvSpPr>
          <p:nvPr/>
        </p:nvSpPr>
        <p:spPr bwMode="auto">
          <a:xfrm>
            <a:off x="889000" y="3544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66566" name="Freeform 6"/>
          <p:cNvSpPr>
            <a:spLocks/>
          </p:cNvSpPr>
          <p:nvPr/>
        </p:nvSpPr>
        <p:spPr bwMode="auto">
          <a:xfrm>
            <a:off x="881063" y="2079625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567" name="Freeform 7"/>
          <p:cNvSpPr>
            <a:spLocks/>
          </p:cNvSpPr>
          <p:nvPr/>
        </p:nvSpPr>
        <p:spPr bwMode="auto">
          <a:xfrm>
            <a:off x="881063" y="2079625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</a:path>
            </a:pathLst>
          </a:custGeom>
          <a:noFill/>
          <a:ln w="18">
            <a:solidFill>
              <a:srgbClr val="BFBFB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0487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Inference at a single voxel</a:t>
            </a:r>
            <a:endParaRPr lang="en-US" sz="320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105400" y="1382713"/>
            <a:ext cx="454323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2400" b="0" dirty="0">
                <a:latin typeface="Arial Unicode MS" pitchFamily="34" charset="-128"/>
              </a:rPr>
              <a:t/>
            </a:r>
            <a:br>
              <a:rPr lang="en-GB" sz="2400" b="0" dirty="0">
                <a:latin typeface="Arial Unicode MS" pitchFamily="34" charset="-128"/>
              </a:rPr>
            </a:b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0</a:t>
            </a:r>
            <a:r>
              <a:rPr lang="en-GB" sz="2400" b="0" dirty="0" smtClean="0">
                <a:latin typeface="Arial Unicode MS" pitchFamily="34" charset="-128"/>
              </a:rPr>
              <a:t> ,</a:t>
            </a:r>
            <a:r>
              <a:rPr lang="en-GB" sz="2400" b="0" baseline="-25000" dirty="0" smtClean="0">
                <a:latin typeface="Arial Unicode MS" pitchFamily="34" charset="-128"/>
              </a:rPr>
              <a:t> </a:t>
            </a: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1</a:t>
            </a:r>
            <a:r>
              <a:rPr lang="en-GB" sz="2400" b="0" dirty="0" smtClean="0">
                <a:latin typeface="Arial Unicode MS" pitchFamily="34" charset="-128"/>
              </a:rPr>
              <a:t>: zero/non-zero activation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71513" y="4895850"/>
            <a:ext cx="2192337" cy="1714500"/>
            <a:chOff x="1409" y="3010"/>
            <a:chExt cx="1228" cy="1080"/>
          </a:xfrm>
        </p:grpSpPr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1409" y="3543"/>
              <a:ext cx="30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GB" sz="2000" b="0" i="1">
                  <a:latin typeface="Times New Roman" pitchFamily="18" charset="0"/>
                </a:rPr>
                <a:t>t</a:t>
              </a:r>
              <a:r>
                <a:rPr lang="en-GB" sz="2000"/>
                <a:t> = </a:t>
              </a: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1756" y="3010"/>
              <a:ext cx="791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 i="1"/>
                <a:t>contrast</a:t>
              </a:r>
              <a:r>
                <a:rPr lang="en-GB" sz="1800"/>
                <a:t> of</a:t>
              </a:r>
              <a:br>
                <a:rPr lang="en-GB" sz="1800"/>
              </a:br>
              <a:r>
                <a:rPr lang="en-GB" sz="1800"/>
                <a:t>estimated</a:t>
              </a:r>
              <a:br>
                <a:rPr lang="en-GB" sz="1800"/>
              </a:br>
              <a:r>
                <a:rPr lang="en-GB" sz="1800"/>
                <a:t>parameters</a:t>
              </a: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871" y="3688"/>
              <a:ext cx="62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/>
                <a:t>variance</a:t>
              </a:r>
              <a:br>
                <a:rPr lang="en-GB" sz="1800"/>
              </a:br>
              <a:r>
                <a:rPr lang="en-GB" sz="1800"/>
                <a:t>estimate</a:t>
              </a:r>
            </a:p>
          </p:txBody>
        </p:sp>
        <p:sp>
          <p:nvSpPr>
            <p:cNvPr id="1041" name="Line 14"/>
            <p:cNvSpPr>
              <a:spLocks noChangeShapeType="1"/>
            </p:cNvSpPr>
            <p:nvPr/>
          </p:nvSpPr>
          <p:spPr bwMode="auto">
            <a:xfrm flipV="1">
              <a:off x="1763" y="3648"/>
              <a:ext cx="816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15"/>
            <p:cNvSpPr>
              <a:spLocks/>
            </p:cNvSpPr>
            <p:nvPr/>
          </p:nvSpPr>
          <p:spPr bwMode="auto">
            <a:xfrm>
              <a:off x="1649" y="3724"/>
              <a:ext cx="988" cy="364"/>
            </a:xfrm>
            <a:custGeom>
              <a:avLst/>
              <a:gdLst>
                <a:gd name="T0" fmla="*/ 0 w 1070"/>
                <a:gd name="T1" fmla="*/ 245 h 364"/>
                <a:gd name="T2" fmla="*/ 97 w 1070"/>
                <a:gd name="T3" fmla="*/ 363 h 364"/>
                <a:gd name="T4" fmla="*/ 97 w 1070"/>
                <a:gd name="T5" fmla="*/ 0 h 364"/>
                <a:gd name="T6" fmla="*/ 867 w 1070"/>
                <a:gd name="T7" fmla="*/ 0 h 364"/>
                <a:gd name="T8" fmla="*/ 911 w 1070"/>
                <a:gd name="T9" fmla="*/ 54 h 3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0"/>
                <a:gd name="T16" fmla="*/ 0 h 364"/>
                <a:gd name="T17" fmla="*/ 1070 w 1070"/>
                <a:gd name="T18" fmla="*/ 364 h 3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0" h="364">
                  <a:moveTo>
                    <a:pt x="0" y="245"/>
                  </a:moveTo>
                  <a:lnTo>
                    <a:pt x="114" y="363"/>
                  </a:lnTo>
                  <a:lnTo>
                    <a:pt x="114" y="0"/>
                  </a:lnTo>
                  <a:lnTo>
                    <a:pt x="1017" y="0"/>
                  </a:lnTo>
                  <a:lnTo>
                    <a:pt x="1069" y="5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5" name="Text Box 21"/>
          <p:cNvSpPr txBox="1">
            <a:spLocks noChangeArrowheads="1"/>
          </p:cNvSpPr>
          <p:nvPr/>
        </p:nvSpPr>
        <p:spPr bwMode="auto">
          <a:xfrm>
            <a:off x="889000" y="3544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036" name="Text Box 22"/>
          <p:cNvSpPr txBox="1">
            <a:spLocks noChangeArrowheads="1"/>
          </p:cNvSpPr>
          <p:nvPr/>
        </p:nvSpPr>
        <p:spPr bwMode="auto">
          <a:xfrm>
            <a:off x="3233738" y="29098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758825" y="1901825"/>
            <a:ext cx="2994025" cy="1766888"/>
            <a:chOff x="478" y="1198"/>
            <a:chExt cx="1886" cy="1113"/>
          </a:xfrm>
        </p:grpSpPr>
        <p:sp>
          <p:nvSpPr>
            <p:cNvPr id="65540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2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3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5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Freeform 6"/>
          <p:cNvSpPr>
            <a:spLocks/>
          </p:cNvSpPr>
          <p:nvPr/>
        </p:nvSpPr>
        <p:spPr bwMode="auto">
          <a:xfrm>
            <a:off x="2165578" y="20905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0487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Inference at a single voxel</a:t>
            </a:r>
            <a:endParaRPr lang="en-US" sz="320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105400" y="1382713"/>
            <a:ext cx="454323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2400" b="0" dirty="0" smtClean="0">
                <a:latin typeface="Arial Unicode MS" pitchFamily="34" charset="-128"/>
              </a:rPr>
              <a:t>Decision:</a:t>
            </a:r>
            <a:r>
              <a:rPr lang="en-GB" sz="2400" b="0" dirty="0">
                <a:latin typeface="Arial Unicode MS" pitchFamily="34" charset="-128"/>
              </a:rPr>
              <a:t/>
            </a:r>
            <a:br>
              <a:rPr lang="en-GB" sz="2400" b="0" dirty="0">
                <a:latin typeface="Arial Unicode MS" pitchFamily="34" charset="-128"/>
              </a:rPr>
            </a:b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0</a:t>
            </a:r>
            <a:r>
              <a:rPr lang="en-GB" sz="2400" b="0" dirty="0" smtClean="0">
                <a:latin typeface="Arial Unicode MS" pitchFamily="34" charset="-128"/>
              </a:rPr>
              <a:t> ,</a:t>
            </a:r>
            <a:r>
              <a:rPr lang="en-GB" sz="2400" b="0" baseline="-25000" dirty="0" smtClean="0">
                <a:latin typeface="Arial Unicode MS" pitchFamily="34" charset="-128"/>
              </a:rPr>
              <a:t> </a:t>
            </a: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1</a:t>
            </a:r>
            <a:r>
              <a:rPr lang="en-GB" sz="2400" b="0" dirty="0" smtClean="0">
                <a:latin typeface="Arial Unicode MS" pitchFamily="34" charset="-128"/>
              </a:rPr>
              <a:t>: zero/non-zero activation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71513" y="4895850"/>
            <a:ext cx="2192337" cy="1714500"/>
            <a:chOff x="1409" y="3010"/>
            <a:chExt cx="1228" cy="1080"/>
          </a:xfrm>
        </p:grpSpPr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1409" y="3543"/>
              <a:ext cx="30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GB" sz="2000" b="0" i="1">
                  <a:latin typeface="Times New Roman" pitchFamily="18" charset="0"/>
                </a:rPr>
                <a:t>t</a:t>
              </a:r>
              <a:r>
                <a:rPr lang="en-GB" sz="2000"/>
                <a:t> = </a:t>
              </a: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1756" y="3010"/>
              <a:ext cx="791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 i="1"/>
                <a:t>contrast</a:t>
              </a:r>
              <a:r>
                <a:rPr lang="en-GB" sz="1800"/>
                <a:t> of</a:t>
              </a:r>
              <a:br>
                <a:rPr lang="en-GB" sz="1800"/>
              </a:br>
              <a:r>
                <a:rPr lang="en-GB" sz="1800"/>
                <a:t>estimated</a:t>
              </a:r>
              <a:br>
                <a:rPr lang="en-GB" sz="1800"/>
              </a:br>
              <a:r>
                <a:rPr lang="en-GB" sz="1800"/>
                <a:t>parameters</a:t>
              </a: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871" y="3688"/>
              <a:ext cx="62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/>
                <a:t>variance</a:t>
              </a:r>
              <a:br>
                <a:rPr lang="en-GB" sz="1800"/>
              </a:br>
              <a:r>
                <a:rPr lang="en-GB" sz="1800"/>
                <a:t>estimate</a:t>
              </a:r>
            </a:p>
          </p:txBody>
        </p:sp>
        <p:sp>
          <p:nvSpPr>
            <p:cNvPr id="1041" name="Line 14"/>
            <p:cNvSpPr>
              <a:spLocks noChangeShapeType="1"/>
            </p:cNvSpPr>
            <p:nvPr/>
          </p:nvSpPr>
          <p:spPr bwMode="auto">
            <a:xfrm flipV="1">
              <a:off x="1763" y="3648"/>
              <a:ext cx="816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15"/>
            <p:cNvSpPr>
              <a:spLocks/>
            </p:cNvSpPr>
            <p:nvPr/>
          </p:nvSpPr>
          <p:spPr bwMode="auto">
            <a:xfrm>
              <a:off x="1649" y="3724"/>
              <a:ext cx="988" cy="364"/>
            </a:xfrm>
            <a:custGeom>
              <a:avLst/>
              <a:gdLst>
                <a:gd name="T0" fmla="*/ 0 w 1070"/>
                <a:gd name="T1" fmla="*/ 245 h 364"/>
                <a:gd name="T2" fmla="*/ 97 w 1070"/>
                <a:gd name="T3" fmla="*/ 363 h 364"/>
                <a:gd name="T4" fmla="*/ 97 w 1070"/>
                <a:gd name="T5" fmla="*/ 0 h 364"/>
                <a:gd name="T6" fmla="*/ 867 w 1070"/>
                <a:gd name="T7" fmla="*/ 0 h 364"/>
                <a:gd name="T8" fmla="*/ 911 w 1070"/>
                <a:gd name="T9" fmla="*/ 54 h 3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0"/>
                <a:gd name="T16" fmla="*/ 0 h 364"/>
                <a:gd name="T17" fmla="*/ 1070 w 1070"/>
                <a:gd name="T18" fmla="*/ 364 h 3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0" h="364">
                  <a:moveTo>
                    <a:pt x="0" y="245"/>
                  </a:moveTo>
                  <a:lnTo>
                    <a:pt x="114" y="363"/>
                  </a:lnTo>
                  <a:lnTo>
                    <a:pt x="114" y="0"/>
                  </a:lnTo>
                  <a:lnTo>
                    <a:pt x="1017" y="0"/>
                  </a:lnTo>
                  <a:lnTo>
                    <a:pt x="1069" y="5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5" name="Text Box 21"/>
          <p:cNvSpPr txBox="1">
            <a:spLocks noChangeArrowheads="1"/>
          </p:cNvSpPr>
          <p:nvPr/>
        </p:nvSpPr>
        <p:spPr bwMode="auto">
          <a:xfrm>
            <a:off x="889000" y="3544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036" name="Text Box 22"/>
          <p:cNvSpPr txBox="1">
            <a:spLocks noChangeArrowheads="1"/>
          </p:cNvSpPr>
          <p:nvPr/>
        </p:nvSpPr>
        <p:spPr bwMode="auto">
          <a:xfrm>
            <a:off x="3233738" y="29098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65541" name="Group 5"/>
          <p:cNvGrpSpPr>
            <a:grpSpLocks noChangeAspect="1"/>
          </p:cNvGrpSpPr>
          <p:nvPr/>
        </p:nvGrpSpPr>
        <p:grpSpPr bwMode="auto">
          <a:xfrm>
            <a:off x="758825" y="1901825"/>
            <a:ext cx="2994025" cy="1766888"/>
            <a:chOff x="478" y="1198"/>
            <a:chExt cx="1886" cy="1113"/>
          </a:xfrm>
        </p:grpSpPr>
        <p:sp>
          <p:nvSpPr>
            <p:cNvPr id="65540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2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3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5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Freeform 6"/>
          <p:cNvSpPr>
            <a:spLocks/>
          </p:cNvSpPr>
          <p:nvPr/>
        </p:nvSpPr>
        <p:spPr bwMode="auto">
          <a:xfrm>
            <a:off x="2165578" y="20905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0"/>
          <p:cNvSpPr>
            <a:spLocks noChangeShapeType="1"/>
          </p:cNvSpPr>
          <p:nvPr/>
        </p:nvSpPr>
        <p:spPr bwMode="auto">
          <a:xfrm flipV="1">
            <a:off x="3000375" y="15414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>
            <a:off x="2890838" y="15208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0487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Inference at a single voxel</a:t>
            </a:r>
            <a:endParaRPr lang="en-US" sz="320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105400" y="1382713"/>
            <a:ext cx="454323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2400" b="0" dirty="0" smtClean="0">
                <a:latin typeface="Arial Unicode MS" pitchFamily="34" charset="-128"/>
              </a:rPr>
              <a:t>Decision:</a:t>
            </a:r>
            <a:r>
              <a:rPr lang="en-GB" sz="2400" b="0" dirty="0">
                <a:latin typeface="Arial Unicode MS" pitchFamily="34" charset="-128"/>
              </a:rPr>
              <a:t/>
            </a:r>
            <a:br>
              <a:rPr lang="en-GB" sz="2400" b="0" dirty="0">
                <a:latin typeface="Arial Unicode MS" pitchFamily="34" charset="-128"/>
              </a:rPr>
            </a:b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0</a:t>
            </a:r>
            <a:r>
              <a:rPr lang="en-GB" sz="2400" b="0" dirty="0" smtClean="0">
                <a:latin typeface="Arial Unicode MS" pitchFamily="34" charset="-128"/>
              </a:rPr>
              <a:t> ,</a:t>
            </a:r>
            <a:r>
              <a:rPr lang="en-GB" sz="2400" b="0" baseline="-25000" dirty="0" smtClean="0">
                <a:latin typeface="Arial Unicode MS" pitchFamily="34" charset="-128"/>
              </a:rPr>
              <a:t> </a:t>
            </a: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1</a:t>
            </a:r>
            <a:r>
              <a:rPr lang="en-GB" sz="2400" b="0" dirty="0" smtClean="0">
                <a:latin typeface="Arial Unicode MS" pitchFamily="34" charset="-128"/>
              </a:rPr>
              <a:t>: zero/non-zero activation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71513" y="4895850"/>
            <a:ext cx="2192337" cy="1714500"/>
            <a:chOff x="1409" y="3010"/>
            <a:chExt cx="1228" cy="1080"/>
          </a:xfrm>
        </p:grpSpPr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1409" y="3543"/>
              <a:ext cx="30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GB" sz="2000" b="0" i="1">
                  <a:latin typeface="Times New Roman" pitchFamily="18" charset="0"/>
                </a:rPr>
                <a:t>t</a:t>
              </a:r>
              <a:r>
                <a:rPr lang="en-GB" sz="2000"/>
                <a:t> = </a:t>
              </a: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1756" y="3010"/>
              <a:ext cx="791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 i="1"/>
                <a:t>contrast</a:t>
              </a:r>
              <a:r>
                <a:rPr lang="en-GB" sz="1800"/>
                <a:t> of</a:t>
              </a:r>
              <a:br>
                <a:rPr lang="en-GB" sz="1800"/>
              </a:br>
              <a:r>
                <a:rPr lang="en-GB" sz="1800"/>
                <a:t>estimated</a:t>
              </a:r>
              <a:br>
                <a:rPr lang="en-GB" sz="1800"/>
              </a:br>
              <a:r>
                <a:rPr lang="en-GB" sz="1800"/>
                <a:t>parameters</a:t>
              </a: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871" y="3688"/>
              <a:ext cx="62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/>
                <a:t>variance</a:t>
              </a:r>
              <a:br>
                <a:rPr lang="en-GB" sz="1800"/>
              </a:br>
              <a:r>
                <a:rPr lang="en-GB" sz="1800"/>
                <a:t>estimate</a:t>
              </a:r>
            </a:p>
          </p:txBody>
        </p:sp>
        <p:sp>
          <p:nvSpPr>
            <p:cNvPr id="1041" name="Line 14"/>
            <p:cNvSpPr>
              <a:spLocks noChangeShapeType="1"/>
            </p:cNvSpPr>
            <p:nvPr/>
          </p:nvSpPr>
          <p:spPr bwMode="auto">
            <a:xfrm flipV="1">
              <a:off x="1763" y="3648"/>
              <a:ext cx="816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15"/>
            <p:cNvSpPr>
              <a:spLocks/>
            </p:cNvSpPr>
            <p:nvPr/>
          </p:nvSpPr>
          <p:spPr bwMode="auto">
            <a:xfrm>
              <a:off x="1649" y="3724"/>
              <a:ext cx="988" cy="364"/>
            </a:xfrm>
            <a:custGeom>
              <a:avLst/>
              <a:gdLst>
                <a:gd name="T0" fmla="*/ 0 w 1070"/>
                <a:gd name="T1" fmla="*/ 245 h 364"/>
                <a:gd name="T2" fmla="*/ 97 w 1070"/>
                <a:gd name="T3" fmla="*/ 363 h 364"/>
                <a:gd name="T4" fmla="*/ 97 w 1070"/>
                <a:gd name="T5" fmla="*/ 0 h 364"/>
                <a:gd name="T6" fmla="*/ 867 w 1070"/>
                <a:gd name="T7" fmla="*/ 0 h 364"/>
                <a:gd name="T8" fmla="*/ 911 w 1070"/>
                <a:gd name="T9" fmla="*/ 54 h 3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0"/>
                <a:gd name="T16" fmla="*/ 0 h 364"/>
                <a:gd name="T17" fmla="*/ 1070 w 1070"/>
                <a:gd name="T18" fmla="*/ 364 h 3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0" h="364">
                  <a:moveTo>
                    <a:pt x="0" y="245"/>
                  </a:moveTo>
                  <a:lnTo>
                    <a:pt x="114" y="363"/>
                  </a:lnTo>
                  <a:lnTo>
                    <a:pt x="114" y="0"/>
                  </a:lnTo>
                  <a:lnTo>
                    <a:pt x="1017" y="0"/>
                  </a:lnTo>
                  <a:lnTo>
                    <a:pt x="1069" y="5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5" name="Text Box 21"/>
          <p:cNvSpPr txBox="1">
            <a:spLocks noChangeArrowheads="1"/>
          </p:cNvSpPr>
          <p:nvPr/>
        </p:nvSpPr>
        <p:spPr bwMode="auto">
          <a:xfrm>
            <a:off x="889000" y="3544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036" name="Text Box 22"/>
          <p:cNvSpPr txBox="1">
            <a:spLocks noChangeArrowheads="1"/>
          </p:cNvSpPr>
          <p:nvPr/>
        </p:nvSpPr>
        <p:spPr bwMode="auto">
          <a:xfrm>
            <a:off x="3233738" y="29098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758825" y="1901825"/>
            <a:ext cx="2994025" cy="1766888"/>
            <a:chOff x="478" y="1198"/>
            <a:chExt cx="1886" cy="1113"/>
          </a:xfrm>
        </p:grpSpPr>
        <p:sp>
          <p:nvSpPr>
            <p:cNvPr id="65540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2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3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5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Freeform 6"/>
          <p:cNvSpPr>
            <a:spLocks/>
          </p:cNvSpPr>
          <p:nvPr/>
        </p:nvSpPr>
        <p:spPr bwMode="auto">
          <a:xfrm>
            <a:off x="2165578" y="20905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0"/>
          <p:cNvSpPr>
            <a:spLocks noChangeShapeType="1"/>
          </p:cNvSpPr>
          <p:nvPr/>
        </p:nvSpPr>
        <p:spPr bwMode="auto">
          <a:xfrm flipV="1">
            <a:off x="3000375" y="15414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>
            <a:off x="2890838" y="15208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1" name="Freeform 24"/>
          <p:cNvSpPr>
            <a:spLocks/>
          </p:cNvSpPr>
          <p:nvPr/>
        </p:nvSpPr>
        <p:spPr bwMode="auto">
          <a:xfrm>
            <a:off x="3011257" y="31334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3156857" y="3516086"/>
            <a:ext cx="2295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</a:t>
            </a:r>
            <a:endParaRPr lang="en-US" dirty="0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3090635" y="3429227"/>
          <a:ext cx="381907" cy="45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29" name="Equation" r:id="rId4" imgW="190440" imgH="228600" progId="Equation.DSMT4">
                  <p:embed/>
                </p:oleObj>
              </mc:Choice>
              <mc:Fallback>
                <p:oleObj name="Equation" r:id="rId4" imgW="19044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635" y="3429227"/>
                        <a:ext cx="381907" cy="458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0487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Inference at a single voxel</a:t>
            </a:r>
            <a:endParaRPr lang="en-US" sz="320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105400" y="1382713"/>
            <a:ext cx="454323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2400" b="0" dirty="0" smtClean="0">
                <a:latin typeface="Arial Unicode MS" pitchFamily="34" charset="-128"/>
              </a:rPr>
              <a:t>Decision:</a:t>
            </a:r>
            <a:r>
              <a:rPr lang="en-GB" sz="2400" b="0" dirty="0">
                <a:latin typeface="Arial Unicode MS" pitchFamily="34" charset="-128"/>
              </a:rPr>
              <a:t/>
            </a:r>
            <a:br>
              <a:rPr lang="en-GB" sz="2400" b="0" dirty="0">
                <a:latin typeface="Arial Unicode MS" pitchFamily="34" charset="-128"/>
              </a:rPr>
            </a:b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0</a:t>
            </a:r>
            <a:r>
              <a:rPr lang="en-GB" sz="2400" b="0" dirty="0" smtClean="0">
                <a:latin typeface="Arial Unicode MS" pitchFamily="34" charset="-128"/>
              </a:rPr>
              <a:t> ,</a:t>
            </a:r>
            <a:r>
              <a:rPr lang="en-GB" sz="2400" b="0" baseline="-25000" dirty="0" smtClean="0">
                <a:latin typeface="Arial Unicode MS" pitchFamily="34" charset="-128"/>
              </a:rPr>
              <a:t> </a:t>
            </a: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1</a:t>
            </a:r>
            <a:r>
              <a:rPr lang="en-GB" sz="2400" b="0" dirty="0" smtClean="0">
                <a:latin typeface="Arial Unicode MS" pitchFamily="34" charset="-128"/>
              </a:rPr>
              <a:t>: zero/non-zero activation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71513" y="4895850"/>
            <a:ext cx="2192337" cy="1714500"/>
            <a:chOff x="1409" y="3010"/>
            <a:chExt cx="1228" cy="1080"/>
          </a:xfrm>
        </p:grpSpPr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1409" y="3543"/>
              <a:ext cx="30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GB" sz="2000" b="0" i="1">
                  <a:latin typeface="Times New Roman" pitchFamily="18" charset="0"/>
                </a:rPr>
                <a:t>t</a:t>
              </a:r>
              <a:r>
                <a:rPr lang="en-GB" sz="2000"/>
                <a:t> = </a:t>
              </a: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1756" y="3010"/>
              <a:ext cx="791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 i="1"/>
                <a:t>contrast</a:t>
              </a:r>
              <a:r>
                <a:rPr lang="en-GB" sz="1800"/>
                <a:t> of</a:t>
              </a:r>
              <a:br>
                <a:rPr lang="en-GB" sz="1800"/>
              </a:br>
              <a:r>
                <a:rPr lang="en-GB" sz="1800"/>
                <a:t>estimated</a:t>
              </a:r>
              <a:br>
                <a:rPr lang="en-GB" sz="1800"/>
              </a:br>
              <a:r>
                <a:rPr lang="en-GB" sz="1800"/>
                <a:t>parameters</a:t>
              </a: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871" y="3688"/>
              <a:ext cx="62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/>
                <a:t>variance</a:t>
              </a:r>
              <a:br>
                <a:rPr lang="en-GB" sz="1800"/>
              </a:br>
              <a:r>
                <a:rPr lang="en-GB" sz="1800"/>
                <a:t>estimate</a:t>
              </a:r>
            </a:p>
          </p:txBody>
        </p:sp>
        <p:sp>
          <p:nvSpPr>
            <p:cNvPr id="1041" name="Line 14"/>
            <p:cNvSpPr>
              <a:spLocks noChangeShapeType="1"/>
            </p:cNvSpPr>
            <p:nvPr/>
          </p:nvSpPr>
          <p:spPr bwMode="auto">
            <a:xfrm flipV="1">
              <a:off x="1763" y="3648"/>
              <a:ext cx="816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15"/>
            <p:cNvSpPr>
              <a:spLocks/>
            </p:cNvSpPr>
            <p:nvPr/>
          </p:nvSpPr>
          <p:spPr bwMode="auto">
            <a:xfrm>
              <a:off x="1649" y="3724"/>
              <a:ext cx="988" cy="364"/>
            </a:xfrm>
            <a:custGeom>
              <a:avLst/>
              <a:gdLst>
                <a:gd name="T0" fmla="*/ 0 w 1070"/>
                <a:gd name="T1" fmla="*/ 245 h 364"/>
                <a:gd name="T2" fmla="*/ 97 w 1070"/>
                <a:gd name="T3" fmla="*/ 363 h 364"/>
                <a:gd name="T4" fmla="*/ 97 w 1070"/>
                <a:gd name="T5" fmla="*/ 0 h 364"/>
                <a:gd name="T6" fmla="*/ 867 w 1070"/>
                <a:gd name="T7" fmla="*/ 0 h 364"/>
                <a:gd name="T8" fmla="*/ 911 w 1070"/>
                <a:gd name="T9" fmla="*/ 54 h 3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0"/>
                <a:gd name="T16" fmla="*/ 0 h 364"/>
                <a:gd name="T17" fmla="*/ 1070 w 1070"/>
                <a:gd name="T18" fmla="*/ 364 h 3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0" h="364">
                  <a:moveTo>
                    <a:pt x="0" y="245"/>
                  </a:moveTo>
                  <a:lnTo>
                    <a:pt x="114" y="363"/>
                  </a:lnTo>
                  <a:lnTo>
                    <a:pt x="114" y="0"/>
                  </a:lnTo>
                  <a:lnTo>
                    <a:pt x="1017" y="0"/>
                  </a:lnTo>
                  <a:lnTo>
                    <a:pt x="1069" y="5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5" name="Text Box 21"/>
          <p:cNvSpPr txBox="1">
            <a:spLocks noChangeArrowheads="1"/>
          </p:cNvSpPr>
          <p:nvPr/>
        </p:nvSpPr>
        <p:spPr bwMode="auto">
          <a:xfrm>
            <a:off x="889000" y="3544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036" name="Text Box 22"/>
          <p:cNvSpPr txBox="1">
            <a:spLocks noChangeArrowheads="1"/>
          </p:cNvSpPr>
          <p:nvPr/>
        </p:nvSpPr>
        <p:spPr bwMode="auto">
          <a:xfrm>
            <a:off x="3233738" y="29098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758825" y="1901825"/>
            <a:ext cx="2994025" cy="1766888"/>
            <a:chOff x="478" y="1198"/>
            <a:chExt cx="1886" cy="1113"/>
          </a:xfrm>
        </p:grpSpPr>
        <p:sp>
          <p:nvSpPr>
            <p:cNvPr id="65540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2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3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5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Freeform 6"/>
          <p:cNvSpPr>
            <a:spLocks/>
          </p:cNvSpPr>
          <p:nvPr/>
        </p:nvSpPr>
        <p:spPr bwMode="auto">
          <a:xfrm>
            <a:off x="2165578" y="20905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0"/>
          <p:cNvSpPr>
            <a:spLocks noChangeShapeType="1"/>
          </p:cNvSpPr>
          <p:nvPr/>
        </p:nvSpPr>
        <p:spPr bwMode="auto">
          <a:xfrm flipV="1">
            <a:off x="3000375" y="15414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>
            <a:off x="2890838" y="15208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3" name="Freeform 24"/>
          <p:cNvSpPr>
            <a:spLocks/>
          </p:cNvSpPr>
          <p:nvPr/>
        </p:nvSpPr>
        <p:spPr bwMode="auto">
          <a:xfrm>
            <a:off x="1861457" y="2895601"/>
            <a:ext cx="1131429" cy="599845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2557236" y="3450998"/>
          <a:ext cx="353597" cy="424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81" name="Equation" r:id="rId4" imgW="190440" imgH="228600" progId="Equation.DSMT4">
                  <p:embed/>
                </p:oleObj>
              </mc:Choice>
              <mc:Fallback>
                <p:oleObj name="Equation" r:id="rId4" imgW="19044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236" y="3450998"/>
                        <a:ext cx="353597" cy="4243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904875" y="257175"/>
            <a:ext cx="8477250" cy="933450"/>
          </a:xfrm>
          <a:prstGeom prst="rect">
            <a:avLst/>
          </a:prstGeom>
          <a:solidFill>
            <a:schemeClr val="bg1"/>
          </a:solidFill>
          <a:ln w="57150" cmpd="thickThin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/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Inference at a single voxel</a:t>
            </a:r>
            <a:endParaRPr lang="en-US" sz="320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5105400" y="1382713"/>
            <a:ext cx="4543231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2400" b="0" dirty="0" smtClean="0">
                <a:latin typeface="Arial Unicode MS" pitchFamily="34" charset="-128"/>
              </a:rPr>
              <a:t>Decision:</a:t>
            </a:r>
            <a:r>
              <a:rPr lang="en-GB" sz="2400" b="0" dirty="0">
                <a:latin typeface="Arial Unicode MS" pitchFamily="34" charset="-128"/>
              </a:rPr>
              <a:t/>
            </a:r>
            <a:br>
              <a:rPr lang="en-GB" sz="2400" b="0" dirty="0">
                <a:latin typeface="Arial Unicode MS" pitchFamily="34" charset="-128"/>
              </a:rPr>
            </a:b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0</a:t>
            </a:r>
            <a:r>
              <a:rPr lang="en-GB" sz="2400" b="0" dirty="0" smtClean="0">
                <a:latin typeface="Arial Unicode MS" pitchFamily="34" charset="-128"/>
              </a:rPr>
              <a:t> ,</a:t>
            </a:r>
            <a:r>
              <a:rPr lang="en-GB" sz="2400" b="0" baseline="-25000" dirty="0" smtClean="0">
                <a:latin typeface="Arial Unicode MS" pitchFamily="34" charset="-128"/>
              </a:rPr>
              <a:t> </a:t>
            </a: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1</a:t>
            </a:r>
            <a:r>
              <a:rPr lang="en-GB" sz="2400" b="0" dirty="0" smtClean="0">
                <a:latin typeface="Arial Unicode MS" pitchFamily="34" charset="-128"/>
              </a:rPr>
              <a:t>: zero/non-zero activation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671513" y="4895850"/>
            <a:ext cx="2192337" cy="1714500"/>
            <a:chOff x="1409" y="3010"/>
            <a:chExt cx="1228" cy="1080"/>
          </a:xfrm>
        </p:grpSpPr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1409" y="3543"/>
              <a:ext cx="301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GB" sz="2000" b="0" i="1">
                  <a:latin typeface="Times New Roman" pitchFamily="18" charset="0"/>
                </a:rPr>
                <a:t>t</a:t>
              </a:r>
              <a:r>
                <a:rPr lang="en-GB" sz="2000"/>
                <a:t> = </a:t>
              </a: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1756" y="3010"/>
              <a:ext cx="791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 i="1"/>
                <a:t>contrast</a:t>
              </a:r>
              <a:r>
                <a:rPr lang="en-GB" sz="1800"/>
                <a:t> of</a:t>
              </a:r>
              <a:br>
                <a:rPr lang="en-GB" sz="1800"/>
              </a:br>
              <a:r>
                <a:rPr lang="en-GB" sz="1800"/>
                <a:t>estimated</a:t>
              </a:r>
              <a:br>
                <a:rPr lang="en-GB" sz="1800"/>
              </a:br>
              <a:r>
                <a:rPr lang="en-GB" sz="1800"/>
                <a:t>parameters</a:t>
              </a: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871" y="3688"/>
              <a:ext cx="621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/>
              <a:r>
                <a:rPr lang="en-GB" sz="1800"/>
                <a:t>variance</a:t>
              </a:r>
              <a:br>
                <a:rPr lang="en-GB" sz="1800"/>
              </a:br>
              <a:r>
                <a:rPr lang="en-GB" sz="1800"/>
                <a:t>estimate</a:t>
              </a:r>
            </a:p>
          </p:txBody>
        </p:sp>
        <p:sp>
          <p:nvSpPr>
            <p:cNvPr id="1041" name="Line 14"/>
            <p:cNvSpPr>
              <a:spLocks noChangeShapeType="1"/>
            </p:cNvSpPr>
            <p:nvPr/>
          </p:nvSpPr>
          <p:spPr bwMode="auto">
            <a:xfrm flipV="1">
              <a:off x="1763" y="3648"/>
              <a:ext cx="816" cy="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Freeform 15"/>
            <p:cNvSpPr>
              <a:spLocks/>
            </p:cNvSpPr>
            <p:nvPr/>
          </p:nvSpPr>
          <p:spPr bwMode="auto">
            <a:xfrm>
              <a:off x="1649" y="3724"/>
              <a:ext cx="988" cy="364"/>
            </a:xfrm>
            <a:custGeom>
              <a:avLst/>
              <a:gdLst>
                <a:gd name="T0" fmla="*/ 0 w 1070"/>
                <a:gd name="T1" fmla="*/ 245 h 364"/>
                <a:gd name="T2" fmla="*/ 97 w 1070"/>
                <a:gd name="T3" fmla="*/ 363 h 364"/>
                <a:gd name="T4" fmla="*/ 97 w 1070"/>
                <a:gd name="T5" fmla="*/ 0 h 364"/>
                <a:gd name="T6" fmla="*/ 867 w 1070"/>
                <a:gd name="T7" fmla="*/ 0 h 364"/>
                <a:gd name="T8" fmla="*/ 911 w 1070"/>
                <a:gd name="T9" fmla="*/ 54 h 3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70"/>
                <a:gd name="T16" fmla="*/ 0 h 364"/>
                <a:gd name="T17" fmla="*/ 1070 w 1070"/>
                <a:gd name="T18" fmla="*/ 364 h 3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70" h="364">
                  <a:moveTo>
                    <a:pt x="0" y="245"/>
                  </a:moveTo>
                  <a:lnTo>
                    <a:pt x="114" y="363"/>
                  </a:lnTo>
                  <a:lnTo>
                    <a:pt x="114" y="0"/>
                  </a:lnTo>
                  <a:lnTo>
                    <a:pt x="1017" y="0"/>
                  </a:lnTo>
                  <a:lnTo>
                    <a:pt x="1069" y="54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5" name="Text Box 21"/>
          <p:cNvSpPr txBox="1">
            <a:spLocks noChangeArrowheads="1"/>
          </p:cNvSpPr>
          <p:nvPr/>
        </p:nvSpPr>
        <p:spPr bwMode="auto">
          <a:xfrm>
            <a:off x="889000" y="3544888"/>
            <a:ext cx="274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0" i="1" dirty="0" smtClean="0"/>
              <a:t>t</a:t>
            </a:r>
            <a:endParaRPr lang="en-US" sz="1800" b="0" dirty="0"/>
          </a:p>
        </p:txBody>
      </p:sp>
      <p:sp>
        <p:nvSpPr>
          <p:cNvPr id="1036" name="Text Box 22"/>
          <p:cNvSpPr txBox="1">
            <a:spLocks noChangeArrowheads="1"/>
          </p:cNvSpPr>
          <p:nvPr/>
        </p:nvSpPr>
        <p:spPr bwMode="auto">
          <a:xfrm>
            <a:off x="3233738" y="2909888"/>
            <a:ext cx="26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758825" y="1901825"/>
            <a:ext cx="2994025" cy="1766888"/>
            <a:chOff x="478" y="1198"/>
            <a:chExt cx="1886" cy="1113"/>
          </a:xfrm>
        </p:grpSpPr>
        <p:sp>
          <p:nvSpPr>
            <p:cNvPr id="65540" name="AutoShape 4"/>
            <p:cNvSpPr>
              <a:spLocks noChangeAspect="1" noChangeArrowheads="1" noTextEdit="1"/>
            </p:cNvSpPr>
            <p:nvPr/>
          </p:nvSpPr>
          <p:spPr bwMode="auto">
            <a:xfrm>
              <a:off x="478" y="1198"/>
              <a:ext cx="1886" cy="1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2" name="Freeform 6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  <a:close/>
                </a:path>
              </a:pathLst>
            </a:custGeom>
            <a:solidFill>
              <a:srgbClr val="9735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3" name="Freeform 7"/>
            <p:cNvSpPr>
              <a:spLocks/>
            </p:cNvSpPr>
            <p:nvPr/>
          </p:nvSpPr>
          <p:spPr bwMode="auto">
            <a:xfrm>
              <a:off x="555" y="1310"/>
              <a:ext cx="1728" cy="885"/>
            </a:xfrm>
            <a:custGeom>
              <a:avLst/>
              <a:gdLst/>
              <a:ahLst/>
              <a:cxnLst>
                <a:cxn ang="0">
                  <a:pos x="0" y="885"/>
                </a:cxn>
                <a:cxn ang="0">
                  <a:pos x="58" y="869"/>
                </a:cxn>
                <a:cxn ang="0">
                  <a:pos x="117" y="857"/>
                </a:cxn>
                <a:cxn ang="0">
                  <a:pos x="171" y="837"/>
                </a:cxn>
                <a:cxn ang="0">
                  <a:pos x="230" y="809"/>
                </a:cxn>
                <a:cxn ang="0">
                  <a:pos x="288" y="765"/>
                </a:cxn>
                <a:cxn ang="0">
                  <a:pos x="347" y="709"/>
                </a:cxn>
                <a:cxn ang="0">
                  <a:pos x="401" y="641"/>
                </a:cxn>
                <a:cxn ang="0">
                  <a:pos x="460" y="553"/>
                </a:cxn>
                <a:cxn ang="0">
                  <a:pos x="519" y="453"/>
                </a:cxn>
                <a:cxn ang="0">
                  <a:pos x="577" y="348"/>
                </a:cxn>
                <a:cxn ang="0">
                  <a:pos x="631" y="240"/>
                </a:cxn>
                <a:cxn ang="0">
                  <a:pos x="690" y="144"/>
                </a:cxn>
                <a:cxn ang="0">
                  <a:pos x="749" y="68"/>
                </a:cxn>
                <a:cxn ang="0">
                  <a:pos x="807" y="16"/>
                </a:cxn>
                <a:cxn ang="0">
                  <a:pos x="866" y="0"/>
                </a:cxn>
                <a:cxn ang="0">
                  <a:pos x="920" y="16"/>
                </a:cxn>
                <a:cxn ang="0">
                  <a:pos x="979" y="68"/>
                </a:cxn>
                <a:cxn ang="0">
                  <a:pos x="1037" y="144"/>
                </a:cxn>
                <a:cxn ang="0">
                  <a:pos x="1096" y="240"/>
                </a:cxn>
                <a:cxn ang="0">
                  <a:pos x="1150" y="348"/>
                </a:cxn>
                <a:cxn ang="0">
                  <a:pos x="1209" y="453"/>
                </a:cxn>
                <a:cxn ang="0">
                  <a:pos x="1268" y="553"/>
                </a:cxn>
                <a:cxn ang="0">
                  <a:pos x="1326" y="641"/>
                </a:cxn>
                <a:cxn ang="0">
                  <a:pos x="1380" y="709"/>
                </a:cxn>
                <a:cxn ang="0">
                  <a:pos x="1439" y="765"/>
                </a:cxn>
                <a:cxn ang="0">
                  <a:pos x="1498" y="809"/>
                </a:cxn>
                <a:cxn ang="0">
                  <a:pos x="1556" y="837"/>
                </a:cxn>
                <a:cxn ang="0">
                  <a:pos x="1610" y="857"/>
                </a:cxn>
                <a:cxn ang="0">
                  <a:pos x="1669" y="869"/>
                </a:cxn>
                <a:cxn ang="0">
                  <a:pos x="1728" y="885"/>
                </a:cxn>
                <a:cxn ang="0">
                  <a:pos x="0" y="885"/>
                </a:cxn>
              </a:cxnLst>
              <a:rect l="0" t="0" r="r" b="b"/>
              <a:pathLst>
                <a:path w="1728" h="885">
                  <a:moveTo>
                    <a:pt x="0" y="885"/>
                  </a:moveTo>
                  <a:lnTo>
                    <a:pt x="0" y="885"/>
                  </a:lnTo>
                  <a:lnTo>
                    <a:pt x="27" y="873"/>
                  </a:lnTo>
                  <a:lnTo>
                    <a:pt x="58" y="869"/>
                  </a:lnTo>
                  <a:lnTo>
                    <a:pt x="85" y="865"/>
                  </a:lnTo>
                  <a:lnTo>
                    <a:pt x="117" y="857"/>
                  </a:lnTo>
                  <a:lnTo>
                    <a:pt x="144" y="849"/>
                  </a:lnTo>
                  <a:lnTo>
                    <a:pt x="171" y="837"/>
                  </a:lnTo>
                  <a:lnTo>
                    <a:pt x="203" y="825"/>
                  </a:lnTo>
                  <a:lnTo>
                    <a:pt x="230" y="809"/>
                  </a:lnTo>
                  <a:lnTo>
                    <a:pt x="261" y="789"/>
                  </a:lnTo>
                  <a:lnTo>
                    <a:pt x="288" y="765"/>
                  </a:lnTo>
                  <a:lnTo>
                    <a:pt x="316" y="741"/>
                  </a:lnTo>
                  <a:lnTo>
                    <a:pt x="347" y="709"/>
                  </a:lnTo>
                  <a:lnTo>
                    <a:pt x="374" y="677"/>
                  </a:lnTo>
                  <a:lnTo>
                    <a:pt x="401" y="641"/>
                  </a:lnTo>
                  <a:lnTo>
                    <a:pt x="433" y="597"/>
                  </a:lnTo>
                  <a:lnTo>
                    <a:pt x="460" y="553"/>
                  </a:lnTo>
                  <a:lnTo>
                    <a:pt x="492" y="505"/>
                  </a:lnTo>
                  <a:lnTo>
                    <a:pt x="519" y="453"/>
                  </a:lnTo>
                  <a:lnTo>
                    <a:pt x="546" y="400"/>
                  </a:lnTo>
                  <a:lnTo>
                    <a:pt x="577" y="348"/>
                  </a:lnTo>
                  <a:lnTo>
                    <a:pt x="604" y="292"/>
                  </a:lnTo>
                  <a:lnTo>
                    <a:pt x="631" y="240"/>
                  </a:lnTo>
                  <a:lnTo>
                    <a:pt x="663" y="192"/>
                  </a:lnTo>
                  <a:lnTo>
                    <a:pt x="690" y="144"/>
                  </a:lnTo>
                  <a:lnTo>
                    <a:pt x="722" y="104"/>
                  </a:lnTo>
                  <a:lnTo>
                    <a:pt x="749" y="68"/>
                  </a:lnTo>
                  <a:lnTo>
                    <a:pt x="776" y="36"/>
                  </a:lnTo>
                  <a:lnTo>
                    <a:pt x="807" y="16"/>
                  </a:lnTo>
                  <a:lnTo>
                    <a:pt x="834" y="4"/>
                  </a:lnTo>
                  <a:lnTo>
                    <a:pt x="866" y="0"/>
                  </a:lnTo>
                  <a:lnTo>
                    <a:pt x="893" y="4"/>
                  </a:lnTo>
                  <a:lnTo>
                    <a:pt x="920" y="16"/>
                  </a:lnTo>
                  <a:lnTo>
                    <a:pt x="952" y="36"/>
                  </a:lnTo>
                  <a:lnTo>
                    <a:pt x="979" y="68"/>
                  </a:lnTo>
                  <a:lnTo>
                    <a:pt x="1006" y="104"/>
                  </a:lnTo>
                  <a:lnTo>
                    <a:pt x="1037" y="144"/>
                  </a:lnTo>
                  <a:lnTo>
                    <a:pt x="1065" y="192"/>
                  </a:lnTo>
                  <a:lnTo>
                    <a:pt x="1096" y="240"/>
                  </a:lnTo>
                  <a:lnTo>
                    <a:pt x="1123" y="292"/>
                  </a:lnTo>
                  <a:lnTo>
                    <a:pt x="1150" y="348"/>
                  </a:lnTo>
                  <a:lnTo>
                    <a:pt x="1182" y="400"/>
                  </a:lnTo>
                  <a:lnTo>
                    <a:pt x="1209" y="453"/>
                  </a:lnTo>
                  <a:lnTo>
                    <a:pt x="1236" y="505"/>
                  </a:lnTo>
                  <a:lnTo>
                    <a:pt x="1268" y="553"/>
                  </a:lnTo>
                  <a:lnTo>
                    <a:pt x="1295" y="597"/>
                  </a:lnTo>
                  <a:lnTo>
                    <a:pt x="1326" y="641"/>
                  </a:lnTo>
                  <a:lnTo>
                    <a:pt x="1353" y="677"/>
                  </a:lnTo>
                  <a:lnTo>
                    <a:pt x="1380" y="709"/>
                  </a:lnTo>
                  <a:lnTo>
                    <a:pt x="1412" y="741"/>
                  </a:lnTo>
                  <a:lnTo>
                    <a:pt x="1439" y="765"/>
                  </a:lnTo>
                  <a:lnTo>
                    <a:pt x="1466" y="789"/>
                  </a:lnTo>
                  <a:lnTo>
                    <a:pt x="1498" y="809"/>
                  </a:lnTo>
                  <a:lnTo>
                    <a:pt x="1525" y="825"/>
                  </a:lnTo>
                  <a:lnTo>
                    <a:pt x="1556" y="837"/>
                  </a:lnTo>
                  <a:lnTo>
                    <a:pt x="1583" y="849"/>
                  </a:lnTo>
                  <a:lnTo>
                    <a:pt x="1610" y="857"/>
                  </a:lnTo>
                  <a:lnTo>
                    <a:pt x="1642" y="865"/>
                  </a:lnTo>
                  <a:lnTo>
                    <a:pt x="1669" y="869"/>
                  </a:lnTo>
                  <a:lnTo>
                    <a:pt x="1701" y="873"/>
                  </a:lnTo>
                  <a:lnTo>
                    <a:pt x="1728" y="885"/>
                  </a:lnTo>
                  <a:lnTo>
                    <a:pt x="1728" y="885"/>
                  </a:lnTo>
                  <a:lnTo>
                    <a:pt x="0" y="885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4" name="Freeform 8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008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45" name="Freeform 9"/>
            <p:cNvSpPr>
              <a:spLocks/>
            </p:cNvSpPr>
            <p:nvPr/>
          </p:nvSpPr>
          <p:spPr bwMode="auto">
            <a:xfrm>
              <a:off x="1890" y="1967"/>
              <a:ext cx="393" cy="228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0" y="0"/>
                </a:cxn>
                <a:cxn ang="0">
                  <a:pos x="18" y="20"/>
                </a:cxn>
                <a:cxn ang="0">
                  <a:pos x="45" y="52"/>
                </a:cxn>
                <a:cxn ang="0">
                  <a:pos x="77" y="84"/>
                </a:cxn>
                <a:cxn ang="0">
                  <a:pos x="104" y="108"/>
                </a:cxn>
                <a:cxn ang="0">
                  <a:pos x="131" y="132"/>
                </a:cxn>
                <a:cxn ang="0">
                  <a:pos x="163" y="152"/>
                </a:cxn>
                <a:cxn ang="0">
                  <a:pos x="190" y="168"/>
                </a:cxn>
                <a:cxn ang="0">
                  <a:pos x="221" y="180"/>
                </a:cxn>
                <a:cxn ang="0">
                  <a:pos x="248" y="192"/>
                </a:cxn>
                <a:cxn ang="0">
                  <a:pos x="275" y="200"/>
                </a:cxn>
                <a:cxn ang="0">
                  <a:pos x="307" y="208"/>
                </a:cxn>
                <a:cxn ang="0">
                  <a:pos x="334" y="212"/>
                </a:cxn>
                <a:cxn ang="0">
                  <a:pos x="366" y="216"/>
                </a:cxn>
                <a:cxn ang="0">
                  <a:pos x="393" y="228"/>
                </a:cxn>
                <a:cxn ang="0">
                  <a:pos x="393" y="228"/>
                </a:cxn>
                <a:cxn ang="0">
                  <a:pos x="0" y="228"/>
                </a:cxn>
              </a:cxnLst>
              <a:rect l="0" t="0" r="r" b="b"/>
              <a:pathLst>
                <a:path w="393" h="228">
                  <a:moveTo>
                    <a:pt x="0" y="228"/>
                  </a:moveTo>
                  <a:lnTo>
                    <a:pt x="0" y="0"/>
                  </a:lnTo>
                  <a:lnTo>
                    <a:pt x="18" y="20"/>
                  </a:lnTo>
                  <a:lnTo>
                    <a:pt x="45" y="52"/>
                  </a:lnTo>
                  <a:lnTo>
                    <a:pt x="77" y="84"/>
                  </a:lnTo>
                  <a:lnTo>
                    <a:pt x="104" y="108"/>
                  </a:lnTo>
                  <a:lnTo>
                    <a:pt x="131" y="132"/>
                  </a:lnTo>
                  <a:lnTo>
                    <a:pt x="163" y="152"/>
                  </a:lnTo>
                  <a:lnTo>
                    <a:pt x="190" y="168"/>
                  </a:lnTo>
                  <a:lnTo>
                    <a:pt x="221" y="180"/>
                  </a:lnTo>
                  <a:lnTo>
                    <a:pt x="248" y="192"/>
                  </a:lnTo>
                  <a:lnTo>
                    <a:pt x="275" y="200"/>
                  </a:lnTo>
                  <a:lnTo>
                    <a:pt x="307" y="208"/>
                  </a:lnTo>
                  <a:lnTo>
                    <a:pt x="334" y="212"/>
                  </a:lnTo>
                  <a:lnTo>
                    <a:pt x="366" y="216"/>
                  </a:lnTo>
                  <a:lnTo>
                    <a:pt x="393" y="228"/>
                  </a:lnTo>
                  <a:lnTo>
                    <a:pt x="393" y="228"/>
                  </a:lnTo>
                  <a:lnTo>
                    <a:pt x="0" y="228"/>
                  </a:lnTo>
                </a:path>
              </a:pathLst>
            </a:custGeom>
            <a:noFill/>
            <a:ln w="18">
              <a:solidFill>
                <a:srgbClr val="BFBFB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Freeform 6"/>
          <p:cNvSpPr>
            <a:spLocks/>
          </p:cNvSpPr>
          <p:nvPr/>
        </p:nvSpPr>
        <p:spPr bwMode="auto">
          <a:xfrm>
            <a:off x="2165578" y="2090511"/>
            <a:ext cx="2743200" cy="1404938"/>
          </a:xfrm>
          <a:custGeom>
            <a:avLst/>
            <a:gdLst/>
            <a:ahLst/>
            <a:cxnLst>
              <a:cxn ang="0">
                <a:pos x="0" y="885"/>
              </a:cxn>
              <a:cxn ang="0">
                <a:pos x="58" y="869"/>
              </a:cxn>
              <a:cxn ang="0">
                <a:pos x="117" y="857"/>
              </a:cxn>
              <a:cxn ang="0">
                <a:pos x="171" y="837"/>
              </a:cxn>
              <a:cxn ang="0">
                <a:pos x="230" y="809"/>
              </a:cxn>
              <a:cxn ang="0">
                <a:pos x="288" y="765"/>
              </a:cxn>
              <a:cxn ang="0">
                <a:pos x="347" y="709"/>
              </a:cxn>
              <a:cxn ang="0">
                <a:pos x="401" y="641"/>
              </a:cxn>
              <a:cxn ang="0">
                <a:pos x="460" y="553"/>
              </a:cxn>
              <a:cxn ang="0">
                <a:pos x="519" y="453"/>
              </a:cxn>
              <a:cxn ang="0">
                <a:pos x="577" y="348"/>
              </a:cxn>
              <a:cxn ang="0">
                <a:pos x="631" y="240"/>
              </a:cxn>
              <a:cxn ang="0">
                <a:pos x="690" y="144"/>
              </a:cxn>
              <a:cxn ang="0">
                <a:pos x="749" y="68"/>
              </a:cxn>
              <a:cxn ang="0">
                <a:pos x="807" y="16"/>
              </a:cxn>
              <a:cxn ang="0">
                <a:pos x="866" y="0"/>
              </a:cxn>
              <a:cxn ang="0">
                <a:pos x="920" y="16"/>
              </a:cxn>
              <a:cxn ang="0">
                <a:pos x="979" y="68"/>
              </a:cxn>
              <a:cxn ang="0">
                <a:pos x="1037" y="144"/>
              </a:cxn>
              <a:cxn ang="0">
                <a:pos x="1096" y="240"/>
              </a:cxn>
              <a:cxn ang="0">
                <a:pos x="1150" y="348"/>
              </a:cxn>
              <a:cxn ang="0">
                <a:pos x="1209" y="453"/>
              </a:cxn>
              <a:cxn ang="0">
                <a:pos x="1268" y="553"/>
              </a:cxn>
              <a:cxn ang="0">
                <a:pos x="1326" y="641"/>
              </a:cxn>
              <a:cxn ang="0">
                <a:pos x="1380" y="709"/>
              </a:cxn>
              <a:cxn ang="0">
                <a:pos x="1439" y="765"/>
              </a:cxn>
              <a:cxn ang="0">
                <a:pos x="1498" y="809"/>
              </a:cxn>
              <a:cxn ang="0">
                <a:pos x="1556" y="837"/>
              </a:cxn>
              <a:cxn ang="0">
                <a:pos x="1610" y="857"/>
              </a:cxn>
              <a:cxn ang="0">
                <a:pos x="1669" y="869"/>
              </a:cxn>
              <a:cxn ang="0">
                <a:pos x="1728" y="885"/>
              </a:cxn>
              <a:cxn ang="0">
                <a:pos x="0" y="885"/>
              </a:cxn>
            </a:cxnLst>
            <a:rect l="0" t="0" r="r" b="b"/>
            <a:pathLst>
              <a:path w="1728" h="885">
                <a:moveTo>
                  <a:pt x="0" y="885"/>
                </a:moveTo>
                <a:lnTo>
                  <a:pt x="0" y="885"/>
                </a:lnTo>
                <a:lnTo>
                  <a:pt x="27" y="873"/>
                </a:lnTo>
                <a:lnTo>
                  <a:pt x="58" y="869"/>
                </a:lnTo>
                <a:lnTo>
                  <a:pt x="85" y="865"/>
                </a:lnTo>
                <a:lnTo>
                  <a:pt x="117" y="857"/>
                </a:lnTo>
                <a:lnTo>
                  <a:pt x="144" y="849"/>
                </a:lnTo>
                <a:lnTo>
                  <a:pt x="171" y="837"/>
                </a:lnTo>
                <a:lnTo>
                  <a:pt x="203" y="825"/>
                </a:lnTo>
                <a:lnTo>
                  <a:pt x="230" y="809"/>
                </a:lnTo>
                <a:lnTo>
                  <a:pt x="261" y="789"/>
                </a:lnTo>
                <a:lnTo>
                  <a:pt x="288" y="765"/>
                </a:lnTo>
                <a:lnTo>
                  <a:pt x="316" y="741"/>
                </a:lnTo>
                <a:lnTo>
                  <a:pt x="347" y="709"/>
                </a:lnTo>
                <a:lnTo>
                  <a:pt x="374" y="677"/>
                </a:lnTo>
                <a:lnTo>
                  <a:pt x="401" y="641"/>
                </a:lnTo>
                <a:lnTo>
                  <a:pt x="433" y="597"/>
                </a:lnTo>
                <a:lnTo>
                  <a:pt x="460" y="553"/>
                </a:lnTo>
                <a:lnTo>
                  <a:pt x="492" y="505"/>
                </a:lnTo>
                <a:lnTo>
                  <a:pt x="519" y="453"/>
                </a:lnTo>
                <a:lnTo>
                  <a:pt x="546" y="400"/>
                </a:lnTo>
                <a:lnTo>
                  <a:pt x="577" y="348"/>
                </a:lnTo>
                <a:lnTo>
                  <a:pt x="604" y="292"/>
                </a:lnTo>
                <a:lnTo>
                  <a:pt x="631" y="240"/>
                </a:lnTo>
                <a:lnTo>
                  <a:pt x="663" y="192"/>
                </a:lnTo>
                <a:lnTo>
                  <a:pt x="690" y="144"/>
                </a:lnTo>
                <a:lnTo>
                  <a:pt x="722" y="104"/>
                </a:lnTo>
                <a:lnTo>
                  <a:pt x="749" y="68"/>
                </a:lnTo>
                <a:lnTo>
                  <a:pt x="776" y="36"/>
                </a:lnTo>
                <a:lnTo>
                  <a:pt x="807" y="16"/>
                </a:lnTo>
                <a:lnTo>
                  <a:pt x="834" y="4"/>
                </a:lnTo>
                <a:lnTo>
                  <a:pt x="866" y="0"/>
                </a:lnTo>
                <a:lnTo>
                  <a:pt x="893" y="4"/>
                </a:lnTo>
                <a:lnTo>
                  <a:pt x="920" y="16"/>
                </a:lnTo>
                <a:lnTo>
                  <a:pt x="952" y="36"/>
                </a:lnTo>
                <a:lnTo>
                  <a:pt x="979" y="68"/>
                </a:lnTo>
                <a:lnTo>
                  <a:pt x="1006" y="104"/>
                </a:lnTo>
                <a:lnTo>
                  <a:pt x="1037" y="144"/>
                </a:lnTo>
                <a:lnTo>
                  <a:pt x="1065" y="192"/>
                </a:lnTo>
                <a:lnTo>
                  <a:pt x="1096" y="240"/>
                </a:lnTo>
                <a:lnTo>
                  <a:pt x="1123" y="292"/>
                </a:lnTo>
                <a:lnTo>
                  <a:pt x="1150" y="348"/>
                </a:lnTo>
                <a:lnTo>
                  <a:pt x="1182" y="400"/>
                </a:lnTo>
                <a:lnTo>
                  <a:pt x="1209" y="453"/>
                </a:lnTo>
                <a:lnTo>
                  <a:pt x="1236" y="505"/>
                </a:lnTo>
                <a:lnTo>
                  <a:pt x="1268" y="553"/>
                </a:lnTo>
                <a:lnTo>
                  <a:pt x="1295" y="597"/>
                </a:lnTo>
                <a:lnTo>
                  <a:pt x="1326" y="641"/>
                </a:lnTo>
                <a:lnTo>
                  <a:pt x="1353" y="677"/>
                </a:lnTo>
                <a:lnTo>
                  <a:pt x="1380" y="709"/>
                </a:lnTo>
                <a:lnTo>
                  <a:pt x="1412" y="741"/>
                </a:lnTo>
                <a:lnTo>
                  <a:pt x="1439" y="765"/>
                </a:lnTo>
                <a:lnTo>
                  <a:pt x="1466" y="789"/>
                </a:lnTo>
                <a:lnTo>
                  <a:pt x="1498" y="809"/>
                </a:lnTo>
                <a:lnTo>
                  <a:pt x="1525" y="825"/>
                </a:lnTo>
                <a:lnTo>
                  <a:pt x="1556" y="837"/>
                </a:lnTo>
                <a:lnTo>
                  <a:pt x="1583" y="849"/>
                </a:lnTo>
                <a:lnTo>
                  <a:pt x="1610" y="857"/>
                </a:lnTo>
                <a:lnTo>
                  <a:pt x="1642" y="865"/>
                </a:lnTo>
                <a:lnTo>
                  <a:pt x="1669" y="869"/>
                </a:lnTo>
                <a:lnTo>
                  <a:pt x="1701" y="873"/>
                </a:lnTo>
                <a:lnTo>
                  <a:pt x="1728" y="885"/>
                </a:lnTo>
                <a:lnTo>
                  <a:pt x="1728" y="885"/>
                </a:lnTo>
                <a:lnTo>
                  <a:pt x="0" y="885"/>
                </a:lnTo>
                <a:close/>
              </a:path>
            </a:pathLst>
          </a:custGeom>
          <a:solidFill>
            <a:srgbClr val="9735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0"/>
          <p:cNvSpPr>
            <a:spLocks noChangeShapeType="1"/>
          </p:cNvSpPr>
          <p:nvPr/>
        </p:nvSpPr>
        <p:spPr bwMode="auto">
          <a:xfrm flipV="1">
            <a:off x="3000375" y="1541463"/>
            <a:ext cx="0" cy="1954212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>
            <a:off x="2890838" y="1520825"/>
            <a:ext cx="5715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i="1" dirty="0" smtClean="0">
                <a:latin typeface="Times New Roman" pitchFamily="18" charset="0"/>
              </a:rPr>
              <a:t>h</a:t>
            </a:r>
            <a:endParaRPr lang="en-US" sz="2800" baseline="-25000" dirty="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3" name="Freeform 24"/>
          <p:cNvSpPr>
            <a:spLocks/>
          </p:cNvSpPr>
          <p:nvPr/>
        </p:nvSpPr>
        <p:spPr bwMode="auto">
          <a:xfrm>
            <a:off x="1861457" y="2895601"/>
            <a:ext cx="1131429" cy="599845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645387" y="4167636"/>
            <a:ext cx="59715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 smtClean="0"/>
              <a:t>Decision rule (threshold) </a:t>
            </a:r>
            <a:r>
              <a:rPr lang="en-US" sz="2400" b="0" i="1" dirty="0" smtClean="0"/>
              <a:t>h</a:t>
            </a:r>
            <a:r>
              <a:rPr lang="en-US" sz="2400" b="0" dirty="0" smtClean="0"/>
              <a:t>, </a:t>
            </a:r>
          </a:p>
          <a:p>
            <a:r>
              <a:rPr lang="en-US" sz="2400" b="0" dirty="0"/>
              <a:t> </a:t>
            </a:r>
            <a:r>
              <a:rPr lang="en-US" sz="2400" b="0" dirty="0" smtClean="0"/>
              <a:t>  determines related error rates     </a:t>
            </a:r>
            <a:r>
              <a:rPr lang="en-US" sz="2400" b="0" dirty="0" smtClean="0">
                <a:sym typeface="Symbol"/>
              </a:rPr>
              <a:t>, </a:t>
            </a:r>
          </a:p>
          <a:p>
            <a:endParaRPr lang="en-US" sz="2400" b="0" dirty="0">
              <a:sym typeface="Symbol"/>
            </a:endParaRPr>
          </a:p>
          <a:p>
            <a:r>
              <a:rPr lang="en-US" sz="2400" b="0" dirty="0" smtClean="0">
                <a:sym typeface="Symbol"/>
              </a:rPr>
              <a:t>Convention: Choose </a:t>
            </a:r>
            <a:r>
              <a:rPr lang="en-US" sz="2400" b="0" i="1" dirty="0" smtClean="0">
                <a:sym typeface="Symbol"/>
              </a:rPr>
              <a:t>h</a:t>
            </a:r>
            <a:r>
              <a:rPr lang="en-US" sz="2400" b="0" dirty="0" smtClean="0">
                <a:sym typeface="Symbol"/>
              </a:rPr>
              <a:t> to give acceptable  </a:t>
            </a:r>
          </a:p>
          <a:p>
            <a:r>
              <a:rPr lang="en-US" sz="2400" b="0" dirty="0">
                <a:sym typeface="Symbol"/>
              </a:rPr>
              <a:t>	</a:t>
            </a:r>
            <a:r>
              <a:rPr lang="en-US" sz="2400" b="0" dirty="0" smtClean="0">
                <a:sym typeface="Symbol"/>
              </a:rPr>
              <a:t>	under </a:t>
            </a:r>
            <a:r>
              <a:rPr lang="en-GB" sz="2400" b="0" dirty="0" smtClean="0">
                <a:latin typeface="Arial Unicode MS" pitchFamily="34" charset="-128"/>
              </a:rPr>
              <a:t>H</a:t>
            </a:r>
            <a:r>
              <a:rPr lang="en-GB" sz="2400" b="0" baseline="-25000" dirty="0" smtClean="0">
                <a:latin typeface="Arial Unicode MS" pitchFamily="34" charset="-128"/>
              </a:rPr>
              <a:t>0</a:t>
            </a:r>
            <a:endParaRPr lang="en-US" sz="2400" b="0" dirty="0"/>
          </a:p>
        </p:txBody>
      </p:sp>
      <p:sp>
        <p:nvSpPr>
          <p:cNvPr id="29" name="Freeform 28"/>
          <p:cNvSpPr>
            <a:spLocks/>
          </p:cNvSpPr>
          <p:nvPr/>
        </p:nvSpPr>
        <p:spPr bwMode="auto">
          <a:xfrm>
            <a:off x="3011257" y="3133495"/>
            <a:ext cx="623888" cy="361950"/>
          </a:xfrm>
          <a:custGeom>
            <a:avLst/>
            <a:gdLst/>
            <a:ahLst/>
            <a:cxnLst>
              <a:cxn ang="0">
                <a:pos x="0" y="228"/>
              </a:cxn>
              <a:cxn ang="0">
                <a:pos x="0" y="0"/>
              </a:cxn>
              <a:cxn ang="0">
                <a:pos x="18" y="20"/>
              </a:cxn>
              <a:cxn ang="0">
                <a:pos x="45" y="52"/>
              </a:cxn>
              <a:cxn ang="0">
                <a:pos x="77" y="84"/>
              </a:cxn>
              <a:cxn ang="0">
                <a:pos x="104" y="108"/>
              </a:cxn>
              <a:cxn ang="0">
                <a:pos x="131" y="132"/>
              </a:cxn>
              <a:cxn ang="0">
                <a:pos x="163" y="152"/>
              </a:cxn>
              <a:cxn ang="0">
                <a:pos x="190" y="168"/>
              </a:cxn>
              <a:cxn ang="0">
                <a:pos x="221" y="180"/>
              </a:cxn>
              <a:cxn ang="0">
                <a:pos x="248" y="192"/>
              </a:cxn>
              <a:cxn ang="0">
                <a:pos x="275" y="200"/>
              </a:cxn>
              <a:cxn ang="0">
                <a:pos x="307" y="208"/>
              </a:cxn>
              <a:cxn ang="0">
                <a:pos x="334" y="212"/>
              </a:cxn>
              <a:cxn ang="0">
                <a:pos x="366" y="216"/>
              </a:cxn>
              <a:cxn ang="0">
                <a:pos x="393" y="228"/>
              </a:cxn>
              <a:cxn ang="0">
                <a:pos x="393" y="228"/>
              </a:cxn>
              <a:cxn ang="0">
                <a:pos x="0" y="228"/>
              </a:cxn>
            </a:cxnLst>
            <a:rect l="0" t="0" r="r" b="b"/>
            <a:pathLst>
              <a:path w="393" h="228">
                <a:moveTo>
                  <a:pt x="0" y="228"/>
                </a:moveTo>
                <a:lnTo>
                  <a:pt x="0" y="0"/>
                </a:lnTo>
                <a:lnTo>
                  <a:pt x="18" y="20"/>
                </a:lnTo>
                <a:lnTo>
                  <a:pt x="45" y="52"/>
                </a:lnTo>
                <a:lnTo>
                  <a:pt x="77" y="84"/>
                </a:lnTo>
                <a:lnTo>
                  <a:pt x="104" y="108"/>
                </a:lnTo>
                <a:lnTo>
                  <a:pt x="131" y="132"/>
                </a:lnTo>
                <a:lnTo>
                  <a:pt x="163" y="152"/>
                </a:lnTo>
                <a:lnTo>
                  <a:pt x="190" y="168"/>
                </a:lnTo>
                <a:lnTo>
                  <a:pt x="221" y="180"/>
                </a:lnTo>
                <a:lnTo>
                  <a:pt x="248" y="192"/>
                </a:lnTo>
                <a:lnTo>
                  <a:pt x="275" y="200"/>
                </a:lnTo>
                <a:lnTo>
                  <a:pt x="307" y="208"/>
                </a:lnTo>
                <a:lnTo>
                  <a:pt x="334" y="212"/>
                </a:lnTo>
                <a:lnTo>
                  <a:pt x="366" y="216"/>
                </a:lnTo>
                <a:lnTo>
                  <a:pt x="393" y="228"/>
                </a:lnTo>
                <a:lnTo>
                  <a:pt x="393" y="228"/>
                </a:lnTo>
                <a:lnTo>
                  <a:pt x="0" y="228"/>
                </a:lnTo>
                <a:close/>
              </a:path>
            </a:pathLst>
          </a:custGeom>
          <a:solidFill>
            <a:srgbClr val="00800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3090863" y="3429000"/>
          <a:ext cx="3810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71" name="Equation" r:id="rId4" imgW="190440" imgH="228600" progId="Equation.DSMT4">
                  <p:embed/>
                </p:oleObj>
              </mc:Choice>
              <mc:Fallback>
                <p:oleObj name="Equation" r:id="rId4" imgW="1904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63" y="3429000"/>
                        <a:ext cx="38100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1" name="Object 3"/>
          <p:cNvGraphicFramePr>
            <a:graphicFrameLocks noChangeAspect="1"/>
          </p:cNvGraphicFramePr>
          <p:nvPr/>
        </p:nvGraphicFramePr>
        <p:xfrm>
          <a:off x="2557463" y="3451225"/>
          <a:ext cx="35401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72" name="Equation" r:id="rId6" imgW="190440" imgH="228600" progId="Equation.DSMT4">
                  <p:embed/>
                </p:oleObj>
              </mc:Choice>
              <mc:Fallback>
                <p:oleObj name="Equation" r:id="rId6" imgW="19044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3451225"/>
                        <a:ext cx="354012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4"/>
          <p:cNvGraphicFramePr>
            <a:graphicFrameLocks noChangeAspect="1"/>
          </p:cNvGraphicFramePr>
          <p:nvPr/>
        </p:nvGraphicFramePr>
        <p:xfrm>
          <a:off x="7998505" y="4559301"/>
          <a:ext cx="3810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73" name="Equation" r:id="rId8" imgW="190440" imgH="228600" progId="Equation.DSMT4">
                  <p:embed/>
                </p:oleObj>
              </mc:Choice>
              <mc:Fallback>
                <p:oleObj name="Equation" r:id="rId8" imgW="19044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8505" y="4559301"/>
                        <a:ext cx="38100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/>
        </p:nvGraphicFramePr>
        <p:xfrm>
          <a:off x="8542792" y="4570639"/>
          <a:ext cx="35401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74" name="Equation" r:id="rId9" imgW="190440" imgH="228600" progId="Equation.DSMT4">
                  <p:embed/>
                </p:oleObj>
              </mc:Choice>
              <mc:Fallback>
                <p:oleObj name="Equation" r:id="rId9" imgW="19044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2792" y="4570639"/>
                        <a:ext cx="354012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5" name="Object 7"/>
          <p:cNvGraphicFramePr>
            <a:graphicFrameLocks noChangeAspect="1"/>
          </p:cNvGraphicFramePr>
          <p:nvPr/>
        </p:nvGraphicFramePr>
        <p:xfrm>
          <a:off x="9367611" y="5297716"/>
          <a:ext cx="3810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275" name="Equation" r:id="rId10" imgW="190440" imgH="228600" progId="Equation.DSMT4">
                  <p:embed/>
                </p:oleObj>
              </mc:Choice>
              <mc:Fallback>
                <p:oleObj name="Equation" r:id="rId10" imgW="19044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7611" y="5297716"/>
                        <a:ext cx="38100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12738" y="138113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GB" sz="3200">
                <a:solidFill>
                  <a:schemeClr val="tx2"/>
                </a:solidFill>
                <a:latin typeface="Arial Unicode MS" pitchFamily="34" charset="-128"/>
              </a:rPr>
              <a:t>Types of error</a:t>
            </a:r>
            <a:endParaRPr lang="en-US" sz="3200">
              <a:solidFill>
                <a:schemeClr val="tx2"/>
              </a:solidFill>
              <a:latin typeface="Arial Unicode MS" pitchFamily="34" charset="-128"/>
            </a:endParaRP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3124200" y="1552575"/>
            <a:ext cx="441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rot="-5400000">
            <a:off x="1295400" y="3381375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rot="-5400000">
            <a:off x="5715000" y="3381375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124200" y="5210175"/>
            <a:ext cx="441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3124200" y="3381375"/>
            <a:ext cx="441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rot="-5400000">
            <a:off x="3505200" y="3381375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4799460" y="534194"/>
            <a:ext cx="1127232" cy="46166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2400" b="0" dirty="0" smtClean="0"/>
              <a:t>Reality</a:t>
            </a:r>
            <a:endParaRPr lang="en-US" sz="2400" b="0" dirty="0"/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121218" y="2407969"/>
            <a:ext cx="835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800" dirty="0" smtClean="0"/>
              <a:t>H</a:t>
            </a:r>
            <a:r>
              <a:rPr lang="en-GB" sz="1800" baseline="-25000" dirty="0" smtClean="0"/>
              <a:t>1</a:t>
            </a:r>
            <a:r>
              <a:rPr lang="en-GB" sz="1800" dirty="0" smtClean="0"/>
              <a:t> </a:t>
            </a:r>
            <a:endParaRPr lang="en-US" sz="1800" dirty="0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2179161" y="4030394"/>
            <a:ext cx="8358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800" dirty="0" smtClean="0"/>
              <a:t>H</a:t>
            </a:r>
            <a:r>
              <a:rPr lang="en-GB" sz="1800" baseline="-25000" dirty="0" smtClean="0"/>
              <a:t>0</a:t>
            </a:r>
            <a:r>
              <a:rPr lang="en-GB" sz="1800" dirty="0" smtClean="0"/>
              <a:t> </a:t>
            </a:r>
            <a:endParaRPr lang="en-US" sz="1800" dirty="0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759200" y="1095375"/>
            <a:ext cx="4363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1800" dirty="0" smtClean="0"/>
              <a:t>H</a:t>
            </a:r>
            <a:r>
              <a:rPr lang="en-GB" sz="1800" baseline="-25000" dirty="0" smtClean="0"/>
              <a:t>0</a:t>
            </a:r>
            <a:endParaRPr lang="en-US" sz="1800" dirty="0"/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5946775" y="1095375"/>
            <a:ext cx="50045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1800" dirty="0" smtClean="0"/>
              <a:t>H</a:t>
            </a:r>
            <a:r>
              <a:rPr lang="en-GB" sz="1800" baseline="-25000" dirty="0" smtClean="0"/>
              <a:t>1</a:t>
            </a:r>
            <a:r>
              <a:rPr lang="en-GB" sz="1800" dirty="0" smtClean="0"/>
              <a:t> </a:t>
            </a:r>
            <a:endParaRPr lang="en-US" sz="1800" dirty="0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164974" y="3820199"/>
            <a:ext cx="21981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GB" sz="1800" dirty="0">
                <a:solidFill>
                  <a:srgbClr val="008000"/>
                </a:solidFill>
              </a:rPr>
              <a:t>True </a:t>
            </a:r>
            <a:r>
              <a:rPr lang="en-GB" sz="1800" dirty="0" smtClean="0">
                <a:solidFill>
                  <a:srgbClr val="008000"/>
                </a:solidFill>
              </a:rPr>
              <a:t>negative (TN</a:t>
            </a:r>
            <a:r>
              <a:rPr lang="en-GB" sz="1800" dirty="0">
                <a:solidFill>
                  <a:srgbClr val="008000"/>
                </a:solidFill>
              </a:rPr>
              <a:t>)</a:t>
            </a:r>
            <a:endParaRPr lang="en-US" sz="1800" dirty="0">
              <a:solidFill>
                <a:srgbClr val="008000"/>
              </a:solidFill>
            </a:endParaRP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279571" y="2034945"/>
            <a:ext cx="23404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GB" sz="1800" dirty="0">
                <a:solidFill>
                  <a:srgbClr val="008000"/>
                </a:solidFill>
              </a:rPr>
              <a:t>True </a:t>
            </a:r>
            <a:r>
              <a:rPr lang="en-GB" sz="1800" dirty="0" smtClean="0">
                <a:solidFill>
                  <a:srgbClr val="008000"/>
                </a:solidFill>
              </a:rPr>
              <a:t>positive (TP</a:t>
            </a:r>
            <a:r>
              <a:rPr lang="en-GB" sz="1800" dirty="0">
                <a:solidFill>
                  <a:srgbClr val="008000"/>
                </a:solidFill>
              </a:rPr>
              <a:t>)</a:t>
            </a:r>
            <a:endParaRPr lang="en-US" sz="1800" dirty="0">
              <a:solidFill>
                <a:srgbClr val="008000"/>
              </a:solidFill>
            </a:endParaRP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3152775" y="2024063"/>
            <a:ext cx="2203450" cy="900112"/>
            <a:chOff x="2112" y="1881"/>
            <a:chExt cx="1388" cy="567"/>
          </a:xfrm>
        </p:grpSpPr>
        <p:sp>
          <p:nvSpPr>
            <p:cNvPr id="11288" name="Text Box 18"/>
            <p:cNvSpPr txBox="1">
              <a:spLocks noChangeArrowheads="1"/>
            </p:cNvSpPr>
            <p:nvPr/>
          </p:nvSpPr>
          <p:spPr bwMode="auto">
            <a:xfrm>
              <a:off x="2112" y="1881"/>
              <a:ext cx="13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GB" sz="1800">
                  <a:solidFill>
                    <a:srgbClr val="CC3300"/>
                  </a:solidFill>
                </a:rPr>
                <a:t>False positive (FP)</a:t>
              </a:r>
              <a:endParaRPr lang="en-US" sz="1800">
                <a:solidFill>
                  <a:srgbClr val="CC3300"/>
                </a:solidFill>
              </a:endParaRPr>
            </a:p>
          </p:txBody>
        </p:sp>
        <p:sp>
          <p:nvSpPr>
            <p:cNvPr id="11289" name="Text Box 19"/>
            <p:cNvSpPr txBox="1">
              <a:spLocks noChangeArrowheads="1"/>
            </p:cNvSpPr>
            <p:nvPr/>
          </p:nvSpPr>
          <p:spPr bwMode="auto">
            <a:xfrm>
              <a:off x="2112" y="2217"/>
              <a:ext cx="11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el-GR" sz="1800" i="1" dirty="0" smtClean="0">
                  <a:solidFill>
                    <a:srgbClr val="CC3300"/>
                  </a:solidFill>
                  <a:latin typeface="Symbol" pitchFamily="18" charset="2"/>
                  <a:cs typeface="Arial" pitchFamily="34" charset="0"/>
                  <a:sym typeface="Symbol" pitchFamily="18" charset="2"/>
                </a:rPr>
                <a:t></a:t>
              </a:r>
              <a:endParaRPr lang="el-GR" sz="1800" i="1" dirty="0">
                <a:solidFill>
                  <a:srgbClr val="CC3300"/>
                </a:solidFill>
                <a:cs typeface="Arial" pitchFamily="34" charset="0"/>
              </a:endParaRP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305425" y="3838575"/>
            <a:ext cx="2279650" cy="917575"/>
            <a:chOff x="3552" y="3024"/>
            <a:chExt cx="1436" cy="578"/>
          </a:xfrm>
        </p:grpSpPr>
        <p:sp>
          <p:nvSpPr>
            <p:cNvPr id="11286" name="Text Box 21"/>
            <p:cNvSpPr txBox="1">
              <a:spLocks noChangeArrowheads="1"/>
            </p:cNvSpPr>
            <p:nvPr/>
          </p:nvSpPr>
          <p:spPr bwMode="auto">
            <a:xfrm>
              <a:off x="3552" y="3024"/>
              <a:ext cx="14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GB" sz="1800">
                  <a:solidFill>
                    <a:srgbClr val="CC3300"/>
                  </a:solidFill>
                </a:rPr>
                <a:t>False negative (FN)</a:t>
              </a:r>
              <a:endParaRPr lang="en-US" sz="1800">
                <a:solidFill>
                  <a:srgbClr val="CC3300"/>
                </a:solidFill>
              </a:endParaRPr>
            </a:p>
          </p:txBody>
        </p:sp>
        <p:sp>
          <p:nvSpPr>
            <p:cNvPr id="11287" name="Text Box 22"/>
            <p:cNvSpPr txBox="1">
              <a:spLocks noChangeArrowheads="1"/>
            </p:cNvSpPr>
            <p:nvPr/>
          </p:nvSpPr>
          <p:spPr bwMode="auto">
            <a:xfrm>
              <a:off x="4111" y="3369"/>
              <a:ext cx="116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endParaRPr lang="el-GR" sz="1800" b="0" i="1" dirty="0">
                <a:solidFill>
                  <a:srgbClr val="CC3300"/>
                </a:solidFill>
              </a:endParaRPr>
            </a:p>
          </p:txBody>
        </p:sp>
      </p:grpSp>
      <p:sp>
        <p:nvSpPr>
          <p:cNvPr id="11283" name="Rectangle 23"/>
          <p:cNvSpPr>
            <a:spLocks noChangeArrowheads="1"/>
          </p:cNvSpPr>
          <p:nvPr/>
        </p:nvSpPr>
        <p:spPr bwMode="auto">
          <a:xfrm>
            <a:off x="3124200" y="1552575"/>
            <a:ext cx="4419600" cy="3657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Text Box 24"/>
          <p:cNvSpPr txBox="1">
            <a:spLocks noChangeArrowheads="1"/>
          </p:cNvSpPr>
          <p:nvPr/>
        </p:nvSpPr>
        <p:spPr bwMode="auto">
          <a:xfrm>
            <a:off x="3105150" y="5297488"/>
            <a:ext cx="2349500" cy="1314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/>
              <a:t>specificity: </a:t>
            </a:r>
            <a:r>
              <a:rPr lang="en-US" sz="1600" dirty="0" smtClean="0"/>
              <a:t>1-</a:t>
            </a:r>
            <a:r>
              <a:rPr lang="en-US" sz="1600" b="0" dirty="0" smtClean="0"/>
              <a:t> </a:t>
            </a:r>
            <a:endParaRPr lang="en-US" sz="1600" b="0" dirty="0"/>
          </a:p>
          <a:p>
            <a:r>
              <a:rPr lang="en-GB" sz="1600" b="0" dirty="0"/>
              <a:t>= TN / (TN + FP)</a:t>
            </a:r>
            <a:endParaRPr lang="en-US" sz="1600" b="0" dirty="0"/>
          </a:p>
          <a:p>
            <a:r>
              <a:rPr lang="en-US" sz="1600" b="0" dirty="0"/>
              <a:t>= proportion of actual negatives which are correctly identified</a:t>
            </a:r>
          </a:p>
        </p:txBody>
      </p:sp>
      <p:sp>
        <p:nvSpPr>
          <p:cNvPr id="11285" name="Text Box 26"/>
          <p:cNvSpPr txBox="1">
            <a:spLocks noChangeArrowheads="1"/>
          </p:cNvSpPr>
          <p:nvPr/>
        </p:nvSpPr>
        <p:spPr bwMode="auto">
          <a:xfrm>
            <a:off x="5268913" y="5297488"/>
            <a:ext cx="2609850" cy="1314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/>
              <a:t>sensitivity (power): </a:t>
            </a:r>
            <a:r>
              <a:rPr lang="en-US" sz="1600" dirty="0" smtClean="0"/>
              <a:t>1-</a:t>
            </a:r>
            <a:r>
              <a:rPr lang="en-US" sz="1600" dirty="0" smtClean="0">
                <a:sym typeface="Symbol" pitchFamily="18" charset="2"/>
              </a:rPr>
              <a:t> </a:t>
            </a:r>
            <a:r>
              <a:rPr lang="en-US" sz="1600" dirty="0" smtClean="0"/>
              <a:t> </a:t>
            </a:r>
            <a:endParaRPr lang="en-US" sz="1600" dirty="0"/>
          </a:p>
          <a:p>
            <a:r>
              <a:rPr lang="en-GB" sz="1600" b="0" dirty="0"/>
              <a:t>= TP / (TP + FN)</a:t>
            </a:r>
            <a:endParaRPr lang="en-US" sz="1600" b="0" dirty="0"/>
          </a:p>
          <a:p>
            <a:r>
              <a:rPr lang="en-US" sz="1600" b="0" dirty="0"/>
              <a:t>= proportion of actual positives which are correctly identified</a:t>
            </a:r>
            <a:endParaRPr lang="en-GB" sz="1600" b="0" dirty="0"/>
          </a:p>
        </p:txBody>
      </p:sp>
      <p:graphicFrame>
        <p:nvGraphicFramePr>
          <p:cNvPr id="76801" name="Object 1"/>
          <p:cNvGraphicFramePr>
            <a:graphicFrameLocks noChangeAspect="1"/>
          </p:cNvGraphicFramePr>
          <p:nvPr/>
        </p:nvGraphicFramePr>
        <p:xfrm>
          <a:off x="3959225" y="2382157"/>
          <a:ext cx="3810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37" name="Equation" r:id="rId4" imgW="190440" imgH="228600" progId="Equation.DSMT4">
                  <p:embed/>
                </p:oleObj>
              </mc:Choice>
              <mc:Fallback>
                <p:oleObj name="Equation" r:id="rId4" imgW="19044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225" y="2382157"/>
                        <a:ext cx="381000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6193291" y="4289425"/>
          <a:ext cx="354012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38" name="Equation" r:id="rId6" imgW="190440" imgH="228600" progId="Equation.DSMT4">
                  <p:embed/>
                </p:oleObj>
              </mc:Choice>
              <mc:Fallback>
                <p:oleObj name="Equation" r:id="rId6" imgW="1904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3291" y="4289425"/>
                        <a:ext cx="354012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3" name="Object 3"/>
          <p:cNvGraphicFramePr>
            <a:graphicFrameLocks noChangeAspect="1"/>
          </p:cNvGraphicFramePr>
          <p:nvPr/>
        </p:nvGraphicFramePr>
        <p:xfrm>
          <a:off x="7456035" y="5312683"/>
          <a:ext cx="254189" cy="304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39" name="Equation" r:id="rId8" imgW="190440" imgH="228600" progId="Equation.DSMT4">
                  <p:embed/>
                </p:oleObj>
              </mc:Choice>
              <mc:Fallback>
                <p:oleObj name="Equation" r:id="rId8" imgW="19044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6035" y="5312683"/>
                        <a:ext cx="254189" cy="30434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4490810" y="5276624"/>
          <a:ext cx="309789" cy="373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140" name="Equation" r:id="rId10" imgW="190440" imgH="228600" progId="Equation.DSMT4">
                  <p:embed/>
                </p:oleObj>
              </mc:Choice>
              <mc:Fallback>
                <p:oleObj name="Equation" r:id="rId10" imgW="19044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0810" y="5276624"/>
                        <a:ext cx="309789" cy="373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753536" y="3137752"/>
            <a:ext cx="1367682" cy="46166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GB" sz="2400" b="0" dirty="0" smtClean="0"/>
              <a:t>Decision</a:t>
            </a:r>
            <a:endParaRPr lang="en-US" sz="2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 Unicode MS"/>
        <a:ea typeface="Arial Unicode MS"/>
        <a:cs typeface="Arial Unicode MS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S:\vortrag_000523\Ahmet\Power_Point_Vorlagen\csn.pot</Template>
  <TotalTime>0</TotalTime>
  <Words>1007</Words>
  <Application>Microsoft Office PowerPoint</Application>
  <PresentationFormat>35mm Slides</PresentationFormat>
  <Paragraphs>302</Paragraphs>
  <Slides>26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1_Default Design</vt:lpstr>
      <vt:lpstr>2_Default Design</vt:lpstr>
      <vt:lpstr>Equation</vt:lpstr>
      <vt:lpstr>MathType 6.0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Smoothness, the facts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Euler characteristic (EC) for any image</vt:lpstr>
      <vt:lpstr>PowerPoint Presentation</vt:lpstr>
      <vt:lpstr>PowerPoint Presentation</vt:lpstr>
      <vt:lpstr>PowerPoint Presentation</vt:lpstr>
      <vt:lpstr>PowerPoint Presentation</vt:lpstr>
      <vt:lpstr>Further reading</vt:lpstr>
      <vt:lpstr>Thank you</vt:lpstr>
    </vt:vector>
  </TitlesOfParts>
  <Company>FIL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DCM</dc:title>
  <dc:creator>Klaas Enno Stephan</dc:creator>
  <cp:lastModifiedBy>JC</cp:lastModifiedBy>
  <cp:revision>1982</cp:revision>
  <cp:lastPrinted>2000-08-31T18:39:38Z</cp:lastPrinted>
  <dcterms:created xsi:type="dcterms:W3CDTF">2000-05-18T20:05:13Z</dcterms:created>
  <dcterms:modified xsi:type="dcterms:W3CDTF">2012-02-14T12:22:33Z</dcterms:modified>
</cp:coreProperties>
</file>