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  <p:sldMasterId id="2147483653" r:id="rId2"/>
  </p:sldMasterIdLst>
  <p:notesMasterIdLst>
    <p:notesMasterId r:id="rId38"/>
  </p:notesMasterIdLst>
  <p:handoutMasterIdLst>
    <p:handoutMasterId r:id="rId39"/>
  </p:handoutMasterIdLst>
  <p:sldIdLst>
    <p:sldId id="1442" r:id="rId3"/>
    <p:sldId id="1481" r:id="rId4"/>
    <p:sldId id="1634" r:id="rId5"/>
    <p:sldId id="1532" r:id="rId6"/>
    <p:sldId id="1615" r:id="rId7"/>
    <p:sldId id="1631" r:id="rId8"/>
    <p:sldId id="1534" r:id="rId9"/>
    <p:sldId id="1603" r:id="rId10"/>
    <p:sldId id="1597" r:id="rId11"/>
    <p:sldId id="1542" r:id="rId12"/>
    <p:sldId id="1537" r:id="rId13"/>
    <p:sldId id="1543" r:id="rId14"/>
    <p:sldId id="1624" r:id="rId15"/>
    <p:sldId id="1538" r:id="rId16"/>
    <p:sldId id="1539" r:id="rId17"/>
    <p:sldId id="1576" r:id="rId18"/>
    <p:sldId id="1545" r:id="rId19"/>
    <p:sldId id="1544" r:id="rId20"/>
    <p:sldId id="1554" r:id="rId21"/>
    <p:sldId id="1549" r:id="rId22"/>
    <p:sldId id="1550" r:id="rId23"/>
    <p:sldId id="1551" r:id="rId24"/>
    <p:sldId id="1593" r:id="rId25"/>
    <p:sldId id="1594" r:id="rId26"/>
    <p:sldId id="1570" r:id="rId27"/>
    <p:sldId id="1569" r:id="rId28"/>
    <p:sldId id="1601" r:id="rId29"/>
    <p:sldId id="1626" r:id="rId30"/>
    <p:sldId id="1627" r:id="rId31"/>
    <p:sldId id="1628" r:id="rId32"/>
    <p:sldId id="1592" r:id="rId33"/>
    <p:sldId id="1564" r:id="rId34"/>
    <p:sldId id="1565" r:id="rId35"/>
    <p:sldId id="1566" r:id="rId36"/>
    <p:sldId id="1531" r:id="rId37"/>
  </p:sldIdLst>
  <p:sldSz cx="10287000" cy="6858000" type="35mm"/>
  <p:notesSz cx="6669088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CCFF"/>
    <a:srgbClr val="0033CC"/>
    <a:srgbClr val="CCFFFF"/>
    <a:srgbClr val="EAEAEA"/>
    <a:srgbClr val="CC0000"/>
    <a:srgbClr val="CC00CC"/>
    <a:srgbClr val="C0C0C0"/>
    <a:srgbClr val="3333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1" autoAdjust="0"/>
    <p:restoredTop sz="64914" autoAdjust="0"/>
  </p:normalViewPr>
  <p:slideViewPr>
    <p:cSldViewPr snapToGrid="0">
      <p:cViewPr varScale="1">
        <p:scale>
          <a:sx n="71" d="100"/>
          <a:sy n="71" d="100"/>
        </p:scale>
        <p:origin x="-2202" y="-90"/>
      </p:cViewPr>
      <p:guideLst>
        <p:guide orient="horz" pos="2295"/>
        <p:guide pos="32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napToGrid="0">
      <p:cViewPr varScale="1">
        <p:scale>
          <a:sx n="79" d="100"/>
          <a:sy n="79" d="100"/>
        </p:scale>
        <p:origin x="-3966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889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80189" y="0"/>
            <a:ext cx="288889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3083"/>
            <a:ext cx="288889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0189" y="9433083"/>
            <a:ext cx="288889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fld id="{C202F17D-0C75-4B9C-AB08-8292FD070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56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889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80189" y="0"/>
            <a:ext cx="288889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42925" y="746125"/>
            <a:ext cx="5583238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173" y="4716543"/>
            <a:ext cx="4892742" cy="446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083"/>
            <a:ext cx="288889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0189" y="9433083"/>
            <a:ext cx="2888899" cy="4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fld id="{C578B0FB-F8BF-4961-BD78-E4E26065D9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685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592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039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040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589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589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893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883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055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650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880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20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558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62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563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358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73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16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037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790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254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254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25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5580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7900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0004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834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4053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181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rgbClr val="CC00CC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785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42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42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266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737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8B0FB-F8BF-4961-BD78-E4E26065D96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32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E9CE2-57ED-4252-8698-C6E6B4052A64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E8337-2E65-49FB-9C7B-4EA99D2FBF9A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DBD6B-3C2A-4D62-A206-633F5DD29521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6888D-720E-488C-AFDE-DC9C0222F3FD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02389-884F-4582-9BAC-EAD477DE6146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93AC2-9420-48D3-B633-99CC838EA1EB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6CD49-4E60-41D6-97FF-FE05C63F9CB0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3A9AA-967F-4991-969B-9079FDBC8008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4F586-B519-41F7-8D86-B28A8279965A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8853" y="6371060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1A263C08-2011-4AA1-8A21-7A5C7385C582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F94B3-7C7A-4B7F-A472-FFB94832DC26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E4E3A-3B04-4FC9-ACE4-890D6C03404F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9B768-C097-42E0-AEDD-0F7D8BD2AEA2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F9EAE-0D7E-4CCB-B56D-5A035A4F4AE5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F9D11-02AA-4E1E-A420-6B65E8D33430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5B0DA-1656-4973-8474-FF1355EB13B7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21A4C-F4B8-4968-95DE-82EB47D5AEDB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13F6B-1D6C-4CBE-A0B5-234C6D1724C8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B4EA5-19CC-4E70-A6A9-9E5E91325850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E4218-F93A-40BA-86A9-79CD024E1AD0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26E4-AA75-41DE-BCD6-BBD3B19E2134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7BC2B-9DC6-4407-A987-43B100225447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PT"/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pt-PT"/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BA0BA5CA-D5D2-49BD-8A7D-B7C245C3CAF8}" type="slidenum">
              <a:rPr lang="pt-PT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12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2120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endParaRPr lang="pt-PT"/>
          </a:p>
        </p:txBody>
      </p:sp>
      <p:sp>
        <p:nvSpPr>
          <p:cNvPr id="2120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pt-PT"/>
          </a:p>
        </p:txBody>
      </p:sp>
      <p:sp>
        <p:nvSpPr>
          <p:cNvPr id="2120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14604C48-3871-4B38-814B-057293715811}" type="slidenum">
              <a:rPr lang="pt-PT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4.wm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42" name="Rectangle 46"/>
          <p:cNvSpPr>
            <a:spLocks noChangeArrowheads="1"/>
          </p:cNvSpPr>
          <p:nvPr/>
        </p:nvSpPr>
        <p:spPr bwMode="auto">
          <a:xfrm>
            <a:off x="223838" y="230188"/>
            <a:ext cx="982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Experimental design of fMRI studies</a:t>
            </a:r>
          </a:p>
        </p:txBody>
      </p:sp>
      <p:sp>
        <p:nvSpPr>
          <p:cNvPr id="1642543" name="Rectangle 47"/>
          <p:cNvSpPr>
            <a:spLocks noChangeArrowheads="1"/>
          </p:cNvSpPr>
          <p:nvPr/>
        </p:nvSpPr>
        <p:spPr bwMode="auto">
          <a:xfrm>
            <a:off x="222250" y="5722938"/>
            <a:ext cx="98298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0" dirty="0" smtClean="0"/>
              <a:t>SPM Course 2012</a:t>
            </a:r>
            <a:endParaRPr lang="en-US" sz="2000" b="0" dirty="0"/>
          </a:p>
        </p:txBody>
      </p:sp>
      <p:sp>
        <p:nvSpPr>
          <p:cNvPr id="1642544" name="Rectangle 48"/>
          <p:cNvSpPr>
            <a:spLocks noChangeArrowheads="1"/>
          </p:cNvSpPr>
          <p:nvPr/>
        </p:nvSpPr>
        <p:spPr bwMode="auto">
          <a:xfrm>
            <a:off x="833438" y="1873250"/>
            <a:ext cx="550386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77825">
              <a:lnSpc>
                <a:spcPct val="80000"/>
              </a:lnSpc>
              <a:spcBef>
                <a:spcPct val="100000"/>
              </a:spcBef>
            </a:pPr>
            <a:r>
              <a:rPr lang="en-US" sz="2400" b="0" dirty="0" smtClean="0"/>
              <a:t>Sandra Iglesias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GB" b="0" dirty="0" smtClean="0"/>
              <a:t>Translational </a:t>
            </a:r>
            <a:r>
              <a:rPr lang="en-GB" b="0" dirty="0" err="1" smtClean="0"/>
              <a:t>Neuromodeling</a:t>
            </a:r>
            <a:r>
              <a:rPr lang="en-GB" b="0" dirty="0" smtClean="0"/>
              <a:t> Unit</a:t>
            </a:r>
            <a:endParaRPr lang="en-GB" b="0" dirty="0"/>
          </a:p>
          <a:p>
            <a:pPr marL="377825">
              <a:lnSpc>
                <a:spcPct val="80000"/>
              </a:lnSpc>
              <a:spcBef>
                <a:spcPct val="30000"/>
              </a:spcBef>
            </a:pPr>
            <a:r>
              <a:rPr lang="en-GB" b="0" dirty="0"/>
              <a:t>University of </a:t>
            </a:r>
            <a:r>
              <a:rPr lang="en-GB" b="0" dirty="0" smtClean="0"/>
              <a:t>Zurich &amp; </a:t>
            </a:r>
            <a:r>
              <a:rPr lang="en-GB" b="0" smtClean="0"/>
              <a:t>ETH Zurich</a:t>
            </a:r>
            <a:endParaRPr lang="en-US" b="0" dirty="0"/>
          </a:p>
          <a:p>
            <a:pPr marL="377825">
              <a:lnSpc>
                <a:spcPct val="80000"/>
              </a:lnSpc>
              <a:spcBef>
                <a:spcPct val="20000"/>
              </a:spcBef>
            </a:pPr>
            <a:endParaRPr lang="en-US" b="0" dirty="0"/>
          </a:p>
        </p:txBody>
      </p:sp>
      <p:sp>
        <p:nvSpPr>
          <p:cNvPr id="1642545" name="Text Box 49"/>
          <p:cNvSpPr txBox="1">
            <a:spLocks noChangeArrowheads="1"/>
          </p:cNvSpPr>
          <p:nvPr/>
        </p:nvSpPr>
        <p:spPr bwMode="auto">
          <a:xfrm>
            <a:off x="1181100" y="3930406"/>
            <a:ext cx="4201599" cy="142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/>
              <a:t>With many thanks for slides &amp; images to</a:t>
            </a:r>
            <a:r>
              <a:rPr lang="en-GB" sz="1600" dirty="0" smtClean="0"/>
              <a:t>:</a:t>
            </a:r>
          </a:p>
          <a:p>
            <a:endParaRPr lang="en-GB" sz="1600" dirty="0"/>
          </a:p>
          <a:p>
            <a:r>
              <a:rPr lang="en-GB" sz="1600" b="0" dirty="0" smtClean="0"/>
              <a:t>Klaas Enno Stephan</a:t>
            </a:r>
            <a:r>
              <a:rPr lang="en-GB" sz="1600" dirty="0" smtClean="0"/>
              <a:t>,</a:t>
            </a:r>
            <a:endParaRPr lang="en-GB" sz="1600" dirty="0"/>
          </a:p>
          <a:p>
            <a:pPr>
              <a:spcBef>
                <a:spcPct val="40000"/>
              </a:spcBef>
            </a:pPr>
            <a:r>
              <a:rPr lang="en-GB" sz="1600" b="0" dirty="0"/>
              <a:t>FIL Methods group, </a:t>
            </a:r>
          </a:p>
          <a:p>
            <a:r>
              <a:rPr lang="en-GB" sz="1600" b="0" dirty="0" smtClean="0"/>
              <a:t>Christian </a:t>
            </a:r>
            <a:r>
              <a:rPr lang="en-GB" sz="1600" b="0" dirty="0"/>
              <a:t>Ruff</a:t>
            </a:r>
            <a:endParaRPr lang="en-US" sz="16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2"/>
    </mc:Choice>
    <mc:Fallback xmlns="">
      <p:transition spd="slow" advTm="725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354" name="Rectangle 2"/>
          <p:cNvSpPr>
            <a:spLocks noChangeArrowheads="1"/>
          </p:cNvSpPr>
          <p:nvPr/>
        </p:nvSpPr>
        <p:spPr bwMode="auto">
          <a:xfrm>
            <a:off x="776288" y="1484313"/>
            <a:ext cx="8458200" cy="4819650"/>
          </a:xfrm>
          <a:prstGeom prst="rect">
            <a:avLst/>
          </a:prstGeom>
          <a:solidFill>
            <a:schemeClr val="bg1"/>
          </a:solidFill>
          <a:ln w="38100" cmpd="dbl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92100" indent="-2921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b="0"/>
              <a:t> </a:t>
            </a:r>
            <a:r>
              <a:rPr lang="en-US" sz="2400" b="0"/>
              <a:t>Categorical designs</a:t>
            </a:r>
            <a:endParaRPr lang="en-US" sz="2000" b="0"/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1800" b="0"/>
              <a:t>		</a:t>
            </a:r>
            <a:r>
              <a:rPr lang="en-US" sz="2000" b="0"/>
              <a:t>Subtraction 	- Pure insertion, evoked / differential responses</a:t>
            </a:r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</a:rPr>
              <a:t>		Conjunction 	- Testing multiple hypotheses</a:t>
            </a:r>
          </a:p>
          <a:p>
            <a:pPr marL="292100" indent="-292100" eaLnBrk="0" hangingPunct="0">
              <a:spcBef>
                <a:spcPct val="20000"/>
              </a:spcBef>
            </a:pPr>
            <a:endParaRPr lang="en-US" sz="2000">
              <a:solidFill>
                <a:srgbClr val="FF0000"/>
              </a:solidFill>
            </a:endParaRPr>
          </a:p>
          <a:p>
            <a:pPr marL="292100" indent="-2921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/>
              <a:t> Parametric designs</a:t>
            </a:r>
            <a:endParaRPr lang="en-US" sz="2000" b="0"/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Linear 		- Adaptation, cognitive dimensions</a:t>
            </a:r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Nonlinear	- Polynomial expansions, neurometric functions</a:t>
            </a:r>
            <a:r>
              <a:rPr lang="en-US" sz="2000" b="0">
                <a:solidFill>
                  <a:srgbClr val="FFFF00"/>
                </a:solidFill>
              </a:rPr>
              <a:t> </a:t>
            </a:r>
            <a:r>
              <a:rPr lang="en-US" sz="2000" b="0"/>
              <a:t>	</a:t>
            </a:r>
            <a:r>
              <a:rPr lang="en-US" sz="1800" b="0"/>
              <a:t>		</a:t>
            </a:r>
            <a:endParaRPr lang="en-US" sz="1800" b="0">
              <a:solidFill>
                <a:srgbClr val="FAFD00"/>
              </a:solidFill>
            </a:endParaRPr>
          </a:p>
          <a:p>
            <a:pPr marL="292100" indent="-2921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800" b="0">
                <a:solidFill>
                  <a:srgbClr val="FAFD00"/>
                </a:solidFill>
              </a:rPr>
              <a:t> </a:t>
            </a:r>
            <a:r>
              <a:rPr lang="en-US" sz="2400" b="0"/>
              <a:t>Factorial designs</a:t>
            </a:r>
            <a:endParaRPr lang="en-US" sz="2000" b="0"/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Categorical	- Interactions and pure insertion</a:t>
            </a:r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Parametric	- Linear and nonlinear interactions</a:t>
            </a:r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		- Psychophysiological Interactions</a:t>
            </a:r>
          </a:p>
          <a:p>
            <a:pPr marL="292100" indent="-292100" eaLnBrk="0" hangingPunct="0">
              <a:spcBef>
                <a:spcPct val="20000"/>
              </a:spcBef>
            </a:pPr>
            <a:endParaRPr lang="en-US" sz="1600" b="0"/>
          </a:p>
        </p:txBody>
      </p:sp>
      <p:sp>
        <p:nvSpPr>
          <p:cNvPr id="2404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210" name="Rectangle 2"/>
          <p:cNvSpPr>
            <a:spLocks noChangeArrowheads="1"/>
          </p:cNvSpPr>
          <p:nvPr/>
        </p:nvSpPr>
        <p:spPr bwMode="auto">
          <a:xfrm>
            <a:off x="704850" y="1412875"/>
            <a:ext cx="8675688" cy="501419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182563" indent="-182563" eaLnBrk="0" hangingPunct="0">
              <a:buFontTx/>
              <a:buChar char="•"/>
            </a:pPr>
            <a:r>
              <a:rPr lang="en-US" sz="2000" b="0" dirty="0"/>
              <a:t>One way to </a:t>
            </a:r>
            <a:r>
              <a:rPr lang="en-US" sz="2000" b="0" dirty="0" smtClean="0"/>
              <a:t>minimize </a:t>
            </a:r>
            <a:r>
              <a:rPr lang="en-US" sz="2000" b="0" dirty="0"/>
              <a:t>the baseline/pure insertion problem is to isolate the same process by two or more separate comparisons, and inspect the resulting simple effects for commonalities</a:t>
            </a:r>
            <a:endParaRPr lang="en-GB" sz="2000" b="0" dirty="0"/>
          </a:p>
          <a:p>
            <a:pPr eaLnBrk="0" hangingPunct="0"/>
            <a:endParaRPr lang="en-US" sz="2000" b="0" dirty="0"/>
          </a:p>
          <a:p>
            <a:pPr marL="182563" indent="-182563" eaLnBrk="0" hangingPunct="0">
              <a:buFontTx/>
              <a:buChar char="•"/>
            </a:pPr>
            <a:r>
              <a:rPr lang="en-US" sz="2000" b="0" dirty="0"/>
              <a:t>A test for such activation common to several independent contrasts is called “</a:t>
            </a:r>
            <a:r>
              <a:rPr lang="en-GB" sz="2000" b="0" dirty="0"/>
              <a:t>conjunction”</a:t>
            </a:r>
          </a:p>
          <a:p>
            <a:pPr marL="182563" indent="-182563" eaLnBrk="0" hangingPunct="0">
              <a:buFontTx/>
              <a:buChar char="•"/>
            </a:pPr>
            <a:endParaRPr lang="en-US" sz="2000" b="0" dirty="0"/>
          </a:p>
          <a:p>
            <a:pPr marL="182563" indent="-182563" eaLnBrk="0" hangingPunct="0">
              <a:buFontTx/>
              <a:buChar char="•"/>
            </a:pPr>
            <a:r>
              <a:rPr lang="en-US" sz="2000" b="0" dirty="0"/>
              <a:t>Conjunctions can be conducted across a whole variety of different contexts:</a:t>
            </a:r>
          </a:p>
          <a:p>
            <a:pPr lvl="1" eaLnBrk="0" hangingPunct="0">
              <a:buFontTx/>
              <a:buChar char="•"/>
            </a:pPr>
            <a:r>
              <a:rPr lang="en-GB" sz="2000" b="0" dirty="0"/>
              <a:t> tasks</a:t>
            </a:r>
          </a:p>
          <a:p>
            <a:pPr lvl="1" eaLnBrk="0" hangingPunct="0">
              <a:buFontTx/>
              <a:buChar char="•"/>
            </a:pPr>
            <a:r>
              <a:rPr lang="en-GB" sz="2000" b="0" dirty="0"/>
              <a:t> stimuli</a:t>
            </a:r>
          </a:p>
          <a:p>
            <a:pPr lvl="1" eaLnBrk="0" hangingPunct="0">
              <a:buFontTx/>
              <a:buChar char="•"/>
            </a:pPr>
            <a:r>
              <a:rPr lang="en-GB" sz="2000" b="0" dirty="0"/>
              <a:t> senses (vision, audition)</a:t>
            </a:r>
          </a:p>
          <a:p>
            <a:pPr lvl="1" eaLnBrk="0" hangingPunct="0">
              <a:buFontTx/>
              <a:buChar char="•"/>
            </a:pPr>
            <a:r>
              <a:rPr lang="en-GB" sz="2000" b="0" dirty="0"/>
              <a:t> etc.</a:t>
            </a:r>
          </a:p>
          <a:p>
            <a:pPr lvl="1" eaLnBrk="0" hangingPunct="0">
              <a:buFontTx/>
              <a:buChar char="•"/>
            </a:pPr>
            <a:endParaRPr lang="en-GB" sz="2000" b="0" dirty="0"/>
          </a:p>
          <a:p>
            <a:pPr marL="182563" indent="-182563" eaLnBrk="0" hangingPunct="0">
              <a:buFontTx/>
              <a:buChar char="•"/>
            </a:pPr>
            <a:r>
              <a:rPr lang="en-GB" sz="2000" b="0" dirty="0" smtClean="0"/>
              <a:t>Note: the contrasts entering a conjunction must be orthogonal (this is ensured automatically by SPM)</a:t>
            </a:r>
            <a:endParaRPr lang="en-GB" sz="2000" b="0" dirty="0"/>
          </a:p>
        </p:txBody>
      </p:sp>
      <p:sp>
        <p:nvSpPr>
          <p:cNvPr id="2398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Conjunctions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Conjunctions</a:t>
            </a:r>
            <a:endParaRPr lang="en-US"/>
          </a:p>
        </p:txBody>
      </p:sp>
      <p:sp>
        <p:nvSpPr>
          <p:cNvPr id="2406405" name="Rectangle 5"/>
          <p:cNvSpPr>
            <a:spLocks noChangeArrowheads="1"/>
          </p:cNvSpPr>
          <p:nvPr/>
        </p:nvSpPr>
        <p:spPr bwMode="auto">
          <a:xfrm>
            <a:off x="1688307" y="1516169"/>
            <a:ext cx="7078322" cy="705321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182563" indent="-182563" eaLnBrk="0" hangingPunct="0"/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Example: Which neural structures support object recognition, 	independent of task (naming </a:t>
            </a:r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vs. </a:t>
            </a: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viewing)?</a:t>
            </a:r>
            <a:endParaRPr lang="en-GB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95905" y="2736806"/>
            <a:ext cx="3148009" cy="3010852"/>
            <a:chOff x="6738941" y="1411736"/>
            <a:chExt cx="3148009" cy="2638424"/>
          </a:xfrm>
        </p:grpSpPr>
        <p:grpSp>
          <p:nvGrpSpPr>
            <p:cNvPr id="2406414" name="Group 14"/>
            <p:cNvGrpSpPr>
              <a:grpSpLocks/>
            </p:cNvGrpSpPr>
            <p:nvPr/>
          </p:nvGrpSpPr>
          <p:grpSpPr bwMode="auto">
            <a:xfrm>
              <a:off x="7616825" y="1411736"/>
              <a:ext cx="2270125" cy="773113"/>
              <a:chOff x="4299" y="815"/>
              <a:chExt cx="1430" cy="487"/>
            </a:xfrm>
          </p:grpSpPr>
          <p:sp>
            <p:nvSpPr>
              <p:cNvPr id="2406415" name="Rectangle 15"/>
              <p:cNvSpPr>
                <a:spLocks noChangeArrowheads="1"/>
              </p:cNvSpPr>
              <p:nvPr/>
            </p:nvSpPr>
            <p:spPr bwMode="auto">
              <a:xfrm>
                <a:off x="4684" y="815"/>
                <a:ext cx="823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000" b="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Task (1/2)</a:t>
                </a:r>
                <a:endParaRPr lang="en-US" sz="20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406416" name="Rectangle 16"/>
              <p:cNvSpPr>
                <a:spLocks noChangeArrowheads="1"/>
              </p:cNvSpPr>
              <p:nvPr/>
            </p:nvSpPr>
            <p:spPr bwMode="auto">
              <a:xfrm>
                <a:off x="4299" y="1071"/>
                <a:ext cx="143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GB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Viewing	   Naming</a:t>
                </a:r>
                <a:endPara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2406417" name="Group 17"/>
            <p:cNvGrpSpPr>
              <a:grpSpLocks/>
            </p:cNvGrpSpPr>
            <p:nvPr/>
          </p:nvGrpSpPr>
          <p:grpSpPr bwMode="auto">
            <a:xfrm>
              <a:off x="6738941" y="1745110"/>
              <a:ext cx="796926" cy="2305050"/>
              <a:chOff x="3746" y="1070"/>
              <a:chExt cx="502" cy="1452"/>
            </a:xfrm>
          </p:grpSpPr>
          <p:sp>
            <p:nvSpPr>
              <p:cNvPr id="2406418" name="Rectangle 18"/>
              <p:cNvSpPr>
                <a:spLocks noChangeArrowheads="1"/>
              </p:cNvSpPr>
              <p:nvPr/>
            </p:nvSpPr>
            <p:spPr bwMode="auto">
              <a:xfrm rot="16200000">
                <a:off x="3364" y="1735"/>
                <a:ext cx="1013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000" b="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Stimuli (A/B)</a:t>
                </a:r>
                <a:endParaRPr lang="en-US" sz="20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406419" name="Rectangle 19"/>
              <p:cNvSpPr>
                <a:spLocks noChangeArrowheads="1"/>
              </p:cNvSpPr>
              <p:nvPr/>
            </p:nvSpPr>
            <p:spPr bwMode="auto">
              <a:xfrm rot="16200000">
                <a:off x="3407" y="1680"/>
                <a:ext cx="145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GB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Objects    Colours</a:t>
                </a:r>
                <a:endPara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2406420" name="Rectangle 20"/>
          <p:cNvSpPr>
            <a:spLocks noChangeArrowheads="1"/>
          </p:cNvSpPr>
          <p:nvPr/>
        </p:nvSpPr>
        <p:spPr bwMode="auto">
          <a:xfrm>
            <a:off x="4704441" y="4219596"/>
            <a:ext cx="4933043" cy="16286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Visual Processing	</a:t>
            </a:r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 </a:t>
            </a:r>
            <a:endParaRPr lang="en-US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Object Recognition 	R</a:t>
            </a:r>
          </a:p>
          <a:p>
            <a:pPr eaLnBrk="0" hangingPunct="0"/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Phonological Retrieval	P</a:t>
            </a:r>
          </a:p>
          <a:p>
            <a:pPr eaLnBrk="0" hangingPunct="0"/>
            <a:endParaRPr lang="en-US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16190" y="6281801"/>
            <a:ext cx="2400300" cy="476250"/>
          </a:xfrm>
        </p:spPr>
        <p:txBody>
          <a:bodyPr/>
          <a:lstStyle/>
          <a:p>
            <a:fld id="{17F4F586-B519-41F7-8D86-B28A8279965A}" type="slidenum">
              <a:rPr lang="pt-PT" smtClean="0"/>
              <a:pPr/>
              <a:t>12</a:t>
            </a:fld>
            <a:endParaRPr lang="pt-PT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274032"/>
              </p:ext>
            </p:extLst>
          </p:nvPr>
        </p:nvGraphicFramePr>
        <p:xfrm>
          <a:off x="2407408" y="3630482"/>
          <a:ext cx="2268000" cy="226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7829"/>
                <a:gridCol w="1150171"/>
              </a:tblGrid>
              <a:tr h="1159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effectLst/>
                        </a:rPr>
                        <a:t> </a:t>
                      </a:r>
                      <a:endParaRPr lang="de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effectLst/>
                        </a:rPr>
                        <a:t> </a:t>
                      </a:r>
                      <a:endParaRPr lang="de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8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effectLst/>
                        </a:rPr>
                        <a:t> </a:t>
                      </a:r>
                      <a:endParaRPr lang="de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effectLst/>
                        </a:rPr>
                        <a:t> </a:t>
                      </a:r>
                      <a:endParaRPr lang="de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2782399" y="4009723"/>
            <a:ext cx="49693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A1</a:t>
            </a: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3896031" y="4005899"/>
            <a:ext cx="49693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A2</a:t>
            </a:r>
            <a:endParaRPr lang="en-US" sz="18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2777902" y="5158425"/>
            <a:ext cx="49693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 sz="18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3896031" y="5158425"/>
            <a:ext cx="49693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sz="18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Conjunctions</a:t>
            </a:r>
            <a:endParaRPr lang="en-US"/>
          </a:p>
        </p:txBody>
      </p:sp>
      <p:sp>
        <p:nvSpPr>
          <p:cNvPr id="2406420" name="Rectangle 20"/>
          <p:cNvSpPr>
            <a:spLocks noChangeArrowheads="1"/>
          </p:cNvSpPr>
          <p:nvPr/>
        </p:nvSpPr>
        <p:spPr bwMode="auto">
          <a:xfrm>
            <a:off x="634093" y="4851557"/>
            <a:ext cx="4681538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Object - </a:t>
            </a:r>
            <a:r>
              <a:rPr lang="en-US" sz="18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Colour</a:t>
            </a:r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viewing)   </a:t>
            </a: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[B1 - A1] </a:t>
            </a:r>
            <a:endParaRPr lang="en-US" sz="18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&amp;</a:t>
            </a:r>
          </a:p>
          <a:p>
            <a:pPr algn="ctr" eaLnBrk="0" hangingPunct="0"/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(Object - </a:t>
            </a:r>
            <a:r>
              <a:rPr lang="en-US" sz="18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Colour</a:t>
            </a:r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naming)    </a:t>
            </a: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[B2 – A2]</a:t>
            </a:r>
            <a:endParaRPr lang="en-US" sz="18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endParaRPr lang="en-US" sz="18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[ V,R - V ] &amp; [ P,V,R - P,V ] = R &amp; R =  R</a:t>
            </a:r>
          </a:p>
        </p:txBody>
      </p:sp>
      <p:grpSp>
        <p:nvGrpSpPr>
          <p:cNvPr id="2406421" name="Group 21"/>
          <p:cNvGrpSpPr>
            <a:grpSpLocks/>
          </p:cNvGrpSpPr>
          <p:nvPr/>
        </p:nvGrpSpPr>
        <p:grpSpPr bwMode="auto">
          <a:xfrm>
            <a:off x="5457825" y="4530725"/>
            <a:ext cx="1749425" cy="1979613"/>
            <a:chOff x="3438" y="2764"/>
            <a:chExt cx="1102" cy="1247"/>
          </a:xfrm>
        </p:grpSpPr>
        <p:sp>
          <p:nvSpPr>
            <p:cNvPr id="2406422" name="Text Box 22"/>
            <p:cNvSpPr txBox="1">
              <a:spLocks noChangeArrowheads="1"/>
            </p:cNvSpPr>
            <p:nvPr/>
          </p:nvSpPr>
          <p:spPr bwMode="auto">
            <a:xfrm>
              <a:off x="3438" y="2764"/>
              <a:ext cx="104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b="0" dirty="0"/>
                <a:t>Price et al. 1997</a:t>
              </a:r>
              <a:endParaRPr lang="en-US" sz="1600" b="0" dirty="0"/>
            </a:p>
          </p:txBody>
        </p:sp>
        <p:pic>
          <p:nvPicPr>
            <p:cNvPr id="2406423" name="Picture 23"/>
            <p:cNvPicPr>
              <a:picLocks noChangeArrowheads="1"/>
            </p:cNvPicPr>
            <p:nvPr/>
          </p:nvPicPr>
          <p:blipFill>
            <a:blip r:embed="rId3" cstate="print"/>
            <a:srcRect l="62756" t="2829" r="1619" b="3868"/>
            <a:stretch>
              <a:fillRect/>
            </a:stretch>
          </p:blipFill>
          <p:spPr bwMode="auto">
            <a:xfrm>
              <a:off x="3483" y="3022"/>
              <a:ext cx="1057" cy="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406424" name="Group 24"/>
          <p:cNvGrpSpPr>
            <a:grpSpLocks/>
          </p:cNvGrpSpPr>
          <p:nvPr/>
        </p:nvGrpSpPr>
        <p:grpSpPr bwMode="auto">
          <a:xfrm>
            <a:off x="7329488" y="4480149"/>
            <a:ext cx="2395537" cy="2181225"/>
            <a:chOff x="4599" y="2704"/>
            <a:chExt cx="1509" cy="1374"/>
          </a:xfrm>
        </p:grpSpPr>
        <p:pic>
          <p:nvPicPr>
            <p:cNvPr id="2406425" name="Picture 2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17" y="2704"/>
              <a:ext cx="1466" cy="1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406426" name="Rectangle 26"/>
            <p:cNvSpPr>
              <a:spLocks noChangeArrowheads="1"/>
            </p:cNvSpPr>
            <p:nvPr/>
          </p:nvSpPr>
          <p:spPr bwMode="auto">
            <a:xfrm>
              <a:off x="4599" y="2794"/>
              <a:ext cx="1509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1600" b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Common object 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1600" b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recognition response (R</a:t>
              </a:r>
              <a:r>
                <a:rPr lang="en-US" b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738714" y="6189657"/>
            <a:ext cx="1662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 smtClean="0"/>
              <a:t>A1    B1          A2   B2</a:t>
            </a:r>
            <a:endParaRPr lang="en-US" sz="12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16190" y="6281801"/>
            <a:ext cx="2400300" cy="476250"/>
          </a:xfrm>
        </p:spPr>
        <p:txBody>
          <a:bodyPr/>
          <a:lstStyle/>
          <a:p>
            <a:fld id="{17F4F586-B519-41F7-8D86-B28A8279965A}" type="slidenum">
              <a:rPr lang="pt-PT" smtClean="0"/>
              <a:pPr/>
              <a:t>13</a:t>
            </a:fld>
            <a:endParaRPr lang="pt-PT" dirty="0"/>
          </a:p>
        </p:txBody>
      </p:sp>
      <p:grpSp>
        <p:nvGrpSpPr>
          <p:cNvPr id="3" name="Group 2"/>
          <p:cNvGrpSpPr/>
          <p:nvPr/>
        </p:nvGrpSpPr>
        <p:grpSpPr>
          <a:xfrm>
            <a:off x="1519664" y="1071744"/>
            <a:ext cx="7207755" cy="3200574"/>
            <a:chOff x="903968" y="889504"/>
            <a:chExt cx="7912786" cy="4110157"/>
          </a:xfrm>
        </p:grpSpPr>
        <p:grpSp>
          <p:nvGrpSpPr>
            <p:cNvPr id="27" name="Group 26"/>
            <p:cNvGrpSpPr/>
            <p:nvPr/>
          </p:nvGrpSpPr>
          <p:grpSpPr>
            <a:xfrm>
              <a:off x="1809977" y="1581652"/>
              <a:ext cx="7006777" cy="3418009"/>
              <a:chOff x="2753406" y="2062162"/>
              <a:chExt cx="7006777" cy="3418009"/>
            </a:xfrm>
          </p:grpSpPr>
          <p:grpSp>
            <p:nvGrpSpPr>
              <p:cNvPr id="28" name="Group 6"/>
              <p:cNvGrpSpPr>
                <a:grpSpLocks/>
              </p:cNvGrpSpPr>
              <p:nvPr/>
            </p:nvGrpSpPr>
            <p:grpSpPr bwMode="auto">
              <a:xfrm>
                <a:off x="2753406" y="2062162"/>
                <a:ext cx="6913108" cy="3104924"/>
                <a:chOff x="4305" y="1350"/>
                <a:chExt cx="1335" cy="1000"/>
              </a:xfrm>
            </p:grpSpPr>
            <p:sp>
              <p:nvSpPr>
                <p:cNvPr id="32" name="Rectangle 7"/>
                <p:cNvSpPr>
                  <a:spLocks noChangeArrowheads="1"/>
                </p:cNvSpPr>
                <p:nvPr/>
              </p:nvSpPr>
              <p:spPr bwMode="auto">
                <a:xfrm>
                  <a:off x="4305" y="1350"/>
                  <a:ext cx="1335" cy="1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8"/>
                <p:cNvSpPr>
                  <a:spLocks noChangeShapeType="1"/>
                </p:cNvSpPr>
                <p:nvPr/>
              </p:nvSpPr>
              <p:spPr bwMode="auto">
                <a:xfrm>
                  <a:off x="4305" y="1826"/>
                  <a:ext cx="133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9"/>
                <p:cNvSpPr>
                  <a:spLocks noChangeShapeType="1"/>
                </p:cNvSpPr>
                <p:nvPr/>
              </p:nvSpPr>
              <p:spPr bwMode="auto">
                <a:xfrm>
                  <a:off x="4957" y="1350"/>
                  <a:ext cx="0" cy="10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Rectangle 10"/>
                <p:cNvSpPr>
                  <a:spLocks noChangeArrowheads="1"/>
                </p:cNvSpPr>
                <p:nvPr/>
              </p:nvSpPr>
              <p:spPr bwMode="auto">
                <a:xfrm>
                  <a:off x="4338" y="1395"/>
                  <a:ext cx="599" cy="28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800" b="0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A1</a:t>
                  </a:r>
                </a:p>
                <a:p>
                  <a:pPr eaLnBrk="0" hangingPunct="0"/>
                  <a:endParaRPr lang="en-US" sz="6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  <a:p>
                  <a:pPr eaLnBrk="0" hangingPunct="0"/>
                  <a:r>
                    <a:rPr lang="en-US" sz="1800" b="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Visual Processing	</a:t>
                  </a:r>
                  <a:r>
                    <a:rPr lang="en-US" sz="1800" b="0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          V</a:t>
                  </a:r>
                  <a:endParaRPr lang="en-US" sz="1800" b="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29" name="Rectangle 10"/>
              <p:cNvSpPr>
                <a:spLocks noChangeArrowheads="1"/>
              </p:cNvSpPr>
              <p:nvPr/>
            </p:nvSpPr>
            <p:spPr bwMode="auto">
              <a:xfrm>
                <a:off x="2924291" y="3590511"/>
                <a:ext cx="3171163" cy="12647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 b="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</a:t>
                </a:r>
                <a:r>
                  <a:rPr lang="en-US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  <a:p>
                <a:pPr eaLnBrk="0" hangingPunct="0"/>
                <a:endParaRPr lang="en-US" sz="6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eaLnBrk="0" hangingPunct="0"/>
                <a:r>
                  <a:rPr lang="en-US" sz="1800" b="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Visual Processing	 </a:t>
                </a:r>
                <a:r>
                  <a:rPr lang="en-US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       V </a:t>
                </a:r>
                <a:endPara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eaLnBrk="0" hangingPunct="0"/>
                <a:r>
                  <a:rPr lang="en-US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Object </a:t>
                </a:r>
                <a:r>
                  <a:rPr lang="en-US" sz="1800" b="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Recognition </a:t>
                </a:r>
                <a:r>
                  <a:rPr lang="en-US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      R</a:t>
                </a:r>
                <a:endPara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6247432" y="3581483"/>
                <a:ext cx="3480889" cy="18986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B2</a:t>
                </a:r>
              </a:p>
              <a:p>
                <a:pPr eaLnBrk="0" hangingPunct="0"/>
                <a:endParaRPr lang="en-US" sz="6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eaLnBrk="0" hangingPunct="0"/>
                <a:r>
                  <a:rPr lang="en-US" sz="1800" b="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Visual Processing		V </a:t>
                </a:r>
              </a:p>
              <a:p>
                <a:pPr eaLnBrk="0" hangingPunct="0"/>
                <a:r>
                  <a:rPr lang="en-US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Phonological </a:t>
                </a:r>
                <a:r>
                  <a:rPr lang="en-US" sz="1800" b="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Retrieval	</a:t>
                </a:r>
                <a:r>
                  <a:rPr lang="en-US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</a:t>
                </a:r>
              </a:p>
              <a:p>
                <a:pPr eaLnBrk="0" hangingPunct="0"/>
                <a:r>
                  <a:rPr lang="en-US" sz="1800" b="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Object Recognition 	R</a:t>
                </a:r>
              </a:p>
              <a:p>
                <a:pPr eaLnBrk="0" hangingPunct="0"/>
                <a:endPara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6279294" y="2207760"/>
                <a:ext cx="3480889" cy="12274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A2</a:t>
                </a:r>
              </a:p>
              <a:p>
                <a:pPr eaLnBrk="0" hangingPunct="0"/>
                <a:endParaRPr lang="en-US" sz="6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eaLnBrk="0" hangingPunct="0"/>
                <a:r>
                  <a:rPr lang="en-US" sz="1800" b="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Visual Processing		V </a:t>
                </a:r>
              </a:p>
              <a:p>
                <a:pPr eaLnBrk="0" hangingPunct="0"/>
                <a:r>
                  <a:rPr lang="en-US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Phonological </a:t>
                </a:r>
                <a:r>
                  <a:rPr lang="en-US" sz="1800" b="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Retrieval	P</a:t>
                </a:r>
              </a:p>
            </p:txBody>
          </p:sp>
        </p:grpSp>
        <p:grpSp>
          <p:nvGrpSpPr>
            <p:cNvPr id="36" name="Group 17"/>
            <p:cNvGrpSpPr>
              <a:grpSpLocks/>
            </p:cNvGrpSpPr>
            <p:nvPr/>
          </p:nvGrpSpPr>
          <p:grpSpPr bwMode="auto">
            <a:xfrm>
              <a:off x="903968" y="1521784"/>
              <a:ext cx="801688" cy="3106736"/>
              <a:chOff x="3755" y="979"/>
              <a:chExt cx="505" cy="1452"/>
            </a:xfrm>
          </p:grpSpPr>
          <p:sp>
            <p:nvSpPr>
              <p:cNvPr id="37" name="Rectangle 18"/>
              <p:cNvSpPr>
                <a:spLocks noChangeArrowheads="1"/>
              </p:cNvSpPr>
              <p:nvPr/>
            </p:nvSpPr>
            <p:spPr bwMode="auto">
              <a:xfrm rot="16200000">
                <a:off x="3513" y="1591"/>
                <a:ext cx="715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Stimuli </a:t>
                </a:r>
                <a:r>
                  <a:rPr lang="en-GB" sz="1800" b="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(A/B)</a:t>
                </a:r>
                <a:endPara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8" name="Rectangle 19"/>
              <p:cNvSpPr>
                <a:spLocks noChangeArrowheads="1"/>
              </p:cNvSpPr>
              <p:nvPr/>
            </p:nvSpPr>
            <p:spPr bwMode="auto">
              <a:xfrm rot="16200000">
                <a:off x="3407" y="1578"/>
                <a:ext cx="1452" cy="2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GB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Objects        Colours</a:t>
                </a:r>
                <a:endPara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39" name="Group 14"/>
            <p:cNvGrpSpPr>
              <a:grpSpLocks/>
            </p:cNvGrpSpPr>
            <p:nvPr/>
          </p:nvGrpSpPr>
          <p:grpSpPr bwMode="auto">
            <a:xfrm>
              <a:off x="2510971" y="889504"/>
              <a:ext cx="5776685" cy="638176"/>
              <a:chOff x="4299" y="845"/>
              <a:chExt cx="1430" cy="402"/>
            </a:xfrm>
          </p:grpSpPr>
          <p:sp>
            <p:nvSpPr>
              <p:cNvPr id="40" name="Rectangle 15"/>
              <p:cNvSpPr>
                <a:spLocks noChangeArrowheads="1"/>
              </p:cNvSpPr>
              <p:nvPr/>
            </p:nvSpPr>
            <p:spPr bwMode="auto">
              <a:xfrm>
                <a:off x="4797" y="845"/>
                <a:ext cx="32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sz="2000" b="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Task (1/2)</a:t>
                </a:r>
                <a:endParaRPr lang="en-US" sz="20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1" name="Rectangle 16"/>
              <p:cNvSpPr>
                <a:spLocks noChangeArrowheads="1"/>
              </p:cNvSpPr>
              <p:nvPr/>
            </p:nvSpPr>
            <p:spPr bwMode="auto">
              <a:xfrm>
                <a:off x="4299" y="1016"/>
                <a:ext cx="143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GB" sz="1800" b="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GB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      Viewing	   		    Naming</a:t>
                </a:r>
                <a:endPara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440833" y="4272318"/>
            <a:ext cx="4682709" cy="705321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182563" indent="-182563" algn="ctr" eaLnBrk="0" hangingPunct="0"/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Which neural structures support </a:t>
            </a:r>
          </a:p>
          <a:p>
            <a:pPr marL="182563" indent="-182563" algn="ctr" eaLnBrk="0" hangingPunct="0"/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 recognition?</a:t>
            </a:r>
            <a:endParaRPr lang="en-GB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41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7186" name="Picture 2" descr="2x2con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1175" y="1147087"/>
            <a:ext cx="6707188" cy="5157788"/>
          </a:xfrm>
          <a:prstGeom prst="rect">
            <a:avLst/>
          </a:prstGeom>
          <a:noFill/>
        </p:spPr>
      </p:pic>
      <p:sp>
        <p:nvSpPr>
          <p:cNvPr id="2397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Conjunctions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14</a:t>
            </a:fld>
            <a:endParaRPr lang="pt-PT"/>
          </a:p>
        </p:txBody>
      </p:sp>
      <p:pic>
        <p:nvPicPr>
          <p:cNvPr id="26163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78"/>
          <a:stretch/>
        </p:blipFill>
        <p:spPr bwMode="auto">
          <a:xfrm>
            <a:off x="1781175" y="5709983"/>
            <a:ext cx="6707188" cy="86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1" name="Rectangle 21"/>
          <p:cNvSpPr>
            <a:spLocks noChangeArrowheads="1"/>
          </p:cNvSpPr>
          <p:nvPr/>
        </p:nvSpPr>
        <p:spPr bwMode="auto">
          <a:xfrm>
            <a:off x="344488" y="1363663"/>
            <a:ext cx="5360987" cy="504666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71463" indent="-271463" eaLnBrk="0" hangingPunct="0">
              <a:buFontTx/>
              <a:buChar char="•"/>
            </a:pPr>
            <a:r>
              <a:rPr lang="en-US" sz="19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Test of </a:t>
            </a:r>
            <a:r>
              <a:rPr lang="en-US" sz="19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global null hypothesis</a:t>
            </a:r>
            <a:r>
              <a:rPr lang="en-US" sz="19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br>
              <a:rPr lang="en-US" sz="19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Significant set of consistent effects</a:t>
            </a:r>
            <a:endParaRPr lang="en-GB" sz="1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1463" indent="-271463" eaLnBrk="0" hangingPunct="0">
              <a:spcBef>
                <a:spcPct val="50000"/>
              </a:spcBef>
              <a:buFont typeface="Wingdings" pitchFamily="2" charset="2"/>
              <a:buChar char="è"/>
            </a:pPr>
            <a:r>
              <a:rPr lang="en-US" sz="17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“Which voxels show effects of similar  </a:t>
            </a:r>
            <a:br>
              <a:rPr lang="en-US" sz="17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7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direction (but not necessarily </a:t>
            </a:r>
            <a:br>
              <a:rPr lang="en-US" sz="17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7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individual significance) across contrasts?”</a:t>
            </a:r>
          </a:p>
          <a:p>
            <a:pPr marL="271463" indent="-271463" eaLnBrk="0" hangingPunct="0">
              <a:spcBef>
                <a:spcPct val="50000"/>
              </a:spcBef>
              <a:buFont typeface="Wingdings" pitchFamily="2" charset="2"/>
              <a:buChar char="è"/>
            </a:pPr>
            <a:r>
              <a:rPr lang="en-GB" sz="1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Null hypothesis:</a:t>
            </a:r>
            <a:r>
              <a:rPr lang="en-GB" sz="17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No contrast is significant: </a:t>
            </a:r>
            <a:r>
              <a:rPr lang="en-GB" sz="1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 = 0</a:t>
            </a:r>
          </a:p>
          <a:p>
            <a:pPr marL="271463" indent="-271463" eaLnBrk="0" hangingPunct="0">
              <a:spcBef>
                <a:spcPct val="50000"/>
              </a:spcBef>
              <a:buFont typeface="Wingdings" pitchFamily="2" charset="2"/>
              <a:buChar char="è"/>
            </a:pPr>
            <a:r>
              <a:rPr lang="en-GB" sz="17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does not correspond to a logical AND !</a:t>
            </a:r>
          </a:p>
          <a:p>
            <a:pPr marL="271463" indent="-271463" eaLnBrk="0" hangingPunct="0">
              <a:spcBef>
                <a:spcPct val="150000"/>
              </a:spcBef>
              <a:buFontTx/>
              <a:buChar char="•"/>
            </a:pPr>
            <a:r>
              <a:rPr lang="en-US" sz="19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Test of </a:t>
            </a:r>
            <a:r>
              <a:rPr lang="en-US" sz="19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conjunction null hypothesis</a:t>
            </a: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b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Set of consistently significant effects</a:t>
            </a:r>
            <a:endParaRPr lang="en-US" sz="1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1463" indent="-271463" eaLnBrk="0" hangingPunct="0">
              <a:spcBef>
                <a:spcPct val="50000"/>
              </a:spcBef>
              <a:buFont typeface="Wingdings" pitchFamily="2" charset="2"/>
              <a:buChar char="è"/>
            </a:pPr>
            <a:r>
              <a:rPr lang="en-US" sz="17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“Which voxels show, for each specified  </a:t>
            </a:r>
            <a:br>
              <a:rPr lang="en-US" sz="17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7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contrast, significant effects?”</a:t>
            </a:r>
          </a:p>
          <a:p>
            <a:pPr marL="271463" indent="-271463" eaLnBrk="0" hangingPunct="0">
              <a:spcBef>
                <a:spcPct val="50000"/>
              </a:spcBef>
              <a:buFont typeface="Wingdings" pitchFamily="2" charset="2"/>
              <a:buChar char="è"/>
            </a:pPr>
            <a:r>
              <a:rPr lang="en-GB" sz="1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Null hypothesis:</a:t>
            </a:r>
            <a:r>
              <a:rPr lang="en-GB" sz="17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Not all contrasts are significant: </a:t>
            </a:r>
            <a:r>
              <a:rPr lang="en-GB" sz="1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 &lt; n</a:t>
            </a:r>
          </a:p>
          <a:p>
            <a:pPr marL="271463" indent="-271463" eaLnBrk="0" hangingPunct="0">
              <a:spcBef>
                <a:spcPct val="50000"/>
              </a:spcBef>
              <a:buFont typeface="Wingdings" pitchFamily="2" charset="2"/>
              <a:buChar char="è"/>
            </a:pPr>
            <a:r>
              <a:rPr lang="en-GB" sz="17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corresponds to a logical AND</a:t>
            </a:r>
          </a:p>
        </p:txBody>
      </p:sp>
      <p:sp>
        <p:nvSpPr>
          <p:cNvPr id="2396183" name="Rectangle 23" descr="Dark downward diagonal"/>
          <p:cNvSpPr>
            <a:spLocks noChangeArrowheads="1"/>
          </p:cNvSpPr>
          <p:nvPr/>
        </p:nvSpPr>
        <p:spPr bwMode="auto">
          <a:xfrm>
            <a:off x="6227763" y="2781300"/>
            <a:ext cx="2209800" cy="1211263"/>
          </a:xfrm>
          <a:prstGeom prst="rect">
            <a:avLst/>
          </a:prstGeom>
          <a:pattFill prst="dkDnDiag">
            <a:fgClr>
              <a:schemeClr val="bg2">
                <a:alpha val="50000"/>
              </a:schemeClr>
            </a:fgClr>
            <a:bgClr>
              <a:schemeClr val="bg1">
                <a:alpha val="50000"/>
              </a:schemeClr>
            </a:bgClr>
          </a:patt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96184" name="Group 24"/>
          <p:cNvGrpSpPr>
            <a:grpSpLocks/>
          </p:cNvGrpSpPr>
          <p:nvPr/>
        </p:nvGrpSpPr>
        <p:grpSpPr bwMode="auto">
          <a:xfrm>
            <a:off x="5795963" y="2501900"/>
            <a:ext cx="3208337" cy="2660650"/>
            <a:chOff x="3560" y="2453"/>
            <a:chExt cx="2021" cy="1676"/>
          </a:xfrm>
        </p:grpSpPr>
        <p:sp>
          <p:nvSpPr>
            <p:cNvPr id="2396185" name="Line 25"/>
            <p:cNvSpPr>
              <a:spLocks noChangeShapeType="1"/>
            </p:cNvSpPr>
            <p:nvPr/>
          </p:nvSpPr>
          <p:spPr bwMode="auto">
            <a:xfrm>
              <a:off x="3833" y="2518"/>
              <a:ext cx="0" cy="13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6186" name="Line 26"/>
            <p:cNvSpPr>
              <a:spLocks noChangeShapeType="1"/>
            </p:cNvSpPr>
            <p:nvPr/>
          </p:nvSpPr>
          <p:spPr bwMode="auto">
            <a:xfrm flipH="1">
              <a:off x="3833" y="3882"/>
              <a:ext cx="17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6187" name="Text Box 27"/>
            <p:cNvSpPr txBox="1">
              <a:spLocks noChangeArrowheads="1"/>
            </p:cNvSpPr>
            <p:nvPr/>
          </p:nvSpPr>
          <p:spPr bwMode="auto">
            <a:xfrm>
              <a:off x="4740" y="3879"/>
              <a:ext cx="84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b="0">
                  <a:latin typeface="Times New Roman" pitchFamily="18" charset="0"/>
                </a:rPr>
                <a:t>       A1-A2</a:t>
              </a:r>
              <a:endParaRPr lang="en-US" sz="2000" b="0">
                <a:latin typeface="Times New Roman" pitchFamily="18" charset="0"/>
              </a:endParaRPr>
            </a:p>
          </p:txBody>
        </p:sp>
        <p:sp>
          <p:nvSpPr>
            <p:cNvPr id="2396188" name="Text Box 28"/>
            <p:cNvSpPr txBox="1">
              <a:spLocks noChangeArrowheads="1"/>
            </p:cNvSpPr>
            <p:nvPr/>
          </p:nvSpPr>
          <p:spPr bwMode="auto">
            <a:xfrm rot="16200000">
              <a:off x="3313" y="2700"/>
              <a:ext cx="74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b="0">
                  <a:latin typeface="Times New Roman" pitchFamily="18" charset="0"/>
                </a:rPr>
                <a:t>     B1-B2</a:t>
              </a:r>
              <a:endParaRPr lang="en-US" sz="2000" b="0">
                <a:latin typeface="Times New Roman" pitchFamily="18" charset="0"/>
              </a:endParaRPr>
            </a:p>
          </p:txBody>
        </p:sp>
      </p:grpSp>
      <p:sp>
        <p:nvSpPr>
          <p:cNvPr id="2396190" name="Rectangle 30" descr="Dark upward diagonal"/>
          <p:cNvSpPr>
            <a:spLocks noChangeArrowheads="1"/>
          </p:cNvSpPr>
          <p:nvPr/>
        </p:nvSpPr>
        <p:spPr bwMode="auto">
          <a:xfrm>
            <a:off x="7023100" y="2795588"/>
            <a:ext cx="1436688" cy="1930400"/>
          </a:xfrm>
          <a:prstGeom prst="rect">
            <a:avLst/>
          </a:prstGeom>
          <a:pattFill prst="dkUpDiag">
            <a:fgClr>
              <a:schemeClr val="bg2">
                <a:alpha val="50000"/>
              </a:schemeClr>
            </a:fgClr>
            <a:bgClr>
              <a:schemeClr val="bg1">
                <a:alpha val="50000"/>
              </a:schemeClr>
            </a:bgClr>
          </a:patt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191" name="Line 31"/>
          <p:cNvSpPr>
            <a:spLocks noChangeShapeType="1"/>
          </p:cNvSpPr>
          <p:nvPr/>
        </p:nvSpPr>
        <p:spPr bwMode="auto">
          <a:xfrm>
            <a:off x="6991350" y="2787650"/>
            <a:ext cx="0" cy="19431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6192" name="Text Box 32"/>
          <p:cNvSpPr txBox="1">
            <a:spLocks noChangeArrowheads="1"/>
          </p:cNvSpPr>
          <p:nvPr/>
        </p:nvSpPr>
        <p:spPr bwMode="auto">
          <a:xfrm>
            <a:off x="6948488" y="2344738"/>
            <a:ext cx="14478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800" b="0" i="1">
                <a:latin typeface="Times New Roman" pitchFamily="18" charset="0"/>
              </a:rPr>
              <a:t>p(A1-A2) &lt; </a:t>
            </a:r>
            <a:r>
              <a:rPr lang="en-GB" sz="1800" b="0" i="1">
                <a:sym typeface="Symbol" pitchFamily="18" charset="2"/>
              </a:rPr>
              <a:t></a:t>
            </a:r>
            <a:endParaRPr lang="en-US" sz="1800" b="0" i="1">
              <a:sym typeface="Symbol" pitchFamily="18" charset="2"/>
            </a:endParaRPr>
          </a:p>
        </p:txBody>
      </p:sp>
      <p:sp>
        <p:nvSpPr>
          <p:cNvPr id="2396193" name="Line 33"/>
          <p:cNvSpPr>
            <a:spLocks noChangeShapeType="1"/>
          </p:cNvSpPr>
          <p:nvPr/>
        </p:nvSpPr>
        <p:spPr bwMode="auto">
          <a:xfrm flipV="1">
            <a:off x="7097713" y="2741613"/>
            <a:ext cx="376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6194" name="Text Box 34"/>
          <p:cNvSpPr txBox="1">
            <a:spLocks noChangeArrowheads="1"/>
          </p:cNvSpPr>
          <p:nvPr/>
        </p:nvSpPr>
        <p:spPr bwMode="auto">
          <a:xfrm>
            <a:off x="7164388" y="3435350"/>
            <a:ext cx="3571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+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96195" name="Line 35"/>
          <p:cNvSpPr>
            <a:spLocks noChangeShapeType="1"/>
          </p:cNvSpPr>
          <p:nvPr/>
        </p:nvSpPr>
        <p:spPr bwMode="auto">
          <a:xfrm flipV="1">
            <a:off x="6224588" y="400685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6196" name="Text Box 36"/>
          <p:cNvSpPr txBox="1">
            <a:spLocks noChangeArrowheads="1"/>
          </p:cNvSpPr>
          <p:nvPr/>
        </p:nvSpPr>
        <p:spPr bwMode="auto">
          <a:xfrm>
            <a:off x="8645525" y="3714750"/>
            <a:ext cx="1447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800" b="0" i="1">
                <a:latin typeface="Times New Roman" pitchFamily="18" charset="0"/>
              </a:rPr>
              <a:t>p(B1-B2) &lt; </a:t>
            </a:r>
            <a:r>
              <a:rPr lang="en-GB" sz="1800" b="0" i="1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2396197" name="Line 37"/>
          <p:cNvSpPr>
            <a:spLocks noChangeShapeType="1"/>
          </p:cNvSpPr>
          <p:nvPr/>
        </p:nvSpPr>
        <p:spPr bwMode="auto">
          <a:xfrm flipV="1">
            <a:off x="8572500" y="3743325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6198" name="Text Box 38"/>
          <p:cNvSpPr txBox="1">
            <a:spLocks noChangeArrowheads="1"/>
          </p:cNvSpPr>
          <p:nvPr/>
        </p:nvSpPr>
        <p:spPr bwMode="auto">
          <a:xfrm>
            <a:off x="6627813" y="2930525"/>
            <a:ext cx="3571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+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96199" name="Rectangle 39"/>
          <p:cNvSpPr>
            <a:spLocks noChangeArrowheads="1"/>
          </p:cNvSpPr>
          <p:nvPr/>
        </p:nvSpPr>
        <p:spPr bwMode="auto">
          <a:xfrm>
            <a:off x="5868988" y="5699125"/>
            <a:ext cx="405606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Friston et al</a:t>
            </a:r>
            <a:r>
              <a:rPr lang="en-GB" sz="16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r>
              <a:rPr lang="en-GB" sz="1600" b="0" dirty="0" smtClean="0">
                <a:latin typeface="Times New Roman" pitchFamily="18" charset="0"/>
              </a:rPr>
              <a:t> (</a:t>
            </a:r>
            <a:r>
              <a:rPr lang="en-GB" sz="1600" b="0" dirty="0">
                <a:latin typeface="Times New Roman" pitchFamily="18" charset="0"/>
              </a:rPr>
              <a:t>2005). </a:t>
            </a:r>
            <a:r>
              <a:rPr lang="de-DE" sz="1600" b="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Neuroimage, </a:t>
            </a:r>
            <a:r>
              <a:rPr lang="en-GB" sz="1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25:661-667.</a:t>
            </a:r>
            <a:endParaRPr lang="de-DE" sz="1200" b="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de-DE" sz="1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Nichols et al. (</a:t>
            </a:r>
            <a:r>
              <a:rPr lang="de-DE" sz="1600" b="0" dirty="0">
                <a:latin typeface="Times New Roman" pitchFamily="18" charset="0"/>
              </a:rPr>
              <a:t>2005</a:t>
            </a:r>
            <a:r>
              <a:rPr lang="de-DE" sz="1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). </a:t>
            </a:r>
            <a:r>
              <a:rPr lang="de-DE" sz="1600" b="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Neuroimage, </a:t>
            </a:r>
            <a:r>
              <a:rPr lang="en-GB" sz="1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25:653-660.</a:t>
            </a:r>
          </a:p>
        </p:txBody>
      </p:sp>
      <p:sp>
        <p:nvSpPr>
          <p:cNvPr id="2396200" name="Rectangle 40"/>
          <p:cNvSpPr>
            <a:spLocks noChangeArrowheads="1"/>
          </p:cNvSpPr>
          <p:nvPr/>
        </p:nvSpPr>
        <p:spPr bwMode="auto">
          <a:xfrm>
            <a:off x="514350" y="63500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 types of conjunctions</a:t>
            </a:r>
            <a:endParaRPr lang="en-US" sz="3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3C08-2011-4AA1-8A21-7A5C7385C582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388" name="Rectangle 4"/>
          <p:cNvSpPr>
            <a:spLocks noGrp="1" noChangeArrowheads="1"/>
          </p:cNvSpPr>
          <p:nvPr>
            <p:ph type="title"/>
          </p:nvPr>
        </p:nvSpPr>
        <p:spPr>
          <a:xfrm>
            <a:off x="514350" y="85725"/>
            <a:ext cx="9258300" cy="1143000"/>
          </a:xfrm>
        </p:spPr>
        <p:txBody>
          <a:bodyPr/>
          <a:lstStyle/>
          <a:p>
            <a:r>
              <a:rPr lang="en-GB"/>
              <a:t>F-test vs. conjunction based on global null</a:t>
            </a:r>
            <a:endParaRPr lang="en-US"/>
          </a:p>
        </p:txBody>
      </p:sp>
      <p:pic>
        <p:nvPicPr>
          <p:cNvPr id="2448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6358" y="1143000"/>
            <a:ext cx="6675437" cy="4941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448390" name="Rectangle 6"/>
          <p:cNvSpPr>
            <a:spLocks noChangeArrowheads="1"/>
          </p:cNvSpPr>
          <p:nvPr/>
        </p:nvSpPr>
        <p:spPr bwMode="auto">
          <a:xfrm>
            <a:off x="260246" y="6383155"/>
            <a:ext cx="3863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Friston et al.</a:t>
            </a:r>
            <a:r>
              <a:rPr lang="en-GB" sz="1600" b="0">
                <a:latin typeface="Times New Roman" pitchFamily="18" charset="0"/>
              </a:rPr>
              <a:t> 2005, </a:t>
            </a:r>
            <a:r>
              <a:rPr lang="de-DE" sz="1600" b="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Neuroimage, </a:t>
            </a:r>
            <a:r>
              <a:rPr lang="en-GB" sz="16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25:661-667.</a:t>
            </a:r>
            <a:endParaRPr lang="de-DE" sz="1200" b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4984" y="2653259"/>
            <a:ext cx="26164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grey area:</a:t>
            </a:r>
          </a:p>
          <a:p>
            <a:r>
              <a:rPr lang="de-CH" dirty="0" smtClean="0"/>
              <a:t>bivariate t-distriution</a:t>
            </a:r>
          </a:p>
          <a:p>
            <a:r>
              <a:rPr lang="de-CH" dirty="0" smtClean="0"/>
              <a:t>under global null hypothesis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522" name="Rectangle 2"/>
          <p:cNvSpPr>
            <a:spLocks noChangeArrowheads="1"/>
          </p:cNvSpPr>
          <p:nvPr/>
        </p:nvSpPr>
        <p:spPr bwMode="auto">
          <a:xfrm>
            <a:off x="776288" y="1484313"/>
            <a:ext cx="8458200" cy="4819650"/>
          </a:xfrm>
          <a:prstGeom prst="rect">
            <a:avLst/>
          </a:prstGeom>
          <a:solidFill>
            <a:schemeClr val="bg1"/>
          </a:solidFill>
          <a:ln w="38100" cmpd="dbl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92100" indent="-2921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b="0"/>
              <a:t> </a:t>
            </a:r>
            <a:r>
              <a:rPr lang="en-US" sz="2400" b="0"/>
              <a:t>Categorical designs</a:t>
            </a:r>
            <a:endParaRPr lang="en-US" sz="2000" b="0"/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1800" b="0"/>
              <a:t>		</a:t>
            </a:r>
            <a:r>
              <a:rPr lang="en-US" sz="2000" b="0"/>
              <a:t>Subtraction 	- Pure insertion, evoked / differential responses</a:t>
            </a:r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Conjunction 	- Testing multiple hypotheses</a:t>
            </a:r>
            <a:endParaRPr lang="en-US" sz="2000" b="0">
              <a:solidFill>
                <a:srgbClr val="FFFF00"/>
              </a:solidFill>
            </a:endParaRPr>
          </a:p>
          <a:p>
            <a:pPr marL="292100" indent="-292100" eaLnBrk="0" hangingPunct="0">
              <a:spcBef>
                <a:spcPct val="20000"/>
              </a:spcBef>
            </a:pPr>
            <a:endParaRPr lang="en-US" sz="2000" b="0"/>
          </a:p>
          <a:p>
            <a:pPr marL="292100" indent="-2921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 Parametric designs</a:t>
            </a:r>
            <a:endParaRPr lang="en-US" sz="2000">
              <a:solidFill>
                <a:srgbClr val="FF0000"/>
              </a:solidFill>
            </a:endParaRPr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Linear 		- Adaptation, cognitive dimensions</a:t>
            </a:r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Nonlinear	- Polynomial expansions, neurometric functions</a:t>
            </a:r>
            <a:r>
              <a:rPr lang="en-US" sz="2000" b="0">
                <a:solidFill>
                  <a:srgbClr val="FFFF00"/>
                </a:solidFill>
              </a:rPr>
              <a:t> </a:t>
            </a:r>
            <a:r>
              <a:rPr lang="en-US" sz="2000" b="0"/>
              <a:t>	</a:t>
            </a:r>
            <a:r>
              <a:rPr lang="en-US" sz="1800" b="0"/>
              <a:t>		</a:t>
            </a:r>
            <a:endParaRPr lang="en-US" sz="1800" b="0">
              <a:solidFill>
                <a:srgbClr val="FAFD00"/>
              </a:solidFill>
            </a:endParaRPr>
          </a:p>
          <a:p>
            <a:pPr marL="292100" indent="-2921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800" b="0">
                <a:solidFill>
                  <a:srgbClr val="FAFD00"/>
                </a:solidFill>
              </a:rPr>
              <a:t> </a:t>
            </a:r>
            <a:r>
              <a:rPr lang="en-US" sz="2400" b="0"/>
              <a:t>Factorial designs</a:t>
            </a:r>
            <a:endParaRPr lang="en-US" sz="2000" b="0"/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Categorical	- Interactions and pure insertion</a:t>
            </a:r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Parametric	- Linear and nonlinear interactions</a:t>
            </a:r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		- Psychophysiological Interactions</a:t>
            </a:r>
          </a:p>
          <a:p>
            <a:pPr marL="292100" indent="-292100" eaLnBrk="0" hangingPunct="0">
              <a:spcBef>
                <a:spcPct val="20000"/>
              </a:spcBef>
            </a:pPr>
            <a:endParaRPr lang="en-US" sz="1600" b="0"/>
          </a:p>
        </p:txBody>
      </p:sp>
      <p:sp>
        <p:nvSpPr>
          <p:cNvPr id="2411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Parametric designs</a:t>
            </a:r>
            <a:endParaRPr lang="en-US"/>
          </a:p>
        </p:txBody>
      </p:sp>
      <p:sp>
        <p:nvSpPr>
          <p:cNvPr id="2409477" name="Rectangle 5"/>
          <p:cNvSpPr>
            <a:spLocks noChangeArrowheads="1"/>
          </p:cNvSpPr>
          <p:nvPr/>
        </p:nvSpPr>
        <p:spPr bwMode="auto">
          <a:xfrm>
            <a:off x="492125" y="1739900"/>
            <a:ext cx="9288463" cy="4672013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000" b="0" dirty="0"/>
              <a:t>Parametric designs approach the baseline problem by: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de-DE" sz="2000" b="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e-DE" sz="1800" b="0" dirty="0"/>
              <a:t>Varying the stimulus-parameter of interest on a continuum, in multiple (n&gt;2) steps...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de-DE" sz="1800" b="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e-DE" sz="1800" b="0" dirty="0"/>
              <a:t>... and relating measured BOLD signal to this parameter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de-DE" sz="1800" b="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de-DE" sz="1800" b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000" b="0" dirty="0"/>
              <a:t>Possible tests for such relations are manifold: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de-DE" sz="1800" b="0" dirty="0"/>
              <a:t>Linear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de-DE" sz="1800" b="0" dirty="0"/>
              <a:t>Nonlinear: Quadratic/cubic/etc. (polynomial expansion)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de-DE" sz="1800" b="0" dirty="0"/>
              <a:t>Model-based (e.g. predictions from learning models)</a:t>
            </a:r>
          </a:p>
          <a:p>
            <a:pPr marL="1143000" lvl="2" indent="-228600">
              <a:spcBef>
                <a:spcPct val="20000"/>
              </a:spcBef>
            </a:pPr>
            <a:endParaRPr lang="de-DE" sz="18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“User-specified” parametric modulation of regressors </a:t>
            </a:r>
            <a:endParaRPr lang="en-US"/>
          </a:p>
        </p:txBody>
      </p:sp>
      <p:pic>
        <p:nvPicPr>
          <p:cNvPr id="24227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3155950"/>
            <a:ext cx="3606800" cy="1595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4227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3725" y="1579563"/>
            <a:ext cx="3613150" cy="4859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422790" name="Line 6"/>
          <p:cNvSpPr>
            <a:spLocks noChangeShapeType="1"/>
          </p:cNvSpPr>
          <p:nvPr/>
        </p:nvSpPr>
        <p:spPr bwMode="auto">
          <a:xfrm flipV="1">
            <a:off x="4464050" y="2714624"/>
            <a:ext cx="1054100" cy="1281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22791" name="Line 7"/>
          <p:cNvSpPr>
            <a:spLocks noChangeShapeType="1"/>
          </p:cNvSpPr>
          <p:nvPr/>
        </p:nvSpPr>
        <p:spPr bwMode="auto">
          <a:xfrm flipV="1">
            <a:off x="4437063" y="3994150"/>
            <a:ext cx="10080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22792" name="Line 8"/>
          <p:cNvSpPr>
            <a:spLocks noChangeShapeType="1"/>
          </p:cNvSpPr>
          <p:nvPr/>
        </p:nvSpPr>
        <p:spPr bwMode="auto">
          <a:xfrm>
            <a:off x="4467225" y="3995738"/>
            <a:ext cx="968375" cy="13700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22793" name="Text Box 9"/>
          <p:cNvSpPr txBox="1">
            <a:spLocks noChangeArrowheads="1"/>
          </p:cNvSpPr>
          <p:nvPr/>
        </p:nvSpPr>
        <p:spPr bwMode="auto">
          <a:xfrm>
            <a:off x="3536950" y="1905000"/>
            <a:ext cx="2054225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Polynomial expansion</a:t>
            </a:r>
          </a:p>
          <a:p>
            <a:r>
              <a:rPr lang="en-GB">
                <a:solidFill>
                  <a:srgbClr val="FF0000"/>
                </a:solidFill>
              </a:rPr>
              <a:t>&amp;</a:t>
            </a:r>
          </a:p>
          <a:p>
            <a:r>
              <a:rPr lang="en-GB">
                <a:solidFill>
                  <a:srgbClr val="FF0000"/>
                </a:solidFill>
              </a:rPr>
              <a:t>orthogonalisation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422794" name="Text Box 10"/>
          <p:cNvSpPr txBox="1">
            <a:spLocks noChangeArrowheads="1"/>
          </p:cNvSpPr>
          <p:nvPr/>
        </p:nvSpPr>
        <p:spPr bwMode="auto">
          <a:xfrm>
            <a:off x="169863" y="6426200"/>
            <a:ext cx="3232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0">
                <a:latin typeface="Times New Roman" pitchFamily="18" charset="0"/>
              </a:rPr>
              <a:t>B</a:t>
            </a:r>
            <a:r>
              <a:rPr lang="en-GB" b="0">
                <a:latin typeface="Times New Roman" pitchFamily="18" charset="0"/>
                <a:cs typeface="Arial" charset="0"/>
              </a:rPr>
              <a:t>üchel et al. 1998, </a:t>
            </a:r>
            <a:r>
              <a:rPr lang="en-GB" b="0" i="1">
                <a:latin typeface="Times New Roman" pitchFamily="18" charset="0"/>
                <a:cs typeface="Arial" charset="0"/>
              </a:rPr>
              <a:t>NeuroImage</a:t>
            </a:r>
            <a:r>
              <a:rPr lang="en-GB" b="0">
                <a:latin typeface="Times New Roman" pitchFamily="18" charset="0"/>
                <a:cs typeface="Arial" charset="0"/>
              </a:rPr>
              <a:t> 8:140-148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173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1501775"/>
            <a:ext cx="2925762" cy="2417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121731" name="Picture 3"/>
          <p:cNvPicPr>
            <a:picLocks noChangeArrowheads="1"/>
          </p:cNvPicPr>
          <p:nvPr/>
        </p:nvPicPr>
        <p:blipFill>
          <a:blip r:embed="rId4" cstate="print"/>
          <a:srcRect l="69757" t="30959" r="7643" b="14474"/>
          <a:stretch>
            <a:fillRect/>
          </a:stretch>
        </p:blipFill>
        <p:spPr bwMode="auto">
          <a:xfrm>
            <a:off x="4813300" y="1697038"/>
            <a:ext cx="769938" cy="1119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121732" name="Rectangle 4"/>
          <p:cNvSpPr>
            <a:spLocks noChangeArrowheads="1"/>
          </p:cNvSpPr>
          <p:nvPr/>
        </p:nvSpPr>
        <p:spPr bwMode="auto">
          <a:xfrm>
            <a:off x="915988" y="176213"/>
            <a:ext cx="8382000" cy="83502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Overview of SPM</a:t>
            </a:r>
          </a:p>
        </p:txBody>
      </p:sp>
      <p:sp>
        <p:nvSpPr>
          <p:cNvPr id="2121733" name="Rectangle 5"/>
          <p:cNvSpPr>
            <a:spLocks noChangeArrowheads="1"/>
          </p:cNvSpPr>
          <p:nvPr/>
        </p:nvSpPr>
        <p:spPr bwMode="auto">
          <a:xfrm>
            <a:off x="1187450" y="4416425"/>
            <a:ext cx="16494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21734" name="Rectangle 6"/>
          <p:cNvSpPr>
            <a:spLocks noChangeArrowheads="1"/>
          </p:cNvSpPr>
          <p:nvPr/>
        </p:nvSpPr>
        <p:spPr bwMode="auto">
          <a:xfrm>
            <a:off x="388938" y="3305175"/>
            <a:ext cx="14636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Realignment</a:t>
            </a:r>
          </a:p>
        </p:txBody>
      </p:sp>
      <p:sp>
        <p:nvSpPr>
          <p:cNvPr id="2121735" name="Rectangle 7"/>
          <p:cNvSpPr>
            <a:spLocks noChangeArrowheads="1"/>
          </p:cNvSpPr>
          <p:nvPr/>
        </p:nvSpPr>
        <p:spPr bwMode="auto">
          <a:xfrm>
            <a:off x="2322513" y="3305175"/>
            <a:ext cx="1273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Smoothing</a:t>
            </a:r>
          </a:p>
        </p:txBody>
      </p:sp>
      <p:sp>
        <p:nvSpPr>
          <p:cNvPr id="2121736" name="Rectangle 8"/>
          <p:cNvSpPr>
            <a:spLocks noChangeArrowheads="1"/>
          </p:cNvSpPr>
          <p:nvPr/>
        </p:nvSpPr>
        <p:spPr bwMode="auto">
          <a:xfrm>
            <a:off x="1273175" y="4519613"/>
            <a:ext cx="157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  <a:endParaRPr lang="en-US" sz="1800" b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121737" name="Rectangle 9"/>
          <p:cNvSpPr>
            <a:spLocks noChangeArrowheads="1"/>
          </p:cNvSpPr>
          <p:nvPr/>
        </p:nvSpPr>
        <p:spPr bwMode="auto">
          <a:xfrm>
            <a:off x="4065588" y="3317875"/>
            <a:ext cx="2301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General linear model</a:t>
            </a:r>
          </a:p>
        </p:txBody>
      </p:sp>
      <p:sp>
        <p:nvSpPr>
          <p:cNvPr id="2121738" name="Rectangle 10"/>
          <p:cNvSpPr>
            <a:spLocks noChangeArrowheads="1"/>
          </p:cNvSpPr>
          <p:nvPr/>
        </p:nvSpPr>
        <p:spPr bwMode="auto">
          <a:xfrm>
            <a:off x="6705600" y="1016000"/>
            <a:ext cx="3521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 (SPM)</a:t>
            </a:r>
          </a:p>
        </p:txBody>
      </p:sp>
      <p:sp>
        <p:nvSpPr>
          <p:cNvPr id="2121739" name="Rectangle 11"/>
          <p:cNvSpPr>
            <a:spLocks noChangeArrowheads="1"/>
          </p:cNvSpPr>
          <p:nvPr/>
        </p:nvSpPr>
        <p:spPr bwMode="auto">
          <a:xfrm>
            <a:off x="280988" y="1246188"/>
            <a:ext cx="19986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2121740" name="Rectangle 12"/>
          <p:cNvSpPr>
            <a:spLocks noChangeArrowheads="1"/>
          </p:cNvSpPr>
          <p:nvPr/>
        </p:nvSpPr>
        <p:spPr bwMode="auto">
          <a:xfrm>
            <a:off x="4194175" y="6176963"/>
            <a:ext cx="22875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2121741" name="Picture 1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0113" y="1676400"/>
            <a:ext cx="1557337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21742" name="Picture 14"/>
          <p:cNvPicPr>
            <a:picLocks noChangeArrowheads="1"/>
          </p:cNvPicPr>
          <p:nvPr/>
        </p:nvPicPr>
        <p:blipFill>
          <a:blip r:embed="rId6" cstate="print"/>
          <a:srcRect l="10599" t="6715" r="8142" b="6468"/>
          <a:stretch>
            <a:fillRect/>
          </a:stretch>
        </p:blipFill>
        <p:spPr bwMode="auto">
          <a:xfrm>
            <a:off x="4375150" y="4392613"/>
            <a:ext cx="1679575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121743" name="Picture 15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563" y="1676400"/>
            <a:ext cx="1325562" cy="1120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121744" name="Rectangle 16"/>
          <p:cNvSpPr>
            <a:spLocks noChangeArrowheads="1"/>
          </p:cNvSpPr>
          <p:nvPr/>
        </p:nvSpPr>
        <p:spPr bwMode="auto">
          <a:xfrm>
            <a:off x="4097338" y="3157538"/>
            <a:ext cx="2236787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45" name="Rectangle 17"/>
          <p:cNvSpPr>
            <a:spLocks noChangeArrowheads="1"/>
          </p:cNvSpPr>
          <p:nvPr/>
        </p:nvSpPr>
        <p:spPr bwMode="auto">
          <a:xfrm>
            <a:off x="412750" y="3157538"/>
            <a:ext cx="14097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46" name="Rectangle 18"/>
          <p:cNvSpPr>
            <a:spLocks noChangeArrowheads="1"/>
          </p:cNvSpPr>
          <p:nvPr/>
        </p:nvSpPr>
        <p:spPr bwMode="auto">
          <a:xfrm>
            <a:off x="2208213" y="3157538"/>
            <a:ext cx="1508125" cy="700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47" name="Rectangle 19"/>
          <p:cNvSpPr>
            <a:spLocks noChangeArrowheads="1"/>
          </p:cNvSpPr>
          <p:nvPr/>
        </p:nvSpPr>
        <p:spPr bwMode="auto">
          <a:xfrm>
            <a:off x="4440238" y="1243013"/>
            <a:ext cx="157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Design matrix</a:t>
            </a:r>
          </a:p>
        </p:txBody>
      </p:sp>
      <p:pic>
        <p:nvPicPr>
          <p:cNvPr id="2121748" name="Picture 20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8263" y="5437188"/>
            <a:ext cx="1419225" cy="1192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121749" name="Rectangle 21"/>
          <p:cNvSpPr>
            <a:spLocks noChangeArrowheads="1"/>
          </p:cNvSpPr>
          <p:nvPr/>
        </p:nvSpPr>
        <p:spPr bwMode="auto">
          <a:xfrm>
            <a:off x="2879725" y="5722938"/>
            <a:ext cx="11318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Template</a:t>
            </a:r>
          </a:p>
        </p:txBody>
      </p:sp>
      <p:sp>
        <p:nvSpPr>
          <p:cNvPr id="2121750" name="Rectangle 22"/>
          <p:cNvSpPr>
            <a:spLocks noChangeArrowheads="1"/>
          </p:cNvSpPr>
          <p:nvPr/>
        </p:nvSpPr>
        <p:spPr bwMode="auto">
          <a:xfrm>
            <a:off x="2600325" y="1255713"/>
            <a:ext cx="841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Kernel</a:t>
            </a:r>
          </a:p>
        </p:txBody>
      </p:sp>
      <p:sp>
        <p:nvSpPr>
          <p:cNvPr id="2121751" name="Line 23"/>
          <p:cNvSpPr>
            <a:spLocks noChangeShapeType="1"/>
          </p:cNvSpPr>
          <p:nvPr/>
        </p:nvSpPr>
        <p:spPr bwMode="auto">
          <a:xfrm>
            <a:off x="1093788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52" name="Line 24"/>
          <p:cNvSpPr>
            <a:spLocks noChangeShapeType="1"/>
          </p:cNvSpPr>
          <p:nvPr/>
        </p:nvSpPr>
        <p:spPr bwMode="auto">
          <a:xfrm>
            <a:off x="1851025" y="3503613"/>
            <a:ext cx="32067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53" name="Line 25"/>
          <p:cNvSpPr>
            <a:spLocks noChangeShapeType="1"/>
          </p:cNvSpPr>
          <p:nvPr/>
        </p:nvSpPr>
        <p:spPr bwMode="auto">
          <a:xfrm>
            <a:off x="6334125" y="3505200"/>
            <a:ext cx="500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54" name="Line 26"/>
          <p:cNvSpPr>
            <a:spLocks noChangeShapeType="1"/>
          </p:cNvSpPr>
          <p:nvPr/>
        </p:nvSpPr>
        <p:spPr bwMode="auto">
          <a:xfrm>
            <a:off x="5214938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55" name="Line 27"/>
          <p:cNvSpPr>
            <a:spLocks noChangeShapeType="1"/>
          </p:cNvSpPr>
          <p:nvPr/>
        </p:nvSpPr>
        <p:spPr bwMode="auto">
          <a:xfrm>
            <a:off x="5211763" y="2927354"/>
            <a:ext cx="0" cy="2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56" name="Line 28"/>
          <p:cNvSpPr>
            <a:spLocks noChangeShapeType="1"/>
          </p:cNvSpPr>
          <p:nvPr/>
        </p:nvSpPr>
        <p:spPr bwMode="auto">
          <a:xfrm>
            <a:off x="2959100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57" name="Line 29"/>
          <p:cNvSpPr>
            <a:spLocks noChangeShapeType="1"/>
          </p:cNvSpPr>
          <p:nvPr/>
        </p:nvSpPr>
        <p:spPr bwMode="auto">
          <a:xfrm flipV="1">
            <a:off x="1995488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58" name="Rectangle 30"/>
          <p:cNvSpPr>
            <a:spLocks noChangeArrowheads="1"/>
          </p:cNvSpPr>
          <p:nvPr/>
        </p:nvSpPr>
        <p:spPr bwMode="auto">
          <a:xfrm>
            <a:off x="6894513" y="4114800"/>
            <a:ext cx="14001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59" name="Rectangle 31"/>
          <p:cNvSpPr>
            <a:spLocks noChangeArrowheads="1"/>
          </p:cNvSpPr>
          <p:nvPr/>
        </p:nvSpPr>
        <p:spPr bwMode="auto">
          <a:xfrm>
            <a:off x="8910638" y="4138613"/>
            <a:ext cx="12985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Gaussian </a:t>
            </a:r>
          </a:p>
          <a:p>
            <a:pPr algn="ctr"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field theory</a:t>
            </a:r>
          </a:p>
        </p:txBody>
      </p:sp>
      <p:sp>
        <p:nvSpPr>
          <p:cNvPr id="2121760" name="Line 32"/>
          <p:cNvSpPr>
            <a:spLocks noChangeShapeType="1"/>
          </p:cNvSpPr>
          <p:nvPr/>
        </p:nvSpPr>
        <p:spPr bwMode="auto">
          <a:xfrm>
            <a:off x="7623175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61" name="Rectangle 33"/>
          <p:cNvSpPr>
            <a:spLocks noChangeArrowheads="1"/>
          </p:cNvSpPr>
          <p:nvPr/>
        </p:nvSpPr>
        <p:spPr bwMode="auto">
          <a:xfrm>
            <a:off x="8504238" y="5656263"/>
            <a:ext cx="10334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2121762" name="Rectangle 34"/>
          <p:cNvSpPr>
            <a:spLocks noChangeArrowheads="1"/>
          </p:cNvSpPr>
          <p:nvPr/>
        </p:nvSpPr>
        <p:spPr bwMode="auto">
          <a:xfrm>
            <a:off x="7013575" y="4197350"/>
            <a:ext cx="115728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</a:t>
            </a:r>
          </a:p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inference</a:t>
            </a:r>
          </a:p>
        </p:txBody>
      </p:sp>
      <p:sp>
        <p:nvSpPr>
          <p:cNvPr id="2121763" name="Line 35"/>
          <p:cNvSpPr>
            <a:spLocks noChangeShapeType="1"/>
          </p:cNvSpPr>
          <p:nvPr/>
        </p:nvSpPr>
        <p:spPr bwMode="auto">
          <a:xfrm flipH="1">
            <a:off x="8277225" y="4465638"/>
            <a:ext cx="622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21764" name="Picture 36"/>
          <p:cNvPicPr>
            <a:picLocks noChangeArrowheads="1"/>
          </p:cNvPicPr>
          <p:nvPr/>
        </p:nvPicPr>
        <p:blipFill>
          <a:blip r:embed="rId3" cstate="print"/>
          <a:srcRect l="5832" t="58859" r="69249" b="6488"/>
          <a:stretch>
            <a:fillRect/>
          </a:stretch>
        </p:blipFill>
        <p:spPr bwMode="auto">
          <a:xfrm>
            <a:off x="7019925" y="5410200"/>
            <a:ext cx="1174750" cy="1263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121765" name="Line 37"/>
          <p:cNvSpPr>
            <a:spLocks noChangeShapeType="1"/>
          </p:cNvSpPr>
          <p:nvPr/>
        </p:nvSpPr>
        <p:spPr bwMode="auto">
          <a:xfrm>
            <a:off x="7629525" y="4876800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66" name="Line 38"/>
          <p:cNvSpPr>
            <a:spLocks noChangeShapeType="1"/>
          </p:cNvSpPr>
          <p:nvPr/>
        </p:nvSpPr>
        <p:spPr bwMode="auto">
          <a:xfrm>
            <a:off x="1533525" y="3886200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67" name="Line 39"/>
          <p:cNvSpPr>
            <a:spLocks noChangeShapeType="1"/>
          </p:cNvSpPr>
          <p:nvPr/>
        </p:nvSpPr>
        <p:spPr bwMode="auto">
          <a:xfrm>
            <a:off x="2447925" y="3886200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68" name="Line 40"/>
          <p:cNvSpPr>
            <a:spLocks noChangeShapeType="1"/>
          </p:cNvSpPr>
          <p:nvPr/>
        </p:nvSpPr>
        <p:spPr bwMode="auto">
          <a:xfrm>
            <a:off x="3743325" y="3505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69" name="Line 41"/>
          <p:cNvSpPr>
            <a:spLocks noChangeShapeType="1"/>
          </p:cNvSpPr>
          <p:nvPr/>
        </p:nvSpPr>
        <p:spPr bwMode="auto">
          <a:xfrm flipH="1">
            <a:off x="7586663" y="5926138"/>
            <a:ext cx="938212" cy="376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3C08-2011-4AA1-8A21-7A5C7385C582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9"/>
    </mc:Choice>
    <mc:Fallback xmlns="">
      <p:transition spd="slow" advTm="1314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Investigating neurometric functions </a:t>
            </a:r>
            <a:br>
              <a:rPr lang="en-GB"/>
            </a:br>
            <a:r>
              <a:rPr lang="en-GB" sz="2000"/>
              <a:t>(= relation between a stimulus property and the neuronal response)</a:t>
            </a:r>
            <a:endParaRPr lang="en-US" sz="2000"/>
          </a:p>
        </p:txBody>
      </p:sp>
      <p:pic>
        <p:nvPicPr>
          <p:cNvPr id="24176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688" y="2700338"/>
            <a:ext cx="5519737" cy="182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417668" name="Text Box 4"/>
          <p:cNvSpPr txBox="1">
            <a:spLocks noChangeArrowheads="1"/>
          </p:cNvSpPr>
          <p:nvPr/>
        </p:nvSpPr>
        <p:spPr bwMode="auto">
          <a:xfrm>
            <a:off x="4641850" y="2022475"/>
            <a:ext cx="1090613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Stimulus</a:t>
            </a:r>
          </a:p>
          <a:p>
            <a:r>
              <a:rPr lang="en-GB"/>
              <a:t>awareness</a:t>
            </a:r>
            <a:endParaRPr lang="en-US"/>
          </a:p>
        </p:txBody>
      </p:sp>
      <p:sp>
        <p:nvSpPr>
          <p:cNvPr id="2417669" name="Text Box 5"/>
          <p:cNvSpPr txBox="1">
            <a:spLocks noChangeArrowheads="1"/>
          </p:cNvSpPr>
          <p:nvPr/>
        </p:nvSpPr>
        <p:spPr bwMode="auto">
          <a:xfrm>
            <a:off x="6508750" y="2022475"/>
            <a:ext cx="93345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Stimulus</a:t>
            </a:r>
          </a:p>
          <a:p>
            <a:r>
              <a:rPr lang="en-GB"/>
              <a:t>intensity</a:t>
            </a:r>
            <a:endParaRPr lang="en-US"/>
          </a:p>
        </p:txBody>
      </p:sp>
      <p:sp>
        <p:nvSpPr>
          <p:cNvPr id="2417670" name="Text Box 6"/>
          <p:cNvSpPr txBox="1">
            <a:spLocks noChangeArrowheads="1"/>
          </p:cNvSpPr>
          <p:nvPr/>
        </p:nvSpPr>
        <p:spPr bwMode="auto">
          <a:xfrm>
            <a:off x="8334375" y="2022475"/>
            <a:ext cx="9112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Pain</a:t>
            </a:r>
          </a:p>
          <a:p>
            <a:r>
              <a:rPr lang="en-GB"/>
              <a:t>intensity</a:t>
            </a:r>
            <a:endParaRPr lang="en-US"/>
          </a:p>
        </p:txBody>
      </p:sp>
      <p:pic>
        <p:nvPicPr>
          <p:cNvPr id="24176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813" y="2155825"/>
            <a:ext cx="3070225" cy="316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417672" name="Line 8"/>
          <p:cNvSpPr>
            <a:spLocks noChangeShapeType="1"/>
          </p:cNvSpPr>
          <p:nvPr/>
        </p:nvSpPr>
        <p:spPr bwMode="auto">
          <a:xfrm>
            <a:off x="1962150" y="2628900"/>
            <a:ext cx="0" cy="24431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7673" name="Text Box 9"/>
          <p:cNvSpPr txBox="1">
            <a:spLocks noChangeArrowheads="1"/>
          </p:cNvSpPr>
          <p:nvPr/>
        </p:nvSpPr>
        <p:spPr bwMode="auto">
          <a:xfrm>
            <a:off x="930275" y="2208213"/>
            <a:ext cx="21240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Pain threshold: 410 mJ</a:t>
            </a:r>
            <a:endParaRPr lang="en-US"/>
          </a:p>
        </p:txBody>
      </p:sp>
      <p:sp>
        <p:nvSpPr>
          <p:cNvPr id="2417674" name="Text Box 10"/>
          <p:cNvSpPr txBox="1">
            <a:spLocks noChangeArrowheads="1"/>
          </p:cNvSpPr>
          <p:nvPr/>
        </p:nvSpPr>
        <p:spPr bwMode="auto">
          <a:xfrm>
            <a:off x="1087438" y="5359400"/>
            <a:ext cx="4016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P1</a:t>
            </a:r>
            <a:endParaRPr lang="en-US" dirty="0"/>
          </a:p>
        </p:txBody>
      </p:sp>
      <p:sp>
        <p:nvSpPr>
          <p:cNvPr id="2417675" name="Text Box 11"/>
          <p:cNvSpPr txBox="1">
            <a:spLocks noChangeArrowheads="1"/>
          </p:cNvSpPr>
          <p:nvPr/>
        </p:nvSpPr>
        <p:spPr bwMode="auto">
          <a:xfrm>
            <a:off x="1670730" y="5356225"/>
            <a:ext cx="4016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P2</a:t>
            </a:r>
            <a:endParaRPr lang="en-US" dirty="0"/>
          </a:p>
        </p:txBody>
      </p:sp>
      <p:sp>
        <p:nvSpPr>
          <p:cNvPr id="2417676" name="Text Box 12"/>
          <p:cNvSpPr txBox="1">
            <a:spLocks noChangeArrowheads="1"/>
          </p:cNvSpPr>
          <p:nvPr/>
        </p:nvSpPr>
        <p:spPr bwMode="auto">
          <a:xfrm>
            <a:off x="2230891" y="5353050"/>
            <a:ext cx="4016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P3</a:t>
            </a:r>
            <a:endParaRPr lang="en-US" dirty="0"/>
          </a:p>
        </p:txBody>
      </p:sp>
      <p:sp>
        <p:nvSpPr>
          <p:cNvPr id="2417677" name="Text Box 13"/>
          <p:cNvSpPr txBox="1">
            <a:spLocks noChangeArrowheads="1"/>
          </p:cNvSpPr>
          <p:nvPr/>
        </p:nvSpPr>
        <p:spPr bwMode="auto">
          <a:xfrm>
            <a:off x="2810102" y="5359400"/>
            <a:ext cx="4016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P4</a:t>
            </a:r>
            <a:endParaRPr lang="en-US"/>
          </a:p>
        </p:txBody>
      </p:sp>
      <p:sp>
        <p:nvSpPr>
          <p:cNvPr id="2417678" name="Text Box 14"/>
          <p:cNvSpPr txBox="1">
            <a:spLocks noChangeArrowheads="1"/>
          </p:cNvSpPr>
          <p:nvPr/>
        </p:nvSpPr>
        <p:spPr bwMode="auto">
          <a:xfrm>
            <a:off x="4360863" y="5110163"/>
            <a:ext cx="50752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de-DE"/>
              <a:t>P0-P4: Variation of intensity of a laser stimulus applied to the right hand (0, 300, 400, 500, and 600 mJ)</a:t>
            </a:r>
            <a:endParaRPr lang="en-US"/>
          </a:p>
        </p:txBody>
      </p:sp>
      <p:sp>
        <p:nvSpPr>
          <p:cNvPr id="2417679" name="Rectangle 15"/>
          <p:cNvSpPr>
            <a:spLocks noChangeArrowheads="1"/>
          </p:cNvSpPr>
          <p:nvPr/>
        </p:nvSpPr>
        <p:spPr bwMode="auto">
          <a:xfrm>
            <a:off x="510041" y="6218238"/>
            <a:ext cx="3289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b="0" dirty="0">
                <a:latin typeface="Times New Roman" pitchFamily="18" charset="0"/>
              </a:rPr>
              <a:t>Büchel et al. 2002, </a:t>
            </a:r>
            <a:r>
              <a:rPr lang="de-DE" b="0" i="1" dirty="0">
                <a:latin typeface="Times New Roman" pitchFamily="18" charset="0"/>
              </a:rPr>
              <a:t>J. </a:t>
            </a:r>
            <a:r>
              <a:rPr lang="de-DE" b="0" i="1" dirty="0" err="1">
                <a:latin typeface="Times New Roman" pitchFamily="18" charset="0"/>
              </a:rPr>
              <a:t>Neurosci</a:t>
            </a:r>
            <a:r>
              <a:rPr lang="de-DE" b="0" i="1" dirty="0">
                <a:latin typeface="Times New Roman" pitchFamily="18" charset="0"/>
              </a:rPr>
              <a:t>. </a:t>
            </a:r>
            <a:r>
              <a:rPr lang="de-DE" b="0" dirty="0">
                <a:latin typeface="Times New Roman" pitchFamily="18" charset="0"/>
              </a:rPr>
              <a:t>22:970-976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10041" y="5359400"/>
            <a:ext cx="40427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/>
              <a:t>P0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46038"/>
            <a:ext cx="9258300" cy="1143000"/>
          </a:xfrm>
        </p:spPr>
        <p:txBody>
          <a:bodyPr/>
          <a:lstStyle/>
          <a:p>
            <a:r>
              <a:rPr lang="en-GB" dirty="0" err="1"/>
              <a:t>Neurometric</a:t>
            </a:r>
            <a:r>
              <a:rPr lang="en-GB" dirty="0"/>
              <a:t> functions</a:t>
            </a:r>
            <a:endParaRPr lang="en-US" dirty="0"/>
          </a:p>
        </p:txBody>
      </p:sp>
      <p:pic>
        <p:nvPicPr>
          <p:cNvPr id="2418691" name="Picture 3" descr="buechel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1123950"/>
            <a:ext cx="4448175" cy="5329238"/>
          </a:xfrm>
          <a:prstGeom prst="rect">
            <a:avLst/>
          </a:prstGeom>
          <a:noFill/>
          <a:ln w="57150" cmpd="thickThin">
            <a:miter lim="800000"/>
            <a:headEnd/>
            <a:tailEnd/>
          </a:ln>
          <a:effectLst/>
        </p:spPr>
      </p:pic>
      <p:grpSp>
        <p:nvGrpSpPr>
          <p:cNvPr id="2418692" name="Group 4"/>
          <p:cNvGrpSpPr>
            <a:grpSpLocks/>
          </p:cNvGrpSpPr>
          <p:nvPr/>
        </p:nvGrpSpPr>
        <p:grpSpPr bwMode="auto">
          <a:xfrm>
            <a:off x="4995863" y="2997200"/>
            <a:ext cx="4838700" cy="1439863"/>
            <a:chOff x="2789" y="1797"/>
            <a:chExt cx="2813" cy="907"/>
          </a:xfrm>
        </p:grpSpPr>
        <p:pic>
          <p:nvPicPr>
            <p:cNvPr id="2418693" name="Picture 5" descr="buechel_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4" y="1797"/>
              <a:ext cx="898" cy="907"/>
            </a:xfrm>
            <a:prstGeom prst="rect">
              <a:avLst/>
            </a:prstGeom>
            <a:noFill/>
            <a:effectLst/>
          </p:spPr>
        </p:pic>
        <p:sp>
          <p:nvSpPr>
            <p:cNvPr id="2418694" name="Text Box 6"/>
            <p:cNvSpPr txBox="1">
              <a:spLocks noChangeArrowheads="1"/>
            </p:cNvSpPr>
            <p:nvPr/>
          </p:nvSpPr>
          <p:spPr bwMode="auto">
            <a:xfrm>
              <a:off x="2789" y="2091"/>
              <a:ext cx="19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sz="2000" b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 3" pitchFamily="18" charset="2"/>
                </a:rPr>
                <a:t> Stimulus presence</a:t>
              </a:r>
            </a:p>
          </p:txBody>
        </p:sp>
      </p:grpSp>
      <p:grpSp>
        <p:nvGrpSpPr>
          <p:cNvPr id="2418695" name="Group 7"/>
          <p:cNvGrpSpPr>
            <a:grpSpLocks/>
          </p:cNvGrpSpPr>
          <p:nvPr/>
        </p:nvGrpSpPr>
        <p:grpSpPr bwMode="auto">
          <a:xfrm>
            <a:off x="4995863" y="4725988"/>
            <a:ext cx="4821237" cy="1439862"/>
            <a:chOff x="2789" y="2886"/>
            <a:chExt cx="2803" cy="907"/>
          </a:xfrm>
        </p:grpSpPr>
        <p:pic>
          <p:nvPicPr>
            <p:cNvPr id="2418696" name="Picture 8" descr="buechel_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40" y="2886"/>
              <a:ext cx="852" cy="907"/>
            </a:xfrm>
            <a:prstGeom prst="rect">
              <a:avLst/>
            </a:prstGeom>
            <a:noFill/>
            <a:effectLst/>
          </p:spPr>
        </p:pic>
        <p:sp>
          <p:nvSpPr>
            <p:cNvPr id="2418697" name="Text Box 9"/>
            <p:cNvSpPr txBox="1">
              <a:spLocks noChangeArrowheads="1"/>
            </p:cNvSpPr>
            <p:nvPr/>
          </p:nvSpPr>
          <p:spPr bwMode="auto">
            <a:xfrm>
              <a:off x="2789" y="3203"/>
              <a:ext cx="19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sz="2000" b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 3" pitchFamily="18" charset="2"/>
                </a:rPr>
                <a:t> Pain intensity</a:t>
              </a:r>
              <a:endParaRPr lang="de-DE" sz="3200" b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418698" name="Group 10"/>
          <p:cNvGrpSpPr>
            <a:grpSpLocks/>
          </p:cNvGrpSpPr>
          <p:nvPr/>
        </p:nvGrpSpPr>
        <p:grpSpPr bwMode="auto">
          <a:xfrm>
            <a:off x="5075238" y="1270000"/>
            <a:ext cx="4759325" cy="1439863"/>
            <a:chOff x="2835" y="709"/>
            <a:chExt cx="2767" cy="907"/>
          </a:xfrm>
        </p:grpSpPr>
        <p:sp>
          <p:nvSpPr>
            <p:cNvPr id="2418699" name="Text Box 11"/>
            <p:cNvSpPr txBox="1">
              <a:spLocks noChangeArrowheads="1"/>
            </p:cNvSpPr>
            <p:nvPr/>
          </p:nvSpPr>
          <p:spPr bwMode="auto">
            <a:xfrm>
              <a:off x="2835" y="1094"/>
              <a:ext cx="17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de-DE" sz="2000" b="0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 3" pitchFamily="18" charset="2"/>
                </a:rPr>
                <a:t> Stimulus </a:t>
              </a:r>
              <a:r>
                <a:rPr lang="de-DE" sz="2000" b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 3" pitchFamily="18" charset="2"/>
                </a:rPr>
                <a:t>intensity</a:t>
              </a:r>
              <a:endParaRPr lang="de-DE" sz="3200" b="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2418700" name="Picture 12" descr="buechel_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94" y="709"/>
              <a:ext cx="908" cy="907"/>
            </a:xfrm>
            <a:prstGeom prst="rect">
              <a:avLst/>
            </a:prstGeom>
            <a:noFill/>
            <a:ln w="57150" cmpd="thickThin">
              <a:miter lim="800000"/>
              <a:headEnd/>
              <a:tailEnd/>
            </a:ln>
            <a:effectLst/>
          </p:spPr>
        </p:pic>
      </p:grpSp>
      <p:sp>
        <p:nvSpPr>
          <p:cNvPr id="2418701" name="Rectangle 13"/>
          <p:cNvSpPr>
            <a:spLocks noChangeArrowheads="1"/>
          </p:cNvSpPr>
          <p:nvPr/>
        </p:nvSpPr>
        <p:spPr bwMode="auto">
          <a:xfrm>
            <a:off x="410528" y="6450712"/>
            <a:ext cx="3289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b="0" dirty="0">
                <a:latin typeface="Times New Roman" pitchFamily="18" charset="0"/>
              </a:rPr>
              <a:t>Büchel et al. 2002, </a:t>
            </a:r>
            <a:r>
              <a:rPr lang="de-DE" b="0" i="1" dirty="0">
                <a:latin typeface="Times New Roman" pitchFamily="18" charset="0"/>
              </a:rPr>
              <a:t>J. Neurosci. </a:t>
            </a:r>
            <a:r>
              <a:rPr lang="de-DE" b="0" dirty="0">
                <a:latin typeface="Times New Roman" pitchFamily="18" charset="0"/>
              </a:rPr>
              <a:t>22:970-976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Model-based regressors</a:t>
            </a:r>
            <a:endParaRPr lang="en-US"/>
          </a:p>
        </p:txBody>
      </p:sp>
      <p:sp>
        <p:nvSpPr>
          <p:cNvPr id="241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general idea:</a:t>
            </a:r>
            <a:br>
              <a:rPr lang="en-GB" dirty="0"/>
            </a:br>
            <a:r>
              <a:rPr lang="en-GB" dirty="0"/>
              <a:t>generate predictions from a computational model, e.g. of learning or decision-making</a:t>
            </a:r>
          </a:p>
          <a:p>
            <a:pPr>
              <a:spcBef>
                <a:spcPct val="100000"/>
              </a:spcBef>
            </a:pPr>
            <a:r>
              <a:rPr lang="en-GB" dirty="0"/>
              <a:t>Commonly used models:</a:t>
            </a:r>
          </a:p>
          <a:p>
            <a:pPr lvl="1"/>
            <a:r>
              <a:rPr lang="en-GB" dirty="0" err="1"/>
              <a:t>Rescorla</a:t>
            </a:r>
            <a:r>
              <a:rPr lang="en-GB" dirty="0"/>
              <a:t>-Wagner learning model</a:t>
            </a:r>
          </a:p>
          <a:p>
            <a:pPr lvl="1"/>
            <a:r>
              <a:rPr lang="en-GB" dirty="0"/>
              <a:t>temporal difference (TD) learning </a:t>
            </a:r>
            <a:r>
              <a:rPr lang="en-GB" dirty="0" smtClean="0"/>
              <a:t>model</a:t>
            </a:r>
          </a:p>
          <a:p>
            <a:pPr lvl="1"/>
            <a:r>
              <a:rPr lang="en-GB" dirty="0" smtClean="0"/>
              <a:t>Bayesian learners</a:t>
            </a:r>
            <a:endParaRPr lang="en-GB" dirty="0"/>
          </a:p>
          <a:p>
            <a:pPr>
              <a:spcBef>
                <a:spcPct val="100000"/>
              </a:spcBef>
            </a:pPr>
            <a:r>
              <a:rPr lang="en-GB" dirty="0"/>
              <a:t>use these predictions to define </a:t>
            </a:r>
            <a:r>
              <a:rPr lang="en-GB" dirty="0" err="1"/>
              <a:t>regressors</a:t>
            </a:r>
            <a:endParaRPr lang="en-GB" dirty="0"/>
          </a:p>
          <a:p>
            <a:pPr>
              <a:spcBef>
                <a:spcPct val="100000"/>
              </a:spcBef>
            </a:pPr>
            <a:r>
              <a:rPr lang="en-GB" dirty="0"/>
              <a:t>include these </a:t>
            </a:r>
            <a:r>
              <a:rPr lang="en-GB" dirty="0" err="1"/>
              <a:t>regressors</a:t>
            </a:r>
            <a:r>
              <a:rPr lang="en-GB" dirty="0"/>
              <a:t> in a GLM and test for significant correlations with voxel-wise BOLD responses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2389-884F-4582-9BAC-EAD477DE6146}" type="slidenum">
              <a:rPr lang="pt-PT" smtClean="0"/>
              <a:pPr/>
              <a:t>22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Model-based fMRI analysis</a:t>
            </a:r>
            <a:endParaRPr lang="en-US" dirty="0"/>
          </a:p>
        </p:txBody>
      </p:sp>
      <p:pic>
        <p:nvPicPr>
          <p:cNvPr id="260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798" y="1300027"/>
            <a:ext cx="5945745" cy="451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268718" y="6216749"/>
            <a:ext cx="36102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b="0" dirty="0" smtClean="0">
                <a:latin typeface="Times New Roman" pitchFamily="18" charset="0"/>
              </a:rPr>
              <a:t>Gläscher &amp; O‘Doherty 2010, </a:t>
            </a:r>
            <a:r>
              <a:rPr lang="de-DE" b="0" i="1" dirty="0" smtClean="0">
                <a:latin typeface="Times New Roman" pitchFamily="18" charset="0"/>
              </a:rPr>
              <a:t>WIREs Cogn. Sci.</a:t>
            </a:r>
            <a:endParaRPr lang="de-DE" b="0" dirty="0"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2389-884F-4582-9BAC-EAD477DE6146}" type="slidenum">
              <a:rPr lang="pt-PT" smtClean="0"/>
              <a:pPr/>
              <a:t>23</a:t>
            </a:fld>
            <a:endParaRPr lang="pt-PT"/>
          </a:p>
        </p:txBody>
      </p:sp>
      <p:sp>
        <p:nvSpPr>
          <p:cNvPr id="4" name="Rectangle 3"/>
          <p:cNvSpPr/>
          <p:nvPr/>
        </p:nvSpPr>
        <p:spPr bwMode="auto">
          <a:xfrm>
            <a:off x="2535936" y="4584192"/>
            <a:ext cx="1537924" cy="7924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Model-based </a:t>
            </a:r>
            <a:br>
              <a:rPr lang="en-GB" dirty="0" smtClean="0"/>
            </a:br>
            <a:r>
              <a:rPr lang="en-GB" dirty="0" smtClean="0"/>
              <a:t>fMRI analysis</a:t>
            </a:r>
            <a:endParaRPr lang="en-US" dirty="0"/>
          </a:p>
        </p:txBody>
      </p:sp>
      <p:pic>
        <p:nvPicPr>
          <p:cNvPr id="260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3811" y="182875"/>
            <a:ext cx="6066951" cy="653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64129" y="6409139"/>
            <a:ext cx="36102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b="0" dirty="0" smtClean="0">
                <a:latin typeface="Times New Roman" pitchFamily="18" charset="0"/>
              </a:rPr>
              <a:t>Gläscher &amp; O‘Doherty 2010, </a:t>
            </a:r>
            <a:r>
              <a:rPr lang="de-DE" b="0" i="1" dirty="0" smtClean="0">
                <a:latin typeface="Times New Roman" pitchFamily="18" charset="0"/>
              </a:rPr>
              <a:t>WIREs Cogn. Sci.</a:t>
            </a:r>
            <a:endParaRPr lang="de-DE" b="0" dirty="0"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2389-884F-4582-9BAC-EAD477DE6146}" type="slidenum">
              <a:rPr lang="pt-PT" smtClean="0"/>
              <a:pPr/>
              <a:t>24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218" name="Rectangle 2"/>
          <p:cNvSpPr>
            <a:spLocks noChangeArrowheads="1"/>
          </p:cNvSpPr>
          <p:nvPr/>
        </p:nvSpPr>
        <p:spPr bwMode="auto">
          <a:xfrm>
            <a:off x="776288" y="1484313"/>
            <a:ext cx="8458200" cy="4819650"/>
          </a:xfrm>
          <a:prstGeom prst="rect">
            <a:avLst/>
          </a:prstGeom>
          <a:solidFill>
            <a:schemeClr val="bg1"/>
          </a:solidFill>
          <a:ln w="38100" cmpd="dbl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92100" indent="-2921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b="0"/>
              <a:t> </a:t>
            </a:r>
            <a:r>
              <a:rPr lang="en-US" sz="2400" b="0"/>
              <a:t>Categorical designs</a:t>
            </a:r>
            <a:endParaRPr lang="en-US" sz="2000" b="0"/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1800" b="0"/>
              <a:t>		</a:t>
            </a:r>
            <a:r>
              <a:rPr lang="en-US" sz="2000" b="0"/>
              <a:t>Subtraction 	- Pure insertion, evoked / differential responses</a:t>
            </a:r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Conjunction 	- Testing multiple hypotheses</a:t>
            </a:r>
            <a:endParaRPr lang="en-US" sz="2000" b="0">
              <a:solidFill>
                <a:srgbClr val="FFFF00"/>
              </a:solidFill>
            </a:endParaRPr>
          </a:p>
          <a:p>
            <a:pPr marL="292100" indent="-292100" eaLnBrk="0" hangingPunct="0">
              <a:spcBef>
                <a:spcPct val="20000"/>
              </a:spcBef>
            </a:pPr>
            <a:endParaRPr lang="en-US" sz="2000" b="0"/>
          </a:p>
          <a:p>
            <a:pPr marL="292100" indent="-2921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/>
              <a:t> Parametric designs</a:t>
            </a:r>
            <a:endParaRPr lang="en-US" sz="2000" b="0"/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Linear 		- Adaptation, cognitive dimensions</a:t>
            </a:r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Nonlinear	- Polynomial expansions, neurometric functions</a:t>
            </a:r>
            <a:r>
              <a:rPr lang="en-US" sz="2000" b="0">
                <a:solidFill>
                  <a:srgbClr val="FFFF00"/>
                </a:solidFill>
              </a:rPr>
              <a:t> </a:t>
            </a:r>
            <a:r>
              <a:rPr lang="en-US" sz="2000" b="0"/>
              <a:t>	</a:t>
            </a:r>
            <a:r>
              <a:rPr lang="en-US" sz="1800" b="0"/>
              <a:t>		</a:t>
            </a:r>
            <a:endParaRPr lang="en-US" sz="1800" b="0">
              <a:solidFill>
                <a:srgbClr val="FAFD00"/>
              </a:solidFill>
            </a:endParaRPr>
          </a:p>
          <a:p>
            <a:pPr marL="292100" indent="-2921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800" b="0">
                <a:solidFill>
                  <a:srgbClr val="FF0000"/>
                </a:solidFill>
              </a:rPr>
              <a:t> </a:t>
            </a:r>
            <a:r>
              <a:rPr lang="en-US" sz="2400" b="0">
                <a:solidFill>
                  <a:srgbClr val="FF0000"/>
                </a:solidFill>
              </a:rPr>
              <a:t>Factorial designs</a:t>
            </a:r>
            <a:endParaRPr lang="en-US" sz="2000" b="0">
              <a:solidFill>
                <a:srgbClr val="FF0000"/>
              </a:solidFill>
            </a:endParaRPr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Categorical	- Interactions and pure insertion</a:t>
            </a:r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Parametric	- Linear and nonlinear interactions</a:t>
            </a:r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		- Psychophysiological Interactions</a:t>
            </a:r>
          </a:p>
          <a:p>
            <a:pPr marL="292100" indent="-292100" eaLnBrk="0" hangingPunct="0">
              <a:spcBef>
                <a:spcPct val="20000"/>
              </a:spcBef>
            </a:pPr>
            <a:endParaRPr lang="en-US" sz="1600" b="0"/>
          </a:p>
        </p:txBody>
      </p:sp>
      <p:sp>
        <p:nvSpPr>
          <p:cNvPr id="2441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25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12713"/>
            <a:ext cx="9258300" cy="1143000"/>
          </a:xfrm>
        </p:spPr>
        <p:txBody>
          <a:bodyPr/>
          <a:lstStyle/>
          <a:p>
            <a:r>
              <a:rPr lang="en-GB"/>
              <a:t>Main effects and interactions</a:t>
            </a:r>
            <a:endParaRPr lang="en-US"/>
          </a:p>
        </p:txBody>
      </p:sp>
      <p:grpSp>
        <p:nvGrpSpPr>
          <p:cNvPr id="2439171" name="Group 3"/>
          <p:cNvGrpSpPr>
            <a:grpSpLocks/>
          </p:cNvGrpSpPr>
          <p:nvPr/>
        </p:nvGrpSpPr>
        <p:grpSpPr bwMode="auto">
          <a:xfrm>
            <a:off x="568325" y="1146175"/>
            <a:ext cx="3133725" cy="2520950"/>
            <a:chOff x="4067" y="839"/>
            <a:chExt cx="1974" cy="1588"/>
          </a:xfrm>
        </p:grpSpPr>
        <p:grpSp>
          <p:nvGrpSpPr>
            <p:cNvPr id="2439172" name="Group 4"/>
            <p:cNvGrpSpPr>
              <a:grpSpLocks/>
            </p:cNvGrpSpPr>
            <p:nvPr/>
          </p:nvGrpSpPr>
          <p:grpSpPr bwMode="auto">
            <a:xfrm>
              <a:off x="4617" y="1344"/>
              <a:ext cx="1335" cy="1000"/>
              <a:chOff x="4305" y="1350"/>
              <a:chExt cx="1335" cy="1000"/>
            </a:xfrm>
          </p:grpSpPr>
          <p:sp>
            <p:nvSpPr>
              <p:cNvPr id="2439173" name="Rectangle 5"/>
              <p:cNvSpPr>
                <a:spLocks noChangeArrowheads="1"/>
              </p:cNvSpPr>
              <p:nvPr/>
            </p:nvSpPr>
            <p:spPr bwMode="auto">
              <a:xfrm>
                <a:off x="4305" y="1350"/>
                <a:ext cx="1335" cy="1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9174" name="Line 6"/>
              <p:cNvSpPr>
                <a:spLocks noChangeShapeType="1"/>
              </p:cNvSpPr>
              <p:nvPr/>
            </p:nvSpPr>
            <p:spPr bwMode="auto">
              <a:xfrm>
                <a:off x="4305" y="1826"/>
                <a:ext cx="13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9175" name="Line 7"/>
              <p:cNvSpPr>
                <a:spLocks noChangeShapeType="1"/>
              </p:cNvSpPr>
              <p:nvPr/>
            </p:nvSpPr>
            <p:spPr bwMode="auto">
              <a:xfrm>
                <a:off x="4957" y="1350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9176" name="Rectangle 8"/>
              <p:cNvSpPr>
                <a:spLocks noChangeArrowheads="1"/>
              </p:cNvSpPr>
              <p:nvPr/>
            </p:nvSpPr>
            <p:spPr bwMode="auto">
              <a:xfrm>
                <a:off x="4493" y="1462"/>
                <a:ext cx="3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A1</a:t>
                </a:r>
              </a:p>
            </p:txBody>
          </p:sp>
          <p:sp>
            <p:nvSpPr>
              <p:cNvPr id="2439177" name="Rectangle 9"/>
              <p:cNvSpPr>
                <a:spLocks noChangeArrowheads="1"/>
              </p:cNvSpPr>
              <p:nvPr/>
            </p:nvSpPr>
            <p:spPr bwMode="auto">
              <a:xfrm>
                <a:off x="5119" y="1462"/>
                <a:ext cx="3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A2</a:t>
                </a:r>
              </a:p>
            </p:txBody>
          </p:sp>
          <p:sp>
            <p:nvSpPr>
              <p:cNvPr id="2439178" name="Rectangle 10"/>
              <p:cNvSpPr>
                <a:spLocks noChangeArrowheads="1"/>
              </p:cNvSpPr>
              <p:nvPr/>
            </p:nvSpPr>
            <p:spPr bwMode="auto">
              <a:xfrm>
                <a:off x="5119" y="1942"/>
                <a:ext cx="3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B2</a:t>
                </a:r>
              </a:p>
            </p:txBody>
          </p:sp>
          <p:sp>
            <p:nvSpPr>
              <p:cNvPr id="2439179" name="Rectangle 11"/>
              <p:cNvSpPr>
                <a:spLocks noChangeArrowheads="1"/>
              </p:cNvSpPr>
              <p:nvPr/>
            </p:nvSpPr>
            <p:spPr bwMode="auto">
              <a:xfrm>
                <a:off x="4493" y="1942"/>
                <a:ext cx="3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B1</a:t>
                </a:r>
              </a:p>
            </p:txBody>
          </p:sp>
        </p:grpSp>
        <p:grpSp>
          <p:nvGrpSpPr>
            <p:cNvPr id="2439180" name="Group 12"/>
            <p:cNvGrpSpPr>
              <a:grpSpLocks/>
            </p:cNvGrpSpPr>
            <p:nvPr/>
          </p:nvGrpSpPr>
          <p:grpSpPr bwMode="auto">
            <a:xfrm>
              <a:off x="4611" y="839"/>
              <a:ext cx="1430" cy="457"/>
              <a:chOff x="4299" y="845"/>
              <a:chExt cx="1430" cy="457"/>
            </a:xfrm>
          </p:grpSpPr>
          <p:sp>
            <p:nvSpPr>
              <p:cNvPr id="2439181" name="Rectangle 13"/>
              <p:cNvSpPr>
                <a:spLocks noChangeArrowheads="1"/>
              </p:cNvSpPr>
              <p:nvPr/>
            </p:nvSpPr>
            <p:spPr bwMode="auto">
              <a:xfrm>
                <a:off x="4526" y="845"/>
                <a:ext cx="833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Task (1/2)</a:t>
                </a:r>
                <a:endParaRPr lang="en-US" sz="2000" b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439182" name="Rectangle 14"/>
              <p:cNvSpPr>
                <a:spLocks noChangeArrowheads="1"/>
              </p:cNvSpPr>
              <p:nvPr/>
            </p:nvSpPr>
            <p:spPr bwMode="auto">
              <a:xfrm>
                <a:off x="4299" y="1071"/>
                <a:ext cx="143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GB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Viewing    Naming </a:t>
                </a:r>
                <a:endPara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2439183" name="Group 15"/>
            <p:cNvGrpSpPr>
              <a:grpSpLocks/>
            </p:cNvGrpSpPr>
            <p:nvPr/>
          </p:nvGrpSpPr>
          <p:grpSpPr bwMode="auto">
            <a:xfrm>
              <a:off x="4067" y="975"/>
              <a:ext cx="501" cy="1452"/>
              <a:chOff x="3755" y="981"/>
              <a:chExt cx="501" cy="1452"/>
            </a:xfrm>
          </p:grpSpPr>
          <p:sp>
            <p:nvSpPr>
              <p:cNvPr id="2439184" name="Rectangle 16"/>
              <p:cNvSpPr>
                <a:spLocks noChangeArrowheads="1"/>
              </p:cNvSpPr>
              <p:nvPr/>
            </p:nvSpPr>
            <p:spPr bwMode="auto">
              <a:xfrm rot="16200000">
                <a:off x="3377" y="1695"/>
                <a:ext cx="1003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Stimuli (A/B)</a:t>
                </a:r>
                <a:endParaRPr lang="en-US" sz="2000" b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439185" name="Rectangle 17"/>
              <p:cNvSpPr>
                <a:spLocks noChangeArrowheads="1"/>
              </p:cNvSpPr>
              <p:nvPr/>
            </p:nvSpPr>
            <p:spPr bwMode="auto">
              <a:xfrm rot="16200000">
                <a:off x="3416" y="1592"/>
                <a:ext cx="145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GB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Objects    Colours</a:t>
                </a:r>
                <a:endPara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2439200" name="Rectangle 32"/>
          <p:cNvSpPr>
            <a:spLocks noChangeArrowheads="1"/>
          </p:cNvSpPr>
          <p:nvPr/>
        </p:nvSpPr>
        <p:spPr bwMode="auto">
          <a:xfrm>
            <a:off x="4349750" y="1219200"/>
            <a:ext cx="5291138" cy="22558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182563" indent="-182563" eaLnBrk="0" hangingPunct="0">
              <a:buFontTx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Main effect of task:</a:t>
            </a:r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(A1 + B1) – (A2 + B2)</a:t>
            </a:r>
          </a:p>
          <a:p>
            <a:pPr marL="182563" indent="-182563" eaLnBrk="0" hangingPunct="0">
              <a:buFontTx/>
              <a:buChar char="•"/>
            </a:pPr>
            <a:endParaRPr lang="en-US" sz="16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82563" indent="-182563" eaLnBrk="0" hangingPunct="0">
              <a:buFontTx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Main effect of stimuli:</a:t>
            </a:r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	(A1 + A2) – (B1 + B2)</a:t>
            </a:r>
          </a:p>
          <a:p>
            <a:pPr marL="182563" indent="-182563" eaLnBrk="0" hangingPunct="0">
              <a:buFontTx/>
              <a:buChar char="•"/>
            </a:pPr>
            <a:endParaRPr lang="en-US" sz="18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82563" indent="-182563" eaLnBrk="0" hangingPunct="0">
              <a:buFontTx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of task and stimuli:</a:t>
            </a:r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Can show a failure of pure insertion</a:t>
            </a:r>
          </a:p>
          <a:p>
            <a:pPr marL="182563" indent="-182563" eaLnBrk="0" hangingPunct="0"/>
            <a:endParaRPr lang="en-US" sz="18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82563" indent="-182563" eaLnBrk="0" hangingPunct="0"/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		(A1 – B1) – (A2 – B2)</a:t>
            </a:r>
            <a:endParaRPr lang="en-GB" sz="18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199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49" y="1507997"/>
            <a:ext cx="5437545" cy="457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Factorial</a:t>
            </a:r>
            <a:r>
              <a:rPr lang="de-CH" dirty="0" smtClean="0"/>
              <a:t> design</a:t>
            </a:r>
            <a:endParaRPr lang="de-CH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27</a:t>
            </a:fld>
            <a:endParaRPr lang="pt-PT"/>
          </a:p>
        </p:txBody>
      </p:sp>
      <p:grpSp>
        <p:nvGrpSpPr>
          <p:cNvPr id="31" name="Group 3"/>
          <p:cNvGrpSpPr>
            <a:grpSpLocks/>
          </p:cNvGrpSpPr>
          <p:nvPr/>
        </p:nvGrpSpPr>
        <p:grpSpPr bwMode="auto">
          <a:xfrm>
            <a:off x="567531" y="2125663"/>
            <a:ext cx="3133725" cy="2520950"/>
            <a:chOff x="4067" y="839"/>
            <a:chExt cx="1974" cy="1588"/>
          </a:xfrm>
        </p:grpSpPr>
        <p:grpSp>
          <p:nvGrpSpPr>
            <p:cNvPr id="32" name="Group 4"/>
            <p:cNvGrpSpPr>
              <a:grpSpLocks/>
            </p:cNvGrpSpPr>
            <p:nvPr/>
          </p:nvGrpSpPr>
          <p:grpSpPr bwMode="auto">
            <a:xfrm>
              <a:off x="4617" y="1344"/>
              <a:ext cx="1335" cy="1000"/>
              <a:chOff x="4305" y="1350"/>
              <a:chExt cx="1335" cy="1000"/>
            </a:xfrm>
          </p:grpSpPr>
          <p:sp>
            <p:nvSpPr>
              <p:cNvPr id="39" name="Rectangle 5"/>
              <p:cNvSpPr>
                <a:spLocks noChangeArrowheads="1"/>
              </p:cNvSpPr>
              <p:nvPr/>
            </p:nvSpPr>
            <p:spPr bwMode="auto">
              <a:xfrm>
                <a:off x="4305" y="1350"/>
                <a:ext cx="1335" cy="1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6"/>
              <p:cNvSpPr>
                <a:spLocks noChangeShapeType="1"/>
              </p:cNvSpPr>
              <p:nvPr/>
            </p:nvSpPr>
            <p:spPr bwMode="auto">
              <a:xfrm>
                <a:off x="4305" y="1826"/>
                <a:ext cx="13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>
                <a:off x="4957" y="1350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8"/>
              <p:cNvSpPr>
                <a:spLocks noChangeArrowheads="1"/>
              </p:cNvSpPr>
              <p:nvPr/>
            </p:nvSpPr>
            <p:spPr bwMode="auto">
              <a:xfrm>
                <a:off x="4493" y="1462"/>
                <a:ext cx="3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A1</a:t>
                </a:r>
              </a:p>
            </p:txBody>
          </p:sp>
          <p:sp>
            <p:nvSpPr>
              <p:cNvPr id="43" name="Rectangle 9"/>
              <p:cNvSpPr>
                <a:spLocks noChangeArrowheads="1"/>
              </p:cNvSpPr>
              <p:nvPr/>
            </p:nvSpPr>
            <p:spPr bwMode="auto">
              <a:xfrm>
                <a:off x="5119" y="1462"/>
                <a:ext cx="3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A2</a:t>
                </a:r>
              </a:p>
            </p:txBody>
          </p:sp>
          <p:sp>
            <p:nvSpPr>
              <p:cNvPr id="44" name="Rectangle 10"/>
              <p:cNvSpPr>
                <a:spLocks noChangeArrowheads="1"/>
              </p:cNvSpPr>
              <p:nvPr/>
            </p:nvSpPr>
            <p:spPr bwMode="auto">
              <a:xfrm>
                <a:off x="5119" y="1942"/>
                <a:ext cx="3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B2</a:t>
                </a:r>
              </a:p>
            </p:txBody>
          </p:sp>
          <p:sp>
            <p:nvSpPr>
              <p:cNvPr id="45" name="Rectangle 11"/>
              <p:cNvSpPr>
                <a:spLocks noChangeArrowheads="1"/>
              </p:cNvSpPr>
              <p:nvPr/>
            </p:nvSpPr>
            <p:spPr bwMode="auto">
              <a:xfrm>
                <a:off x="4493" y="1942"/>
                <a:ext cx="3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B1</a:t>
                </a:r>
              </a:p>
            </p:txBody>
          </p:sp>
        </p:grpSp>
        <p:grpSp>
          <p:nvGrpSpPr>
            <p:cNvPr id="33" name="Group 12"/>
            <p:cNvGrpSpPr>
              <a:grpSpLocks/>
            </p:cNvGrpSpPr>
            <p:nvPr/>
          </p:nvGrpSpPr>
          <p:grpSpPr bwMode="auto">
            <a:xfrm>
              <a:off x="4611" y="839"/>
              <a:ext cx="1430" cy="457"/>
              <a:chOff x="4299" y="845"/>
              <a:chExt cx="1430" cy="457"/>
            </a:xfrm>
          </p:grpSpPr>
          <p:sp>
            <p:nvSpPr>
              <p:cNvPr id="37" name="Rectangle 13"/>
              <p:cNvSpPr>
                <a:spLocks noChangeArrowheads="1"/>
              </p:cNvSpPr>
              <p:nvPr/>
            </p:nvSpPr>
            <p:spPr bwMode="auto">
              <a:xfrm>
                <a:off x="4526" y="845"/>
                <a:ext cx="833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Task (1/2)</a:t>
                </a:r>
                <a:endParaRPr lang="en-US" sz="2000" b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8" name="Rectangle 14"/>
              <p:cNvSpPr>
                <a:spLocks noChangeArrowheads="1"/>
              </p:cNvSpPr>
              <p:nvPr/>
            </p:nvSpPr>
            <p:spPr bwMode="auto">
              <a:xfrm>
                <a:off x="4299" y="1071"/>
                <a:ext cx="143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GB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Viewing    Naming </a:t>
                </a:r>
                <a:endPara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34" name="Group 15"/>
            <p:cNvGrpSpPr>
              <a:grpSpLocks/>
            </p:cNvGrpSpPr>
            <p:nvPr/>
          </p:nvGrpSpPr>
          <p:grpSpPr bwMode="auto">
            <a:xfrm>
              <a:off x="4067" y="975"/>
              <a:ext cx="501" cy="1452"/>
              <a:chOff x="3755" y="981"/>
              <a:chExt cx="501" cy="1452"/>
            </a:xfrm>
          </p:grpSpPr>
          <p:sp>
            <p:nvSpPr>
              <p:cNvPr id="35" name="Rectangle 16"/>
              <p:cNvSpPr>
                <a:spLocks noChangeArrowheads="1"/>
              </p:cNvSpPr>
              <p:nvPr/>
            </p:nvSpPr>
            <p:spPr bwMode="auto">
              <a:xfrm rot="16200000">
                <a:off x="3377" y="1695"/>
                <a:ext cx="1003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Stimuli (A/B)</a:t>
                </a:r>
                <a:endParaRPr lang="en-US" sz="2000" b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6" name="Rectangle 17"/>
              <p:cNvSpPr>
                <a:spLocks noChangeArrowheads="1"/>
              </p:cNvSpPr>
              <p:nvPr/>
            </p:nvSpPr>
            <p:spPr bwMode="auto">
              <a:xfrm rot="16200000">
                <a:off x="3416" y="1592"/>
                <a:ext cx="145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GB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Objects    Colours</a:t>
                </a:r>
                <a:endPara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7678057" y="1971774"/>
            <a:ext cx="1480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A1 B1 A2 B2</a:t>
            </a:r>
            <a:endParaRPr lang="de-CH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7823200" y="2279551"/>
            <a:ext cx="0" cy="3882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7975600" y="2279551"/>
            <a:ext cx="108858" cy="3882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8084459" y="2279551"/>
            <a:ext cx="333826" cy="5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8251372" y="2293257"/>
            <a:ext cx="399142" cy="5578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01985" name="Rectangle 2601984"/>
          <p:cNvSpPr/>
          <p:nvPr/>
        </p:nvSpPr>
        <p:spPr>
          <a:xfrm>
            <a:off x="1274107" y="5039999"/>
            <a:ext cx="2403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Main effect of task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0" hangingPunct="0"/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A1 + B1) – (A2 + B2)</a:t>
            </a:r>
          </a:p>
        </p:txBody>
      </p:sp>
    </p:spTree>
    <p:extLst>
      <p:ext uri="{BB962C8B-B14F-4D97-AF65-F5344CB8AC3E}">
        <p14:creationId xmlns:p14="http://schemas.microsoft.com/office/powerpoint/2010/main" val="12750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49" y="1514475"/>
            <a:ext cx="5423617" cy="45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Factorial</a:t>
            </a:r>
            <a:r>
              <a:rPr lang="de-CH" dirty="0" smtClean="0"/>
              <a:t> design</a:t>
            </a:r>
            <a:endParaRPr lang="de-CH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28</a:t>
            </a:fld>
            <a:endParaRPr lang="pt-PT"/>
          </a:p>
        </p:txBody>
      </p:sp>
      <p:grpSp>
        <p:nvGrpSpPr>
          <p:cNvPr id="31" name="Group 3"/>
          <p:cNvGrpSpPr>
            <a:grpSpLocks/>
          </p:cNvGrpSpPr>
          <p:nvPr/>
        </p:nvGrpSpPr>
        <p:grpSpPr bwMode="auto">
          <a:xfrm>
            <a:off x="567531" y="2125663"/>
            <a:ext cx="3133725" cy="2520950"/>
            <a:chOff x="4067" y="839"/>
            <a:chExt cx="1974" cy="1588"/>
          </a:xfrm>
        </p:grpSpPr>
        <p:grpSp>
          <p:nvGrpSpPr>
            <p:cNvPr id="32" name="Group 4"/>
            <p:cNvGrpSpPr>
              <a:grpSpLocks/>
            </p:cNvGrpSpPr>
            <p:nvPr/>
          </p:nvGrpSpPr>
          <p:grpSpPr bwMode="auto">
            <a:xfrm>
              <a:off x="4617" y="1344"/>
              <a:ext cx="1335" cy="1000"/>
              <a:chOff x="4305" y="1350"/>
              <a:chExt cx="1335" cy="1000"/>
            </a:xfrm>
          </p:grpSpPr>
          <p:sp>
            <p:nvSpPr>
              <p:cNvPr id="39" name="Rectangle 5"/>
              <p:cNvSpPr>
                <a:spLocks noChangeArrowheads="1"/>
              </p:cNvSpPr>
              <p:nvPr/>
            </p:nvSpPr>
            <p:spPr bwMode="auto">
              <a:xfrm>
                <a:off x="4305" y="1350"/>
                <a:ext cx="1335" cy="1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6"/>
              <p:cNvSpPr>
                <a:spLocks noChangeShapeType="1"/>
              </p:cNvSpPr>
              <p:nvPr/>
            </p:nvSpPr>
            <p:spPr bwMode="auto">
              <a:xfrm>
                <a:off x="4305" y="1826"/>
                <a:ext cx="13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>
                <a:off x="4957" y="1350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8"/>
              <p:cNvSpPr>
                <a:spLocks noChangeArrowheads="1"/>
              </p:cNvSpPr>
              <p:nvPr/>
            </p:nvSpPr>
            <p:spPr bwMode="auto">
              <a:xfrm>
                <a:off x="4493" y="1462"/>
                <a:ext cx="3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A1</a:t>
                </a:r>
              </a:p>
            </p:txBody>
          </p:sp>
          <p:sp>
            <p:nvSpPr>
              <p:cNvPr id="43" name="Rectangle 9"/>
              <p:cNvSpPr>
                <a:spLocks noChangeArrowheads="1"/>
              </p:cNvSpPr>
              <p:nvPr/>
            </p:nvSpPr>
            <p:spPr bwMode="auto">
              <a:xfrm>
                <a:off x="5119" y="1462"/>
                <a:ext cx="3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A2</a:t>
                </a:r>
              </a:p>
            </p:txBody>
          </p:sp>
          <p:sp>
            <p:nvSpPr>
              <p:cNvPr id="44" name="Rectangle 10"/>
              <p:cNvSpPr>
                <a:spLocks noChangeArrowheads="1"/>
              </p:cNvSpPr>
              <p:nvPr/>
            </p:nvSpPr>
            <p:spPr bwMode="auto">
              <a:xfrm>
                <a:off x="5119" y="1942"/>
                <a:ext cx="3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B2</a:t>
                </a:r>
              </a:p>
            </p:txBody>
          </p:sp>
          <p:sp>
            <p:nvSpPr>
              <p:cNvPr id="45" name="Rectangle 11"/>
              <p:cNvSpPr>
                <a:spLocks noChangeArrowheads="1"/>
              </p:cNvSpPr>
              <p:nvPr/>
            </p:nvSpPr>
            <p:spPr bwMode="auto">
              <a:xfrm>
                <a:off x="4493" y="1942"/>
                <a:ext cx="3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B1</a:t>
                </a:r>
              </a:p>
            </p:txBody>
          </p:sp>
        </p:grpSp>
        <p:grpSp>
          <p:nvGrpSpPr>
            <p:cNvPr id="33" name="Group 12"/>
            <p:cNvGrpSpPr>
              <a:grpSpLocks/>
            </p:cNvGrpSpPr>
            <p:nvPr/>
          </p:nvGrpSpPr>
          <p:grpSpPr bwMode="auto">
            <a:xfrm>
              <a:off x="4611" y="839"/>
              <a:ext cx="1430" cy="457"/>
              <a:chOff x="4299" y="845"/>
              <a:chExt cx="1430" cy="457"/>
            </a:xfrm>
          </p:grpSpPr>
          <p:sp>
            <p:nvSpPr>
              <p:cNvPr id="37" name="Rectangle 13"/>
              <p:cNvSpPr>
                <a:spLocks noChangeArrowheads="1"/>
              </p:cNvSpPr>
              <p:nvPr/>
            </p:nvSpPr>
            <p:spPr bwMode="auto">
              <a:xfrm>
                <a:off x="4526" y="845"/>
                <a:ext cx="833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Task (1/2)</a:t>
                </a:r>
                <a:endParaRPr lang="en-US" sz="2000" b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8" name="Rectangle 14"/>
              <p:cNvSpPr>
                <a:spLocks noChangeArrowheads="1"/>
              </p:cNvSpPr>
              <p:nvPr/>
            </p:nvSpPr>
            <p:spPr bwMode="auto">
              <a:xfrm>
                <a:off x="4299" y="1071"/>
                <a:ext cx="143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GB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Viewing    Naming </a:t>
                </a:r>
                <a:endPara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34" name="Group 15"/>
            <p:cNvGrpSpPr>
              <a:grpSpLocks/>
            </p:cNvGrpSpPr>
            <p:nvPr/>
          </p:nvGrpSpPr>
          <p:grpSpPr bwMode="auto">
            <a:xfrm>
              <a:off x="4067" y="975"/>
              <a:ext cx="501" cy="1452"/>
              <a:chOff x="3755" y="981"/>
              <a:chExt cx="501" cy="1452"/>
            </a:xfrm>
          </p:grpSpPr>
          <p:sp>
            <p:nvSpPr>
              <p:cNvPr id="35" name="Rectangle 16"/>
              <p:cNvSpPr>
                <a:spLocks noChangeArrowheads="1"/>
              </p:cNvSpPr>
              <p:nvPr/>
            </p:nvSpPr>
            <p:spPr bwMode="auto">
              <a:xfrm rot="16200000">
                <a:off x="3377" y="1695"/>
                <a:ext cx="1003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Stimuli (A/B)</a:t>
                </a:r>
                <a:endParaRPr lang="en-US" sz="2000" b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6" name="Rectangle 17"/>
              <p:cNvSpPr>
                <a:spLocks noChangeArrowheads="1"/>
              </p:cNvSpPr>
              <p:nvPr/>
            </p:nvSpPr>
            <p:spPr bwMode="auto">
              <a:xfrm rot="16200000">
                <a:off x="3416" y="1592"/>
                <a:ext cx="145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GB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Objects    Colours</a:t>
                </a:r>
                <a:endPara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7678057" y="1971774"/>
            <a:ext cx="1480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A1 B1 A2 B2</a:t>
            </a:r>
            <a:endParaRPr lang="de-CH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7823200" y="2279551"/>
            <a:ext cx="0" cy="3882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7975600" y="2279551"/>
            <a:ext cx="108858" cy="5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0" idx="2"/>
          </p:cNvCxnSpPr>
          <p:nvPr/>
        </p:nvCxnSpPr>
        <p:spPr bwMode="auto">
          <a:xfrm flipH="1">
            <a:off x="8084458" y="2279551"/>
            <a:ext cx="333828" cy="3882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8251373" y="2279551"/>
            <a:ext cx="420916" cy="5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1138610" y="5039999"/>
            <a:ext cx="2674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Main effect of stimuli:</a:t>
            </a:r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0" hangingPunct="0"/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A1 + A2) – (B1 + B2)</a:t>
            </a:r>
          </a:p>
        </p:txBody>
      </p:sp>
    </p:spTree>
    <p:extLst>
      <p:ext uri="{BB962C8B-B14F-4D97-AF65-F5344CB8AC3E}">
        <p14:creationId xmlns:p14="http://schemas.microsoft.com/office/powerpoint/2010/main" val="13368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50" y="1520826"/>
            <a:ext cx="5437546" cy="459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Factorial</a:t>
            </a:r>
            <a:r>
              <a:rPr lang="de-CH" dirty="0" smtClean="0"/>
              <a:t> design</a:t>
            </a:r>
            <a:endParaRPr lang="de-CH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29</a:t>
            </a:fld>
            <a:endParaRPr lang="pt-PT"/>
          </a:p>
        </p:txBody>
      </p:sp>
      <p:grpSp>
        <p:nvGrpSpPr>
          <p:cNvPr id="31" name="Group 3"/>
          <p:cNvGrpSpPr>
            <a:grpSpLocks/>
          </p:cNvGrpSpPr>
          <p:nvPr/>
        </p:nvGrpSpPr>
        <p:grpSpPr bwMode="auto">
          <a:xfrm>
            <a:off x="567531" y="2125663"/>
            <a:ext cx="3133725" cy="2520950"/>
            <a:chOff x="4067" y="839"/>
            <a:chExt cx="1974" cy="1588"/>
          </a:xfrm>
        </p:grpSpPr>
        <p:grpSp>
          <p:nvGrpSpPr>
            <p:cNvPr id="32" name="Group 4"/>
            <p:cNvGrpSpPr>
              <a:grpSpLocks/>
            </p:cNvGrpSpPr>
            <p:nvPr/>
          </p:nvGrpSpPr>
          <p:grpSpPr bwMode="auto">
            <a:xfrm>
              <a:off x="4617" y="1344"/>
              <a:ext cx="1335" cy="1000"/>
              <a:chOff x="4305" y="1350"/>
              <a:chExt cx="1335" cy="1000"/>
            </a:xfrm>
          </p:grpSpPr>
          <p:sp>
            <p:nvSpPr>
              <p:cNvPr id="39" name="Rectangle 5"/>
              <p:cNvSpPr>
                <a:spLocks noChangeArrowheads="1"/>
              </p:cNvSpPr>
              <p:nvPr/>
            </p:nvSpPr>
            <p:spPr bwMode="auto">
              <a:xfrm>
                <a:off x="4305" y="1350"/>
                <a:ext cx="1335" cy="1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6"/>
              <p:cNvSpPr>
                <a:spLocks noChangeShapeType="1"/>
              </p:cNvSpPr>
              <p:nvPr/>
            </p:nvSpPr>
            <p:spPr bwMode="auto">
              <a:xfrm>
                <a:off x="4305" y="1826"/>
                <a:ext cx="13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>
                <a:off x="4957" y="1350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8"/>
              <p:cNvSpPr>
                <a:spLocks noChangeArrowheads="1"/>
              </p:cNvSpPr>
              <p:nvPr/>
            </p:nvSpPr>
            <p:spPr bwMode="auto">
              <a:xfrm>
                <a:off x="4493" y="1462"/>
                <a:ext cx="3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A1</a:t>
                </a:r>
              </a:p>
            </p:txBody>
          </p:sp>
          <p:sp>
            <p:nvSpPr>
              <p:cNvPr id="43" name="Rectangle 9"/>
              <p:cNvSpPr>
                <a:spLocks noChangeArrowheads="1"/>
              </p:cNvSpPr>
              <p:nvPr/>
            </p:nvSpPr>
            <p:spPr bwMode="auto">
              <a:xfrm>
                <a:off x="5119" y="1462"/>
                <a:ext cx="3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A2</a:t>
                </a:r>
              </a:p>
            </p:txBody>
          </p:sp>
          <p:sp>
            <p:nvSpPr>
              <p:cNvPr id="44" name="Rectangle 10"/>
              <p:cNvSpPr>
                <a:spLocks noChangeArrowheads="1"/>
              </p:cNvSpPr>
              <p:nvPr/>
            </p:nvSpPr>
            <p:spPr bwMode="auto">
              <a:xfrm>
                <a:off x="5119" y="1942"/>
                <a:ext cx="3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B2</a:t>
                </a:r>
              </a:p>
            </p:txBody>
          </p:sp>
          <p:sp>
            <p:nvSpPr>
              <p:cNvPr id="45" name="Rectangle 11"/>
              <p:cNvSpPr>
                <a:spLocks noChangeArrowheads="1"/>
              </p:cNvSpPr>
              <p:nvPr/>
            </p:nvSpPr>
            <p:spPr bwMode="auto">
              <a:xfrm>
                <a:off x="4493" y="1942"/>
                <a:ext cx="3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B1</a:t>
                </a:r>
              </a:p>
            </p:txBody>
          </p:sp>
        </p:grpSp>
        <p:grpSp>
          <p:nvGrpSpPr>
            <p:cNvPr id="33" name="Group 12"/>
            <p:cNvGrpSpPr>
              <a:grpSpLocks/>
            </p:cNvGrpSpPr>
            <p:nvPr/>
          </p:nvGrpSpPr>
          <p:grpSpPr bwMode="auto">
            <a:xfrm>
              <a:off x="4611" y="839"/>
              <a:ext cx="1430" cy="457"/>
              <a:chOff x="4299" y="845"/>
              <a:chExt cx="1430" cy="457"/>
            </a:xfrm>
          </p:grpSpPr>
          <p:sp>
            <p:nvSpPr>
              <p:cNvPr id="37" name="Rectangle 13"/>
              <p:cNvSpPr>
                <a:spLocks noChangeArrowheads="1"/>
              </p:cNvSpPr>
              <p:nvPr/>
            </p:nvSpPr>
            <p:spPr bwMode="auto">
              <a:xfrm>
                <a:off x="4526" y="845"/>
                <a:ext cx="833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Task (1/2)</a:t>
                </a:r>
                <a:endParaRPr lang="en-US" sz="2000" b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8" name="Rectangle 14"/>
              <p:cNvSpPr>
                <a:spLocks noChangeArrowheads="1"/>
              </p:cNvSpPr>
              <p:nvPr/>
            </p:nvSpPr>
            <p:spPr bwMode="auto">
              <a:xfrm>
                <a:off x="4299" y="1071"/>
                <a:ext cx="143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GB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Viewing    Naming </a:t>
                </a:r>
                <a:endPara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34" name="Group 15"/>
            <p:cNvGrpSpPr>
              <a:grpSpLocks/>
            </p:cNvGrpSpPr>
            <p:nvPr/>
          </p:nvGrpSpPr>
          <p:grpSpPr bwMode="auto">
            <a:xfrm>
              <a:off x="4067" y="975"/>
              <a:ext cx="501" cy="1452"/>
              <a:chOff x="3755" y="981"/>
              <a:chExt cx="501" cy="1452"/>
            </a:xfrm>
          </p:grpSpPr>
          <p:sp>
            <p:nvSpPr>
              <p:cNvPr id="35" name="Rectangle 16"/>
              <p:cNvSpPr>
                <a:spLocks noChangeArrowheads="1"/>
              </p:cNvSpPr>
              <p:nvPr/>
            </p:nvSpPr>
            <p:spPr bwMode="auto">
              <a:xfrm rot="16200000">
                <a:off x="3377" y="1695"/>
                <a:ext cx="1003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Stimuli (A/B)</a:t>
                </a:r>
                <a:endParaRPr lang="en-US" sz="2000" b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6" name="Rectangle 17"/>
              <p:cNvSpPr>
                <a:spLocks noChangeArrowheads="1"/>
              </p:cNvSpPr>
              <p:nvPr/>
            </p:nvSpPr>
            <p:spPr bwMode="auto">
              <a:xfrm rot="16200000">
                <a:off x="3416" y="1592"/>
                <a:ext cx="145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GB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Objects    Colours</a:t>
                </a:r>
                <a:endPara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7678057" y="1971774"/>
            <a:ext cx="1480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A1 B1 A2 B2</a:t>
            </a:r>
            <a:endParaRPr lang="de-CH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7823200" y="2279551"/>
            <a:ext cx="0" cy="3882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7975600" y="2279551"/>
            <a:ext cx="108858" cy="5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0" idx="2"/>
          </p:cNvCxnSpPr>
          <p:nvPr/>
        </p:nvCxnSpPr>
        <p:spPr bwMode="auto">
          <a:xfrm flipH="1">
            <a:off x="8142514" y="2279551"/>
            <a:ext cx="275772" cy="5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8251373" y="2279551"/>
            <a:ext cx="420916" cy="3882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665755" y="5040000"/>
            <a:ext cx="3669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task and stimuli:</a:t>
            </a:r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A1 – B1) – (A2 – B2)</a:t>
            </a:r>
            <a:endParaRPr lang="en-GB" sz="18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3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173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1501775"/>
            <a:ext cx="2925762" cy="2417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121731" name="Picture 3"/>
          <p:cNvPicPr>
            <a:picLocks noChangeArrowheads="1"/>
          </p:cNvPicPr>
          <p:nvPr/>
        </p:nvPicPr>
        <p:blipFill>
          <a:blip r:embed="rId4" cstate="print"/>
          <a:srcRect l="69757" t="30959" r="7643" b="14474"/>
          <a:stretch>
            <a:fillRect/>
          </a:stretch>
        </p:blipFill>
        <p:spPr bwMode="auto">
          <a:xfrm>
            <a:off x="4813300" y="1697038"/>
            <a:ext cx="769938" cy="1119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121732" name="Rectangle 4"/>
          <p:cNvSpPr>
            <a:spLocks noChangeArrowheads="1"/>
          </p:cNvSpPr>
          <p:nvPr/>
        </p:nvSpPr>
        <p:spPr bwMode="auto">
          <a:xfrm>
            <a:off x="915988" y="176213"/>
            <a:ext cx="8382000" cy="83502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Overview of SPM</a:t>
            </a:r>
          </a:p>
        </p:txBody>
      </p:sp>
      <p:sp>
        <p:nvSpPr>
          <p:cNvPr id="2121737" name="Rectangle 9"/>
          <p:cNvSpPr>
            <a:spLocks noChangeArrowheads="1"/>
          </p:cNvSpPr>
          <p:nvPr/>
        </p:nvSpPr>
        <p:spPr bwMode="auto">
          <a:xfrm>
            <a:off x="4065588" y="3317875"/>
            <a:ext cx="2301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General linear model</a:t>
            </a:r>
          </a:p>
        </p:txBody>
      </p:sp>
      <p:sp>
        <p:nvSpPr>
          <p:cNvPr id="2121738" name="Rectangle 10"/>
          <p:cNvSpPr>
            <a:spLocks noChangeArrowheads="1"/>
          </p:cNvSpPr>
          <p:nvPr/>
        </p:nvSpPr>
        <p:spPr bwMode="auto">
          <a:xfrm>
            <a:off x="6705600" y="1016000"/>
            <a:ext cx="3521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 (SPM)</a:t>
            </a:r>
          </a:p>
        </p:txBody>
      </p:sp>
      <p:sp>
        <p:nvSpPr>
          <p:cNvPr id="2121740" name="Rectangle 12"/>
          <p:cNvSpPr>
            <a:spLocks noChangeArrowheads="1"/>
          </p:cNvSpPr>
          <p:nvPr/>
        </p:nvSpPr>
        <p:spPr bwMode="auto">
          <a:xfrm>
            <a:off x="4194175" y="6176963"/>
            <a:ext cx="22875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2121742" name="Picture 14"/>
          <p:cNvPicPr>
            <a:picLocks noChangeArrowheads="1"/>
          </p:cNvPicPr>
          <p:nvPr/>
        </p:nvPicPr>
        <p:blipFill>
          <a:blip r:embed="rId5" cstate="print"/>
          <a:srcRect l="10599" t="6715" r="8142" b="6468"/>
          <a:stretch>
            <a:fillRect/>
          </a:stretch>
        </p:blipFill>
        <p:spPr bwMode="auto">
          <a:xfrm>
            <a:off x="4375150" y="4392613"/>
            <a:ext cx="1679575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2121744" name="Rectangle 16"/>
          <p:cNvSpPr>
            <a:spLocks noChangeArrowheads="1"/>
          </p:cNvSpPr>
          <p:nvPr/>
        </p:nvSpPr>
        <p:spPr bwMode="auto">
          <a:xfrm>
            <a:off x="4097338" y="3157538"/>
            <a:ext cx="2236787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47" name="Rectangle 19"/>
          <p:cNvSpPr>
            <a:spLocks noChangeArrowheads="1"/>
          </p:cNvSpPr>
          <p:nvPr/>
        </p:nvSpPr>
        <p:spPr bwMode="auto">
          <a:xfrm>
            <a:off x="4440238" y="1243013"/>
            <a:ext cx="157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Design matrix</a:t>
            </a:r>
          </a:p>
        </p:txBody>
      </p:sp>
      <p:sp>
        <p:nvSpPr>
          <p:cNvPr id="2121753" name="Line 25"/>
          <p:cNvSpPr>
            <a:spLocks noChangeShapeType="1"/>
          </p:cNvSpPr>
          <p:nvPr/>
        </p:nvSpPr>
        <p:spPr bwMode="auto">
          <a:xfrm>
            <a:off x="6334125" y="3505200"/>
            <a:ext cx="500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54" name="Line 26"/>
          <p:cNvSpPr>
            <a:spLocks noChangeShapeType="1"/>
          </p:cNvSpPr>
          <p:nvPr/>
        </p:nvSpPr>
        <p:spPr bwMode="auto">
          <a:xfrm>
            <a:off x="5214938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55" name="Line 27"/>
          <p:cNvSpPr>
            <a:spLocks noChangeShapeType="1"/>
          </p:cNvSpPr>
          <p:nvPr/>
        </p:nvSpPr>
        <p:spPr bwMode="auto">
          <a:xfrm>
            <a:off x="5211763" y="2927354"/>
            <a:ext cx="0" cy="2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58" name="Rectangle 30"/>
          <p:cNvSpPr>
            <a:spLocks noChangeArrowheads="1"/>
          </p:cNvSpPr>
          <p:nvPr/>
        </p:nvSpPr>
        <p:spPr bwMode="auto">
          <a:xfrm>
            <a:off x="6894513" y="4114800"/>
            <a:ext cx="14001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59" name="Rectangle 31"/>
          <p:cNvSpPr>
            <a:spLocks noChangeArrowheads="1"/>
          </p:cNvSpPr>
          <p:nvPr/>
        </p:nvSpPr>
        <p:spPr bwMode="auto">
          <a:xfrm>
            <a:off x="8910638" y="4138613"/>
            <a:ext cx="12985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Gaussian </a:t>
            </a:r>
          </a:p>
          <a:p>
            <a:pPr algn="ctr"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field theory</a:t>
            </a:r>
          </a:p>
        </p:txBody>
      </p:sp>
      <p:sp>
        <p:nvSpPr>
          <p:cNvPr id="2121760" name="Line 32"/>
          <p:cNvSpPr>
            <a:spLocks noChangeShapeType="1"/>
          </p:cNvSpPr>
          <p:nvPr/>
        </p:nvSpPr>
        <p:spPr bwMode="auto">
          <a:xfrm>
            <a:off x="7623175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61" name="Rectangle 33"/>
          <p:cNvSpPr>
            <a:spLocks noChangeArrowheads="1"/>
          </p:cNvSpPr>
          <p:nvPr/>
        </p:nvSpPr>
        <p:spPr bwMode="auto">
          <a:xfrm>
            <a:off x="8504238" y="5656263"/>
            <a:ext cx="10334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2121762" name="Rectangle 34"/>
          <p:cNvSpPr>
            <a:spLocks noChangeArrowheads="1"/>
          </p:cNvSpPr>
          <p:nvPr/>
        </p:nvSpPr>
        <p:spPr bwMode="auto">
          <a:xfrm>
            <a:off x="7013575" y="4197350"/>
            <a:ext cx="115728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</a:t>
            </a:r>
          </a:p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inference</a:t>
            </a:r>
          </a:p>
        </p:txBody>
      </p:sp>
      <p:sp>
        <p:nvSpPr>
          <p:cNvPr id="2121763" name="Line 35"/>
          <p:cNvSpPr>
            <a:spLocks noChangeShapeType="1"/>
          </p:cNvSpPr>
          <p:nvPr/>
        </p:nvSpPr>
        <p:spPr bwMode="auto">
          <a:xfrm flipH="1">
            <a:off x="8277225" y="4465638"/>
            <a:ext cx="622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21764" name="Picture 36"/>
          <p:cNvPicPr>
            <a:picLocks noChangeArrowheads="1"/>
          </p:cNvPicPr>
          <p:nvPr/>
        </p:nvPicPr>
        <p:blipFill>
          <a:blip r:embed="rId3" cstate="print"/>
          <a:srcRect l="5832" t="58859" r="69249" b="6488"/>
          <a:stretch>
            <a:fillRect/>
          </a:stretch>
        </p:blipFill>
        <p:spPr bwMode="auto">
          <a:xfrm>
            <a:off x="7019925" y="5410200"/>
            <a:ext cx="1174750" cy="1263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121765" name="Line 37"/>
          <p:cNvSpPr>
            <a:spLocks noChangeShapeType="1"/>
          </p:cNvSpPr>
          <p:nvPr/>
        </p:nvSpPr>
        <p:spPr bwMode="auto">
          <a:xfrm>
            <a:off x="7629525" y="4876800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1769" name="Line 41"/>
          <p:cNvSpPr>
            <a:spLocks noChangeShapeType="1"/>
          </p:cNvSpPr>
          <p:nvPr/>
        </p:nvSpPr>
        <p:spPr bwMode="auto">
          <a:xfrm flipH="1">
            <a:off x="7586663" y="5926138"/>
            <a:ext cx="938212" cy="376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4440237" y="1255712"/>
            <a:ext cx="1577975" cy="1675607"/>
          </a:xfrm>
          <a:prstGeom prst="rect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3C08-2011-4AA1-8A21-7A5C7385C582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290283" y="1016000"/>
            <a:ext cx="3512460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800" dirty="0" smtClean="0">
              <a:latin typeface="+mn-lt"/>
            </a:endParaRPr>
          </a:p>
          <a:p>
            <a:pPr algn="ctr"/>
            <a:r>
              <a:rPr lang="en-US" sz="1800" dirty="0" smtClean="0">
                <a:latin typeface="+mn-lt"/>
              </a:rPr>
              <a:t>Research </a:t>
            </a:r>
            <a:r>
              <a:rPr lang="en-US" sz="1800" dirty="0" smtClean="0">
                <a:latin typeface="+mn-lt"/>
              </a:rPr>
              <a:t>question:</a:t>
            </a:r>
          </a:p>
          <a:p>
            <a:pPr algn="ctr"/>
            <a:r>
              <a:rPr lang="en-US" sz="1800" dirty="0" smtClean="0">
                <a:latin typeface="+mn-lt"/>
              </a:rPr>
              <a:t>Which </a:t>
            </a:r>
            <a:r>
              <a:rPr lang="en-US" sz="1800" dirty="0">
                <a:latin typeface="+mn-lt"/>
              </a:rPr>
              <a:t>neuronal structures support face </a:t>
            </a:r>
            <a:r>
              <a:rPr lang="en-US" sz="1800" dirty="0" smtClean="0">
                <a:latin typeface="+mn-lt"/>
              </a:rPr>
              <a:t>recognition?</a:t>
            </a:r>
            <a:endParaRPr lang="de-CH" sz="1800" dirty="0" smtClean="0">
              <a:latin typeface="+mn-lt"/>
            </a:endParaRPr>
          </a:p>
          <a:p>
            <a:pPr algn="ctr"/>
            <a:endParaRPr lang="de-CH" sz="1800" dirty="0">
              <a:latin typeface="+mn-lt"/>
            </a:endParaRPr>
          </a:p>
          <a:p>
            <a:pPr algn="ctr"/>
            <a:endParaRPr lang="de-CH" sz="1800" dirty="0" smtClean="0">
              <a:latin typeface="+mn-lt"/>
            </a:endParaRPr>
          </a:p>
          <a:p>
            <a:pPr algn="ctr"/>
            <a:r>
              <a:rPr lang="de-CH" sz="1800" dirty="0" smtClean="0">
                <a:latin typeface="+mn-lt"/>
              </a:rPr>
              <a:t>Hypothesis:</a:t>
            </a:r>
            <a:endParaRPr lang="de-CH" sz="1800" dirty="0">
              <a:latin typeface="+mn-lt"/>
            </a:endParaRPr>
          </a:p>
          <a:p>
            <a:pPr algn="ctr"/>
            <a:r>
              <a:rPr lang="de-CH" sz="1800" dirty="0" smtClean="0">
                <a:latin typeface="+mn-lt"/>
              </a:rPr>
              <a:t>The </a:t>
            </a:r>
            <a:r>
              <a:rPr lang="de-CH" sz="1800" dirty="0" err="1" smtClean="0">
                <a:latin typeface="+mn-lt"/>
              </a:rPr>
              <a:t>fusiform</a:t>
            </a:r>
            <a:r>
              <a:rPr lang="de-CH" sz="1800" dirty="0" smtClean="0">
                <a:latin typeface="+mn-lt"/>
              </a:rPr>
              <a:t> </a:t>
            </a:r>
            <a:r>
              <a:rPr lang="de-CH" sz="1800" dirty="0" err="1" smtClean="0">
                <a:latin typeface="+mn-lt"/>
              </a:rPr>
              <a:t>gyrus</a:t>
            </a:r>
            <a:r>
              <a:rPr lang="de-CH" sz="1800" dirty="0" smtClean="0">
                <a:latin typeface="+mn-lt"/>
              </a:rPr>
              <a:t> </a:t>
            </a:r>
            <a:r>
              <a:rPr lang="de-CH" sz="1800" dirty="0" err="1" smtClean="0">
                <a:latin typeface="+mn-lt"/>
              </a:rPr>
              <a:t>is</a:t>
            </a:r>
            <a:r>
              <a:rPr lang="de-CH" sz="1800" dirty="0" smtClean="0">
                <a:latin typeface="+mn-lt"/>
              </a:rPr>
              <a:t> </a:t>
            </a:r>
            <a:r>
              <a:rPr lang="de-CH" sz="1800" dirty="0" err="1" smtClean="0">
                <a:latin typeface="+mn-lt"/>
              </a:rPr>
              <a:t>implicated</a:t>
            </a:r>
            <a:r>
              <a:rPr lang="de-CH" sz="1800" dirty="0" smtClean="0">
                <a:latin typeface="+mn-lt"/>
              </a:rPr>
              <a:t> in </a:t>
            </a:r>
            <a:r>
              <a:rPr lang="de-CH" sz="1800" dirty="0" err="1" smtClean="0">
                <a:latin typeface="+mn-lt"/>
              </a:rPr>
              <a:t>face</a:t>
            </a:r>
            <a:r>
              <a:rPr lang="de-CH" sz="1800" dirty="0" smtClean="0">
                <a:latin typeface="+mn-lt"/>
              </a:rPr>
              <a:t> </a:t>
            </a:r>
            <a:r>
              <a:rPr lang="de-CH" sz="1800" dirty="0" err="1" smtClean="0">
                <a:latin typeface="+mn-lt"/>
              </a:rPr>
              <a:t>recognition</a:t>
            </a:r>
            <a:endParaRPr lang="de-CH" sz="1800" dirty="0" smtClean="0">
              <a:latin typeface="+mn-lt"/>
            </a:endParaRPr>
          </a:p>
          <a:p>
            <a:pPr algn="ctr"/>
            <a:endParaRPr lang="de-CH" sz="1800" dirty="0">
              <a:latin typeface="+mn-lt"/>
            </a:endParaRPr>
          </a:p>
          <a:p>
            <a:pPr algn="ctr"/>
            <a:endParaRPr lang="de-CH" sz="1800" dirty="0" smtClean="0">
              <a:latin typeface="+mn-lt"/>
            </a:endParaRPr>
          </a:p>
          <a:p>
            <a:pPr algn="ctr"/>
            <a:endParaRPr lang="de-CH" sz="1800" dirty="0">
              <a:latin typeface="+mn-lt"/>
            </a:endParaRPr>
          </a:p>
          <a:p>
            <a:pPr algn="ctr"/>
            <a:r>
              <a:rPr lang="de-CH" sz="1800" dirty="0" smtClean="0">
                <a:latin typeface="+mn-lt"/>
              </a:rPr>
              <a:t>Experimental </a:t>
            </a:r>
            <a:r>
              <a:rPr lang="de-CH" sz="1800" dirty="0" smtClean="0">
                <a:latin typeface="+mn-lt"/>
              </a:rPr>
              <a:t>design</a:t>
            </a:r>
          </a:p>
          <a:p>
            <a:pPr algn="ctr"/>
            <a:endParaRPr lang="de-CH" sz="1800" dirty="0">
              <a:latin typeface="+mn-lt"/>
            </a:endParaRPr>
          </a:p>
          <a:p>
            <a:pPr algn="ctr"/>
            <a:endParaRPr lang="de-CH" sz="1800" dirty="0" smtClean="0">
              <a:latin typeface="+mn-lt"/>
            </a:endParaRPr>
          </a:p>
          <a:p>
            <a:pPr algn="ctr"/>
            <a:endParaRPr lang="de-CH" sz="1800" dirty="0">
              <a:latin typeface="+mn-lt"/>
            </a:endParaRPr>
          </a:p>
          <a:p>
            <a:pPr algn="ctr"/>
            <a:endParaRPr lang="de-CH" sz="1800" dirty="0" smtClean="0">
              <a:latin typeface="+mn-lt"/>
            </a:endParaRPr>
          </a:p>
          <a:p>
            <a:pPr algn="ctr"/>
            <a:endParaRPr lang="de-CH" sz="1800" dirty="0" smtClean="0">
              <a:latin typeface="+mn-lt"/>
            </a:endParaRPr>
          </a:p>
          <a:p>
            <a:pPr algn="ctr"/>
            <a:endParaRPr lang="de-CH" sz="1800" dirty="0" smtClean="0">
              <a:latin typeface="+mn-lt"/>
            </a:endParaRPr>
          </a:p>
          <a:p>
            <a:pPr algn="ctr"/>
            <a:endParaRPr lang="de-CH" sz="1800" dirty="0">
              <a:latin typeface="+mn-lt"/>
            </a:endParaRPr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>
            <a:off x="3802743" y="2686873"/>
            <a:ext cx="56902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2046511" y="2187514"/>
            <a:ext cx="0" cy="468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2046513" y="3724121"/>
            <a:ext cx="0" cy="540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" name="Picture 12" descr="queen"/>
          <p:cNvPicPr>
            <a:picLocks noChangeAspect="1" noChangeArrowheads="1"/>
          </p:cNvPicPr>
          <p:nvPr/>
        </p:nvPicPr>
        <p:blipFill>
          <a:blip r:embed="rId6" cstate="print"/>
          <a:srcRect l="39371" t="2371" r="34645" b="47433"/>
          <a:stretch>
            <a:fillRect/>
          </a:stretch>
        </p:blipFill>
        <p:spPr bwMode="auto">
          <a:xfrm>
            <a:off x="911563" y="4870450"/>
            <a:ext cx="795338" cy="1014412"/>
          </a:xfrm>
          <a:prstGeom prst="rect">
            <a:avLst/>
          </a:prstGeom>
          <a:noFill/>
          <a:effectLst/>
        </p:spPr>
      </p:pic>
      <p:pic>
        <p:nvPicPr>
          <p:cNvPr id="260608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048" y="4870451"/>
            <a:ext cx="79533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89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9"/>
    </mc:Choice>
    <mc:Fallback xmlns="">
      <p:transition spd="slow" advTm="1314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12713"/>
            <a:ext cx="9258300" cy="1143000"/>
          </a:xfrm>
        </p:spPr>
        <p:txBody>
          <a:bodyPr/>
          <a:lstStyle/>
          <a:p>
            <a:r>
              <a:rPr lang="en-GB"/>
              <a:t>Main effects and interactions</a:t>
            </a:r>
            <a:endParaRPr lang="en-US"/>
          </a:p>
        </p:txBody>
      </p:sp>
      <p:grpSp>
        <p:nvGrpSpPr>
          <p:cNvPr id="2439171" name="Group 3"/>
          <p:cNvGrpSpPr>
            <a:grpSpLocks/>
          </p:cNvGrpSpPr>
          <p:nvPr/>
        </p:nvGrpSpPr>
        <p:grpSpPr bwMode="auto">
          <a:xfrm>
            <a:off x="568325" y="1146175"/>
            <a:ext cx="3133725" cy="2520950"/>
            <a:chOff x="4067" y="839"/>
            <a:chExt cx="1974" cy="1588"/>
          </a:xfrm>
        </p:grpSpPr>
        <p:grpSp>
          <p:nvGrpSpPr>
            <p:cNvPr id="2439172" name="Group 4"/>
            <p:cNvGrpSpPr>
              <a:grpSpLocks/>
            </p:cNvGrpSpPr>
            <p:nvPr/>
          </p:nvGrpSpPr>
          <p:grpSpPr bwMode="auto">
            <a:xfrm>
              <a:off x="4617" y="1344"/>
              <a:ext cx="1335" cy="1000"/>
              <a:chOff x="4305" y="1350"/>
              <a:chExt cx="1335" cy="1000"/>
            </a:xfrm>
          </p:grpSpPr>
          <p:sp>
            <p:nvSpPr>
              <p:cNvPr id="2439173" name="Rectangle 5"/>
              <p:cNvSpPr>
                <a:spLocks noChangeArrowheads="1"/>
              </p:cNvSpPr>
              <p:nvPr/>
            </p:nvSpPr>
            <p:spPr bwMode="auto">
              <a:xfrm>
                <a:off x="4305" y="1350"/>
                <a:ext cx="1335" cy="1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9174" name="Line 6"/>
              <p:cNvSpPr>
                <a:spLocks noChangeShapeType="1"/>
              </p:cNvSpPr>
              <p:nvPr/>
            </p:nvSpPr>
            <p:spPr bwMode="auto">
              <a:xfrm>
                <a:off x="4305" y="1826"/>
                <a:ext cx="13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9175" name="Line 7"/>
              <p:cNvSpPr>
                <a:spLocks noChangeShapeType="1"/>
              </p:cNvSpPr>
              <p:nvPr/>
            </p:nvSpPr>
            <p:spPr bwMode="auto">
              <a:xfrm>
                <a:off x="4957" y="1350"/>
                <a:ext cx="0" cy="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9176" name="Rectangle 8"/>
              <p:cNvSpPr>
                <a:spLocks noChangeArrowheads="1"/>
              </p:cNvSpPr>
              <p:nvPr/>
            </p:nvSpPr>
            <p:spPr bwMode="auto">
              <a:xfrm>
                <a:off x="4493" y="1462"/>
                <a:ext cx="3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A1</a:t>
                </a:r>
              </a:p>
            </p:txBody>
          </p:sp>
          <p:sp>
            <p:nvSpPr>
              <p:cNvPr id="2439177" name="Rectangle 9"/>
              <p:cNvSpPr>
                <a:spLocks noChangeArrowheads="1"/>
              </p:cNvSpPr>
              <p:nvPr/>
            </p:nvSpPr>
            <p:spPr bwMode="auto">
              <a:xfrm>
                <a:off x="5119" y="1462"/>
                <a:ext cx="3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A2</a:t>
                </a:r>
              </a:p>
            </p:txBody>
          </p:sp>
          <p:sp>
            <p:nvSpPr>
              <p:cNvPr id="2439178" name="Rectangle 10"/>
              <p:cNvSpPr>
                <a:spLocks noChangeArrowheads="1"/>
              </p:cNvSpPr>
              <p:nvPr/>
            </p:nvSpPr>
            <p:spPr bwMode="auto">
              <a:xfrm>
                <a:off x="5119" y="1942"/>
                <a:ext cx="3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B2</a:t>
                </a:r>
              </a:p>
            </p:txBody>
          </p:sp>
          <p:sp>
            <p:nvSpPr>
              <p:cNvPr id="2439179" name="Rectangle 11"/>
              <p:cNvSpPr>
                <a:spLocks noChangeArrowheads="1"/>
              </p:cNvSpPr>
              <p:nvPr/>
            </p:nvSpPr>
            <p:spPr bwMode="auto">
              <a:xfrm>
                <a:off x="4493" y="1942"/>
                <a:ext cx="3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B1</a:t>
                </a:r>
              </a:p>
            </p:txBody>
          </p:sp>
        </p:grpSp>
        <p:grpSp>
          <p:nvGrpSpPr>
            <p:cNvPr id="2439180" name="Group 12"/>
            <p:cNvGrpSpPr>
              <a:grpSpLocks/>
            </p:cNvGrpSpPr>
            <p:nvPr/>
          </p:nvGrpSpPr>
          <p:grpSpPr bwMode="auto">
            <a:xfrm>
              <a:off x="4611" y="839"/>
              <a:ext cx="1430" cy="457"/>
              <a:chOff x="4299" y="845"/>
              <a:chExt cx="1430" cy="457"/>
            </a:xfrm>
          </p:grpSpPr>
          <p:sp>
            <p:nvSpPr>
              <p:cNvPr id="2439181" name="Rectangle 13"/>
              <p:cNvSpPr>
                <a:spLocks noChangeArrowheads="1"/>
              </p:cNvSpPr>
              <p:nvPr/>
            </p:nvSpPr>
            <p:spPr bwMode="auto">
              <a:xfrm>
                <a:off x="4526" y="845"/>
                <a:ext cx="833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Task (1/2)</a:t>
                </a:r>
                <a:endParaRPr lang="en-US" sz="2000" b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439182" name="Rectangle 14"/>
              <p:cNvSpPr>
                <a:spLocks noChangeArrowheads="1"/>
              </p:cNvSpPr>
              <p:nvPr/>
            </p:nvSpPr>
            <p:spPr bwMode="auto">
              <a:xfrm>
                <a:off x="4299" y="1071"/>
                <a:ext cx="143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GB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Viewing    Naming </a:t>
                </a:r>
                <a:endPara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2439183" name="Group 15"/>
            <p:cNvGrpSpPr>
              <a:grpSpLocks/>
            </p:cNvGrpSpPr>
            <p:nvPr/>
          </p:nvGrpSpPr>
          <p:grpSpPr bwMode="auto">
            <a:xfrm>
              <a:off x="4067" y="975"/>
              <a:ext cx="501" cy="1452"/>
              <a:chOff x="3755" y="981"/>
              <a:chExt cx="501" cy="1452"/>
            </a:xfrm>
          </p:grpSpPr>
          <p:sp>
            <p:nvSpPr>
              <p:cNvPr id="2439184" name="Rectangle 16"/>
              <p:cNvSpPr>
                <a:spLocks noChangeArrowheads="1"/>
              </p:cNvSpPr>
              <p:nvPr/>
            </p:nvSpPr>
            <p:spPr bwMode="auto">
              <a:xfrm rot="16200000">
                <a:off x="3377" y="1695"/>
                <a:ext cx="1003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000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Stimuli (A/B)</a:t>
                </a:r>
                <a:endParaRPr lang="en-US" sz="2000" b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439185" name="Rectangle 17"/>
              <p:cNvSpPr>
                <a:spLocks noChangeArrowheads="1"/>
              </p:cNvSpPr>
              <p:nvPr/>
            </p:nvSpPr>
            <p:spPr bwMode="auto">
              <a:xfrm rot="16200000">
                <a:off x="3416" y="1592"/>
                <a:ext cx="145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GB" sz="1800" b="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Objects    Colours</a:t>
                </a:r>
                <a:endPara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2439186" name="Line 18"/>
          <p:cNvSpPr>
            <a:spLocks noChangeShapeType="1"/>
          </p:cNvSpPr>
          <p:nvPr/>
        </p:nvSpPr>
        <p:spPr bwMode="auto">
          <a:xfrm>
            <a:off x="2120900" y="5665788"/>
            <a:ext cx="234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9188" name="Rectangle 20"/>
          <p:cNvSpPr>
            <a:spLocks noChangeArrowheads="1"/>
          </p:cNvSpPr>
          <p:nvPr/>
        </p:nvSpPr>
        <p:spPr bwMode="auto">
          <a:xfrm>
            <a:off x="6845300" y="4408488"/>
            <a:ext cx="596900" cy="4445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9189" name="Rectangle 21"/>
          <p:cNvSpPr>
            <a:spLocks noChangeArrowheads="1"/>
          </p:cNvSpPr>
          <p:nvPr/>
        </p:nvSpPr>
        <p:spPr bwMode="auto">
          <a:xfrm>
            <a:off x="6845300" y="4862513"/>
            <a:ext cx="596900" cy="792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9190" name="Rectangle 22"/>
          <p:cNvSpPr>
            <a:spLocks noChangeArrowheads="1"/>
          </p:cNvSpPr>
          <p:nvPr/>
        </p:nvSpPr>
        <p:spPr bwMode="auto">
          <a:xfrm>
            <a:off x="5946775" y="5138738"/>
            <a:ext cx="5984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9192" name="Rectangle 24"/>
          <p:cNvSpPr>
            <a:spLocks noChangeArrowheads="1"/>
          </p:cNvSpPr>
          <p:nvPr/>
        </p:nvSpPr>
        <p:spPr bwMode="auto">
          <a:xfrm>
            <a:off x="1573214" y="5697538"/>
            <a:ext cx="315436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en-US" sz="20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Colours</a:t>
            </a: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Objects</a:t>
            </a:r>
            <a:endParaRPr lang="en-US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39193" name="Rectangle 25"/>
          <p:cNvSpPr>
            <a:spLocks noChangeArrowheads="1"/>
          </p:cNvSpPr>
          <p:nvPr/>
        </p:nvSpPr>
        <p:spPr bwMode="auto">
          <a:xfrm>
            <a:off x="7564438" y="4127500"/>
            <a:ext cx="20415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effect</a:t>
            </a:r>
          </a:p>
          <a:p>
            <a:pPr algn="ctr" eaLnBrk="0" hangingPunct="0"/>
            <a:r>
              <a:rPr lang="en-US" sz="20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(Stimuli x Task)</a:t>
            </a:r>
          </a:p>
        </p:txBody>
      </p:sp>
      <p:sp>
        <p:nvSpPr>
          <p:cNvPr id="2439194" name="Line 26"/>
          <p:cNvSpPr>
            <a:spLocks noChangeShapeType="1"/>
          </p:cNvSpPr>
          <p:nvPr/>
        </p:nvSpPr>
        <p:spPr bwMode="auto">
          <a:xfrm flipV="1">
            <a:off x="7375525" y="4394200"/>
            <a:ext cx="2159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9197" name="Line 29"/>
          <p:cNvSpPr>
            <a:spLocks noChangeShapeType="1"/>
          </p:cNvSpPr>
          <p:nvPr/>
        </p:nvSpPr>
        <p:spPr bwMode="auto">
          <a:xfrm>
            <a:off x="5575300" y="5665788"/>
            <a:ext cx="234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9198" name="Rectangle 30"/>
          <p:cNvSpPr>
            <a:spLocks noChangeArrowheads="1"/>
          </p:cNvSpPr>
          <p:nvPr/>
        </p:nvSpPr>
        <p:spPr bwMode="auto">
          <a:xfrm>
            <a:off x="2708275" y="6154738"/>
            <a:ext cx="10731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Viewing</a:t>
            </a:r>
          </a:p>
        </p:txBody>
      </p:sp>
      <p:sp>
        <p:nvSpPr>
          <p:cNvPr id="2439199" name="Rectangle 31"/>
          <p:cNvSpPr>
            <a:spLocks noChangeArrowheads="1"/>
          </p:cNvSpPr>
          <p:nvPr/>
        </p:nvSpPr>
        <p:spPr bwMode="auto">
          <a:xfrm>
            <a:off x="6229350" y="6154738"/>
            <a:ext cx="10572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Naming</a:t>
            </a:r>
          </a:p>
        </p:txBody>
      </p:sp>
      <p:sp>
        <p:nvSpPr>
          <p:cNvPr id="2439200" name="Rectangle 32"/>
          <p:cNvSpPr>
            <a:spLocks noChangeArrowheads="1"/>
          </p:cNvSpPr>
          <p:nvPr/>
        </p:nvSpPr>
        <p:spPr bwMode="auto">
          <a:xfrm>
            <a:off x="4349750" y="1219200"/>
            <a:ext cx="5291138" cy="22558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182563" indent="-182563" eaLnBrk="0" hangingPunct="0">
              <a:buFontTx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Main effect of task:</a:t>
            </a:r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(A1 + B1) – (A2 + B2)</a:t>
            </a:r>
          </a:p>
          <a:p>
            <a:pPr marL="182563" indent="-182563" eaLnBrk="0" hangingPunct="0">
              <a:buFontTx/>
              <a:buChar char="•"/>
            </a:pPr>
            <a:endParaRPr lang="en-US" sz="16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82563" indent="-182563" eaLnBrk="0" hangingPunct="0">
              <a:buFontTx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Main effect of stimuli:</a:t>
            </a:r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	(A1 + A2) – (B1 + B2)</a:t>
            </a:r>
          </a:p>
          <a:p>
            <a:pPr marL="182563" indent="-182563" eaLnBrk="0" hangingPunct="0">
              <a:buFontTx/>
              <a:buChar char="•"/>
            </a:pPr>
            <a:endParaRPr lang="en-US" sz="18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82563" indent="-182563" eaLnBrk="0" hangingPunct="0">
              <a:buFontTx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of task and stimuli:</a:t>
            </a:r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Can show a failure of pure insertion</a:t>
            </a:r>
          </a:p>
          <a:p>
            <a:pPr marL="182563" indent="-182563" eaLnBrk="0" hangingPunct="0"/>
            <a:endParaRPr lang="en-US" sz="18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82563" indent="-182563" eaLnBrk="0" hangingPunct="0"/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		(A1 – B1) – (A2 – B2)</a:t>
            </a:r>
            <a:endParaRPr lang="en-GB" sz="18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39201" name="Rectangle 33"/>
          <p:cNvSpPr>
            <a:spLocks noChangeArrowheads="1"/>
          </p:cNvSpPr>
          <p:nvPr/>
        </p:nvSpPr>
        <p:spPr bwMode="auto">
          <a:xfrm>
            <a:off x="3498850" y="4868863"/>
            <a:ext cx="596900" cy="792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9202" name="Rectangle 34"/>
          <p:cNvSpPr>
            <a:spLocks noChangeArrowheads="1"/>
          </p:cNvSpPr>
          <p:nvPr/>
        </p:nvSpPr>
        <p:spPr bwMode="auto">
          <a:xfrm>
            <a:off x="2600325" y="5135563"/>
            <a:ext cx="5984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6757987" y="5697533"/>
            <a:ext cx="137329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30</a:t>
            </a:fld>
            <a:endParaRPr lang="pt-PT" dirty="0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606538" y="3763598"/>
            <a:ext cx="6143512" cy="705321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182563" indent="-182563" eaLnBrk="0" hangingPunct="0"/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inferotemporal</a:t>
            </a: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region implicated </a:t>
            </a:r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</a:t>
            </a:r>
          </a:p>
          <a:p>
            <a:pPr marL="182563" indent="-182563" eaLnBrk="0" hangingPunct="0"/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phonological </a:t>
            </a: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retrieval during object naming</a:t>
            </a:r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GB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5622024" y="5697532"/>
            <a:ext cx="137329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0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Colours</a:t>
            </a:r>
            <a:endParaRPr lang="en-US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91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Example: evidence for inequality-aversion</a:t>
            </a:r>
            <a:endParaRPr lang="en-US" dirty="0"/>
          </a:p>
        </p:txBody>
      </p:sp>
      <p:pic>
        <p:nvPicPr>
          <p:cNvPr id="2605060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b="64587"/>
          <a:stretch/>
        </p:blipFill>
        <p:spPr bwMode="auto">
          <a:xfrm>
            <a:off x="3211752" y="1568163"/>
            <a:ext cx="3952875" cy="172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0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597" y="3723854"/>
            <a:ext cx="4454020" cy="165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0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159" y="3723854"/>
            <a:ext cx="4341074" cy="172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97"/>
          <p:cNvSpPr txBox="1">
            <a:spLocks noChangeArrowheads="1"/>
          </p:cNvSpPr>
          <p:nvPr/>
        </p:nvSpPr>
        <p:spPr bwMode="auto">
          <a:xfrm>
            <a:off x="647127" y="6130637"/>
            <a:ext cx="392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0" dirty="0" err="1" smtClean="0">
                <a:latin typeface="Times New Roman" pitchFamily="18" charset="0"/>
              </a:rPr>
              <a:t>Tricomi</a:t>
            </a:r>
            <a:r>
              <a:rPr lang="en-US" b="0" dirty="0" smtClean="0">
                <a:latin typeface="Times New Roman" pitchFamily="18" charset="0"/>
              </a:rPr>
              <a:t> et </a:t>
            </a:r>
            <a:r>
              <a:rPr lang="en-US" b="0" dirty="0">
                <a:latin typeface="Times New Roman" pitchFamily="18" charset="0"/>
              </a:rPr>
              <a:t>al. </a:t>
            </a:r>
            <a:r>
              <a:rPr lang="en-US" b="0" dirty="0" smtClean="0">
                <a:latin typeface="Times New Roman" pitchFamily="18" charset="0"/>
              </a:rPr>
              <a:t>2010, </a:t>
            </a:r>
            <a:r>
              <a:rPr lang="en-US" b="0" i="1" dirty="0" smtClean="0">
                <a:latin typeface="Times New Roman" pitchFamily="18" charset="0"/>
              </a:rPr>
              <a:t>Nature</a:t>
            </a:r>
            <a:endParaRPr lang="de-DE" b="0" i="1" dirty="0"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31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1" name="Rectangle 3"/>
          <p:cNvSpPr>
            <a:spLocks noChangeArrowheads="1"/>
          </p:cNvSpPr>
          <p:nvPr/>
        </p:nvSpPr>
        <p:spPr bwMode="auto">
          <a:xfrm>
            <a:off x="614363" y="57150"/>
            <a:ext cx="90519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Psycho-physiological interactions (PPI)</a:t>
            </a:r>
            <a:endParaRPr lang="en-US" sz="3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34052" name="Text Box 4"/>
          <p:cNvSpPr txBox="1">
            <a:spLocks noChangeArrowheads="1"/>
          </p:cNvSpPr>
          <p:nvPr/>
        </p:nvSpPr>
        <p:spPr bwMode="auto">
          <a:xfrm>
            <a:off x="1214438" y="4443413"/>
            <a:ext cx="4289425" cy="2012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2000" b="0">
                <a:latin typeface="Arial Unicode MS" pitchFamily="34" charset="-128"/>
              </a:rPr>
              <a:t>We can replace one main effect in the GLM by the time series of an area that shows this main effect.</a:t>
            </a:r>
          </a:p>
          <a:p>
            <a:pPr eaLnBrk="0" hangingPunct="0">
              <a:spcBef>
                <a:spcPct val="30000"/>
              </a:spcBef>
            </a:pPr>
            <a:r>
              <a:rPr lang="en-GB" sz="2000" b="0">
                <a:latin typeface="Arial Unicode MS" pitchFamily="34" charset="-128"/>
              </a:rPr>
              <a:t>E.g. let's replace the main effect of stimulus type by the time series of area V1:</a:t>
            </a:r>
            <a:endParaRPr lang="en-US" sz="2000" b="0">
              <a:latin typeface="Arial Unicode MS" pitchFamily="34" charset="-128"/>
            </a:endParaRPr>
          </a:p>
        </p:txBody>
      </p:sp>
      <p:grpSp>
        <p:nvGrpSpPr>
          <p:cNvPr id="2434053" name="Group 5"/>
          <p:cNvGrpSpPr>
            <a:grpSpLocks/>
          </p:cNvGrpSpPr>
          <p:nvPr/>
        </p:nvGrpSpPr>
        <p:grpSpPr bwMode="auto">
          <a:xfrm>
            <a:off x="393700" y="1208088"/>
            <a:ext cx="4183063" cy="2932112"/>
            <a:chOff x="3638" y="598"/>
            <a:chExt cx="2635" cy="1847"/>
          </a:xfrm>
        </p:grpSpPr>
        <p:sp>
          <p:nvSpPr>
            <p:cNvPr id="2434054" name="Rectangle 6"/>
            <p:cNvSpPr>
              <a:spLocks noChangeArrowheads="1"/>
            </p:cNvSpPr>
            <p:nvPr/>
          </p:nvSpPr>
          <p:spPr bwMode="auto">
            <a:xfrm>
              <a:off x="4205" y="1077"/>
              <a:ext cx="2063" cy="136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34055" name="Text Box 7"/>
            <p:cNvSpPr txBox="1">
              <a:spLocks noChangeArrowheads="1"/>
            </p:cNvSpPr>
            <p:nvPr/>
          </p:nvSpPr>
          <p:spPr bwMode="auto">
            <a:xfrm>
              <a:off x="4790" y="598"/>
              <a:ext cx="90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0">
                  <a:latin typeface="Arial Unicode MS" pitchFamily="34" charset="-128"/>
                </a:rPr>
                <a:t>Task factor</a:t>
              </a:r>
              <a:endParaRPr lang="en-US" sz="2000" b="0">
                <a:latin typeface="Arial Unicode MS" pitchFamily="34" charset="-128"/>
              </a:endParaRPr>
            </a:p>
          </p:txBody>
        </p:sp>
        <p:sp>
          <p:nvSpPr>
            <p:cNvPr id="2434056" name="Text Box 8"/>
            <p:cNvSpPr txBox="1">
              <a:spLocks noChangeArrowheads="1"/>
            </p:cNvSpPr>
            <p:nvPr/>
          </p:nvSpPr>
          <p:spPr bwMode="auto">
            <a:xfrm>
              <a:off x="4428" y="848"/>
              <a:ext cx="51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latin typeface="Arial Unicode MS" pitchFamily="34" charset="-128"/>
                </a:rPr>
                <a:t>Task A</a:t>
              </a:r>
              <a:endParaRPr lang="en-US" sz="1600" b="0">
                <a:latin typeface="Arial Unicode MS" pitchFamily="34" charset="-128"/>
              </a:endParaRPr>
            </a:p>
          </p:txBody>
        </p:sp>
        <p:sp>
          <p:nvSpPr>
            <p:cNvPr id="2434057" name="Text Box 9"/>
            <p:cNvSpPr txBox="1">
              <a:spLocks noChangeArrowheads="1"/>
            </p:cNvSpPr>
            <p:nvPr/>
          </p:nvSpPr>
          <p:spPr bwMode="auto">
            <a:xfrm>
              <a:off x="5506" y="846"/>
              <a:ext cx="51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latin typeface="Arial Unicode MS" pitchFamily="34" charset="-128"/>
                </a:rPr>
                <a:t>Task B</a:t>
              </a:r>
              <a:endParaRPr lang="en-US" sz="1600" b="0">
                <a:latin typeface="Arial Unicode MS" pitchFamily="34" charset="-128"/>
              </a:endParaRPr>
            </a:p>
          </p:txBody>
        </p:sp>
        <p:sp>
          <p:nvSpPr>
            <p:cNvPr id="2434058" name="Text Box 10"/>
            <p:cNvSpPr txBox="1">
              <a:spLocks noChangeArrowheads="1"/>
            </p:cNvSpPr>
            <p:nvPr/>
          </p:nvSpPr>
          <p:spPr bwMode="auto">
            <a:xfrm rot="16200000">
              <a:off x="3776" y="1292"/>
              <a:ext cx="47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latin typeface="Arial Unicode MS" pitchFamily="34" charset="-128"/>
                </a:rPr>
                <a:t>Stim 1</a:t>
              </a:r>
              <a:endParaRPr lang="en-US" sz="1600" b="0">
                <a:latin typeface="Arial Unicode MS" pitchFamily="34" charset="-128"/>
              </a:endParaRPr>
            </a:p>
          </p:txBody>
        </p:sp>
        <p:sp>
          <p:nvSpPr>
            <p:cNvPr id="2434059" name="Text Box 11"/>
            <p:cNvSpPr txBox="1">
              <a:spLocks noChangeArrowheads="1"/>
            </p:cNvSpPr>
            <p:nvPr/>
          </p:nvSpPr>
          <p:spPr bwMode="auto">
            <a:xfrm rot="16200000">
              <a:off x="3787" y="1982"/>
              <a:ext cx="47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b="0">
                  <a:latin typeface="Arial Unicode MS" pitchFamily="34" charset="-128"/>
                </a:rPr>
                <a:t>Stim 2</a:t>
              </a:r>
              <a:endParaRPr lang="en-US" sz="1600" b="0">
                <a:latin typeface="Arial Unicode MS" pitchFamily="34" charset="-128"/>
              </a:endParaRPr>
            </a:p>
          </p:txBody>
        </p:sp>
        <p:sp>
          <p:nvSpPr>
            <p:cNvPr id="2434060" name="Line 12"/>
            <p:cNvSpPr>
              <a:spLocks noChangeShapeType="1"/>
            </p:cNvSpPr>
            <p:nvPr/>
          </p:nvSpPr>
          <p:spPr bwMode="auto">
            <a:xfrm>
              <a:off x="4198" y="1768"/>
              <a:ext cx="2075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34061" name="Line 13"/>
            <p:cNvSpPr>
              <a:spLocks noChangeShapeType="1"/>
            </p:cNvSpPr>
            <p:nvPr/>
          </p:nvSpPr>
          <p:spPr bwMode="auto">
            <a:xfrm rot="5400000">
              <a:off x="4549" y="1761"/>
              <a:ext cx="1363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34062" name="Text Box 14"/>
            <p:cNvSpPr txBox="1">
              <a:spLocks noChangeArrowheads="1"/>
            </p:cNvSpPr>
            <p:nvPr/>
          </p:nvSpPr>
          <p:spPr bwMode="auto">
            <a:xfrm rot="16200000">
              <a:off x="3176" y="1628"/>
              <a:ext cx="1173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0">
                  <a:latin typeface="Arial Unicode MS" pitchFamily="34" charset="-128"/>
                </a:rPr>
                <a:t>Stimulus factor</a:t>
              </a:r>
              <a:endParaRPr lang="en-US" sz="2000" b="0">
                <a:latin typeface="Arial Unicode MS" pitchFamily="34" charset="-128"/>
              </a:endParaRPr>
            </a:p>
          </p:txBody>
        </p:sp>
        <p:sp>
          <p:nvSpPr>
            <p:cNvPr id="2434063" name="Text Box 15"/>
            <p:cNvSpPr txBox="1">
              <a:spLocks noChangeArrowheads="1"/>
            </p:cNvSpPr>
            <p:nvPr/>
          </p:nvSpPr>
          <p:spPr bwMode="auto">
            <a:xfrm>
              <a:off x="4483" y="1280"/>
              <a:ext cx="4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0">
                  <a:latin typeface="Arial Unicode MS" pitchFamily="34" charset="-128"/>
                </a:rPr>
                <a:t>T</a:t>
              </a:r>
              <a:r>
                <a:rPr lang="en-GB" sz="2000" b="0" baseline="-25000">
                  <a:latin typeface="Arial Unicode MS" pitchFamily="34" charset="-128"/>
                </a:rPr>
                <a:t>A</a:t>
              </a:r>
              <a:r>
                <a:rPr lang="en-GB" sz="2000" b="0">
                  <a:latin typeface="Arial Unicode MS" pitchFamily="34" charset="-128"/>
                </a:rPr>
                <a:t>/S</a:t>
              </a:r>
              <a:r>
                <a:rPr lang="en-GB" sz="2000" b="0" baseline="-25000">
                  <a:latin typeface="Arial Unicode MS" pitchFamily="34" charset="-128"/>
                </a:rPr>
                <a:t>1</a:t>
              </a:r>
              <a:endParaRPr lang="en-US" sz="2000" b="0" baseline="-25000">
                <a:latin typeface="Arial Unicode MS" pitchFamily="34" charset="-128"/>
              </a:endParaRPr>
            </a:p>
          </p:txBody>
        </p:sp>
        <p:sp>
          <p:nvSpPr>
            <p:cNvPr id="2434064" name="Text Box 16"/>
            <p:cNvSpPr txBox="1">
              <a:spLocks noChangeArrowheads="1"/>
            </p:cNvSpPr>
            <p:nvPr/>
          </p:nvSpPr>
          <p:spPr bwMode="auto">
            <a:xfrm>
              <a:off x="5531" y="1284"/>
              <a:ext cx="4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0">
                  <a:latin typeface="Arial Unicode MS" pitchFamily="34" charset="-128"/>
                </a:rPr>
                <a:t>T</a:t>
              </a:r>
              <a:r>
                <a:rPr lang="en-GB" sz="2000" b="0" baseline="-25000">
                  <a:latin typeface="Arial Unicode MS" pitchFamily="34" charset="-128"/>
                </a:rPr>
                <a:t>B</a:t>
              </a:r>
              <a:r>
                <a:rPr lang="en-GB" sz="2000" b="0">
                  <a:latin typeface="Arial Unicode MS" pitchFamily="34" charset="-128"/>
                </a:rPr>
                <a:t>/S</a:t>
              </a:r>
              <a:r>
                <a:rPr lang="en-GB" sz="2000" b="0" baseline="-25000">
                  <a:latin typeface="Arial Unicode MS" pitchFamily="34" charset="-128"/>
                </a:rPr>
                <a:t>1</a:t>
              </a:r>
              <a:endParaRPr lang="en-US" sz="2000" b="0" baseline="-25000">
                <a:latin typeface="Arial Unicode MS" pitchFamily="34" charset="-128"/>
              </a:endParaRPr>
            </a:p>
          </p:txBody>
        </p:sp>
        <p:sp>
          <p:nvSpPr>
            <p:cNvPr id="2434065" name="Text Box 17"/>
            <p:cNvSpPr txBox="1">
              <a:spLocks noChangeArrowheads="1"/>
            </p:cNvSpPr>
            <p:nvPr/>
          </p:nvSpPr>
          <p:spPr bwMode="auto">
            <a:xfrm>
              <a:off x="4481" y="1998"/>
              <a:ext cx="4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0">
                  <a:latin typeface="Arial Unicode MS" pitchFamily="34" charset="-128"/>
                </a:rPr>
                <a:t>T</a:t>
              </a:r>
              <a:r>
                <a:rPr lang="en-GB" sz="2000" b="0" baseline="-25000">
                  <a:latin typeface="Arial Unicode MS" pitchFamily="34" charset="-128"/>
                </a:rPr>
                <a:t>A</a:t>
              </a:r>
              <a:r>
                <a:rPr lang="en-GB" sz="2000" b="0">
                  <a:latin typeface="Arial Unicode MS" pitchFamily="34" charset="-128"/>
                </a:rPr>
                <a:t>/S</a:t>
              </a:r>
              <a:r>
                <a:rPr lang="en-GB" sz="2000" b="0" baseline="-25000">
                  <a:latin typeface="Arial Unicode MS" pitchFamily="34" charset="-128"/>
                </a:rPr>
                <a:t>2</a:t>
              </a:r>
              <a:endParaRPr lang="en-US" sz="2000" b="0" baseline="-25000">
                <a:latin typeface="Arial Unicode MS" pitchFamily="34" charset="-128"/>
              </a:endParaRPr>
            </a:p>
          </p:txBody>
        </p:sp>
        <p:sp>
          <p:nvSpPr>
            <p:cNvPr id="2434066" name="Text Box 18"/>
            <p:cNvSpPr txBox="1">
              <a:spLocks noChangeArrowheads="1"/>
            </p:cNvSpPr>
            <p:nvPr/>
          </p:nvSpPr>
          <p:spPr bwMode="auto">
            <a:xfrm>
              <a:off x="5529" y="1997"/>
              <a:ext cx="4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0">
                  <a:latin typeface="Arial Unicode MS" pitchFamily="34" charset="-128"/>
                </a:rPr>
                <a:t>T</a:t>
              </a:r>
              <a:r>
                <a:rPr lang="en-GB" sz="2000" b="0" baseline="-25000">
                  <a:latin typeface="Arial Unicode MS" pitchFamily="34" charset="-128"/>
                </a:rPr>
                <a:t>B</a:t>
              </a:r>
              <a:r>
                <a:rPr lang="en-GB" sz="2000" b="0">
                  <a:latin typeface="Arial Unicode MS" pitchFamily="34" charset="-128"/>
                </a:rPr>
                <a:t>/S</a:t>
              </a:r>
              <a:r>
                <a:rPr lang="en-GB" sz="2000" b="0" baseline="-25000">
                  <a:latin typeface="Arial Unicode MS" pitchFamily="34" charset="-128"/>
                </a:rPr>
                <a:t>2</a:t>
              </a:r>
              <a:endParaRPr lang="en-US" sz="2000" b="0" baseline="-25000">
                <a:latin typeface="Arial Unicode MS" pitchFamily="34" charset="-128"/>
              </a:endParaRPr>
            </a:p>
          </p:txBody>
        </p:sp>
      </p:grpSp>
      <p:graphicFrame>
        <p:nvGraphicFramePr>
          <p:cNvPr id="2434067" name="Object 19"/>
          <p:cNvGraphicFramePr>
            <a:graphicFrameLocks noChangeAspect="1"/>
          </p:cNvGraphicFramePr>
          <p:nvPr/>
        </p:nvGraphicFramePr>
        <p:xfrm>
          <a:off x="5875338" y="4383088"/>
          <a:ext cx="2706687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434" name="Equation" r:id="rId4" imgW="1168200" imgH="863280" progId="Equation.3">
                  <p:embed/>
                </p:oleObj>
              </mc:Choice>
              <mc:Fallback>
                <p:oleObj name="Equation" r:id="rId4" imgW="1168200" imgH="86328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38" y="4383088"/>
                        <a:ext cx="2706687" cy="2000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4069" name="Object 21"/>
          <p:cNvGraphicFramePr>
            <a:graphicFrameLocks noChangeAspect="1"/>
          </p:cNvGraphicFramePr>
          <p:nvPr/>
        </p:nvGraphicFramePr>
        <p:xfrm>
          <a:off x="5305425" y="1862138"/>
          <a:ext cx="3557588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435" name="Equation" r:id="rId6" imgW="1536480" imgH="863280" progId="Equation.3">
                  <p:embed/>
                </p:oleObj>
              </mc:Choice>
              <mc:Fallback>
                <p:oleObj name="Equation" r:id="rId6" imgW="1536480" imgH="86328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1862138"/>
                        <a:ext cx="3557588" cy="2000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4070" name="Text Box 22"/>
          <p:cNvSpPr txBox="1">
            <a:spLocks noChangeArrowheads="1"/>
          </p:cNvSpPr>
          <p:nvPr/>
        </p:nvSpPr>
        <p:spPr bwMode="auto">
          <a:xfrm>
            <a:off x="5297488" y="1220788"/>
            <a:ext cx="3552825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</a:rPr>
              <a:t>GLM of a 2x2 factorial design:</a:t>
            </a:r>
            <a:endParaRPr lang="en-US" sz="2000" b="0">
              <a:latin typeface="Arial Unicode MS" pitchFamily="34" charset="-128"/>
            </a:endParaRPr>
          </a:p>
        </p:txBody>
      </p:sp>
      <p:sp>
        <p:nvSpPr>
          <p:cNvPr id="2434071" name="Text Box 23"/>
          <p:cNvSpPr txBox="1">
            <a:spLocks noChangeArrowheads="1"/>
          </p:cNvSpPr>
          <p:nvPr/>
        </p:nvSpPr>
        <p:spPr bwMode="auto">
          <a:xfrm>
            <a:off x="8963025" y="1866900"/>
            <a:ext cx="1050925" cy="4762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b="0">
                <a:solidFill>
                  <a:srgbClr val="FF0000"/>
                </a:solidFill>
                <a:latin typeface="Arial Unicode MS" pitchFamily="34" charset="-128"/>
              </a:rPr>
              <a:t>main effect</a:t>
            </a:r>
          </a:p>
          <a:p>
            <a:pPr eaLnBrk="0" hangingPunct="0">
              <a:lnSpc>
                <a:spcPct val="90000"/>
              </a:lnSpc>
            </a:pPr>
            <a:r>
              <a:rPr lang="en-GB" b="0">
                <a:solidFill>
                  <a:srgbClr val="FF0000"/>
                </a:solidFill>
                <a:latin typeface="Arial Unicode MS" pitchFamily="34" charset="-128"/>
              </a:rPr>
              <a:t>of task</a:t>
            </a:r>
            <a:endParaRPr lang="en-US" b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2434072" name="Line 24"/>
          <p:cNvSpPr>
            <a:spLocks noChangeShapeType="1"/>
          </p:cNvSpPr>
          <p:nvPr/>
        </p:nvSpPr>
        <p:spPr bwMode="auto">
          <a:xfrm flipH="1">
            <a:off x="7886700" y="2111375"/>
            <a:ext cx="10906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34073" name="Text Box 25"/>
          <p:cNvSpPr txBox="1">
            <a:spLocks noChangeArrowheads="1"/>
          </p:cNvSpPr>
          <p:nvPr/>
        </p:nvSpPr>
        <p:spPr bwMode="auto">
          <a:xfrm>
            <a:off x="8969375" y="2425700"/>
            <a:ext cx="1139825" cy="4762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b="0">
                <a:solidFill>
                  <a:srgbClr val="FF0000"/>
                </a:solidFill>
                <a:latin typeface="Arial Unicode MS" pitchFamily="34" charset="-128"/>
              </a:rPr>
              <a:t>main effect</a:t>
            </a:r>
          </a:p>
          <a:p>
            <a:pPr eaLnBrk="0" hangingPunct="0">
              <a:lnSpc>
                <a:spcPct val="90000"/>
              </a:lnSpc>
            </a:pPr>
            <a:r>
              <a:rPr lang="en-GB" b="0">
                <a:solidFill>
                  <a:srgbClr val="FF0000"/>
                </a:solidFill>
                <a:latin typeface="Arial Unicode MS" pitchFamily="34" charset="-128"/>
              </a:rPr>
              <a:t>of stim. type</a:t>
            </a:r>
            <a:endParaRPr lang="en-US" b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2434074" name="Line 26"/>
          <p:cNvSpPr>
            <a:spLocks noChangeShapeType="1"/>
          </p:cNvSpPr>
          <p:nvPr/>
        </p:nvSpPr>
        <p:spPr bwMode="auto">
          <a:xfrm flipH="1">
            <a:off x="7893050" y="2670175"/>
            <a:ext cx="10906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34075" name="Text Box 27"/>
          <p:cNvSpPr txBox="1">
            <a:spLocks noChangeArrowheads="1"/>
          </p:cNvSpPr>
          <p:nvPr/>
        </p:nvSpPr>
        <p:spPr bwMode="auto">
          <a:xfrm>
            <a:off x="8975725" y="3041650"/>
            <a:ext cx="1001713" cy="2841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b="0">
                <a:solidFill>
                  <a:srgbClr val="FF0000"/>
                </a:solidFill>
                <a:latin typeface="Arial Unicode MS" pitchFamily="34" charset="-128"/>
              </a:rPr>
              <a:t>interaction</a:t>
            </a:r>
          </a:p>
        </p:txBody>
      </p:sp>
      <p:sp>
        <p:nvSpPr>
          <p:cNvPr id="2434076" name="Text Box 28"/>
          <p:cNvSpPr txBox="1">
            <a:spLocks noChangeArrowheads="1"/>
          </p:cNvSpPr>
          <p:nvPr/>
        </p:nvSpPr>
        <p:spPr bwMode="auto">
          <a:xfrm>
            <a:off x="8958263" y="4373563"/>
            <a:ext cx="10509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b="0">
                <a:solidFill>
                  <a:srgbClr val="FF0000"/>
                </a:solidFill>
                <a:latin typeface="Arial Unicode MS" pitchFamily="34" charset="-128"/>
              </a:rPr>
              <a:t>main effect</a:t>
            </a:r>
          </a:p>
          <a:p>
            <a:pPr eaLnBrk="0" hangingPunct="0">
              <a:lnSpc>
                <a:spcPct val="90000"/>
              </a:lnSpc>
            </a:pPr>
            <a:r>
              <a:rPr lang="en-GB" b="0">
                <a:solidFill>
                  <a:srgbClr val="FF0000"/>
                </a:solidFill>
                <a:latin typeface="Arial Unicode MS" pitchFamily="34" charset="-128"/>
              </a:rPr>
              <a:t>of task</a:t>
            </a:r>
            <a:endParaRPr lang="en-US" b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2434077" name="Line 29"/>
          <p:cNvSpPr>
            <a:spLocks noChangeShapeType="1"/>
          </p:cNvSpPr>
          <p:nvPr/>
        </p:nvSpPr>
        <p:spPr bwMode="auto">
          <a:xfrm flipH="1" flipV="1">
            <a:off x="8331200" y="4610100"/>
            <a:ext cx="641350" cy="7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34078" name="Text Box 30"/>
          <p:cNvSpPr txBox="1">
            <a:spLocks noChangeArrowheads="1"/>
          </p:cNvSpPr>
          <p:nvPr/>
        </p:nvSpPr>
        <p:spPr bwMode="auto">
          <a:xfrm>
            <a:off x="8966200" y="4892675"/>
            <a:ext cx="1320800" cy="66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b="0">
                <a:solidFill>
                  <a:srgbClr val="FF0000"/>
                </a:solidFill>
                <a:latin typeface="Arial Unicode MS" pitchFamily="34" charset="-128"/>
              </a:rPr>
              <a:t>V1 time series </a:t>
            </a:r>
            <a:r>
              <a:rPr lang="en-GB" b="0">
                <a:solidFill>
                  <a:srgbClr val="FF0000"/>
                </a:solidFill>
                <a:latin typeface="Arial Unicode MS" pitchFamily="34" charset="-128"/>
                <a:sym typeface="Symbol" pitchFamily="18" charset="2"/>
              </a:rPr>
              <a:t></a:t>
            </a:r>
            <a:r>
              <a:rPr lang="en-GB" b="0">
                <a:solidFill>
                  <a:srgbClr val="FF0000"/>
                </a:solidFill>
                <a:latin typeface="Arial Unicode MS" pitchFamily="34" charset="-128"/>
              </a:rPr>
              <a:t> main effect</a:t>
            </a:r>
          </a:p>
          <a:p>
            <a:pPr eaLnBrk="0" hangingPunct="0">
              <a:lnSpc>
                <a:spcPct val="90000"/>
              </a:lnSpc>
            </a:pPr>
            <a:r>
              <a:rPr lang="en-GB" b="0">
                <a:solidFill>
                  <a:srgbClr val="FF0000"/>
                </a:solidFill>
                <a:latin typeface="Arial Unicode MS" pitchFamily="34" charset="-128"/>
              </a:rPr>
              <a:t>of stim. type</a:t>
            </a:r>
            <a:endParaRPr lang="en-US" b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2434079" name="Line 31"/>
          <p:cNvSpPr>
            <a:spLocks noChangeShapeType="1"/>
          </p:cNvSpPr>
          <p:nvPr/>
        </p:nvSpPr>
        <p:spPr bwMode="auto">
          <a:xfrm flipH="1">
            <a:off x="8345488" y="5176838"/>
            <a:ext cx="63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34080" name="Text Box 32"/>
          <p:cNvSpPr txBox="1">
            <a:spLocks noChangeArrowheads="1"/>
          </p:cNvSpPr>
          <p:nvPr/>
        </p:nvSpPr>
        <p:spPr bwMode="auto">
          <a:xfrm>
            <a:off x="8970963" y="5548313"/>
            <a:ext cx="1316037" cy="66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b="0">
                <a:solidFill>
                  <a:srgbClr val="FF0000"/>
                </a:solidFill>
                <a:latin typeface="Arial Unicode MS" pitchFamily="34" charset="-128"/>
              </a:rPr>
              <a:t>psycho-</a:t>
            </a:r>
          </a:p>
          <a:p>
            <a:pPr eaLnBrk="0" hangingPunct="0">
              <a:lnSpc>
                <a:spcPct val="90000"/>
              </a:lnSpc>
            </a:pPr>
            <a:r>
              <a:rPr lang="en-GB" b="0">
                <a:solidFill>
                  <a:srgbClr val="FF0000"/>
                </a:solidFill>
                <a:latin typeface="Arial Unicode MS" pitchFamily="34" charset="-128"/>
              </a:rPr>
              <a:t>physiological</a:t>
            </a:r>
          </a:p>
          <a:p>
            <a:pPr eaLnBrk="0" hangingPunct="0">
              <a:lnSpc>
                <a:spcPct val="90000"/>
              </a:lnSpc>
            </a:pPr>
            <a:r>
              <a:rPr lang="en-GB" b="0">
                <a:solidFill>
                  <a:srgbClr val="FF0000"/>
                </a:solidFill>
                <a:latin typeface="Arial Unicode MS" pitchFamily="34" charset="-128"/>
              </a:rPr>
              <a:t>interaction</a:t>
            </a:r>
          </a:p>
        </p:txBody>
      </p:sp>
      <p:sp>
        <p:nvSpPr>
          <p:cNvPr id="2434081" name="Line 33"/>
          <p:cNvSpPr>
            <a:spLocks noChangeShapeType="1"/>
          </p:cNvSpPr>
          <p:nvPr/>
        </p:nvSpPr>
        <p:spPr bwMode="auto">
          <a:xfrm flipH="1">
            <a:off x="8632825" y="5688013"/>
            <a:ext cx="342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32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46038"/>
            <a:ext cx="9258300" cy="1143000"/>
          </a:xfrm>
        </p:spPr>
        <p:txBody>
          <a:bodyPr/>
          <a:lstStyle/>
          <a:p>
            <a:r>
              <a:rPr lang="en-GB"/>
              <a:t>PPI example: attentional modulation of V1</a:t>
            </a:r>
            <a:r>
              <a:rPr lang="en-GB">
                <a:cs typeface="Arial" charset="0"/>
              </a:rPr>
              <a:t>→V5</a:t>
            </a:r>
            <a:endParaRPr lang="en-US">
              <a:cs typeface="Arial" charset="0"/>
            </a:endParaRPr>
          </a:p>
        </p:txBody>
      </p:sp>
      <p:grpSp>
        <p:nvGrpSpPr>
          <p:cNvPr id="2435106" name="Group 34"/>
          <p:cNvGrpSpPr>
            <a:grpSpLocks/>
          </p:cNvGrpSpPr>
          <p:nvPr/>
        </p:nvGrpSpPr>
        <p:grpSpPr bwMode="auto">
          <a:xfrm>
            <a:off x="5467355" y="846138"/>
            <a:ext cx="4572006" cy="5678489"/>
            <a:chOff x="3024" y="444"/>
            <a:chExt cx="2880" cy="3577"/>
          </a:xfrm>
        </p:grpSpPr>
        <p:pic>
          <p:nvPicPr>
            <p:cNvPr id="2435107" name="Picture 3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4" y="444"/>
              <a:ext cx="2880" cy="35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435108" name="Rectangle 36"/>
            <p:cNvSpPr>
              <a:spLocks noChangeArrowheads="1"/>
            </p:cNvSpPr>
            <p:nvPr/>
          </p:nvSpPr>
          <p:spPr bwMode="auto">
            <a:xfrm>
              <a:off x="4407" y="2530"/>
              <a:ext cx="66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800" b="0">
                  <a:solidFill>
                    <a:schemeClr val="bg2"/>
                  </a:solidFill>
                  <a:latin typeface="Arial Unicode MS" pitchFamily="34" charset="-128"/>
                </a:rPr>
                <a:t>attention</a:t>
              </a:r>
            </a:p>
          </p:txBody>
        </p:sp>
        <p:sp>
          <p:nvSpPr>
            <p:cNvPr id="2435109" name="Rectangle 37"/>
            <p:cNvSpPr>
              <a:spLocks noChangeArrowheads="1"/>
            </p:cNvSpPr>
            <p:nvPr/>
          </p:nvSpPr>
          <p:spPr bwMode="auto">
            <a:xfrm>
              <a:off x="4839" y="3154"/>
              <a:ext cx="86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800" b="0" dirty="0">
                  <a:solidFill>
                    <a:schemeClr val="bg2"/>
                  </a:solidFill>
                  <a:latin typeface="Arial Unicode MS" pitchFamily="34" charset="-128"/>
                </a:rPr>
                <a:t>no attention</a:t>
              </a:r>
            </a:p>
          </p:txBody>
        </p:sp>
        <p:sp>
          <p:nvSpPr>
            <p:cNvPr id="2435110" name="Rectangle 38"/>
            <p:cNvSpPr>
              <a:spLocks noChangeArrowheads="1"/>
            </p:cNvSpPr>
            <p:nvPr/>
          </p:nvSpPr>
          <p:spPr bwMode="auto">
            <a:xfrm>
              <a:off x="4167" y="3792"/>
              <a:ext cx="111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GB" sz="1800" b="0">
                  <a:solidFill>
                    <a:schemeClr val="bg2"/>
                  </a:solidFill>
                  <a:latin typeface="Arial Unicode MS" pitchFamily="34" charset="-128"/>
                </a:rPr>
                <a:t>V1 activity</a:t>
              </a:r>
            </a:p>
          </p:txBody>
        </p:sp>
        <p:sp>
          <p:nvSpPr>
            <p:cNvPr id="2435111" name="Rectangle 39"/>
            <p:cNvSpPr>
              <a:spLocks noChangeArrowheads="1"/>
            </p:cNvSpPr>
            <p:nvPr/>
          </p:nvSpPr>
          <p:spPr bwMode="auto">
            <a:xfrm rot="16200000">
              <a:off x="2770" y="2906"/>
              <a:ext cx="77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800" b="0">
                  <a:solidFill>
                    <a:schemeClr val="bg2"/>
                  </a:solidFill>
                  <a:latin typeface="Arial Unicode MS" pitchFamily="34" charset="-128"/>
                </a:rPr>
                <a:t>V5 activity</a:t>
              </a:r>
            </a:p>
          </p:txBody>
        </p:sp>
        <p:sp>
          <p:nvSpPr>
            <p:cNvPr id="2435112" name="Rectangle 40"/>
            <p:cNvSpPr>
              <a:spLocks noChangeArrowheads="1"/>
            </p:cNvSpPr>
            <p:nvPr/>
          </p:nvSpPr>
          <p:spPr bwMode="auto">
            <a:xfrm>
              <a:off x="4983" y="740"/>
              <a:ext cx="66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 b="0">
                  <a:solidFill>
                    <a:schemeClr val="bg2"/>
                  </a:solidFill>
                  <a:latin typeface="Arial Unicode MS" pitchFamily="34" charset="-128"/>
                </a:rPr>
                <a:t>SPM{Z}</a:t>
              </a:r>
            </a:p>
          </p:txBody>
        </p:sp>
        <p:sp>
          <p:nvSpPr>
            <p:cNvPr id="2435113" name="Rectangle 41"/>
            <p:cNvSpPr>
              <a:spLocks noChangeArrowheads="1"/>
            </p:cNvSpPr>
            <p:nvPr/>
          </p:nvSpPr>
          <p:spPr bwMode="auto">
            <a:xfrm>
              <a:off x="4071" y="2002"/>
              <a:ext cx="3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800" b="0">
                  <a:solidFill>
                    <a:schemeClr val="bg2"/>
                  </a:solidFill>
                  <a:latin typeface="Arial Unicode MS" pitchFamily="34" charset="-128"/>
                </a:rPr>
                <a:t>time</a:t>
              </a:r>
            </a:p>
          </p:txBody>
        </p:sp>
        <p:sp>
          <p:nvSpPr>
            <p:cNvPr id="2435114" name="Rectangle 42"/>
            <p:cNvSpPr>
              <a:spLocks noChangeArrowheads="1"/>
            </p:cNvSpPr>
            <p:nvPr/>
          </p:nvSpPr>
          <p:spPr bwMode="auto">
            <a:xfrm rot="16200000">
              <a:off x="2914" y="1274"/>
              <a:ext cx="77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1800" b="0">
                  <a:solidFill>
                    <a:schemeClr val="bg2"/>
                  </a:solidFill>
                  <a:latin typeface="Arial Unicode MS" pitchFamily="34" charset="-128"/>
                </a:rPr>
                <a:t>V5 activity</a:t>
              </a:r>
            </a:p>
          </p:txBody>
        </p:sp>
      </p:grpSp>
      <p:sp>
        <p:nvSpPr>
          <p:cNvPr id="2435115" name="Text Box 43"/>
          <p:cNvSpPr txBox="1">
            <a:spLocks noChangeArrowheads="1"/>
          </p:cNvSpPr>
          <p:nvPr/>
        </p:nvSpPr>
        <p:spPr bwMode="auto">
          <a:xfrm>
            <a:off x="338138" y="6007100"/>
            <a:ext cx="37385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b="0">
                <a:latin typeface="Times New Roman" pitchFamily="18" charset="0"/>
              </a:rPr>
              <a:t>Friston et al. 1997, </a:t>
            </a:r>
            <a:r>
              <a:rPr lang="de-DE" b="0" i="1">
                <a:latin typeface="Times New Roman" pitchFamily="18" charset="0"/>
              </a:rPr>
              <a:t>NeuroImage</a:t>
            </a:r>
            <a:r>
              <a:rPr lang="de-DE" b="0">
                <a:latin typeface="Times New Roman" pitchFamily="18" charset="0"/>
              </a:rPr>
              <a:t> 6:218-229</a:t>
            </a:r>
          </a:p>
          <a:p>
            <a:pPr eaLnBrk="0" hangingPunct="0"/>
            <a:r>
              <a:rPr lang="de-DE" b="0">
                <a:latin typeface="Times New Roman" pitchFamily="18" charset="0"/>
              </a:rPr>
              <a:t>B</a:t>
            </a:r>
            <a:r>
              <a:rPr lang="en-US" b="0">
                <a:latin typeface="Times New Roman" pitchFamily="18" charset="0"/>
                <a:cs typeface="Arial" charset="0"/>
              </a:rPr>
              <a:t>üchel &amp; Friston 1997, </a:t>
            </a:r>
            <a:r>
              <a:rPr lang="en-US" b="0" i="1">
                <a:latin typeface="Times New Roman" pitchFamily="18" charset="0"/>
                <a:cs typeface="Arial" charset="0"/>
              </a:rPr>
              <a:t>Cereb. Cortex </a:t>
            </a:r>
            <a:r>
              <a:rPr lang="en-GB" b="0">
                <a:latin typeface="Times New Roman" pitchFamily="18" charset="0"/>
              </a:rPr>
              <a:t>7:768-778</a:t>
            </a:r>
            <a:r>
              <a:rPr lang="en-US" b="0">
                <a:latin typeface="Times New Roman" pitchFamily="18" charset="0"/>
              </a:rPr>
              <a:t> </a:t>
            </a:r>
          </a:p>
        </p:txBody>
      </p:sp>
      <p:grpSp>
        <p:nvGrpSpPr>
          <p:cNvPr id="2435145" name="Group 73"/>
          <p:cNvGrpSpPr>
            <a:grpSpLocks/>
          </p:cNvGrpSpPr>
          <p:nvPr/>
        </p:nvGrpSpPr>
        <p:grpSpPr bwMode="auto">
          <a:xfrm>
            <a:off x="1398588" y="2854325"/>
            <a:ext cx="914400" cy="914400"/>
            <a:chOff x="597" y="2112"/>
            <a:chExt cx="576" cy="576"/>
          </a:xfrm>
        </p:grpSpPr>
        <p:sp>
          <p:nvSpPr>
            <p:cNvPr id="2435146" name="Oval 74"/>
            <p:cNvSpPr>
              <a:spLocks noChangeArrowheads="1"/>
            </p:cNvSpPr>
            <p:nvPr/>
          </p:nvSpPr>
          <p:spPr bwMode="auto">
            <a:xfrm>
              <a:off x="597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5147" name="Rectangle 75"/>
            <p:cNvSpPr>
              <a:spLocks noChangeArrowheads="1"/>
            </p:cNvSpPr>
            <p:nvPr/>
          </p:nvSpPr>
          <p:spPr bwMode="auto">
            <a:xfrm>
              <a:off x="725" y="2257"/>
              <a:ext cx="35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rPr>
                <a:t>V1</a:t>
              </a:r>
            </a:p>
          </p:txBody>
        </p:sp>
      </p:grpSp>
      <p:sp>
        <p:nvSpPr>
          <p:cNvPr id="2435148" name="Oval 76"/>
          <p:cNvSpPr>
            <a:spLocks noChangeArrowheads="1"/>
          </p:cNvSpPr>
          <p:nvPr/>
        </p:nvSpPr>
        <p:spPr bwMode="auto">
          <a:xfrm>
            <a:off x="1163638" y="4321175"/>
            <a:ext cx="1371600" cy="914400"/>
          </a:xfrm>
          <a:prstGeom prst="ellipse">
            <a:avLst/>
          </a:prstGeom>
          <a:gradFill rotWithShape="1">
            <a:gsLst>
              <a:gs pos="0">
                <a:srgbClr val="969696">
                  <a:gamma/>
                  <a:tint val="0"/>
                  <a:invGamma/>
                </a:srgbClr>
              </a:gs>
              <a:gs pos="100000">
                <a:srgbClr val="969696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5149" name="Rectangle 77"/>
          <p:cNvSpPr>
            <a:spLocks noChangeArrowheads="1"/>
          </p:cNvSpPr>
          <p:nvPr/>
        </p:nvSpPr>
        <p:spPr bwMode="auto">
          <a:xfrm>
            <a:off x="1182688" y="4565650"/>
            <a:ext cx="13319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24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V1 x Att.</a:t>
            </a:r>
          </a:p>
        </p:txBody>
      </p:sp>
      <p:sp>
        <p:nvSpPr>
          <p:cNvPr id="2435150" name="Text Box 78"/>
          <p:cNvSpPr txBox="1">
            <a:spLocks noChangeArrowheads="1"/>
          </p:cNvSpPr>
          <p:nvPr/>
        </p:nvSpPr>
        <p:spPr bwMode="auto">
          <a:xfrm>
            <a:off x="2676525" y="3722688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3600">
                <a:latin typeface="Arial Unicode MS" pitchFamily="34" charset="-128"/>
              </a:rPr>
              <a:t>=</a:t>
            </a:r>
            <a:endParaRPr lang="en-US" sz="3600">
              <a:latin typeface="Arial Unicode MS" pitchFamily="34" charset="-128"/>
            </a:endParaRPr>
          </a:p>
        </p:txBody>
      </p:sp>
      <p:grpSp>
        <p:nvGrpSpPr>
          <p:cNvPr id="2435151" name="Group 79"/>
          <p:cNvGrpSpPr>
            <a:grpSpLocks/>
          </p:cNvGrpSpPr>
          <p:nvPr/>
        </p:nvGrpSpPr>
        <p:grpSpPr bwMode="auto">
          <a:xfrm>
            <a:off x="3559175" y="2859088"/>
            <a:ext cx="914400" cy="914400"/>
            <a:chOff x="597" y="2112"/>
            <a:chExt cx="576" cy="576"/>
          </a:xfrm>
        </p:grpSpPr>
        <p:sp>
          <p:nvSpPr>
            <p:cNvPr id="2435152" name="Oval 80"/>
            <p:cNvSpPr>
              <a:spLocks noChangeArrowheads="1"/>
            </p:cNvSpPr>
            <p:nvPr/>
          </p:nvSpPr>
          <p:spPr bwMode="auto">
            <a:xfrm>
              <a:off x="597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5153" name="Rectangle 81"/>
            <p:cNvSpPr>
              <a:spLocks noChangeArrowheads="1"/>
            </p:cNvSpPr>
            <p:nvPr/>
          </p:nvSpPr>
          <p:spPr bwMode="auto">
            <a:xfrm>
              <a:off x="725" y="2257"/>
              <a:ext cx="35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rPr>
                <a:t>V5</a:t>
              </a:r>
            </a:p>
          </p:txBody>
        </p:sp>
      </p:grpSp>
      <p:cxnSp>
        <p:nvCxnSpPr>
          <p:cNvPr id="2435154" name="AutoShape 82"/>
          <p:cNvCxnSpPr>
            <a:cxnSpLocks noChangeShapeType="1"/>
            <a:stCxn id="2435146" idx="6"/>
            <a:endCxn id="2435152" idx="2"/>
          </p:cNvCxnSpPr>
          <p:nvPr/>
        </p:nvCxnSpPr>
        <p:spPr bwMode="auto">
          <a:xfrm>
            <a:off x="2312988" y="3311525"/>
            <a:ext cx="1246187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2435155" name="Group 83"/>
          <p:cNvGrpSpPr>
            <a:grpSpLocks/>
          </p:cNvGrpSpPr>
          <p:nvPr/>
        </p:nvGrpSpPr>
        <p:grpSpPr bwMode="auto">
          <a:xfrm>
            <a:off x="3559175" y="4341813"/>
            <a:ext cx="914400" cy="914400"/>
            <a:chOff x="597" y="2112"/>
            <a:chExt cx="576" cy="576"/>
          </a:xfrm>
        </p:grpSpPr>
        <p:sp>
          <p:nvSpPr>
            <p:cNvPr id="2435156" name="Oval 84"/>
            <p:cNvSpPr>
              <a:spLocks noChangeArrowheads="1"/>
            </p:cNvSpPr>
            <p:nvPr/>
          </p:nvSpPr>
          <p:spPr bwMode="auto">
            <a:xfrm>
              <a:off x="597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5157" name="Rectangle 85"/>
            <p:cNvSpPr>
              <a:spLocks noChangeArrowheads="1"/>
            </p:cNvSpPr>
            <p:nvPr/>
          </p:nvSpPr>
          <p:spPr bwMode="auto">
            <a:xfrm>
              <a:off x="725" y="2257"/>
              <a:ext cx="35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rPr>
                <a:t>V5</a:t>
              </a:r>
            </a:p>
          </p:txBody>
        </p:sp>
      </p:grpSp>
      <p:cxnSp>
        <p:nvCxnSpPr>
          <p:cNvPr id="2435158" name="AutoShape 86"/>
          <p:cNvCxnSpPr>
            <a:cxnSpLocks noChangeShapeType="1"/>
            <a:stCxn id="2435149" idx="3"/>
            <a:endCxn id="2435156" idx="2"/>
          </p:cNvCxnSpPr>
          <p:nvPr/>
        </p:nvCxnSpPr>
        <p:spPr bwMode="auto">
          <a:xfrm>
            <a:off x="2514600" y="4792663"/>
            <a:ext cx="1044575" cy="6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35159" name="Line 87"/>
          <p:cNvSpPr>
            <a:spLocks noChangeShapeType="1"/>
          </p:cNvSpPr>
          <p:nvPr/>
        </p:nvSpPr>
        <p:spPr bwMode="auto">
          <a:xfrm>
            <a:off x="2882900" y="2354263"/>
            <a:ext cx="0" cy="954087"/>
          </a:xfrm>
          <a:prstGeom prst="line">
            <a:avLst/>
          </a:prstGeom>
          <a:noFill/>
          <a:ln w="38100">
            <a:solidFill>
              <a:srgbClr val="DC0032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5160" name="Oval 88"/>
          <p:cNvSpPr>
            <a:spLocks noChangeArrowheads="1"/>
          </p:cNvSpPr>
          <p:nvPr/>
        </p:nvSpPr>
        <p:spPr bwMode="auto">
          <a:xfrm>
            <a:off x="2016125" y="1562100"/>
            <a:ext cx="1741488" cy="825500"/>
          </a:xfrm>
          <a:prstGeom prst="ellipse">
            <a:avLst/>
          </a:prstGeom>
          <a:gradFill rotWithShape="1">
            <a:gsLst>
              <a:gs pos="0">
                <a:srgbClr val="DC0032">
                  <a:gamma/>
                  <a:tint val="0"/>
                  <a:invGamma/>
                </a:srgbClr>
              </a:gs>
              <a:gs pos="100000">
                <a:srgbClr val="DC0032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2400">
                <a:latin typeface="Arial Unicode MS" pitchFamily="34" charset="-128"/>
              </a:rPr>
              <a:t>Attention</a:t>
            </a:r>
            <a:endParaRPr lang="en-US" sz="2400">
              <a:latin typeface="Arial Unicode MS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33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099" name="Rectangle 3"/>
          <p:cNvSpPr>
            <a:spLocks noGrp="1" noChangeArrowheads="1"/>
          </p:cNvSpPr>
          <p:nvPr>
            <p:ph type="title"/>
          </p:nvPr>
        </p:nvSpPr>
        <p:spPr>
          <a:xfrm>
            <a:off x="560388" y="139700"/>
            <a:ext cx="9263062" cy="914400"/>
          </a:xfrm>
          <a:noFill/>
          <a:ln/>
        </p:spPr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PPI: interpretation</a:t>
            </a:r>
          </a:p>
        </p:txBody>
      </p:sp>
      <p:sp>
        <p:nvSpPr>
          <p:cNvPr id="2436100" name="Text Box 4"/>
          <p:cNvSpPr txBox="1">
            <a:spLocks noChangeArrowheads="1"/>
          </p:cNvSpPr>
          <p:nvPr/>
        </p:nvSpPr>
        <p:spPr bwMode="auto">
          <a:xfrm>
            <a:off x="3865563" y="2670175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800" b="0" dirty="0" err="1">
                <a:latin typeface="Arial Unicode MS" pitchFamily="34" charset="-128"/>
              </a:rPr>
              <a:t>Two</a:t>
            </a:r>
            <a:r>
              <a:rPr lang="de-DE" sz="2800" b="0" dirty="0">
                <a:latin typeface="Arial Unicode MS" pitchFamily="34" charset="-128"/>
              </a:rPr>
              <a:t> </a:t>
            </a:r>
            <a:r>
              <a:rPr lang="de-DE" sz="2800" b="0" dirty="0" err="1">
                <a:latin typeface="Arial Unicode MS" pitchFamily="34" charset="-128"/>
              </a:rPr>
              <a:t>possible</a:t>
            </a:r>
            <a:r>
              <a:rPr lang="de-DE" sz="2800" b="0" dirty="0">
                <a:latin typeface="Arial Unicode MS" pitchFamily="34" charset="-128"/>
              </a:rPr>
              <a:t> </a:t>
            </a:r>
            <a:r>
              <a:rPr lang="de-DE" sz="2800" b="0" dirty="0" err="1">
                <a:latin typeface="Arial Unicode MS" pitchFamily="34" charset="-128"/>
              </a:rPr>
              <a:t>interpretations</a:t>
            </a:r>
            <a:r>
              <a:rPr lang="de-DE" sz="2800" b="0" dirty="0">
                <a:latin typeface="Arial Unicode MS" pitchFamily="34" charset="-128"/>
              </a:rPr>
              <a:t> </a:t>
            </a:r>
            <a:r>
              <a:rPr lang="de-DE" sz="2800" b="0" dirty="0" err="1">
                <a:latin typeface="Arial Unicode MS" pitchFamily="34" charset="-128"/>
              </a:rPr>
              <a:t>of</a:t>
            </a:r>
            <a:r>
              <a:rPr lang="de-DE" sz="2800" b="0" dirty="0">
                <a:latin typeface="Arial Unicode MS" pitchFamily="34" charset="-128"/>
              </a:rPr>
              <a:t> </a:t>
            </a:r>
            <a:r>
              <a:rPr lang="de-DE" sz="2800" b="0" dirty="0" err="1">
                <a:latin typeface="Arial Unicode MS" pitchFamily="34" charset="-128"/>
              </a:rPr>
              <a:t>the</a:t>
            </a:r>
            <a:r>
              <a:rPr lang="de-DE" sz="2800" b="0" dirty="0">
                <a:latin typeface="Arial Unicode MS" pitchFamily="34" charset="-128"/>
              </a:rPr>
              <a:t> PPI </a:t>
            </a:r>
            <a:r>
              <a:rPr lang="de-DE" sz="2800" b="0" dirty="0" err="1">
                <a:latin typeface="Arial Unicode MS" pitchFamily="34" charset="-128"/>
              </a:rPr>
              <a:t>term</a:t>
            </a:r>
            <a:r>
              <a:rPr lang="de-DE" sz="2800" b="0" dirty="0">
                <a:latin typeface="Arial Unicode MS" pitchFamily="34" charset="-128"/>
              </a:rPr>
              <a:t>:</a:t>
            </a:r>
          </a:p>
        </p:txBody>
      </p:sp>
      <p:sp>
        <p:nvSpPr>
          <p:cNvPr id="2436101" name="Text Box 5"/>
          <p:cNvSpPr txBox="1">
            <a:spLocks noChangeAspect="1" noChangeArrowheads="1"/>
          </p:cNvSpPr>
          <p:nvPr/>
        </p:nvSpPr>
        <p:spPr bwMode="auto">
          <a:xfrm>
            <a:off x="1065213" y="5294313"/>
            <a:ext cx="595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>
                <a:latin typeface="Arial Unicode MS" pitchFamily="34" charset="-128"/>
              </a:rPr>
              <a:t>V1</a:t>
            </a:r>
          </a:p>
        </p:txBody>
      </p:sp>
      <p:cxnSp>
        <p:nvCxnSpPr>
          <p:cNvPr id="2436102" name="AutoShape 6"/>
          <p:cNvCxnSpPr>
            <a:cxnSpLocks noChangeAspect="1" noChangeShapeType="1"/>
            <a:stCxn id="2436106" idx="6"/>
            <a:endCxn id="2436109" idx="2"/>
          </p:cNvCxnSpPr>
          <p:nvPr/>
        </p:nvCxnSpPr>
        <p:spPr bwMode="auto">
          <a:xfrm>
            <a:off x="1758950" y="5492750"/>
            <a:ext cx="1296988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36103" name="Text Box 7"/>
          <p:cNvSpPr txBox="1">
            <a:spLocks noChangeArrowheads="1"/>
          </p:cNvSpPr>
          <p:nvPr/>
        </p:nvSpPr>
        <p:spPr bwMode="auto">
          <a:xfrm>
            <a:off x="822325" y="5991225"/>
            <a:ext cx="3767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200" b="0">
                <a:latin typeface="Arial Unicode MS" pitchFamily="34" charset="-128"/>
              </a:rPr>
              <a:t>Modulation of V1</a:t>
            </a:r>
            <a:r>
              <a:rPr lang="de-DE" sz="2200" b="0">
                <a:latin typeface="Arial Unicode MS" pitchFamily="34" charset="-128"/>
                <a:sym typeface="Symbol" pitchFamily="18" charset="2"/>
              </a:rPr>
              <a:t>V5 by attention</a:t>
            </a:r>
            <a:endParaRPr lang="de-DE" sz="2200" b="0">
              <a:latin typeface="Arial Unicode MS" pitchFamily="34" charset="-128"/>
            </a:endParaRPr>
          </a:p>
        </p:txBody>
      </p:sp>
      <p:sp>
        <p:nvSpPr>
          <p:cNvPr id="2436104" name="Text Box 8"/>
          <p:cNvSpPr txBox="1">
            <a:spLocks noChangeArrowheads="1"/>
          </p:cNvSpPr>
          <p:nvPr/>
        </p:nvSpPr>
        <p:spPr bwMode="auto">
          <a:xfrm>
            <a:off x="5143500" y="5991225"/>
            <a:ext cx="5143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200" b="0" dirty="0">
                <a:latin typeface="Arial Unicode MS" pitchFamily="34" charset="-128"/>
              </a:rPr>
              <a:t>Modulation </a:t>
            </a:r>
            <a:r>
              <a:rPr lang="de-DE" sz="2200" b="0" dirty="0" err="1">
                <a:latin typeface="Arial Unicode MS" pitchFamily="34" charset="-128"/>
              </a:rPr>
              <a:t>of</a:t>
            </a:r>
            <a:r>
              <a:rPr lang="de-DE" sz="2200" b="0" dirty="0">
                <a:latin typeface="Arial Unicode MS" pitchFamily="34" charset="-128"/>
              </a:rPr>
              <a:t> </a:t>
            </a:r>
            <a:r>
              <a:rPr lang="de-DE" sz="2200" b="0" dirty="0" err="1">
                <a:latin typeface="Arial Unicode MS" pitchFamily="34" charset="-128"/>
              </a:rPr>
              <a:t>the</a:t>
            </a:r>
            <a:r>
              <a:rPr lang="de-DE" sz="2200" b="0" dirty="0">
                <a:latin typeface="Arial Unicode MS" pitchFamily="34" charset="-128"/>
              </a:rPr>
              <a:t> </a:t>
            </a:r>
            <a:r>
              <a:rPr lang="de-DE" sz="2200" b="0" dirty="0" err="1">
                <a:latin typeface="Arial Unicode MS" pitchFamily="34" charset="-128"/>
              </a:rPr>
              <a:t>impact</a:t>
            </a:r>
            <a:r>
              <a:rPr lang="de-DE" sz="2200" b="0" dirty="0">
                <a:latin typeface="Arial Unicode MS" pitchFamily="34" charset="-128"/>
              </a:rPr>
              <a:t> </a:t>
            </a:r>
            <a:r>
              <a:rPr lang="de-DE" sz="2200" b="0" dirty="0" err="1">
                <a:latin typeface="Arial Unicode MS" pitchFamily="34" charset="-128"/>
              </a:rPr>
              <a:t>of</a:t>
            </a:r>
            <a:r>
              <a:rPr lang="de-DE" sz="2200" b="0" dirty="0">
                <a:latin typeface="Arial Unicode MS" pitchFamily="34" charset="-128"/>
              </a:rPr>
              <a:t> </a:t>
            </a:r>
            <a:r>
              <a:rPr lang="de-DE" sz="2200" b="0" dirty="0" err="1">
                <a:latin typeface="Arial Unicode MS" pitchFamily="34" charset="-128"/>
              </a:rPr>
              <a:t>attention</a:t>
            </a:r>
            <a:r>
              <a:rPr lang="de-DE" sz="2200" b="0" dirty="0">
                <a:latin typeface="Arial Unicode MS" pitchFamily="34" charset="-128"/>
              </a:rPr>
              <a:t> on</a:t>
            </a:r>
            <a:r>
              <a:rPr lang="de-DE" sz="2200" b="0" dirty="0">
                <a:latin typeface="Arial Unicode MS" pitchFamily="34" charset="-128"/>
                <a:sym typeface="Symbol" pitchFamily="18" charset="2"/>
              </a:rPr>
              <a:t> V5 </a:t>
            </a:r>
            <a:r>
              <a:rPr lang="de-DE" sz="2200" b="0" dirty="0" err="1">
                <a:latin typeface="Arial Unicode MS" pitchFamily="34" charset="-128"/>
                <a:sym typeface="Symbol" pitchFamily="18" charset="2"/>
              </a:rPr>
              <a:t>by</a:t>
            </a:r>
            <a:r>
              <a:rPr lang="de-DE" sz="2200" b="0" dirty="0">
                <a:latin typeface="Arial Unicode MS" pitchFamily="34" charset="-128"/>
                <a:sym typeface="Symbol" pitchFamily="18" charset="2"/>
              </a:rPr>
              <a:t> V1.</a:t>
            </a:r>
            <a:endParaRPr lang="en-US" sz="2200" b="0" dirty="0">
              <a:latin typeface="Arial Unicode MS" pitchFamily="34" charset="-128"/>
              <a:cs typeface="Arial" charset="0"/>
            </a:endParaRPr>
          </a:p>
        </p:txBody>
      </p:sp>
      <p:grpSp>
        <p:nvGrpSpPr>
          <p:cNvPr id="2436105" name="Group 9"/>
          <p:cNvGrpSpPr>
            <a:grpSpLocks/>
          </p:cNvGrpSpPr>
          <p:nvPr/>
        </p:nvGrpSpPr>
        <p:grpSpPr bwMode="auto">
          <a:xfrm>
            <a:off x="844550" y="5035550"/>
            <a:ext cx="914400" cy="914400"/>
            <a:chOff x="597" y="2112"/>
            <a:chExt cx="576" cy="576"/>
          </a:xfrm>
        </p:grpSpPr>
        <p:sp>
          <p:nvSpPr>
            <p:cNvPr id="2436106" name="Oval 10"/>
            <p:cNvSpPr>
              <a:spLocks noChangeArrowheads="1"/>
            </p:cNvSpPr>
            <p:nvPr/>
          </p:nvSpPr>
          <p:spPr bwMode="auto">
            <a:xfrm>
              <a:off x="597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6107" name="Rectangle 11"/>
            <p:cNvSpPr>
              <a:spLocks noChangeArrowheads="1"/>
            </p:cNvSpPr>
            <p:nvPr/>
          </p:nvSpPr>
          <p:spPr bwMode="auto">
            <a:xfrm>
              <a:off x="725" y="2257"/>
              <a:ext cx="35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rPr>
                <a:t>V1</a:t>
              </a:r>
            </a:p>
          </p:txBody>
        </p:sp>
      </p:grpSp>
      <p:grpSp>
        <p:nvGrpSpPr>
          <p:cNvPr id="2436108" name="Group 12"/>
          <p:cNvGrpSpPr>
            <a:grpSpLocks/>
          </p:cNvGrpSpPr>
          <p:nvPr/>
        </p:nvGrpSpPr>
        <p:grpSpPr bwMode="auto">
          <a:xfrm>
            <a:off x="3055938" y="5035550"/>
            <a:ext cx="914400" cy="914400"/>
            <a:chOff x="597" y="2112"/>
            <a:chExt cx="576" cy="576"/>
          </a:xfrm>
        </p:grpSpPr>
        <p:sp>
          <p:nvSpPr>
            <p:cNvPr id="2436109" name="Oval 13"/>
            <p:cNvSpPr>
              <a:spLocks noChangeArrowheads="1"/>
            </p:cNvSpPr>
            <p:nvPr/>
          </p:nvSpPr>
          <p:spPr bwMode="auto">
            <a:xfrm>
              <a:off x="597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6110" name="Rectangle 14"/>
            <p:cNvSpPr>
              <a:spLocks noChangeArrowheads="1"/>
            </p:cNvSpPr>
            <p:nvPr/>
          </p:nvSpPr>
          <p:spPr bwMode="auto">
            <a:xfrm>
              <a:off x="725" y="2257"/>
              <a:ext cx="35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rPr>
                <a:t>V5</a:t>
              </a:r>
            </a:p>
          </p:txBody>
        </p:sp>
      </p:grpSp>
      <p:sp>
        <p:nvSpPr>
          <p:cNvPr id="2436111" name="Text Box 15"/>
          <p:cNvSpPr txBox="1">
            <a:spLocks noChangeAspect="1" noChangeArrowheads="1"/>
          </p:cNvSpPr>
          <p:nvPr/>
        </p:nvSpPr>
        <p:spPr bwMode="auto">
          <a:xfrm>
            <a:off x="6372225" y="5294313"/>
            <a:ext cx="59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>
                <a:latin typeface="Arial Unicode MS" pitchFamily="34" charset="-128"/>
              </a:rPr>
              <a:t>V1</a:t>
            </a:r>
          </a:p>
        </p:txBody>
      </p:sp>
      <p:grpSp>
        <p:nvGrpSpPr>
          <p:cNvPr id="2436112" name="Group 16"/>
          <p:cNvGrpSpPr>
            <a:grpSpLocks/>
          </p:cNvGrpSpPr>
          <p:nvPr/>
        </p:nvGrpSpPr>
        <p:grpSpPr bwMode="auto">
          <a:xfrm>
            <a:off x="8362950" y="5035550"/>
            <a:ext cx="914400" cy="914400"/>
            <a:chOff x="597" y="2112"/>
            <a:chExt cx="576" cy="576"/>
          </a:xfrm>
        </p:grpSpPr>
        <p:sp>
          <p:nvSpPr>
            <p:cNvPr id="2436113" name="Oval 17"/>
            <p:cNvSpPr>
              <a:spLocks noChangeArrowheads="1"/>
            </p:cNvSpPr>
            <p:nvPr/>
          </p:nvSpPr>
          <p:spPr bwMode="auto">
            <a:xfrm>
              <a:off x="597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6114" name="Rectangle 18"/>
            <p:cNvSpPr>
              <a:spLocks noChangeArrowheads="1"/>
            </p:cNvSpPr>
            <p:nvPr/>
          </p:nvSpPr>
          <p:spPr bwMode="auto">
            <a:xfrm>
              <a:off x="725" y="2257"/>
              <a:ext cx="35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rPr>
                <a:t>V5</a:t>
              </a:r>
            </a:p>
          </p:txBody>
        </p:sp>
      </p:grpSp>
      <p:grpSp>
        <p:nvGrpSpPr>
          <p:cNvPr id="2436115" name="Group 19"/>
          <p:cNvGrpSpPr>
            <a:grpSpLocks/>
          </p:cNvGrpSpPr>
          <p:nvPr/>
        </p:nvGrpSpPr>
        <p:grpSpPr bwMode="auto">
          <a:xfrm>
            <a:off x="7161213" y="3594100"/>
            <a:ext cx="933450" cy="914400"/>
            <a:chOff x="4511" y="2264"/>
            <a:chExt cx="587" cy="576"/>
          </a:xfrm>
        </p:grpSpPr>
        <p:sp>
          <p:nvSpPr>
            <p:cNvPr id="2436116" name="Oval 20"/>
            <p:cNvSpPr>
              <a:spLocks noChangeArrowheads="1"/>
            </p:cNvSpPr>
            <p:nvPr/>
          </p:nvSpPr>
          <p:spPr bwMode="auto">
            <a:xfrm>
              <a:off x="4522" y="2264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DC0032">
                    <a:gamma/>
                    <a:tint val="36471"/>
                    <a:invGamma/>
                  </a:srgbClr>
                </a:gs>
                <a:gs pos="100000">
                  <a:srgbClr val="DC003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6117" name="Rectangle 21"/>
            <p:cNvSpPr>
              <a:spLocks noChangeArrowheads="1"/>
            </p:cNvSpPr>
            <p:nvPr/>
          </p:nvSpPr>
          <p:spPr bwMode="auto">
            <a:xfrm>
              <a:off x="4511" y="2448"/>
              <a:ext cx="541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rPr>
                <a:t>attention</a:t>
              </a:r>
            </a:p>
          </p:txBody>
        </p:sp>
      </p:grpSp>
      <p:cxnSp>
        <p:nvCxnSpPr>
          <p:cNvPr id="2436118" name="AutoShape 22"/>
          <p:cNvCxnSpPr>
            <a:cxnSpLocks noChangeShapeType="1"/>
            <a:stCxn id="2436116" idx="5"/>
            <a:endCxn id="2436113" idx="1"/>
          </p:cNvCxnSpPr>
          <p:nvPr/>
        </p:nvCxnSpPr>
        <p:spPr bwMode="auto">
          <a:xfrm>
            <a:off x="7961313" y="4375150"/>
            <a:ext cx="534987" cy="793750"/>
          </a:xfrm>
          <a:prstGeom prst="straightConnector1">
            <a:avLst/>
          </a:prstGeom>
          <a:noFill/>
          <a:ln w="57150">
            <a:solidFill>
              <a:srgbClr val="DC0032"/>
            </a:solidFill>
            <a:round/>
            <a:headEnd/>
            <a:tailEnd type="triangle" w="med" len="med"/>
          </a:ln>
          <a:effectLst/>
        </p:spPr>
      </p:cxnSp>
      <p:sp>
        <p:nvSpPr>
          <p:cNvPr id="2436119" name="Line 23"/>
          <p:cNvSpPr>
            <a:spLocks noChangeShapeType="1"/>
          </p:cNvSpPr>
          <p:nvPr/>
        </p:nvSpPr>
        <p:spPr bwMode="auto">
          <a:xfrm flipV="1">
            <a:off x="6943725" y="4797425"/>
            <a:ext cx="1295400" cy="719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436120" name="Group 24"/>
          <p:cNvGrpSpPr>
            <a:grpSpLocks/>
          </p:cNvGrpSpPr>
          <p:nvPr/>
        </p:nvGrpSpPr>
        <p:grpSpPr bwMode="auto">
          <a:xfrm>
            <a:off x="6151563" y="5035550"/>
            <a:ext cx="914400" cy="914400"/>
            <a:chOff x="597" y="2112"/>
            <a:chExt cx="576" cy="576"/>
          </a:xfrm>
        </p:grpSpPr>
        <p:sp>
          <p:nvSpPr>
            <p:cNvPr id="2436121" name="Oval 25"/>
            <p:cNvSpPr>
              <a:spLocks noChangeArrowheads="1"/>
            </p:cNvSpPr>
            <p:nvPr/>
          </p:nvSpPr>
          <p:spPr bwMode="auto">
            <a:xfrm>
              <a:off x="597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6122" name="Rectangle 26"/>
            <p:cNvSpPr>
              <a:spLocks noChangeArrowheads="1"/>
            </p:cNvSpPr>
            <p:nvPr/>
          </p:nvSpPr>
          <p:spPr bwMode="auto">
            <a:xfrm>
              <a:off x="725" y="2257"/>
              <a:ext cx="35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rPr>
                <a:t>V1</a:t>
              </a:r>
            </a:p>
          </p:txBody>
        </p:sp>
      </p:grpSp>
      <p:sp>
        <p:nvSpPr>
          <p:cNvPr id="2436123" name="Line 27"/>
          <p:cNvSpPr>
            <a:spLocks noChangeAspect="1" noChangeShapeType="1"/>
          </p:cNvSpPr>
          <p:nvPr/>
        </p:nvSpPr>
        <p:spPr bwMode="auto">
          <a:xfrm>
            <a:off x="2336800" y="4292600"/>
            <a:ext cx="0" cy="1223963"/>
          </a:xfrm>
          <a:prstGeom prst="line">
            <a:avLst/>
          </a:prstGeom>
          <a:noFill/>
          <a:ln w="57150">
            <a:solidFill>
              <a:srgbClr val="DC0032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436124" name="Group 28"/>
          <p:cNvGrpSpPr>
            <a:grpSpLocks/>
          </p:cNvGrpSpPr>
          <p:nvPr/>
        </p:nvGrpSpPr>
        <p:grpSpPr bwMode="auto">
          <a:xfrm>
            <a:off x="1860550" y="3594100"/>
            <a:ext cx="925513" cy="914400"/>
            <a:chOff x="1172" y="2264"/>
            <a:chExt cx="583" cy="576"/>
          </a:xfrm>
        </p:grpSpPr>
        <p:sp>
          <p:nvSpPr>
            <p:cNvPr id="2436125" name="Oval 29"/>
            <p:cNvSpPr>
              <a:spLocks noChangeArrowheads="1"/>
            </p:cNvSpPr>
            <p:nvPr/>
          </p:nvSpPr>
          <p:spPr bwMode="auto">
            <a:xfrm>
              <a:off x="1179" y="2264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DC0032">
                    <a:gamma/>
                    <a:tint val="36471"/>
                    <a:invGamma/>
                  </a:srgbClr>
                </a:gs>
                <a:gs pos="100000">
                  <a:srgbClr val="DC0032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6126" name="Rectangle 30"/>
            <p:cNvSpPr>
              <a:spLocks noChangeArrowheads="1"/>
            </p:cNvSpPr>
            <p:nvPr/>
          </p:nvSpPr>
          <p:spPr bwMode="auto">
            <a:xfrm>
              <a:off x="1172" y="2448"/>
              <a:ext cx="54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rPr>
                <a:t>attention</a:t>
              </a:r>
            </a:p>
          </p:txBody>
        </p:sp>
      </p:grpSp>
      <p:graphicFrame>
        <p:nvGraphicFramePr>
          <p:cNvPr id="2436127" name="Object 31"/>
          <p:cNvGraphicFramePr>
            <a:graphicFrameLocks noChangeAspect="1"/>
          </p:cNvGraphicFramePr>
          <p:nvPr/>
        </p:nvGraphicFramePr>
        <p:xfrm>
          <a:off x="588963" y="1103313"/>
          <a:ext cx="2706687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6310" name="Equation" r:id="rId4" imgW="1168200" imgH="863280" progId="Equation.3">
                  <p:embed/>
                </p:oleObj>
              </mc:Choice>
              <mc:Fallback>
                <p:oleObj name="Equation" r:id="rId4" imgW="1168200" imgH="86328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1103313"/>
                        <a:ext cx="2706687" cy="2000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6128" name="Oval 32"/>
          <p:cNvSpPr>
            <a:spLocks noChangeArrowheads="1"/>
          </p:cNvSpPr>
          <p:nvPr/>
        </p:nvSpPr>
        <p:spPr bwMode="auto">
          <a:xfrm>
            <a:off x="747713" y="2105025"/>
            <a:ext cx="2894012" cy="5810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2436129" name="AutoShape 33"/>
          <p:cNvCxnSpPr>
            <a:cxnSpLocks noChangeShapeType="1"/>
            <a:stCxn id="2436128" idx="6"/>
            <a:endCxn id="2436100" idx="0"/>
          </p:cNvCxnSpPr>
          <p:nvPr/>
        </p:nvCxnSpPr>
        <p:spPr bwMode="auto">
          <a:xfrm>
            <a:off x="3660775" y="2395538"/>
            <a:ext cx="1476375" cy="274637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84542" y="6440297"/>
            <a:ext cx="2400300" cy="476250"/>
          </a:xfrm>
        </p:spPr>
        <p:txBody>
          <a:bodyPr/>
          <a:lstStyle/>
          <a:p>
            <a:fld id="{17F4F586-B519-41F7-8D86-B28A8279965A}" type="slidenum">
              <a:rPr lang="pt-PT" smtClean="0"/>
              <a:pPr/>
              <a:t>34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2389-884F-4582-9BAC-EAD477DE6146}" type="slidenum">
              <a:rPr lang="pt-PT" smtClean="0"/>
              <a:pPr/>
              <a:t>35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973" name="Rectangle 5"/>
          <p:cNvSpPr>
            <a:spLocks noChangeArrowheads="1"/>
          </p:cNvSpPr>
          <p:nvPr/>
        </p:nvSpPr>
        <p:spPr bwMode="auto">
          <a:xfrm>
            <a:off x="776288" y="1484313"/>
            <a:ext cx="8458200" cy="4819650"/>
          </a:xfrm>
          <a:prstGeom prst="rect">
            <a:avLst/>
          </a:prstGeom>
          <a:solidFill>
            <a:schemeClr val="bg1"/>
          </a:solidFill>
          <a:ln w="38100" cmpd="dbl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92100" indent="-2921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b="0"/>
              <a:t> </a:t>
            </a:r>
            <a:r>
              <a:rPr lang="en-US" sz="2400" b="0"/>
              <a:t>Categorical designs</a:t>
            </a:r>
            <a:endParaRPr lang="en-US" sz="2000" b="0"/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1800" b="0"/>
              <a:t>		</a:t>
            </a:r>
            <a:r>
              <a:rPr lang="en-US" sz="2000" b="0"/>
              <a:t>Subtraction 	- Pure insertion, evoked / differential responses</a:t>
            </a:r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Conjunction 	- Testing multiple hypotheses</a:t>
            </a:r>
            <a:endParaRPr lang="en-US" sz="2000" b="0">
              <a:solidFill>
                <a:srgbClr val="FFFF00"/>
              </a:solidFill>
            </a:endParaRPr>
          </a:p>
          <a:p>
            <a:pPr marL="292100" indent="-292100" eaLnBrk="0" hangingPunct="0">
              <a:spcBef>
                <a:spcPct val="20000"/>
              </a:spcBef>
            </a:pPr>
            <a:endParaRPr lang="en-US" sz="2000" b="0"/>
          </a:p>
          <a:p>
            <a:pPr marL="292100" indent="-2921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/>
              <a:t> Parametric designs</a:t>
            </a:r>
            <a:endParaRPr lang="en-US" sz="2000" b="0"/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Linear 		- Adaptation, cognitive dimensions</a:t>
            </a:r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Nonlinear	- Polynomial expansions, neurometric functions</a:t>
            </a:r>
            <a:r>
              <a:rPr lang="en-US" sz="2000" b="0">
                <a:solidFill>
                  <a:srgbClr val="FFFF00"/>
                </a:solidFill>
              </a:rPr>
              <a:t> </a:t>
            </a:r>
            <a:r>
              <a:rPr lang="en-US" sz="2000" b="0"/>
              <a:t>	</a:t>
            </a:r>
            <a:r>
              <a:rPr lang="en-US" sz="1800" b="0"/>
              <a:t>		</a:t>
            </a:r>
            <a:endParaRPr lang="en-US" sz="1800" b="0">
              <a:solidFill>
                <a:srgbClr val="FAFD00"/>
              </a:solidFill>
            </a:endParaRPr>
          </a:p>
          <a:p>
            <a:pPr marL="292100" indent="-2921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800" b="0">
                <a:solidFill>
                  <a:srgbClr val="FAFD00"/>
                </a:solidFill>
              </a:rPr>
              <a:t> </a:t>
            </a:r>
            <a:r>
              <a:rPr lang="en-US" sz="2400" b="0"/>
              <a:t>Factorial designs</a:t>
            </a:r>
            <a:endParaRPr lang="en-US" sz="2000" b="0"/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Categorical	- Interactions and pure insertion</a:t>
            </a:r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Parametric	- Linear and nonlinear interactions</a:t>
            </a:r>
          </a:p>
          <a:p>
            <a:pPr marL="292100" indent="-292100" eaLnBrk="0" hangingPunct="0">
              <a:spcBef>
                <a:spcPct val="20000"/>
              </a:spcBef>
            </a:pPr>
            <a:r>
              <a:rPr lang="en-US" sz="2000" b="0"/>
              <a:t>				- Psychophysiological Interactions</a:t>
            </a:r>
          </a:p>
          <a:p>
            <a:pPr marL="292100" indent="-292100" eaLnBrk="0" hangingPunct="0">
              <a:spcBef>
                <a:spcPct val="20000"/>
              </a:spcBef>
            </a:pPr>
            <a:endParaRPr lang="en-US" sz="1600" b="0"/>
          </a:p>
        </p:txBody>
      </p:sp>
      <p:sp>
        <p:nvSpPr>
          <p:cNvPr id="23879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018" name="Rectangle 2"/>
          <p:cNvSpPr>
            <a:spLocks noChangeArrowheads="1"/>
          </p:cNvSpPr>
          <p:nvPr/>
        </p:nvSpPr>
        <p:spPr bwMode="auto">
          <a:xfrm>
            <a:off x="554038" y="1218311"/>
            <a:ext cx="9145587" cy="5327650"/>
          </a:xfrm>
          <a:prstGeom prst="rect">
            <a:avLst/>
          </a:prstGeom>
          <a:solidFill>
            <a:schemeClr val="bg1"/>
          </a:solidFill>
          <a:ln w="38100" cmpd="dbl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1800" dirty="0" err="1"/>
              <a:t>Aim</a:t>
            </a:r>
            <a:r>
              <a:rPr lang="de-DE" sz="1800" dirty="0"/>
              <a:t>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e-DE" sz="1800" dirty="0"/>
              <a:t>Neuronal </a:t>
            </a:r>
            <a:r>
              <a:rPr lang="de-DE" sz="1800" dirty="0" err="1"/>
              <a:t>structures</a:t>
            </a:r>
            <a:r>
              <a:rPr lang="de-DE" sz="1800" dirty="0"/>
              <a:t> </a:t>
            </a:r>
            <a:r>
              <a:rPr lang="de-DE" sz="1800" dirty="0" err="1"/>
              <a:t>underlying</a:t>
            </a:r>
            <a:r>
              <a:rPr lang="de-DE" sz="1800" dirty="0"/>
              <a:t> a </a:t>
            </a:r>
            <a:r>
              <a:rPr lang="de-DE" sz="1800" i="1" dirty="0" err="1"/>
              <a:t>single</a:t>
            </a:r>
            <a:r>
              <a:rPr lang="de-DE" sz="1800" dirty="0"/>
              <a:t> </a:t>
            </a:r>
            <a:r>
              <a:rPr lang="de-DE" sz="1800" dirty="0" err="1"/>
              <a:t>process</a:t>
            </a:r>
            <a:r>
              <a:rPr lang="de-DE" sz="1800" dirty="0"/>
              <a:t> </a:t>
            </a:r>
            <a:r>
              <a:rPr lang="de-DE" sz="1800" i="1" dirty="0"/>
              <a:t>P</a:t>
            </a:r>
            <a:r>
              <a:rPr lang="de-DE" sz="1800" dirty="0">
                <a:sym typeface="Wingdings" pitchFamily="2" charset="2"/>
              </a:rPr>
              <a:t>?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de-DE" sz="1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1800" dirty="0" err="1"/>
              <a:t>Procedure</a:t>
            </a:r>
            <a:r>
              <a:rPr lang="de-DE" sz="1800" dirty="0"/>
              <a:t>: </a:t>
            </a:r>
            <a:endParaRPr lang="de-DE" sz="1800" dirty="0" smtClean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e-DE" sz="1800" dirty="0"/>
              <a:t> </a:t>
            </a:r>
            <a:r>
              <a:rPr lang="de-DE" sz="1800" dirty="0" err="1"/>
              <a:t>Contrast</a:t>
            </a:r>
            <a:r>
              <a:rPr lang="de-DE" sz="1800" dirty="0"/>
              <a:t>: [Task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i="1" dirty="0"/>
              <a:t>P</a:t>
            </a:r>
            <a:r>
              <a:rPr lang="de-DE" sz="1800" dirty="0"/>
              <a:t>] – [</a:t>
            </a:r>
            <a:r>
              <a:rPr lang="de-DE" sz="1800" dirty="0" err="1"/>
              <a:t>control</a:t>
            </a:r>
            <a:r>
              <a:rPr lang="de-DE" sz="1800" dirty="0"/>
              <a:t> </a:t>
            </a:r>
            <a:r>
              <a:rPr lang="de-DE" sz="1800" dirty="0" err="1"/>
              <a:t>task</a:t>
            </a:r>
            <a:r>
              <a:rPr lang="de-DE" sz="1800" dirty="0"/>
              <a:t> </a:t>
            </a:r>
            <a:r>
              <a:rPr lang="de-DE" sz="1800" dirty="0" err="1"/>
              <a:t>without</a:t>
            </a:r>
            <a:r>
              <a:rPr lang="de-DE" sz="1800" dirty="0"/>
              <a:t> </a:t>
            </a:r>
            <a:r>
              <a:rPr lang="de-DE" sz="1800" i="1" dirty="0"/>
              <a:t>P </a:t>
            </a:r>
            <a:r>
              <a:rPr lang="de-DE" sz="1800" dirty="0"/>
              <a:t>] = </a:t>
            </a:r>
            <a:r>
              <a:rPr lang="de-DE" sz="1800" i="1" dirty="0"/>
              <a:t>P</a:t>
            </a:r>
            <a:r>
              <a:rPr lang="de-DE" sz="1800" dirty="0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Ú"/>
            </a:pP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critical</a:t>
            </a:r>
            <a:r>
              <a:rPr lang="de-DE" sz="1800" dirty="0"/>
              <a:t> </a:t>
            </a:r>
            <a:r>
              <a:rPr lang="de-DE" sz="1800" dirty="0" err="1"/>
              <a:t>assumption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„pure </a:t>
            </a:r>
            <a:r>
              <a:rPr lang="de-DE" sz="1800" dirty="0" err="1" smtClean="0"/>
              <a:t>insertion</a:t>
            </a:r>
            <a:r>
              <a:rPr lang="de-DE" sz="1800" dirty="0" smtClean="0"/>
              <a:t>“</a:t>
            </a:r>
          </a:p>
          <a:p>
            <a:pPr lvl="1">
              <a:spcBef>
                <a:spcPct val="20000"/>
              </a:spcBef>
            </a:pPr>
            <a:endParaRPr lang="de-DE" sz="1800" dirty="0" smtClean="0"/>
          </a:p>
          <a:p>
            <a:pPr>
              <a:spcBef>
                <a:spcPct val="20000"/>
              </a:spcBef>
            </a:pPr>
            <a:endParaRPr lang="de-DE" sz="1800" dirty="0" smtClean="0"/>
          </a:p>
          <a:p>
            <a:pPr lvl="1">
              <a:spcBef>
                <a:spcPct val="20000"/>
              </a:spcBef>
              <a:buClr>
                <a:schemeClr val="tx1"/>
              </a:buClr>
            </a:pPr>
            <a:endParaRPr lang="de-DE" sz="1800" dirty="0"/>
          </a:p>
          <a:p>
            <a:pPr marL="742950" lvl="1" indent="-285750">
              <a:spcBef>
                <a:spcPct val="20000"/>
              </a:spcBef>
              <a:buClr>
                <a:srgbClr val="DDDDDD"/>
              </a:buClr>
            </a:pPr>
            <a:endParaRPr lang="de-DE" sz="1600" dirty="0"/>
          </a:p>
        </p:txBody>
      </p:sp>
      <p:sp>
        <p:nvSpPr>
          <p:cNvPr id="2390024" name="Rectangle 8"/>
          <p:cNvSpPr>
            <a:spLocks noChangeArrowheads="1"/>
          </p:cNvSpPr>
          <p:nvPr/>
        </p:nvSpPr>
        <p:spPr bwMode="auto">
          <a:xfrm>
            <a:off x="496888" y="3362643"/>
            <a:ext cx="994568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1800" dirty="0" err="1"/>
              <a:t>Example</a:t>
            </a:r>
            <a:r>
              <a:rPr lang="de-DE" sz="1800" b="0" dirty="0"/>
              <a:t>: </a:t>
            </a:r>
          </a:p>
        </p:txBody>
      </p:sp>
      <p:sp>
        <p:nvSpPr>
          <p:cNvPr id="239002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Cognitive subtraction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20412" y="3361105"/>
            <a:ext cx="5825039" cy="1865725"/>
            <a:chOff x="1920412" y="3495217"/>
            <a:chExt cx="5825039" cy="1865725"/>
          </a:xfrm>
        </p:grpSpPr>
        <p:sp>
          <p:nvSpPr>
            <p:cNvPr id="73" name="TextBox 72"/>
            <p:cNvSpPr txBox="1"/>
            <p:nvPr/>
          </p:nvSpPr>
          <p:spPr>
            <a:xfrm>
              <a:off x="1986450" y="3495217"/>
              <a:ext cx="5759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spcBef>
                  <a:spcPct val="20000"/>
                </a:spcBef>
              </a:pPr>
              <a:r>
                <a:rPr lang="de-DE" sz="1800" dirty="0"/>
                <a:t>[Task </a:t>
              </a:r>
              <a:r>
                <a:rPr lang="de-DE" sz="1800" dirty="0" err="1"/>
                <a:t>with</a:t>
              </a:r>
              <a:r>
                <a:rPr lang="de-DE" sz="1800" dirty="0"/>
                <a:t> </a:t>
              </a:r>
              <a:r>
                <a:rPr lang="de-DE" sz="1800" i="1" dirty="0"/>
                <a:t>P</a:t>
              </a:r>
              <a:r>
                <a:rPr lang="de-DE" sz="1800" dirty="0"/>
                <a:t>] – </a:t>
              </a:r>
              <a:r>
                <a:rPr lang="de-DE" sz="1800" dirty="0" smtClean="0"/>
                <a:t>[</a:t>
              </a:r>
              <a:r>
                <a:rPr lang="de-DE" sz="1800" dirty="0" err="1" smtClean="0"/>
                <a:t>task</a:t>
              </a:r>
              <a:r>
                <a:rPr lang="de-DE" sz="1800" dirty="0" smtClean="0"/>
                <a:t> </a:t>
              </a:r>
              <a:r>
                <a:rPr lang="de-DE" sz="1800" dirty="0" err="1"/>
                <a:t>without</a:t>
              </a:r>
              <a:r>
                <a:rPr lang="de-DE" sz="1800" dirty="0"/>
                <a:t> </a:t>
              </a:r>
              <a:r>
                <a:rPr lang="de-DE" sz="1800" i="1" dirty="0"/>
                <a:t>P </a:t>
              </a:r>
              <a:r>
                <a:rPr lang="de-DE" sz="1800" dirty="0"/>
                <a:t>] = </a:t>
              </a:r>
              <a:r>
                <a:rPr lang="de-DE" sz="1800" dirty="0" smtClean="0"/>
                <a:t>             </a:t>
              </a:r>
              <a:r>
                <a:rPr lang="de-DE" sz="1800" i="1" dirty="0" smtClean="0"/>
                <a:t>P</a:t>
              </a:r>
              <a:r>
                <a:rPr lang="de-DE" sz="1800" dirty="0" smtClean="0"/>
                <a:t> </a:t>
              </a:r>
              <a:endParaRPr lang="de-DE" sz="1800" dirty="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2426378" y="4022581"/>
              <a:ext cx="1321703" cy="1288803"/>
              <a:chOff x="5187696" y="3495216"/>
              <a:chExt cx="1728000" cy="1800000"/>
            </a:xfrm>
          </p:grpSpPr>
          <p:sp>
            <p:nvSpPr>
              <p:cNvPr id="124" name="Oval 123"/>
              <p:cNvSpPr/>
              <p:nvPr/>
            </p:nvSpPr>
            <p:spPr bwMode="auto">
              <a:xfrm>
                <a:off x="5187696" y="3495216"/>
                <a:ext cx="1728000" cy="1800000"/>
              </a:xfrm>
              <a:prstGeom prst="ellipse">
                <a:avLst/>
              </a:prstGeom>
              <a:solidFill>
                <a:schemeClr val="accent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 bwMode="auto">
              <a:xfrm>
                <a:off x="5273040" y="4468368"/>
                <a:ext cx="390144" cy="4511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 bwMode="auto">
              <a:xfrm>
                <a:off x="5617248" y="4675632"/>
                <a:ext cx="390144" cy="4511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5996832" y="4779264"/>
                <a:ext cx="390144" cy="4511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5958624" y="4340352"/>
                <a:ext cx="390144" cy="451104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 bwMode="auto">
              <a:xfrm>
                <a:off x="6348768" y="4547616"/>
                <a:ext cx="390144" cy="4511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 bwMode="auto">
              <a:xfrm>
                <a:off x="6344304" y="4096512"/>
                <a:ext cx="390144" cy="4511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>
                <a:off x="5273040" y="4011168"/>
                <a:ext cx="390144" cy="4511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>
                <a:off x="5620512" y="3761232"/>
                <a:ext cx="390144" cy="4511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 bwMode="auto">
              <a:xfrm>
                <a:off x="5996832" y="3944112"/>
                <a:ext cx="347472" cy="39624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 bwMode="auto">
              <a:xfrm>
                <a:off x="6271152" y="3681984"/>
                <a:ext cx="390144" cy="414528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 bwMode="auto">
              <a:xfrm>
                <a:off x="5617248" y="4264152"/>
                <a:ext cx="347472" cy="39624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314715" y="4072139"/>
              <a:ext cx="1321703" cy="1288803"/>
              <a:chOff x="2904528" y="3749040"/>
              <a:chExt cx="1728000" cy="1800000"/>
            </a:xfrm>
          </p:grpSpPr>
          <p:sp>
            <p:nvSpPr>
              <p:cNvPr id="113" name="Oval 112"/>
              <p:cNvSpPr/>
              <p:nvPr/>
            </p:nvSpPr>
            <p:spPr bwMode="auto">
              <a:xfrm>
                <a:off x="2904528" y="3749040"/>
                <a:ext cx="1728000" cy="1800000"/>
              </a:xfrm>
              <a:prstGeom prst="ellipse">
                <a:avLst/>
              </a:prstGeom>
              <a:solidFill>
                <a:schemeClr val="accent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 bwMode="auto">
              <a:xfrm>
                <a:off x="2989872" y="4722192"/>
                <a:ext cx="390144" cy="4511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 bwMode="auto">
              <a:xfrm>
                <a:off x="3334080" y="4929456"/>
                <a:ext cx="390144" cy="4511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 bwMode="auto">
              <a:xfrm>
                <a:off x="3713664" y="5033088"/>
                <a:ext cx="390144" cy="4511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 bwMode="auto">
              <a:xfrm>
                <a:off x="4065600" y="4801440"/>
                <a:ext cx="390144" cy="4511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>
                <a:off x="4061136" y="4350336"/>
                <a:ext cx="390144" cy="4511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 bwMode="auto">
              <a:xfrm>
                <a:off x="2989872" y="4264992"/>
                <a:ext cx="390144" cy="4511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 bwMode="auto">
              <a:xfrm>
                <a:off x="3337344" y="4015056"/>
                <a:ext cx="390144" cy="4511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>
                <a:off x="3713664" y="4197936"/>
                <a:ext cx="347472" cy="39624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 bwMode="auto">
              <a:xfrm>
                <a:off x="3987984" y="3935808"/>
                <a:ext cx="390144" cy="414528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 bwMode="auto">
              <a:xfrm>
                <a:off x="3334080" y="4517976"/>
                <a:ext cx="347472" cy="39624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406697" y="4023165"/>
              <a:ext cx="1321703" cy="1288803"/>
              <a:chOff x="5522976" y="3647616"/>
              <a:chExt cx="1728000" cy="1800000"/>
            </a:xfrm>
          </p:grpSpPr>
          <p:sp>
            <p:nvSpPr>
              <p:cNvPr id="111" name="Oval 110"/>
              <p:cNvSpPr/>
              <p:nvPr/>
            </p:nvSpPr>
            <p:spPr bwMode="auto">
              <a:xfrm>
                <a:off x="5522976" y="3647616"/>
                <a:ext cx="1728000" cy="1800000"/>
              </a:xfrm>
              <a:prstGeom prst="ellipse">
                <a:avLst/>
              </a:prstGeom>
              <a:solidFill>
                <a:schemeClr val="accent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6293904" y="4492752"/>
                <a:ext cx="390144" cy="451104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1920412" y="4520703"/>
              <a:ext cx="5230042" cy="347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>
                <a:spcBef>
                  <a:spcPct val="20000"/>
                </a:spcBef>
              </a:pPr>
              <a:r>
                <a:rPr lang="de-DE" sz="1800" dirty="0" smtClean="0"/>
                <a:t>                –  		     =  </a:t>
              </a:r>
              <a:endParaRPr lang="de-DE" sz="18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5</a:t>
            </a:fld>
            <a:endParaRPr lang="pt-PT"/>
          </a:p>
        </p:txBody>
      </p:sp>
      <p:grpSp>
        <p:nvGrpSpPr>
          <p:cNvPr id="139" name="Group 138"/>
          <p:cNvGrpSpPr/>
          <p:nvPr/>
        </p:nvGrpSpPr>
        <p:grpSpPr>
          <a:xfrm>
            <a:off x="2426378" y="3888469"/>
            <a:ext cx="3210040" cy="1338361"/>
            <a:chOff x="2426378" y="3888469"/>
            <a:chExt cx="3210040" cy="1338361"/>
          </a:xfrm>
        </p:grpSpPr>
        <p:sp>
          <p:nvSpPr>
            <p:cNvPr id="140" name="Oval 139"/>
            <p:cNvSpPr/>
            <p:nvPr/>
          </p:nvSpPr>
          <p:spPr bwMode="auto">
            <a:xfrm>
              <a:off x="2426378" y="3888469"/>
              <a:ext cx="1321703" cy="1288803"/>
            </a:xfrm>
            <a:prstGeom prst="ellipse">
              <a:avLst/>
            </a:prstGeom>
            <a:solidFill>
              <a:schemeClr val="accent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2491655" y="4585247"/>
              <a:ext cx="298411" cy="322991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2754931" y="4733649"/>
              <a:ext cx="298411" cy="322991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045265" y="4807850"/>
              <a:ext cx="298411" cy="322991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016041" y="4493588"/>
              <a:ext cx="298411" cy="322991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3314452" y="4641989"/>
              <a:ext cx="298411" cy="322991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3311038" y="4318998"/>
              <a:ext cx="298411" cy="322991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2491655" y="4257891"/>
              <a:ext cx="298411" cy="322991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2757428" y="4078937"/>
              <a:ext cx="298411" cy="322991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3045265" y="4209879"/>
              <a:ext cx="265772" cy="283709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3255086" y="4022195"/>
              <a:ext cx="298411" cy="296803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2754931" y="4439028"/>
              <a:ext cx="265772" cy="283709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4314715" y="3938027"/>
              <a:ext cx="1321703" cy="1288803"/>
            </a:xfrm>
            <a:prstGeom prst="ellipse">
              <a:avLst/>
            </a:prstGeom>
            <a:solidFill>
              <a:schemeClr val="accent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4379992" y="4634805"/>
              <a:ext cx="298411" cy="322991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4643268" y="4783207"/>
              <a:ext cx="298411" cy="322991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4933602" y="4857408"/>
              <a:ext cx="298411" cy="322991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5202789" y="4691547"/>
              <a:ext cx="298411" cy="322991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5199375" y="4368556"/>
              <a:ext cx="298411" cy="322991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4379992" y="4307449"/>
              <a:ext cx="298411" cy="322991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4645765" y="4128495"/>
              <a:ext cx="298411" cy="322991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4933602" y="4259437"/>
              <a:ext cx="265772" cy="283709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5143423" y="4071753"/>
              <a:ext cx="298411" cy="296803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4643268" y="4488586"/>
              <a:ext cx="265772" cy="283709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0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018" name="Rectangle 2"/>
          <p:cNvSpPr>
            <a:spLocks noChangeArrowheads="1"/>
          </p:cNvSpPr>
          <p:nvPr/>
        </p:nvSpPr>
        <p:spPr bwMode="auto">
          <a:xfrm>
            <a:off x="554038" y="1218311"/>
            <a:ext cx="9145587" cy="5327650"/>
          </a:xfrm>
          <a:prstGeom prst="rect">
            <a:avLst/>
          </a:prstGeom>
          <a:solidFill>
            <a:schemeClr val="bg1"/>
          </a:solidFill>
          <a:ln w="38100" cmpd="dbl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1800" dirty="0" err="1"/>
              <a:t>Aim</a:t>
            </a:r>
            <a:r>
              <a:rPr lang="de-DE" sz="1800" dirty="0"/>
              <a:t>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e-DE" sz="1800" dirty="0"/>
              <a:t>Neuronal </a:t>
            </a:r>
            <a:r>
              <a:rPr lang="de-DE" sz="1800" dirty="0" err="1"/>
              <a:t>structures</a:t>
            </a:r>
            <a:r>
              <a:rPr lang="de-DE" sz="1800" dirty="0"/>
              <a:t> </a:t>
            </a:r>
            <a:r>
              <a:rPr lang="de-DE" sz="1800" dirty="0" err="1"/>
              <a:t>underlying</a:t>
            </a:r>
            <a:r>
              <a:rPr lang="de-DE" sz="1800" dirty="0"/>
              <a:t> a </a:t>
            </a:r>
            <a:r>
              <a:rPr lang="de-DE" sz="1800" i="1" dirty="0" err="1"/>
              <a:t>single</a:t>
            </a:r>
            <a:r>
              <a:rPr lang="de-DE" sz="1800" dirty="0"/>
              <a:t> </a:t>
            </a:r>
            <a:r>
              <a:rPr lang="de-DE" sz="1800" dirty="0" err="1"/>
              <a:t>process</a:t>
            </a:r>
            <a:r>
              <a:rPr lang="de-DE" sz="1800" dirty="0"/>
              <a:t> </a:t>
            </a:r>
            <a:r>
              <a:rPr lang="de-DE" sz="1800" i="1" dirty="0"/>
              <a:t>P</a:t>
            </a:r>
            <a:r>
              <a:rPr lang="de-DE" sz="1800" dirty="0">
                <a:sym typeface="Wingdings" pitchFamily="2" charset="2"/>
              </a:rPr>
              <a:t>?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de-DE" sz="1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1800" dirty="0" err="1"/>
              <a:t>Procedure</a:t>
            </a:r>
            <a:r>
              <a:rPr lang="de-DE" sz="1800" dirty="0"/>
              <a:t>: </a:t>
            </a:r>
            <a:endParaRPr lang="de-DE" sz="1800" dirty="0" smtClean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e-DE" sz="1800" dirty="0"/>
              <a:t> </a:t>
            </a:r>
            <a:r>
              <a:rPr lang="de-DE" sz="1800" dirty="0" err="1"/>
              <a:t>Contrast</a:t>
            </a:r>
            <a:r>
              <a:rPr lang="de-DE" sz="1800" dirty="0"/>
              <a:t>: [Task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i="1" dirty="0"/>
              <a:t>P</a:t>
            </a:r>
            <a:r>
              <a:rPr lang="de-DE" sz="1800" dirty="0"/>
              <a:t>] – [</a:t>
            </a:r>
            <a:r>
              <a:rPr lang="de-DE" sz="1800" dirty="0" err="1"/>
              <a:t>control</a:t>
            </a:r>
            <a:r>
              <a:rPr lang="de-DE" sz="1800" dirty="0"/>
              <a:t> </a:t>
            </a:r>
            <a:r>
              <a:rPr lang="de-DE" sz="1800" dirty="0" err="1"/>
              <a:t>task</a:t>
            </a:r>
            <a:r>
              <a:rPr lang="de-DE" sz="1800" dirty="0"/>
              <a:t> </a:t>
            </a:r>
            <a:r>
              <a:rPr lang="de-DE" sz="1800" dirty="0" err="1"/>
              <a:t>without</a:t>
            </a:r>
            <a:r>
              <a:rPr lang="de-DE" sz="1800" dirty="0"/>
              <a:t> </a:t>
            </a:r>
            <a:r>
              <a:rPr lang="de-DE" sz="1800" i="1" dirty="0"/>
              <a:t>P </a:t>
            </a:r>
            <a:r>
              <a:rPr lang="de-DE" sz="1800" dirty="0"/>
              <a:t>] = </a:t>
            </a:r>
            <a:r>
              <a:rPr lang="de-DE" sz="1800" i="1" dirty="0"/>
              <a:t>P</a:t>
            </a:r>
            <a:r>
              <a:rPr lang="de-DE" sz="1800" dirty="0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 3" pitchFamily="18" charset="2"/>
              <a:buChar char="Ú"/>
            </a:pP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critical</a:t>
            </a:r>
            <a:r>
              <a:rPr lang="de-DE" sz="1800" dirty="0"/>
              <a:t> </a:t>
            </a:r>
            <a:r>
              <a:rPr lang="de-DE" sz="1800" dirty="0" err="1"/>
              <a:t>assumption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„pure </a:t>
            </a:r>
            <a:r>
              <a:rPr lang="de-DE" sz="1800" dirty="0" err="1" smtClean="0"/>
              <a:t>insertion</a:t>
            </a:r>
            <a:r>
              <a:rPr lang="de-DE" sz="1800" dirty="0" smtClean="0"/>
              <a:t>“</a:t>
            </a:r>
          </a:p>
          <a:p>
            <a:pPr lvl="1">
              <a:spcBef>
                <a:spcPct val="20000"/>
              </a:spcBef>
            </a:pPr>
            <a:endParaRPr lang="de-DE" sz="1800" dirty="0" smtClean="0"/>
          </a:p>
          <a:p>
            <a:pPr>
              <a:spcBef>
                <a:spcPct val="20000"/>
              </a:spcBef>
            </a:pPr>
            <a:endParaRPr lang="de-DE" sz="1800" dirty="0" smtClean="0"/>
          </a:p>
          <a:p>
            <a:pPr lvl="1">
              <a:spcBef>
                <a:spcPct val="20000"/>
              </a:spcBef>
              <a:buClr>
                <a:schemeClr val="tx1"/>
              </a:buClr>
            </a:pPr>
            <a:endParaRPr lang="de-DE" sz="1800" dirty="0"/>
          </a:p>
          <a:p>
            <a:pPr marL="742950" lvl="1" indent="-285750">
              <a:spcBef>
                <a:spcPct val="20000"/>
              </a:spcBef>
              <a:buClr>
                <a:srgbClr val="DDDDDD"/>
              </a:buClr>
            </a:pPr>
            <a:endParaRPr lang="de-DE" sz="1600" dirty="0"/>
          </a:p>
        </p:txBody>
      </p:sp>
      <p:sp>
        <p:nvSpPr>
          <p:cNvPr id="2390024" name="Rectangle 8"/>
          <p:cNvSpPr>
            <a:spLocks noChangeArrowheads="1"/>
          </p:cNvSpPr>
          <p:nvPr/>
        </p:nvSpPr>
        <p:spPr bwMode="auto">
          <a:xfrm>
            <a:off x="496888" y="3362643"/>
            <a:ext cx="994568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1800" dirty="0" err="1"/>
              <a:t>Example</a:t>
            </a:r>
            <a:r>
              <a:rPr lang="de-DE" sz="1800" b="0" dirty="0"/>
              <a:t>: </a:t>
            </a:r>
          </a:p>
        </p:txBody>
      </p:sp>
      <p:sp>
        <p:nvSpPr>
          <p:cNvPr id="239002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Cognitive subtraction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986450" y="3361105"/>
            <a:ext cx="575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DE" sz="1800" dirty="0"/>
              <a:t>[Task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i="1" dirty="0"/>
              <a:t>P</a:t>
            </a:r>
            <a:r>
              <a:rPr lang="de-DE" sz="1800" dirty="0"/>
              <a:t>] – </a:t>
            </a:r>
            <a:r>
              <a:rPr lang="de-DE" sz="1800" dirty="0" smtClean="0"/>
              <a:t>[</a:t>
            </a:r>
            <a:r>
              <a:rPr lang="de-DE" sz="1800" dirty="0" err="1" smtClean="0"/>
              <a:t>task</a:t>
            </a:r>
            <a:r>
              <a:rPr lang="de-DE" sz="1800" dirty="0" smtClean="0"/>
              <a:t> </a:t>
            </a:r>
            <a:r>
              <a:rPr lang="de-DE" sz="1800" dirty="0" err="1"/>
              <a:t>without</a:t>
            </a:r>
            <a:r>
              <a:rPr lang="de-DE" sz="1800" dirty="0"/>
              <a:t> </a:t>
            </a:r>
            <a:r>
              <a:rPr lang="de-DE" sz="1800" i="1" dirty="0"/>
              <a:t>P </a:t>
            </a:r>
            <a:r>
              <a:rPr lang="de-DE" sz="1800" dirty="0"/>
              <a:t>] = </a:t>
            </a:r>
            <a:r>
              <a:rPr lang="de-DE" sz="1800" dirty="0" smtClean="0"/>
              <a:t>             </a:t>
            </a:r>
            <a:r>
              <a:rPr lang="de-DE" sz="1800" i="1" dirty="0" smtClean="0"/>
              <a:t>P</a:t>
            </a:r>
            <a:r>
              <a:rPr lang="de-DE" sz="1800" dirty="0" smtClean="0"/>
              <a:t> </a:t>
            </a:r>
            <a:endParaRPr lang="de-DE" sz="1800" dirty="0"/>
          </a:p>
        </p:txBody>
      </p:sp>
      <p:sp>
        <p:nvSpPr>
          <p:cNvPr id="124" name="Oval 123"/>
          <p:cNvSpPr/>
          <p:nvPr/>
        </p:nvSpPr>
        <p:spPr bwMode="auto">
          <a:xfrm>
            <a:off x="2426378" y="3888469"/>
            <a:ext cx="1321703" cy="1288803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2491655" y="4585247"/>
            <a:ext cx="298411" cy="322991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2754931" y="4733649"/>
            <a:ext cx="298411" cy="322991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3045265" y="4807850"/>
            <a:ext cx="298411" cy="322991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3016041" y="4493588"/>
            <a:ext cx="298411" cy="322991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3314452" y="4641989"/>
            <a:ext cx="298411" cy="322991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3311038" y="4318998"/>
            <a:ext cx="298411" cy="322991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2491655" y="4257891"/>
            <a:ext cx="298411" cy="322991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2757428" y="4078937"/>
            <a:ext cx="298411" cy="322991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3045265" y="4209879"/>
            <a:ext cx="265772" cy="28370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3255086" y="4022195"/>
            <a:ext cx="298411" cy="296803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2754931" y="4439028"/>
            <a:ext cx="265772" cy="28370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4314715" y="3938027"/>
            <a:ext cx="1321703" cy="1288803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4379992" y="4634805"/>
            <a:ext cx="298411" cy="322991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4643268" y="4783207"/>
            <a:ext cx="298411" cy="322991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4933602" y="4857408"/>
            <a:ext cx="298411" cy="322991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5202789" y="4691547"/>
            <a:ext cx="298411" cy="322991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5199375" y="4368556"/>
            <a:ext cx="298411" cy="322991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4379992" y="4307449"/>
            <a:ext cx="298411" cy="322991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4645765" y="4128495"/>
            <a:ext cx="298411" cy="322991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4933602" y="4259437"/>
            <a:ext cx="265772" cy="28370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5143423" y="4071753"/>
            <a:ext cx="298411" cy="296803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4643268" y="4488586"/>
            <a:ext cx="265772" cy="28370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6406697" y="3889053"/>
            <a:ext cx="1321703" cy="1288803"/>
            <a:chOff x="5522976" y="3647616"/>
            <a:chExt cx="1728000" cy="1800000"/>
          </a:xfrm>
        </p:grpSpPr>
        <p:sp>
          <p:nvSpPr>
            <p:cNvPr id="111" name="Oval 110"/>
            <p:cNvSpPr/>
            <p:nvPr/>
          </p:nvSpPr>
          <p:spPr bwMode="auto">
            <a:xfrm>
              <a:off x="5522976" y="3647616"/>
              <a:ext cx="1728000" cy="1800000"/>
            </a:xfrm>
            <a:prstGeom prst="ellipse">
              <a:avLst/>
            </a:prstGeom>
            <a:solidFill>
              <a:schemeClr val="accent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6293904" y="4492752"/>
              <a:ext cx="390144" cy="451104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1920412" y="4386591"/>
            <a:ext cx="5230042" cy="34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Bef>
                <a:spcPct val="20000"/>
              </a:spcBef>
            </a:pPr>
            <a:r>
              <a:rPr lang="de-DE" sz="1800" dirty="0" smtClean="0"/>
              <a:t>                –  		     =  </a:t>
            </a:r>
            <a:endParaRPr lang="de-DE" sz="1800" dirty="0"/>
          </a:p>
        </p:txBody>
      </p:sp>
      <p:grpSp>
        <p:nvGrpSpPr>
          <p:cNvPr id="2" name="Group 1"/>
          <p:cNvGrpSpPr/>
          <p:nvPr/>
        </p:nvGrpSpPr>
        <p:grpSpPr>
          <a:xfrm>
            <a:off x="1914644" y="5372114"/>
            <a:ext cx="5813973" cy="1338362"/>
            <a:chOff x="1914644" y="5506226"/>
            <a:chExt cx="5813973" cy="1338362"/>
          </a:xfrm>
        </p:grpSpPr>
        <p:grpSp>
          <p:nvGrpSpPr>
            <p:cNvPr id="77" name="Group 76"/>
            <p:cNvGrpSpPr/>
            <p:nvPr/>
          </p:nvGrpSpPr>
          <p:grpSpPr>
            <a:xfrm>
              <a:off x="2420610" y="5506226"/>
              <a:ext cx="1321703" cy="1288803"/>
              <a:chOff x="5187696" y="3495216"/>
              <a:chExt cx="1728000" cy="1800000"/>
            </a:xfrm>
          </p:grpSpPr>
          <p:sp>
            <p:nvSpPr>
              <p:cNvPr id="99" name="Oval 98"/>
              <p:cNvSpPr/>
              <p:nvPr/>
            </p:nvSpPr>
            <p:spPr bwMode="auto">
              <a:xfrm>
                <a:off x="5187696" y="3495216"/>
                <a:ext cx="1728000" cy="1800000"/>
              </a:xfrm>
              <a:prstGeom prst="ellipse">
                <a:avLst/>
              </a:prstGeom>
              <a:solidFill>
                <a:schemeClr val="accent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5273040" y="4468368"/>
                <a:ext cx="390144" cy="4511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>
                <a:off x="5617248" y="4675632"/>
                <a:ext cx="390144" cy="4511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>
                <a:off x="5996832" y="4779264"/>
                <a:ext cx="390144" cy="4511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>
                <a:off x="5958624" y="4340352"/>
                <a:ext cx="390144" cy="451104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 bwMode="auto">
              <a:xfrm>
                <a:off x="6348768" y="4547616"/>
                <a:ext cx="390144" cy="4511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6344304" y="4096512"/>
                <a:ext cx="390144" cy="4511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 bwMode="auto">
              <a:xfrm>
                <a:off x="5273040" y="4011168"/>
                <a:ext cx="390144" cy="4511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5620512" y="3761232"/>
                <a:ext cx="390144" cy="4511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5996832" y="3944112"/>
                <a:ext cx="347472" cy="39624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6271152" y="3681984"/>
                <a:ext cx="390144" cy="414528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>
                <a:off x="5617248" y="4264152"/>
                <a:ext cx="347472" cy="39624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78" name="Oval 77"/>
            <p:cNvSpPr/>
            <p:nvPr/>
          </p:nvSpPr>
          <p:spPr bwMode="auto">
            <a:xfrm>
              <a:off x="4308947" y="5555785"/>
              <a:ext cx="1321703" cy="1288803"/>
            </a:xfrm>
            <a:prstGeom prst="ellipse">
              <a:avLst/>
            </a:prstGeom>
            <a:solidFill>
              <a:schemeClr val="accent5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4374224" y="6252563"/>
              <a:ext cx="298411" cy="322991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4637500" y="6400965"/>
              <a:ext cx="298411" cy="322991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4927834" y="6475165"/>
              <a:ext cx="298411" cy="322991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5197021" y="6309305"/>
              <a:ext cx="298411" cy="322991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5193607" y="5986314"/>
              <a:ext cx="298411" cy="322991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4374224" y="5925208"/>
              <a:ext cx="298411" cy="322991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4639997" y="5746253"/>
              <a:ext cx="298411" cy="322991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4927834" y="5877195"/>
              <a:ext cx="265773" cy="283709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137655" y="5689511"/>
              <a:ext cx="298411" cy="296803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4637500" y="6106345"/>
              <a:ext cx="265773" cy="283709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6406914" y="5506811"/>
              <a:ext cx="1321703" cy="1288803"/>
              <a:chOff x="4352891" y="4017886"/>
              <a:chExt cx="1396837" cy="1371517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4352891" y="4017886"/>
                <a:ext cx="1396837" cy="1371517"/>
                <a:chOff x="5522976" y="3647616"/>
                <a:chExt cx="1728000" cy="1800000"/>
              </a:xfrm>
            </p:grpSpPr>
            <p:sp>
              <p:nvSpPr>
                <p:cNvPr id="97" name="Oval 96"/>
                <p:cNvSpPr/>
                <p:nvPr/>
              </p:nvSpPr>
              <p:spPr bwMode="auto">
                <a:xfrm>
                  <a:off x="5522976" y="3647616"/>
                  <a:ext cx="1728000" cy="1800000"/>
                </a:xfrm>
                <a:prstGeom prst="ellipse">
                  <a:avLst/>
                </a:prstGeom>
                <a:solidFill>
                  <a:schemeClr val="accent5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 bwMode="auto">
                <a:xfrm>
                  <a:off x="6293904" y="4492752"/>
                  <a:ext cx="390144" cy="451104"/>
                </a:xfrm>
                <a:prstGeom prst="ellips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94" name="Oval 93"/>
              <p:cNvSpPr/>
              <p:nvPr/>
            </p:nvSpPr>
            <p:spPr bwMode="auto">
              <a:xfrm>
                <a:off x="4526820" y="4754115"/>
                <a:ext cx="470742" cy="461489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4953741" y="5021894"/>
                <a:ext cx="280881" cy="301917"/>
              </a:xfrm>
              <a:prstGeom prst="ellipse">
                <a:avLst/>
              </a:prstGeom>
              <a:solidFill>
                <a:srgbClr val="0033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1914644" y="6006554"/>
              <a:ext cx="5230042" cy="347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>
                <a:spcBef>
                  <a:spcPct val="20000"/>
                </a:spcBef>
              </a:pPr>
              <a:r>
                <a:rPr lang="de-DE" sz="1800" dirty="0" smtClean="0"/>
                <a:t>                –  		     =  </a:t>
              </a:r>
              <a:endParaRPr lang="de-DE" sz="18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17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2067" name="Group 3"/>
          <p:cNvGrpSpPr>
            <a:grpSpLocks/>
          </p:cNvGrpSpPr>
          <p:nvPr/>
        </p:nvGrpSpPr>
        <p:grpSpPr bwMode="auto">
          <a:xfrm>
            <a:off x="847725" y="3011234"/>
            <a:ext cx="9661525" cy="1735137"/>
            <a:chOff x="36" y="1974"/>
            <a:chExt cx="6086" cy="1093"/>
          </a:xfrm>
          <a:effectLst/>
        </p:grpSpPr>
        <p:sp>
          <p:nvSpPr>
            <p:cNvPr id="2392068" name="Text Box 4"/>
            <p:cNvSpPr txBox="1">
              <a:spLocks noChangeArrowheads="1"/>
            </p:cNvSpPr>
            <p:nvPr/>
          </p:nvSpPr>
          <p:spPr bwMode="auto">
            <a:xfrm>
              <a:off x="1159" y="2371"/>
              <a:ext cx="49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-</a:t>
              </a:r>
              <a:r>
                <a:rPr lang="de-DE" sz="20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		       </a:t>
              </a:r>
              <a:r>
                <a:rPr lang="de-DE" sz="2000" b="0" i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P</a:t>
              </a:r>
              <a:r>
                <a:rPr lang="de-DE" sz="20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 </a:t>
              </a:r>
              <a:r>
                <a:rPr lang="de-DE" sz="2000" b="0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implicit in control </a:t>
              </a:r>
              <a:r>
                <a:rPr lang="de-DE" sz="20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condition?</a:t>
              </a:r>
              <a:endParaRPr lang="de-DE" sz="2000" b="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endParaRPr>
            </a:p>
          </p:txBody>
        </p:sp>
        <p:sp>
          <p:nvSpPr>
            <p:cNvPr id="2392069" name="Text Box 5"/>
            <p:cNvSpPr txBox="1">
              <a:spLocks noChangeArrowheads="1"/>
            </p:cNvSpPr>
            <p:nvPr/>
          </p:nvSpPr>
          <p:spPr bwMode="auto">
            <a:xfrm>
              <a:off x="81" y="2855"/>
              <a:ext cx="29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„Queen!“                „Aunt Jenny?“</a:t>
              </a:r>
            </a:p>
          </p:txBody>
        </p:sp>
        <p:sp>
          <p:nvSpPr>
            <p:cNvPr id="2392070" name="Text Box 6"/>
            <p:cNvSpPr txBox="1">
              <a:spLocks noChangeArrowheads="1"/>
            </p:cNvSpPr>
            <p:nvPr/>
          </p:nvSpPr>
          <p:spPr bwMode="auto">
            <a:xfrm>
              <a:off x="36" y="1974"/>
              <a:ext cx="45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de-DE" sz="2000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„Related“ stimuli</a:t>
              </a:r>
              <a:endParaRPr lang="de-DE" sz="3200" b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2392071" name="Picture 7" descr="queen"/>
            <p:cNvPicPr>
              <a:picLocks noChangeAspect="1" noChangeArrowheads="1"/>
            </p:cNvPicPr>
            <p:nvPr/>
          </p:nvPicPr>
          <p:blipFill>
            <a:blip r:embed="rId3" cstate="print"/>
            <a:srcRect l="39371" t="2371" r="34645" b="47433"/>
            <a:stretch>
              <a:fillRect/>
            </a:stretch>
          </p:blipFill>
          <p:spPr bwMode="auto">
            <a:xfrm>
              <a:off x="398" y="2205"/>
              <a:ext cx="500" cy="639"/>
            </a:xfrm>
            <a:prstGeom prst="rect">
              <a:avLst/>
            </a:prstGeom>
            <a:noFill/>
            <a:effectLst/>
          </p:spPr>
        </p:pic>
        <p:pic>
          <p:nvPicPr>
            <p:cNvPr id="2392072" name="Picture 8" descr="aurilla gibbs"/>
            <p:cNvPicPr>
              <a:picLocks noChangeAspect="1" noChangeArrowheads="1"/>
            </p:cNvPicPr>
            <p:nvPr/>
          </p:nvPicPr>
          <p:blipFill>
            <a:blip r:embed="rId4" cstate="print"/>
            <a:srcRect l="16873" r="26997" b="20364"/>
            <a:stretch>
              <a:fillRect/>
            </a:stretch>
          </p:blipFill>
          <p:spPr bwMode="auto">
            <a:xfrm>
              <a:off x="1557" y="2205"/>
              <a:ext cx="535" cy="629"/>
            </a:xfrm>
            <a:prstGeom prst="rect">
              <a:avLst/>
            </a:prstGeom>
            <a:noFill/>
            <a:effectLst/>
          </p:spPr>
        </p:pic>
      </p:grpSp>
      <p:pic>
        <p:nvPicPr>
          <p:cNvPr id="2392073" name="Picture 9" descr="sbic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8988" y="1830896"/>
            <a:ext cx="741362" cy="915987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</p:pic>
      <p:sp>
        <p:nvSpPr>
          <p:cNvPr id="2392074" name="Text Box 10"/>
          <p:cNvSpPr txBox="1">
            <a:spLocks noChangeArrowheads="1"/>
          </p:cNvSpPr>
          <p:nvPr/>
        </p:nvSpPr>
        <p:spPr bwMode="auto">
          <a:xfrm>
            <a:off x="2764282" y="2049971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		   </a:t>
            </a:r>
            <a:r>
              <a:rPr lang="de-DE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de-DE" sz="2000" b="0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Several</a:t>
            </a:r>
            <a:r>
              <a:rPr lang="de-DE" sz="2000" b="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de-DE" sz="2000" b="0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components</a:t>
            </a:r>
            <a:r>
              <a:rPr lang="de-DE" sz="2000" b="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de-DE" sz="2000" b="0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differ</a:t>
            </a:r>
            <a:r>
              <a:rPr lang="de-DE" sz="2000" b="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!                             </a:t>
            </a:r>
          </a:p>
        </p:txBody>
      </p:sp>
      <p:sp>
        <p:nvSpPr>
          <p:cNvPr id="2392075" name="Text Box 11"/>
          <p:cNvSpPr txBox="1">
            <a:spLocks noChangeArrowheads="1"/>
          </p:cNvSpPr>
          <p:nvPr/>
        </p:nvSpPr>
        <p:spPr bwMode="auto">
          <a:xfrm>
            <a:off x="790575" y="1422908"/>
            <a:ext cx="581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„</a:t>
            </a:r>
            <a:r>
              <a:rPr lang="de-DE" sz="20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Distant</a:t>
            </a:r>
            <a:r>
              <a:rPr lang="de-DE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 </a:t>
            </a:r>
            <a:r>
              <a:rPr lang="de-DE" sz="20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stimuli</a:t>
            </a:r>
            <a:r>
              <a:rPr lang="de-DE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2392076" name="Picture 12" descr="queen"/>
          <p:cNvPicPr>
            <a:picLocks noChangeAspect="1" noChangeArrowheads="1"/>
          </p:cNvPicPr>
          <p:nvPr/>
        </p:nvPicPr>
        <p:blipFill>
          <a:blip r:embed="rId3" cstate="print"/>
          <a:srcRect l="39371" t="2371" r="34645" b="47433"/>
          <a:stretch>
            <a:fillRect/>
          </a:stretch>
        </p:blipFill>
        <p:spPr bwMode="auto">
          <a:xfrm>
            <a:off x="1419225" y="1824546"/>
            <a:ext cx="795338" cy="1014412"/>
          </a:xfrm>
          <a:prstGeom prst="rect">
            <a:avLst/>
          </a:prstGeom>
          <a:noFill/>
          <a:effectLst/>
        </p:spPr>
      </p:pic>
      <p:grpSp>
        <p:nvGrpSpPr>
          <p:cNvPr id="2392077" name="Group 13"/>
          <p:cNvGrpSpPr>
            <a:grpSpLocks/>
          </p:cNvGrpSpPr>
          <p:nvPr/>
        </p:nvGrpSpPr>
        <p:grpSpPr bwMode="auto">
          <a:xfrm>
            <a:off x="863600" y="4822825"/>
            <a:ext cx="9796463" cy="2016125"/>
            <a:chOff x="46" y="3158"/>
            <a:chExt cx="6171" cy="1270"/>
          </a:xfrm>
        </p:grpSpPr>
        <p:sp>
          <p:nvSpPr>
            <p:cNvPr id="2392078" name="Text Box 14"/>
            <p:cNvSpPr txBox="1">
              <a:spLocks noChangeArrowheads="1"/>
            </p:cNvSpPr>
            <p:nvPr/>
          </p:nvSpPr>
          <p:spPr bwMode="auto">
            <a:xfrm>
              <a:off x="217" y="4062"/>
              <a:ext cx="25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Name Person!          Name Gender!</a:t>
              </a:r>
            </a:p>
            <a:p>
              <a:endParaRPr lang="de-DE" sz="1600" b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392079" name="Text Box 15"/>
            <p:cNvSpPr txBox="1">
              <a:spLocks noChangeArrowheads="1"/>
            </p:cNvSpPr>
            <p:nvPr/>
          </p:nvSpPr>
          <p:spPr bwMode="auto">
            <a:xfrm>
              <a:off x="984" y="3612"/>
              <a:ext cx="5233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511425" indent="-2511425">
                <a:spcBef>
                  <a:spcPct val="50000"/>
                </a:spcBef>
              </a:pPr>
              <a:r>
                <a:rPr lang="de-DE" sz="2400" b="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  <a:r>
                <a:rPr lang="de-DE" sz="24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	</a:t>
              </a:r>
              <a:r>
                <a:rPr lang="de-DE" sz="20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 Interaction </a:t>
              </a:r>
              <a:r>
                <a:rPr lang="de-DE" sz="2000" b="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of</a:t>
              </a:r>
              <a:r>
                <a:rPr lang="de-DE" sz="20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 </a:t>
              </a:r>
              <a:r>
                <a:rPr lang="de-DE" sz="2000" b="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task</a:t>
              </a:r>
              <a:r>
                <a:rPr lang="de-DE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 </a:t>
              </a:r>
              <a:r>
                <a:rPr lang="de-DE" sz="2000" b="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and</a:t>
              </a:r>
              <a:r>
                <a:rPr lang="de-DE" sz="20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 </a:t>
              </a:r>
              <a:r>
                <a:rPr lang="de-DE" sz="2000" b="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stimuli</a:t>
              </a:r>
              <a:r>
                <a:rPr lang="de-DE" sz="20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 (i.e. do </a:t>
              </a:r>
              <a:r>
                <a:rPr lang="de-DE" sz="2000" b="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task</a:t>
              </a:r>
              <a:r>
                <a:rPr lang="de-DE" sz="20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 </a:t>
              </a:r>
              <a:r>
                <a:rPr lang="de-DE" sz="2000" b="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differences</a:t>
              </a:r>
              <a:r>
                <a:rPr lang="de-DE" sz="20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 </a:t>
              </a:r>
              <a:r>
                <a:rPr lang="de-DE" sz="2000" b="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depend</a:t>
              </a:r>
              <a:r>
                <a:rPr lang="de-DE" sz="20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 on </a:t>
              </a:r>
              <a:r>
                <a:rPr lang="de-DE" sz="2000" b="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stimuli</a:t>
              </a:r>
              <a:r>
                <a:rPr lang="de-DE" sz="20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 </a:t>
              </a:r>
              <a:r>
                <a:rPr lang="de-DE" sz="2000" b="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chosen</a:t>
              </a:r>
              <a:r>
                <a:rPr lang="de-DE" sz="20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Wingdings" pitchFamily="2" charset="2"/>
                </a:rPr>
                <a:t>)?</a:t>
              </a:r>
              <a:endParaRPr lang="de-DE" sz="2000" b="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endParaRPr>
            </a:p>
          </p:txBody>
        </p:sp>
        <p:sp>
          <p:nvSpPr>
            <p:cNvPr id="2392080" name="Text Box 16"/>
            <p:cNvSpPr txBox="1">
              <a:spLocks noChangeArrowheads="1"/>
            </p:cNvSpPr>
            <p:nvPr/>
          </p:nvSpPr>
          <p:spPr bwMode="auto">
            <a:xfrm>
              <a:off x="46" y="3158"/>
              <a:ext cx="39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FontTx/>
                <a:buChar char="•"/>
              </a:pPr>
              <a:r>
                <a:rPr lang="de-DE" sz="2000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Same stimuli, different task</a:t>
              </a:r>
              <a:endParaRPr lang="de-DE" sz="3200" b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2392081" name="Picture 17" descr="queen"/>
            <p:cNvPicPr>
              <a:picLocks noChangeAspect="1" noChangeArrowheads="1"/>
            </p:cNvPicPr>
            <p:nvPr/>
          </p:nvPicPr>
          <p:blipFill>
            <a:blip r:embed="rId3" cstate="print"/>
            <a:srcRect l="39371" t="2371" r="34645" b="47433"/>
            <a:stretch>
              <a:fillRect/>
            </a:stretch>
          </p:blipFill>
          <p:spPr bwMode="auto">
            <a:xfrm>
              <a:off x="425" y="3430"/>
              <a:ext cx="501" cy="639"/>
            </a:xfrm>
            <a:prstGeom prst="rect">
              <a:avLst/>
            </a:prstGeom>
            <a:noFill/>
            <a:effectLst/>
          </p:spPr>
        </p:pic>
        <p:pic>
          <p:nvPicPr>
            <p:cNvPr id="2392082" name="Picture 18" descr="queen"/>
            <p:cNvPicPr>
              <a:picLocks noChangeAspect="1" noChangeArrowheads="1"/>
            </p:cNvPicPr>
            <p:nvPr/>
          </p:nvPicPr>
          <p:blipFill>
            <a:blip r:embed="rId3" cstate="print"/>
            <a:srcRect l="39371" t="2371" r="34645" b="47433"/>
            <a:stretch>
              <a:fillRect/>
            </a:stretch>
          </p:blipFill>
          <p:spPr bwMode="auto">
            <a:xfrm>
              <a:off x="1595" y="3430"/>
              <a:ext cx="501" cy="639"/>
            </a:xfrm>
            <a:prstGeom prst="rect">
              <a:avLst/>
            </a:prstGeom>
            <a:noFill/>
            <a:effectLst/>
          </p:spPr>
        </p:pic>
      </p:grpSp>
      <p:sp>
        <p:nvSpPr>
          <p:cNvPr id="2392083" name="Rectangle 19"/>
          <p:cNvSpPr>
            <a:spLocks noGrp="1" noChangeArrowheads="1"/>
          </p:cNvSpPr>
          <p:nvPr>
            <p:ph type="title"/>
          </p:nvPr>
        </p:nvSpPr>
        <p:spPr>
          <a:xfrm>
            <a:off x="514350" y="65087"/>
            <a:ext cx="9258300" cy="1263649"/>
          </a:xfrm>
        </p:spPr>
        <p:txBody>
          <a:bodyPr/>
          <a:lstStyle/>
          <a:p>
            <a:r>
              <a:rPr lang="en-US" dirty="0"/>
              <a:t>Cognitive subtraction: Baseline problems</a:t>
            </a:r>
            <a:br>
              <a:rPr lang="en-US" dirty="0"/>
            </a:br>
            <a:endParaRPr lang="en-US" sz="2400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86765" y="904113"/>
            <a:ext cx="6906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Which </a:t>
            </a:r>
            <a:r>
              <a:rPr lang="en-US" sz="2000" dirty="0"/>
              <a:t>neuronal structures support face </a:t>
            </a:r>
            <a:r>
              <a:rPr lang="en-US" sz="2000" dirty="0" smtClean="0"/>
              <a:t>recognition ?</a:t>
            </a:r>
            <a:endParaRPr lang="de-DE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 categorical analysis</a:t>
            </a:r>
            <a:endParaRPr lang="de-CH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8" b="45615"/>
          <a:stretch/>
        </p:blipFill>
        <p:spPr bwMode="auto">
          <a:xfrm>
            <a:off x="4871937" y="1993897"/>
            <a:ext cx="4696606" cy="392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73113" y="1965325"/>
            <a:ext cx="3151505" cy="31675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Experimental design</a:t>
            </a:r>
          </a:p>
          <a:p>
            <a:pPr eaLnBrk="0" hangingPunct="0"/>
            <a:endParaRPr lang="en-US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Face viewing	</a:t>
            </a: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 viewing</a:t>
            </a: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  <a:p>
            <a:pPr eaLnBrk="0" hangingPunct="0"/>
            <a:endParaRPr lang="en-US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 - O = Face </a:t>
            </a:r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recognition</a:t>
            </a:r>
          </a:p>
          <a:p>
            <a:pPr eaLnBrk="0" hangingPunct="0"/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 </a:t>
            </a: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en-US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 </a:t>
            </a: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recognition</a:t>
            </a:r>
          </a:p>
          <a:p>
            <a:pPr eaLnBrk="0" hangingPunct="0"/>
            <a:endParaRPr lang="en-US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endParaRPr lang="en-US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latinLnBrk="1" hangingPunct="0"/>
            <a:endParaRPr lang="en-US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556781" y="3435165"/>
            <a:ext cx="5811292" cy="19364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endParaRPr lang="en-US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n-US" sz="20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n-US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n-US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endParaRPr lang="en-GB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n-GB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…under assumption of pure insertion</a:t>
            </a:r>
            <a:endParaRPr lang="en-US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6437558" y="5942541"/>
            <a:ext cx="313098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a-DK" b="0" dirty="0"/>
              <a:t>Kanwisher N et al. J. Neurosci. 1997;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18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Categorical</a:t>
            </a:r>
            <a:r>
              <a:rPr lang="de-CH" dirty="0" smtClean="0"/>
              <a:t> design</a:t>
            </a:r>
            <a:endParaRPr lang="de-CH" dirty="0"/>
          </a:p>
        </p:txBody>
      </p:sp>
      <p:grpSp>
        <p:nvGrpSpPr>
          <p:cNvPr id="3" name="Group 2"/>
          <p:cNvGrpSpPr/>
          <p:nvPr/>
        </p:nvGrpSpPr>
        <p:grpSpPr>
          <a:xfrm>
            <a:off x="1752600" y="1480457"/>
            <a:ext cx="7097485" cy="4702629"/>
            <a:chOff x="2352675" y="1456645"/>
            <a:chExt cx="6459149" cy="4345441"/>
          </a:xfrm>
        </p:grpSpPr>
        <p:pic>
          <p:nvPicPr>
            <p:cNvPr id="25989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675" y="1456645"/>
              <a:ext cx="6459149" cy="4345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989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0762" y="1995489"/>
              <a:ext cx="523875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F586-B519-41F7-8D86-B28A8279965A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9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Unicode MS"/>
        <a:ea typeface="Arial Unicode MS"/>
        <a:cs typeface="Arial Unicode M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S:\vortrag_000523\Ahmet\Power_Point_Vorlagen\csn.pot</Template>
  <TotalTime>0</TotalTime>
  <Words>1180</Words>
  <Application>Microsoft Office PowerPoint</Application>
  <PresentationFormat>35mm Slides</PresentationFormat>
  <Paragraphs>488</Paragraphs>
  <Slides>35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1_Default Design</vt:lpstr>
      <vt:lpstr>2_Default Design</vt:lpstr>
      <vt:lpstr>Equation</vt:lpstr>
      <vt:lpstr>PowerPoint Presentation</vt:lpstr>
      <vt:lpstr>PowerPoint Presentation</vt:lpstr>
      <vt:lpstr>PowerPoint Presentation</vt:lpstr>
      <vt:lpstr>Overview</vt:lpstr>
      <vt:lpstr>Cognitive subtraction</vt:lpstr>
      <vt:lpstr>Cognitive subtraction</vt:lpstr>
      <vt:lpstr>Cognitive subtraction: Baseline problems </vt:lpstr>
      <vt:lpstr>A categorical analysis</vt:lpstr>
      <vt:lpstr>Categorical design</vt:lpstr>
      <vt:lpstr>Overview</vt:lpstr>
      <vt:lpstr>Conjunctions</vt:lpstr>
      <vt:lpstr>Conjunctions</vt:lpstr>
      <vt:lpstr>Conjunctions</vt:lpstr>
      <vt:lpstr>Conjunctions</vt:lpstr>
      <vt:lpstr>PowerPoint Presentation</vt:lpstr>
      <vt:lpstr>F-test vs. conjunction based on global null</vt:lpstr>
      <vt:lpstr>Overview</vt:lpstr>
      <vt:lpstr>Parametric designs</vt:lpstr>
      <vt:lpstr>“User-specified” parametric modulation of regressors </vt:lpstr>
      <vt:lpstr>Investigating neurometric functions  (= relation between a stimulus property and the neuronal response)</vt:lpstr>
      <vt:lpstr>Neurometric functions</vt:lpstr>
      <vt:lpstr>Model-based regressors</vt:lpstr>
      <vt:lpstr>Model-based fMRI analysis</vt:lpstr>
      <vt:lpstr>Model-based  fMRI analysis</vt:lpstr>
      <vt:lpstr>Overview</vt:lpstr>
      <vt:lpstr>Main effects and interactions</vt:lpstr>
      <vt:lpstr>Factorial design</vt:lpstr>
      <vt:lpstr>Factorial design</vt:lpstr>
      <vt:lpstr>Factorial design</vt:lpstr>
      <vt:lpstr>Main effects and interactions</vt:lpstr>
      <vt:lpstr>Example: evidence for inequality-aversion</vt:lpstr>
      <vt:lpstr>PowerPoint Presentation</vt:lpstr>
      <vt:lpstr>PPI example: attentional modulation of V1→V5</vt:lpstr>
      <vt:lpstr>PPI: interpretation</vt:lpstr>
      <vt:lpstr>Thank you</vt:lpstr>
    </vt:vector>
  </TitlesOfParts>
  <Company>FIL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DCM</dc:title>
  <dc:creator>Klaas Enno Stephan</dc:creator>
  <cp:lastModifiedBy>Department of Economics</cp:lastModifiedBy>
  <cp:revision>2203</cp:revision>
  <cp:lastPrinted>2012-02-13T08:40:20Z</cp:lastPrinted>
  <dcterms:created xsi:type="dcterms:W3CDTF">2000-05-18T20:05:13Z</dcterms:created>
  <dcterms:modified xsi:type="dcterms:W3CDTF">2012-02-23T11:20:18Z</dcterms:modified>
</cp:coreProperties>
</file>