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42"/>
  </p:notesMasterIdLst>
  <p:handoutMasterIdLst>
    <p:handoutMasterId r:id="rId43"/>
  </p:handoutMasterIdLst>
  <p:sldIdLst>
    <p:sldId id="413" r:id="rId2"/>
    <p:sldId id="583" r:id="rId3"/>
    <p:sldId id="585" r:id="rId4"/>
    <p:sldId id="586" r:id="rId5"/>
    <p:sldId id="640" r:id="rId6"/>
    <p:sldId id="587" r:id="rId7"/>
    <p:sldId id="590" r:id="rId8"/>
    <p:sldId id="647" r:id="rId9"/>
    <p:sldId id="648" r:id="rId10"/>
    <p:sldId id="649" r:id="rId11"/>
    <p:sldId id="650" r:id="rId12"/>
    <p:sldId id="595" r:id="rId13"/>
    <p:sldId id="596" r:id="rId14"/>
    <p:sldId id="600" r:id="rId15"/>
    <p:sldId id="603" r:id="rId16"/>
    <p:sldId id="604" r:id="rId17"/>
    <p:sldId id="602" r:id="rId18"/>
    <p:sldId id="598" r:id="rId19"/>
    <p:sldId id="599" r:id="rId20"/>
    <p:sldId id="606" r:id="rId21"/>
    <p:sldId id="607" r:id="rId22"/>
    <p:sldId id="611" r:id="rId23"/>
    <p:sldId id="612" r:id="rId24"/>
    <p:sldId id="613" r:id="rId25"/>
    <p:sldId id="610" r:id="rId26"/>
    <p:sldId id="618" r:id="rId27"/>
    <p:sldId id="619" r:id="rId28"/>
    <p:sldId id="620" r:id="rId29"/>
    <p:sldId id="622" r:id="rId30"/>
    <p:sldId id="627" r:id="rId31"/>
    <p:sldId id="630" r:id="rId32"/>
    <p:sldId id="625" r:id="rId33"/>
    <p:sldId id="642" r:id="rId34"/>
    <p:sldId id="641" r:id="rId35"/>
    <p:sldId id="626" r:id="rId36"/>
    <p:sldId id="639" r:id="rId37"/>
    <p:sldId id="643" r:id="rId38"/>
    <p:sldId id="644" r:id="rId39"/>
    <p:sldId id="581" r:id="rId40"/>
    <p:sldId id="615" r:id="rId41"/>
  </p:sldIdLst>
  <p:sldSz cx="9906000" cy="6858000" type="A4"/>
  <p:notesSz cx="6662738" cy="98663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8FEC8"/>
    <a:srgbClr val="009688"/>
    <a:srgbClr val="000000"/>
    <a:srgbClr val="006B61"/>
    <a:srgbClr val="037C03"/>
    <a:srgbClr val="FFFF00"/>
    <a:srgbClr val="000099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990" y="-28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-2220" y="-102"/>
      </p:cViewPr>
      <p:guideLst>
        <p:guide orient="horz" pos="3108"/>
        <p:guide pos="209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596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654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0313" y="0"/>
            <a:ext cx="28654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63588"/>
            <a:ext cx="5292725" cy="3663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654550"/>
            <a:ext cx="4902200" cy="4498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3713"/>
            <a:ext cx="28654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5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0313" y="9383713"/>
            <a:ext cx="28654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701A147-3525-4F9D-BDD0-41A1E0BD23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327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5D6A8AB-758F-4519-9EB8-82E4D322A3EF}" type="slidenum">
              <a:rPr lang="en-GB" sz="1200" baseline="0" smtClean="0">
                <a:solidFill>
                  <a:schemeClr val="bg2"/>
                </a:solidFill>
              </a:rPr>
              <a:pPr/>
              <a:t>1</a:t>
            </a:fld>
            <a:endParaRPr lang="en-GB" sz="1200" baseline="0" smtClean="0">
              <a:solidFill>
                <a:schemeClr val="bg2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0558557-083D-4C50-A99D-C9F64F32BEFA}" type="slidenum">
              <a:rPr lang="en-GB" sz="1200" baseline="0" smtClean="0">
                <a:solidFill>
                  <a:schemeClr val="bg2"/>
                </a:solidFill>
              </a:rPr>
              <a:pPr/>
              <a:t>26</a:t>
            </a:fld>
            <a:endParaRPr lang="en-GB" sz="1200" baseline="0" smtClean="0">
              <a:solidFill>
                <a:schemeClr val="bg2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60 images from OASIS cross-sectional data  (as in VBM practical)</a:t>
            </a: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38DB2BAA-6C50-4070-ABC7-FDBBF9A0F5EB}" type="slidenum">
              <a:rPr lang="en-GB" sz="1200" baseline="0" smtClean="0">
                <a:solidFill>
                  <a:schemeClr val="bg2"/>
                </a:solidFill>
              </a:rPr>
              <a:pPr/>
              <a:t>32</a:t>
            </a:fld>
            <a:endParaRPr lang="en-GB" sz="1200" baseline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0E868B1-A146-4D3B-A165-CDB6AE4F28B8}" type="slidenum">
              <a:rPr lang="en-GB" sz="1200" baseline="0" smtClean="0">
                <a:solidFill>
                  <a:schemeClr val="bg2"/>
                </a:solidFill>
              </a:rPr>
              <a:pPr/>
              <a:t>6</a:t>
            </a:fld>
            <a:endParaRPr lang="en-GB" sz="1200" baseline="0" smtClean="0">
              <a:solidFill>
                <a:schemeClr val="bg2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E99887-E134-420C-814B-C522E6A50BF6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E99887-E134-420C-814B-C522E6A50BF6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Clarify, modulation not a step (as spm2) but an option in the segment and the normalise GUIs</a:t>
            </a:r>
            <a:endParaRPr lang="en-GB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E3F46808-D135-4CA9-B4D7-69AE194000DB}" type="slidenum">
              <a:rPr lang="en-GB" sz="1200" baseline="0" smtClean="0">
                <a:solidFill>
                  <a:schemeClr val="bg2"/>
                </a:solidFill>
              </a:rPr>
              <a:pPr/>
              <a:t>13</a:t>
            </a:fld>
            <a:endParaRPr lang="en-GB" sz="1200" baseline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Note globals don’t help distinguish the thickened or folded cortex...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0821234F-9542-4C10-9A5C-9C0F2A2C1812}" type="slidenum">
              <a:rPr lang="en-GB" sz="1200" baseline="0" smtClean="0">
                <a:solidFill>
                  <a:schemeClr val="bg2"/>
                </a:solidFill>
              </a:rPr>
              <a:pPr/>
              <a:t>18</a:t>
            </a:fld>
            <a:endParaRPr lang="en-GB" sz="1200" baseline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F0B0EF3-9632-431C-A6A3-5F2760FBF704}" type="slidenum">
              <a:rPr lang="en-GB" sz="1200" baseline="0" smtClean="0">
                <a:solidFill>
                  <a:schemeClr val="bg2"/>
                </a:solidFill>
              </a:rPr>
              <a:pPr/>
              <a:t>22</a:t>
            </a:fld>
            <a:endParaRPr lang="en-GB" sz="1200" baseline="0" smtClean="0">
              <a:solidFill>
                <a:schemeClr val="bg2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8AAA8A2C-9872-4812-A731-EE84842D6263}" type="slidenum">
              <a:rPr lang="en-GB" sz="1200" baseline="0" smtClean="0">
                <a:solidFill>
                  <a:schemeClr val="bg2"/>
                </a:solidFill>
              </a:rPr>
              <a:pPr/>
              <a:t>23</a:t>
            </a:fld>
            <a:endParaRPr lang="en-GB" sz="1200" baseline="0" smtClean="0">
              <a:solidFill>
                <a:schemeClr val="bg2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91C6BE1-CC4A-4B23-B6BD-C131957F9812}" type="slidenum">
              <a:rPr lang="en-GB" sz="1200" baseline="0" smtClean="0">
                <a:solidFill>
                  <a:schemeClr val="bg2"/>
                </a:solidFill>
              </a:rPr>
              <a:pPr/>
              <a:t>24</a:t>
            </a:fld>
            <a:endParaRPr lang="en-GB" sz="1200" baseline="0" smtClean="0">
              <a:solidFill>
                <a:schemeClr val="bg2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685800"/>
            <a:ext cx="8364538" cy="2743200"/>
          </a:xfrm>
        </p:spPr>
        <p:txBody>
          <a:bodyPr/>
          <a:lstStyle>
            <a:lvl1pPr algn="ctr">
              <a:defRPr sz="6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11400" y="3886200"/>
            <a:ext cx="6934200" cy="1771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9938" y="6229350"/>
            <a:ext cx="2092325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11538" y="6229350"/>
            <a:ext cx="3082925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54863" y="6229350"/>
            <a:ext cx="19812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A3B84616-4BBC-4BF6-9073-32123CCFC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1081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A742-F036-4631-A14F-E30C32AE2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7773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28600"/>
            <a:ext cx="23622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9342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DB3C1-409E-407E-9E3F-EDFD0F65D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3541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9448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4648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1371600"/>
            <a:ext cx="4648200" cy="4876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61A15-D34E-4C2C-AA91-279A56D25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884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887" y="0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19B75-784B-4D64-94EE-4B5CC1F78F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739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F4D27-7A31-41FE-B209-8FDB3FBB6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7196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AC778-01B5-4EF1-9E30-05B475759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583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648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371600"/>
            <a:ext cx="4648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8365C-5679-4534-A31A-1DE8E3E78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0730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4F6E1-F6D0-45B1-928D-F1207FCE9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3962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C4B13-BDD2-4DFD-866C-C166CA937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510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C80B5-D261-484D-A16E-7BE8B7F1A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076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21555-918F-4C84-B93F-E6AD8D93F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7656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BCED8-5F87-4DE6-B5D6-8D7503E3D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263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944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9448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2935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2935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91388" y="622935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43415FE-318F-4FA7-B89C-F4C7D636C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70" r:id="rId13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inyurl.com/ModulationTutorial" TargetMode="Externa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016/j.neuroimage.2010.06.02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mri.wfubmc.edu/cms/NS-Genera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jnnp.bmj.com/content/76/5/650.abstrac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1016/j.neuroimage.2011.01.077" TargetMode="External"/><Relationship Id="rId5" Type="http://schemas.openxmlformats.org/officeDocument/2006/relationships/hyperlink" Target="http://dx.doi.org/10.1016/j.neuroimage.2009.05.097" TargetMode="External"/><Relationship Id="rId4" Type="http://schemas.openxmlformats.org/officeDocument/2006/relationships/hyperlink" Target="http://dx.doi.org/10.1136/jnnp.2009.190702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016/j.neuroimage.2010.03.05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9938" y="685800"/>
            <a:ext cx="8366125" cy="2743200"/>
          </a:xfrm>
        </p:spPr>
        <p:txBody>
          <a:bodyPr lIns="90488" tIns="44450" rIns="90488" bIns="44450" anchor="ctr"/>
          <a:lstStyle/>
          <a:p>
            <a:r>
              <a:rPr lang="en-GB" sz="4800" dirty="0"/>
              <a:t>Zurich SPM Course </a:t>
            </a:r>
            <a:r>
              <a:rPr lang="en-GB" sz="4800" dirty="0" smtClean="0"/>
              <a:t>2012</a:t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>Voxel-Based Morphometry</a:t>
            </a:r>
            <a:br>
              <a:rPr lang="en-GB" sz="4800" dirty="0" smtClean="0"/>
            </a:br>
            <a:r>
              <a:rPr lang="en-GB" sz="4800" dirty="0" smtClean="0"/>
              <a:t>&amp; DARTEL</a:t>
            </a:r>
            <a:endParaRPr lang="en-GB" sz="4800" b="0" i="1" dirty="0" smtClean="0"/>
          </a:p>
        </p:txBody>
      </p:sp>
      <p:sp>
        <p:nvSpPr>
          <p:cNvPr id="9219" name="Subtitle 4"/>
          <p:cNvSpPr>
            <a:spLocks noGrp="1"/>
          </p:cNvSpPr>
          <p:nvPr>
            <p:ph type="subTitle" idx="1"/>
          </p:nvPr>
        </p:nvSpPr>
        <p:spPr>
          <a:xfrm>
            <a:off x="1485900" y="4410075"/>
            <a:ext cx="6934200" cy="1771650"/>
          </a:xfrm>
        </p:spPr>
        <p:txBody>
          <a:bodyPr/>
          <a:lstStyle/>
          <a:p>
            <a:pPr algn="ctr"/>
            <a:r>
              <a:rPr lang="en-GB" b="1" dirty="0"/>
              <a:t>Ged </a:t>
            </a:r>
            <a:r>
              <a:rPr lang="en-GB" b="1" dirty="0" smtClean="0"/>
              <a:t>Ridgway, London</a:t>
            </a:r>
            <a:endParaRPr lang="en-GB" b="1" dirty="0"/>
          </a:p>
          <a:p>
            <a:pPr algn="ctr"/>
            <a:r>
              <a:rPr lang="en-GB" dirty="0"/>
              <a:t>With thanks to John </a:t>
            </a:r>
            <a:r>
              <a:rPr lang="en-GB" dirty="0" err="1"/>
              <a:t>Ashburner</a:t>
            </a:r>
            <a:endParaRPr lang="en-GB" dirty="0"/>
          </a:p>
          <a:p>
            <a:pPr algn="ctr"/>
            <a:r>
              <a:rPr lang="en-GB" dirty="0"/>
              <a:t>and the FIL Methods </a:t>
            </a:r>
            <a:r>
              <a:rPr lang="en-GB" dirty="0" smtClean="0"/>
              <a:t>Group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VBM </a:t>
            </a:r>
            <a:r>
              <a:rPr lang="en-GB" smtClean="0"/>
              <a:t>in pictures</a:t>
            </a:r>
          </a:p>
        </p:txBody>
      </p:sp>
      <p:pic>
        <p:nvPicPr>
          <p:cNvPr id="3078" name="Picture 3" descr="vbm1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10" r="50894"/>
          <a:stretch>
            <a:fillRect/>
          </a:stretch>
        </p:blipFill>
        <p:spPr>
          <a:xfrm>
            <a:off x="2903008" y="944563"/>
            <a:ext cx="2251208" cy="5892800"/>
          </a:xfrm>
          <a:noFill/>
        </p:spPr>
      </p:pic>
      <p:graphicFrame>
        <p:nvGraphicFramePr>
          <p:cNvPr id="258052" name="Object 4"/>
          <p:cNvGraphicFramePr>
            <a:graphicFrameLocks noChangeAspect="1"/>
          </p:cNvGraphicFramePr>
          <p:nvPr/>
        </p:nvGraphicFramePr>
        <p:xfrm>
          <a:off x="5654675" y="1895475"/>
          <a:ext cx="3900488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Equation" r:id="rId5" imgW="1612800" imgH="914400" progId="Equation.3">
                  <p:embed/>
                </p:oleObj>
              </mc:Choice>
              <mc:Fallback>
                <p:oleObj name="Equation" r:id="rId5" imgW="16128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675" y="1895475"/>
                        <a:ext cx="3900488" cy="203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053" name="Line 5"/>
          <p:cNvSpPr>
            <a:spLocks noChangeShapeType="1"/>
          </p:cNvSpPr>
          <p:nvPr/>
        </p:nvSpPr>
        <p:spPr bwMode="auto">
          <a:xfrm>
            <a:off x="3616722" y="1657350"/>
            <a:ext cx="2234009" cy="4762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8054" name="Line 6"/>
          <p:cNvSpPr>
            <a:spLocks noChangeShapeType="1"/>
          </p:cNvSpPr>
          <p:nvPr/>
        </p:nvSpPr>
        <p:spPr bwMode="auto">
          <a:xfrm flipV="1">
            <a:off x="3620163" y="2673351"/>
            <a:ext cx="2230569" cy="9366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8055" name="Line 7"/>
          <p:cNvSpPr>
            <a:spLocks noChangeShapeType="1"/>
          </p:cNvSpPr>
          <p:nvPr/>
        </p:nvSpPr>
        <p:spPr bwMode="auto">
          <a:xfrm flipV="1">
            <a:off x="3627041" y="3033714"/>
            <a:ext cx="2261526" cy="25241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8056" name="Line 8"/>
          <p:cNvSpPr>
            <a:spLocks noChangeShapeType="1"/>
          </p:cNvSpPr>
          <p:nvPr/>
        </p:nvSpPr>
        <p:spPr bwMode="auto">
          <a:xfrm flipV="1">
            <a:off x="5264284" y="3846513"/>
            <a:ext cx="703394" cy="29908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258057" name="Object 9"/>
          <p:cNvGraphicFramePr>
            <a:graphicFrameLocks noChangeAspect="1"/>
          </p:cNvGraphicFramePr>
          <p:nvPr/>
        </p:nvGraphicFramePr>
        <p:xfrm>
          <a:off x="7450138" y="3644900"/>
          <a:ext cx="234063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name="Equation" r:id="rId7" imgW="1091880" imgH="253800" progId="Equation.3">
                  <p:embed/>
                </p:oleObj>
              </mc:Choice>
              <mc:Fallback>
                <p:oleObj name="Equation" r:id="rId7" imgW="1091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138" y="3644900"/>
                        <a:ext cx="2340637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58" name="Object 10"/>
          <p:cNvGraphicFramePr>
            <a:graphicFrameLocks noChangeAspect="1"/>
          </p:cNvGraphicFramePr>
          <p:nvPr/>
        </p:nvGraphicFramePr>
        <p:xfrm>
          <a:off x="7641035" y="4559301"/>
          <a:ext cx="1540933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" name="Equation" r:id="rId9" imgW="749160" imgH="1143000" progId="Equation.3">
                  <p:embed/>
                </p:oleObj>
              </mc:Choice>
              <mc:Fallback>
                <p:oleObj name="Equation" r:id="rId9" imgW="74916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1035" y="4559301"/>
                        <a:ext cx="1540933" cy="216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54781" y="1844676"/>
            <a:ext cx="2505686" cy="325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800" dirty="0">
              <a:latin typeface="+mn-lt"/>
            </a:endParaRPr>
          </a:p>
          <a:p>
            <a:r>
              <a:rPr lang="en-GB" sz="2800" dirty="0">
                <a:solidFill>
                  <a:schemeClr val="bg2"/>
                </a:solidFill>
                <a:latin typeface="+mn-lt"/>
              </a:rPr>
              <a:t>Segment</a:t>
            </a:r>
          </a:p>
          <a:p>
            <a:endParaRPr lang="en-GB" sz="2800" dirty="0">
              <a:solidFill>
                <a:schemeClr val="bg2"/>
              </a:solidFill>
              <a:latin typeface="+mn-lt"/>
            </a:endParaRPr>
          </a:p>
          <a:p>
            <a:r>
              <a:rPr lang="en-GB" sz="2800" dirty="0">
                <a:solidFill>
                  <a:schemeClr val="bg2"/>
                </a:solidFill>
                <a:latin typeface="+mn-lt"/>
              </a:rPr>
              <a:t>Normalise</a:t>
            </a:r>
          </a:p>
          <a:p>
            <a:endParaRPr lang="en-US" sz="2800" dirty="0">
              <a:solidFill>
                <a:schemeClr val="bg2"/>
              </a:solidFill>
              <a:latin typeface="+mn-lt"/>
            </a:endParaRPr>
          </a:p>
          <a:p>
            <a:r>
              <a:rPr lang="en-US" sz="2800" dirty="0" smtClean="0">
                <a:solidFill>
                  <a:schemeClr val="bg2"/>
                </a:solidFill>
                <a:latin typeface="+mn-lt"/>
              </a:rPr>
              <a:t>Modulate</a:t>
            </a:r>
            <a:endParaRPr lang="en-GB" sz="2800" dirty="0">
              <a:solidFill>
                <a:schemeClr val="bg2"/>
              </a:solidFill>
              <a:latin typeface="+mn-lt"/>
            </a:endParaRPr>
          </a:p>
          <a:p>
            <a:endParaRPr lang="en-GB" sz="2800" dirty="0">
              <a:solidFill>
                <a:schemeClr val="bg2"/>
              </a:solidFill>
              <a:latin typeface="+mn-lt"/>
            </a:endParaRPr>
          </a:p>
          <a:p>
            <a:r>
              <a:rPr lang="en-GB" sz="2800" dirty="0">
                <a:solidFill>
                  <a:schemeClr val="bg2"/>
                </a:solidFill>
                <a:latin typeface="+mn-lt"/>
              </a:rPr>
              <a:t>Smooth</a:t>
            </a:r>
          </a:p>
          <a:p>
            <a:endParaRPr lang="en-US" sz="2800" dirty="0">
              <a:solidFill>
                <a:schemeClr val="bg2"/>
              </a:solidFill>
              <a:latin typeface="+mn-lt"/>
            </a:endParaRPr>
          </a:p>
          <a:p>
            <a:r>
              <a:rPr lang="en-US" sz="2800" b="1" dirty="0">
                <a:latin typeface="+mn-lt"/>
              </a:rPr>
              <a:t>Voxel-wise statistics</a:t>
            </a:r>
            <a:endParaRPr lang="en-GB" sz="2800" b="1" dirty="0">
              <a:latin typeface="+mn-lt"/>
            </a:endParaRPr>
          </a:p>
          <a:p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90734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3" grpId="0" animBg="1"/>
      <p:bldP spid="258054" grpId="0" animBg="1"/>
      <p:bldP spid="258055" grpId="0" animBg="1"/>
      <p:bldP spid="2580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VBM </a:t>
            </a:r>
            <a:r>
              <a:rPr lang="en-GB" smtClean="0"/>
              <a:t>in pictures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54781" y="1844676"/>
            <a:ext cx="2505686" cy="325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800" dirty="0">
              <a:latin typeface="+mn-lt"/>
            </a:endParaRPr>
          </a:p>
          <a:p>
            <a:r>
              <a:rPr lang="en-GB" sz="2800" dirty="0">
                <a:solidFill>
                  <a:schemeClr val="bg2"/>
                </a:solidFill>
                <a:latin typeface="+mn-lt"/>
              </a:rPr>
              <a:t>Segment</a:t>
            </a:r>
          </a:p>
          <a:p>
            <a:endParaRPr lang="en-GB" sz="2800" dirty="0">
              <a:solidFill>
                <a:schemeClr val="bg2"/>
              </a:solidFill>
              <a:latin typeface="+mn-lt"/>
            </a:endParaRPr>
          </a:p>
          <a:p>
            <a:r>
              <a:rPr lang="en-GB" sz="2800" dirty="0">
                <a:solidFill>
                  <a:schemeClr val="bg2"/>
                </a:solidFill>
                <a:latin typeface="+mn-lt"/>
              </a:rPr>
              <a:t>Normalise</a:t>
            </a:r>
          </a:p>
          <a:p>
            <a:endParaRPr lang="en-US" sz="2800" dirty="0">
              <a:solidFill>
                <a:schemeClr val="bg2"/>
              </a:solidFill>
              <a:latin typeface="+mn-lt"/>
            </a:endParaRPr>
          </a:p>
          <a:p>
            <a:r>
              <a:rPr lang="en-US" sz="2800" dirty="0" smtClean="0">
                <a:solidFill>
                  <a:schemeClr val="bg2"/>
                </a:solidFill>
                <a:latin typeface="+mn-lt"/>
              </a:rPr>
              <a:t>Modulate</a:t>
            </a:r>
            <a:endParaRPr lang="en-GB" sz="2800" dirty="0">
              <a:solidFill>
                <a:schemeClr val="bg2"/>
              </a:solidFill>
              <a:latin typeface="+mn-lt"/>
            </a:endParaRPr>
          </a:p>
          <a:p>
            <a:endParaRPr lang="en-GB" sz="2800" dirty="0">
              <a:solidFill>
                <a:schemeClr val="bg2"/>
              </a:solidFill>
              <a:latin typeface="+mn-lt"/>
            </a:endParaRPr>
          </a:p>
          <a:p>
            <a:r>
              <a:rPr lang="en-GB" sz="2800" dirty="0">
                <a:solidFill>
                  <a:schemeClr val="bg2"/>
                </a:solidFill>
                <a:latin typeface="+mn-lt"/>
              </a:rPr>
              <a:t>Smooth</a:t>
            </a:r>
          </a:p>
          <a:p>
            <a:endParaRPr lang="en-US" sz="2800" dirty="0">
              <a:solidFill>
                <a:schemeClr val="bg2"/>
              </a:solidFill>
              <a:latin typeface="+mn-lt"/>
            </a:endParaRPr>
          </a:p>
          <a:p>
            <a:r>
              <a:rPr lang="en-US" sz="2800" b="1" dirty="0">
                <a:latin typeface="+mn-lt"/>
              </a:rPr>
              <a:t>Voxel-wise statistics</a:t>
            </a:r>
            <a:endParaRPr lang="en-GB" sz="2800" b="1" dirty="0">
              <a:latin typeface="+mn-lt"/>
            </a:endParaRPr>
          </a:p>
          <a:p>
            <a:endParaRPr lang="en-US" sz="2800" dirty="0">
              <a:latin typeface="+mn-lt"/>
            </a:endParaRPr>
          </a:p>
        </p:txBody>
      </p:sp>
      <p:pic>
        <p:nvPicPr>
          <p:cNvPr id="171013" name="Picture 5"/>
          <p:cNvPicPr>
            <a:picLocks noChangeAspect="1" noChangeArrowheads="1"/>
          </p:cNvPicPr>
          <p:nvPr/>
        </p:nvPicPr>
        <p:blipFill>
          <a:blip r:embed="rId3" cstate="print"/>
          <a:srcRect l="3410" t="8330" r="3614" b="998"/>
          <a:stretch>
            <a:fillRect/>
          </a:stretch>
        </p:blipFill>
        <p:spPr bwMode="auto">
          <a:xfrm>
            <a:off x="4773216" y="0"/>
            <a:ext cx="4751784" cy="687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808526" y="1006544"/>
            <a:ext cx="1369286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latin typeface="+mn-lt"/>
              </a:rPr>
              <a:t>beta_0001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55403" y="1006544"/>
            <a:ext cx="1274708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latin typeface="+mn-lt"/>
              </a:rPr>
              <a:t>con_0001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01689" y="3323729"/>
            <a:ext cx="982962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err="1" smtClean="0">
                <a:latin typeface="+mn-lt"/>
              </a:rPr>
              <a:t>ResMS</a:t>
            </a:r>
            <a:endParaRPr lang="en-GB" sz="2800" b="1" dirty="0" smtClean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48803" y="3323729"/>
            <a:ext cx="1487908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latin typeface="+mn-lt"/>
              </a:rPr>
              <a:t>spmT_0001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66851" y="5617349"/>
            <a:ext cx="1452642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latin typeface="+mn-lt"/>
              </a:rPr>
              <a:t>FWE &lt; 0.05</a:t>
            </a:r>
          </a:p>
        </p:txBody>
      </p:sp>
    </p:spTree>
    <p:extLst>
      <p:ext uri="{BB962C8B-B14F-4D97-AF65-F5344CB8AC3E}">
        <p14:creationId xmlns:p14="http://schemas.microsoft.com/office/powerpoint/2010/main" val="3258864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VBM Subtleties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Whether to modulate</a:t>
            </a:r>
          </a:p>
          <a:p>
            <a:pPr eaLnBrk="1" hangingPunct="1"/>
            <a:r>
              <a:rPr lang="en-GB" dirty="0" smtClean="0"/>
              <a:t>How much to smooth</a:t>
            </a:r>
          </a:p>
          <a:p>
            <a:pPr eaLnBrk="1" hangingPunct="1"/>
            <a:r>
              <a:rPr lang="en-GB" dirty="0" smtClean="0"/>
              <a:t>Interpreting results</a:t>
            </a:r>
          </a:p>
          <a:p>
            <a:pPr eaLnBrk="1" hangingPunct="1"/>
            <a:r>
              <a:rPr lang="en-GB" dirty="0" smtClean="0"/>
              <a:t>Adjusting for total GM or Intracranial Volume</a:t>
            </a:r>
          </a:p>
          <a:p>
            <a:pPr eaLnBrk="1" hangingPunct="1"/>
            <a:r>
              <a:rPr lang="en-GB" dirty="0" smtClean="0"/>
              <a:t>Statistical </a:t>
            </a:r>
            <a:r>
              <a:rPr lang="en-GB" dirty="0" smtClean="0"/>
              <a:t>validity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0"/>
            <a:ext cx="8915400" cy="1143000"/>
          </a:xfrm>
        </p:spPr>
        <p:txBody>
          <a:bodyPr/>
          <a:lstStyle/>
          <a:p>
            <a:pPr eaLnBrk="1" hangingPunct="1"/>
            <a:r>
              <a:rPr lang="en-GB" smtClean="0"/>
              <a:t>Modulation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6225" y="1600200"/>
            <a:ext cx="43751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smtClean="0"/>
              <a:t>Multiplication of the warped (normalised) tissue intensities so that their regional or global volume is preserved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800" smtClean="0"/>
              <a:t>Can detect differences in completely registered areas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smtClean="0"/>
              <a:t>Otherwise, we </a:t>
            </a:r>
            <a:r>
              <a:rPr lang="en-GB" sz="2000" i="1" smtClean="0"/>
              <a:t>preserve concentrations</a:t>
            </a:r>
            <a:r>
              <a:rPr lang="en-GB" sz="2000" smtClean="0"/>
              <a:t>, and are detecting </a:t>
            </a:r>
            <a:r>
              <a:rPr lang="en-GB" sz="2000" i="1" smtClean="0"/>
              <a:t>mesoscopic</a:t>
            </a:r>
            <a:r>
              <a:rPr lang="en-GB" sz="2000" smtClean="0"/>
              <a:t> effects that remain after approximate registration has removed the macroscopic effects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800" smtClean="0"/>
              <a:t>Flexible (not necessarily “perfect”) registration may not leave any such differences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5991225" y="173038"/>
            <a:ext cx="2125663" cy="1355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1	1</a:t>
            </a:r>
          </a:p>
        </p:txBody>
      </p:sp>
      <p:sp>
        <p:nvSpPr>
          <p:cNvPr id="43021" name="Rectangle 5"/>
          <p:cNvSpPr>
            <a:spLocks noChangeArrowheads="1"/>
          </p:cNvSpPr>
          <p:nvPr/>
        </p:nvSpPr>
        <p:spPr bwMode="auto">
          <a:xfrm>
            <a:off x="5494338" y="5027613"/>
            <a:ext cx="3435350" cy="13557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B400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2/3	1/3	1/3	2/3</a:t>
            </a:r>
          </a:p>
        </p:txBody>
      </p:sp>
      <p:sp>
        <p:nvSpPr>
          <p:cNvPr id="43022" name="Line 7"/>
          <p:cNvSpPr>
            <a:spLocks noChangeShapeType="1"/>
          </p:cNvSpPr>
          <p:nvPr/>
        </p:nvSpPr>
        <p:spPr bwMode="auto">
          <a:xfrm flipH="1">
            <a:off x="4570413" y="5665788"/>
            <a:ext cx="923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23" name="Line 8"/>
          <p:cNvSpPr>
            <a:spLocks noChangeShapeType="1"/>
          </p:cNvSpPr>
          <p:nvPr/>
        </p:nvSpPr>
        <p:spPr bwMode="auto">
          <a:xfrm>
            <a:off x="8929688" y="5665788"/>
            <a:ext cx="922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18" name="Rectangle 12"/>
          <p:cNvSpPr>
            <a:spLocks noChangeArrowheads="1"/>
          </p:cNvSpPr>
          <p:nvPr/>
        </p:nvSpPr>
        <p:spPr bwMode="auto">
          <a:xfrm>
            <a:off x="5494338" y="2627313"/>
            <a:ext cx="3435350" cy="1355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1	1	1	1</a:t>
            </a:r>
          </a:p>
        </p:txBody>
      </p:sp>
      <p:sp>
        <p:nvSpPr>
          <p:cNvPr id="43019" name="Line 13"/>
          <p:cNvSpPr>
            <a:spLocks noChangeShapeType="1"/>
          </p:cNvSpPr>
          <p:nvPr/>
        </p:nvSpPr>
        <p:spPr bwMode="auto">
          <a:xfrm flipH="1">
            <a:off x="4570413" y="3265488"/>
            <a:ext cx="923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20" name="Line 14"/>
          <p:cNvSpPr>
            <a:spLocks noChangeShapeType="1"/>
          </p:cNvSpPr>
          <p:nvPr/>
        </p:nvSpPr>
        <p:spPr bwMode="auto">
          <a:xfrm>
            <a:off x="8929688" y="3265488"/>
            <a:ext cx="922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43" name="Text Box 15"/>
          <p:cNvSpPr txBox="1">
            <a:spLocks noChangeArrowheads="1"/>
          </p:cNvSpPr>
          <p:nvPr/>
        </p:nvSpPr>
        <p:spPr bwMode="auto">
          <a:xfrm>
            <a:off x="8116888" y="173038"/>
            <a:ext cx="1789112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/>
              <a:t>Native</a:t>
            </a:r>
          </a:p>
          <a:p>
            <a:endParaRPr lang="en-GB"/>
          </a:p>
          <a:p>
            <a:r>
              <a:rPr lang="en-GB"/>
              <a:t>intensity = tissue density</a:t>
            </a:r>
          </a:p>
        </p:txBody>
      </p:sp>
      <p:sp>
        <p:nvSpPr>
          <p:cNvPr id="39944" name="Text Box 16"/>
          <p:cNvSpPr txBox="1">
            <a:spLocks noChangeArrowheads="1"/>
          </p:cNvSpPr>
          <p:nvPr/>
        </p:nvSpPr>
        <p:spPr bwMode="auto">
          <a:xfrm>
            <a:off x="8255000" y="4660900"/>
            <a:ext cx="10318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/>
              <a:t>Modulated</a:t>
            </a:r>
          </a:p>
        </p:txBody>
      </p:sp>
      <p:sp>
        <p:nvSpPr>
          <p:cNvPr id="39945" name="Text Box 17"/>
          <p:cNvSpPr txBox="1">
            <a:spLocks noChangeArrowheads="1"/>
          </p:cNvSpPr>
          <p:nvPr/>
        </p:nvSpPr>
        <p:spPr bwMode="auto">
          <a:xfrm>
            <a:off x="8116888" y="2260600"/>
            <a:ext cx="12319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/>
              <a:t>Unmodulated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  <p:bldP spid="39940" grpId="0" animBg="1"/>
      <p:bldP spid="43021" grpId="0" animBg="1"/>
      <p:bldP spid="43022" grpId="0" animBg="1"/>
      <p:bldP spid="43023" grpId="0" animBg="1"/>
      <p:bldP spid="43018" grpId="0" animBg="1"/>
      <p:bldP spid="43019" grpId="0" animBg="1"/>
      <p:bldP spid="43020" grpId="0" animBg="1"/>
      <p:bldP spid="39943" grpId="0"/>
      <p:bldP spid="39944" grpId="0"/>
      <p:bldP spid="399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Modulation tutorial</a:t>
            </a:r>
          </a:p>
        </p:txBody>
      </p:sp>
      <p:pic>
        <p:nvPicPr>
          <p:cNvPr id="2560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1238" y="1809750"/>
            <a:ext cx="5343525" cy="4000500"/>
          </a:xfrm>
        </p:spPr>
      </p:pic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1809750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1809750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65394" y="6237288"/>
            <a:ext cx="5391092" cy="3795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2800" b="1" dirty="0" smtClean="0">
                <a:latin typeface="+mn-lt"/>
              </a:rPr>
              <a:t>More </a:t>
            </a:r>
            <a:r>
              <a:rPr lang="en-GB" sz="2800" b="1" dirty="0">
                <a:latin typeface="+mn-lt"/>
              </a:rPr>
              <a:t>on </a:t>
            </a:r>
            <a:r>
              <a:rPr lang="en-GB" sz="2800" b="1" dirty="0">
                <a:latin typeface="+mn-lt"/>
                <a:hlinkClick r:id="rId5"/>
              </a:rPr>
              <a:t>http://</a:t>
            </a:r>
            <a:r>
              <a:rPr lang="en-GB" sz="2800" b="1" dirty="0" smtClean="0">
                <a:latin typeface="+mn-lt"/>
                <a:hlinkClick r:id="rId5"/>
              </a:rPr>
              <a:t>tinyurl.com/ModulationTutorial</a:t>
            </a:r>
            <a:r>
              <a:rPr lang="en-GB" sz="2800" b="1" dirty="0" smtClean="0">
                <a:latin typeface="+mn-lt"/>
              </a:rPr>
              <a:t> </a:t>
            </a:r>
            <a:endParaRPr lang="en-GB" sz="28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2113" y="1619250"/>
            <a:ext cx="882650" cy="381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X = x</a:t>
            </a:r>
            <a:r>
              <a:rPr lang="en-GB" sz="2800" b="1" baseline="30000" dirty="0">
                <a:latin typeface="+mn-lt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43775" y="2776538"/>
            <a:ext cx="1855788" cy="3794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800" b="1" dirty="0">
                <a:latin typeface="+mn-lt"/>
              </a:rPr>
              <a:t>X’ = </a:t>
            </a:r>
            <a:r>
              <a:rPr lang="en-GB" sz="2800" b="1" dirty="0" err="1">
                <a:latin typeface="+mn-lt"/>
              </a:rPr>
              <a:t>dX</a:t>
            </a:r>
            <a:r>
              <a:rPr lang="en-GB" sz="2800" b="1" dirty="0">
                <a:latin typeface="+mn-lt"/>
              </a:rPr>
              <a:t>/</a:t>
            </a:r>
            <a:r>
              <a:rPr lang="en-GB" sz="2800" b="1" dirty="0" err="1">
                <a:latin typeface="+mn-lt"/>
              </a:rPr>
              <a:t>dx</a:t>
            </a:r>
            <a:r>
              <a:rPr lang="en-GB" sz="2800" b="1" dirty="0">
                <a:latin typeface="+mn-lt"/>
              </a:rPr>
              <a:t> = 2x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43775" y="3319463"/>
            <a:ext cx="1306513" cy="381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800" b="1" dirty="0">
                <a:latin typeface="+mn-lt"/>
              </a:rPr>
              <a:t>X’(2.5) = 5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rot="10800000">
            <a:off x="5949950" y="3319463"/>
            <a:ext cx="1393825" cy="1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Smoothing</a:t>
            </a:r>
          </a:p>
        </p:txBody>
      </p:sp>
      <p:sp>
        <p:nvSpPr>
          <p:cNvPr id="43011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analysis will be most sensitive to effects that match the shape and size of the kernel</a:t>
            </a:r>
          </a:p>
          <a:p>
            <a:pPr eaLnBrk="1" hangingPunct="1"/>
            <a:r>
              <a:rPr lang="en-GB" smtClean="0"/>
              <a:t>The data will be more Gaussian and closer to a continuous random field for larger kernels</a:t>
            </a:r>
          </a:p>
          <a:p>
            <a:pPr eaLnBrk="1" hangingPunct="1"/>
            <a:r>
              <a:rPr lang="en-GB" smtClean="0"/>
              <a:t>Results will be rough and noise-like if too little smoothing is used</a:t>
            </a:r>
          </a:p>
          <a:p>
            <a:pPr eaLnBrk="1" hangingPunct="1"/>
            <a:r>
              <a:rPr lang="en-GB" smtClean="0"/>
              <a:t>Too much will lead to distributed, indistinct blobs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Smoothing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915400" cy="1947863"/>
          </a:xfrm>
        </p:spPr>
        <p:txBody>
          <a:bodyPr/>
          <a:lstStyle/>
          <a:p>
            <a:pPr eaLnBrk="1" hangingPunct="1"/>
            <a:r>
              <a:rPr lang="en-GB" smtClean="0"/>
              <a:t>Between 7 and 14mm is probably reasonable</a:t>
            </a:r>
          </a:p>
          <a:p>
            <a:pPr lvl="1" eaLnBrk="1" hangingPunct="1"/>
            <a:r>
              <a:rPr lang="en-GB" smtClean="0"/>
              <a:t>(DARTEL’s greater precision allows less smoothing)</a:t>
            </a:r>
          </a:p>
          <a:p>
            <a:pPr lvl="1" eaLnBrk="1" hangingPunct="1"/>
            <a:r>
              <a:rPr lang="en-GB" smtClean="0"/>
              <a:t>The results below show two fairly extreme choices, 5mm on the left, and 16mm, right</a:t>
            </a:r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8063"/>
            <a:ext cx="3941763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5027613"/>
            <a:ext cx="19812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3548063"/>
            <a:ext cx="3941762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5027613"/>
            <a:ext cx="19812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Interpreting findings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4638" y="1646238"/>
            <a:ext cx="2219325" cy="2168525"/>
            <a:chOff x="478" y="1056"/>
            <a:chExt cx="2248" cy="2187"/>
          </a:xfrm>
        </p:grpSpPr>
        <p:sp>
          <p:nvSpPr>
            <p:cNvPr id="29746" name="Oval 4"/>
            <p:cNvSpPr>
              <a:spLocks noChangeArrowheads="1"/>
            </p:cNvSpPr>
            <p:nvPr/>
          </p:nvSpPr>
          <p:spPr bwMode="auto">
            <a:xfrm>
              <a:off x="478" y="1056"/>
              <a:ext cx="2248" cy="218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9747" name="Freeform 5"/>
            <p:cNvSpPr>
              <a:spLocks/>
            </p:cNvSpPr>
            <p:nvPr/>
          </p:nvSpPr>
          <p:spPr bwMode="auto">
            <a:xfrm>
              <a:off x="494" y="1636"/>
              <a:ext cx="2172" cy="1348"/>
            </a:xfrm>
            <a:custGeom>
              <a:avLst/>
              <a:gdLst>
                <a:gd name="T0" fmla="*/ 668 w 2172"/>
                <a:gd name="T1" fmla="*/ 19 h 1348"/>
                <a:gd name="T2" fmla="*/ 1063 w 2172"/>
                <a:gd name="T3" fmla="*/ 58 h 1348"/>
                <a:gd name="T4" fmla="*/ 1063 w 2172"/>
                <a:gd name="T5" fmla="*/ 369 h 1348"/>
                <a:gd name="T6" fmla="*/ 774 w 2172"/>
                <a:gd name="T7" fmla="*/ 824 h 1348"/>
                <a:gd name="T8" fmla="*/ 759 w 2172"/>
                <a:gd name="T9" fmla="*/ 961 h 1348"/>
                <a:gd name="T10" fmla="*/ 987 w 2172"/>
                <a:gd name="T11" fmla="*/ 802 h 1348"/>
                <a:gd name="T12" fmla="*/ 1108 w 2172"/>
                <a:gd name="T13" fmla="*/ 505 h 1348"/>
                <a:gd name="T14" fmla="*/ 1230 w 2172"/>
                <a:gd name="T15" fmla="*/ 186 h 1348"/>
                <a:gd name="T16" fmla="*/ 1488 w 2172"/>
                <a:gd name="T17" fmla="*/ 80 h 1348"/>
                <a:gd name="T18" fmla="*/ 1822 w 2172"/>
                <a:gd name="T19" fmla="*/ 376 h 1348"/>
                <a:gd name="T20" fmla="*/ 2172 w 2172"/>
                <a:gd name="T21" fmla="*/ 893 h 1348"/>
                <a:gd name="T22" fmla="*/ 1959 w 2172"/>
                <a:gd name="T23" fmla="*/ 1212 h 1348"/>
                <a:gd name="T24" fmla="*/ 1504 w 2172"/>
                <a:gd name="T25" fmla="*/ 483 h 1348"/>
                <a:gd name="T26" fmla="*/ 1367 w 2172"/>
                <a:gd name="T27" fmla="*/ 559 h 1348"/>
                <a:gd name="T28" fmla="*/ 1231 w 2172"/>
                <a:gd name="T29" fmla="*/ 863 h 1348"/>
                <a:gd name="T30" fmla="*/ 1040 w 2172"/>
                <a:gd name="T31" fmla="*/ 1136 h 1348"/>
                <a:gd name="T32" fmla="*/ 744 w 2172"/>
                <a:gd name="T33" fmla="*/ 1341 h 1348"/>
                <a:gd name="T34" fmla="*/ 448 w 2172"/>
                <a:gd name="T35" fmla="*/ 1181 h 1348"/>
                <a:gd name="T36" fmla="*/ 448 w 2172"/>
                <a:gd name="T37" fmla="*/ 779 h 1348"/>
                <a:gd name="T38" fmla="*/ 653 w 2172"/>
                <a:gd name="T39" fmla="*/ 468 h 1348"/>
                <a:gd name="T40" fmla="*/ 729 w 2172"/>
                <a:gd name="T41" fmla="*/ 285 h 1348"/>
                <a:gd name="T42" fmla="*/ 517 w 2172"/>
                <a:gd name="T43" fmla="*/ 361 h 1348"/>
                <a:gd name="T44" fmla="*/ 0 w 2172"/>
                <a:gd name="T45" fmla="*/ 422 h 1348"/>
                <a:gd name="T46" fmla="*/ 45 w 2172"/>
                <a:gd name="T47" fmla="*/ 118 h 1348"/>
                <a:gd name="T48" fmla="*/ 668 w 2172"/>
                <a:gd name="T49" fmla="*/ 19 h 13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72"/>
                <a:gd name="T76" fmla="*/ 0 h 1348"/>
                <a:gd name="T77" fmla="*/ 2172 w 2172"/>
                <a:gd name="T78" fmla="*/ 1348 h 13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72" h="1348">
                  <a:moveTo>
                    <a:pt x="668" y="19"/>
                  </a:moveTo>
                  <a:cubicBezTo>
                    <a:pt x="830" y="8"/>
                    <a:pt x="997" y="0"/>
                    <a:pt x="1063" y="58"/>
                  </a:cubicBezTo>
                  <a:cubicBezTo>
                    <a:pt x="1129" y="116"/>
                    <a:pt x="1111" y="241"/>
                    <a:pt x="1063" y="369"/>
                  </a:cubicBezTo>
                  <a:cubicBezTo>
                    <a:pt x="1015" y="497"/>
                    <a:pt x="825" y="725"/>
                    <a:pt x="774" y="824"/>
                  </a:cubicBezTo>
                  <a:cubicBezTo>
                    <a:pt x="723" y="923"/>
                    <a:pt x="724" y="965"/>
                    <a:pt x="759" y="961"/>
                  </a:cubicBezTo>
                  <a:cubicBezTo>
                    <a:pt x="794" y="957"/>
                    <a:pt x="929" y="878"/>
                    <a:pt x="987" y="802"/>
                  </a:cubicBezTo>
                  <a:cubicBezTo>
                    <a:pt x="1045" y="726"/>
                    <a:pt x="1068" y="608"/>
                    <a:pt x="1108" y="505"/>
                  </a:cubicBezTo>
                  <a:cubicBezTo>
                    <a:pt x="1148" y="402"/>
                    <a:pt x="1167" y="257"/>
                    <a:pt x="1230" y="186"/>
                  </a:cubicBezTo>
                  <a:cubicBezTo>
                    <a:pt x="1293" y="115"/>
                    <a:pt x="1389" y="48"/>
                    <a:pt x="1488" y="80"/>
                  </a:cubicBezTo>
                  <a:cubicBezTo>
                    <a:pt x="1587" y="112"/>
                    <a:pt x="1708" y="241"/>
                    <a:pt x="1822" y="376"/>
                  </a:cubicBezTo>
                  <a:cubicBezTo>
                    <a:pt x="1936" y="511"/>
                    <a:pt x="2149" y="754"/>
                    <a:pt x="2172" y="893"/>
                  </a:cubicBezTo>
                  <a:lnTo>
                    <a:pt x="1959" y="1212"/>
                  </a:lnTo>
                  <a:cubicBezTo>
                    <a:pt x="1848" y="1144"/>
                    <a:pt x="1603" y="592"/>
                    <a:pt x="1504" y="483"/>
                  </a:cubicBezTo>
                  <a:cubicBezTo>
                    <a:pt x="1405" y="374"/>
                    <a:pt x="1413" y="496"/>
                    <a:pt x="1367" y="559"/>
                  </a:cubicBezTo>
                  <a:cubicBezTo>
                    <a:pt x="1321" y="622"/>
                    <a:pt x="1286" y="767"/>
                    <a:pt x="1231" y="863"/>
                  </a:cubicBezTo>
                  <a:cubicBezTo>
                    <a:pt x="1176" y="959"/>
                    <a:pt x="1121" y="1056"/>
                    <a:pt x="1040" y="1136"/>
                  </a:cubicBezTo>
                  <a:cubicBezTo>
                    <a:pt x="959" y="1216"/>
                    <a:pt x="843" y="1334"/>
                    <a:pt x="744" y="1341"/>
                  </a:cubicBezTo>
                  <a:cubicBezTo>
                    <a:pt x="645" y="1348"/>
                    <a:pt x="497" y="1275"/>
                    <a:pt x="448" y="1181"/>
                  </a:cubicBezTo>
                  <a:cubicBezTo>
                    <a:pt x="399" y="1087"/>
                    <a:pt x="414" y="898"/>
                    <a:pt x="448" y="779"/>
                  </a:cubicBezTo>
                  <a:cubicBezTo>
                    <a:pt x="482" y="660"/>
                    <a:pt x="606" y="550"/>
                    <a:pt x="653" y="468"/>
                  </a:cubicBezTo>
                  <a:cubicBezTo>
                    <a:pt x="700" y="386"/>
                    <a:pt x="752" y="303"/>
                    <a:pt x="729" y="285"/>
                  </a:cubicBezTo>
                  <a:cubicBezTo>
                    <a:pt x="706" y="267"/>
                    <a:pt x="638" y="338"/>
                    <a:pt x="517" y="361"/>
                  </a:cubicBezTo>
                  <a:cubicBezTo>
                    <a:pt x="396" y="384"/>
                    <a:pt x="79" y="462"/>
                    <a:pt x="0" y="422"/>
                  </a:cubicBezTo>
                  <a:lnTo>
                    <a:pt x="45" y="118"/>
                  </a:lnTo>
                  <a:cubicBezTo>
                    <a:pt x="156" y="51"/>
                    <a:pt x="538" y="40"/>
                    <a:pt x="668" y="19"/>
                  </a:cubicBezTo>
                  <a:close/>
                </a:path>
              </a:pathLst>
            </a:custGeom>
            <a:solidFill>
              <a:srgbClr val="96969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9748" name="Oval 6"/>
            <p:cNvSpPr>
              <a:spLocks noChangeArrowheads="1"/>
            </p:cNvSpPr>
            <p:nvPr/>
          </p:nvSpPr>
          <p:spPr bwMode="auto">
            <a:xfrm>
              <a:off x="478" y="1056"/>
              <a:ext cx="2248" cy="2187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54000" y="4348163"/>
            <a:ext cx="2219325" cy="2168525"/>
            <a:chOff x="160" y="2739"/>
            <a:chExt cx="1398" cy="1366"/>
          </a:xfrm>
        </p:grpSpPr>
        <p:grpSp>
          <p:nvGrpSpPr>
            <p:cNvPr id="29741" name="Group 8"/>
            <p:cNvGrpSpPr>
              <a:grpSpLocks/>
            </p:cNvGrpSpPr>
            <p:nvPr/>
          </p:nvGrpSpPr>
          <p:grpSpPr bwMode="auto">
            <a:xfrm>
              <a:off x="160" y="2739"/>
              <a:ext cx="1398" cy="1366"/>
              <a:chOff x="441" y="2609"/>
              <a:chExt cx="1398" cy="1366"/>
            </a:xfrm>
          </p:grpSpPr>
          <p:sp>
            <p:nvSpPr>
              <p:cNvPr id="29743" name="Oval 9"/>
              <p:cNvSpPr>
                <a:spLocks noChangeArrowheads="1"/>
              </p:cNvSpPr>
              <p:nvPr/>
            </p:nvSpPr>
            <p:spPr bwMode="auto">
              <a:xfrm>
                <a:off x="441" y="2609"/>
                <a:ext cx="1398" cy="136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9744" name="Freeform 10"/>
              <p:cNvSpPr>
                <a:spLocks/>
              </p:cNvSpPr>
              <p:nvPr/>
            </p:nvSpPr>
            <p:spPr bwMode="auto">
              <a:xfrm>
                <a:off x="451" y="2855"/>
                <a:ext cx="1351" cy="1033"/>
              </a:xfrm>
              <a:custGeom>
                <a:avLst/>
                <a:gdLst>
                  <a:gd name="T0" fmla="*/ 407 w 1351"/>
                  <a:gd name="T1" fmla="*/ 54 h 1033"/>
                  <a:gd name="T2" fmla="*/ 681 w 1351"/>
                  <a:gd name="T3" fmla="*/ 84 h 1033"/>
                  <a:gd name="T4" fmla="*/ 661 w 1351"/>
                  <a:gd name="T5" fmla="*/ 346 h 1033"/>
                  <a:gd name="T6" fmla="*/ 559 w 1351"/>
                  <a:gd name="T7" fmla="*/ 509 h 1033"/>
                  <a:gd name="T8" fmla="*/ 544 w 1351"/>
                  <a:gd name="T9" fmla="*/ 661 h 1033"/>
                  <a:gd name="T10" fmla="*/ 689 w 1351"/>
                  <a:gd name="T11" fmla="*/ 431 h 1033"/>
                  <a:gd name="T12" fmla="*/ 765 w 1351"/>
                  <a:gd name="T13" fmla="*/ 232 h 1033"/>
                  <a:gd name="T14" fmla="*/ 924 w 1351"/>
                  <a:gd name="T15" fmla="*/ 99 h 1033"/>
                  <a:gd name="T16" fmla="*/ 1182 w 1351"/>
                  <a:gd name="T17" fmla="*/ 297 h 1033"/>
                  <a:gd name="T18" fmla="*/ 1351 w 1351"/>
                  <a:gd name="T19" fmla="*/ 674 h 1033"/>
                  <a:gd name="T20" fmla="*/ 1219 w 1351"/>
                  <a:gd name="T21" fmla="*/ 873 h 1033"/>
                  <a:gd name="T22" fmla="*/ 1015 w 1351"/>
                  <a:gd name="T23" fmla="*/ 509 h 1033"/>
                  <a:gd name="T24" fmla="*/ 908 w 1351"/>
                  <a:gd name="T25" fmla="*/ 631 h 1033"/>
                  <a:gd name="T26" fmla="*/ 772 w 1351"/>
                  <a:gd name="T27" fmla="*/ 844 h 1033"/>
                  <a:gd name="T28" fmla="*/ 468 w 1351"/>
                  <a:gd name="T29" fmla="*/ 1026 h 1033"/>
                  <a:gd name="T30" fmla="*/ 225 w 1351"/>
                  <a:gd name="T31" fmla="*/ 889 h 1033"/>
                  <a:gd name="T32" fmla="*/ 225 w 1351"/>
                  <a:gd name="T33" fmla="*/ 616 h 1033"/>
                  <a:gd name="T34" fmla="*/ 316 w 1351"/>
                  <a:gd name="T35" fmla="*/ 479 h 1033"/>
                  <a:gd name="T36" fmla="*/ 322 w 1351"/>
                  <a:gd name="T37" fmla="*/ 341 h 1033"/>
                  <a:gd name="T38" fmla="*/ 0 w 1351"/>
                  <a:gd name="T39" fmla="*/ 380 h 1033"/>
                  <a:gd name="T40" fmla="*/ 88 w 1351"/>
                  <a:gd name="T41" fmla="*/ 54 h 1033"/>
                  <a:gd name="T42" fmla="*/ 407 w 1351"/>
                  <a:gd name="T43" fmla="*/ 54 h 103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51"/>
                  <a:gd name="T67" fmla="*/ 0 h 1033"/>
                  <a:gd name="T68" fmla="*/ 1351 w 1351"/>
                  <a:gd name="T69" fmla="*/ 1033 h 103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51" h="1033">
                    <a:moveTo>
                      <a:pt x="407" y="54"/>
                    </a:moveTo>
                    <a:cubicBezTo>
                      <a:pt x="506" y="59"/>
                      <a:pt x="639" y="35"/>
                      <a:pt x="681" y="84"/>
                    </a:cubicBezTo>
                    <a:cubicBezTo>
                      <a:pt x="723" y="133"/>
                      <a:pt x="681" y="275"/>
                      <a:pt x="661" y="346"/>
                    </a:cubicBezTo>
                    <a:cubicBezTo>
                      <a:pt x="641" y="417"/>
                      <a:pt x="578" y="457"/>
                      <a:pt x="559" y="509"/>
                    </a:cubicBezTo>
                    <a:cubicBezTo>
                      <a:pt x="540" y="561"/>
                      <a:pt x="522" y="674"/>
                      <a:pt x="544" y="661"/>
                    </a:cubicBezTo>
                    <a:cubicBezTo>
                      <a:pt x="566" y="648"/>
                      <a:pt x="652" y="502"/>
                      <a:pt x="689" y="431"/>
                    </a:cubicBezTo>
                    <a:cubicBezTo>
                      <a:pt x="726" y="360"/>
                      <a:pt x="726" y="287"/>
                      <a:pt x="765" y="232"/>
                    </a:cubicBezTo>
                    <a:cubicBezTo>
                      <a:pt x="804" y="177"/>
                      <a:pt x="855" y="88"/>
                      <a:pt x="924" y="99"/>
                    </a:cubicBezTo>
                    <a:cubicBezTo>
                      <a:pt x="993" y="110"/>
                      <a:pt x="1111" y="201"/>
                      <a:pt x="1182" y="297"/>
                    </a:cubicBezTo>
                    <a:cubicBezTo>
                      <a:pt x="1253" y="393"/>
                      <a:pt x="1345" y="578"/>
                      <a:pt x="1351" y="674"/>
                    </a:cubicBezTo>
                    <a:lnTo>
                      <a:pt x="1219" y="873"/>
                    </a:lnTo>
                    <a:cubicBezTo>
                      <a:pt x="1163" y="845"/>
                      <a:pt x="1067" y="549"/>
                      <a:pt x="1015" y="509"/>
                    </a:cubicBezTo>
                    <a:cubicBezTo>
                      <a:pt x="963" y="469"/>
                      <a:pt x="949" y="575"/>
                      <a:pt x="908" y="631"/>
                    </a:cubicBezTo>
                    <a:cubicBezTo>
                      <a:pt x="867" y="687"/>
                      <a:pt x="845" y="778"/>
                      <a:pt x="772" y="844"/>
                    </a:cubicBezTo>
                    <a:cubicBezTo>
                      <a:pt x="699" y="910"/>
                      <a:pt x="559" y="1019"/>
                      <a:pt x="468" y="1026"/>
                    </a:cubicBezTo>
                    <a:cubicBezTo>
                      <a:pt x="377" y="1033"/>
                      <a:pt x="265" y="957"/>
                      <a:pt x="225" y="889"/>
                    </a:cubicBezTo>
                    <a:cubicBezTo>
                      <a:pt x="185" y="821"/>
                      <a:pt x="210" y="684"/>
                      <a:pt x="225" y="616"/>
                    </a:cubicBezTo>
                    <a:cubicBezTo>
                      <a:pt x="240" y="548"/>
                      <a:pt x="300" y="525"/>
                      <a:pt x="316" y="479"/>
                    </a:cubicBezTo>
                    <a:cubicBezTo>
                      <a:pt x="332" y="433"/>
                      <a:pt x="375" y="358"/>
                      <a:pt x="322" y="341"/>
                    </a:cubicBezTo>
                    <a:cubicBezTo>
                      <a:pt x="269" y="324"/>
                      <a:pt x="39" y="428"/>
                      <a:pt x="0" y="380"/>
                    </a:cubicBezTo>
                    <a:lnTo>
                      <a:pt x="88" y="54"/>
                    </a:lnTo>
                    <a:cubicBezTo>
                      <a:pt x="156" y="0"/>
                      <a:pt x="312" y="38"/>
                      <a:pt x="407" y="54"/>
                    </a:cubicBezTo>
                    <a:close/>
                  </a:path>
                </a:pathLst>
              </a:custGeom>
              <a:solidFill>
                <a:srgbClr val="96969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9745" name="Oval 11"/>
              <p:cNvSpPr>
                <a:spLocks noChangeArrowheads="1"/>
              </p:cNvSpPr>
              <p:nvPr/>
            </p:nvSpPr>
            <p:spPr bwMode="auto">
              <a:xfrm>
                <a:off x="441" y="2609"/>
                <a:ext cx="1398" cy="1366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29742" name="Text Box 12"/>
            <p:cNvSpPr txBox="1">
              <a:spLocks noChangeArrowheads="1"/>
            </p:cNvSpPr>
            <p:nvPr/>
          </p:nvSpPr>
          <p:spPr bwMode="auto">
            <a:xfrm>
              <a:off x="183" y="3059"/>
              <a:ext cx="10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GB" sz="2400" baseline="0">
                  <a:solidFill>
                    <a:srgbClr val="0000FF"/>
                  </a:solidFill>
                </a:rPr>
                <a:t>Thickening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679700" y="4348163"/>
            <a:ext cx="2219325" cy="2168525"/>
            <a:chOff x="1688" y="2739"/>
            <a:chExt cx="1398" cy="1366"/>
          </a:xfrm>
        </p:grpSpPr>
        <p:grpSp>
          <p:nvGrpSpPr>
            <p:cNvPr id="29736" name="Group 14"/>
            <p:cNvGrpSpPr>
              <a:grpSpLocks/>
            </p:cNvGrpSpPr>
            <p:nvPr/>
          </p:nvGrpSpPr>
          <p:grpSpPr bwMode="auto">
            <a:xfrm>
              <a:off x="1688" y="2739"/>
              <a:ext cx="1398" cy="1366"/>
              <a:chOff x="1688" y="2739"/>
              <a:chExt cx="1398" cy="1366"/>
            </a:xfrm>
          </p:grpSpPr>
          <p:sp>
            <p:nvSpPr>
              <p:cNvPr id="29738" name="Oval 15"/>
              <p:cNvSpPr>
                <a:spLocks noChangeArrowheads="1"/>
              </p:cNvSpPr>
              <p:nvPr/>
            </p:nvSpPr>
            <p:spPr bwMode="auto">
              <a:xfrm>
                <a:off x="1688" y="2739"/>
                <a:ext cx="1398" cy="136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9739" name="Freeform 16"/>
              <p:cNvSpPr>
                <a:spLocks/>
              </p:cNvSpPr>
              <p:nvPr/>
            </p:nvSpPr>
            <p:spPr bwMode="auto">
              <a:xfrm>
                <a:off x="1726" y="3101"/>
                <a:ext cx="1323" cy="737"/>
              </a:xfrm>
              <a:custGeom>
                <a:avLst/>
                <a:gdLst>
                  <a:gd name="T0" fmla="*/ 388 w 1323"/>
                  <a:gd name="T1" fmla="*/ 12 h 737"/>
                  <a:gd name="T2" fmla="*/ 633 w 1323"/>
                  <a:gd name="T3" fmla="*/ 36 h 737"/>
                  <a:gd name="T4" fmla="*/ 633 w 1323"/>
                  <a:gd name="T5" fmla="*/ 230 h 737"/>
                  <a:gd name="T6" fmla="*/ 453 w 1323"/>
                  <a:gd name="T7" fmla="*/ 515 h 737"/>
                  <a:gd name="T8" fmla="*/ 444 w 1323"/>
                  <a:gd name="T9" fmla="*/ 600 h 737"/>
                  <a:gd name="T10" fmla="*/ 586 w 1323"/>
                  <a:gd name="T11" fmla="*/ 501 h 737"/>
                  <a:gd name="T12" fmla="*/ 661 w 1323"/>
                  <a:gd name="T13" fmla="*/ 315 h 737"/>
                  <a:gd name="T14" fmla="*/ 737 w 1323"/>
                  <a:gd name="T15" fmla="*/ 116 h 737"/>
                  <a:gd name="T16" fmla="*/ 898 w 1323"/>
                  <a:gd name="T17" fmla="*/ 50 h 737"/>
                  <a:gd name="T18" fmla="*/ 1105 w 1323"/>
                  <a:gd name="T19" fmla="*/ 235 h 737"/>
                  <a:gd name="T20" fmla="*/ 1323 w 1323"/>
                  <a:gd name="T21" fmla="*/ 558 h 737"/>
                  <a:gd name="T22" fmla="*/ 1266 w 1323"/>
                  <a:gd name="T23" fmla="*/ 673 h 737"/>
                  <a:gd name="T24" fmla="*/ 1069 w 1323"/>
                  <a:gd name="T25" fmla="*/ 400 h 737"/>
                  <a:gd name="T26" fmla="*/ 871 w 1323"/>
                  <a:gd name="T27" fmla="*/ 172 h 737"/>
                  <a:gd name="T28" fmla="*/ 765 w 1323"/>
                  <a:gd name="T29" fmla="*/ 339 h 737"/>
                  <a:gd name="T30" fmla="*/ 674 w 1323"/>
                  <a:gd name="T31" fmla="*/ 537 h 737"/>
                  <a:gd name="T32" fmla="*/ 583 w 1323"/>
                  <a:gd name="T33" fmla="*/ 643 h 737"/>
                  <a:gd name="T34" fmla="*/ 416 w 1323"/>
                  <a:gd name="T35" fmla="*/ 734 h 737"/>
                  <a:gd name="T36" fmla="*/ 309 w 1323"/>
                  <a:gd name="T37" fmla="*/ 658 h 737"/>
                  <a:gd name="T38" fmla="*/ 340 w 1323"/>
                  <a:gd name="T39" fmla="*/ 461 h 737"/>
                  <a:gd name="T40" fmla="*/ 461 w 1323"/>
                  <a:gd name="T41" fmla="*/ 279 h 737"/>
                  <a:gd name="T42" fmla="*/ 522 w 1323"/>
                  <a:gd name="T43" fmla="*/ 142 h 737"/>
                  <a:gd name="T44" fmla="*/ 309 w 1323"/>
                  <a:gd name="T45" fmla="*/ 157 h 737"/>
                  <a:gd name="T46" fmla="*/ 6 w 1323"/>
                  <a:gd name="T47" fmla="*/ 172 h 737"/>
                  <a:gd name="T48" fmla="*/ 0 w 1323"/>
                  <a:gd name="T49" fmla="*/ 74 h 737"/>
                  <a:gd name="T50" fmla="*/ 388 w 1323"/>
                  <a:gd name="T51" fmla="*/ 12 h 7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23"/>
                  <a:gd name="T79" fmla="*/ 0 h 737"/>
                  <a:gd name="T80" fmla="*/ 1323 w 1323"/>
                  <a:gd name="T81" fmla="*/ 737 h 73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23" h="737">
                    <a:moveTo>
                      <a:pt x="388" y="12"/>
                    </a:moveTo>
                    <a:cubicBezTo>
                      <a:pt x="488" y="5"/>
                      <a:pt x="592" y="0"/>
                      <a:pt x="633" y="36"/>
                    </a:cubicBezTo>
                    <a:cubicBezTo>
                      <a:pt x="674" y="72"/>
                      <a:pt x="663" y="151"/>
                      <a:pt x="633" y="230"/>
                    </a:cubicBezTo>
                    <a:cubicBezTo>
                      <a:pt x="603" y="310"/>
                      <a:pt x="485" y="453"/>
                      <a:pt x="453" y="515"/>
                    </a:cubicBezTo>
                    <a:cubicBezTo>
                      <a:pt x="422" y="577"/>
                      <a:pt x="422" y="603"/>
                      <a:pt x="444" y="600"/>
                    </a:cubicBezTo>
                    <a:cubicBezTo>
                      <a:pt x="466" y="598"/>
                      <a:pt x="550" y="548"/>
                      <a:pt x="586" y="501"/>
                    </a:cubicBezTo>
                    <a:cubicBezTo>
                      <a:pt x="622" y="453"/>
                      <a:pt x="636" y="380"/>
                      <a:pt x="661" y="315"/>
                    </a:cubicBezTo>
                    <a:cubicBezTo>
                      <a:pt x="686" y="251"/>
                      <a:pt x="698" y="161"/>
                      <a:pt x="737" y="116"/>
                    </a:cubicBezTo>
                    <a:cubicBezTo>
                      <a:pt x="776" y="72"/>
                      <a:pt x="836" y="30"/>
                      <a:pt x="898" y="50"/>
                    </a:cubicBezTo>
                    <a:cubicBezTo>
                      <a:pt x="959" y="70"/>
                      <a:pt x="1034" y="151"/>
                      <a:pt x="1105" y="235"/>
                    </a:cubicBezTo>
                    <a:cubicBezTo>
                      <a:pt x="1176" y="319"/>
                      <a:pt x="1296" y="485"/>
                      <a:pt x="1323" y="558"/>
                    </a:cubicBezTo>
                    <a:lnTo>
                      <a:pt x="1266" y="673"/>
                    </a:lnTo>
                    <a:cubicBezTo>
                      <a:pt x="1224" y="647"/>
                      <a:pt x="1135" y="483"/>
                      <a:pt x="1069" y="400"/>
                    </a:cubicBezTo>
                    <a:cubicBezTo>
                      <a:pt x="1003" y="317"/>
                      <a:pt x="922" y="182"/>
                      <a:pt x="871" y="172"/>
                    </a:cubicBezTo>
                    <a:cubicBezTo>
                      <a:pt x="820" y="162"/>
                      <a:pt x="798" y="278"/>
                      <a:pt x="765" y="339"/>
                    </a:cubicBezTo>
                    <a:cubicBezTo>
                      <a:pt x="732" y="400"/>
                      <a:pt x="704" y="486"/>
                      <a:pt x="674" y="537"/>
                    </a:cubicBezTo>
                    <a:cubicBezTo>
                      <a:pt x="644" y="588"/>
                      <a:pt x="626" y="610"/>
                      <a:pt x="583" y="643"/>
                    </a:cubicBezTo>
                    <a:cubicBezTo>
                      <a:pt x="540" y="676"/>
                      <a:pt x="462" y="731"/>
                      <a:pt x="416" y="734"/>
                    </a:cubicBezTo>
                    <a:cubicBezTo>
                      <a:pt x="370" y="737"/>
                      <a:pt x="322" y="703"/>
                      <a:pt x="309" y="658"/>
                    </a:cubicBezTo>
                    <a:cubicBezTo>
                      <a:pt x="296" y="613"/>
                      <a:pt x="315" y="524"/>
                      <a:pt x="340" y="461"/>
                    </a:cubicBezTo>
                    <a:cubicBezTo>
                      <a:pt x="365" y="398"/>
                      <a:pt x="431" y="332"/>
                      <a:pt x="461" y="279"/>
                    </a:cubicBezTo>
                    <a:cubicBezTo>
                      <a:pt x="491" y="226"/>
                      <a:pt x="547" y="162"/>
                      <a:pt x="522" y="142"/>
                    </a:cubicBezTo>
                    <a:cubicBezTo>
                      <a:pt x="497" y="122"/>
                      <a:pt x="395" y="152"/>
                      <a:pt x="309" y="157"/>
                    </a:cubicBezTo>
                    <a:cubicBezTo>
                      <a:pt x="223" y="162"/>
                      <a:pt x="57" y="186"/>
                      <a:pt x="6" y="172"/>
                    </a:cubicBezTo>
                    <a:lnTo>
                      <a:pt x="0" y="74"/>
                    </a:lnTo>
                    <a:cubicBezTo>
                      <a:pt x="64" y="47"/>
                      <a:pt x="307" y="25"/>
                      <a:pt x="388" y="12"/>
                    </a:cubicBezTo>
                    <a:close/>
                  </a:path>
                </a:pathLst>
              </a:custGeom>
              <a:solidFill>
                <a:srgbClr val="96969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9740" name="Oval 17"/>
              <p:cNvSpPr>
                <a:spLocks noChangeArrowheads="1"/>
              </p:cNvSpPr>
              <p:nvPr/>
            </p:nvSpPr>
            <p:spPr bwMode="auto">
              <a:xfrm>
                <a:off x="1688" y="2739"/>
                <a:ext cx="1398" cy="1366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29737" name="Text Box 18"/>
            <p:cNvSpPr txBox="1">
              <a:spLocks noChangeArrowheads="1"/>
            </p:cNvSpPr>
            <p:nvPr/>
          </p:nvSpPr>
          <p:spPr bwMode="auto">
            <a:xfrm>
              <a:off x="1943" y="2813"/>
              <a:ext cx="8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GB" sz="2400" baseline="0">
                  <a:solidFill>
                    <a:srgbClr val="0000FF"/>
                  </a:solidFill>
                </a:rPr>
                <a:t>Thinning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2697163" y="1646238"/>
            <a:ext cx="2219325" cy="2168525"/>
            <a:chOff x="1699" y="1037"/>
            <a:chExt cx="1398" cy="1366"/>
          </a:xfrm>
        </p:grpSpPr>
        <p:grpSp>
          <p:nvGrpSpPr>
            <p:cNvPr id="29731" name="Group 20"/>
            <p:cNvGrpSpPr>
              <a:grpSpLocks/>
            </p:cNvGrpSpPr>
            <p:nvPr/>
          </p:nvGrpSpPr>
          <p:grpSpPr bwMode="auto">
            <a:xfrm>
              <a:off x="1699" y="1037"/>
              <a:ext cx="1398" cy="1366"/>
              <a:chOff x="2321" y="1056"/>
              <a:chExt cx="1398" cy="1366"/>
            </a:xfrm>
          </p:grpSpPr>
          <p:sp>
            <p:nvSpPr>
              <p:cNvPr id="29733" name="Oval 21"/>
              <p:cNvSpPr>
                <a:spLocks noChangeArrowheads="1"/>
              </p:cNvSpPr>
              <p:nvPr/>
            </p:nvSpPr>
            <p:spPr bwMode="auto">
              <a:xfrm>
                <a:off x="2321" y="1056"/>
                <a:ext cx="1398" cy="136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9734" name="Freeform 22"/>
              <p:cNvSpPr>
                <a:spLocks/>
              </p:cNvSpPr>
              <p:nvPr/>
            </p:nvSpPr>
            <p:spPr bwMode="auto">
              <a:xfrm>
                <a:off x="2331" y="1423"/>
                <a:ext cx="1351" cy="752"/>
              </a:xfrm>
              <a:custGeom>
                <a:avLst/>
                <a:gdLst>
                  <a:gd name="T0" fmla="*/ 416 w 1351"/>
                  <a:gd name="T1" fmla="*/ 7 h 752"/>
                  <a:gd name="T2" fmla="*/ 661 w 1351"/>
                  <a:gd name="T3" fmla="*/ 31 h 752"/>
                  <a:gd name="T4" fmla="*/ 926 w 1351"/>
                  <a:gd name="T5" fmla="*/ 45 h 752"/>
                  <a:gd name="T6" fmla="*/ 1133 w 1351"/>
                  <a:gd name="T7" fmla="*/ 230 h 752"/>
                  <a:gd name="T8" fmla="*/ 1351 w 1351"/>
                  <a:gd name="T9" fmla="*/ 553 h 752"/>
                  <a:gd name="T10" fmla="*/ 1219 w 1351"/>
                  <a:gd name="T11" fmla="*/ 752 h 752"/>
                  <a:gd name="T12" fmla="*/ 935 w 1351"/>
                  <a:gd name="T13" fmla="*/ 297 h 752"/>
                  <a:gd name="T14" fmla="*/ 322 w 1351"/>
                  <a:gd name="T15" fmla="*/ 220 h 752"/>
                  <a:gd name="T16" fmla="*/ 0 w 1351"/>
                  <a:gd name="T17" fmla="*/ 259 h 752"/>
                  <a:gd name="T18" fmla="*/ 28 w 1351"/>
                  <a:gd name="T19" fmla="*/ 69 h 752"/>
                  <a:gd name="T20" fmla="*/ 416 w 1351"/>
                  <a:gd name="T21" fmla="*/ 7 h 7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51"/>
                  <a:gd name="T34" fmla="*/ 0 h 752"/>
                  <a:gd name="T35" fmla="*/ 1351 w 1351"/>
                  <a:gd name="T36" fmla="*/ 752 h 7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51" h="752">
                    <a:moveTo>
                      <a:pt x="416" y="7"/>
                    </a:moveTo>
                    <a:cubicBezTo>
                      <a:pt x="516" y="0"/>
                      <a:pt x="576" y="25"/>
                      <a:pt x="661" y="31"/>
                    </a:cubicBezTo>
                    <a:cubicBezTo>
                      <a:pt x="746" y="37"/>
                      <a:pt x="847" y="12"/>
                      <a:pt x="926" y="45"/>
                    </a:cubicBezTo>
                    <a:cubicBezTo>
                      <a:pt x="1005" y="78"/>
                      <a:pt x="1062" y="146"/>
                      <a:pt x="1133" y="230"/>
                    </a:cubicBezTo>
                    <a:cubicBezTo>
                      <a:pt x="1204" y="314"/>
                      <a:pt x="1337" y="466"/>
                      <a:pt x="1351" y="553"/>
                    </a:cubicBezTo>
                    <a:lnTo>
                      <a:pt x="1219" y="752"/>
                    </a:lnTo>
                    <a:cubicBezTo>
                      <a:pt x="1149" y="710"/>
                      <a:pt x="1084" y="386"/>
                      <a:pt x="935" y="297"/>
                    </a:cubicBezTo>
                    <a:cubicBezTo>
                      <a:pt x="786" y="208"/>
                      <a:pt x="478" y="226"/>
                      <a:pt x="322" y="220"/>
                    </a:cubicBezTo>
                    <a:cubicBezTo>
                      <a:pt x="166" y="214"/>
                      <a:pt x="49" y="284"/>
                      <a:pt x="0" y="259"/>
                    </a:cubicBezTo>
                    <a:lnTo>
                      <a:pt x="28" y="69"/>
                    </a:lnTo>
                    <a:cubicBezTo>
                      <a:pt x="97" y="27"/>
                      <a:pt x="335" y="20"/>
                      <a:pt x="416" y="7"/>
                    </a:cubicBezTo>
                    <a:close/>
                  </a:path>
                </a:pathLst>
              </a:custGeom>
              <a:solidFill>
                <a:srgbClr val="96969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9735" name="Oval 23"/>
              <p:cNvSpPr>
                <a:spLocks noChangeArrowheads="1"/>
              </p:cNvSpPr>
              <p:nvPr/>
            </p:nvSpPr>
            <p:spPr bwMode="auto">
              <a:xfrm>
                <a:off x="2321" y="1056"/>
                <a:ext cx="1398" cy="1366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29732" name="Text Box 24"/>
            <p:cNvSpPr txBox="1">
              <a:spLocks noChangeArrowheads="1"/>
            </p:cNvSpPr>
            <p:nvPr/>
          </p:nvSpPr>
          <p:spPr bwMode="auto">
            <a:xfrm>
              <a:off x="1943" y="1870"/>
              <a:ext cx="7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GB" sz="2400" baseline="0">
                  <a:solidFill>
                    <a:srgbClr val="0000FF"/>
                  </a:solidFill>
                </a:rPr>
                <a:t>Folding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5027613" y="1646238"/>
            <a:ext cx="2311400" cy="2168525"/>
            <a:chOff x="3167" y="1037"/>
            <a:chExt cx="1456" cy="1366"/>
          </a:xfrm>
        </p:grpSpPr>
        <p:grpSp>
          <p:nvGrpSpPr>
            <p:cNvPr id="29726" name="Group 26"/>
            <p:cNvGrpSpPr>
              <a:grpSpLocks/>
            </p:cNvGrpSpPr>
            <p:nvPr/>
          </p:nvGrpSpPr>
          <p:grpSpPr bwMode="auto">
            <a:xfrm>
              <a:off x="3167" y="1037"/>
              <a:ext cx="1456" cy="1366"/>
              <a:chOff x="3167" y="1037"/>
              <a:chExt cx="1456" cy="1366"/>
            </a:xfrm>
          </p:grpSpPr>
          <p:sp>
            <p:nvSpPr>
              <p:cNvPr id="29728" name="Oval 27"/>
              <p:cNvSpPr>
                <a:spLocks noChangeArrowheads="1"/>
              </p:cNvSpPr>
              <p:nvPr/>
            </p:nvSpPr>
            <p:spPr bwMode="auto">
              <a:xfrm>
                <a:off x="3225" y="1037"/>
                <a:ext cx="1398" cy="136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9729" name="Freeform 28"/>
              <p:cNvSpPr>
                <a:spLocks/>
              </p:cNvSpPr>
              <p:nvPr/>
            </p:nvSpPr>
            <p:spPr bwMode="auto">
              <a:xfrm>
                <a:off x="3167" y="1399"/>
                <a:ext cx="1419" cy="842"/>
              </a:xfrm>
              <a:custGeom>
                <a:avLst/>
                <a:gdLst>
                  <a:gd name="T0" fmla="*/ 484 w 1419"/>
                  <a:gd name="T1" fmla="*/ 12 h 842"/>
                  <a:gd name="T2" fmla="*/ 729 w 1419"/>
                  <a:gd name="T3" fmla="*/ 36 h 842"/>
                  <a:gd name="T4" fmla="*/ 729 w 1419"/>
                  <a:gd name="T5" fmla="*/ 230 h 842"/>
                  <a:gd name="T6" fmla="*/ 549 w 1419"/>
                  <a:gd name="T7" fmla="*/ 515 h 842"/>
                  <a:gd name="T8" fmla="*/ 540 w 1419"/>
                  <a:gd name="T9" fmla="*/ 600 h 842"/>
                  <a:gd name="T10" fmla="*/ 682 w 1419"/>
                  <a:gd name="T11" fmla="*/ 501 h 842"/>
                  <a:gd name="T12" fmla="*/ 757 w 1419"/>
                  <a:gd name="T13" fmla="*/ 315 h 842"/>
                  <a:gd name="T14" fmla="*/ 833 w 1419"/>
                  <a:gd name="T15" fmla="*/ 116 h 842"/>
                  <a:gd name="T16" fmla="*/ 994 w 1419"/>
                  <a:gd name="T17" fmla="*/ 50 h 842"/>
                  <a:gd name="T18" fmla="*/ 1201 w 1419"/>
                  <a:gd name="T19" fmla="*/ 235 h 842"/>
                  <a:gd name="T20" fmla="*/ 1419 w 1419"/>
                  <a:gd name="T21" fmla="*/ 558 h 842"/>
                  <a:gd name="T22" fmla="*/ 1287 w 1419"/>
                  <a:gd name="T23" fmla="*/ 757 h 842"/>
                  <a:gd name="T24" fmla="*/ 1003 w 1419"/>
                  <a:gd name="T25" fmla="*/ 302 h 842"/>
                  <a:gd name="T26" fmla="*/ 918 w 1419"/>
                  <a:gd name="T27" fmla="*/ 349 h 842"/>
                  <a:gd name="T28" fmla="*/ 834 w 1419"/>
                  <a:gd name="T29" fmla="*/ 539 h 842"/>
                  <a:gd name="T30" fmla="*/ 715 w 1419"/>
                  <a:gd name="T31" fmla="*/ 710 h 842"/>
                  <a:gd name="T32" fmla="*/ 531 w 1419"/>
                  <a:gd name="T33" fmla="*/ 838 h 842"/>
                  <a:gd name="T34" fmla="*/ 347 w 1419"/>
                  <a:gd name="T35" fmla="*/ 738 h 842"/>
                  <a:gd name="T36" fmla="*/ 372 w 1419"/>
                  <a:gd name="T37" fmla="*/ 416 h 842"/>
                  <a:gd name="T38" fmla="*/ 402 w 1419"/>
                  <a:gd name="T39" fmla="*/ 629 h 842"/>
                  <a:gd name="T40" fmla="*/ 554 w 1419"/>
                  <a:gd name="T41" fmla="*/ 735 h 842"/>
                  <a:gd name="T42" fmla="*/ 463 w 1419"/>
                  <a:gd name="T43" fmla="*/ 553 h 842"/>
                  <a:gd name="T44" fmla="*/ 524 w 1419"/>
                  <a:gd name="T45" fmla="*/ 416 h 842"/>
                  <a:gd name="T46" fmla="*/ 645 w 1419"/>
                  <a:gd name="T47" fmla="*/ 249 h 842"/>
                  <a:gd name="T48" fmla="*/ 645 w 1419"/>
                  <a:gd name="T49" fmla="*/ 173 h 842"/>
                  <a:gd name="T50" fmla="*/ 474 w 1419"/>
                  <a:gd name="T51" fmla="*/ 292 h 842"/>
                  <a:gd name="T52" fmla="*/ 521 w 1419"/>
                  <a:gd name="T53" fmla="*/ 178 h 842"/>
                  <a:gd name="T54" fmla="*/ 390 w 1419"/>
                  <a:gd name="T55" fmla="*/ 225 h 842"/>
                  <a:gd name="T56" fmla="*/ 569 w 1419"/>
                  <a:gd name="T57" fmla="*/ 97 h 842"/>
                  <a:gd name="T58" fmla="*/ 53 w 1419"/>
                  <a:gd name="T59" fmla="*/ 127 h 842"/>
                  <a:gd name="T60" fmla="*/ 250 w 1419"/>
                  <a:gd name="T61" fmla="*/ 219 h 842"/>
                  <a:gd name="T62" fmla="*/ 68 w 1419"/>
                  <a:gd name="T63" fmla="*/ 264 h 842"/>
                  <a:gd name="T64" fmla="*/ 96 w 1419"/>
                  <a:gd name="T65" fmla="*/ 74 h 842"/>
                  <a:gd name="T66" fmla="*/ 484 w 1419"/>
                  <a:gd name="T67" fmla="*/ 12 h 8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19"/>
                  <a:gd name="T103" fmla="*/ 0 h 842"/>
                  <a:gd name="T104" fmla="*/ 1419 w 1419"/>
                  <a:gd name="T105" fmla="*/ 842 h 8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19" h="842">
                    <a:moveTo>
                      <a:pt x="484" y="12"/>
                    </a:moveTo>
                    <a:cubicBezTo>
                      <a:pt x="584" y="5"/>
                      <a:pt x="688" y="0"/>
                      <a:pt x="729" y="36"/>
                    </a:cubicBezTo>
                    <a:cubicBezTo>
                      <a:pt x="770" y="72"/>
                      <a:pt x="759" y="151"/>
                      <a:pt x="729" y="230"/>
                    </a:cubicBezTo>
                    <a:cubicBezTo>
                      <a:pt x="699" y="310"/>
                      <a:pt x="581" y="453"/>
                      <a:pt x="549" y="515"/>
                    </a:cubicBezTo>
                    <a:cubicBezTo>
                      <a:pt x="518" y="577"/>
                      <a:pt x="518" y="603"/>
                      <a:pt x="540" y="600"/>
                    </a:cubicBezTo>
                    <a:cubicBezTo>
                      <a:pt x="562" y="598"/>
                      <a:pt x="646" y="548"/>
                      <a:pt x="682" y="501"/>
                    </a:cubicBezTo>
                    <a:cubicBezTo>
                      <a:pt x="718" y="453"/>
                      <a:pt x="732" y="380"/>
                      <a:pt x="757" y="315"/>
                    </a:cubicBezTo>
                    <a:cubicBezTo>
                      <a:pt x="782" y="251"/>
                      <a:pt x="794" y="161"/>
                      <a:pt x="833" y="116"/>
                    </a:cubicBezTo>
                    <a:cubicBezTo>
                      <a:pt x="872" y="72"/>
                      <a:pt x="932" y="30"/>
                      <a:pt x="994" y="50"/>
                    </a:cubicBezTo>
                    <a:cubicBezTo>
                      <a:pt x="1055" y="70"/>
                      <a:pt x="1130" y="151"/>
                      <a:pt x="1201" y="235"/>
                    </a:cubicBezTo>
                    <a:cubicBezTo>
                      <a:pt x="1272" y="319"/>
                      <a:pt x="1405" y="471"/>
                      <a:pt x="1419" y="558"/>
                    </a:cubicBezTo>
                    <a:lnTo>
                      <a:pt x="1287" y="757"/>
                    </a:lnTo>
                    <a:cubicBezTo>
                      <a:pt x="1217" y="715"/>
                      <a:pt x="1065" y="370"/>
                      <a:pt x="1003" y="302"/>
                    </a:cubicBezTo>
                    <a:cubicBezTo>
                      <a:pt x="942" y="234"/>
                      <a:pt x="947" y="310"/>
                      <a:pt x="918" y="349"/>
                    </a:cubicBezTo>
                    <a:cubicBezTo>
                      <a:pt x="890" y="389"/>
                      <a:pt x="868" y="479"/>
                      <a:pt x="834" y="539"/>
                    </a:cubicBezTo>
                    <a:cubicBezTo>
                      <a:pt x="799" y="599"/>
                      <a:pt x="765" y="660"/>
                      <a:pt x="715" y="710"/>
                    </a:cubicBezTo>
                    <a:cubicBezTo>
                      <a:pt x="665" y="760"/>
                      <a:pt x="592" y="833"/>
                      <a:pt x="531" y="838"/>
                    </a:cubicBezTo>
                    <a:cubicBezTo>
                      <a:pt x="469" y="842"/>
                      <a:pt x="373" y="808"/>
                      <a:pt x="347" y="738"/>
                    </a:cubicBezTo>
                    <a:cubicBezTo>
                      <a:pt x="321" y="668"/>
                      <a:pt x="363" y="434"/>
                      <a:pt x="372" y="416"/>
                    </a:cubicBezTo>
                    <a:cubicBezTo>
                      <a:pt x="381" y="398"/>
                      <a:pt x="372" y="576"/>
                      <a:pt x="402" y="629"/>
                    </a:cubicBezTo>
                    <a:cubicBezTo>
                      <a:pt x="432" y="682"/>
                      <a:pt x="544" y="748"/>
                      <a:pt x="554" y="735"/>
                    </a:cubicBezTo>
                    <a:cubicBezTo>
                      <a:pt x="564" y="722"/>
                      <a:pt x="468" y="606"/>
                      <a:pt x="463" y="553"/>
                    </a:cubicBezTo>
                    <a:cubicBezTo>
                      <a:pt x="458" y="500"/>
                      <a:pt x="494" y="467"/>
                      <a:pt x="524" y="416"/>
                    </a:cubicBezTo>
                    <a:cubicBezTo>
                      <a:pt x="554" y="365"/>
                      <a:pt x="625" y="289"/>
                      <a:pt x="645" y="249"/>
                    </a:cubicBezTo>
                    <a:cubicBezTo>
                      <a:pt x="665" y="209"/>
                      <a:pt x="673" y="166"/>
                      <a:pt x="645" y="173"/>
                    </a:cubicBezTo>
                    <a:cubicBezTo>
                      <a:pt x="617" y="180"/>
                      <a:pt x="495" y="291"/>
                      <a:pt x="474" y="292"/>
                    </a:cubicBezTo>
                    <a:cubicBezTo>
                      <a:pt x="453" y="293"/>
                      <a:pt x="536" y="189"/>
                      <a:pt x="521" y="178"/>
                    </a:cubicBezTo>
                    <a:cubicBezTo>
                      <a:pt x="507" y="167"/>
                      <a:pt x="382" y="239"/>
                      <a:pt x="390" y="225"/>
                    </a:cubicBezTo>
                    <a:cubicBezTo>
                      <a:pt x="398" y="211"/>
                      <a:pt x="625" y="113"/>
                      <a:pt x="569" y="97"/>
                    </a:cubicBezTo>
                    <a:cubicBezTo>
                      <a:pt x="513" y="81"/>
                      <a:pt x="106" y="107"/>
                      <a:pt x="53" y="127"/>
                    </a:cubicBezTo>
                    <a:cubicBezTo>
                      <a:pt x="0" y="147"/>
                      <a:pt x="247" y="196"/>
                      <a:pt x="250" y="219"/>
                    </a:cubicBezTo>
                    <a:cubicBezTo>
                      <a:pt x="253" y="242"/>
                      <a:pt x="94" y="288"/>
                      <a:pt x="68" y="264"/>
                    </a:cubicBezTo>
                    <a:lnTo>
                      <a:pt x="96" y="74"/>
                    </a:lnTo>
                    <a:cubicBezTo>
                      <a:pt x="165" y="32"/>
                      <a:pt x="403" y="25"/>
                      <a:pt x="484" y="12"/>
                    </a:cubicBezTo>
                    <a:close/>
                  </a:path>
                </a:pathLst>
              </a:custGeom>
              <a:solidFill>
                <a:srgbClr val="96969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9730" name="Oval 29"/>
              <p:cNvSpPr>
                <a:spLocks noChangeArrowheads="1"/>
              </p:cNvSpPr>
              <p:nvPr/>
            </p:nvSpPr>
            <p:spPr bwMode="auto">
              <a:xfrm>
                <a:off x="3225" y="1037"/>
                <a:ext cx="1398" cy="1366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29727" name="Text Box 30"/>
            <p:cNvSpPr txBox="1">
              <a:spLocks noChangeArrowheads="1"/>
            </p:cNvSpPr>
            <p:nvPr/>
          </p:nvSpPr>
          <p:spPr bwMode="auto">
            <a:xfrm>
              <a:off x="3190" y="1444"/>
              <a:ext cx="13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GB" sz="2400" baseline="0">
                  <a:solidFill>
                    <a:srgbClr val="0000FF"/>
                  </a:solidFill>
                </a:rPr>
                <a:t>Mis-classify</a:t>
              </a:r>
              <a:endParaRPr lang="en-GB" sz="3200" baseline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5027613" y="4348163"/>
            <a:ext cx="2219325" cy="2168525"/>
            <a:chOff x="3167" y="2739"/>
            <a:chExt cx="1398" cy="1366"/>
          </a:xfrm>
        </p:grpSpPr>
        <p:grpSp>
          <p:nvGrpSpPr>
            <p:cNvPr id="29719" name="Group 32"/>
            <p:cNvGrpSpPr>
              <a:grpSpLocks/>
            </p:cNvGrpSpPr>
            <p:nvPr/>
          </p:nvGrpSpPr>
          <p:grpSpPr bwMode="auto">
            <a:xfrm>
              <a:off x="3167" y="2739"/>
              <a:ext cx="1398" cy="1366"/>
              <a:chOff x="4538" y="2609"/>
              <a:chExt cx="1398" cy="1366"/>
            </a:xfrm>
          </p:grpSpPr>
          <p:grpSp>
            <p:nvGrpSpPr>
              <p:cNvPr id="29721" name="Group 33"/>
              <p:cNvGrpSpPr>
                <a:grpSpLocks/>
              </p:cNvGrpSpPr>
              <p:nvPr/>
            </p:nvGrpSpPr>
            <p:grpSpPr bwMode="auto">
              <a:xfrm>
                <a:off x="4538" y="2609"/>
                <a:ext cx="1398" cy="1366"/>
                <a:chOff x="478" y="1056"/>
                <a:chExt cx="2248" cy="2187"/>
              </a:xfrm>
            </p:grpSpPr>
            <p:sp>
              <p:nvSpPr>
                <p:cNvPr id="29723" name="Oval 34"/>
                <p:cNvSpPr>
                  <a:spLocks noChangeArrowheads="1"/>
                </p:cNvSpPr>
                <p:nvPr/>
              </p:nvSpPr>
              <p:spPr bwMode="auto">
                <a:xfrm>
                  <a:off x="478" y="1056"/>
                  <a:ext cx="2248" cy="2187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9724" name="Freeform 35"/>
                <p:cNvSpPr>
                  <a:spLocks/>
                </p:cNvSpPr>
                <p:nvPr/>
              </p:nvSpPr>
              <p:spPr bwMode="auto">
                <a:xfrm>
                  <a:off x="494" y="1636"/>
                  <a:ext cx="2172" cy="1348"/>
                </a:xfrm>
                <a:custGeom>
                  <a:avLst/>
                  <a:gdLst>
                    <a:gd name="T0" fmla="*/ 668 w 2172"/>
                    <a:gd name="T1" fmla="*/ 19 h 1348"/>
                    <a:gd name="T2" fmla="*/ 1063 w 2172"/>
                    <a:gd name="T3" fmla="*/ 58 h 1348"/>
                    <a:gd name="T4" fmla="*/ 1063 w 2172"/>
                    <a:gd name="T5" fmla="*/ 369 h 1348"/>
                    <a:gd name="T6" fmla="*/ 774 w 2172"/>
                    <a:gd name="T7" fmla="*/ 824 h 1348"/>
                    <a:gd name="T8" fmla="*/ 759 w 2172"/>
                    <a:gd name="T9" fmla="*/ 961 h 1348"/>
                    <a:gd name="T10" fmla="*/ 987 w 2172"/>
                    <a:gd name="T11" fmla="*/ 802 h 1348"/>
                    <a:gd name="T12" fmla="*/ 1108 w 2172"/>
                    <a:gd name="T13" fmla="*/ 505 h 1348"/>
                    <a:gd name="T14" fmla="*/ 1230 w 2172"/>
                    <a:gd name="T15" fmla="*/ 186 h 1348"/>
                    <a:gd name="T16" fmla="*/ 1488 w 2172"/>
                    <a:gd name="T17" fmla="*/ 80 h 1348"/>
                    <a:gd name="T18" fmla="*/ 1822 w 2172"/>
                    <a:gd name="T19" fmla="*/ 376 h 1348"/>
                    <a:gd name="T20" fmla="*/ 2172 w 2172"/>
                    <a:gd name="T21" fmla="*/ 893 h 1348"/>
                    <a:gd name="T22" fmla="*/ 1959 w 2172"/>
                    <a:gd name="T23" fmla="*/ 1212 h 1348"/>
                    <a:gd name="T24" fmla="*/ 1504 w 2172"/>
                    <a:gd name="T25" fmla="*/ 483 h 1348"/>
                    <a:gd name="T26" fmla="*/ 1367 w 2172"/>
                    <a:gd name="T27" fmla="*/ 559 h 1348"/>
                    <a:gd name="T28" fmla="*/ 1231 w 2172"/>
                    <a:gd name="T29" fmla="*/ 863 h 1348"/>
                    <a:gd name="T30" fmla="*/ 1040 w 2172"/>
                    <a:gd name="T31" fmla="*/ 1136 h 1348"/>
                    <a:gd name="T32" fmla="*/ 744 w 2172"/>
                    <a:gd name="T33" fmla="*/ 1341 h 1348"/>
                    <a:gd name="T34" fmla="*/ 448 w 2172"/>
                    <a:gd name="T35" fmla="*/ 1181 h 1348"/>
                    <a:gd name="T36" fmla="*/ 448 w 2172"/>
                    <a:gd name="T37" fmla="*/ 779 h 1348"/>
                    <a:gd name="T38" fmla="*/ 653 w 2172"/>
                    <a:gd name="T39" fmla="*/ 468 h 1348"/>
                    <a:gd name="T40" fmla="*/ 729 w 2172"/>
                    <a:gd name="T41" fmla="*/ 285 h 1348"/>
                    <a:gd name="T42" fmla="*/ 517 w 2172"/>
                    <a:gd name="T43" fmla="*/ 361 h 1348"/>
                    <a:gd name="T44" fmla="*/ 0 w 2172"/>
                    <a:gd name="T45" fmla="*/ 422 h 1348"/>
                    <a:gd name="T46" fmla="*/ 45 w 2172"/>
                    <a:gd name="T47" fmla="*/ 118 h 1348"/>
                    <a:gd name="T48" fmla="*/ 668 w 2172"/>
                    <a:gd name="T49" fmla="*/ 19 h 134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172"/>
                    <a:gd name="T76" fmla="*/ 0 h 1348"/>
                    <a:gd name="T77" fmla="*/ 2172 w 2172"/>
                    <a:gd name="T78" fmla="*/ 1348 h 134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172" h="1348">
                      <a:moveTo>
                        <a:pt x="668" y="19"/>
                      </a:moveTo>
                      <a:cubicBezTo>
                        <a:pt x="830" y="8"/>
                        <a:pt x="997" y="0"/>
                        <a:pt x="1063" y="58"/>
                      </a:cubicBezTo>
                      <a:cubicBezTo>
                        <a:pt x="1129" y="116"/>
                        <a:pt x="1111" y="241"/>
                        <a:pt x="1063" y="369"/>
                      </a:cubicBezTo>
                      <a:cubicBezTo>
                        <a:pt x="1015" y="497"/>
                        <a:pt x="825" y="725"/>
                        <a:pt x="774" y="824"/>
                      </a:cubicBezTo>
                      <a:cubicBezTo>
                        <a:pt x="723" y="923"/>
                        <a:pt x="724" y="965"/>
                        <a:pt x="759" y="961"/>
                      </a:cubicBezTo>
                      <a:cubicBezTo>
                        <a:pt x="794" y="957"/>
                        <a:pt x="929" y="878"/>
                        <a:pt x="987" y="802"/>
                      </a:cubicBezTo>
                      <a:cubicBezTo>
                        <a:pt x="1045" y="726"/>
                        <a:pt x="1068" y="608"/>
                        <a:pt x="1108" y="505"/>
                      </a:cubicBezTo>
                      <a:cubicBezTo>
                        <a:pt x="1148" y="402"/>
                        <a:pt x="1167" y="257"/>
                        <a:pt x="1230" y="186"/>
                      </a:cubicBezTo>
                      <a:cubicBezTo>
                        <a:pt x="1293" y="115"/>
                        <a:pt x="1389" y="48"/>
                        <a:pt x="1488" y="80"/>
                      </a:cubicBezTo>
                      <a:cubicBezTo>
                        <a:pt x="1587" y="112"/>
                        <a:pt x="1708" y="241"/>
                        <a:pt x="1822" y="376"/>
                      </a:cubicBezTo>
                      <a:cubicBezTo>
                        <a:pt x="1936" y="511"/>
                        <a:pt x="2149" y="754"/>
                        <a:pt x="2172" y="893"/>
                      </a:cubicBezTo>
                      <a:lnTo>
                        <a:pt x="1959" y="1212"/>
                      </a:lnTo>
                      <a:cubicBezTo>
                        <a:pt x="1848" y="1144"/>
                        <a:pt x="1603" y="592"/>
                        <a:pt x="1504" y="483"/>
                      </a:cubicBezTo>
                      <a:cubicBezTo>
                        <a:pt x="1405" y="374"/>
                        <a:pt x="1413" y="496"/>
                        <a:pt x="1367" y="559"/>
                      </a:cubicBezTo>
                      <a:cubicBezTo>
                        <a:pt x="1321" y="622"/>
                        <a:pt x="1286" y="767"/>
                        <a:pt x="1231" y="863"/>
                      </a:cubicBezTo>
                      <a:cubicBezTo>
                        <a:pt x="1176" y="959"/>
                        <a:pt x="1121" y="1056"/>
                        <a:pt x="1040" y="1136"/>
                      </a:cubicBezTo>
                      <a:cubicBezTo>
                        <a:pt x="959" y="1216"/>
                        <a:pt x="843" y="1334"/>
                        <a:pt x="744" y="1341"/>
                      </a:cubicBezTo>
                      <a:cubicBezTo>
                        <a:pt x="645" y="1348"/>
                        <a:pt x="497" y="1275"/>
                        <a:pt x="448" y="1181"/>
                      </a:cubicBezTo>
                      <a:cubicBezTo>
                        <a:pt x="399" y="1087"/>
                        <a:pt x="414" y="898"/>
                        <a:pt x="448" y="779"/>
                      </a:cubicBezTo>
                      <a:cubicBezTo>
                        <a:pt x="482" y="660"/>
                        <a:pt x="606" y="550"/>
                        <a:pt x="653" y="468"/>
                      </a:cubicBezTo>
                      <a:cubicBezTo>
                        <a:pt x="700" y="386"/>
                        <a:pt x="752" y="303"/>
                        <a:pt x="729" y="285"/>
                      </a:cubicBezTo>
                      <a:cubicBezTo>
                        <a:pt x="706" y="267"/>
                        <a:pt x="638" y="338"/>
                        <a:pt x="517" y="361"/>
                      </a:cubicBezTo>
                      <a:cubicBezTo>
                        <a:pt x="396" y="384"/>
                        <a:pt x="79" y="462"/>
                        <a:pt x="0" y="422"/>
                      </a:cubicBezTo>
                      <a:lnTo>
                        <a:pt x="45" y="118"/>
                      </a:lnTo>
                      <a:cubicBezTo>
                        <a:pt x="156" y="51"/>
                        <a:pt x="538" y="40"/>
                        <a:pt x="668" y="19"/>
                      </a:cubicBezTo>
                      <a:close/>
                    </a:path>
                  </a:pathLst>
                </a:custGeom>
                <a:solidFill>
                  <a:srgbClr val="96969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9725" name="Oval 36"/>
                <p:cNvSpPr>
                  <a:spLocks noChangeArrowheads="1"/>
                </p:cNvSpPr>
                <p:nvPr/>
              </p:nvSpPr>
              <p:spPr bwMode="auto">
                <a:xfrm>
                  <a:off x="478" y="1056"/>
                  <a:ext cx="2248" cy="2187"/>
                </a:xfrm>
                <a:prstGeom prst="ellips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</p:grpSp>
          <p:sp>
            <p:nvSpPr>
              <p:cNvPr id="29722" name="Freeform 37"/>
              <p:cNvSpPr>
                <a:spLocks/>
              </p:cNvSpPr>
              <p:nvPr/>
            </p:nvSpPr>
            <p:spPr bwMode="auto">
              <a:xfrm>
                <a:off x="4762" y="2757"/>
                <a:ext cx="977" cy="172"/>
              </a:xfrm>
              <a:custGeom>
                <a:avLst/>
                <a:gdLst>
                  <a:gd name="T0" fmla="*/ 699 w 977"/>
                  <a:gd name="T1" fmla="*/ 31 h 172"/>
                  <a:gd name="T2" fmla="*/ 972 w 977"/>
                  <a:gd name="T3" fmla="*/ 76 h 172"/>
                  <a:gd name="T4" fmla="*/ 729 w 977"/>
                  <a:gd name="T5" fmla="*/ 107 h 172"/>
                  <a:gd name="T6" fmla="*/ 198 w 977"/>
                  <a:gd name="T7" fmla="*/ 122 h 172"/>
                  <a:gd name="T8" fmla="*/ 91 w 977"/>
                  <a:gd name="T9" fmla="*/ 167 h 172"/>
                  <a:gd name="T10" fmla="*/ 46 w 977"/>
                  <a:gd name="T11" fmla="*/ 91 h 172"/>
                  <a:gd name="T12" fmla="*/ 365 w 977"/>
                  <a:gd name="T13" fmla="*/ 0 h 172"/>
                  <a:gd name="T14" fmla="*/ 699 w 977"/>
                  <a:gd name="T15" fmla="*/ 31 h 1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77"/>
                  <a:gd name="T25" fmla="*/ 0 h 172"/>
                  <a:gd name="T26" fmla="*/ 977 w 977"/>
                  <a:gd name="T27" fmla="*/ 172 h 1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77" h="172">
                    <a:moveTo>
                      <a:pt x="699" y="31"/>
                    </a:moveTo>
                    <a:cubicBezTo>
                      <a:pt x="838" y="41"/>
                      <a:pt x="967" y="63"/>
                      <a:pt x="972" y="76"/>
                    </a:cubicBezTo>
                    <a:cubicBezTo>
                      <a:pt x="977" y="89"/>
                      <a:pt x="858" y="99"/>
                      <a:pt x="729" y="107"/>
                    </a:cubicBezTo>
                    <a:cubicBezTo>
                      <a:pt x="600" y="115"/>
                      <a:pt x="304" y="112"/>
                      <a:pt x="198" y="122"/>
                    </a:cubicBezTo>
                    <a:cubicBezTo>
                      <a:pt x="92" y="132"/>
                      <a:pt x="116" y="172"/>
                      <a:pt x="91" y="167"/>
                    </a:cubicBezTo>
                    <a:cubicBezTo>
                      <a:pt x="66" y="162"/>
                      <a:pt x="0" y="119"/>
                      <a:pt x="46" y="91"/>
                    </a:cubicBezTo>
                    <a:cubicBezTo>
                      <a:pt x="92" y="63"/>
                      <a:pt x="256" y="10"/>
                      <a:pt x="365" y="0"/>
                    </a:cubicBezTo>
                    <a:lnTo>
                      <a:pt x="699" y="31"/>
                    </a:lnTo>
                    <a:close/>
                  </a:path>
                </a:pathLst>
              </a:custGeom>
              <a:solidFill>
                <a:srgbClr val="80808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29720" name="Text Box 38"/>
            <p:cNvSpPr txBox="1">
              <a:spLocks noChangeArrowheads="1"/>
            </p:cNvSpPr>
            <p:nvPr/>
          </p:nvSpPr>
          <p:spPr bwMode="auto">
            <a:xfrm>
              <a:off x="3167" y="3550"/>
              <a:ext cx="13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GB" sz="2400" baseline="0">
                  <a:solidFill>
                    <a:srgbClr val="0000FF"/>
                  </a:solidFill>
                </a:rPr>
                <a:t>Mis-classify</a:t>
              </a:r>
              <a:endParaRPr lang="en-GB" sz="3200" baseline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7542213" y="1646238"/>
            <a:ext cx="2235200" cy="2168525"/>
            <a:chOff x="4751" y="1037"/>
            <a:chExt cx="1408" cy="1366"/>
          </a:xfrm>
        </p:grpSpPr>
        <p:grpSp>
          <p:nvGrpSpPr>
            <p:cNvPr id="29714" name="Group 40"/>
            <p:cNvGrpSpPr>
              <a:grpSpLocks/>
            </p:cNvGrpSpPr>
            <p:nvPr/>
          </p:nvGrpSpPr>
          <p:grpSpPr bwMode="auto">
            <a:xfrm>
              <a:off x="4751" y="1037"/>
              <a:ext cx="1408" cy="1366"/>
              <a:chOff x="4391" y="1056"/>
              <a:chExt cx="1408" cy="1366"/>
            </a:xfrm>
          </p:grpSpPr>
          <p:sp>
            <p:nvSpPr>
              <p:cNvPr id="29716" name="Oval 41"/>
              <p:cNvSpPr>
                <a:spLocks noChangeArrowheads="1"/>
              </p:cNvSpPr>
              <p:nvPr/>
            </p:nvSpPr>
            <p:spPr bwMode="auto">
              <a:xfrm>
                <a:off x="4401" y="1056"/>
                <a:ext cx="1398" cy="136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9717" name="Freeform 42"/>
              <p:cNvSpPr>
                <a:spLocks/>
              </p:cNvSpPr>
              <p:nvPr/>
            </p:nvSpPr>
            <p:spPr bwMode="auto">
              <a:xfrm>
                <a:off x="4391" y="1828"/>
                <a:ext cx="1121" cy="564"/>
              </a:xfrm>
              <a:custGeom>
                <a:avLst/>
                <a:gdLst>
                  <a:gd name="T0" fmla="*/ 238 w 1121"/>
                  <a:gd name="T1" fmla="*/ 12 h 564"/>
                  <a:gd name="T2" fmla="*/ 483 w 1121"/>
                  <a:gd name="T3" fmla="*/ 36 h 564"/>
                  <a:gd name="T4" fmla="*/ 483 w 1121"/>
                  <a:gd name="T5" fmla="*/ 230 h 564"/>
                  <a:gd name="T6" fmla="*/ 325 w 1121"/>
                  <a:gd name="T7" fmla="*/ 473 h 564"/>
                  <a:gd name="T8" fmla="*/ 436 w 1121"/>
                  <a:gd name="T9" fmla="*/ 501 h 564"/>
                  <a:gd name="T10" fmla="*/ 511 w 1121"/>
                  <a:gd name="T11" fmla="*/ 315 h 564"/>
                  <a:gd name="T12" fmla="*/ 587 w 1121"/>
                  <a:gd name="T13" fmla="*/ 116 h 564"/>
                  <a:gd name="T14" fmla="*/ 748 w 1121"/>
                  <a:gd name="T15" fmla="*/ 50 h 564"/>
                  <a:gd name="T16" fmla="*/ 955 w 1121"/>
                  <a:gd name="T17" fmla="*/ 235 h 564"/>
                  <a:gd name="T18" fmla="*/ 1115 w 1121"/>
                  <a:gd name="T19" fmla="*/ 458 h 564"/>
                  <a:gd name="T20" fmla="*/ 917 w 1121"/>
                  <a:gd name="T21" fmla="*/ 549 h 564"/>
                  <a:gd name="T22" fmla="*/ 757 w 1121"/>
                  <a:gd name="T23" fmla="*/ 302 h 564"/>
                  <a:gd name="T24" fmla="*/ 672 w 1121"/>
                  <a:gd name="T25" fmla="*/ 349 h 564"/>
                  <a:gd name="T26" fmla="*/ 583 w 1121"/>
                  <a:gd name="T27" fmla="*/ 564 h 564"/>
                  <a:gd name="T28" fmla="*/ 173 w 1121"/>
                  <a:gd name="T29" fmla="*/ 352 h 564"/>
                  <a:gd name="T30" fmla="*/ 275 w 1121"/>
                  <a:gd name="T31" fmla="*/ 178 h 564"/>
                  <a:gd name="T32" fmla="*/ 112 w 1121"/>
                  <a:gd name="T33" fmla="*/ 230 h 564"/>
                  <a:gd name="T34" fmla="*/ 21 w 1121"/>
                  <a:gd name="T35" fmla="*/ 48 h 564"/>
                  <a:gd name="T36" fmla="*/ 238 w 1121"/>
                  <a:gd name="T37" fmla="*/ 12 h 5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21"/>
                  <a:gd name="T58" fmla="*/ 0 h 564"/>
                  <a:gd name="T59" fmla="*/ 1121 w 1121"/>
                  <a:gd name="T60" fmla="*/ 564 h 5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21" h="564">
                    <a:moveTo>
                      <a:pt x="238" y="12"/>
                    </a:moveTo>
                    <a:cubicBezTo>
                      <a:pt x="338" y="5"/>
                      <a:pt x="442" y="0"/>
                      <a:pt x="483" y="36"/>
                    </a:cubicBezTo>
                    <a:cubicBezTo>
                      <a:pt x="524" y="72"/>
                      <a:pt x="509" y="157"/>
                      <a:pt x="483" y="230"/>
                    </a:cubicBezTo>
                    <a:cubicBezTo>
                      <a:pt x="457" y="303"/>
                      <a:pt x="333" y="428"/>
                      <a:pt x="325" y="473"/>
                    </a:cubicBezTo>
                    <a:cubicBezTo>
                      <a:pt x="317" y="518"/>
                      <a:pt x="405" y="527"/>
                      <a:pt x="436" y="501"/>
                    </a:cubicBezTo>
                    <a:cubicBezTo>
                      <a:pt x="467" y="475"/>
                      <a:pt x="486" y="380"/>
                      <a:pt x="511" y="315"/>
                    </a:cubicBezTo>
                    <a:cubicBezTo>
                      <a:pt x="536" y="251"/>
                      <a:pt x="548" y="161"/>
                      <a:pt x="587" y="116"/>
                    </a:cubicBezTo>
                    <a:cubicBezTo>
                      <a:pt x="626" y="72"/>
                      <a:pt x="686" y="30"/>
                      <a:pt x="748" y="50"/>
                    </a:cubicBezTo>
                    <a:cubicBezTo>
                      <a:pt x="809" y="70"/>
                      <a:pt x="894" y="167"/>
                      <a:pt x="955" y="235"/>
                    </a:cubicBezTo>
                    <a:cubicBezTo>
                      <a:pt x="1016" y="303"/>
                      <a:pt x="1121" y="406"/>
                      <a:pt x="1115" y="458"/>
                    </a:cubicBezTo>
                    <a:lnTo>
                      <a:pt x="917" y="549"/>
                    </a:lnTo>
                    <a:cubicBezTo>
                      <a:pt x="857" y="523"/>
                      <a:pt x="798" y="335"/>
                      <a:pt x="757" y="302"/>
                    </a:cubicBezTo>
                    <a:cubicBezTo>
                      <a:pt x="716" y="269"/>
                      <a:pt x="701" y="305"/>
                      <a:pt x="672" y="349"/>
                    </a:cubicBezTo>
                    <a:cubicBezTo>
                      <a:pt x="643" y="393"/>
                      <a:pt x="666" y="564"/>
                      <a:pt x="583" y="564"/>
                    </a:cubicBezTo>
                    <a:cubicBezTo>
                      <a:pt x="500" y="564"/>
                      <a:pt x="224" y="416"/>
                      <a:pt x="173" y="352"/>
                    </a:cubicBezTo>
                    <a:cubicBezTo>
                      <a:pt x="122" y="288"/>
                      <a:pt x="285" y="198"/>
                      <a:pt x="275" y="178"/>
                    </a:cubicBezTo>
                    <a:cubicBezTo>
                      <a:pt x="265" y="158"/>
                      <a:pt x="154" y="252"/>
                      <a:pt x="112" y="230"/>
                    </a:cubicBezTo>
                    <a:cubicBezTo>
                      <a:pt x="70" y="208"/>
                      <a:pt x="0" y="84"/>
                      <a:pt x="21" y="48"/>
                    </a:cubicBezTo>
                    <a:cubicBezTo>
                      <a:pt x="42" y="12"/>
                      <a:pt x="193" y="19"/>
                      <a:pt x="238" y="12"/>
                    </a:cubicBezTo>
                    <a:close/>
                  </a:path>
                </a:pathLst>
              </a:custGeom>
              <a:solidFill>
                <a:srgbClr val="96969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9718" name="Oval 43"/>
              <p:cNvSpPr>
                <a:spLocks noChangeArrowheads="1"/>
              </p:cNvSpPr>
              <p:nvPr/>
            </p:nvSpPr>
            <p:spPr bwMode="auto">
              <a:xfrm>
                <a:off x="4401" y="1056"/>
                <a:ext cx="1398" cy="1366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29715" name="Text Box 44"/>
            <p:cNvSpPr txBox="1">
              <a:spLocks noChangeArrowheads="1"/>
            </p:cNvSpPr>
            <p:nvPr/>
          </p:nvSpPr>
          <p:spPr bwMode="auto">
            <a:xfrm>
              <a:off x="4763" y="1399"/>
              <a:ext cx="13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GB" sz="2400" baseline="0">
                  <a:solidFill>
                    <a:srgbClr val="0000FF"/>
                  </a:solidFill>
                </a:rPr>
                <a:t>Mis-register</a:t>
              </a:r>
              <a:endParaRPr lang="en-GB" sz="3200" baseline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7458075" y="4348163"/>
            <a:ext cx="2219325" cy="2168525"/>
            <a:chOff x="4698" y="2739"/>
            <a:chExt cx="1398" cy="1366"/>
          </a:xfrm>
        </p:grpSpPr>
        <p:sp>
          <p:nvSpPr>
            <p:cNvPr id="29710" name="Oval 46"/>
            <p:cNvSpPr>
              <a:spLocks noChangeArrowheads="1"/>
            </p:cNvSpPr>
            <p:nvPr/>
          </p:nvSpPr>
          <p:spPr bwMode="auto">
            <a:xfrm>
              <a:off x="4698" y="2739"/>
              <a:ext cx="1398" cy="136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9711" name="Freeform 47"/>
            <p:cNvSpPr>
              <a:spLocks/>
            </p:cNvSpPr>
            <p:nvPr/>
          </p:nvSpPr>
          <p:spPr bwMode="auto">
            <a:xfrm>
              <a:off x="4702" y="2961"/>
              <a:ext cx="1138" cy="1137"/>
            </a:xfrm>
            <a:custGeom>
              <a:avLst/>
              <a:gdLst>
                <a:gd name="T0" fmla="*/ 159 w 1138"/>
                <a:gd name="T1" fmla="*/ 32 h 1137"/>
                <a:gd name="T2" fmla="*/ 318 w 1138"/>
                <a:gd name="T3" fmla="*/ 39 h 1137"/>
                <a:gd name="T4" fmla="*/ 318 w 1138"/>
                <a:gd name="T5" fmla="*/ 233 h 1137"/>
                <a:gd name="T6" fmla="*/ 138 w 1138"/>
                <a:gd name="T7" fmla="*/ 518 h 1137"/>
                <a:gd name="T8" fmla="*/ 129 w 1138"/>
                <a:gd name="T9" fmla="*/ 603 h 1137"/>
                <a:gd name="T10" fmla="*/ 271 w 1138"/>
                <a:gd name="T11" fmla="*/ 504 h 1137"/>
                <a:gd name="T12" fmla="*/ 346 w 1138"/>
                <a:gd name="T13" fmla="*/ 318 h 1137"/>
                <a:gd name="T14" fmla="*/ 422 w 1138"/>
                <a:gd name="T15" fmla="*/ 119 h 1137"/>
                <a:gd name="T16" fmla="*/ 583 w 1138"/>
                <a:gd name="T17" fmla="*/ 53 h 1137"/>
                <a:gd name="T18" fmla="*/ 790 w 1138"/>
                <a:gd name="T19" fmla="*/ 238 h 1137"/>
                <a:gd name="T20" fmla="*/ 1008 w 1138"/>
                <a:gd name="T21" fmla="*/ 561 h 1137"/>
                <a:gd name="T22" fmla="*/ 1130 w 1138"/>
                <a:gd name="T23" fmla="*/ 874 h 1137"/>
                <a:gd name="T24" fmla="*/ 1054 w 1138"/>
                <a:gd name="T25" fmla="*/ 1041 h 1137"/>
                <a:gd name="T26" fmla="*/ 963 w 1138"/>
                <a:gd name="T27" fmla="*/ 1102 h 1137"/>
                <a:gd name="T28" fmla="*/ 568 w 1138"/>
                <a:gd name="T29" fmla="*/ 1132 h 1137"/>
                <a:gd name="T30" fmla="*/ 553 w 1138"/>
                <a:gd name="T31" fmla="*/ 1117 h 1137"/>
                <a:gd name="T32" fmla="*/ 720 w 1138"/>
                <a:gd name="T33" fmla="*/ 1011 h 1137"/>
                <a:gd name="T34" fmla="*/ 827 w 1138"/>
                <a:gd name="T35" fmla="*/ 829 h 1137"/>
                <a:gd name="T36" fmla="*/ 796 w 1138"/>
                <a:gd name="T37" fmla="*/ 646 h 1137"/>
                <a:gd name="T38" fmla="*/ 592 w 1138"/>
                <a:gd name="T39" fmla="*/ 305 h 1137"/>
                <a:gd name="T40" fmla="*/ 507 w 1138"/>
                <a:gd name="T41" fmla="*/ 352 h 1137"/>
                <a:gd name="T42" fmla="*/ 423 w 1138"/>
                <a:gd name="T43" fmla="*/ 542 h 1137"/>
                <a:gd name="T44" fmla="*/ 304 w 1138"/>
                <a:gd name="T45" fmla="*/ 713 h 1137"/>
                <a:gd name="T46" fmla="*/ 120 w 1138"/>
                <a:gd name="T47" fmla="*/ 841 h 1137"/>
                <a:gd name="T48" fmla="*/ 22 w 1138"/>
                <a:gd name="T49" fmla="*/ 594 h 1137"/>
                <a:gd name="T50" fmla="*/ 7 w 1138"/>
                <a:gd name="T51" fmla="*/ 366 h 1137"/>
                <a:gd name="T52" fmla="*/ 63 w 1138"/>
                <a:gd name="T53" fmla="*/ 295 h 1137"/>
                <a:gd name="T54" fmla="*/ 110 w 1138"/>
                <a:gd name="T55" fmla="*/ 181 h 1137"/>
                <a:gd name="T56" fmla="*/ 52 w 1138"/>
                <a:gd name="T57" fmla="*/ 199 h 1137"/>
                <a:gd name="T58" fmla="*/ 159 w 1138"/>
                <a:gd name="T59" fmla="*/ 32 h 11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38"/>
                <a:gd name="T91" fmla="*/ 0 h 1137"/>
                <a:gd name="T92" fmla="*/ 1138 w 1138"/>
                <a:gd name="T93" fmla="*/ 1137 h 11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38" h="1137">
                  <a:moveTo>
                    <a:pt x="159" y="32"/>
                  </a:moveTo>
                  <a:cubicBezTo>
                    <a:pt x="216" y="0"/>
                    <a:pt x="292" y="6"/>
                    <a:pt x="318" y="39"/>
                  </a:cubicBezTo>
                  <a:cubicBezTo>
                    <a:pt x="344" y="72"/>
                    <a:pt x="348" y="154"/>
                    <a:pt x="318" y="233"/>
                  </a:cubicBezTo>
                  <a:cubicBezTo>
                    <a:pt x="288" y="313"/>
                    <a:pt x="170" y="456"/>
                    <a:pt x="138" y="518"/>
                  </a:cubicBezTo>
                  <a:cubicBezTo>
                    <a:pt x="107" y="580"/>
                    <a:pt x="107" y="606"/>
                    <a:pt x="129" y="603"/>
                  </a:cubicBezTo>
                  <a:cubicBezTo>
                    <a:pt x="151" y="601"/>
                    <a:pt x="235" y="551"/>
                    <a:pt x="271" y="504"/>
                  </a:cubicBezTo>
                  <a:cubicBezTo>
                    <a:pt x="307" y="456"/>
                    <a:pt x="321" y="383"/>
                    <a:pt x="346" y="318"/>
                  </a:cubicBezTo>
                  <a:cubicBezTo>
                    <a:pt x="371" y="254"/>
                    <a:pt x="383" y="164"/>
                    <a:pt x="422" y="119"/>
                  </a:cubicBezTo>
                  <a:cubicBezTo>
                    <a:pt x="461" y="75"/>
                    <a:pt x="521" y="33"/>
                    <a:pt x="583" y="53"/>
                  </a:cubicBezTo>
                  <a:cubicBezTo>
                    <a:pt x="644" y="73"/>
                    <a:pt x="719" y="154"/>
                    <a:pt x="790" y="238"/>
                  </a:cubicBezTo>
                  <a:cubicBezTo>
                    <a:pt x="861" y="322"/>
                    <a:pt x="951" y="455"/>
                    <a:pt x="1008" y="561"/>
                  </a:cubicBezTo>
                  <a:cubicBezTo>
                    <a:pt x="1065" y="667"/>
                    <a:pt x="1122" y="794"/>
                    <a:pt x="1130" y="874"/>
                  </a:cubicBezTo>
                  <a:cubicBezTo>
                    <a:pt x="1138" y="954"/>
                    <a:pt x="1082" y="1003"/>
                    <a:pt x="1054" y="1041"/>
                  </a:cubicBezTo>
                  <a:lnTo>
                    <a:pt x="963" y="1102"/>
                  </a:lnTo>
                  <a:cubicBezTo>
                    <a:pt x="882" y="1117"/>
                    <a:pt x="636" y="1129"/>
                    <a:pt x="568" y="1132"/>
                  </a:cubicBezTo>
                  <a:cubicBezTo>
                    <a:pt x="500" y="1135"/>
                    <a:pt x="528" y="1137"/>
                    <a:pt x="553" y="1117"/>
                  </a:cubicBezTo>
                  <a:cubicBezTo>
                    <a:pt x="578" y="1097"/>
                    <a:pt x="674" y="1059"/>
                    <a:pt x="720" y="1011"/>
                  </a:cubicBezTo>
                  <a:cubicBezTo>
                    <a:pt x="766" y="963"/>
                    <a:pt x="814" y="890"/>
                    <a:pt x="827" y="829"/>
                  </a:cubicBezTo>
                  <a:cubicBezTo>
                    <a:pt x="840" y="768"/>
                    <a:pt x="835" y="733"/>
                    <a:pt x="796" y="646"/>
                  </a:cubicBezTo>
                  <a:cubicBezTo>
                    <a:pt x="757" y="559"/>
                    <a:pt x="640" y="354"/>
                    <a:pt x="592" y="305"/>
                  </a:cubicBezTo>
                  <a:cubicBezTo>
                    <a:pt x="544" y="256"/>
                    <a:pt x="536" y="313"/>
                    <a:pt x="507" y="352"/>
                  </a:cubicBezTo>
                  <a:cubicBezTo>
                    <a:pt x="479" y="392"/>
                    <a:pt x="457" y="482"/>
                    <a:pt x="423" y="542"/>
                  </a:cubicBezTo>
                  <a:cubicBezTo>
                    <a:pt x="388" y="602"/>
                    <a:pt x="354" y="663"/>
                    <a:pt x="304" y="713"/>
                  </a:cubicBezTo>
                  <a:cubicBezTo>
                    <a:pt x="254" y="763"/>
                    <a:pt x="167" y="861"/>
                    <a:pt x="120" y="841"/>
                  </a:cubicBezTo>
                  <a:cubicBezTo>
                    <a:pt x="73" y="821"/>
                    <a:pt x="41" y="673"/>
                    <a:pt x="22" y="594"/>
                  </a:cubicBezTo>
                  <a:cubicBezTo>
                    <a:pt x="3" y="515"/>
                    <a:pt x="0" y="416"/>
                    <a:pt x="7" y="366"/>
                  </a:cubicBezTo>
                  <a:cubicBezTo>
                    <a:pt x="14" y="316"/>
                    <a:pt x="46" y="326"/>
                    <a:pt x="63" y="295"/>
                  </a:cubicBezTo>
                  <a:cubicBezTo>
                    <a:pt x="80" y="264"/>
                    <a:pt x="112" y="197"/>
                    <a:pt x="110" y="181"/>
                  </a:cubicBezTo>
                  <a:cubicBezTo>
                    <a:pt x="108" y="165"/>
                    <a:pt x="44" y="224"/>
                    <a:pt x="52" y="199"/>
                  </a:cubicBezTo>
                  <a:cubicBezTo>
                    <a:pt x="60" y="174"/>
                    <a:pt x="137" y="67"/>
                    <a:pt x="159" y="32"/>
                  </a:cubicBezTo>
                  <a:close/>
                </a:path>
              </a:pathLst>
            </a:custGeom>
            <a:solidFill>
              <a:srgbClr val="96969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9712" name="Oval 48"/>
            <p:cNvSpPr>
              <a:spLocks noChangeArrowheads="1"/>
            </p:cNvSpPr>
            <p:nvPr/>
          </p:nvSpPr>
          <p:spPr bwMode="auto">
            <a:xfrm>
              <a:off x="4698" y="2739"/>
              <a:ext cx="1398" cy="1366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9713" name="Text Box 49"/>
            <p:cNvSpPr txBox="1">
              <a:spLocks noChangeArrowheads="1"/>
            </p:cNvSpPr>
            <p:nvPr/>
          </p:nvSpPr>
          <p:spPr bwMode="auto">
            <a:xfrm>
              <a:off x="4698" y="2985"/>
              <a:ext cx="13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GB" sz="2400" baseline="0">
                  <a:solidFill>
                    <a:srgbClr val="0000FF"/>
                  </a:solidFill>
                </a:rPr>
                <a:t>Mis-register</a:t>
              </a:r>
            </a:p>
          </p:txBody>
        </p:sp>
      </p:grpSp>
      <p:pic>
        <p:nvPicPr>
          <p:cNvPr id="50" name="Picture 1026" descr="gauss_conv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63" y="0"/>
            <a:ext cx="14176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027" descr="circle_conv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11113"/>
            <a:ext cx="1406525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031" descr="not_conv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41275"/>
            <a:ext cx="13604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title"/>
          </p:nvPr>
        </p:nvSpPr>
        <p:spPr>
          <a:xfrm>
            <a:off x="276225" y="0"/>
            <a:ext cx="8915400" cy="1143000"/>
          </a:xfrm>
        </p:spPr>
        <p:txBody>
          <a:bodyPr/>
          <a:lstStyle/>
          <a:p>
            <a:pPr eaLnBrk="1" hangingPunct="1"/>
            <a:r>
              <a:rPr lang="en-GB" smtClean="0"/>
              <a:t>“Globals” for VBM</a:t>
            </a:r>
          </a:p>
        </p:txBody>
      </p:sp>
      <p:sp>
        <p:nvSpPr>
          <p:cNvPr id="40964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262063"/>
            <a:ext cx="4375150" cy="5002212"/>
          </a:xfrm>
        </p:spPr>
        <p:txBody>
          <a:bodyPr/>
          <a:lstStyle/>
          <a:p>
            <a:pPr eaLnBrk="1" hangingPunct="1"/>
            <a:r>
              <a:rPr lang="en-GB" sz="2400" smtClean="0"/>
              <a:t>Shape is really a multivariate concept</a:t>
            </a:r>
          </a:p>
          <a:p>
            <a:pPr lvl="1" eaLnBrk="1" hangingPunct="1"/>
            <a:r>
              <a:rPr lang="en-GB" sz="2000" smtClean="0"/>
              <a:t>Dependencies among volumes in different regions</a:t>
            </a:r>
          </a:p>
          <a:p>
            <a:pPr eaLnBrk="1" hangingPunct="1"/>
            <a:r>
              <a:rPr lang="en-GB" sz="2400" smtClean="0"/>
              <a:t>SPM is mass univariate</a:t>
            </a:r>
          </a:p>
          <a:p>
            <a:pPr lvl="1" eaLnBrk="1" hangingPunct="1"/>
            <a:r>
              <a:rPr lang="en-GB" sz="2000" smtClean="0"/>
              <a:t>Combining voxel-wise information with “global” integrated tissue volume provides a compromise</a:t>
            </a:r>
          </a:p>
          <a:p>
            <a:pPr lvl="1" eaLnBrk="1" hangingPunct="1"/>
            <a:r>
              <a:rPr lang="en-GB" sz="2000" smtClean="0"/>
              <a:t>Using either ANCOVA or proportional scaling</a:t>
            </a:r>
          </a:p>
        </p:txBody>
      </p:sp>
      <p:pic>
        <p:nvPicPr>
          <p:cNvPr id="4096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801688"/>
            <a:ext cx="4418012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 Box 15"/>
          <p:cNvSpPr txBox="1">
            <a:spLocks noChangeArrowheads="1"/>
          </p:cNvSpPr>
          <p:nvPr/>
        </p:nvSpPr>
        <p:spPr bwMode="auto">
          <a:xfrm>
            <a:off x="5346700" y="3973513"/>
            <a:ext cx="44910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 dirty="0">
                <a:latin typeface="+mn-lt"/>
              </a:rPr>
              <a:t>(ii) is globally thicker, but locally thinner than (</a:t>
            </a:r>
            <a:r>
              <a:rPr lang="en-GB" sz="2800" dirty="0" err="1">
                <a:latin typeface="+mn-lt"/>
              </a:rPr>
              <a:t>i</a:t>
            </a:r>
            <a:r>
              <a:rPr lang="en-GB" sz="2800" dirty="0">
                <a:latin typeface="+mn-lt"/>
              </a:rPr>
              <a:t>) – either of these effects may be of interest to us.</a:t>
            </a:r>
            <a:endParaRPr lang="en-GB" sz="2800" b="1" dirty="0">
              <a:latin typeface="+mn-lt"/>
            </a:endParaRPr>
          </a:p>
        </p:txBody>
      </p:sp>
      <p:sp>
        <p:nvSpPr>
          <p:cNvPr id="40967" name="Text Box 16"/>
          <p:cNvSpPr txBox="1">
            <a:spLocks noChangeArrowheads="1"/>
          </p:cNvSpPr>
          <p:nvPr/>
        </p:nvSpPr>
        <p:spPr bwMode="auto">
          <a:xfrm>
            <a:off x="5551488" y="5500688"/>
            <a:ext cx="428625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 dirty="0">
                <a:latin typeface="+mn-lt"/>
              </a:rPr>
              <a:t>Fig. from: </a:t>
            </a:r>
            <a:r>
              <a:rPr lang="en-GB" sz="2800" i="1" dirty="0">
                <a:latin typeface="+mn-lt"/>
              </a:rPr>
              <a:t>Voxel-based morphometry of the human brain…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Mechelli</a:t>
            </a:r>
            <a:r>
              <a:rPr lang="en-GB" sz="2800" dirty="0">
                <a:latin typeface="+mn-lt"/>
              </a:rPr>
              <a:t>, Price, </a:t>
            </a:r>
            <a:r>
              <a:rPr lang="en-GB" sz="2800" dirty="0" err="1">
                <a:latin typeface="+mn-lt"/>
              </a:rPr>
              <a:t>Friston</a:t>
            </a:r>
            <a:r>
              <a:rPr lang="en-GB" sz="2800" dirty="0">
                <a:latin typeface="+mn-lt"/>
              </a:rPr>
              <a:t> and </a:t>
            </a:r>
            <a:r>
              <a:rPr lang="en-GB" sz="2800" dirty="0" err="1">
                <a:latin typeface="+mn-lt"/>
              </a:rPr>
              <a:t>Ashburner</a:t>
            </a:r>
            <a:r>
              <a:rPr lang="en-GB" sz="2800" dirty="0">
                <a:latin typeface="+mn-lt"/>
              </a:rPr>
              <a:t>. Current Medical Imaging Reviews 1(2), 2005.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  <p:bldP spid="409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Total Intracranial Volume (TIV/ICV)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“Global” integrated tissue volume may be correlated with interesting regional effects</a:t>
            </a:r>
          </a:p>
          <a:p>
            <a:pPr lvl="1" eaLnBrk="1" hangingPunct="1"/>
            <a:r>
              <a:rPr lang="en-GB" dirty="0" smtClean="0"/>
              <a:t>Correcting for </a:t>
            </a:r>
            <a:r>
              <a:rPr lang="en-GB" dirty="0" err="1" smtClean="0"/>
              <a:t>globals</a:t>
            </a:r>
            <a:r>
              <a:rPr lang="en-GB" dirty="0" smtClean="0"/>
              <a:t> in this case may overly reduce sensitivity to local differences</a:t>
            </a:r>
          </a:p>
          <a:p>
            <a:pPr lvl="1" eaLnBrk="1" hangingPunct="1"/>
            <a:r>
              <a:rPr lang="en-GB" dirty="0" smtClean="0"/>
              <a:t>Total intracranial volume integrates GM, WM and CSF, or attempts to measure the skull-volume directly</a:t>
            </a:r>
          </a:p>
          <a:p>
            <a:pPr lvl="2" eaLnBrk="1" hangingPunct="1"/>
            <a:r>
              <a:rPr lang="en-GB" dirty="0" smtClean="0"/>
              <a:t>Not sensitive to global reduction of GM+WM (cancelled out by CSF expansion – skull is fixed!)</a:t>
            </a:r>
          </a:p>
          <a:p>
            <a:pPr lvl="1" eaLnBrk="1" hangingPunct="1"/>
            <a:r>
              <a:rPr lang="en-GB" dirty="0" smtClean="0"/>
              <a:t>Correcting for TIV in VBM statistics may give more powerful and/or more interpretable results</a:t>
            </a:r>
          </a:p>
          <a:p>
            <a:pPr lvl="2" eaLnBrk="1" hangingPunct="1"/>
            <a:r>
              <a:rPr lang="en-GB" dirty="0" smtClean="0"/>
              <a:t>See e.g. Barnes et al. </a:t>
            </a:r>
            <a:r>
              <a:rPr lang="en-GB" dirty="0"/>
              <a:t>(2010) </a:t>
            </a:r>
            <a:r>
              <a:rPr lang="en-GB" dirty="0" smtClean="0">
                <a:hlinkClick r:id="rId2"/>
              </a:rPr>
              <a:t>doi:10.1016/j.neuroimage.2010.06.025</a:t>
            </a:r>
            <a:r>
              <a:rPr lang="en-GB" dirty="0" smtClean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Aims of computational neuroanatomy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Many interesting and clinically important questions might relate to the shape or local size of regions of the brain</a:t>
            </a:r>
          </a:p>
          <a:p>
            <a:r>
              <a:rPr lang="en-GB" dirty="0" smtClean="0"/>
              <a:t>For example, whether (and where) local patterns of brain </a:t>
            </a:r>
            <a:r>
              <a:rPr lang="en-GB" dirty="0" err="1" smtClean="0"/>
              <a:t>morphometry</a:t>
            </a:r>
            <a:r>
              <a:rPr lang="en-GB" dirty="0" smtClean="0"/>
              <a:t> help to:</a:t>
            </a:r>
          </a:p>
          <a:p>
            <a:pPr lvl="1"/>
            <a:r>
              <a:rPr lang="en-GB" dirty="0" smtClean="0"/>
              <a:t>Distinguish schizophrenics from healthy controls</a:t>
            </a:r>
          </a:p>
          <a:p>
            <a:pPr lvl="1"/>
            <a:r>
              <a:rPr lang="en-GB" dirty="0" smtClean="0"/>
              <a:t>Explain the changes seen in development and aging </a:t>
            </a:r>
          </a:p>
          <a:p>
            <a:pPr lvl="1"/>
            <a:r>
              <a:rPr lang="en-GB" dirty="0" smtClean="0"/>
              <a:t>Understand plasticity, e.g. when learning new skills</a:t>
            </a:r>
          </a:p>
          <a:p>
            <a:pPr lvl="1"/>
            <a:r>
              <a:rPr lang="en-GB" dirty="0" smtClean="0"/>
              <a:t>Find structural correlates (scores, traits, genetics, etc.)</a:t>
            </a:r>
          </a:p>
          <a:p>
            <a:pPr lvl="1"/>
            <a:r>
              <a:rPr lang="en-GB" dirty="0" smtClean="0"/>
              <a:t>Differentiate degenerative disease from healthy aging</a:t>
            </a:r>
          </a:p>
          <a:p>
            <a:pPr lvl="2"/>
            <a:r>
              <a:rPr lang="en-GB" dirty="0" smtClean="0"/>
              <a:t>Evaluate subjects on drug treatments versus placebo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VBM’s statistical validity</a:t>
            </a:r>
          </a:p>
        </p:txBody>
      </p:sp>
      <p:sp>
        <p:nvSpPr>
          <p:cNvPr id="2416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Residuals from VBM models are not normally distributed</a:t>
            </a:r>
          </a:p>
          <a:p>
            <a:pPr eaLnBrk="1" hangingPunct="1"/>
            <a:r>
              <a:rPr lang="en-US" dirty="0" smtClean="0"/>
              <a:t>Little impact on uncorrected statistics for experiments comparing reasonably sized groups</a:t>
            </a:r>
          </a:p>
          <a:p>
            <a:pPr eaLnBrk="1" hangingPunct="1"/>
            <a:r>
              <a:rPr lang="en-US" dirty="0" smtClean="0"/>
              <a:t>Probably invalid for experiments that compare single subjects or very small patient groups with a larger control group</a:t>
            </a:r>
          </a:p>
          <a:p>
            <a:pPr eaLnBrk="1" hangingPunct="1"/>
            <a:r>
              <a:rPr lang="en-US" dirty="0" smtClean="0"/>
              <a:t>Can be partially mitigated with larger amounts of smoothing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1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1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1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1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VBM’s statistical validity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Correction for multiple comparisons</a:t>
            </a:r>
          </a:p>
          <a:p>
            <a:pPr lvl="1" eaLnBrk="1" hangingPunct="1"/>
            <a:r>
              <a:rPr lang="en-US" dirty="0" smtClean="0"/>
              <a:t>RFT correction based on peak heights (FWE or FDR) is fine</a:t>
            </a:r>
          </a:p>
          <a:p>
            <a:pPr eaLnBrk="1" hangingPunct="1"/>
            <a:r>
              <a:rPr lang="en-US" dirty="0" smtClean="0"/>
              <a:t>Correction using cluster extents can be problematic</a:t>
            </a:r>
          </a:p>
          <a:p>
            <a:pPr lvl="1" eaLnBrk="1" hangingPunct="1"/>
            <a:r>
              <a:rPr lang="en-US" dirty="0" smtClean="0"/>
              <a:t>SPM usually assumes that the roughness/smoothness of the random field is the same throughout the brain</a:t>
            </a:r>
          </a:p>
          <a:p>
            <a:pPr lvl="2" eaLnBrk="1" hangingPunct="1"/>
            <a:r>
              <a:rPr lang="en-US" dirty="0" smtClean="0"/>
              <a:t>VBM residuals typically have spatially varying smoothness</a:t>
            </a:r>
          </a:p>
          <a:p>
            <a:pPr lvl="2" eaLnBrk="1" hangingPunct="1"/>
            <a:r>
              <a:rPr lang="en-US" dirty="0" smtClean="0"/>
              <a:t>Bigger blobs expected in smoother regions</a:t>
            </a:r>
          </a:p>
          <a:p>
            <a:pPr lvl="1" eaLnBrk="1" hangingPunct="1"/>
            <a:r>
              <a:rPr lang="en-US" dirty="0" smtClean="0"/>
              <a:t>Cluster-based correction accounting for “</a:t>
            </a:r>
            <a:r>
              <a:rPr lang="en-US" dirty="0" err="1" smtClean="0"/>
              <a:t>nonstationary</a:t>
            </a:r>
            <a:r>
              <a:rPr lang="en-US" dirty="0" smtClean="0"/>
              <a:t>” smoothness is under development</a:t>
            </a:r>
          </a:p>
          <a:p>
            <a:pPr lvl="2" eaLnBrk="1" hangingPunct="1"/>
            <a:r>
              <a:rPr lang="en-US" dirty="0" smtClean="0"/>
              <a:t>See also Satoru </a:t>
            </a:r>
            <a:r>
              <a:rPr lang="en-US" dirty="0" err="1" smtClean="0"/>
              <a:t>Hayasaka’s</a:t>
            </a:r>
            <a:r>
              <a:rPr lang="en-US" dirty="0" smtClean="0"/>
              <a:t> </a:t>
            </a:r>
            <a:r>
              <a:rPr lang="en-US" dirty="0" err="1" smtClean="0"/>
              <a:t>nonstationarity</a:t>
            </a:r>
            <a:r>
              <a:rPr lang="en-US" dirty="0" smtClean="0"/>
              <a:t> toolbox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http://www.fmri.wfubmc.edu/cms/NS-General</a:t>
            </a:r>
            <a:endParaRPr lang="en-US" dirty="0" smtClean="0"/>
          </a:p>
          <a:p>
            <a:pPr lvl="2" eaLnBrk="1" hangingPunct="1"/>
            <a:r>
              <a:rPr lang="en-US" dirty="0" smtClean="0"/>
              <a:t>Or use </a:t>
            </a:r>
            <a:r>
              <a:rPr lang="en-US" dirty="0" err="1" smtClean="0"/>
              <a:t>SnPM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Longitudinal VBM</a:t>
            </a:r>
            <a:endParaRPr lang="en-GB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simplest method for longitudinal VBM is to use cross-sectional preprocessing, but longitudinal statistics</a:t>
            </a:r>
          </a:p>
          <a:p>
            <a:pPr lvl="1" eaLnBrk="1" hangingPunct="1"/>
            <a:r>
              <a:rPr lang="en-US" dirty="0" smtClean="0"/>
              <a:t>Standard preprocessing not optimal, but unbiased</a:t>
            </a:r>
          </a:p>
          <a:p>
            <a:pPr lvl="1" eaLnBrk="1" hangingPunct="1"/>
            <a:r>
              <a:rPr lang="en-US" dirty="0" smtClean="0"/>
              <a:t>Non-longitudinal </a:t>
            </a:r>
            <a:r>
              <a:rPr lang="en-US" dirty="0"/>
              <a:t>statistical </a:t>
            </a:r>
            <a:r>
              <a:rPr lang="en-US" dirty="0" smtClean="0"/>
              <a:t>analysis would be severely biased</a:t>
            </a:r>
          </a:p>
          <a:p>
            <a:pPr lvl="2" eaLnBrk="1" hangingPunct="1"/>
            <a:r>
              <a:rPr lang="en-US" dirty="0" smtClean="0"/>
              <a:t>(Estimates of standard errors would be too small)</a:t>
            </a:r>
          </a:p>
          <a:p>
            <a:pPr eaLnBrk="1" hangingPunct="1"/>
            <a:r>
              <a:rPr lang="en-US" dirty="0" smtClean="0"/>
              <a:t>Simplest longitudinal statistical analysis: two-stage summary statistic approach (like in fMRI)</a:t>
            </a:r>
          </a:p>
          <a:p>
            <a:pPr lvl="1" eaLnBrk="1" hangingPunct="1"/>
            <a:r>
              <a:rPr lang="en-US" dirty="0" smtClean="0"/>
              <a:t>Contrast on the slope parameter for a linear regression against time within each subject</a:t>
            </a:r>
          </a:p>
          <a:p>
            <a:pPr lvl="1" eaLnBrk="1" hangingPunct="1"/>
            <a:r>
              <a:rPr lang="en-US" dirty="0" smtClean="0"/>
              <a:t>For two time-points with interval approximately constant over subjects, equivalent to simple time2 – time1 difference image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Longitudinal VBM variations</a:t>
            </a:r>
            <a:endParaRPr lang="en-GB" smtClean="0"/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Intra-subject registration over time is much more accurate than inter-subject </a:t>
            </a:r>
            <a:r>
              <a:rPr lang="en-GB" smtClean="0"/>
              <a:t>normalisation</a:t>
            </a:r>
          </a:p>
          <a:p>
            <a:pPr lvl="1" eaLnBrk="1" hangingPunct="1"/>
            <a:r>
              <a:rPr lang="en-GB" smtClean="0"/>
              <a:t>Different approaches suggested to capitalise</a:t>
            </a:r>
          </a:p>
          <a:p>
            <a:pPr eaLnBrk="1" hangingPunct="1"/>
            <a:r>
              <a:rPr lang="en-GB" smtClean="0"/>
              <a:t>A simple approach is to apply one set of normalisation parameters (e.g. Estimated from baseline images) to both baseline and repeat(s)</a:t>
            </a:r>
          </a:p>
          <a:p>
            <a:pPr lvl="1" eaLnBrk="1" hangingPunct="1"/>
            <a:r>
              <a:rPr lang="en-GB" smtClean="0"/>
              <a:t>Draganski et al (2004) Nature 427: 311-312</a:t>
            </a:r>
          </a:p>
          <a:p>
            <a:pPr eaLnBrk="1" hangingPunct="1"/>
            <a:r>
              <a:rPr lang="en-GB" smtClean="0"/>
              <a:t>“Voxel Compression mapping” – separates  expansion and contraction before smoothing</a:t>
            </a:r>
          </a:p>
          <a:p>
            <a:pPr lvl="1" eaLnBrk="1" hangingPunct="1"/>
            <a:r>
              <a:rPr lang="en-GB" smtClean="0"/>
              <a:t>Scahill et al (2002) PNAS 99:4703-4707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Longitudinal VBM and “TBM”</a:t>
            </a:r>
            <a:endParaRPr lang="en-GB" dirty="0" smtClean="0"/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95300" y="1365250"/>
            <a:ext cx="8915400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Can also combine longitudinal volume change (tensor) with baseline or average grey matter prob.</a:t>
            </a:r>
          </a:p>
          <a:p>
            <a:pPr lvl="1" eaLnBrk="1" hangingPunct="1"/>
            <a:r>
              <a:rPr lang="en-GB" dirty="0" err="1" smtClean="0"/>
              <a:t>Chételat</a:t>
            </a:r>
            <a:r>
              <a:rPr lang="en-GB" dirty="0" smtClean="0"/>
              <a:t> et al (2005) NeuroImage 27:934-946</a:t>
            </a:r>
          </a:p>
          <a:p>
            <a:pPr lvl="1" eaLnBrk="1" hangingPunct="1"/>
            <a:r>
              <a:rPr lang="en-GB" dirty="0" err="1" smtClean="0"/>
              <a:t>Kipps</a:t>
            </a:r>
            <a:r>
              <a:rPr lang="en-GB" dirty="0" smtClean="0"/>
              <a:t> et al (2005) </a:t>
            </a:r>
            <a:r>
              <a:rPr lang="en-GB" dirty="0" smtClean="0">
                <a:hlinkClick r:id="rId3"/>
              </a:rPr>
              <a:t>JNNP 76:650</a:t>
            </a:r>
            <a:r>
              <a:rPr lang="en-GB" dirty="0" smtClean="0"/>
              <a:t> </a:t>
            </a:r>
          </a:p>
          <a:p>
            <a:pPr lvl="1" eaLnBrk="1" hangingPunct="1"/>
            <a:r>
              <a:rPr lang="en-GB" dirty="0" smtClean="0"/>
              <a:t>Hobbs et al (2009) </a:t>
            </a:r>
            <a:r>
              <a:rPr lang="en-GB" dirty="0" smtClean="0">
                <a:hlinkClick r:id="rId4"/>
              </a:rPr>
              <a:t>doi:10.1136/jnnp.2009.190702</a:t>
            </a:r>
            <a:endParaRPr lang="en-GB" dirty="0" smtClean="0"/>
          </a:p>
          <a:p>
            <a:pPr eaLnBrk="1" hangingPunct="1"/>
            <a:r>
              <a:rPr lang="en-GB" dirty="0" smtClean="0"/>
              <a:t>Note that use of baseline (or repeat) instead of average might lead to bias</a:t>
            </a:r>
          </a:p>
          <a:p>
            <a:pPr lvl="1" eaLnBrk="1" hangingPunct="1"/>
            <a:r>
              <a:rPr lang="en-GB" dirty="0" smtClean="0"/>
              <a:t>Thomas et al (2009) </a:t>
            </a:r>
            <a:r>
              <a:rPr lang="en-GB" dirty="0" smtClean="0">
                <a:hlinkClick r:id="rId5"/>
              </a:rPr>
              <a:t>doi:10.1016/j.neuroimage.2009.05.097</a:t>
            </a:r>
            <a:endParaRPr lang="en-GB" dirty="0" smtClean="0"/>
          </a:p>
          <a:p>
            <a:pPr lvl="1" eaLnBrk="1" hangingPunct="1"/>
            <a:r>
              <a:rPr lang="en-GB" dirty="0" smtClean="0"/>
              <a:t>Fox et al. </a:t>
            </a:r>
            <a:r>
              <a:rPr lang="en-GB" dirty="0"/>
              <a:t>(2011) </a:t>
            </a:r>
            <a:r>
              <a:rPr lang="en-GB" dirty="0" smtClean="0">
                <a:hlinkClick r:id="rId6"/>
              </a:rPr>
              <a:t>doi:10.1016/j.neuroimage.2011.01.077</a:t>
            </a:r>
            <a:r>
              <a:rPr lang="en-GB" dirty="0" smtClean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Spatial normalisation with DARTEL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VBM is crucially dependent on registration performance</a:t>
            </a:r>
          </a:p>
          <a:p>
            <a:pPr lvl="1"/>
            <a:r>
              <a:rPr lang="en-GB" smtClean="0"/>
              <a:t>The limited flexibility of DCT normalisation has been criticised</a:t>
            </a:r>
          </a:p>
          <a:p>
            <a:pPr lvl="1"/>
            <a:r>
              <a:rPr lang="en-GB" smtClean="0"/>
              <a:t>Inverse transformations are useful, but not always well-defined</a:t>
            </a:r>
          </a:p>
          <a:p>
            <a:pPr lvl="1"/>
            <a:r>
              <a:rPr lang="en-GB" smtClean="0"/>
              <a:t>More flexible registration requires careful modelling and regularisation (prior belief about reasonable warping)</a:t>
            </a:r>
          </a:p>
          <a:p>
            <a:pPr lvl="1"/>
            <a:r>
              <a:rPr lang="en-GB" smtClean="0"/>
              <a:t>MNI/ICBM templates/priors are not universally representative</a:t>
            </a:r>
          </a:p>
          <a:p>
            <a:r>
              <a:rPr lang="en-GB" smtClean="0"/>
              <a:t>The DARTEL toolbox combines several methodological advances to address these limitations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Mathematical advances in registration</a:t>
            </a:r>
          </a:p>
        </p:txBody>
      </p:sp>
      <p:sp>
        <p:nvSpPr>
          <p:cNvPr id="284690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Large deformation concept</a:t>
            </a:r>
          </a:p>
          <a:p>
            <a:pPr lvl="1"/>
            <a:r>
              <a:rPr lang="en-GB" smtClean="0"/>
              <a:t>Regularise velocity not displacement</a:t>
            </a:r>
          </a:p>
          <a:p>
            <a:pPr lvl="2"/>
            <a:r>
              <a:rPr lang="en-GB" smtClean="0"/>
              <a:t>(syrup instead of elastic)</a:t>
            </a:r>
          </a:p>
          <a:p>
            <a:r>
              <a:rPr lang="en-GB" smtClean="0"/>
              <a:t>Leads to concept of geodesic</a:t>
            </a:r>
          </a:p>
          <a:p>
            <a:pPr lvl="1"/>
            <a:r>
              <a:rPr lang="en-GB" smtClean="0"/>
              <a:t>Provides a metric for distance between shapes</a:t>
            </a:r>
          </a:p>
          <a:p>
            <a:pPr lvl="1"/>
            <a:r>
              <a:rPr lang="en-GB" smtClean="0"/>
              <a:t>Geodesic or Riemannian average = mean shape</a:t>
            </a:r>
          </a:p>
          <a:p>
            <a:r>
              <a:rPr lang="en-GB" smtClean="0"/>
              <a:t>If velocity assumed constant computation is fast</a:t>
            </a:r>
          </a:p>
          <a:p>
            <a:pPr lvl="1"/>
            <a:r>
              <a:rPr lang="en-GB" smtClean="0"/>
              <a:t>Ashburner (2007) NeuroImage 38:95-113</a:t>
            </a:r>
          </a:p>
          <a:p>
            <a:pPr lvl="1"/>
            <a:r>
              <a:rPr lang="en-GB" smtClean="0"/>
              <a:t>DARTEL toolbox in SPM8</a:t>
            </a:r>
          </a:p>
          <a:p>
            <a:pPr lvl="2"/>
            <a:r>
              <a:rPr lang="en-GB" smtClean="0"/>
              <a:t>Currently initialised from unified seg_sn.mat files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9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Motivation for using DARTEL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Recent papers comparing different approaches have favoured more flexible methods</a:t>
            </a:r>
          </a:p>
          <a:p>
            <a:r>
              <a:rPr lang="en-GB" smtClean="0"/>
              <a:t>DARTEL usually outperforms DCT normalisation</a:t>
            </a:r>
          </a:p>
          <a:p>
            <a:pPr lvl="1"/>
            <a:r>
              <a:rPr lang="en-GB" smtClean="0"/>
              <a:t>Also comparable to the best algorithms from other software packages (though note that DARTEL and others have many tunable parameters...)</a:t>
            </a:r>
          </a:p>
          <a:p>
            <a:r>
              <a:rPr lang="en-GB" smtClean="0"/>
              <a:t>Klein et al. (2009) is a particularly thorough comparison, using expert segmentations</a:t>
            </a:r>
          </a:p>
          <a:p>
            <a:pPr lvl="1"/>
            <a:r>
              <a:rPr lang="en-GB" smtClean="0"/>
              <a:t>Results summarised in the next slide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94"/>
          <a:stretch>
            <a:fillRect/>
          </a:stretch>
        </p:blipFill>
        <p:spPr bwMode="auto">
          <a:xfrm>
            <a:off x="26988" y="25400"/>
            <a:ext cx="675005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Box 5"/>
          <p:cNvSpPr txBox="1">
            <a:spLocks noChangeArrowheads="1"/>
          </p:cNvSpPr>
          <p:nvPr/>
        </p:nvSpPr>
        <p:spPr bwMode="auto">
          <a:xfrm>
            <a:off x="6862763" y="104775"/>
            <a:ext cx="13906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 dirty="0">
                <a:latin typeface="+mn-lt"/>
              </a:rPr>
              <a:t>Part of Fig.1 in Klein et al.</a:t>
            </a: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20"/>
          <a:stretch>
            <a:fillRect/>
          </a:stretch>
        </p:blipFill>
        <p:spPr bwMode="auto">
          <a:xfrm>
            <a:off x="42863" y="3276600"/>
            <a:ext cx="968533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337550" y="2352675"/>
            <a:ext cx="13906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>
                <a:latin typeface="+mn-lt"/>
              </a:rPr>
              <a:t>Part of Fig.5 in Klein et al.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7" descr="flow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404813"/>
            <a:ext cx="3297238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DARTEL Transformations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341438"/>
            <a:ext cx="6092825" cy="5516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Displacements come from integrating velocity fields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3 </a:t>
            </a:r>
            <a:r>
              <a:rPr lang="en-US" dirty="0" smtClean="0"/>
              <a:t>(</a:t>
            </a:r>
            <a:r>
              <a:rPr lang="en-US" dirty="0" err="1" smtClean="0"/>
              <a:t>x,y,z</a:t>
            </a:r>
            <a:r>
              <a:rPr lang="en-US" dirty="0" smtClean="0"/>
              <a:t>) DF per 1.5mm cubic voxel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10^6 DF vs. 10^3 DCT bases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Scaling and squaring is used </a:t>
            </a:r>
            <a:r>
              <a:rPr lang="en-US" dirty="0" smtClean="0"/>
              <a:t>in DARTEL, more complicated again in latest work (Geodesic Shooting)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Consistent inverse transformation is easily obtained, e.g. integrate </a:t>
            </a:r>
            <a:r>
              <a:rPr lang="en-US" dirty="0" smtClean="0"/>
              <a:t>-u</a:t>
            </a:r>
          </a:p>
        </p:txBody>
      </p:sp>
      <p:pic>
        <p:nvPicPr>
          <p:cNvPr id="347142" name="Picture 6" descr="curv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3644900"/>
            <a:ext cx="3311525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SPM for group fMRI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379413" y="973138"/>
            <a:ext cx="15795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>
                <a:solidFill>
                  <a:schemeClr val="tx2"/>
                </a:solidFill>
              </a:rPr>
              <a:t>fMRI time-series</a:t>
            </a:r>
          </a:p>
        </p:txBody>
      </p:sp>
      <p:pic>
        <p:nvPicPr>
          <p:cNvPr id="13316" name="Picture 5" descr="ju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3271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6" descr="ju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14033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7" descr="ju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479550"/>
            <a:ext cx="1220788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8" descr="ju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5557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0" name="AutoShape 9"/>
          <p:cNvSpPr>
            <a:spLocks noChangeArrowheads="1"/>
          </p:cNvSpPr>
          <p:nvPr/>
        </p:nvSpPr>
        <p:spPr bwMode="auto">
          <a:xfrm>
            <a:off x="2036763" y="1555750"/>
            <a:ext cx="1930400" cy="990600"/>
          </a:xfrm>
          <a:prstGeom prst="rightArrow">
            <a:avLst>
              <a:gd name="adj1" fmla="val 50000"/>
              <a:gd name="adj2" fmla="val 449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/>
              <a:t>Preprocessing</a:t>
            </a:r>
          </a:p>
        </p:txBody>
      </p:sp>
      <p:sp>
        <p:nvSpPr>
          <p:cNvPr id="13321" name="AutoShape 10"/>
          <p:cNvSpPr>
            <a:spLocks noChangeArrowheads="1"/>
          </p:cNvSpPr>
          <p:nvPr/>
        </p:nvSpPr>
        <p:spPr bwMode="auto">
          <a:xfrm>
            <a:off x="4119563" y="1555750"/>
            <a:ext cx="1930400" cy="990600"/>
          </a:xfrm>
          <a:prstGeom prst="rightArrow">
            <a:avLst>
              <a:gd name="adj1" fmla="val 50000"/>
              <a:gd name="adj2" fmla="val 449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/>
              <a:t>Stat. modelling</a:t>
            </a:r>
          </a:p>
        </p:txBody>
      </p:sp>
      <p:sp>
        <p:nvSpPr>
          <p:cNvPr id="13322" name="Rectangle 11"/>
          <p:cNvSpPr>
            <a:spLocks noChangeArrowheads="1"/>
          </p:cNvSpPr>
          <p:nvPr/>
        </p:nvSpPr>
        <p:spPr bwMode="auto">
          <a:xfrm>
            <a:off x="8288338" y="1689100"/>
            <a:ext cx="1352550" cy="725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/>
              <a:t>spm T</a:t>
            </a:r>
            <a:br>
              <a:rPr lang="en-GB"/>
            </a:br>
            <a:r>
              <a:rPr lang="en-GB"/>
              <a:t>Image</a:t>
            </a:r>
          </a:p>
        </p:txBody>
      </p:sp>
      <p:sp>
        <p:nvSpPr>
          <p:cNvPr id="13323" name="AutoShape 12"/>
          <p:cNvSpPr>
            <a:spLocks noChangeArrowheads="1"/>
          </p:cNvSpPr>
          <p:nvPr/>
        </p:nvSpPr>
        <p:spPr bwMode="auto">
          <a:xfrm>
            <a:off x="6203950" y="1555750"/>
            <a:ext cx="1930400" cy="990600"/>
          </a:xfrm>
          <a:prstGeom prst="rightArrow">
            <a:avLst>
              <a:gd name="adj1" fmla="val 50000"/>
              <a:gd name="adj2" fmla="val 449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/>
              <a:t>Results query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79413" y="2968625"/>
            <a:ext cx="9261475" cy="1801813"/>
            <a:chOff x="221" y="1870"/>
            <a:chExt cx="5385" cy="1135"/>
          </a:xfrm>
        </p:grpSpPr>
        <p:sp>
          <p:nvSpPr>
            <p:cNvPr id="13340" name="Rectangle 13"/>
            <p:cNvSpPr>
              <a:spLocks noChangeArrowheads="1"/>
            </p:cNvSpPr>
            <p:nvPr/>
          </p:nvSpPr>
          <p:spPr bwMode="auto">
            <a:xfrm>
              <a:off x="221" y="1870"/>
              <a:ext cx="918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>
                  <a:solidFill>
                    <a:schemeClr val="tx2"/>
                  </a:solidFill>
                </a:rPr>
                <a:t>fMRI time-series</a:t>
              </a:r>
            </a:p>
          </p:txBody>
        </p:sp>
        <p:pic>
          <p:nvPicPr>
            <p:cNvPr id="13341" name="Picture 14" descr="jun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" y="2093"/>
              <a:ext cx="709" cy="76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42" name="Picture 15" descr="jun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141"/>
              <a:ext cx="709" cy="76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43" name="Picture 16" descr="jun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" y="2189"/>
              <a:ext cx="710" cy="76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44" name="Picture 17" descr="jun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" y="2237"/>
              <a:ext cx="709" cy="76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45" name="AutoShape 18"/>
            <p:cNvSpPr>
              <a:spLocks noChangeArrowheads="1"/>
            </p:cNvSpPr>
            <p:nvPr/>
          </p:nvSpPr>
          <p:spPr bwMode="auto">
            <a:xfrm>
              <a:off x="1184" y="2237"/>
              <a:ext cx="1123" cy="624"/>
            </a:xfrm>
            <a:prstGeom prst="rightArrow">
              <a:avLst>
                <a:gd name="adj1" fmla="val 50000"/>
                <a:gd name="adj2" fmla="val 449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/>
                <a:t>Preprocessing</a:t>
              </a:r>
            </a:p>
          </p:txBody>
        </p:sp>
        <p:sp>
          <p:nvSpPr>
            <p:cNvPr id="13346" name="AutoShape 19"/>
            <p:cNvSpPr>
              <a:spLocks noChangeArrowheads="1"/>
            </p:cNvSpPr>
            <p:nvPr/>
          </p:nvSpPr>
          <p:spPr bwMode="auto">
            <a:xfrm>
              <a:off x="2395" y="2237"/>
              <a:ext cx="1123" cy="624"/>
            </a:xfrm>
            <a:prstGeom prst="rightArrow">
              <a:avLst>
                <a:gd name="adj1" fmla="val 50000"/>
                <a:gd name="adj2" fmla="val 449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/>
                <a:t>Stat. modelling</a:t>
              </a:r>
            </a:p>
          </p:txBody>
        </p:sp>
        <p:sp>
          <p:nvSpPr>
            <p:cNvPr id="13347" name="Rectangle 20"/>
            <p:cNvSpPr>
              <a:spLocks noChangeArrowheads="1"/>
            </p:cNvSpPr>
            <p:nvPr/>
          </p:nvSpPr>
          <p:spPr bwMode="auto">
            <a:xfrm>
              <a:off x="4819" y="2321"/>
              <a:ext cx="787" cy="4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/>
                <a:t>“Contrast”</a:t>
              </a:r>
              <a:br>
                <a:rPr lang="en-GB"/>
              </a:br>
              <a:r>
                <a:rPr lang="en-GB"/>
                <a:t>Image</a:t>
              </a:r>
            </a:p>
          </p:txBody>
        </p:sp>
        <p:sp>
          <p:nvSpPr>
            <p:cNvPr id="13348" name="AutoShape 21"/>
            <p:cNvSpPr>
              <a:spLocks noChangeArrowheads="1"/>
            </p:cNvSpPr>
            <p:nvPr/>
          </p:nvSpPr>
          <p:spPr bwMode="auto">
            <a:xfrm>
              <a:off x="3607" y="2237"/>
              <a:ext cx="1123" cy="624"/>
            </a:xfrm>
            <a:prstGeom prst="rightArrow">
              <a:avLst>
                <a:gd name="adj1" fmla="val 50000"/>
                <a:gd name="adj2" fmla="val 449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/>
                <a:t>Results query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379413" y="4913313"/>
            <a:ext cx="9261475" cy="1801812"/>
            <a:chOff x="221" y="3185"/>
            <a:chExt cx="5385" cy="1135"/>
          </a:xfrm>
        </p:grpSpPr>
        <p:sp>
          <p:nvSpPr>
            <p:cNvPr id="13331" name="Rectangle 22"/>
            <p:cNvSpPr>
              <a:spLocks noChangeArrowheads="1"/>
            </p:cNvSpPr>
            <p:nvPr/>
          </p:nvSpPr>
          <p:spPr bwMode="auto">
            <a:xfrm>
              <a:off x="221" y="3185"/>
              <a:ext cx="918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>
                  <a:solidFill>
                    <a:schemeClr val="tx2"/>
                  </a:solidFill>
                </a:rPr>
                <a:t>fMRI time-series</a:t>
              </a:r>
            </a:p>
          </p:txBody>
        </p:sp>
        <p:pic>
          <p:nvPicPr>
            <p:cNvPr id="13332" name="Picture 23" descr="jun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" y="3408"/>
              <a:ext cx="709" cy="76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33" name="Picture 24" descr="jun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456"/>
              <a:ext cx="709" cy="76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34" name="Picture 25" descr="jun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" y="3504"/>
              <a:ext cx="710" cy="76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35" name="Picture 26" descr="jun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" y="3552"/>
              <a:ext cx="709" cy="76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36" name="AutoShape 27"/>
            <p:cNvSpPr>
              <a:spLocks noChangeArrowheads="1"/>
            </p:cNvSpPr>
            <p:nvPr/>
          </p:nvSpPr>
          <p:spPr bwMode="auto">
            <a:xfrm>
              <a:off x="1184" y="3552"/>
              <a:ext cx="1123" cy="624"/>
            </a:xfrm>
            <a:prstGeom prst="rightArrow">
              <a:avLst>
                <a:gd name="adj1" fmla="val 50000"/>
                <a:gd name="adj2" fmla="val 449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/>
                <a:t>Preprocessing</a:t>
              </a:r>
            </a:p>
          </p:txBody>
        </p:sp>
        <p:sp>
          <p:nvSpPr>
            <p:cNvPr id="13337" name="AutoShape 28"/>
            <p:cNvSpPr>
              <a:spLocks noChangeArrowheads="1"/>
            </p:cNvSpPr>
            <p:nvPr/>
          </p:nvSpPr>
          <p:spPr bwMode="auto">
            <a:xfrm>
              <a:off x="2395" y="3552"/>
              <a:ext cx="1123" cy="624"/>
            </a:xfrm>
            <a:prstGeom prst="rightArrow">
              <a:avLst>
                <a:gd name="adj1" fmla="val 50000"/>
                <a:gd name="adj2" fmla="val 449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/>
                <a:t>Stat. modelling</a:t>
              </a:r>
            </a:p>
          </p:txBody>
        </p:sp>
        <p:sp>
          <p:nvSpPr>
            <p:cNvPr id="13338" name="Rectangle 29"/>
            <p:cNvSpPr>
              <a:spLocks noChangeArrowheads="1"/>
            </p:cNvSpPr>
            <p:nvPr/>
          </p:nvSpPr>
          <p:spPr bwMode="auto">
            <a:xfrm>
              <a:off x="4819" y="3636"/>
              <a:ext cx="787" cy="4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/>
                <a:t>“Contrast”</a:t>
              </a:r>
              <a:br>
                <a:rPr lang="en-GB"/>
              </a:br>
              <a:r>
                <a:rPr lang="en-GB"/>
                <a:t>Image</a:t>
              </a:r>
            </a:p>
          </p:txBody>
        </p:sp>
        <p:sp>
          <p:nvSpPr>
            <p:cNvPr id="13339" name="AutoShape 30"/>
            <p:cNvSpPr>
              <a:spLocks noChangeArrowheads="1"/>
            </p:cNvSpPr>
            <p:nvPr/>
          </p:nvSpPr>
          <p:spPr bwMode="auto">
            <a:xfrm>
              <a:off x="3607" y="3552"/>
              <a:ext cx="1123" cy="624"/>
            </a:xfrm>
            <a:prstGeom prst="rightArrow">
              <a:avLst>
                <a:gd name="adj1" fmla="val 50000"/>
                <a:gd name="adj2" fmla="val 449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/>
                <a:t>Results query</a:t>
              </a:r>
            </a:p>
          </p:txBody>
        </p:sp>
      </p:grpSp>
      <p:cxnSp>
        <p:nvCxnSpPr>
          <p:cNvPr id="19470" name="AutoShape 34"/>
          <p:cNvCxnSpPr>
            <a:cxnSpLocks noChangeShapeType="1"/>
            <a:stCxn id="13338" idx="0"/>
            <a:endCxn id="13347" idx="2"/>
          </p:cNvCxnSpPr>
          <p:nvPr/>
        </p:nvCxnSpPr>
        <p:spPr bwMode="auto">
          <a:xfrm rot="-5400000">
            <a:off x="8355013" y="5019675"/>
            <a:ext cx="1219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1" name="AutoShape 35"/>
          <p:cNvCxnSpPr>
            <a:cxnSpLocks noChangeShapeType="1"/>
            <a:stCxn id="13347" idx="0"/>
            <a:endCxn id="13322" idx="2"/>
          </p:cNvCxnSpPr>
          <p:nvPr/>
        </p:nvCxnSpPr>
        <p:spPr bwMode="auto">
          <a:xfrm flipV="1">
            <a:off x="8964613" y="2414588"/>
            <a:ext cx="0" cy="1270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2" name="AutoShape 36"/>
          <p:cNvCxnSpPr>
            <a:cxnSpLocks noChangeShapeType="1"/>
            <a:endCxn id="13314" idx="3"/>
          </p:cNvCxnSpPr>
          <p:nvPr/>
        </p:nvCxnSpPr>
        <p:spPr bwMode="auto">
          <a:xfrm rot="-5400000">
            <a:off x="8520907" y="1018381"/>
            <a:ext cx="1117600" cy="223837"/>
          </a:xfrm>
          <a:prstGeom prst="bentConnector4">
            <a:avLst>
              <a:gd name="adj1" fmla="val 24431"/>
              <a:gd name="adj2" fmla="val 20992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3" name="Rectangle 38"/>
          <p:cNvSpPr>
            <a:spLocks noChangeArrowheads="1"/>
          </p:cNvSpPr>
          <p:nvPr/>
        </p:nvSpPr>
        <p:spPr bwMode="auto">
          <a:xfrm>
            <a:off x="7451725" y="285750"/>
            <a:ext cx="1671638" cy="6873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b="1"/>
              <a:t>Group-wise</a:t>
            </a:r>
            <a:br>
              <a:rPr lang="en-GB" b="1"/>
            </a:br>
            <a:r>
              <a:rPr lang="en-GB" b="1"/>
              <a:t>statistics</a:t>
            </a: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8288338" y="1689100"/>
            <a:ext cx="1352550" cy="725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/>
              <a:t>“Contrast”</a:t>
            </a:r>
            <a:br>
              <a:rPr lang="en-GB"/>
            </a:br>
            <a:r>
              <a:rPr lang="en-GB"/>
              <a:t>Image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3" grpId="0" animBg="1"/>
      <p:bldP spid="3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DARTEL objective function</a:t>
            </a:r>
            <a:endParaRPr lang="en-US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Likelihood component (matching) </a:t>
            </a:r>
          </a:p>
          <a:p>
            <a:pPr lvl="1"/>
            <a:r>
              <a:rPr lang="en-US" dirty="0" smtClean="0"/>
              <a:t>Specific for matching tissue classes</a:t>
            </a:r>
          </a:p>
          <a:p>
            <a:pPr lvl="1"/>
            <a:r>
              <a:rPr lang="en-US" dirty="0" smtClean="0"/>
              <a:t>Multinomial assumption (cf. Gaussian)</a:t>
            </a:r>
          </a:p>
          <a:p>
            <a:r>
              <a:rPr lang="en-US" dirty="0" smtClean="0"/>
              <a:t>Prior component (</a:t>
            </a:r>
            <a:r>
              <a:rPr lang="en-US" dirty="0" err="1" smtClean="0"/>
              <a:t>regularisation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 measure of deformation (flow) roughness  =  ½u</a:t>
            </a:r>
            <a:r>
              <a:rPr lang="en-US" baseline="30000" dirty="0" smtClean="0"/>
              <a:t>T</a:t>
            </a:r>
            <a:r>
              <a:rPr lang="en-US" dirty="0" smtClean="0"/>
              <a:t>Hu</a:t>
            </a:r>
          </a:p>
          <a:p>
            <a:r>
              <a:rPr lang="en-US" dirty="0" smtClean="0"/>
              <a:t>Need to choose H and a balance between the two terms</a:t>
            </a:r>
          </a:p>
          <a:p>
            <a:pPr lvl="1"/>
            <a:r>
              <a:rPr lang="en-US" dirty="0" smtClean="0"/>
              <a:t>Defaults usually work well (e.g. even for AD)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Simultaneous registration of GM to GM and WM to WM, for a group of subjects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962400" y="3581400"/>
            <a:ext cx="1595438" cy="385763"/>
          </a:xfrm>
          <a:prstGeom prst="rect">
            <a:avLst/>
          </a:prstGeom>
          <a:solidFill>
            <a:srgbClr val="C0C0C0"/>
          </a:solidFill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 baseline="0">
                <a:latin typeface="Arial" charset="0"/>
              </a:rPr>
              <a:t>Grey matter 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962400" y="4114800"/>
            <a:ext cx="1624013" cy="385763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 baseline="0">
                <a:latin typeface="Arial" charset="0"/>
              </a:rPr>
              <a:t>White matter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797300" y="3505200"/>
            <a:ext cx="189865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grpSp>
        <p:nvGrpSpPr>
          <p:cNvPr id="52230" name="Group 6"/>
          <p:cNvGrpSpPr>
            <a:grpSpLocks/>
          </p:cNvGrpSpPr>
          <p:nvPr/>
        </p:nvGrpSpPr>
        <p:grpSpPr bwMode="auto">
          <a:xfrm>
            <a:off x="6686550" y="2286000"/>
            <a:ext cx="1898650" cy="1066800"/>
            <a:chOff x="3888" y="1440"/>
            <a:chExt cx="1104" cy="672"/>
          </a:xfrm>
        </p:grpSpPr>
        <p:sp>
          <p:nvSpPr>
            <p:cNvPr id="52256" name="Text Box 7"/>
            <p:cNvSpPr txBox="1">
              <a:spLocks noChangeArrowheads="1"/>
            </p:cNvSpPr>
            <p:nvPr/>
          </p:nvSpPr>
          <p:spPr bwMode="auto">
            <a:xfrm>
              <a:off x="3984" y="1488"/>
              <a:ext cx="928" cy="243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baseline="0">
                  <a:latin typeface="Arial" charset="0"/>
                </a:rPr>
                <a:t>Grey matter </a:t>
              </a:r>
            </a:p>
          </p:txBody>
        </p:sp>
        <p:sp>
          <p:nvSpPr>
            <p:cNvPr id="52257" name="Text Box 8"/>
            <p:cNvSpPr txBox="1">
              <a:spLocks noChangeArrowheads="1"/>
            </p:cNvSpPr>
            <p:nvPr/>
          </p:nvSpPr>
          <p:spPr bwMode="auto">
            <a:xfrm>
              <a:off x="3984" y="1824"/>
              <a:ext cx="944" cy="243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baseline="0">
                  <a:latin typeface="Arial" charset="0"/>
                </a:rPr>
                <a:t>White matter</a:t>
              </a:r>
            </a:p>
          </p:txBody>
        </p:sp>
        <p:sp>
          <p:nvSpPr>
            <p:cNvPr id="52258" name="Rectangle 9"/>
            <p:cNvSpPr>
              <a:spLocks noChangeArrowheads="1"/>
            </p:cNvSpPr>
            <p:nvPr/>
          </p:nvSpPr>
          <p:spPr bwMode="auto">
            <a:xfrm>
              <a:off x="3888" y="1440"/>
              <a:ext cx="1104" cy="672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grpSp>
        <p:nvGrpSpPr>
          <p:cNvPr id="52231" name="Group 10"/>
          <p:cNvGrpSpPr>
            <a:grpSpLocks/>
          </p:cNvGrpSpPr>
          <p:nvPr/>
        </p:nvGrpSpPr>
        <p:grpSpPr bwMode="auto">
          <a:xfrm>
            <a:off x="7016750" y="4648200"/>
            <a:ext cx="1898650" cy="1066800"/>
            <a:chOff x="3888" y="1440"/>
            <a:chExt cx="1104" cy="672"/>
          </a:xfrm>
        </p:grpSpPr>
        <p:sp>
          <p:nvSpPr>
            <p:cNvPr id="52253" name="Text Box 11"/>
            <p:cNvSpPr txBox="1">
              <a:spLocks noChangeArrowheads="1"/>
            </p:cNvSpPr>
            <p:nvPr/>
          </p:nvSpPr>
          <p:spPr bwMode="auto">
            <a:xfrm>
              <a:off x="3984" y="1488"/>
              <a:ext cx="928" cy="243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baseline="0">
                  <a:latin typeface="Arial" charset="0"/>
                </a:rPr>
                <a:t>Grey matter </a:t>
              </a:r>
            </a:p>
          </p:txBody>
        </p:sp>
        <p:sp>
          <p:nvSpPr>
            <p:cNvPr id="52254" name="Text Box 12"/>
            <p:cNvSpPr txBox="1">
              <a:spLocks noChangeArrowheads="1"/>
            </p:cNvSpPr>
            <p:nvPr/>
          </p:nvSpPr>
          <p:spPr bwMode="auto">
            <a:xfrm>
              <a:off x="3984" y="1824"/>
              <a:ext cx="944" cy="243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baseline="0">
                  <a:latin typeface="Arial" charset="0"/>
                </a:rPr>
                <a:t>White matter</a:t>
              </a:r>
            </a:p>
          </p:txBody>
        </p:sp>
        <p:sp>
          <p:nvSpPr>
            <p:cNvPr id="52255" name="Rectangle 13"/>
            <p:cNvSpPr>
              <a:spLocks noChangeArrowheads="1"/>
            </p:cNvSpPr>
            <p:nvPr/>
          </p:nvSpPr>
          <p:spPr bwMode="auto">
            <a:xfrm>
              <a:off x="3888" y="1440"/>
              <a:ext cx="1104" cy="672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grpSp>
        <p:nvGrpSpPr>
          <p:cNvPr id="52232" name="Group 14"/>
          <p:cNvGrpSpPr>
            <a:grpSpLocks/>
          </p:cNvGrpSpPr>
          <p:nvPr/>
        </p:nvGrpSpPr>
        <p:grpSpPr bwMode="auto">
          <a:xfrm>
            <a:off x="2476500" y="1676400"/>
            <a:ext cx="1898650" cy="1066800"/>
            <a:chOff x="3888" y="1440"/>
            <a:chExt cx="1104" cy="672"/>
          </a:xfrm>
        </p:grpSpPr>
        <p:sp>
          <p:nvSpPr>
            <p:cNvPr id="52250" name="Text Box 15"/>
            <p:cNvSpPr txBox="1">
              <a:spLocks noChangeArrowheads="1"/>
            </p:cNvSpPr>
            <p:nvPr/>
          </p:nvSpPr>
          <p:spPr bwMode="auto">
            <a:xfrm>
              <a:off x="3984" y="1488"/>
              <a:ext cx="928" cy="243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baseline="0">
                  <a:latin typeface="Arial" charset="0"/>
                </a:rPr>
                <a:t>Grey matter </a:t>
              </a:r>
            </a:p>
          </p:txBody>
        </p:sp>
        <p:sp>
          <p:nvSpPr>
            <p:cNvPr id="52251" name="Text Box 16"/>
            <p:cNvSpPr txBox="1">
              <a:spLocks noChangeArrowheads="1"/>
            </p:cNvSpPr>
            <p:nvPr/>
          </p:nvSpPr>
          <p:spPr bwMode="auto">
            <a:xfrm>
              <a:off x="3984" y="1824"/>
              <a:ext cx="944" cy="243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baseline="0">
                  <a:latin typeface="Arial" charset="0"/>
                </a:rPr>
                <a:t>White matter</a:t>
              </a:r>
            </a:p>
          </p:txBody>
        </p:sp>
        <p:sp>
          <p:nvSpPr>
            <p:cNvPr id="52252" name="Rectangle 17"/>
            <p:cNvSpPr>
              <a:spLocks noChangeArrowheads="1"/>
            </p:cNvSpPr>
            <p:nvPr/>
          </p:nvSpPr>
          <p:spPr bwMode="auto">
            <a:xfrm>
              <a:off x="3888" y="1440"/>
              <a:ext cx="1104" cy="672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grpSp>
        <p:nvGrpSpPr>
          <p:cNvPr id="52233" name="Group 18"/>
          <p:cNvGrpSpPr>
            <a:grpSpLocks/>
          </p:cNvGrpSpPr>
          <p:nvPr/>
        </p:nvGrpSpPr>
        <p:grpSpPr bwMode="auto">
          <a:xfrm>
            <a:off x="825500" y="4343400"/>
            <a:ext cx="1898650" cy="1066800"/>
            <a:chOff x="3888" y="1440"/>
            <a:chExt cx="1104" cy="672"/>
          </a:xfrm>
        </p:grpSpPr>
        <p:sp>
          <p:nvSpPr>
            <p:cNvPr id="52247" name="Text Box 19"/>
            <p:cNvSpPr txBox="1">
              <a:spLocks noChangeArrowheads="1"/>
            </p:cNvSpPr>
            <p:nvPr/>
          </p:nvSpPr>
          <p:spPr bwMode="auto">
            <a:xfrm>
              <a:off x="3984" y="1488"/>
              <a:ext cx="928" cy="243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baseline="0">
                  <a:latin typeface="Arial" charset="0"/>
                </a:rPr>
                <a:t>Grey matter </a:t>
              </a:r>
            </a:p>
          </p:txBody>
        </p:sp>
        <p:sp>
          <p:nvSpPr>
            <p:cNvPr id="52248" name="Text Box 20"/>
            <p:cNvSpPr txBox="1">
              <a:spLocks noChangeArrowheads="1"/>
            </p:cNvSpPr>
            <p:nvPr/>
          </p:nvSpPr>
          <p:spPr bwMode="auto">
            <a:xfrm>
              <a:off x="3984" y="1824"/>
              <a:ext cx="944" cy="243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baseline="0">
                  <a:latin typeface="Arial" charset="0"/>
                </a:rPr>
                <a:t>White matter</a:t>
              </a:r>
            </a:p>
          </p:txBody>
        </p:sp>
        <p:sp>
          <p:nvSpPr>
            <p:cNvPr id="52249" name="Rectangle 21"/>
            <p:cNvSpPr>
              <a:spLocks noChangeArrowheads="1"/>
            </p:cNvSpPr>
            <p:nvPr/>
          </p:nvSpPr>
          <p:spPr bwMode="auto">
            <a:xfrm>
              <a:off x="3888" y="1440"/>
              <a:ext cx="1104" cy="672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sp>
        <p:nvSpPr>
          <p:cNvPr id="52234" name="Line 22"/>
          <p:cNvSpPr>
            <a:spLocks noChangeShapeType="1"/>
          </p:cNvSpPr>
          <p:nvPr/>
        </p:nvSpPr>
        <p:spPr bwMode="auto">
          <a:xfrm flipV="1">
            <a:off x="2559050" y="3886200"/>
            <a:ext cx="140335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35" name="Line 23"/>
          <p:cNvSpPr>
            <a:spLocks noChangeShapeType="1"/>
          </p:cNvSpPr>
          <p:nvPr/>
        </p:nvSpPr>
        <p:spPr bwMode="auto">
          <a:xfrm>
            <a:off x="3467100" y="2133600"/>
            <a:ext cx="4953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36" name="Line 24"/>
          <p:cNvSpPr>
            <a:spLocks noChangeShapeType="1"/>
          </p:cNvSpPr>
          <p:nvPr/>
        </p:nvSpPr>
        <p:spPr bwMode="auto">
          <a:xfrm flipH="1">
            <a:off x="5448300" y="2514600"/>
            <a:ext cx="140335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37" name="Line 25"/>
          <p:cNvSpPr>
            <a:spLocks noChangeShapeType="1"/>
          </p:cNvSpPr>
          <p:nvPr/>
        </p:nvSpPr>
        <p:spPr bwMode="auto">
          <a:xfrm flipH="1" flipV="1">
            <a:off x="5530850" y="3810000"/>
            <a:ext cx="165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38" name="Line 26"/>
          <p:cNvSpPr>
            <a:spLocks noChangeShapeType="1"/>
          </p:cNvSpPr>
          <p:nvPr/>
        </p:nvSpPr>
        <p:spPr bwMode="auto">
          <a:xfrm flipV="1">
            <a:off x="2559050" y="4343400"/>
            <a:ext cx="140335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39" name="Line 27"/>
          <p:cNvSpPr>
            <a:spLocks noChangeShapeType="1"/>
          </p:cNvSpPr>
          <p:nvPr/>
        </p:nvSpPr>
        <p:spPr bwMode="auto">
          <a:xfrm>
            <a:off x="3467100" y="2667000"/>
            <a:ext cx="4953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40" name="Line 28"/>
          <p:cNvSpPr>
            <a:spLocks noChangeShapeType="1"/>
          </p:cNvSpPr>
          <p:nvPr/>
        </p:nvSpPr>
        <p:spPr bwMode="auto">
          <a:xfrm flipH="1">
            <a:off x="5448300" y="3124200"/>
            <a:ext cx="140335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41" name="Line 29"/>
          <p:cNvSpPr>
            <a:spLocks noChangeShapeType="1"/>
          </p:cNvSpPr>
          <p:nvPr/>
        </p:nvSpPr>
        <p:spPr bwMode="auto">
          <a:xfrm flipH="1" flipV="1">
            <a:off x="5613400" y="4495800"/>
            <a:ext cx="156845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42" name="Text Box 30"/>
          <p:cNvSpPr txBox="1">
            <a:spLocks noChangeArrowheads="1"/>
          </p:cNvSpPr>
          <p:nvPr/>
        </p:nvSpPr>
        <p:spPr bwMode="auto">
          <a:xfrm>
            <a:off x="4210050" y="4648200"/>
            <a:ext cx="123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 baseline="0">
                <a:latin typeface="Arial" charset="0"/>
              </a:rPr>
              <a:t>Template</a:t>
            </a:r>
          </a:p>
        </p:txBody>
      </p:sp>
      <p:sp>
        <p:nvSpPr>
          <p:cNvPr id="52243" name="Text Box 31"/>
          <p:cNvSpPr txBox="1">
            <a:spLocks noChangeArrowheads="1"/>
          </p:cNvSpPr>
          <p:nvPr/>
        </p:nvSpPr>
        <p:spPr bwMode="auto">
          <a:xfrm>
            <a:off x="1252538" y="1919288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1800" baseline="0">
                <a:latin typeface="Arial" charset="0"/>
              </a:rPr>
              <a:t>Subject 1</a:t>
            </a:r>
          </a:p>
        </p:txBody>
      </p:sp>
      <p:sp>
        <p:nvSpPr>
          <p:cNvPr id="52244" name="Text Box 32"/>
          <p:cNvSpPr txBox="1">
            <a:spLocks noChangeArrowheads="1"/>
          </p:cNvSpPr>
          <p:nvPr/>
        </p:nvSpPr>
        <p:spPr bwMode="auto">
          <a:xfrm>
            <a:off x="1155700" y="548640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1800" baseline="0">
                <a:latin typeface="Arial" charset="0"/>
              </a:rPr>
              <a:t>Subject 2</a:t>
            </a:r>
          </a:p>
        </p:txBody>
      </p:sp>
      <p:sp>
        <p:nvSpPr>
          <p:cNvPr id="52245" name="Text Box 33"/>
          <p:cNvSpPr txBox="1">
            <a:spLocks noChangeArrowheads="1"/>
          </p:cNvSpPr>
          <p:nvPr/>
        </p:nvSpPr>
        <p:spPr bwMode="auto">
          <a:xfrm>
            <a:off x="8585200" y="2438400"/>
            <a:ext cx="132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1800" baseline="0">
                <a:latin typeface="Arial" charset="0"/>
              </a:rPr>
              <a:t>Subject 3</a:t>
            </a:r>
          </a:p>
        </p:txBody>
      </p:sp>
      <p:sp>
        <p:nvSpPr>
          <p:cNvPr id="52246" name="Text Box 34"/>
          <p:cNvSpPr txBox="1">
            <a:spLocks noChangeArrowheads="1"/>
          </p:cNvSpPr>
          <p:nvPr/>
        </p:nvSpPr>
        <p:spPr bwMode="auto">
          <a:xfrm>
            <a:off x="7264400" y="5791200"/>
            <a:ext cx="1255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1800" baseline="0">
                <a:latin typeface="Arial" charset="0"/>
              </a:rPr>
              <a:t>Subject 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57150" y="155575"/>
            <a:ext cx="8915400" cy="1143000"/>
          </a:xfrm>
        </p:spPr>
        <p:txBody>
          <a:bodyPr/>
          <a:lstStyle/>
          <a:p>
            <a:r>
              <a:rPr lang="en-GB" smtClean="0"/>
              <a:t>DARTEL average</a:t>
            </a:r>
            <a:br>
              <a:rPr lang="en-GB" smtClean="0"/>
            </a:br>
            <a:r>
              <a:rPr lang="en-GB" smtClean="0"/>
              <a:t>template evolution</a:t>
            </a:r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t="11761" r="3252"/>
          <a:stretch>
            <a:fillRect/>
          </a:stretch>
        </p:blipFill>
        <p:spPr bwMode="auto">
          <a:xfrm>
            <a:off x="4783138" y="12700"/>
            <a:ext cx="5122862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4" t="12347" r="17747" b="1009"/>
          <a:stretch>
            <a:fillRect/>
          </a:stretch>
        </p:blipFill>
        <p:spPr bwMode="auto">
          <a:xfrm>
            <a:off x="138113" y="1562100"/>
            <a:ext cx="2747962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Box 7"/>
          <p:cNvSpPr txBox="1">
            <a:spLocks noChangeArrowheads="1"/>
          </p:cNvSpPr>
          <p:nvPr/>
        </p:nvSpPr>
        <p:spPr bwMode="auto">
          <a:xfrm>
            <a:off x="1512888" y="2841625"/>
            <a:ext cx="1662112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800" dirty="0">
                <a:latin typeface="+mn-lt"/>
              </a:rPr>
              <a:t>Rigid average</a:t>
            </a:r>
            <a:br>
              <a:rPr lang="en-GB" sz="2800" dirty="0">
                <a:latin typeface="+mn-lt"/>
              </a:rPr>
            </a:br>
            <a:r>
              <a:rPr lang="en-GB" sz="2800" dirty="0">
                <a:latin typeface="+mn-lt"/>
              </a:rPr>
              <a:t>(Template_0)</a:t>
            </a:r>
          </a:p>
        </p:txBody>
      </p:sp>
      <p:sp>
        <p:nvSpPr>
          <p:cNvPr id="63494" name="TextBox 8"/>
          <p:cNvSpPr txBox="1">
            <a:spLocks noChangeArrowheads="1"/>
          </p:cNvSpPr>
          <p:nvPr/>
        </p:nvSpPr>
        <p:spPr bwMode="auto">
          <a:xfrm>
            <a:off x="1512888" y="5435600"/>
            <a:ext cx="16605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800">
                <a:latin typeface="+mn-lt"/>
              </a:rPr>
              <a:t>Average of</a:t>
            </a:r>
            <a:br>
              <a:rPr lang="en-GB" sz="2800">
                <a:latin typeface="+mn-lt"/>
              </a:rPr>
            </a:br>
            <a:r>
              <a:rPr lang="en-GB" sz="2800">
                <a:latin typeface="+mn-lt"/>
              </a:rPr>
              <a:t>mwc1 using</a:t>
            </a:r>
            <a:br>
              <a:rPr lang="en-GB" sz="2800">
                <a:latin typeface="+mn-lt"/>
              </a:rPr>
            </a:br>
            <a:r>
              <a:rPr lang="en-GB" sz="2800">
                <a:latin typeface="+mn-lt"/>
              </a:rPr>
              <a:t>segment/DCT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760663" y="1671638"/>
            <a:ext cx="2022475" cy="876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634413" y="5743575"/>
            <a:ext cx="11541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800">
                <a:latin typeface="+mn-lt"/>
              </a:rPr>
              <a:t>Template</a:t>
            </a:r>
          </a:p>
          <a:p>
            <a:pPr eaLnBrk="0" hangingPunct="0">
              <a:defRPr/>
            </a:pPr>
            <a:r>
              <a:rPr lang="en-GB" sz="2800">
                <a:latin typeface="+mn-lt"/>
              </a:rPr>
              <a:t>6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18200" y="1173163"/>
            <a:ext cx="11525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800">
                <a:latin typeface="+mn-lt"/>
              </a:rPr>
              <a:t>Template</a:t>
            </a:r>
          </a:p>
          <a:p>
            <a:pPr eaLnBrk="0" hangingPunct="0">
              <a:defRPr/>
            </a:pPr>
            <a:r>
              <a:rPr lang="en-GB" sz="2800">
                <a:latin typeface="+mn-lt"/>
              </a:rPr>
              <a:t>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54276" name="Picture 4" descr="aver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55300" name="Picture 4" descr="subj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Summary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VBM performs voxel-wise statistical analysis on smoothed (modulated) normalised tissue segments</a:t>
            </a:r>
          </a:p>
          <a:p>
            <a:pPr eaLnBrk="1" hangingPunct="1"/>
            <a:r>
              <a:rPr lang="en-GB" dirty="0" smtClean="0"/>
              <a:t>SPM8 performs segmentation and spatial normalisation in a unified generative model</a:t>
            </a:r>
          </a:p>
          <a:p>
            <a:pPr lvl="1" eaLnBrk="1" hangingPunct="1"/>
            <a:r>
              <a:rPr lang="en-GB" dirty="0" smtClean="0"/>
              <a:t>Based on Gaussian mixture modelling, with DCT-warped spatial priors, and multiplicative bias field</a:t>
            </a:r>
          </a:p>
          <a:p>
            <a:pPr eaLnBrk="1" hangingPunct="1"/>
            <a:r>
              <a:rPr lang="en-GB" dirty="0" smtClean="0"/>
              <a:t>Subsequent (currently non-unified) use of DARTEL improves normalisation for VBM</a:t>
            </a:r>
          </a:p>
          <a:p>
            <a:pPr lvl="1" eaLnBrk="1" hangingPunct="1"/>
            <a:r>
              <a:rPr lang="en-GB" dirty="0" smtClean="0"/>
              <a:t>And probably also fMRI...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Mathematical advances in</a:t>
            </a:r>
            <a:br>
              <a:rPr lang="en-GB" smtClean="0"/>
            </a:br>
            <a:r>
              <a:rPr lang="en-GB" smtClean="0"/>
              <a:t>computational anatomy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9448800" cy="4876800"/>
          </a:xfrm>
        </p:spPr>
        <p:txBody>
          <a:bodyPr/>
          <a:lstStyle/>
          <a:p>
            <a:r>
              <a:rPr lang="en-GB" smtClean="0"/>
              <a:t>VBM is well-suited to find focal volumetric differences</a:t>
            </a:r>
          </a:p>
          <a:p>
            <a:r>
              <a:rPr lang="en-GB" smtClean="0"/>
              <a:t>Assumes independence among voxels</a:t>
            </a:r>
          </a:p>
          <a:p>
            <a:pPr lvl="1"/>
            <a:r>
              <a:rPr lang="en-GB" smtClean="0"/>
              <a:t>Not very biologically plausible</a:t>
            </a:r>
          </a:p>
          <a:p>
            <a:pPr lvl="1"/>
            <a:r>
              <a:rPr lang="en-GB" smtClean="0"/>
              <a:t>But shows differences that are easy to interpret</a:t>
            </a:r>
          </a:p>
          <a:p>
            <a:r>
              <a:rPr lang="en-GB" smtClean="0"/>
              <a:t>Some anatomical differences can not be localised</a:t>
            </a:r>
          </a:p>
          <a:p>
            <a:pPr lvl="1"/>
            <a:r>
              <a:rPr lang="en-GB" smtClean="0"/>
              <a:t>Need multivariate models</a:t>
            </a:r>
          </a:p>
          <a:p>
            <a:pPr lvl="1"/>
            <a:r>
              <a:rPr lang="en-GB" smtClean="0"/>
              <a:t>Differences in terms of proportions among measurements</a:t>
            </a:r>
          </a:p>
          <a:p>
            <a:pPr lvl="1"/>
            <a:r>
              <a:rPr lang="en-GB" smtClean="0"/>
              <a:t>Where would the difference between male and female faces be localised?</a:t>
            </a:r>
          </a:p>
          <a:p>
            <a:endParaRPr lang="en-GB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Mathematical advances in</a:t>
            </a:r>
            <a:br>
              <a:rPr lang="en-GB" smtClean="0"/>
            </a:br>
            <a:r>
              <a:rPr lang="en-GB" smtClean="0"/>
              <a:t>computational anatomy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01813"/>
            <a:ext cx="9448800" cy="4446587"/>
          </a:xfrm>
        </p:spPr>
        <p:txBody>
          <a:bodyPr/>
          <a:lstStyle/>
          <a:p>
            <a:r>
              <a:rPr lang="en-GB" dirty="0" smtClean="0"/>
              <a:t>In theory, assumptions about structural covariance among brain regions are more biologically plausible</a:t>
            </a:r>
          </a:p>
          <a:p>
            <a:pPr lvl="1"/>
            <a:r>
              <a:rPr lang="en-GB" dirty="0" smtClean="0"/>
              <a:t>Form influenced by </a:t>
            </a:r>
            <a:r>
              <a:rPr lang="en-GB" dirty="0" err="1" smtClean="0"/>
              <a:t>spatio</a:t>
            </a:r>
            <a:r>
              <a:rPr lang="en-GB" dirty="0" smtClean="0"/>
              <a:t>-temporal modes of gene expression</a:t>
            </a:r>
          </a:p>
          <a:p>
            <a:r>
              <a:rPr lang="en-GB" dirty="0" smtClean="0"/>
              <a:t>Empirical evidence, e.g.</a:t>
            </a:r>
          </a:p>
          <a:p>
            <a:pPr lvl="1"/>
            <a:r>
              <a:rPr lang="en-GB" dirty="0" err="1" smtClean="0">
                <a:solidFill>
                  <a:srgbClr val="000099"/>
                </a:solidFill>
              </a:rPr>
              <a:t>Mechelli</a:t>
            </a:r>
            <a:r>
              <a:rPr lang="en-GB" dirty="0" smtClean="0">
                <a:solidFill>
                  <a:srgbClr val="000099"/>
                </a:solidFill>
              </a:rPr>
              <a:t>, </a:t>
            </a:r>
            <a:r>
              <a:rPr lang="en-GB" dirty="0" err="1" smtClean="0">
                <a:solidFill>
                  <a:srgbClr val="000099"/>
                </a:solidFill>
              </a:rPr>
              <a:t>Friston</a:t>
            </a:r>
            <a:r>
              <a:rPr lang="en-GB" dirty="0" smtClean="0">
                <a:solidFill>
                  <a:srgbClr val="000099"/>
                </a:solidFill>
              </a:rPr>
              <a:t>, </a:t>
            </a:r>
            <a:r>
              <a:rPr lang="en-GB" dirty="0" err="1" smtClean="0">
                <a:solidFill>
                  <a:srgbClr val="000099"/>
                </a:solidFill>
              </a:rPr>
              <a:t>Frackowiak</a:t>
            </a:r>
            <a:r>
              <a:rPr lang="en-GB" dirty="0" smtClean="0">
                <a:solidFill>
                  <a:srgbClr val="000099"/>
                </a:solidFill>
              </a:rPr>
              <a:t> &amp; Price</a:t>
            </a:r>
            <a:r>
              <a:rPr lang="en-GB" dirty="0" smtClean="0"/>
              <a:t>. </a:t>
            </a:r>
            <a:r>
              <a:rPr lang="en-GB" i="1" dirty="0" smtClean="0"/>
              <a:t>Structural covariance in the human cortex</a:t>
            </a:r>
            <a:r>
              <a:rPr lang="en-GB" dirty="0" smtClean="0"/>
              <a:t>. Journal of Neuroscience 25:8303-10 (2005)</a:t>
            </a:r>
          </a:p>
          <a:p>
            <a:r>
              <a:rPr lang="en-GB" dirty="0" smtClean="0"/>
              <a:t>Recent introductory review:</a:t>
            </a:r>
          </a:p>
          <a:p>
            <a:pPr lvl="1"/>
            <a:r>
              <a:rPr lang="en-GB" dirty="0" smtClean="0">
                <a:solidFill>
                  <a:srgbClr val="000099"/>
                </a:solidFill>
              </a:rPr>
              <a:t>Ashburner &amp; </a:t>
            </a:r>
            <a:r>
              <a:rPr lang="en-GB" dirty="0" err="1" smtClean="0">
                <a:solidFill>
                  <a:srgbClr val="000099"/>
                </a:solidFill>
              </a:rPr>
              <a:t>Klöppel</a:t>
            </a:r>
            <a:r>
              <a:rPr lang="en-GB" dirty="0" smtClean="0"/>
              <a:t>. “</a:t>
            </a:r>
            <a:r>
              <a:rPr lang="en-GB" i="1" dirty="0" smtClean="0"/>
              <a:t>Multivariate models of inter-subject anatomical variability”</a:t>
            </a:r>
            <a:r>
              <a:rPr lang="en-GB" dirty="0" smtClean="0"/>
              <a:t>. NeuroImage, 2011.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VBM uses the machinery of SPM to localise patterns in regional volumetric variation</a:t>
            </a:r>
          </a:p>
          <a:p>
            <a:pPr lvl="1"/>
            <a:r>
              <a:rPr lang="en-GB" dirty="0" smtClean="0"/>
              <a:t>Use of “</a:t>
            </a:r>
            <a:r>
              <a:rPr lang="en-GB" dirty="0" err="1" smtClean="0"/>
              <a:t>globals</a:t>
            </a:r>
            <a:r>
              <a:rPr lang="en-GB" dirty="0" smtClean="0"/>
              <a:t>” as covariates is a step towards multivariate modelling of volume and shape</a:t>
            </a:r>
          </a:p>
          <a:p>
            <a:r>
              <a:rPr lang="en-GB" dirty="0" smtClean="0"/>
              <a:t>More advanced approaches typically benefit from the same </a:t>
            </a:r>
            <a:r>
              <a:rPr lang="en-GB" dirty="0" err="1" smtClean="0"/>
              <a:t>preprocessing</a:t>
            </a:r>
            <a:r>
              <a:rPr lang="en-GB" dirty="0" smtClean="0"/>
              <a:t> methods</a:t>
            </a:r>
          </a:p>
          <a:p>
            <a:pPr lvl="1"/>
            <a:r>
              <a:rPr lang="en-GB" dirty="0" smtClean="0"/>
              <a:t>Though </a:t>
            </a:r>
            <a:r>
              <a:rPr lang="en-GB" dirty="0" smtClean="0"/>
              <a:t>possibly little or no smoothing</a:t>
            </a:r>
          </a:p>
          <a:p>
            <a:r>
              <a:rPr lang="en-GB" dirty="0" smtClean="0"/>
              <a:t>Elegant mathematics related to transformations (</a:t>
            </a:r>
            <a:r>
              <a:rPr lang="en-GB" dirty="0" err="1" smtClean="0"/>
              <a:t>diffeomorphism</a:t>
            </a:r>
            <a:r>
              <a:rPr lang="en-GB" dirty="0" smtClean="0"/>
              <a:t> group with Riemannian metric)</a:t>
            </a:r>
          </a:p>
          <a:p>
            <a:r>
              <a:rPr lang="en-GB" dirty="0" smtClean="0"/>
              <a:t>VBM – easier interpretation – complementary role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references for VBM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000099"/>
                </a:solidFill>
              </a:rPr>
              <a:t>Ashburner &amp; Friston.</a:t>
            </a:r>
            <a:r>
              <a:rPr lang="en-US" smtClean="0"/>
              <a:t> </a:t>
            </a:r>
            <a:r>
              <a:rPr lang="en-US" i="1" smtClean="0"/>
              <a:t>Unified Segmentation</a:t>
            </a:r>
            <a:r>
              <a:rPr lang="en-US" smtClean="0"/>
              <a:t>.</a:t>
            </a:r>
            <a:br>
              <a:rPr lang="en-US" smtClean="0"/>
            </a:br>
            <a:r>
              <a:rPr lang="en-US" smtClean="0"/>
              <a:t>NeuroImage </a:t>
            </a:r>
            <a:r>
              <a:rPr lang="en-GB" smtClean="0"/>
              <a:t>26:839-851</a:t>
            </a:r>
            <a:r>
              <a:rPr lang="en-US" smtClean="0"/>
              <a:t> (2005).</a:t>
            </a:r>
          </a:p>
          <a:p>
            <a:r>
              <a:rPr lang="en-GB" smtClean="0">
                <a:solidFill>
                  <a:srgbClr val="000099"/>
                </a:solidFill>
              </a:rPr>
              <a:t>Mechelli et al. </a:t>
            </a:r>
            <a:r>
              <a:rPr lang="en-GB" i="1" smtClean="0"/>
              <a:t>Voxel-based morphometry of the human brain…</a:t>
            </a:r>
            <a:r>
              <a:rPr lang="en-GB" smtClean="0"/>
              <a:t> Current Medical Imaging Reviews 1(2) (2005).</a:t>
            </a:r>
            <a:endParaRPr lang="en-US" smtClean="0"/>
          </a:p>
          <a:p>
            <a:r>
              <a:rPr lang="en-GB" smtClean="0">
                <a:solidFill>
                  <a:srgbClr val="000099"/>
                </a:solidFill>
              </a:rPr>
              <a:t>Ashburner.</a:t>
            </a:r>
            <a:r>
              <a:rPr lang="en-GB" smtClean="0"/>
              <a:t> </a:t>
            </a:r>
            <a:r>
              <a:rPr lang="en-GB" i="1" smtClean="0"/>
              <a:t>A Fast Diffeomorphic Image Registration Algorithm</a:t>
            </a:r>
            <a:r>
              <a:rPr lang="en-GB" smtClean="0"/>
              <a:t>. NeuroImage 38:95-113 (2007).</a:t>
            </a:r>
          </a:p>
          <a:p>
            <a:r>
              <a:rPr lang="en-GB" smtClean="0">
                <a:solidFill>
                  <a:srgbClr val="000099"/>
                </a:solidFill>
              </a:rPr>
              <a:t>Ashburner &amp; Friston.</a:t>
            </a:r>
            <a:r>
              <a:rPr lang="en-GB" smtClean="0"/>
              <a:t> </a:t>
            </a:r>
            <a:r>
              <a:rPr lang="en-GB" i="1" smtClean="0"/>
              <a:t>Computing average shaped tissue probability templates</a:t>
            </a:r>
            <a:r>
              <a:rPr lang="en-GB" smtClean="0"/>
              <a:t>. NeuroImage 45(2): 333-341 (2009).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SPM for structural MRI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98438" y="973138"/>
            <a:ext cx="15287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>
                <a:solidFill>
                  <a:schemeClr val="tx2"/>
                </a:solidFill>
              </a:rPr>
              <a:t>High-res T1 MRI</a:t>
            </a:r>
          </a:p>
        </p:txBody>
      </p:sp>
      <p:cxnSp>
        <p:nvCxnSpPr>
          <p:cNvPr id="20484" name="AutoShape 34"/>
          <p:cNvCxnSpPr>
            <a:cxnSpLocks noChangeShapeType="1"/>
          </p:cNvCxnSpPr>
          <p:nvPr/>
        </p:nvCxnSpPr>
        <p:spPr bwMode="auto">
          <a:xfrm flipV="1">
            <a:off x="5151438" y="706438"/>
            <a:ext cx="4040187" cy="3314700"/>
          </a:xfrm>
          <a:prstGeom prst="bentConnector3">
            <a:avLst>
              <a:gd name="adj1" fmla="val 10613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5" name="Rectangle 35"/>
          <p:cNvSpPr>
            <a:spLocks noChangeArrowheads="1"/>
          </p:cNvSpPr>
          <p:nvPr/>
        </p:nvSpPr>
        <p:spPr bwMode="auto">
          <a:xfrm>
            <a:off x="7451725" y="285750"/>
            <a:ext cx="1671638" cy="6873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b="1"/>
              <a:t>Group-wise</a:t>
            </a:r>
            <a:br>
              <a:rPr lang="en-GB" b="1"/>
            </a:br>
            <a:r>
              <a:rPr lang="en-GB" b="1"/>
              <a:t>statistics</a:t>
            </a:r>
          </a:p>
        </p:txBody>
      </p:sp>
      <p:pic>
        <p:nvPicPr>
          <p:cNvPr id="14342" name="Picture 38" descr="s3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5186363"/>
            <a:ext cx="1890712" cy="1592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9" descr="s1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3255963"/>
            <a:ext cx="1890712" cy="149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4" descr="s3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352550"/>
            <a:ext cx="1890712" cy="1473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AutoShape 49"/>
          <p:cNvSpPr>
            <a:spLocks/>
          </p:cNvSpPr>
          <p:nvPr/>
        </p:nvSpPr>
        <p:spPr bwMode="auto">
          <a:xfrm>
            <a:off x="4111625" y="1555750"/>
            <a:ext cx="395288" cy="4930775"/>
          </a:xfrm>
          <a:prstGeom prst="rightBrace">
            <a:avLst>
              <a:gd name="adj1" fmla="val 205299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490" name="Text Box 50"/>
          <p:cNvSpPr txBox="1">
            <a:spLocks noChangeArrowheads="1"/>
          </p:cNvSpPr>
          <p:nvPr/>
        </p:nvSpPr>
        <p:spPr bwMode="auto">
          <a:xfrm>
            <a:off x="7115175" y="387350"/>
            <a:ext cx="280988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/>
              <a:t>?</a:t>
            </a:r>
          </a:p>
        </p:txBody>
      </p:sp>
      <p:sp>
        <p:nvSpPr>
          <p:cNvPr id="20491" name="AutoShape 51"/>
          <p:cNvSpPr>
            <a:spLocks noChangeArrowheads="1"/>
          </p:cNvSpPr>
          <p:nvPr/>
        </p:nvSpPr>
        <p:spPr bwMode="auto">
          <a:xfrm>
            <a:off x="2036763" y="1555750"/>
            <a:ext cx="1930400" cy="990600"/>
          </a:xfrm>
          <a:prstGeom prst="rightArrow">
            <a:avLst>
              <a:gd name="adj1" fmla="val 50000"/>
              <a:gd name="adj2" fmla="val 449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b="1"/>
              <a:t>?</a:t>
            </a:r>
          </a:p>
        </p:txBody>
      </p:sp>
      <p:sp>
        <p:nvSpPr>
          <p:cNvPr id="20492" name="AutoShape 52"/>
          <p:cNvSpPr>
            <a:spLocks noChangeArrowheads="1"/>
          </p:cNvSpPr>
          <p:nvPr/>
        </p:nvSpPr>
        <p:spPr bwMode="auto">
          <a:xfrm>
            <a:off x="2036763" y="3551238"/>
            <a:ext cx="1930400" cy="990600"/>
          </a:xfrm>
          <a:prstGeom prst="rightArrow">
            <a:avLst>
              <a:gd name="adj1" fmla="val 50000"/>
              <a:gd name="adj2" fmla="val 449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b="1"/>
              <a:t>?</a:t>
            </a:r>
          </a:p>
        </p:txBody>
      </p:sp>
      <p:sp>
        <p:nvSpPr>
          <p:cNvPr id="20493" name="AutoShape 53"/>
          <p:cNvSpPr>
            <a:spLocks noChangeArrowheads="1"/>
          </p:cNvSpPr>
          <p:nvPr/>
        </p:nvSpPr>
        <p:spPr bwMode="auto">
          <a:xfrm>
            <a:off x="2036763" y="5495925"/>
            <a:ext cx="1930400" cy="990600"/>
          </a:xfrm>
          <a:prstGeom prst="rightArrow">
            <a:avLst>
              <a:gd name="adj1" fmla="val 50000"/>
              <a:gd name="adj2" fmla="val 449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b="1"/>
              <a:t>?</a:t>
            </a:r>
          </a:p>
        </p:txBody>
      </p:sp>
      <p:sp>
        <p:nvSpPr>
          <p:cNvPr id="14350" name="Rectangle 3"/>
          <p:cNvSpPr>
            <a:spLocks noChangeArrowheads="1"/>
          </p:cNvSpPr>
          <p:nvPr/>
        </p:nvSpPr>
        <p:spPr bwMode="auto">
          <a:xfrm>
            <a:off x="198438" y="2878138"/>
            <a:ext cx="15287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>
                <a:solidFill>
                  <a:schemeClr val="tx2"/>
                </a:solidFill>
              </a:rPr>
              <a:t>High-res T1 MRI</a:t>
            </a:r>
          </a:p>
        </p:txBody>
      </p:sp>
      <p:sp>
        <p:nvSpPr>
          <p:cNvPr id="14351" name="Rectangle 3"/>
          <p:cNvSpPr>
            <a:spLocks noChangeArrowheads="1"/>
          </p:cNvSpPr>
          <p:nvPr/>
        </p:nvSpPr>
        <p:spPr bwMode="auto">
          <a:xfrm>
            <a:off x="198438" y="4822825"/>
            <a:ext cx="15287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>
                <a:solidFill>
                  <a:schemeClr val="tx2"/>
                </a:solidFill>
              </a:rPr>
              <a:t>High-res T1 MRI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9" grpId="0" animBg="1"/>
      <p:bldP spid="20490" grpId="0"/>
      <p:bldP spid="20491" grpId="0" animBg="1"/>
      <p:bldP spid="20492" grpId="0" animBg="1"/>
      <p:bldP spid="2049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References for more advanced computational anatomy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228600" y="1754188"/>
            <a:ext cx="9448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>
                <a:solidFill>
                  <a:srgbClr val="000099"/>
                </a:solidFill>
              </a:rPr>
              <a:t>Ashburner, Hutton, </a:t>
            </a:r>
            <a:r>
              <a:rPr lang="en-GB" dirty="0" err="1" smtClean="0">
                <a:solidFill>
                  <a:srgbClr val="000099"/>
                </a:solidFill>
              </a:rPr>
              <a:t>Frackowiak</a:t>
            </a:r>
            <a:r>
              <a:rPr lang="en-GB" dirty="0" smtClean="0">
                <a:solidFill>
                  <a:srgbClr val="000099"/>
                </a:solidFill>
              </a:rPr>
              <a:t>, </a:t>
            </a:r>
            <a:r>
              <a:rPr lang="en-GB" dirty="0" err="1" smtClean="0">
                <a:solidFill>
                  <a:srgbClr val="000099"/>
                </a:solidFill>
              </a:rPr>
              <a:t>Johnsrude</a:t>
            </a:r>
            <a:r>
              <a:rPr lang="en-GB" dirty="0" smtClean="0">
                <a:solidFill>
                  <a:srgbClr val="000099"/>
                </a:solidFill>
              </a:rPr>
              <a:t>, Price &amp; </a:t>
            </a:r>
            <a:r>
              <a:rPr lang="en-GB" dirty="0" err="1" smtClean="0">
                <a:solidFill>
                  <a:srgbClr val="000099"/>
                </a:solidFill>
              </a:rPr>
              <a:t>Friston</a:t>
            </a:r>
            <a:r>
              <a:rPr lang="en-GB" dirty="0" smtClean="0"/>
              <a:t>. “</a:t>
            </a:r>
            <a:r>
              <a:rPr lang="en-GB" i="1" dirty="0" smtClean="0"/>
              <a:t>Identifying global anatomical differences: deformation-based morphometry</a:t>
            </a:r>
            <a:r>
              <a:rPr lang="en-GB" dirty="0" smtClean="0"/>
              <a:t>”. Human Brain Mapping 6(5-6):348-357, 1998.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solidFill>
                  <a:srgbClr val="000099"/>
                </a:solidFill>
              </a:rPr>
              <a:t>Bishop</a:t>
            </a:r>
            <a:r>
              <a:rPr lang="en-GB" dirty="0" smtClean="0"/>
              <a:t>. </a:t>
            </a:r>
            <a:r>
              <a:rPr lang="en-GB" i="1" dirty="0" smtClean="0"/>
              <a:t>Pattern recognition and machine learning</a:t>
            </a:r>
            <a:r>
              <a:rPr lang="en-GB" dirty="0" smtClean="0"/>
              <a:t>. 2006.</a:t>
            </a:r>
          </a:p>
          <a:p>
            <a:pPr>
              <a:lnSpc>
                <a:spcPct val="90000"/>
              </a:lnSpc>
            </a:pPr>
            <a:r>
              <a:rPr lang="en-GB" dirty="0" err="1" smtClean="0">
                <a:solidFill>
                  <a:srgbClr val="000099"/>
                </a:solidFill>
              </a:rPr>
              <a:t>Younes</a:t>
            </a:r>
            <a:r>
              <a:rPr lang="en-GB" dirty="0" smtClean="0">
                <a:solidFill>
                  <a:srgbClr val="000099"/>
                </a:solidFill>
              </a:rPr>
              <a:t>, </a:t>
            </a:r>
            <a:r>
              <a:rPr lang="en-GB" dirty="0" err="1" smtClean="0">
                <a:solidFill>
                  <a:srgbClr val="000099"/>
                </a:solidFill>
              </a:rPr>
              <a:t>Arrate</a:t>
            </a:r>
            <a:r>
              <a:rPr lang="en-GB" dirty="0" smtClean="0">
                <a:solidFill>
                  <a:srgbClr val="000099"/>
                </a:solidFill>
              </a:rPr>
              <a:t> &amp; Miller</a:t>
            </a:r>
            <a:r>
              <a:rPr lang="en-GB" dirty="0" smtClean="0"/>
              <a:t>. “</a:t>
            </a:r>
            <a:r>
              <a:rPr lang="en-GB" i="1" dirty="0" smtClean="0"/>
              <a:t>Evolutions equations in computational anatomy</a:t>
            </a:r>
            <a:r>
              <a:rPr lang="en-GB" dirty="0" smtClean="0"/>
              <a:t>”. NeuroImage 45(1):S40-S50, 2009.</a:t>
            </a:r>
            <a:endParaRPr lang="en-GB" dirty="0" smtClean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solidFill>
                  <a:srgbClr val="000099"/>
                </a:solidFill>
              </a:rPr>
              <a:t>Ashburner &amp; </a:t>
            </a:r>
            <a:r>
              <a:rPr lang="en-GB" dirty="0" err="1" smtClean="0">
                <a:solidFill>
                  <a:srgbClr val="000099"/>
                </a:solidFill>
              </a:rPr>
              <a:t>Klöppel</a:t>
            </a:r>
            <a:r>
              <a:rPr lang="en-GB" dirty="0" smtClean="0"/>
              <a:t>. “</a:t>
            </a:r>
            <a:r>
              <a:rPr lang="en-GB" i="1" dirty="0" smtClean="0"/>
              <a:t>Multivariate models of inter-subject anatomical variability”</a:t>
            </a:r>
            <a:r>
              <a:rPr lang="en-GB" dirty="0" smtClean="0"/>
              <a:t>. </a:t>
            </a:r>
            <a:r>
              <a:rPr lang="en-GB" dirty="0"/>
              <a:t>NeuroImage 56(2):422-439, 2011. </a:t>
            </a:r>
            <a:r>
              <a:rPr lang="en-GB" dirty="0" smtClean="0">
                <a:hlinkClick r:id="rId2"/>
              </a:rPr>
              <a:t>DOI:10.1016/j.neuroimage.2010.03.059</a:t>
            </a:r>
            <a:r>
              <a:rPr lang="en-GB" dirty="0" smtClean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Importance of tissue segmentation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High-resolution MRI reveals fine structural detail in the brain, but not all of it reliable or interesting</a:t>
            </a:r>
          </a:p>
          <a:p>
            <a:pPr lvl="1" eaLnBrk="1" hangingPunct="1"/>
            <a:r>
              <a:rPr lang="en-GB" smtClean="0"/>
              <a:t>Noise, intensity-inhomogeneity, vasculature, …</a:t>
            </a:r>
          </a:p>
          <a:p>
            <a:pPr eaLnBrk="1" hangingPunct="1"/>
            <a:r>
              <a:rPr lang="en-GB" smtClean="0"/>
              <a:t>MR Intensity is usually not quantitatively meaningful (in the same way that e.g. CT is)</a:t>
            </a:r>
          </a:p>
          <a:p>
            <a:pPr lvl="1" eaLnBrk="1" hangingPunct="1"/>
            <a:r>
              <a:rPr lang="en-GB" smtClean="0"/>
              <a:t>fMRI time-series allow signal </a:t>
            </a:r>
            <a:r>
              <a:rPr lang="en-GB" i="1" smtClean="0"/>
              <a:t>changes</a:t>
            </a:r>
            <a:r>
              <a:rPr lang="en-GB" smtClean="0"/>
              <a:t> to be analysed statistically, compared to baseline or global values</a:t>
            </a:r>
          </a:p>
          <a:p>
            <a:pPr eaLnBrk="1" hangingPunct="1"/>
            <a:r>
              <a:rPr lang="en-GB" smtClean="0"/>
              <a:t>Regional volumes of the three main tissue types: gray matter, white matter and CSF, are well-defined and potentially very interesting</a:t>
            </a:r>
          </a:p>
          <a:p>
            <a:pPr lvl="1" eaLnBrk="1" hangingPunct="1"/>
            <a:r>
              <a:rPr lang="en-GB" smtClean="0"/>
              <a:t>Other aspects (and other sequences) can also be of interest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Voxel-Based Morphometry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In essence VBM is Statistical Parametric Mapping of regional segmented tissue density or volume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>
                <a:solidFill>
                  <a:schemeClr val="bg2"/>
                </a:solidFill>
              </a:rPr>
              <a:t>The exact interpretation of gray matter density or volume is complicated, and depends on the preprocessing steps used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</a:rPr>
              <a:t>It is not interpretable as neuronal packing density or other </a:t>
            </a:r>
            <a:r>
              <a:rPr lang="en-US" dirty="0" err="1" smtClean="0">
                <a:solidFill>
                  <a:schemeClr val="bg2"/>
                </a:solidFill>
              </a:rPr>
              <a:t>cytoarchitectonic</a:t>
            </a:r>
            <a:r>
              <a:rPr lang="en-US" dirty="0" smtClean="0">
                <a:solidFill>
                  <a:schemeClr val="bg2"/>
                </a:solidFill>
              </a:rPr>
              <a:t> tissue properties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</a:rPr>
              <a:t>The hope is that changes in these microscopic properties may lead to macro- or </a:t>
            </a:r>
            <a:r>
              <a:rPr lang="en-US" dirty="0" err="1" smtClean="0">
                <a:solidFill>
                  <a:schemeClr val="bg2"/>
                </a:solidFill>
              </a:rPr>
              <a:t>mesoscopic</a:t>
            </a:r>
            <a:r>
              <a:rPr lang="en-US" dirty="0" smtClean="0">
                <a:solidFill>
                  <a:schemeClr val="bg2"/>
                </a:solidFill>
              </a:rPr>
              <a:t> VBM-detectable differences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VBM overview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Unified segmentation and spatial normalisation</a:t>
            </a:r>
          </a:p>
          <a:p>
            <a:pPr lvl="1" eaLnBrk="1" hangingPunct="1"/>
            <a:r>
              <a:rPr lang="en-GB" dirty="0" smtClean="0"/>
              <a:t>More flexible </a:t>
            </a:r>
            <a:r>
              <a:rPr lang="en-GB" dirty="0" err="1" smtClean="0"/>
              <a:t>groupwise</a:t>
            </a:r>
            <a:r>
              <a:rPr lang="en-GB" dirty="0" smtClean="0"/>
              <a:t> normalisation using DARTEL</a:t>
            </a:r>
          </a:p>
          <a:p>
            <a:pPr eaLnBrk="1" hangingPunct="1"/>
            <a:r>
              <a:rPr lang="en-GB" dirty="0" smtClean="0"/>
              <a:t>Modulation to preserve </a:t>
            </a:r>
            <a:r>
              <a:rPr lang="en-GB" dirty="0" smtClean="0"/>
              <a:t>tissue volume</a:t>
            </a:r>
          </a:p>
          <a:p>
            <a:pPr lvl="1" eaLnBrk="1" hangingPunct="1"/>
            <a:r>
              <a:rPr lang="en-GB" dirty="0" smtClean="0"/>
              <a:t>Otherwise, tissue “density”</a:t>
            </a:r>
            <a:endParaRPr lang="en-GB" dirty="0" smtClean="0"/>
          </a:p>
          <a:p>
            <a:pPr eaLnBrk="1" hangingPunct="1"/>
            <a:r>
              <a:rPr lang="en-GB" dirty="0" smtClean="0"/>
              <a:t>Optional computation of tissue totals/</a:t>
            </a:r>
            <a:r>
              <a:rPr lang="en-GB" dirty="0" err="1" smtClean="0"/>
              <a:t>globals</a:t>
            </a:r>
            <a:endParaRPr lang="en-GB" dirty="0" smtClean="0"/>
          </a:p>
          <a:p>
            <a:pPr eaLnBrk="1" hangingPunct="1"/>
            <a:r>
              <a:rPr lang="en-GB" dirty="0" smtClean="0"/>
              <a:t>Gaussian smoothing</a:t>
            </a:r>
          </a:p>
          <a:p>
            <a:pPr eaLnBrk="1" hangingPunct="1"/>
            <a:r>
              <a:rPr lang="en-GB" dirty="0" smtClean="0"/>
              <a:t>Voxel-wise statistical analysis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VBM in pictures</a:t>
            </a:r>
            <a:endParaRPr lang="en-GB" dirty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54781" y="1844676"/>
            <a:ext cx="134043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800" dirty="0">
              <a:latin typeface="+mn-lt"/>
            </a:endParaRPr>
          </a:p>
          <a:p>
            <a:r>
              <a:rPr lang="en-GB" sz="2800" b="1" dirty="0">
                <a:latin typeface="+mn-lt"/>
              </a:rPr>
              <a:t>Segment</a:t>
            </a:r>
          </a:p>
          <a:p>
            <a:endParaRPr lang="en-GB" sz="2800" b="1" dirty="0">
              <a:latin typeface="+mn-lt"/>
            </a:endParaRPr>
          </a:p>
          <a:p>
            <a:r>
              <a:rPr lang="en-GB" sz="2800" b="1" dirty="0">
                <a:latin typeface="+mn-lt"/>
              </a:rPr>
              <a:t>Normalise</a:t>
            </a:r>
          </a:p>
          <a:p>
            <a:endParaRPr lang="en-US" sz="2800" dirty="0">
              <a:latin typeface="+mn-lt"/>
            </a:endParaRPr>
          </a:p>
          <a:p>
            <a:endParaRPr lang="en-US" sz="2800" dirty="0">
              <a:latin typeface="+mn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5351" t="8055" r="5556" b="31222"/>
          <a:stretch>
            <a:fillRect/>
          </a:stretch>
        </p:blipFill>
        <p:spPr bwMode="auto">
          <a:xfrm>
            <a:off x="4562876" y="0"/>
            <a:ext cx="45201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7453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VBM in pictures</a:t>
            </a:r>
            <a:endParaRPr lang="en-GB" dirty="0"/>
          </a:p>
        </p:txBody>
      </p:sp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2" cstate="print"/>
          <a:srcRect l="5351" t="8055" r="5556" b="861"/>
          <a:stretch>
            <a:fillRect/>
          </a:stretch>
        </p:blipFill>
        <p:spPr bwMode="auto">
          <a:xfrm>
            <a:off x="4562876" y="0"/>
            <a:ext cx="4520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54781" y="1844676"/>
            <a:ext cx="12618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800" dirty="0">
              <a:latin typeface="+mn-lt"/>
            </a:endParaRPr>
          </a:p>
          <a:p>
            <a:r>
              <a:rPr lang="en-GB" sz="2800" dirty="0">
                <a:solidFill>
                  <a:schemeClr val="bg2"/>
                </a:solidFill>
                <a:latin typeface="+mn-lt"/>
              </a:rPr>
              <a:t>Segment</a:t>
            </a:r>
          </a:p>
          <a:p>
            <a:endParaRPr lang="en-GB" sz="2800" dirty="0">
              <a:solidFill>
                <a:schemeClr val="bg2"/>
              </a:solidFill>
              <a:latin typeface="+mn-lt"/>
            </a:endParaRPr>
          </a:p>
          <a:p>
            <a:r>
              <a:rPr lang="en-GB" sz="2800" dirty="0">
                <a:solidFill>
                  <a:schemeClr val="bg2"/>
                </a:solidFill>
                <a:latin typeface="+mn-lt"/>
              </a:rPr>
              <a:t>Normalise</a:t>
            </a:r>
          </a:p>
          <a:p>
            <a:endParaRPr lang="en-US" sz="2800" dirty="0">
              <a:solidFill>
                <a:schemeClr val="bg2"/>
              </a:solidFill>
              <a:latin typeface="+mn-lt"/>
            </a:endParaRPr>
          </a:p>
          <a:p>
            <a:r>
              <a:rPr lang="en-US" sz="2800" b="1" dirty="0" smtClean="0">
                <a:latin typeface="+mn-lt"/>
              </a:rPr>
              <a:t>Modulate</a:t>
            </a:r>
            <a:endParaRPr lang="en-GB" sz="2800" b="1" dirty="0">
              <a:latin typeface="+mn-lt"/>
            </a:endParaRPr>
          </a:p>
          <a:p>
            <a:endParaRPr lang="en-GB" sz="2800" b="1" dirty="0">
              <a:latin typeface="+mn-lt"/>
            </a:endParaRPr>
          </a:p>
          <a:p>
            <a:r>
              <a:rPr lang="en-GB" sz="2800" b="1" dirty="0">
                <a:latin typeface="+mn-lt"/>
              </a:rPr>
              <a:t>Smooth</a:t>
            </a:r>
          </a:p>
          <a:p>
            <a:endParaRPr lang="en-US" sz="28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5065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2800" b="1" dirty="0" err="1" smtClean="0">
            <a:latin typeface="+mn-lt"/>
          </a:defRPr>
        </a:defPPr>
      </a:lstStyle>
    </a:tx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170314960</TotalTime>
  <Pages>19</Pages>
  <Words>1920</Words>
  <Application>Microsoft Office PowerPoint</Application>
  <PresentationFormat>A4 Paper (210x297 mm)</PresentationFormat>
  <Paragraphs>313</Paragraphs>
  <Slides>40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Contemporary Portrait</vt:lpstr>
      <vt:lpstr>Equation</vt:lpstr>
      <vt:lpstr>Zurich SPM Course 2012  Voxel-Based Morphometry &amp; DARTEL</vt:lpstr>
      <vt:lpstr>Aims of computational neuroanatomy</vt:lpstr>
      <vt:lpstr>SPM for group fMRI</vt:lpstr>
      <vt:lpstr>SPM for structural MRI</vt:lpstr>
      <vt:lpstr>Importance of tissue segmentation</vt:lpstr>
      <vt:lpstr>Voxel-Based Morphometry</vt:lpstr>
      <vt:lpstr>VBM overview</vt:lpstr>
      <vt:lpstr>VBM in pictures</vt:lpstr>
      <vt:lpstr>VBM in pictures</vt:lpstr>
      <vt:lpstr>VBM in pictures</vt:lpstr>
      <vt:lpstr>VBM in pictures</vt:lpstr>
      <vt:lpstr>VBM Subtleties</vt:lpstr>
      <vt:lpstr>Modulation</vt:lpstr>
      <vt:lpstr>Modulation tutorial</vt:lpstr>
      <vt:lpstr>Smoothing</vt:lpstr>
      <vt:lpstr>Smoothing</vt:lpstr>
      <vt:lpstr>Interpreting findings</vt:lpstr>
      <vt:lpstr>“Globals” for VBM</vt:lpstr>
      <vt:lpstr>Total Intracranial Volume (TIV/ICV)</vt:lpstr>
      <vt:lpstr>VBM’s statistical validity</vt:lpstr>
      <vt:lpstr>VBM’s statistical validity</vt:lpstr>
      <vt:lpstr>Longitudinal VBM</vt:lpstr>
      <vt:lpstr>Longitudinal VBM variations</vt:lpstr>
      <vt:lpstr>Longitudinal VBM and “TBM”</vt:lpstr>
      <vt:lpstr>Spatial normalisation with DARTEL</vt:lpstr>
      <vt:lpstr>Mathematical advances in registration</vt:lpstr>
      <vt:lpstr>Motivation for using DARTEL</vt:lpstr>
      <vt:lpstr>PowerPoint Presentation</vt:lpstr>
      <vt:lpstr>DARTEL Transformations</vt:lpstr>
      <vt:lpstr>DARTEL objective function</vt:lpstr>
      <vt:lpstr>Simultaneous registration of GM to GM and WM to WM, for a group of subjects</vt:lpstr>
      <vt:lpstr>DARTEL average template evolution</vt:lpstr>
      <vt:lpstr>PowerPoint Presentation</vt:lpstr>
      <vt:lpstr>PowerPoint Presentation</vt:lpstr>
      <vt:lpstr>Summary</vt:lpstr>
      <vt:lpstr>Mathematical advances in computational anatomy</vt:lpstr>
      <vt:lpstr>Mathematical advances in computational anatomy</vt:lpstr>
      <vt:lpstr>Conclusion</vt:lpstr>
      <vt:lpstr>Key references for VBM</vt:lpstr>
      <vt:lpstr>References for more advanced computational anatomy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</dc:title>
  <dc:subject>SPM Course Overheads</dc:subject>
  <dc:creator>WDCN</dc:creator>
  <cp:keywords>Statistical Parametric Mapping</cp:keywords>
  <cp:lastModifiedBy>Ged Ridgway</cp:lastModifiedBy>
  <cp:revision>233</cp:revision>
  <cp:lastPrinted>2004-05-04T13:58:27Z</cp:lastPrinted>
  <dcterms:created xsi:type="dcterms:W3CDTF">1996-05-14T17:42:09Z</dcterms:created>
  <dcterms:modified xsi:type="dcterms:W3CDTF">2012-02-16T09:33:53Z</dcterms:modified>
</cp:coreProperties>
</file>