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52" r:id="rId2"/>
  </p:sldMasterIdLst>
  <p:notesMasterIdLst>
    <p:notesMasterId r:id="rId46"/>
  </p:notesMasterIdLst>
  <p:handoutMasterIdLst>
    <p:handoutMasterId r:id="rId47"/>
  </p:handoutMasterIdLst>
  <p:sldIdLst>
    <p:sldId id="1281" r:id="rId3"/>
    <p:sldId id="1806" r:id="rId4"/>
    <p:sldId id="1807" r:id="rId5"/>
    <p:sldId id="1808" r:id="rId6"/>
    <p:sldId id="1809" r:id="rId7"/>
    <p:sldId id="1811" r:id="rId8"/>
    <p:sldId id="1812" r:id="rId9"/>
    <p:sldId id="1813" r:id="rId10"/>
    <p:sldId id="1814" r:id="rId11"/>
    <p:sldId id="1816" r:id="rId12"/>
    <p:sldId id="1842" r:id="rId13"/>
    <p:sldId id="1723" r:id="rId14"/>
    <p:sldId id="1777" r:id="rId15"/>
    <p:sldId id="1582" r:id="rId16"/>
    <p:sldId id="1322" r:id="rId17"/>
    <p:sldId id="1791" r:id="rId18"/>
    <p:sldId id="1728" r:id="rId19"/>
    <p:sldId id="1729" r:id="rId20"/>
    <p:sldId id="1730" r:id="rId21"/>
    <p:sldId id="1727" r:id="rId22"/>
    <p:sldId id="1707" r:id="rId23"/>
    <p:sldId id="1722" r:id="rId24"/>
    <p:sldId id="1826" r:id="rId25"/>
    <p:sldId id="1323" r:id="rId26"/>
    <p:sldId id="1708" r:id="rId27"/>
    <p:sldId id="1596" r:id="rId28"/>
    <p:sldId id="1437" r:id="rId29"/>
    <p:sldId id="1608" r:id="rId30"/>
    <p:sldId id="1606" r:id="rId31"/>
    <p:sldId id="1747" r:id="rId32"/>
    <p:sldId id="1754" r:id="rId33"/>
    <p:sldId id="1755" r:id="rId34"/>
    <p:sldId id="1748" r:id="rId35"/>
    <p:sldId id="1749" r:id="rId36"/>
    <p:sldId id="1618" r:id="rId37"/>
    <p:sldId id="1793" r:id="rId38"/>
    <p:sldId id="1832" r:id="rId39"/>
    <p:sldId id="1799" r:id="rId40"/>
    <p:sldId id="1797" r:id="rId41"/>
    <p:sldId id="1800" r:id="rId42"/>
    <p:sldId id="1801" r:id="rId43"/>
    <p:sldId id="1802" r:id="rId44"/>
    <p:sldId id="1784" r:id="rId45"/>
  </p:sldIdLst>
  <p:sldSz cx="10287000" cy="6858000" type="35mm"/>
  <p:notesSz cx="7102475" cy="102330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FF"/>
    <a:srgbClr val="008000"/>
    <a:srgbClr val="00CC00"/>
    <a:srgbClr val="99FF33"/>
    <a:srgbClr val="FF0000"/>
    <a:srgbClr val="C0C0C0"/>
    <a:srgbClr val="CC00CC"/>
    <a:srgbClr val="99FF99"/>
    <a:srgbClr val="99FF66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1" autoAdjust="0"/>
    <p:restoredTop sz="82138" autoAdjust="0"/>
  </p:normalViewPr>
  <p:slideViewPr>
    <p:cSldViewPr snapToGrid="0" showGuides="1">
      <p:cViewPr varScale="1">
        <p:scale>
          <a:sx n="100" d="100"/>
          <a:sy n="100" d="100"/>
        </p:scale>
        <p:origin x="-408" y="-90"/>
      </p:cViewPr>
      <p:guideLst>
        <p:guide orient="horz" pos="2630"/>
        <p:guide pos="47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214"/>
    </p:cViewPr>
  </p:sorterViewPr>
  <p:notesViewPr>
    <p:cSldViewPr snapToGrid="0" showGuides="1">
      <p:cViewPr varScale="1">
        <p:scale>
          <a:sx n="82" d="100"/>
          <a:sy n="82" d="100"/>
        </p:scale>
        <p:origin x="-2172" y="-96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11" Type="http://schemas.openxmlformats.org/officeDocument/2006/relationships/image" Target="../media/image71.wmf"/><Relationship Id="rId5" Type="http://schemas.openxmlformats.org/officeDocument/2006/relationships/image" Target="../media/image65.wmf"/><Relationship Id="rId10" Type="http://schemas.openxmlformats.org/officeDocument/2006/relationships/image" Target="../media/image70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image" Target="../media/image83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image" Target="../media/image8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38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90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90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3268682D-2342-4855-B877-06DB88392E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90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73100" y="768350"/>
            <a:ext cx="57562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101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90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1B0D7141-C2BB-49B6-B0DB-D0A99C0ED9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A94A6-440A-4C8A-8247-AF31B2C1F880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4688" y="768350"/>
            <a:ext cx="5753100" cy="38354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80075" cy="4603750"/>
          </a:xfrm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1513" y="768350"/>
            <a:ext cx="5756275" cy="3836988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1513" y="768350"/>
            <a:ext cx="5756275" cy="3836988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0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50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b="1" dirty="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4688" y="768350"/>
            <a:ext cx="5753100" cy="38354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80075" cy="4603750"/>
          </a:xfrm>
          <a:noFill/>
          <a:ln/>
        </p:spPr>
        <p:txBody>
          <a:bodyPr/>
          <a:lstStyle/>
          <a:p>
            <a:endParaRPr lang="en-GB" sz="2800" dirty="0" smtClean="0"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z="900" dirty="0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80075" cy="4603750"/>
          </a:xfrm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D7253D-81DE-4F97-9DF0-E2311D966E4F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01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891" y="4862327"/>
            <a:ext cx="5210694" cy="4603221"/>
          </a:xfrm>
          <a:noFill/>
          <a:ln/>
        </p:spPr>
        <p:txBody>
          <a:bodyPr lIns="93078" tIns="46539" rIns="93078" bIns="46539"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0D7141-C2BB-49B6-B0DB-D0A99C0ED9E8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z="120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CA56D9-DB25-4387-8A50-E87CE8ABB0E6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5B6AB-CAFF-4B70-A009-B4DC82E954E6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F4B54-E24E-4EDA-ABA0-40520FB03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4DFD6-1F01-4854-9DC6-2361724F3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2B0E9-7730-44DC-8388-A6E69163D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DC7CC-E553-426B-9A42-800D3BFB3D5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78943-1CBD-413D-8296-71282EB7DD5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B821B-9A4F-4233-9CA9-93982EEA6A4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B1C11-038F-47B5-9838-7D7BD30A728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836BF-9AE3-4D39-A214-10213B9231F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04C0E-E780-491D-ACFF-380DA82C895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895B1-AB6A-4293-AC81-618E4E1E72F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CCE0D-9657-4ECD-A58A-E16B9A1D09C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0A0AF-00C8-4128-89CF-432B59F54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75F5D-4599-4731-9835-E77BFE2A7D3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9359E-ADF5-4D40-8784-B4FE76A708A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3D70B-4ACB-40A5-B417-92B24456C13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600200"/>
            <a:ext cx="455295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3938588"/>
            <a:ext cx="455295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D30C0-C89E-4967-9235-F56F0EB16B2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BEF38-5BA8-4F08-99D0-B03529ED3E9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4350" y="1600200"/>
            <a:ext cx="455295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600200"/>
            <a:ext cx="455295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350" y="3938588"/>
            <a:ext cx="455295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00" y="3938588"/>
            <a:ext cx="455295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5FA27-96F4-4558-B16B-ADCABB55371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FF294-4759-4169-A893-388A2256B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4CAFF-C18B-4419-87F4-7BD87276F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F08C1-2FBE-403A-9BD5-895C0CD8D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96CB9-9297-4FB7-8A32-EA4778D0E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40325-1658-4370-B662-2C03EB198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5B699-B75A-4713-B1AE-17AEFEC0F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67391-38A8-491C-9778-4DA4C16BD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66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6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6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E8A664FC-D801-44E3-9B0A-982E4CDF4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16ADE95B-4FA5-40FD-A6D7-578F73CF18F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2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41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jpeg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6.jpeg"/><Relationship Id="rId4" Type="http://schemas.openxmlformats.org/officeDocument/2006/relationships/image" Target="../media/image45.png"/><Relationship Id="rId9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4.bin"/><Relationship Id="rId4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png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oleObject" Target="../embeddings/oleObject45.bin"/><Relationship Id="rId18" Type="http://schemas.openxmlformats.org/officeDocument/2006/relationships/oleObject" Target="../embeddings/oleObject48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39.bin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7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2.png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7.bin"/><Relationship Id="rId10" Type="http://schemas.openxmlformats.org/officeDocument/2006/relationships/oleObject" Target="../embeddings/oleObject42.bin"/><Relationship Id="rId19" Type="http://schemas.openxmlformats.org/officeDocument/2006/relationships/oleObject" Target="../embeddings/oleObject49.bin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41.bin"/><Relationship Id="rId14" Type="http://schemas.openxmlformats.org/officeDocument/2006/relationships/oleObject" Target="../embeddings/oleObject4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74.wmf"/><Relationship Id="rId4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image" Target="../media/image7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80.png"/><Relationship Id="rId4" Type="http://schemas.openxmlformats.org/officeDocument/2006/relationships/oleObject" Target="../embeddings/oleObject54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oleObject" Target="../embeddings/oleObject58.bin"/><Relationship Id="rId7" Type="http://schemas.openxmlformats.org/officeDocument/2006/relationships/image" Target="../media/image8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6.png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61.bin"/><Relationship Id="rId4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6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image" Target="../media/image9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36"/>
          <p:cNvSpPr>
            <a:spLocks noChangeArrowheads="1"/>
          </p:cNvSpPr>
          <p:nvPr/>
        </p:nvSpPr>
        <p:spPr bwMode="auto">
          <a:xfrm>
            <a:off x="5646738" y="4008955"/>
            <a:ext cx="4640262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</a:pPr>
            <a:r>
              <a:rPr lang="en-GB" sz="2800" i="1" dirty="0">
                <a:latin typeface="Times New Roman" pitchFamily="18" charset="0"/>
              </a:rPr>
              <a:t>Mohamed </a:t>
            </a:r>
            <a:r>
              <a:rPr lang="en-GB" sz="2800" i="1" dirty="0" err="1">
                <a:latin typeface="Times New Roman" pitchFamily="18" charset="0"/>
              </a:rPr>
              <a:t>Seghier</a:t>
            </a:r>
            <a:endParaRPr lang="en-GB" sz="2800" dirty="0"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GB" sz="2000" b="0" dirty="0" err="1">
                <a:latin typeface="Times New Roman" pitchFamily="18" charset="0"/>
              </a:rPr>
              <a:t>Wellcome</a:t>
            </a:r>
            <a:r>
              <a:rPr lang="en-GB" sz="2000" b="0" dirty="0">
                <a:latin typeface="Times New Roman" pitchFamily="18" charset="0"/>
              </a:rPr>
              <a:t> Trust Centre for </a:t>
            </a:r>
            <a:r>
              <a:rPr lang="en-GB" sz="2000" b="0" dirty="0" err="1">
                <a:latin typeface="Times New Roman" pitchFamily="18" charset="0"/>
              </a:rPr>
              <a:t>Neuroimaging</a:t>
            </a:r>
            <a:r>
              <a:rPr lang="en-GB" sz="2000" b="0" dirty="0">
                <a:latin typeface="Times New Roman" pitchFamily="18" charset="0"/>
              </a:rPr>
              <a:t>, University College London, UK</a:t>
            </a:r>
            <a:endParaRPr lang="en-GB" sz="1800" b="0" dirty="0">
              <a:latin typeface="Times New Roman" pitchFamily="18" charset="0"/>
            </a:endParaRPr>
          </a:p>
        </p:txBody>
      </p:sp>
      <p:sp>
        <p:nvSpPr>
          <p:cNvPr id="47107" name="Rectangle 167"/>
          <p:cNvSpPr>
            <a:spLocks noGrp="1" noChangeArrowheads="1"/>
          </p:cNvSpPr>
          <p:nvPr>
            <p:ph type="ctrTitle"/>
          </p:nvPr>
        </p:nvSpPr>
        <p:spPr>
          <a:xfrm>
            <a:off x="4199864" y="1116410"/>
            <a:ext cx="6172200" cy="2356146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GB" sz="4800" b="1" i="1" dirty="0" smtClean="0">
                <a:solidFill>
                  <a:srgbClr val="FF0000"/>
                </a:solidFill>
              </a:rPr>
              <a:t>DCM:</a:t>
            </a:r>
            <a:r>
              <a:rPr lang="en-GB" sz="4800" b="1" i="1" dirty="0" smtClean="0"/>
              <a:t> Dynamic Causal Modelling for </a:t>
            </a:r>
            <a:r>
              <a:rPr lang="en-GB" sz="4800" b="1" i="1" dirty="0" err="1" smtClean="0"/>
              <a:t>fMRI</a:t>
            </a:r>
            <a:r>
              <a:rPr lang="en-GB" sz="4800" b="1" dirty="0" smtClean="0"/>
              <a:t> </a:t>
            </a:r>
          </a:p>
        </p:txBody>
      </p:sp>
      <p:grpSp>
        <p:nvGrpSpPr>
          <p:cNvPr id="47108" name="Group 173"/>
          <p:cNvGrpSpPr>
            <a:grpSpLocks/>
          </p:cNvGrpSpPr>
          <p:nvPr/>
        </p:nvGrpSpPr>
        <p:grpSpPr bwMode="auto">
          <a:xfrm>
            <a:off x="1127125" y="6146800"/>
            <a:ext cx="8018463" cy="711200"/>
            <a:chOff x="214" y="3872"/>
            <a:chExt cx="5051" cy="448"/>
          </a:xfrm>
        </p:grpSpPr>
        <p:pic>
          <p:nvPicPr>
            <p:cNvPr id="47112" name="Picture 17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2" y="3882"/>
              <a:ext cx="402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3" name="Picture 17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21" y="3985"/>
              <a:ext cx="144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10224" name="Rectangle 176"/>
            <p:cNvSpPr>
              <a:spLocks noChangeArrowheads="1"/>
            </p:cNvSpPr>
            <p:nvPr/>
          </p:nvSpPr>
          <p:spPr bwMode="auto">
            <a:xfrm>
              <a:off x="214" y="4025"/>
              <a:ext cx="22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i="1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Wellcome Trust Centre for Neuroimaging</a:t>
              </a:r>
            </a:p>
          </p:txBody>
        </p:sp>
        <p:pic>
          <p:nvPicPr>
            <p:cNvPr id="47115" name="Picture 177"/>
            <p:cNvPicPr>
              <a:picLocks noChangeAspect="1" noChangeArrowheads="1"/>
            </p:cNvPicPr>
            <p:nvPr/>
          </p:nvPicPr>
          <p:blipFill>
            <a:blip r:embed="rId5" cstate="print"/>
            <a:srcRect l="15031" t="4214" r="10341" b="15326"/>
            <a:stretch>
              <a:fillRect/>
            </a:stretch>
          </p:blipFill>
          <p:spPr bwMode="auto">
            <a:xfrm>
              <a:off x="3276" y="3872"/>
              <a:ext cx="373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109" name="Rectangle 179"/>
          <p:cNvSpPr>
            <a:spLocks noChangeArrowheads="1"/>
          </p:cNvSpPr>
          <p:nvPr/>
        </p:nvSpPr>
        <p:spPr bwMode="auto">
          <a:xfrm>
            <a:off x="234950" y="88900"/>
            <a:ext cx="968216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</a:pPr>
            <a:r>
              <a:rPr lang="en-GB" i="1" dirty="0">
                <a:solidFill>
                  <a:srgbClr val="FF0000"/>
                </a:solidFill>
              </a:rPr>
              <a:t>SPM-Course 							</a:t>
            </a:r>
            <a:r>
              <a:rPr lang="en-GB" i="1" dirty="0" smtClean="0">
                <a:solidFill>
                  <a:srgbClr val="FF0000"/>
                </a:solidFill>
              </a:rPr>
              <a:t>	</a:t>
            </a:r>
            <a:r>
              <a:rPr lang="en-US" b="0" dirty="0" smtClean="0">
                <a:solidFill>
                  <a:srgbClr val="FF0000"/>
                </a:solidFill>
                <a:latin typeface="Arial Unicode MS" pitchFamily="34" charset="-128"/>
              </a:rPr>
              <a:t>October 2013</a:t>
            </a:r>
            <a:endParaRPr lang="en-US" b="0" dirty="0">
              <a:solidFill>
                <a:srgbClr val="FF0000"/>
              </a:solidFill>
              <a:latin typeface="Arial Unicode MS" pitchFamily="34" charset="-128"/>
            </a:endParaRPr>
          </a:p>
        </p:txBody>
      </p:sp>
      <p:pic>
        <p:nvPicPr>
          <p:cNvPr id="232449" name="Picture 1"/>
          <p:cNvPicPr>
            <a:picLocks noChangeAspect="1" noChangeArrowheads="1"/>
          </p:cNvPicPr>
          <p:nvPr/>
        </p:nvPicPr>
        <p:blipFill>
          <a:blip r:embed="rId6" cstate="print"/>
          <a:srcRect l="6802" t="465" r="65698" b="48744"/>
          <a:stretch>
            <a:fillRect/>
          </a:stretch>
        </p:blipFill>
        <p:spPr bwMode="auto">
          <a:xfrm>
            <a:off x="36068" y="939889"/>
            <a:ext cx="4546565" cy="52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5-Point Star 12"/>
          <p:cNvSpPr/>
          <p:nvPr/>
        </p:nvSpPr>
        <p:spPr bwMode="auto">
          <a:xfrm>
            <a:off x="3905250" y="3952875"/>
            <a:ext cx="371475" cy="333375"/>
          </a:xfrm>
          <a:prstGeom prst="star5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5-Point Star 13"/>
          <p:cNvSpPr/>
          <p:nvPr/>
        </p:nvSpPr>
        <p:spPr bwMode="auto">
          <a:xfrm>
            <a:off x="352425" y="3952875"/>
            <a:ext cx="371475" cy="333375"/>
          </a:xfrm>
          <a:prstGeom prst="star5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244" name="Text Box 4"/>
          <p:cNvSpPr txBox="1">
            <a:spLocks noChangeArrowheads="1"/>
          </p:cNvSpPr>
          <p:nvPr/>
        </p:nvSpPr>
        <p:spPr bwMode="auto">
          <a:xfrm>
            <a:off x="795338" y="1071563"/>
            <a:ext cx="588486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/>
              <a:t>Can we go beyond this “static” picture?</a:t>
            </a:r>
          </a:p>
          <a:p>
            <a:r>
              <a:rPr lang="en-GB" sz="2000" dirty="0">
                <a:sym typeface="Wingdings" pitchFamily="2" charset="2"/>
              </a:rPr>
              <a:t> </a:t>
            </a:r>
            <a:r>
              <a:rPr lang="en-GB" sz="2000" dirty="0"/>
              <a:t>Dynamics or interactions between regions…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518150" y="198438"/>
            <a:ext cx="4640263" cy="2020887"/>
            <a:chOff x="3482" y="180"/>
            <a:chExt cx="2923" cy="1273"/>
          </a:xfrm>
        </p:grpSpPr>
        <p:graphicFrame>
          <p:nvGraphicFramePr>
            <p:cNvPr id="2050" name="Object 6"/>
            <p:cNvGraphicFramePr>
              <a:graphicFrameLocks noChangeAspect="1"/>
            </p:cNvGraphicFramePr>
            <p:nvPr/>
          </p:nvGraphicFramePr>
          <p:xfrm>
            <a:off x="4788" y="180"/>
            <a:ext cx="1617" cy="1273"/>
          </p:xfrm>
          <a:graphic>
            <a:graphicData uri="http://schemas.openxmlformats.org/presentationml/2006/ole">
              <p:oleObj spid="_x0000_s157698" name="PHOTO-PAINT" r:id="rId4" imgW="2276190" imgH="1790476" progId="CorelPHOTOPAINT.Image.14">
                <p:embed/>
              </p:oleObj>
            </a:graphicData>
          </a:graphic>
        </p:graphicFrame>
        <p:sp>
          <p:nvSpPr>
            <p:cNvPr id="2073" name="Text Box 7"/>
            <p:cNvSpPr txBox="1">
              <a:spLocks noChangeArrowheads="1"/>
            </p:cNvSpPr>
            <p:nvPr/>
          </p:nvSpPr>
          <p:spPr bwMode="auto">
            <a:xfrm>
              <a:off x="3482" y="254"/>
              <a:ext cx="116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fMRI experiment;</a:t>
              </a:r>
            </a:p>
            <a:p>
              <a:r>
                <a:rPr lang="en-GB"/>
                <a:t>task contrasts</a:t>
              </a:r>
            </a:p>
          </p:txBody>
        </p:sp>
      </p:grp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225425" y="131763"/>
            <a:ext cx="3848100" cy="5191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sym typeface="Wingdings" pitchFamily="2" charset="2"/>
              </a:rPr>
              <a:t>Effective connectivity</a:t>
            </a:r>
            <a:endParaRPr lang="en-GB" sz="28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82600" y="2073275"/>
            <a:ext cx="6424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sz="2000" b="0">
                <a:solidFill>
                  <a:schemeClr val="tx2"/>
                </a:solidFill>
              </a:rPr>
              <a:t>For understanding brain function </a:t>
            </a:r>
            <a:r>
              <a:rPr lang="de-CH" sz="2000" u="sng">
                <a:solidFill>
                  <a:schemeClr val="tx2"/>
                </a:solidFill>
              </a:rPr>
              <a:t>mechanistically</a:t>
            </a:r>
            <a:r>
              <a:rPr lang="de-CH" sz="2000" b="0">
                <a:solidFill>
                  <a:schemeClr val="tx2"/>
                </a:solidFill>
              </a:rPr>
              <a:t>, we need </a:t>
            </a:r>
            <a:r>
              <a:rPr lang="de-CH" sz="2000">
                <a:solidFill>
                  <a:srgbClr val="FF0000"/>
                </a:solidFill>
              </a:rPr>
              <a:t>models of </a:t>
            </a:r>
            <a:r>
              <a:rPr lang="de-CH" sz="2000" u="sng">
                <a:solidFill>
                  <a:srgbClr val="FF0000"/>
                </a:solidFill>
              </a:rPr>
              <a:t>effective</a:t>
            </a:r>
            <a:r>
              <a:rPr lang="de-CH" sz="2000">
                <a:solidFill>
                  <a:srgbClr val="FF0000"/>
                </a:solidFill>
              </a:rPr>
              <a:t> connectivity</a:t>
            </a:r>
            <a:r>
              <a:rPr lang="de-CH" sz="2000" b="0">
                <a:solidFill>
                  <a:schemeClr val="tx2"/>
                </a:solidFill>
              </a:rPr>
              <a:t>, 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03238" y="3100188"/>
            <a:ext cx="8948737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CH" sz="2000" dirty="0">
                <a:solidFill>
                  <a:srgbClr val="FF0000"/>
                </a:solidFill>
              </a:rPr>
              <a:t>= causal</a:t>
            </a:r>
            <a:r>
              <a:rPr lang="de-CH" sz="2000" dirty="0"/>
              <a:t> (directed) influences between neurons or </a:t>
            </a:r>
            <a:r>
              <a:rPr lang="de-CH" sz="2000" dirty="0">
                <a:solidFill>
                  <a:srgbClr val="FF0000"/>
                </a:solidFill>
              </a:rPr>
              <a:t>neuronal populations.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CH" b="0" dirty="0"/>
              <a:t>        	</a:t>
            </a:r>
            <a:r>
              <a:rPr lang="de-CH" sz="1800" dirty="0" smtClean="0">
                <a:sym typeface="Wingdings" pitchFamily="2" charset="2"/>
              </a:rPr>
              <a:t> </a:t>
            </a:r>
            <a:r>
              <a:rPr lang="de-CH" sz="1800" dirty="0" smtClean="0"/>
              <a:t> </a:t>
            </a:r>
            <a:r>
              <a:rPr lang="de-CH" sz="1800" dirty="0"/>
              <a:t>explain </a:t>
            </a:r>
            <a:r>
              <a:rPr lang="de-CH" sz="1800" i="1" dirty="0">
                <a:solidFill>
                  <a:srgbClr val="FF0000"/>
                </a:solidFill>
              </a:rPr>
              <a:t>regional</a:t>
            </a:r>
            <a:r>
              <a:rPr lang="de-CH" sz="1800" dirty="0">
                <a:solidFill>
                  <a:srgbClr val="FF0000"/>
                </a:solidFill>
              </a:rPr>
              <a:t> effects</a:t>
            </a:r>
            <a:r>
              <a:rPr lang="de-CH" sz="1800" dirty="0"/>
              <a:t> in terms of </a:t>
            </a:r>
            <a:r>
              <a:rPr lang="de-CH" sz="1800" i="1" dirty="0">
                <a:solidFill>
                  <a:srgbClr val="FF0000"/>
                </a:solidFill>
              </a:rPr>
              <a:t>interregional </a:t>
            </a:r>
            <a:r>
              <a:rPr lang="de-CH" sz="1800" dirty="0">
                <a:solidFill>
                  <a:srgbClr val="FF0000"/>
                </a:solidFill>
              </a:rPr>
              <a:t>connectivity.</a:t>
            </a: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3402956" y="3976577"/>
            <a:ext cx="3412514" cy="2835123"/>
            <a:chOff x="4812" y="2418"/>
            <a:chExt cx="1620" cy="1272"/>
          </a:xfrm>
        </p:grpSpPr>
        <p:pic>
          <p:nvPicPr>
            <p:cNvPr id="2058" name="Picture 7"/>
            <p:cNvPicPr>
              <a:picLocks noChangeAspect="1" noChangeArrowheads="1"/>
            </p:cNvPicPr>
            <p:nvPr/>
          </p:nvPicPr>
          <p:blipFill>
            <a:blip r:embed="rId5" cstate="print">
              <a:lum bright="12000"/>
            </a:blip>
            <a:srcRect/>
            <a:stretch>
              <a:fillRect/>
            </a:stretch>
          </p:blipFill>
          <p:spPr bwMode="auto">
            <a:xfrm>
              <a:off x="4812" y="2418"/>
              <a:ext cx="1620" cy="1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059" name="Line 8"/>
            <p:cNvSpPr>
              <a:spLocks noChangeShapeType="1"/>
            </p:cNvSpPr>
            <p:nvPr/>
          </p:nvSpPr>
          <p:spPr bwMode="auto">
            <a:xfrm flipV="1">
              <a:off x="5454" y="2802"/>
              <a:ext cx="414" cy="4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0" name="Line 9"/>
            <p:cNvSpPr>
              <a:spLocks noChangeShapeType="1"/>
            </p:cNvSpPr>
            <p:nvPr/>
          </p:nvSpPr>
          <p:spPr bwMode="auto">
            <a:xfrm flipV="1">
              <a:off x="5746" y="3106"/>
              <a:ext cx="408" cy="13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1" name="Line 10"/>
            <p:cNvSpPr>
              <a:spLocks noChangeShapeType="1"/>
            </p:cNvSpPr>
            <p:nvPr/>
          </p:nvSpPr>
          <p:spPr bwMode="auto">
            <a:xfrm>
              <a:off x="5422" y="2968"/>
              <a:ext cx="192" cy="3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2" name="Line 11"/>
            <p:cNvSpPr>
              <a:spLocks noChangeShapeType="1"/>
            </p:cNvSpPr>
            <p:nvPr/>
          </p:nvSpPr>
          <p:spPr bwMode="auto">
            <a:xfrm flipV="1">
              <a:off x="5158" y="3010"/>
              <a:ext cx="72" cy="37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3" name="Line 12"/>
            <p:cNvSpPr>
              <a:spLocks noChangeShapeType="1"/>
            </p:cNvSpPr>
            <p:nvPr/>
          </p:nvSpPr>
          <p:spPr bwMode="auto">
            <a:xfrm flipV="1">
              <a:off x="5182" y="3346"/>
              <a:ext cx="492" cy="6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4" name="Line 13"/>
            <p:cNvSpPr>
              <a:spLocks noChangeShapeType="1"/>
            </p:cNvSpPr>
            <p:nvPr/>
          </p:nvSpPr>
          <p:spPr bwMode="auto">
            <a:xfrm>
              <a:off x="5434" y="2920"/>
              <a:ext cx="744" cy="12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5" name="Line 14"/>
            <p:cNvSpPr>
              <a:spLocks noChangeShapeType="1"/>
            </p:cNvSpPr>
            <p:nvPr/>
          </p:nvSpPr>
          <p:spPr bwMode="auto">
            <a:xfrm flipV="1">
              <a:off x="5662" y="2848"/>
              <a:ext cx="258" cy="39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6" name="Line 15"/>
            <p:cNvSpPr>
              <a:spLocks noChangeShapeType="1"/>
            </p:cNvSpPr>
            <p:nvPr/>
          </p:nvSpPr>
          <p:spPr bwMode="auto">
            <a:xfrm flipH="1" flipV="1">
              <a:off x="5470" y="2956"/>
              <a:ext cx="168" cy="28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7" name="Line 16"/>
            <p:cNvSpPr>
              <a:spLocks noChangeShapeType="1"/>
            </p:cNvSpPr>
            <p:nvPr/>
          </p:nvSpPr>
          <p:spPr bwMode="auto">
            <a:xfrm flipH="1">
              <a:off x="5434" y="2758"/>
              <a:ext cx="426" cy="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8" name="Line 17"/>
            <p:cNvSpPr>
              <a:spLocks noChangeShapeType="1"/>
            </p:cNvSpPr>
            <p:nvPr/>
          </p:nvSpPr>
          <p:spPr bwMode="auto">
            <a:xfrm flipH="1">
              <a:off x="5176" y="3304"/>
              <a:ext cx="390" cy="6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9" name="Line 18"/>
            <p:cNvSpPr>
              <a:spLocks noChangeShapeType="1"/>
            </p:cNvSpPr>
            <p:nvPr/>
          </p:nvSpPr>
          <p:spPr bwMode="auto">
            <a:xfrm flipH="1">
              <a:off x="5116" y="2998"/>
              <a:ext cx="72" cy="37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0" name="Line 19"/>
            <p:cNvSpPr>
              <a:spLocks noChangeShapeType="1"/>
            </p:cNvSpPr>
            <p:nvPr/>
          </p:nvSpPr>
          <p:spPr bwMode="auto">
            <a:xfrm flipH="1">
              <a:off x="5776" y="3148"/>
              <a:ext cx="372" cy="12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" name="Line 20"/>
            <p:cNvSpPr>
              <a:spLocks noChangeShapeType="1"/>
            </p:cNvSpPr>
            <p:nvPr/>
          </p:nvSpPr>
          <p:spPr bwMode="auto">
            <a:xfrm flipH="1">
              <a:off x="5698" y="2878"/>
              <a:ext cx="246" cy="36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2" name="Line 21"/>
            <p:cNvSpPr>
              <a:spLocks noChangeShapeType="1"/>
            </p:cNvSpPr>
            <p:nvPr/>
          </p:nvSpPr>
          <p:spPr bwMode="auto">
            <a:xfrm flipH="1" flipV="1">
              <a:off x="5464" y="2884"/>
              <a:ext cx="702" cy="10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6244" grpId="0"/>
      <p:bldP spid="13" grpId="0"/>
      <p:bldP spid="20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3017" y="3887254"/>
            <a:ext cx="7974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sym typeface="Wingdings" pitchFamily="2" charset="2"/>
              </a:rPr>
              <a:t> </a:t>
            </a:r>
            <a:r>
              <a:rPr lang="en-GB" sz="1800" dirty="0" smtClean="0"/>
              <a:t> parameterise </a:t>
            </a:r>
            <a:r>
              <a:rPr lang="en-GB" sz="1800" dirty="0" smtClean="0"/>
              <a:t>e</a:t>
            </a:r>
            <a:r>
              <a:rPr lang="en-GB" sz="1800" dirty="0" smtClean="0"/>
              <a:t>ffective </a:t>
            </a:r>
            <a:r>
              <a:rPr lang="en-GB" sz="1800" dirty="0" smtClean="0"/>
              <a:t>connectivity </a:t>
            </a:r>
            <a:r>
              <a:rPr lang="en-GB" sz="1800" dirty="0" smtClean="0"/>
              <a:t>in </a:t>
            </a:r>
            <a:r>
              <a:rPr lang="en-GB" sz="1800" dirty="0" smtClean="0"/>
              <a:t>terms of coupling among unobserved brain states (e.g., neuronal activity in different regions). </a:t>
            </a:r>
            <a:endParaRPr lang="en-GB" sz="18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649239" y="4749256"/>
            <a:ext cx="8379786" cy="1561262"/>
            <a:chOff x="1158915" y="4669744"/>
            <a:chExt cx="8379786" cy="1561262"/>
          </a:xfrm>
        </p:grpSpPr>
        <p:sp>
          <p:nvSpPr>
            <p:cNvPr id="7" name="TextBox 6"/>
            <p:cNvSpPr txBox="1"/>
            <p:nvPr/>
          </p:nvSpPr>
          <p:spPr>
            <a:xfrm>
              <a:off x="6716512" y="4670248"/>
              <a:ext cx="22236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BOLD:</a:t>
              </a:r>
            </a:p>
            <a:p>
              <a:r>
                <a:rPr lang="en-GB" dirty="0" smtClean="0"/>
                <a:t>Measured responses</a:t>
              </a:r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76195" y="4669744"/>
              <a:ext cx="25891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Neuronal:</a:t>
              </a:r>
            </a:p>
            <a:p>
              <a:r>
                <a:rPr lang="en-GB" dirty="0" smtClean="0"/>
                <a:t>Unobserved interactions</a:t>
              </a:r>
              <a:endParaRPr lang="en-GB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64428" y="4983902"/>
              <a:ext cx="886781" cy="4616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rgbClr val="FFFF00"/>
                  </a:solidFill>
                </a:rPr>
                <a:t>DCM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1158915" y="5433236"/>
              <a:ext cx="7687339" cy="85060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1382301" y="5584675"/>
              <a:ext cx="8156400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GB" sz="2000" b="0" dirty="0" smtClean="0">
                  <a:latin typeface="Arial Unicode MS" pitchFamily="34" charset="-128"/>
                </a:rPr>
                <a:t>** simple </a:t>
              </a:r>
              <a:r>
                <a:rPr lang="en-GB" sz="2000" b="0" dirty="0">
                  <a:latin typeface="Arial Unicode MS" pitchFamily="34" charset="-128"/>
                </a:rPr>
                <a:t>neuronal </a:t>
              </a:r>
              <a:r>
                <a:rPr lang="en-GB" sz="2000" b="0" dirty="0" smtClean="0">
                  <a:latin typeface="Arial Unicode MS" pitchFamily="34" charset="-128"/>
                </a:rPr>
                <a:t>model;</a:t>
              </a:r>
              <a:endParaRPr lang="en-GB" sz="2000" b="0" dirty="0">
                <a:latin typeface="Arial Unicode MS" pitchFamily="34" charset="-128"/>
              </a:endParaRPr>
            </a:p>
            <a:p>
              <a:pPr eaLnBrk="0" hangingPunct="0">
                <a:lnSpc>
                  <a:spcPct val="90000"/>
                </a:lnSpc>
              </a:pPr>
              <a:r>
                <a:rPr lang="en-GB" sz="2000" b="0" dirty="0" smtClean="0">
                  <a:latin typeface="Arial Unicode MS" pitchFamily="34" charset="-128"/>
                </a:rPr>
                <a:t>** complicated hemodynamic forward </a:t>
              </a:r>
              <a:r>
                <a:rPr lang="en-GB" sz="2000" b="0" dirty="0" smtClean="0">
                  <a:latin typeface="Arial Unicode MS" pitchFamily="34" charset="-128"/>
                </a:rPr>
                <a:t>model </a:t>
              </a:r>
              <a:r>
                <a:rPr lang="en-GB" sz="1800" b="0" dirty="0" smtClean="0">
                  <a:latin typeface="Arial Unicode MS" pitchFamily="34" charset="-128"/>
                </a:rPr>
                <a:t>(neural activity </a:t>
              </a:r>
              <a:r>
                <a:rPr lang="en-GB" sz="1800" b="0" dirty="0" smtClean="0">
                  <a:latin typeface="Arial Unicode MS" pitchFamily="34" charset="-128"/>
                  <a:sym typeface="Symbol" pitchFamily="18" charset="2"/>
                </a:rPr>
                <a:t> BOLD)</a:t>
              </a:r>
              <a:r>
                <a:rPr lang="en-GB" sz="2000" b="0" dirty="0" smtClean="0">
                  <a:latin typeface="Arial Unicode MS" pitchFamily="34" charset="-128"/>
                  <a:sym typeface="Symbol" pitchFamily="18" charset="2"/>
                </a:rPr>
                <a:t>.</a:t>
              </a:r>
              <a:r>
                <a:rPr lang="en-GB" sz="2000" b="0" dirty="0" smtClean="0">
                  <a:latin typeface="Arial Unicode MS" pitchFamily="34" charset="-128"/>
                </a:rPr>
                <a:t> </a:t>
              </a:r>
              <a:endParaRPr lang="en-GB" sz="2000" b="0" dirty="0">
                <a:latin typeface="Arial Unicode MS" pitchFamily="34" charset="-12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4578" y="800271"/>
            <a:ext cx="9445569" cy="2663324"/>
            <a:chOff x="394578" y="800271"/>
            <a:chExt cx="9445569" cy="2663324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6515198" y="800271"/>
              <a:ext cx="332494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 smtClean="0"/>
                <a:t>FMRI response = i</a:t>
              </a:r>
              <a:r>
                <a:rPr lang="en-GB" dirty="0" smtClean="0"/>
                <a:t>ndirect + slow</a:t>
              </a:r>
              <a:endParaRPr lang="en-GB" dirty="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970478" y="3155818"/>
              <a:ext cx="2840842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rgbClr val="CC0066"/>
                  </a:solidFill>
                </a:rPr>
                <a:t>[Arthurs &amp; Boniface 2002 </a:t>
              </a:r>
              <a:r>
                <a:rPr lang="en-GB" sz="1400" i="1" dirty="0" smtClean="0">
                  <a:solidFill>
                    <a:srgbClr val="CC0066"/>
                  </a:solidFill>
                </a:rPr>
                <a:t>TINS</a:t>
              </a:r>
              <a:r>
                <a:rPr lang="en-GB" sz="1400" dirty="0" smtClean="0">
                  <a:solidFill>
                    <a:srgbClr val="CC0066"/>
                  </a:solidFill>
                </a:rPr>
                <a:t>]</a:t>
              </a:r>
              <a:endParaRPr lang="en-GB" sz="1400" dirty="0">
                <a:solidFill>
                  <a:srgbClr val="CC0066"/>
                </a:solidFill>
              </a:endParaRPr>
            </a:p>
          </p:txBody>
        </p:sp>
        <p:pic>
          <p:nvPicPr>
            <p:cNvPr id="323586" name="Picture 2" descr="C:\Users\mseghier\Desktop\1-s2.0-S0166223600019950-grbox1.jpg"/>
            <p:cNvPicPr>
              <a:picLocks noChangeAspect="1" noChangeArrowheads="1"/>
            </p:cNvPicPr>
            <p:nvPr/>
          </p:nvPicPr>
          <p:blipFill>
            <a:blip r:embed="rId3" cstate="print"/>
            <a:srcRect b="56090"/>
            <a:stretch>
              <a:fillRect/>
            </a:stretch>
          </p:blipFill>
          <p:spPr bwMode="auto">
            <a:xfrm>
              <a:off x="394578" y="1141707"/>
              <a:ext cx="9262576" cy="205869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4300" y="512763"/>
            <a:ext cx="5064125" cy="2027237"/>
          </a:xfrm>
          <a:prstGeom prst="rect">
            <a:avLst/>
          </a:prstGeom>
          <a:noFill/>
          <a:ln w="9525" algn="ctr">
            <a:solidFill>
              <a:srgbClr val="66FF33"/>
            </a:solidFill>
            <a:miter lim="800000"/>
            <a:headEnd/>
            <a:tailEnd/>
          </a:ln>
        </p:spPr>
      </p:pic>
      <p:pic>
        <p:nvPicPr>
          <p:cNvPr id="4915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514350"/>
            <a:ext cx="4833938" cy="2047875"/>
          </a:xfrm>
          <a:prstGeom prst="rect">
            <a:avLst/>
          </a:prstGeom>
          <a:noFill/>
          <a:ln w="9525" algn="ctr">
            <a:solidFill>
              <a:srgbClr val="66FF33"/>
            </a:solidFill>
            <a:miter lim="800000"/>
            <a:headEnd/>
            <a:tailEnd/>
          </a:ln>
        </p:spPr>
      </p:pic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1441450" y="203200"/>
            <a:ext cx="2079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The hemodynamics</a:t>
            </a:r>
          </a:p>
        </p:txBody>
      </p:sp>
      <p:sp>
        <p:nvSpPr>
          <p:cNvPr id="49157" name="Text Box 8"/>
          <p:cNvSpPr txBox="1">
            <a:spLocks noChangeArrowheads="1"/>
          </p:cNvSpPr>
          <p:nvPr/>
        </p:nvSpPr>
        <p:spPr bwMode="auto">
          <a:xfrm>
            <a:off x="6105525" y="209550"/>
            <a:ext cx="3394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Deterministic dynamical systems</a:t>
            </a:r>
          </a:p>
        </p:txBody>
      </p:sp>
      <p:sp>
        <p:nvSpPr>
          <p:cNvPr id="49158" name="Text Box 10"/>
          <p:cNvSpPr txBox="1">
            <a:spLocks noChangeArrowheads="1"/>
          </p:cNvSpPr>
          <p:nvPr/>
        </p:nvSpPr>
        <p:spPr bwMode="auto">
          <a:xfrm>
            <a:off x="1127125" y="2601913"/>
            <a:ext cx="2871788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CC0066"/>
                </a:solidFill>
              </a:rPr>
              <a:t>[Friston et al. 2000 </a:t>
            </a:r>
            <a:r>
              <a:rPr lang="en-GB" sz="1400" i="1">
                <a:solidFill>
                  <a:srgbClr val="CC0066"/>
                </a:solidFill>
              </a:rPr>
              <a:t>Neuroimage</a:t>
            </a:r>
            <a:r>
              <a:rPr lang="en-GB" sz="1400">
                <a:solidFill>
                  <a:srgbClr val="CC0066"/>
                </a:solidFill>
              </a:rPr>
              <a:t>]</a:t>
            </a:r>
          </a:p>
        </p:txBody>
      </p:sp>
      <p:sp>
        <p:nvSpPr>
          <p:cNvPr id="49159" name="Text Box 11"/>
          <p:cNvSpPr txBox="1">
            <a:spLocks noChangeArrowheads="1"/>
          </p:cNvSpPr>
          <p:nvPr/>
        </p:nvSpPr>
        <p:spPr bwMode="auto">
          <a:xfrm>
            <a:off x="6410325" y="2560638"/>
            <a:ext cx="241935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CC0066"/>
                </a:solidFill>
              </a:rPr>
              <a:t>[Friston 2002 </a:t>
            </a:r>
            <a:r>
              <a:rPr lang="en-GB" sz="1400" i="1">
                <a:solidFill>
                  <a:srgbClr val="CC0066"/>
                </a:solidFill>
              </a:rPr>
              <a:t>Neuroimage</a:t>
            </a:r>
            <a:r>
              <a:rPr lang="en-GB" sz="1400">
                <a:solidFill>
                  <a:srgbClr val="CC0066"/>
                </a:solidFill>
              </a:rPr>
              <a:t>]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436688" y="2951163"/>
            <a:ext cx="6596062" cy="3670300"/>
            <a:chOff x="905" y="1859"/>
            <a:chExt cx="4155" cy="2312"/>
          </a:xfrm>
        </p:grpSpPr>
        <p:pic>
          <p:nvPicPr>
            <p:cNvPr id="49161" name="Picture 4"/>
            <p:cNvPicPr>
              <a:picLocks noChangeAspect="1" noChangeArrowheads="1"/>
            </p:cNvPicPr>
            <p:nvPr/>
          </p:nvPicPr>
          <p:blipFill>
            <a:blip r:embed="rId4" cstate="print">
              <a:lum contrast="6000"/>
            </a:blip>
            <a:srcRect b="32030"/>
            <a:stretch>
              <a:fillRect/>
            </a:stretch>
          </p:blipFill>
          <p:spPr bwMode="auto">
            <a:xfrm>
              <a:off x="905" y="2061"/>
              <a:ext cx="4155" cy="2110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9162" name="Text Box 12"/>
            <p:cNvSpPr txBox="1">
              <a:spLocks noChangeArrowheads="1"/>
            </p:cNvSpPr>
            <p:nvPr/>
          </p:nvSpPr>
          <p:spPr bwMode="auto">
            <a:xfrm>
              <a:off x="2316" y="1859"/>
              <a:ext cx="1809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>
                  <a:solidFill>
                    <a:srgbClr val="CC0066"/>
                  </a:solidFill>
                </a:rPr>
                <a:t>[Friston et al. 2003 </a:t>
              </a:r>
              <a:r>
                <a:rPr lang="en-GB" sz="1400" i="1">
                  <a:solidFill>
                    <a:srgbClr val="CC0066"/>
                  </a:solidFill>
                </a:rPr>
                <a:t>Neuroimage</a:t>
              </a:r>
              <a:r>
                <a:rPr lang="en-GB" sz="1400">
                  <a:solidFill>
                    <a:srgbClr val="CC0066"/>
                  </a:solidFill>
                </a:rPr>
                <a:t>]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002" name="Text Box 2"/>
          <p:cNvSpPr txBox="1">
            <a:spLocks noChangeArrowheads="1"/>
          </p:cNvSpPr>
          <p:nvPr/>
        </p:nvSpPr>
        <p:spPr bwMode="auto">
          <a:xfrm>
            <a:off x="268288" y="3570404"/>
            <a:ext cx="9512300" cy="2922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i="1" u="sng" dirty="0"/>
              <a:t>DCM [default] implementation:</a:t>
            </a:r>
          </a:p>
          <a:p>
            <a:endParaRPr lang="en-GB" sz="2400" i="1" u="sng" dirty="0"/>
          </a:p>
          <a:p>
            <a:r>
              <a:rPr lang="en-GB" sz="2400" dirty="0"/>
              <a:t>Deterministic				</a:t>
            </a:r>
            <a:r>
              <a:rPr lang="en-GB" sz="1800" dirty="0">
                <a:solidFill>
                  <a:srgbClr val="FF0000"/>
                </a:solidFill>
              </a:rPr>
              <a:t>Stochastic</a:t>
            </a:r>
            <a:r>
              <a:rPr lang="en-GB" sz="1800" dirty="0"/>
              <a:t>   </a:t>
            </a:r>
            <a:r>
              <a:rPr lang="en-GB" dirty="0">
                <a:solidFill>
                  <a:srgbClr val="CC0066"/>
                </a:solidFill>
              </a:rPr>
              <a:t>[</a:t>
            </a:r>
            <a:r>
              <a:rPr lang="en-GB" dirty="0" err="1">
                <a:solidFill>
                  <a:srgbClr val="CC0066"/>
                </a:solidFill>
              </a:rPr>
              <a:t>Daunizeau</a:t>
            </a:r>
            <a:r>
              <a:rPr lang="en-GB" dirty="0">
                <a:solidFill>
                  <a:srgbClr val="CC0066"/>
                </a:solidFill>
              </a:rPr>
              <a:t> et al. 2009]</a:t>
            </a:r>
          </a:p>
          <a:p>
            <a:endParaRPr lang="en-GB" sz="1800" dirty="0"/>
          </a:p>
          <a:p>
            <a:r>
              <a:rPr lang="en-GB" sz="2400" dirty="0"/>
              <a:t>Bilinear					</a:t>
            </a:r>
            <a:r>
              <a:rPr lang="en-GB" sz="1800" dirty="0">
                <a:solidFill>
                  <a:srgbClr val="FF0000"/>
                </a:solidFill>
              </a:rPr>
              <a:t>Nonlinear</a:t>
            </a:r>
            <a:r>
              <a:rPr lang="en-GB" sz="1800" dirty="0"/>
              <a:t>   </a:t>
            </a:r>
            <a:r>
              <a:rPr lang="en-GB" dirty="0">
                <a:solidFill>
                  <a:srgbClr val="CC0066"/>
                </a:solidFill>
              </a:rPr>
              <a:t>[Stephan et al. 2008]</a:t>
            </a:r>
            <a:endParaRPr lang="en-GB" sz="2400" dirty="0">
              <a:solidFill>
                <a:srgbClr val="CC0066"/>
              </a:solidFill>
            </a:endParaRPr>
          </a:p>
          <a:p>
            <a:endParaRPr lang="en-GB" sz="2400" dirty="0"/>
          </a:p>
          <a:p>
            <a:r>
              <a:rPr lang="en-GB" sz="2400" dirty="0"/>
              <a:t>The one-state neuronal			</a:t>
            </a:r>
            <a:r>
              <a:rPr lang="en-GB" sz="1800" dirty="0">
                <a:solidFill>
                  <a:srgbClr val="FF0000"/>
                </a:solidFill>
              </a:rPr>
              <a:t>The two-state</a:t>
            </a:r>
            <a:r>
              <a:rPr lang="en-GB" sz="1800" dirty="0"/>
              <a:t>   </a:t>
            </a:r>
            <a:r>
              <a:rPr lang="en-GB" dirty="0">
                <a:solidFill>
                  <a:srgbClr val="CC0066"/>
                </a:solidFill>
              </a:rPr>
              <a:t>[</a:t>
            </a:r>
            <a:r>
              <a:rPr lang="en-GB" dirty="0" err="1">
                <a:solidFill>
                  <a:srgbClr val="CC0066"/>
                </a:solidFill>
              </a:rPr>
              <a:t>Marreiros</a:t>
            </a:r>
            <a:r>
              <a:rPr lang="en-GB" dirty="0">
                <a:solidFill>
                  <a:srgbClr val="CC0066"/>
                </a:solidFill>
              </a:rPr>
              <a:t> et al. 2008]</a:t>
            </a:r>
            <a:r>
              <a:rPr lang="en-GB" sz="2400" dirty="0"/>
              <a:t> </a:t>
            </a:r>
          </a:p>
          <a:p>
            <a:endParaRPr lang="en-GB" sz="2400" dirty="0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20688" y="327025"/>
            <a:ext cx="923522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DCM is a </a:t>
            </a:r>
            <a:r>
              <a:rPr lang="en-GB" sz="2000" u="sng" dirty="0">
                <a:solidFill>
                  <a:srgbClr val="FF0000"/>
                </a:solidFill>
              </a:rPr>
              <a:t>generative model</a:t>
            </a:r>
          </a:p>
          <a:p>
            <a:r>
              <a:rPr lang="en-GB" dirty="0"/>
              <a:t> </a:t>
            </a:r>
            <a:r>
              <a:rPr lang="en-GB" dirty="0" smtClean="0"/>
              <a:t>         </a:t>
            </a:r>
            <a:r>
              <a:rPr lang="en-GB" dirty="0" smtClean="0"/>
              <a:t>= </a:t>
            </a:r>
            <a:r>
              <a:rPr lang="en-GB" dirty="0"/>
              <a:t>a </a:t>
            </a:r>
            <a:r>
              <a:rPr lang="en-GB" dirty="0" smtClean="0"/>
              <a:t>quantitative/mechanistic </a:t>
            </a:r>
            <a:r>
              <a:rPr lang="en-GB" dirty="0"/>
              <a:t>description of how observed data are </a:t>
            </a:r>
            <a:r>
              <a:rPr lang="en-GB" dirty="0" smtClean="0"/>
              <a:t>generated/caused.</a:t>
            </a:r>
            <a:endParaRPr lang="en-GB" dirty="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606675" y="1023938"/>
            <a:ext cx="4781550" cy="2319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u="sng"/>
              <a:t>Key features:</a:t>
            </a:r>
          </a:p>
          <a:p>
            <a:r>
              <a:rPr lang="en-GB" sz="1800"/>
              <a:t>1- Dynamic</a:t>
            </a:r>
          </a:p>
          <a:p>
            <a:r>
              <a:rPr lang="en-GB" sz="1800"/>
              <a:t>2- Causal</a:t>
            </a:r>
          </a:p>
          <a:p>
            <a:r>
              <a:rPr lang="en-GB" sz="1800"/>
              <a:t>3- Neuro-physiologically motivated</a:t>
            </a:r>
          </a:p>
          <a:p>
            <a:r>
              <a:rPr lang="en-GB" sz="1800"/>
              <a:t>4- Operate at hidden neuronal interactions</a:t>
            </a:r>
          </a:p>
          <a:p>
            <a:r>
              <a:rPr lang="en-GB" sz="1800"/>
              <a:t>5- Bayesian in all aspects</a:t>
            </a:r>
          </a:p>
          <a:p>
            <a:r>
              <a:rPr lang="en-GB" sz="1800"/>
              <a:t>6- Hypothesis-driven</a:t>
            </a:r>
          </a:p>
          <a:p>
            <a:r>
              <a:rPr lang="en-GB" sz="1800"/>
              <a:t>7- Inference at multiple levels.</a:t>
            </a:r>
          </a:p>
        </p:txBody>
      </p:sp>
      <p:pic>
        <p:nvPicPr>
          <p:cNvPr id="48133" name="Picture 5" descr="MPj044241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1165225"/>
            <a:ext cx="135890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429581" y="1059448"/>
            <a:ext cx="29979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CC0066"/>
                </a:solidFill>
              </a:rPr>
              <a:t>[Stephan et al. </a:t>
            </a:r>
            <a:r>
              <a:rPr lang="en-GB" sz="1400" dirty="0" smtClean="0">
                <a:solidFill>
                  <a:srgbClr val="CC0066"/>
                </a:solidFill>
              </a:rPr>
              <a:t>2010 </a:t>
            </a:r>
            <a:r>
              <a:rPr lang="en-GB" sz="1400" i="1" dirty="0" err="1" smtClean="0">
                <a:solidFill>
                  <a:srgbClr val="CC0066"/>
                </a:solidFill>
              </a:rPr>
              <a:t>Neuroimage</a:t>
            </a:r>
            <a:r>
              <a:rPr lang="en-GB" sz="1400" dirty="0" smtClean="0">
                <a:solidFill>
                  <a:srgbClr val="CC0066"/>
                </a:solidFill>
              </a:rPr>
              <a:t>]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7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60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2727" t="3201" r="2097" b="47465"/>
          <a:stretch>
            <a:fillRect/>
          </a:stretch>
        </p:blipFill>
        <p:spPr bwMode="auto">
          <a:xfrm>
            <a:off x="1533525" y="95250"/>
            <a:ext cx="6247299" cy="241935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65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0709" y="5253039"/>
            <a:ext cx="6305980" cy="1029871"/>
          </a:xfrm>
          <a:prstGeom prst="rect">
            <a:avLst/>
          </a:prstGeom>
          <a:noFill/>
          <a:ln w="9525">
            <a:solidFill>
              <a:srgbClr val="99FF33"/>
            </a:solidFill>
            <a:miter lim="800000"/>
            <a:headEnd/>
            <a:tailEnd/>
          </a:ln>
        </p:spPr>
      </p:pic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6876" y="2671141"/>
            <a:ext cx="6289812" cy="1344387"/>
          </a:xfrm>
          <a:prstGeom prst="rect">
            <a:avLst/>
          </a:prstGeom>
          <a:noFill/>
          <a:ln w="9525">
            <a:solidFill>
              <a:srgbClr val="99FF33"/>
            </a:solidFill>
            <a:miter lim="800000"/>
            <a:headEnd/>
            <a:tailEnd/>
          </a:ln>
        </p:spPr>
      </p:pic>
      <p:pic>
        <p:nvPicPr>
          <p:cNvPr id="2365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83209" y="4291841"/>
            <a:ext cx="6303480" cy="740659"/>
          </a:xfrm>
          <a:prstGeom prst="rect">
            <a:avLst/>
          </a:prstGeom>
          <a:noFill/>
          <a:ln w="9525">
            <a:solidFill>
              <a:srgbClr val="99FF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6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22263" y="292100"/>
            <a:ext cx="9358312" cy="487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  <a:spcAft>
                <a:spcPct val="20000"/>
              </a:spcAft>
            </a:pPr>
            <a:r>
              <a:rPr lang="en-GB" sz="3200">
                <a:solidFill>
                  <a:srgbClr val="FF0000"/>
                </a:solidFill>
              </a:rPr>
              <a:t>Basic idea of DCM for fMRI</a:t>
            </a:r>
            <a:endParaRPr lang="en-US" sz="3200">
              <a:solidFill>
                <a:srgbClr val="FF0000"/>
              </a:solidFill>
            </a:endParaRPr>
          </a:p>
        </p:txBody>
      </p:sp>
      <p:grpSp>
        <p:nvGrpSpPr>
          <p:cNvPr id="51203" name="Group 4"/>
          <p:cNvGrpSpPr>
            <a:grpSpLocks/>
          </p:cNvGrpSpPr>
          <p:nvPr/>
        </p:nvGrpSpPr>
        <p:grpSpPr bwMode="auto">
          <a:xfrm>
            <a:off x="8672513" y="2028825"/>
            <a:ext cx="1223962" cy="2354263"/>
            <a:chOff x="5463" y="1309"/>
            <a:chExt cx="771" cy="1483"/>
          </a:xfrm>
        </p:grpSpPr>
        <p:sp>
          <p:nvSpPr>
            <p:cNvPr id="51206" name="Line 5"/>
            <p:cNvSpPr>
              <a:spLocks noChangeShapeType="1"/>
            </p:cNvSpPr>
            <p:nvPr/>
          </p:nvSpPr>
          <p:spPr bwMode="auto">
            <a:xfrm flipH="1">
              <a:off x="5826" y="1597"/>
              <a:ext cx="2" cy="9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07" name="Rectangle 6"/>
            <p:cNvSpPr>
              <a:spLocks noChangeArrowheads="1"/>
            </p:cNvSpPr>
            <p:nvPr/>
          </p:nvSpPr>
          <p:spPr bwMode="auto">
            <a:xfrm>
              <a:off x="5463" y="1818"/>
              <a:ext cx="771" cy="459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l-GR" sz="3200" dirty="0">
                  <a:solidFill>
                    <a:srgbClr val="FFFF00"/>
                  </a:solidFill>
                  <a:latin typeface="Arial Unicode MS" pitchFamily="34" charset="-128"/>
                  <a:cs typeface="Times New Roman" pitchFamily="18" charset="0"/>
                </a:rPr>
                <a:t>λ</a:t>
              </a:r>
            </a:p>
          </p:txBody>
        </p:sp>
        <p:sp>
          <p:nvSpPr>
            <p:cNvPr id="51208" name="Text Box 7"/>
            <p:cNvSpPr txBox="1">
              <a:spLocks noChangeArrowheads="1"/>
            </p:cNvSpPr>
            <p:nvPr/>
          </p:nvSpPr>
          <p:spPr bwMode="auto">
            <a:xfrm>
              <a:off x="5714" y="1309"/>
              <a:ext cx="21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800" dirty="0">
                  <a:solidFill>
                    <a:srgbClr val="FF0000"/>
                  </a:solidFill>
                  <a:latin typeface="Times New Roman" pitchFamily="18" charset="0"/>
                </a:rPr>
                <a:t>z</a:t>
              </a:r>
              <a:endParaRPr lang="en-US" sz="28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51209" name="Text Box 8"/>
            <p:cNvSpPr txBox="1">
              <a:spLocks noChangeArrowheads="1"/>
            </p:cNvSpPr>
            <p:nvPr/>
          </p:nvSpPr>
          <p:spPr bwMode="auto">
            <a:xfrm>
              <a:off x="5714" y="2465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800">
                  <a:solidFill>
                    <a:srgbClr val="3333FF"/>
                  </a:solidFill>
                  <a:latin typeface="Times New Roman" pitchFamily="18" charset="0"/>
                </a:rPr>
                <a:t>y</a:t>
              </a:r>
              <a:endParaRPr lang="en-US" sz="2800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</p:grpSp>
      <p:sp>
        <p:nvSpPr>
          <p:cNvPr id="51204" name="Rectangle 13"/>
          <p:cNvSpPr>
            <a:spLocks noChangeArrowheads="1"/>
          </p:cNvSpPr>
          <p:nvPr/>
        </p:nvSpPr>
        <p:spPr bwMode="auto">
          <a:xfrm>
            <a:off x="531953" y="1230895"/>
            <a:ext cx="7820025" cy="258532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dirty="0"/>
              <a:t> </a:t>
            </a:r>
          </a:p>
          <a:p>
            <a:endParaRPr lang="en-GB" sz="1800" dirty="0"/>
          </a:p>
          <a:p>
            <a:r>
              <a:rPr lang="en-GB" sz="1800" dirty="0"/>
              <a:t> </a:t>
            </a:r>
            <a:r>
              <a:rPr lang="en-GB" dirty="0"/>
              <a:t>♣ </a:t>
            </a:r>
            <a:r>
              <a:rPr lang="en-GB" sz="1800" dirty="0"/>
              <a:t>A cognitive system is modelled </a:t>
            </a:r>
            <a:r>
              <a:rPr lang="en-GB" sz="1800" dirty="0" smtClean="0"/>
              <a:t>at the neuronal level (not directly accessible for </a:t>
            </a:r>
            <a:r>
              <a:rPr lang="en-GB" sz="1800" dirty="0" err="1" smtClean="0"/>
              <a:t>fMRI</a:t>
            </a:r>
            <a:r>
              <a:rPr lang="en-GB" sz="1800" dirty="0" smtClean="0"/>
              <a:t>).</a:t>
            </a:r>
            <a:endParaRPr lang="en-GB" sz="1800" dirty="0"/>
          </a:p>
          <a:p>
            <a:endParaRPr lang="en-GB" sz="1800" dirty="0"/>
          </a:p>
          <a:p>
            <a:pPr>
              <a:lnSpc>
                <a:spcPct val="110000"/>
              </a:lnSpc>
              <a:spcBef>
                <a:spcPct val="80000"/>
              </a:spcBef>
            </a:pPr>
            <a:r>
              <a:rPr lang="en-GB" sz="1800" dirty="0"/>
              <a:t> </a:t>
            </a:r>
            <a:r>
              <a:rPr lang="en-GB" dirty="0"/>
              <a:t>♣ </a:t>
            </a:r>
            <a:r>
              <a:rPr lang="en-GB" sz="1800" dirty="0"/>
              <a:t>The modelled neuronal dynamics (</a:t>
            </a:r>
            <a:r>
              <a:rPr lang="en-GB" sz="1800" dirty="0">
                <a:solidFill>
                  <a:srgbClr val="FF0000"/>
                </a:solidFill>
              </a:rPr>
              <a:t>z</a:t>
            </a:r>
            <a:r>
              <a:rPr lang="en-GB" sz="1800" dirty="0"/>
              <a:t>) is transformed </a:t>
            </a:r>
            <a:r>
              <a:rPr lang="en-US" sz="1800" dirty="0"/>
              <a:t>into area-specific BOLD signals (</a:t>
            </a:r>
            <a:r>
              <a:rPr lang="en-US" sz="1800" dirty="0">
                <a:solidFill>
                  <a:srgbClr val="0000FF"/>
                </a:solidFill>
              </a:rPr>
              <a:t>y</a:t>
            </a:r>
            <a:r>
              <a:rPr lang="en-US" sz="1800" dirty="0"/>
              <a:t>) </a:t>
            </a:r>
            <a:r>
              <a:rPr lang="en-GB" sz="1800" dirty="0"/>
              <a:t>by a h</a:t>
            </a:r>
            <a:r>
              <a:rPr lang="en-US" sz="1800" dirty="0" err="1"/>
              <a:t>emodynamic</a:t>
            </a:r>
            <a:r>
              <a:rPr lang="en-GB" sz="1800" dirty="0"/>
              <a:t> forward </a:t>
            </a:r>
            <a:r>
              <a:rPr lang="en-US" sz="1800" dirty="0"/>
              <a:t>model (</a:t>
            </a:r>
            <a:r>
              <a:rPr lang="el-GR" sz="1800" dirty="0">
                <a:solidFill>
                  <a:srgbClr val="FFFF00"/>
                </a:solidFill>
              </a:rPr>
              <a:t>λ</a:t>
            </a:r>
            <a:r>
              <a:rPr lang="en-GB" sz="1800" dirty="0"/>
              <a:t>)</a:t>
            </a:r>
            <a:r>
              <a:rPr lang="en-US" sz="1800" dirty="0"/>
              <a:t>.</a:t>
            </a:r>
          </a:p>
          <a:p>
            <a:endParaRPr lang="en-GB" sz="1800" dirty="0"/>
          </a:p>
        </p:txBody>
      </p:sp>
      <p:sp>
        <p:nvSpPr>
          <p:cNvPr id="1478670" name="Rectangle 14"/>
          <p:cNvSpPr>
            <a:spLocks noChangeArrowheads="1"/>
          </p:cNvSpPr>
          <p:nvPr/>
        </p:nvSpPr>
        <p:spPr bwMode="auto">
          <a:xfrm>
            <a:off x="628649" y="4387268"/>
            <a:ext cx="8364879" cy="156966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u="sng" dirty="0"/>
              <a:t>Aim:</a:t>
            </a:r>
            <a:r>
              <a:rPr lang="en-GB" sz="2400" b="0" dirty="0"/>
              <a:t> </a:t>
            </a:r>
            <a:r>
              <a:rPr lang="en-GB" sz="2400" dirty="0"/>
              <a:t>to estimate the parameters of a reasonably realistic </a:t>
            </a:r>
            <a:r>
              <a:rPr lang="en-GB" sz="2400" dirty="0">
                <a:solidFill>
                  <a:srgbClr val="FF0000"/>
                </a:solidFill>
              </a:rPr>
              <a:t>neural model </a:t>
            </a:r>
            <a:r>
              <a:rPr lang="en-GB" sz="2400" dirty="0"/>
              <a:t>such that the </a:t>
            </a:r>
            <a:r>
              <a:rPr lang="en-GB" sz="2400" dirty="0" smtClean="0">
                <a:solidFill>
                  <a:srgbClr val="0000FF"/>
                </a:solidFill>
              </a:rPr>
              <a:t>predicted/modelled BOLD</a:t>
            </a:r>
            <a:r>
              <a:rPr lang="en-GB" sz="2400" dirty="0" smtClean="0"/>
              <a:t> responses correspond </a:t>
            </a:r>
            <a:r>
              <a:rPr lang="en-GB" sz="2400" dirty="0"/>
              <a:t>as closely as possible to the </a:t>
            </a:r>
            <a:r>
              <a:rPr lang="en-GB" sz="2400" dirty="0" smtClean="0"/>
              <a:t>observed/measured </a:t>
            </a:r>
            <a:r>
              <a:rPr lang="en-GB" sz="2400" dirty="0"/>
              <a:t>BOLD </a:t>
            </a:r>
            <a:r>
              <a:rPr lang="en-GB" sz="2400" dirty="0" smtClean="0"/>
              <a:t>responses.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86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4343400" y="820738"/>
            <a:ext cx="5265738" cy="3089976"/>
            <a:chOff x="4343400" y="820738"/>
            <a:chExt cx="5265738" cy="3089976"/>
          </a:xfrm>
        </p:grpSpPr>
        <p:sp>
          <p:nvSpPr>
            <p:cNvPr id="1027" name="Oval 2"/>
            <p:cNvSpPr>
              <a:spLocks noChangeArrowheads="1"/>
            </p:cNvSpPr>
            <p:nvPr/>
          </p:nvSpPr>
          <p:spPr bwMode="auto">
            <a:xfrm>
              <a:off x="6367463" y="1684338"/>
              <a:ext cx="142875" cy="14446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 b="0">
                <a:latin typeface="Arial Unicode MS" pitchFamily="34" charset="-128"/>
              </a:endParaRPr>
            </a:p>
          </p:txBody>
        </p:sp>
        <p:sp>
          <p:nvSpPr>
            <p:cNvPr id="1028" name="Rectangle 3"/>
            <p:cNvSpPr>
              <a:spLocks noChangeArrowheads="1"/>
            </p:cNvSpPr>
            <p:nvPr/>
          </p:nvSpPr>
          <p:spPr bwMode="auto">
            <a:xfrm>
              <a:off x="6008688" y="820738"/>
              <a:ext cx="3600450" cy="2135114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9" name="Oval 4"/>
            <p:cNvSpPr>
              <a:spLocks noChangeArrowheads="1"/>
            </p:cNvSpPr>
            <p:nvPr/>
          </p:nvSpPr>
          <p:spPr bwMode="auto">
            <a:xfrm>
              <a:off x="6584950" y="1109663"/>
              <a:ext cx="217488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0" name="Oval 5"/>
            <p:cNvSpPr>
              <a:spLocks noChangeArrowheads="1"/>
            </p:cNvSpPr>
            <p:nvPr/>
          </p:nvSpPr>
          <p:spPr bwMode="auto">
            <a:xfrm>
              <a:off x="6151563" y="2189163"/>
              <a:ext cx="217487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1" name="Oval 6"/>
            <p:cNvSpPr>
              <a:spLocks noChangeArrowheads="1"/>
            </p:cNvSpPr>
            <p:nvPr/>
          </p:nvSpPr>
          <p:spPr bwMode="auto">
            <a:xfrm>
              <a:off x="7088188" y="2333625"/>
              <a:ext cx="217487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2" name="Oval 7"/>
            <p:cNvSpPr>
              <a:spLocks noChangeArrowheads="1"/>
            </p:cNvSpPr>
            <p:nvPr/>
          </p:nvSpPr>
          <p:spPr bwMode="auto">
            <a:xfrm>
              <a:off x="6872288" y="1757363"/>
              <a:ext cx="217487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3" name="Oval 8"/>
            <p:cNvSpPr>
              <a:spLocks noChangeArrowheads="1"/>
            </p:cNvSpPr>
            <p:nvPr/>
          </p:nvSpPr>
          <p:spPr bwMode="auto">
            <a:xfrm>
              <a:off x="7304088" y="1254125"/>
              <a:ext cx="219075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" name="Oval 9"/>
            <p:cNvSpPr>
              <a:spLocks noChangeArrowheads="1"/>
            </p:cNvSpPr>
            <p:nvPr/>
          </p:nvSpPr>
          <p:spPr bwMode="auto">
            <a:xfrm>
              <a:off x="8602663" y="1217613"/>
              <a:ext cx="217487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5" name="Oval 10"/>
            <p:cNvSpPr>
              <a:spLocks noChangeArrowheads="1"/>
            </p:cNvSpPr>
            <p:nvPr/>
          </p:nvSpPr>
          <p:spPr bwMode="auto">
            <a:xfrm>
              <a:off x="9251950" y="1685925"/>
              <a:ext cx="215900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6" name="Oval 11"/>
            <p:cNvSpPr>
              <a:spLocks noChangeArrowheads="1"/>
            </p:cNvSpPr>
            <p:nvPr/>
          </p:nvSpPr>
          <p:spPr bwMode="auto">
            <a:xfrm>
              <a:off x="8745538" y="1973263"/>
              <a:ext cx="217487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7" name="Oval 12"/>
            <p:cNvSpPr>
              <a:spLocks noChangeArrowheads="1"/>
            </p:cNvSpPr>
            <p:nvPr/>
          </p:nvSpPr>
          <p:spPr bwMode="auto">
            <a:xfrm>
              <a:off x="8026400" y="2262188"/>
              <a:ext cx="217488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8" name="Oval 13"/>
            <p:cNvSpPr>
              <a:spLocks noChangeArrowheads="1"/>
            </p:cNvSpPr>
            <p:nvPr/>
          </p:nvSpPr>
          <p:spPr bwMode="auto">
            <a:xfrm>
              <a:off x="7810500" y="1612900"/>
              <a:ext cx="217488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9" name="Oval 14"/>
            <p:cNvSpPr>
              <a:spLocks noChangeArrowheads="1"/>
            </p:cNvSpPr>
            <p:nvPr/>
          </p:nvSpPr>
          <p:spPr bwMode="auto">
            <a:xfrm>
              <a:off x="8096250" y="965200"/>
              <a:ext cx="217488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1040" name="AutoShape 15"/>
            <p:cNvCxnSpPr>
              <a:cxnSpLocks noChangeShapeType="1"/>
              <a:stCxn id="1030" idx="6"/>
              <a:endCxn id="1031" idx="2"/>
            </p:cNvCxnSpPr>
            <p:nvPr/>
          </p:nvCxnSpPr>
          <p:spPr bwMode="auto">
            <a:xfrm>
              <a:off x="6369050" y="2297113"/>
              <a:ext cx="719138" cy="144462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041" name="AutoShape 16"/>
            <p:cNvCxnSpPr>
              <a:cxnSpLocks noChangeShapeType="1"/>
              <a:stCxn id="1030" idx="0"/>
              <a:endCxn id="1029" idx="3"/>
            </p:cNvCxnSpPr>
            <p:nvPr/>
          </p:nvCxnSpPr>
          <p:spPr bwMode="auto">
            <a:xfrm flipV="1">
              <a:off x="6261100" y="1293813"/>
              <a:ext cx="355600" cy="895350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042" name="AutoShape 17"/>
            <p:cNvCxnSpPr>
              <a:cxnSpLocks noChangeShapeType="1"/>
              <a:stCxn id="1029" idx="5"/>
              <a:endCxn id="1032" idx="1"/>
            </p:cNvCxnSpPr>
            <p:nvPr/>
          </p:nvCxnSpPr>
          <p:spPr bwMode="auto">
            <a:xfrm>
              <a:off x="6770688" y="1293813"/>
              <a:ext cx="133350" cy="495300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043" name="AutoShape 18"/>
            <p:cNvCxnSpPr>
              <a:cxnSpLocks noChangeShapeType="1"/>
              <a:stCxn id="1032" idx="4"/>
              <a:endCxn id="1031" idx="0"/>
            </p:cNvCxnSpPr>
            <p:nvPr/>
          </p:nvCxnSpPr>
          <p:spPr bwMode="auto">
            <a:xfrm>
              <a:off x="6981825" y="1973263"/>
              <a:ext cx="215900" cy="360362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044" name="AutoShape 19"/>
            <p:cNvCxnSpPr>
              <a:cxnSpLocks noChangeShapeType="1"/>
              <a:stCxn id="1029" idx="6"/>
              <a:endCxn id="1033" idx="1"/>
            </p:cNvCxnSpPr>
            <p:nvPr/>
          </p:nvCxnSpPr>
          <p:spPr bwMode="auto">
            <a:xfrm>
              <a:off x="6802438" y="1217613"/>
              <a:ext cx="533400" cy="68262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045" name="AutoShape 20"/>
            <p:cNvCxnSpPr>
              <a:cxnSpLocks noChangeShapeType="1"/>
              <a:stCxn id="1029" idx="7"/>
              <a:endCxn id="1039" idx="2"/>
            </p:cNvCxnSpPr>
            <p:nvPr/>
          </p:nvCxnSpPr>
          <p:spPr bwMode="auto">
            <a:xfrm flipV="1">
              <a:off x="6770688" y="1073150"/>
              <a:ext cx="1325562" cy="68263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046" name="AutoShape 21"/>
            <p:cNvCxnSpPr>
              <a:cxnSpLocks noChangeShapeType="1"/>
              <a:stCxn id="1031" idx="6"/>
              <a:endCxn id="1037" idx="2"/>
            </p:cNvCxnSpPr>
            <p:nvPr/>
          </p:nvCxnSpPr>
          <p:spPr bwMode="auto">
            <a:xfrm flipV="1">
              <a:off x="7305675" y="2370138"/>
              <a:ext cx="720725" cy="71437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047" name="AutoShape 22"/>
            <p:cNvCxnSpPr>
              <a:cxnSpLocks noChangeShapeType="1"/>
              <a:stCxn id="1039" idx="4"/>
              <a:endCxn id="1038" idx="7"/>
            </p:cNvCxnSpPr>
            <p:nvPr/>
          </p:nvCxnSpPr>
          <p:spPr bwMode="auto">
            <a:xfrm flipH="1">
              <a:off x="7996238" y="1181100"/>
              <a:ext cx="209550" cy="463550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048" name="AutoShape 23"/>
            <p:cNvCxnSpPr>
              <a:cxnSpLocks noChangeShapeType="1"/>
              <a:stCxn id="1032" idx="6"/>
              <a:endCxn id="1038" idx="2"/>
            </p:cNvCxnSpPr>
            <p:nvPr/>
          </p:nvCxnSpPr>
          <p:spPr bwMode="auto">
            <a:xfrm flipV="1">
              <a:off x="7089775" y="1720850"/>
              <a:ext cx="720725" cy="144463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arrow" w="med" len="med"/>
            </a:ln>
          </p:spPr>
        </p:cxnSp>
        <p:cxnSp>
          <p:nvCxnSpPr>
            <p:cNvPr id="1049" name="AutoShape 24"/>
            <p:cNvCxnSpPr>
              <a:cxnSpLocks noChangeShapeType="1"/>
              <a:stCxn id="1033" idx="7"/>
              <a:endCxn id="1039" idx="3"/>
            </p:cNvCxnSpPr>
            <p:nvPr/>
          </p:nvCxnSpPr>
          <p:spPr bwMode="auto">
            <a:xfrm flipV="1">
              <a:off x="7491413" y="1149350"/>
              <a:ext cx="636587" cy="136525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050" name="AutoShape 25"/>
            <p:cNvCxnSpPr>
              <a:cxnSpLocks noChangeShapeType="1"/>
              <a:stCxn id="1033" idx="4"/>
              <a:endCxn id="1037" idx="1"/>
            </p:cNvCxnSpPr>
            <p:nvPr/>
          </p:nvCxnSpPr>
          <p:spPr bwMode="auto">
            <a:xfrm>
              <a:off x="7413625" y="1470025"/>
              <a:ext cx="644525" cy="823913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051" name="AutoShape 26"/>
            <p:cNvCxnSpPr>
              <a:cxnSpLocks noChangeShapeType="1"/>
              <a:stCxn id="1039" idx="5"/>
              <a:endCxn id="1034" idx="1"/>
            </p:cNvCxnSpPr>
            <p:nvPr/>
          </p:nvCxnSpPr>
          <p:spPr bwMode="auto">
            <a:xfrm>
              <a:off x="8281988" y="1149350"/>
              <a:ext cx="352425" cy="100013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052" name="AutoShape 27"/>
            <p:cNvCxnSpPr>
              <a:cxnSpLocks noChangeShapeType="1"/>
              <a:stCxn id="1037" idx="6"/>
              <a:endCxn id="1036" idx="3"/>
            </p:cNvCxnSpPr>
            <p:nvPr/>
          </p:nvCxnSpPr>
          <p:spPr bwMode="auto">
            <a:xfrm flipV="1">
              <a:off x="8243888" y="2157413"/>
              <a:ext cx="533400" cy="212725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053" name="AutoShape 28"/>
            <p:cNvCxnSpPr>
              <a:cxnSpLocks noChangeShapeType="1"/>
              <a:stCxn id="1034" idx="4"/>
              <a:endCxn id="1036" idx="0"/>
            </p:cNvCxnSpPr>
            <p:nvPr/>
          </p:nvCxnSpPr>
          <p:spPr bwMode="auto">
            <a:xfrm>
              <a:off x="8712200" y="1433513"/>
              <a:ext cx="142875" cy="539750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054" name="AutoShape 29"/>
            <p:cNvCxnSpPr>
              <a:cxnSpLocks noChangeShapeType="1"/>
              <a:stCxn id="1034" idx="5"/>
              <a:endCxn id="1035" idx="2"/>
            </p:cNvCxnSpPr>
            <p:nvPr/>
          </p:nvCxnSpPr>
          <p:spPr bwMode="auto">
            <a:xfrm>
              <a:off x="8788400" y="1401763"/>
              <a:ext cx="463550" cy="392112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round/>
              <a:headEnd type="arrow" w="med" len="med"/>
              <a:tailEnd/>
            </a:ln>
          </p:spPr>
        </p:cxnSp>
        <p:cxnSp>
          <p:nvCxnSpPr>
            <p:cNvPr id="1055" name="AutoShape 30"/>
            <p:cNvCxnSpPr>
              <a:cxnSpLocks noChangeShapeType="1"/>
              <a:stCxn id="1036" idx="6"/>
              <a:endCxn id="1035" idx="3"/>
            </p:cNvCxnSpPr>
            <p:nvPr/>
          </p:nvCxnSpPr>
          <p:spPr bwMode="auto">
            <a:xfrm flipV="1">
              <a:off x="8963025" y="1870075"/>
              <a:ext cx="320675" cy="211138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056" name="AutoShape 31"/>
            <p:cNvCxnSpPr>
              <a:cxnSpLocks noChangeShapeType="1"/>
              <a:stCxn id="1031" idx="7"/>
              <a:endCxn id="1034" idx="3"/>
            </p:cNvCxnSpPr>
            <p:nvPr/>
          </p:nvCxnSpPr>
          <p:spPr bwMode="auto">
            <a:xfrm flipV="1">
              <a:off x="7273925" y="1401763"/>
              <a:ext cx="1360488" cy="963612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round/>
              <a:headEnd type="arrow" w="med" len="med"/>
              <a:tailEnd/>
            </a:ln>
          </p:spPr>
        </p:cxnSp>
        <p:sp>
          <p:nvSpPr>
            <p:cNvPr id="1057" name="Text Box 32"/>
            <p:cNvSpPr txBox="1">
              <a:spLocks noChangeArrowheads="1"/>
            </p:cNvSpPr>
            <p:nvPr/>
          </p:nvSpPr>
          <p:spPr bwMode="auto">
            <a:xfrm>
              <a:off x="4343400" y="1404938"/>
              <a:ext cx="1107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800" dirty="0">
                  <a:latin typeface="Arial Unicode MS" pitchFamily="34" charset="-128"/>
                </a:rPr>
                <a:t>Input </a:t>
              </a:r>
              <a:r>
                <a:rPr lang="en-GB" sz="1800" i="1" dirty="0">
                  <a:latin typeface="Arial Unicode MS" pitchFamily="34" charset="-128"/>
                </a:rPr>
                <a:t>u(t)</a:t>
              </a:r>
              <a:endParaRPr lang="en-US" sz="1800" i="1" dirty="0">
                <a:latin typeface="Arial Unicode MS" pitchFamily="34" charset="-128"/>
              </a:endParaRPr>
            </a:p>
          </p:txBody>
        </p:sp>
        <p:cxnSp>
          <p:nvCxnSpPr>
            <p:cNvPr id="1058" name="AutoShape 33"/>
            <p:cNvCxnSpPr>
              <a:cxnSpLocks noChangeShapeType="1"/>
              <a:stCxn id="1057" idx="3"/>
              <a:endCxn id="1030" idx="2"/>
            </p:cNvCxnSpPr>
            <p:nvPr/>
          </p:nvCxnSpPr>
          <p:spPr bwMode="auto">
            <a:xfrm>
              <a:off x="5451396" y="1589604"/>
              <a:ext cx="700167" cy="707509"/>
            </a:xfrm>
            <a:prstGeom prst="straightConnector1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 type="triangle" w="med" len="med"/>
            </a:ln>
          </p:spPr>
        </p:cxnSp>
        <p:sp>
          <p:nvSpPr>
            <p:cNvPr id="1059" name="Text Box 34"/>
            <p:cNvSpPr txBox="1">
              <a:spLocks noChangeArrowheads="1"/>
            </p:cNvSpPr>
            <p:nvPr/>
          </p:nvSpPr>
          <p:spPr bwMode="auto">
            <a:xfrm>
              <a:off x="6487264" y="2607602"/>
              <a:ext cx="252024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dirty="0">
                  <a:solidFill>
                    <a:srgbClr val="0000FF"/>
                  </a:solidFill>
                  <a:latin typeface="Arial Unicode MS" pitchFamily="34" charset="-128"/>
                </a:rPr>
                <a:t>connectivity parameters </a:t>
              </a:r>
              <a:r>
                <a:rPr lang="en-GB" i="1" dirty="0">
                  <a:solidFill>
                    <a:srgbClr val="0000FF"/>
                  </a:solidFill>
                  <a:latin typeface="Arial Unicode MS" pitchFamily="34" charset="-128"/>
                  <a:sym typeface="Symbol" pitchFamily="18" charset="2"/>
                </a:rPr>
                <a:t></a:t>
              </a:r>
            </a:p>
          </p:txBody>
        </p:sp>
        <p:cxnSp>
          <p:nvCxnSpPr>
            <p:cNvPr id="1060" name="AutoShape 35"/>
            <p:cNvCxnSpPr>
              <a:cxnSpLocks noChangeShapeType="1"/>
            </p:cNvCxnSpPr>
            <p:nvPr/>
          </p:nvCxnSpPr>
          <p:spPr bwMode="auto">
            <a:xfrm>
              <a:off x="7587896" y="2935523"/>
              <a:ext cx="224193" cy="675858"/>
            </a:xfrm>
            <a:prstGeom prst="straightConnector1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 type="triangle" w="med" len="med"/>
            </a:ln>
          </p:spPr>
        </p:cxnSp>
        <p:sp>
          <p:nvSpPr>
            <p:cNvPr id="1061" name="Text Box 36"/>
            <p:cNvSpPr txBox="1">
              <a:spLocks noChangeArrowheads="1"/>
            </p:cNvSpPr>
            <p:nvPr/>
          </p:nvSpPr>
          <p:spPr bwMode="auto">
            <a:xfrm>
              <a:off x="6712793" y="3541382"/>
              <a:ext cx="2431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GB" sz="1800" dirty="0">
                  <a:solidFill>
                    <a:srgbClr val="FF0000"/>
                  </a:solidFill>
                  <a:latin typeface="Arial Unicode MS" pitchFamily="34" charset="-128"/>
                </a:rPr>
                <a:t>s</a:t>
              </a:r>
              <a:r>
                <a:rPr lang="en-GB" sz="1800" dirty="0" smtClean="0">
                  <a:solidFill>
                    <a:srgbClr val="FF0000"/>
                  </a:solidFill>
                  <a:latin typeface="Arial Unicode MS" pitchFamily="34" charset="-128"/>
                </a:rPr>
                <a:t>ystem states  </a:t>
              </a:r>
              <a:r>
                <a:rPr lang="en-GB" sz="1800" i="1" dirty="0">
                  <a:solidFill>
                    <a:srgbClr val="FF0000"/>
                  </a:solidFill>
                  <a:latin typeface="Arial Unicode MS" pitchFamily="34" charset="-128"/>
                </a:rPr>
                <a:t>z(t)</a:t>
              </a:r>
              <a:endParaRPr lang="en-US" sz="1800" dirty="0">
                <a:solidFill>
                  <a:srgbClr val="FF0000"/>
                </a:solidFill>
                <a:latin typeface="Arial Unicode MS" pitchFamily="34" charset="-128"/>
              </a:endParaRPr>
            </a:p>
          </p:txBody>
        </p:sp>
        <p:cxnSp>
          <p:nvCxnSpPr>
            <p:cNvPr id="1062" name="AutoShape 37"/>
            <p:cNvCxnSpPr>
              <a:cxnSpLocks noChangeShapeType="1"/>
              <a:stCxn id="1057" idx="3"/>
              <a:endCxn id="1029" idx="2"/>
            </p:cNvCxnSpPr>
            <p:nvPr/>
          </p:nvCxnSpPr>
          <p:spPr bwMode="auto">
            <a:xfrm flipV="1">
              <a:off x="5451396" y="1217613"/>
              <a:ext cx="1133554" cy="371991"/>
            </a:xfrm>
            <a:prstGeom prst="straightConnector1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 type="triangle" w="med" len="med"/>
            </a:ln>
          </p:spPr>
        </p:cxnSp>
      </p:grpSp>
      <p:sp>
        <p:nvSpPr>
          <p:cNvPr id="2194470" name="Rectangle 38"/>
          <p:cNvSpPr>
            <a:spLocks noChangeArrowheads="1"/>
          </p:cNvSpPr>
          <p:nvPr/>
        </p:nvSpPr>
        <p:spPr bwMode="auto">
          <a:xfrm>
            <a:off x="465138" y="4154806"/>
            <a:ext cx="4303712" cy="2235384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0" dirty="0">
                <a:latin typeface="Arial Unicode MS" pitchFamily="34" charset="-128"/>
              </a:rPr>
              <a:t>State changes of a </a:t>
            </a:r>
            <a:r>
              <a:rPr lang="en-US" sz="2400" b="0" dirty="0">
                <a:latin typeface="Arial Unicode MS" pitchFamily="34" charset="-128"/>
                <a:cs typeface="Arial" charset="0"/>
              </a:rPr>
              <a:t>system are dependent on:</a:t>
            </a:r>
          </a:p>
          <a:p>
            <a:pPr marL="828675" lvl="1" indent="-285750">
              <a:spcBef>
                <a:spcPct val="20000"/>
              </a:spcBef>
              <a:buFontTx/>
              <a:buChar char="–"/>
            </a:pPr>
            <a:r>
              <a:rPr lang="en-GB" sz="2400" b="0" dirty="0">
                <a:latin typeface="Arial Unicode MS" pitchFamily="34" charset="-128"/>
                <a:cs typeface="Arial" charset="0"/>
              </a:rPr>
              <a:t>the current </a:t>
            </a:r>
            <a:r>
              <a:rPr lang="en-GB" sz="2400" b="0" dirty="0" smtClean="0">
                <a:latin typeface="Arial Unicode MS" pitchFamily="34" charset="-128"/>
                <a:cs typeface="Arial" charset="0"/>
              </a:rPr>
              <a:t>state  </a:t>
            </a:r>
            <a:r>
              <a:rPr lang="en-GB" sz="2400" dirty="0" smtClean="0">
                <a:solidFill>
                  <a:srgbClr val="FF0000"/>
                </a:solidFill>
                <a:latin typeface="Arial Unicode MS" pitchFamily="34" charset="-128"/>
                <a:cs typeface="Arial" charset="0"/>
              </a:rPr>
              <a:t>z</a:t>
            </a:r>
            <a:endParaRPr lang="en-GB" sz="2400" dirty="0">
              <a:solidFill>
                <a:srgbClr val="FF0000"/>
              </a:solidFill>
              <a:latin typeface="Arial Unicode MS" pitchFamily="34" charset="-128"/>
              <a:cs typeface="Arial" charset="0"/>
            </a:endParaRPr>
          </a:p>
          <a:p>
            <a:pPr marL="828675" lvl="1" indent="-285750">
              <a:spcBef>
                <a:spcPct val="20000"/>
              </a:spcBef>
              <a:buFontTx/>
              <a:buChar char="–"/>
            </a:pPr>
            <a:r>
              <a:rPr lang="en-GB" sz="2400" b="0" dirty="0">
                <a:latin typeface="Arial Unicode MS" pitchFamily="34" charset="-128"/>
                <a:cs typeface="Arial" charset="0"/>
              </a:rPr>
              <a:t>external </a:t>
            </a:r>
            <a:r>
              <a:rPr lang="en-GB" sz="2400" b="0" dirty="0" smtClean="0">
                <a:latin typeface="Arial Unicode MS" pitchFamily="34" charset="-128"/>
                <a:cs typeface="Arial" charset="0"/>
              </a:rPr>
              <a:t>inputs  </a:t>
            </a:r>
            <a:r>
              <a:rPr lang="en-GB" sz="2400" dirty="0" smtClean="0">
                <a:latin typeface="Arial Unicode MS" pitchFamily="34" charset="-128"/>
                <a:cs typeface="Arial" charset="0"/>
              </a:rPr>
              <a:t>u</a:t>
            </a:r>
            <a:endParaRPr lang="en-GB" sz="2400" dirty="0">
              <a:latin typeface="Arial Unicode MS" pitchFamily="34" charset="-128"/>
              <a:cs typeface="Arial" charset="0"/>
            </a:endParaRPr>
          </a:p>
          <a:p>
            <a:pPr marL="828675" lvl="1" indent="-285750">
              <a:spcBef>
                <a:spcPct val="20000"/>
              </a:spcBef>
              <a:buFontTx/>
              <a:buChar char="–"/>
            </a:pPr>
            <a:r>
              <a:rPr lang="en-GB" sz="2400" b="0" dirty="0">
                <a:latin typeface="Arial Unicode MS" pitchFamily="34" charset="-128"/>
                <a:cs typeface="Arial" charset="0"/>
              </a:rPr>
              <a:t>its </a:t>
            </a:r>
            <a:r>
              <a:rPr lang="en-GB" sz="2400" b="0" dirty="0" smtClean="0">
                <a:latin typeface="Arial Unicode MS" pitchFamily="34" charset="-128"/>
                <a:cs typeface="Arial" charset="0"/>
              </a:rPr>
              <a:t>connectivity  </a:t>
            </a:r>
            <a:r>
              <a:rPr lang="en-GB" sz="2400" dirty="0" smtClean="0">
                <a:solidFill>
                  <a:srgbClr val="0000FF"/>
                </a:solidFill>
                <a:latin typeface="Symbol" pitchFamily="18" charset="2"/>
                <a:cs typeface="Arial" charset="0"/>
              </a:rPr>
              <a:t>q</a:t>
            </a:r>
            <a:endParaRPr lang="en-GB" sz="2400" dirty="0">
              <a:solidFill>
                <a:srgbClr val="0000FF"/>
              </a:solidFill>
              <a:latin typeface="Symbol" pitchFamily="18" charset="2"/>
              <a:cs typeface="Arial" charset="0"/>
            </a:endParaRPr>
          </a:p>
        </p:txBody>
      </p:sp>
      <p:sp>
        <p:nvSpPr>
          <p:cNvPr id="2194471" name="Rectangle 39"/>
          <p:cNvSpPr>
            <a:spLocks noChangeArrowheads="1"/>
          </p:cNvSpPr>
          <p:nvPr/>
        </p:nvSpPr>
        <p:spPr bwMode="auto">
          <a:xfrm>
            <a:off x="459267" y="1308950"/>
            <a:ext cx="41052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 u="sng" dirty="0">
                <a:latin typeface="Arial Unicode MS" pitchFamily="34" charset="-128"/>
              </a:rPr>
              <a:t>System</a:t>
            </a:r>
            <a:r>
              <a:rPr lang="en-GB" sz="2400" dirty="0">
                <a:latin typeface="Arial Unicode MS" pitchFamily="34" charset="-128"/>
              </a:rPr>
              <a:t> = </a:t>
            </a:r>
            <a:r>
              <a:rPr lang="en-GB" sz="2400" b="0" dirty="0">
                <a:latin typeface="Arial Unicode MS" pitchFamily="34" charset="-128"/>
              </a:rPr>
              <a:t/>
            </a:r>
            <a:br>
              <a:rPr lang="en-GB" sz="2400" b="0" dirty="0">
                <a:latin typeface="Arial Unicode MS" pitchFamily="34" charset="-128"/>
              </a:rPr>
            </a:br>
            <a:r>
              <a:rPr lang="en-GB" sz="2400" b="0" dirty="0">
                <a:latin typeface="Arial Unicode MS" pitchFamily="34" charset="-128"/>
              </a:rPr>
              <a:t>a set of elements which interact in a spatially and temporally specific fashion</a:t>
            </a:r>
            <a:endParaRPr lang="en-US" sz="2400" b="0" dirty="0">
              <a:latin typeface="Arial Unicode MS" pitchFamily="34" charset="-128"/>
            </a:endParaRPr>
          </a:p>
        </p:txBody>
      </p:sp>
      <p:sp>
        <p:nvSpPr>
          <p:cNvPr id="1066" name="Text Box 43"/>
          <p:cNvSpPr txBox="1">
            <a:spLocks noChangeArrowheads="1"/>
          </p:cNvSpPr>
          <p:nvPr/>
        </p:nvSpPr>
        <p:spPr bwMode="auto">
          <a:xfrm>
            <a:off x="498475" y="388938"/>
            <a:ext cx="3290888" cy="5191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/>
              <a:t>What is a system?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279900" y="4570413"/>
            <a:ext cx="5389563" cy="1905000"/>
            <a:chOff x="4279900" y="4570413"/>
            <a:chExt cx="5389563" cy="1905000"/>
          </a:xfrm>
        </p:grpSpPr>
        <p:grpSp>
          <p:nvGrpSpPr>
            <p:cNvPr id="2" name="Group 40"/>
            <p:cNvGrpSpPr>
              <a:grpSpLocks/>
            </p:cNvGrpSpPr>
            <p:nvPr/>
          </p:nvGrpSpPr>
          <p:grpSpPr bwMode="auto">
            <a:xfrm>
              <a:off x="4279900" y="4570413"/>
              <a:ext cx="5329238" cy="1528762"/>
              <a:chOff x="2696" y="2879"/>
              <a:chExt cx="3357" cy="963"/>
            </a:xfrm>
          </p:grpSpPr>
          <p:sp>
            <p:nvSpPr>
              <p:cNvPr id="1068" name="AutoShape 41"/>
              <p:cNvSpPr>
                <a:spLocks noChangeArrowheads="1"/>
              </p:cNvSpPr>
              <p:nvPr/>
            </p:nvSpPr>
            <p:spPr bwMode="auto">
              <a:xfrm>
                <a:off x="2696" y="3241"/>
                <a:ext cx="907" cy="273"/>
              </a:xfrm>
              <a:prstGeom prst="rightArrow">
                <a:avLst>
                  <a:gd name="adj1" fmla="val 50000"/>
                  <a:gd name="adj2" fmla="val 83059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aphicFrame>
            <p:nvGraphicFramePr>
              <p:cNvPr id="1026" name="Object 42"/>
              <p:cNvGraphicFramePr>
                <a:graphicFrameLocks noChangeAspect="1"/>
              </p:cNvGraphicFramePr>
              <p:nvPr/>
            </p:nvGraphicFramePr>
            <p:xfrm>
              <a:off x="3754" y="2879"/>
              <a:ext cx="2299" cy="963"/>
            </p:xfrm>
            <a:graphic>
              <a:graphicData uri="http://schemas.openxmlformats.org/presentationml/2006/ole">
                <p:oleObj spid="_x0000_s1026" name="Microsoft Equation 3.0" r:id="rId4" imgW="939600" imgH="393480" progId="Equation.3">
                  <p:embed/>
                </p:oleObj>
              </a:graphicData>
            </a:graphic>
          </p:graphicFrame>
        </p:grpSp>
        <p:sp>
          <p:nvSpPr>
            <p:cNvPr id="1067" name="Text Box 44"/>
            <p:cNvSpPr txBox="1">
              <a:spLocks noChangeArrowheads="1"/>
            </p:cNvSpPr>
            <p:nvPr/>
          </p:nvSpPr>
          <p:spPr bwMode="auto">
            <a:xfrm>
              <a:off x="7542213" y="6138863"/>
              <a:ext cx="212725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(evolution equation)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4470" grpId="0" animBg="1" autoUpdateAnimBg="0"/>
      <p:bldP spid="219447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114300"/>
            <a:ext cx="8743950" cy="1143000"/>
          </a:xfrm>
        </p:spPr>
        <p:txBody>
          <a:bodyPr/>
          <a:lstStyle/>
          <a:p>
            <a:pPr eaLnBrk="1" hangingPunct="1"/>
            <a:r>
              <a:rPr lang="en-GB" sz="3200" smtClean="0">
                <a:solidFill>
                  <a:srgbClr val="FF0000"/>
                </a:solidFill>
              </a:rPr>
              <a:t>Neurodynamics:</a:t>
            </a:r>
            <a:r>
              <a:rPr lang="en-GB" sz="3200" smtClean="0"/>
              <a:t> 2 nodes with input</a:t>
            </a:r>
            <a:endParaRPr lang="en-US" sz="3200" smtClean="0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845050" y="1293813"/>
            <a:ext cx="5235575" cy="3778250"/>
            <a:chOff x="3052" y="815"/>
            <a:chExt cx="3298" cy="2380"/>
          </a:xfrm>
        </p:grpSpPr>
        <p:pic>
          <p:nvPicPr>
            <p:cNvPr id="2068" name="Picture 4" descr="NeuroDynamicsUni_No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52" y="815"/>
              <a:ext cx="3298" cy="2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9" name="Text Box 5"/>
            <p:cNvSpPr txBox="1">
              <a:spLocks noChangeArrowheads="1"/>
            </p:cNvSpPr>
            <p:nvPr/>
          </p:nvSpPr>
          <p:spPr bwMode="auto">
            <a:xfrm>
              <a:off x="3146" y="1450"/>
              <a:ext cx="27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b="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r>
                <a:rPr lang="en-GB" sz="2400" b="0" i="1" baseline="-25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sz="2400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70" name="Text Box 6"/>
            <p:cNvSpPr txBox="1">
              <a:spLocks noChangeArrowheads="1"/>
            </p:cNvSpPr>
            <p:nvPr/>
          </p:nvSpPr>
          <p:spPr bwMode="auto">
            <a:xfrm>
              <a:off x="3146" y="951"/>
              <a:ext cx="27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b="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r>
                <a:rPr lang="en-GB" sz="2400" b="0" i="1" baseline="-25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2400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71" name="Text Box 7"/>
            <p:cNvSpPr txBox="1">
              <a:spLocks noChangeArrowheads="1"/>
            </p:cNvSpPr>
            <p:nvPr/>
          </p:nvSpPr>
          <p:spPr bwMode="auto">
            <a:xfrm>
              <a:off x="3193" y="1997"/>
              <a:ext cx="25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b="0" i="1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r>
                <a:rPr lang="en-GB" sz="2400" b="0" i="1" baseline="-25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2072" name="Text Box 8"/>
            <p:cNvSpPr txBox="1">
              <a:spLocks noChangeArrowheads="1"/>
            </p:cNvSpPr>
            <p:nvPr/>
          </p:nvSpPr>
          <p:spPr bwMode="auto">
            <a:xfrm>
              <a:off x="3193" y="2541"/>
              <a:ext cx="25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b="0" i="1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r>
                <a:rPr lang="en-GB" sz="2400" b="0" i="1" baseline="-25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2073" name="Rectangle 11"/>
            <p:cNvSpPr>
              <a:spLocks noChangeArrowheads="1"/>
            </p:cNvSpPr>
            <p:nvPr/>
          </p:nvSpPr>
          <p:spPr bwMode="auto">
            <a:xfrm>
              <a:off x="3146" y="1450"/>
              <a:ext cx="3014" cy="54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GB" sz="2000" b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71475" y="5503863"/>
            <a:ext cx="4238625" cy="915987"/>
            <a:chOff x="234" y="3467"/>
            <a:chExt cx="2670" cy="577"/>
          </a:xfrm>
        </p:grpSpPr>
        <p:graphicFrame>
          <p:nvGraphicFramePr>
            <p:cNvPr id="2057" name="Object 3"/>
            <p:cNvGraphicFramePr>
              <a:graphicFrameLocks noChangeAspect="1"/>
            </p:cNvGraphicFramePr>
            <p:nvPr/>
          </p:nvGraphicFramePr>
          <p:xfrm>
            <a:off x="234" y="3467"/>
            <a:ext cx="2670" cy="559"/>
          </p:xfrm>
          <a:graphic>
            <a:graphicData uri="http://schemas.openxmlformats.org/presentationml/2006/ole">
              <p:oleObj spid="_x0000_s2057" name="Equation" r:id="rId5" imgW="2463480" imgH="482400" progId="Equation.3">
                <p:embed/>
              </p:oleObj>
            </a:graphicData>
          </a:graphic>
        </p:graphicFrame>
        <p:sp>
          <p:nvSpPr>
            <p:cNvPr id="2067" name="Oval 19"/>
            <p:cNvSpPr>
              <a:spLocks noChangeArrowheads="1"/>
            </p:cNvSpPr>
            <p:nvPr/>
          </p:nvSpPr>
          <p:spPr bwMode="auto">
            <a:xfrm>
              <a:off x="737" y="3767"/>
              <a:ext cx="282" cy="277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4845050" y="5673725"/>
            <a:ext cx="5016500" cy="1033463"/>
            <a:chOff x="3052" y="3574"/>
            <a:chExt cx="3160" cy="651"/>
          </a:xfrm>
        </p:grpSpPr>
        <p:sp>
          <p:nvSpPr>
            <p:cNvPr id="2066" name="Text Box 9"/>
            <p:cNvSpPr txBox="1">
              <a:spLocks noChangeArrowheads="1"/>
            </p:cNvSpPr>
            <p:nvPr/>
          </p:nvSpPr>
          <p:spPr bwMode="auto">
            <a:xfrm>
              <a:off x="3052" y="3592"/>
              <a:ext cx="3160" cy="5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800" b="0">
                  <a:latin typeface="Times New Roman" pitchFamily="18" charset="0"/>
                </a:rPr>
                <a:t>activity in       is coupled to      via</a:t>
              </a:r>
            </a:p>
            <a:p>
              <a:pPr eaLnBrk="0" hangingPunct="0"/>
              <a:r>
                <a:rPr lang="en-GB" sz="2800" b="0">
                  <a:latin typeface="Times New Roman" pitchFamily="18" charset="0"/>
                </a:rPr>
                <a:t>coefficient</a:t>
              </a:r>
              <a:endParaRPr lang="en-US" sz="2800" b="0">
                <a:latin typeface="Times New Roman" pitchFamily="18" charset="0"/>
              </a:endParaRPr>
            </a:p>
          </p:txBody>
        </p:sp>
        <p:graphicFrame>
          <p:nvGraphicFramePr>
            <p:cNvPr id="2054" name="Object 10"/>
            <p:cNvGraphicFramePr>
              <a:graphicFrameLocks noChangeAspect="1"/>
            </p:cNvGraphicFramePr>
            <p:nvPr/>
          </p:nvGraphicFramePr>
          <p:xfrm>
            <a:off x="4143" y="3838"/>
            <a:ext cx="387" cy="387"/>
          </p:xfrm>
          <a:graphic>
            <a:graphicData uri="http://schemas.openxmlformats.org/presentationml/2006/ole">
              <p:oleObj spid="_x0000_s2054" name="Equation" r:id="rId6" imgW="215640" imgH="215640" progId="Equation.3">
                <p:embed/>
              </p:oleObj>
            </a:graphicData>
          </a:graphic>
        </p:graphicFrame>
        <p:graphicFrame>
          <p:nvGraphicFramePr>
            <p:cNvPr id="2055" name="Object 22"/>
            <p:cNvGraphicFramePr>
              <a:graphicFrameLocks noChangeAspect="1"/>
            </p:cNvGraphicFramePr>
            <p:nvPr/>
          </p:nvGraphicFramePr>
          <p:xfrm>
            <a:off x="4067" y="3574"/>
            <a:ext cx="274" cy="371"/>
          </p:xfrm>
          <a:graphic>
            <a:graphicData uri="http://schemas.openxmlformats.org/presentationml/2006/ole">
              <p:oleObj spid="_x0000_s2055" name="Equation" r:id="rId7" imgW="164880" imgH="215640" progId="Equation.3">
                <p:embed/>
              </p:oleObj>
            </a:graphicData>
          </a:graphic>
        </p:graphicFrame>
        <p:graphicFrame>
          <p:nvGraphicFramePr>
            <p:cNvPr id="2056" name="Object 24"/>
            <p:cNvGraphicFramePr>
              <a:graphicFrameLocks noChangeAspect="1"/>
            </p:cNvGraphicFramePr>
            <p:nvPr/>
          </p:nvGraphicFramePr>
          <p:xfrm>
            <a:off x="5585" y="3579"/>
            <a:ext cx="251" cy="361"/>
          </p:xfrm>
          <a:graphic>
            <a:graphicData uri="http://schemas.openxmlformats.org/presentationml/2006/ole">
              <p:oleObj spid="_x0000_s2056" name="Equation" r:id="rId8" imgW="152268" imgH="215713" progId="Equation.3">
                <p:embed/>
              </p:oleObj>
            </a:graphicData>
          </a:graphic>
        </p:graphicFrame>
      </p:grpSp>
      <p:graphicFrame>
        <p:nvGraphicFramePr>
          <p:cNvPr id="2087964" name="Object 28"/>
          <p:cNvGraphicFramePr>
            <a:graphicFrameLocks noChangeAspect="1"/>
          </p:cNvGraphicFramePr>
          <p:nvPr>
            <p:ph sz="half" idx="2"/>
          </p:nvPr>
        </p:nvGraphicFramePr>
        <p:xfrm>
          <a:off x="2547938" y="3335338"/>
          <a:ext cx="2146300" cy="930275"/>
        </p:xfrm>
        <a:graphic>
          <a:graphicData uri="http://schemas.openxmlformats.org/presentationml/2006/ole">
            <p:oleObj spid="_x0000_s2050" name="Equation" r:id="rId9" imgW="1054080" imgH="457200" progId="Equation.3">
              <p:embed/>
            </p:oleObj>
          </a:graphicData>
        </a:graphic>
      </p:graphicFrame>
      <p:grpSp>
        <p:nvGrpSpPr>
          <p:cNvPr id="2062" name="Group 36"/>
          <p:cNvGrpSpPr>
            <a:grpSpLocks/>
          </p:cNvGrpSpPr>
          <p:nvPr/>
        </p:nvGrpSpPr>
        <p:grpSpPr bwMode="auto">
          <a:xfrm>
            <a:off x="857250" y="1454150"/>
            <a:ext cx="1668463" cy="3790950"/>
            <a:chOff x="540" y="916"/>
            <a:chExt cx="1051" cy="2388"/>
          </a:xfrm>
        </p:grpSpPr>
        <p:pic>
          <p:nvPicPr>
            <p:cNvPr id="2063" name="Picture 12" descr="2nodes_input6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32" y="916"/>
              <a:ext cx="599" cy="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051" name="Object 14"/>
            <p:cNvGraphicFramePr>
              <a:graphicFrameLocks noChangeAspect="1"/>
            </p:cNvGraphicFramePr>
            <p:nvPr/>
          </p:nvGraphicFramePr>
          <p:xfrm>
            <a:off x="1189" y="1519"/>
            <a:ext cx="168" cy="184"/>
          </p:xfrm>
          <a:graphic>
            <a:graphicData uri="http://schemas.openxmlformats.org/presentationml/2006/ole">
              <p:oleObj spid="_x0000_s2051" name="Equation" r:id="rId11" imgW="203024" imgH="215713" progId="Equation.3">
                <p:embed/>
              </p:oleObj>
            </a:graphicData>
          </a:graphic>
        </p:graphicFrame>
        <p:graphicFrame>
          <p:nvGraphicFramePr>
            <p:cNvPr id="2052" name="Object 16"/>
            <p:cNvGraphicFramePr>
              <a:graphicFrameLocks noChangeAspect="1"/>
            </p:cNvGraphicFramePr>
            <p:nvPr/>
          </p:nvGraphicFramePr>
          <p:xfrm>
            <a:off x="1405" y="2799"/>
            <a:ext cx="186" cy="186"/>
          </p:xfrm>
          <a:graphic>
            <a:graphicData uri="http://schemas.openxmlformats.org/presentationml/2006/ole">
              <p:oleObj spid="_x0000_s2052" name="Equation" r:id="rId12" imgW="215619" imgH="215619" progId="Equation.3">
                <p:embed/>
              </p:oleObj>
            </a:graphicData>
          </a:graphic>
        </p:graphicFrame>
        <p:graphicFrame>
          <p:nvGraphicFramePr>
            <p:cNvPr id="2053" name="Object 18"/>
            <p:cNvGraphicFramePr>
              <a:graphicFrameLocks noChangeAspect="1"/>
            </p:cNvGraphicFramePr>
            <p:nvPr/>
          </p:nvGraphicFramePr>
          <p:xfrm>
            <a:off x="1084" y="2435"/>
            <a:ext cx="181" cy="198"/>
          </p:xfrm>
          <a:graphic>
            <a:graphicData uri="http://schemas.openxmlformats.org/presentationml/2006/ole">
              <p:oleObj spid="_x0000_s2053" name="Equation" r:id="rId13" imgW="203024" imgH="215713" progId="Equation.3">
                <p:embed/>
              </p:oleObj>
            </a:graphicData>
          </a:graphic>
        </p:graphicFrame>
        <p:sp>
          <p:nvSpPr>
            <p:cNvPr id="2064" name="Text Box 31"/>
            <p:cNvSpPr txBox="1">
              <a:spLocks noChangeArrowheads="1"/>
            </p:cNvSpPr>
            <p:nvPr/>
          </p:nvSpPr>
          <p:spPr bwMode="auto">
            <a:xfrm>
              <a:off x="548" y="1958"/>
              <a:ext cx="279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R1</a:t>
              </a:r>
            </a:p>
          </p:txBody>
        </p:sp>
        <p:sp>
          <p:nvSpPr>
            <p:cNvPr id="2065" name="Text Box 32"/>
            <p:cNvSpPr txBox="1">
              <a:spLocks noChangeArrowheads="1"/>
            </p:cNvSpPr>
            <p:nvPr/>
          </p:nvSpPr>
          <p:spPr bwMode="auto">
            <a:xfrm>
              <a:off x="540" y="2958"/>
              <a:ext cx="279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R2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2"/>
          <p:cNvSpPr>
            <a:spLocks noGrp="1" noChangeArrowheads="1"/>
          </p:cNvSpPr>
          <p:nvPr>
            <p:ph type="title"/>
          </p:nvPr>
        </p:nvSpPr>
        <p:spPr>
          <a:xfrm>
            <a:off x="554038" y="0"/>
            <a:ext cx="8743950" cy="1143000"/>
          </a:xfrm>
        </p:spPr>
        <p:txBody>
          <a:bodyPr/>
          <a:lstStyle/>
          <a:p>
            <a:pPr eaLnBrk="1" hangingPunct="1"/>
            <a:r>
              <a:rPr lang="en-GB" sz="3200" smtClean="0">
                <a:solidFill>
                  <a:srgbClr val="FF0000"/>
                </a:solidFill>
              </a:rPr>
              <a:t>Neurodynamics:</a:t>
            </a:r>
            <a:r>
              <a:rPr lang="en-GB" sz="3200" smtClean="0"/>
              <a:t> positive modulation</a:t>
            </a:r>
            <a:endParaRPr lang="en-US" sz="3200" smtClean="0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845050" y="1589088"/>
            <a:ext cx="5235575" cy="3778250"/>
            <a:chOff x="3052" y="1001"/>
            <a:chExt cx="3298" cy="2380"/>
          </a:xfrm>
        </p:grpSpPr>
        <p:pic>
          <p:nvPicPr>
            <p:cNvPr id="3090" name="Picture 3" descr="NeuroDynamicsUni_augmen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2" y="1001"/>
              <a:ext cx="3298" cy="2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1" name="Text Box 6"/>
            <p:cNvSpPr txBox="1">
              <a:spLocks noChangeArrowheads="1"/>
            </p:cNvSpPr>
            <p:nvPr/>
          </p:nvSpPr>
          <p:spPr bwMode="auto">
            <a:xfrm>
              <a:off x="3146" y="1815"/>
              <a:ext cx="27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b="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r>
                <a:rPr lang="en-GB" sz="2400" b="0" i="1" baseline="-25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sz="2400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92" name="Text Box 7"/>
            <p:cNvSpPr txBox="1">
              <a:spLocks noChangeArrowheads="1"/>
            </p:cNvSpPr>
            <p:nvPr/>
          </p:nvSpPr>
          <p:spPr bwMode="auto">
            <a:xfrm>
              <a:off x="3146" y="1346"/>
              <a:ext cx="27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b="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r>
                <a:rPr lang="en-GB" sz="2400" b="0" i="1" baseline="-25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2400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93" name="Text Box 8"/>
            <p:cNvSpPr txBox="1">
              <a:spLocks noChangeArrowheads="1"/>
            </p:cNvSpPr>
            <p:nvPr/>
          </p:nvSpPr>
          <p:spPr bwMode="auto">
            <a:xfrm>
              <a:off x="3193" y="2392"/>
              <a:ext cx="25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b="0" i="1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r>
                <a:rPr lang="en-GB" sz="2400" b="0" i="1" baseline="-25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3094" name="Text Box 9"/>
            <p:cNvSpPr txBox="1">
              <a:spLocks noChangeArrowheads="1"/>
            </p:cNvSpPr>
            <p:nvPr/>
          </p:nvSpPr>
          <p:spPr bwMode="auto">
            <a:xfrm>
              <a:off x="3193" y="2906"/>
              <a:ext cx="25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b="0" i="1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r>
                <a:rPr lang="en-GB" sz="2400" b="0" i="1" baseline="-25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sz="2400" b="0">
                <a:latin typeface="Times New Roman" pitchFamily="18" charset="0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12750" y="5707063"/>
            <a:ext cx="5308600" cy="838200"/>
            <a:chOff x="260" y="3595"/>
            <a:chExt cx="3344" cy="528"/>
          </a:xfrm>
        </p:grpSpPr>
        <p:graphicFrame>
          <p:nvGraphicFramePr>
            <p:cNvPr id="3079" name="Object 4"/>
            <p:cNvGraphicFramePr>
              <a:graphicFrameLocks noChangeAspect="1"/>
            </p:cNvGraphicFramePr>
            <p:nvPr/>
          </p:nvGraphicFramePr>
          <p:xfrm>
            <a:off x="260" y="3595"/>
            <a:ext cx="3344" cy="512"/>
          </p:xfrm>
          <a:graphic>
            <a:graphicData uri="http://schemas.openxmlformats.org/presentationml/2006/ole">
              <p:oleObj spid="_x0000_s3079" name="Equation" r:id="rId4" imgW="3797280" imgH="482400" progId="Equation.3">
                <p:embed/>
              </p:oleObj>
            </a:graphicData>
          </a:graphic>
        </p:graphicFrame>
        <p:sp>
          <p:nvSpPr>
            <p:cNvPr id="3089" name="Oval 10"/>
            <p:cNvSpPr>
              <a:spLocks noChangeArrowheads="1"/>
            </p:cNvSpPr>
            <p:nvPr/>
          </p:nvSpPr>
          <p:spPr bwMode="auto">
            <a:xfrm>
              <a:off x="1696" y="3846"/>
              <a:ext cx="282" cy="277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573713" y="5607050"/>
            <a:ext cx="4699000" cy="977900"/>
            <a:chOff x="3445" y="3532"/>
            <a:chExt cx="2960" cy="616"/>
          </a:xfrm>
        </p:grpSpPr>
        <p:sp>
          <p:nvSpPr>
            <p:cNvPr id="3088" name="Text Box 11"/>
            <p:cNvSpPr txBox="1">
              <a:spLocks noChangeArrowheads="1"/>
            </p:cNvSpPr>
            <p:nvPr/>
          </p:nvSpPr>
          <p:spPr bwMode="auto">
            <a:xfrm>
              <a:off x="3445" y="3532"/>
              <a:ext cx="2960" cy="5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800" b="0">
                  <a:latin typeface="Times New Roman" pitchFamily="18" charset="0"/>
                </a:rPr>
                <a:t>modulatory input </a:t>
              </a:r>
              <a:r>
                <a:rPr lang="en-GB" sz="2800" i="1">
                  <a:solidFill>
                    <a:srgbClr val="CC0000"/>
                  </a:solidFill>
                  <a:latin typeface="Times New Roman" pitchFamily="18" charset="0"/>
                </a:rPr>
                <a:t>u</a:t>
              </a:r>
              <a:r>
                <a:rPr lang="en-GB" sz="1200" i="1">
                  <a:solidFill>
                    <a:srgbClr val="CC0000"/>
                  </a:solidFill>
                  <a:latin typeface="Times New Roman" pitchFamily="18" charset="0"/>
                </a:rPr>
                <a:t>2</a:t>
              </a:r>
              <a:r>
                <a:rPr lang="en-GB" sz="2800" b="0">
                  <a:latin typeface="Times New Roman" pitchFamily="18" charset="0"/>
                </a:rPr>
                <a:t> activity through the coupling </a:t>
              </a:r>
            </a:p>
          </p:txBody>
        </p:sp>
        <p:graphicFrame>
          <p:nvGraphicFramePr>
            <p:cNvPr id="3078" name="Object 12"/>
            <p:cNvGraphicFramePr>
              <a:graphicFrameLocks noChangeAspect="1"/>
            </p:cNvGraphicFramePr>
            <p:nvPr/>
          </p:nvGraphicFramePr>
          <p:xfrm>
            <a:off x="5872" y="3779"/>
            <a:ext cx="369" cy="369"/>
          </p:xfrm>
          <a:graphic>
            <a:graphicData uri="http://schemas.openxmlformats.org/presentationml/2006/ole">
              <p:oleObj spid="_x0000_s3078" name="Equation" r:id="rId5" imgW="215640" imgH="215640" progId="Equation.3">
                <p:embed/>
              </p:oleObj>
            </a:graphicData>
          </a:graphic>
        </p:graphicFrame>
      </p:grpSp>
      <p:grpSp>
        <p:nvGrpSpPr>
          <p:cNvPr id="3084" name="Group 24"/>
          <p:cNvGrpSpPr>
            <a:grpSpLocks/>
          </p:cNvGrpSpPr>
          <p:nvPr/>
        </p:nvGrpSpPr>
        <p:grpSpPr bwMode="auto">
          <a:xfrm>
            <a:off x="241300" y="1514475"/>
            <a:ext cx="1981200" cy="3892550"/>
            <a:chOff x="698" y="954"/>
            <a:chExt cx="1248" cy="2452"/>
          </a:xfrm>
        </p:grpSpPr>
        <p:pic>
          <p:nvPicPr>
            <p:cNvPr id="3085" name="Picture 5" descr="2nodes_input_modulate6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74" y="954"/>
              <a:ext cx="972" cy="2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075" name="Object 14"/>
            <p:cNvGraphicFramePr>
              <a:graphicFrameLocks noChangeAspect="1"/>
            </p:cNvGraphicFramePr>
            <p:nvPr/>
          </p:nvGraphicFramePr>
          <p:xfrm>
            <a:off x="1327" y="1473"/>
            <a:ext cx="210" cy="230"/>
          </p:xfrm>
          <a:graphic>
            <a:graphicData uri="http://schemas.openxmlformats.org/presentationml/2006/ole">
              <p:oleObj spid="_x0000_s3075" name="Equation" r:id="rId7" imgW="203024" imgH="215713" progId="Equation.3">
                <p:embed/>
              </p:oleObj>
            </a:graphicData>
          </a:graphic>
        </p:graphicFrame>
        <p:graphicFrame>
          <p:nvGraphicFramePr>
            <p:cNvPr id="3076" name="Object 15"/>
            <p:cNvGraphicFramePr>
              <a:graphicFrameLocks noChangeAspect="1"/>
            </p:cNvGraphicFramePr>
            <p:nvPr/>
          </p:nvGraphicFramePr>
          <p:xfrm>
            <a:off x="1523" y="2887"/>
            <a:ext cx="186" cy="186"/>
          </p:xfrm>
          <a:graphic>
            <a:graphicData uri="http://schemas.openxmlformats.org/presentationml/2006/ole">
              <p:oleObj spid="_x0000_s3076" name="Equation" r:id="rId8" imgW="215619" imgH="215619" progId="Equation.3">
                <p:embed/>
              </p:oleObj>
            </a:graphicData>
          </a:graphic>
        </p:graphicFrame>
        <p:graphicFrame>
          <p:nvGraphicFramePr>
            <p:cNvPr id="3077" name="Object 16"/>
            <p:cNvGraphicFramePr>
              <a:graphicFrameLocks noChangeAspect="1"/>
            </p:cNvGraphicFramePr>
            <p:nvPr/>
          </p:nvGraphicFramePr>
          <p:xfrm>
            <a:off x="1192" y="2333"/>
            <a:ext cx="192" cy="210"/>
          </p:xfrm>
          <a:graphic>
            <a:graphicData uri="http://schemas.openxmlformats.org/presentationml/2006/ole">
              <p:oleObj spid="_x0000_s3077" name="Equation" r:id="rId9" imgW="203024" imgH="215713" progId="Equation.3">
                <p:embed/>
              </p:oleObj>
            </a:graphicData>
          </a:graphic>
        </p:graphicFrame>
        <p:sp>
          <p:nvSpPr>
            <p:cNvPr id="3086" name="Text Box 22"/>
            <p:cNvSpPr txBox="1">
              <a:spLocks noChangeArrowheads="1"/>
            </p:cNvSpPr>
            <p:nvPr/>
          </p:nvSpPr>
          <p:spPr bwMode="auto">
            <a:xfrm>
              <a:off x="698" y="1976"/>
              <a:ext cx="279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R1</a:t>
              </a:r>
            </a:p>
          </p:txBody>
        </p:sp>
        <p:sp>
          <p:nvSpPr>
            <p:cNvPr id="3087" name="Text Box 23"/>
            <p:cNvSpPr txBox="1">
              <a:spLocks noChangeArrowheads="1"/>
            </p:cNvSpPr>
            <p:nvPr/>
          </p:nvSpPr>
          <p:spPr bwMode="auto">
            <a:xfrm>
              <a:off x="698" y="3062"/>
              <a:ext cx="279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R2</a:t>
              </a:r>
            </a:p>
          </p:txBody>
        </p:sp>
      </p:grpSp>
      <p:graphicFrame>
        <p:nvGraphicFramePr>
          <p:cNvPr id="2088985" name="Object 25"/>
          <p:cNvGraphicFramePr>
            <a:graphicFrameLocks noChangeAspect="1"/>
          </p:cNvGraphicFramePr>
          <p:nvPr>
            <p:ph sz="half" idx="2"/>
          </p:nvPr>
        </p:nvGraphicFramePr>
        <p:xfrm>
          <a:off x="2333625" y="3417888"/>
          <a:ext cx="2408238" cy="765175"/>
        </p:xfrm>
        <a:graphic>
          <a:graphicData uri="http://schemas.openxmlformats.org/presentationml/2006/ole">
            <p:oleObj spid="_x0000_s3074" name="Equation" r:id="rId10" imgW="16002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563563" y="0"/>
            <a:ext cx="8743950" cy="1143000"/>
          </a:xfrm>
        </p:spPr>
        <p:txBody>
          <a:bodyPr/>
          <a:lstStyle/>
          <a:p>
            <a:pPr eaLnBrk="1" hangingPunct="1"/>
            <a:r>
              <a:rPr lang="en-GB" sz="3200" smtClean="0">
                <a:solidFill>
                  <a:srgbClr val="FF0000"/>
                </a:solidFill>
              </a:rPr>
              <a:t>Neurodynamics:</a:t>
            </a:r>
            <a:r>
              <a:rPr lang="en-GB" sz="3200" smtClean="0"/>
              <a:t> reciprocal connections</a:t>
            </a:r>
            <a:endParaRPr lang="en-US" sz="3200" smtClean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65138" y="5608638"/>
            <a:ext cx="7477125" cy="841375"/>
            <a:chOff x="293" y="3533"/>
            <a:chExt cx="4710" cy="530"/>
          </a:xfrm>
        </p:grpSpPr>
        <p:graphicFrame>
          <p:nvGraphicFramePr>
            <p:cNvPr id="4102" name="Object 3"/>
            <p:cNvGraphicFramePr>
              <a:graphicFrameLocks noChangeAspect="1"/>
            </p:cNvGraphicFramePr>
            <p:nvPr/>
          </p:nvGraphicFramePr>
          <p:xfrm>
            <a:off x="293" y="3533"/>
            <a:ext cx="4710" cy="530"/>
          </p:xfrm>
          <a:graphic>
            <a:graphicData uri="http://schemas.openxmlformats.org/presentationml/2006/ole">
              <p:oleObj spid="_x0000_s4102" name="Equation" r:id="rId3" imgW="4775040" imgH="482400" progId="Equation.3">
                <p:embed/>
              </p:oleObj>
            </a:graphicData>
          </a:graphic>
        </p:graphicFrame>
        <p:sp>
          <p:nvSpPr>
            <p:cNvPr id="4117" name="Oval 10"/>
            <p:cNvSpPr>
              <a:spLocks noChangeArrowheads="1"/>
            </p:cNvSpPr>
            <p:nvPr/>
          </p:nvSpPr>
          <p:spPr bwMode="auto">
            <a:xfrm>
              <a:off x="1054" y="3572"/>
              <a:ext cx="282" cy="277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845050" y="1700213"/>
            <a:ext cx="5308600" cy="5089525"/>
            <a:chOff x="3052" y="1071"/>
            <a:chExt cx="3344" cy="3206"/>
          </a:xfrm>
        </p:grpSpPr>
        <p:pic>
          <p:nvPicPr>
            <p:cNvPr id="4108" name="Picture 4" descr="NeuroDynamicsBi_augmen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52" y="1071"/>
              <a:ext cx="3298" cy="2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9" name="Text Box 5"/>
            <p:cNvSpPr txBox="1">
              <a:spLocks noChangeArrowheads="1"/>
            </p:cNvSpPr>
            <p:nvPr/>
          </p:nvSpPr>
          <p:spPr bwMode="auto">
            <a:xfrm>
              <a:off x="3146" y="1706"/>
              <a:ext cx="28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b="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r>
                <a:rPr lang="en-GB" sz="2400" b="0" i="1" baseline="-25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sz="2400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10" name="Text Box 6"/>
            <p:cNvSpPr txBox="1">
              <a:spLocks noChangeArrowheads="1"/>
            </p:cNvSpPr>
            <p:nvPr/>
          </p:nvSpPr>
          <p:spPr bwMode="auto">
            <a:xfrm>
              <a:off x="3146" y="1207"/>
              <a:ext cx="28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b="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r>
                <a:rPr lang="en-GB" sz="2400" b="0" i="1" baseline="-25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2400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11" name="Text Box 7"/>
            <p:cNvSpPr txBox="1">
              <a:spLocks noChangeArrowheads="1"/>
            </p:cNvSpPr>
            <p:nvPr/>
          </p:nvSpPr>
          <p:spPr bwMode="auto">
            <a:xfrm>
              <a:off x="3193" y="2253"/>
              <a:ext cx="26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b="0" i="1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r>
                <a:rPr lang="en-GB" sz="2400" b="0" i="1" baseline="-25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4112" name="Text Box 8"/>
            <p:cNvSpPr txBox="1">
              <a:spLocks noChangeArrowheads="1"/>
            </p:cNvSpPr>
            <p:nvPr/>
          </p:nvSpPr>
          <p:spPr bwMode="auto">
            <a:xfrm>
              <a:off x="3193" y="2797"/>
              <a:ext cx="26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b="0" i="1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r>
                <a:rPr lang="en-GB" sz="2400" b="0" i="1" baseline="-25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4113" name="Oval 11"/>
            <p:cNvSpPr>
              <a:spLocks noChangeArrowheads="1"/>
            </p:cNvSpPr>
            <p:nvPr/>
          </p:nvSpPr>
          <p:spPr bwMode="auto">
            <a:xfrm>
              <a:off x="4135" y="2251"/>
              <a:ext cx="1414" cy="1134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 b="0">
                <a:solidFill>
                  <a:srgbClr val="FF5050"/>
                </a:solidFill>
                <a:latin typeface="Tahoma" pitchFamily="34" charset="0"/>
              </a:endParaRPr>
            </a:p>
          </p:txBody>
        </p:sp>
        <p:cxnSp>
          <p:nvCxnSpPr>
            <p:cNvPr id="4114" name="AutoShape 12"/>
            <p:cNvCxnSpPr>
              <a:cxnSpLocks noChangeShapeType="1"/>
              <a:stCxn id="4113" idx="5"/>
              <a:endCxn id="4115" idx="0"/>
            </p:cNvCxnSpPr>
            <p:nvPr/>
          </p:nvCxnSpPr>
          <p:spPr bwMode="auto">
            <a:xfrm>
              <a:off x="5144" y="3231"/>
              <a:ext cx="376" cy="29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4115" name="Text Box 13"/>
            <p:cNvSpPr txBox="1">
              <a:spLocks noChangeArrowheads="1"/>
            </p:cNvSpPr>
            <p:nvPr/>
          </p:nvSpPr>
          <p:spPr bwMode="auto">
            <a:xfrm>
              <a:off x="5068" y="3521"/>
              <a:ext cx="1328" cy="756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2400" b="0">
                  <a:latin typeface="Times New Roman" pitchFamily="18" charset="0"/>
                </a:rPr>
                <a:t>reciprocal</a:t>
              </a:r>
            </a:p>
            <a:p>
              <a:pPr eaLnBrk="0" hangingPunct="0"/>
              <a:r>
                <a:rPr lang="en-GB" sz="2400" b="0">
                  <a:latin typeface="Times New Roman" pitchFamily="18" charset="0"/>
                </a:rPr>
                <a:t>connection</a:t>
              </a:r>
            </a:p>
            <a:p>
              <a:pPr eaLnBrk="0" hangingPunct="0"/>
              <a:r>
                <a:rPr lang="en-GB" sz="2400" b="0">
                  <a:latin typeface="Times New Roman" pitchFamily="18" charset="0"/>
                </a:rPr>
                <a:t>disclosed by</a:t>
              </a:r>
              <a:r>
                <a:rPr lang="en-GB" sz="1800" b="0">
                  <a:latin typeface="Times New Roman" pitchFamily="18" charset="0"/>
                </a:rPr>
                <a:t> </a:t>
              </a:r>
              <a:endParaRPr lang="en-US" sz="1800" b="0">
                <a:latin typeface="Times New Roman" pitchFamily="18" charset="0"/>
              </a:endParaRPr>
            </a:p>
          </p:txBody>
        </p:sp>
        <p:sp>
          <p:nvSpPr>
            <p:cNvPr id="4116" name="Text Box 14"/>
            <p:cNvSpPr txBox="1">
              <a:spLocks noChangeArrowheads="1"/>
            </p:cNvSpPr>
            <p:nvPr/>
          </p:nvSpPr>
          <p:spPr bwMode="auto">
            <a:xfrm>
              <a:off x="6113" y="3974"/>
              <a:ext cx="27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b="0" i="1">
                  <a:solidFill>
                    <a:srgbClr val="CC0000"/>
                  </a:solidFill>
                  <a:latin typeface="Times New Roman" pitchFamily="18" charset="0"/>
                </a:rPr>
                <a:t>u</a:t>
              </a:r>
              <a:r>
                <a:rPr lang="en-GB" sz="2400" b="0" i="1" baseline="-25000">
                  <a:solidFill>
                    <a:srgbClr val="CC0000"/>
                  </a:solidFill>
                  <a:latin typeface="Times New Roman" pitchFamily="18" charset="0"/>
                </a:rPr>
                <a:t>2</a:t>
              </a:r>
              <a:endParaRPr lang="en-US" sz="2400" b="0" i="1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106" name="Group 19"/>
          <p:cNvGrpSpPr>
            <a:grpSpLocks/>
          </p:cNvGrpSpPr>
          <p:nvPr/>
        </p:nvGrpSpPr>
        <p:grpSpPr bwMode="auto">
          <a:xfrm>
            <a:off x="1181100" y="1498600"/>
            <a:ext cx="1689100" cy="3892550"/>
            <a:chOff x="882" y="944"/>
            <a:chExt cx="1064" cy="2452"/>
          </a:xfrm>
        </p:grpSpPr>
        <p:pic>
          <p:nvPicPr>
            <p:cNvPr id="4107" name="Picture 9" descr="2nodes_input_m_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74" y="944"/>
              <a:ext cx="972" cy="2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4098" name="Object 15"/>
            <p:cNvGraphicFramePr>
              <a:graphicFrameLocks noChangeAspect="1"/>
            </p:cNvGraphicFramePr>
            <p:nvPr/>
          </p:nvGraphicFramePr>
          <p:xfrm>
            <a:off x="1327" y="1480"/>
            <a:ext cx="204" cy="223"/>
          </p:xfrm>
          <a:graphic>
            <a:graphicData uri="http://schemas.openxmlformats.org/presentationml/2006/ole">
              <p:oleObj spid="_x0000_s4098" name="Equation" r:id="rId6" imgW="203024" imgH="215713" progId="Equation.3">
                <p:embed/>
              </p:oleObj>
            </a:graphicData>
          </a:graphic>
        </p:graphicFrame>
        <p:graphicFrame>
          <p:nvGraphicFramePr>
            <p:cNvPr id="4099" name="Object 16"/>
            <p:cNvGraphicFramePr>
              <a:graphicFrameLocks noChangeAspect="1"/>
            </p:cNvGraphicFramePr>
            <p:nvPr/>
          </p:nvGraphicFramePr>
          <p:xfrm>
            <a:off x="1578" y="2952"/>
            <a:ext cx="216" cy="216"/>
          </p:xfrm>
          <a:graphic>
            <a:graphicData uri="http://schemas.openxmlformats.org/presentationml/2006/ole">
              <p:oleObj spid="_x0000_s4099" name="Equation" r:id="rId7" imgW="215619" imgH="215619" progId="Equation.3">
                <p:embed/>
              </p:oleObj>
            </a:graphicData>
          </a:graphic>
        </p:graphicFrame>
        <p:graphicFrame>
          <p:nvGraphicFramePr>
            <p:cNvPr id="4100" name="Object 17"/>
            <p:cNvGraphicFramePr>
              <a:graphicFrameLocks noChangeAspect="1"/>
            </p:cNvGraphicFramePr>
            <p:nvPr/>
          </p:nvGraphicFramePr>
          <p:xfrm>
            <a:off x="1282" y="2569"/>
            <a:ext cx="210" cy="230"/>
          </p:xfrm>
          <a:graphic>
            <a:graphicData uri="http://schemas.openxmlformats.org/presentationml/2006/ole">
              <p:oleObj spid="_x0000_s4100" name="Equation" r:id="rId8" imgW="203024" imgH="215713" progId="Equation.3">
                <p:embed/>
              </p:oleObj>
            </a:graphicData>
          </a:graphic>
        </p:graphicFrame>
        <p:graphicFrame>
          <p:nvGraphicFramePr>
            <p:cNvPr id="4101" name="Object 18"/>
            <p:cNvGraphicFramePr>
              <a:graphicFrameLocks noChangeAspect="1"/>
            </p:cNvGraphicFramePr>
            <p:nvPr/>
          </p:nvGraphicFramePr>
          <p:xfrm>
            <a:off x="882" y="2425"/>
            <a:ext cx="213" cy="226"/>
          </p:xfrm>
          <a:graphic>
            <a:graphicData uri="http://schemas.openxmlformats.org/presentationml/2006/ole">
              <p:oleObj spid="_x0000_s4101" name="Equation" r:id="rId9" imgW="203024" imgH="215713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4375" y="2500638"/>
            <a:ext cx="4932363" cy="3136900"/>
            <a:chOff x="283" y="2096"/>
            <a:chExt cx="3107" cy="197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83" y="2096"/>
              <a:ext cx="2972" cy="1976"/>
              <a:chOff x="283" y="1792"/>
              <a:chExt cx="2972" cy="1976"/>
            </a:xfrm>
          </p:grpSpPr>
          <p:graphicFrame>
            <p:nvGraphicFramePr>
              <p:cNvPr id="1027" name="Object 4"/>
              <p:cNvGraphicFramePr>
                <a:graphicFrameLocks noChangeAspect="1"/>
              </p:cNvGraphicFramePr>
              <p:nvPr/>
            </p:nvGraphicFramePr>
            <p:xfrm>
              <a:off x="283" y="1792"/>
              <a:ext cx="2972" cy="1976"/>
            </p:xfrm>
            <a:graphic>
              <a:graphicData uri="http://schemas.openxmlformats.org/presentationml/2006/ole">
                <p:oleObj spid="_x0000_s155651" name="Image" r:id="rId4" imgW="7453968" imgH="5574603" progId="">
                  <p:embed/>
                </p:oleObj>
              </a:graphicData>
            </a:graphic>
          </p:graphicFrame>
          <p:sp>
            <p:nvSpPr>
              <p:cNvPr id="1041" name="Oval 5"/>
              <p:cNvSpPr>
                <a:spLocks noChangeArrowheads="1"/>
              </p:cNvSpPr>
              <p:nvPr/>
            </p:nvSpPr>
            <p:spPr bwMode="auto">
              <a:xfrm>
                <a:off x="636" y="2296"/>
                <a:ext cx="1080" cy="816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040" name="Oval 6"/>
            <p:cNvSpPr>
              <a:spLocks noChangeArrowheads="1"/>
            </p:cNvSpPr>
            <p:nvPr/>
          </p:nvSpPr>
          <p:spPr bwMode="auto">
            <a:xfrm rot="-1639986">
              <a:off x="1284" y="3160"/>
              <a:ext cx="2106" cy="72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328813" y="1213175"/>
            <a:ext cx="4314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400">
                <a:latin typeface="Arial Unicode MS" pitchFamily="34" charset="-128"/>
              </a:rPr>
              <a:t>Functional </a:t>
            </a:r>
            <a:r>
              <a:rPr lang="en-GB" sz="2400">
                <a:solidFill>
                  <a:srgbClr val="FF0000"/>
                </a:solidFill>
                <a:latin typeface="Arial Unicode MS" pitchFamily="34" charset="-128"/>
              </a:rPr>
              <a:t>segregation</a:t>
            </a:r>
            <a:r>
              <a:rPr lang="en-GB" sz="2400">
                <a:latin typeface="Arial Unicode MS" pitchFamily="34" charset="-128"/>
              </a:rPr>
              <a:t>: </a:t>
            </a:r>
          </a:p>
          <a:p>
            <a:pPr>
              <a:spcBef>
                <a:spcPct val="20000"/>
              </a:spcBef>
            </a:pPr>
            <a:r>
              <a:rPr lang="en-GB" sz="2000" b="0">
                <a:latin typeface="Arial Unicode MS" pitchFamily="34" charset="-128"/>
              </a:rPr>
              <a:t>What regions respond to a particular</a:t>
            </a:r>
          </a:p>
          <a:p>
            <a:pPr>
              <a:spcBef>
                <a:spcPct val="20000"/>
              </a:spcBef>
            </a:pPr>
            <a:r>
              <a:rPr lang="en-GB" sz="2000" b="0">
                <a:latin typeface="Arial Unicode MS" pitchFamily="34" charset="-128"/>
              </a:rPr>
              <a:t> experimental input?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260850" y="1208413"/>
            <a:ext cx="4718050" cy="4429125"/>
            <a:chOff x="5422901" y="1081019"/>
            <a:chExt cx="4718050" cy="4429125"/>
          </a:xfrm>
        </p:grpSpPr>
        <p:sp>
          <p:nvSpPr>
            <p:cNvPr id="1031" name="Text Box 16"/>
            <p:cNvSpPr txBox="1">
              <a:spLocks noChangeArrowheads="1"/>
            </p:cNvSpPr>
            <p:nvPr/>
          </p:nvSpPr>
          <p:spPr bwMode="auto">
            <a:xfrm>
              <a:off x="5422901" y="1081019"/>
              <a:ext cx="4602162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sz="2400" dirty="0">
                  <a:solidFill>
                    <a:schemeClr val="tx2"/>
                  </a:solidFill>
                  <a:latin typeface="Arial Unicode MS" pitchFamily="34" charset="-128"/>
                </a:rPr>
                <a:t>Functional </a:t>
              </a:r>
              <a:r>
                <a:rPr lang="en-GB" sz="2400" dirty="0">
                  <a:solidFill>
                    <a:srgbClr val="FF0000"/>
                  </a:solidFill>
                  <a:latin typeface="Arial Unicode MS" pitchFamily="34" charset="-128"/>
                </a:rPr>
                <a:t>integration</a:t>
              </a:r>
              <a:r>
                <a:rPr lang="en-GB" sz="2400" dirty="0">
                  <a:solidFill>
                    <a:schemeClr val="tx2"/>
                  </a:solidFill>
                  <a:latin typeface="Arial Unicode MS" pitchFamily="34" charset="-128"/>
                </a:rPr>
                <a:t>:</a:t>
              </a:r>
            </a:p>
            <a:p>
              <a:pPr>
                <a:spcBef>
                  <a:spcPct val="20000"/>
                </a:spcBef>
              </a:pPr>
              <a:r>
                <a:rPr lang="en-GB" sz="2000" b="0" dirty="0">
                  <a:solidFill>
                    <a:schemeClr val="tx2"/>
                  </a:solidFill>
                  <a:latin typeface="Arial Unicode MS" pitchFamily="34" charset="-128"/>
                </a:rPr>
                <a:t>How do regions influence each other?</a:t>
              </a:r>
            </a:p>
            <a:p>
              <a:pPr>
                <a:spcBef>
                  <a:spcPct val="20000"/>
                </a:spcBef>
              </a:pPr>
              <a:r>
                <a:rPr lang="en-GB" sz="2000" b="0" dirty="0" smtClean="0">
                  <a:solidFill>
                    <a:schemeClr val="tx2"/>
                  </a:solidFill>
                  <a:latin typeface="Arial Unicode MS" pitchFamily="34" charset="-128"/>
                  <a:sym typeface="Wingdings" pitchFamily="2" charset="2"/>
                </a:rPr>
                <a:t>  </a:t>
              </a:r>
              <a:r>
                <a:rPr lang="en-GB" sz="2000" u="sng" dirty="0" smtClean="0">
                  <a:solidFill>
                    <a:schemeClr val="tx2"/>
                  </a:solidFill>
                  <a:latin typeface="Arial Unicode MS" pitchFamily="34" charset="-128"/>
                  <a:sym typeface="Wingdings" pitchFamily="2" charset="2"/>
                </a:rPr>
                <a:t>Brain </a:t>
              </a:r>
              <a:r>
                <a:rPr lang="en-GB" sz="2000" u="sng" dirty="0">
                  <a:solidFill>
                    <a:schemeClr val="tx2"/>
                  </a:solidFill>
                  <a:latin typeface="Arial Unicode MS" pitchFamily="34" charset="-128"/>
                  <a:sym typeface="Wingdings" pitchFamily="2" charset="2"/>
                </a:rPr>
                <a:t>Connectivity</a:t>
              </a:r>
              <a:endParaRPr lang="en-GB" sz="2000" u="sng" dirty="0">
                <a:solidFill>
                  <a:schemeClr val="tx2"/>
                </a:solidFill>
                <a:latin typeface="Arial Unicode MS" pitchFamily="34" charset="-128"/>
              </a:endParaRPr>
            </a:p>
          </p:txBody>
        </p: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5422901" y="2373244"/>
              <a:ext cx="4718050" cy="3136900"/>
              <a:chOff x="3347" y="1808"/>
              <a:chExt cx="2972" cy="1976"/>
            </a:xfrm>
          </p:grpSpPr>
          <p:graphicFrame>
            <p:nvGraphicFramePr>
              <p:cNvPr id="1026" name="Object 9"/>
              <p:cNvGraphicFramePr>
                <a:graphicFrameLocks noChangeAspect="1"/>
              </p:cNvGraphicFramePr>
              <p:nvPr/>
            </p:nvGraphicFramePr>
            <p:xfrm>
              <a:off x="3347" y="1808"/>
              <a:ext cx="2972" cy="1976"/>
            </p:xfrm>
            <a:graphic>
              <a:graphicData uri="http://schemas.openxmlformats.org/presentationml/2006/ole">
                <p:oleObj spid="_x0000_s155650" name="Image" r:id="rId5" imgW="7453968" imgH="5574603" progId="">
                  <p:embed/>
                </p:oleObj>
              </a:graphicData>
            </a:graphic>
          </p:graphicFrame>
          <p:sp>
            <p:nvSpPr>
              <p:cNvPr id="1033" name="Freeform 11"/>
              <p:cNvSpPr>
                <a:spLocks/>
              </p:cNvSpPr>
              <p:nvPr/>
            </p:nvSpPr>
            <p:spPr bwMode="auto">
              <a:xfrm>
                <a:off x="5201" y="2537"/>
                <a:ext cx="770" cy="559"/>
              </a:xfrm>
              <a:custGeom>
                <a:avLst/>
                <a:gdLst>
                  <a:gd name="T0" fmla="*/ 973 w 685"/>
                  <a:gd name="T1" fmla="*/ 201 h 559"/>
                  <a:gd name="T2" fmla="*/ 182 w 685"/>
                  <a:gd name="T3" fmla="*/ 60 h 559"/>
                  <a:gd name="T4" fmla="*/ 0 w 685"/>
                  <a:gd name="T5" fmla="*/ 559 h 559"/>
                  <a:gd name="T6" fmla="*/ 0 60000 65536"/>
                  <a:gd name="T7" fmla="*/ 0 60000 65536"/>
                  <a:gd name="T8" fmla="*/ 0 60000 65536"/>
                  <a:gd name="T9" fmla="*/ 0 w 685"/>
                  <a:gd name="T10" fmla="*/ 0 h 559"/>
                  <a:gd name="T11" fmla="*/ 685 w 685"/>
                  <a:gd name="T12" fmla="*/ 559 h 5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" h="559">
                    <a:moveTo>
                      <a:pt x="685" y="201"/>
                    </a:moveTo>
                    <a:cubicBezTo>
                      <a:pt x="463" y="100"/>
                      <a:pt x="242" y="0"/>
                      <a:pt x="128" y="60"/>
                    </a:cubicBezTo>
                    <a:cubicBezTo>
                      <a:pt x="14" y="120"/>
                      <a:pt x="21" y="476"/>
                      <a:pt x="0" y="559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txBody>
              <a:bodyPr anchor="ctr"/>
              <a:lstStyle/>
              <a:p>
                <a:endParaRPr lang="en-GB"/>
              </a:p>
            </p:txBody>
          </p:sp>
          <p:sp>
            <p:nvSpPr>
              <p:cNvPr id="1034" name="Text Box 12"/>
              <p:cNvSpPr txBox="1">
                <a:spLocks noChangeArrowheads="1"/>
              </p:cNvSpPr>
              <p:nvPr/>
            </p:nvSpPr>
            <p:spPr bwMode="auto">
              <a:xfrm>
                <a:off x="5342" y="2567"/>
                <a:ext cx="275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3200">
                    <a:solidFill>
                      <a:srgbClr val="FF0000"/>
                    </a:solidFill>
                    <a:latin typeface="Verdana" pitchFamily="34" charset="0"/>
                  </a:rPr>
                  <a:t>?</a:t>
                </a:r>
              </a:p>
            </p:txBody>
          </p:sp>
          <p:sp>
            <p:nvSpPr>
              <p:cNvPr id="1035" name="Freeform 14"/>
              <p:cNvSpPr>
                <a:spLocks/>
              </p:cNvSpPr>
              <p:nvPr/>
            </p:nvSpPr>
            <p:spPr bwMode="auto">
              <a:xfrm>
                <a:off x="4421" y="2556"/>
                <a:ext cx="684" cy="524"/>
              </a:xfrm>
              <a:custGeom>
                <a:avLst/>
                <a:gdLst>
                  <a:gd name="T0" fmla="*/ 0 w 608"/>
                  <a:gd name="T1" fmla="*/ 0 h 524"/>
                  <a:gd name="T2" fmla="*/ 619 w 608"/>
                  <a:gd name="T3" fmla="*/ 185 h 524"/>
                  <a:gd name="T4" fmla="*/ 865 w 608"/>
                  <a:gd name="T5" fmla="*/ 524 h 524"/>
                  <a:gd name="T6" fmla="*/ 0 60000 65536"/>
                  <a:gd name="T7" fmla="*/ 0 60000 65536"/>
                  <a:gd name="T8" fmla="*/ 0 60000 65536"/>
                  <a:gd name="T9" fmla="*/ 0 w 608"/>
                  <a:gd name="T10" fmla="*/ 0 h 524"/>
                  <a:gd name="T11" fmla="*/ 608 w 608"/>
                  <a:gd name="T12" fmla="*/ 524 h 5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8" h="524">
                    <a:moveTo>
                      <a:pt x="0" y="0"/>
                    </a:moveTo>
                    <a:cubicBezTo>
                      <a:pt x="167" y="49"/>
                      <a:pt x="334" y="98"/>
                      <a:pt x="435" y="185"/>
                    </a:cubicBezTo>
                    <a:cubicBezTo>
                      <a:pt x="536" y="272"/>
                      <a:pt x="580" y="468"/>
                      <a:pt x="608" y="524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txBody>
              <a:bodyPr anchor="ctr"/>
              <a:lstStyle/>
              <a:p>
                <a:endParaRPr lang="en-GB"/>
              </a:p>
            </p:txBody>
          </p:sp>
          <p:sp>
            <p:nvSpPr>
              <p:cNvPr id="1036" name="Text Box 15"/>
              <p:cNvSpPr txBox="1">
                <a:spLocks noChangeArrowheads="1"/>
              </p:cNvSpPr>
              <p:nvPr/>
            </p:nvSpPr>
            <p:spPr bwMode="auto">
              <a:xfrm>
                <a:off x="4628" y="2666"/>
                <a:ext cx="27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3200">
                    <a:solidFill>
                      <a:srgbClr val="FF0000"/>
                    </a:solidFill>
                    <a:latin typeface="Verdana" pitchFamily="34" charset="0"/>
                  </a:rPr>
                  <a:t>?</a:t>
                </a:r>
              </a:p>
            </p:txBody>
          </p:sp>
          <p:sp>
            <p:nvSpPr>
              <p:cNvPr id="1037" name="Freeform 18"/>
              <p:cNvSpPr>
                <a:spLocks/>
              </p:cNvSpPr>
              <p:nvPr/>
            </p:nvSpPr>
            <p:spPr bwMode="auto">
              <a:xfrm rot="-969323">
                <a:off x="4481" y="2254"/>
                <a:ext cx="1514" cy="471"/>
              </a:xfrm>
              <a:custGeom>
                <a:avLst/>
                <a:gdLst>
                  <a:gd name="T0" fmla="*/ 0 w 608"/>
                  <a:gd name="T1" fmla="*/ 0 h 524"/>
                  <a:gd name="T2" fmla="*/ 6716 w 608"/>
                  <a:gd name="T3" fmla="*/ 134 h 524"/>
                  <a:gd name="T4" fmla="*/ 9388 w 608"/>
                  <a:gd name="T5" fmla="*/ 380 h 524"/>
                  <a:gd name="T6" fmla="*/ 0 60000 65536"/>
                  <a:gd name="T7" fmla="*/ 0 60000 65536"/>
                  <a:gd name="T8" fmla="*/ 0 60000 65536"/>
                  <a:gd name="T9" fmla="*/ 0 w 608"/>
                  <a:gd name="T10" fmla="*/ 0 h 524"/>
                  <a:gd name="T11" fmla="*/ 608 w 608"/>
                  <a:gd name="T12" fmla="*/ 524 h 5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8" h="524">
                    <a:moveTo>
                      <a:pt x="0" y="0"/>
                    </a:moveTo>
                    <a:cubicBezTo>
                      <a:pt x="167" y="49"/>
                      <a:pt x="334" y="98"/>
                      <a:pt x="435" y="185"/>
                    </a:cubicBezTo>
                    <a:cubicBezTo>
                      <a:pt x="536" y="272"/>
                      <a:pt x="580" y="468"/>
                      <a:pt x="608" y="524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txBody>
              <a:bodyPr anchor="ctr"/>
              <a:lstStyle/>
              <a:p>
                <a:endParaRPr lang="en-GB"/>
              </a:p>
            </p:txBody>
          </p:sp>
          <p:sp>
            <p:nvSpPr>
              <p:cNvPr id="1038" name="Text Box 19"/>
              <p:cNvSpPr txBox="1">
                <a:spLocks noChangeArrowheads="1"/>
              </p:cNvSpPr>
              <p:nvPr/>
            </p:nvSpPr>
            <p:spPr bwMode="auto">
              <a:xfrm>
                <a:off x="4980" y="2046"/>
                <a:ext cx="27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3200">
                    <a:solidFill>
                      <a:srgbClr val="FF0000"/>
                    </a:solidFill>
                    <a:latin typeface="Verdana" pitchFamily="34" charset="0"/>
                  </a:rPr>
                  <a:t>?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07963" y="209550"/>
            <a:ext cx="2619375" cy="2452688"/>
          </a:xfrm>
        </p:spPr>
        <p:txBody>
          <a:bodyPr/>
          <a:lstStyle/>
          <a:p>
            <a:pPr algn="l" eaLnBrk="1" hangingPunct="1"/>
            <a:r>
              <a:rPr lang="en-GB" sz="4000" smtClean="0"/>
              <a:t>bilinear </a:t>
            </a:r>
            <a:br>
              <a:rPr lang="en-GB" sz="4000" smtClean="0"/>
            </a:br>
            <a:r>
              <a:rPr lang="en-GB" sz="4000" smtClean="0"/>
              <a:t>dynamic </a:t>
            </a:r>
            <a:br>
              <a:rPr lang="en-GB" sz="4000" smtClean="0"/>
            </a:br>
            <a:r>
              <a:rPr lang="en-GB" sz="4000" smtClean="0"/>
              <a:t>system</a:t>
            </a:r>
            <a:endParaRPr lang="en-US" sz="4000" smtClean="0"/>
          </a:p>
        </p:txBody>
      </p:sp>
      <p:cxnSp>
        <p:nvCxnSpPr>
          <p:cNvPr id="5124" name="AutoShape 4"/>
          <p:cNvCxnSpPr>
            <a:cxnSpLocks noChangeShapeType="1"/>
            <a:stCxn id="5157" idx="3"/>
            <a:endCxn id="5163" idx="1"/>
          </p:cNvCxnSpPr>
          <p:nvPr/>
        </p:nvCxnSpPr>
        <p:spPr bwMode="auto">
          <a:xfrm>
            <a:off x="3478213" y="1174750"/>
            <a:ext cx="1587" cy="9302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5125" name="Group 6"/>
          <p:cNvGrpSpPr>
            <a:grpSpLocks/>
          </p:cNvGrpSpPr>
          <p:nvPr/>
        </p:nvGrpSpPr>
        <p:grpSpPr bwMode="auto">
          <a:xfrm>
            <a:off x="3375025" y="2000250"/>
            <a:ext cx="719138" cy="719138"/>
            <a:chOff x="409" y="3119"/>
            <a:chExt cx="453" cy="453"/>
          </a:xfrm>
        </p:grpSpPr>
        <p:sp>
          <p:nvSpPr>
            <p:cNvPr id="5163" name="Oval 7"/>
            <p:cNvSpPr>
              <a:spLocks noChangeAspect="1" noChangeArrowheads="1"/>
            </p:cNvSpPr>
            <p:nvPr/>
          </p:nvSpPr>
          <p:spPr bwMode="auto">
            <a:xfrm>
              <a:off x="409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64" name="Text Box 8"/>
            <p:cNvSpPr txBox="1">
              <a:spLocks noChangeArrowheads="1"/>
            </p:cNvSpPr>
            <p:nvPr/>
          </p:nvSpPr>
          <p:spPr bwMode="auto">
            <a:xfrm>
              <a:off x="475" y="3156"/>
              <a:ext cx="32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>
                  <a:latin typeface="Trebuchet MS" pitchFamily="34" charset="0"/>
                </a:rPr>
                <a:t>R1</a:t>
              </a:r>
            </a:p>
            <a:p>
              <a:pPr algn="ctr" eaLnBrk="0" hangingPunct="0"/>
              <a:r>
                <a:rPr lang="de-DE">
                  <a:latin typeface="Trebuchet MS" pitchFamily="34" charset="0"/>
                </a:rPr>
                <a:t>left</a:t>
              </a:r>
            </a:p>
          </p:txBody>
        </p:sp>
      </p:grpSp>
      <p:grpSp>
        <p:nvGrpSpPr>
          <p:cNvPr id="5126" name="Group 9"/>
          <p:cNvGrpSpPr>
            <a:grpSpLocks/>
          </p:cNvGrpSpPr>
          <p:nvPr/>
        </p:nvGrpSpPr>
        <p:grpSpPr bwMode="auto">
          <a:xfrm>
            <a:off x="4814888" y="2001838"/>
            <a:ext cx="719137" cy="719137"/>
            <a:chOff x="841" y="3119"/>
            <a:chExt cx="453" cy="453"/>
          </a:xfrm>
        </p:grpSpPr>
        <p:sp>
          <p:nvSpPr>
            <p:cNvPr id="5161" name="Oval 10"/>
            <p:cNvSpPr>
              <a:spLocks noChangeAspect="1" noChangeArrowheads="1"/>
            </p:cNvSpPr>
            <p:nvPr/>
          </p:nvSpPr>
          <p:spPr bwMode="auto">
            <a:xfrm>
              <a:off x="841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62" name="Text Box 11"/>
            <p:cNvSpPr txBox="1">
              <a:spLocks noChangeArrowheads="1"/>
            </p:cNvSpPr>
            <p:nvPr/>
          </p:nvSpPr>
          <p:spPr bwMode="auto">
            <a:xfrm>
              <a:off x="865" y="3156"/>
              <a:ext cx="40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>
                  <a:latin typeface="Trebuchet MS" pitchFamily="34" charset="0"/>
                </a:rPr>
                <a:t>R2</a:t>
              </a:r>
            </a:p>
            <a:p>
              <a:pPr algn="ctr" eaLnBrk="0" hangingPunct="0"/>
              <a:r>
                <a:rPr lang="de-DE">
                  <a:latin typeface="Trebuchet MS" pitchFamily="34" charset="0"/>
                </a:rPr>
                <a:t>right</a:t>
              </a:r>
            </a:p>
          </p:txBody>
        </p:sp>
      </p:grpSp>
      <p:cxnSp>
        <p:nvCxnSpPr>
          <p:cNvPr id="5127" name="AutoShape 12"/>
          <p:cNvCxnSpPr>
            <a:cxnSpLocks noChangeShapeType="1"/>
            <a:stCxn id="5163" idx="5"/>
            <a:endCxn id="5161" idx="3"/>
          </p:cNvCxnSpPr>
          <p:nvPr/>
        </p:nvCxnSpPr>
        <p:spPr bwMode="auto">
          <a:xfrm>
            <a:off x="3989388" y="2614613"/>
            <a:ext cx="930275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5128" name="Group 15"/>
          <p:cNvGrpSpPr>
            <a:grpSpLocks/>
          </p:cNvGrpSpPr>
          <p:nvPr/>
        </p:nvGrpSpPr>
        <p:grpSpPr bwMode="auto">
          <a:xfrm>
            <a:off x="4814888" y="560388"/>
            <a:ext cx="719137" cy="719137"/>
            <a:chOff x="841" y="3119"/>
            <a:chExt cx="453" cy="453"/>
          </a:xfrm>
        </p:grpSpPr>
        <p:sp>
          <p:nvSpPr>
            <p:cNvPr id="5159" name="Oval 16"/>
            <p:cNvSpPr>
              <a:spLocks noChangeAspect="1" noChangeArrowheads="1"/>
            </p:cNvSpPr>
            <p:nvPr/>
          </p:nvSpPr>
          <p:spPr bwMode="auto">
            <a:xfrm>
              <a:off x="841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60" name="Text Box 17"/>
            <p:cNvSpPr txBox="1">
              <a:spLocks noChangeArrowheads="1"/>
            </p:cNvSpPr>
            <p:nvPr/>
          </p:nvSpPr>
          <p:spPr bwMode="auto">
            <a:xfrm>
              <a:off x="864" y="3156"/>
              <a:ext cx="40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>
                  <a:latin typeface="Trebuchet MS" pitchFamily="34" charset="0"/>
                </a:rPr>
                <a:t>R4</a:t>
              </a:r>
            </a:p>
            <a:p>
              <a:pPr algn="ctr" eaLnBrk="0" hangingPunct="0"/>
              <a:r>
                <a:rPr lang="de-DE">
                  <a:latin typeface="Trebuchet MS" pitchFamily="34" charset="0"/>
                </a:rPr>
                <a:t>right</a:t>
              </a:r>
            </a:p>
          </p:txBody>
        </p:sp>
      </p:grpSp>
      <p:cxnSp>
        <p:nvCxnSpPr>
          <p:cNvPr id="5129" name="AutoShape 18"/>
          <p:cNvCxnSpPr>
            <a:cxnSpLocks noChangeShapeType="1"/>
            <a:stCxn id="5159" idx="3"/>
            <a:endCxn id="5161" idx="1"/>
          </p:cNvCxnSpPr>
          <p:nvPr/>
        </p:nvCxnSpPr>
        <p:spPr bwMode="auto">
          <a:xfrm>
            <a:off x="4919663" y="1174750"/>
            <a:ext cx="0" cy="9318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5130" name="Group 19"/>
          <p:cNvGrpSpPr>
            <a:grpSpLocks/>
          </p:cNvGrpSpPr>
          <p:nvPr/>
        </p:nvGrpSpPr>
        <p:grpSpPr bwMode="auto">
          <a:xfrm>
            <a:off x="3373438" y="560388"/>
            <a:ext cx="720725" cy="719137"/>
            <a:chOff x="841" y="3119"/>
            <a:chExt cx="453" cy="453"/>
          </a:xfrm>
        </p:grpSpPr>
        <p:sp>
          <p:nvSpPr>
            <p:cNvPr id="5157" name="Oval 20"/>
            <p:cNvSpPr>
              <a:spLocks noChangeAspect="1" noChangeArrowheads="1"/>
            </p:cNvSpPr>
            <p:nvPr/>
          </p:nvSpPr>
          <p:spPr bwMode="auto">
            <a:xfrm>
              <a:off x="841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58" name="Text Box 21"/>
            <p:cNvSpPr txBox="1">
              <a:spLocks noChangeArrowheads="1"/>
            </p:cNvSpPr>
            <p:nvPr/>
          </p:nvSpPr>
          <p:spPr bwMode="auto">
            <a:xfrm>
              <a:off x="902" y="3156"/>
              <a:ext cx="32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>
                  <a:latin typeface="Trebuchet MS" pitchFamily="34" charset="0"/>
                </a:rPr>
                <a:t>R3</a:t>
              </a:r>
            </a:p>
            <a:p>
              <a:pPr algn="ctr" eaLnBrk="0" hangingPunct="0"/>
              <a:r>
                <a:rPr lang="de-DE">
                  <a:latin typeface="Trebuchet MS" pitchFamily="34" charset="0"/>
                </a:rPr>
                <a:t>left</a:t>
              </a:r>
            </a:p>
          </p:txBody>
        </p:sp>
      </p:grpSp>
      <p:cxnSp>
        <p:nvCxnSpPr>
          <p:cNvPr id="5131" name="AutoShape 22"/>
          <p:cNvCxnSpPr>
            <a:cxnSpLocks noChangeShapeType="1"/>
            <a:stCxn id="5161" idx="1"/>
            <a:endCxn id="5163" idx="7"/>
          </p:cNvCxnSpPr>
          <p:nvPr/>
        </p:nvCxnSpPr>
        <p:spPr bwMode="auto">
          <a:xfrm flipH="1" flipV="1">
            <a:off x="3989388" y="2105025"/>
            <a:ext cx="930275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32" name="AutoShape 23"/>
          <p:cNvCxnSpPr>
            <a:cxnSpLocks noChangeShapeType="1"/>
            <a:stCxn id="5161" idx="7"/>
            <a:endCxn id="5159" idx="5"/>
          </p:cNvCxnSpPr>
          <p:nvPr/>
        </p:nvCxnSpPr>
        <p:spPr bwMode="auto">
          <a:xfrm flipV="1">
            <a:off x="5429250" y="1174750"/>
            <a:ext cx="0" cy="9318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33" name="AutoShape 24"/>
          <p:cNvCxnSpPr>
            <a:cxnSpLocks noChangeShapeType="1"/>
            <a:stCxn id="5163" idx="7"/>
            <a:endCxn id="5157" idx="5"/>
          </p:cNvCxnSpPr>
          <p:nvPr/>
        </p:nvCxnSpPr>
        <p:spPr bwMode="auto">
          <a:xfrm flipV="1">
            <a:off x="3989388" y="1174750"/>
            <a:ext cx="0" cy="9302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34" name="AutoShape 25"/>
          <p:cNvCxnSpPr>
            <a:cxnSpLocks noChangeShapeType="1"/>
            <a:stCxn id="5159" idx="1"/>
            <a:endCxn id="5157" idx="7"/>
          </p:cNvCxnSpPr>
          <p:nvPr/>
        </p:nvCxnSpPr>
        <p:spPr bwMode="auto">
          <a:xfrm flipH="1">
            <a:off x="3989388" y="665163"/>
            <a:ext cx="9302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35" name="AutoShape 26"/>
          <p:cNvCxnSpPr>
            <a:cxnSpLocks noChangeShapeType="1"/>
            <a:stCxn id="5157" idx="5"/>
            <a:endCxn id="5159" idx="3"/>
          </p:cNvCxnSpPr>
          <p:nvPr/>
        </p:nvCxnSpPr>
        <p:spPr bwMode="auto">
          <a:xfrm>
            <a:off x="3989388" y="1174750"/>
            <a:ext cx="9302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36" name="Text Box 27"/>
          <p:cNvSpPr txBox="1">
            <a:spLocks noChangeArrowheads="1"/>
          </p:cNvSpPr>
          <p:nvPr/>
        </p:nvSpPr>
        <p:spPr bwMode="auto">
          <a:xfrm>
            <a:off x="3043238" y="2184400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Trebuchet MS" pitchFamily="34" charset="0"/>
              </a:rPr>
              <a:t>z</a:t>
            </a:r>
            <a:r>
              <a:rPr lang="de-DE" sz="1800" baseline="-25000">
                <a:latin typeface="Trebuchet MS" pitchFamily="34" charset="0"/>
              </a:rPr>
              <a:t>1</a:t>
            </a:r>
          </a:p>
        </p:txBody>
      </p:sp>
      <p:sp>
        <p:nvSpPr>
          <p:cNvPr id="5137" name="Text Box 28"/>
          <p:cNvSpPr txBox="1">
            <a:spLocks noChangeArrowheads="1"/>
          </p:cNvSpPr>
          <p:nvPr/>
        </p:nvSpPr>
        <p:spPr bwMode="auto">
          <a:xfrm>
            <a:off x="5537200" y="2189163"/>
            <a:ext cx="39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Trebuchet MS" pitchFamily="34" charset="0"/>
              </a:rPr>
              <a:t>z</a:t>
            </a:r>
            <a:r>
              <a:rPr lang="de-DE" sz="1800" baseline="-25000">
                <a:latin typeface="Trebuchet MS" pitchFamily="34" charset="0"/>
              </a:rPr>
              <a:t>2</a:t>
            </a:r>
          </a:p>
        </p:txBody>
      </p:sp>
      <p:sp>
        <p:nvSpPr>
          <p:cNvPr id="5138" name="Text Box 29"/>
          <p:cNvSpPr txBox="1">
            <a:spLocks noChangeArrowheads="1"/>
          </p:cNvSpPr>
          <p:nvPr/>
        </p:nvSpPr>
        <p:spPr bwMode="auto">
          <a:xfrm>
            <a:off x="5519738" y="749300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Trebuchet MS" pitchFamily="34" charset="0"/>
              </a:rPr>
              <a:t>z</a:t>
            </a:r>
            <a:r>
              <a:rPr lang="de-DE" sz="1800" baseline="-25000">
                <a:latin typeface="Trebuchet MS" pitchFamily="34" charset="0"/>
              </a:rPr>
              <a:t>4</a:t>
            </a:r>
          </a:p>
        </p:txBody>
      </p:sp>
      <p:sp>
        <p:nvSpPr>
          <p:cNvPr id="5139" name="Text Box 30"/>
          <p:cNvSpPr txBox="1">
            <a:spLocks noChangeArrowheads="1"/>
          </p:cNvSpPr>
          <p:nvPr/>
        </p:nvSpPr>
        <p:spPr bwMode="auto">
          <a:xfrm>
            <a:off x="3036888" y="754063"/>
            <a:ext cx="392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Trebuchet MS" pitchFamily="34" charset="0"/>
              </a:rPr>
              <a:t>z</a:t>
            </a:r>
            <a:r>
              <a:rPr lang="de-DE" sz="1800" baseline="-25000">
                <a:latin typeface="Trebuchet MS" pitchFamily="34" charset="0"/>
              </a:rPr>
              <a:t>3</a:t>
            </a:r>
          </a:p>
        </p:txBody>
      </p:sp>
      <p:cxnSp>
        <p:nvCxnSpPr>
          <p:cNvPr id="5140" name="AutoShape 31"/>
          <p:cNvCxnSpPr>
            <a:cxnSpLocks noChangeShapeType="1"/>
            <a:stCxn id="5163" idx="4"/>
            <a:endCxn id="5163" idx="5"/>
          </p:cNvCxnSpPr>
          <p:nvPr/>
        </p:nvCxnSpPr>
        <p:spPr bwMode="auto">
          <a:xfrm rot="5400000" flipH="1" flipV="1">
            <a:off x="3810000" y="2540001"/>
            <a:ext cx="104775" cy="254000"/>
          </a:xfrm>
          <a:prstGeom prst="curvedConnector3">
            <a:avLst>
              <a:gd name="adj1" fmla="val -216667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41" name="AutoShape 32"/>
          <p:cNvCxnSpPr>
            <a:cxnSpLocks noChangeShapeType="1"/>
            <a:stCxn id="5161" idx="4"/>
            <a:endCxn id="5161" idx="3"/>
          </p:cNvCxnSpPr>
          <p:nvPr/>
        </p:nvCxnSpPr>
        <p:spPr bwMode="auto">
          <a:xfrm rot="16200000" flipV="1">
            <a:off x="4995069" y="2540794"/>
            <a:ext cx="104775" cy="255587"/>
          </a:xfrm>
          <a:prstGeom prst="curvedConnector3">
            <a:avLst>
              <a:gd name="adj1" fmla="val -216667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42" name="AutoShape 33"/>
          <p:cNvCxnSpPr>
            <a:cxnSpLocks noChangeShapeType="1"/>
            <a:stCxn id="5157" idx="0"/>
            <a:endCxn id="5157" idx="7"/>
          </p:cNvCxnSpPr>
          <p:nvPr/>
        </p:nvCxnSpPr>
        <p:spPr bwMode="auto">
          <a:xfrm rot="5400000" flipV="1">
            <a:off x="3809206" y="484982"/>
            <a:ext cx="104775" cy="255588"/>
          </a:xfrm>
          <a:prstGeom prst="curvedConnector3">
            <a:avLst>
              <a:gd name="adj1" fmla="val -218181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43" name="AutoShape 34"/>
          <p:cNvCxnSpPr>
            <a:cxnSpLocks noChangeShapeType="1"/>
            <a:stCxn id="5159" idx="0"/>
            <a:endCxn id="5159" idx="1"/>
          </p:cNvCxnSpPr>
          <p:nvPr/>
        </p:nvCxnSpPr>
        <p:spPr bwMode="auto">
          <a:xfrm rot="-5400000" flipH="1" flipV="1">
            <a:off x="4995069" y="484982"/>
            <a:ext cx="104775" cy="255587"/>
          </a:xfrm>
          <a:prstGeom prst="curvedConnector3">
            <a:avLst>
              <a:gd name="adj1" fmla="val -218181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2889250" y="2614613"/>
            <a:ext cx="3108325" cy="876300"/>
            <a:chOff x="1820" y="1647"/>
            <a:chExt cx="1958" cy="552"/>
          </a:xfrm>
        </p:grpSpPr>
        <p:cxnSp>
          <p:nvCxnSpPr>
            <p:cNvPr id="5153" name="AutoShape 3"/>
            <p:cNvCxnSpPr>
              <a:cxnSpLocks noChangeShapeType="1"/>
              <a:stCxn id="5163" idx="3"/>
            </p:cNvCxnSpPr>
            <p:nvPr/>
          </p:nvCxnSpPr>
          <p:spPr bwMode="auto">
            <a:xfrm flipH="1">
              <a:off x="1967" y="1647"/>
              <a:ext cx="225" cy="342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 type="triangle" w="med" len="med"/>
              <a:tailEnd/>
            </a:ln>
          </p:spPr>
        </p:cxnSp>
        <p:cxnSp>
          <p:nvCxnSpPr>
            <p:cNvPr id="5154" name="AutoShape 5"/>
            <p:cNvCxnSpPr>
              <a:cxnSpLocks noChangeShapeType="1"/>
              <a:stCxn id="5161" idx="5"/>
            </p:cNvCxnSpPr>
            <p:nvPr/>
          </p:nvCxnSpPr>
          <p:spPr bwMode="auto">
            <a:xfrm>
              <a:off x="3420" y="1648"/>
              <a:ext cx="208" cy="341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 type="triangle" w="med" len="med"/>
              <a:tailEnd/>
            </a:ln>
          </p:spPr>
        </p:cxnSp>
        <p:sp>
          <p:nvSpPr>
            <p:cNvPr id="5155" name="Text Box 35"/>
            <p:cNvSpPr txBox="1">
              <a:spLocks noChangeArrowheads="1"/>
            </p:cNvSpPr>
            <p:nvPr/>
          </p:nvSpPr>
          <p:spPr bwMode="auto">
            <a:xfrm>
              <a:off x="1820" y="1968"/>
              <a:ext cx="2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800">
                  <a:solidFill>
                    <a:srgbClr val="3333FF"/>
                  </a:solidFill>
                  <a:latin typeface="Trebuchet MS" pitchFamily="34" charset="0"/>
                </a:rPr>
                <a:t>u</a:t>
              </a:r>
              <a:r>
                <a:rPr lang="de-DE" sz="1800" baseline="-25000">
                  <a:solidFill>
                    <a:srgbClr val="3333FF"/>
                  </a:solidFill>
                  <a:latin typeface="Trebuchet MS" pitchFamily="34" charset="0"/>
                </a:rPr>
                <a:t>2</a:t>
              </a:r>
            </a:p>
          </p:txBody>
        </p:sp>
        <p:sp>
          <p:nvSpPr>
            <p:cNvPr id="5156" name="Text Box 36"/>
            <p:cNvSpPr txBox="1">
              <a:spLocks noChangeArrowheads="1"/>
            </p:cNvSpPr>
            <p:nvPr/>
          </p:nvSpPr>
          <p:spPr bwMode="auto">
            <a:xfrm>
              <a:off x="3521" y="1966"/>
              <a:ext cx="25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800">
                  <a:solidFill>
                    <a:srgbClr val="3333FF"/>
                  </a:solidFill>
                  <a:latin typeface="Trebuchet MS" pitchFamily="34" charset="0"/>
                </a:rPr>
                <a:t>u</a:t>
              </a:r>
              <a:r>
                <a:rPr lang="de-DE" sz="1800" baseline="-25000">
                  <a:solidFill>
                    <a:srgbClr val="3333FF"/>
                  </a:solidFill>
                  <a:latin typeface="Trebuchet MS" pitchFamily="34" charset="0"/>
                </a:rPr>
                <a:t>1</a:t>
              </a:r>
            </a:p>
          </p:txBody>
        </p: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3771900" y="655638"/>
            <a:ext cx="1308100" cy="3201987"/>
            <a:chOff x="2376" y="413"/>
            <a:chExt cx="824" cy="2017"/>
          </a:xfrm>
        </p:grpSpPr>
        <p:cxnSp>
          <p:nvCxnSpPr>
            <p:cNvPr id="5149" name="AutoShape 38"/>
            <p:cNvCxnSpPr>
              <a:cxnSpLocks noChangeShapeType="1"/>
              <a:stCxn id="5150" idx="0"/>
            </p:cNvCxnSpPr>
            <p:nvPr/>
          </p:nvCxnSpPr>
          <p:spPr bwMode="auto">
            <a:xfrm flipH="1" flipV="1">
              <a:off x="2777" y="413"/>
              <a:ext cx="11" cy="157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oval" w="med" len="med"/>
            </a:ln>
          </p:spPr>
        </p:cxnSp>
        <p:sp>
          <p:nvSpPr>
            <p:cNvPr id="5150" name="Text Box 37"/>
            <p:cNvSpPr txBox="1">
              <a:spLocks noChangeArrowheads="1"/>
            </p:cNvSpPr>
            <p:nvPr/>
          </p:nvSpPr>
          <p:spPr bwMode="auto">
            <a:xfrm>
              <a:off x="2376" y="1988"/>
              <a:ext cx="824" cy="23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2000">
                  <a:solidFill>
                    <a:srgbClr val="FF0000"/>
                  </a:solidFill>
                  <a:latin typeface="Trebuchet MS" pitchFamily="34" charset="0"/>
                </a:rPr>
                <a:t>CONTEXT</a:t>
              </a:r>
            </a:p>
          </p:txBody>
        </p:sp>
        <p:cxnSp>
          <p:nvCxnSpPr>
            <p:cNvPr id="5151" name="AutoShape 39"/>
            <p:cNvCxnSpPr>
              <a:cxnSpLocks noChangeShapeType="1"/>
              <a:stCxn id="5150" idx="0"/>
            </p:cNvCxnSpPr>
            <p:nvPr/>
          </p:nvCxnSpPr>
          <p:spPr bwMode="auto">
            <a:xfrm flipV="1">
              <a:off x="2788" y="1323"/>
              <a:ext cx="156" cy="66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oval" w="med" len="med"/>
            </a:ln>
          </p:spPr>
        </p:cxnSp>
        <p:sp>
          <p:nvSpPr>
            <p:cNvPr id="5152" name="Text Box 40"/>
            <p:cNvSpPr txBox="1">
              <a:spLocks noChangeArrowheads="1"/>
            </p:cNvSpPr>
            <p:nvPr/>
          </p:nvSpPr>
          <p:spPr bwMode="auto">
            <a:xfrm>
              <a:off x="2678" y="2199"/>
              <a:ext cx="2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800">
                  <a:solidFill>
                    <a:srgbClr val="FF0000"/>
                  </a:solidFill>
                  <a:latin typeface="Trebuchet MS" pitchFamily="34" charset="0"/>
                </a:rPr>
                <a:t>u</a:t>
              </a:r>
              <a:r>
                <a:rPr lang="de-DE" sz="1800" baseline="-25000">
                  <a:solidFill>
                    <a:srgbClr val="FF0000"/>
                  </a:solidFill>
                  <a:latin typeface="Trebuchet MS" pitchFamily="34" charset="0"/>
                </a:rPr>
                <a:t>3</a:t>
              </a:r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517525" y="4233863"/>
            <a:ext cx="9513888" cy="2076450"/>
            <a:chOff x="326" y="2667"/>
            <a:chExt cx="5993" cy="1308"/>
          </a:xfrm>
        </p:grpSpPr>
        <p:graphicFrame>
          <p:nvGraphicFramePr>
            <p:cNvPr id="5122" name="Object 43"/>
            <p:cNvGraphicFramePr>
              <a:graphicFrameLocks noChangeAspect="1"/>
            </p:cNvGraphicFramePr>
            <p:nvPr/>
          </p:nvGraphicFramePr>
          <p:xfrm>
            <a:off x="326" y="2684"/>
            <a:ext cx="5993" cy="1291"/>
          </p:xfrm>
          <a:graphic>
            <a:graphicData uri="http://schemas.openxmlformats.org/presentationml/2006/ole">
              <p:oleObj spid="_x0000_s5122" name="Equation" r:id="rId5" imgW="4762440" imgH="965160" progId="Equation.3">
                <p:embed/>
              </p:oleObj>
            </a:graphicData>
          </a:graphic>
        </p:graphicFrame>
        <p:sp>
          <p:nvSpPr>
            <p:cNvPr id="5147" name="Oval 44"/>
            <p:cNvSpPr>
              <a:spLocks noChangeArrowheads="1"/>
            </p:cNvSpPr>
            <p:nvPr/>
          </p:nvSpPr>
          <p:spPr bwMode="auto">
            <a:xfrm>
              <a:off x="3184" y="2667"/>
              <a:ext cx="409" cy="408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5148" name="Oval 45"/>
            <p:cNvSpPr>
              <a:spLocks noChangeArrowheads="1"/>
            </p:cNvSpPr>
            <p:nvPr/>
          </p:nvSpPr>
          <p:spPr bwMode="auto">
            <a:xfrm>
              <a:off x="3809" y="3270"/>
              <a:ext cx="408" cy="408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</p:grp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-74613"/>
            <a:ext cx="9258300" cy="1143001"/>
          </a:xfrm>
        </p:spPr>
        <p:txBody>
          <a:bodyPr/>
          <a:lstStyle/>
          <a:p>
            <a:pPr eaLnBrk="1" hangingPunct="1"/>
            <a:r>
              <a:rPr lang="en-GB" sz="4000" smtClean="0"/>
              <a:t>Bilinear state equation in DCM for fMRI</a:t>
            </a:r>
            <a:endParaRPr lang="en-US" sz="4000" smtClean="0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404813" y="1522413"/>
            <a:ext cx="1131887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000">
                <a:solidFill>
                  <a:srgbClr val="000000"/>
                </a:solidFill>
                <a:latin typeface="Trebuchet MS" pitchFamily="34" charset="0"/>
              </a:rPr>
              <a:t>state </a:t>
            </a:r>
            <a:br>
              <a:rPr lang="en-GB" sz="2000">
                <a:solidFill>
                  <a:srgbClr val="000000"/>
                </a:solidFill>
                <a:latin typeface="Trebuchet MS" pitchFamily="34" charset="0"/>
              </a:rPr>
            </a:br>
            <a:r>
              <a:rPr lang="en-GB" sz="2000">
                <a:solidFill>
                  <a:srgbClr val="000000"/>
                </a:solidFill>
                <a:latin typeface="Trebuchet MS" pitchFamily="34" charset="0"/>
              </a:rPr>
              <a:t>changes</a:t>
            </a:r>
            <a:endParaRPr lang="en-US" sz="20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817688" y="1689100"/>
            <a:ext cx="16541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000">
                <a:solidFill>
                  <a:srgbClr val="000000"/>
                </a:solidFill>
                <a:latin typeface="Trebuchet MS" pitchFamily="34" charset="0"/>
              </a:rPr>
              <a:t>connectivity</a:t>
            </a:r>
            <a:endParaRPr lang="en-US" sz="20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8736013" y="1522413"/>
            <a:ext cx="1182687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000">
                <a:solidFill>
                  <a:srgbClr val="000000"/>
                </a:solidFill>
                <a:latin typeface="Trebuchet MS" pitchFamily="34" charset="0"/>
              </a:rPr>
              <a:t>external</a:t>
            </a:r>
            <a:br>
              <a:rPr lang="en-GB" sz="2000">
                <a:solidFill>
                  <a:srgbClr val="000000"/>
                </a:solidFill>
                <a:latin typeface="Trebuchet MS" pitchFamily="34" charset="0"/>
              </a:rPr>
            </a:br>
            <a:r>
              <a:rPr lang="en-GB" sz="2000">
                <a:solidFill>
                  <a:srgbClr val="000000"/>
                </a:solidFill>
                <a:latin typeface="Trebuchet MS" pitchFamily="34" charset="0"/>
              </a:rPr>
              <a:t>inputs</a:t>
            </a:r>
          </a:p>
        </p:txBody>
      </p:sp>
      <p:sp>
        <p:nvSpPr>
          <p:cNvPr id="6152" name="Line 6"/>
          <p:cNvSpPr>
            <a:spLocks noChangeShapeType="1"/>
          </p:cNvSpPr>
          <p:nvPr/>
        </p:nvSpPr>
        <p:spPr bwMode="auto">
          <a:xfrm>
            <a:off x="2600325" y="2249488"/>
            <a:ext cx="0" cy="307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3" name="Line 7"/>
          <p:cNvSpPr>
            <a:spLocks noChangeShapeType="1"/>
          </p:cNvSpPr>
          <p:nvPr/>
        </p:nvSpPr>
        <p:spPr bwMode="auto">
          <a:xfrm>
            <a:off x="962025" y="2249488"/>
            <a:ext cx="0" cy="307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4" name="Line 8"/>
          <p:cNvSpPr>
            <a:spLocks noChangeShapeType="1"/>
          </p:cNvSpPr>
          <p:nvPr/>
        </p:nvSpPr>
        <p:spPr bwMode="auto">
          <a:xfrm>
            <a:off x="9340850" y="2249488"/>
            <a:ext cx="0" cy="307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5" name="Text Box 9"/>
          <p:cNvSpPr txBox="1">
            <a:spLocks noChangeArrowheads="1"/>
          </p:cNvSpPr>
          <p:nvPr/>
        </p:nvSpPr>
        <p:spPr bwMode="auto">
          <a:xfrm>
            <a:off x="6118225" y="1519238"/>
            <a:ext cx="11652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solidFill>
                  <a:srgbClr val="000000"/>
                </a:solidFill>
                <a:latin typeface="Trebuchet MS" pitchFamily="34" charset="0"/>
              </a:rPr>
              <a:t>state vector</a:t>
            </a:r>
            <a:endParaRPr lang="en-US" sz="20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6156" name="Line 10"/>
          <p:cNvSpPr>
            <a:spLocks noChangeShapeType="1"/>
          </p:cNvSpPr>
          <p:nvPr/>
        </p:nvSpPr>
        <p:spPr bwMode="auto">
          <a:xfrm>
            <a:off x="6711950" y="2246313"/>
            <a:ext cx="0" cy="307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7" name="Text Box 11"/>
          <p:cNvSpPr txBox="1">
            <a:spLocks noChangeArrowheads="1"/>
          </p:cNvSpPr>
          <p:nvPr/>
        </p:nvSpPr>
        <p:spPr bwMode="auto">
          <a:xfrm>
            <a:off x="7402513" y="1519238"/>
            <a:ext cx="96837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000">
                <a:solidFill>
                  <a:srgbClr val="000000"/>
                </a:solidFill>
                <a:latin typeface="Trebuchet MS" pitchFamily="34" charset="0"/>
              </a:rPr>
              <a:t>direct </a:t>
            </a:r>
          </a:p>
          <a:p>
            <a:pPr algn="ctr" eaLnBrk="0" hangingPunct="0"/>
            <a:r>
              <a:rPr lang="en-GB" sz="2000">
                <a:solidFill>
                  <a:srgbClr val="000000"/>
                </a:solidFill>
                <a:latin typeface="Trebuchet MS" pitchFamily="34" charset="0"/>
              </a:rPr>
              <a:t>inputs</a:t>
            </a:r>
          </a:p>
        </p:txBody>
      </p:sp>
      <p:sp>
        <p:nvSpPr>
          <p:cNvPr id="6158" name="Line 12"/>
          <p:cNvSpPr>
            <a:spLocks noChangeShapeType="1"/>
          </p:cNvSpPr>
          <p:nvPr/>
        </p:nvSpPr>
        <p:spPr bwMode="auto">
          <a:xfrm>
            <a:off x="7889875" y="2246313"/>
            <a:ext cx="0" cy="307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6147" name="Object 14"/>
          <p:cNvGraphicFramePr>
            <a:graphicFrameLocks noChangeAspect="1"/>
          </p:cNvGraphicFramePr>
          <p:nvPr/>
        </p:nvGraphicFramePr>
        <p:xfrm>
          <a:off x="593725" y="2614613"/>
          <a:ext cx="9158288" cy="1655762"/>
        </p:xfrm>
        <a:graphic>
          <a:graphicData uri="http://schemas.openxmlformats.org/presentationml/2006/ole">
            <p:oleObj spid="_x0000_s6147" name="Equation" r:id="rId4" imgW="4483080" imgH="761760" progId="Equation.3">
              <p:embed/>
            </p:oleObj>
          </a:graphicData>
        </a:graphic>
      </p:graphicFrame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352925" y="1519238"/>
            <a:ext cx="18415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000">
                <a:solidFill>
                  <a:srgbClr val="000000"/>
                </a:solidFill>
                <a:latin typeface="Trebuchet MS" pitchFamily="34" charset="0"/>
              </a:rPr>
              <a:t>modulation of</a:t>
            </a:r>
          </a:p>
          <a:p>
            <a:pPr algn="ctr" eaLnBrk="0" hangingPunct="0"/>
            <a:r>
              <a:rPr lang="en-GB" sz="2000">
                <a:solidFill>
                  <a:srgbClr val="000000"/>
                </a:solidFill>
                <a:latin typeface="Trebuchet MS" pitchFamily="34" charset="0"/>
              </a:rPr>
              <a:t>connectivity</a:t>
            </a:r>
            <a:endParaRPr lang="en-US" sz="20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5265738" y="2246313"/>
            <a:ext cx="0" cy="307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298450" y="4287838"/>
            <a:ext cx="11588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b="0" i="1">
                <a:latin typeface="Times New Roman" pitchFamily="18" charset="0"/>
              </a:rPr>
              <a:t>n </a:t>
            </a:r>
            <a:r>
              <a:rPr lang="en-GB" sz="2000" b="0">
                <a:latin typeface="Times New Roman" pitchFamily="18" charset="0"/>
              </a:rPr>
              <a:t>regions</a:t>
            </a:r>
            <a:r>
              <a:rPr lang="en-GB" sz="1200" b="0" i="1">
                <a:latin typeface="Times New Roman" pitchFamily="18" charset="0"/>
              </a:rPr>
              <a:t> 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8534400" y="4305300"/>
            <a:ext cx="17541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b="0" i="1">
                <a:latin typeface="Times New Roman" pitchFamily="18" charset="0"/>
              </a:rPr>
              <a:t>m </a:t>
            </a:r>
            <a:r>
              <a:rPr lang="en-GB" sz="2000" b="0">
                <a:latin typeface="Times New Roman" pitchFamily="18" charset="0"/>
              </a:rPr>
              <a:t>inputs (driv.)</a:t>
            </a:r>
            <a:endParaRPr lang="en-GB" sz="1200" b="0" i="1">
              <a:latin typeface="Times New Roman" pitchFamily="18" charset="0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3300413" y="4306888"/>
            <a:ext cx="17970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b="0" i="1">
                <a:latin typeface="Times New Roman" pitchFamily="18" charset="0"/>
              </a:rPr>
              <a:t>m </a:t>
            </a:r>
            <a:r>
              <a:rPr lang="en-GB" sz="2000" b="0">
                <a:latin typeface="Times New Roman" pitchFamily="18" charset="0"/>
              </a:rPr>
              <a:t>inputs (mod.)</a:t>
            </a:r>
            <a:endParaRPr lang="en-GB" sz="1200" b="0" i="1">
              <a:latin typeface="Times New Roman" pitchFamily="18" charset="0"/>
            </a:endParaRPr>
          </a:p>
        </p:txBody>
      </p:sp>
      <p:sp>
        <p:nvSpPr>
          <p:cNvPr id="6164" name="Text Box 22"/>
          <p:cNvSpPr txBox="1">
            <a:spLocks noChangeArrowheads="1"/>
          </p:cNvSpPr>
          <p:nvPr/>
        </p:nvSpPr>
        <p:spPr bwMode="auto">
          <a:xfrm>
            <a:off x="3332163" y="906463"/>
            <a:ext cx="387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</a:rPr>
              <a:t>The neural state equation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645611" y="4891088"/>
            <a:ext cx="7170985" cy="1669200"/>
            <a:chOff x="1645611" y="4891088"/>
            <a:chExt cx="7170985" cy="1669200"/>
          </a:xfrm>
        </p:grpSpPr>
        <p:graphicFrame>
          <p:nvGraphicFramePr>
            <p:cNvPr id="6146" name="Object 13"/>
            <p:cNvGraphicFramePr>
              <a:graphicFrameLocks noChangeAspect="1"/>
            </p:cNvGraphicFramePr>
            <p:nvPr/>
          </p:nvGraphicFramePr>
          <p:xfrm>
            <a:off x="3236913" y="4891088"/>
            <a:ext cx="5579683" cy="1669200"/>
          </p:xfrm>
          <a:graphic>
            <a:graphicData uri="http://schemas.openxmlformats.org/presentationml/2006/ole">
              <p:oleObj spid="_x0000_s6146" name="Equation" r:id="rId5" imgW="1485720" imgH="444240" progId="Equation.3">
                <p:embed/>
              </p:oleObj>
            </a:graphicData>
          </a:graphic>
        </p:graphicFrame>
        <p:pic>
          <p:nvPicPr>
            <p:cNvPr id="6165" name="Picture 24" descr="MCj0433796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45611" y="4945358"/>
              <a:ext cx="1466850" cy="146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190625" y="5507038"/>
            <a:ext cx="6483350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u="sng" dirty="0"/>
              <a:t>[Units]:</a:t>
            </a:r>
            <a:r>
              <a:rPr lang="en-GB" sz="1800" dirty="0"/>
              <a:t>  rates, [Hz];</a:t>
            </a:r>
          </a:p>
          <a:p>
            <a:r>
              <a:rPr lang="en-GB" sz="1800" dirty="0"/>
              <a:t>Strong connection = an effect that is influenced quickly or with a small time constant.</a:t>
            </a:r>
          </a:p>
        </p:txBody>
      </p:sp>
      <p:graphicFrame>
        <p:nvGraphicFramePr>
          <p:cNvPr id="7170" name="Object 8"/>
          <p:cNvGraphicFramePr>
            <a:graphicFrameLocks noChangeAspect="1"/>
          </p:cNvGraphicFramePr>
          <p:nvPr/>
        </p:nvGraphicFramePr>
        <p:xfrm>
          <a:off x="2589213" y="166688"/>
          <a:ext cx="4706937" cy="1408112"/>
        </p:xfrm>
        <a:graphic>
          <a:graphicData uri="http://schemas.openxmlformats.org/presentationml/2006/ole">
            <p:oleObj spid="_x0000_s7170" name="Equation" r:id="rId4" imgW="1485720" imgH="444240" progId="Equation.3">
              <p:embed/>
            </p:oleObj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679450" y="415776"/>
            <a:ext cx="9048750" cy="2050367"/>
            <a:chOff x="679450" y="415776"/>
            <a:chExt cx="9048750" cy="2050367"/>
          </a:xfrm>
        </p:grpSpPr>
        <p:sp>
          <p:nvSpPr>
            <p:cNvPr id="7171" name="Text Box 5"/>
            <p:cNvSpPr txBox="1">
              <a:spLocks noChangeArrowheads="1"/>
            </p:cNvSpPr>
            <p:nvPr/>
          </p:nvSpPr>
          <p:spPr bwMode="auto">
            <a:xfrm>
              <a:off x="679450" y="1758257"/>
              <a:ext cx="9048750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000" dirty="0">
                  <a:solidFill>
                    <a:srgbClr val="3333FF"/>
                  </a:solidFill>
                </a:rPr>
                <a:t>“C”, the direct or driving effects:</a:t>
              </a:r>
            </a:p>
            <a:p>
              <a:r>
                <a:rPr lang="en-GB" sz="2000" b="0" dirty="0"/>
                <a:t>- extrinsic influences of inputs on neuronal activity</a:t>
              </a:r>
              <a:r>
                <a:rPr lang="en-GB" sz="2000" b="0" dirty="0" smtClean="0"/>
                <a:t>.</a:t>
              </a:r>
              <a:endParaRPr lang="en-GB" sz="2000" b="0" dirty="0"/>
            </a:p>
          </p:txBody>
        </p:sp>
        <p:sp>
          <p:nvSpPr>
            <p:cNvPr id="7174" name="Oval 9"/>
            <p:cNvSpPr>
              <a:spLocks noChangeArrowheads="1"/>
            </p:cNvSpPr>
            <p:nvPr/>
          </p:nvSpPr>
          <p:spPr bwMode="auto">
            <a:xfrm>
              <a:off x="6620983" y="415776"/>
              <a:ext cx="400050" cy="819150"/>
            </a:xfrm>
            <a:prstGeom prst="ellipse">
              <a:avLst/>
            </a:prstGeom>
            <a:noFill/>
            <a:ln w="28575" algn="ctr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2996" y="454025"/>
            <a:ext cx="9048750" cy="3481821"/>
            <a:chOff x="682996" y="454025"/>
            <a:chExt cx="9048750" cy="3481821"/>
          </a:xfrm>
        </p:grpSpPr>
        <p:sp>
          <p:nvSpPr>
            <p:cNvPr id="7175" name="Oval 10"/>
            <p:cNvSpPr>
              <a:spLocks noChangeArrowheads="1"/>
            </p:cNvSpPr>
            <p:nvPr/>
          </p:nvSpPr>
          <p:spPr bwMode="auto">
            <a:xfrm>
              <a:off x="3502025" y="454025"/>
              <a:ext cx="400050" cy="819150"/>
            </a:xfrm>
            <a:prstGeom prst="ellipse">
              <a:avLst/>
            </a:prstGeom>
            <a:noFill/>
            <a:ln w="28575" algn="ctr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682996" y="2612407"/>
              <a:ext cx="9048750" cy="1323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000" dirty="0" smtClean="0">
                  <a:solidFill>
                    <a:srgbClr val="009900"/>
                  </a:solidFill>
                </a:rPr>
                <a:t>“</a:t>
              </a:r>
              <a:r>
                <a:rPr lang="en-GB" sz="2000" dirty="0">
                  <a:solidFill>
                    <a:srgbClr val="009900"/>
                  </a:solidFill>
                </a:rPr>
                <a:t>A”, the endogenous coupling or the latent connectivity:</a:t>
              </a:r>
            </a:p>
            <a:p>
              <a:r>
                <a:rPr lang="en-GB" sz="2000" b="0" dirty="0"/>
                <a:t>- fixed or intrinsic effective connectivity;</a:t>
              </a:r>
            </a:p>
            <a:p>
              <a:pPr>
                <a:buFontTx/>
                <a:buChar char="-"/>
              </a:pPr>
              <a:r>
                <a:rPr lang="en-GB" sz="2000" b="0" dirty="0"/>
                <a:t> first order connectivity among the regions in the absence of input;</a:t>
              </a:r>
            </a:p>
            <a:p>
              <a:pPr>
                <a:buFontTx/>
                <a:buChar char="-"/>
              </a:pPr>
              <a:r>
                <a:rPr lang="en-GB" sz="2000" b="0" dirty="0"/>
                <a:t> average/baseline connectivity in the </a:t>
              </a:r>
              <a:r>
                <a:rPr lang="en-GB" sz="2000" b="0" dirty="0" smtClean="0"/>
                <a:t>system. </a:t>
              </a:r>
              <a:endParaRPr lang="en-GB" sz="2000" b="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97172" y="444500"/>
            <a:ext cx="9048750" cy="4940918"/>
            <a:chOff x="697172" y="444500"/>
            <a:chExt cx="9048750" cy="4940918"/>
          </a:xfrm>
        </p:grpSpPr>
        <p:sp>
          <p:nvSpPr>
            <p:cNvPr id="7176" name="Oval 11"/>
            <p:cNvSpPr>
              <a:spLocks noChangeArrowheads="1"/>
            </p:cNvSpPr>
            <p:nvPr/>
          </p:nvSpPr>
          <p:spPr bwMode="auto">
            <a:xfrm>
              <a:off x="5264150" y="444500"/>
              <a:ext cx="605022" cy="819150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697172" y="4061979"/>
              <a:ext cx="9048750" cy="1323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“</a:t>
              </a:r>
              <a:r>
                <a:rPr lang="en-GB" sz="2000" dirty="0">
                  <a:solidFill>
                    <a:srgbClr val="FF0000"/>
                  </a:solidFill>
                </a:rPr>
                <a:t>B”, the bilinear term, </a:t>
              </a:r>
              <a:r>
                <a:rPr lang="en-GB" sz="2000" dirty="0" err="1">
                  <a:solidFill>
                    <a:srgbClr val="FF0000"/>
                  </a:solidFill>
                </a:rPr>
                <a:t>modulatory</a:t>
              </a:r>
              <a:r>
                <a:rPr lang="en-GB" sz="2000" dirty="0">
                  <a:solidFill>
                    <a:srgbClr val="FF0000"/>
                  </a:solidFill>
                </a:rPr>
                <a:t> effects, or the induced connectivity:</a:t>
              </a:r>
            </a:p>
            <a:p>
              <a:pPr>
                <a:buFontTx/>
                <a:buChar char="-"/>
              </a:pPr>
              <a:r>
                <a:rPr lang="en-GB" sz="2000" b="0" dirty="0"/>
                <a:t> context-dependent change in connectivity;</a:t>
              </a:r>
            </a:p>
            <a:p>
              <a:r>
                <a:rPr lang="en-GB" sz="2000" b="0" dirty="0"/>
                <a:t>- eq. a second-order interaction between the input and activity in a source region when causing a response in a target region</a:t>
              </a:r>
              <a:r>
                <a:rPr lang="en-GB" sz="2000" b="0" dirty="0" smtClean="0"/>
                <a:t>.</a:t>
              </a:r>
              <a:endParaRPr lang="en-GB" sz="2000" b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 bwMode="auto">
          <a:xfrm>
            <a:off x="381955" y="1805651"/>
            <a:ext cx="9569370" cy="12269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0171" name="Rectangle 3"/>
          <p:cNvSpPr>
            <a:spLocks noChangeArrowheads="1"/>
          </p:cNvSpPr>
          <p:nvPr/>
        </p:nvSpPr>
        <p:spPr bwMode="auto">
          <a:xfrm>
            <a:off x="465138" y="201613"/>
            <a:ext cx="93583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GB" sz="4000">
                <a:solidFill>
                  <a:schemeClr val="tx2"/>
                </a:solidFill>
                <a:latin typeface="Arial Unicode MS" pitchFamily="34" charset="-128"/>
              </a:rPr>
              <a:t>DCM parameters = rate constants</a:t>
            </a:r>
            <a:endParaRPr lang="en-US" sz="4000">
              <a:solidFill>
                <a:schemeClr val="tx2"/>
              </a:solidFill>
              <a:latin typeface="Arial Unicode MS" pitchFamily="34" charset="-128"/>
            </a:endParaRPr>
          </a:p>
        </p:txBody>
      </p:sp>
      <p:graphicFrame>
        <p:nvGraphicFramePr>
          <p:cNvPr id="1240068" name="Object 4"/>
          <p:cNvGraphicFramePr>
            <a:graphicFrameLocks noChangeAspect="1"/>
          </p:cNvGraphicFramePr>
          <p:nvPr/>
        </p:nvGraphicFramePr>
        <p:xfrm>
          <a:off x="1200247" y="1939442"/>
          <a:ext cx="1660525" cy="1009650"/>
        </p:xfrm>
        <a:graphic>
          <a:graphicData uri="http://schemas.openxmlformats.org/presentationml/2006/ole">
            <p:oleObj spid="_x0000_s160770" name="Equation" r:id="rId4" imgW="647640" imgH="393480" progId="">
              <p:embed/>
            </p:oleObj>
          </a:graphicData>
        </a:graphic>
      </p:graphicFrame>
      <p:sp>
        <p:nvSpPr>
          <p:cNvPr id="1240176" name="AutoShape 14"/>
          <p:cNvSpPr>
            <a:spLocks noChangeArrowheads="1"/>
          </p:cNvSpPr>
          <p:nvPr/>
        </p:nvSpPr>
        <p:spPr bwMode="auto">
          <a:xfrm>
            <a:off x="3027104" y="2255135"/>
            <a:ext cx="992188" cy="374650"/>
          </a:xfrm>
          <a:prstGeom prst="rightArrow">
            <a:avLst>
              <a:gd name="adj1" fmla="val 50000"/>
              <a:gd name="adj2" fmla="val 66208"/>
            </a:avLst>
          </a:prstGeom>
          <a:solidFill>
            <a:srgbClr val="0000FF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graphicFrame>
        <p:nvGraphicFramePr>
          <p:cNvPr id="1240097" name="Object 33"/>
          <p:cNvGraphicFramePr>
            <a:graphicFrameLocks noChangeAspect="1"/>
          </p:cNvGraphicFramePr>
          <p:nvPr/>
        </p:nvGraphicFramePr>
        <p:xfrm>
          <a:off x="4184392" y="2124960"/>
          <a:ext cx="5707062" cy="630238"/>
        </p:xfrm>
        <a:graphic>
          <a:graphicData uri="http://schemas.openxmlformats.org/presentationml/2006/ole">
            <p:oleObj spid="_x0000_s160771" name="Equation" r:id="rId5" imgW="2070000" imgH="228600" progId="">
              <p:embed/>
            </p:oleObj>
          </a:graphicData>
        </a:graphic>
      </p:graphicFrame>
      <p:sp>
        <p:nvSpPr>
          <p:cNvPr id="1240182" name="Oval 36"/>
          <p:cNvSpPr>
            <a:spLocks noChangeArrowheads="1"/>
          </p:cNvSpPr>
          <p:nvPr/>
        </p:nvSpPr>
        <p:spPr bwMode="auto">
          <a:xfrm>
            <a:off x="513622" y="2318276"/>
            <a:ext cx="533400" cy="53340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cxnSp>
        <p:nvCxnSpPr>
          <p:cNvPr id="1240183" name="AutoShape 37"/>
          <p:cNvCxnSpPr>
            <a:cxnSpLocks noChangeShapeType="1"/>
            <a:stCxn id="1240182" idx="1"/>
            <a:endCxn id="1240182" idx="7"/>
          </p:cNvCxnSpPr>
          <p:nvPr/>
        </p:nvCxnSpPr>
        <p:spPr bwMode="auto">
          <a:xfrm rot="5400000" flipV="1">
            <a:off x="779529" y="2207944"/>
            <a:ext cx="1588" cy="377825"/>
          </a:xfrm>
          <a:prstGeom prst="curvedConnector3">
            <a:avLst>
              <a:gd name="adj1" fmla="val -19300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40184" name="Text Box 38"/>
          <p:cNvSpPr txBox="1">
            <a:spLocks noChangeArrowheads="1"/>
          </p:cNvSpPr>
          <p:nvPr/>
        </p:nvSpPr>
        <p:spPr bwMode="auto">
          <a:xfrm>
            <a:off x="600935" y="2326213"/>
            <a:ext cx="366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 dirty="0">
                <a:solidFill>
                  <a:schemeClr val="tx1"/>
                </a:solidFill>
              </a:rPr>
              <a:t>z</a:t>
            </a:r>
            <a:r>
              <a:rPr lang="en-US" sz="2000" b="1" i="1" baseline="-25000" dirty="0">
                <a:solidFill>
                  <a:schemeClr val="tx1"/>
                </a:solidFill>
              </a:rPr>
              <a:t>1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graphicFrame>
        <p:nvGraphicFramePr>
          <p:cNvPr id="1240103" name="Object 39"/>
          <p:cNvGraphicFramePr>
            <a:graphicFrameLocks noChangeAspect="1"/>
          </p:cNvGraphicFramePr>
          <p:nvPr/>
        </p:nvGraphicFramePr>
        <p:xfrm>
          <a:off x="662847" y="1826151"/>
          <a:ext cx="238125" cy="290512"/>
        </p:xfrm>
        <a:graphic>
          <a:graphicData uri="http://schemas.openxmlformats.org/presentationml/2006/ole">
            <p:oleObj spid="_x0000_s160772" name="Equation" r:id="rId6" imgW="114120" imgH="139680" progId="Equation.3">
              <p:embed/>
            </p:oleObj>
          </a:graphicData>
        </a:graphic>
      </p:graphicFrame>
      <p:grpSp>
        <p:nvGrpSpPr>
          <p:cNvPr id="2" name="Group 104"/>
          <p:cNvGrpSpPr/>
          <p:nvPr/>
        </p:nvGrpSpPr>
        <p:grpSpPr>
          <a:xfrm>
            <a:off x="5700180" y="3243618"/>
            <a:ext cx="3481966" cy="3328403"/>
            <a:chOff x="2621167" y="2756518"/>
            <a:chExt cx="3481966" cy="3328403"/>
          </a:xfrm>
        </p:grpSpPr>
        <p:grpSp>
          <p:nvGrpSpPr>
            <p:cNvPr id="5" name="Group 103"/>
            <p:cNvGrpSpPr/>
            <p:nvPr/>
          </p:nvGrpSpPr>
          <p:grpSpPr>
            <a:xfrm>
              <a:off x="2621167" y="3058511"/>
              <a:ext cx="3481966" cy="2600433"/>
              <a:chOff x="6436423" y="2743201"/>
              <a:chExt cx="3481966" cy="2600433"/>
            </a:xfrm>
          </p:grpSpPr>
          <p:sp>
            <p:nvSpPr>
              <p:cNvPr id="1240178" name="Line 15"/>
              <p:cNvSpPr>
                <a:spLocks noChangeShapeType="1"/>
              </p:cNvSpPr>
              <p:nvPr/>
            </p:nvSpPr>
            <p:spPr bwMode="auto">
              <a:xfrm>
                <a:off x="6959520" y="4063503"/>
                <a:ext cx="312361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40179" name="Line 16"/>
              <p:cNvSpPr>
                <a:spLocks noChangeShapeType="1"/>
              </p:cNvSpPr>
              <p:nvPr/>
            </p:nvSpPr>
            <p:spPr bwMode="auto">
              <a:xfrm>
                <a:off x="7253696" y="4052932"/>
                <a:ext cx="0" cy="91755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40180" name="Line 23"/>
              <p:cNvSpPr>
                <a:spLocks noChangeShapeType="1"/>
              </p:cNvSpPr>
              <p:nvPr/>
            </p:nvSpPr>
            <p:spPr bwMode="auto">
              <a:xfrm flipV="1">
                <a:off x="6882500" y="4080416"/>
                <a:ext cx="671789" cy="63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40181" name="Line 24"/>
              <p:cNvSpPr>
                <a:spLocks noChangeShapeType="1"/>
              </p:cNvSpPr>
              <p:nvPr/>
            </p:nvSpPr>
            <p:spPr bwMode="auto">
              <a:xfrm flipH="1">
                <a:off x="7548941" y="4085701"/>
                <a:ext cx="3209" cy="9651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40188" name="AutoShape 40"/>
              <p:cNvSpPr>
                <a:spLocks noChangeAspect="1" noChangeArrowheads="1" noTextEdit="1"/>
              </p:cNvSpPr>
              <p:nvPr/>
            </p:nvSpPr>
            <p:spPr bwMode="auto">
              <a:xfrm>
                <a:off x="6436423" y="2743201"/>
                <a:ext cx="3481966" cy="2600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189" name="Rectangle 42"/>
              <p:cNvSpPr>
                <a:spLocks noChangeArrowheads="1"/>
              </p:cNvSpPr>
              <p:nvPr/>
            </p:nvSpPr>
            <p:spPr bwMode="auto">
              <a:xfrm>
                <a:off x="6889988" y="2940877"/>
                <a:ext cx="2698925" cy="21184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1240190" name="Rectangle 43"/>
              <p:cNvSpPr>
                <a:spLocks noChangeArrowheads="1"/>
              </p:cNvSpPr>
              <p:nvPr/>
            </p:nvSpPr>
            <p:spPr bwMode="auto">
              <a:xfrm>
                <a:off x="6889988" y="2940877"/>
                <a:ext cx="2698925" cy="2118402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1240191" name="Line 44"/>
              <p:cNvSpPr>
                <a:spLocks noChangeShapeType="1"/>
              </p:cNvSpPr>
              <p:nvPr/>
            </p:nvSpPr>
            <p:spPr bwMode="auto">
              <a:xfrm>
                <a:off x="6889988" y="2940877"/>
                <a:ext cx="26989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192" name="Freeform 45"/>
              <p:cNvSpPr>
                <a:spLocks/>
              </p:cNvSpPr>
              <p:nvPr/>
            </p:nvSpPr>
            <p:spPr bwMode="auto">
              <a:xfrm>
                <a:off x="6889988" y="2940877"/>
                <a:ext cx="2698925" cy="2118402"/>
              </a:xfrm>
              <a:custGeom>
                <a:avLst/>
                <a:gdLst>
                  <a:gd name="T0" fmla="*/ 0 w 434"/>
                  <a:gd name="T1" fmla="*/ 342 h 342"/>
                  <a:gd name="T2" fmla="*/ 434 w 434"/>
                  <a:gd name="T3" fmla="*/ 342 h 342"/>
                  <a:gd name="T4" fmla="*/ 434 w 434"/>
                  <a:gd name="T5" fmla="*/ 0 h 342"/>
                  <a:gd name="T6" fmla="*/ 0 60000 65536"/>
                  <a:gd name="T7" fmla="*/ 0 60000 65536"/>
                  <a:gd name="T8" fmla="*/ 0 60000 65536"/>
                  <a:gd name="T9" fmla="*/ 0 w 434"/>
                  <a:gd name="T10" fmla="*/ 0 h 342"/>
                  <a:gd name="T11" fmla="*/ 434 w 434"/>
                  <a:gd name="T12" fmla="*/ 342 h 3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4" h="342">
                    <a:moveTo>
                      <a:pt x="0" y="342"/>
                    </a:moveTo>
                    <a:lnTo>
                      <a:pt x="434" y="342"/>
                    </a:lnTo>
                    <a:lnTo>
                      <a:pt x="43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193" name="Line 46"/>
              <p:cNvSpPr>
                <a:spLocks noChangeShapeType="1"/>
              </p:cNvSpPr>
              <p:nvPr/>
            </p:nvSpPr>
            <p:spPr bwMode="auto">
              <a:xfrm flipV="1">
                <a:off x="6875174" y="2940877"/>
                <a:ext cx="0" cy="21184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194" name="Line 47"/>
              <p:cNvSpPr>
                <a:spLocks noChangeShapeType="1"/>
              </p:cNvSpPr>
              <p:nvPr/>
            </p:nvSpPr>
            <p:spPr bwMode="auto">
              <a:xfrm>
                <a:off x="6889988" y="5059278"/>
                <a:ext cx="26989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195" name="Line 48"/>
              <p:cNvSpPr>
                <a:spLocks noChangeShapeType="1"/>
              </p:cNvSpPr>
              <p:nvPr/>
            </p:nvSpPr>
            <p:spPr bwMode="auto">
              <a:xfrm flipV="1">
                <a:off x="6875174" y="2940877"/>
                <a:ext cx="0" cy="21184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196" name="Line 49"/>
              <p:cNvSpPr>
                <a:spLocks noChangeShapeType="1"/>
              </p:cNvSpPr>
              <p:nvPr/>
            </p:nvSpPr>
            <p:spPr bwMode="auto">
              <a:xfrm flipV="1">
                <a:off x="6874124" y="5027566"/>
                <a:ext cx="0" cy="317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197" name="Line 50"/>
              <p:cNvSpPr>
                <a:spLocks noChangeShapeType="1"/>
              </p:cNvSpPr>
              <p:nvPr/>
            </p:nvSpPr>
            <p:spPr bwMode="auto">
              <a:xfrm>
                <a:off x="6878887" y="2940877"/>
                <a:ext cx="0" cy="25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198" name="Rectangle 51"/>
              <p:cNvSpPr>
                <a:spLocks noChangeArrowheads="1"/>
              </p:cNvSpPr>
              <p:nvPr/>
            </p:nvSpPr>
            <p:spPr bwMode="auto">
              <a:xfrm>
                <a:off x="6809758" y="5128047"/>
                <a:ext cx="192551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-0.1</a:t>
                </a:r>
                <a:endParaRPr lang="en-US"/>
              </a:p>
            </p:txBody>
          </p:sp>
          <p:sp>
            <p:nvSpPr>
              <p:cNvPr id="1240199" name="Line 52"/>
              <p:cNvSpPr>
                <a:spLocks noChangeShapeType="1"/>
              </p:cNvSpPr>
              <p:nvPr/>
            </p:nvSpPr>
            <p:spPr bwMode="auto">
              <a:xfrm flipV="1">
                <a:off x="7132816" y="5027566"/>
                <a:ext cx="0" cy="317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00" name="Line 53"/>
              <p:cNvSpPr>
                <a:spLocks noChangeShapeType="1"/>
              </p:cNvSpPr>
              <p:nvPr/>
            </p:nvSpPr>
            <p:spPr bwMode="auto">
              <a:xfrm>
                <a:off x="7132816" y="2940877"/>
                <a:ext cx="0" cy="25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01" name="Rectangle 54"/>
              <p:cNvSpPr>
                <a:spLocks noChangeArrowheads="1"/>
              </p:cNvSpPr>
              <p:nvPr/>
            </p:nvSpPr>
            <p:spPr bwMode="auto">
              <a:xfrm>
                <a:off x="7114631" y="5128047"/>
                <a:ext cx="86648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/>
              </a:p>
            </p:txBody>
          </p:sp>
          <p:sp>
            <p:nvSpPr>
              <p:cNvPr id="1240202" name="Line 55"/>
              <p:cNvSpPr>
                <a:spLocks noChangeShapeType="1"/>
              </p:cNvSpPr>
              <p:nvPr/>
            </p:nvSpPr>
            <p:spPr bwMode="auto">
              <a:xfrm flipV="1">
                <a:off x="7375645" y="5027566"/>
                <a:ext cx="0" cy="317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03" name="Line 56"/>
              <p:cNvSpPr>
                <a:spLocks noChangeShapeType="1"/>
              </p:cNvSpPr>
              <p:nvPr/>
            </p:nvSpPr>
            <p:spPr bwMode="auto">
              <a:xfrm>
                <a:off x="7375645" y="2940877"/>
                <a:ext cx="0" cy="25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04" name="Rectangle 57"/>
              <p:cNvSpPr>
                <a:spLocks noChangeArrowheads="1"/>
              </p:cNvSpPr>
              <p:nvPr/>
            </p:nvSpPr>
            <p:spPr bwMode="auto">
              <a:xfrm>
                <a:off x="7318949" y="5128047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 dirty="0">
                    <a:solidFill>
                      <a:srgbClr val="000000"/>
                    </a:solidFill>
                    <a:latin typeface="Helvetica" pitchFamily="34" charset="0"/>
                  </a:rPr>
                  <a:t>0.1</a:t>
                </a:r>
                <a:endParaRPr lang="en-US" dirty="0"/>
              </a:p>
            </p:txBody>
          </p:sp>
          <p:sp>
            <p:nvSpPr>
              <p:cNvPr id="1240205" name="Line 58"/>
              <p:cNvSpPr>
                <a:spLocks noChangeShapeType="1"/>
              </p:cNvSpPr>
              <p:nvPr/>
            </p:nvSpPr>
            <p:spPr bwMode="auto">
              <a:xfrm flipV="1">
                <a:off x="7623822" y="5027566"/>
                <a:ext cx="0" cy="317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06" name="Line 59"/>
              <p:cNvSpPr>
                <a:spLocks noChangeShapeType="1"/>
              </p:cNvSpPr>
              <p:nvPr/>
            </p:nvSpPr>
            <p:spPr bwMode="auto">
              <a:xfrm>
                <a:off x="7623822" y="2940877"/>
                <a:ext cx="0" cy="25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07" name="Rectangle 60"/>
              <p:cNvSpPr>
                <a:spLocks noChangeArrowheads="1"/>
              </p:cNvSpPr>
              <p:nvPr/>
            </p:nvSpPr>
            <p:spPr bwMode="auto">
              <a:xfrm>
                <a:off x="7568196" y="5128047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0.2</a:t>
                </a:r>
                <a:endParaRPr lang="en-US"/>
              </a:p>
            </p:txBody>
          </p:sp>
          <p:sp>
            <p:nvSpPr>
              <p:cNvPr id="1240208" name="Line 61"/>
              <p:cNvSpPr>
                <a:spLocks noChangeShapeType="1"/>
              </p:cNvSpPr>
              <p:nvPr/>
            </p:nvSpPr>
            <p:spPr bwMode="auto">
              <a:xfrm flipV="1">
                <a:off x="7866650" y="5027566"/>
                <a:ext cx="0" cy="317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09" name="Line 62"/>
              <p:cNvSpPr>
                <a:spLocks noChangeShapeType="1"/>
              </p:cNvSpPr>
              <p:nvPr/>
            </p:nvSpPr>
            <p:spPr bwMode="auto">
              <a:xfrm>
                <a:off x="7866650" y="2940877"/>
                <a:ext cx="0" cy="25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10" name="Rectangle 63"/>
              <p:cNvSpPr>
                <a:spLocks noChangeArrowheads="1"/>
              </p:cNvSpPr>
              <p:nvPr/>
            </p:nvSpPr>
            <p:spPr bwMode="auto">
              <a:xfrm>
                <a:off x="7811024" y="5128047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0.3</a:t>
                </a:r>
                <a:endParaRPr lang="en-US"/>
              </a:p>
            </p:txBody>
          </p:sp>
          <p:sp>
            <p:nvSpPr>
              <p:cNvPr id="1240211" name="Line 64"/>
              <p:cNvSpPr>
                <a:spLocks noChangeShapeType="1"/>
              </p:cNvSpPr>
              <p:nvPr/>
            </p:nvSpPr>
            <p:spPr bwMode="auto">
              <a:xfrm flipV="1">
                <a:off x="8114827" y="5027566"/>
                <a:ext cx="0" cy="317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12" name="Line 65"/>
              <p:cNvSpPr>
                <a:spLocks noChangeShapeType="1"/>
              </p:cNvSpPr>
              <p:nvPr/>
            </p:nvSpPr>
            <p:spPr bwMode="auto">
              <a:xfrm>
                <a:off x="8114827" y="2940877"/>
                <a:ext cx="0" cy="25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13" name="Rectangle 66"/>
              <p:cNvSpPr>
                <a:spLocks noChangeArrowheads="1"/>
              </p:cNvSpPr>
              <p:nvPr/>
            </p:nvSpPr>
            <p:spPr bwMode="auto">
              <a:xfrm>
                <a:off x="8059201" y="5128047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0.4</a:t>
                </a:r>
                <a:endParaRPr lang="en-US"/>
              </a:p>
            </p:txBody>
          </p:sp>
          <p:sp>
            <p:nvSpPr>
              <p:cNvPr id="1240214" name="Line 67"/>
              <p:cNvSpPr>
                <a:spLocks noChangeShapeType="1"/>
              </p:cNvSpPr>
              <p:nvPr/>
            </p:nvSpPr>
            <p:spPr bwMode="auto">
              <a:xfrm flipV="1">
                <a:off x="8357656" y="5027566"/>
                <a:ext cx="0" cy="317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15" name="Line 68"/>
              <p:cNvSpPr>
                <a:spLocks noChangeShapeType="1"/>
              </p:cNvSpPr>
              <p:nvPr/>
            </p:nvSpPr>
            <p:spPr bwMode="auto">
              <a:xfrm>
                <a:off x="8357656" y="2940877"/>
                <a:ext cx="0" cy="25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16" name="Rectangle 69"/>
              <p:cNvSpPr>
                <a:spLocks noChangeArrowheads="1"/>
              </p:cNvSpPr>
              <p:nvPr/>
            </p:nvSpPr>
            <p:spPr bwMode="auto">
              <a:xfrm>
                <a:off x="8302030" y="5128047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0.5</a:t>
                </a:r>
                <a:endParaRPr lang="en-US"/>
              </a:p>
            </p:txBody>
          </p:sp>
          <p:sp>
            <p:nvSpPr>
              <p:cNvPr id="1240217" name="Line 70"/>
              <p:cNvSpPr>
                <a:spLocks noChangeShapeType="1"/>
              </p:cNvSpPr>
              <p:nvPr/>
            </p:nvSpPr>
            <p:spPr bwMode="auto">
              <a:xfrm flipV="1">
                <a:off x="8606902" y="5027566"/>
                <a:ext cx="0" cy="317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18" name="Line 71"/>
              <p:cNvSpPr>
                <a:spLocks noChangeShapeType="1"/>
              </p:cNvSpPr>
              <p:nvPr/>
            </p:nvSpPr>
            <p:spPr bwMode="auto">
              <a:xfrm>
                <a:off x="8606902" y="2940877"/>
                <a:ext cx="0" cy="25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19" name="Rectangle 72"/>
              <p:cNvSpPr>
                <a:spLocks noChangeArrowheads="1"/>
              </p:cNvSpPr>
              <p:nvPr/>
            </p:nvSpPr>
            <p:spPr bwMode="auto">
              <a:xfrm>
                <a:off x="8550207" y="5128047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0.6</a:t>
                </a:r>
                <a:endParaRPr lang="en-US"/>
              </a:p>
            </p:txBody>
          </p:sp>
          <p:sp>
            <p:nvSpPr>
              <p:cNvPr id="1240220" name="Line 73"/>
              <p:cNvSpPr>
                <a:spLocks noChangeShapeType="1"/>
              </p:cNvSpPr>
              <p:nvPr/>
            </p:nvSpPr>
            <p:spPr bwMode="auto">
              <a:xfrm flipV="1">
                <a:off x="8848661" y="5027566"/>
                <a:ext cx="0" cy="317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21" name="Line 74"/>
              <p:cNvSpPr>
                <a:spLocks noChangeShapeType="1"/>
              </p:cNvSpPr>
              <p:nvPr/>
            </p:nvSpPr>
            <p:spPr bwMode="auto">
              <a:xfrm>
                <a:off x="8848661" y="2940877"/>
                <a:ext cx="0" cy="25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22" name="Rectangle 75"/>
              <p:cNvSpPr>
                <a:spLocks noChangeArrowheads="1"/>
              </p:cNvSpPr>
              <p:nvPr/>
            </p:nvSpPr>
            <p:spPr bwMode="auto">
              <a:xfrm>
                <a:off x="8793035" y="5128047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0.7</a:t>
                </a:r>
                <a:endParaRPr lang="en-US"/>
              </a:p>
            </p:txBody>
          </p:sp>
          <p:sp>
            <p:nvSpPr>
              <p:cNvPr id="1240223" name="Line 76"/>
              <p:cNvSpPr>
                <a:spLocks noChangeShapeType="1"/>
              </p:cNvSpPr>
              <p:nvPr/>
            </p:nvSpPr>
            <p:spPr bwMode="auto">
              <a:xfrm flipV="1">
                <a:off x="9097908" y="5027566"/>
                <a:ext cx="0" cy="317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24" name="Line 77"/>
              <p:cNvSpPr>
                <a:spLocks noChangeShapeType="1"/>
              </p:cNvSpPr>
              <p:nvPr/>
            </p:nvSpPr>
            <p:spPr bwMode="auto">
              <a:xfrm>
                <a:off x="9097908" y="2940877"/>
                <a:ext cx="0" cy="25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25" name="Rectangle 78"/>
              <p:cNvSpPr>
                <a:spLocks noChangeArrowheads="1"/>
              </p:cNvSpPr>
              <p:nvPr/>
            </p:nvSpPr>
            <p:spPr bwMode="auto">
              <a:xfrm>
                <a:off x="9041212" y="5128047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0.8</a:t>
                </a:r>
                <a:endParaRPr lang="en-US"/>
              </a:p>
            </p:txBody>
          </p:sp>
          <p:sp>
            <p:nvSpPr>
              <p:cNvPr id="1240226" name="Line 79"/>
              <p:cNvSpPr>
                <a:spLocks noChangeShapeType="1"/>
              </p:cNvSpPr>
              <p:nvPr/>
            </p:nvSpPr>
            <p:spPr bwMode="auto">
              <a:xfrm flipV="1">
                <a:off x="9339666" y="5027566"/>
                <a:ext cx="0" cy="317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27" name="Line 80"/>
              <p:cNvSpPr>
                <a:spLocks noChangeShapeType="1"/>
              </p:cNvSpPr>
              <p:nvPr/>
            </p:nvSpPr>
            <p:spPr bwMode="auto">
              <a:xfrm>
                <a:off x="9339666" y="2940877"/>
                <a:ext cx="0" cy="25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28" name="Rectangle 81"/>
              <p:cNvSpPr>
                <a:spLocks noChangeArrowheads="1"/>
              </p:cNvSpPr>
              <p:nvPr/>
            </p:nvSpPr>
            <p:spPr bwMode="auto">
              <a:xfrm>
                <a:off x="9284040" y="5128047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0.9</a:t>
                </a:r>
                <a:endParaRPr lang="en-US"/>
              </a:p>
            </p:txBody>
          </p:sp>
          <p:sp>
            <p:nvSpPr>
              <p:cNvPr id="1240229" name="Line 82"/>
              <p:cNvSpPr>
                <a:spLocks noChangeShapeType="1"/>
              </p:cNvSpPr>
              <p:nvPr/>
            </p:nvSpPr>
            <p:spPr bwMode="auto">
              <a:xfrm>
                <a:off x="6874124" y="5059278"/>
                <a:ext cx="2567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30" name="Line 83"/>
              <p:cNvSpPr>
                <a:spLocks noChangeShapeType="1"/>
              </p:cNvSpPr>
              <p:nvPr/>
            </p:nvSpPr>
            <p:spPr bwMode="auto">
              <a:xfrm flipH="1">
                <a:off x="9557891" y="5059278"/>
                <a:ext cx="310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31" name="Rectangle 84"/>
              <p:cNvSpPr>
                <a:spLocks noChangeArrowheads="1"/>
              </p:cNvSpPr>
              <p:nvPr/>
            </p:nvSpPr>
            <p:spPr bwMode="auto">
              <a:xfrm>
                <a:off x="6719928" y="5009595"/>
                <a:ext cx="86648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 dirty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dirty="0"/>
              </a:p>
            </p:txBody>
          </p:sp>
          <p:sp>
            <p:nvSpPr>
              <p:cNvPr id="1240232" name="Line 85"/>
              <p:cNvSpPr>
                <a:spLocks noChangeShapeType="1"/>
              </p:cNvSpPr>
              <p:nvPr/>
            </p:nvSpPr>
            <p:spPr bwMode="auto">
              <a:xfrm>
                <a:off x="6840783" y="4669213"/>
                <a:ext cx="2567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33" name="Line 86"/>
              <p:cNvSpPr>
                <a:spLocks noChangeShapeType="1"/>
              </p:cNvSpPr>
              <p:nvPr/>
            </p:nvSpPr>
            <p:spPr bwMode="auto">
              <a:xfrm flipH="1">
                <a:off x="9557891" y="4669213"/>
                <a:ext cx="310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34" name="Rectangle 87"/>
              <p:cNvSpPr>
                <a:spLocks noChangeArrowheads="1"/>
              </p:cNvSpPr>
              <p:nvPr/>
            </p:nvSpPr>
            <p:spPr bwMode="auto">
              <a:xfrm>
                <a:off x="6651465" y="4619530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0.2</a:t>
                </a:r>
                <a:endParaRPr lang="en-US"/>
              </a:p>
            </p:txBody>
          </p:sp>
          <p:sp>
            <p:nvSpPr>
              <p:cNvPr id="1240235" name="Line 88"/>
              <p:cNvSpPr>
                <a:spLocks noChangeShapeType="1"/>
              </p:cNvSpPr>
              <p:nvPr/>
            </p:nvSpPr>
            <p:spPr bwMode="auto">
              <a:xfrm>
                <a:off x="6840783" y="4284433"/>
                <a:ext cx="2567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36" name="Line 89"/>
              <p:cNvSpPr>
                <a:spLocks noChangeShapeType="1"/>
              </p:cNvSpPr>
              <p:nvPr/>
            </p:nvSpPr>
            <p:spPr bwMode="auto">
              <a:xfrm flipH="1">
                <a:off x="9557891" y="4284433"/>
                <a:ext cx="310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37" name="Rectangle 90"/>
              <p:cNvSpPr>
                <a:spLocks noChangeArrowheads="1"/>
              </p:cNvSpPr>
              <p:nvPr/>
            </p:nvSpPr>
            <p:spPr bwMode="auto">
              <a:xfrm>
                <a:off x="6651465" y="4235807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0.4</a:t>
                </a:r>
                <a:endParaRPr lang="en-US"/>
              </a:p>
            </p:txBody>
          </p:sp>
          <p:sp>
            <p:nvSpPr>
              <p:cNvPr id="1240238" name="Line 91"/>
              <p:cNvSpPr>
                <a:spLocks noChangeShapeType="1"/>
              </p:cNvSpPr>
              <p:nvPr/>
            </p:nvSpPr>
            <p:spPr bwMode="auto">
              <a:xfrm>
                <a:off x="6840783" y="3900711"/>
                <a:ext cx="2567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39" name="Line 92"/>
              <p:cNvSpPr>
                <a:spLocks noChangeShapeType="1"/>
              </p:cNvSpPr>
              <p:nvPr/>
            </p:nvSpPr>
            <p:spPr bwMode="auto">
              <a:xfrm flipH="1">
                <a:off x="9557891" y="3900711"/>
                <a:ext cx="310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40" name="Rectangle 93"/>
              <p:cNvSpPr>
                <a:spLocks noChangeArrowheads="1"/>
              </p:cNvSpPr>
              <p:nvPr/>
            </p:nvSpPr>
            <p:spPr bwMode="auto">
              <a:xfrm>
                <a:off x="6651465" y="3851028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0.6</a:t>
                </a:r>
                <a:endParaRPr lang="en-US"/>
              </a:p>
            </p:txBody>
          </p:sp>
          <p:sp>
            <p:nvSpPr>
              <p:cNvPr id="1240241" name="Line 94"/>
              <p:cNvSpPr>
                <a:spLocks noChangeShapeType="1"/>
              </p:cNvSpPr>
              <p:nvPr/>
            </p:nvSpPr>
            <p:spPr bwMode="auto">
              <a:xfrm>
                <a:off x="6840783" y="3516988"/>
                <a:ext cx="2567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42" name="Line 95"/>
              <p:cNvSpPr>
                <a:spLocks noChangeShapeType="1"/>
              </p:cNvSpPr>
              <p:nvPr/>
            </p:nvSpPr>
            <p:spPr bwMode="auto">
              <a:xfrm flipH="1">
                <a:off x="9557891" y="3516988"/>
                <a:ext cx="310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43" name="Rectangle 96"/>
              <p:cNvSpPr>
                <a:spLocks noChangeArrowheads="1"/>
              </p:cNvSpPr>
              <p:nvPr/>
            </p:nvSpPr>
            <p:spPr bwMode="auto">
              <a:xfrm>
                <a:off x="6651465" y="3467306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0.8</a:t>
                </a:r>
                <a:endParaRPr lang="en-US"/>
              </a:p>
            </p:txBody>
          </p:sp>
          <p:sp>
            <p:nvSpPr>
              <p:cNvPr id="1240244" name="Line 97"/>
              <p:cNvSpPr>
                <a:spLocks noChangeShapeType="1"/>
              </p:cNvSpPr>
              <p:nvPr/>
            </p:nvSpPr>
            <p:spPr bwMode="auto">
              <a:xfrm>
                <a:off x="6840783" y="3133266"/>
                <a:ext cx="2567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45" name="Line 98"/>
              <p:cNvSpPr>
                <a:spLocks noChangeShapeType="1"/>
              </p:cNvSpPr>
              <p:nvPr/>
            </p:nvSpPr>
            <p:spPr bwMode="auto">
              <a:xfrm flipH="1">
                <a:off x="9557891" y="3133266"/>
                <a:ext cx="310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46" name="Rectangle 99"/>
              <p:cNvSpPr>
                <a:spLocks noChangeArrowheads="1"/>
              </p:cNvSpPr>
              <p:nvPr/>
            </p:nvSpPr>
            <p:spPr bwMode="auto">
              <a:xfrm>
                <a:off x="6719928" y="3083583"/>
                <a:ext cx="86648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 dirty="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dirty="0"/>
              </a:p>
            </p:txBody>
          </p:sp>
          <p:sp>
            <p:nvSpPr>
              <p:cNvPr id="1240247" name="Line 100"/>
              <p:cNvSpPr>
                <a:spLocks noChangeShapeType="1"/>
              </p:cNvSpPr>
              <p:nvPr/>
            </p:nvSpPr>
            <p:spPr bwMode="auto">
              <a:xfrm>
                <a:off x="6889988" y="2940877"/>
                <a:ext cx="26989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48" name="Freeform 101"/>
              <p:cNvSpPr>
                <a:spLocks/>
              </p:cNvSpPr>
              <p:nvPr/>
            </p:nvSpPr>
            <p:spPr bwMode="auto">
              <a:xfrm>
                <a:off x="6889988" y="2940877"/>
                <a:ext cx="2698925" cy="2118402"/>
              </a:xfrm>
              <a:custGeom>
                <a:avLst/>
                <a:gdLst>
                  <a:gd name="T0" fmla="*/ 0 w 434"/>
                  <a:gd name="T1" fmla="*/ 342 h 342"/>
                  <a:gd name="T2" fmla="*/ 434 w 434"/>
                  <a:gd name="T3" fmla="*/ 342 h 342"/>
                  <a:gd name="T4" fmla="*/ 434 w 434"/>
                  <a:gd name="T5" fmla="*/ 0 h 342"/>
                  <a:gd name="T6" fmla="*/ 0 60000 65536"/>
                  <a:gd name="T7" fmla="*/ 0 60000 65536"/>
                  <a:gd name="T8" fmla="*/ 0 60000 65536"/>
                  <a:gd name="T9" fmla="*/ 0 w 434"/>
                  <a:gd name="T10" fmla="*/ 0 h 342"/>
                  <a:gd name="T11" fmla="*/ 434 w 434"/>
                  <a:gd name="T12" fmla="*/ 342 h 3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4" h="342">
                    <a:moveTo>
                      <a:pt x="0" y="342"/>
                    </a:moveTo>
                    <a:lnTo>
                      <a:pt x="434" y="342"/>
                    </a:lnTo>
                    <a:lnTo>
                      <a:pt x="43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49" name="Line 102"/>
              <p:cNvSpPr>
                <a:spLocks noChangeShapeType="1"/>
              </p:cNvSpPr>
              <p:nvPr/>
            </p:nvSpPr>
            <p:spPr bwMode="auto">
              <a:xfrm flipV="1">
                <a:off x="6870411" y="2940877"/>
                <a:ext cx="0" cy="21184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50" name="Freeform 103"/>
              <p:cNvSpPr>
                <a:spLocks/>
              </p:cNvSpPr>
              <p:nvPr/>
            </p:nvSpPr>
            <p:spPr bwMode="auto">
              <a:xfrm>
                <a:off x="7132816" y="3133266"/>
                <a:ext cx="2456097" cy="1887957"/>
              </a:xfrm>
              <a:custGeom>
                <a:avLst/>
                <a:gdLst>
                  <a:gd name="T0" fmla="*/ 23 w 2296"/>
                  <a:gd name="T1" fmla="*/ 70 h 1786"/>
                  <a:gd name="T2" fmla="*/ 70 w 2296"/>
                  <a:gd name="T3" fmla="*/ 205 h 1786"/>
                  <a:gd name="T4" fmla="*/ 116 w 2296"/>
                  <a:gd name="T5" fmla="*/ 328 h 1786"/>
                  <a:gd name="T6" fmla="*/ 163 w 2296"/>
                  <a:gd name="T7" fmla="*/ 445 h 1786"/>
                  <a:gd name="T8" fmla="*/ 209 w 2296"/>
                  <a:gd name="T9" fmla="*/ 551 h 1786"/>
                  <a:gd name="T10" fmla="*/ 256 w 2296"/>
                  <a:gd name="T11" fmla="*/ 650 h 1786"/>
                  <a:gd name="T12" fmla="*/ 302 w 2296"/>
                  <a:gd name="T13" fmla="*/ 744 h 1786"/>
                  <a:gd name="T14" fmla="*/ 349 w 2296"/>
                  <a:gd name="T15" fmla="*/ 826 h 1786"/>
                  <a:gd name="T16" fmla="*/ 395 w 2296"/>
                  <a:gd name="T17" fmla="*/ 902 h 1786"/>
                  <a:gd name="T18" fmla="*/ 442 w 2296"/>
                  <a:gd name="T19" fmla="*/ 972 h 1786"/>
                  <a:gd name="T20" fmla="*/ 488 w 2296"/>
                  <a:gd name="T21" fmla="*/ 1037 h 1786"/>
                  <a:gd name="T22" fmla="*/ 535 w 2296"/>
                  <a:gd name="T23" fmla="*/ 1101 h 1786"/>
                  <a:gd name="T24" fmla="*/ 581 w 2296"/>
                  <a:gd name="T25" fmla="*/ 1154 h 1786"/>
                  <a:gd name="T26" fmla="*/ 628 w 2296"/>
                  <a:gd name="T27" fmla="*/ 1207 h 1786"/>
                  <a:gd name="T28" fmla="*/ 674 w 2296"/>
                  <a:gd name="T29" fmla="*/ 1253 h 1786"/>
                  <a:gd name="T30" fmla="*/ 715 w 2296"/>
                  <a:gd name="T31" fmla="*/ 1300 h 1786"/>
                  <a:gd name="T32" fmla="*/ 761 w 2296"/>
                  <a:gd name="T33" fmla="*/ 1341 h 1786"/>
                  <a:gd name="T34" fmla="*/ 808 w 2296"/>
                  <a:gd name="T35" fmla="*/ 1376 h 1786"/>
                  <a:gd name="T36" fmla="*/ 854 w 2296"/>
                  <a:gd name="T37" fmla="*/ 1412 h 1786"/>
                  <a:gd name="T38" fmla="*/ 901 w 2296"/>
                  <a:gd name="T39" fmla="*/ 1441 h 1786"/>
                  <a:gd name="T40" fmla="*/ 947 w 2296"/>
                  <a:gd name="T41" fmla="*/ 1470 h 1786"/>
                  <a:gd name="T42" fmla="*/ 994 w 2296"/>
                  <a:gd name="T43" fmla="*/ 1499 h 1786"/>
                  <a:gd name="T44" fmla="*/ 1040 w 2296"/>
                  <a:gd name="T45" fmla="*/ 1523 h 1786"/>
                  <a:gd name="T46" fmla="*/ 1087 w 2296"/>
                  <a:gd name="T47" fmla="*/ 1546 h 1786"/>
                  <a:gd name="T48" fmla="*/ 1133 w 2296"/>
                  <a:gd name="T49" fmla="*/ 1570 h 1786"/>
                  <a:gd name="T50" fmla="*/ 1180 w 2296"/>
                  <a:gd name="T51" fmla="*/ 1587 h 1786"/>
                  <a:gd name="T52" fmla="*/ 1226 w 2296"/>
                  <a:gd name="T53" fmla="*/ 1605 h 1786"/>
                  <a:gd name="T54" fmla="*/ 1273 w 2296"/>
                  <a:gd name="T55" fmla="*/ 1622 h 1786"/>
                  <a:gd name="T56" fmla="*/ 1319 w 2296"/>
                  <a:gd name="T57" fmla="*/ 1634 h 1786"/>
                  <a:gd name="T58" fmla="*/ 1366 w 2296"/>
                  <a:gd name="T59" fmla="*/ 1652 h 1786"/>
                  <a:gd name="T60" fmla="*/ 1412 w 2296"/>
                  <a:gd name="T61" fmla="*/ 1663 h 1786"/>
                  <a:gd name="T62" fmla="*/ 1459 w 2296"/>
                  <a:gd name="T63" fmla="*/ 1675 h 1786"/>
                  <a:gd name="T64" fmla="*/ 1505 w 2296"/>
                  <a:gd name="T65" fmla="*/ 1687 h 1786"/>
                  <a:gd name="T66" fmla="*/ 1552 w 2296"/>
                  <a:gd name="T67" fmla="*/ 1699 h 1786"/>
                  <a:gd name="T68" fmla="*/ 1598 w 2296"/>
                  <a:gd name="T69" fmla="*/ 1704 h 1786"/>
                  <a:gd name="T70" fmla="*/ 1645 w 2296"/>
                  <a:gd name="T71" fmla="*/ 1716 h 1786"/>
                  <a:gd name="T72" fmla="*/ 1691 w 2296"/>
                  <a:gd name="T73" fmla="*/ 1722 h 1786"/>
                  <a:gd name="T74" fmla="*/ 1738 w 2296"/>
                  <a:gd name="T75" fmla="*/ 1728 h 1786"/>
                  <a:gd name="T76" fmla="*/ 1784 w 2296"/>
                  <a:gd name="T77" fmla="*/ 1740 h 1786"/>
                  <a:gd name="T78" fmla="*/ 1831 w 2296"/>
                  <a:gd name="T79" fmla="*/ 1745 h 1786"/>
                  <a:gd name="T80" fmla="*/ 1877 w 2296"/>
                  <a:gd name="T81" fmla="*/ 1751 h 1786"/>
                  <a:gd name="T82" fmla="*/ 1924 w 2296"/>
                  <a:gd name="T83" fmla="*/ 1757 h 1786"/>
                  <a:gd name="T84" fmla="*/ 1970 w 2296"/>
                  <a:gd name="T85" fmla="*/ 1757 h 1786"/>
                  <a:gd name="T86" fmla="*/ 2017 w 2296"/>
                  <a:gd name="T87" fmla="*/ 1763 h 1786"/>
                  <a:gd name="T88" fmla="*/ 2063 w 2296"/>
                  <a:gd name="T89" fmla="*/ 1769 h 1786"/>
                  <a:gd name="T90" fmla="*/ 2110 w 2296"/>
                  <a:gd name="T91" fmla="*/ 1775 h 1786"/>
                  <a:gd name="T92" fmla="*/ 2156 w 2296"/>
                  <a:gd name="T93" fmla="*/ 1775 h 1786"/>
                  <a:gd name="T94" fmla="*/ 2203 w 2296"/>
                  <a:gd name="T95" fmla="*/ 1781 h 1786"/>
                  <a:gd name="T96" fmla="*/ 2249 w 2296"/>
                  <a:gd name="T97" fmla="*/ 1781 h 1786"/>
                  <a:gd name="T98" fmla="*/ 2296 w 2296"/>
                  <a:gd name="T99" fmla="*/ 1786 h 178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296"/>
                  <a:gd name="T151" fmla="*/ 0 h 1786"/>
                  <a:gd name="T152" fmla="*/ 2296 w 2296"/>
                  <a:gd name="T153" fmla="*/ 1786 h 178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296" h="1786">
                    <a:moveTo>
                      <a:pt x="0" y="0"/>
                    </a:moveTo>
                    <a:lnTo>
                      <a:pt x="23" y="70"/>
                    </a:lnTo>
                    <a:lnTo>
                      <a:pt x="47" y="141"/>
                    </a:lnTo>
                    <a:lnTo>
                      <a:pt x="70" y="205"/>
                    </a:lnTo>
                    <a:lnTo>
                      <a:pt x="93" y="269"/>
                    </a:lnTo>
                    <a:lnTo>
                      <a:pt x="116" y="328"/>
                    </a:lnTo>
                    <a:lnTo>
                      <a:pt x="140" y="392"/>
                    </a:lnTo>
                    <a:lnTo>
                      <a:pt x="163" y="445"/>
                    </a:lnTo>
                    <a:lnTo>
                      <a:pt x="186" y="498"/>
                    </a:lnTo>
                    <a:lnTo>
                      <a:pt x="209" y="551"/>
                    </a:lnTo>
                    <a:lnTo>
                      <a:pt x="233" y="603"/>
                    </a:lnTo>
                    <a:lnTo>
                      <a:pt x="256" y="650"/>
                    </a:lnTo>
                    <a:lnTo>
                      <a:pt x="279" y="697"/>
                    </a:lnTo>
                    <a:lnTo>
                      <a:pt x="302" y="744"/>
                    </a:lnTo>
                    <a:lnTo>
                      <a:pt x="326" y="785"/>
                    </a:lnTo>
                    <a:lnTo>
                      <a:pt x="349" y="826"/>
                    </a:lnTo>
                    <a:lnTo>
                      <a:pt x="372" y="867"/>
                    </a:lnTo>
                    <a:lnTo>
                      <a:pt x="395" y="902"/>
                    </a:lnTo>
                    <a:lnTo>
                      <a:pt x="419" y="937"/>
                    </a:lnTo>
                    <a:lnTo>
                      <a:pt x="442" y="972"/>
                    </a:lnTo>
                    <a:lnTo>
                      <a:pt x="465" y="1007"/>
                    </a:lnTo>
                    <a:lnTo>
                      <a:pt x="488" y="1037"/>
                    </a:lnTo>
                    <a:lnTo>
                      <a:pt x="512" y="1072"/>
                    </a:lnTo>
                    <a:lnTo>
                      <a:pt x="535" y="1101"/>
                    </a:lnTo>
                    <a:lnTo>
                      <a:pt x="558" y="1130"/>
                    </a:lnTo>
                    <a:lnTo>
                      <a:pt x="581" y="1154"/>
                    </a:lnTo>
                    <a:lnTo>
                      <a:pt x="605" y="1183"/>
                    </a:lnTo>
                    <a:lnTo>
                      <a:pt x="628" y="1207"/>
                    </a:lnTo>
                    <a:lnTo>
                      <a:pt x="651" y="1230"/>
                    </a:lnTo>
                    <a:lnTo>
                      <a:pt x="674" y="1253"/>
                    </a:lnTo>
                    <a:lnTo>
                      <a:pt x="698" y="1277"/>
                    </a:lnTo>
                    <a:lnTo>
                      <a:pt x="715" y="1300"/>
                    </a:lnTo>
                    <a:lnTo>
                      <a:pt x="738" y="1318"/>
                    </a:lnTo>
                    <a:lnTo>
                      <a:pt x="761" y="1341"/>
                    </a:lnTo>
                    <a:lnTo>
                      <a:pt x="785" y="1359"/>
                    </a:lnTo>
                    <a:lnTo>
                      <a:pt x="808" y="1376"/>
                    </a:lnTo>
                    <a:lnTo>
                      <a:pt x="831" y="1394"/>
                    </a:lnTo>
                    <a:lnTo>
                      <a:pt x="854" y="1412"/>
                    </a:lnTo>
                    <a:lnTo>
                      <a:pt x="878" y="1429"/>
                    </a:lnTo>
                    <a:lnTo>
                      <a:pt x="901" y="1441"/>
                    </a:lnTo>
                    <a:lnTo>
                      <a:pt x="924" y="1458"/>
                    </a:lnTo>
                    <a:lnTo>
                      <a:pt x="947" y="1470"/>
                    </a:lnTo>
                    <a:lnTo>
                      <a:pt x="971" y="1488"/>
                    </a:lnTo>
                    <a:lnTo>
                      <a:pt x="994" y="1499"/>
                    </a:lnTo>
                    <a:lnTo>
                      <a:pt x="1017" y="1511"/>
                    </a:lnTo>
                    <a:lnTo>
                      <a:pt x="1040" y="1523"/>
                    </a:lnTo>
                    <a:lnTo>
                      <a:pt x="1064" y="1535"/>
                    </a:lnTo>
                    <a:lnTo>
                      <a:pt x="1087" y="1546"/>
                    </a:lnTo>
                    <a:lnTo>
                      <a:pt x="1110" y="1558"/>
                    </a:lnTo>
                    <a:lnTo>
                      <a:pt x="1133" y="1570"/>
                    </a:lnTo>
                    <a:lnTo>
                      <a:pt x="1157" y="1576"/>
                    </a:lnTo>
                    <a:lnTo>
                      <a:pt x="1180" y="1587"/>
                    </a:lnTo>
                    <a:lnTo>
                      <a:pt x="1203" y="1593"/>
                    </a:lnTo>
                    <a:lnTo>
                      <a:pt x="1226" y="1605"/>
                    </a:lnTo>
                    <a:lnTo>
                      <a:pt x="1250" y="1611"/>
                    </a:lnTo>
                    <a:lnTo>
                      <a:pt x="1273" y="1622"/>
                    </a:lnTo>
                    <a:lnTo>
                      <a:pt x="1296" y="1628"/>
                    </a:lnTo>
                    <a:lnTo>
                      <a:pt x="1319" y="1634"/>
                    </a:lnTo>
                    <a:lnTo>
                      <a:pt x="1343" y="1646"/>
                    </a:lnTo>
                    <a:lnTo>
                      <a:pt x="1366" y="1652"/>
                    </a:lnTo>
                    <a:lnTo>
                      <a:pt x="1389" y="1658"/>
                    </a:lnTo>
                    <a:lnTo>
                      <a:pt x="1412" y="1663"/>
                    </a:lnTo>
                    <a:lnTo>
                      <a:pt x="1436" y="1669"/>
                    </a:lnTo>
                    <a:lnTo>
                      <a:pt x="1459" y="1675"/>
                    </a:lnTo>
                    <a:lnTo>
                      <a:pt x="1482" y="1681"/>
                    </a:lnTo>
                    <a:lnTo>
                      <a:pt x="1505" y="1687"/>
                    </a:lnTo>
                    <a:lnTo>
                      <a:pt x="1529" y="1693"/>
                    </a:lnTo>
                    <a:lnTo>
                      <a:pt x="1552" y="1699"/>
                    </a:lnTo>
                    <a:lnTo>
                      <a:pt x="1575" y="1704"/>
                    </a:lnTo>
                    <a:lnTo>
                      <a:pt x="1598" y="1704"/>
                    </a:lnTo>
                    <a:lnTo>
                      <a:pt x="1622" y="1710"/>
                    </a:lnTo>
                    <a:lnTo>
                      <a:pt x="1645" y="1716"/>
                    </a:lnTo>
                    <a:lnTo>
                      <a:pt x="1668" y="1722"/>
                    </a:lnTo>
                    <a:lnTo>
                      <a:pt x="1691" y="1722"/>
                    </a:lnTo>
                    <a:lnTo>
                      <a:pt x="1715" y="1728"/>
                    </a:lnTo>
                    <a:lnTo>
                      <a:pt x="1738" y="1728"/>
                    </a:lnTo>
                    <a:lnTo>
                      <a:pt x="1761" y="1734"/>
                    </a:lnTo>
                    <a:lnTo>
                      <a:pt x="1784" y="1740"/>
                    </a:lnTo>
                    <a:lnTo>
                      <a:pt x="1808" y="1740"/>
                    </a:lnTo>
                    <a:lnTo>
                      <a:pt x="1831" y="1745"/>
                    </a:lnTo>
                    <a:lnTo>
                      <a:pt x="1854" y="1745"/>
                    </a:lnTo>
                    <a:lnTo>
                      <a:pt x="1877" y="1751"/>
                    </a:lnTo>
                    <a:lnTo>
                      <a:pt x="1901" y="1751"/>
                    </a:lnTo>
                    <a:lnTo>
                      <a:pt x="1924" y="1757"/>
                    </a:lnTo>
                    <a:lnTo>
                      <a:pt x="1947" y="1757"/>
                    </a:lnTo>
                    <a:lnTo>
                      <a:pt x="1970" y="1757"/>
                    </a:lnTo>
                    <a:lnTo>
                      <a:pt x="1994" y="1763"/>
                    </a:lnTo>
                    <a:lnTo>
                      <a:pt x="2017" y="1763"/>
                    </a:lnTo>
                    <a:lnTo>
                      <a:pt x="2040" y="1769"/>
                    </a:lnTo>
                    <a:lnTo>
                      <a:pt x="2063" y="1769"/>
                    </a:lnTo>
                    <a:lnTo>
                      <a:pt x="2087" y="1769"/>
                    </a:lnTo>
                    <a:lnTo>
                      <a:pt x="2110" y="1775"/>
                    </a:lnTo>
                    <a:lnTo>
                      <a:pt x="2133" y="1775"/>
                    </a:lnTo>
                    <a:lnTo>
                      <a:pt x="2156" y="1775"/>
                    </a:lnTo>
                    <a:lnTo>
                      <a:pt x="2180" y="1781"/>
                    </a:lnTo>
                    <a:lnTo>
                      <a:pt x="2203" y="1781"/>
                    </a:lnTo>
                    <a:lnTo>
                      <a:pt x="2226" y="1781"/>
                    </a:lnTo>
                    <a:lnTo>
                      <a:pt x="2249" y="1781"/>
                    </a:lnTo>
                    <a:lnTo>
                      <a:pt x="2273" y="1786"/>
                    </a:lnTo>
                    <a:lnTo>
                      <a:pt x="2296" y="1786"/>
                    </a:lnTo>
                  </a:path>
                </a:pathLst>
              </a:custGeom>
              <a:noFill/>
              <a:ln w="36576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186" name="Line 8"/>
              <p:cNvSpPr>
                <a:spLocks noChangeShapeType="1"/>
              </p:cNvSpPr>
              <p:nvPr/>
            </p:nvSpPr>
            <p:spPr bwMode="auto">
              <a:xfrm flipV="1">
                <a:off x="6902825" y="4058217"/>
                <a:ext cx="612954" cy="1691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40187" name="Line 9"/>
              <p:cNvSpPr>
                <a:spLocks noChangeShapeType="1"/>
              </p:cNvSpPr>
              <p:nvPr/>
            </p:nvSpPr>
            <p:spPr bwMode="auto">
              <a:xfrm>
                <a:off x="7524337" y="4066673"/>
                <a:ext cx="17116" cy="101374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aphicFrame>
          <p:nvGraphicFramePr>
            <p:cNvPr id="3" name="Object 11"/>
            <p:cNvGraphicFramePr>
              <a:graphicFrameLocks noChangeAspect="1"/>
            </p:cNvGraphicFramePr>
            <p:nvPr/>
          </p:nvGraphicFramePr>
          <p:xfrm>
            <a:off x="3411592" y="5729321"/>
            <a:ext cx="1212850" cy="355600"/>
          </p:xfrm>
          <a:graphic>
            <a:graphicData uri="http://schemas.openxmlformats.org/presentationml/2006/ole">
              <p:oleObj spid="_x0000_s160773" name="Equation" r:id="rId7" imgW="558720" imgH="164880" progId="Equation.3">
                <p:embed/>
              </p:oleObj>
            </a:graphicData>
          </a:graphic>
        </p:graphicFrame>
        <p:graphicFrame>
          <p:nvGraphicFramePr>
            <p:cNvPr id="4" name="Object 11"/>
            <p:cNvGraphicFramePr>
              <a:graphicFrameLocks noChangeAspect="1"/>
            </p:cNvGraphicFramePr>
            <p:nvPr/>
          </p:nvGraphicFramePr>
          <p:xfrm>
            <a:off x="3870062" y="4199288"/>
            <a:ext cx="992188" cy="412750"/>
          </p:xfrm>
          <a:graphic>
            <a:graphicData uri="http://schemas.openxmlformats.org/presentationml/2006/ole">
              <p:oleObj spid="_x0000_s160774" name="Equation" r:id="rId8" imgW="457200" imgH="190440" progId="Equation.3">
                <p:embed/>
              </p:oleObj>
            </a:graphicData>
          </a:graphic>
        </p:graphicFrame>
        <p:sp>
          <p:nvSpPr>
            <p:cNvPr id="1240172" name="Text Box 8"/>
            <p:cNvSpPr txBox="1">
              <a:spLocks noChangeArrowheads="1"/>
            </p:cNvSpPr>
            <p:nvPr/>
          </p:nvSpPr>
          <p:spPr bwMode="auto">
            <a:xfrm>
              <a:off x="3311032" y="2756518"/>
              <a:ext cx="2206625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 b="1" i="1" dirty="0">
                  <a:solidFill>
                    <a:schemeClr val="tx1"/>
                  </a:solidFill>
                </a:rPr>
                <a:t>Decay </a:t>
              </a:r>
              <a:r>
                <a:rPr lang="en-GB" sz="2400" b="1" i="1" dirty="0" smtClean="0">
                  <a:solidFill>
                    <a:schemeClr val="tx1"/>
                  </a:solidFill>
                </a:rPr>
                <a:t>function</a:t>
              </a:r>
              <a:endParaRPr lang="en-US" sz="2400" b="1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28871" y="3749040"/>
            <a:ext cx="5048969" cy="2308324"/>
            <a:chOff x="528871" y="3749040"/>
            <a:chExt cx="5048969" cy="2308324"/>
          </a:xfrm>
        </p:grpSpPr>
        <p:sp>
          <p:nvSpPr>
            <p:cNvPr id="90" name="Text Box 12"/>
            <p:cNvSpPr txBox="1">
              <a:spLocks noChangeArrowheads="1"/>
            </p:cNvSpPr>
            <p:nvPr/>
          </p:nvSpPr>
          <p:spPr bwMode="auto">
            <a:xfrm>
              <a:off x="1844040" y="3749040"/>
              <a:ext cx="3733800" cy="2308324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2400" dirty="0">
                  <a:solidFill>
                    <a:schemeClr val="tx1"/>
                  </a:solidFill>
                  <a:latin typeface="Arial Unicode MS" pitchFamily="34" charset="-128"/>
                  <a:cs typeface="Arial" pitchFamily="34" charset="0"/>
                </a:rPr>
                <a:t>If A</a:t>
              </a:r>
              <a:r>
                <a:rPr lang="en-GB" sz="2400" dirty="0">
                  <a:solidFill>
                    <a:schemeClr val="tx1"/>
                  </a:solidFill>
                  <a:latin typeface="Arial Unicode MS" pitchFamily="34" charset="-128"/>
                  <a:cs typeface="Arial" pitchFamily="34" charset="0"/>
                  <a:sym typeface="Wingdings" pitchFamily="2" charset="2"/>
                </a:rPr>
                <a:t></a:t>
              </a:r>
              <a:r>
                <a:rPr lang="en-GB" sz="2400" dirty="0">
                  <a:solidFill>
                    <a:schemeClr val="tx1"/>
                  </a:solidFill>
                  <a:latin typeface="Arial Unicode MS" pitchFamily="34" charset="-128"/>
                  <a:cs typeface="Arial" pitchFamily="34" charset="0"/>
                </a:rPr>
                <a:t>B is 0.10 s</a:t>
              </a:r>
              <a:r>
                <a:rPr lang="en-GB" sz="2400" baseline="30000" dirty="0">
                  <a:solidFill>
                    <a:schemeClr val="tx1"/>
                  </a:solidFill>
                  <a:latin typeface="Arial Unicode MS" pitchFamily="34" charset="-128"/>
                  <a:cs typeface="Arial" pitchFamily="34" charset="0"/>
                </a:rPr>
                <a:t>-1</a:t>
              </a:r>
              <a:r>
                <a:rPr lang="en-GB" sz="2400" dirty="0">
                  <a:solidFill>
                    <a:schemeClr val="tx1"/>
                  </a:solidFill>
                  <a:latin typeface="Arial Unicode MS" pitchFamily="34" charset="-128"/>
                  <a:cs typeface="Arial" pitchFamily="34" charset="0"/>
                </a:rPr>
                <a:t> this means that, </a:t>
              </a:r>
              <a:r>
                <a:rPr lang="en-GB" sz="2400" dirty="0">
                  <a:solidFill>
                    <a:schemeClr val="tx1"/>
                  </a:solidFill>
                  <a:latin typeface="Arial Unicode MS" pitchFamily="34" charset="-128"/>
                  <a:cs typeface="Arial" pitchFamily="34" charset="0"/>
                  <a:sym typeface="Wingdings" pitchFamily="2" charset="2"/>
                </a:rPr>
                <a:t>per unit time, the increase in activity in B corresponds to 10% of the activity in A</a:t>
              </a:r>
            </a:p>
          </p:txBody>
        </p:sp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710248" y="3770630"/>
              <a:ext cx="731520" cy="731520"/>
              <a:chOff x="597" y="2112"/>
              <a:chExt cx="576" cy="576"/>
            </a:xfrm>
          </p:grpSpPr>
          <p:sp>
            <p:nvSpPr>
              <p:cNvPr id="92" name="Oval 3"/>
              <p:cNvSpPr>
                <a:spLocks noChangeArrowheads="1"/>
              </p:cNvSpPr>
              <p:nvPr/>
            </p:nvSpPr>
            <p:spPr bwMode="auto">
              <a:xfrm>
                <a:off x="597" y="2112"/>
                <a:ext cx="576" cy="57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900" b="1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93" name="Rectangle 4"/>
              <p:cNvSpPr>
                <a:spLocks noChangeArrowheads="1"/>
              </p:cNvSpPr>
              <p:nvPr/>
            </p:nvSpPr>
            <p:spPr bwMode="auto">
              <a:xfrm>
                <a:off x="763" y="2257"/>
                <a:ext cx="271" cy="30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>
                  <a:defRPr/>
                </a:pPr>
                <a:r>
                  <a:rPr lang="en-GB" sz="19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</a:rPr>
                  <a:t>A</a:t>
                </a:r>
                <a:endParaRPr lang="en-GB" sz="19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</a:endParaRPr>
              </a:p>
            </p:txBody>
          </p:sp>
        </p:grp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706755" y="5284153"/>
              <a:ext cx="731520" cy="731520"/>
              <a:chOff x="597" y="2112"/>
              <a:chExt cx="576" cy="576"/>
            </a:xfrm>
          </p:grpSpPr>
          <p:sp>
            <p:nvSpPr>
              <p:cNvPr id="95" name="Oval 19"/>
              <p:cNvSpPr>
                <a:spLocks noChangeArrowheads="1"/>
              </p:cNvSpPr>
              <p:nvPr/>
            </p:nvSpPr>
            <p:spPr bwMode="auto">
              <a:xfrm>
                <a:off x="597" y="2112"/>
                <a:ext cx="576" cy="57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900" b="1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96" name="Rectangle 20"/>
              <p:cNvSpPr>
                <a:spLocks noChangeArrowheads="1"/>
              </p:cNvSpPr>
              <p:nvPr/>
            </p:nvSpPr>
            <p:spPr bwMode="auto">
              <a:xfrm>
                <a:off x="763" y="2257"/>
                <a:ext cx="271" cy="30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>
                  <a:defRPr/>
                </a:pPr>
                <a:r>
                  <a:rPr lang="en-GB" sz="19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</a:rPr>
                  <a:t>B</a:t>
                </a:r>
                <a:endParaRPr lang="en-GB" sz="19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</a:endParaRPr>
              </a:p>
            </p:txBody>
          </p:sp>
        </p:grpSp>
        <p:cxnSp>
          <p:nvCxnSpPr>
            <p:cNvPr id="97" name="AutoShape 21"/>
            <p:cNvCxnSpPr>
              <a:cxnSpLocks noChangeShapeType="1"/>
            </p:cNvCxnSpPr>
            <p:nvPr/>
          </p:nvCxnSpPr>
          <p:spPr bwMode="auto">
            <a:xfrm rot="5400000">
              <a:off x="683261" y="4891405"/>
              <a:ext cx="782003" cy="349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02" name="Rectangle 101"/>
            <p:cNvSpPr/>
            <p:nvPr/>
          </p:nvSpPr>
          <p:spPr>
            <a:xfrm>
              <a:off x="528871" y="4701857"/>
              <a:ext cx="5325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tx1"/>
                  </a:solidFill>
                  <a:latin typeface="Arial Unicode MS" pitchFamily="34" charset="-128"/>
                  <a:cs typeface="Arial" pitchFamily="34" charset="0"/>
                </a:rPr>
                <a:t>0.10</a:t>
              </a:r>
              <a:endParaRPr lang="en-GB" sz="1400" dirty="0"/>
            </a:p>
          </p:txBody>
        </p:sp>
      </p:grpSp>
      <p:sp>
        <p:nvSpPr>
          <p:cNvPr id="94" name="Text Box 8"/>
          <p:cNvSpPr txBox="1">
            <a:spLocks noChangeArrowheads="1"/>
          </p:cNvSpPr>
          <p:nvPr/>
        </p:nvSpPr>
        <p:spPr bwMode="auto">
          <a:xfrm>
            <a:off x="272465" y="1231230"/>
            <a:ext cx="975943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 dirty="0">
                <a:latin typeface="Arial Unicode MS" pitchFamily="34" charset="-128"/>
              </a:rPr>
              <a:t>Integration of a first-order linear differential equation gives </a:t>
            </a:r>
            <a:r>
              <a:rPr lang="en-GB" sz="2000" b="0" dirty="0" smtClean="0">
                <a:latin typeface="Arial Unicode MS" pitchFamily="34" charset="-128"/>
              </a:rPr>
              <a:t>an exponential </a:t>
            </a:r>
            <a:r>
              <a:rPr lang="en-GB" sz="2000" b="0" dirty="0">
                <a:latin typeface="Arial Unicode MS" pitchFamily="34" charset="-128"/>
              </a:rPr>
              <a:t>function:</a:t>
            </a:r>
            <a:endParaRPr lang="en-US" sz="2000" b="0" dirty="0">
              <a:latin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2"/>
          <p:cNvSpPr>
            <a:spLocks noChangeArrowheads="1"/>
          </p:cNvSpPr>
          <p:nvPr/>
        </p:nvSpPr>
        <p:spPr bwMode="auto">
          <a:xfrm>
            <a:off x="390525" y="1154113"/>
            <a:ext cx="6264275" cy="1676400"/>
          </a:xfrm>
          <a:prstGeom prst="parallelogram">
            <a:avLst>
              <a:gd name="adj" fmla="val 93419"/>
            </a:avLst>
          </a:prstGeom>
          <a:solidFill>
            <a:srgbClr val="99FF33">
              <a:alpha val="50195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0"/>
          </a:p>
        </p:txBody>
      </p:sp>
      <p:sp>
        <p:nvSpPr>
          <p:cNvPr id="9221" name="Text Box 14"/>
          <p:cNvSpPr txBox="1">
            <a:spLocks noChangeArrowheads="1"/>
          </p:cNvSpPr>
          <p:nvPr/>
        </p:nvSpPr>
        <p:spPr bwMode="auto">
          <a:xfrm>
            <a:off x="8152134" y="929090"/>
            <a:ext cx="173637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solidFill>
                  <a:srgbClr val="0000FF"/>
                </a:solidFill>
              </a:rPr>
              <a:t>hemodynamic</a:t>
            </a:r>
          </a:p>
          <a:p>
            <a:pPr eaLnBrk="0" hangingPunct="0"/>
            <a:r>
              <a:rPr lang="en-GB" sz="1800" dirty="0">
                <a:solidFill>
                  <a:srgbClr val="0000FF"/>
                </a:solidFill>
              </a:rPr>
              <a:t>model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9222" name="Line 15"/>
          <p:cNvSpPr>
            <a:spLocks noChangeShapeType="1"/>
          </p:cNvSpPr>
          <p:nvPr/>
        </p:nvSpPr>
        <p:spPr bwMode="auto">
          <a:xfrm flipH="1">
            <a:off x="7377113" y="579438"/>
            <a:ext cx="3175" cy="1511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23" name="Rectangle 16"/>
          <p:cNvSpPr>
            <a:spLocks noChangeArrowheads="1"/>
          </p:cNvSpPr>
          <p:nvPr/>
        </p:nvSpPr>
        <p:spPr bwMode="auto">
          <a:xfrm>
            <a:off x="6800850" y="930275"/>
            <a:ext cx="1223963" cy="728663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3B3B3B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sz="2400">
                <a:solidFill>
                  <a:schemeClr val="bg1"/>
                </a:solidFill>
                <a:cs typeface="Times New Roman" pitchFamily="18" charset="0"/>
              </a:rPr>
              <a:t>λ</a:t>
            </a:r>
          </a:p>
        </p:txBody>
      </p:sp>
      <p:sp>
        <p:nvSpPr>
          <p:cNvPr id="9224" name="Text Box 17"/>
          <p:cNvSpPr txBox="1">
            <a:spLocks noChangeArrowheads="1"/>
          </p:cNvSpPr>
          <p:nvPr/>
        </p:nvSpPr>
        <p:spPr bwMode="auto">
          <a:xfrm>
            <a:off x="7208838" y="20351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CH" sz="2400">
                <a:solidFill>
                  <a:srgbClr val="FF0000"/>
                </a:solidFill>
              </a:rPr>
              <a:t>z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9225" name="Text Box 18"/>
          <p:cNvSpPr txBox="1">
            <a:spLocks noChangeArrowheads="1"/>
          </p:cNvSpPr>
          <p:nvPr/>
        </p:nvSpPr>
        <p:spPr bwMode="auto">
          <a:xfrm>
            <a:off x="7208838" y="1206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solidFill>
                  <a:srgbClr val="0000FF"/>
                </a:solidFill>
              </a:rPr>
              <a:t>y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9226" name="Line 19"/>
          <p:cNvSpPr>
            <a:spLocks noChangeShapeType="1"/>
          </p:cNvSpPr>
          <p:nvPr/>
        </p:nvSpPr>
        <p:spPr bwMode="auto">
          <a:xfrm>
            <a:off x="7375525" y="2492375"/>
            <a:ext cx="1588" cy="1117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27" name="Text Box 20"/>
          <p:cNvSpPr txBox="1">
            <a:spLocks noChangeArrowheads="1"/>
          </p:cNvSpPr>
          <p:nvPr/>
        </p:nvSpPr>
        <p:spPr bwMode="auto">
          <a:xfrm>
            <a:off x="7491413" y="2947988"/>
            <a:ext cx="11318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0"/>
              <a:t>integration</a:t>
            </a:r>
          </a:p>
        </p:txBody>
      </p:sp>
      <p:cxnSp>
        <p:nvCxnSpPr>
          <p:cNvPr id="9228" name="AutoShape 21"/>
          <p:cNvCxnSpPr>
            <a:cxnSpLocks noChangeShapeType="1"/>
            <a:stCxn id="9237" idx="0"/>
            <a:endCxn id="9233" idx="2"/>
          </p:cNvCxnSpPr>
          <p:nvPr/>
        </p:nvCxnSpPr>
        <p:spPr bwMode="auto">
          <a:xfrm flipV="1">
            <a:off x="3475038" y="692150"/>
            <a:ext cx="1587" cy="522288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9229" name="AutoShape 22"/>
          <p:cNvCxnSpPr>
            <a:cxnSpLocks noChangeShapeType="1"/>
            <a:stCxn id="9239" idx="0"/>
            <a:endCxn id="9232" idx="2"/>
          </p:cNvCxnSpPr>
          <p:nvPr/>
        </p:nvCxnSpPr>
        <p:spPr bwMode="auto">
          <a:xfrm flipV="1">
            <a:off x="4618038" y="692150"/>
            <a:ext cx="4762" cy="827088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9230" name="AutoShape 23"/>
          <p:cNvCxnSpPr>
            <a:cxnSpLocks noChangeShapeType="1"/>
            <a:stCxn id="9236" idx="0"/>
            <a:endCxn id="9234" idx="2"/>
          </p:cNvCxnSpPr>
          <p:nvPr/>
        </p:nvCxnSpPr>
        <p:spPr bwMode="auto">
          <a:xfrm flipV="1">
            <a:off x="1646238" y="682625"/>
            <a:ext cx="4762" cy="1065213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9231" name="Text Box 24"/>
          <p:cNvSpPr txBox="1">
            <a:spLocks noChangeArrowheads="1"/>
          </p:cNvSpPr>
          <p:nvPr/>
        </p:nvSpPr>
        <p:spPr bwMode="auto">
          <a:xfrm>
            <a:off x="5586450" y="148265"/>
            <a:ext cx="10477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037C03"/>
                </a:solidFill>
              </a:rPr>
              <a:t>BOLD</a:t>
            </a:r>
          </a:p>
        </p:txBody>
      </p:sp>
      <p:sp>
        <p:nvSpPr>
          <p:cNvPr id="9232" name="Text Box 25"/>
          <p:cNvSpPr txBox="1">
            <a:spLocks noChangeArrowheads="1"/>
          </p:cNvSpPr>
          <p:nvPr/>
        </p:nvSpPr>
        <p:spPr bwMode="auto">
          <a:xfrm>
            <a:off x="4398963" y="234950"/>
            <a:ext cx="447675" cy="457200"/>
          </a:xfrm>
          <a:prstGeom prst="rect">
            <a:avLst/>
          </a:prstGeom>
          <a:gradFill rotWithShape="1">
            <a:gsLst>
              <a:gs pos="0">
                <a:srgbClr val="037C03"/>
              </a:gs>
              <a:gs pos="100000">
                <a:srgbClr val="013901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400" b="0" i="1">
                <a:solidFill>
                  <a:srgbClr val="FFFF66"/>
                </a:solidFill>
              </a:rPr>
              <a:t>y</a:t>
            </a:r>
          </a:p>
        </p:txBody>
      </p:sp>
      <p:sp>
        <p:nvSpPr>
          <p:cNvPr id="9233" name="Text Box 26"/>
          <p:cNvSpPr txBox="1">
            <a:spLocks noChangeArrowheads="1"/>
          </p:cNvSpPr>
          <p:nvPr/>
        </p:nvSpPr>
        <p:spPr bwMode="auto">
          <a:xfrm>
            <a:off x="3252788" y="234950"/>
            <a:ext cx="447675" cy="457200"/>
          </a:xfrm>
          <a:prstGeom prst="rect">
            <a:avLst/>
          </a:prstGeom>
          <a:gradFill rotWithShape="1">
            <a:gsLst>
              <a:gs pos="0">
                <a:srgbClr val="037C03"/>
              </a:gs>
              <a:gs pos="100000">
                <a:srgbClr val="013901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400" b="0" i="1">
                <a:solidFill>
                  <a:srgbClr val="FFFF66"/>
                </a:solidFill>
              </a:rPr>
              <a:t>y</a:t>
            </a:r>
          </a:p>
        </p:txBody>
      </p:sp>
      <p:sp>
        <p:nvSpPr>
          <p:cNvPr id="9234" name="Text Box 27"/>
          <p:cNvSpPr txBox="1">
            <a:spLocks noChangeArrowheads="1"/>
          </p:cNvSpPr>
          <p:nvPr/>
        </p:nvSpPr>
        <p:spPr bwMode="auto">
          <a:xfrm>
            <a:off x="1427163" y="225425"/>
            <a:ext cx="447675" cy="457200"/>
          </a:xfrm>
          <a:prstGeom prst="rect">
            <a:avLst/>
          </a:prstGeom>
          <a:gradFill rotWithShape="1">
            <a:gsLst>
              <a:gs pos="0">
                <a:srgbClr val="037C03"/>
              </a:gs>
              <a:gs pos="100000">
                <a:srgbClr val="013901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400" b="0" i="1">
                <a:solidFill>
                  <a:srgbClr val="FFFF66"/>
                </a:solidFill>
              </a:rPr>
              <a:t>y</a:t>
            </a:r>
          </a:p>
        </p:txBody>
      </p:sp>
      <p:sp>
        <p:nvSpPr>
          <p:cNvPr id="9235" name="Line 28"/>
          <p:cNvSpPr>
            <a:spLocks noChangeShapeType="1"/>
          </p:cNvSpPr>
          <p:nvPr/>
        </p:nvSpPr>
        <p:spPr bwMode="auto">
          <a:xfrm flipH="1">
            <a:off x="1871663" y="1470025"/>
            <a:ext cx="1295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36" name="Text Box 29"/>
          <p:cNvSpPr txBox="1">
            <a:spLocks noChangeArrowheads="1"/>
          </p:cNvSpPr>
          <p:nvPr/>
        </p:nvSpPr>
        <p:spPr bwMode="auto">
          <a:xfrm>
            <a:off x="1243013" y="1747838"/>
            <a:ext cx="804862" cy="581025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>
            <a:spAutoFit/>
            <a:flatTx/>
          </a:bodyPr>
          <a:lstStyle/>
          <a:p>
            <a:pPr algn="ctr" eaLnBrk="0" hangingPunct="0"/>
            <a:r>
              <a:rPr lang="en-US" b="0"/>
              <a:t>activity</a:t>
            </a:r>
          </a:p>
          <a:p>
            <a:pPr algn="ctr" eaLnBrk="0" hangingPunct="0"/>
            <a:r>
              <a:rPr lang="en-US" b="0" i="1"/>
              <a:t>x</a:t>
            </a:r>
            <a:r>
              <a:rPr lang="en-US" b="0" baseline="-25000"/>
              <a:t>1</a:t>
            </a:r>
            <a:r>
              <a:rPr lang="en-US" b="0"/>
              <a:t>(</a:t>
            </a:r>
            <a:r>
              <a:rPr lang="en-US" b="0" i="1"/>
              <a:t>t</a:t>
            </a:r>
            <a:r>
              <a:rPr lang="en-US" b="0"/>
              <a:t>)</a:t>
            </a:r>
          </a:p>
        </p:txBody>
      </p:sp>
      <p:sp>
        <p:nvSpPr>
          <p:cNvPr id="9237" name="Text Box 30"/>
          <p:cNvSpPr txBox="1">
            <a:spLocks noChangeArrowheads="1"/>
          </p:cNvSpPr>
          <p:nvPr/>
        </p:nvSpPr>
        <p:spPr bwMode="auto">
          <a:xfrm>
            <a:off x="3071813" y="1214438"/>
            <a:ext cx="804862" cy="581025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>
            <a:spAutoFit/>
            <a:flatTx/>
          </a:bodyPr>
          <a:lstStyle/>
          <a:p>
            <a:pPr algn="ctr" eaLnBrk="0" hangingPunct="0"/>
            <a:r>
              <a:rPr lang="en-US" b="0"/>
              <a:t>activity</a:t>
            </a:r>
          </a:p>
          <a:p>
            <a:pPr algn="ctr" eaLnBrk="0" hangingPunct="0"/>
            <a:r>
              <a:rPr lang="en-US" b="0" i="1"/>
              <a:t>x</a:t>
            </a:r>
            <a:r>
              <a:rPr lang="en-US" b="0" baseline="-25000"/>
              <a:t>2</a:t>
            </a:r>
            <a:r>
              <a:rPr lang="en-US" b="0"/>
              <a:t>(</a:t>
            </a:r>
            <a:r>
              <a:rPr lang="en-US" b="0" i="1"/>
              <a:t>t</a:t>
            </a:r>
            <a:r>
              <a:rPr lang="en-US" b="0"/>
              <a:t>)</a:t>
            </a:r>
          </a:p>
        </p:txBody>
      </p:sp>
      <p:sp>
        <p:nvSpPr>
          <p:cNvPr id="9238" name="Line 31"/>
          <p:cNvSpPr>
            <a:spLocks noChangeShapeType="1"/>
          </p:cNvSpPr>
          <p:nvPr/>
        </p:nvSpPr>
        <p:spPr bwMode="auto">
          <a:xfrm flipH="1" flipV="1">
            <a:off x="3852863" y="1393825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39" name="Text Box 32"/>
          <p:cNvSpPr txBox="1">
            <a:spLocks noChangeArrowheads="1"/>
          </p:cNvSpPr>
          <p:nvPr/>
        </p:nvSpPr>
        <p:spPr bwMode="auto">
          <a:xfrm>
            <a:off x="4214813" y="1519238"/>
            <a:ext cx="804862" cy="581025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>
            <a:spAutoFit/>
            <a:flatTx/>
          </a:bodyPr>
          <a:lstStyle/>
          <a:p>
            <a:pPr algn="ctr" eaLnBrk="0" hangingPunct="0"/>
            <a:r>
              <a:rPr lang="en-US" b="0"/>
              <a:t>activity</a:t>
            </a:r>
          </a:p>
          <a:p>
            <a:pPr algn="ctr" eaLnBrk="0" hangingPunct="0"/>
            <a:r>
              <a:rPr lang="en-US" b="0" i="1"/>
              <a:t>x</a:t>
            </a:r>
            <a:r>
              <a:rPr lang="en-US" b="0" baseline="-25000"/>
              <a:t>3</a:t>
            </a:r>
            <a:r>
              <a:rPr lang="en-US" b="0"/>
              <a:t>(</a:t>
            </a:r>
            <a:r>
              <a:rPr lang="en-US" b="0" i="1"/>
              <a:t>t</a:t>
            </a:r>
            <a:r>
              <a:rPr lang="en-US" b="0"/>
              <a:t>)</a:t>
            </a:r>
          </a:p>
        </p:txBody>
      </p:sp>
      <p:sp>
        <p:nvSpPr>
          <p:cNvPr id="9240" name="Text Box 33"/>
          <p:cNvSpPr txBox="1">
            <a:spLocks noChangeArrowheads="1"/>
          </p:cNvSpPr>
          <p:nvPr/>
        </p:nvSpPr>
        <p:spPr bwMode="auto">
          <a:xfrm>
            <a:off x="3919538" y="2098675"/>
            <a:ext cx="147002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dirty="0">
                <a:solidFill>
                  <a:srgbClr val="FF9900"/>
                </a:solidFill>
              </a:rPr>
              <a:t>neuronal</a:t>
            </a:r>
          </a:p>
          <a:p>
            <a:pPr eaLnBrk="0" hangingPunct="0"/>
            <a:r>
              <a:rPr lang="en-GB" sz="2400" dirty="0">
                <a:solidFill>
                  <a:srgbClr val="FF9900"/>
                </a:solidFill>
              </a:rPr>
              <a:t>states</a:t>
            </a:r>
            <a:endParaRPr lang="en-US" sz="2400" dirty="0">
              <a:solidFill>
                <a:srgbClr val="FF9900"/>
              </a:solidFill>
              <a:cs typeface="Arial" charset="0"/>
            </a:endParaRPr>
          </a:p>
        </p:txBody>
      </p:sp>
      <p:sp>
        <p:nvSpPr>
          <p:cNvPr id="9241" name="Line 34"/>
          <p:cNvSpPr>
            <a:spLocks noChangeShapeType="1"/>
          </p:cNvSpPr>
          <p:nvPr/>
        </p:nvSpPr>
        <p:spPr bwMode="auto">
          <a:xfrm flipV="1">
            <a:off x="2100263" y="1774825"/>
            <a:ext cx="2133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42" name="Line 35"/>
          <p:cNvSpPr>
            <a:spLocks noChangeShapeType="1"/>
          </p:cNvSpPr>
          <p:nvPr/>
        </p:nvSpPr>
        <p:spPr bwMode="auto">
          <a:xfrm flipH="1">
            <a:off x="1793875" y="2284413"/>
            <a:ext cx="0" cy="17208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none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9243" name="Line 36"/>
          <p:cNvSpPr>
            <a:spLocks noChangeShapeType="1"/>
          </p:cNvSpPr>
          <p:nvPr/>
        </p:nvSpPr>
        <p:spPr bwMode="auto">
          <a:xfrm flipV="1">
            <a:off x="2624138" y="1892300"/>
            <a:ext cx="0" cy="11287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9244" name="Group 37"/>
          <p:cNvGrpSpPr>
            <a:grpSpLocks/>
          </p:cNvGrpSpPr>
          <p:nvPr/>
        </p:nvGrpSpPr>
        <p:grpSpPr bwMode="auto">
          <a:xfrm>
            <a:off x="542925" y="3857625"/>
            <a:ext cx="2216150" cy="1568450"/>
            <a:chOff x="475" y="2951"/>
            <a:chExt cx="1396" cy="988"/>
          </a:xfrm>
        </p:grpSpPr>
        <p:sp>
          <p:nvSpPr>
            <p:cNvPr id="9264" name="Text Box 38"/>
            <p:cNvSpPr txBox="1">
              <a:spLocks noChangeArrowheads="1"/>
            </p:cNvSpPr>
            <p:nvPr/>
          </p:nvSpPr>
          <p:spPr bwMode="auto">
            <a:xfrm>
              <a:off x="1728" y="3766"/>
              <a:ext cx="143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0"/>
                <a:t>t</a:t>
              </a:r>
            </a:p>
          </p:txBody>
        </p:sp>
        <p:pic>
          <p:nvPicPr>
            <p:cNvPr id="9265" name="Picture 39" descr="inputs_ER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5" y="3317"/>
              <a:ext cx="1315" cy="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66" name="Text Box 40"/>
            <p:cNvSpPr txBox="1">
              <a:spLocks noChangeArrowheads="1"/>
            </p:cNvSpPr>
            <p:nvPr/>
          </p:nvSpPr>
          <p:spPr bwMode="auto">
            <a:xfrm>
              <a:off x="655" y="2951"/>
              <a:ext cx="671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b="0"/>
                <a:t>driving</a:t>
              </a:r>
              <a:endParaRPr lang="en-US" b="0"/>
            </a:p>
            <a:p>
              <a:pPr eaLnBrk="0" hangingPunct="0"/>
              <a:r>
                <a:rPr lang="en-US" b="0"/>
                <a:t>input </a:t>
              </a:r>
              <a:r>
                <a:rPr lang="en-US" b="0" i="1"/>
                <a:t>u</a:t>
              </a:r>
              <a:r>
                <a:rPr lang="en-US" b="0" baseline="-25000"/>
                <a:t>1</a:t>
              </a:r>
              <a:r>
                <a:rPr lang="en-US" b="0"/>
                <a:t>(</a:t>
              </a:r>
              <a:r>
                <a:rPr lang="en-US" b="0" i="1"/>
                <a:t>t</a:t>
              </a:r>
              <a:r>
                <a:rPr lang="en-US" b="0"/>
                <a:t>)</a:t>
              </a:r>
            </a:p>
          </p:txBody>
        </p:sp>
        <p:sp>
          <p:nvSpPr>
            <p:cNvPr id="9267" name="Line 41"/>
            <p:cNvSpPr>
              <a:spLocks noChangeShapeType="1"/>
            </p:cNvSpPr>
            <p:nvPr/>
          </p:nvSpPr>
          <p:spPr bwMode="auto">
            <a:xfrm>
              <a:off x="643" y="3862"/>
              <a:ext cx="11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245" name="Group 42"/>
          <p:cNvGrpSpPr>
            <a:grpSpLocks/>
          </p:cNvGrpSpPr>
          <p:nvPr/>
        </p:nvGrpSpPr>
        <p:grpSpPr bwMode="auto">
          <a:xfrm>
            <a:off x="1903413" y="2992438"/>
            <a:ext cx="2193925" cy="1212850"/>
            <a:chOff x="1486" y="2455"/>
            <a:chExt cx="1382" cy="764"/>
          </a:xfrm>
        </p:grpSpPr>
        <p:grpSp>
          <p:nvGrpSpPr>
            <p:cNvPr id="9259" name="Group 43"/>
            <p:cNvGrpSpPr>
              <a:grpSpLocks/>
            </p:cNvGrpSpPr>
            <p:nvPr/>
          </p:nvGrpSpPr>
          <p:grpSpPr bwMode="auto">
            <a:xfrm>
              <a:off x="1486" y="2455"/>
              <a:ext cx="1360" cy="703"/>
              <a:chOff x="1486" y="2455"/>
              <a:chExt cx="1360" cy="703"/>
            </a:xfrm>
          </p:grpSpPr>
          <p:pic>
            <p:nvPicPr>
              <p:cNvPr id="9262" name="Picture 44" descr="inputs_blocked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86" y="2591"/>
                <a:ext cx="1360" cy="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63" name="Text Box 45"/>
              <p:cNvSpPr txBox="1">
                <a:spLocks noChangeArrowheads="1"/>
              </p:cNvSpPr>
              <p:nvPr/>
            </p:nvSpPr>
            <p:spPr bwMode="auto">
              <a:xfrm>
                <a:off x="1856" y="2455"/>
                <a:ext cx="749" cy="36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b="0"/>
                  <a:t>modulatory</a:t>
                </a:r>
                <a:endParaRPr lang="en-US" b="0"/>
              </a:p>
              <a:p>
                <a:pPr eaLnBrk="0" hangingPunct="0"/>
                <a:r>
                  <a:rPr lang="en-US" b="0"/>
                  <a:t>input </a:t>
                </a:r>
                <a:r>
                  <a:rPr lang="en-US" b="0" i="1"/>
                  <a:t>u</a:t>
                </a:r>
                <a:r>
                  <a:rPr lang="en-US" b="0" baseline="-25000"/>
                  <a:t>2</a:t>
                </a:r>
                <a:r>
                  <a:rPr lang="en-US" b="0"/>
                  <a:t>(</a:t>
                </a:r>
                <a:r>
                  <a:rPr lang="en-US" b="0" i="1"/>
                  <a:t>t</a:t>
                </a:r>
                <a:r>
                  <a:rPr lang="en-US" b="0"/>
                  <a:t>)</a:t>
                </a:r>
              </a:p>
            </p:txBody>
          </p:sp>
        </p:grpSp>
        <p:sp>
          <p:nvSpPr>
            <p:cNvPr id="9260" name="Line 46"/>
            <p:cNvSpPr>
              <a:spLocks noChangeShapeType="1"/>
            </p:cNvSpPr>
            <p:nvPr/>
          </p:nvSpPr>
          <p:spPr bwMode="auto">
            <a:xfrm>
              <a:off x="1635" y="3134"/>
              <a:ext cx="11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61" name="Text Box 47"/>
            <p:cNvSpPr txBox="1">
              <a:spLocks noChangeArrowheads="1"/>
            </p:cNvSpPr>
            <p:nvPr/>
          </p:nvSpPr>
          <p:spPr bwMode="auto">
            <a:xfrm>
              <a:off x="2725" y="3046"/>
              <a:ext cx="143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0"/>
                <a:t>t</a:t>
              </a:r>
            </a:p>
          </p:txBody>
        </p:sp>
      </p:grpSp>
      <p:sp>
        <p:nvSpPr>
          <p:cNvPr id="9246" name="Text Box 48"/>
          <p:cNvSpPr txBox="1">
            <a:spLocks noChangeArrowheads="1"/>
          </p:cNvSpPr>
          <p:nvPr/>
        </p:nvSpPr>
        <p:spPr bwMode="auto">
          <a:xfrm>
            <a:off x="150813" y="6135688"/>
            <a:ext cx="2638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400">
                <a:solidFill>
                  <a:srgbClr val="CC0066"/>
                </a:solidFill>
                <a:latin typeface="Times New Roman" pitchFamily="18" charset="0"/>
              </a:rPr>
              <a:t>[Stephan &amp; Friston (2007),</a:t>
            </a:r>
            <a:br>
              <a:rPr lang="de-DE" sz="1400">
                <a:solidFill>
                  <a:srgbClr val="CC0066"/>
                </a:solidFill>
                <a:latin typeface="Times New Roman" pitchFamily="18" charset="0"/>
              </a:rPr>
            </a:br>
            <a:r>
              <a:rPr lang="de-DE" sz="1400" i="1">
                <a:solidFill>
                  <a:srgbClr val="CC0066"/>
                </a:solidFill>
                <a:latin typeface="Times New Roman" pitchFamily="18" charset="0"/>
              </a:rPr>
              <a:t>Handbook of Brain Connectivity</a:t>
            </a:r>
            <a:r>
              <a:rPr lang="de-DE" sz="1400">
                <a:solidFill>
                  <a:srgbClr val="CC0066"/>
                </a:solidFill>
                <a:latin typeface="Times New Roman" pitchFamily="18" charset="0"/>
              </a:rPr>
              <a:t>]</a:t>
            </a:r>
            <a:endParaRPr lang="en-US" sz="1400">
              <a:solidFill>
                <a:srgbClr val="CC0066"/>
              </a:solidFill>
              <a:latin typeface="Times New Roman" pitchFamily="18" charset="0"/>
            </a:endParaRPr>
          </a:p>
        </p:txBody>
      </p:sp>
      <p:cxnSp>
        <p:nvCxnSpPr>
          <p:cNvPr id="9247" name="AutoShape 49"/>
          <p:cNvCxnSpPr>
            <a:cxnSpLocks noChangeShapeType="1"/>
            <a:stCxn id="9236" idx="1"/>
            <a:endCxn id="9236" idx="0"/>
          </p:cNvCxnSpPr>
          <p:nvPr/>
        </p:nvCxnSpPr>
        <p:spPr bwMode="auto">
          <a:xfrm rot="10800000" flipH="1">
            <a:off x="1243013" y="1747838"/>
            <a:ext cx="403225" cy="290512"/>
          </a:xfrm>
          <a:prstGeom prst="curvedConnector4">
            <a:avLst>
              <a:gd name="adj1" fmla="val -56694"/>
              <a:gd name="adj2" fmla="val 178690"/>
            </a:avLst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</p:cxnSp>
      <p:cxnSp>
        <p:nvCxnSpPr>
          <p:cNvPr id="9248" name="AutoShape 53"/>
          <p:cNvCxnSpPr>
            <a:cxnSpLocks noChangeShapeType="1"/>
            <a:endCxn id="9239" idx="0"/>
          </p:cNvCxnSpPr>
          <p:nvPr/>
        </p:nvCxnSpPr>
        <p:spPr bwMode="auto">
          <a:xfrm rot="10800000">
            <a:off x="4618038" y="1519238"/>
            <a:ext cx="392112" cy="290512"/>
          </a:xfrm>
          <a:prstGeom prst="curvedConnector4">
            <a:avLst>
              <a:gd name="adj1" fmla="val -57898"/>
              <a:gd name="adj2" fmla="val 178690"/>
            </a:avLst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</p:cxnSp>
      <p:cxnSp>
        <p:nvCxnSpPr>
          <p:cNvPr id="9249" name="AutoShape 54"/>
          <p:cNvCxnSpPr>
            <a:cxnSpLocks noChangeShapeType="1"/>
            <a:stCxn id="9237" idx="1"/>
            <a:endCxn id="9237" idx="0"/>
          </p:cNvCxnSpPr>
          <p:nvPr/>
        </p:nvCxnSpPr>
        <p:spPr bwMode="auto">
          <a:xfrm rot="10800000" flipH="1">
            <a:off x="3071813" y="1214438"/>
            <a:ext cx="403225" cy="290512"/>
          </a:xfrm>
          <a:prstGeom prst="curvedConnector4">
            <a:avLst>
              <a:gd name="adj1" fmla="val -56694"/>
              <a:gd name="adj2" fmla="val 178690"/>
            </a:avLst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</p:cxn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4579342" y="3564748"/>
            <a:ext cx="5580062" cy="32400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4957167" y="4747468"/>
            <a:ext cx="2282825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600" dirty="0" smtClean="0">
                <a:latin typeface="Arial" charset="0"/>
              </a:rPr>
              <a:t>endogenous </a:t>
            </a:r>
            <a:r>
              <a:rPr lang="en-GB" sz="1600" dirty="0">
                <a:latin typeface="Arial" charset="0"/>
              </a:rPr>
              <a:t>connectivity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54" name="Text Box 21"/>
          <p:cNvSpPr txBox="1">
            <a:spLocks noChangeArrowheads="1"/>
          </p:cNvSpPr>
          <p:nvPr/>
        </p:nvSpPr>
        <p:spPr bwMode="auto">
          <a:xfrm>
            <a:off x="4957167" y="6201585"/>
            <a:ext cx="16573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600">
                <a:latin typeface="Arial" charset="0"/>
              </a:rPr>
              <a:t>direct inputs</a:t>
            </a: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4942879" y="5403073"/>
            <a:ext cx="140335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>
                <a:latin typeface="Arial" charset="0"/>
              </a:rPr>
              <a:t>modulation of</a:t>
            </a:r>
          </a:p>
          <a:p>
            <a:pPr eaLnBrk="0" hangingPunct="0"/>
            <a:r>
              <a:rPr lang="en-GB" sz="1600">
                <a:latin typeface="Arial" charset="0"/>
              </a:rPr>
              <a:t>connectivity</a:t>
            </a:r>
          </a:p>
        </p:txBody>
      </p:sp>
      <p:sp>
        <p:nvSpPr>
          <p:cNvPr id="56" name="Line 23"/>
          <p:cNvSpPr>
            <a:spLocks noChangeShapeType="1"/>
          </p:cNvSpPr>
          <p:nvPr/>
        </p:nvSpPr>
        <p:spPr bwMode="auto">
          <a:xfrm flipH="1" flipV="1">
            <a:off x="6392267" y="6387323"/>
            <a:ext cx="1508125" cy="0"/>
          </a:xfrm>
          <a:prstGeom prst="line">
            <a:avLst/>
          </a:prstGeom>
          <a:noFill/>
          <a:ln w="12700">
            <a:solidFill>
              <a:schemeClr val="tx2">
                <a:lumMod val="85000"/>
                <a:lumOff val="15000"/>
              </a:schemeClr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4850804" y="4156885"/>
            <a:ext cx="2203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tx1"/>
                </a:solidFill>
                <a:latin typeface="Arial" charset="0"/>
              </a:rPr>
              <a:t>The bilinear model</a:t>
            </a:r>
          </a:p>
        </p:txBody>
      </p:sp>
      <p:graphicFrame>
        <p:nvGraphicFramePr>
          <p:cNvPr id="58" name="Object 25"/>
          <p:cNvGraphicFramePr>
            <a:graphicFrameLocks noChangeAspect="1"/>
          </p:cNvGraphicFramePr>
          <p:nvPr/>
        </p:nvGraphicFramePr>
        <p:xfrm>
          <a:off x="7290792" y="4094973"/>
          <a:ext cx="2698750" cy="539750"/>
        </p:xfrm>
        <a:graphic>
          <a:graphicData uri="http://schemas.openxmlformats.org/presentationml/2006/ole">
            <p:oleObj spid="_x0000_s9220" name="Equation" r:id="rId6" imgW="1485720" imgH="253800" progId="Equation.3">
              <p:embed/>
            </p:oleObj>
          </a:graphicData>
        </a:graphic>
      </p:graphicFrame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4622204" y="3713973"/>
            <a:ext cx="27876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tx1"/>
                </a:solidFill>
                <a:latin typeface="Arial" charset="0"/>
              </a:rPr>
              <a:t>Neuronal state equation</a:t>
            </a:r>
          </a:p>
        </p:txBody>
      </p:sp>
      <p:graphicFrame>
        <p:nvGraphicFramePr>
          <p:cNvPr id="60" name="Object 38"/>
          <p:cNvGraphicFramePr>
            <a:graphicFrameLocks noChangeAspect="1"/>
          </p:cNvGraphicFramePr>
          <p:nvPr/>
        </p:nvGraphicFramePr>
        <p:xfrm>
          <a:off x="7336829" y="3609198"/>
          <a:ext cx="1924050" cy="481012"/>
        </p:xfrm>
        <a:graphic>
          <a:graphicData uri="http://schemas.openxmlformats.org/presentationml/2006/ole">
            <p:oleObj spid="_x0000_s9221" name="Equation" r:id="rId7" imgW="914400" imgH="228600" progId="Equation.3">
              <p:embed/>
            </p:oleObj>
          </a:graphicData>
        </a:graphic>
      </p:graphicFrame>
      <p:graphicFrame>
        <p:nvGraphicFramePr>
          <p:cNvPr id="61" name="Object 42"/>
          <p:cNvGraphicFramePr>
            <a:graphicFrameLocks noChangeAspect="1"/>
          </p:cNvGraphicFramePr>
          <p:nvPr/>
        </p:nvGraphicFramePr>
        <p:xfrm>
          <a:off x="7989292" y="4742673"/>
          <a:ext cx="2006600" cy="1968500"/>
        </p:xfrm>
        <a:graphic>
          <a:graphicData uri="http://schemas.openxmlformats.org/presentationml/2006/ole">
            <p:oleObj spid="_x0000_s9222" name="Equation" r:id="rId8" imgW="1320480" imgH="1295280" progId="Equation.3">
              <p:embed/>
            </p:oleObj>
          </a:graphicData>
        </a:graphic>
      </p:graphicFrame>
      <p:sp>
        <p:nvSpPr>
          <p:cNvPr id="63" name="Line 44"/>
          <p:cNvSpPr>
            <a:spLocks noChangeShapeType="1"/>
          </p:cNvSpPr>
          <p:nvPr/>
        </p:nvSpPr>
        <p:spPr bwMode="auto">
          <a:xfrm flipH="1" flipV="1">
            <a:off x="6602819" y="5029199"/>
            <a:ext cx="1297572" cy="809"/>
          </a:xfrm>
          <a:prstGeom prst="line">
            <a:avLst/>
          </a:prstGeom>
          <a:noFill/>
          <a:ln w="12700">
            <a:solidFill>
              <a:schemeClr val="tx2">
                <a:lumMod val="85000"/>
                <a:lumOff val="15000"/>
              </a:schemeClr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44"/>
          <p:cNvSpPr>
            <a:spLocks noChangeShapeType="1"/>
          </p:cNvSpPr>
          <p:nvPr/>
        </p:nvSpPr>
        <p:spPr bwMode="auto">
          <a:xfrm flipH="1" flipV="1">
            <a:off x="6560288" y="5688419"/>
            <a:ext cx="1333016" cy="4353"/>
          </a:xfrm>
          <a:prstGeom prst="line">
            <a:avLst/>
          </a:prstGeom>
          <a:noFill/>
          <a:ln w="12700">
            <a:solidFill>
              <a:schemeClr val="tx2">
                <a:lumMod val="85000"/>
                <a:lumOff val="15000"/>
              </a:schemeClr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3" name="Rectangle 2"/>
          <p:cNvSpPr>
            <a:spLocks noChangeArrowheads="1"/>
          </p:cNvSpPr>
          <p:nvPr/>
        </p:nvSpPr>
        <p:spPr bwMode="auto">
          <a:xfrm>
            <a:off x="4465638" y="5416550"/>
            <a:ext cx="3657600" cy="1295400"/>
          </a:xfrm>
          <a:prstGeom prst="rect">
            <a:avLst/>
          </a:prstGeom>
          <a:solidFill>
            <a:srgbClr val="80808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354" name="Rectangle 3"/>
          <p:cNvSpPr>
            <a:spLocks noChangeArrowheads="1"/>
          </p:cNvSpPr>
          <p:nvPr/>
        </p:nvSpPr>
        <p:spPr bwMode="auto">
          <a:xfrm>
            <a:off x="3979863" y="1844675"/>
            <a:ext cx="4572000" cy="3322638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5643563" y="2798763"/>
          <a:ext cx="1236662" cy="433387"/>
        </p:xfrm>
        <a:graphic>
          <a:graphicData uri="http://schemas.openxmlformats.org/presentationml/2006/ole">
            <p:oleObj spid="_x0000_s14338" name="Equation" r:id="rId4" imgW="1231560" imgH="431640" progId="Equation.3">
              <p:embed/>
            </p:oleObj>
          </a:graphicData>
        </a:graphic>
      </p:graphicFrame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6127750" y="2509838"/>
          <a:ext cx="119063" cy="146050"/>
        </p:xfrm>
        <a:graphic>
          <a:graphicData uri="http://schemas.openxmlformats.org/presentationml/2006/ole">
            <p:oleObj spid="_x0000_s14339" name="Equation" r:id="rId5" imgW="114120" imgH="139680" progId="Equation.3">
              <p:embed/>
            </p:oleObj>
          </a:graphicData>
        </a:graphic>
      </p:graphicFrame>
      <p:graphicFrame>
        <p:nvGraphicFramePr>
          <p:cNvPr id="14340" name="Object 6"/>
          <p:cNvGraphicFramePr>
            <a:graphicFrameLocks noChangeAspect="1"/>
          </p:cNvGraphicFramePr>
          <p:nvPr/>
        </p:nvGraphicFramePr>
        <p:xfrm>
          <a:off x="5387975" y="4543425"/>
          <a:ext cx="103188" cy="128588"/>
        </p:xfrm>
        <a:graphic>
          <a:graphicData uri="http://schemas.openxmlformats.org/presentationml/2006/ole">
            <p:oleObj spid="_x0000_s14340" name="Equation" r:id="rId6" imgW="114120" imgH="139680" progId="Equation.3">
              <p:embed/>
            </p:oleObj>
          </a:graphicData>
        </a:graphic>
      </p:graphicFrame>
      <p:cxnSp>
        <p:nvCxnSpPr>
          <p:cNvPr id="14355" name="AutoShape 7"/>
          <p:cNvCxnSpPr>
            <a:cxnSpLocks noChangeShapeType="1"/>
          </p:cNvCxnSpPr>
          <p:nvPr/>
        </p:nvCxnSpPr>
        <p:spPr bwMode="auto">
          <a:xfrm rot="5400000">
            <a:off x="5426075" y="3187700"/>
            <a:ext cx="792163" cy="881063"/>
          </a:xfrm>
          <a:prstGeom prst="bentConnector3">
            <a:avLst>
              <a:gd name="adj1" fmla="val 49898"/>
            </a:avLst>
          </a:prstGeom>
          <a:noFill/>
          <a:ln w="3175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14356" name="AutoShape 8"/>
          <p:cNvCxnSpPr>
            <a:cxnSpLocks noChangeShapeType="1"/>
          </p:cNvCxnSpPr>
          <p:nvPr/>
        </p:nvCxnSpPr>
        <p:spPr bwMode="auto">
          <a:xfrm rot="16200000" flipH="1">
            <a:off x="6321425" y="3173413"/>
            <a:ext cx="792163" cy="909637"/>
          </a:xfrm>
          <a:prstGeom prst="bentConnector3">
            <a:avLst>
              <a:gd name="adj1" fmla="val 49898"/>
            </a:avLst>
          </a:prstGeom>
          <a:noFill/>
          <a:ln w="3175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14357" name="Text Box 9"/>
          <p:cNvSpPr txBox="1">
            <a:spLocks noChangeArrowheads="1"/>
          </p:cNvSpPr>
          <p:nvPr/>
        </p:nvSpPr>
        <p:spPr bwMode="auto">
          <a:xfrm>
            <a:off x="6599238" y="269875"/>
            <a:ext cx="725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0"/>
              <a:t>inputs</a:t>
            </a:r>
          </a:p>
        </p:txBody>
      </p:sp>
      <p:cxnSp>
        <p:nvCxnSpPr>
          <p:cNvPr id="14358" name="AutoShape 10"/>
          <p:cNvCxnSpPr>
            <a:cxnSpLocks noChangeShapeType="1"/>
          </p:cNvCxnSpPr>
          <p:nvPr/>
        </p:nvCxnSpPr>
        <p:spPr bwMode="auto">
          <a:xfrm rot="16200000" flipH="1">
            <a:off x="5368925" y="4467225"/>
            <a:ext cx="936625" cy="9112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graphicFrame>
        <p:nvGraphicFramePr>
          <p:cNvPr id="14341" name="Object 11"/>
          <p:cNvGraphicFramePr>
            <a:graphicFrameLocks noChangeAspect="1"/>
          </p:cNvGraphicFramePr>
          <p:nvPr/>
        </p:nvGraphicFramePr>
        <p:xfrm>
          <a:off x="6076950" y="4111625"/>
          <a:ext cx="103188" cy="128588"/>
        </p:xfrm>
        <a:graphic>
          <a:graphicData uri="http://schemas.openxmlformats.org/presentationml/2006/ole">
            <p:oleObj spid="_x0000_s14341" name="Equation" r:id="rId7" imgW="114120" imgH="139680" progId="Equation.3">
              <p:embed/>
            </p:oleObj>
          </a:graphicData>
        </a:graphic>
      </p:graphicFrame>
      <p:graphicFrame>
        <p:nvGraphicFramePr>
          <p:cNvPr id="14342" name="Object 12"/>
          <p:cNvGraphicFramePr>
            <a:graphicFrameLocks noChangeAspect="1"/>
          </p:cNvGraphicFramePr>
          <p:nvPr/>
        </p:nvGraphicFramePr>
        <p:xfrm>
          <a:off x="7264400" y="4313238"/>
          <a:ext cx="114300" cy="149225"/>
        </p:xfrm>
        <a:graphic>
          <a:graphicData uri="http://schemas.openxmlformats.org/presentationml/2006/ole">
            <p:oleObj spid="_x0000_s14342" name="Equation" r:id="rId8" imgW="126720" imgH="164880" progId="Equation.3">
              <p:embed/>
            </p:oleObj>
          </a:graphicData>
        </a:graphic>
      </p:graphicFrame>
      <p:graphicFrame>
        <p:nvGraphicFramePr>
          <p:cNvPr id="14343" name="Object 13"/>
          <p:cNvGraphicFramePr>
            <a:graphicFrameLocks noChangeAspect="1"/>
          </p:cNvGraphicFramePr>
          <p:nvPr/>
        </p:nvGraphicFramePr>
        <p:xfrm>
          <a:off x="6326188" y="4024313"/>
          <a:ext cx="1690687" cy="430212"/>
        </p:xfrm>
        <a:graphic>
          <a:graphicData uri="http://schemas.openxmlformats.org/presentationml/2006/ole">
            <p:oleObj spid="_x0000_s14343" name="Equation" r:id="rId9" imgW="1688760" imgH="431640" progId="Equation.3">
              <p:embed/>
            </p:oleObj>
          </a:graphicData>
        </a:graphic>
      </p:graphicFrame>
      <p:graphicFrame>
        <p:nvGraphicFramePr>
          <p:cNvPr id="14344" name="Object 14"/>
          <p:cNvGraphicFramePr>
            <a:graphicFrameLocks noChangeAspect="1"/>
          </p:cNvGraphicFramePr>
          <p:nvPr/>
        </p:nvGraphicFramePr>
        <p:xfrm>
          <a:off x="4887913" y="4024313"/>
          <a:ext cx="987425" cy="430212"/>
        </p:xfrm>
        <a:graphic>
          <a:graphicData uri="http://schemas.openxmlformats.org/presentationml/2006/ole">
            <p:oleObj spid="_x0000_s14344" name="Equation" r:id="rId10" imgW="990360" imgH="431640" progId="Equation.3">
              <p:embed/>
            </p:oleObj>
          </a:graphicData>
        </a:graphic>
      </p:graphicFrame>
      <p:cxnSp>
        <p:nvCxnSpPr>
          <p:cNvPr id="14359" name="AutoShape 15"/>
          <p:cNvCxnSpPr>
            <a:cxnSpLocks noChangeShapeType="1"/>
          </p:cNvCxnSpPr>
          <p:nvPr/>
        </p:nvCxnSpPr>
        <p:spPr bwMode="auto">
          <a:xfrm rot="5400000">
            <a:off x="6262687" y="4481513"/>
            <a:ext cx="936625" cy="8826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4360" name="AutoShape 16"/>
          <p:cNvCxnSpPr>
            <a:cxnSpLocks noChangeShapeType="1"/>
          </p:cNvCxnSpPr>
          <p:nvPr/>
        </p:nvCxnSpPr>
        <p:spPr bwMode="auto">
          <a:xfrm>
            <a:off x="5875338" y="4240213"/>
            <a:ext cx="4508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61" name="AutoShape 17"/>
          <p:cNvCxnSpPr>
            <a:cxnSpLocks noChangeShapeType="1"/>
          </p:cNvCxnSpPr>
          <p:nvPr/>
        </p:nvCxnSpPr>
        <p:spPr bwMode="auto">
          <a:xfrm rot="16200000" flipV="1">
            <a:off x="5027613" y="4100513"/>
            <a:ext cx="214312" cy="493712"/>
          </a:xfrm>
          <a:prstGeom prst="bentConnector4">
            <a:avLst>
              <a:gd name="adj1" fmla="val -105926"/>
              <a:gd name="adj2" fmla="val 14630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4362" name="AutoShape 18"/>
          <p:cNvCxnSpPr>
            <a:cxnSpLocks noChangeShapeType="1"/>
          </p:cNvCxnSpPr>
          <p:nvPr/>
        </p:nvCxnSpPr>
        <p:spPr bwMode="auto">
          <a:xfrm rot="10800000">
            <a:off x="5637213" y="2211388"/>
            <a:ext cx="6350" cy="804862"/>
          </a:xfrm>
          <a:prstGeom prst="bentConnector3">
            <a:avLst>
              <a:gd name="adj1" fmla="val 37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graphicFrame>
        <p:nvGraphicFramePr>
          <p:cNvPr id="14345" name="Object 19"/>
          <p:cNvGraphicFramePr>
            <a:graphicFrameLocks noChangeAspect="1"/>
          </p:cNvGraphicFramePr>
          <p:nvPr/>
        </p:nvGraphicFramePr>
        <p:xfrm>
          <a:off x="5191125" y="2468563"/>
          <a:ext cx="160338" cy="214312"/>
        </p:xfrm>
        <a:graphic>
          <a:graphicData uri="http://schemas.openxmlformats.org/presentationml/2006/ole">
            <p:oleObj spid="_x0000_s14345" name="Equation" r:id="rId11" imgW="152280" imgH="203040" progId="Equation.3">
              <p:embed/>
            </p:oleObj>
          </a:graphicData>
        </a:graphic>
      </p:graphicFrame>
      <p:cxnSp>
        <p:nvCxnSpPr>
          <p:cNvPr id="14363" name="AutoShape 20"/>
          <p:cNvCxnSpPr>
            <a:cxnSpLocks noChangeShapeType="1"/>
          </p:cNvCxnSpPr>
          <p:nvPr/>
        </p:nvCxnSpPr>
        <p:spPr bwMode="auto">
          <a:xfrm rot="5400000" flipH="1" flipV="1">
            <a:off x="6467475" y="2003426"/>
            <a:ext cx="204787" cy="620712"/>
          </a:xfrm>
          <a:prstGeom prst="bentConnector4">
            <a:avLst>
              <a:gd name="adj1" fmla="val -111630"/>
              <a:gd name="adj2" fmla="val 13657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graphicFrame>
        <p:nvGraphicFramePr>
          <p:cNvPr id="14346" name="Object 21"/>
          <p:cNvGraphicFramePr>
            <a:graphicFrameLocks noChangeAspect="1"/>
          </p:cNvGraphicFramePr>
          <p:nvPr/>
        </p:nvGraphicFramePr>
        <p:xfrm>
          <a:off x="7046913" y="4527550"/>
          <a:ext cx="115887" cy="150813"/>
        </p:xfrm>
        <a:graphic>
          <a:graphicData uri="http://schemas.openxmlformats.org/presentationml/2006/ole">
            <p:oleObj spid="_x0000_s14346" name="Equation" r:id="rId12" imgW="126720" imgH="164880" progId="Equation.3">
              <p:embed/>
            </p:oleObj>
          </a:graphicData>
        </a:graphic>
      </p:graphicFrame>
      <p:cxnSp>
        <p:nvCxnSpPr>
          <p:cNvPr id="14364" name="AutoShape 22"/>
          <p:cNvCxnSpPr>
            <a:cxnSpLocks noChangeShapeType="1"/>
          </p:cNvCxnSpPr>
          <p:nvPr/>
        </p:nvCxnSpPr>
        <p:spPr bwMode="auto">
          <a:xfrm rot="16200000" flipH="1">
            <a:off x="6068219" y="1815306"/>
            <a:ext cx="381000" cy="1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graphicFrame>
        <p:nvGraphicFramePr>
          <p:cNvPr id="14347" name="Object 23"/>
          <p:cNvGraphicFramePr>
            <a:graphicFrameLocks noChangeAspect="1"/>
          </p:cNvGraphicFramePr>
          <p:nvPr/>
        </p:nvGraphicFramePr>
        <p:xfrm>
          <a:off x="5637213" y="2006600"/>
          <a:ext cx="1243012" cy="409575"/>
        </p:xfrm>
        <a:graphic>
          <a:graphicData uri="http://schemas.openxmlformats.org/presentationml/2006/ole">
            <p:oleObj spid="_x0000_s14347" name="Equation" r:id="rId13" imgW="1244520" imgH="406080" progId="Equation.3">
              <p:embed/>
            </p:oleObj>
          </a:graphicData>
        </a:graphic>
      </p:graphicFrame>
      <p:cxnSp>
        <p:nvCxnSpPr>
          <p:cNvPr id="14365" name="AutoShape 24"/>
          <p:cNvCxnSpPr>
            <a:cxnSpLocks noChangeShapeType="1"/>
          </p:cNvCxnSpPr>
          <p:nvPr/>
        </p:nvCxnSpPr>
        <p:spPr bwMode="auto">
          <a:xfrm rot="5400000" flipH="1" flipV="1">
            <a:off x="7487444" y="3925094"/>
            <a:ext cx="214312" cy="844550"/>
          </a:xfrm>
          <a:prstGeom prst="bentConnector4">
            <a:avLst>
              <a:gd name="adj1" fmla="val -105926"/>
              <a:gd name="adj2" fmla="val 12688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4366" name="Text Box 25"/>
          <p:cNvSpPr txBox="1">
            <a:spLocks noChangeArrowheads="1"/>
          </p:cNvSpPr>
          <p:nvPr/>
        </p:nvSpPr>
        <p:spPr bwMode="auto">
          <a:xfrm>
            <a:off x="6103938" y="2444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0" i="1"/>
              <a:t>u</a:t>
            </a:r>
            <a:endParaRPr lang="en-US" sz="1800" b="0" i="1"/>
          </a:p>
        </p:txBody>
      </p:sp>
      <p:graphicFrame>
        <p:nvGraphicFramePr>
          <p:cNvPr id="14348" name="Object 26"/>
          <p:cNvGraphicFramePr>
            <a:graphicFrameLocks noChangeAspect="1"/>
          </p:cNvGraphicFramePr>
          <p:nvPr/>
        </p:nvGraphicFramePr>
        <p:xfrm>
          <a:off x="7127875" y="2354263"/>
          <a:ext cx="120650" cy="147637"/>
        </p:xfrm>
        <a:graphic>
          <a:graphicData uri="http://schemas.openxmlformats.org/presentationml/2006/ole">
            <p:oleObj spid="_x0000_s14348" name="Equation" r:id="rId14" imgW="114120" imgH="139680" progId="Equation.3">
              <p:embed/>
            </p:oleObj>
          </a:graphicData>
        </a:graphic>
      </p:graphicFrame>
      <p:cxnSp>
        <p:nvCxnSpPr>
          <p:cNvPr id="14367" name="AutoShape 27"/>
          <p:cNvCxnSpPr>
            <a:cxnSpLocks noChangeShapeType="1"/>
          </p:cNvCxnSpPr>
          <p:nvPr/>
        </p:nvCxnSpPr>
        <p:spPr bwMode="auto">
          <a:xfrm rot="16200000" flipH="1">
            <a:off x="6069807" y="2605881"/>
            <a:ext cx="382588" cy="3175"/>
          </a:xfrm>
          <a:prstGeom prst="bentConnector3">
            <a:avLst>
              <a:gd name="adj1" fmla="val 4979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graphicFrame>
        <p:nvGraphicFramePr>
          <p:cNvPr id="14349" name="Object 28"/>
          <p:cNvGraphicFramePr>
            <a:graphicFrameLocks noChangeAspect="1"/>
          </p:cNvGraphicFramePr>
          <p:nvPr/>
        </p:nvGraphicFramePr>
        <p:xfrm>
          <a:off x="5292725" y="1082675"/>
          <a:ext cx="1928813" cy="542925"/>
        </p:xfrm>
        <a:graphic>
          <a:graphicData uri="http://schemas.openxmlformats.org/presentationml/2006/ole">
            <p:oleObj spid="_x0000_s14349" name="Equation" r:id="rId15" imgW="1714320" imgH="482400" progId="Equation.3">
              <p:embed/>
            </p:oleObj>
          </a:graphicData>
        </a:graphic>
      </p:graphicFrame>
      <p:grpSp>
        <p:nvGrpSpPr>
          <p:cNvPr id="14368" name="Group 29"/>
          <p:cNvGrpSpPr>
            <a:grpSpLocks/>
          </p:cNvGrpSpPr>
          <p:nvPr/>
        </p:nvGrpSpPr>
        <p:grpSpPr bwMode="auto">
          <a:xfrm>
            <a:off x="4437063" y="228600"/>
            <a:ext cx="1676400" cy="673100"/>
            <a:chOff x="4104" y="432"/>
            <a:chExt cx="1056" cy="424"/>
          </a:xfrm>
        </p:grpSpPr>
        <p:sp>
          <p:nvSpPr>
            <p:cNvPr id="14381" name="Text Box 30"/>
            <p:cNvSpPr txBox="1">
              <a:spLocks noChangeArrowheads="1"/>
            </p:cNvSpPr>
            <p:nvPr/>
          </p:nvSpPr>
          <p:spPr bwMode="auto">
            <a:xfrm>
              <a:off x="5017" y="683"/>
              <a:ext cx="143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0"/>
                <a:t>t</a:t>
              </a:r>
            </a:p>
          </p:txBody>
        </p:sp>
        <p:pic>
          <p:nvPicPr>
            <p:cNvPr id="14382" name="Picture 31" descr="inputs_ER"/>
            <p:cNvPicPr>
              <a:picLocks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104" y="432"/>
              <a:ext cx="93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83" name="Line 32"/>
            <p:cNvSpPr>
              <a:spLocks noChangeShapeType="1"/>
            </p:cNvSpPr>
            <p:nvPr/>
          </p:nvSpPr>
          <p:spPr bwMode="auto">
            <a:xfrm flipV="1">
              <a:off x="4152" y="768"/>
              <a:ext cx="8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4369" name="Picture 33"/>
          <p:cNvPicPr>
            <a:picLocks noChangeAspect="1" noChangeArrowheads="1"/>
          </p:cNvPicPr>
          <p:nvPr/>
        </p:nvPicPr>
        <p:blipFill>
          <a:blip r:embed="rId17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8323263" y="5614988"/>
            <a:ext cx="1035050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7332663" y="1160793"/>
            <a:ext cx="22493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neural state equation</a:t>
            </a:r>
          </a:p>
        </p:txBody>
      </p:sp>
      <p:graphicFrame>
        <p:nvGraphicFramePr>
          <p:cNvPr id="14350" name="Object 35"/>
          <p:cNvGraphicFramePr>
            <a:graphicFrameLocks noChangeAspect="1"/>
          </p:cNvGraphicFramePr>
          <p:nvPr/>
        </p:nvGraphicFramePr>
        <p:xfrm>
          <a:off x="4703763" y="5500688"/>
          <a:ext cx="3179762" cy="1192212"/>
        </p:xfrm>
        <a:graphic>
          <a:graphicData uri="http://schemas.openxmlformats.org/presentationml/2006/ole">
            <p:oleObj spid="_x0000_s14350" name="Equation" r:id="rId18" imgW="3047760" imgH="1143000" progId="Equation.3">
              <p:embed/>
            </p:oleObj>
          </a:graphicData>
        </a:graphic>
      </p:graphicFrame>
      <p:sp>
        <p:nvSpPr>
          <p:cNvPr id="14371" name="Text Box 36"/>
          <p:cNvSpPr txBox="1">
            <a:spLocks noChangeArrowheads="1"/>
          </p:cNvSpPr>
          <p:nvPr/>
        </p:nvSpPr>
        <p:spPr bwMode="auto">
          <a:xfrm>
            <a:off x="8551863" y="3092450"/>
            <a:ext cx="1752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dirty="0"/>
              <a:t>hemodynamic state equations</a:t>
            </a:r>
            <a:endParaRPr lang="en-US" dirty="0"/>
          </a:p>
        </p:txBody>
      </p:sp>
      <p:cxnSp>
        <p:nvCxnSpPr>
          <p:cNvPr id="14372" name="AutoShape 37"/>
          <p:cNvCxnSpPr>
            <a:cxnSpLocks noChangeShapeType="1"/>
            <a:stCxn id="14366" idx="2"/>
          </p:cNvCxnSpPr>
          <p:nvPr/>
        </p:nvCxnSpPr>
        <p:spPr bwMode="auto">
          <a:xfrm rot="5400000">
            <a:off x="6022975" y="846138"/>
            <a:ext cx="471487" cy="1588"/>
          </a:xfrm>
          <a:prstGeom prst="bentConnector3">
            <a:avLst>
              <a:gd name="adj1" fmla="val 4983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graphicFrame>
        <p:nvGraphicFramePr>
          <p:cNvPr id="14351" name="Object 38"/>
          <p:cNvGraphicFramePr>
            <a:graphicFrameLocks noChangeAspect="1"/>
          </p:cNvGraphicFramePr>
          <p:nvPr/>
        </p:nvGraphicFramePr>
        <p:xfrm>
          <a:off x="6088063" y="3344863"/>
          <a:ext cx="160337" cy="214312"/>
        </p:xfrm>
        <a:graphic>
          <a:graphicData uri="http://schemas.openxmlformats.org/presentationml/2006/ole">
            <p:oleObj spid="_x0000_s14351" name="Equation" r:id="rId19" imgW="152280" imgH="203040" progId="Equation.3">
              <p:embed/>
            </p:oleObj>
          </a:graphicData>
        </a:graphic>
      </p:graphicFrame>
      <p:sp>
        <p:nvSpPr>
          <p:cNvPr id="14373" name="Text Box 39"/>
          <p:cNvSpPr txBox="1">
            <a:spLocks noChangeArrowheads="1"/>
          </p:cNvSpPr>
          <p:nvPr/>
        </p:nvSpPr>
        <p:spPr bwMode="auto">
          <a:xfrm>
            <a:off x="5437188" y="36830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b="0">
                <a:solidFill>
                  <a:srgbClr val="5F5F5F"/>
                </a:solidFill>
              </a:rPr>
              <a:t>Balloon model</a:t>
            </a:r>
            <a:endParaRPr lang="en-US" b="0">
              <a:solidFill>
                <a:srgbClr val="5F5F5F"/>
              </a:solidFill>
            </a:endParaRPr>
          </a:p>
        </p:txBody>
      </p:sp>
      <p:sp>
        <p:nvSpPr>
          <p:cNvPr id="14374" name="Text Box 40"/>
          <p:cNvSpPr txBox="1">
            <a:spLocks noChangeArrowheads="1"/>
          </p:cNvSpPr>
          <p:nvPr/>
        </p:nvSpPr>
        <p:spPr bwMode="auto">
          <a:xfrm>
            <a:off x="6237288" y="6073775"/>
            <a:ext cx="1981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b="0">
                <a:solidFill>
                  <a:schemeClr val="bg1"/>
                </a:solidFill>
              </a:rPr>
              <a:t>BOLD signal change equation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052138" name="Text Box 42"/>
          <p:cNvSpPr txBox="1">
            <a:spLocks noChangeArrowheads="1"/>
          </p:cNvSpPr>
          <p:nvPr/>
        </p:nvSpPr>
        <p:spPr bwMode="auto">
          <a:xfrm>
            <a:off x="445951" y="2008155"/>
            <a:ext cx="3454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0" dirty="0">
                <a:latin typeface="Arial Unicode MS" pitchFamily="34" charset="-128"/>
                <a:cs typeface="Arial" charset="0"/>
              </a:rPr>
              <a:t>important for model fitting, but of no interest for statistical inference</a:t>
            </a:r>
          </a:p>
        </p:txBody>
      </p:sp>
      <p:sp>
        <p:nvSpPr>
          <p:cNvPr id="2052140" name="Rectangle 44"/>
          <p:cNvSpPr>
            <a:spLocks noChangeArrowheads="1"/>
          </p:cNvSpPr>
          <p:nvPr/>
        </p:nvSpPr>
        <p:spPr bwMode="auto">
          <a:xfrm>
            <a:off x="169863" y="1268413"/>
            <a:ext cx="38354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150000"/>
              </a:spcBef>
              <a:buFontTx/>
              <a:buChar char="•"/>
              <a:tabLst>
                <a:tab pos="1081088" algn="l"/>
              </a:tabLst>
            </a:pPr>
            <a:r>
              <a:rPr lang="en-GB" sz="2000" b="0" dirty="0" smtClean="0">
                <a:latin typeface="Arial Unicode MS" pitchFamily="34" charset="-128"/>
              </a:rPr>
              <a:t>H</a:t>
            </a:r>
            <a:r>
              <a:rPr lang="en-US" sz="2000" b="0" dirty="0" smtClean="0">
                <a:latin typeface="Arial Unicode MS" pitchFamily="34" charset="-128"/>
                <a:cs typeface="Arial" charset="0"/>
              </a:rPr>
              <a:t>e</a:t>
            </a:r>
            <a:r>
              <a:rPr lang="en-GB" sz="2000" b="0" dirty="0" err="1">
                <a:latin typeface="Arial Unicode MS" pitchFamily="34" charset="-128"/>
              </a:rPr>
              <a:t>modynamic</a:t>
            </a:r>
            <a:r>
              <a:rPr lang="en-GB" sz="2000" b="0" dirty="0">
                <a:latin typeface="Arial Unicode MS" pitchFamily="34" charset="-128"/>
              </a:rPr>
              <a:t> parameters:</a:t>
            </a:r>
          </a:p>
        </p:txBody>
      </p:sp>
      <p:sp>
        <p:nvSpPr>
          <p:cNvPr id="2052141" name="Rectangle 45"/>
          <p:cNvSpPr>
            <a:spLocks noChangeArrowheads="1"/>
          </p:cNvSpPr>
          <p:nvPr/>
        </p:nvSpPr>
        <p:spPr bwMode="auto">
          <a:xfrm>
            <a:off x="169863" y="3667613"/>
            <a:ext cx="38322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150000"/>
              </a:spcBef>
              <a:buFontTx/>
              <a:buChar char="•"/>
              <a:tabLst>
                <a:tab pos="1081088" algn="l"/>
              </a:tabLst>
            </a:pPr>
            <a:r>
              <a:rPr lang="en-GB" sz="2000" b="0" dirty="0">
                <a:latin typeface="Arial Unicode MS" pitchFamily="34" charset="-128"/>
              </a:rPr>
              <a:t>Empirically determined</a:t>
            </a:r>
            <a:br>
              <a:rPr lang="en-GB" sz="2000" b="0" dirty="0">
                <a:latin typeface="Arial Unicode MS" pitchFamily="34" charset="-128"/>
              </a:rPr>
            </a:br>
            <a:r>
              <a:rPr lang="en-GB" sz="2000" b="0" i="1" dirty="0">
                <a:latin typeface="Arial Unicode MS" pitchFamily="34" charset="-128"/>
              </a:rPr>
              <a:t>a priori</a:t>
            </a:r>
            <a:r>
              <a:rPr lang="en-GB" sz="2000" b="0" dirty="0">
                <a:latin typeface="Arial Unicode MS" pitchFamily="34" charset="-128"/>
              </a:rPr>
              <a:t> distributions.</a:t>
            </a:r>
          </a:p>
          <a:p>
            <a:pPr marL="342900" indent="-342900">
              <a:spcBef>
                <a:spcPct val="80000"/>
              </a:spcBef>
              <a:buFontTx/>
              <a:buChar char="•"/>
              <a:tabLst>
                <a:tab pos="1081088" algn="l"/>
              </a:tabLst>
            </a:pPr>
            <a:r>
              <a:rPr lang="en-GB" sz="2000" b="0" dirty="0">
                <a:latin typeface="Arial Unicode MS" pitchFamily="34" charset="-128"/>
              </a:rPr>
              <a:t>A</a:t>
            </a:r>
            <a:r>
              <a:rPr lang="en-US" sz="2000" b="0" dirty="0" err="1">
                <a:latin typeface="Arial Unicode MS" pitchFamily="34" charset="-128"/>
              </a:rPr>
              <a:t>rea</a:t>
            </a:r>
            <a:r>
              <a:rPr lang="en-US" sz="2000" b="0" dirty="0">
                <a:latin typeface="Arial Unicode MS" pitchFamily="34" charset="-128"/>
              </a:rPr>
              <a:t>-specific estimates </a:t>
            </a:r>
            <a:br>
              <a:rPr lang="en-US" sz="2000" b="0" dirty="0">
                <a:latin typeface="Arial Unicode MS" pitchFamily="34" charset="-128"/>
              </a:rPr>
            </a:br>
            <a:r>
              <a:rPr lang="en-US" sz="2000" b="0" dirty="0">
                <a:latin typeface="Arial Unicode MS" pitchFamily="34" charset="-128"/>
              </a:rPr>
              <a:t>(like neural parameters)</a:t>
            </a:r>
            <a:br>
              <a:rPr lang="en-US" sz="2000" b="0" dirty="0">
                <a:latin typeface="Arial Unicode MS" pitchFamily="34" charset="-128"/>
              </a:rPr>
            </a:br>
            <a:r>
              <a:rPr lang="en-US" sz="2000" b="0" dirty="0">
                <a:latin typeface="Arial Unicode MS" pitchFamily="34" charset="-128"/>
                <a:sym typeface="Symbol" pitchFamily="18" charset="2"/>
              </a:rPr>
              <a:t> </a:t>
            </a:r>
            <a:r>
              <a:rPr lang="en-US" sz="2000" u="sng" dirty="0">
                <a:solidFill>
                  <a:srgbClr val="0000FF"/>
                </a:solidFill>
                <a:latin typeface="Arial Unicode MS" pitchFamily="34" charset="-128"/>
                <a:sym typeface="Symbol" pitchFamily="18" charset="2"/>
              </a:rPr>
              <a:t>region-specific</a:t>
            </a:r>
            <a:r>
              <a:rPr lang="en-US" sz="2000" b="0" dirty="0">
                <a:solidFill>
                  <a:srgbClr val="0000FF"/>
                </a:solidFill>
                <a:latin typeface="Arial Unicode MS" pitchFamily="34" charset="-128"/>
                <a:sym typeface="Symbol" pitchFamily="18" charset="2"/>
              </a:rPr>
              <a:t> </a:t>
            </a:r>
            <a:r>
              <a:rPr lang="en-US" sz="2000" b="0" dirty="0" smtClean="0">
                <a:solidFill>
                  <a:srgbClr val="0000FF"/>
                </a:solidFill>
                <a:latin typeface="Arial Unicode MS" pitchFamily="34" charset="-128"/>
                <a:sym typeface="Symbol" pitchFamily="18" charset="2"/>
              </a:rPr>
              <a:t>HRFs </a:t>
            </a:r>
            <a:r>
              <a:rPr lang="en-US" sz="2000" b="0" dirty="0" smtClean="0">
                <a:latin typeface="Arial Unicode MS" pitchFamily="34" charset="-128"/>
                <a:sym typeface="Symbol" pitchFamily="18" charset="2"/>
              </a:rPr>
              <a:t>!!</a:t>
            </a:r>
            <a:endParaRPr lang="en-US" sz="2000" b="0" dirty="0">
              <a:latin typeface="Arial Unicode MS" pitchFamily="34" charset="-128"/>
              <a:sym typeface="Symbol" pitchFamily="18" charset="2"/>
            </a:endParaRPr>
          </a:p>
        </p:txBody>
      </p:sp>
      <p:sp>
        <p:nvSpPr>
          <p:cNvPr id="14379" name="Rectangle 46"/>
          <p:cNvSpPr>
            <a:spLocks noChangeArrowheads="1"/>
          </p:cNvSpPr>
          <p:nvPr/>
        </p:nvSpPr>
        <p:spPr bwMode="auto">
          <a:xfrm>
            <a:off x="184150" y="449263"/>
            <a:ext cx="41052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>
                <a:latin typeface="Arial Unicode MS" pitchFamily="34" charset="-128"/>
              </a:rPr>
              <a:t>The he</a:t>
            </a:r>
            <a:r>
              <a:rPr lang="en-US" sz="2400">
                <a:latin typeface="Arial Unicode MS" pitchFamily="34" charset="-128"/>
                <a:cs typeface="Arial" charset="0"/>
              </a:rPr>
              <a:t>modynamic model</a:t>
            </a:r>
          </a:p>
        </p:txBody>
      </p:sp>
      <p:sp>
        <p:nvSpPr>
          <p:cNvPr id="14380" name="Text Box 47"/>
          <p:cNvSpPr txBox="1">
            <a:spLocks noChangeArrowheads="1"/>
          </p:cNvSpPr>
          <p:nvPr/>
        </p:nvSpPr>
        <p:spPr bwMode="auto">
          <a:xfrm>
            <a:off x="1352550" y="6183313"/>
            <a:ext cx="28225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400">
                <a:solidFill>
                  <a:srgbClr val="CC0066"/>
                </a:solidFill>
                <a:latin typeface="Times New Roman" pitchFamily="18" charset="0"/>
              </a:rPr>
              <a:t>[Friston et al. 2000, </a:t>
            </a:r>
            <a:r>
              <a:rPr lang="de-DE" sz="1400" i="1">
                <a:solidFill>
                  <a:srgbClr val="CC0066"/>
                </a:solidFill>
                <a:latin typeface="Times New Roman" pitchFamily="18" charset="0"/>
              </a:rPr>
              <a:t>NeuroImage</a:t>
            </a:r>
            <a:r>
              <a:rPr lang="de-DE" sz="1400">
                <a:solidFill>
                  <a:srgbClr val="CC0066"/>
                </a:solidFill>
                <a:latin typeface="Times New Roman" pitchFamily="18" charset="0"/>
              </a:rPr>
              <a:t>]</a:t>
            </a:r>
          </a:p>
          <a:p>
            <a:pPr eaLnBrk="0" hangingPunct="0"/>
            <a:r>
              <a:rPr lang="de-DE" sz="1400">
                <a:solidFill>
                  <a:srgbClr val="CC0066"/>
                </a:solidFill>
                <a:latin typeface="Times New Roman" pitchFamily="18" charset="0"/>
              </a:rPr>
              <a:t>[Stephan et al. 2007, </a:t>
            </a:r>
            <a:r>
              <a:rPr lang="de-DE" sz="1400" i="1">
                <a:solidFill>
                  <a:srgbClr val="CC0066"/>
                </a:solidFill>
                <a:latin typeface="Times New Roman" pitchFamily="18" charset="0"/>
              </a:rPr>
              <a:t>NeuroImage</a:t>
            </a:r>
            <a:r>
              <a:rPr lang="de-DE" sz="1400">
                <a:solidFill>
                  <a:srgbClr val="CC0066"/>
                </a:solidFill>
                <a:latin typeface="Times New Roman" pitchFamily="18" charset="0"/>
              </a:rPr>
              <a:t>]</a:t>
            </a:r>
            <a:endParaRPr lang="en-US" sz="1400">
              <a:solidFill>
                <a:srgbClr val="CC0066"/>
              </a:solidFill>
              <a:latin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229600" y="1520455"/>
            <a:ext cx="205739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n</a:t>
            </a:r>
            <a:r>
              <a:rPr lang="en-GB" dirty="0" smtClean="0">
                <a:solidFill>
                  <a:srgbClr val="FF0000"/>
                </a:solidFill>
              </a:rPr>
              <a:t>euronal input  z(t)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484782" y="5112336"/>
            <a:ext cx="18022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BOLD signal y(t)</a:t>
            </a:r>
            <a:endParaRPr lang="en-GB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138" grpId="0"/>
      <p:bldP spid="20521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Group 2"/>
          <p:cNvGrpSpPr>
            <a:grpSpLocks/>
          </p:cNvGrpSpPr>
          <p:nvPr/>
        </p:nvGrpSpPr>
        <p:grpSpPr bwMode="auto">
          <a:xfrm>
            <a:off x="3153352" y="1090613"/>
            <a:ext cx="3113088" cy="2968625"/>
            <a:chOff x="1998" y="743"/>
            <a:chExt cx="1960" cy="1870"/>
          </a:xfrm>
        </p:grpSpPr>
        <p:cxnSp>
          <p:nvCxnSpPr>
            <p:cNvPr id="15370" name="AutoShape 3"/>
            <p:cNvCxnSpPr>
              <a:cxnSpLocks noChangeShapeType="1"/>
              <a:stCxn id="15392" idx="3"/>
              <a:endCxn id="15376" idx="0"/>
            </p:cNvCxnSpPr>
            <p:nvPr/>
          </p:nvCxnSpPr>
          <p:spPr bwMode="auto">
            <a:xfrm flipH="1">
              <a:off x="2217" y="2037"/>
              <a:ext cx="209" cy="34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</p:cxnSp>
        <p:cxnSp>
          <p:nvCxnSpPr>
            <p:cNvPr id="15371" name="AutoShape 4"/>
            <p:cNvCxnSpPr>
              <a:cxnSpLocks noChangeShapeType="1"/>
              <a:stCxn id="15386" idx="3"/>
              <a:endCxn id="15392" idx="1"/>
            </p:cNvCxnSpPr>
            <p:nvPr/>
          </p:nvCxnSpPr>
          <p:spPr bwMode="auto">
            <a:xfrm>
              <a:off x="2425" y="1130"/>
              <a:ext cx="1" cy="58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15372" name="AutoShape 5"/>
            <p:cNvCxnSpPr>
              <a:cxnSpLocks noChangeShapeType="1"/>
              <a:stCxn id="15390" idx="5"/>
              <a:endCxn id="15377" idx="0"/>
            </p:cNvCxnSpPr>
            <p:nvPr/>
          </p:nvCxnSpPr>
          <p:spPr bwMode="auto">
            <a:xfrm>
              <a:off x="3654" y="2038"/>
              <a:ext cx="215" cy="34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</p:cxnSp>
        <p:grpSp>
          <p:nvGrpSpPr>
            <p:cNvPr id="15373" name="Group 6"/>
            <p:cNvGrpSpPr>
              <a:grpSpLocks/>
            </p:cNvGrpSpPr>
            <p:nvPr/>
          </p:nvGrpSpPr>
          <p:grpSpPr bwMode="auto">
            <a:xfrm>
              <a:off x="2360" y="1650"/>
              <a:ext cx="453" cy="453"/>
              <a:chOff x="409" y="3119"/>
              <a:chExt cx="453" cy="453"/>
            </a:xfrm>
          </p:grpSpPr>
          <p:sp>
            <p:nvSpPr>
              <p:cNvPr id="15392" name="Oval 7"/>
              <p:cNvSpPr>
                <a:spLocks noChangeAspect="1" noChangeArrowheads="1"/>
              </p:cNvSpPr>
              <p:nvPr/>
            </p:nvSpPr>
            <p:spPr bwMode="auto">
              <a:xfrm>
                <a:off x="409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393" name="Text Box 8"/>
              <p:cNvSpPr txBox="1">
                <a:spLocks noChangeArrowheads="1"/>
              </p:cNvSpPr>
              <p:nvPr/>
            </p:nvSpPr>
            <p:spPr bwMode="auto">
              <a:xfrm>
                <a:off x="505" y="3174"/>
                <a:ext cx="265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400">
                    <a:latin typeface="Arial Unicode MS" pitchFamily="34" charset="-128"/>
                  </a:rPr>
                  <a:t>R1</a:t>
                </a:r>
              </a:p>
              <a:p>
                <a:pPr algn="ctr" eaLnBrk="0" hangingPunct="0"/>
                <a:r>
                  <a:rPr lang="de-DE" sz="1400">
                    <a:latin typeface="Arial Unicode MS" pitchFamily="34" charset="-128"/>
                  </a:rPr>
                  <a:t>left</a:t>
                </a:r>
              </a:p>
            </p:txBody>
          </p:sp>
        </p:grpSp>
        <p:grpSp>
          <p:nvGrpSpPr>
            <p:cNvPr id="15374" name="Group 9"/>
            <p:cNvGrpSpPr>
              <a:grpSpLocks/>
            </p:cNvGrpSpPr>
            <p:nvPr/>
          </p:nvGrpSpPr>
          <p:grpSpPr bwMode="auto">
            <a:xfrm>
              <a:off x="3267" y="1651"/>
              <a:ext cx="453" cy="453"/>
              <a:chOff x="841" y="3119"/>
              <a:chExt cx="453" cy="453"/>
            </a:xfrm>
          </p:grpSpPr>
          <p:sp>
            <p:nvSpPr>
              <p:cNvPr id="15390" name="Oval 10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391" name="Text Box 11"/>
              <p:cNvSpPr txBox="1">
                <a:spLocks noChangeArrowheads="1"/>
              </p:cNvSpPr>
              <p:nvPr/>
            </p:nvSpPr>
            <p:spPr bwMode="auto">
              <a:xfrm>
                <a:off x="898" y="3174"/>
                <a:ext cx="33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400">
                    <a:latin typeface="Arial Unicode MS" pitchFamily="34" charset="-128"/>
                  </a:rPr>
                  <a:t>R2</a:t>
                </a:r>
              </a:p>
              <a:p>
                <a:pPr algn="ctr" eaLnBrk="0" hangingPunct="0"/>
                <a:r>
                  <a:rPr lang="de-DE" sz="1400">
                    <a:latin typeface="Arial Unicode MS" pitchFamily="34" charset="-128"/>
                  </a:rPr>
                  <a:t>right</a:t>
                </a:r>
              </a:p>
            </p:txBody>
          </p:sp>
        </p:grpSp>
        <p:cxnSp>
          <p:nvCxnSpPr>
            <p:cNvPr id="15375" name="AutoShape 12"/>
            <p:cNvCxnSpPr>
              <a:cxnSpLocks noChangeShapeType="1"/>
              <a:stCxn id="15392" idx="5"/>
              <a:endCxn id="15390" idx="3"/>
            </p:cNvCxnSpPr>
            <p:nvPr/>
          </p:nvCxnSpPr>
          <p:spPr bwMode="auto">
            <a:xfrm>
              <a:off x="2747" y="2037"/>
              <a:ext cx="586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5376" name="Text Box 13"/>
            <p:cNvSpPr txBox="1">
              <a:spLocks noChangeArrowheads="1"/>
            </p:cNvSpPr>
            <p:nvPr/>
          </p:nvSpPr>
          <p:spPr bwMode="auto">
            <a:xfrm>
              <a:off x="1998" y="2381"/>
              <a:ext cx="294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2000">
                  <a:solidFill>
                    <a:srgbClr val="3333FF"/>
                  </a:solidFill>
                  <a:latin typeface="Arial Unicode MS" pitchFamily="34" charset="-128"/>
                </a:rPr>
                <a:t>u2</a:t>
              </a:r>
            </a:p>
          </p:txBody>
        </p:sp>
        <p:sp>
          <p:nvSpPr>
            <p:cNvPr id="15377" name="Text Box 14"/>
            <p:cNvSpPr txBox="1">
              <a:spLocks noChangeArrowheads="1"/>
            </p:cNvSpPr>
            <p:nvPr/>
          </p:nvSpPr>
          <p:spPr bwMode="auto">
            <a:xfrm>
              <a:off x="3664" y="2381"/>
              <a:ext cx="294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2000">
                  <a:solidFill>
                    <a:srgbClr val="3333FF"/>
                  </a:solidFill>
                  <a:latin typeface="Arial Unicode MS" pitchFamily="34" charset="-128"/>
                </a:rPr>
                <a:t>u1</a:t>
              </a:r>
            </a:p>
          </p:txBody>
        </p:sp>
        <p:grpSp>
          <p:nvGrpSpPr>
            <p:cNvPr id="15378" name="Group 15"/>
            <p:cNvGrpSpPr>
              <a:grpSpLocks/>
            </p:cNvGrpSpPr>
            <p:nvPr/>
          </p:nvGrpSpPr>
          <p:grpSpPr bwMode="auto">
            <a:xfrm>
              <a:off x="3267" y="743"/>
              <a:ext cx="453" cy="453"/>
              <a:chOff x="841" y="3119"/>
              <a:chExt cx="453" cy="453"/>
            </a:xfrm>
          </p:grpSpPr>
          <p:sp>
            <p:nvSpPr>
              <p:cNvPr id="15388" name="Oval 16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389" name="Text Box 17"/>
              <p:cNvSpPr txBox="1">
                <a:spLocks noChangeArrowheads="1"/>
              </p:cNvSpPr>
              <p:nvPr/>
            </p:nvSpPr>
            <p:spPr bwMode="auto">
              <a:xfrm>
                <a:off x="898" y="3174"/>
                <a:ext cx="33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400">
                    <a:latin typeface="Arial Unicode MS" pitchFamily="34" charset="-128"/>
                  </a:rPr>
                  <a:t>R4</a:t>
                </a:r>
              </a:p>
              <a:p>
                <a:pPr algn="ctr" eaLnBrk="0" hangingPunct="0"/>
                <a:r>
                  <a:rPr lang="de-DE" sz="1400">
                    <a:latin typeface="Arial Unicode MS" pitchFamily="34" charset="-128"/>
                  </a:rPr>
                  <a:t>right</a:t>
                </a:r>
              </a:p>
            </p:txBody>
          </p:sp>
        </p:grpSp>
        <p:cxnSp>
          <p:nvCxnSpPr>
            <p:cNvPr id="15379" name="AutoShape 18"/>
            <p:cNvCxnSpPr>
              <a:cxnSpLocks noChangeShapeType="1"/>
              <a:stCxn id="15388" idx="3"/>
              <a:endCxn id="15390" idx="1"/>
            </p:cNvCxnSpPr>
            <p:nvPr/>
          </p:nvCxnSpPr>
          <p:spPr bwMode="auto">
            <a:xfrm>
              <a:off x="3333" y="1130"/>
              <a:ext cx="0" cy="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grpSp>
          <p:nvGrpSpPr>
            <p:cNvPr id="15380" name="Group 19"/>
            <p:cNvGrpSpPr>
              <a:grpSpLocks/>
            </p:cNvGrpSpPr>
            <p:nvPr/>
          </p:nvGrpSpPr>
          <p:grpSpPr bwMode="auto">
            <a:xfrm>
              <a:off x="2359" y="743"/>
              <a:ext cx="453" cy="453"/>
              <a:chOff x="841" y="3119"/>
              <a:chExt cx="453" cy="453"/>
            </a:xfrm>
          </p:grpSpPr>
          <p:sp>
            <p:nvSpPr>
              <p:cNvPr id="15386" name="Oval 20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387" name="Text Box 21"/>
              <p:cNvSpPr txBox="1">
                <a:spLocks noChangeArrowheads="1"/>
              </p:cNvSpPr>
              <p:nvPr/>
            </p:nvSpPr>
            <p:spPr bwMode="auto">
              <a:xfrm>
                <a:off x="932" y="3174"/>
                <a:ext cx="265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400">
                    <a:latin typeface="Arial Unicode MS" pitchFamily="34" charset="-128"/>
                  </a:rPr>
                  <a:t>R3</a:t>
                </a:r>
              </a:p>
              <a:p>
                <a:pPr algn="ctr" eaLnBrk="0" hangingPunct="0"/>
                <a:r>
                  <a:rPr lang="de-DE" sz="1400">
                    <a:latin typeface="Arial Unicode MS" pitchFamily="34" charset="-128"/>
                  </a:rPr>
                  <a:t>left</a:t>
                </a:r>
              </a:p>
            </p:txBody>
          </p:sp>
        </p:grpSp>
        <p:cxnSp>
          <p:nvCxnSpPr>
            <p:cNvPr id="15381" name="AutoShape 22"/>
            <p:cNvCxnSpPr>
              <a:cxnSpLocks noChangeShapeType="1"/>
              <a:stCxn id="15390" idx="1"/>
              <a:endCxn id="15392" idx="7"/>
            </p:cNvCxnSpPr>
            <p:nvPr/>
          </p:nvCxnSpPr>
          <p:spPr bwMode="auto">
            <a:xfrm flipH="1" flipV="1">
              <a:off x="2747" y="1716"/>
              <a:ext cx="586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82" name="AutoShape 23"/>
            <p:cNvCxnSpPr>
              <a:cxnSpLocks noChangeShapeType="1"/>
              <a:stCxn id="15390" idx="7"/>
              <a:endCxn id="15388" idx="5"/>
            </p:cNvCxnSpPr>
            <p:nvPr/>
          </p:nvCxnSpPr>
          <p:spPr bwMode="auto">
            <a:xfrm flipV="1">
              <a:off x="3654" y="1130"/>
              <a:ext cx="0" cy="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15383" name="AutoShape 24"/>
            <p:cNvCxnSpPr>
              <a:cxnSpLocks noChangeShapeType="1"/>
              <a:stCxn id="15392" idx="7"/>
              <a:endCxn id="15386" idx="5"/>
            </p:cNvCxnSpPr>
            <p:nvPr/>
          </p:nvCxnSpPr>
          <p:spPr bwMode="auto">
            <a:xfrm flipH="1" flipV="1">
              <a:off x="2746" y="1130"/>
              <a:ext cx="1" cy="58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15384" name="AutoShape 25"/>
            <p:cNvCxnSpPr>
              <a:cxnSpLocks noChangeShapeType="1"/>
              <a:stCxn id="15388" idx="1"/>
              <a:endCxn id="15386" idx="7"/>
            </p:cNvCxnSpPr>
            <p:nvPr/>
          </p:nvCxnSpPr>
          <p:spPr bwMode="auto">
            <a:xfrm flipH="1">
              <a:off x="2746" y="809"/>
              <a:ext cx="587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85" name="AutoShape 26"/>
            <p:cNvCxnSpPr>
              <a:cxnSpLocks noChangeShapeType="1"/>
              <a:stCxn id="15386" idx="5"/>
              <a:endCxn id="15388" idx="3"/>
            </p:cNvCxnSpPr>
            <p:nvPr/>
          </p:nvCxnSpPr>
          <p:spPr bwMode="auto">
            <a:xfrm>
              <a:off x="2746" y="1130"/>
              <a:ext cx="587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5364" name="Rectangle 27"/>
          <p:cNvSpPr>
            <a:spLocks noChangeArrowheads="1"/>
          </p:cNvSpPr>
          <p:nvPr/>
        </p:nvSpPr>
        <p:spPr bwMode="auto">
          <a:xfrm>
            <a:off x="465138" y="280988"/>
            <a:ext cx="93583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GB" sz="3200">
                <a:solidFill>
                  <a:schemeClr val="tx2"/>
                </a:solidFill>
                <a:latin typeface="Arial Unicode MS" pitchFamily="34" charset="-128"/>
              </a:rPr>
              <a:t>Example: modelled BOLD signal</a:t>
            </a:r>
            <a:endParaRPr lang="en-US" sz="3200">
              <a:solidFill>
                <a:schemeClr val="tx2"/>
              </a:solidFill>
              <a:latin typeface="Arial Unicode MS" pitchFamily="34" charset="-128"/>
              <a:cs typeface="Arial" charset="0"/>
            </a:endParaRPr>
          </a:p>
        </p:txBody>
      </p:sp>
      <p:sp>
        <p:nvSpPr>
          <p:cNvPr id="15365" name="Text Box 28"/>
          <p:cNvSpPr txBox="1">
            <a:spLocks noChangeArrowheads="1"/>
          </p:cNvSpPr>
          <p:nvPr/>
        </p:nvSpPr>
        <p:spPr bwMode="auto">
          <a:xfrm>
            <a:off x="637953" y="6042475"/>
            <a:ext cx="90164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>
                <a:latin typeface="Arial Unicode MS" pitchFamily="34" charset="-128"/>
              </a:rPr>
              <a:t>black:</a:t>
            </a:r>
            <a:r>
              <a:rPr lang="en-GB" sz="2000" b="0" dirty="0">
                <a:latin typeface="Arial Unicode MS" pitchFamily="34" charset="-128"/>
              </a:rPr>
              <a:t>	observed BOLD </a:t>
            </a:r>
            <a:r>
              <a:rPr lang="en-GB" sz="2000" b="0" dirty="0" smtClean="0">
                <a:latin typeface="Arial Unicode MS" pitchFamily="34" charset="-128"/>
              </a:rPr>
              <a:t>signal                     </a:t>
            </a:r>
            <a:r>
              <a:rPr lang="en-GB" sz="2000" dirty="0" smtClean="0">
                <a:solidFill>
                  <a:srgbClr val="FF0000"/>
                </a:solidFill>
                <a:latin typeface="Arial Unicode MS" pitchFamily="34" charset="-128"/>
              </a:rPr>
              <a:t>red</a:t>
            </a:r>
            <a:r>
              <a:rPr lang="en-GB" sz="2000" dirty="0">
                <a:solidFill>
                  <a:srgbClr val="FF0000"/>
                </a:solidFill>
                <a:latin typeface="Arial Unicode MS" pitchFamily="34" charset="-128"/>
              </a:rPr>
              <a:t>:</a:t>
            </a:r>
            <a:r>
              <a:rPr lang="en-GB" sz="2000" b="0" dirty="0">
                <a:solidFill>
                  <a:srgbClr val="FF0000"/>
                </a:solidFill>
                <a:latin typeface="Arial Unicode MS" pitchFamily="34" charset="-128"/>
              </a:rPr>
              <a:t>	modelled BOLD signal</a:t>
            </a:r>
          </a:p>
        </p:txBody>
      </p:sp>
      <p:pic>
        <p:nvPicPr>
          <p:cNvPr id="15366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838" y="4446853"/>
            <a:ext cx="9567862" cy="1576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67" name="Oval 30"/>
          <p:cNvSpPr>
            <a:spLocks noChangeArrowheads="1"/>
          </p:cNvSpPr>
          <p:nvPr/>
        </p:nvSpPr>
        <p:spPr bwMode="auto">
          <a:xfrm>
            <a:off x="3550227" y="2360613"/>
            <a:ext cx="1057275" cy="1055687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cxnSp>
        <p:nvCxnSpPr>
          <p:cNvPr id="15368" name="AutoShape 31"/>
          <p:cNvCxnSpPr>
            <a:cxnSpLocks noChangeShapeType="1"/>
            <a:stCxn id="15367" idx="2"/>
          </p:cNvCxnSpPr>
          <p:nvPr/>
        </p:nvCxnSpPr>
        <p:spPr bwMode="auto">
          <a:xfrm rot="10800000" flipV="1">
            <a:off x="2477379" y="2888457"/>
            <a:ext cx="1072848" cy="1555952"/>
          </a:xfrm>
          <a:prstGeom prst="curvedConnector2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lg"/>
          </a:ln>
        </p:spPr>
      </p:cxnSp>
      <p:graphicFrame>
        <p:nvGraphicFramePr>
          <p:cNvPr id="15362" name="Object 32"/>
          <p:cNvGraphicFramePr>
            <a:graphicFrameLocks noChangeAspect="1"/>
          </p:cNvGraphicFramePr>
          <p:nvPr/>
        </p:nvGraphicFramePr>
        <p:xfrm>
          <a:off x="165463" y="1460500"/>
          <a:ext cx="3252788" cy="973138"/>
        </p:xfrm>
        <a:graphic>
          <a:graphicData uri="http://schemas.openxmlformats.org/presentationml/2006/ole">
            <p:oleObj spid="_x0000_s15362" name="Equation" r:id="rId6" imgW="1485720" imgH="444240" progId="Equation.3">
              <p:embed/>
            </p:oleObj>
          </a:graphicData>
        </a:graphic>
      </p:graphicFrame>
      <p:sp>
        <p:nvSpPr>
          <p:cNvPr id="15369" name="Text Box 33"/>
          <p:cNvSpPr txBox="1">
            <a:spLocks noChangeArrowheads="1"/>
          </p:cNvSpPr>
          <p:nvPr/>
        </p:nvSpPr>
        <p:spPr bwMode="auto">
          <a:xfrm>
            <a:off x="47840" y="2632703"/>
            <a:ext cx="28257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/>
              <a:t>Multiple-input multiple-output system</a:t>
            </a:r>
            <a:endParaRPr lang="en-US" sz="1800"/>
          </a:p>
        </p:txBody>
      </p:sp>
      <p:sp>
        <p:nvSpPr>
          <p:cNvPr id="36" name="Rounded Rectangle 35"/>
          <p:cNvSpPr/>
          <p:nvPr/>
        </p:nvSpPr>
        <p:spPr bwMode="auto">
          <a:xfrm>
            <a:off x="6352952" y="1690585"/>
            <a:ext cx="3880883" cy="220895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Recap: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solidFill>
                  <a:schemeClr val="bg1"/>
                </a:solidFill>
              </a:rPr>
              <a:t>The aim of DCM is to estimate: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Neuronal parameters [A, B, C];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GB" sz="1800" dirty="0" smtClean="0">
                <a:solidFill>
                  <a:schemeClr val="bg1"/>
                </a:solidFill>
              </a:rPr>
              <a:t>Hemodynamic parameters;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1800" dirty="0" smtClean="0">
                <a:solidFill>
                  <a:schemeClr val="bg1"/>
                </a:solidFill>
              </a:rPr>
              <a:t>Such that </a:t>
            </a:r>
            <a:r>
              <a:rPr lang="en-GB" sz="1800" dirty="0" smtClean="0">
                <a:solidFill>
                  <a:srgbClr val="FF0000"/>
                </a:solidFill>
              </a:rPr>
              <a:t>modelled/predicted</a:t>
            </a:r>
            <a:r>
              <a:rPr lang="en-GB" sz="1800" dirty="0" smtClean="0">
                <a:solidFill>
                  <a:schemeClr val="bg1"/>
                </a:solidFill>
              </a:rPr>
              <a:t> and </a:t>
            </a:r>
            <a:r>
              <a:rPr lang="en-GB" sz="1800" dirty="0" smtClean="0"/>
              <a:t>measured/observed</a:t>
            </a:r>
            <a:r>
              <a:rPr lang="en-GB" sz="1800" dirty="0" smtClean="0">
                <a:solidFill>
                  <a:schemeClr val="bg1"/>
                </a:solidFill>
              </a:rPr>
              <a:t> BOLD signals are maximally similar. </a:t>
            </a: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2"/>
          <p:cNvSpPr txBox="1">
            <a:spLocks noChangeArrowheads="1"/>
          </p:cNvSpPr>
          <p:nvPr/>
        </p:nvSpPr>
        <p:spPr bwMode="auto">
          <a:xfrm>
            <a:off x="153950" y="809884"/>
            <a:ext cx="47035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dirty="0" smtClean="0">
                <a:solidFill>
                  <a:schemeClr val="tx2"/>
                </a:solidFill>
                <a:latin typeface="Arial Unicode MS" pitchFamily="34" charset="-128"/>
              </a:rPr>
              <a:t>Based on a Bayesian framework.</a:t>
            </a:r>
            <a:endParaRPr lang="en-US" sz="2400" dirty="0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138663" y="1285584"/>
            <a:ext cx="66389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000" b="0" dirty="0" err="1">
                <a:latin typeface="Arial Unicode MS" pitchFamily="34" charset="-128"/>
              </a:rPr>
              <a:t>Bayes</a:t>
            </a:r>
            <a:r>
              <a:rPr lang="en-GB" sz="2000" b="0" dirty="0">
                <a:latin typeface="Arial Unicode MS" pitchFamily="34" charset="-128"/>
              </a:rPr>
              <a:t> theorem allows us to express our </a:t>
            </a:r>
            <a:r>
              <a:rPr lang="en-GB" sz="2000" u="sng" dirty="0">
                <a:latin typeface="Arial Unicode MS" pitchFamily="34" charset="-128"/>
              </a:rPr>
              <a:t>prior knowledge</a:t>
            </a:r>
            <a:r>
              <a:rPr lang="en-GB" sz="2000" b="0" dirty="0">
                <a:latin typeface="Arial Unicode MS" pitchFamily="34" charset="-128"/>
              </a:rPr>
              <a:t> or “belief” about parameters of the model.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676900" y="2073392"/>
            <a:ext cx="4610100" cy="3995737"/>
            <a:chOff x="3576" y="1195"/>
            <a:chExt cx="2904" cy="2517"/>
          </a:xfrm>
        </p:grpSpPr>
        <p:pic>
          <p:nvPicPr>
            <p:cNvPr id="1623043" name="Picture 3" descr="bayes_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14" y="1195"/>
              <a:ext cx="2740" cy="17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6402" name="Rectangle 9"/>
            <p:cNvSpPr>
              <a:spLocks noChangeArrowheads="1"/>
            </p:cNvSpPr>
            <p:nvPr/>
          </p:nvSpPr>
          <p:spPr bwMode="auto">
            <a:xfrm>
              <a:off x="3576" y="2962"/>
              <a:ext cx="2904" cy="7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800" b="0"/>
                <a:t>The </a:t>
              </a:r>
              <a:r>
                <a:rPr lang="en-GB" sz="1800"/>
                <a:t>posterior</a:t>
              </a:r>
              <a:r>
                <a:rPr lang="en-GB" sz="1800" b="0"/>
                <a:t> probability of the parameters given the data is an optimal combination of prior knowledge and new data, weighted by their relative precision.</a:t>
              </a:r>
              <a:endParaRPr lang="en-US" sz="1800" b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1625" y="2040650"/>
            <a:ext cx="4681538" cy="2741613"/>
            <a:chOff x="301625" y="2040650"/>
            <a:chExt cx="4681538" cy="2741613"/>
          </a:xfrm>
        </p:grpSpPr>
        <p:graphicFrame>
          <p:nvGraphicFramePr>
            <p:cNvPr id="16386" name="Object 4"/>
            <p:cNvGraphicFramePr>
              <a:graphicFrameLocks noChangeAspect="1"/>
            </p:cNvGraphicFramePr>
            <p:nvPr/>
          </p:nvGraphicFramePr>
          <p:xfrm>
            <a:off x="301625" y="3678950"/>
            <a:ext cx="4298950" cy="603250"/>
          </p:xfrm>
          <a:graphic>
            <a:graphicData uri="http://schemas.openxmlformats.org/presentationml/2006/ole">
              <p:oleObj spid="_x0000_s16386" name="Equation" r:id="rId5" imgW="1447560" imgH="203040" progId="Equation.3">
                <p:embed/>
              </p:oleObj>
            </a:graphicData>
          </a:graphic>
        </p:graphicFrame>
        <p:sp>
          <p:nvSpPr>
            <p:cNvPr id="16390" name="Text Box 5"/>
            <p:cNvSpPr txBox="1">
              <a:spLocks noChangeArrowheads="1"/>
            </p:cNvSpPr>
            <p:nvPr/>
          </p:nvSpPr>
          <p:spPr bwMode="auto">
            <a:xfrm>
              <a:off x="303213" y="4415550"/>
              <a:ext cx="3817937" cy="36671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800">
                  <a:solidFill>
                    <a:srgbClr val="FF0000"/>
                  </a:solidFill>
                  <a:latin typeface="Arial Unicode MS" pitchFamily="34" charset="-128"/>
                </a:rPr>
                <a:t>posterior </a:t>
              </a:r>
              <a:r>
                <a:rPr lang="en-GB" sz="1800">
                  <a:latin typeface="Arial Unicode MS" pitchFamily="34" charset="-128"/>
                </a:rPr>
                <a:t>      </a:t>
              </a:r>
              <a:r>
                <a:rPr lang="en-GB" sz="1800">
                  <a:latin typeface="Arial Unicode MS" pitchFamily="34" charset="-128"/>
                  <a:sym typeface="Symbol" pitchFamily="18" charset="2"/>
                </a:rPr>
                <a:t>   </a:t>
              </a:r>
              <a:r>
                <a:rPr lang="en-GB" sz="1800">
                  <a:solidFill>
                    <a:srgbClr val="0000FF"/>
                  </a:solidFill>
                  <a:latin typeface="Arial Unicode MS" pitchFamily="34" charset="-128"/>
                </a:rPr>
                <a:t>likelihood</a:t>
              </a:r>
              <a:r>
                <a:rPr lang="en-GB" sz="1800">
                  <a:latin typeface="Arial Unicode MS" pitchFamily="34" charset="-128"/>
                </a:rPr>
                <a:t>    ∙   </a:t>
              </a:r>
              <a:r>
                <a:rPr lang="en-GB" sz="1800">
                  <a:solidFill>
                    <a:srgbClr val="009900"/>
                  </a:solidFill>
                  <a:latin typeface="Arial Unicode MS" pitchFamily="34" charset="-128"/>
                </a:rPr>
                <a:t>prior</a:t>
              </a:r>
            </a:p>
          </p:txBody>
        </p:sp>
        <p:graphicFrame>
          <p:nvGraphicFramePr>
            <p:cNvPr id="16387" name="Object 6"/>
            <p:cNvGraphicFramePr>
              <a:graphicFrameLocks noChangeAspect="1"/>
            </p:cNvGraphicFramePr>
            <p:nvPr/>
          </p:nvGraphicFramePr>
          <p:xfrm>
            <a:off x="1274763" y="2488325"/>
            <a:ext cx="1508125" cy="603250"/>
          </p:xfrm>
          <a:graphic>
            <a:graphicData uri="http://schemas.openxmlformats.org/presentationml/2006/ole">
              <p:oleObj spid="_x0000_s16387" name="Equation" r:id="rId6" imgW="507960" imgH="203040" progId="Equation.3">
                <p:embed/>
              </p:oleObj>
            </a:graphicData>
          </a:graphic>
        </p:graphicFrame>
        <p:graphicFrame>
          <p:nvGraphicFramePr>
            <p:cNvPr id="16388" name="Object 7"/>
            <p:cNvGraphicFramePr>
              <a:graphicFrameLocks noChangeAspect="1"/>
            </p:cNvGraphicFramePr>
            <p:nvPr/>
          </p:nvGraphicFramePr>
          <p:xfrm>
            <a:off x="3541713" y="2489913"/>
            <a:ext cx="1017587" cy="603250"/>
          </p:xfrm>
          <a:graphic>
            <a:graphicData uri="http://schemas.openxmlformats.org/presentationml/2006/ole">
              <p:oleObj spid="_x0000_s16388" name="Equation" r:id="rId7" imgW="342720" imgH="203040" progId="Equation.3">
                <p:embed/>
              </p:oleObj>
            </a:graphicData>
          </a:graphic>
        </p:graphicFrame>
        <p:sp>
          <p:nvSpPr>
            <p:cNvPr id="16393" name="Line 10"/>
            <p:cNvSpPr>
              <a:spLocks noChangeShapeType="1"/>
            </p:cNvSpPr>
            <p:nvPr/>
          </p:nvSpPr>
          <p:spPr bwMode="auto">
            <a:xfrm>
              <a:off x="2114550" y="3185238"/>
              <a:ext cx="436563" cy="6048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6394" name="Line 11"/>
            <p:cNvSpPr>
              <a:spLocks noChangeShapeType="1"/>
            </p:cNvSpPr>
            <p:nvPr/>
          </p:nvSpPr>
          <p:spPr bwMode="auto">
            <a:xfrm flipH="1">
              <a:off x="4164013" y="3266317"/>
              <a:ext cx="0" cy="6223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6395" name="Text Box 12"/>
            <p:cNvSpPr txBox="1">
              <a:spLocks noChangeArrowheads="1"/>
            </p:cNvSpPr>
            <p:nvPr/>
          </p:nvSpPr>
          <p:spPr bwMode="auto">
            <a:xfrm>
              <a:off x="1417638" y="2040650"/>
              <a:ext cx="1217612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0" dirty="0">
                  <a:solidFill>
                    <a:srgbClr val="0000FF"/>
                  </a:solidFill>
                  <a:latin typeface="Arial Unicode MS" pitchFamily="34" charset="-128"/>
                </a:rPr>
                <a:t>new data</a:t>
              </a:r>
            </a:p>
          </p:txBody>
        </p:sp>
        <p:sp>
          <p:nvSpPr>
            <p:cNvPr id="16396" name="Text Box 13"/>
            <p:cNvSpPr txBox="1">
              <a:spLocks noChangeArrowheads="1"/>
            </p:cNvSpPr>
            <p:nvPr/>
          </p:nvSpPr>
          <p:spPr bwMode="auto">
            <a:xfrm>
              <a:off x="3005138" y="2047000"/>
              <a:ext cx="1978025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0" dirty="0">
                  <a:solidFill>
                    <a:srgbClr val="008000"/>
                  </a:solidFill>
                  <a:latin typeface="Arial Unicode MS" pitchFamily="34" charset="-128"/>
                </a:rPr>
                <a:t>prior knowledge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0" y="5204572"/>
            <a:ext cx="6361113" cy="1493838"/>
            <a:chOff x="0" y="3127"/>
            <a:chExt cx="4007" cy="941"/>
          </a:xfrm>
        </p:grpSpPr>
        <p:sp>
          <p:nvSpPr>
            <p:cNvPr id="16398" name="Text Box 18"/>
            <p:cNvSpPr txBox="1">
              <a:spLocks noChangeArrowheads="1"/>
            </p:cNvSpPr>
            <p:nvPr/>
          </p:nvSpPr>
          <p:spPr bwMode="auto">
            <a:xfrm>
              <a:off x="179" y="3127"/>
              <a:ext cx="1124" cy="2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 dirty="0">
                  <a:solidFill>
                    <a:srgbClr val="009900"/>
                  </a:solidFill>
                  <a:latin typeface="Arial Unicode MS" pitchFamily="34" charset="-128"/>
                </a:rPr>
                <a:t>Priors in DCM</a:t>
              </a:r>
              <a:endParaRPr lang="en-US" sz="2000" dirty="0">
                <a:solidFill>
                  <a:srgbClr val="009900"/>
                </a:solidFill>
                <a:latin typeface="Arial Unicode MS" pitchFamily="34" charset="-128"/>
              </a:endParaRPr>
            </a:p>
          </p:txBody>
        </p:sp>
        <p:sp>
          <p:nvSpPr>
            <p:cNvPr id="16399" name="Rectangle 19"/>
            <p:cNvSpPr>
              <a:spLocks noChangeArrowheads="1"/>
            </p:cNvSpPr>
            <p:nvPr/>
          </p:nvSpPr>
          <p:spPr bwMode="auto">
            <a:xfrm>
              <a:off x="0" y="3571"/>
              <a:ext cx="4007" cy="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79388" lvl="1">
                <a:spcBef>
                  <a:spcPct val="10000"/>
                </a:spcBef>
              </a:pPr>
              <a:r>
                <a:rPr lang="en-GB" sz="1800" b="0" u="sng" dirty="0">
                  <a:latin typeface="Arial Unicode MS" pitchFamily="34" charset="-128"/>
                </a:rPr>
                <a:t>- hemodynamic parameters</a:t>
              </a:r>
              <a:r>
                <a:rPr lang="en-GB" sz="1800" b="0" dirty="0">
                  <a:latin typeface="Arial Unicode MS" pitchFamily="34" charset="-128"/>
                </a:rPr>
                <a:t>: </a:t>
              </a:r>
              <a:r>
                <a:rPr lang="en-GB" sz="1800" dirty="0">
                  <a:latin typeface="Arial Unicode MS" pitchFamily="34" charset="-128"/>
                </a:rPr>
                <a:t>empirical priors</a:t>
              </a:r>
            </a:p>
            <a:p>
              <a:pPr marL="179388" lvl="1">
                <a:spcBef>
                  <a:spcPct val="10000"/>
                </a:spcBef>
              </a:pPr>
              <a:r>
                <a:rPr lang="en-GB" sz="1800" b="0" u="sng" dirty="0" smtClean="0">
                  <a:latin typeface="Arial Unicode MS" pitchFamily="34" charset="-128"/>
                </a:rPr>
                <a:t>- </a:t>
              </a:r>
              <a:r>
                <a:rPr lang="en-GB" sz="1800" b="0" u="sng" dirty="0">
                  <a:latin typeface="Arial Unicode MS" pitchFamily="34" charset="-128"/>
                </a:rPr>
                <a:t>coupling parameters other connections</a:t>
              </a:r>
              <a:r>
                <a:rPr lang="en-GB" sz="1800" b="0" dirty="0">
                  <a:latin typeface="Arial Unicode MS" pitchFamily="34" charset="-128"/>
                </a:rPr>
                <a:t>: </a:t>
              </a:r>
              <a:r>
                <a:rPr lang="en-GB" sz="1800" dirty="0">
                  <a:latin typeface="Arial Unicode MS" pitchFamily="34" charset="-128"/>
                </a:rPr>
                <a:t>shrinkage priors</a:t>
              </a:r>
              <a:endParaRPr lang="en-US" sz="1800" dirty="0">
                <a:latin typeface="Arial Unicode MS" pitchFamily="34" charset="-128"/>
              </a:endParaRPr>
            </a:p>
          </p:txBody>
        </p:sp>
        <p:sp>
          <p:nvSpPr>
            <p:cNvPr id="16400" name="Rectangle 20"/>
            <p:cNvSpPr>
              <a:spLocks noChangeArrowheads="1"/>
            </p:cNvSpPr>
            <p:nvPr/>
          </p:nvSpPr>
          <p:spPr bwMode="auto">
            <a:xfrm>
              <a:off x="124" y="3392"/>
              <a:ext cx="239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Constraints on parameter estimation:</a:t>
              </a:r>
            </a:p>
          </p:txBody>
        </p:sp>
      </p:grp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85064" y="116963"/>
            <a:ext cx="598328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Priors &amp; parameter estimation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777874" y="205701"/>
            <a:ext cx="858940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GB" sz="2800" dirty="0">
                <a:solidFill>
                  <a:schemeClr val="tx2"/>
                </a:solidFill>
                <a:latin typeface="Arial Unicode MS" pitchFamily="34" charset="-128"/>
              </a:rPr>
              <a:t>Inference about DCM </a:t>
            </a:r>
            <a:r>
              <a:rPr lang="en-GB" sz="2800" dirty="0" smtClean="0">
                <a:solidFill>
                  <a:schemeClr val="tx2"/>
                </a:solidFill>
                <a:latin typeface="Arial Unicode MS" pitchFamily="34" charset="-128"/>
              </a:rPr>
              <a:t>parameters: </a:t>
            </a:r>
            <a:br>
              <a:rPr lang="en-GB" sz="2800" dirty="0" smtClean="0">
                <a:solidFill>
                  <a:schemeClr val="tx2"/>
                </a:solidFill>
                <a:latin typeface="Arial Unicode MS" pitchFamily="34" charset="-128"/>
              </a:rPr>
            </a:br>
            <a:r>
              <a:rPr lang="en-GB" sz="2800" dirty="0" smtClean="0">
                <a:solidFill>
                  <a:schemeClr val="tx2"/>
                </a:solidFill>
                <a:latin typeface="Arial Unicode MS" pitchFamily="34" charset="-128"/>
              </a:rPr>
              <a:t>Bayesian </a:t>
            </a:r>
            <a:r>
              <a:rPr lang="en-GB" sz="2800" dirty="0">
                <a:solidFill>
                  <a:schemeClr val="tx2"/>
                </a:solidFill>
                <a:latin typeface="Arial Unicode MS" pitchFamily="34" charset="-128"/>
              </a:rPr>
              <a:t>inversion</a:t>
            </a:r>
            <a:endParaRPr lang="en-US" sz="2800" dirty="0">
              <a:solidFill>
                <a:schemeClr val="tx2"/>
              </a:solidFill>
              <a:latin typeface="Arial Unicode MS" pitchFamily="34" charset="-128"/>
              <a:cs typeface="Arial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19088" y="1142404"/>
            <a:ext cx="96488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0" dirty="0">
                <a:cs typeface="Arial" charset="0"/>
              </a:rPr>
              <a:t>Gaussian </a:t>
            </a:r>
            <a:r>
              <a:rPr lang="en-GB" sz="2400" b="0" dirty="0"/>
              <a:t>assumptions about the posterior distributions of the </a:t>
            </a:r>
            <a:r>
              <a:rPr lang="en-GB" sz="2400" b="0" dirty="0" smtClean="0"/>
              <a:t>parameters (</a:t>
            </a:r>
            <a:r>
              <a:rPr lang="en-GB" sz="20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</a:t>
            </a:r>
            <a:r>
              <a:rPr lang="el-GR" sz="2000" b="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η</a:t>
            </a:r>
            <a:r>
              <a:rPr lang="el-GR" sz="2000" b="0" i="1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θ</a:t>
            </a:r>
            <a:r>
              <a:rPr lang="en-GB" sz="2000" b="0" i="1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|y</a:t>
            </a:r>
            <a:r>
              <a:rPr lang="en-GB" sz="20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covariance </a:t>
            </a:r>
            <a:r>
              <a:rPr lang="en-GB" sz="2000" b="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l-GR" sz="2000" b="0" i="1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θ</a:t>
            </a:r>
            <a:r>
              <a:rPr lang="en-GB" sz="2000" b="0" i="1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|y</a:t>
            </a:r>
            <a:r>
              <a:rPr lang="en-GB" sz="2400" b="0" dirty="0" smtClean="0"/>
              <a:t>).</a:t>
            </a:r>
            <a:endParaRPr lang="en-GB" sz="2400" b="0" dirty="0"/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2400" b="0" dirty="0"/>
              <a:t>Use of the c</a:t>
            </a:r>
            <a:r>
              <a:rPr lang="en-US" sz="2400" b="0" dirty="0" err="1">
                <a:cs typeface="Arial" charset="0"/>
              </a:rPr>
              <a:t>umulative</a:t>
            </a:r>
            <a:r>
              <a:rPr lang="en-US" sz="2400" b="0" dirty="0">
                <a:cs typeface="Arial" charset="0"/>
              </a:rPr>
              <a:t> normal distribution to test the probability that a certain parameter (or contrast of parameters </a:t>
            </a:r>
            <a:r>
              <a:rPr lang="en-GB" sz="2400" b="0" dirty="0" err="1"/>
              <a:t>c</a:t>
            </a:r>
            <a:r>
              <a:rPr lang="en-GB" sz="2400" b="0" baseline="30000" dirty="0" err="1"/>
              <a:t>T</a:t>
            </a:r>
            <a:r>
              <a:rPr lang="en-GB" sz="2400" b="0" baseline="30000" dirty="0"/>
              <a:t> </a:t>
            </a:r>
            <a:r>
              <a:rPr lang="el-GR" sz="2400" b="0" dirty="0">
                <a:cs typeface="Times New Roman" pitchFamily="18" charset="0"/>
              </a:rPr>
              <a:t>η</a:t>
            </a:r>
            <a:r>
              <a:rPr lang="el-GR" sz="2400" b="0" baseline="-25000" dirty="0">
                <a:cs typeface="Times New Roman" pitchFamily="18" charset="0"/>
              </a:rPr>
              <a:t>θ</a:t>
            </a:r>
            <a:r>
              <a:rPr lang="en-GB" sz="2400" b="0" baseline="-25000" dirty="0">
                <a:cs typeface="Times New Roman" pitchFamily="18" charset="0"/>
              </a:rPr>
              <a:t>|y</a:t>
            </a:r>
            <a:r>
              <a:rPr lang="en-US" sz="2400" b="0" dirty="0">
                <a:cs typeface="Arial" charset="0"/>
              </a:rPr>
              <a:t>) is above a chosen threshold </a:t>
            </a:r>
            <a:r>
              <a:rPr lang="el-GR" sz="2400" b="0" dirty="0">
                <a:cs typeface="Times New Roman" pitchFamily="18" charset="0"/>
              </a:rPr>
              <a:t>γ</a:t>
            </a:r>
            <a:r>
              <a:rPr lang="en-GB" sz="2400" b="0" dirty="0">
                <a:cs typeface="Arial" charset="0"/>
              </a:rPr>
              <a:t>:</a:t>
            </a:r>
            <a:br>
              <a:rPr lang="en-GB" sz="2400" b="0" dirty="0">
                <a:cs typeface="Arial" charset="0"/>
              </a:rPr>
            </a:br>
            <a:endParaRPr lang="en-GB" sz="2400" b="0" dirty="0"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400" b="0" dirty="0"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400" b="0" dirty="0"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350000"/>
              </a:spcBef>
              <a:buFontTx/>
              <a:buChar char="•"/>
            </a:pPr>
            <a:r>
              <a:rPr lang="en-GB" sz="2400" b="0" dirty="0">
                <a:cs typeface="Times New Roman" pitchFamily="18" charset="0"/>
              </a:rPr>
              <a:t>By default, </a:t>
            </a:r>
            <a:r>
              <a:rPr lang="el-GR" sz="2400" b="0" dirty="0">
                <a:cs typeface="Times New Roman" pitchFamily="18" charset="0"/>
              </a:rPr>
              <a:t>γ</a:t>
            </a:r>
            <a:r>
              <a:rPr lang="en-GB" sz="2400" b="0" dirty="0">
                <a:cs typeface="Arial" charset="0"/>
              </a:rPr>
              <a:t> is chosen as zero ("does the effect exist?").</a:t>
            </a:r>
            <a:endParaRPr lang="en-US" sz="2400" b="0" dirty="0">
              <a:cs typeface="Times New Roman" pitchFamily="18" charset="0"/>
            </a:endParaRP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1471613" y="3442873"/>
          <a:ext cx="3336925" cy="1620838"/>
        </p:xfrm>
        <a:graphic>
          <a:graphicData uri="http://schemas.openxmlformats.org/presentationml/2006/ole">
            <p:oleObj spid="_x0000_s17410" name="Equation" r:id="rId4" imgW="1206360" imgH="634680" progId="Equation.3">
              <p:embed/>
            </p:oleObj>
          </a:graphicData>
        </a:graphic>
      </p:graphicFrame>
      <p:pic>
        <p:nvPicPr>
          <p:cNvPr id="18821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1938" y="3082511"/>
            <a:ext cx="3502025" cy="209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7414" name="Rectangle 6"/>
          <p:cNvSpPr>
            <a:spLocks noChangeAspect="1" noChangeArrowheads="1"/>
          </p:cNvSpPr>
          <p:nvPr/>
        </p:nvSpPr>
        <p:spPr bwMode="auto">
          <a:xfrm>
            <a:off x="5695950" y="3419475"/>
            <a:ext cx="38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b="0">
                <a:latin typeface="Arial Unicode MS" pitchFamily="34" charset="-128"/>
                <a:sym typeface="Symbol" pitchFamily="18" charset="2"/>
              </a:rPr>
              <a:t></a:t>
            </a:r>
          </a:p>
        </p:txBody>
      </p:sp>
      <p:sp>
        <p:nvSpPr>
          <p:cNvPr id="17415" name="Line 7"/>
          <p:cNvSpPr>
            <a:spLocks noChangeAspect="1" noChangeShapeType="1"/>
          </p:cNvSpPr>
          <p:nvPr/>
        </p:nvSpPr>
        <p:spPr bwMode="auto">
          <a:xfrm>
            <a:off x="6643688" y="3644900"/>
            <a:ext cx="1587" cy="149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16" name="Rectangle 8"/>
          <p:cNvSpPr>
            <a:spLocks noChangeAspect="1" noChangeArrowheads="1"/>
          </p:cNvSpPr>
          <p:nvPr/>
        </p:nvSpPr>
        <p:spPr bwMode="auto">
          <a:xfrm>
            <a:off x="6858000" y="3679825"/>
            <a:ext cx="693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b="0">
                <a:latin typeface="Arial Unicode MS" pitchFamily="34" charset="-128"/>
              </a:rPr>
              <a:t>η</a:t>
            </a:r>
            <a:r>
              <a:rPr lang="el-GR" sz="2400" b="0" baseline="-25000">
                <a:latin typeface="Arial Unicode MS" pitchFamily="34" charset="-128"/>
              </a:rPr>
              <a:t>θ</a:t>
            </a:r>
            <a:r>
              <a:rPr lang="en-GB" sz="2400" b="0" baseline="-25000">
                <a:latin typeface="Arial Unicode MS" pitchFamily="34" charset="-128"/>
              </a:rPr>
              <a:t>|y</a:t>
            </a:r>
            <a:endParaRPr lang="en-US" sz="2400" b="0" baseline="-25000">
              <a:latin typeface="Arial Unicode MS" pitchFamily="34" charset="-128"/>
            </a:endParaRPr>
          </a:p>
        </p:txBody>
      </p:sp>
      <p:sp>
        <p:nvSpPr>
          <p:cNvPr id="17417" name="Line 9"/>
          <p:cNvSpPr>
            <a:spLocks noChangeAspect="1" noChangeShapeType="1"/>
          </p:cNvSpPr>
          <p:nvPr/>
        </p:nvSpPr>
        <p:spPr bwMode="auto">
          <a:xfrm flipH="1">
            <a:off x="6651625" y="3883025"/>
            <a:ext cx="274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7418" name="Line 10"/>
          <p:cNvSpPr>
            <a:spLocks noChangeAspect="1" noChangeShapeType="1"/>
          </p:cNvSpPr>
          <p:nvPr/>
        </p:nvSpPr>
        <p:spPr bwMode="auto">
          <a:xfrm flipH="1">
            <a:off x="6037263" y="3692525"/>
            <a:ext cx="273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571566" y="5885524"/>
            <a:ext cx="9463918" cy="682427"/>
            <a:chOff x="677896" y="5970588"/>
            <a:chExt cx="9463918" cy="682427"/>
          </a:xfrm>
        </p:grpSpPr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677896" y="5970588"/>
              <a:ext cx="7679295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800" dirty="0" smtClean="0"/>
                <a:t>** Parameter </a:t>
              </a:r>
              <a:r>
                <a:rPr lang="en-GB" sz="1800" dirty="0"/>
                <a:t>estimation </a:t>
              </a:r>
              <a:r>
                <a:rPr lang="en-US" sz="1800" dirty="0"/>
                <a:t>by means </a:t>
              </a:r>
              <a:r>
                <a:rPr lang="en-US" sz="1800" dirty="0" smtClean="0"/>
                <a:t>of  </a:t>
              </a:r>
              <a:r>
                <a:rPr lang="en-US" sz="1800" dirty="0" err="1" smtClean="0">
                  <a:solidFill>
                    <a:srgbClr val="FF0000"/>
                  </a:solidFill>
                </a:rPr>
                <a:t>Variational</a:t>
              </a:r>
              <a:r>
                <a:rPr lang="en-US" sz="1800" dirty="0" smtClean="0">
                  <a:solidFill>
                    <a:srgbClr val="FF0000"/>
                  </a:solidFill>
                </a:rPr>
                <a:t> </a:t>
              </a:r>
              <a:r>
                <a:rPr lang="en-US" sz="1800" dirty="0" err="1" smtClean="0">
                  <a:solidFill>
                    <a:srgbClr val="FF0000"/>
                  </a:solidFill>
                </a:rPr>
                <a:t>Bayes</a:t>
              </a:r>
              <a:r>
                <a:rPr lang="en-US" sz="1800" dirty="0" smtClean="0">
                  <a:solidFill>
                    <a:srgbClr val="FF0000"/>
                  </a:solidFill>
                </a:rPr>
                <a:t> </a:t>
              </a:r>
              <a:r>
                <a:rPr lang="en-US" sz="1800" dirty="0" smtClean="0">
                  <a:solidFill>
                    <a:srgbClr val="FF0000"/>
                  </a:solidFill>
                </a:rPr>
                <a:t>under the          	Laplace approximation</a:t>
              </a:r>
              <a:r>
                <a:rPr lang="en-US" sz="1800" dirty="0" smtClean="0"/>
                <a:t> scheme (VL). </a:t>
              </a:r>
              <a:endParaRPr lang="en-GB" sz="1800" dirty="0"/>
            </a:p>
          </p:txBody>
        </p:sp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7243264" y="6345238"/>
              <a:ext cx="2898550" cy="30777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dirty="0">
                  <a:solidFill>
                    <a:srgbClr val="CC0066"/>
                  </a:solidFill>
                </a:rPr>
                <a:t>[</a:t>
              </a:r>
              <a:r>
                <a:rPr lang="en-GB" sz="1400" dirty="0" err="1" smtClean="0">
                  <a:solidFill>
                    <a:srgbClr val="CC0066"/>
                  </a:solidFill>
                </a:rPr>
                <a:t>Friston</a:t>
              </a:r>
              <a:r>
                <a:rPr lang="en-GB" sz="1400" dirty="0" smtClean="0">
                  <a:solidFill>
                    <a:srgbClr val="CC0066"/>
                  </a:solidFill>
                </a:rPr>
                <a:t> et al. 2007 </a:t>
              </a:r>
              <a:r>
                <a:rPr lang="en-GB" sz="1400" i="1" dirty="0" err="1">
                  <a:solidFill>
                    <a:srgbClr val="CC0066"/>
                  </a:solidFill>
                </a:rPr>
                <a:t>Neuroimage</a:t>
              </a:r>
              <a:r>
                <a:rPr lang="en-GB" sz="1400" dirty="0">
                  <a:solidFill>
                    <a:srgbClr val="CC0066"/>
                  </a:solidFill>
                </a:rPr>
                <a:t>]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76775" y="3611563"/>
            <a:ext cx="4316413" cy="1111250"/>
            <a:chOff x="2508" y="3168"/>
            <a:chExt cx="2417" cy="700"/>
          </a:xfrm>
        </p:grpSpPr>
        <p:sp>
          <p:nvSpPr>
            <p:cNvPr id="53282" name="Line 3"/>
            <p:cNvSpPr>
              <a:spLocks noChangeAspect="1" noChangeShapeType="1"/>
            </p:cNvSpPr>
            <p:nvPr/>
          </p:nvSpPr>
          <p:spPr bwMode="auto">
            <a:xfrm>
              <a:off x="3797" y="3168"/>
              <a:ext cx="0" cy="2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283" name="Text Box 4"/>
            <p:cNvSpPr txBox="1">
              <a:spLocks noChangeAspect="1" noChangeArrowheads="1"/>
            </p:cNvSpPr>
            <p:nvPr/>
          </p:nvSpPr>
          <p:spPr bwMode="auto">
            <a:xfrm>
              <a:off x="4673" y="3580"/>
              <a:ext cx="252" cy="288"/>
            </a:xfrm>
            <a:prstGeom prst="rect">
              <a:avLst/>
            </a:prstGeom>
            <a:gradFill rotWithShape="1">
              <a:gsLst>
                <a:gs pos="0">
                  <a:srgbClr val="037C03"/>
                </a:gs>
                <a:gs pos="100000">
                  <a:srgbClr val="01390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400" b="0" i="1">
                  <a:solidFill>
                    <a:srgbClr val="FFFF66"/>
                  </a:solidFill>
                </a:rPr>
                <a:t>y</a:t>
              </a:r>
            </a:p>
          </p:txBody>
        </p:sp>
        <p:sp>
          <p:nvSpPr>
            <p:cNvPr id="53284" name="Line 5"/>
            <p:cNvSpPr>
              <a:spLocks noChangeAspect="1" noChangeShapeType="1"/>
            </p:cNvSpPr>
            <p:nvPr/>
          </p:nvSpPr>
          <p:spPr bwMode="auto">
            <a:xfrm>
              <a:off x="4804" y="3307"/>
              <a:ext cx="0" cy="2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285" name="Text Box 6"/>
            <p:cNvSpPr txBox="1">
              <a:spLocks noChangeAspect="1" noChangeArrowheads="1"/>
            </p:cNvSpPr>
            <p:nvPr/>
          </p:nvSpPr>
          <p:spPr bwMode="auto">
            <a:xfrm>
              <a:off x="3668" y="3442"/>
              <a:ext cx="252" cy="288"/>
            </a:xfrm>
            <a:prstGeom prst="rect">
              <a:avLst/>
            </a:prstGeom>
            <a:gradFill rotWithShape="1">
              <a:gsLst>
                <a:gs pos="0">
                  <a:srgbClr val="037C03"/>
                </a:gs>
                <a:gs pos="100000">
                  <a:srgbClr val="01390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400" b="0" i="1">
                  <a:solidFill>
                    <a:srgbClr val="FFFF66"/>
                  </a:solidFill>
                </a:rPr>
                <a:t>y</a:t>
              </a:r>
            </a:p>
          </p:txBody>
        </p:sp>
        <p:sp>
          <p:nvSpPr>
            <p:cNvPr id="53286" name="Text Box 7"/>
            <p:cNvSpPr txBox="1">
              <a:spLocks noChangeAspect="1" noChangeArrowheads="1"/>
            </p:cNvSpPr>
            <p:nvPr/>
          </p:nvSpPr>
          <p:spPr bwMode="auto">
            <a:xfrm>
              <a:off x="2508" y="3579"/>
              <a:ext cx="58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rgbClr val="037C03"/>
                  </a:solidFill>
                </a:rPr>
                <a:t>BOLD</a:t>
              </a:r>
            </a:p>
          </p:txBody>
        </p:sp>
      </p:grpSp>
      <p:sp>
        <p:nvSpPr>
          <p:cNvPr id="53251" name="Rectangle 8"/>
          <p:cNvSpPr>
            <a:spLocks noGrp="1" noChangeArrowheads="1"/>
          </p:cNvSpPr>
          <p:nvPr>
            <p:ph type="title"/>
          </p:nvPr>
        </p:nvSpPr>
        <p:spPr>
          <a:xfrm>
            <a:off x="565150" y="179388"/>
            <a:ext cx="9258300" cy="752475"/>
          </a:xfrm>
        </p:spPr>
        <p:txBody>
          <a:bodyPr/>
          <a:lstStyle/>
          <a:p>
            <a:pPr eaLnBrk="1" hangingPunct="1"/>
            <a:r>
              <a:rPr lang="en-GB" sz="3200" b="1" smtClean="0">
                <a:latin typeface="Arial Unicode MS" pitchFamily="34" charset="-128"/>
              </a:rPr>
              <a:t>DCM: practical steps</a:t>
            </a:r>
          </a:p>
        </p:txBody>
      </p:sp>
      <p:sp>
        <p:nvSpPr>
          <p:cNvPr id="187904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42875" y="858838"/>
            <a:ext cx="4565650" cy="5846762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buFontTx/>
              <a:buNone/>
            </a:pPr>
            <a:r>
              <a:rPr lang="en-GB" sz="2000" smtClean="0">
                <a:latin typeface="Arial Unicode MS" pitchFamily="34" charset="-128"/>
              </a:rPr>
              <a:t>Select areas you want to model </a:t>
            </a:r>
          </a:p>
          <a:p>
            <a:pPr eaLnBrk="1" hangingPunct="1">
              <a:spcBef>
                <a:spcPct val="40000"/>
              </a:spcBef>
            </a:pPr>
            <a:r>
              <a:rPr lang="en-GB" sz="2000" smtClean="0">
                <a:latin typeface="Arial Unicode MS" pitchFamily="34" charset="-128"/>
              </a:rPr>
              <a:t>Extract timeseries of these areas (x(t))</a:t>
            </a:r>
          </a:p>
          <a:p>
            <a:pPr eaLnBrk="1" hangingPunct="1">
              <a:spcBef>
                <a:spcPct val="40000"/>
              </a:spcBef>
            </a:pPr>
            <a:r>
              <a:rPr lang="en-GB" sz="2000" smtClean="0">
                <a:latin typeface="Arial Unicode MS" pitchFamily="34" charset="-128"/>
              </a:rPr>
              <a:t>Specify at neuronal level</a:t>
            </a:r>
          </a:p>
          <a:p>
            <a:pPr lvl="1" eaLnBrk="1" hangingPunct="1">
              <a:spcBef>
                <a:spcPct val="40000"/>
              </a:spcBef>
            </a:pPr>
            <a:r>
              <a:rPr lang="en-GB" sz="2000" smtClean="0">
                <a:latin typeface="Arial Unicode MS" pitchFamily="34" charset="-128"/>
              </a:rPr>
              <a:t>what drives areas (c)</a:t>
            </a:r>
          </a:p>
          <a:p>
            <a:pPr lvl="1" eaLnBrk="1" hangingPunct="1">
              <a:spcBef>
                <a:spcPct val="40000"/>
              </a:spcBef>
            </a:pPr>
            <a:r>
              <a:rPr lang="en-GB" sz="2000" smtClean="0">
                <a:latin typeface="Arial Unicode MS" pitchFamily="34" charset="-128"/>
              </a:rPr>
              <a:t>how areas interact (a)</a:t>
            </a:r>
          </a:p>
          <a:p>
            <a:pPr lvl="1" eaLnBrk="1" hangingPunct="1">
              <a:spcBef>
                <a:spcPct val="40000"/>
              </a:spcBef>
            </a:pPr>
            <a:r>
              <a:rPr lang="en-GB" sz="2000" smtClean="0">
                <a:latin typeface="Arial Unicode MS" pitchFamily="34" charset="-128"/>
              </a:rPr>
              <a:t>what modulates interactions (b)</a:t>
            </a:r>
          </a:p>
          <a:p>
            <a:pPr eaLnBrk="1" hangingPunct="1">
              <a:spcBef>
                <a:spcPct val="40000"/>
              </a:spcBef>
            </a:pPr>
            <a:r>
              <a:rPr lang="en-GB" sz="2000" smtClean="0">
                <a:latin typeface="Arial Unicode MS" pitchFamily="34" charset="-128"/>
              </a:rPr>
              <a:t>State-space model with 2 levels: </a:t>
            </a:r>
          </a:p>
          <a:p>
            <a:pPr lvl="1" eaLnBrk="1" hangingPunct="1">
              <a:spcBef>
                <a:spcPct val="40000"/>
              </a:spcBef>
            </a:pPr>
            <a:r>
              <a:rPr lang="en-GB" sz="2000" smtClean="0">
                <a:latin typeface="Arial Unicode MS" pitchFamily="34" charset="-128"/>
              </a:rPr>
              <a:t>Hidden neural dynamics</a:t>
            </a:r>
          </a:p>
          <a:p>
            <a:pPr lvl="1" eaLnBrk="1" hangingPunct="1">
              <a:spcBef>
                <a:spcPct val="40000"/>
              </a:spcBef>
            </a:pPr>
            <a:r>
              <a:rPr lang="en-GB" sz="2000" smtClean="0">
                <a:latin typeface="Arial Unicode MS" pitchFamily="34" charset="-128"/>
              </a:rPr>
              <a:t>Predicted BOLD response</a:t>
            </a:r>
          </a:p>
          <a:p>
            <a:pPr eaLnBrk="1" hangingPunct="1">
              <a:spcBef>
                <a:spcPct val="40000"/>
              </a:spcBef>
            </a:pPr>
            <a:r>
              <a:rPr lang="en-GB" sz="2000" smtClean="0">
                <a:latin typeface="Arial Unicode MS" pitchFamily="34" charset="-128"/>
              </a:rPr>
              <a:t>Estimate model parameters: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en-GB" sz="2000" smtClean="0">
                <a:latin typeface="Arial Unicode MS" pitchFamily="34" charset="-128"/>
              </a:rPr>
              <a:t>	</a:t>
            </a:r>
            <a:r>
              <a:rPr lang="en-GB" sz="2000" u="sng" smtClean="0">
                <a:latin typeface="Arial Unicode MS" pitchFamily="34" charset="-128"/>
              </a:rPr>
              <a:t>Gaussian a posteriori parameter distributions</a:t>
            </a:r>
            <a:r>
              <a:rPr lang="en-GB" sz="2000" smtClean="0">
                <a:latin typeface="Arial Unicode MS" pitchFamily="34" charset="-128"/>
              </a:rPr>
              <a:t>, characterised by </a:t>
            </a:r>
            <a:br>
              <a:rPr lang="en-GB" sz="2000" smtClean="0">
                <a:latin typeface="Arial Unicode MS" pitchFamily="34" charset="-128"/>
              </a:rPr>
            </a:br>
            <a:r>
              <a:rPr lang="en-GB" sz="2000" smtClean="0">
                <a:latin typeface="Arial Unicode MS" pitchFamily="34" charset="-128"/>
              </a:rPr>
              <a:t>mean </a:t>
            </a:r>
            <a:r>
              <a:rPr lang="el-GR" sz="2000" i="1" smtClean="0">
                <a:latin typeface="Arial Unicode MS" pitchFamily="34" charset="-128"/>
                <a:cs typeface="Times New Roman" pitchFamily="18" charset="0"/>
              </a:rPr>
              <a:t>η</a:t>
            </a:r>
            <a:r>
              <a:rPr lang="el-GR" sz="2000" i="1" baseline="-25000" smtClean="0">
                <a:latin typeface="Arial Unicode MS" pitchFamily="34" charset="-128"/>
                <a:cs typeface="Times New Roman" pitchFamily="18" charset="0"/>
              </a:rPr>
              <a:t>θ</a:t>
            </a:r>
            <a:r>
              <a:rPr lang="en-GB" sz="2000" i="1" baseline="-25000" smtClean="0">
                <a:latin typeface="Arial Unicode MS" pitchFamily="34" charset="-128"/>
                <a:cs typeface="Times New Roman" pitchFamily="18" charset="0"/>
              </a:rPr>
              <a:t>|y</a:t>
            </a:r>
            <a:r>
              <a:rPr lang="en-GB" sz="2000" smtClean="0">
                <a:latin typeface="Arial Unicode MS" pitchFamily="34" charset="-128"/>
              </a:rPr>
              <a:t> and covariance </a:t>
            </a:r>
            <a:r>
              <a:rPr lang="en-GB" sz="2000" i="1" smtClean="0">
                <a:latin typeface="Arial Unicode MS" pitchFamily="34" charset="-128"/>
              </a:rPr>
              <a:t>C</a:t>
            </a:r>
            <a:r>
              <a:rPr lang="el-GR" sz="2000" i="1" baseline="-25000" smtClean="0">
                <a:latin typeface="Arial Unicode MS" pitchFamily="34" charset="-128"/>
                <a:cs typeface="Times New Roman" pitchFamily="18" charset="0"/>
              </a:rPr>
              <a:t>θ</a:t>
            </a:r>
            <a:r>
              <a:rPr lang="en-GB" sz="2000" i="1" baseline="-25000" smtClean="0">
                <a:latin typeface="Arial Unicode MS" pitchFamily="34" charset="-128"/>
                <a:cs typeface="Times New Roman" pitchFamily="18" charset="0"/>
              </a:rPr>
              <a:t>|y</a:t>
            </a:r>
            <a:r>
              <a:rPr lang="en-GB" sz="2000" smtClean="0">
                <a:latin typeface="Arial Unicode MS" pitchFamily="34" charset="-128"/>
              </a:rPr>
              <a:t>.</a:t>
            </a:r>
          </a:p>
        </p:txBody>
      </p:sp>
      <p:sp>
        <p:nvSpPr>
          <p:cNvPr id="1879050" name="AutoShape 10"/>
          <p:cNvSpPr>
            <a:spLocks noChangeAspect="1" noChangeArrowheads="1"/>
          </p:cNvSpPr>
          <p:nvPr/>
        </p:nvSpPr>
        <p:spPr bwMode="auto">
          <a:xfrm rot="10800000">
            <a:off x="5697538" y="3173413"/>
            <a:ext cx="4592637" cy="935037"/>
          </a:xfrm>
          <a:prstGeom prst="parallelogram">
            <a:avLst>
              <a:gd name="adj" fmla="val 122793"/>
            </a:avLst>
          </a:prstGeom>
          <a:solidFill>
            <a:schemeClr val="folHlink">
              <a:alpha val="50195"/>
            </a:schemeClr>
          </a:solidFill>
          <a:ln w="12700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0" hangingPunct="0"/>
            <a:endParaRPr lang="en-GB" sz="2400" b="0"/>
          </a:p>
        </p:txBody>
      </p:sp>
      <p:sp>
        <p:nvSpPr>
          <p:cNvPr id="1879051" name="Text Box 11"/>
          <p:cNvSpPr txBox="1">
            <a:spLocks noChangeAspect="1" noChangeArrowheads="1"/>
          </p:cNvSpPr>
          <p:nvPr/>
        </p:nvSpPr>
        <p:spPr bwMode="auto">
          <a:xfrm>
            <a:off x="4676775" y="2665413"/>
            <a:ext cx="147002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solidFill>
                  <a:srgbClr val="FF9900"/>
                </a:solidFill>
              </a:rPr>
              <a:t>neuronal</a:t>
            </a:r>
          </a:p>
          <a:p>
            <a:pPr eaLnBrk="0" hangingPunct="0"/>
            <a:r>
              <a:rPr lang="en-GB" sz="2400">
                <a:solidFill>
                  <a:srgbClr val="FF9900"/>
                </a:solidFill>
              </a:rPr>
              <a:t>states</a:t>
            </a:r>
            <a:endParaRPr lang="en-US" sz="2400">
              <a:solidFill>
                <a:srgbClr val="FF9900"/>
              </a:solidFill>
              <a:cs typeface="Arial" charset="0"/>
            </a:endParaRPr>
          </a:p>
        </p:txBody>
      </p:sp>
      <p:sp>
        <p:nvSpPr>
          <p:cNvPr id="1879052" name="Text Box 12"/>
          <p:cNvSpPr txBox="1">
            <a:spLocks noChangeAspect="1" noChangeArrowheads="1"/>
          </p:cNvSpPr>
          <p:nvPr/>
        </p:nvSpPr>
        <p:spPr bwMode="auto">
          <a:xfrm>
            <a:off x="6475413" y="3119438"/>
            <a:ext cx="804862" cy="581025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>
            <a:spAutoFit/>
            <a:flatTx/>
          </a:bodyPr>
          <a:lstStyle/>
          <a:p>
            <a:pPr algn="ctr" eaLnBrk="0" hangingPunct="0"/>
            <a:r>
              <a:rPr lang="en-US" b="0">
                <a:latin typeface="Arial Unicode MS" pitchFamily="34" charset="-128"/>
              </a:rPr>
              <a:t>activity</a:t>
            </a:r>
          </a:p>
          <a:p>
            <a:pPr algn="ctr" eaLnBrk="0" hangingPunct="0"/>
            <a:r>
              <a:rPr lang="en-US" b="0" i="1">
                <a:latin typeface="Arial Unicode MS" pitchFamily="34" charset="-128"/>
              </a:rPr>
              <a:t>x</a:t>
            </a:r>
            <a:r>
              <a:rPr lang="en-US" b="0" baseline="-25000">
                <a:latin typeface="Arial Unicode MS" pitchFamily="34" charset="-128"/>
              </a:rPr>
              <a:t>1</a:t>
            </a:r>
            <a:r>
              <a:rPr lang="en-US" b="0" i="1">
                <a:latin typeface="Arial Unicode MS" pitchFamily="34" charset="-128"/>
              </a:rPr>
              <a:t>(t)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421563" y="3287713"/>
            <a:ext cx="985837" cy="463550"/>
            <a:chOff x="4080" y="2964"/>
            <a:chExt cx="552" cy="292"/>
          </a:xfrm>
        </p:grpSpPr>
        <p:sp>
          <p:nvSpPr>
            <p:cNvPr id="53280" name="Line 14"/>
            <p:cNvSpPr>
              <a:spLocks noChangeShapeType="1"/>
            </p:cNvSpPr>
            <p:nvPr/>
          </p:nvSpPr>
          <p:spPr bwMode="auto">
            <a:xfrm flipH="1" flipV="1">
              <a:off x="4080" y="2964"/>
              <a:ext cx="552" cy="19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281" name="Text Box 15"/>
            <p:cNvSpPr txBox="1">
              <a:spLocks noChangeAspect="1" noChangeArrowheads="1"/>
            </p:cNvSpPr>
            <p:nvPr/>
          </p:nvSpPr>
          <p:spPr bwMode="auto">
            <a:xfrm>
              <a:off x="4169" y="3006"/>
              <a:ext cx="2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00CC00"/>
                  </a:solidFill>
                  <a:latin typeface="Arial Unicode MS" pitchFamily="34" charset="-128"/>
                </a:rPr>
                <a:t>a</a:t>
              </a:r>
              <a:r>
                <a:rPr lang="en-GB" sz="2000" baseline="-25000">
                  <a:solidFill>
                    <a:srgbClr val="00CC00"/>
                  </a:solidFill>
                  <a:latin typeface="Arial Unicode MS" pitchFamily="34" charset="-128"/>
                </a:rPr>
                <a:t>12</a:t>
              </a:r>
              <a:endParaRPr lang="en-US" sz="2000" baseline="-25000">
                <a:solidFill>
                  <a:srgbClr val="00CC00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1879056" name="Text Box 16"/>
          <p:cNvSpPr txBox="1">
            <a:spLocks noChangeAspect="1" noChangeArrowheads="1"/>
          </p:cNvSpPr>
          <p:nvPr/>
        </p:nvSpPr>
        <p:spPr bwMode="auto">
          <a:xfrm>
            <a:off x="8289925" y="3382963"/>
            <a:ext cx="804863" cy="581025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>
            <a:spAutoFit/>
            <a:flatTx/>
          </a:bodyPr>
          <a:lstStyle/>
          <a:p>
            <a:pPr algn="ctr" eaLnBrk="0" hangingPunct="0"/>
            <a:r>
              <a:rPr lang="en-US" b="0">
                <a:latin typeface="Arial Unicode MS" pitchFamily="34" charset="-128"/>
              </a:rPr>
              <a:t>activity</a:t>
            </a:r>
          </a:p>
          <a:p>
            <a:pPr algn="ctr" eaLnBrk="0" hangingPunct="0"/>
            <a:r>
              <a:rPr lang="en-US" b="0" i="1">
                <a:latin typeface="Arial Unicode MS" pitchFamily="34" charset="-128"/>
              </a:rPr>
              <a:t>x</a:t>
            </a:r>
            <a:r>
              <a:rPr lang="en-US" b="0" baseline="-25000">
                <a:latin typeface="Arial Unicode MS" pitchFamily="34" charset="-128"/>
              </a:rPr>
              <a:t>2</a:t>
            </a:r>
            <a:r>
              <a:rPr lang="en-US" b="0" i="1">
                <a:latin typeface="Arial Unicode MS" pitchFamily="34" charset="-128"/>
              </a:rPr>
              <a:t>(t)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961188" y="1466850"/>
            <a:ext cx="2978150" cy="1793875"/>
            <a:chOff x="3822" y="1834"/>
            <a:chExt cx="1668" cy="1130"/>
          </a:xfrm>
        </p:grpSpPr>
        <p:sp>
          <p:nvSpPr>
            <p:cNvPr id="53274" name="Text Box 18"/>
            <p:cNvSpPr txBox="1">
              <a:spLocks noChangeAspect="1" noChangeArrowheads="1"/>
            </p:cNvSpPr>
            <p:nvPr/>
          </p:nvSpPr>
          <p:spPr bwMode="auto">
            <a:xfrm>
              <a:off x="4948" y="2506"/>
              <a:ext cx="2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0000FF"/>
                  </a:solidFill>
                  <a:latin typeface="Arial Unicode MS" pitchFamily="34" charset="-128"/>
                </a:rPr>
                <a:t>c</a:t>
              </a:r>
              <a:r>
                <a:rPr lang="en-GB" sz="2000" baseline="-25000">
                  <a:solidFill>
                    <a:srgbClr val="0000FF"/>
                  </a:solidFill>
                  <a:latin typeface="Arial Unicode MS" pitchFamily="34" charset="-128"/>
                </a:rPr>
                <a:t>2</a:t>
              </a:r>
              <a:endParaRPr lang="en-US" sz="2000" baseline="-25000">
                <a:solidFill>
                  <a:srgbClr val="0000FF"/>
                </a:solidFill>
                <a:latin typeface="Arial Unicode MS" pitchFamily="34" charset="-128"/>
              </a:endParaRPr>
            </a:p>
          </p:txBody>
        </p:sp>
        <p:grpSp>
          <p:nvGrpSpPr>
            <p:cNvPr id="53275" name="Group 19"/>
            <p:cNvGrpSpPr>
              <a:grpSpLocks/>
            </p:cNvGrpSpPr>
            <p:nvPr/>
          </p:nvGrpSpPr>
          <p:grpSpPr bwMode="auto">
            <a:xfrm>
              <a:off x="3822" y="1834"/>
              <a:ext cx="1668" cy="1130"/>
              <a:chOff x="3822" y="1834"/>
              <a:chExt cx="1668" cy="1130"/>
            </a:xfrm>
          </p:grpSpPr>
          <p:sp>
            <p:nvSpPr>
              <p:cNvPr id="5327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4508" y="2349"/>
                <a:ext cx="22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2000">
                    <a:solidFill>
                      <a:srgbClr val="0000FF"/>
                    </a:solidFill>
                    <a:latin typeface="Arial Unicode MS" pitchFamily="34" charset="-128"/>
                  </a:rPr>
                  <a:t>c</a:t>
                </a:r>
                <a:r>
                  <a:rPr lang="en-GB" sz="2000" baseline="-25000">
                    <a:solidFill>
                      <a:srgbClr val="0000FF"/>
                    </a:solidFill>
                    <a:latin typeface="Arial Unicode MS" pitchFamily="34" charset="-128"/>
                  </a:rPr>
                  <a:t>1</a:t>
                </a:r>
                <a:endParaRPr lang="en-US" sz="2000" baseline="-25000">
                  <a:solidFill>
                    <a:srgbClr val="0000FF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53277" name="Line 21"/>
              <p:cNvSpPr>
                <a:spLocks noChangeShapeType="1"/>
              </p:cNvSpPr>
              <p:nvPr/>
            </p:nvSpPr>
            <p:spPr bwMode="auto">
              <a:xfrm flipH="1">
                <a:off x="3822" y="2197"/>
                <a:ext cx="1209" cy="611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278" name="Line 22"/>
              <p:cNvSpPr>
                <a:spLocks noChangeShapeType="1"/>
              </p:cNvSpPr>
              <p:nvPr/>
            </p:nvSpPr>
            <p:spPr bwMode="auto">
              <a:xfrm flipH="1">
                <a:off x="4842" y="2183"/>
                <a:ext cx="197" cy="781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279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4555" y="1834"/>
                <a:ext cx="935" cy="344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400">
                    <a:solidFill>
                      <a:srgbClr val="0000FF"/>
                    </a:solidFill>
                    <a:latin typeface="Arial Unicode MS" pitchFamily="34" charset="-128"/>
                  </a:rPr>
                  <a:t>Driving input</a:t>
                </a:r>
              </a:p>
              <a:p>
                <a:pPr algn="ctr" eaLnBrk="0" hangingPunct="0"/>
                <a:r>
                  <a:rPr lang="en-US" sz="1400" b="0">
                    <a:solidFill>
                      <a:srgbClr val="0000FF"/>
                    </a:solidFill>
                    <a:latin typeface="Arial Unicode MS" pitchFamily="34" charset="-128"/>
                  </a:rPr>
                  <a:t>(e.g. </a:t>
                </a:r>
                <a:r>
                  <a:rPr lang="en-GB" sz="1400" b="0">
                    <a:solidFill>
                      <a:srgbClr val="0000FF"/>
                    </a:solidFill>
                    <a:latin typeface="Arial Unicode MS" pitchFamily="34" charset="-128"/>
                    <a:cs typeface="Arial" charset="0"/>
                  </a:rPr>
                  <a:t>sensory stim</a:t>
                </a:r>
                <a:r>
                  <a:rPr lang="en-US" sz="1400" b="0">
                    <a:solidFill>
                      <a:srgbClr val="0000FF"/>
                    </a:solidFill>
                    <a:latin typeface="Arial Unicode MS" pitchFamily="34" charset="-128"/>
                  </a:rPr>
                  <a:t>)</a:t>
                </a:r>
              </a:p>
            </p:txBody>
          </p:sp>
        </p:grp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692775" y="1466850"/>
            <a:ext cx="2417763" cy="1976438"/>
            <a:chOff x="3114" y="1834"/>
            <a:chExt cx="1351" cy="1245"/>
          </a:xfrm>
        </p:grpSpPr>
        <p:sp>
          <p:nvSpPr>
            <p:cNvPr id="53271" name="Text Box 25"/>
            <p:cNvSpPr txBox="1">
              <a:spLocks noChangeAspect="1" noChangeArrowheads="1"/>
            </p:cNvSpPr>
            <p:nvPr/>
          </p:nvSpPr>
          <p:spPr bwMode="auto">
            <a:xfrm>
              <a:off x="3114" y="1834"/>
              <a:ext cx="1351" cy="34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FF0000"/>
                  </a:solidFill>
                  <a:latin typeface="Arial Unicode MS" pitchFamily="34" charset="-128"/>
                </a:rPr>
                <a:t>Modulatory input</a:t>
              </a:r>
            </a:p>
            <a:p>
              <a:pPr algn="ctr" eaLnBrk="0" hangingPunct="0"/>
              <a:r>
                <a:rPr lang="en-US" sz="1400" b="0">
                  <a:solidFill>
                    <a:srgbClr val="FF0000"/>
                  </a:solidFill>
                  <a:latin typeface="Arial Unicode MS" pitchFamily="34" charset="-128"/>
                </a:rPr>
                <a:t>(e.g. </a:t>
              </a:r>
              <a:r>
                <a:rPr lang="en-GB" sz="1400" b="0">
                  <a:solidFill>
                    <a:srgbClr val="FF0000"/>
                  </a:solidFill>
                  <a:latin typeface="Arial Unicode MS" pitchFamily="34" charset="-128"/>
                  <a:cs typeface="Arial" charset="0"/>
                </a:rPr>
                <a:t>context/learning/drugs</a:t>
              </a:r>
              <a:r>
                <a:rPr lang="en-US" sz="1400" b="0">
                  <a:solidFill>
                    <a:srgbClr val="FF0000"/>
                  </a:solidFill>
                  <a:latin typeface="Arial Unicode MS" pitchFamily="34" charset="-128"/>
                </a:rPr>
                <a:t>)</a:t>
              </a:r>
              <a:endParaRPr lang="en-US" sz="1400" b="0">
                <a:latin typeface="Arial Unicode MS" pitchFamily="34" charset="-128"/>
              </a:endParaRPr>
            </a:p>
          </p:txBody>
        </p:sp>
        <p:sp>
          <p:nvSpPr>
            <p:cNvPr id="53272" name="Freeform 26"/>
            <p:cNvSpPr>
              <a:spLocks noChangeAspect="1"/>
            </p:cNvSpPr>
            <p:nvPr/>
          </p:nvSpPr>
          <p:spPr bwMode="auto">
            <a:xfrm>
              <a:off x="3922" y="2197"/>
              <a:ext cx="485" cy="882"/>
            </a:xfrm>
            <a:custGeom>
              <a:avLst/>
              <a:gdLst>
                <a:gd name="T0" fmla="*/ 0 w 1208"/>
                <a:gd name="T1" fmla="*/ 0 h 1008"/>
                <a:gd name="T2" fmla="*/ 65 w 1208"/>
                <a:gd name="T3" fmla="*/ 193 h 1008"/>
                <a:gd name="T4" fmla="*/ 78 w 1208"/>
                <a:gd name="T5" fmla="*/ 676 h 1008"/>
                <a:gd name="T6" fmla="*/ 0 60000 65536"/>
                <a:gd name="T7" fmla="*/ 0 60000 65536"/>
                <a:gd name="T8" fmla="*/ 0 60000 65536"/>
                <a:gd name="T9" fmla="*/ 0 w 1208"/>
                <a:gd name="T10" fmla="*/ 0 h 1008"/>
                <a:gd name="T11" fmla="*/ 1208 w 1208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8" h="1008">
                  <a:moveTo>
                    <a:pt x="0" y="0"/>
                  </a:moveTo>
                  <a:cubicBezTo>
                    <a:pt x="404" y="60"/>
                    <a:pt x="808" y="120"/>
                    <a:pt x="1008" y="288"/>
                  </a:cubicBezTo>
                  <a:cubicBezTo>
                    <a:pt x="1208" y="456"/>
                    <a:pt x="1204" y="732"/>
                    <a:pt x="1200" y="1008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oval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73" name="Text Box 27"/>
            <p:cNvSpPr txBox="1">
              <a:spLocks noChangeAspect="1" noChangeArrowheads="1"/>
            </p:cNvSpPr>
            <p:nvPr/>
          </p:nvSpPr>
          <p:spPr bwMode="auto">
            <a:xfrm>
              <a:off x="3964" y="2230"/>
              <a:ext cx="2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FF0000"/>
                  </a:solidFill>
                  <a:latin typeface="Arial Unicode MS" pitchFamily="34" charset="-128"/>
                </a:rPr>
                <a:t>b</a:t>
              </a:r>
              <a:r>
                <a:rPr lang="en-GB" sz="2000" baseline="-25000">
                  <a:solidFill>
                    <a:srgbClr val="FF0000"/>
                  </a:solidFill>
                  <a:latin typeface="Arial Unicode MS" pitchFamily="34" charset="-128"/>
                </a:rPr>
                <a:t>12</a:t>
              </a:r>
              <a:endParaRPr lang="en-US" sz="2000" baseline="-25000">
                <a:solidFill>
                  <a:srgbClr val="FF0000"/>
                </a:solidFill>
                <a:latin typeface="Arial Unicode MS" pitchFamily="34" charset="-128"/>
              </a:endParaRP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4811713" y="4959350"/>
            <a:ext cx="1600200" cy="1512888"/>
            <a:chOff x="2065" y="3144"/>
            <a:chExt cx="1008" cy="953"/>
          </a:xfrm>
        </p:grpSpPr>
        <p:sp>
          <p:nvSpPr>
            <p:cNvPr id="53261" name="Rectangle 33"/>
            <p:cNvSpPr>
              <a:spLocks noChangeArrowheads="1"/>
            </p:cNvSpPr>
            <p:nvPr/>
          </p:nvSpPr>
          <p:spPr bwMode="auto">
            <a:xfrm>
              <a:off x="2399" y="3144"/>
              <a:ext cx="367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2400" b="0">
                  <a:latin typeface="Times New Roman" pitchFamily="18" charset="0"/>
                </a:rPr>
                <a:t>η</a:t>
              </a:r>
              <a:r>
                <a:rPr lang="el-GR" sz="2400" b="0" baseline="-25000">
                  <a:latin typeface="Times New Roman" pitchFamily="18" charset="0"/>
                </a:rPr>
                <a:t>θ</a:t>
              </a:r>
              <a:r>
                <a:rPr lang="en-GB" sz="2400" b="0" baseline="-25000">
                  <a:latin typeface="Times New Roman" pitchFamily="18" charset="0"/>
                </a:rPr>
                <a:t>|y</a:t>
              </a:r>
              <a:endParaRPr lang="en-US" sz="2400" b="0" baseline="-25000">
                <a:latin typeface="Times New Roman" pitchFamily="18" charset="0"/>
              </a:endParaRPr>
            </a:p>
          </p:txBody>
        </p:sp>
        <p:sp>
          <p:nvSpPr>
            <p:cNvPr id="53262" name="Rectangle 34"/>
            <p:cNvSpPr>
              <a:spLocks noChangeArrowheads="1"/>
            </p:cNvSpPr>
            <p:nvPr/>
          </p:nvSpPr>
          <p:spPr bwMode="auto">
            <a:xfrm>
              <a:off x="2065" y="3423"/>
              <a:ext cx="1008" cy="6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53263" name="Group 35"/>
            <p:cNvGrpSpPr>
              <a:grpSpLocks/>
            </p:cNvGrpSpPr>
            <p:nvPr/>
          </p:nvGrpSpPr>
          <p:grpSpPr bwMode="auto">
            <a:xfrm>
              <a:off x="2250" y="3437"/>
              <a:ext cx="770" cy="650"/>
              <a:chOff x="512" y="1468"/>
              <a:chExt cx="3570" cy="2817"/>
            </a:xfrm>
          </p:grpSpPr>
          <p:sp>
            <p:nvSpPr>
              <p:cNvPr id="53264" name="Freeform 36"/>
              <p:cNvSpPr>
                <a:spLocks/>
              </p:cNvSpPr>
              <p:nvPr/>
            </p:nvSpPr>
            <p:spPr bwMode="auto">
              <a:xfrm>
                <a:off x="1712" y="1832"/>
                <a:ext cx="1456" cy="2452"/>
              </a:xfrm>
              <a:custGeom>
                <a:avLst/>
                <a:gdLst>
                  <a:gd name="T0" fmla="*/ 0 w 1456"/>
                  <a:gd name="T1" fmla="*/ 2452 h 2452"/>
                  <a:gd name="T2" fmla="*/ 0 w 1456"/>
                  <a:gd name="T3" fmla="*/ 732 h 2452"/>
                  <a:gd name="T4" fmla="*/ 116 w 1456"/>
                  <a:gd name="T5" fmla="*/ 288 h 2452"/>
                  <a:gd name="T6" fmla="*/ 192 w 1456"/>
                  <a:gd name="T7" fmla="*/ 92 h 2452"/>
                  <a:gd name="T8" fmla="*/ 260 w 1456"/>
                  <a:gd name="T9" fmla="*/ 8 h 2452"/>
                  <a:gd name="T10" fmla="*/ 300 w 1456"/>
                  <a:gd name="T11" fmla="*/ 0 h 2452"/>
                  <a:gd name="T12" fmla="*/ 364 w 1456"/>
                  <a:gd name="T13" fmla="*/ 56 h 2452"/>
                  <a:gd name="T14" fmla="*/ 408 w 1456"/>
                  <a:gd name="T15" fmla="*/ 148 h 2452"/>
                  <a:gd name="T16" fmla="*/ 484 w 1456"/>
                  <a:gd name="T17" fmla="*/ 368 h 2452"/>
                  <a:gd name="T18" fmla="*/ 620 w 1456"/>
                  <a:gd name="T19" fmla="*/ 932 h 2452"/>
                  <a:gd name="T20" fmla="*/ 820 w 1456"/>
                  <a:gd name="T21" fmla="*/ 1748 h 2452"/>
                  <a:gd name="T22" fmla="*/ 932 w 1456"/>
                  <a:gd name="T23" fmla="*/ 2064 h 2452"/>
                  <a:gd name="T24" fmla="*/ 1040 w 1456"/>
                  <a:gd name="T25" fmla="*/ 2244 h 2452"/>
                  <a:gd name="T26" fmla="*/ 1108 w 1456"/>
                  <a:gd name="T27" fmla="*/ 2328 h 2452"/>
                  <a:gd name="T28" fmla="*/ 1196 w 1456"/>
                  <a:gd name="T29" fmla="*/ 2388 h 2452"/>
                  <a:gd name="T30" fmla="*/ 1292 w 1456"/>
                  <a:gd name="T31" fmla="*/ 2420 h 2452"/>
                  <a:gd name="T32" fmla="*/ 1432 w 1456"/>
                  <a:gd name="T33" fmla="*/ 2452 h 2452"/>
                  <a:gd name="T34" fmla="*/ 1456 w 1456"/>
                  <a:gd name="T35" fmla="*/ 2452 h 2452"/>
                  <a:gd name="T36" fmla="*/ 0 w 1456"/>
                  <a:gd name="T37" fmla="*/ 2452 h 24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56"/>
                  <a:gd name="T58" fmla="*/ 0 h 2452"/>
                  <a:gd name="T59" fmla="*/ 1456 w 1456"/>
                  <a:gd name="T60" fmla="*/ 2452 h 24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56" h="2452">
                    <a:moveTo>
                      <a:pt x="0" y="2452"/>
                    </a:moveTo>
                    <a:lnTo>
                      <a:pt x="0" y="732"/>
                    </a:lnTo>
                    <a:lnTo>
                      <a:pt x="116" y="288"/>
                    </a:lnTo>
                    <a:lnTo>
                      <a:pt x="192" y="92"/>
                    </a:lnTo>
                    <a:lnTo>
                      <a:pt x="260" y="8"/>
                    </a:lnTo>
                    <a:lnTo>
                      <a:pt x="300" y="0"/>
                    </a:lnTo>
                    <a:lnTo>
                      <a:pt x="364" y="56"/>
                    </a:lnTo>
                    <a:lnTo>
                      <a:pt x="408" y="148"/>
                    </a:lnTo>
                    <a:lnTo>
                      <a:pt x="484" y="368"/>
                    </a:lnTo>
                    <a:lnTo>
                      <a:pt x="620" y="932"/>
                    </a:lnTo>
                    <a:lnTo>
                      <a:pt x="820" y="1748"/>
                    </a:lnTo>
                    <a:lnTo>
                      <a:pt x="932" y="2064"/>
                    </a:lnTo>
                    <a:lnTo>
                      <a:pt x="1040" y="2244"/>
                    </a:lnTo>
                    <a:lnTo>
                      <a:pt x="1108" y="2328"/>
                    </a:lnTo>
                    <a:lnTo>
                      <a:pt x="1196" y="2388"/>
                    </a:lnTo>
                    <a:lnTo>
                      <a:pt x="1292" y="2420"/>
                    </a:lnTo>
                    <a:lnTo>
                      <a:pt x="1432" y="2452"/>
                    </a:lnTo>
                    <a:lnTo>
                      <a:pt x="1456" y="2452"/>
                    </a:lnTo>
                    <a:lnTo>
                      <a:pt x="0" y="245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265" name="Rectangle 37"/>
              <p:cNvSpPr>
                <a:spLocks noChangeArrowheads="1"/>
              </p:cNvSpPr>
              <p:nvPr/>
            </p:nvSpPr>
            <p:spPr bwMode="auto">
              <a:xfrm>
                <a:off x="512" y="1468"/>
                <a:ext cx="3570" cy="2816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266" name="Line 38"/>
              <p:cNvSpPr>
                <a:spLocks noChangeShapeType="1"/>
              </p:cNvSpPr>
              <p:nvPr/>
            </p:nvSpPr>
            <p:spPr bwMode="auto">
              <a:xfrm>
                <a:off x="512" y="4284"/>
                <a:ext cx="357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267" name="Line 39"/>
              <p:cNvSpPr>
                <a:spLocks noChangeShapeType="1"/>
              </p:cNvSpPr>
              <p:nvPr/>
            </p:nvSpPr>
            <p:spPr bwMode="auto">
              <a:xfrm>
                <a:off x="512" y="4284"/>
                <a:ext cx="357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268" name="Line 40"/>
              <p:cNvSpPr>
                <a:spLocks noChangeShapeType="1"/>
              </p:cNvSpPr>
              <p:nvPr/>
            </p:nvSpPr>
            <p:spPr bwMode="auto">
              <a:xfrm>
                <a:off x="512" y="4284"/>
                <a:ext cx="357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269" name="Freeform 41"/>
              <p:cNvSpPr>
                <a:spLocks/>
              </p:cNvSpPr>
              <p:nvPr/>
            </p:nvSpPr>
            <p:spPr bwMode="auto">
              <a:xfrm>
                <a:off x="512" y="1826"/>
                <a:ext cx="3570" cy="2458"/>
              </a:xfrm>
              <a:custGeom>
                <a:avLst/>
                <a:gdLst>
                  <a:gd name="T0" fmla="*/ 44 w 3570"/>
                  <a:gd name="T1" fmla="*/ 2458 h 2458"/>
                  <a:gd name="T2" fmla="*/ 132 w 3570"/>
                  <a:gd name="T3" fmla="*/ 2456 h 2458"/>
                  <a:gd name="T4" fmla="*/ 222 w 3570"/>
                  <a:gd name="T5" fmla="*/ 2456 h 2458"/>
                  <a:gd name="T6" fmla="*/ 312 w 3570"/>
                  <a:gd name="T7" fmla="*/ 2452 h 2458"/>
                  <a:gd name="T8" fmla="*/ 400 w 3570"/>
                  <a:gd name="T9" fmla="*/ 2442 h 2458"/>
                  <a:gd name="T10" fmla="*/ 490 w 3570"/>
                  <a:gd name="T11" fmla="*/ 2424 h 2458"/>
                  <a:gd name="T12" fmla="*/ 580 w 3570"/>
                  <a:gd name="T13" fmla="*/ 2388 h 2458"/>
                  <a:gd name="T14" fmla="*/ 668 w 3570"/>
                  <a:gd name="T15" fmla="*/ 2322 h 2458"/>
                  <a:gd name="T16" fmla="*/ 758 w 3570"/>
                  <a:gd name="T17" fmla="*/ 2210 h 2458"/>
                  <a:gd name="T18" fmla="*/ 848 w 3570"/>
                  <a:gd name="T19" fmla="*/ 2038 h 2458"/>
                  <a:gd name="T20" fmla="*/ 936 w 3570"/>
                  <a:gd name="T21" fmla="*/ 1794 h 2458"/>
                  <a:gd name="T22" fmla="*/ 1026 w 3570"/>
                  <a:gd name="T23" fmla="*/ 1478 h 2458"/>
                  <a:gd name="T24" fmla="*/ 1114 w 3570"/>
                  <a:gd name="T25" fmla="*/ 1106 h 2458"/>
                  <a:gd name="T26" fmla="*/ 1204 w 3570"/>
                  <a:gd name="T27" fmla="*/ 716 h 2458"/>
                  <a:gd name="T28" fmla="*/ 1294 w 3570"/>
                  <a:gd name="T29" fmla="*/ 366 h 2458"/>
                  <a:gd name="T30" fmla="*/ 1382 w 3570"/>
                  <a:gd name="T31" fmla="*/ 110 h 2458"/>
                  <a:gd name="T32" fmla="*/ 1472 w 3570"/>
                  <a:gd name="T33" fmla="*/ 0 h 2458"/>
                  <a:gd name="T34" fmla="*/ 1562 w 3570"/>
                  <a:gd name="T35" fmla="*/ 56 h 2458"/>
                  <a:gd name="T36" fmla="*/ 1650 w 3570"/>
                  <a:gd name="T37" fmla="*/ 268 h 2458"/>
                  <a:gd name="T38" fmla="*/ 1740 w 3570"/>
                  <a:gd name="T39" fmla="*/ 594 h 2458"/>
                  <a:gd name="T40" fmla="*/ 1828 w 3570"/>
                  <a:gd name="T41" fmla="*/ 976 h 2458"/>
                  <a:gd name="T42" fmla="*/ 1918 w 3570"/>
                  <a:gd name="T43" fmla="*/ 1360 h 2458"/>
                  <a:gd name="T44" fmla="*/ 2008 w 3570"/>
                  <a:gd name="T45" fmla="*/ 1698 h 2458"/>
                  <a:gd name="T46" fmla="*/ 2096 w 3570"/>
                  <a:gd name="T47" fmla="*/ 1966 h 2458"/>
                  <a:gd name="T48" fmla="*/ 2186 w 3570"/>
                  <a:gd name="T49" fmla="*/ 2162 h 2458"/>
                  <a:gd name="T50" fmla="*/ 2276 w 3570"/>
                  <a:gd name="T51" fmla="*/ 2292 h 2458"/>
                  <a:gd name="T52" fmla="*/ 2364 w 3570"/>
                  <a:gd name="T53" fmla="*/ 2370 h 2458"/>
                  <a:gd name="T54" fmla="*/ 2454 w 3570"/>
                  <a:gd name="T55" fmla="*/ 2414 h 2458"/>
                  <a:gd name="T56" fmla="*/ 2544 w 3570"/>
                  <a:gd name="T57" fmla="*/ 2438 h 2458"/>
                  <a:gd name="T58" fmla="*/ 2632 w 3570"/>
                  <a:gd name="T59" fmla="*/ 2450 h 2458"/>
                  <a:gd name="T60" fmla="*/ 2722 w 3570"/>
                  <a:gd name="T61" fmla="*/ 2454 h 2458"/>
                  <a:gd name="T62" fmla="*/ 2810 w 3570"/>
                  <a:gd name="T63" fmla="*/ 2456 h 2458"/>
                  <a:gd name="T64" fmla="*/ 2900 w 3570"/>
                  <a:gd name="T65" fmla="*/ 2458 h 2458"/>
                  <a:gd name="T66" fmla="*/ 2990 w 3570"/>
                  <a:gd name="T67" fmla="*/ 2458 h 2458"/>
                  <a:gd name="T68" fmla="*/ 3078 w 3570"/>
                  <a:gd name="T69" fmla="*/ 2458 h 2458"/>
                  <a:gd name="T70" fmla="*/ 3168 w 3570"/>
                  <a:gd name="T71" fmla="*/ 2458 h 2458"/>
                  <a:gd name="T72" fmla="*/ 3258 w 3570"/>
                  <a:gd name="T73" fmla="*/ 2458 h 2458"/>
                  <a:gd name="T74" fmla="*/ 3346 w 3570"/>
                  <a:gd name="T75" fmla="*/ 2458 h 2458"/>
                  <a:gd name="T76" fmla="*/ 3436 w 3570"/>
                  <a:gd name="T77" fmla="*/ 2458 h 2458"/>
                  <a:gd name="T78" fmla="*/ 3526 w 3570"/>
                  <a:gd name="T79" fmla="*/ 2458 h 245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570"/>
                  <a:gd name="T121" fmla="*/ 0 h 2458"/>
                  <a:gd name="T122" fmla="*/ 3570 w 3570"/>
                  <a:gd name="T123" fmla="*/ 2458 h 245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570" h="2458">
                    <a:moveTo>
                      <a:pt x="0" y="2458"/>
                    </a:moveTo>
                    <a:lnTo>
                      <a:pt x="44" y="2458"/>
                    </a:lnTo>
                    <a:lnTo>
                      <a:pt x="88" y="2458"/>
                    </a:lnTo>
                    <a:lnTo>
                      <a:pt x="132" y="2456"/>
                    </a:lnTo>
                    <a:lnTo>
                      <a:pt x="178" y="2456"/>
                    </a:lnTo>
                    <a:lnTo>
                      <a:pt x="222" y="2456"/>
                    </a:lnTo>
                    <a:lnTo>
                      <a:pt x="266" y="2454"/>
                    </a:lnTo>
                    <a:lnTo>
                      <a:pt x="312" y="2452"/>
                    </a:lnTo>
                    <a:lnTo>
                      <a:pt x="356" y="2448"/>
                    </a:lnTo>
                    <a:lnTo>
                      <a:pt x="400" y="2442"/>
                    </a:lnTo>
                    <a:lnTo>
                      <a:pt x="446" y="2436"/>
                    </a:lnTo>
                    <a:lnTo>
                      <a:pt x="490" y="2424"/>
                    </a:lnTo>
                    <a:lnTo>
                      <a:pt x="534" y="2408"/>
                    </a:lnTo>
                    <a:lnTo>
                      <a:pt x="580" y="2388"/>
                    </a:lnTo>
                    <a:lnTo>
                      <a:pt x="624" y="2360"/>
                    </a:lnTo>
                    <a:lnTo>
                      <a:pt x="668" y="2322"/>
                    </a:lnTo>
                    <a:lnTo>
                      <a:pt x="714" y="2274"/>
                    </a:lnTo>
                    <a:lnTo>
                      <a:pt x="758" y="2210"/>
                    </a:lnTo>
                    <a:lnTo>
                      <a:pt x="802" y="2134"/>
                    </a:lnTo>
                    <a:lnTo>
                      <a:pt x="848" y="2038"/>
                    </a:lnTo>
                    <a:lnTo>
                      <a:pt x="892" y="1926"/>
                    </a:lnTo>
                    <a:lnTo>
                      <a:pt x="936" y="1794"/>
                    </a:lnTo>
                    <a:lnTo>
                      <a:pt x="980" y="1644"/>
                    </a:lnTo>
                    <a:lnTo>
                      <a:pt x="1026" y="1478"/>
                    </a:lnTo>
                    <a:lnTo>
                      <a:pt x="1070" y="1296"/>
                    </a:lnTo>
                    <a:lnTo>
                      <a:pt x="1114" y="1106"/>
                    </a:lnTo>
                    <a:lnTo>
                      <a:pt x="1160" y="910"/>
                    </a:lnTo>
                    <a:lnTo>
                      <a:pt x="1204" y="716"/>
                    </a:lnTo>
                    <a:lnTo>
                      <a:pt x="1248" y="532"/>
                    </a:lnTo>
                    <a:lnTo>
                      <a:pt x="1294" y="366"/>
                    </a:lnTo>
                    <a:lnTo>
                      <a:pt x="1338" y="222"/>
                    </a:lnTo>
                    <a:lnTo>
                      <a:pt x="1382" y="110"/>
                    </a:lnTo>
                    <a:lnTo>
                      <a:pt x="1428" y="36"/>
                    </a:lnTo>
                    <a:lnTo>
                      <a:pt x="1472" y="0"/>
                    </a:lnTo>
                    <a:lnTo>
                      <a:pt x="1516" y="8"/>
                    </a:lnTo>
                    <a:lnTo>
                      <a:pt x="1562" y="56"/>
                    </a:lnTo>
                    <a:lnTo>
                      <a:pt x="1606" y="146"/>
                    </a:lnTo>
                    <a:lnTo>
                      <a:pt x="1650" y="268"/>
                    </a:lnTo>
                    <a:lnTo>
                      <a:pt x="1696" y="420"/>
                    </a:lnTo>
                    <a:lnTo>
                      <a:pt x="1740" y="594"/>
                    </a:lnTo>
                    <a:lnTo>
                      <a:pt x="1784" y="782"/>
                    </a:lnTo>
                    <a:lnTo>
                      <a:pt x="1828" y="976"/>
                    </a:lnTo>
                    <a:lnTo>
                      <a:pt x="1874" y="1172"/>
                    </a:lnTo>
                    <a:lnTo>
                      <a:pt x="1918" y="1360"/>
                    </a:lnTo>
                    <a:lnTo>
                      <a:pt x="1962" y="1536"/>
                    </a:lnTo>
                    <a:lnTo>
                      <a:pt x="2008" y="1698"/>
                    </a:lnTo>
                    <a:lnTo>
                      <a:pt x="2052" y="1842"/>
                    </a:lnTo>
                    <a:lnTo>
                      <a:pt x="2096" y="1966"/>
                    </a:lnTo>
                    <a:lnTo>
                      <a:pt x="2142" y="2074"/>
                    </a:lnTo>
                    <a:lnTo>
                      <a:pt x="2186" y="2162"/>
                    </a:lnTo>
                    <a:lnTo>
                      <a:pt x="2230" y="2234"/>
                    </a:lnTo>
                    <a:lnTo>
                      <a:pt x="2276" y="2292"/>
                    </a:lnTo>
                    <a:lnTo>
                      <a:pt x="2320" y="2336"/>
                    </a:lnTo>
                    <a:lnTo>
                      <a:pt x="2364" y="2370"/>
                    </a:lnTo>
                    <a:lnTo>
                      <a:pt x="2410" y="2396"/>
                    </a:lnTo>
                    <a:lnTo>
                      <a:pt x="2454" y="2414"/>
                    </a:lnTo>
                    <a:lnTo>
                      <a:pt x="2498" y="2428"/>
                    </a:lnTo>
                    <a:lnTo>
                      <a:pt x="2544" y="2438"/>
                    </a:lnTo>
                    <a:lnTo>
                      <a:pt x="2588" y="2444"/>
                    </a:lnTo>
                    <a:lnTo>
                      <a:pt x="2632" y="2450"/>
                    </a:lnTo>
                    <a:lnTo>
                      <a:pt x="2678" y="2452"/>
                    </a:lnTo>
                    <a:lnTo>
                      <a:pt x="2722" y="2454"/>
                    </a:lnTo>
                    <a:lnTo>
                      <a:pt x="2766" y="2456"/>
                    </a:lnTo>
                    <a:lnTo>
                      <a:pt x="2810" y="2456"/>
                    </a:lnTo>
                    <a:lnTo>
                      <a:pt x="2856" y="2456"/>
                    </a:lnTo>
                    <a:lnTo>
                      <a:pt x="2900" y="2458"/>
                    </a:lnTo>
                    <a:lnTo>
                      <a:pt x="2944" y="2458"/>
                    </a:lnTo>
                    <a:lnTo>
                      <a:pt x="2990" y="2458"/>
                    </a:lnTo>
                    <a:lnTo>
                      <a:pt x="3034" y="2458"/>
                    </a:lnTo>
                    <a:lnTo>
                      <a:pt x="3078" y="2458"/>
                    </a:lnTo>
                    <a:lnTo>
                      <a:pt x="3124" y="2458"/>
                    </a:lnTo>
                    <a:lnTo>
                      <a:pt x="3168" y="2458"/>
                    </a:lnTo>
                    <a:lnTo>
                      <a:pt x="3212" y="2458"/>
                    </a:lnTo>
                    <a:lnTo>
                      <a:pt x="3258" y="2458"/>
                    </a:lnTo>
                    <a:lnTo>
                      <a:pt x="3302" y="2458"/>
                    </a:lnTo>
                    <a:lnTo>
                      <a:pt x="3346" y="2458"/>
                    </a:lnTo>
                    <a:lnTo>
                      <a:pt x="3392" y="2458"/>
                    </a:lnTo>
                    <a:lnTo>
                      <a:pt x="3436" y="2458"/>
                    </a:lnTo>
                    <a:lnTo>
                      <a:pt x="3480" y="2458"/>
                    </a:lnTo>
                    <a:lnTo>
                      <a:pt x="3526" y="2458"/>
                    </a:lnTo>
                    <a:lnTo>
                      <a:pt x="3570" y="2458"/>
                    </a:lnTo>
                  </a:path>
                </a:pathLst>
              </a:custGeom>
              <a:solidFill>
                <a:schemeClr val="bg1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270" name="Line 42"/>
              <p:cNvSpPr>
                <a:spLocks noChangeShapeType="1"/>
              </p:cNvSpPr>
              <p:nvPr/>
            </p:nvSpPr>
            <p:spPr bwMode="auto">
              <a:xfrm flipV="1">
                <a:off x="2004" y="1468"/>
                <a:ext cx="1" cy="281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9049" grpId="0" build="p"/>
      <p:bldP spid="1879050" grpId="0" animBg="1"/>
      <p:bldP spid="1879051" grpId="0"/>
      <p:bldP spid="1879052" grpId="0" animBg="1"/>
      <p:bldP spid="18790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85064"/>
            <a:ext cx="3873500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3048000" y="6377914"/>
            <a:ext cx="16271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solidFill>
                  <a:srgbClr val="7030A0"/>
                </a:solidFill>
              </a:rPr>
              <a:t>[Smith 2012 Nature]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4698704" y="3432175"/>
            <a:ext cx="5275263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dirty="0"/>
              <a:t>Neurodegenerative and psychiatric </a:t>
            </a:r>
            <a:r>
              <a:rPr lang="en-GB" sz="1800" i="1" dirty="0"/>
              <a:t>disorders  </a:t>
            </a:r>
          </a:p>
          <a:p>
            <a:r>
              <a:rPr lang="en-GB" sz="1800" i="1" dirty="0"/>
              <a:t> = </a:t>
            </a:r>
            <a:r>
              <a:rPr lang="en-GB" sz="2000" dirty="0">
                <a:solidFill>
                  <a:srgbClr val="0000FF"/>
                </a:solidFill>
              </a:rPr>
              <a:t>a disorder of brain connectivity</a:t>
            </a:r>
            <a:r>
              <a:rPr lang="en-GB" sz="1800" dirty="0"/>
              <a:t>.</a:t>
            </a:r>
          </a:p>
          <a:p>
            <a:endParaRPr lang="en-GB" dirty="0"/>
          </a:p>
          <a:p>
            <a:r>
              <a:rPr lang="en-GB" dirty="0"/>
              <a:t>E.g.: Schizophrenia  and autism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364038" y="1630363"/>
            <a:ext cx="52998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GB" dirty="0"/>
              <a:t>Connectivity </a:t>
            </a:r>
            <a:r>
              <a:rPr lang="en-GB" dirty="0" smtClean="0"/>
              <a:t>is an important facet of brain function:</a:t>
            </a:r>
          </a:p>
          <a:p>
            <a:pPr>
              <a:buFontTx/>
              <a:buChar char="-"/>
            </a:pPr>
            <a:endParaRPr lang="en-GB" dirty="0"/>
          </a:p>
          <a:p>
            <a:r>
              <a:rPr lang="en-GB" dirty="0"/>
              <a:t>	</a:t>
            </a:r>
            <a:r>
              <a:rPr lang="en-GB" dirty="0" smtClean="0"/>
              <a:t>** Regions </a:t>
            </a:r>
            <a:r>
              <a:rPr lang="en-GB" dirty="0"/>
              <a:t>don’t operate in </a:t>
            </a:r>
            <a:r>
              <a:rPr lang="en-GB" dirty="0" smtClean="0"/>
              <a:t>isolation **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238125" y="1006475"/>
            <a:ext cx="5540375" cy="559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b="0">
                <a:solidFill>
                  <a:srgbClr val="FF0000"/>
                </a:solidFill>
                <a:latin typeface="Arial Unicode MS" pitchFamily="34" charset="-128"/>
              </a:rPr>
              <a:t>Stimuli</a:t>
            </a:r>
            <a:r>
              <a:rPr lang="en-US" sz="1800" b="0">
                <a:latin typeface="Arial Unicode MS" pitchFamily="34" charset="-128"/>
              </a:rPr>
              <a:t>  250 radially moving dots at 4.7 degrees/s</a:t>
            </a:r>
          </a:p>
          <a:p>
            <a:pPr eaLnBrk="0" hangingPunct="0">
              <a:spcBef>
                <a:spcPct val="20000"/>
              </a:spcBef>
            </a:pPr>
            <a:endParaRPr lang="en-US" sz="1800" b="0">
              <a:latin typeface="Arial Unicode MS" pitchFamily="34" charset="-128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1800" b="0">
                <a:solidFill>
                  <a:srgbClr val="FF0000"/>
                </a:solidFill>
                <a:latin typeface="Arial Unicode MS" pitchFamily="34" charset="-128"/>
              </a:rPr>
              <a:t>Pre-Scanning</a:t>
            </a:r>
            <a:endParaRPr lang="en-US" sz="1800" b="0">
              <a:latin typeface="Arial Unicode MS" pitchFamily="34" charset="-128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1800" b="0">
                <a:latin typeface="Arial Unicode MS" pitchFamily="34" charset="-128"/>
              </a:rPr>
              <a:t> 5 x 30s trials with 5 speed changes (reducing to 1%)</a:t>
            </a:r>
          </a:p>
          <a:p>
            <a:pPr eaLnBrk="0" hangingPunct="0">
              <a:spcBef>
                <a:spcPct val="20000"/>
              </a:spcBef>
            </a:pPr>
            <a:r>
              <a:rPr lang="en-US" sz="1800" b="0">
                <a:latin typeface="Arial Unicode MS" pitchFamily="34" charset="-128"/>
              </a:rPr>
              <a:t>Task - detect change in radial velocity</a:t>
            </a:r>
          </a:p>
          <a:p>
            <a:pPr eaLnBrk="0" hangingPunct="0">
              <a:spcBef>
                <a:spcPct val="20000"/>
              </a:spcBef>
            </a:pPr>
            <a:endParaRPr lang="en-US" sz="1800" b="0">
              <a:latin typeface="Arial Unicode MS" pitchFamily="34" charset="-128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1800" b="0">
                <a:solidFill>
                  <a:srgbClr val="FF0000"/>
                </a:solidFill>
                <a:latin typeface="Arial Unicode MS" pitchFamily="34" charset="-128"/>
              </a:rPr>
              <a:t>Scanning</a:t>
            </a:r>
            <a:r>
              <a:rPr lang="en-US" sz="1800" b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en-US" sz="1800" b="0">
                <a:latin typeface="Arial Unicode MS" pitchFamily="34" charset="-128"/>
              </a:rPr>
              <a:t>(no speed changes)</a:t>
            </a:r>
          </a:p>
          <a:p>
            <a:pPr eaLnBrk="0" hangingPunct="0">
              <a:spcBef>
                <a:spcPct val="20000"/>
              </a:spcBef>
            </a:pPr>
            <a:r>
              <a:rPr lang="en-US" sz="1800" b="0">
                <a:latin typeface="Arial Unicode MS" pitchFamily="34" charset="-128"/>
              </a:rPr>
              <a:t>6 normal subjects, 4 x 100 scan sessions;</a:t>
            </a:r>
          </a:p>
          <a:p>
            <a:pPr eaLnBrk="0" hangingPunct="0">
              <a:spcBef>
                <a:spcPct val="20000"/>
              </a:spcBef>
            </a:pPr>
            <a:r>
              <a:rPr lang="en-US" sz="1800" b="0">
                <a:latin typeface="Arial Unicode MS" pitchFamily="34" charset="-128"/>
              </a:rPr>
              <a:t>each session comprising 10 scans of 4 different </a:t>
            </a:r>
            <a:br>
              <a:rPr lang="en-US" sz="1800" b="0">
                <a:latin typeface="Arial Unicode MS" pitchFamily="34" charset="-128"/>
              </a:rPr>
            </a:br>
            <a:r>
              <a:rPr lang="en-US" sz="1800" b="0">
                <a:latin typeface="Arial Unicode MS" pitchFamily="34" charset="-128"/>
              </a:rPr>
              <a:t>conditions</a:t>
            </a:r>
          </a:p>
          <a:p>
            <a:pPr eaLnBrk="0" hangingPunct="0">
              <a:spcBef>
                <a:spcPct val="20000"/>
              </a:spcBef>
            </a:pPr>
            <a:endParaRPr lang="en-US" sz="1800" b="0">
              <a:latin typeface="Arial Unicode MS" pitchFamily="34" charset="-128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1800" b="0">
                <a:latin typeface="Arial Unicode MS" pitchFamily="34" charset="-128"/>
              </a:rPr>
              <a:t>F A F N F A F N S .................</a:t>
            </a:r>
          </a:p>
          <a:p>
            <a:pPr eaLnBrk="0" hangingPunct="0">
              <a:spcBef>
                <a:spcPct val="20000"/>
              </a:spcBef>
            </a:pPr>
            <a:endParaRPr lang="en-US" sz="1800" b="0">
              <a:latin typeface="Arial Unicode MS" pitchFamily="34" charset="-128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1800" b="0">
                <a:latin typeface="Arial Unicode MS" pitchFamily="34" charset="-128"/>
              </a:rPr>
              <a:t>F - fixation point only</a:t>
            </a:r>
          </a:p>
          <a:p>
            <a:pPr eaLnBrk="0" hangingPunct="0">
              <a:spcBef>
                <a:spcPct val="20000"/>
              </a:spcBef>
            </a:pPr>
            <a:r>
              <a:rPr lang="en-US" sz="1800" b="0">
                <a:latin typeface="Arial Unicode MS" pitchFamily="34" charset="-128"/>
              </a:rPr>
              <a:t>A - motion stimuli with attention (detect changes)</a:t>
            </a:r>
          </a:p>
          <a:p>
            <a:pPr eaLnBrk="0" hangingPunct="0">
              <a:spcBef>
                <a:spcPct val="20000"/>
              </a:spcBef>
            </a:pPr>
            <a:r>
              <a:rPr lang="en-US" sz="1800" b="0">
                <a:latin typeface="Arial Unicode MS" pitchFamily="34" charset="-128"/>
              </a:rPr>
              <a:t>N - motion stimuli without attention</a:t>
            </a:r>
          </a:p>
          <a:p>
            <a:pPr eaLnBrk="0" hangingPunct="0">
              <a:spcBef>
                <a:spcPct val="20000"/>
              </a:spcBef>
            </a:pPr>
            <a:r>
              <a:rPr lang="en-US" sz="1800" b="0">
                <a:latin typeface="Arial Unicode MS" pitchFamily="34" charset="-128"/>
              </a:rPr>
              <a:t>S - no motion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615950" y="150813"/>
            <a:ext cx="3100388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573838" y="5967413"/>
            <a:ext cx="31242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CC0066"/>
                </a:solidFill>
                <a:latin typeface="Times New Roman" pitchFamily="18" charset="0"/>
              </a:rPr>
              <a:t>[B</a:t>
            </a:r>
            <a:r>
              <a:rPr lang="en-US" sz="140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ü</a:t>
            </a:r>
            <a:r>
              <a:rPr lang="en-US" sz="1400">
                <a:solidFill>
                  <a:srgbClr val="CC0066"/>
                </a:solidFill>
                <a:latin typeface="Times New Roman" pitchFamily="18" charset="0"/>
              </a:rPr>
              <a:t>chel &amp; Friston 1997, </a:t>
            </a:r>
            <a:r>
              <a:rPr lang="en-US" sz="1400" i="1">
                <a:solidFill>
                  <a:srgbClr val="CC0066"/>
                </a:solidFill>
                <a:latin typeface="Times New Roman" pitchFamily="18" charset="0"/>
              </a:rPr>
              <a:t>Cereb. Cortex</a:t>
            </a:r>
            <a:r>
              <a:rPr lang="en-US" sz="1400">
                <a:solidFill>
                  <a:srgbClr val="CC0066"/>
                </a:solidFill>
                <a:latin typeface="Times New Roman" pitchFamily="18" charset="0"/>
              </a:rPr>
              <a:t>]</a:t>
            </a:r>
          </a:p>
          <a:p>
            <a:pPr eaLnBrk="0" hangingPunct="0"/>
            <a:r>
              <a:rPr lang="en-US" sz="1400">
                <a:solidFill>
                  <a:srgbClr val="CC0066"/>
                </a:solidFill>
                <a:latin typeface="Times New Roman" pitchFamily="18" charset="0"/>
              </a:rPr>
              <a:t>[B</a:t>
            </a:r>
            <a:r>
              <a:rPr lang="en-US" sz="140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ü</a:t>
            </a:r>
            <a:r>
              <a:rPr lang="en-US" sz="1400">
                <a:solidFill>
                  <a:srgbClr val="CC0066"/>
                </a:solidFill>
                <a:latin typeface="Times New Roman" pitchFamily="18" charset="0"/>
              </a:rPr>
              <a:t>chel et al.</a:t>
            </a:r>
            <a:r>
              <a:rPr lang="en-US" sz="1400" i="1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1400">
                <a:solidFill>
                  <a:srgbClr val="CC0066"/>
                </a:solidFill>
                <a:latin typeface="Times New Roman" pitchFamily="18" charset="0"/>
              </a:rPr>
              <a:t>1998, </a:t>
            </a:r>
            <a:r>
              <a:rPr lang="en-US" sz="1400" i="1">
                <a:solidFill>
                  <a:srgbClr val="CC0066"/>
                </a:solidFill>
                <a:latin typeface="Times New Roman" pitchFamily="18" charset="0"/>
              </a:rPr>
              <a:t>Brain</a:t>
            </a:r>
            <a:r>
              <a:rPr lang="en-US" sz="1400">
                <a:solidFill>
                  <a:srgbClr val="CC0066"/>
                </a:solidFill>
                <a:latin typeface="Times New Roman" pitchFamily="18" charset="0"/>
              </a:rPr>
              <a:t>]</a:t>
            </a:r>
          </a:p>
        </p:txBody>
      </p:sp>
      <p:pic>
        <p:nvPicPr>
          <p:cNvPr id="54277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9113" y="3644900"/>
            <a:ext cx="4584700" cy="2112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4278" name="Text Box 9"/>
          <p:cNvSpPr txBox="1">
            <a:spLocks noChangeArrowheads="1"/>
          </p:cNvSpPr>
          <p:nvPr/>
        </p:nvSpPr>
        <p:spPr bwMode="auto">
          <a:xfrm>
            <a:off x="6529388" y="5443538"/>
            <a:ext cx="28209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>
                <a:solidFill>
                  <a:schemeClr val="bg1"/>
                </a:solidFill>
                <a:latin typeface="Arial Unicode MS" pitchFamily="34" charset="-128"/>
              </a:rPr>
              <a:t>Attention – No attention</a:t>
            </a:r>
            <a:endParaRPr lang="en-US" sz="2000" b="0">
              <a:solidFill>
                <a:schemeClr val="bg1"/>
              </a:solidFill>
              <a:latin typeface="Arial Unicode MS" pitchFamily="34" charset="-128"/>
            </a:endParaRPr>
          </a:p>
        </p:txBody>
      </p:sp>
      <p:grpSp>
        <p:nvGrpSpPr>
          <p:cNvPr id="54279" name="Group 10"/>
          <p:cNvGrpSpPr>
            <a:grpSpLocks/>
          </p:cNvGrpSpPr>
          <p:nvPr/>
        </p:nvGrpSpPr>
        <p:grpSpPr bwMode="auto">
          <a:xfrm>
            <a:off x="6843713" y="1084263"/>
            <a:ext cx="2476500" cy="2273300"/>
            <a:chOff x="4329" y="527"/>
            <a:chExt cx="1560" cy="1432"/>
          </a:xfrm>
        </p:grpSpPr>
        <p:pic>
          <p:nvPicPr>
            <p:cNvPr id="54281" name="Picture 11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29" y="527"/>
              <a:ext cx="1560" cy="14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4282" name="Line 12"/>
            <p:cNvSpPr>
              <a:spLocks noChangeShapeType="1"/>
            </p:cNvSpPr>
            <p:nvPr/>
          </p:nvSpPr>
          <p:spPr bwMode="auto">
            <a:xfrm flipH="1">
              <a:off x="4971" y="1243"/>
              <a:ext cx="147" cy="35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283" name="Line 13"/>
            <p:cNvSpPr>
              <a:spLocks noChangeShapeType="1"/>
            </p:cNvSpPr>
            <p:nvPr/>
          </p:nvSpPr>
          <p:spPr bwMode="auto">
            <a:xfrm flipH="1" flipV="1">
              <a:off x="4971" y="873"/>
              <a:ext cx="147" cy="37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284" name="Line 14"/>
            <p:cNvSpPr>
              <a:spLocks noChangeShapeType="1"/>
            </p:cNvSpPr>
            <p:nvPr/>
          </p:nvSpPr>
          <p:spPr bwMode="auto">
            <a:xfrm>
              <a:off x="5118" y="1243"/>
              <a:ext cx="355" cy="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285" name="Oval 15"/>
            <p:cNvSpPr>
              <a:spLocks noChangeArrowheads="1"/>
            </p:cNvSpPr>
            <p:nvPr/>
          </p:nvSpPr>
          <p:spPr bwMode="auto">
            <a:xfrm>
              <a:off x="5092" y="1225"/>
              <a:ext cx="45" cy="4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4280" name="Rectangle 16"/>
          <p:cNvSpPr>
            <a:spLocks noChangeArrowheads="1"/>
          </p:cNvSpPr>
          <p:nvPr/>
        </p:nvSpPr>
        <p:spPr bwMode="auto">
          <a:xfrm>
            <a:off x="247650" y="263525"/>
            <a:ext cx="724376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200">
                <a:solidFill>
                  <a:schemeClr val="tx2"/>
                </a:solidFill>
                <a:latin typeface="Arial Unicode MS" pitchFamily="34" charset="-128"/>
              </a:rPr>
              <a:t>Attention to motion in the visual system</a:t>
            </a:r>
            <a:endParaRPr lang="en-US" sz="3200" b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1963" y="225425"/>
            <a:ext cx="4584700" cy="2112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6192838" y="1308100"/>
            <a:ext cx="4286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i="1">
                <a:solidFill>
                  <a:srgbClr val="3333FF"/>
                </a:solidFill>
                <a:latin typeface="Arial Unicode MS" pitchFamily="34" charset="-128"/>
              </a:rPr>
              <a:t>V5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6080125" y="701675"/>
            <a:ext cx="59848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i="1">
                <a:solidFill>
                  <a:srgbClr val="3333FF"/>
                </a:solidFill>
                <a:latin typeface="Arial Unicode MS" pitchFamily="34" charset="-128"/>
              </a:rPr>
              <a:t>SPC</a:t>
            </a:r>
          </a:p>
        </p:txBody>
      </p:sp>
      <p:sp>
        <p:nvSpPr>
          <p:cNvPr id="55301" name="Text Box 8"/>
          <p:cNvSpPr txBox="1">
            <a:spLocks noChangeArrowheads="1"/>
          </p:cNvSpPr>
          <p:nvPr/>
        </p:nvSpPr>
        <p:spPr bwMode="auto">
          <a:xfrm>
            <a:off x="6472238" y="2024063"/>
            <a:ext cx="28209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>
                <a:solidFill>
                  <a:schemeClr val="bg1"/>
                </a:solidFill>
                <a:latin typeface="Arial Unicode MS" pitchFamily="34" charset="-128"/>
              </a:rPr>
              <a:t>Attention – No attention</a:t>
            </a:r>
            <a:endParaRPr lang="en-US" sz="2000" b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55302" name="Text Box 9"/>
          <p:cNvSpPr txBox="1">
            <a:spLocks noChangeArrowheads="1"/>
          </p:cNvSpPr>
          <p:nvPr/>
        </p:nvSpPr>
        <p:spPr bwMode="auto">
          <a:xfrm>
            <a:off x="584200" y="669925"/>
            <a:ext cx="4668838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0"/>
              <a:t>How we can interpret, mechanistically, the increase in activity of area V5 by attention when motion is physically unchanged. 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41325" y="2478088"/>
            <a:ext cx="7978775" cy="3941762"/>
            <a:chOff x="278" y="1561"/>
            <a:chExt cx="5026" cy="2483"/>
          </a:xfrm>
        </p:grpSpPr>
        <p:sp>
          <p:nvSpPr>
            <p:cNvPr id="55304" name="Rectangle 10"/>
            <p:cNvSpPr>
              <a:spLocks noChangeArrowheads="1"/>
            </p:cNvSpPr>
            <p:nvPr/>
          </p:nvSpPr>
          <p:spPr bwMode="auto">
            <a:xfrm>
              <a:off x="283" y="1561"/>
              <a:ext cx="336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i="1"/>
                <a:t>Choice of areas and time series extraction.</a:t>
              </a:r>
            </a:p>
            <a:p>
              <a:r>
                <a:rPr lang="en-GB" sz="2000" b="0">
                  <a:sym typeface="Wingdings" pitchFamily="2" charset="2"/>
                </a:rPr>
                <a:t> </a:t>
              </a:r>
              <a:r>
                <a:rPr lang="en-GB" sz="2000" b="0"/>
                <a:t>Three ROIs: V1, V5, and SPC.</a:t>
              </a:r>
            </a:p>
          </p:txBody>
        </p:sp>
        <p:sp>
          <p:nvSpPr>
            <p:cNvPr id="55305" name="Rectangle 11"/>
            <p:cNvSpPr>
              <a:spLocks noChangeArrowheads="1"/>
            </p:cNvSpPr>
            <p:nvPr/>
          </p:nvSpPr>
          <p:spPr bwMode="auto">
            <a:xfrm>
              <a:off x="314" y="2119"/>
              <a:ext cx="3310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i="1"/>
                <a:t>Definition of driving inputs.</a:t>
              </a:r>
            </a:p>
            <a:p>
              <a:r>
                <a:rPr lang="en-GB" sz="2000" b="0">
                  <a:sym typeface="Wingdings" pitchFamily="2" charset="2"/>
                </a:rPr>
                <a:t> </a:t>
              </a:r>
              <a:r>
                <a:rPr lang="en-GB" sz="2000" b="0"/>
                <a:t>All visual stimuli/conditions (photic: A N S)</a:t>
              </a:r>
            </a:p>
          </p:txBody>
        </p:sp>
        <p:sp>
          <p:nvSpPr>
            <p:cNvPr id="55306" name="Rectangle 12"/>
            <p:cNvSpPr>
              <a:spLocks noChangeArrowheads="1"/>
            </p:cNvSpPr>
            <p:nvPr/>
          </p:nvSpPr>
          <p:spPr bwMode="auto">
            <a:xfrm>
              <a:off x="336" y="2652"/>
              <a:ext cx="3207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i="1"/>
                <a:t>Definition of modulatory inputs.</a:t>
              </a:r>
            </a:p>
            <a:p>
              <a:r>
                <a:rPr lang="en-GB" sz="2000" b="0">
                  <a:sym typeface="Wingdings" pitchFamily="2" charset="2"/>
                </a:rPr>
                <a:t> </a:t>
              </a:r>
              <a:r>
                <a:rPr lang="en-GB" sz="2000" b="0"/>
                <a:t>The effects of motion and attention (A N)</a:t>
              </a:r>
            </a:p>
          </p:txBody>
        </p:sp>
        <p:sp>
          <p:nvSpPr>
            <p:cNvPr id="55307" name="Text Box 13"/>
            <p:cNvSpPr txBox="1">
              <a:spLocks noChangeArrowheads="1"/>
            </p:cNvSpPr>
            <p:nvPr/>
          </p:nvSpPr>
          <p:spPr bwMode="auto">
            <a:xfrm>
              <a:off x="278" y="3218"/>
              <a:ext cx="5026" cy="8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i="1"/>
                <a:t>Building the model:</a:t>
              </a:r>
            </a:p>
            <a:p>
              <a:r>
                <a:rPr lang="en-GB" sz="2000" b="0"/>
                <a:t>1- how to connect regions (intrinsic connections “A”);</a:t>
              </a:r>
            </a:p>
            <a:p>
              <a:r>
                <a:rPr lang="en-GB" sz="2000" b="0"/>
                <a:t>2- how the driving inputs enter the system (extrinsic effects “C”);</a:t>
              </a:r>
            </a:p>
            <a:p>
              <a:r>
                <a:rPr lang="en-GB" sz="2000" b="0"/>
                <a:t>3- define the context-dependent connections (modulatory effects “B”).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7" name="Group 2"/>
          <p:cNvGrpSpPr>
            <a:grpSpLocks noChangeAspect="1"/>
          </p:cNvGrpSpPr>
          <p:nvPr/>
        </p:nvGrpSpPr>
        <p:grpSpPr bwMode="auto">
          <a:xfrm>
            <a:off x="7591425" y="4511675"/>
            <a:ext cx="671513" cy="671513"/>
            <a:chOff x="1872" y="960"/>
            <a:chExt cx="336" cy="336"/>
          </a:xfrm>
        </p:grpSpPr>
        <p:sp>
          <p:nvSpPr>
            <p:cNvPr id="18456" name="Oval 3"/>
            <p:cNvSpPr>
              <a:spLocks noChangeAspect="1" noChangeArrowheads="1"/>
            </p:cNvSpPr>
            <p:nvPr/>
          </p:nvSpPr>
          <p:spPr bwMode="auto">
            <a:xfrm>
              <a:off x="1872" y="960"/>
              <a:ext cx="336" cy="336"/>
            </a:xfrm>
            <a:prstGeom prst="ellipse">
              <a:avLst/>
            </a:prstGeom>
            <a:solidFill>
              <a:srgbClr val="C0C0C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57" name="Text Box 4"/>
            <p:cNvSpPr txBox="1">
              <a:spLocks noChangeAspect="1" noChangeArrowheads="1"/>
            </p:cNvSpPr>
            <p:nvPr/>
          </p:nvSpPr>
          <p:spPr bwMode="auto">
            <a:xfrm>
              <a:off x="1927" y="1047"/>
              <a:ext cx="201" cy="15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Arial Unicode MS" pitchFamily="34" charset="-128"/>
                </a:rPr>
                <a:t>V1</a:t>
              </a:r>
            </a:p>
          </p:txBody>
        </p:sp>
      </p:grpSp>
      <p:grpSp>
        <p:nvGrpSpPr>
          <p:cNvPr id="18438" name="Group 5"/>
          <p:cNvGrpSpPr>
            <a:grpSpLocks noChangeAspect="1"/>
          </p:cNvGrpSpPr>
          <p:nvPr/>
        </p:nvGrpSpPr>
        <p:grpSpPr bwMode="auto">
          <a:xfrm>
            <a:off x="7591425" y="2976563"/>
            <a:ext cx="671513" cy="671512"/>
            <a:chOff x="2544" y="1296"/>
            <a:chExt cx="336" cy="336"/>
          </a:xfrm>
        </p:grpSpPr>
        <p:sp>
          <p:nvSpPr>
            <p:cNvPr id="18454" name="Oval 6"/>
            <p:cNvSpPr>
              <a:spLocks noChangeAspect="1" noChangeArrowheads="1"/>
            </p:cNvSpPr>
            <p:nvPr/>
          </p:nvSpPr>
          <p:spPr bwMode="auto">
            <a:xfrm>
              <a:off x="2544" y="1296"/>
              <a:ext cx="336" cy="336"/>
            </a:xfrm>
            <a:prstGeom prst="ellipse">
              <a:avLst/>
            </a:prstGeom>
            <a:solidFill>
              <a:srgbClr val="C0C0C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55" name="Text Box 7"/>
            <p:cNvSpPr txBox="1">
              <a:spLocks noChangeAspect="1" noChangeArrowheads="1"/>
            </p:cNvSpPr>
            <p:nvPr/>
          </p:nvSpPr>
          <p:spPr bwMode="auto">
            <a:xfrm>
              <a:off x="2599" y="1383"/>
              <a:ext cx="201" cy="15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Arial Unicode MS" pitchFamily="34" charset="-128"/>
                </a:rPr>
                <a:t>V5</a:t>
              </a:r>
            </a:p>
          </p:txBody>
        </p:sp>
      </p:grpSp>
      <p:grpSp>
        <p:nvGrpSpPr>
          <p:cNvPr id="18439" name="Group 8"/>
          <p:cNvGrpSpPr>
            <a:grpSpLocks noChangeAspect="1"/>
          </p:cNvGrpSpPr>
          <p:nvPr/>
        </p:nvGrpSpPr>
        <p:grpSpPr bwMode="auto">
          <a:xfrm>
            <a:off x="7591425" y="1416050"/>
            <a:ext cx="673100" cy="671513"/>
            <a:chOff x="2592" y="576"/>
            <a:chExt cx="336" cy="336"/>
          </a:xfrm>
        </p:grpSpPr>
        <p:sp>
          <p:nvSpPr>
            <p:cNvPr id="18452" name="Oval 9"/>
            <p:cNvSpPr>
              <a:spLocks noChangeAspect="1" noChangeArrowheads="1"/>
            </p:cNvSpPr>
            <p:nvPr/>
          </p:nvSpPr>
          <p:spPr bwMode="auto">
            <a:xfrm>
              <a:off x="2592" y="576"/>
              <a:ext cx="336" cy="336"/>
            </a:xfrm>
            <a:prstGeom prst="ellipse">
              <a:avLst/>
            </a:prstGeom>
            <a:solidFill>
              <a:srgbClr val="C0C0C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53" name="Text Box 10"/>
            <p:cNvSpPr txBox="1">
              <a:spLocks noChangeAspect="1" noChangeArrowheads="1"/>
            </p:cNvSpPr>
            <p:nvPr/>
          </p:nvSpPr>
          <p:spPr bwMode="auto">
            <a:xfrm>
              <a:off x="2631" y="661"/>
              <a:ext cx="275" cy="15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Arial Unicode MS" pitchFamily="34" charset="-128"/>
                </a:rPr>
                <a:t>SPC</a:t>
              </a:r>
            </a:p>
          </p:txBody>
        </p:sp>
      </p:grpSp>
      <p:sp>
        <p:nvSpPr>
          <p:cNvPr id="18440" name="Text Box 11"/>
          <p:cNvSpPr txBox="1">
            <a:spLocks noChangeAspect="1" noChangeArrowheads="1"/>
          </p:cNvSpPr>
          <p:nvPr/>
        </p:nvSpPr>
        <p:spPr bwMode="auto">
          <a:xfrm>
            <a:off x="5972175" y="2930525"/>
            <a:ext cx="639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0">
                <a:latin typeface="Arial Unicode MS" pitchFamily="34" charset="-128"/>
              </a:rPr>
              <a:t>Motion</a:t>
            </a:r>
          </a:p>
        </p:txBody>
      </p:sp>
      <p:sp>
        <p:nvSpPr>
          <p:cNvPr id="18441" name="Text Box 12"/>
          <p:cNvSpPr txBox="1">
            <a:spLocks noChangeAspect="1" noChangeArrowheads="1"/>
          </p:cNvSpPr>
          <p:nvPr/>
        </p:nvSpPr>
        <p:spPr bwMode="auto">
          <a:xfrm>
            <a:off x="5926138" y="4364038"/>
            <a:ext cx="606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0">
                <a:latin typeface="Arial Unicode MS" pitchFamily="34" charset="-128"/>
              </a:rPr>
              <a:t>Photic</a:t>
            </a:r>
          </a:p>
        </p:txBody>
      </p:sp>
      <p:sp>
        <p:nvSpPr>
          <p:cNvPr id="18442" name="Text Box 13"/>
          <p:cNvSpPr txBox="1">
            <a:spLocks noChangeAspect="1" noChangeArrowheads="1"/>
          </p:cNvSpPr>
          <p:nvPr/>
        </p:nvSpPr>
        <p:spPr bwMode="auto">
          <a:xfrm>
            <a:off x="5921375" y="1258888"/>
            <a:ext cx="784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0">
                <a:latin typeface="Arial Unicode MS" pitchFamily="34" charset="-128"/>
              </a:rPr>
              <a:t>Attention</a:t>
            </a:r>
          </a:p>
        </p:txBody>
      </p:sp>
      <p:cxnSp>
        <p:nvCxnSpPr>
          <p:cNvPr id="18443" name="AutoShape 20"/>
          <p:cNvCxnSpPr>
            <a:cxnSpLocks noChangeAspect="1" noChangeShapeType="1"/>
          </p:cNvCxnSpPr>
          <p:nvPr/>
        </p:nvCxnSpPr>
        <p:spPr bwMode="auto">
          <a:xfrm flipV="1">
            <a:off x="6869113" y="5029200"/>
            <a:ext cx="760412" cy="250825"/>
          </a:xfrm>
          <a:prstGeom prst="straightConnector1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</p:spPr>
      </p:cxnSp>
      <p:graphicFrame>
        <p:nvGraphicFramePr>
          <p:cNvPr id="18434" name="Object 21"/>
          <p:cNvGraphicFramePr>
            <a:graphicFrameLocks noChangeAspect="1"/>
          </p:cNvGraphicFramePr>
          <p:nvPr/>
        </p:nvGraphicFramePr>
        <p:xfrm>
          <a:off x="5611813" y="3195638"/>
          <a:ext cx="1217612" cy="950912"/>
        </p:xfrm>
        <a:graphic>
          <a:graphicData uri="http://schemas.openxmlformats.org/presentationml/2006/ole">
            <p:oleObj spid="_x0000_s18434" name="CorelDRAW" r:id="rId4" imgW="1215360" imgH="947160" progId="CorelDraw.Graphic.11">
              <p:embed/>
            </p:oleObj>
          </a:graphicData>
        </a:graphic>
      </p:graphicFrame>
      <p:graphicFrame>
        <p:nvGraphicFramePr>
          <p:cNvPr id="18435" name="Object 22"/>
          <p:cNvGraphicFramePr>
            <a:graphicFrameLocks noChangeAspect="1"/>
          </p:cNvGraphicFramePr>
          <p:nvPr/>
        </p:nvGraphicFramePr>
        <p:xfrm>
          <a:off x="5613400" y="4622800"/>
          <a:ext cx="1217613" cy="950913"/>
        </p:xfrm>
        <a:graphic>
          <a:graphicData uri="http://schemas.openxmlformats.org/presentationml/2006/ole">
            <p:oleObj spid="_x0000_s18435" name="CorelDRAW" r:id="rId5" imgW="1215360" imgH="947160" progId="CorelDraw.Graphic.11">
              <p:embed/>
            </p:oleObj>
          </a:graphicData>
        </a:graphic>
      </p:graphicFrame>
      <p:graphicFrame>
        <p:nvGraphicFramePr>
          <p:cNvPr id="18436" name="Object 23"/>
          <p:cNvGraphicFramePr>
            <a:graphicFrameLocks noChangeAspect="1"/>
          </p:cNvGraphicFramePr>
          <p:nvPr/>
        </p:nvGraphicFramePr>
        <p:xfrm>
          <a:off x="5649913" y="1498600"/>
          <a:ext cx="1217612" cy="950913"/>
        </p:xfrm>
        <a:graphic>
          <a:graphicData uri="http://schemas.openxmlformats.org/presentationml/2006/ole">
            <p:oleObj spid="_x0000_s18436" name="CorelDRAW" r:id="rId6" imgW="1215360" imgH="947160" progId="CorelDraw.Graphic.11">
              <p:embed/>
            </p:oleObj>
          </a:graphicData>
        </a:graphic>
      </p:graphicFrame>
      <p:cxnSp>
        <p:nvCxnSpPr>
          <p:cNvPr id="18444" name="AutoShape 27"/>
          <p:cNvCxnSpPr>
            <a:cxnSpLocks noChangeShapeType="1"/>
            <a:stCxn id="18454" idx="1"/>
            <a:endCxn id="18452" idx="3"/>
          </p:cNvCxnSpPr>
          <p:nvPr/>
        </p:nvCxnSpPr>
        <p:spPr bwMode="auto">
          <a:xfrm flipV="1">
            <a:off x="7689850" y="1989138"/>
            <a:ext cx="0" cy="1085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5" name="AutoShape 28"/>
          <p:cNvCxnSpPr>
            <a:cxnSpLocks noChangeShapeType="1"/>
            <a:stCxn id="18452" idx="5"/>
            <a:endCxn id="18454" idx="7"/>
          </p:cNvCxnSpPr>
          <p:nvPr/>
        </p:nvCxnSpPr>
        <p:spPr bwMode="auto">
          <a:xfrm flipH="1">
            <a:off x="8164513" y="1989138"/>
            <a:ext cx="1587" cy="1085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6" name="AutoShape 29"/>
          <p:cNvCxnSpPr>
            <a:cxnSpLocks noChangeShapeType="1"/>
            <a:stCxn id="18456" idx="1"/>
            <a:endCxn id="18454" idx="3"/>
          </p:cNvCxnSpPr>
          <p:nvPr/>
        </p:nvCxnSpPr>
        <p:spPr bwMode="auto">
          <a:xfrm flipV="1">
            <a:off x="7689850" y="3549650"/>
            <a:ext cx="0" cy="1060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7" name="AutoShape 30"/>
          <p:cNvCxnSpPr>
            <a:cxnSpLocks noChangeShapeType="1"/>
            <a:stCxn id="18454" idx="5"/>
            <a:endCxn id="18456" idx="7"/>
          </p:cNvCxnSpPr>
          <p:nvPr/>
        </p:nvCxnSpPr>
        <p:spPr bwMode="auto">
          <a:xfrm>
            <a:off x="8164513" y="3549650"/>
            <a:ext cx="0" cy="1060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448" name="Line 31"/>
          <p:cNvSpPr>
            <a:spLocks noChangeShapeType="1"/>
          </p:cNvSpPr>
          <p:nvPr/>
        </p:nvSpPr>
        <p:spPr bwMode="auto">
          <a:xfrm>
            <a:off x="6837363" y="3719513"/>
            <a:ext cx="855662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449" name="Line 32"/>
          <p:cNvSpPr>
            <a:spLocks noChangeShapeType="1"/>
          </p:cNvSpPr>
          <p:nvPr/>
        </p:nvSpPr>
        <p:spPr bwMode="auto">
          <a:xfrm>
            <a:off x="6843713" y="2066925"/>
            <a:ext cx="1328737" cy="5730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128932" name="Rectangle 36"/>
          <p:cNvSpPr>
            <a:spLocks noChangeArrowheads="1"/>
          </p:cNvSpPr>
          <p:nvPr/>
        </p:nvSpPr>
        <p:spPr bwMode="auto">
          <a:xfrm>
            <a:off x="590550" y="1106488"/>
            <a:ext cx="409575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sz="2000" b="0">
                <a:effectLst>
                  <a:outerShdw blurRad="38100" dist="38100" dir="2700000" algn="tl">
                    <a:srgbClr val="FFFFFF"/>
                  </a:outerShdw>
                </a:effectLst>
              </a:rPr>
              <a:t>Visual inputs drive V1.</a:t>
            </a:r>
          </a:p>
          <a:p>
            <a:pPr marL="176213" indent="-176213" eaLnBrk="0" hangingPunct="0">
              <a:spcBef>
                <a:spcPct val="20000"/>
              </a:spcBef>
              <a:buFontTx/>
              <a:buChar char="•"/>
              <a:defRPr/>
            </a:pPr>
            <a:endParaRPr lang="en-GB" sz="2000" b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76213" indent="-17621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sz="2000" b="0">
                <a:effectLst>
                  <a:outerShdw blurRad="38100" dist="38100" dir="2700000" algn="tl">
                    <a:srgbClr val="FFFFFF"/>
                  </a:outerShdw>
                </a:effectLst>
              </a:rPr>
              <a:t>Activity then spreads to hierarchically arranged visual areas.</a:t>
            </a:r>
            <a:r>
              <a:rPr lang="en-GB" sz="2000" b="0"/>
              <a:t> </a:t>
            </a:r>
          </a:p>
          <a:p>
            <a:pPr marL="176213" indent="-176213" eaLnBrk="0" hangingPunct="0">
              <a:spcBef>
                <a:spcPct val="20000"/>
              </a:spcBef>
              <a:buFontTx/>
              <a:buChar char="•"/>
              <a:defRPr/>
            </a:pPr>
            <a:endParaRPr lang="en-GB" sz="2000" b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76213" indent="-17621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sz="2000" b="0">
                <a:effectLst>
                  <a:outerShdw blurRad="38100" dist="38100" dir="2700000" algn="tl">
                    <a:srgbClr val="FFFFFF"/>
                  </a:outerShdw>
                </a:effectLst>
              </a:rPr>
              <a:t>Motion modulates the strength of the V1→V5 forward connection.</a:t>
            </a:r>
          </a:p>
          <a:p>
            <a:pPr marL="176213" indent="-176213" eaLnBrk="0" hangingPunct="0">
              <a:spcBef>
                <a:spcPct val="20000"/>
              </a:spcBef>
              <a:buFontTx/>
              <a:buChar char="•"/>
              <a:defRPr/>
            </a:pPr>
            <a:endParaRPr lang="en-GB" sz="2000" b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76213" indent="-176213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GB" sz="2000" b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Attention modualtes the strength of the </a:t>
            </a:r>
            <a:r>
              <a:rPr lang="en-GB" sz="2000" b="0">
                <a:effectLst>
                  <a:outerShdw blurRad="38100" dist="38100" dir="2700000" algn="tl">
                    <a:srgbClr val="FFFFFF"/>
                  </a:outerShdw>
                </a:effectLst>
              </a:rPr>
              <a:t>SPC→V5 backward connection.</a:t>
            </a:r>
            <a:r>
              <a:rPr lang="en-GB" sz="2000"/>
              <a:t> </a:t>
            </a:r>
            <a:endParaRPr lang="en-GB" sz="2000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451" name="Text Box 39"/>
          <p:cNvSpPr txBox="1">
            <a:spLocks noChangeArrowheads="1"/>
          </p:cNvSpPr>
          <p:nvPr/>
        </p:nvSpPr>
        <p:spPr bwMode="auto">
          <a:xfrm>
            <a:off x="5657850" y="5835650"/>
            <a:ext cx="2824163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 b="0">
                <a:latin typeface="Arial Unicode MS" pitchFamily="34" charset="-128"/>
              </a:rPr>
              <a:t>Re-analysis of data from</a:t>
            </a:r>
            <a:br>
              <a:rPr lang="en-GB" sz="1400" b="0">
                <a:latin typeface="Arial Unicode MS" pitchFamily="34" charset="-128"/>
              </a:rPr>
            </a:br>
            <a:r>
              <a:rPr lang="en-GB" sz="1400">
                <a:solidFill>
                  <a:srgbClr val="CC0066"/>
                </a:solidFill>
                <a:latin typeface="Arial Unicode MS" pitchFamily="34" charset="-128"/>
              </a:rPr>
              <a:t>[Friston et al., 2003 </a:t>
            </a:r>
            <a:r>
              <a:rPr lang="en-GB" sz="1400" i="1">
                <a:solidFill>
                  <a:srgbClr val="CC0066"/>
                </a:solidFill>
              </a:rPr>
              <a:t>NeuroImage</a:t>
            </a:r>
            <a:r>
              <a:rPr lang="en-GB" sz="1400">
                <a:solidFill>
                  <a:srgbClr val="CC0066"/>
                </a:solidFill>
                <a:latin typeface="Arial Unicode MS" pitchFamily="34" charset="-128"/>
              </a:rPr>
              <a:t>]</a:t>
            </a:r>
            <a:endParaRPr lang="en-US" sz="1400">
              <a:solidFill>
                <a:srgbClr val="CC0066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534" name="Rectangle 46"/>
          <p:cNvSpPr>
            <a:spLocks noChangeArrowheads="1"/>
          </p:cNvSpPr>
          <p:nvPr/>
        </p:nvSpPr>
        <p:spPr bwMode="auto">
          <a:xfrm>
            <a:off x="317500" y="1335088"/>
            <a:ext cx="360045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sz="20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rPr>
              <a:t>Motion modulates the strength of the V1→V5 forward connection.</a:t>
            </a:r>
          </a:p>
          <a:p>
            <a:pPr marL="176213" indent="-176213" eaLnBrk="0" hangingPunct="0">
              <a:spcBef>
                <a:spcPct val="50000"/>
              </a:spcBef>
              <a:buFontTx/>
              <a:buChar char="•"/>
              <a:defRPr/>
            </a:pPr>
            <a:endParaRPr lang="en-GB" sz="2000" b="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  <a:p>
            <a:pPr marL="176213" indent="-176213" eaLnBrk="0" hangingPunct="0">
              <a:spcBef>
                <a:spcPct val="50000"/>
              </a:spcBef>
              <a:buFontTx/>
              <a:buChar char="•"/>
              <a:defRPr/>
            </a:pPr>
            <a:endParaRPr lang="en-GB" sz="2000" b="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  <a:p>
            <a:pPr marL="176213" indent="-176213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GB" sz="20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rPr>
              <a:t>Attention </a:t>
            </a:r>
            <a:r>
              <a:rPr lang="en-GB" sz="20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rPr>
              <a:t>increases the backward-connection </a:t>
            </a:r>
            <a:r>
              <a:rPr lang="en-GB" sz="20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cs typeface="Arial" charset="0"/>
              </a:rPr>
              <a:t>SPC→V5.  </a:t>
            </a:r>
          </a:p>
        </p:txBody>
      </p:sp>
      <p:grpSp>
        <p:nvGrpSpPr>
          <p:cNvPr id="19462" name="Group 52"/>
          <p:cNvGrpSpPr>
            <a:grpSpLocks/>
          </p:cNvGrpSpPr>
          <p:nvPr/>
        </p:nvGrpSpPr>
        <p:grpSpPr bwMode="auto">
          <a:xfrm>
            <a:off x="4268788" y="592138"/>
            <a:ext cx="5911850" cy="5634037"/>
            <a:chOff x="2587" y="559"/>
            <a:chExt cx="3724" cy="3549"/>
          </a:xfrm>
        </p:grpSpPr>
        <p:grpSp>
          <p:nvGrpSpPr>
            <p:cNvPr id="19465" name="Group 2"/>
            <p:cNvGrpSpPr>
              <a:grpSpLocks noChangeAspect="1"/>
            </p:cNvGrpSpPr>
            <p:nvPr/>
          </p:nvGrpSpPr>
          <p:grpSpPr bwMode="auto">
            <a:xfrm>
              <a:off x="3834" y="3316"/>
              <a:ext cx="423" cy="423"/>
              <a:chOff x="1872" y="960"/>
              <a:chExt cx="336" cy="336"/>
            </a:xfrm>
          </p:grpSpPr>
          <p:sp>
            <p:nvSpPr>
              <p:cNvPr id="19496" name="Oval 3"/>
              <p:cNvSpPr>
                <a:spLocks noChangeAspect="1" noChangeArrowheads="1"/>
              </p:cNvSpPr>
              <p:nvPr/>
            </p:nvSpPr>
            <p:spPr bwMode="auto">
              <a:xfrm>
                <a:off x="1872" y="960"/>
                <a:ext cx="336" cy="336"/>
              </a:xfrm>
              <a:prstGeom prst="ellipse">
                <a:avLst/>
              </a:prstGeom>
              <a:solidFill>
                <a:srgbClr val="C0C0C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97" name="Text Box 4"/>
              <p:cNvSpPr txBox="1">
                <a:spLocks noChangeAspect="1" noChangeArrowheads="1"/>
              </p:cNvSpPr>
              <p:nvPr/>
            </p:nvSpPr>
            <p:spPr bwMode="auto">
              <a:xfrm>
                <a:off x="1927" y="1047"/>
                <a:ext cx="201" cy="15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>
                    <a:latin typeface="Arial Unicode MS" pitchFamily="34" charset="-128"/>
                  </a:rPr>
                  <a:t>V1</a:t>
                </a:r>
              </a:p>
            </p:txBody>
          </p:sp>
        </p:grpSp>
        <p:grpSp>
          <p:nvGrpSpPr>
            <p:cNvPr id="19466" name="Group 8"/>
            <p:cNvGrpSpPr>
              <a:grpSpLocks noChangeAspect="1"/>
            </p:cNvGrpSpPr>
            <p:nvPr/>
          </p:nvGrpSpPr>
          <p:grpSpPr bwMode="auto">
            <a:xfrm>
              <a:off x="3834" y="2349"/>
              <a:ext cx="423" cy="423"/>
              <a:chOff x="2544" y="1296"/>
              <a:chExt cx="336" cy="336"/>
            </a:xfrm>
          </p:grpSpPr>
          <p:sp>
            <p:nvSpPr>
              <p:cNvPr id="19494" name="Oval 9"/>
              <p:cNvSpPr>
                <a:spLocks noChangeAspect="1" noChangeArrowheads="1"/>
              </p:cNvSpPr>
              <p:nvPr/>
            </p:nvSpPr>
            <p:spPr bwMode="auto">
              <a:xfrm>
                <a:off x="2544" y="1296"/>
                <a:ext cx="336" cy="336"/>
              </a:xfrm>
              <a:prstGeom prst="ellipse">
                <a:avLst/>
              </a:prstGeom>
              <a:solidFill>
                <a:srgbClr val="C0C0C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95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2599" y="1383"/>
                <a:ext cx="201" cy="15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>
                    <a:latin typeface="Arial Unicode MS" pitchFamily="34" charset="-128"/>
                  </a:rPr>
                  <a:t>V5</a:t>
                </a:r>
              </a:p>
            </p:txBody>
          </p:sp>
        </p:grpSp>
        <p:grpSp>
          <p:nvGrpSpPr>
            <p:cNvPr id="19467" name="Group 11"/>
            <p:cNvGrpSpPr>
              <a:grpSpLocks noChangeAspect="1"/>
            </p:cNvGrpSpPr>
            <p:nvPr/>
          </p:nvGrpSpPr>
          <p:grpSpPr bwMode="auto">
            <a:xfrm>
              <a:off x="3834" y="1366"/>
              <a:ext cx="424" cy="423"/>
              <a:chOff x="2592" y="576"/>
              <a:chExt cx="336" cy="336"/>
            </a:xfrm>
          </p:grpSpPr>
          <p:sp>
            <p:nvSpPr>
              <p:cNvPr id="19492" name="Oval 12"/>
              <p:cNvSpPr>
                <a:spLocks noChangeAspect="1" noChangeArrowheads="1"/>
              </p:cNvSpPr>
              <p:nvPr/>
            </p:nvSpPr>
            <p:spPr bwMode="auto">
              <a:xfrm>
                <a:off x="2592" y="576"/>
                <a:ext cx="336" cy="336"/>
              </a:xfrm>
              <a:prstGeom prst="ellipse">
                <a:avLst/>
              </a:prstGeom>
              <a:solidFill>
                <a:srgbClr val="C0C0C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93" name="Text Box 13"/>
              <p:cNvSpPr txBox="1">
                <a:spLocks noChangeAspect="1" noChangeArrowheads="1"/>
              </p:cNvSpPr>
              <p:nvPr/>
            </p:nvSpPr>
            <p:spPr bwMode="auto">
              <a:xfrm>
                <a:off x="2631" y="661"/>
                <a:ext cx="275" cy="15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>
                    <a:latin typeface="Arial Unicode MS" pitchFamily="34" charset="-128"/>
                  </a:rPr>
                  <a:t>SPC</a:t>
                </a:r>
              </a:p>
            </p:txBody>
          </p:sp>
        </p:grpSp>
        <p:sp>
          <p:nvSpPr>
            <p:cNvPr id="19468" name="Text Box 14"/>
            <p:cNvSpPr txBox="1">
              <a:spLocks noChangeAspect="1" noChangeArrowheads="1"/>
            </p:cNvSpPr>
            <p:nvPr/>
          </p:nvSpPr>
          <p:spPr bwMode="auto">
            <a:xfrm>
              <a:off x="2814" y="2320"/>
              <a:ext cx="40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0">
                  <a:latin typeface="Arial Unicode MS" pitchFamily="34" charset="-128"/>
                </a:rPr>
                <a:t>Motion</a:t>
              </a:r>
            </a:p>
          </p:txBody>
        </p:sp>
        <p:sp>
          <p:nvSpPr>
            <p:cNvPr id="19469" name="Text Box 15"/>
            <p:cNvSpPr txBox="1">
              <a:spLocks noChangeAspect="1" noChangeArrowheads="1"/>
            </p:cNvSpPr>
            <p:nvPr/>
          </p:nvSpPr>
          <p:spPr bwMode="auto">
            <a:xfrm>
              <a:off x="2785" y="3223"/>
              <a:ext cx="3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0">
                  <a:latin typeface="Arial Unicode MS" pitchFamily="34" charset="-128"/>
                </a:rPr>
                <a:t>Photic</a:t>
              </a:r>
            </a:p>
          </p:txBody>
        </p:sp>
        <p:sp>
          <p:nvSpPr>
            <p:cNvPr id="19470" name="Text Box 16"/>
            <p:cNvSpPr txBox="1">
              <a:spLocks noChangeAspect="1" noChangeArrowheads="1"/>
            </p:cNvSpPr>
            <p:nvPr/>
          </p:nvSpPr>
          <p:spPr bwMode="auto">
            <a:xfrm>
              <a:off x="2758" y="559"/>
              <a:ext cx="4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0">
                  <a:latin typeface="Arial Unicode MS" pitchFamily="34" charset="-128"/>
                </a:rPr>
                <a:t>Attention</a:t>
              </a:r>
            </a:p>
          </p:txBody>
        </p:sp>
        <p:sp>
          <p:nvSpPr>
            <p:cNvPr id="19471" name="Text Box 17"/>
            <p:cNvSpPr txBox="1">
              <a:spLocks noChangeAspect="1" noChangeArrowheads="1"/>
            </p:cNvSpPr>
            <p:nvPr/>
          </p:nvSpPr>
          <p:spPr bwMode="auto">
            <a:xfrm>
              <a:off x="4173" y="2937"/>
              <a:ext cx="27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1000">
                  <a:latin typeface="Arial Unicode MS" pitchFamily="34" charset="-128"/>
                </a:rPr>
                <a:t>0.88</a:t>
              </a:r>
            </a:p>
          </p:txBody>
        </p:sp>
        <p:sp>
          <p:nvSpPr>
            <p:cNvPr id="19472" name="Text Box 18"/>
            <p:cNvSpPr txBox="1">
              <a:spLocks noChangeAspect="1" noChangeArrowheads="1"/>
            </p:cNvSpPr>
            <p:nvPr/>
          </p:nvSpPr>
          <p:spPr bwMode="auto">
            <a:xfrm>
              <a:off x="3470" y="3681"/>
              <a:ext cx="27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1000">
                  <a:solidFill>
                    <a:srgbClr val="3333FF"/>
                  </a:solidFill>
                  <a:latin typeface="Arial Unicode MS" pitchFamily="34" charset="-128"/>
                </a:rPr>
                <a:t>0.48</a:t>
              </a:r>
            </a:p>
          </p:txBody>
        </p:sp>
        <p:sp>
          <p:nvSpPr>
            <p:cNvPr id="19473" name="Text Box 19"/>
            <p:cNvSpPr txBox="1">
              <a:spLocks noChangeAspect="1" noChangeArrowheads="1"/>
            </p:cNvSpPr>
            <p:nvPr/>
          </p:nvSpPr>
          <p:spPr bwMode="auto">
            <a:xfrm>
              <a:off x="3221" y="1594"/>
              <a:ext cx="27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1000">
                  <a:solidFill>
                    <a:srgbClr val="FF0000"/>
                  </a:solidFill>
                  <a:latin typeface="Arial Unicode MS" pitchFamily="34" charset="-128"/>
                </a:rPr>
                <a:t>0.37</a:t>
              </a:r>
            </a:p>
          </p:txBody>
        </p:sp>
        <p:sp>
          <p:nvSpPr>
            <p:cNvPr id="19474" name="Text Box 21"/>
            <p:cNvSpPr txBox="1">
              <a:spLocks noChangeAspect="1" noChangeArrowheads="1"/>
            </p:cNvSpPr>
            <p:nvPr/>
          </p:nvSpPr>
          <p:spPr bwMode="auto">
            <a:xfrm>
              <a:off x="3648" y="2048"/>
              <a:ext cx="27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1000">
                  <a:latin typeface="Arial Unicode MS" pitchFamily="34" charset="-128"/>
                </a:rPr>
                <a:t>0.42</a:t>
              </a:r>
            </a:p>
          </p:txBody>
        </p:sp>
        <p:sp>
          <p:nvSpPr>
            <p:cNvPr id="19475" name="Text Box 22"/>
            <p:cNvSpPr txBox="1">
              <a:spLocks noChangeAspect="1" noChangeArrowheads="1"/>
            </p:cNvSpPr>
            <p:nvPr/>
          </p:nvSpPr>
          <p:spPr bwMode="auto">
            <a:xfrm>
              <a:off x="3468" y="2774"/>
              <a:ext cx="27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000">
                  <a:solidFill>
                    <a:srgbClr val="FF0000"/>
                  </a:solidFill>
                  <a:latin typeface="Arial Unicode MS" pitchFamily="34" charset="-128"/>
                </a:rPr>
                <a:t>0.66</a:t>
              </a:r>
            </a:p>
          </p:txBody>
        </p:sp>
        <p:sp>
          <p:nvSpPr>
            <p:cNvPr id="19476" name="Text Box 23"/>
            <p:cNvSpPr txBox="1">
              <a:spLocks noChangeAspect="1" noChangeArrowheads="1"/>
            </p:cNvSpPr>
            <p:nvPr/>
          </p:nvSpPr>
          <p:spPr bwMode="auto">
            <a:xfrm>
              <a:off x="4171" y="1867"/>
              <a:ext cx="27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000">
                  <a:latin typeface="Arial Unicode MS" pitchFamily="34" charset="-128"/>
                </a:rPr>
                <a:t>0.56</a:t>
              </a:r>
            </a:p>
          </p:txBody>
        </p:sp>
        <p:cxnSp>
          <p:nvCxnSpPr>
            <p:cNvPr id="19477" name="AutoShape 24"/>
            <p:cNvCxnSpPr>
              <a:cxnSpLocks noChangeAspect="1" noChangeShapeType="1"/>
              <a:endCxn id="19496" idx="2"/>
            </p:cNvCxnSpPr>
            <p:nvPr/>
          </p:nvCxnSpPr>
          <p:spPr bwMode="auto">
            <a:xfrm flipV="1">
              <a:off x="3355" y="3528"/>
              <a:ext cx="479" cy="15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aphicFrame>
          <p:nvGraphicFramePr>
            <p:cNvPr id="19458" name="Object 26"/>
            <p:cNvGraphicFramePr>
              <a:graphicFrameLocks noChangeAspect="1"/>
            </p:cNvGraphicFramePr>
            <p:nvPr/>
          </p:nvGraphicFramePr>
          <p:xfrm>
            <a:off x="2587" y="2487"/>
            <a:ext cx="767" cy="599"/>
          </p:xfrm>
          <a:graphic>
            <a:graphicData uri="http://schemas.openxmlformats.org/presentationml/2006/ole">
              <p:oleObj spid="_x0000_s19458" name="CorelDRAW" r:id="rId3" imgW="1215360" imgH="947160" progId="CorelDraw.Graphic.11">
                <p:embed/>
              </p:oleObj>
            </a:graphicData>
          </a:graphic>
        </p:graphicFrame>
        <p:graphicFrame>
          <p:nvGraphicFramePr>
            <p:cNvPr id="19459" name="Object 27"/>
            <p:cNvGraphicFramePr>
              <a:graphicFrameLocks noChangeAspect="1"/>
            </p:cNvGraphicFramePr>
            <p:nvPr/>
          </p:nvGraphicFramePr>
          <p:xfrm>
            <a:off x="2588" y="3386"/>
            <a:ext cx="767" cy="599"/>
          </p:xfrm>
          <a:graphic>
            <a:graphicData uri="http://schemas.openxmlformats.org/presentationml/2006/ole">
              <p:oleObj spid="_x0000_s19459" name="CorelDRAW" r:id="rId4" imgW="1215360" imgH="947160" progId="CorelDraw.Graphic.11">
                <p:embed/>
              </p:oleObj>
            </a:graphicData>
          </a:graphic>
        </p:graphicFrame>
        <p:graphicFrame>
          <p:nvGraphicFramePr>
            <p:cNvPr id="19460" name="Object 28"/>
            <p:cNvGraphicFramePr>
              <a:graphicFrameLocks noChangeAspect="1"/>
            </p:cNvGraphicFramePr>
            <p:nvPr/>
          </p:nvGraphicFramePr>
          <p:xfrm>
            <a:off x="2587" y="710"/>
            <a:ext cx="767" cy="599"/>
          </p:xfrm>
          <a:graphic>
            <a:graphicData uri="http://schemas.openxmlformats.org/presentationml/2006/ole">
              <p:oleObj spid="_x0000_s19460" name="CorelDRAW" r:id="rId5" imgW="1215360" imgH="947160" progId="CorelDraw.Graphic.11">
                <p:embed/>
              </p:oleObj>
            </a:graphicData>
          </a:graphic>
        </p:graphicFrame>
        <p:pic>
          <p:nvPicPr>
            <p:cNvPr id="19478" name="Picture 29" descr="V1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4826" y="3089"/>
              <a:ext cx="1360" cy="1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9" name="Picture 30" descr="V5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4826" y="2077"/>
              <a:ext cx="1362" cy="1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0" name="Picture 31" descr="SPC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4826" y="1055"/>
              <a:ext cx="1362" cy="1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481" name="AutoShape 35"/>
            <p:cNvCxnSpPr>
              <a:cxnSpLocks noChangeShapeType="1"/>
              <a:stCxn id="19494" idx="1"/>
              <a:endCxn id="19492" idx="3"/>
            </p:cNvCxnSpPr>
            <p:nvPr/>
          </p:nvCxnSpPr>
          <p:spPr bwMode="auto">
            <a:xfrm flipV="1">
              <a:off x="3896" y="1727"/>
              <a:ext cx="0" cy="6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482" name="AutoShape 36"/>
            <p:cNvCxnSpPr>
              <a:cxnSpLocks noChangeShapeType="1"/>
              <a:stCxn id="19492" idx="5"/>
              <a:endCxn id="19494" idx="7"/>
            </p:cNvCxnSpPr>
            <p:nvPr/>
          </p:nvCxnSpPr>
          <p:spPr bwMode="auto">
            <a:xfrm flipH="1">
              <a:off x="4195" y="1727"/>
              <a:ext cx="1" cy="6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483" name="AutoShape 37"/>
            <p:cNvCxnSpPr>
              <a:cxnSpLocks noChangeShapeType="1"/>
              <a:stCxn id="19496" idx="1"/>
              <a:endCxn id="19494" idx="3"/>
            </p:cNvCxnSpPr>
            <p:nvPr/>
          </p:nvCxnSpPr>
          <p:spPr bwMode="auto">
            <a:xfrm flipV="1">
              <a:off x="3896" y="2710"/>
              <a:ext cx="0" cy="66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484" name="AutoShape 38"/>
            <p:cNvCxnSpPr>
              <a:cxnSpLocks noChangeShapeType="1"/>
              <a:stCxn id="19494" idx="5"/>
              <a:endCxn id="19496" idx="7"/>
            </p:cNvCxnSpPr>
            <p:nvPr/>
          </p:nvCxnSpPr>
          <p:spPr bwMode="auto">
            <a:xfrm>
              <a:off x="4195" y="2710"/>
              <a:ext cx="0" cy="66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9485" name="Line 39"/>
            <p:cNvSpPr>
              <a:spLocks noChangeShapeType="1"/>
            </p:cNvSpPr>
            <p:nvPr/>
          </p:nvSpPr>
          <p:spPr bwMode="auto">
            <a:xfrm>
              <a:off x="3359" y="2817"/>
              <a:ext cx="539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86" name="Line 41"/>
            <p:cNvSpPr>
              <a:spLocks noChangeShapeType="1"/>
            </p:cNvSpPr>
            <p:nvPr/>
          </p:nvSpPr>
          <p:spPr bwMode="auto">
            <a:xfrm>
              <a:off x="3021" y="1320"/>
              <a:ext cx="1179" cy="8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87" name="Line 43"/>
            <p:cNvSpPr>
              <a:spLocks noChangeShapeType="1"/>
            </p:cNvSpPr>
            <p:nvPr/>
          </p:nvSpPr>
          <p:spPr bwMode="auto">
            <a:xfrm>
              <a:off x="4332" y="1592"/>
              <a:ext cx="6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88" name="Line 44"/>
            <p:cNvSpPr>
              <a:spLocks noChangeShapeType="1"/>
            </p:cNvSpPr>
            <p:nvPr/>
          </p:nvSpPr>
          <p:spPr bwMode="auto">
            <a:xfrm>
              <a:off x="4332" y="2565"/>
              <a:ext cx="6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89" name="Line 45"/>
            <p:cNvSpPr>
              <a:spLocks noChangeShapeType="1"/>
            </p:cNvSpPr>
            <p:nvPr/>
          </p:nvSpPr>
          <p:spPr bwMode="auto">
            <a:xfrm>
              <a:off x="4332" y="3543"/>
              <a:ext cx="6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90" name="Text Box 49"/>
            <p:cNvSpPr txBox="1">
              <a:spLocks noChangeAspect="1" noChangeArrowheads="1"/>
            </p:cNvSpPr>
            <p:nvPr/>
          </p:nvSpPr>
          <p:spPr bwMode="auto">
            <a:xfrm>
              <a:off x="3625" y="3164"/>
              <a:ext cx="30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1000">
                  <a:latin typeface="Arial Unicode MS" pitchFamily="34" charset="-128"/>
                </a:rPr>
                <a:t>-0.05</a:t>
              </a:r>
            </a:p>
          </p:txBody>
        </p:sp>
        <p:sp>
          <p:nvSpPr>
            <p:cNvPr id="19491" name="Text Box 50"/>
            <p:cNvSpPr txBox="1">
              <a:spLocks noChangeArrowheads="1"/>
            </p:cNvSpPr>
            <p:nvPr/>
          </p:nvSpPr>
          <p:spPr bwMode="auto">
            <a:xfrm>
              <a:off x="4626" y="634"/>
              <a:ext cx="1685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0">
                  <a:latin typeface="Arial Unicode MS" pitchFamily="34" charset="-128"/>
                </a:rPr>
                <a:t>Re-analysis of data from</a:t>
              </a:r>
              <a:br>
                <a:rPr lang="en-GB" sz="1400" b="0">
                  <a:latin typeface="Arial Unicode MS" pitchFamily="34" charset="-128"/>
                </a:rPr>
              </a:br>
              <a:r>
                <a:rPr lang="en-GB" sz="1400" b="0">
                  <a:latin typeface="Arial Unicode MS" pitchFamily="34" charset="-128"/>
                </a:rPr>
                <a:t>Friston et al., NeuroImage 2003</a:t>
              </a:r>
              <a:endParaRPr lang="en-US" sz="1400" b="0">
                <a:latin typeface="Arial Unicode MS" pitchFamily="34" charset="-128"/>
              </a:endParaRPr>
            </a:p>
          </p:txBody>
        </p:sp>
      </p:grpSp>
      <p:sp>
        <p:nvSpPr>
          <p:cNvPr id="19463" name="Text Box 51"/>
          <p:cNvSpPr txBox="1">
            <a:spLocks noChangeArrowheads="1"/>
          </p:cNvSpPr>
          <p:nvPr/>
        </p:nvSpPr>
        <p:spPr bwMode="auto">
          <a:xfrm>
            <a:off x="317500" y="722313"/>
            <a:ext cx="2584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/>
              <a:t>After DCM estimation:</a:t>
            </a:r>
          </a:p>
        </p:txBody>
      </p:sp>
      <p:sp>
        <p:nvSpPr>
          <p:cNvPr id="2111541" name="Text Box 53"/>
          <p:cNvSpPr txBox="1">
            <a:spLocks noChangeArrowheads="1"/>
          </p:cNvSpPr>
          <p:nvPr/>
        </p:nvSpPr>
        <p:spPr bwMode="auto">
          <a:xfrm>
            <a:off x="317500" y="5280025"/>
            <a:ext cx="3517900" cy="6413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/>
              <a:t>Are there other plausible/alternative models?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154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89"/>
          <p:cNvGrpSpPr>
            <a:grpSpLocks/>
          </p:cNvGrpSpPr>
          <p:nvPr/>
        </p:nvGrpSpPr>
        <p:grpSpPr bwMode="auto">
          <a:xfrm>
            <a:off x="390525" y="984250"/>
            <a:ext cx="2746375" cy="3100388"/>
            <a:chOff x="246" y="620"/>
            <a:chExt cx="1730" cy="1953"/>
          </a:xfrm>
        </p:grpSpPr>
        <p:grpSp>
          <p:nvGrpSpPr>
            <p:cNvPr id="56383" name="Group 87"/>
            <p:cNvGrpSpPr>
              <a:grpSpLocks/>
            </p:cNvGrpSpPr>
            <p:nvPr/>
          </p:nvGrpSpPr>
          <p:grpSpPr bwMode="auto">
            <a:xfrm>
              <a:off x="248" y="1386"/>
              <a:ext cx="1728" cy="1187"/>
              <a:chOff x="2348" y="1368"/>
              <a:chExt cx="1728" cy="1187"/>
            </a:xfrm>
          </p:grpSpPr>
          <p:grpSp>
            <p:nvGrpSpPr>
              <p:cNvPr id="56385" name="Group 25"/>
              <p:cNvGrpSpPr>
                <a:grpSpLocks/>
              </p:cNvGrpSpPr>
              <p:nvPr/>
            </p:nvGrpSpPr>
            <p:grpSpPr bwMode="auto">
              <a:xfrm>
                <a:off x="2880" y="1828"/>
                <a:ext cx="336" cy="336"/>
                <a:chOff x="1872" y="960"/>
                <a:chExt cx="336" cy="336"/>
              </a:xfrm>
            </p:grpSpPr>
            <p:sp>
              <p:nvSpPr>
                <p:cNvPr id="56409" name="Oval 26"/>
                <p:cNvSpPr>
                  <a:spLocks noChangeArrowheads="1"/>
                </p:cNvSpPr>
                <p:nvPr/>
              </p:nvSpPr>
              <p:spPr bwMode="auto">
                <a:xfrm>
                  <a:off x="1872" y="960"/>
                  <a:ext cx="336" cy="336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6410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927" y="1012"/>
                  <a:ext cx="253" cy="19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>
                      <a:solidFill>
                        <a:schemeClr val="bg1"/>
                      </a:solidFill>
                      <a:latin typeface="Arial Unicode MS" pitchFamily="34" charset="-128"/>
                    </a:rPr>
                    <a:t>V1</a:t>
                  </a:r>
                </a:p>
              </p:txBody>
            </p:sp>
          </p:grpSp>
          <p:grpSp>
            <p:nvGrpSpPr>
              <p:cNvPr id="56386" name="Group 28"/>
              <p:cNvGrpSpPr>
                <a:grpSpLocks/>
              </p:cNvGrpSpPr>
              <p:nvPr/>
            </p:nvGrpSpPr>
            <p:grpSpPr bwMode="auto">
              <a:xfrm>
                <a:off x="3552" y="2164"/>
                <a:ext cx="336" cy="336"/>
                <a:chOff x="2544" y="1296"/>
                <a:chExt cx="336" cy="336"/>
              </a:xfrm>
            </p:grpSpPr>
            <p:sp>
              <p:nvSpPr>
                <p:cNvPr id="56407" name="Oval 29"/>
                <p:cNvSpPr>
                  <a:spLocks noChangeArrowheads="1"/>
                </p:cNvSpPr>
                <p:nvPr/>
              </p:nvSpPr>
              <p:spPr bwMode="auto">
                <a:xfrm>
                  <a:off x="2544" y="1296"/>
                  <a:ext cx="336" cy="336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640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599" y="1348"/>
                  <a:ext cx="253" cy="19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>
                      <a:solidFill>
                        <a:schemeClr val="bg1"/>
                      </a:solidFill>
                      <a:latin typeface="Arial Unicode MS" pitchFamily="34" charset="-128"/>
                    </a:rPr>
                    <a:t>V5</a:t>
                  </a:r>
                </a:p>
              </p:txBody>
            </p:sp>
          </p:grpSp>
          <p:grpSp>
            <p:nvGrpSpPr>
              <p:cNvPr id="56387" name="Group 31"/>
              <p:cNvGrpSpPr>
                <a:grpSpLocks/>
              </p:cNvGrpSpPr>
              <p:nvPr/>
            </p:nvGrpSpPr>
            <p:grpSpPr bwMode="auto">
              <a:xfrm>
                <a:off x="3690" y="1433"/>
                <a:ext cx="386" cy="336"/>
                <a:chOff x="2592" y="576"/>
                <a:chExt cx="386" cy="336"/>
              </a:xfrm>
            </p:grpSpPr>
            <p:sp>
              <p:nvSpPr>
                <p:cNvPr id="56405" name="Oval 32"/>
                <p:cNvSpPr>
                  <a:spLocks noChangeArrowheads="1"/>
                </p:cNvSpPr>
                <p:nvPr/>
              </p:nvSpPr>
              <p:spPr bwMode="auto">
                <a:xfrm>
                  <a:off x="2592" y="576"/>
                  <a:ext cx="336" cy="336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6406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631" y="628"/>
                  <a:ext cx="34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>
                      <a:solidFill>
                        <a:schemeClr val="bg1"/>
                      </a:solidFill>
                      <a:latin typeface="Arial Unicode MS" pitchFamily="34" charset="-128"/>
                    </a:rPr>
                    <a:t>SPC</a:t>
                  </a:r>
                </a:p>
              </p:txBody>
            </p:sp>
          </p:grpSp>
          <p:sp>
            <p:nvSpPr>
              <p:cNvPr id="56388" name="Text Box 34"/>
              <p:cNvSpPr txBox="1">
                <a:spLocks noChangeArrowheads="1"/>
              </p:cNvSpPr>
              <p:nvPr/>
            </p:nvSpPr>
            <p:spPr bwMode="auto">
              <a:xfrm>
                <a:off x="2502" y="2343"/>
                <a:ext cx="500" cy="2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0">
                    <a:latin typeface="Arial Unicode MS" pitchFamily="34" charset="-128"/>
                  </a:rPr>
                  <a:t>Motion</a:t>
                </a:r>
              </a:p>
            </p:txBody>
          </p:sp>
          <p:sp>
            <p:nvSpPr>
              <p:cNvPr id="56389" name="Text Box 35"/>
              <p:cNvSpPr txBox="1">
                <a:spLocks noChangeArrowheads="1"/>
              </p:cNvSpPr>
              <p:nvPr/>
            </p:nvSpPr>
            <p:spPr bwMode="auto">
              <a:xfrm>
                <a:off x="2348" y="1446"/>
                <a:ext cx="471" cy="2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0">
                    <a:latin typeface="Arial Unicode MS" pitchFamily="34" charset="-128"/>
                  </a:rPr>
                  <a:t>Photic</a:t>
                </a:r>
              </a:p>
            </p:txBody>
          </p:sp>
          <p:sp>
            <p:nvSpPr>
              <p:cNvPr id="56390" name="Text Box 36"/>
              <p:cNvSpPr txBox="1">
                <a:spLocks noChangeArrowheads="1"/>
              </p:cNvSpPr>
              <p:nvPr/>
            </p:nvSpPr>
            <p:spPr bwMode="auto">
              <a:xfrm>
                <a:off x="2933" y="1368"/>
                <a:ext cx="621" cy="2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0">
                    <a:latin typeface="Arial Unicode MS" pitchFamily="34" charset="-128"/>
                  </a:rPr>
                  <a:t>Attention</a:t>
                </a:r>
              </a:p>
            </p:txBody>
          </p:sp>
          <p:cxnSp>
            <p:nvCxnSpPr>
              <p:cNvPr id="56391" name="AutoShape 37"/>
              <p:cNvCxnSpPr>
                <a:cxnSpLocks noChangeShapeType="1"/>
                <a:stCxn id="56409" idx="5"/>
                <a:endCxn id="56407" idx="2"/>
              </p:cNvCxnSpPr>
              <p:nvPr/>
            </p:nvCxnSpPr>
            <p:spPr bwMode="auto">
              <a:xfrm rot="16200000" flipH="1">
                <a:off x="3251" y="2031"/>
                <a:ext cx="217" cy="385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6392" name="AutoShape 38"/>
              <p:cNvCxnSpPr>
                <a:cxnSpLocks noChangeShapeType="1"/>
                <a:stCxn id="56407" idx="1"/>
                <a:endCxn id="56409" idx="6"/>
              </p:cNvCxnSpPr>
              <p:nvPr/>
            </p:nvCxnSpPr>
            <p:spPr bwMode="auto">
              <a:xfrm rot="5400000" flipH="1">
                <a:off x="3300" y="1912"/>
                <a:ext cx="217" cy="385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56393" name="Freeform 39"/>
              <p:cNvSpPr>
                <a:spLocks/>
              </p:cNvSpPr>
              <p:nvPr/>
            </p:nvSpPr>
            <p:spPr bwMode="auto">
              <a:xfrm>
                <a:off x="3593" y="1750"/>
                <a:ext cx="183" cy="454"/>
              </a:xfrm>
              <a:custGeom>
                <a:avLst/>
                <a:gdLst>
                  <a:gd name="T0" fmla="*/ 567 w 104"/>
                  <a:gd name="T1" fmla="*/ 0 h 384"/>
                  <a:gd name="T2" fmla="*/ 44 w 104"/>
                  <a:gd name="T3" fmla="*/ 397 h 384"/>
                  <a:gd name="T4" fmla="*/ 306 w 104"/>
                  <a:gd name="T5" fmla="*/ 635 h 384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384"/>
                  <a:gd name="T11" fmla="*/ 104 w 104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384">
                    <a:moveTo>
                      <a:pt x="104" y="0"/>
                    </a:moveTo>
                    <a:cubicBezTo>
                      <a:pt x="60" y="88"/>
                      <a:pt x="16" y="176"/>
                      <a:pt x="8" y="240"/>
                    </a:cubicBezTo>
                    <a:cubicBezTo>
                      <a:pt x="0" y="304"/>
                      <a:pt x="28" y="344"/>
                      <a:pt x="56" y="38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394" name="Line 40"/>
              <p:cNvSpPr>
                <a:spLocks noChangeShapeType="1"/>
              </p:cNvSpPr>
              <p:nvPr/>
            </p:nvSpPr>
            <p:spPr bwMode="auto">
              <a:xfrm flipV="1">
                <a:off x="3744" y="1750"/>
                <a:ext cx="77" cy="4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395" name="Line 41"/>
              <p:cNvSpPr>
                <a:spLocks noChangeShapeType="1"/>
              </p:cNvSpPr>
              <p:nvPr/>
            </p:nvSpPr>
            <p:spPr bwMode="auto">
              <a:xfrm flipV="1">
                <a:off x="2935" y="2192"/>
                <a:ext cx="272" cy="182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oval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cxnSp>
            <p:nvCxnSpPr>
              <p:cNvPr id="56396" name="AutoShape 42"/>
              <p:cNvCxnSpPr>
                <a:cxnSpLocks noChangeShapeType="1"/>
                <a:endCxn id="56409" idx="1"/>
              </p:cNvCxnSpPr>
              <p:nvPr/>
            </p:nvCxnSpPr>
            <p:spPr bwMode="auto">
              <a:xfrm>
                <a:off x="2682" y="1665"/>
                <a:ext cx="247" cy="2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56397" name="Line 43"/>
              <p:cNvSpPr>
                <a:spLocks noChangeShapeType="1"/>
              </p:cNvSpPr>
              <p:nvPr/>
            </p:nvSpPr>
            <p:spPr bwMode="auto">
              <a:xfrm>
                <a:off x="3293" y="1564"/>
                <a:ext cx="325" cy="505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oval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398" name="Text Box 44"/>
              <p:cNvSpPr txBox="1">
                <a:spLocks noChangeArrowheads="1"/>
              </p:cNvSpPr>
              <p:nvPr/>
            </p:nvSpPr>
            <p:spPr bwMode="auto">
              <a:xfrm>
                <a:off x="2756" y="1629"/>
                <a:ext cx="30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 b="0">
                    <a:solidFill>
                      <a:srgbClr val="0000FF"/>
                    </a:solidFill>
                    <a:latin typeface="Arial Unicode MS" pitchFamily="34" charset="-128"/>
                  </a:rPr>
                  <a:t>0.86</a:t>
                </a:r>
                <a:endParaRPr lang="en-US" sz="1200" b="0">
                  <a:solidFill>
                    <a:srgbClr val="0000FF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56399" name="Text Box 45"/>
              <p:cNvSpPr txBox="1">
                <a:spLocks noChangeArrowheads="1"/>
              </p:cNvSpPr>
              <p:nvPr/>
            </p:nvSpPr>
            <p:spPr bwMode="auto">
              <a:xfrm>
                <a:off x="2682" y="2171"/>
                <a:ext cx="30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solidFill>
                      <a:srgbClr val="FF0000"/>
                    </a:solidFill>
                    <a:latin typeface="Arial Unicode MS" pitchFamily="34" charset="-128"/>
                  </a:rPr>
                  <a:t>0.56</a:t>
                </a:r>
                <a:endParaRPr lang="en-US" sz="1200">
                  <a:solidFill>
                    <a:srgbClr val="FF0000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56400" name="Text Box 46"/>
              <p:cNvSpPr txBox="1">
                <a:spLocks noChangeArrowheads="1"/>
              </p:cNvSpPr>
              <p:nvPr/>
            </p:nvSpPr>
            <p:spPr bwMode="auto">
              <a:xfrm>
                <a:off x="3250" y="2157"/>
                <a:ext cx="33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 b="0">
                    <a:latin typeface="Arial Unicode MS" pitchFamily="34" charset="-128"/>
                  </a:rPr>
                  <a:t>-0.02</a:t>
                </a:r>
                <a:endParaRPr lang="en-US" sz="1200" b="0">
                  <a:latin typeface="Arial Unicode MS" pitchFamily="34" charset="-128"/>
                </a:endParaRPr>
              </a:p>
            </p:txBody>
          </p:sp>
          <p:sp>
            <p:nvSpPr>
              <p:cNvPr id="56401" name="Text Box 47"/>
              <p:cNvSpPr txBox="1">
                <a:spLocks noChangeArrowheads="1"/>
              </p:cNvSpPr>
              <p:nvPr/>
            </p:nvSpPr>
            <p:spPr bwMode="auto">
              <a:xfrm>
                <a:off x="3165" y="1810"/>
                <a:ext cx="30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 b="0">
                    <a:latin typeface="Arial Unicode MS" pitchFamily="34" charset="-128"/>
                  </a:rPr>
                  <a:t>1.42</a:t>
                </a:r>
                <a:endParaRPr lang="en-US" sz="1200" b="0">
                  <a:latin typeface="Arial Unicode MS" pitchFamily="34" charset="-128"/>
                </a:endParaRPr>
              </a:p>
            </p:txBody>
          </p:sp>
          <p:sp>
            <p:nvSpPr>
              <p:cNvPr id="56402" name="Text Box 48"/>
              <p:cNvSpPr txBox="1">
                <a:spLocks noChangeArrowheads="1"/>
              </p:cNvSpPr>
              <p:nvPr/>
            </p:nvSpPr>
            <p:spPr bwMode="auto">
              <a:xfrm>
                <a:off x="3293" y="1566"/>
                <a:ext cx="30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solidFill>
                      <a:srgbClr val="FF0000"/>
                    </a:solidFill>
                    <a:latin typeface="Arial Unicode MS" pitchFamily="34" charset="-128"/>
                  </a:rPr>
                  <a:t>0.55</a:t>
                </a:r>
                <a:endParaRPr lang="en-US" sz="1200">
                  <a:solidFill>
                    <a:srgbClr val="FF0000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56403" name="Text Box 49"/>
              <p:cNvSpPr txBox="1">
                <a:spLocks noChangeArrowheads="1"/>
              </p:cNvSpPr>
              <p:nvPr/>
            </p:nvSpPr>
            <p:spPr bwMode="auto">
              <a:xfrm>
                <a:off x="3490" y="1700"/>
                <a:ext cx="30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 b="0">
                    <a:latin typeface="Arial Unicode MS" pitchFamily="34" charset="-128"/>
                  </a:rPr>
                  <a:t>0.75</a:t>
                </a:r>
                <a:endParaRPr lang="en-US" sz="1200" b="0">
                  <a:latin typeface="Arial Unicode MS" pitchFamily="34" charset="-128"/>
                </a:endParaRPr>
              </a:p>
            </p:txBody>
          </p:sp>
          <p:sp>
            <p:nvSpPr>
              <p:cNvPr id="56404" name="Text Box 50"/>
              <p:cNvSpPr txBox="1">
                <a:spLocks noChangeArrowheads="1"/>
              </p:cNvSpPr>
              <p:nvPr/>
            </p:nvSpPr>
            <p:spPr bwMode="auto">
              <a:xfrm>
                <a:off x="3754" y="1823"/>
                <a:ext cx="30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 b="0">
                    <a:latin typeface="Arial Unicode MS" pitchFamily="34" charset="-128"/>
                  </a:rPr>
                  <a:t>0.89</a:t>
                </a:r>
                <a:endParaRPr lang="en-US" sz="1200" b="0">
                  <a:latin typeface="Arial Unicode MS" pitchFamily="34" charset="-128"/>
                </a:endParaRPr>
              </a:p>
            </p:txBody>
          </p:sp>
        </p:grpSp>
        <p:sp>
          <p:nvSpPr>
            <p:cNvPr id="56384" name="Text Box 80"/>
            <p:cNvSpPr txBox="1">
              <a:spLocks noChangeArrowheads="1"/>
            </p:cNvSpPr>
            <p:nvPr/>
          </p:nvSpPr>
          <p:spPr bwMode="auto">
            <a:xfrm>
              <a:off x="246" y="620"/>
              <a:ext cx="1686" cy="6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u="sng">
                  <a:latin typeface="Arial Unicode MS" pitchFamily="34" charset="-128"/>
                </a:rPr>
                <a:t>Model 1:</a:t>
              </a:r>
              <a:br>
                <a:rPr lang="en-GB" sz="2000" u="sng">
                  <a:latin typeface="Arial Unicode MS" pitchFamily="34" charset="-128"/>
                </a:rPr>
              </a:br>
              <a:r>
                <a:rPr lang="en-GB" sz="2000" b="0">
                  <a:latin typeface="Arial Unicode MS" pitchFamily="34" charset="-128"/>
                </a:rPr>
                <a:t>attentional modulation</a:t>
              </a:r>
              <a:br>
                <a:rPr lang="en-GB" sz="2000" b="0">
                  <a:latin typeface="Arial Unicode MS" pitchFamily="34" charset="-128"/>
                </a:rPr>
              </a:br>
              <a:r>
                <a:rPr lang="en-GB" sz="2000" b="0">
                  <a:latin typeface="Arial Unicode MS" pitchFamily="34" charset="-128"/>
                </a:rPr>
                <a:t>of V1</a:t>
              </a:r>
              <a:r>
                <a:rPr lang="en-GB" sz="2000" b="0">
                  <a:latin typeface="Arial Unicode MS" pitchFamily="34" charset="-128"/>
                  <a:cs typeface="Arial" charset="0"/>
                </a:rPr>
                <a:t>→V5</a:t>
              </a:r>
            </a:p>
          </p:txBody>
        </p:sp>
      </p:grpSp>
      <p:grpSp>
        <p:nvGrpSpPr>
          <p:cNvPr id="56323" name="Group 90"/>
          <p:cNvGrpSpPr>
            <a:grpSpLocks/>
          </p:cNvGrpSpPr>
          <p:nvPr/>
        </p:nvGrpSpPr>
        <p:grpSpPr bwMode="auto">
          <a:xfrm>
            <a:off x="3559175" y="987425"/>
            <a:ext cx="2982913" cy="3438525"/>
            <a:chOff x="2242" y="622"/>
            <a:chExt cx="1879" cy="2166"/>
          </a:xfrm>
        </p:grpSpPr>
        <p:grpSp>
          <p:nvGrpSpPr>
            <p:cNvPr id="56358" name="Group 88"/>
            <p:cNvGrpSpPr>
              <a:grpSpLocks/>
            </p:cNvGrpSpPr>
            <p:nvPr/>
          </p:nvGrpSpPr>
          <p:grpSpPr bwMode="auto">
            <a:xfrm>
              <a:off x="2256" y="1446"/>
              <a:ext cx="1865" cy="1342"/>
              <a:chOff x="246" y="1446"/>
              <a:chExt cx="1865" cy="1342"/>
            </a:xfrm>
          </p:grpSpPr>
          <p:sp>
            <p:nvSpPr>
              <p:cNvPr id="56360" name="Oval 2"/>
              <p:cNvSpPr>
                <a:spLocks noChangeArrowheads="1"/>
              </p:cNvSpPr>
              <p:nvPr/>
            </p:nvSpPr>
            <p:spPr bwMode="auto">
              <a:xfrm>
                <a:off x="823" y="1841"/>
                <a:ext cx="336" cy="336"/>
              </a:xfrm>
              <a:prstGeom prst="ellipse">
                <a:avLst/>
              </a:prstGeom>
              <a:solidFill>
                <a:srgbClr val="C0C0C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361" name="Text Box 3"/>
              <p:cNvSpPr txBox="1">
                <a:spLocks noChangeArrowheads="1"/>
              </p:cNvSpPr>
              <p:nvPr/>
            </p:nvSpPr>
            <p:spPr bwMode="auto">
              <a:xfrm>
                <a:off x="878" y="1893"/>
                <a:ext cx="25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>
                    <a:solidFill>
                      <a:schemeClr val="bg1"/>
                    </a:solidFill>
                    <a:latin typeface="Arial Unicode MS" pitchFamily="34" charset="-128"/>
                  </a:rPr>
                  <a:t>V1</a:t>
                </a:r>
              </a:p>
            </p:txBody>
          </p:sp>
          <p:sp>
            <p:nvSpPr>
              <p:cNvPr id="56362" name="Oval 4"/>
              <p:cNvSpPr>
                <a:spLocks noChangeArrowheads="1"/>
              </p:cNvSpPr>
              <p:nvPr/>
            </p:nvSpPr>
            <p:spPr bwMode="auto">
              <a:xfrm>
                <a:off x="1495" y="2177"/>
                <a:ext cx="336" cy="336"/>
              </a:xfrm>
              <a:prstGeom prst="ellipse">
                <a:avLst/>
              </a:prstGeom>
              <a:solidFill>
                <a:srgbClr val="C0C0C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363" name="Text Box 5"/>
              <p:cNvSpPr txBox="1">
                <a:spLocks noChangeArrowheads="1"/>
              </p:cNvSpPr>
              <p:nvPr/>
            </p:nvSpPr>
            <p:spPr bwMode="auto">
              <a:xfrm>
                <a:off x="1550" y="2229"/>
                <a:ext cx="25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>
                    <a:solidFill>
                      <a:schemeClr val="bg1"/>
                    </a:solidFill>
                    <a:latin typeface="Arial Unicode MS" pitchFamily="34" charset="-128"/>
                  </a:rPr>
                  <a:t>V5</a:t>
                </a:r>
              </a:p>
            </p:txBody>
          </p:sp>
          <p:sp>
            <p:nvSpPr>
              <p:cNvPr id="56364" name="Oval 6"/>
              <p:cNvSpPr>
                <a:spLocks noChangeArrowheads="1"/>
              </p:cNvSpPr>
              <p:nvPr/>
            </p:nvSpPr>
            <p:spPr bwMode="auto">
              <a:xfrm>
                <a:off x="1633" y="1446"/>
                <a:ext cx="336" cy="336"/>
              </a:xfrm>
              <a:prstGeom prst="ellipse">
                <a:avLst/>
              </a:prstGeom>
              <a:solidFill>
                <a:srgbClr val="C0C0C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365" name="Text Box 7"/>
              <p:cNvSpPr txBox="1">
                <a:spLocks noChangeArrowheads="1"/>
              </p:cNvSpPr>
              <p:nvPr/>
            </p:nvSpPr>
            <p:spPr bwMode="auto">
              <a:xfrm>
                <a:off x="1672" y="1498"/>
                <a:ext cx="34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>
                    <a:solidFill>
                      <a:schemeClr val="bg1"/>
                    </a:solidFill>
                    <a:latin typeface="Arial Unicode MS" pitchFamily="34" charset="-128"/>
                  </a:rPr>
                  <a:t>SPC</a:t>
                </a:r>
              </a:p>
            </p:txBody>
          </p:sp>
          <p:sp>
            <p:nvSpPr>
              <p:cNvPr id="56366" name="Text Box 8"/>
              <p:cNvSpPr txBox="1">
                <a:spLocks noChangeArrowheads="1"/>
              </p:cNvSpPr>
              <p:nvPr/>
            </p:nvSpPr>
            <p:spPr bwMode="auto">
              <a:xfrm>
                <a:off x="293" y="2388"/>
                <a:ext cx="500" cy="2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0">
                    <a:latin typeface="Arial Unicode MS" pitchFamily="34" charset="-128"/>
                  </a:rPr>
                  <a:t>Motion</a:t>
                </a:r>
              </a:p>
            </p:txBody>
          </p:sp>
          <p:sp>
            <p:nvSpPr>
              <p:cNvPr id="56367" name="Text Box 9"/>
              <p:cNvSpPr txBox="1">
                <a:spLocks noChangeArrowheads="1"/>
              </p:cNvSpPr>
              <p:nvPr/>
            </p:nvSpPr>
            <p:spPr bwMode="auto">
              <a:xfrm>
                <a:off x="246" y="1459"/>
                <a:ext cx="471" cy="2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0">
                    <a:latin typeface="Arial Unicode MS" pitchFamily="34" charset="-128"/>
                  </a:rPr>
                  <a:t>Photic</a:t>
                </a:r>
              </a:p>
            </p:txBody>
          </p:sp>
          <p:sp>
            <p:nvSpPr>
              <p:cNvPr id="56368" name="Text Box 10"/>
              <p:cNvSpPr txBox="1">
                <a:spLocks noChangeArrowheads="1"/>
              </p:cNvSpPr>
              <p:nvPr/>
            </p:nvSpPr>
            <p:spPr bwMode="auto">
              <a:xfrm>
                <a:off x="657" y="2576"/>
                <a:ext cx="621" cy="2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0">
                    <a:latin typeface="Arial Unicode MS" pitchFamily="34" charset="-128"/>
                  </a:rPr>
                  <a:t>Attention</a:t>
                </a:r>
              </a:p>
            </p:txBody>
          </p:sp>
          <p:cxnSp>
            <p:nvCxnSpPr>
              <p:cNvPr id="56369" name="AutoShape 11"/>
              <p:cNvCxnSpPr>
                <a:cxnSpLocks noChangeShapeType="1"/>
                <a:stCxn id="56360" idx="5"/>
                <a:endCxn id="56362" idx="2"/>
              </p:cNvCxnSpPr>
              <p:nvPr/>
            </p:nvCxnSpPr>
            <p:spPr bwMode="auto">
              <a:xfrm rot="16200000" flipH="1">
                <a:off x="1194" y="2044"/>
                <a:ext cx="217" cy="385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6370" name="AutoShape 12"/>
              <p:cNvCxnSpPr>
                <a:cxnSpLocks noChangeShapeType="1"/>
                <a:stCxn id="56362" idx="1"/>
                <a:endCxn id="56360" idx="6"/>
              </p:cNvCxnSpPr>
              <p:nvPr/>
            </p:nvCxnSpPr>
            <p:spPr bwMode="auto">
              <a:xfrm rot="5400000" flipH="1">
                <a:off x="1243" y="1925"/>
                <a:ext cx="217" cy="385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56371" name="Freeform 13"/>
              <p:cNvSpPr>
                <a:spLocks/>
              </p:cNvSpPr>
              <p:nvPr/>
            </p:nvSpPr>
            <p:spPr bwMode="auto">
              <a:xfrm>
                <a:off x="1536" y="1763"/>
                <a:ext cx="183" cy="454"/>
              </a:xfrm>
              <a:custGeom>
                <a:avLst/>
                <a:gdLst>
                  <a:gd name="T0" fmla="*/ 567 w 104"/>
                  <a:gd name="T1" fmla="*/ 0 h 384"/>
                  <a:gd name="T2" fmla="*/ 44 w 104"/>
                  <a:gd name="T3" fmla="*/ 397 h 384"/>
                  <a:gd name="T4" fmla="*/ 306 w 104"/>
                  <a:gd name="T5" fmla="*/ 635 h 384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384"/>
                  <a:gd name="T11" fmla="*/ 104 w 104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384">
                    <a:moveTo>
                      <a:pt x="104" y="0"/>
                    </a:moveTo>
                    <a:cubicBezTo>
                      <a:pt x="60" y="88"/>
                      <a:pt x="16" y="176"/>
                      <a:pt x="8" y="240"/>
                    </a:cubicBezTo>
                    <a:cubicBezTo>
                      <a:pt x="0" y="304"/>
                      <a:pt x="28" y="344"/>
                      <a:pt x="56" y="38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372" name="Line 14"/>
              <p:cNvSpPr>
                <a:spLocks noChangeShapeType="1"/>
              </p:cNvSpPr>
              <p:nvPr/>
            </p:nvSpPr>
            <p:spPr bwMode="auto">
              <a:xfrm flipV="1">
                <a:off x="1687" y="1763"/>
                <a:ext cx="77" cy="4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373" name="Line 15"/>
              <p:cNvSpPr>
                <a:spLocks noChangeShapeType="1"/>
              </p:cNvSpPr>
              <p:nvPr/>
            </p:nvSpPr>
            <p:spPr bwMode="auto">
              <a:xfrm flipV="1">
                <a:off x="862" y="2213"/>
                <a:ext cx="272" cy="182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oval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cxnSp>
            <p:nvCxnSpPr>
              <p:cNvPr id="56374" name="AutoShape 16"/>
              <p:cNvCxnSpPr>
                <a:cxnSpLocks noChangeShapeType="1"/>
                <a:endCxn id="56360" idx="1"/>
              </p:cNvCxnSpPr>
              <p:nvPr/>
            </p:nvCxnSpPr>
            <p:spPr bwMode="auto">
              <a:xfrm>
                <a:off x="625" y="1678"/>
                <a:ext cx="247" cy="2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56375" name="Text Box 17"/>
              <p:cNvSpPr txBox="1">
                <a:spLocks noChangeArrowheads="1"/>
              </p:cNvSpPr>
              <p:nvPr/>
            </p:nvSpPr>
            <p:spPr bwMode="auto">
              <a:xfrm>
                <a:off x="687" y="1577"/>
                <a:ext cx="30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 b="0">
                    <a:solidFill>
                      <a:srgbClr val="0000FF"/>
                    </a:solidFill>
                    <a:latin typeface="Arial Unicode MS" pitchFamily="34" charset="-128"/>
                  </a:rPr>
                  <a:t>0.85</a:t>
                </a:r>
                <a:endParaRPr lang="en-US" sz="1200" b="0">
                  <a:solidFill>
                    <a:srgbClr val="0000FF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56376" name="Text Box 18"/>
              <p:cNvSpPr txBox="1">
                <a:spLocks noChangeArrowheads="1"/>
              </p:cNvSpPr>
              <p:nvPr/>
            </p:nvSpPr>
            <p:spPr bwMode="auto">
              <a:xfrm>
                <a:off x="697" y="2189"/>
                <a:ext cx="30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solidFill>
                      <a:srgbClr val="FF0000"/>
                    </a:solidFill>
                    <a:latin typeface="Arial Unicode MS" pitchFamily="34" charset="-128"/>
                  </a:rPr>
                  <a:t>0.57</a:t>
                </a:r>
                <a:endParaRPr lang="en-US" sz="1200">
                  <a:solidFill>
                    <a:srgbClr val="FF0000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56377" name="Text Box 19"/>
              <p:cNvSpPr txBox="1">
                <a:spLocks noChangeArrowheads="1"/>
              </p:cNvSpPr>
              <p:nvPr/>
            </p:nvSpPr>
            <p:spPr bwMode="auto">
              <a:xfrm>
                <a:off x="1209" y="2145"/>
                <a:ext cx="33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 b="0">
                    <a:latin typeface="Arial Unicode MS" pitchFamily="34" charset="-128"/>
                  </a:rPr>
                  <a:t>-0.02</a:t>
                </a:r>
                <a:endParaRPr lang="en-US" sz="1200" b="0">
                  <a:latin typeface="Arial Unicode MS" pitchFamily="34" charset="-128"/>
                </a:endParaRPr>
              </a:p>
            </p:txBody>
          </p:sp>
          <p:sp>
            <p:nvSpPr>
              <p:cNvPr id="56378" name="Text Box 20"/>
              <p:cNvSpPr txBox="1">
                <a:spLocks noChangeArrowheads="1"/>
              </p:cNvSpPr>
              <p:nvPr/>
            </p:nvSpPr>
            <p:spPr bwMode="auto">
              <a:xfrm>
                <a:off x="1062" y="1760"/>
                <a:ext cx="30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 b="0">
                    <a:latin typeface="Arial Unicode MS" pitchFamily="34" charset="-128"/>
                  </a:rPr>
                  <a:t>1.36</a:t>
                </a:r>
                <a:endParaRPr lang="en-US" sz="1200" b="0">
                  <a:latin typeface="Arial Unicode MS" pitchFamily="34" charset="-128"/>
                </a:endParaRPr>
              </a:p>
            </p:txBody>
          </p:sp>
          <p:sp>
            <p:nvSpPr>
              <p:cNvPr id="56379" name="Text Box 21"/>
              <p:cNvSpPr txBox="1">
                <a:spLocks noChangeArrowheads="1"/>
              </p:cNvSpPr>
              <p:nvPr/>
            </p:nvSpPr>
            <p:spPr bwMode="auto">
              <a:xfrm>
                <a:off x="1380" y="1655"/>
                <a:ext cx="30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 b="0">
                    <a:latin typeface="Arial Unicode MS" pitchFamily="34" charset="-128"/>
                  </a:rPr>
                  <a:t>0.70</a:t>
                </a:r>
                <a:endParaRPr lang="en-US" sz="1200" b="0">
                  <a:latin typeface="Arial Unicode MS" pitchFamily="34" charset="-128"/>
                </a:endParaRPr>
              </a:p>
            </p:txBody>
          </p:sp>
          <p:sp>
            <p:nvSpPr>
              <p:cNvPr id="56380" name="Text Box 22"/>
              <p:cNvSpPr txBox="1">
                <a:spLocks noChangeArrowheads="1"/>
              </p:cNvSpPr>
              <p:nvPr/>
            </p:nvSpPr>
            <p:spPr bwMode="auto">
              <a:xfrm>
                <a:off x="1778" y="1745"/>
                <a:ext cx="33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200" b="0">
                    <a:latin typeface="Arial Unicode MS" pitchFamily="34" charset="-128"/>
                  </a:rPr>
                  <a:t>0.84</a:t>
                </a:r>
                <a:endParaRPr lang="en-US" sz="1200" b="0">
                  <a:latin typeface="Arial Unicode MS" pitchFamily="34" charset="-128"/>
                </a:endParaRPr>
              </a:p>
            </p:txBody>
          </p:sp>
          <p:sp>
            <p:nvSpPr>
              <p:cNvPr id="56381" name="Line 23"/>
              <p:cNvSpPr>
                <a:spLocks noChangeShapeType="1"/>
              </p:cNvSpPr>
              <p:nvPr/>
            </p:nvSpPr>
            <p:spPr bwMode="auto">
              <a:xfrm flipV="1">
                <a:off x="1030" y="2301"/>
                <a:ext cx="272" cy="182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oval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382" name="Text Box 24"/>
              <p:cNvSpPr txBox="1">
                <a:spLocks noChangeArrowheads="1"/>
              </p:cNvSpPr>
              <p:nvPr/>
            </p:nvSpPr>
            <p:spPr bwMode="auto">
              <a:xfrm>
                <a:off x="1085" y="2399"/>
                <a:ext cx="30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solidFill>
                      <a:srgbClr val="FF0000"/>
                    </a:solidFill>
                    <a:latin typeface="Arial Unicode MS" pitchFamily="34" charset="-128"/>
                  </a:rPr>
                  <a:t>0.23</a:t>
                </a:r>
                <a:endParaRPr lang="en-US" sz="1200">
                  <a:solidFill>
                    <a:srgbClr val="FF0000"/>
                  </a:solidFill>
                  <a:latin typeface="Arial Unicode MS" pitchFamily="34" charset="-128"/>
                </a:endParaRPr>
              </a:p>
            </p:txBody>
          </p:sp>
        </p:grpSp>
        <p:sp>
          <p:nvSpPr>
            <p:cNvPr id="56359" name="Text Box 81"/>
            <p:cNvSpPr txBox="1">
              <a:spLocks noChangeArrowheads="1"/>
            </p:cNvSpPr>
            <p:nvPr/>
          </p:nvSpPr>
          <p:spPr bwMode="auto">
            <a:xfrm>
              <a:off x="2242" y="622"/>
              <a:ext cx="1686" cy="6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u="sng">
                  <a:latin typeface="Arial Unicode MS" pitchFamily="34" charset="-128"/>
                </a:rPr>
                <a:t>Model 2:</a:t>
              </a:r>
              <a:br>
                <a:rPr lang="en-GB" sz="2000" u="sng">
                  <a:latin typeface="Arial Unicode MS" pitchFamily="34" charset="-128"/>
                </a:rPr>
              </a:br>
              <a:r>
                <a:rPr lang="en-GB" sz="2000" b="0">
                  <a:latin typeface="Arial Unicode MS" pitchFamily="34" charset="-128"/>
                </a:rPr>
                <a:t>attentional modulation</a:t>
              </a:r>
              <a:br>
                <a:rPr lang="en-GB" sz="2000" b="0">
                  <a:latin typeface="Arial Unicode MS" pitchFamily="34" charset="-128"/>
                </a:rPr>
              </a:br>
              <a:r>
                <a:rPr lang="en-GB" sz="2000" b="0">
                  <a:latin typeface="Arial Unicode MS" pitchFamily="34" charset="-128"/>
                </a:rPr>
                <a:t>of SPC→V5</a:t>
              </a:r>
              <a:endParaRPr lang="en-US" sz="2000" b="0">
                <a:latin typeface="Arial Unicode MS" pitchFamily="34" charset="-128"/>
              </a:endParaRPr>
            </a:p>
          </p:txBody>
        </p:sp>
      </p:grpSp>
      <p:grpSp>
        <p:nvGrpSpPr>
          <p:cNvPr id="56324" name="Group 91"/>
          <p:cNvGrpSpPr>
            <a:grpSpLocks/>
          </p:cNvGrpSpPr>
          <p:nvPr/>
        </p:nvGrpSpPr>
        <p:grpSpPr bwMode="auto">
          <a:xfrm>
            <a:off x="6799263" y="987425"/>
            <a:ext cx="2921000" cy="3448050"/>
            <a:chOff x="4283" y="622"/>
            <a:chExt cx="1840" cy="2172"/>
          </a:xfrm>
        </p:grpSpPr>
        <p:grpSp>
          <p:nvGrpSpPr>
            <p:cNvPr id="56327" name="Group 86"/>
            <p:cNvGrpSpPr>
              <a:grpSpLocks/>
            </p:cNvGrpSpPr>
            <p:nvPr/>
          </p:nvGrpSpPr>
          <p:grpSpPr bwMode="auto">
            <a:xfrm>
              <a:off x="4368" y="1381"/>
              <a:ext cx="1729" cy="1413"/>
              <a:chOff x="4344" y="1369"/>
              <a:chExt cx="1729" cy="1413"/>
            </a:xfrm>
          </p:grpSpPr>
          <p:grpSp>
            <p:nvGrpSpPr>
              <p:cNvPr id="56329" name="Group 51"/>
              <p:cNvGrpSpPr>
                <a:grpSpLocks/>
              </p:cNvGrpSpPr>
              <p:nvPr/>
            </p:nvGrpSpPr>
            <p:grpSpPr bwMode="auto">
              <a:xfrm>
                <a:off x="4876" y="1831"/>
                <a:ext cx="337" cy="336"/>
                <a:chOff x="1872" y="960"/>
                <a:chExt cx="336" cy="336"/>
              </a:xfrm>
            </p:grpSpPr>
            <p:sp>
              <p:nvSpPr>
                <p:cNvPr id="56356" name="Oval 52"/>
                <p:cNvSpPr>
                  <a:spLocks noChangeArrowheads="1"/>
                </p:cNvSpPr>
                <p:nvPr/>
              </p:nvSpPr>
              <p:spPr bwMode="auto">
                <a:xfrm>
                  <a:off x="1872" y="960"/>
                  <a:ext cx="336" cy="336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6357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927" y="1011"/>
                  <a:ext cx="252" cy="19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>
                      <a:solidFill>
                        <a:schemeClr val="bg1"/>
                      </a:solidFill>
                      <a:latin typeface="Arial Unicode MS" pitchFamily="34" charset="-128"/>
                    </a:rPr>
                    <a:t>V1</a:t>
                  </a:r>
                </a:p>
              </p:txBody>
            </p:sp>
          </p:grpSp>
          <p:grpSp>
            <p:nvGrpSpPr>
              <p:cNvPr id="56330" name="Group 54"/>
              <p:cNvGrpSpPr>
                <a:grpSpLocks/>
              </p:cNvGrpSpPr>
              <p:nvPr/>
            </p:nvGrpSpPr>
            <p:grpSpPr bwMode="auto">
              <a:xfrm>
                <a:off x="5549" y="2167"/>
                <a:ext cx="336" cy="336"/>
                <a:chOff x="2544" y="1296"/>
                <a:chExt cx="336" cy="336"/>
              </a:xfrm>
            </p:grpSpPr>
            <p:sp>
              <p:nvSpPr>
                <p:cNvPr id="56354" name="Oval 55"/>
                <p:cNvSpPr>
                  <a:spLocks noChangeArrowheads="1"/>
                </p:cNvSpPr>
                <p:nvPr/>
              </p:nvSpPr>
              <p:spPr bwMode="auto">
                <a:xfrm>
                  <a:off x="2544" y="1296"/>
                  <a:ext cx="336" cy="336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6355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599" y="1348"/>
                  <a:ext cx="253" cy="19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>
                      <a:solidFill>
                        <a:schemeClr val="bg1"/>
                      </a:solidFill>
                      <a:latin typeface="Arial Unicode MS" pitchFamily="34" charset="-128"/>
                    </a:rPr>
                    <a:t>V5</a:t>
                  </a:r>
                </a:p>
              </p:txBody>
            </p:sp>
          </p:grpSp>
          <p:grpSp>
            <p:nvGrpSpPr>
              <p:cNvPr id="56331" name="Group 57"/>
              <p:cNvGrpSpPr>
                <a:grpSpLocks/>
              </p:cNvGrpSpPr>
              <p:nvPr/>
            </p:nvGrpSpPr>
            <p:grpSpPr bwMode="auto">
              <a:xfrm>
                <a:off x="5687" y="1436"/>
                <a:ext cx="386" cy="336"/>
                <a:chOff x="2592" y="576"/>
                <a:chExt cx="386" cy="336"/>
              </a:xfrm>
            </p:grpSpPr>
            <p:sp>
              <p:nvSpPr>
                <p:cNvPr id="56352" name="Oval 58"/>
                <p:cNvSpPr>
                  <a:spLocks noChangeArrowheads="1"/>
                </p:cNvSpPr>
                <p:nvPr/>
              </p:nvSpPr>
              <p:spPr bwMode="auto">
                <a:xfrm>
                  <a:off x="2592" y="576"/>
                  <a:ext cx="336" cy="336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6353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2631" y="628"/>
                  <a:ext cx="34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>
                      <a:solidFill>
                        <a:schemeClr val="bg1"/>
                      </a:solidFill>
                      <a:latin typeface="Arial Unicode MS" pitchFamily="34" charset="-128"/>
                    </a:rPr>
                    <a:t>SPC</a:t>
                  </a:r>
                </a:p>
              </p:txBody>
            </p:sp>
          </p:grpSp>
          <p:sp>
            <p:nvSpPr>
              <p:cNvPr id="56332" name="Text Box 60"/>
              <p:cNvSpPr txBox="1">
                <a:spLocks noChangeArrowheads="1"/>
              </p:cNvSpPr>
              <p:nvPr/>
            </p:nvSpPr>
            <p:spPr bwMode="auto">
              <a:xfrm>
                <a:off x="4498" y="2346"/>
                <a:ext cx="500" cy="2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0">
                    <a:latin typeface="Arial Unicode MS" pitchFamily="34" charset="-128"/>
                  </a:rPr>
                  <a:t>Motion</a:t>
                </a:r>
              </a:p>
            </p:txBody>
          </p:sp>
          <p:sp>
            <p:nvSpPr>
              <p:cNvPr id="56333" name="Text Box 61"/>
              <p:cNvSpPr txBox="1">
                <a:spLocks noChangeArrowheads="1"/>
              </p:cNvSpPr>
              <p:nvPr/>
            </p:nvSpPr>
            <p:spPr bwMode="auto">
              <a:xfrm>
                <a:off x="4344" y="1449"/>
                <a:ext cx="471" cy="2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0">
                    <a:latin typeface="Arial Unicode MS" pitchFamily="34" charset="-128"/>
                  </a:rPr>
                  <a:t>Photic</a:t>
                </a:r>
              </a:p>
            </p:txBody>
          </p:sp>
          <p:sp>
            <p:nvSpPr>
              <p:cNvPr id="56334" name="Text Box 62"/>
              <p:cNvSpPr txBox="1">
                <a:spLocks noChangeArrowheads="1"/>
              </p:cNvSpPr>
              <p:nvPr/>
            </p:nvSpPr>
            <p:spPr bwMode="auto">
              <a:xfrm>
                <a:off x="4934" y="1369"/>
                <a:ext cx="621" cy="2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0">
                    <a:latin typeface="Arial Unicode MS" pitchFamily="34" charset="-128"/>
                  </a:rPr>
                  <a:t>Attention</a:t>
                </a:r>
              </a:p>
            </p:txBody>
          </p:sp>
          <p:cxnSp>
            <p:nvCxnSpPr>
              <p:cNvPr id="56335" name="AutoShape 63"/>
              <p:cNvCxnSpPr>
                <a:cxnSpLocks noChangeShapeType="1"/>
                <a:stCxn id="56356" idx="5"/>
                <a:endCxn id="56354" idx="2"/>
              </p:cNvCxnSpPr>
              <p:nvPr/>
            </p:nvCxnSpPr>
            <p:spPr bwMode="auto">
              <a:xfrm rot="16200000" flipH="1">
                <a:off x="5247" y="2034"/>
                <a:ext cx="217" cy="386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6336" name="AutoShape 64"/>
              <p:cNvCxnSpPr>
                <a:cxnSpLocks noChangeShapeType="1"/>
                <a:stCxn id="56354" idx="1"/>
                <a:endCxn id="56356" idx="6"/>
              </p:cNvCxnSpPr>
              <p:nvPr/>
            </p:nvCxnSpPr>
            <p:spPr bwMode="auto">
              <a:xfrm rot="5400000" flipH="1">
                <a:off x="5297" y="1915"/>
                <a:ext cx="217" cy="385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56337" name="Freeform 65"/>
              <p:cNvSpPr>
                <a:spLocks/>
              </p:cNvSpPr>
              <p:nvPr/>
            </p:nvSpPr>
            <p:spPr bwMode="auto">
              <a:xfrm>
                <a:off x="5590" y="1753"/>
                <a:ext cx="183" cy="454"/>
              </a:xfrm>
              <a:custGeom>
                <a:avLst/>
                <a:gdLst>
                  <a:gd name="T0" fmla="*/ 567 w 104"/>
                  <a:gd name="T1" fmla="*/ 0 h 384"/>
                  <a:gd name="T2" fmla="*/ 44 w 104"/>
                  <a:gd name="T3" fmla="*/ 397 h 384"/>
                  <a:gd name="T4" fmla="*/ 306 w 104"/>
                  <a:gd name="T5" fmla="*/ 635 h 384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384"/>
                  <a:gd name="T11" fmla="*/ 104 w 104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384">
                    <a:moveTo>
                      <a:pt x="104" y="0"/>
                    </a:moveTo>
                    <a:cubicBezTo>
                      <a:pt x="60" y="88"/>
                      <a:pt x="16" y="176"/>
                      <a:pt x="8" y="240"/>
                    </a:cubicBezTo>
                    <a:cubicBezTo>
                      <a:pt x="0" y="304"/>
                      <a:pt x="28" y="344"/>
                      <a:pt x="56" y="38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338" name="Line 66"/>
              <p:cNvSpPr>
                <a:spLocks noChangeShapeType="1"/>
              </p:cNvSpPr>
              <p:nvPr/>
            </p:nvSpPr>
            <p:spPr bwMode="auto">
              <a:xfrm flipV="1">
                <a:off x="5741" y="1753"/>
                <a:ext cx="77" cy="4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339" name="Line 67"/>
              <p:cNvSpPr>
                <a:spLocks noChangeShapeType="1"/>
              </p:cNvSpPr>
              <p:nvPr/>
            </p:nvSpPr>
            <p:spPr bwMode="auto">
              <a:xfrm flipV="1">
                <a:off x="4931" y="2195"/>
                <a:ext cx="273" cy="182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oval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cxnSp>
            <p:nvCxnSpPr>
              <p:cNvPr id="56340" name="AutoShape 68"/>
              <p:cNvCxnSpPr>
                <a:cxnSpLocks noChangeShapeType="1"/>
                <a:endCxn id="56356" idx="1"/>
              </p:cNvCxnSpPr>
              <p:nvPr/>
            </p:nvCxnSpPr>
            <p:spPr bwMode="auto">
              <a:xfrm>
                <a:off x="4678" y="1668"/>
                <a:ext cx="247" cy="2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56341" name="Line 69"/>
              <p:cNvSpPr>
                <a:spLocks noChangeShapeType="1"/>
              </p:cNvSpPr>
              <p:nvPr/>
            </p:nvSpPr>
            <p:spPr bwMode="auto">
              <a:xfrm>
                <a:off x="5298" y="1564"/>
                <a:ext cx="317" cy="508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oval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342" name="Text Box 70"/>
              <p:cNvSpPr txBox="1">
                <a:spLocks noChangeArrowheads="1"/>
              </p:cNvSpPr>
              <p:nvPr/>
            </p:nvSpPr>
            <p:spPr bwMode="auto">
              <a:xfrm>
                <a:off x="4752" y="1632"/>
                <a:ext cx="30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 b="0">
                    <a:solidFill>
                      <a:srgbClr val="0000FF"/>
                    </a:solidFill>
                    <a:latin typeface="Arial Unicode MS" pitchFamily="34" charset="-128"/>
                  </a:rPr>
                  <a:t>0.85</a:t>
                </a:r>
                <a:endParaRPr lang="en-US" sz="1200" b="0">
                  <a:solidFill>
                    <a:srgbClr val="0000FF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56343" name="Text Box 71"/>
              <p:cNvSpPr txBox="1">
                <a:spLocks noChangeArrowheads="1"/>
              </p:cNvSpPr>
              <p:nvPr/>
            </p:nvSpPr>
            <p:spPr bwMode="auto">
              <a:xfrm>
                <a:off x="4678" y="2174"/>
                <a:ext cx="30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solidFill>
                      <a:srgbClr val="FF0000"/>
                    </a:solidFill>
                    <a:latin typeface="Arial Unicode MS" pitchFamily="34" charset="-128"/>
                  </a:rPr>
                  <a:t>0.57</a:t>
                </a:r>
                <a:endParaRPr lang="en-US" sz="1200">
                  <a:solidFill>
                    <a:srgbClr val="FF0000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56344" name="Text Box 72"/>
              <p:cNvSpPr txBox="1">
                <a:spLocks noChangeArrowheads="1"/>
              </p:cNvSpPr>
              <p:nvPr/>
            </p:nvSpPr>
            <p:spPr bwMode="auto">
              <a:xfrm>
                <a:off x="5247" y="2160"/>
                <a:ext cx="33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 b="0">
                    <a:latin typeface="Arial Unicode MS" pitchFamily="34" charset="-128"/>
                  </a:rPr>
                  <a:t>-0.02</a:t>
                </a:r>
                <a:endParaRPr lang="en-US" sz="1200" b="0">
                  <a:latin typeface="Arial Unicode MS" pitchFamily="34" charset="-128"/>
                </a:endParaRPr>
              </a:p>
            </p:txBody>
          </p:sp>
          <p:sp>
            <p:nvSpPr>
              <p:cNvPr id="56345" name="Text Box 73"/>
              <p:cNvSpPr txBox="1">
                <a:spLocks noChangeArrowheads="1"/>
              </p:cNvSpPr>
              <p:nvPr/>
            </p:nvSpPr>
            <p:spPr bwMode="auto">
              <a:xfrm>
                <a:off x="5161" y="1814"/>
                <a:ext cx="30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 b="0">
                    <a:latin typeface="Arial Unicode MS" pitchFamily="34" charset="-128"/>
                  </a:rPr>
                  <a:t>1.36</a:t>
                </a:r>
                <a:endParaRPr lang="en-US" sz="1200" b="0">
                  <a:latin typeface="Arial Unicode MS" pitchFamily="34" charset="-128"/>
                </a:endParaRPr>
              </a:p>
            </p:txBody>
          </p:sp>
          <p:sp>
            <p:nvSpPr>
              <p:cNvPr id="56346" name="Text Box 74"/>
              <p:cNvSpPr txBox="1">
                <a:spLocks noChangeArrowheads="1"/>
              </p:cNvSpPr>
              <p:nvPr/>
            </p:nvSpPr>
            <p:spPr bwMode="auto">
              <a:xfrm>
                <a:off x="5314" y="1566"/>
                <a:ext cx="30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solidFill>
                      <a:srgbClr val="FF0000"/>
                    </a:solidFill>
                    <a:latin typeface="Arial Unicode MS" pitchFamily="34" charset="-128"/>
                  </a:rPr>
                  <a:t>0.03</a:t>
                </a:r>
                <a:endParaRPr lang="en-US" sz="1200">
                  <a:solidFill>
                    <a:srgbClr val="FF0000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56347" name="Text Box 75"/>
              <p:cNvSpPr txBox="1">
                <a:spLocks noChangeArrowheads="1"/>
              </p:cNvSpPr>
              <p:nvPr/>
            </p:nvSpPr>
            <p:spPr bwMode="auto">
              <a:xfrm>
                <a:off x="5495" y="1700"/>
                <a:ext cx="30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 b="0">
                    <a:latin typeface="Arial Unicode MS" pitchFamily="34" charset="-128"/>
                  </a:rPr>
                  <a:t>0.70</a:t>
                </a:r>
                <a:endParaRPr lang="en-US" sz="1200" b="0">
                  <a:latin typeface="Arial Unicode MS" pitchFamily="34" charset="-128"/>
                </a:endParaRPr>
              </a:p>
            </p:txBody>
          </p:sp>
          <p:sp>
            <p:nvSpPr>
              <p:cNvPr id="56348" name="Text Box 76"/>
              <p:cNvSpPr txBox="1">
                <a:spLocks noChangeArrowheads="1"/>
              </p:cNvSpPr>
              <p:nvPr/>
            </p:nvSpPr>
            <p:spPr bwMode="auto">
              <a:xfrm>
                <a:off x="5751" y="1826"/>
                <a:ext cx="30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 b="0">
                    <a:latin typeface="Arial Unicode MS" pitchFamily="34" charset="-128"/>
                  </a:rPr>
                  <a:t>0.85</a:t>
                </a:r>
                <a:endParaRPr lang="en-US" sz="1200" b="0">
                  <a:latin typeface="Arial Unicode MS" pitchFamily="34" charset="-128"/>
                </a:endParaRPr>
              </a:p>
            </p:txBody>
          </p:sp>
          <p:sp>
            <p:nvSpPr>
              <p:cNvPr id="56349" name="Text Box 77"/>
              <p:cNvSpPr txBox="1">
                <a:spLocks noChangeArrowheads="1"/>
              </p:cNvSpPr>
              <p:nvPr/>
            </p:nvSpPr>
            <p:spPr bwMode="auto">
              <a:xfrm>
                <a:off x="4734" y="2570"/>
                <a:ext cx="621" cy="2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0">
                    <a:latin typeface="Arial Unicode MS" pitchFamily="34" charset="-128"/>
                  </a:rPr>
                  <a:t>Attention</a:t>
                </a:r>
              </a:p>
            </p:txBody>
          </p:sp>
          <p:sp>
            <p:nvSpPr>
              <p:cNvPr id="56350" name="Line 78"/>
              <p:cNvSpPr>
                <a:spLocks noChangeShapeType="1"/>
              </p:cNvSpPr>
              <p:nvPr/>
            </p:nvSpPr>
            <p:spPr bwMode="auto">
              <a:xfrm flipV="1">
                <a:off x="5123" y="2319"/>
                <a:ext cx="273" cy="182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oval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351" name="Text Box 79"/>
              <p:cNvSpPr txBox="1">
                <a:spLocks noChangeArrowheads="1"/>
              </p:cNvSpPr>
              <p:nvPr/>
            </p:nvSpPr>
            <p:spPr bwMode="auto">
              <a:xfrm>
                <a:off x="5205" y="2420"/>
                <a:ext cx="30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solidFill>
                      <a:srgbClr val="FF0000"/>
                    </a:solidFill>
                    <a:latin typeface="Arial Unicode MS" pitchFamily="34" charset="-128"/>
                  </a:rPr>
                  <a:t>0.23</a:t>
                </a:r>
                <a:endParaRPr lang="en-US" sz="1200">
                  <a:solidFill>
                    <a:srgbClr val="FF0000"/>
                  </a:solidFill>
                  <a:latin typeface="Arial Unicode MS" pitchFamily="34" charset="-128"/>
                </a:endParaRPr>
              </a:p>
            </p:txBody>
          </p:sp>
        </p:grpSp>
        <p:sp>
          <p:nvSpPr>
            <p:cNvPr id="56328" name="Text Box 82"/>
            <p:cNvSpPr txBox="1">
              <a:spLocks noChangeArrowheads="1"/>
            </p:cNvSpPr>
            <p:nvPr/>
          </p:nvSpPr>
          <p:spPr bwMode="auto">
            <a:xfrm>
              <a:off x="4283" y="622"/>
              <a:ext cx="1840" cy="6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u="sng">
                  <a:latin typeface="Arial Unicode MS" pitchFamily="34" charset="-128"/>
                </a:rPr>
                <a:t>Model 3:</a:t>
              </a:r>
              <a:br>
                <a:rPr lang="en-GB" sz="2000" u="sng">
                  <a:latin typeface="Arial Unicode MS" pitchFamily="34" charset="-128"/>
                </a:rPr>
              </a:br>
              <a:r>
                <a:rPr lang="en-GB" sz="2000" b="0">
                  <a:latin typeface="Arial Unicode MS" pitchFamily="34" charset="-128"/>
                </a:rPr>
                <a:t>attentional modulation</a:t>
              </a:r>
              <a:br>
                <a:rPr lang="en-GB" sz="2000" b="0">
                  <a:latin typeface="Arial Unicode MS" pitchFamily="34" charset="-128"/>
                </a:rPr>
              </a:br>
              <a:r>
                <a:rPr lang="en-GB" sz="2000" b="0">
                  <a:latin typeface="Arial Unicode MS" pitchFamily="34" charset="-128"/>
                </a:rPr>
                <a:t>of V1→V5 and SPC</a:t>
              </a:r>
              <a:r>
                <a:rPr lang="en-GB" sz="2000" b="0">
                  <a:latin typeface="Arial Unicode MS" pitchFamily="34" charset="-128"/>
                  <a:cs typeface="Arial" charset="0"/>
                </a:rPr>
                <a:t>→V5</a:t>
              </a:r>
            </a:p>
          </p:txBody>
        </p:sp>
      </p:grpSp>
      <p:sp>
        <p:nvSpPr>
          <p:cNvPr id="2112596" name="Text Box 84"/>
          <p:cNvSpPr txBox="1">
            <a:spLocks noChangeArrowheads="1"/>
          </p:cNvSpPr>
          <p:nvPr/>
        </p:nvSpPr>
        <p:spPr bwMode="auto">
          <a:xfrm>
            <a:off x="998538" y="5146675"/>
            <a:ext cx="80914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400" dirty="0">
                <a:latin typeface="Times New Roman" pitchFamily="18" charset="0"/>
              </a:rPr>
              <a:t>How we can compare between competing hypotheses?</a:t>
            </a:r>
          </a:p>
          <a:p>
            <a:pPr algn="ctr" eaLnBrk="0" hangingPunct="0"/>
            <a:r>
              <a:rPr lang="en-US" sz="2400" dirty="0">
                <a:latin typeface="Times New Roman" pitchFamily="18" charset="0"/>
                <a:cs typeface="Arial" charset="0"/>
                <a:sym typeface="Wingdings" pitchFamily="2" charset="2"/>
              </a:rPr>
              <a:t>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Arial" charset="0"/>
                <a:sym typeface="Wingdings" pitchFamily="2" charset="2"/>
              </a:rPr>
              <a:t>BMS (Bayesian Model Selection)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6326" name="Text Box 85"/>
          <p:cNvSpPr txBox="1">
            <a:spLocks noChangeArrowheads="1"/>
          </p:cNvSpPr>
          <p:nvPr/>
        </p:nvSpPr>
        <p:spPr bwMode="auto">
          <a:xfrm>
            <a:off x="536575" y="382588"/>
            <a:ext cx="61785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/>
              <a:t>Alternative models (hypothesis-driven approach):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1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259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769938" y="301625"/>
            <a:ext cx="87439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rgbClr val="FF0000"/>
                </a:solidFill>
                <a:latin typeface="Arial Unicode MS" pitchFamily="34" charset="-128"/>
              </a:rPr>
              <a:t>Model evidence and selection</a:t>
            </a:r>
            <a:endParaRPr lang="en-US" sz="320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1928195" name="Rectangle 3"/>
          <p:cNvSpPr>
            <a:spLocks noChangeArrowheads="1"/>
          </p:cNvSpPr>
          <p:nvPr/>
        </p:nvSpPr>
        <p:spPr bwMode="auto">
          <a:xfrm>
            <a:off x="212763" y="1161570"/>
            <a:ext cx="354171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 dirty="0"/>
              <a:t>Given competing </a:t>
            </a:r>
            <a:r>
              <a:rPr lang="en-GB" sz="2000" b="0" dirty="0" smtClean="0"/>
              <a:t>hypotheses</a:t>
            </a:r>
            <a:r>
              <a:rPr lang="en-US" sz="2000" b="0" dirty="0" smtClean="0"/>
              <a:t>, </a:t>
            </a:r>
            <a:r>
              <a:rPr lang="en-US" sz="2000" b="0" dirty="0"/>
              <a:t>which model is the best?</a:t>
            </a:r>
          </a:p>
        </p:txBody>
      </p:sp>
      <p:sp>
        <p:nvSpPr>
          <p:cNvPr id="1928196" name="Rectangle 4"/>
          <p:cNvSpPr>
            <a:spLocks noChangeArrowheads="1"/>
          </p:cNvSpPr>
          <p:nvPr/>
        </p:nvSpPr>
        <p:spPr bwMode="auto">
          <a:xfrm>
            <a:off x="196206" y="4929685"/>
            <a:ext cx="364966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 dirty="0">
                <a:latin typeface="Arial Unicode MS" pitchFamily="34" charset="-128"/>
              </a:rPr>
              <a:t>F</a:t>
            </a:r>
            <a:r>
              <a:rPr lang="en-US" sz="2000" b="0" dirty="0">
                <a:latin typeface="Arial Unicode MS" pitchFamily="34" charset="-128"/>
              </a:rPr>
              <a:t>or which </a:t>
            </a:r>
            <a:r>
              <a:rPr lang="en-GB" sz="2000" b="0" dirty="0">
                <a:latin typeface="Arial Unicode MS" pitchFamily="34" charset="-128"/>
              </a:rPr>
              <a:t>model </a:t>
            </a:r>
            <a:r>
              <a:rPr lang="en-GB" sz="2000" b="0" i="1" dirty="0">
                <a:latin typeface="Times New Roman" pitchFamily="18" charset="0"/>
              </a:rPr>
              <a:t>m</a:t>
            </a:r>
            <a:r>
              <a:rPr lang="en-GB" sz="2000" b="0" dirty="0">
                <a:latin typeface="Arial Unicode MS" pitchFamily="34" charset="-128"/>
              </a:rPr>
              <a:t> does </a:t>
            </a:r>
            <a:r>
              <a:rPr lang="en-GB" sz="2000" b="0" i="1" dirty="0">
                <a:latin typeface="Times New Roman" pitchFamily="18" charset="0"/>
              </a:rPr>
              <a:t>p</a:t>
            </a:r>
            <a:r>
              <a:rPr lang="en-GB" sz="2000" b="0" dirty="0">
                <a:latin typeface="Times New Roman" pitchFamily="18" charset="0"/>
              </a:rPr>
              <a:t>(</a:t>
            </a:r>
            <a:r>
              <a:rPr lang="en-GB" sz="2000" b="0" i="1" dirty="0" err="1">
                <a:latin typeface="Times New Roman" pitchFamily="18" charset="0"/>
              </a:rPr>
              <a:t>y</a:t>
            </a:r>
            <a:r>
              <a:rPr lang="en-GB" sz="2000" b="0" dirty="0" err="1">
                <a:latin typeface="Times New Roman" pitchFamily="18" charset="0"/>
              </a:rPr>
              <a:t>|</a:t>
            </a:r>
            <a:r>
              <a:rPr lang="en-GB" sz="2000" b="0" i="1" dirty="0" err="1">
                <a:latin typeface="Times New Roman" pitchFamily="18" charset="0"/>
              </a:rPr>
              <a:t>m</a:t>
            </a:r>
            <a:r>
              <a:rPr lang="en-GB" sz="2000" b="0" dirty="0">
                <a:latin typeface="Times New Roman" pitchFamily="18" charset="0"/>
              </a:rPr>
              <a:t>)</a:t>
            </a:r>
            <a:r>
              <a:rPr lang="en-GB" sz="2000" b="0" dirty="0">
                <a:latin typeface="Arial Unicode MS" pitchFamily="34" charset="-128"/>
              </a:rPr>
              <a:t> become maximal</a:t>
            </a:r>
            <a:r>
              <a:rPr lang="en-US" sz="2000" b="0" dirty="0">
                <a:latin typeface="Arial Unicode MS" pitchFamily="34" charset="-128"/>
              </a:rPr>
              <a:t>?</a:t>
            </a:r>
          </a:p>
        </p:txBody>
      </p:sp>
      <p:sp>
        <p:nvSpPr>
          <p:cNvPr id="1928197" name="AutoShape 5"/>
          <p:cNvSpPr>
            <a:spLocks noChangeArrowheads="1"/>
          </p:cNvSpPr>
          <p:nvPr/>
        </p:nvSpPr>
        <p:spPr bwMode="auto">
          <a:xfrm>
            <a:off x="1792768" y="1898244"/>
            <a:ext cx="361950" cy="865187"/>
          </a:xfrm>
          <a:prstGeom prst="downArrow">
            <a:avLst>
              <a:gd name="adj1" fmla="val 50000"/>
              <a:gd name="adj2" fmla="val 59759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928198" name="Rectangle 6"/>
          <p:cNvSpPr>
            <a:spLocks noChangeArrowheads="1"/>
          </p:cNvSpPr>
          <p:nvPr/>
        </p:nvSpPr>
        <p:spPr bwMode="auto">
          <a:xfrm>
            <a:off x="159600" y="2854027"/>
            <a:ext cx="3725862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 dirty="0">
                <a:latin typeface="Arial Unicode MS" pitchFamily="34" charset="-128"/>
              </a:rPr>
              <a:t>Which model represents the</a:t>
            </a:r>
            <a:br>
              <a:rPr lang="en-GB" sz="2000" b="0" dirty="0">
                <a:latin typeface="Arial Unicode MS" pitchFamily="34" charset="-128"/>
              </a:rPr>
            </a:br>
            <a:r>
              <a:rPr lang="en-GB" sz="2000" b="0" dirty="0">
                <a:latin typeface="Arial Unicode MS" pitchFamily="34" charset="-128"/>
              </a:rPr>
              <a:t>best balance between model </a:t>
            </a:r>
            <a:br>
              <a:rPr lang="en-GB" sz="2000" b="0" dirty="0">
                <a:latin typeface="Arial Unicode MS" pitchFamily="34" charset="-128"/>
              </a:rPr>
            </a:br>
            <a:r>
              <a:rPr lang="en-GB" sz="2000" b="0" dirty="0">
                <a:latin typeface="Arial Unicode MS" pitchFamily="34" charset="-128"/>
              </a:rPr>
              <a:t>fit and model complexity</a:t>
            </a:r>
            <a:r>
              <a:rPr lang="en-US" sz="2000" b="0" dirty="0">
                <a:latin typeface="Arial Unicode MS" pitchFamily="34" charset="-128"/>
              </a:rPr>
              <a:t>?</a:t>
            </a:r>
          </a:p>
        </p:txBody>
      </p:sp>
      <p:sp>
        <p:nvSpPr>
          <p:cNvPr id="1928199" name="AutoShape 7"/>
          <p:cNvSpPr>
            <a:spLocks noChangeArrowheads="1"/>
          </p:cNvSpPr>
          <p:nvPr/>
        </p:nvSpPr>
        <p:spPr bwMode="auto">
          <a:xfrm>
            <a:off x="1793875" y="3937675"/>
            <a:ext cx="360363" cy="865187"/>
          </a:xfrm>
          <a:prstGeom prst="downArrow">
            <a:avLst>
              <a:gd name="adj1" fmla="val 50000"/>
              <a:gd name="adj2" fmla="val 6002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429125" y="1196975"/>
            <a:ext cx="5857875" cy="4862513"/>
            <a:chOff x="2600" y="754"/>
            <a:chExt cx="3917" cy="3358"/>
          </a:xfrm>
        </p:grpSpPr>
        <p:sp>
          <p:nvSpPr>
            <p:cNvPr id="1928201" name="Rectangle 9"/>
            <p:cNvSpPr>
              <a:spLocks noChangeArrowheads="1"/>
            </p:cNvSpPr>
            <p:nvPr/>
          </p:nvSpPr>
          <p:spPr bwMode="auto">
            <a:xfrm>
              <a:off x="2600" y="754"/>
              <a:ext cx="3789" cy="3119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pic>
          <p:nvPicPr>
            <p:cNvPr id="57354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30" y="806"/>
              <a:ext cx="3700" cy="30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57355" name="Rectangle 11"/>
            <p:cNvSpPr>
              <a:spLocks noChangeArrowheads="1"/>
            </p:cNvSpPr>
            <p:nvPr/>
          </p:nvSpPr>
          <p:spPr bwMode="auto">
            <a:xfrm>
              <a:off x="4924" y="3901"/>
              <a:ext cx="159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80000"/>
                </a:spcBef>
              </a:pPr>
              <a:r>
                <a:rPr lang="en-GB" sz="1400">
                  <a:solidFill>
                    <a:srgbClr val="CC0066"/>
                  </a:solidFill>
                  <a:latin typeface="Times New Roman" pitchFamily="18" charset="0"/>
                </a:rPr>
                <a:t>[Pitt and Miyung 2002 </a:t>
              </a:r>
              <a:r>
                <a:rPr lang="en-GB" sz="1400" i="1">
                  <a:solidFill>
                    <a:srgbClr val="CC0066"/>
                  </a:solidFill>
                  <a:latin typeface="Times New Roman" pitchFamily="18" charset="0"/>
                </a:rPr>
                <a:t>TICS</a:t>
              </a:r>
              <a:r>
                <a:rPr lang="en-GB" sz="1400">
                  <a:solidFill>
                    <a:srgbClr val="CC0066"/>
                  </a:solidFill>
                  <a:latin typeface="Times New Roman" pitchFamily="18" charset="0"/>
                </a:rPr>
                <a:t>]</a:t>
              </a:r>
              <a:endParaRPr lang="de-DE" sz="1400">
                <a:solidFill>
                  <a:srgbClr val="CC0066"/>
                </a:solidFill>
                <a:latin typeface="Times New Roman" pitchFamily="18" charset="0"/>
              </a:endParaRPr>
            </a:p>
          </p:txBody>
        </p:sp>
      </p:grpSp>
      <p:graphicFrame>
        <p:nvGraphicFramePr>
          <p:cNvPr id="276481" name="Object 1"/>
          <p:cNvGraphicFramePr>
            <a:graphicFrameLocks noChangeAspect="1"/>
          </p:cNvGraphicFramePr>
          <p:nvPr/>
        </p:nvGraphicFramePr>
        <p:xfrm>
          <a:off x="220551" y="5720907"/>
          <a:ext cx="3816350" cy="863600"/>
        </p:xfrm>
        <a:graphic>
          <a:graphicData uri="http://schemas.openxmlformats.org/presentationml/2006/ole">
            <p:oleObj spid="_x0000_s276481" name="Equation" r:id="rId5" imgW="17906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8195" grpId="0"/>
      <p:bldP spid="1928196" grpId="0"/>
      <p:bldP spid="1928197" grpId="0" animBg="1"/>
      <p:bldP spid="1928198" grpId="0"/>
      <p:bldP spid="192819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0" y="2787650"/>
            <a:ext cx="10287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427370" y="1297099"/>
            <a:ext cx="9446056" cy="1859096"/>
            <a:chOff x="427370" y="1297099"/>
            <a:chExt cx="9446056" cy="1859096"/>
          </a:xfrm>
        </p:grpSpPr>
        <p:graphicFrame>
          <p:nvGraphicFramePr>
            <p:cNvPr id="2198534" name="Object 6"/>
            <p:cNvGraphicFramePr>
              <a:graphicFrameLocks noChangeAspect="1"/>
            </p:cNvGraphicFramePr>
            <p:nvPr/>
          </p:nvGraphicFramePr>
          <p:xfrm>
            <a:off x="1192213" y="1825957"/>
            <a:ext cx="6899275" cy="1001712"/>
          </p:xfrm>
          <a:graphic>
            <a:graphicData uri="http://schemas.openxmlformats.org/presentationml/2006/ole">
              <p:oleObj spid="_x0000_s21506" name="Equation" r:id="rId4" imgW="2793960" imgH="431640" progId="Equation.3">
                <p:embed/>
              </p:oleObj>
            </a:graphicData>
          </a:graphic>
        </p:graphicFrame>
        <p:sp>
          <p:nvSpPr>
            <p:cNvPr id="2198535" name="Text Box 7"/>
            <p:cNvSpPr txBox="1">
              <a:spLocks noChangeArrowheads="1"/>
            </p:cNvSpPr>
            <p:nvPr/>
          </p:nvSpPr>
          <p:spPr bwMode="auto">
            <a:xfrm>
              <a:off x="427370" y="1297099"/>
              <a:ext cx="7290970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Log model evidence = </a:t>
              </a:r>
              <a:r>
                <a:rPr lang="de-DE" sz="20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balance between fit and </a:t>
              </a:r>
              <a:r>
                <a:rPr lang="de-DE" sz="20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complexity.</a:t>
              </a:r>
              <a:endPara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513" name="Rectangle 8"/>
            <p:cNvSpPr>
              <a:spLocks noChangeArrowheads="1"/>
            </p:cNvSpPr>
            <p:nvPr/>
          </p:nvSpPr>
          <p:spPr bwMode="auto">
            <a:xfrm>
              <a:off x="7659358" y="2848418"/>
              <a:ext cx="221406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80000"/>
                </a:spcBef>
              </a:pPr>
              <a:r>
                <a:rPr lang="en-GB" sz="1400" dirty="0">
                  <a:solidFill>
                    <a:srgbClr val="CC0066"/>
                  </a:solidFill>
                  <a:latin typeface="Times New Roman" pitchFamily="18" charset="0"/>
                </a:rPr>
                <a:t>[Penny </a:t>
              </a:r>
              <a:r>
                <a:rPr lang="en-GB" sz="1400" dirty="0" smtClean="0">
                  <a:solidFill>
                    <a:srgbClr val="CC0066"/>
                  </a:solidFill>
                  <a:latin typeface="Times New Roman" pitchFamily="18" charset="0"/>
                </a:rPr>
                <a:t>2012, </a:t>
              </a:r>
              <a:r>
                <a:rPr lang="en-GB" sz="1400" i="1" dirty="0" err="1">
                  <a:solidFill>
                    <a:srgbClr val="CC0066"/>
                  </a:solidFill>
                  <a:latin typeface="Times New Roman" pitchFamily="18" charset="0"/>
                </a:rPr>
                <a:t>NeuroImage</a:t>
              </a:r>
              <a:r>
                <a:rPr lang="en-GB" sz="1400" dirty="0" smtClean="0">
                  <a:solidFill>
                    <a:srgbClr val="CC0066"/>
                  </a:solidFill>
                  <a:latin typeface="Times New Roman" pitchFamily="18" charset="0"/>
                </a:rPr>
                <a:t>]</a:t>
              </a:r>
              <a:endParaRPr lang="de-DE" sz="1400" dirty="0">
                <a:solidFill>
                  <a:srgbClr val="CC0066"/>
                </a:solidFill>
                <a:latin typeface="Times New Roman" pitchFamily="18" charset="0"/>
              </a:endParaRPr>
            </a:p>
          </p:txBody>
        </p:sp>
      </p:grpSp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862013" y="365125"/>
            <a:ext cx="855821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Approximations to the model evidence in DCM</a:t>
            </a:r>
            <a:endParaRPr lang="en-US" sz="320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10523" y="3152700"/>
            <a:ext cx="8939212" cy="1149350"/>
            <a:chOff x="209" y="2428"/>
            <a:chExt cx="5631" cy="724"/>
          </a:xfrm>
        </p:grpSpPr>
        <p:sp>
          <p:nvSpPr>
            <p:cNvPr id="21516" name="Rectangle 11"/>
            <p:cNvSpPr>
              <a:spLocks noChangeArrowheads="1"/>
            </p:cNvSpPr>
            <p:nvPr/>
          </p:nvSpPr>
          <p:spPr bwMode="auto">
            <a:xfrm>
              <a:off x="209" y="2428"/>
              <a:ext cx="424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CH" sz="2000" dirty="0">
                  <a:solidFill>
                    <a:srgbClr val="FF0000"/>
                  </a:solidFill>
                </a:rPr>
                <a:t>The negative variotional free energy (F) approximation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21517" name="Rectangle 12"/>
            <p:cNvSpPr>
              <a:spLocks noChangeArrowheads="1"/>
            </p:cNvSpPr>
            <p:nvPr/>
          </p:nvSpPr>
          <p:spPr bwMode="auto">
            <a:xfrm>
              <a:off x="251" y="2710"/>
              <a:ext cx="5589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2000" b="0" dirty="0"/>
                <a:t>Under Gaussian assumptions about the posterior (Laplace approximation), the </a:t>
              </a:r>
              <a:r>
                <a:rPr lang="de-CH" sz="2000" dirty="0"/>
                <a:t>negative free energy </a:t>
              </a:r>
              <a:r>
                <a:rPr lang="de-CH" sz="2000" i="1" dirty="0"/>
                <a:t>F</a:t>
              </a:r>
              <a:r>
                <a:rPr lang="de-CH" sz="2000" dirty="0"/>
                <a:t> </a:t>
              </a:r>
              <a:r>
                <a:rPr lang="de-CH" sz="2000" b="0" dirty="0"/>
                <a:t>is a lower bound on the log model </a:t>
              </a:r>
              <a:r>
                <a:rPr lang="de-CH" sz="2000" b="0" dirty="0" smtClean="0"/>
                <a:t>evidence.</a:t>
              </a:r>
              <a:endParaRPr lang="en-GB" sz="2000" b="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28280" y="4680805"/>
            <a:ext cx="949620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de-CH" sz="1800" dirty="0" smtClean="0"/>
              <a:t>- A better approximation of the complexity term: </a:t>
            </a:r>
            <a:br>
              <a:rPr lang="de-CH" sz="1800" dirty="0" smtClean="0"/>
            </a:br>
            <a:r>
              <a:rPr lang="de-CH" sz="1800" dirty="0" smtClean="0"/>
              <a:t>	</a:t>
            </a:r>
            <a:r>
              <a:rPr lang="de-CH" sz="1800" i="1" dirty="0" smtClean="0"/>
              <a:t>F</a:t>
            </a:r>
            <a:r>
              <a:rPr lang="de-CH" sz="1800" dirty="0" smtClean="0"/>
              <a:t> </a:t>
            </a:r>
            <a:r>
              <a:rPr lang="de-CH" sz="1800" dirty="0" smtClean="0"/>
              <a:t>accounts for parameter interdependencies.</a:t>
            </a:r>
            <a:endParaRPr lang="de-CH" sz="18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349544" y="5467628"/>
            <a:ext cx="786942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de-CH" sz="1800" dirty="0" smtClean="0"/>
              <a:t>** All recent DCM versions use  </a:t>
            </a:r>
            <a:r>
              <a:rPr lang="de-CH" sz="1800" dirty="0" smtClean="0">
                <a:solidFill>
                  <a:srgbClr val="FF0000"/>
                </a:solidFill>
              </a:rPr>
              <a:t>F</a:t>
            </a:r>
            <a:r>
              <a:rPr lang="de-CH" sz="1800" dirty="0" smtClean="0"/>
              <a:t>  for </a:t>
            </a:r>
            <a:r>
              <a:rPr lang="de-CH" sz="1800" dirty="0" smtClean="0"/>
              <a:t>model selection !</a:t>
            </a:r>
            <a:endParaRPr lang="de-CH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865" name="Rectangle 9"/>
          <p:cNvSpPr>
            <a:spLocks noChangeArrowheads="1"/>
          </p:cNvSpPr>
          <p:nvPr/>
        </p:nvSpPr>
        <p:spPr bwMode="auto">
          <a:xfrm>
            <a:off x="524983" y="233917"/>
            <a:ext cx="9258300" cy="115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 dirty="0">
                <a:solidFill>
                  <a:schemeClr val="tx2"/>
                </a:solidFill>
                <a:latin typeface="Arial Unicode MS" pitchFamily="34" charset="-128"/>
              </a:rPr>
              <a:t>Inference on model </a:t>
            </a:r>
            <a:r>
              <a:rPr lang="en-GB" sz="4000" dirty="0" smtClean="0">
                <a:solidFill>
                  <a:schemeClr val="tx2"/>
                </a:solidFill>
                <a:latin typeface="Arial Unicode MS" pitchFamily="34" charset="-128"/>
              </a:rPr>
              <a:t>space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  <a:sym typeface="Wingdings" pitchFamily="2" charset="2"/>
              </a:rPr>
              <a:t>BMS (Bayesian Model Selection)</a:t>
            </a:r>
            <a:endParaRPr lang="en-US" sz="2800" dirty="0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1700867" name="Rectangle 11"/>
          <p:cNvSpPr>
            <a:spLocks noChangeArrowheads="1"/>
          </p:cNvSpPr>
          <p:nvPr/>
        </p:nvSpPr>
        <p:spPr bwMode="auto">
          <a:xfrm>
            <a:off x="5338763" y="1290638"/>
            <a:ext cx="4633912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Arial Unicode MS" pitchFamily="34" charset="-128"/>
              </a:rPr>
              <a:t>		</a:t>
            </a:r>
          </a:p>
          <a:p>
            <a:pPr marL="742950" lvl="1" indent="-285750">
              <a:spcBef>
                <a:spcPct val="50000"/>
              </a:spcBef>
              <a:buFontTx/>
              <a:buChar char="–"/>
            </a:pPr>
            <a:endParaRPr lang="en-US" sz="1800">
              <a:solidFill>
                <a:schemeClr val="tx1"/>
              </a:solidFill>
              <a:latin typeface="Arial Unicode MS" pitchFamily="34" charset="-128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730949" y="1881003"/>
            <a:ext cx="4556051" cy="2427288"/>
            <a:chOff x="5730949" y="1881003"/>
            <a:chExt cx="4556051" cy="2427288"/>
          </a:xfrm>
        </p:grpSpPr>
        <p:pic>
          <p:nvPicPr>
            <p:cNvPr id="170086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9477" t="45380" r="16426" b="29042"/>
            <a:stretch>
              <a:fillRect/>
            </a:stretch>
          </p:blipFill>
          <p:spPr bwMode="auto">
            <a:xfrm>
              <a:off x="5737225" y="1881003"/>
              <a:ext cx="4549775" cy="2427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730949" y="1892595"/>
              <a:ext cx="10102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Model m1</a:t>
              </a:r>
              <a:endParaRPr lang="en-GB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261289" y="1885507"/>
              <a:ext cx="10102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Model m2</a:t>
              </a:r>
              <a:endParaRPr lang="en-GB" sz="1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53487" y="1504129"/>
            <a:ext cx="5328610" cy="2513204"/>
            <a:chOff x="253487" y="1504129"/>
            <a:chExt cx="5328610" cy="2513204"/>
          </a:xfrm>
        </p:grpSpPr>
        <p:graphicFrame>
          <p:nvGraphicFramePr>
            <p:cNvPr id="10" name="Object 3"/>
            <p:cNvGraphicFramePr>
              <a:graphicFrameLocks noChangeAspect="1"/>
            </p:cNvGraphicFramePr>
            <p:nvPr/>
          </p:nvGraphicFramePr>
          <p:xfrm>
            <a:off x="777875" y="2803196"/>
            <a:ext cx="2960946" cy="1214137"/>
          </p:xfrm>
          <a:graphic>
            <a:graphicData uri="http://schemas.openxmlformats.org/presentationml/2006/ole">
              <p:oleObj spid="_x0000_s282625" name="Equation" r:id="rId5" imgW="1054080" imgH="431640" progId="Equation.3">
                <p:embed/>
              </p:oleObj>
            </a:graphicData>
          </a:graphic>
        </p:graphicFrame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253487" y="1504129"/>
              <a:ext cx="5328610" cy="12003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 b="0" dirty="0" smtClean="0"/>
                <a:t>An intuitive </a:t>
              </a:r>
              <a:r>
                <a:rPr lang="en-GB" sz="2400" b="0" dirty="0"/>
                <a:t>interpretation of model </a:t>
              </a:r>
              <a:r>
                <a:rPr lang="en-GB" sz="2000" b="0" dirty="0"/>
                <a:t>comparisons</a:t>
              </a:r>
              <a:r>
                <a:rPr lang="en-GB" sz="2400" b="0" dirty="0"/>
                <a:t> is made possible by </a:t>
              </a:r>
              <a:r>
                <a:rPr lang="en-US" sz="2400" b="0" dirty="0" err="1">
                  <a:cs typeface="Arial" charset="0"/>
                </a:rPr>
                <a:t>Bayes</a:t>
              </a:r>
              <a:r>
                <a:rPr lang="en-US" sz="2400" b="0" dirty="0">
                  <a:cs typeface="Arial" charset="0"/>
                </a:rPr>
                <a:t> factors: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1420" y="4237844"/>
            <a:ext cx="5886821" cy="585643"/>
            <a:chOff x="411420" y="4237844"/>
            <a:chExt cx="5886821" cy="585643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3839203" y="4340410"/>
              <a:ext cx="2459038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 b="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positive value, [0;</a:t>
              </a:r>
              <a:r>
                <a:rPr lang="en-GB" sz="2000" b="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rPr>
                <a:t>[</a:t>
              </a:r>
            </a:p>
          </p:txBody>
        </p:sp>
        <p:graphicFrame>
          <p:nvGraphicFramePr>
            <p:cNvPr id="1932291" name="Object 3"/>
            <p:cNvGraphicFramePr>
              <a:graphicFrameLocks noChangeAspect="1"/>
            </p:cNvGraphicFramePr>
            <p:nvPr/>
          </p:nvGraphicFramePr>
          <p:xfrm>
            <a:off x="411420" y="4237844"/>
            <a:ext cx="3304289" cy="585643"/>
          </p:xfrm>
          <a:graphic>
            <a:graphicData uri="http://schemas.openxmlformats.org/presentationml/2006/ole">
              <p:oleObj spid="_x0000_s282626" name="Equation" r:id="rId6" imgW="1218960" imgH="215640" progId="Equation.3">
                <p:embed/>
              </p:oleObj>
            </a:graphicData>
          </a:graphic>
        </p:graphicFrame>
      </p:grp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2837121" y="4929631"/>
            <a:ext cx="33464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CC0066"/>
                </a:solidFill>
                <a:latin typeface="Times New Roman" pitchFamily="18" charset="0"/>
              </a:rPr>
              <a:t>[</a:t>
            </a:r>
            <a:r>
              <a:rPr lang="en-GB" sz="1400" dirty="0" err="1">
                <a:solidFill>
                  <a:srgbClr val="CC0066"/>
                </a:solidFill>
                <a:latin typeface="Times New Roman" pitchFamily="18" charset="0"/>
              </a:rPr>
              <a:t>Kass</a:t>
            </a:r>
            <a:r>
              <a:rPr lang="en-GB" sz="1400" dirty="0">
                <a:solidFill>
                  <a:srgbClr val="CC0066"/>
                </a:solidFill>
                <a:latin typeface="Times New Roman" pitchFamily="18" charset="0"/>
              </a:rPr>
              <a:t> &amp; </a:t>
            </a:r>
            <a:r>
              <a:rPr lang="en-GB" sz="1400" dirty="0" err="1">
                <a:solidFill>
                  <a:srgbClr val="CC0066"/>
                </a:solidFill>
                <a:latin typeface="Times New Roman" pitchFamily="18" charset="0"/>
              </a:rPr>
              <a:t>Raftery</a:t>
            </a:r>
            <a:r>
              <a:rPr lang="en-GB" sz="1400" dirty="0">
                <a:solidFill>
                  <a:srgbClr val="CC0066"/>
                </a:solidFill>
                <a:latin typeface="Times New Roman" pitchFamily="18" charset="0"/>
              </a:rPr>
              <a:t> 1995, </a:t>
            </a:r>
            <a:r>
              <a:rPr lang="en-GB" sz="1400" i="1" dirty="0">
                <a:solidFill>
                  <a:srgbClr val="CC0066"/>
                </a:solidFill>
                <a:latin typeface="Times New Roman" pitchFamily="18" charset="0"/>
              </a:rPr>
              <a:t>J. Am. Stat. Assoc.</a:t>
            </a:r>
            <a:r>
              <a:rPr lang="en-GB" sz="1400" dirty="0">
                <a:solidFill>
                  <a:srgbClr val="CC0066"/>
                </a:solidFill>
                <a:latin typeface="Times New Roman" pitchFamily="18" charset="0"/>
              </a:rPr>
              <a:t>]</a:t>
            </a:r>
            <a:endParaRPr lang="en-US" sz="1400" dirty="0">
              <a:solidFill>
                <a:srgbClr val="CC0066"/>
              </a:solidFill>
              <a:latin typeface="Times New Roman" pitchFamily="18" charset="0"/>
            </a:endParaRPr>
          </a:p>
        </p:txBody>
      </p:sp>
      <p:graphicFrame>
        <p:nvGraphicFramePr>
          <p:cNvPr id="15" name="Group 8"/>
          <p:cNvGraphicFramePr>
            <a:graphicFrameLocks noGrp="1"/>
          </p:cNvGraphicFramePr>
          <p:nvPr/>
        </p:nvGraphicFramePr>
        <p:xfrm>
          <a:off x="6247957" y="4941703"/>
          <a:ext cx="3663950" cy="1609972"/>
        </p:xfrm>
        <a:graphic>
          <a:graphicData uri="http://schemas.openxmlformats.org/drawingml/2006/table">
            <a:tbl>
              <a:tblPr/>
              <a:tblGrid>
                <a:gridCol w="1220788"/>
                <a:gridCol w="1222375"/>
                <a:gridCol w="1220787"/>
              </a:tblGrid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BF</a:t>
                      </a:r>
                      <a:r>
                        <a:rPr kumimoji="0" lang="en-GB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p(m</a:t>
                      </a:r>
                      <a:r>
                        <a:rPr kumimoji="0" lang="en-GB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|y)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Evidence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 to 3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50-75%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weak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to 20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75-95%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positive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 to 150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95-99%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strong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 150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 99%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Very strong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320731" y="5630783"/>
            <a:ext cx="57759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80000"/>
              </a:spcBef>
            </a:pPr>
            <a:r>
              <a:rPr lang="en-US" sz="2000" dirty="0" smtClean="0">
                <a:latin typeface="Arial Unicode MS" pitchFamily="34" charset="-128"/>
              </a:rPr>
              <a:t>!!#  Only </a:t>
            </a:r>
            <a:r>
              <a:rPr lang="en-US" sz="2000" dirty="0" smtClean="0">
                <a:latin typeface="Arial Unicode MS" pitchFamily="34" charset="-128"/>
              </a:rPr>
              <a:t>compare models with the </a:t>
            </a:r>
            <a:r>
              <a:rPr lang="en-US" sz="2000" u="sng" dirty="0" smtClean="0">
                <a:solidFill>
                  <a:srgbClr val="FF0000"/>
                </a:solidFill>
                <a:latin typeface="Arial Unicode MS" pitchFamily="34" charset="-128"/>
              </a:rPr>
              <a:t>same</a:t>
            </a:r>
            <a:r>
              <a:rPr lang="en-US" sz="2000" dirty="0" smtClean="0">
                <a:latin typeface="Arial Unicode MS" pitchFamily="34" charset="-128"/>
              </a:rPr>
              <a:t> </a:t>
            </a:r>
            <a:r>
              <a:rPr lang="en-US" sz="2000" dirty="0" smtClean="0">
                <a:latin typeface="Arial Unicode MS" pitchFamily="34" charset="-128"/>
              </a:rPr>
              <a:t>data  #!!</a:t>
            </a:r>
            <a:endParaRPr lang="en-US" sz="2000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374900" y="398463"/>
            <a:ext cx="79121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u="sng" dirty="0"/>
              <a:t>BMS has nothing to say about the “true” </a:t>
            </a:r>
            <a:r>
              <a:rPr lang="en-GB" sz="2000" u="sng" dirty="0" smtClean="0"/>
              <a:t>model(s)</a:t>
            </a:r>
            <a:r>
              <a:rPr lang="en-GB" sz="2000" dirty="0" smtClean="0"/>
              <a:t>. </a:t>
            </a:r>
            <a:endParaRPr lang="en-GB" sz="2000" dirty="0"/>
          </a:p>
          <a:p>
            <a:r>
              <a:rPr lang="en-GB" sz="1800" b="0" dirty="0"/>
              <a:t>find the most </a:t>
            </a:r>
            <a:r>
              <a:rPr lang="en-GB" sz="1800" b="0" dirty="0" smtClean="0"/>
              <a:t>useful </a:t>
            </a:r>
            <a:r>
              <a:rPr lang="en-GB" sz="1800" b="0" dirty="0"/>
              <a:t>model, form a set of alternatives, given data.</a:t>
            </a:r>
          </a:p>
          <a:p>
            <a:r>
              <a:rPr lang="en-GB" sz="1800" dirty="0">
                <a:solidFill>
                  <a:srgbClr val="FF0000"/>
                </a:solidFill>
              </a:rPr>
              <a:t>Best model = best balance</a:t>
            </a:r>
            <a:r>
              <a:rPr lang="en-GB" sz="1800" dirty="0"/>
              <a:t> between accuracy and complexity.</a:t>
            </a:r>
          </a:p>
        </p:txBody>
      </p:sp>
      <p:pic>
        <p:nvPicPr>
          <p:cNvPr id="63493" name="Picture 5" descr="MPj043943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59" y="199545"/>
            <a:ext cx="2110973" cy="158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559909" y="2196249"/>
            <a:ext cx="9224483" cy="4520427"/>
            <a:chOff x="397984" y="1986699"/>
            <a:chExt cx="9224483" cy="4520427"/>
          </a:xfrm>
        </p:grpSpPr>
        <p:sp>
          <p:nvSpPr>
            <p:cNvPr id="18435" name="Content Placeholder 2"/>
            <p:cNvSpPr>
              <a:spLocks/>
            </p:cNvSpPr>
            <p:nvPr/>
          </p:nvSpPr>
          <p:spPr bwMode="auto">
            <a:xfrm>
              <a:off x="397984" y="3364622"/>
              <a:ext cx="9224483" cy="3142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lvl="1" indent="-342900">
                <a:spcBef>
                  <a:spcPts val="1200"/>
                </a:spcBef>
              </a:pPr>
              <a:r>
                <a:rPr lang="en-GB" sz="2000" dirty="0"/>
                <a:t># It is helpful to constrain your DCM model space</a:t>
              </a:r>
              <a:r>
                <a:rPr lang="en-GB" sz="2000" b="0" dirty="0" smtClean="0"/>
                <a:t>.</a:t>
              </a:r>
              <a:br>
                <a:rPr lang="en-GB" sz="2000" b="0" dirty="0" smtClean="0"/>
              </a:br>
              <a:r>
                <a:rPr lang="en-GB" sz="1800" b="0" dirty="0" smtClean="0"/>
                <a:t>number </a:t>
              </a:r>
              <a:r>
                <a:rPr lang="en-GB" sz="1800" b="0" dirty="0"/>
                <a:t>of </a:t>
              </a:r>
              <a:r>
                <a:rPr lang="en-GB" sz="1800" b="0" dirty="0" err="1"/>
                <a:t>ROIs</a:t>
              </a:r>
              <a:r>
                <a:rPr lang="en-GB" sz="1800" b="0" dirty="0"/>
                <a:t> limited to 8 in </a:t>
              </a:r>
              <a:r>
                <a:rPr lang="en-GB" sz="1800" b="0" dirty="0" smtClean="0"/>
                <a:t>SPM </a:t>
              </a:r>
              <a:r>
                <a:rPr lang="en-GB" sz="1800" b="0" dirty="0"/>
                <a:t>(GUI</a:t>
              </a:r>
              <a:r>
                <a:rPr lang="en-GB" sz="1800" b="0" dirty="0" smtClean="0"/>
                <a:t>), but you can include more </a:t>
              </a:r>
              <a:r>
                <a:rPr lang="en-GB" sz="1800" b="0" dirty="0" err="1" smtClean="0"/>
                <a:t>ROIs</a:t>
              </a:r>
              <a:r>
                <a:rPr lang="en-GB" sz="1800" b="0" dirty="0" smtClean="0"/>
                <a:t>.</a:t>
              </a:r>
              <a:br>
                <a:rPr lang="en-GB" sz="1800" b="0" dirty="0" smtClean="0"/>
              </a:br>
              <a:r>
                <a:rPr lang="en-GB" sz="1800" b="0" dirty="0" smtClean="0"/>
                <a:t>(</a:t>
              </a:r>
              <a:r>
                <a:rPr lang="en-GB" sz="1800" b="0" dirty="0"/>
                <a:t>e.g., 6 </a:t>
              </a:r>
              <a:r>
                <a:rPr lang="en-GB" sz="1800" b="0" dirty="0" err="1"/>
                <a:t>ROIs</a:t>
              </a:r>
              <a:r>
                <a:rPr lang="en-GB" sz="1800" b="0" dirty="0"/>
                <a:t>, fully connected, 1 Billion alternative modulations!).</a:t>
              </a:r>
              <a:endParaRPr lang="en-GB" b="0" dirty="0"/>
            </a:p>
            <a:p>
              <a:pPr marL="342900" lvl="1" indent="-342900">
                <a:spcBef>
                  <a:spcPts val="1200"/>
                </a:spcBef>
              </a:pPr>
              <a:r>
                <a:rPr lang="en-GB" sz="2000" dirty="0" smtClean="0"/>
                <a:t># </a:t>
              </a:r>
              <a:r>
                <a:rPr lang="en-GB" sz="2000" b="0" dirty="0" smtClean="0"/>
                <a:t>(if possible)</a:t>
              </a:r>
              <a:r>
                <a:rPr lang="en-GB" sz="2000" dirty="0" smtClean="0"/>
                <a:t> Define </a:t>
              </a:r>
              <a:r>
                <a:rPr lang="en-GB" sz="2000" dirty="0"/>
                <a:t>sets of models that are plausible</a:t>
              </a:r>
              <a:r>
                <a:rPr lang="en-GB" sz="2000" b="0" dirty="0"/>
                <a:t>, in a systematic way, given prior knowledge </a:t>
              </a:r>
              <a:r>
                <a:rPr lang="en-GB" sz="1800" b="0" dirty="0" smtClean="0"/>
                <a:t>(</a:t>
              </a:r>
              <a:r>
                <a:rPr lang="en-GB" sz="1800" b="0" dirty="0"/>
                <a:t>e.g. anatomical, TMS, previous studies</a:t>
              </a:r>
              <a:r>
                <a:rPr lang="en-GB" sz="1800" b="0" dirty="0" smtClean="0"/>
                <a:t>).</a:t>
              </a:r>
              <a:endParaRPr lang="en-GB" sz="2000" b="0" dirty="0"/>
            </a:p>
            <a:p>
              <a:pPr marL="342900" lvl="1" indent="-342900">
                <a:spcBef>
                  <a:spcPts val="1200"/>
                </a:spcBef>
              </a:pPr>
              <a:r>
                <a:rPr lang="en-GB" sz="2000" dirty="0" smtClean="0"/>
                <a:t># </a:t>
              </a:r>
              <a:r>
                <a:rPr lang="en-GB" sz="2000" b="0" dirty="0" smtClean="0"/>
                <a:t>for group comparison (e.g. patients vs. controls) </a:t>
              </a:r>
              <a:r>
                <a:rPr lang="en-GB" sz="2000" dirty="0" smtClean="0"/>
                <a:t>make inferences over the same DCM model space. </a:t>
              </a:r>
              <a:endParaRPr lang="en-GB" sz="2000" b="0" dirty="0" smtClean="0"/>
            </a:p>
          </p:txBody>
        </p:sp>
        <p:sp>
          <p:nvSpPr>
            <p:cNvPr id="63492" name="Rectangle 4"/>
            <p:cNvSpPr>
              <a:spLocks noChangeArrowheads="1"/>
            </p:cNvSpPr>
            <p:nvPr/>
          </p:nvSpPr>
          <p:spPr bwMode="auto">
            <a:xfrm>
              <a:off x="408616" y="2471488"/>
              <a:ext cx="7515225" cy="7016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dirty="0"/>
                <a:t># BMS cannot be applied to models fitted to different data!</a:t>
              </a:r>
            </a:p>
            <a:p>
              <a:r>
                <a:rPr lang="en-GB" sz="1800" b="0" dirty="0"/>
                <a:t>(Only models with the same </a:t>
              </a:r>
              <a:r>
                <a:rPr lang="en-GB" sz="1800" b="0" dirty="0" err="1"/>
                <a:t>ROIs</a:t>
              </a:r>
              <a:r>
                <a:rPr lang="en-GB" sz="1800" b="0" dirty="0"/>
                <a:t> can be compared using BMS). </a:t>
              </a:r>
            </a:p>
          </p:txBody>
        </p:sp>
        <p:sp>
          <p:nvSpPr>
            <p:cNvPr id="63494" name="Text Box 7"/>
            <p:cNvSpPr txBox="1">
              <a:spLocks noChangeArrowheads="1"/>
            </p:cNvSpPr>
            <p:nvPr/>
          </p:nvSpPr>
          <p:spPr bwMode="auto">
            <a:xfrm>
              <a:off x="522470" y="1986699"/>
              <a:ext cx="6651373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u="sng" dirty="0"/>
                <a:t>DCM model space:</a:t>
              </a:r>
              <a:r>
                <a:rPr lang="en-GB" sz="2000" dirty="0"/>
                <a:t> Compatibility // Size // Plausibility.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2405640" y="1409658"/>
            <a:ext cx="5495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2400"/>
              </a:spcBef>
              <a:defRPr/>
            </a:pPr>
            <a:r>
              <a:rPr lang="de-CH" sz="1800" dirty="0" smtClean="0">
                <a:solidFill>
                  <a:srgbClr val="0000FF"/>
                </a:solidFill>
              </a:rPr>
              <a:t>- model selection with BMS  </a:t>
            </a:r>
            <a:r>
              <a:rPr lang="de-CH" sz="2400" dirty="0" smtClean="0">
                <a:solidFill>
                  <a:srgbClr val="0000FF"/>
                </a:solidFill>
                <a:sym typeface="Symbol"/>
              </a:rPr>
              <a:t></a:t>
            </a:r>
            <a:r>
              <a:rPr lang="de-CH" sz="18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de-CH" sz="1800" dirty="0" smtClean="0">
                <a:solidFill>
                  <a:srgbClr val="0000FF"/>
                </a:solidFill>
                <a:sym typeface="Symbol"/>
              </a:rPr>
              <a:t> model </a:t>
            </a:r>
            <a:r>
              <a:rPr lang="de-CH" sz="1800" dirty="0" smtClean="0">
                <a:solidFill>
                  <a:srgbClr val="0000FF"/>
                </a:solidFill>
                <a:sym typeface="Symbol"/>
              </a:rPr>
              <a:t>validation!</a:t>
            </a:r>
            <a:endParaRPr lang="de-CH" sz="1800" dirty="0" smtClean="0">
              <a:solidFill>
                <a:srgbClr val="0000FF"/>
              </a:solidFill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282575" y="171450"/>
            <a:ext cx="4851008" cy="46166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Levels of inference: </a:t>
            </a:r>
            <a:r>
              <a:rPr lang="en-GB" sz="2400" dirty="0" smtClean="0"/>
              <a:t>Group </a:t>
            </a:r>
            <a:r>
              <a:rPr lang="en-GB" sz="2400" dirty="0"/>
              <a:t>level</a:t>
            </a:r>
          </a:p>
        </p:txBody>
      </p:sp>
      <p:sp>
        <p:nvSpPr>
          <p:cNvPr id="2215940" name="Text Box 4"/>
          <p:cNvSpPr txBox="1">
            <a:spLocks noChangeArrowheads="1"/>
          </p:cNvSpPr>
          <p:nvPr/>
        </p:nvSpPr>
        <p:spPr bwMode="auto">
          <a:xfrm>
            <a:off x="271463" y="2657475"/>
            <a:ext cx="974725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dirty="0"/>
              <a:t>♣</a:t>
            </a:r>
            <a:r>
              <a:rPr lang="en-GB" sz="1800" dirty="0">
                <a:solidFill>
                  <a:srgbClr val="FF0000"/>
                </a:solidFill>
              </a:rPr>
              <a:t> Family level:</a:t>
            </a:r>
            <a:r>
              <a:rPr lang="en-GB" sz="1800" dirty="0"/>
              <a:t> </a:t>
            </a:r>
          </a:p>
          <a:p>
            <a:r>
              <a:rPr lang="en-GB" sz="1800" b="0" dirty="0"/>
              <a:t>- Useful when no clear winning model // models have common </a:t>
            </a:r>
            <a:r>
              <a:rPr lang="en-GB" sz="1800" b="0" dirty="0" smtClean="0"/>
              <a:t>characteristics.</a:t>
            </a:r>
            <a:endParaRPr lang="en-GB" sz="1800" b="0" dirty="0"/>
          </a:p>
          <a:p>
            <a:pPr>
              <a:buFont typeface="Wingdings" pitchFamily="2" charset="2"/>
              <a:buNone/>
            </a:pPr>
            <a:r>
              <a:rPr lang="en-GB" sz="1800" b="0" dirty="0" smtClean="0">
                <a:sym typeface="Wingdings" pitchFamily="2" charset="2"/>
              </a:rPr>
              <a:t> Models </a:t>
            </a:r>
            <a:r>
              <a:rPr lang="en-GB" sz="1800" b="0" dirty="0">
                <a:sym typeface="Wingdings" pitchFamily="2" charset="2"/>
              </a:rPr>
              <a:t>assigned to subsets (families) with shared </a:t>
            </a:r>
            <a:r>
              <a:rPr lang="en-GB" sz="1800" b="0" dirty="0" smtClean="0">
                <a:sym typeface="Wingdings" pitchFamily="2" charset="2"/>
              </a:rPr>
              <a:t>features.</a:t>
            </a:r>
            <a:endParaRPr lang="en-GB" sz="1800" b="0" dirty="0">
              <a:sym typeface="Wingdings" pitchFamily="2" charset="2"/>
            </a:endParaRPr>
          </a:p>
          <a:p>
            <a:pPr>
              <a:buFont typeface="Wingdings" pitchFamily="2" charset="2"/>
              <a:buChar char="è"/>
            </a:pPr>
            <a:r>
              <a:rPr lang="en-GB" sz="1800" dirty="0"/>
              <a:t>Inference: a class/type of models that best explains the data.</a:t>
            </a:r>
          </a:p>
        </p:txBody>
      </p:sp>
      <p:sp>
        <p:nvSpPr>
          <p:cNvPr id="2215941" name="Text Box 5"/>
          <p:cNvSpPr txBox="1">
            <a:spLocks noChangeArrowheads="1"/>
          </p:cNvSpPr>
          <p:nvPr/>
        </p:nvSpPr>
        <p:spPr bwMode="auto">
          <a:xfrm>
            <a:off x="271463" y="4049713"/>
            <a:ext cx="974725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dirty="0"/>
              <a:t>♣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Model </a:t>
            </a:r>
            <a:r>
              <a:rPr lang="en-GB" sz="1800" dirty="0">
                <a:solidFill>
                  <a:srgbClr val="FF0000"/>
                </a:solidFill>
              </a:rPr>
              <a:t>level:</a:t>
            </a:r>
            <a:r>
              <a:rPr lang="en-GB" sz="1800" dirty="0"/>
              <a:t> </a:t>
            </a:r>
          </a:p>
          <a:p>
            <a:r>
              <a:rPr lang="en-GB" sz="1800" b="0" dirty="0"/>
              <a:t>- Useful when a clear winning model can be identified (BMS). </a:t>
            </a:r>
          </a:p>
          <a:p>
            <a:pPr>
              <a:buFont typeface="Wingdings" pitchFamily="2" charset="2"/>
              <a:buChar char="è"/>
            </a:pPr>
            <a:r>
              <a:rPr lang="en-GB" sz="1800" dirty="0"/>
              <a:t>Inference: </a:t>
            </a:r>
            <a:r>
              <a:rPr lang="en-GB" sz="1800" dirty="0" smtClean="0"/>
              <a:t>a useful model structure (inputs &amp; connections) </a:t>
            </a:r>
            <a:r>
              <a:rPr lang="en-GB" sz="1800" dirty="0"/>
              <a:t>that explains the data. </a:t>
            </a:r>
          </a:p>
        </p:txBody>
      </p:sp>
      <p:sp>
        <p:nvSpPr>
          <p:cNvPr id="2215942" name="Text Box 6"/>
          <p:cNvSpPr txBox="1">
            <a:spLocks noChangeArrowheads="1"/>
          </p:cNvSpPr>
          <p:nvPr/>
        </p:nvSpPr>
        <p:spPr bwMode="auto">
          <a:xfrm>
            <a:off x="271463" y="5186363"/>
            <a:ext cx="9747250" cy="1220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dirty="0"/>
              <a:t>♣</a:t>
            </a:r>
            <a:r>
              <a:rPr lang="en-GB" sz="1800" dirty="0">
                <a:solidFill>
                  <a:srgbClr val="FF0000"/>
                </a:solidFill>
              </a:rPr>
              <a:t> Connection level:</a:t>
            </a:r>
            <a:r>
              <a:rPr lang="en-GB" sz="1800" dirty="0"/>
              <a:t> </a:t>
            </a:r>
          </a:p>
          <a:p>
            <a:r>
              <a:rPr lang="en-GB" sz="1800" b="0" dirty="0"/>
              <a:t>- Useful when connectivity parameters are of interest (e.g. modulations). </a:t>
            </a:r>
          </a:p>
          <a:p>
            <a:pPr>
              <a:buFont typeface="Wingdings" pitchFamily="2" charset="2"/>
              <a:buChar char="è"/>
            </a:pPr>
            <a:r>
              <a:rPr lang="en-GB" sz="1800" dirty="0"/>
              <a:t>Inference: Bayesian parameters averaging (BPA) or t-test on </a:t>
            </a:r>
            <a:r>
              <a:rPr lang="en-GB" sz="1800" dirty="0" smtClean="0"/>
              <a:t>DCM </a:t>
            </a:r>
            <a:r>
              <a:rPr lang="en-GB" sz="1800" dirty="0"/>
              <a:t>parameters.</a:t>
            </a:r>
          </a:p>
          <a:p>
            <a:pPr>
              <a:buFont typeface="Wingdings" pitchFamily="2" charset="2"/>
              <a:buChar char="è"/>
            </a:pPr>
            <a:r>
              <a:rPr lang="en-GB" sz="1800" dirty="0"/>
              <a:t>Inference: BMA on the winning family (or </a:t>
            </a:r>
            <a:r>
              <a:rPr lang="en-GB" sz="1800" dirty="0" smtClean="0"/>
              <a:t>over the </a:t>
            </a:r>
            <a:r>
              <a:rPr lang="en-GB" sz="1800" dirty="0"/>
              <a:t>whole model space).</a:t>
            </a:r>
            <a:r>
              <a:rPr lang="en-GB" sz="2000" dirty="0"/>
              <a:t> </a:t>
            </a:r>
          </a:p>
        </p:txBody>
      </p:sp>
      <p:sp>
        <p:nvSpPr>
          <p:cNvPr id="61447" name="Text Box 8"/>
          <p:cNvSpPr txBox="1">
            <a:spLocks noChangeArrowheads="1"/>
          </p:cNvSpPr>
          <p:nvPr/>
        </p:nvSpPr>
        <p:spPr bwMode="auto">
          <a:xfrm>
            <a:off x="4741124" y="1081088"/>
            <a:ext cx="50064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dirty="0"/>
              <a:t>FFX: </a:t>
            </a:r>
            <a:r>
              <a:rPr lang="en-GB" sz="1800" b="0" dirty="0"/>
              <a:t>subjects assumed to use </a:t>
            </a:r>
            <a:r>
              <a:rPr lang="en-GB" sz="1800" b="0" dirty="0" smtClean="0"/>
              <a:t>similar systems</a:t>
            </a:r>
            <a:r>
              <a:rPr lang="en-GB" sz="1800" b="0" dirty="0"/>
              <a:t>.</a:t>
            </a:r>
          </a:p>
          <a:p>
            <a:r>
              <a:rPr lang="en-GB" sz="1800" dirty="0"/>
              <a:t>RFX: </a:t>
            </a:r>
            <a:r>
              <a:rPr lang="en-GB" sz="1800" b="0" dirty="0" smtClean="0"/>
              <a:t>best </a:t>
            </a:r>
            <a:r>
              <a:rPr lang="en-GB" sz="1800" b="0" dirty="0"/>
              <a:t>models vary across subjects.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4325" y="919163"/>
            <a:ext cx="4048828" cy="1553940"/>
            <a:chOff x="314325" y="919163"/>
            <a:chExt cx="4048828" cy="1553940"/>
          </a:xfrm>
        </p:grpSpPr>
        <p:sp>
          <p:nvSpPr>
            <p:cNvPr id="2215939" name="Text Box 3"/>
            <p:cNvSpPr txBox="1">
              <a:spLocks noChangeArrowheads="1"/>
            </p:cNvSpPr>
            <p:nvPr/>
          </p:nvSpPr>
          <p:spPr bwMode="auto">
            <a:xfrm>
              <a:off x="314325" y="919163"/>
              <a:ext cx="3989388" cy="103505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000"/>
                <a:t>-- Family level --</a:t>
              </a:r>
            </a:p>
            <a:p>
              <a:pPr algn="ctr"/>
              <a:r>
                <a:rPr lang="en-GB" sz="2000"/>
                <a:t>-- System/model level --</a:t>
              </a:r>
            </a:p>
            <a:p>
              <a:pPr algn="ctr"/>
              <a:r>
                <a:rPr lang="en-GB" sz="2000"/>
                <a:t>-- Parameter/connection level --</a:t>
              </a:r>
            </a:p>
          </p:txBody>
        </p:sp>
        <p:sp>
          <p:nvSpPr>
            <p:cNvPr id="61448" name="Rectangle 12"/>
            <p:cNvSpPr>
              <a:spLocks noChangeArrowheads="1"/>
            </p:cNvSpPr>
            <p:nvPr/>
          </p:nvSpPr>
          <p:spPr bwMode="auto">
            <a:xfrm>
              <a:off x="1456440" y="1971416"/>
              <a:ext cx="29067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80000"/>
                </a:spcBef>
              </a:pPr>
              <a:r>
                <a:rPr lang="en-GB" sz="1400" dirty="0">
                  <a:solidFill>
                    <a:srgbClr val="CC0066"/>
                  </a:solidFill>
                  <a:latin typeface="Times New Roman" pitchFamily="18" charset="0"/>
                </a:rPr>
                <a:t>[Penny et al. 2010, </a:t>
              </a:r>
              <a:r>
                <a:rPr lang="en-GB" sz="1400" i="1" dirty="0" err="1">
                  <a:solidFill>
                    <a:srgbClr val="CC0066"/>
                  </a:solidFill>
                  <a:latin typeface="Times New Roman" pitchFamily="18" charset="0"/>
                </a:rPr>
                <a:t>PLoS</a:t>
              </a:r>
              <a:r>
                <a:rPr lang="en-GB" sz="1400" i="1" dirty="0">
                  <a:solidFill>
                    <a:srgbClr val="CC0066"/>
                  </a:solidFill>
                  <a:latin typeface="Times New Roman" pitchFamily="18" charset="0"/>
                </a:rPr>
                <a:t> Comp </a:t>
              </a:r>
              <a:r>
                <a:rPr lang="en-GB" sz="1400" i="1" dirty="0" err="1">
                  <a:solidFill>
                    <a:srgbClr val="CC0066"/>
                  </a:solidFill>
                  <a:latin typeface="Times New Roman" pitchFamily="18" charset="0"/>
                </a:rPr>
                <a:t>Biol</a:t>
              </a:r>
              <a:r>
                <a:rPr lang="en-GB" sz="1400" dirty="0">
                  <a:solidFill>
                    <a:srgbClr val="CC0066"/>
                  </a:solidFill>
                  <a:latin typeface="Times New Roman" pitchFamily="18" charset="0"/>
                </a:rPr>
                <a:t>]</a:t>
              </a:r>
              <a:endParaRPr lang="de-DE" sz="1400" dirty="0">
                <a:solidFill>
                  <a:srgbClr val="CC0066"/>
                </a:solidFill>
                <a:latin typeface="Times New Roman" pitchFamily="18" charset="0"/>
              </a:endParaRPr>
            </a:p>
          </p:txBody>
        </p:sp>
        <p:sp>
          <p:nvSpPr>
            <p:cNvPr id="61449" name="Rectangle 13"/>
            <p:cNvSpPr>
              <a:spLocks noChangeArrowheads="1"/>
            </p:cNvSpPr>
            <p:nvPr/>
          </p:nvSpPr>
          <p:spPr bwMode="auto">
            <a:xfrm>
              <a:off x="1110770" y="2168303"/>
              <a:ext cx="32480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80000"/>
                </a:spcBef>
              </a:pPr>
              <a:r>
                <a:rPr lang="en-GB" sz="1400" dirty="0">
                  <a:solidFill>
                    <a:srgbClr val="CC0066"/>
                  </a:solidFill>
                  <a:latin typeface="Times New Roman" pitchFamily="18" charset="0"/>
                </a:rPr>
                <a:t>[</a:t>
              </a:r>
              <a:r>
                <a:rPr lang="en-GB" sz="1400" dirty="0" err="1">
                  <a:solidFill>
                    <a:srgbClr val="CC0066"/>
                  </a:solidFill>
                  <a:latin typeface="Times New Roman" pitchFamily="18" charset="0"/>
                </a:rPr>
                <a:t>Seghier</a:t>
              </a:r>
              <a:r>
                <a:rPr lang="en-GB" sz="1400" dirty="0">
                  <a:solidFill>
                    <a:srgbClr val="CC0066"/>
                  </a:solidFill>
                  <a:latin typeface="Times New Roman" pitchFamily="18" charset="0"/>
                </a:rPr>
                <a:t> et al. 2010, </a:t>
              </a:r>
              <a:r>
                <a:rPr lang="en-GB" sz="1400" i="1" dirty="0">
                  <a:solidFill>
                    <a:srgbClr val="CC0066"/>
                  </a:solidFill>
                  <a:latin typeface="Times New Roman" pitchFamily="18" charset="0"/>
                </a:rPr>
                <a:t>Front </a:t>
              </a:r>
              <a:r>
                <a:rPr lang="en-GB" sz="1400" i="1" dirty="0" err="1">
                  <a:solidFill>
                    <a:srgbClr val="CC0066"/>
                  </a:solidFill>
                  <a:latin typeface="Times New Roman" pitchFamily="18" charset="0"/>
                </a:rPr>
                <a:t>Syst</a:t>
              </a:r>
              <a:r>
                <a:rPr lang="en-GB" sz="1400" i="1" dirty="0">
                  <a:solidFill>
                    <a:srgbClr val="CC0066"/>
                  </a:solidFill>
                  <a:latin typeface="Times New Roman" pitchFamily="18" charset="0"/>
                </a:rPr>
                <a:t> </a:t>
              </a:r>
              <a:r>
                <a:rPr lang="en-GB" sz="1400" i="1" dirty="0" err="1">
                  <a:solidFill>
                    <a:srgbClr val="CC0066"/>
                  </a:solidFill>
                  <a:latin typeface="Times New Roman" pitchFamily="18" charset="0"/>
                </a:rPr>
                <a:t>Neurosci</a:t>
              </a:r>
              <a:r>
                <a:rPr lang="en-GB" sz="1400" dirty="0">
                  <a:solidFill>
                    <a:srgbClr val="CC0066"/>
                  </a:solidFill>
                  <a:latin typeface="Times New Roman" pitchFamily="18" charset="0"/>
                </a:rPr>
                <a:t>]</a:t>
              </a:r>
              <a:endParaRPr lang="de-DE" sz="1400" dirty="0">
                <a:solidFill>
                  <a:srgbClr val="CC0066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5940" grpId="0"/>
      <p:bldP spid="2215941" grpId="0"/>
      <p:bldP spid="2215942" grpId="0"/>
      <p:bldP spid="614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9113" y="4046812"/>
            <a:ext cx="9258300" cy="2638425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80000"/>
              </a:spcBef>
            </a:pPr>
            <a:r>
              <a:rPr lang="de-CH" sz="1800" b="1" smtClean="0"/>
              <a:t>anatomical/structural connectivity</a:t>
            </a:r>
            <a:br>
              <a:rPr lang="de-CH" sz="1800" b="1" smtClean="0"/>
            </a:br>
            <a:r>
              <a:rPr lang="de-CH" sz="1800" smtClean="0"/>
              <a:t>= 	presence of axonal connections.</a:t>
            </a:r>
          </a:p>
          <a:p>
            <a:pPr eaLnBrk="1" hangingPunct="1">
              <a:lnSpc>
                <a:spcPct val="120000"/>
              </a:lnSpc>
              <a:spcBef>
                <a:spcPct val="80000"/>
              </a:spcBef>
            </a:pPr>
            <a:r>
              <a:rPr lang="de-CH" sz="1800" b="1" smtClean="0">
                <a:solidFill>
                  <a:srgbClr val="0000FF"/>
                </a:solidFill>
              </a:rPr>
              <a:t>functional connectivity</a:t>
            </a:r>
            <a:r>
              <a:rPr lang="de-CH" sz="1800" b="1" smtClean="0"/>
              <a:t> </a:t>
            </a:r>
            <a:br>
              <a:rPr lang="de-CH" sz="1800" b="1" smtClean="0"/>
            </a:br>
            <a:r>
              <a:rPr lang="de-CH" sz="1800" smtClean="0"/>
              <a:t>=	statistical dependencies between regional time series.</a:t>
            </a:r>
          </a:p>
          <a:p>
            <a:pPr eaLnBrk="1" hangingPunct="1">
              <a:lnSpc>
                <a:spcPct val="120000"/>
              </a:lnSpc>
              <a:spcBef>
                <a:spcPct val="80000"/>
              </a:spcBef>
            </a:pPr>
            <a:r>
              <a:rPr lang="de-CH" sz="2000" b="1" smtClean="0">
                <a:solidFill>
                  <a:srgbClr val="FF0000"/>
                </a:solidFill>
              </a:rPr>
              <a:t>effective connectivity</a:t>
            </a:r>
            <a:r>
              <a:rPr lang="de-CH" sz="1800" b="1" smtClean="0"/>
              <a:t> </a:t>
            </a:r>
            <a:br>
              <a:rPr lang="de-CH" sz="1800" b="1" smtClean="0"/>
            </a:br>
            <a:r>
              <a:rPr lang="de-CH" sz="1800" smtClean="0"/>
              <a:t>=	causal (directed) influences between neurons or neuronal populations.</a:t>
            </a:r>
            <a:endParaRPr lang="en-US" sz="1800" smtClean="0"/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7518400" y="4065862"/>
            <a:ext cx="22923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400" dirty="0">
                <a:solidFill>
                  <a:srgbClr val="CC0066"/>
                </a:solidFill>
                <a:latin typeface="Times New Roman" pitchFamily="18" charset="0"/>
              </a:rPr>
              <a:t>[Sporns 2007, </a:t>
            </a:r>
            <a:r>
              <a:rPr lang="de-CH" sz="1400" i="1" dirty="0">
                <a:solidFill>
                  <a:srgbClr val="CC0066"/>
                </a:solidFill>
                <a:latin typeface="Times New Roman" pitchFamily="18" charset="0"/>
              </a:rPr>
              <a:t>Scholarpedia</a:t>
            </a:r>
            <a:r>
              <a:rPr lang="de-CH" sz="1400" dirty="0">
                <a:solidFill>
                  <a:srgbClr val="CC0066"/>
                </a:solidFill>
                <a:latin typeface="Times New Roman" pitchFamily="18" charset="0"/>
              </a:rPr>
              <a:t>]</a:t>
            </a:r>
            <a:endParaRPr lang="en-US" sz="1400" dirty="0">
              <a:solidFill>
                <a:srgbClr val="CC0066"/>
              </a:solidFill>
              <a:latin typeface="Times New Roman" pitchFamily="18" charset="0"/>
            </a:endParaRP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1934817" y="79375"/>
            <a:ext cx="5947121" cy="3949286"/>
            <a:chOff x="690" y="122"/>
            <a:chExt cx="3453" cy="2293"/>
          </a:xfrm>
        </p:grpSpPr>
        <p:pic>
          <p:nvPicPr>
            <p:cNvPr id="37893" name="Picture 35" descr="ovidweb"/>
            <p:cNvPicPr>
              <a:picLocks noChangeAspect="1" noChangeArrowheads="1"/>
            </p:cNvPicPr>
            <p:nvPr/>
          </p:nvPicPr>
          <p:blipFill>
            <a:blip r:embed="rId3" cstate="print"/>
            <a:srcRect l="12326" r="12297" b="8562"/>
            <a:stretch>
              <a:fillRect/>
            </a:stretch>
          </p:blipFill>
          <p:spPr bwMode="auto">
            <a:xfrm>
              <a:off x="690" y="122"/>
              <a:ext cx="3453" cy="2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4" name="Line 37"/>
            <p:cNvSpPr>
              <a:spLocks noChangeShapeType="1"/>
            </p:cNvSpPr>
            <p:nvPr/>
          </p:nvSpPr>
          <p:spPr bwMode="auto">
            <a:xfrm flipV="1">
              <a:off x="2430" y="1290"/>
              <a:ext cx="654" cy="2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895" name="Line 38"/>
            <p:cNvSpPr>
              <a:spLocks noChangeShapeType="1"/>
            </p:cNvSpPr>
            <p:nvPr/>
          </p:nvSpPr>
          <p:spPr bwMode="auto">
            <a:xfrm flipH="1" flipV="1">
              <a:off x="2020" y="1192"/>
              <a:ext cx="9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896" name="Line 39"/>
            <p:cNvSpPr>
              <a:spLocks noChangeShapeType="1"/>
            </p:cNvSpPr>
            <p:nvPr/>
          </p:nvSpPr>
          <p:spPr bwMode="auto">
            <a:xfrm flipV="1">
              <a:off x="2062" y="1228"/>
              <a:ext cx="9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897" name="Line 40"/>
            <p:cNvSpPr>
              <a:spLocks noChangeShapeType="1"/>
            </p:cNvSpPr>
            <p:nvPr/>
          </p:nvSpPr>
          <p:spPr bwMode="auto">
            <a:xfrm>
              <a:off x="1894" y="1456"/>
              <a:ext cx="72" cy="9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898" name="Freeform 42"/>
            <p:cNvSpPr>
              <a:spLocks/>
            </p:cNvSpPr>
            <p:nvPr/>
          </p:nvSpPr>
          <p:spPr bwMode="auto">
            <a:xfrm>
              <a:off x="1896" y="1011"/>
              <a:ext cx="1116" cy="69"/>
            </a:xfrm>
            <a:custGeom>
              <a:avLst/>
              <a:gdLst>
                <a:gd name="T0" fmla="*/ 1116 w 1116"/>
                <a:gd name="T1" fmla="*/ 63 h 69"/>
                <a:gd name="T2" fmla="*/ 834 w 1116"/>
                <a:gd name="T3" fmla="*/ 9 h 69"/>
                <a:gd name="T4" fmla="*/ 498 w 1116"/>
                <a:gd name="T5" fmla="*/ 9 h 69"/>
                <a:gd name="T6" fmla="*/ 138 w 1116"/>
                <a:gd name="T7" fmla="*/ 45 h 69"/>
                <a:gd name="T8" fmla="*/ 0 w 1116"/>
                <a:gd name="T9" fmla="*/ 69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6"/>
                <a:gd name="T16" fmla="*/ 0 h 69"/>
                <a:gd name="T17" fmla="*/ 1116 w 1116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6" h="69">
                  <a:moveTo>
                    <a:pt x="1116" y="63"/>
                  </a:moveTo>
                  <a:cubicBezTo>
                    <a:pt x="1026" y="40"/>
                    <a:pt x="937" y="18"/>
                    <a:pt x="834" y="9"/>
                  </a:cubicBezTo>
                  <a:cubicBezTo>
                    <a:pt x="731" y="0"/>
                    <a:pt x="614" y="3"/>
                    <a:pt x="498" y="9"/>
                  </a:cubicBezTo>
                  <a:cubicBezTo>
                    <a:pt x="382" y="15"/>
                    <a:pt x="221" y="35"/>
                    <a:pt x="138" y="45"/>
                  </a:cubicBezTo>
                  <a:cubicBezTo>
                    <a:pt x="55" y="55"/>
                    <a:pt x="27" y="62"/>
                    <a:pt x="0" y="6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899" name="Freeform 43"/>
            <p:cNvSpPr>
              <a:spLocks/>
            </p:cNvSpPr>
            <p:nvPr/>
          </p:nvSpPr>
          <p:spPr bwMode="auto">
            <a:xfrm>
              <a:off x="1936" y="1051"/>
              <a:ext cx="1086" cy="69"/>
            </a:xfrm>
            <a:custGeom>
              <a:avLst/>
              <a:gdLst>
                <a:gd name="T0" fmla="*/ 1029 w 1116"/>
                <a:gd name="T1" fmla="*/ 63 h 69"/>
                <a:gd name="T2" fmla="*/ 769 w 1116"/>
                <a:gd name="T3" fmla="*/ 9 h 69"/>
                <a:gd name="T4" fmla="*/ 459 w 1116"/>
                <a:gd name="T5" fmla="*/ 9 h 69"/>
                <a:gd name="T6" fmla="*/ 127 w 1116"/>
                <a:gd name="T7" fmla="*/ 45 h 69"/>
                <a:gd name="T8" fmla="*/ 0 w 1116"/>
                <a:gd name="T9" fmla="*/ 69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6"/>
                <a:gd name="T16" fmla="*/ 0 h 69"/>
                <a:gd name="T17" fmla="*/ 1116 w 1116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6" h="69">
                  <a:moveTo>
                    <a:pt x="1116" y="63"/>
                  </a:moveTo>
                  <a:cubicBezTo>
                    <a:pt x="1026" y="40"/>
                    <a:pt x="937" y="18"/>
                    <a:pt x="834" y="9"/>
                  </a:cubicBezTo>
                  <a:cubicBezTo>
                    <a:pt x="731" y="0"/>
                    <a:pt x="614" y="3"/>
                    <a:pt x="498" y="9"/>
                  </a:cubicBezTo>
                  <a:cubicBezTo>
                    <a:pt x="382" y="15"/>
                    <a:pt x="221" y="35"/>
                    <a:pt x="138" y="45"/>
                  </a:cubicBezTo>
                  <a:cubicBezTo>
                    <a:pt x="55" y="55"/>
                    <a:pt x="27" y="62"/>
                    <a:pt x="0" y="6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00" name="Freeform 44"/>
            <p:cNvSpPr>
              <a:spLocks/>
            </p:cNvSpPr>
            <p:nvPr/>
          </p:nvSpPr>
          <p:spPr bwMode="auto">
            <a:xfrm>
              <a:off x="1984" y="1093"/>
              <a:ext cx="1008" cy="63"/>
            </a:xfrm>
            <a:custGeom>
              <a:avLst/>
              <a:gdLst>
                <a:gd name="T0" fmla="*/ 822 w 1116"/>
                <a:gd name="T1" fmla="*/ 48 h 69"/>
                <a:gd name="T2" fmla="*/ 614 w 1116"/>
                <a:gd name="T3" fmla="*/ 6 h 69"/>
                <a:gd name="T4" fmla="*/ 367 w 1116"/>
                <a:gd name="T5" fmla="*/ 6 h 69"/>
                <a:gd name="T6" fmla="*/ 102 w 1116"/>
                <a:gd name="T7" fmla="*/ 34 h 69"/>
                <a:gd name="T8" fmla="*/ 0 w 1116"/>
                <a:gd name="T9" fmla="*/ 53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6"/>
                <a:gd name="T16" fmla="*/ 0 h 69"/>
                <a:gd name="T17" fmla="*/ 1116 w 1116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6" h="69">
                  <a:moveTo>
                    <a:pt x="1116" y="63"/>
                  </a:moveTo>
                  <a:cubicBezTo>
                    <a:pt x="1026" y="40"/>
                    <a:pt x="937" y="18"/>
                    <a:pt x="834" y="9"/>
                  </a:cubicBezTo>
                  <a:cubicBezTo>
                    <a:pt x="731" y="0"/>
                    <a:pt x="614" y="3"/>
                    <a:pt x="498" y="9"/>
                  </a:cubicBezTo>
                  <a:cubicBezTo>
                    <a:pt x="382" y="15"/>
                    <a:pt x="221" y="35"/>
                    <a:pt x="138" y="45"/>
                  </a:cubicBezTo>
                  <a:cubicBezTo>
                    <a:pt x="55" y="55"/>
                    <a:pt x="27" y="62"/>
                    <a:pt x="0" y="6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1717" y="1579943"/>
            <a:ext cx="9413188" cy="5115454"/>
            <a:chOff x="411717" y="1184092"/>
            <a:chExt cx="9413188" cy="5115454"/>
          </a:xfrm>
        </p:grpSpPr>
        <p:sp>
          <p:nvSpPr>
            <p:cNvPr id="64514" name="Text Box 2"/>
            <p:cNvSpPr txBox="1">
              <a:spLocks noChangeArrowheads="1"/>
            </p:cNvSpPr>
            <p:nvPr/>
          </p:nvSpPr>
          <p:spPr bwMode="auto">
            <a:xfrm>
              <a:off x="411717" y="1184092"/>
              <a:ext cx="4320413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srgbClr val="FF0000"/>
                  </a:solidFill>
                </a:rPr>
                <a:t>Extensions in DCM for </a:t>
              </a:r>
              <a:r>
                <a:rPr lang="en-GB" sz="2400" dirty="0" err="1" smtClean="0">
                  <a:solidFill>
                    <a:srgbClr val="FF0000"/>
                  </a:solidFill>
                </a:rPr>
                <a:t>fMRI</a:t>
              </a:r>
              <a:r>
                <a:rPr lang="en-GB" sz="2400" dirty="0" smtClean="0">
                  <a:solidFill>
                    <a:srgbClr val="FF0000"/>
                  </a:solidFill>
                </a:rPr>
                <a:t>: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  <p:sp>
          <p:nvSpPr>
            <p:cNvPr id="64515" name="Text Box 3"/>
            <p:cNvSpPr txBox="1">
              <a:spLocks noChangeArrowheads="1"/>
            </p:cNvSpPr>
            <p:nvPr/>
          </p:nvSpPr>
          <p:spPr bwMode="auto">
            <a:xfrm>
              <a:off x="450223" y="1682898"/>
              <a:ext cx="9374682" cy="4616648"/>
            </a:xfrm>
            <a:prstGeom prst="rect">
              <a:avLst/>
            </a:prstGeom>
            <a:noFill/>
            <a:ln w="38100" algn="ctr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63538" indent="-363538">
                <a:spcBef>
                  <a:spcPts val="600"/>
                </a:spcBef>
                <a:buFontTx/>
                <a:buChar char="•"/>
              </a:pPr>
              <a:r>
                <a:rPr lang="en-GB" sz="1800" dirty="0"/>
                <a:t>Bayesian Model Selection BMS</a:t>
              </a:r>
              <a:r>
                <a:rPr lang="en-GB" sz="1400" dirty="0"/>
                <a:t>		[Penny et al. 2004 </a:t>
              </a:r>
              <a:r>
                <a:rPr lang="en-GB" sz="1400" i="1" dirty="0" err="1"/>
                <a:t>Neuroimage</a:t>
              </a:r>
              <a:r>
                <a:rPr lang="en-GB" sz="1400" dirty="0"/>
                <a:t>].</a:t>
              </a:r>
            </a:p>
            <a:p>
              <a:pPr marL="363538" indent="-363538">
                <a:spcBef>
                  <a:spcPts val="600"/>
                </a:spcBef>
                <a:buFontTx/>
                <a:buChar char="•"/>
              </a:pPr>
              <a:r>
                <a:rPr lang="en-GB" sz="1800" dirty="0"/>
                <a:t>Slice specific sampling</a:t>
              </a:r>
              <a:r>
                <a:rPr lang="en-GB" sz="1400" dirty="0"/>
                <a:t>			[</a:t>
              </a:r>
              <a:r>
                <a:rPr lang="en-GB" sz="1400" dirty="0" err="1"/>
                <a:t>Kiebel</a:t>
              </a:r>
              <a:r>
                <a:rPr lang="en-GB" sz="1400" dirty="0"/>
                <a:t> et al. 2007 </a:t>
              </a:r>
              <a:r>
                <a:rPr lang="en-GB" sz="1400" i="1" dirty="0" err="1"/>
                <a:t>Neuroimage</a:t>
              </a:r>
              <a:r>
                <a:rPr lang="en-GB" sz="1400" dirty="0"/>
                <a:t>].</a:t>
              </a:r>
            </a:p>
            <a:p>
              <a:pPr marL="363538" indent="-363538">
                <a:spcBef>
                  <a:spcPts val="600"/>
                </a:spcBef>
                <a:buFontTx/>
                <a:buChar char="•"/>
              </a:pPr>
              <a:r>
                <a:rPr lang="en-GB" sz="1800" dirty="0"/>
                <a:t>Refined hemodynamic model</a:t>
              </a:r>
              <a:r>
                <a:rPr lang="en-GB" sz="1400" dirty="0"/>
                <a:t>			[Stephan et al. 2007 </a:t>
              </a:r>
              <a:r>
                <a:rPr lang="en-GB" sz="1400" i="1" dirty="0" err="1"/>
                <a:t>Neuroimage</a:t>
              </a:r>
              <a:r>
                <a:rPr lang="en-GB" sz="1400" dirty="0"/>
                <a:t>].</a:t>
              </a:r>
            </a:p>
            <a:p>
              <a:pPr marL="363538" indent="-363538">
                <a:spcBef>
                  <a:spcPts val="600"/>
                </a:spcBef>
                <a:buFontTx/>
                <a:buChar char="•"/>
              </a:pPr>
              <a:r>
                <a:rPr lang="en-GB" sz="1800" dirty="0"/>
                <a:t>The two-state DCM</a:t>
              </a:r>
              <a:r>
                <a:rPr lang="en-GB" sz="1400" dirty="0"/>
                <a:t>				[</a:t>
              </a:r>
              <a:r>
                <a:rPr lang="en-GB" sz="1400" dirty="0" err="1"/>
                <a:t>Marreiros</a:t>
              </a:r>
              <a:r>
                <a:rPr lang="en-GB" sz="1400" dirty="0"/>
                <a:t> et al. 2008 </a:t>
              </a:r>
              <a:r>
                <a:rPr lang="en-GB" sz="1400" i="1" dirty="0" err="1"/>
                <a:t>Neuroimage</a:t>
              </a:r>
              <a:r>
                <a:rPr lang="en-GB" sz="1400" dirty="0"/>
                <a:t>].</a:t>
              </a:r>
            </a:p>
            <a:p>
              <a:pPr marL="363538" indent="-363538">
                <a:spcBef>
                  <a:spcPts val="600"/>
                </a:spcBef>
                <a:buFontTx/>
                <a:buChar char="•"/>
              </a:pPr>
              <a:r>
                <a:rPr lang="en-GB" sz="1800" dirty="0"/>
                <a:t>The non-linear DCM</a:t>
              </a:r>
              <a:r>
                <a:rPr lang="en-GB" sz="1400" dirty="0"/>
                <a:t>				[Stephan et al. 2008 </a:t>
              </a:r>
              <a:r>
                <a:rPr lang="en-GB" sz="1400" i="1" dirty="0" err="1"/>
                <a:t>Neuroimage</a:t>
              </a:r>
              <a:r>
                <a:rPr lang="en-GB" sz="1400" dirty="0"/>
                <a:t>].</a:t>
              </a:r>
            </a:p>
            <a:p>
              <a:pPr marL="363538" indent="-363538">
                <a:spcBef>
                  <a:spcPts val="600"/>
                </a:spcBef>
                <a:buFontTx/>
                <a:buChar char="•"/>
              </a:pPr>
              <a:r>
                <a:rPr lang="en-GB" sz="1800" dirty="0"/>
                <a:t>Random-effects BMS	</a:t>
              </a:r>
              <a:r>
                <a:rPr lang="en-GB" sz="1400" dirty="0"/>
                <a:t>			[Stephan et al. 2009 </a:t>
              </a:r>
              <a:r>
                <a:rPr lang="en-GB" sz="1400" i="1" dirty="0" err="1"/>
                <a:t>Neuroimage</a:t>
              </a:r>
              <a:r>
                <a:rPr lang="en-GB" sz="1400" dirty="0"/>
                <a:t>].</a:t>
              </a:r>
            </a:p>
            <a:p>
              <a:pPr marL="363538" indent="-363538">
                <a:spcBef>
                  <a:spcPts val="600"/>
                </a:spcBef>
                <a:buFontTx/>
                <a:buChar char="•"/>
              </a:pPr>
              <a:r>
                <a:rPr lang="en-GB" sz="1800" dirty="0"/>
                <a:t>Stochastic DCM				</a:t>
              </a:r>
              <a:r>
                <a:rPr lang="en-GB" sz="1400" dirty="0"/>
                <a:t>[</a:t>
              </a:r>
              <a:r>
                <a:rPr lang="en-GB" sz="1400" dirty="0" err="1"/>
                <a:t>Daunizeau</a:t>
              </a:r>
              <a:r>
                <a:rPr lang="en-GB" sz="1400" dirty="0"/>
                <a:t> et al. 2009 </a:t>
              </a:r>
              <a:r>
                <a:rPr lang="en-GB" sz="1400" i="1" dirty="0" err="1"/>
                <a:t>Physica</a:t>
              </a:r>
              <a:r>
                <a:rPr lang="en-GB" sz="1400" i="1" dirty="0"/>
                <a:t> D</a:t>
              </a:r>
              <a:r>
                <a:rPr lang="en-GB" sz="1400" dirty="0"/>
                <a:t>].</a:t>
              </a:r>
            </a:p>
            <a:p>
              <a:pPr marL="363538" indent="-363538">
                <a:spcBef>
                  <a:spcPts val="600"/>
                </a:spcBef>
                <a:buFontTx/>
                <a:buChar char="•"/>
              </a:pPr>
              <a:r>
                <a:rPr lang="en-GB" sz="1800" dirty="0"/>
                <a:t>Anatomical-based priors for DCM</a:t>
              </a:r>
              <a:r>
                <a:rPr lang="en-GB" sz="1400" dirty="0"/>
                <a:t>		[Stephan et al. 2009 </a:t>
              </a:r>
              <a:r>
                <a:rPr lang="en-GB" sz="1400" i="1" dirty="0" err="1"/>
                <a:t>Neuroimage</a:t>
              </a:r>
              <a:r>
                <a:rPr lang="en-GB" sz="1400" dirty="0"/>
                <a:t>].</a:t>
              </a:r>
              <a:endParaRPr lang="en-GB" sz="1800" dirty="0"/>
            </a:p>
            <a:p>
              <a:pPr marL="363538" indent="-363538">
                <a:spcBef>
                  <a:spcPts val="600"/>
                </a:spcBef>
                <a:buFontTx/>
                <a:buChar char="•"/>
              </a:pPr>
              <a:r>
                <a:rPr lang="en-GB" sz="1800" dirty="0"/>
                <a:t>Family level inference BMS			</a:t>
              </a:r>
              <a:r>
                <a:rPr lang="en-GB" sz="1400" dirty="0"/>
                <a:t>[Penny et al. 2010 </a:t>
              </a:r>
              <a:r>
                <a:rPr lang="en-GB" sz="1400" i="1" dirty="0" err="1"/>
                <a:t>PLoS</a:t>
              </a:r>
              <a:r>
                <a:rPr lang="en-GB" sz="1400" i="1" dirty="0"/>
                <a:t> Comp </a:t>
              </a:r>
              <a:r>
                <a:rPr lang="en-GB" sz="1400" i="1" dirty="0" err="1"/>
                <a:t>Biol</a:t>
              </a:r>
              <a:r>
                <a:rPr lang="en-GB" sz="1400" dirty="0"/>
                <a:t>].</a:t>
              </a:r>
            </a:p>
            <a:p>
              <a:pPr marL="363538" indent="-363538">
                <a:spcBef>
                  <a:spcPts val="600"/>
                </a:spcBef>
                <a:buFontTx/>
                <a:buChar char="•"/>
              </a:pPr>
              <a:r>
                <a:rPr lang="en-US" sz="1800" dirty="0"/>
                <a:t>Bayesian model averaging BMA		</a:t>
              </a:r>
              <a:r>
                <a:rPr lang="en-GB" sz="1400" dirty="0"/>
                <a:t>[Penny et al. 2010 </a:t>
              </a:r>
              <a:r>
                <a:rPr lang="en-GB" sz="1400" i="1" dirty="0" err="1"/>
                <a:t>PLoS</a:t>
              </a:r>
              <a:r>
                <a:rPr lang="en-GB" sz="1400" i="1" dirty="0"/>
                <a:t> Comp </a:t>
              </a:r>
              <a:r>
                <a:rPr lang="en-GB" sz="1400" i="1" dirty="0" err="1"/>
                <a:t>Biol</a:t>
              </a:r>
              <a:r>
                <a:rPr lang="en-GB" sz="1400" dirty="0"/>
                <a:t>].</a:t>
              </a:r>
            </a:p>
            <a:p>
              <a:pPr marL="363538" indent="-363538">
                <a:spcBef>
                  <a:spcPts val="600"/>
                </a:spcBef>
                <a:buFontTx/>
                <a:buChar char="•"/>
              </a:pPr>
              <a:r>
                <a:rPr lang="en-GB" sz="1800" dirty="0" smtClean="0"/>
                <a:t>Post-hoc Bayesian optimisation</a:t>
              </a:r>
              <a:r>
                <a:rPr lang="en-GB" sz="1800" dirty="0"/>
                <a:t>	</a:t>
              </a:r>
              <a:r>
                <a:rPr lang="en-GB" sz="1400" dirty="0"/>
                <a:t>	[</a:t>
              </a:r>
              <a:r>
                <a:rPr lang="en-GB" sz="1400" dirty="0" err="1"/>
                <a:t>Friston</a:t>
              </a:r>
              <a:r>
                <a:rPr lang="en-GB" sz="1400" dirty="0"/>
                <a:t> et al. 2011 </a:t>
              </a:r>
              <a:r>
                <a:rPr lang="en-GB" sz="1400" i="1" dirty="0" err="1"/>
                <a:t>Neuroimage</a:t>
              </a:r>
              <a:r>
                <a:rPr lang="en-GB" sz="1400" dirty="0"/>
                <a:t>].</a:t>
              </a:r>
            </a:p>
            <a:p>
              <a:pPr marL="363538" indent="-363538">
                <a:spcBef>
                  <a:spcPts val="600"/>
                </a:spcBef>
                <a:buFontTx/>
                <a:buChar char="•"/>
              </a:pPr>
              <a:r>
                <a:rPr lang="en-GB" sz="1800" dirty="0"/>
                <a:t>Stochastic DCM (random fluctuations)</a:t>
              </a:r>
              <a:r>
                <a:rPr lang="en-GB" dirty="0"/>
                <a:t>		</a:t>
              </a:r>
              <a:r>
                <a:rPr lang="en-GB" sz="1400" dirty="0"/>
                <a:t>[Li et al. 2011 </a:t>
              </a:r>
              <a:r>
                <a:rPr lang="en-GB" sz="1400" i="1" dirty="0" err="1"/>
                <a:t>Neuroimage</a:t>
              </a:r>
              <a:r>
                <a:rPr lang="en-GB" sz="1400" dirty="0"/>
                <a:t>].</a:t>
              </a:r>
            </a:p>
            <a:p>
              <a:pPr marL="363538" indent="-363538">
                <a:spcBef>
                  <a:spcPts val="600"/>
                </a:spcBef>
                <a:buFontTx/>
                <a:buChar char="•"/>
              </a:pPr>
              <a:r>
                <a:rPr lang="en-GB" sz="1800" dirty="0"/>
                <a:t>Network discovery for large </a:t>
              </a:r>
              <a:r>
                <a:rPr lang="en-GB" sz="1800" dirty="0" err="1"/>
                <a:t>DCMs</a:t>
              </a:r>
              <a:r>
                <a:rPr lang="en-GB" sz="1800" dirty="0"/>
                <a:t>	</a:t>
              </a:r>
              <a:r>
                <a:rPr lang="en-GB" sz="1400" dirty="0"/>
                <a:t>	[</a:t>
              </a:r>
              <a:r>
                <a:rPr lang="en-GB" sz="1400" dirty="0" err="1"/>
                <a:t>Seghier</a:t>
              </a:r>
              <a:r>
                <a:rPr lang="en-GB" sz="1400" dirty="0"/>
                <a:t> &amp; </a:t>
              </a:r>
              <a:r>
                <a:rPr lang="en-GB" sz="1400" dirty="0" err="1"/>
                <a:t>Friston</a:t>
              </a:r>
              <a:r>
                <a:rPr lang="en-GB" sz="1400" dirty="0"/>
                <a:t> et al. 2013 </a:t>
              </a:r>
              <a:r>
                <a:rPr lang="en-GB" sz="1400" i="1" dirty="0" err="1"/>
                <a:t>Neuroimage</a:t>
              </a:r>
              <a:r>
                <a:rPr lang="en-GB" sz="1400" dirty="0"/>
                <a:t>].</a:t>
              </a:r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2077" y="392850"/>
            <a:ext cx="8866188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sz="2000" dirty="0">
                <a:solidFill>
                  <a:srgbClr val="FF0000"/>
                </a:solidFill>
              </a:rPr>
              <a:t>Which DCM version? DCM5 || DCM8 || DCM10 || DCM12.</a:t>
            </a:r>
            <a:endParaRPr lang="de-CH" dirty="0"/>
          </a:p>
          <a:p>
            <a:pPr>
              <a:buFontTx/>
              <a:buChar char="-"/>
            </a:pPr>
            <a:r>
              <a:rPr lang="de-CH" dirty="0"/>
              <a:t> </a:t>
            </a:r>
            <a:r>
              <a:rPr lang="de-CH" dirty="0" smtClean="0"/>
              <a:t>Use the latest version (= DCM12).</a:t>
            </a:r>
          </a:p>
          <a:p>
            <a:pPr>
              <a:buFontTx/>
              <a:buChar char="-"/>
            </a:pPr>
            <a:r>
              <a:rPr lang="de-CH" dirty="0" smtClean="0"/>
              <a:t> Keep </a:t>
            </a:r>
            <a:r>
              <a:rPr lang="de-CH" dirty="0"/>
              <a:t>the same DCM version for your project (over models, </a:t>
            </a:r>
            <a:r>
              <a:rPr lang="de-CH" dirty="0" smtClean="0"/>
              <a:t>sessions, and subjects</a:t>
            </a:r>
            <a:r>
              <a:rPr lang="de-CH" dirty="0"/>
              <a:t>). </a:t>
            </a:r>
            <a:endParaRPr lang="de-CH" b="0" dirty="0"/>
          </a:p>
          <a:p>
            <a:r>
              <a:rPr lang="de-CH" b="0" dirty="0"/>
              <a:t>- </a:t>
            </a:r>
            <a:r>
              <a:rPr lang="de-CH" dirty="0"/>
              <a:t>Indicate the DCM version in your papers.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313" y="288925"/>
            <a:ext cx="8440737" cy="5973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5539" name="Rectangle 15"/>
          <p:cNvSpPr>
            <a:spLocks noChangeArrowheads="1"/>
          </p:cNvSpPr>
          <p:nvPr/>
        </p:nvSpPr>
        <p:spPr bwMode="auto">
          <a:xfrm>
            <a:off x="6716713" y="6216650"/>
            <a:ext cx="28332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80000"/>
              </a:spcBef>
            </a:pPr>
            <a:r>
              <a:rPr lang="en-GB" sz="1200" dirty="0">
                <a:solidFill>
                  <a:srgbClr val="CC0066"/>
                </a:solidFill>
                <a:latin typeface="Times New Roman" pitchFamily="18" charset="0"/>
              </a:rPr>
              <a:t>[</a:t>
            </a:r>
            <a:r>
              <a:rPr lang="en-GB" sz="1200" dirty="0" err="1">
                <a:solidFill>
                  <a:srgbClr val="CC0066"/>
                </a:solidFill>
                <a:latin typeface="Times New Roman" pitchFamily="18" charset="0"/>
              </a:rPr>
              <a:t>Seghier</a:t>
            </a:r>
            <a:r>
              <a:rPr lang="en-GB" sz="1200" dirty="0">
                <a:solidFill>
                  <a:srgbClr val="CC0066"/>
                </a:solidFill>
                <a:latin typeface="Times New Roman" pitchFamily="18" charset="0"/>
              </a:rPr>
              <a:t> et al. 2010, </a:t>
            </a:r>
            <a:r>
              <a:rPr lang="en-GB" sz="1200" i="1" dirty="0">
                <a:solidFill>
                  <a:srgbClr val="CC0066"/>
                </a:solidFill>
                <a:latin typeface="Times New Roman" pitchFamily="18" charset="0"/>
              </a:rPr>
              <a:t>Front </a:t>
            </a:r>
            <a:r>
              <a:rPr lang="en-GB" sz="1200" i="1" dirty="0" err="1">
                <a:solidFill>
                  <a:srgbClr val="CC0066"/>
                </a:solidFill>
                <a:latin typeface="Times New Roman" pitchFamily="18" charset="0"/>
              </a:rPr>
              <a:t>Syst</a:t>
            </a:r>
            <a:r>
              <a:rPr lang="en-GB" sz="1200" i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GB" sz="1200" i="1" dirty="0" err="1">
                <a:solidFill>
                  <a:srgbClr val="CC0066"/>
                </a:solidFill>
                <a:latin typeface="Times New Roman" pitchFamily="18" charset="0"/>
              </a:rPr>
              <a:t>Neurosci</a:t>
            </a:r>
            <a:r>
              <a:rPr lang="en-GB" sz="1200" dirty="0">
                <a:solidFill>
                  <a:srgbClr val="CC0066"/>
                </a:solidFill>
                <a:latin typeface="Times New Roman" pitchFamily="18" charset="0"/>
              </a:rPr>
              <a:t>]</a:t>
            </a:r>
            <a:endParaRPr lang="de-DE" sz="1200" dirty="0">
              <a:solidFill>
                <a:srgbClr val="CC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92088" y="106363"/>
            <a:ext cx="9810750" cy="2616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sz="2000" dirty="0">
                <a:solidFill>
                  <a:srgbClr val="FF0000"/>
                </a:solidFill>
              </a:rPr>
              <a:t>Reviews:</a:t>
            </a:r>
          </a:p>
          <a:p>
            <a:endParaRPr lang="de-CH" dirty="0"/>
          </a:p>
          <a:p>
            <a:r>
              <a:rPr lang="de-CH" dirty="0"/>
              <a:t>Stephan </a:t>
            </a:r>
            <a:r>
              <a:rPr lang="de-CH" i="1" dirty="0"/>
              <a:t>et al. </a:t>
            </a:r>
            <a:r>
              <a:rPr lang="de-CH" dirty="0"/>
              <a:t>(2010). </a:t>
            </a:r>
            <a:r>
              <a:rPr lang="de-CH" b="0" dirty="0"/>
              <a:t>Ten simple rules for DCM</a:t>
            </a:r>
            <a:r>
              <a:rPr lang="de-CH" dirty="0"/>
              <a:t>. </a:t>
            </a:r>
            <a:r>
              <a:rPr lang="de-CH" i="1" dirty="0"/>
              <a:t>NeuroImage.</a:t>
            </a:r>
          </a:p>
          <a:p>
            <a:endParaRPr lang="de-CH" i="1" dirty="0"/>
          </a:p>
          <a:p>
            <a:r>
              <a:rPr lang="de-CH" dirty="0"/>
              <a:t>Daunizeau et al. (2010).</a:t>
            </a:r>
            <a:r>
              <a:rPr lang="de-CH" i="1" dirty="0"/>
              <a:t> </a:t>
            </a:r>
            <a:r>
              <a:rPr lang="de-CH" b="0" dirty="0"/>
              <a:t>DCM: a critical review of the biophysical and statistical foundations</a:t>
            </a:r>
            <a:r>
              <a:rPr lang="de-CH" dirty="0"/>
              <a:t>.</a:t>
            </a:r>
            <a:r>
              <a:rPr lang="de-CH" i="1" dirty="0"/>
              <a:t> NeuroImage.</a:t>
            </a:r>
          </a:p>
          <a:p>
            <a:endParaRPr lang="de-CH" i="1" dirty="0"/>
          </a:p>
          <a:p>
            <a:r>
              <a:rPr lang="de-CH" dirty="0"/>
              <a:t>Seghier et al. (2010).</a:t>
            </a:r>
            <a:r>
              <a:rPr lang="de-CH" i="1" dirty="0"/>
              <a:t> </a:t>
            </a:r>
            <a:r>
              <a:rPr lang="en-GB" b="0" dirty="0"/>
              <a:t>Identifying abnormal connectivity in patients using dynamic causal </a:t>
            </a:r>
            <a:r>
              <a:rPr lang="en-GB" b="0" dirty="0" err="1"/>
              <a:t>modeling</a:t>
            </a:r>
            <a:r>
              <a:rPr lang="en-GB" b="0" dirty="0"/>
              <a:t> of </a:t>
            </a:r>
            <a:r>
              <a:rPr lang="en-GB" b="0" dirty="0" err="1"/>
              <a:t>fMRI</a:t>
            </a:r>
            <a:r>
              <a:rPr lang="en-GB" b="0" dirty="0"/>
              <a:t> 		responses </a:t>
            </a:r>
            <a:r>
              <a:rPr lang="de-CH" dirty="0"/>
              <a:t>.</a:t>
            </a:r>
            <a:r>
              <a:rPr lang="de-CH" i="1" dirty="0"/>
              <a:t> Front Syst Neurosci.</a:t>
            </a:r>
            <a:endParaRPr lang="de-CH" dirty="0"/>
          </a:p>
          <a:p>
            <a:endParaRPr lang="de-CH" dirty="0"/>
          </a:p>
          <a:p>
            <a:r>
              <a:rPr lang="de-CH" dirty="0"/>
              <a:t>Friston (2011). </a:t>
            </a:r>
            <a:r>
              <a:rPr lang="en-GB" b="0" dirty="0"/>
              <a:t>Functional and effective connectivity: A review.</a:t>
            </a:r>
            <a:r>
              <a:rPr lang="en-GB" dirty="0"/>
              <a:t> </a:t>
            </a:r>
            <a:r>
              <a:rPr lang="en-GB" i="1" dirty="0"/>
              <a:t>Brain Connectivity.</a:t>
            </a:r>
            <a:endParaRPr lang="de-CH" i="1" dirty="0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77800" y="2900363"/>
            <a:ext cx="7640638" cy="3354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sz="2000" dirty="0">
                <a:solidFill>
                  <a:srgbClr val="FF0000"/>
                </a:solidFill>
              </a:rPr>
              <a:t>Practical examples: </a:t>
            </a:r>
            <a:r>
              <a:rPr lang="de-CH" sz="2000" b="0" dirty="0"/>
              <a:t>(DCM-fMRI at the FIL)</a:t>
            </a:r>
            <a:endParaRPr lang="de-CH" sz="2000" dirty="0">
              <a:solidFill>
                <a:srgbClr val="FF0000"/>
              </a:solidFill>
            </a:endParaRPr>
          </a:p>
          <a:p>
            <a:endParaRPr lang="de-CH" dirty="0"/>
          </a:p>
          <a:p>
            <a:r>
              <a:rPr lang="de-CH" b="0" dirty="0"/>
              <a:t>- Inter-hemispheric interactions and laterality for words and pictures:</a:t>
            </a:r>
          </a:p>
          <a:p>
            <a:r>
              <a:rPr lang="de-CH" dirty="0"/>
              <a:t>Seghier et al. (2011) </a:t>
            </a:r>
            <a:r>
              <a:rPr lang="de-CH" i="1" dirty="0"/>
              <a:t>Cerebral Cortex</a:t>
            </a:r>
            <a:r>
              <a:rPr lang="de-CH" dirty="0"/>
              <a:t>.</a:t>
            </a:r>
          </a:p>
          <a:p>
            <a:endParaRPr lang="de-CH" b="0" dirty="0"/>
          </a:p>
          <a:p>
            <a:r>
              <a:rPr lang="de-CH" b="0" dirty="0"/>
              <a:t>- Prediction error and putamen:</a:t>
            </a:r>
          </a:p>
          <a:p>
            <a:r>
              <a:rPr lang="de-CH" dirty="0"/>
              <a:t>den Ouden et al. (2010)</a:t>
            </a:r>
            <a:r>
              <a:rPr lang="de-CH" i="1" dirty="0"/>
              <a:t> J Neurosci.</a:t>
            </a:r>
          </a:p>
          <a:p>
            <a:endParaRPr lang="de-CH" i="1" dirty="0"/>
          </a:p>
          <a:p>
            <a:r>
              <a:rPr lang="de-CH" b="0" dirty="0"/>
              <a:t>- Top-down effects on form perception:</a:t>
            </a:r>
          </a:p>
          <a:p>
            <a:r>
              <a:rPr lang="de-CH" dirty="0"/>
              <a:t>Cardin et al. (2011)</a:t>
            </a:r>
            <a:r>
              <a:rPr lang="de-CH" i="1" dirty="0"/>
              <a:t> Cerebral Cortex.</a:t>
            </a:r>
          </a:p>
          <a:p>
            <a:endParaRPr lang="de-CH" i="1" dirty="0"/>
          </a:p>
          <a:p>
            <a:r>
              <a:rPr lang="de-CH" b="0" dirty="0"/>
              <a:t>- Multilingual vs. </a:t>
            </a:r>
            <a:r>
              <a:rPr lang="de-CH" b="0" dirty="0" smtClean="0"/>
              <a:t>Monolingual </a:t>
            </a:r>
            <a:r>
              <a:rPr lang="de-CH" b="0" dirty="0"/>
              <a:t>monitoring of speech production:</a:t>
            </a:r>
          </a:p>
          <a:p>
            <a:r>
              <a:rPr lang="de-CH" dirty="0"/>
              <a:t>Parker-Jones et al. (2013) </a:t>
            </a:r>
            <a:r>
              <a:rPr lang="de-CH" i="1" dirty="0"/>
              <a:t>J Neurosci.</a:t>
            </a:r>
          </a:p>
        </p:txBody>
      </p:sp>
      <p:sp>
        <p:nvSpPr>
          <p:cNvPr id="4" name="Rectangle 3"/>
          <p:cNvSpPr/>
          <p:nvPr/>
        </p:nvSpPr>
        <p:spPr>
          <a:xfrm>
            <a:off x="6220197" y="6193423"/>
            <a:ext cx="3790205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http://www.fil.ion.ucl.ac.uk/spm/data/</a:t>
            </a:r>
            <a:endParaRPr lang="en-GB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WordArt 2"/>
          <p:cNvSpPr>
            <a:spLocks noChangeArrowheads="1" noChangeShapeType="1" noTextEdit="1"/>
          </p:cNvSpPr>
          <p:nvPr/>
        </p:nvSpPr>
        <p:spPr bwMode="auto">
          <a:xfrm>
            <a:off x="2447925" y="2957513"/>
            <a:ext cx="4895850" cy="8001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194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Thank </a:t>
            </a:r>
            <a:r>
              <a:rPr lang="en-GB" sz="3600" kern="1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you</a:t>
            </a:r>
            <a:endParaRPr lang="en-GB" sz="3600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1006475" y="6061075"/>
            <a:ext cx="8018463" cy="711200"/>
            <a:chOff x="214" y="3872"/>
            <a:chExt cx="5051" cy="448"/>
          </a:xfrm>
        </p:grpSpPr>
        <p:pic>
          <p:nvPicPr>
            <p:cNvPr id="67589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92" y="3882"/>
              <a:ext cx="402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59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21" y="3985"/>
              <a:ext cx="144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85222" name="Rectangle 6"/>
            <p:cNvSpPr>
              <a:spLocks noChangeArrowheads="1"/>
            </p:cNvSpPr>
            <p:nvPr/>
          </p:nvSpPr>
          <p:spPr bwMode="auto">
            <a:xfrm>
              <a:off x="214" y="4025"/>
              <a:ext cx="22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i="1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Wellcome Trust Centre for Neuroimaging</a:t>
              </a:r>
            </a:p>
          </p:txBody>
        </p:sp>
        <p:pic>
          <p:nvPicPr>
            <p:cNvPr id="67592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15031" t="4214" r="10341" b="15326"/>
            <a:stretch>
              <a:fillRect/>
            </a:stretch>
          </p:blipFill>
          <p:spPr bwMode="auto">
            <a:xfrm>
              <a:off x="3276" y="3872"/>
              <a:ext cx="373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179"/>
          <p:cNvSpPr>
            <a:spLocks noChangeArrowheads="1"/>
          </p:cNvSpPr>
          <p:nvPr/>
        </p:nvSpPr>
        <p:spPr bwMode="auto">
          <a:xfrm>
            <a:off x="234950" y="88900"/>
            <a:ext cx="968216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</a:pPr>
            <a:r>
              <a:rPr lang="en-GB" i="1" dirty="0">
                <a:solidFill>
                  <a:srgbClr val="FF0000"/>
                </a:solidFill>
              </a:rPr>
              <a:t>SPM-Course 							</a:t>
            </a:r>
            <a:r>
              <a:rPr lang="en-GB" i="1" dirty="0" smtClean="0">
                <a:solidFill>
                  <a:srgbClr val="FF0000"/>
                </a:solidFill>
              </a:rPr>
              <a:t>	</a:t>
            </a:r>
            <a:r>
              <a:rPr lang="en-US" b="0" dirty="0" smtClean="0">
                <a:solidFill>
                  <a:srgbClr val="FF0000"/>
                </a:solidFill>
                <a:latin typeface="Arial Unicode MS" pitchFamily="34" charset="-128"/>
              </a:rPr>
              <a:t>October 2013</a:t>
            </a:r>
            <a:endParaRPr lang="en-US" b="0" dirty="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202" y="3929574"/>
            <a:ext cx="3215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Tx/>
              <a:buNone/>
            </a:pPr>
            <a:r>
              <a:rPr lang="de-DE" sz="2800" i="1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de-DE" sz="2800" i="1" dirty="0" smtClean="0">
                <a:latin typeface="Times New Roman" pitchFamily="18" charset="0"/>
                <a:cs typeface="Times New Roman" pitchFamily="18" charset="0"/>
              </a:rPr>
              <a:t>your attention!!!</a:t>
            </a:r>
            <a:endParaRPr lang="en-GB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0"/>
          <p:cNvSpPr txBox="1">
            <a:spLocks noChangeArrowheads="1"/>
          </p:cNvSpPr>
          <p:nvPr/>
        </p:nvSpPr>
        <p:spPr bwMode="auto">
          <a:xfrm>
            <a:off x="122238" y="79375"/>
            <a:ext cx="3486150" cy="457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Structural connectivity</a:t>
            </a:r>
          </a:p>
        </p:txBody>
      </p:sp>
      <p:sp>
        <p:nvSpPr>
          <p:cNvPr id="38915" name="Rectangle 7"/>
          <p:cNvSpPr>
            <a:spLocks noChangeArrowheads="1"/>
          </p:cNvSpPr>
          <p:nvPr/>
        </p:nvSpPr>
        <p:spPr bwMode="auto">
          <a:xfrm>
            <a:off x="503238" y="765175"/>
            <a:ext cx="3929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800"/>
              <a:t>- Presence of axonal connections:</a:t>
            </a:r>
            <a:endParaRPr lang="en-GB" sz="180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275263" y="1016331"/>
            <a:ext cx="4903304" cy="4623629"/>
            <a:chOff x="5275124" y="1016811"/>
            <a:chExt cx="4903735" cy="4622632"/>
          </a:xfrm>
        </p:grpSpPr>
        <p:pic>
          <p:nvPicPr>
            <p:cNvPr id="389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5892" y="1656729"/>
              <a:ext cx="4892967" cy="36697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38922" name="Rectangle 9"/>
            <p:cNvSpPr>
              <a:spLocks noChangeArrowheads="1"/>
            </p:cNvSpPr>
            <p:nvPr/>
          </p:nvSpPr>
          <p:spPr bwMode="auto">
            <a:xfrm>
              <a:off x="6570806" y="5300888"/>
              <a:ext cx="2422458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/>
                <a:t>Dissected white matter</a:t>
              </a:r>
            </a:p>
          </p:txBody>
        </p:sp>
        <p:sp>
          <p:nvSpPr>
            <p:cNvPr id="38923" name="TextBox 10"/>
            <p:cNvSpPr txBox="1">
              <a:spLocks noChangeArrowheads="1"/>
            </p:cNvSpPr>
            <p:nvPr/>
          </p:nvSpPr>
          <p:spPr bwMode="auto">
            <a:xfrm>
              <a:off x="5275124" y="1649894"/>
              <a:ext cx="138050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100">
                  <a:solidFill>
                    <a:schemeClr val="bg1"/>
                  </a:solidFill>
                </a:rPr>
                <a:t>c.f. Els Fieremans</a:t>
              </a:r>
            </a:p>
          </p:txBody>
        </p:sp>
        <p:sp>
          <p:nvSpPr>
            <p:cNvPr id="38924" name="Rectangle 15"/>
            <p:cNvSpPr>
              <a:spLocks noChangeArrowheads="1"/>
            </p:cNvSpPr>
            <p:nvPr/>
          </p:nvSpPr>
          <p:spPr bwMode="auto">
            <a:xfrm>
              <a:off x="5292586" y="1016811"/>
              <a:ext cx="4696240" cy="584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dirty="0">
                  <a:sym typeface="Wingdings" pitchFamily="2" charset="2"/>
                </a:rPr>
                <a:t> </a:t>
              </a:r>
              <a:r>
                <a:rPr lang="en-GB" u="sng" dirty="0"/>
                <a:t>relay</a:t>
              </a:r>
              <a:r>
                <a:rPr lang="en-GB" dirty="0"/>
                <a:t> and </a:t>
              </a:r>
              <a:r>
                <a:rPr lang="en-GB" u="sng" dirty="0"/>
                <a:t>coordinate</a:t>
              </a:r>
              <a:r>
                <a:rPr lang="en-GB" dirty="0"/>
                <a:t> communication between different brain regions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27025" y="1247775"/>
            <a:ext cx="4762500" cy="3889375"/>
            <a:chOff x="327163" y="1248178"/>
            <a:chExt cx="4762500" cy="3889525"/>
          </a:xfrm>
        </p:grpSpPr>
        <p:sp>
          <p:nvSpPr>
            <p:cNvPr id="38919" name="Rectangle 16"/>
            <p:cNvSpPr>
              <a:spLocks noChangeArrowheads="1"/>
            </p:cNvSpPr>
            <p:nvPr/>
          </p:nvSpPr>
          <p:spPr bwMode="auto">
            <a:xfrm>
              <a:off x="503238" y="1248178"/>
              <a:ext cx="449614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/>
                <a:t>The function of the axon is to transmit information to different neurons</a:t>
              </a:r>
            </a:p>
          </p:txBody>
        </p:sp>
        <p:pic>
          <p:nvPicPr>
            <p:cNvPr id="3892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163" y="1899203"/>
              <a:ext cx="4762500" cy="32385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15" name="Rectangle 14"/>
          <p:cNvSpPr/>
          <p:nvPr/>
        </p:nvSpPr>
        <p:spPr>
          <a:xfrm>
            <a:off x="305628" y="5853310"/>
            <a:ext cx="9275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latin typeface="Times New Roman" pitchFamily="18" charset="0"/>
              </a:rPr>
              <a:t>- </a:t>
            </a:r>
            <a:r>
              <a:rPr lang="en-GB" sz="1800" dirty="0" smtClean="0">
                <a:latin typeface="Times New Roman" pitchFamily="18" charset="0"/>
              </a:rPr>
              <a:t>E.g. measured </a:t>
            </a:r>
            <a:r>
              <a:rPr lang="en-GB" sz="1800" dirty="0" smtClean="0">
                <a:latin typeface="Times New Roman" pitchFamily="18" charset="0"/>
              </a:rPr>
              <a:t>with tracing techniques or diffusion </a:t>
            </a:r>
            <a:r>
              <a:rPr lang="en-GB" sz="1800" dirty="0" smtClean="0">
                <a:latin typeface="Times New Roman" pitchFamily="18" charset="0"/>
              </a:rPr>
              <a:t>tensor/spectrum </a:t>
            </a:r>
            <a:r>
              <a:rPr lang="en-GB" sz="1800" dirty="0" smtClean="0">
                <a:latin typeface="Times New Roman" pitchFamily="18" charset="0"/>
              </a:rPr>
              <a:t>imaging (</a:t>
            </a:r>
            <a:r>
              <a:rPr lang="en-GB" sz="1800" dirty="0" smtClean="0">
                <a:latin typeface="Times New Roman" pitchFamily="18" charset="0"/>
              </a:rPr>
              <a:t>DTI/DSI) </a:t>
            </a:r>
            <a:endParaRPr lang="en-GB" sz="18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66700" y="609600"/>
            <a:ext cx="5586413" cy="3779838"/>
            <a:chOff x="126" y="1302"/>
            <a:chExt cx="3519" cy="2381"/>
          </a:xfrm>
        </p:grpSpPr>
        <p:sp>
          <p:nvSpPr>
            <p:cNvPr id="44044" name="Rectangle 12"/>
            <p:cNvSpPr>
              <a:spLocks noChangeArrowheads="1"/>
            </p:cNvSpPr>
            <p:nvPr/>
          </p:nvSpPr>
          <p:spPr bwMode="auto">
            <a:xfrm>
              <a:off x="145" y="1302"/>
              <a:ext cx="3500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CH" sz="1800">
                  <a:solidFill>
                    <a:schemeClr val="tx2"/>
                  </a:solidFill>
                </a:rPr>
                <a:t/>
              </a:r>
              <a:br>
                <a:rPr lang="de-CH" sz="1800">
                  <a:solidFill>
                    <a:schemeClr val="tx2"/>
                  </a:solidFill>
                </a:rPr>
              </a:br>
              <a:r>
                <a:rPr lang="de-CH" sz="1800">
                  <a:solidFill>
                    <a:schemeClr val="tx2"/>
                  </a:solidFill>
                </a:rPr>
                <a:t>Knowing </a:t>
              </a:r>
              <a:r>
                <a:rPr lang="en-US" sz="1800">
                  <a:solidFill>
                    <a:schemeClr val="tx2"/>
                  </a:solidFill>
                </a:rPr>
                <a:t>anatomical connectivity is not enough...</a:t>
              </a:r>
            </a:p>
          </p:txBody>
        </p:sp>
        <p:sp>
          <p:nvSpPr>
            <p:cNvPr id="44045" name="Rectangle 13"/>
            <p:cNvSpPr>
              <a:spLocks noChangeArrowheads="1"/>
            </p:cNvSpPr>
            <p:nvPr/>
          </p:nvSpPr>
          <p:spPr bwMode="auto">
            <a:xfrm>
              <a:off x="126" y="1727"/>
              <a:ext cx="3326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GB" sz="2000" b="0"/>
                <a:t>Connections are recruited in a context-dependent fashion: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GB" sz="1800" b="0"/>
                <a:t>Local functions depend on network activity</a:t>
              </a:r>
            </a:p>
          </p:txBody>
        </p:sp>
        <p:sp>
          <p:nvSpPr>
            <p:cNvPr id="44046" name="Rectangle 14"/>
            <p:cNvSpPr>
              <a:spLocks noChangeArrowheads="1"/>
            </p:cNvSpPr>
            <p:nvPr/>
          </p:nvSpPr>
          <p:spPr bwMode="auto">
            <a:xfrm>
              <a:off x="126" y="2598"/>
              <a:ext cx="3516" cy="1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r>
                <a:rPr lang="en-GB" sz="2000" b="0" dirty="0"/>
                <a:t>Connections show </a:t>
              </a:r>
              <a:r>
                <a:rPr lang="en-GB" sz="2000" b="0" dirty="0" smtClean="0">
                  <a:latin typeface="+mj-lt"/>
                </a:rPr>
                <a:t>synaptic</a:t>
              </a:r>
              <a:r>
                <a:rPr lang="en-GB" sz="2000" dirty="0" smtClean="0">
                  <a:latin typeface="Arial Unicode MS" pitchFamily="34" charset="-128"/>
                </a:rPr>
                <a:t> </a:t>
              </a:r>
              <a:r>
                <a:rPr lang="en-GB" sz="2000" dirty="0" smtClean="0">
                  <a:latin typeface="Arial Unicode MS" pitchFamily="34" charset="-128"/>
                </a:rPr>
                <a:t> </a:t>
              </a:r>
              <a:r>
                <a:rPr lang="en-GB" sz="2000" b="0" dirty="0" smtClean="0"/>
                <a:t>plasticity</a:t>
              </a:r>
              <a:endParaRPr lang="en-GB" sz="2000" b="0" dirty="0"/>
            </a:p>
            <a:p>
              <a:pPr marL="742950" lvl="1" indent="-285750">
                <a:lnSpc>
                  <a:spcPct val="90000"/>
                </a:lnSpc>
                <a:spcBef>
                  <a:spcPct val="30000"/>
                </a:spcBef>
                <a:buFontTx/>
                <a:buChar char="–"/>
              </a:pPr>
              <a:r>
                <a:rPr lang="en-GB" sz="1800" b="0" dirty="0"/>
                <a:t>Critical for learning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30000"/>
                </a:spcBef>
                <a:buFontTx/>
                <a:buChar char="–"/>
              </a:pPr>
              <a:r>
                <a:rPr lang="en-GB" sz="1800" b="0" dirty="0"/>
                <a:t>Can occur both rapidly and slowly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42925" y="4807138"/>
            <a:ext cx="8299450" cy="457200"/>
            <a:chOff x="420" y="3793"/>
            <a:chExt cx="5228" cy="288"/>
          </a:xfrm>
        </p:grpSpPr>
        <p:sp>
          <p:nvSpPr>
            <p:cNvPr id="44042" name="AutoShape 15"/>
            <p:cNvSpPr>
              <a:spLocks noChangeArrowheads="1"/>
            </p:cNvSpPr>
            <p:nvPr/>
          </p:nvSpPr>
          <p:spPr bwMode="auto">
            <a:xfrm>
              <a:off x="420" y="3816"/>
              <a:ext cx="974" cy="243"/>
            </a:xfrm>
            <a:prstGeom prst="rightArrow">
              <a:avLst>
                <a:gd name="adj1" fmla="val 34981"/>
                <a:gd name="adj2" fmla="val 100002"/>
              </a:avLst>
            </a:prstGeom>
            <a:solidFill>
              <a:srgbClr val="FF3300"/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44043" name="Rectangle 16"/>
            <p:cNvSpPr>
              <a:spLocks noChangeArrowheads="1"/>
            </p:cNvSpPr>
            <p:nvPr/>
          </p:nvSpPr>
          <p:spPr bwMode="auto">
            <a:xfrm>
              <a:off x="1486" y="3793"/>
              <a:ext cx="416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GB" sz="2400" dirty="0">
                  <a:latin typeface="Arial Unicode MS" pitchFamily="34" charset="-128"/>
                </a:rPr>
                <a:t>Need to look at functional/effective connectivity.</a:t>
              </a:r>
            </a:p>
          </p:txBody>
        </p:sp>
      </p:grpSp>
      <p:sp>
        <p:nvSpPr>
          <p:cNvPr id="2061338" name="Text Box 26"/>
          <p:cNvSpPr txBox="1">
            <a:spLocks noChangeArrowheads="1"/>
          </p:cNvSpPr>
          <p:nvPr/>
        </p:nvSpPr>
        <p:spPr bwMode="auto">
          <a:xfrm>
            <a:off x="390387" y="5678399"/>
            <a:ext cx="93794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dirty="0" smtClean="0"/>
              <a:t>** </a:t>
            </a:r>
            <a:r>
              <a:rPr lang="en-GB" sz="1800" dirty="0" err="1" smtClean="0"/>
              <a:t>Anatomo</a:t>
            </a:r>
            <a:r>
              <a:rPr lang="en-GB" sz="1800" dirty="0" smtClean="0"/>
              <a:t>-functional </a:t>
            </a:r>
            <a:r>
              <a:rPr lang="en-GB" sz="1800" dirty="0"/>
              <a:t>connectivity: combine functional with structural connectivity</a:t>
            </a:r>
            <a:r>
              <a:rPr lang="en-GB" sz="1800" dirty="0" smtClean="0"/>
              <a:t>.</a:t>
            </a:r>
            <a:endParaRPr lang="en-GB" sz="1800" dirty="0"/>
          </a:p>
        </p:txBody>
      </p:sp>
      <p:sp>
        <p:nvSpPr>
          <p:cNvPr id="44038" name="TextBox 13"/>
          <p:cNvSpPr txBox="1">
            <a:spLocks noChangeArrowheads="1"/>
          </p:cNvSpPr>
          <p:nvPr/>
        </p:nvSpPr>
        <p:spPr bwMode="auto">
          <a:xfrm>
            <a:off x="307975" y="298450"/>
            <a:ext cx="69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FF0000"/>
                </a:solidFill>
              </a:rPr>
              <a:t>But:</a:t>
            </a:r>
          </a:p>
        </p:txBody>
      </p:sp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6123148" y="219919"/>
            <a:ext cx="3669033" cy="4335482"/>
            <a:chOff x="544" y="1747"/>
            <a:chExt cx="1832" cy="2371"/>
          </a:xfrm>
        </p:grpSpPr>
        <p:pic>
          <p:nvPicPr>
            <p:cNvPr id="16" name="Picture 4" descr="slide1_lar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4" y="1747"/>
              <a:ext cx="1832" cy="2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670" y="3079"/>
              <a:ext cx="327" cy="181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"/>
            <p:cNvSpPr>
              <a:spLocks noChangeShapeType="1"/>
            </p:cNvSpPr>
            <p:nvPr/>
          </p:nvSpPr>
          <p:spPr bwMode="auto">
            <a:xfrm flipH="1">
              <a:off x="1389" y="3013"/>
              <a:ext cx="131" cy="2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H="1">
              <a:off x="2065" y="2966"/>
              <a:ext cx="58" cy="463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3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ChangeArrowheads="1"/>
          </p:cNvSpPr>
          <p:nvPr/>
        </p:nvSpPr>
        <p:spPr bwMode="auto">
          <a:xfrm>
            <a:off x="127000" y="163513"/>
            <a:ext cx="3019425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FF"/>
                </a:solidFill>
              </a:rPr>
              <a:t>Functional connectivity</a:t>
            </a:r>
          </a:p>
        </p:txBody>
      </p:sp>
      <p:sp>
        <p:nvSpPr>
          <p:cNvPr id="2177044" name="Rectangle 3"/>
          <p:cNvSpPr>
            <a:spLocks noChangeArrowheads="1"/>
          </p:cNvSpPr>
          <p:nvPr/>
        </p:nvSpPr>
        <p:spPr bwMode="auto">
          <a:xfrm>
            <a:off x="501650" y="5370238"/>
            <a:ext cx="92583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</a:pPr>
            <a:r>
              <a:rPr lang="en-GB" dirty="0">
                <a:latin typeface="Arial Unicode MS" pitchFamily="34" charset="-128"/>
              </a:rPr>
              <a:t>- Seed-based correlation analysis</a:t>
            </a:r>
            <a:r>
              <a:rPr lang="en-GB" dirty="0">
                <a:solidFill>
                  <a:srgbClr val="FF0000"/>
                </a:solidFill>
                <a:latin typeface="Arial Unicode MS" pitchFamily="34" charset="-128"/>
              </a:rPr>
              <a:t> 	</a:t>
            </a:r>
            <a:r>
              <a:rPr lang="en-GB" dirty="0">
                <a:latin typeface="Arial Unicode MS" pitchFamily="34" charset="-128"/>
              </a:rPr>
              <a:t>		- Coherence analysis</a:t>
            </a:r>
          </a:p>
          <a:p>
            <a:pPr marL="342900" indent="-342900">
              <a:spcBef>
                <a:spcPct val="50000"/>
              </a:spcBef>
            </a:pPr>
            <a:r>
              <a:rPr lang="en-GB" dirty="0">
                <a:latin typeface="Arial Unicode MS" pitchFamily="34" charset="-128"/>
              </a:rPr>
              <a:t>- Eigen-decomposition (e.g. SVD)			- Clustering (e.g. FCM)</a:t>
            </a:r>
          </a:p>
          <a:p>
            <a:pPr marL="342900" indent="-342900">
              <a:spcBef>
                <a:spcPct val="50000"/>
              </a:spcBef>
            </a:pPr>
            <a:r>
              <a:rPr lang="en-GB" dirty="0">
                <a:latin typeface="Arial Unicode MS" pitchFamily="34" charset="-128"/>
              </a:rPr>
              <a:t>- Independent component analysis (ICA)</a:t>
            </a:r>
            <a:endParaRPr lang="en-GB" sz="1400" dirty="0">
              <a:solidFill>
                <a:srgbClr val="CC0066"/>
              </a:solidFill>
              <a:latin typeface="Arial Unicode MS" pitchFamily="34" charset="-128"/>
            </a:endParaRPr>
          </a:p>
        </p:txBody>
      </p:sp>
      <p:sp>
        <p:nvSpPr>
          <p:cNvPr id="45060" name="Rectangle 15"/>
          <p:cNvSpPr>
            <a:spLocks noChangeArrowheads="1"/>
          </p:cNvSpPr>
          <p:nvPr/>
        </p:nvSpPr>
        <p:spPr bwMode="auto">
          <a:xfrm>
            <a:off x="582613" y="685800"/>
            <a:ext cx="79496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800" dirty="0"/>
              <a:t>= statistical dependencies (temporal correlations) between activations.</a:t>
            </a:r>
            <a:endParaRPr lang="en-GB" sz="1800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1139825"/>
            <a:ext cx="2565400" cy="2173288"/>
            <a:chOff x="0" y="1139756"/>
            <a:chExt cx="2565400" cy="2172735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0" y="1139756"/>
              <a:ext cx="2565400" cy="2172735"/>
              <a:chOff x="0" y="1139756"/>
              <a:chExt cx="2565400" cy="2172735"/>
            </a:xfrm>
          </p:grpSpPr>
          <p:pic>
            <p:nvPicPr>
              <p:cNvPr id="45072" name="Picture 4" descr="noActivations_rend_sagLeft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1264616"/>
                <a:ext cx="2565400" cy="2047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073" name="Text Box 11"/>
              <p:cNvSpPr txBox="1">
                <a:spLocks noChangeArrowheads="1"/>
              </p:cNvSpPr>
              <p:nvPr/>
            </p:nvSpPr>
            <p:spPr bwMode="auto">
              <a:xfrm>
                <a:off x="0" y="1139756"/>
                <a:ext cx="1390124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800">
                    <a:solidFill>
                      <a:srgbClr val="FF3300"/>
                    </a:solidFill>
                    <a:latin typeface="Arial Unicode MS" pitchFamily="34" charset="-128"/>
                  </a:rPr>
                  <a:t>seed region</a:t>
                </a:r>
                <a:endParaRPr lang="en-US" sz="1800">
                  <a:solidFill>
                    <a:srgbClr val="FF3300"/>
                  </a:solidFill>
                  <a:latin typeface="Arial Unicode MS" pitchFamily="34" charset="-128"/>
                </a:endParaRPr>
              </a:p>
            </p:txBody>
          </p:sp>
        </p:grpSp>
        <p:sp>
          <p:nvSpPr>
            <p:cNvPr id="45067" name="Line 6"/>
            <p:cNvSpPr>
              <a:spLocks noChangeShapeType="1"/>
            </p:cNvSpPr>
            <p:nvPr/>
          </p:nvSpPr>
          <p:spPr bwMode="auto">
            <a:xfrm flipH="1">
              <a:off x="515938" y="1648792"/>
              <a:ext cx="1203919" cy="2159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068" name="Line 7"/>
            <p:cNvSpPr>
              <a:spLocks noChangeShapeType="1"/>
            </p:cNvSpPr>
            <p:nvPr/>
          </p:nvSpPr>
          <p:spPr bwMode="auto">
            <a:xfrm flipH="1">
              <a:off x="575669" y="1648792"/>
              <a:ext cx="1203919" cy="7207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069" name="Line 8"/>
            <p:cNvSpPr>
              <a:spLocks noChangeShapeType="1"/>
            </p:cNvSpPr>
            <p:nvPr/>
          </p:nvSpPr>
          <p:spPr bwMode="auto">
            <a:xfrm flipH="1">
              <a:off x="1118561" y="1720230"/>
              <a:ext cx="601296" cy="10810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070" name="Line 9"/>
            <p:cNvSpPr>
              <a:spLocks noChangeShapeType="1"/>
            </p:cNvSpPr>
            <p:nvPr/>
          </p:nvSpPr>
          <p:spPr bwMode="auto">
            <a:xfrm flipH="1">
              <a:off x="1660125" y="1648792"/>
              <a:ext cx="119463" cy="10080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071" name="Oval 10"/>
            <p:cNvSpPr>
              <a:spLocks noChangeArrowheads="1"/>
            </p:cNvSpPr>
            <p:nvPr/>
          </p:nvSpPr>
          <p:spPr bwMode="auto">
            <a:xfrm>
              <a:off x="1636713" y="1596404"/>
              <a:ext cx="215900" cy="2159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4" cstate="print"/>
          <a:srcRect r="6436" b="2434"/>
          <a:stretch>
            <a:fillRect/>
          </a:stretch>
        </p:blipFill>
        <p:spPr bwMode="auto">
          <a:xfrm>
            <a:off x="7229938" y="1514138"/>
            <a:ext cx="3038475" cy="3670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612134" y="1957388"/>
            <a:ext cx="4577654" cy="2880829"/>
            <a:chOff x="2611438" y="1957111"/>
            <a:chExt cx="4578075" cy="2880760"/>
          </a:xfrm>
        </p:grpSpPr>
        <p:pic>
          <p:nvPicPr>
            <p:cNvPr id="4506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11438" y="2256182"/>
              <a:ext cx="4578075" cy="25816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5065" name="Rectangle 39"/>
            <p:cNvSpPr>
              <a:spLocks noChangeArrowheads="1"/>
            </p:cNvSpPr>
            <p:nvPr/>
          </p:nvSpPr>
          <p:spPr bwMode="auto">
            <a:xfrm>
              <a:off x="2741060" y="1957111"/>
              <a:ext cx="2252540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>
                  <a:solidFill>
                    <a:srgbClr val="CC0066"/>
                  </a:solidFill>
                </a:rPr>
                <a:t>[Biswal et al. 1995 MRM]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70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254000" y="79375"/>
            <a:ext cx="9428163" cy="2047875"/>
            <a:chOff x="125" y="54"/>
            <a:chExt cx="5939" cy="1290"/>
          </a:xfrm>
        </p:grpSpPr>
        <p:sp>
          <p:nvSpPr>
            <p:cNvPr id="47118" name="Rectangle 16"/>
            <p:cNvSpPr>
              <a:spLocks noChangeArrowheads="1"/>
            </p:cNvSpPr>
            <p:nvPr/>
          </p:nvSpPr>
          <p:spPr bwMode="auto">
            <a:xfrm>
              <a:off x="125" y="162"/>
              <a:ext cx="3283" cy="4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000"/>
                <a:t>♣</a:t>
              </a:r>
              <a:r>
                <a:rPr lang="en-GB" sz="2400"/>
                <a:t> </a:t>
              </a:r>
              <a:r>
                <a:rPr lang="en-GB" sz="1800">
                  <a:solidFill>
                    <a:srgbClr val="0000FF"/>
                  </a:solidFill>
                </a:rPr>
                <a:t>Whole-brain regression with seed regions:</a:t>
              </a:r>
            </a:p>
            <a:p>
              <a:r>
                <a:rPr lang="en-GB" sz="1800"/>
                <a:t>	</a:t>
              </a:r>
              <a:r>
                <a:rPr lang="en-GB">
                  <a:sym typeface="Wingdings" pitchFamily="2" charset="2"/>
                </a:rPr>
                <a:t> functional connectivity maps</a:t>
              </a:r>
            </a:p>
          </p:txBody>
        </p:sp>
        <p:pic>
          <p:nvPicPr>
            <p:cNvPr id="47119" name="Picture 4" descr="noActivations_rend_sagLef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90" y="54"/>
              <a:ext cx="1616" cy="1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20" name="Text Box 11"/>
            <p:cNvSpPr txBox="1">
              <a:spLocks noChangeArrowheads="1"/>
            </p:cNvSpPr>
            <p:nvPr/>
          </p:nvSpPr>
          <p:spPr bwMode="auto">
            <a:xfrm>
              <a:off x="5188" y="207"/>
              <a:ext cx="876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800">
                  <a:solidFill>
                    <a:srgbClr val="FF3300"/>
                  </a:solidFill>
                  <a:latin typeface="Arial Unicode MS" pitchFamily="34" charset="-128"/>
                </a:rPr>
                <a:t>seed region</a:t>
              </a:r>
              <a:endParaRPr lang="en-US" sz="1800">
                <a:solidFill>
                  <a:srgbClr val="FF3300"/>
                </a:solidFill>
                <a:latin typeface="Arial Unicode MS" pitchFamily="34" charset="-128"/>
              </a:endParaRPr>
            </a:p>
          </p:txBody>
        </p:sp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4015" y="263"/>
              <a:ext cx="842" cy="759"/>
              <a:chOff x="3901" y="299"/>
              <a:chExt cx="842" cy="759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3901" y="332"/>
                <a:ext cx="796" cy="726"/>
                <a:chOff x="4238" y="1525"/>
                <a:chExt cx="952" cy="726"/>
              </a:xfrm>
            </p:grpSpPr>
            <p:sp>
              <p:nvSpPr>
                <p:cNvPr id="47124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4238" y="1525"/>
                  <a:ext cx="907" cy="13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7125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4283" y="1525"/>
                  <a:ext cx="907" cy="45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7126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4692" y="1570"/>
                  <a:ext cx="453" cy="68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7127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5100" y="1525"/>
                  <a:ext cx="90" cy="63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7123" name="Oval 10"/>
              <p:cNvSpPr>
                <a:spLocks noChangeArrowheads="1"/>
              </p:cNvSpPr>
              <p:nvPr/>
            </p:nvSpPr>
            <p:spPr bwMode="auto">
              <a:xfrm>
                <a:off x="4607" y="299"/>
                <a:ext cx="136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247650" y="1146175"/>
            <a:ext cx="5326063" cy="5326063"/>
            <a:chOff x="0" y="722"/>
            <a:chExt cx="3355" cy="3355"/>
          </a:xfrm>
        </p:grpSpPr>
        <p:pic>
          <p:nvPicPr>
            <p:cNvPr id="47114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" y="1312"/>
              <a:ext cx="3136" cy="21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7115" name="Text Box 11"/>
            <p:cNvSpPr txBox="1">
              <a:spLocks noChangeArrowheads="1"/>
            </p:cNvSpPr>
            <p:nvPr/>
          </p:nvSpPr>
          <p:spPr bwMode="auto">
            <a:xfrm>
              <a:off x="0" y="722"/>
              <a:ext cx="3355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♦ Controlled task: </a:t>
              </a:r>
            </a:p>
            <a:p>
              <a:r>
                <a:rPr lang="en-GB"/>
                <a:t>	reading words, pseudowords, letter strings.</a:t>
              </a:r>
            </a:p>
          </p:txBody>
        </p:sp>
        <p:sp>
          <p:nvSpPr>
            <p:cNvPr id="47116" name="Rectangle 12"/>
            <p:cNvSpPr>
              <a:spLocks noChangeArrowheads="1"/>
            </p:cNvSpPr>
            <p:nvPr/>
          </p:nvSpPr>
          <p:spPr bwMode="auto">
            <a:xfrm>
              <a:off x="1771" y="1067"/>
              <a:ext cx="1517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>
                  <a:solidFill>
                    <a:srgbClr val="CC0066"/>
                  </a:solidFill>
                </a:rPr>
                <a:t>[Bokde et al. 2001 </a:t>
              </a:r>
              <a:r>
                <a:rPr lang="en-GB" sz="1400" i="1">
                  <a:solidFill>
                    <a:srgbClr val="CC0066"/>
                  </a:solidFill>
                </a:rPr>
                <a:t>Neuron</a:t>
              </a:r>
              <a:r>
                <a:rPr lang="en-GB" sz="1400">
                  <a:solidFill>
                    <a:srgbClr val="CC0066"/>
                  </a:solidFill>
                </a:rPr>
                <a:t>]</a:t>
              </a:r>
            </a:p>
          </p:txBody>
        </p:sp>
        <p:sp>
          <p:nvSpPr>
            <p:cNvPr id="47117" name="Text Box 35"/>
            <p:cNvSpPr txBox="1">
              <a:spLocks noChangeArrowheads="1"/>
            </p:cNvSpPr>
            <p:nvPr/>
          </p:nvSpPr>
          <p:spPr bwMode="auto">
            <a:xfrm>
              <a:off x="228" y="3554"/>
              <a:ext cx="2380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Seed ROI = left inferior frontal gyrus.</a:t>
              </a:r>
            </a:p>
            <a:p>
              <a:r>
                <a:rPr lang="en-GB"/>
                <a:t>Functional connectivity maps vary </a:t>
              </a:r>
              <a:br>
                <a:rPr lang="en-GB"/>
              </a:br>
              <a:r>
                <a:rPr lang="en-GB"/>
                <a:t>	with word type.</a:t>
              </a:r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5402263" y="2265363"/>
            <a:ext cx="4818062" cy="4449762"/>
            <a:chOff x="3403" y="1427"/>
            <a:chExt cx="3035" cy="2803"/>
          </a:xfrm>
        </p:grpSpPr>
        <p:pic>
          <p:nvPicPr>
            <p:cNvPr id="47109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 l="32631"/>
            <a:stretch>
              <a:fillRect/>
            </a:stretch>
          </p:blipFill>
          <p:spPr bwMode="auto">
            <a:xfrm>
              <a:off x="4044" y="1973"/>
              <a:ext cx="2328" cy="14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7110" name="Rectangle 14"/>
            <p:cNvSpPr>
              <a:spLocks noChangeArrowheads="1"/>
            </p:cNvSpPr>
            <p:nvPr/>
          </p:nvSpPr>
          <p:spPr bwMode="auto">
            <a:xfrm>
              <a:off x="4498" y="1769"/>
              <a:ext cx="194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dirty="0">
                  <a:solidFill>
                    <a:srgbClr val="CC0066"/>
                  </a:solidFill>
                </a:rPr>
                <a:t>[</a:t>
              </a:r>
              <a:r>
                <a:rPr lang="en-GB" sz="1400" dirty="0" err="1">
                  <a:solidFill>
                    <a:srgbClr val="CC0066"/>
                  </a:solidFill>
                </a:rPr>
                <a:t>Hampson</a:t>
              </a:r>
              <a:r>
                <a:rPr lang="en-GB" sz="1400" dirty="0">
                  <a:solidFill>
                    <a:srgbClr val="CC0066"/>
                  </a:solidFill>
                </a:rPr>
                <a:t> et al. 2006 </a:t>
              </a:r>
              <a:r>
                <a:rPr lang="en-GB" sz="1400" i="1" dirty="0" err="1">
                  <a:solidFill>
                    <a:srgbClr val="CC0066"/>
                  </a:solidFill>
                </a:rPr>
                <a:t>Neuroimage</a:t>
              </a:r>
              <a:r>
                <a:rPr lang="en-GB" sz="1400" dirty="0">
                  <a:solidFill>
                    <a:srgbClr val="CC0066"/>
                  </a:solidFill>
                </a:rPr>
                <a:t>]</a:t>
              </a:r>
            </a:p>
          </p:txBody>
        </p:sp>
        <p:sp>
          <p:nvSpPr>
            <p:cNvPr id="47111" name="Text Box 17"/>
            <p:cNvSpPr txBox="1">
              <a:spLocks noChangeArrowheads="1"/>
            </p:cNvSpPr>
            <p:nvPr/>
          </p:nvSpPr>
          <p:spPr bwMode="auto">
            <a:xfrm>
              <a:off x="3533" y="1427"/>
              <a:ext cx="2619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♦ Uncontrolled task (= unlocked onsets): </a:t>
              </a:r>
            </a:p>
            <a:p>
              <a:r>
                <a:rPr lang="en-GB"/>
                <a:t>	continuous sentence reading.</a:t>
              </a:r>
            </a:p>
          </p:txBody>
        </p:sp>
        <p:sp>
          <p:nvSpPr>
            <p:cNvPr id="47112" name="Text Box 18"/>
            <p:cNvSpPr txBox="1">
              <a:spLocks noChangeArrowheads="1"/>
            </p:cNvSpPr>
            <p:nvPr/>
          </p:nvSpPr>
          <p:spPr bwMode="auto">
            <a:xfrm>
              <a:off x="3403" y="4018"/>
              <a:ext cx="2851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E.g. watching movies / sleep / hallucinations</a:t>
              </a:r>
            </a:p>
          </p:txBody>
        </p:sp>
        <p:sp>
          <p:nvSpPr>
            <p:cNvPr id="47113" name="Text Box 36"/>
            <p:cNvSpPr txBox="1">
              <a:spLocks noChangeArrowheads="1"/>
            </p:cNvSpPr>
            <p:nvPr/>
          </p:nvSpPr>
          <p:spPr bwMode="auto">
            <a:xfrm>
              <a:off x="3655" y="3462"/>
              <a:ext cx="2685" cy="5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Seed ROI = left angular gyrus.</a:t>
              </a:r>
            </a:p>
            <a:p>
              <a:r>
                <a:rPr lang="en-GB"/>
                <a:t>Functional connectivity maps vary during </a:t>
              </a:r>
              <a:br>
                <a:rPr lang="en-GB"/>
              </a:br>
              <a:r>
                <a:rPr lang="en-GB"/>
                <a:t>	(natural) reading of sentences.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8350" y="285750"/>
            <a:ext cx="8743950" cy="820738"/>
          </a:xfrm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chemeClr val="tx1"/>
                </a:solidFill>
                <a:latin typeface="Arial Unicode MS" pitchFamily="34" charset="-128"/>
              </a:rPr>
              <a:t>Pros &amp; Cons of functional connectivity analysis </a:t>
            </a:r>
            <a:endParaRPr lang="en-US" sz="3200" b="1" smtClean="0">
              <a:solidFill>
                <a:schemeClr val="tx1"/>
              </a:solidFill>
              <a:latin typeface="Arial Unicode MS" pitchFamily="34" charset="-128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8597900" y="1252538"/>
            <a:ext cx="1190625" cy="5356225"/>
            <a:chOff x="8597900" y="1252538"/>
            <a:chExt cx="1190625" cy="5356225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599488" y="1252538"/>
              <a:ext cx="1189037" cy="1219200"/>
              <a:chOff x="1872" y="4464"/>
              <a:chExt cx="1500" cy="1455"/>
            </a:xfrm>
          </p:grpSpPr>
          <p:pic>
            <p:nvPicPr>
              <p:cNvPr id="50195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72" y="4464"/>
                <a:ext cx="1500" cy="1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196" name="Line 8"/>
              <p:cNvSpPr>
                <a:spLocks noChangeShapeType="1"/>
              </p:cNvSpPr>
              <p:nvPr/>
            </p:nvSpPr>
            <p:spPr bwMode="auto">
              <a:xfrm>
                <a:off x="2448" y="489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8599488" y="5389563"/>
              <a:ext cx="1189037" cy="1219200"/>
              <a:chOff x="4032" y="4464"/>
              <a:chExt cx="1500" cy="1455"/>
            </a:xfrm>
          </p:grpSpPr>
          <p:pic>
            <p:nvPicPr>
              <p:cNvPr id="50192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32" y="4464"/>
                <a:ext cx="1500" cy="1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193" name="Line 11"/>
              <p:cNvSpPr>
                <a:spLocks noChangeShapeType="1"/>
              </p:cNvSpPr>
              <p:nvPr/>
            </p:nvSpPr>
            <p:spPr bwMode="auto">
              <a:xfrm>
                <a:off x="4464" y="5040"/>
                <a:ext cx="144" cy="2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194" name="Line 12"/>
              <p:cNvSpPr>
                <a:spLocks noChangeShapeType="1"/>
              </p:cNvSpPr>
              <p:nvPr/>
            </p:nvSpPr>
            <p:spPr bwMode="auto">
              <a:xfrm flipV="1">
                <a:off x="4896" y="5040"/>
                <a:ext cx="288" cy="2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8597900" y="3986213"/>
              <a:ext cx="1189038" cy="1219200"/>
              <a:chOff x="6336" y="4464"/>
              <a:chExt cx="1500" cy="1455"/>
            </a:xfrm>
          </p:grpSpPr>
          <p:pic>
            <p:nvPicPr>
              <p:cNvPr id="50189" name="Picture 1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336" y="4464"/>
                <a:ext cx="1500" cy="1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190" name="Line 15"/>
              <p:cNvSpPr>
                <a:spLocks noChangeShapeType="1"/>
              </p:cNvSpPr>
              <p:nvPr/>
            </p:nvSpPr>
            <p:spPr bwMode="auto">
              <a:xfrm flipH="1" flipV="1">
                <a:off x="6768" y="5040"/>
                <a:ext cx="144" cy="2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191" name="Line 16"/>
              <p:cNvSpPr>
                <a:spLocks noChangeShapeType="1"/>
              </p:cNvSpPr>
              <p:nvPr/>
            </p:nvSpPr>
            <p:spPr bwMode="auto">
              <a:xfrm flipV="1">
                <a:off x="7200" y="5040"/>
                <a:ext cx="288" cy="2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8599488" y="2595563"/>
              <a:ext cx="1189037" cy="1219200"/>
              <a:chOff x="5417" y="1635"/>
              <a:chExt cx="749" cy="768"/>
            </a:xfrm>
          </p:grpSpPr>
          <p:pic>
            <p:nvPicPr>
              <p:cNvPr id="50187" name="Picture 1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417" y="1635"/>
                <a:ext cx="749" cy="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188" name="Line 19"/>
              <p:cNvSpPr>
                <a:spLocks noChangeShapeType="1"/>
              </p:cNvSpPr>
              <p:nvPr/>
            </p:nvSpPr>
            <p:spPr bwMode="auto">
              <a:xfrm>
                <a:off x="5705" y="1863"/>
                <a:ext cx="21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357188" y="1341438"/>
            <a:ext cx="7405687" cy="1779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2400" dirty="0">
                <a:latin typeface="+mn-lt"/>
                <a:cs typeface="+mn-cs"/>
              </a:rPr>
              <a:t>** Pros: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000" b="0" dirty="0">
                <a:latin typeface="+mn-lt"/>
                <a:cs typeface="+mn-cs"/>
              </a:rPr>
              <a:t>- Easy to compute;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000" b="0" dirty="0">
                <a:latin typeface="+mn-lt"/>
                <a:cs typeface="+mn-cs"/>
              </a:rPr>
              <a:t>- useful when we have no experimental control over the system of interest and no model of what caused the data (e.g. sleep, hallucinations, natural vision).</a:t>
            </a:r>
          </a:p>
          <a:p>
            <a:pPr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450" y="3478213"/>
            <a:ext cx="7029450" cy="9794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2400" dirty="0">
                <a:latin typeface="+mn-lt"/>
                <a:cs typeface="+mn-cs"/>
              </a:rPr>
              <a:t>** Cons: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000" b="0" dirty="0">
                <a:latin typeface="+mn-lt"/>
                <a:cs typeface="+mn-cs"/>
              </a:rPr>
              <a:t>- interpretation of resulting patterns is difficult / arbitrary; 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000" b="0" dirty="0">
                <a:latin typeface="+mn-lt"/>
                <a:cs typeface="+mn-cs"/>
              </a:rPr>
              <a:t>- no mechanistic insight.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8475" y="5051425"/>
            <a:ext cx="4806950" cy="479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  <a:sym typeface="Wingdings" pitchFamily="2" charset="2"/>
              </a:rPr>
              <a:t>	Effective connectivity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9.9|2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3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S:\vortrag_000523\Ahmet\Power_Point_Vorlagen\csn.pot</Template>
  <TotalTime>36028</TotalTime>
  <Words>2453</Words>
  <Application>Microsoft Office PowerPoint</Application>
  <PresentationFormat>35mm Slides</PresentationFormat>
  <Paragraphs>572</Paragraphs>
  <Slides>43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Default Design</vt:lpstr>
      <vt:lpstr>1_Default Design</vt:lpstr>
      <vt:lpstr>Image</vt:lpstr>
      <vt:lpstr>PHOTO-PAINT</vt:lpstr>
      <vt:lpstr>Microsoft Equation 3.0</vt:lpstr>
      <vt:lpstr>Equation</vt:lpstr>
      <vt:lpstr>CorelDRAW</vt:lpstr>
      <vt:lpstr>DCM: Dynamic Causal Modelling for fMRI </vt:lpstr>
      <vt:lpstr>Slide 2</vt:lpstr>
      <vt:lpstr>Slide 3</vt:lpstr>
      <vt:lpstr>Slide 4</vt:lpstr>
      <vt:lpstr>Slide 5</vt:lpstr>
      <vt:lpstr>Slide 6</vt:lpstr>
      <vt:lpstr>Slide 7</vt:lpstr>
      <vt:lpstr>Slide 8</vt:lpstr>
      <vt:lpstr>Pros &amp; Cons of functional connectivity analysis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Neurodynamics: 2 nodes with input</vt:lpstr>
      <vt:lpstr>Neurodynamics: positive modulation</vt:lpstr>
      <vt:lpstr>Neurodynamics: reciprocal connections</vt:lpstr>
      <vt:lpstr>bilinear  dynamic  system</vt:lpstr>
      <vt:lpstr>Bilinear state equation in DCM for fMRI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DCM: practical steps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FIL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DCM</dc:title>
  <dc:creator>Klaas Enno Stephan</dc:creator>
  <cp:lastModifiedBy>mseghier</cp:lastModifiedBy>
  <cp:revision>2303</cp:revision>
  <cp:lastPrinted>2000-08-31T18:39:38Z</cp:lastPrinted>
  <dcterms:created xsi:type="dcterms:W3CDTF">2000-05-18T20:05:13Z</dcterms:created>
  <dcterms:modified xsi:type="dcterms:W3CDTF">2013-10-18T17:23:18Z</dcterms:modified>
</cp:coreProperties>
</file>