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7.xml" ContentType="application/vnd.openxmlformats-officedocument.presentationml.notesSlide+xml"/>
  <Override PartName="/ppt/embeddings/oleObject4.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tags/tag1.xml" ContentType="application/vnd.openxmlformats-officedocument.presentationml.tags+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0.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11.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12.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8.bin" ContentType="application/vnd.openxmlformats-officedocument.oleObject"/>
  <Override PartName="/ppt/tags/tag3.xml" ContentType="application/vnd.openxmlformats-officedocument.presentationml.tags+xml"/>
  <Override PartName="/ppt/notesSlides/notesSlide21.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22.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notesSlides/notesSlide23.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17" r:id="rId1"/>
  </p:sldMasterIdLst>
  <p:notesMasterIdLst>
    <p:notesMasterId r:id="rId61"/>
  </p:notesMasterIdLst>
  <p:handoutMasterIdLst>
    <p:handoutMasterId r:id="rId62"/>
  </p:handoutMasterIdLst>
  <p:sldIdLst>
    <p:sldId id="354" r:id="rId2"/>
    <p:sldId id="510" r:id="rId3"/>
    <p:sldId id="444" r:id="rId4"/>
    <p:sldId id="541" r:id="rId5"/>
    <p:sldId id="442" r:id="rId6"/>
    <p:sldId id="496" r:id="rId7"/>
    <p:sldId id="554" r:id="rId8"/>
    <p:sldId id="515" r:id="rId9"/>
    <p:sldId id="559" r:id="rId10"/>
    <p:sldId id="555" r:id="rId11"/>
    <p:sldId id="517" r:id="rId12"/>
    <p:sldId id="458" r:id="rId13"/>
    <p:sldId id="518" r:id="rId14"/>
    <p:sldId id="556" r:id="rId15"/>
    <p:sldId id="530" r:id="rId16"/>
    <p:sldId id="531" r:id="rId17"/>
    <p:sldId id="557" r:id="rId18"/>
    <p:sldId id="461" r:id="rId19"/>
    <p:sldId id="502" r:id="rId20"/>
    <p:sldId id="476" r:id="rId21"/>
    <p:sldId id="522" r:id="rId22"/>
    <p:sldId id="473" r:id="rId23"/>
    <p:sldId id="528" r:id="rId24"/>
    <p:sldId id="505" r:id="rId25"/>
    <p:sldId id="474" r:id="rId26"/>
    <p:sldId id="527" r:id="rId27"/>
    <p:sldId id="529" r:id="rId28"/>
    <p:sldId id="506" r:id="rId29"/>
    <p:sldId id="542" r:id="rId30"/>
    <p:sldId id="558" r:id="rId31"/>
    <p:sldId id="536" r:id="rId32"/>
    <p:sldId id="479" r:id="rId33"/>
    <p:sldId id="537" r:id="rId34"/>
    <p:sldId id="538" r:id="rId35"/>
    <p:sldId id="539" r:id="rId36"/>
    <p:sldId id="560" r:id="rId37"/>
    <p:sldId id="561" r:id="rId38"/>
    <p:sldId id="540" r:id="rId39"/>
    <p:sldId id="548" r:id="rId40"/>
    <p:sldId id="545" r:id="rId41"/>
    <p:sldId id="546" r:id="rId42"/>
    <p:sldId id="547" r:id="rId43"/>
    <p:sldId id="491" r:id="rId44"/>
    <p:sldId id="549" r:id="rId45"/>
    <p:sldId id="562" r:id="rId46"/>
    <p:sldId id="563" r:id="rId47"/>
    <p:sldId id="564" r:id="rId48"/>
    <p:sldId id="565" r:id="rId49"/>
    <p:sldId id="566" r:id="rId50"/>
    <p:sldId id="567" r:id="rId51"/>
    <p:sldId id="568" r:id="rId52"/>
    <p:sldId id="550" r:id="rId53"/>
    <p:sldId id="551" r:id="rId54"/>
    <p:sldId id="553" r:id="rId55"/>
    <p:sldId id="508" r:id="rId56"/>
    <p:sldId id="494" r:id="rId57"/>
    <p:sldId id="552" r:id="rId58"/>
    <p:sldId id="533" r:id="rId59"/>
    <p:sldId id="534" r:id="rId60"/>
  </p:sldIdLst>
  <p:sldSz cx="9906000" cy="6858000" type="A4"/>
  <p:notesSz cx="7099300" cy="10234613"/>
  <p:defaultTex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5050"/>
    <a:srgbClr val="0000FF"/>
    <a:srgbClr val="A2B4CA"/>
    <a:srgbClr val="E4E9F0"/>
    <a:srgbClr val="AD23A3"/>
    <a:srgbClr val="D2DBE6"/>
    <a:srgbClr val="819AB7"/>
    <a:srgbClr val="265890"/>
    <a:srgbClr val="2641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56574" autoAdjust="0"/>
  </p:normalViewPr>
  <p:slideViewPr>
    <p:cSldViewPr>
      <p:cViewPr>
        <p:scale>
          <a:sx n="102" d="100"/>
          <a:sy n="102" d="100"/>
        </p:scale>
        <p:origin x="-80" y="-10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534" y="-6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 Id="rId3"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1" Type="http://schemas.openxmlformats.org/officeDocument/2006/relationships/image" Target="../media/image33.wmf"/><Relationship Id="rId2"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 Id="rId2"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6.wmf"/><Relationship Id="rId2"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0.wmf"/><Relationship Id="rId2" Type="http://schemas.openxmlformats.org/officeDocument/2006/relationships/image" Target="../media/image61.wmf"/><Relationship Id="rId3"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5.wmf"/><Relationship Id="rId2" Type="http://schemas.openxmlformats.org/officeDocument/2006/relationships/image" Target="../media/image6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2.wmf"/><Relationship Id="rId4" Type="http://schemas.openxmlformats.org/officeDocument/2006/relationships/image" Target="../media/image83.wmf"/><Relationship Id="rId1" Type="http://schemas.openxmlformats.org/officeDocument/2006/relationships/image" Target="../media/image80.wmf"/><Relationship Id="rId2"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image" Target="../media/image19.emf"/><Relationship Id="rId2"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49C21C53-3BA7-4986-B5B7-6B6E3D0D18BF}" type="datetimeFigureOut">
              <a:rPr lang="en-US" smtClean="0"/>
              <a:pPr/>
              <a:t>5/8/14</a:t>
            </a:fld>
            <a:endParaRPr lang="en-GB"/>
          </a:p>
        </p:txBody>
      </p:sp>
      <p:sp>
        <p:nvSpPr>
          <p:cNvPr id="4" name="Footer Placeholder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en-GB"/>
          </a:p>
        </p:txBody>
      </p:sp>
      <p:sp>
        <p:nvSpPr>
          <p:cNvPr id="5" name="Slide Number Placeholder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394DF229-A1E3-4609-A26E-F89C89D3E48D}" type="slidenum">
              <a:rPr lang="en-GB" smtClean="0"/>
              <a:pPr/>
              <a:t>‹#›</a:t>
            </a:fld>
            <a:endParaRPr lang="en-GB"/>
          </a:p>
        </p:txBody>
      </p:sp>
    </p:spTree>
    <p:extLst>
      <p:ext uri="{BB962C8B-B14F-4D97-AF65-F5344CB8AC3E}">
        <p14:creationId xmlns:p14="http://schemas.microsoft.com/office/powerpoint/2010/main" val="126471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912C2FEA-DF0E-4F89-801F-E606A3BC516B}" type="datetimeFigureOut">
              <a:rPr lang="en-US" smtClean="0"/>
              <a:pPr/>
              <a:t>5/8/14</a:t>
            </a:fld>
            <a:endParaRPr lang="en-GB"/>
          </a:p>
        </p:txBody>
      </p:sp>
      <p:sp>
        <p:nvSpPr>
          <p:cNvPr id="4" name="Slide Image Placeholder 3"/>
          <p:cNvSpPr>
            <a:spLocks noGrp="1" noRot="1" noChangeAspect="1"/>
          </p:cNvSpPr>
          <p:nvPr>
            <p:ph type="sldImg" idx="2"/>
          </p:nvPr>
        </p:nvSpPr>
        <p:spPr>
          <a:xfrm>
            <a:off x="777875" y="768350"/>
            <a:ext cx="5543550" cy="3836988"/>
          </a:xfrm>
          <a:prstGeom prst="rect">
            <a:avLst/>
          </a:prstGeom>
          <a:noFill/>
          <a:ln w="12700">
            <a:solidFill>
              <a:prstClr val="black"/>
            </a:solidFill>
          </a:ln>
        </p:spPr>
        <p:txBody>
          <a:bodyPr vert="horz" lIns="94768" tIns="47384" rIns="94768" bIns="47384"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en-GB"/>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4B18AF5E-E470-4C1A-A10D-3E5F772E4D50}" type="slidenum">
              <a:rPr lang="en-GB" smtClean="0"/>
              <a:pPr/>
              <a:t>‹#›</a:t>
            </a:fld>
            <a:endParaRPr lang="en-GB"/>
          </a:p>
        </p:txBody>
      </p:sp>
    </p:spTree>
    <p:extLst>
      <p:ext uri="{BB962C8B-B14F-4D97-AF65-F5344CB8AC3E}">
        <p14:creationId xmlns:p14="http://schemas.microsoft.com/office/powerpoint/2010/main" val="951689203"/>
      </p:ext>
    </p:extLst>
  </p:cSld>
  <p:clrMap bg1="lt1" tx1="dk1" bg2="lt2" tx2="dk2" accent1="accent1" accent2="accent2" accent3="accent3" accent4="accent4" accent5="accent5" accent6="accent6" hlink="hlink" folHlink="folHlink"/>
  <p:notesStyle>
    <a:lvl1pPr marL="0" algn="l" defTabSz="930320" rtl="0" eaLnBrk="1" latinLnBrk="0" hangingPunct="1">
      <a:defRPr sz="1200" kern="1200">
        <a:solidFill>
          <a:schemeClr val="tx1"/>
        </a:solidFill>
        <a:latin typeface="+mn-lt"/>
        <a:ea typeface="+mn-ea"/>
        <a:cs typeface="+mn-cs"/>
      </a:defRPr>
    </a:lvl1pPr>
    <a:lvl2pPr marL="465160" algn="l" defTabSz="930320" rtl="0" eaLnBrk="1" latinLnBrk="0" hangingPunct="1">
      <a:defRPr sz="1200" kern="1200">
        <a:solidFill>
          <a:schemeClr val="tx1"/>
        </a:solidFill>
        <a:latin typeface="+mn-lt"/>
        <a:ea typeface="+mn-ea"/>
        <a:cs typeface="+mn-cs"/>
      </a:defRPr>
    </a:lvl2pPr>
    <a:lvl3pPr marL="930320" algn="l" defTabSz="930320" rtl="0" eaLnBrk="1" latinLnBrk="0" hangingPunct="1">
      <a:defRPr sz="1200" kern="1200">
        <a:solidFill>
          <a:schemeClr val="tx1"/>
        </a:solidFill>
        <a:latin typeface="+mn-lt"/>
        <a:ea typeface="+mn-ea"/>
        <a:cs typeface="+mn-cs"/>
      </a:defRPr>
    </a:lvl3pPr>
    <a:lvl4pPr marL="1395481" algn="l" defTabSz="930320" rtl="0" eaLnBrk="1" latinLnBrk="0" hangingPunct="1">
      <a:defRPr sz="1200" kern="1200">
        <a:solidFill>
          <a:schemeClr val="tx1"/>
        </a:solidFill>
        <a:latin typeface="+mn-lt"/>
        <a:ea typeface="+mn-ea"/>
        <a:cs typeface="+mn-cs"/>
      </a:defRPr>
    </a:lvl4pPr>
    <a:lvl5pPr marL="1860641" algn="l" defTabSz="930320" rtl="0" eaLnBrk="1" latinLnBrk="0" hangingPunct="1">
      <a:defRPr sz="1200" kern="1200">
        <a:solidFill>
          <a:schemeClr val="tx1"/>
        </a:solidFill>
        <a:latin typeface="+mn-lt"/>
        <a:ea typeface="+mn-ea"/>
        <a:cs typeface="+mn-cs"/>
      </a:defRPr>
    </a:lvl5pPr>
    <a:lvl6pPr marL="2325801" algn="l" defTabSz="930320" rtl="0" eaLnBrk="1" latinLnBrk="0" hangingPunct="1">
      <a:defRPr sz="1200" kern="1200">
        <a:solidFill>
          <a:schemeClr val="tx1"/>
        </a:solidFill>
        <a:latin typeface="+mn-lt"/>
        <a:ea typeface="+mn-ea"/>
        <a:cs typeface="+mn-cs"/>
      </a:defRPr>
    </a:lvl6pPr>
    <a:lvl7pPr marL="2790961" algn="l" defTabSz="930320" rtl="0" eaLnBrk="1" latinLnBrk="0" hangingPunct="1">
      <a:defRPr sz="1200" kern="1200">
        <a:solidFill>
          <a:schemeClr val="tx1"/>
        </a:solidFill>
        <a:latin typeface="+mn-lt"/>
        <a:ea typeface="+mn-ea"/>
        <a:cs typeface="+mn-cs"/>
      </a:defRPr>
    </a:lvl7pPr>
    <a:lvl8pPr marL="3256122" algn="l" defTabSz="930320" rtl="0" eaLnBrk="1" latinLnBrk="0" hangingPunct="1">
      <a:defRPr sz="1200" kern="1200">
        <a:solidFill>
          <a:schemeClr val="tx1"/>
        </a:solidFill>
        <a:latin typeface="+mn-lt"/>
        <a:ea typeface="+mn-ea"/>
        <a:cs typeface="+mn-cs"/>
      </a:defRPr>
    </a:lvl8pPr>
    <a:lvl9pPr marL="3721282" algn="l" defTabSz="9303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0320" rtl="0" eaLnBrk="1" fontAlgn="auto" latinLnBrk="0" hangingPunct="1">
              <a:lnSpc>
                <a:spcPct val="100000"/>
              </a:lnSpc>
              <a:spcBef>
                <a:spcPts val="0"/>
              </a:spcBef>
              <a:spcAft>
                <a:spcPts val="0"/>
              </a:spcAft>
              <a:buClrTx/>
              <a:buSzTx/>
              <a:buFontTx/>
              <a:buNone/>
              <a:tabLst/>
              <a:defRPr/>
            </a:pPr>
            <a:r>
              <a:rPr lang="en-GB" baseline="0" dirty="0" smtClean="0"/>
              <a:t>Light blue RGB: </a:t>
            </a:r>
            <a:r>
              <a:rPr lang="en-GB" dirty="0" smtClean="0"/>
              <a:t>129 154 183</a:t>
            </a:r>
          </a:p>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Purple: 173 35 63</a:t>
            </a:r>
          </a:p>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Bullet points</a:t>
            </a:r>
            <a:r>
              <a:rPr lang="en-GB" baseline="0" dirty="0" smtClean="0"/>
              <a:t> RGB: </a:t>
            </a:r>
            <a:r>
              <a:rPr lang="en-GB" dirty="0" smtClean="0"/>
              <a:t>69 87 129</a:t>
            </a:r>
          </a:p>
          <a:p>
            <a:pPr marL="0" marR="0" indent="0" algn="l" defTabSz="93032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Other stuff: 38 88 144</a:t>
            </a:r>
          </a:p>
          <a:p>
            <a:pPr marL="0" marR="0" indent="0" algn="l" defTabSz="93032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Text: 65 88 125</a:t>
            </a:r>
          </a:p>
          <a:p>
            <a:endParaRPr lang="en-GB" baseline="0" dirty="0" smtClean="0"/>
          </a:p>
        </p:txBody>
      </p:sp>
      <p:sp>
        <p:nvSpPr>
          <p:cNvPr id="4" name="Slide Number Placeholder 3"/>
          <p:cNvSpPr>
            <a:spLocks noGrp="1"/>
          </p:cNvSpPr>
          <p:nvPr>
            <p:ph type="sldNum" sz="quarter" idx="10"/>
          </p:nvPr>
        </p:nvSpPr>
        <p:spPr/>
        <p:txBody>
          <a:bodyPr/>
          <a:lstStyle/>
          <a:p>
            <a:fld id="{4B18AF5E-E470-4C1A-A10D-3E5F772E4D5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776288" y="768350"/>
            <a:ext cx="5543550" cy="3838575"/>
          </a:xfrm>
          <a:ln/>
        </p:spPr>
      </p:sp>
      <p:sp>
        <p:nvSpPr>
          <p:cNvPr id="76803" name="Rectangle 3"/>
          <p:cNvSpPr>
            <a:spLocks noGrp="1" noChangeArrowheads="1"/>
          </p:cNvSpPr>
          <p:nvPr>
            <p:ph type="body" idx="1"/>
          </p:nvPr>
        </p:nvSpPr>
        <p:spPr>
          <a:noFill/>
          <a:ln/>
        </p:spPr>
        <p:txBody>
          <a:bodyPr lIns="85972" tIns="42986" rIns="85972" bIns="42986"/>
          <a:lstStyle/>
          <a:p>
            <a:r>
              <a:rPr lang="en-US" dirty="0" smtClean="0"/>
              <a:t>So what are the parameters in this model? Let</a:t>
            </a:r>
            <a:r>
              <a:rPr lang="en-US" baseline="0" dirty="0" smtClean="0"/>
              <a:t> me explain this to you with the simplest DCM possible: A node with a </a:t>
            </a:r>
            <a:r>
              <a:rPr lang="en-US" baseline="0" dirty="0" err="1" smtClean="0"/>
              <a:t>selfconnection</a:t>
            </a:r>
            <a:r>
              <a:rPr lang="en-US" baseline="0" dirty="0" smtClean="0"/>
              <a:t>. </a:t>
            </a:r>
          </a:p>
          <a:p>
            <a:r>
              <a:rPr lang="en-US" baseline="0" dirty="0" smtClean="0"/>
              <a:t>If I want to look at the temporal dynamics</a:t>
            </a:r>
            <a:endParaRPr lang="en-US" dirty="0" smtClean="0"/>
          </a:p>
          <a:p>
            <a:endParaRPr lang="en-US" dirty="0" smtClean="0"/>
          </a:p>
          <a:p>
            <a:endParaRPr lang="en-US" dirty="0" smtClean="0"/>
          </a:p>
          <a:p>
            <a:r>
              <a:rPr lang="en-US" dirty="0" smtClean="0"/>
              <a:t>There is a generic solution to such a system of </a:t>
            </a:r>
            <a:r>
              <a:rPr lang="en-GB" dirty="0" smtClean="0"/>
              <a:t>linear differential equations: if we integrate the equation we get an gives an exponential function, where the self connection strength </a:t>
            </a:r>
            <a:r>
              <a:rPr lang="en-GB" i="1" dirty="0" smtClean="0"/>
              <a:t>s</a:t>
            </a:r>
            <a:r>
              <a:rPr lang="en-GB" dirty="0" smtClean="0"/>
              <a:t> a is inversely proportion to the half life tau of x(t). So if we have an input that boosts z1 to go up to I (i.e. z0 = 1), then over time, with a negative self-connection, activity in Z will go down. </a:t>
            </a:r>
          </a:p>
          <a:p>
            <a:endParaRPr lang="en-GB" dirty="0" smtClean="0"/>
          </a:p>
          <a:p>
            <a:r>
              <a:rPr lang="en-GB" dirty="0" smtClean="0"/>
              <a:t>The self-connection determines the half life of </a:t>
            </a:r>
            <a:r>
              <a:rPr lang="en-GB" i="1" dirty="0" smtClean="0"/>
              <a:t>z</a:t>
            </a:r>
            <a:r>
              <a:rPr lang="en-GB" dirty="0" smtClean="0"/>
              <a:t>(</a:t>
            </a:r>
            <a:r>
              <a:rPr lang="en-GB" i="1" dirty="0" smtClean="0"/>
              <a:t>t</a:t>
            </a:r>
            <a:r>
              <a:rPr lang="en-GB" dirty="0" smtClean="0"/>
              <a:t>), and thus describes the speed of the change</a:t>
            </a:r>
          </a:p>
          <a:p>
            <a:endParaRPr lang="en-GB" dirty="0" smtClean="0"/>
          </a:p>
          <a:p>
            <a:endParaRPr lang="en-GB" dirty="0" smtClean="0"/>
          </a:p>
          <a:p>
            <a:r>
              <a:rPr lang="en-GB" dirty="0" smtClean="0"/>
              <a:t>So the coupling parameters are rate constants that describes the speed of the exponential change in z(t). This means that if the connection from A</a:t>
            </a:r>
            <a:r>
              <a:rPr lang="en-GB" dirty="0" smtClean="0">
                <a:sym typeface="Wingdings" pitchFamily="2" charset="2"/>
              </a:rPr>
              <a:t>B is 0.1 </a:t>
            </a:r>
            <a:r>
              <a:rPr lang="en-GB" dirty="0" err="1" smtClean="0">
                <a:sym typeface="Wingdings" pitchFamily="2" charset="2"/>
              </a:rPr>
              <a:t>hz</a:t>
            </a:r>
            <a:r>
              <a:rPr lang="en-GB" dirty="0" smtClean="0">
                <a:sym typeface="Wingdings" pitchFamily="2" charset="2"/>
              </a:rPr>
              <a:t>, </a:t>
            </a:r>
            <a:r>
              <a:rPr lang="en-GB" b="1" dirty="0" smtClean="0"/>
              <a:t>this means that, </a:t>
            </a:r>
            <a:r>
              <a:rPr lang="en-GB" b="1" dirty="0" smtClean="0">
                <a:sym typeface="Wingdings" pitchFamily="2" charset="2"/>
              </a:rPr>
              <a:t>per unit time, the increase in activity in B corresponds to 10% of the activity in A</a:t>
            </a:r>
          </a:p>
          <a:p>
            <a:endParaRPr lang="en-US" dirty="0" smtClean="0"/>
          </a:p>
          <a:p>
            <a:r>
              <a:rPr lang="en-US" dirty="0" smtClean="0"/>
              <a:t>Let me actually show how that works visually, but now for 2 nodes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776288" y="768350"/>
            <a:ext cx="5543550" cy="3838575"/>
          </a:xfrm>
          <a:ln/>
        </p:spPr>
      </p:sp>
      <p:sp>
        <p:nvSpPr>
          <p:cNvPr id="80899" name="Rectangle 3"/>
          <p:cNvSpPr>
            <a:spLocks noGrp="1" noChangeArrowheads="1"/>
          </p:cNvSpPr>
          <p:nvPr>
            <p:ph type="body" idx="1"/>
          </p:nvPr>
        </p:nvSpPr>
        <p:spPr>
          <a:noFill/>
          <a:ln/>
        </p:spPr>
        <p:txBody>
          <a:bodyPr lIns="85972" tIns="42986" rIns="85972" bIns="42986"/>
          <a:lstStyle/>
          <a:p>
            <a:r>
              <a:rPr lang="en-US" dirty="0" smtClean="0"/>
              <a:t>Now we make this system a little bit more complicated:</a:t>
            </a:r>
            <a:r>
              <a:rPr lang="en-US" baseline="0" dirty="0" smtClean="0"/>
              <a:t> we actually add a </a:t>
            </a:r>
            <a:r>
              <a:rPr lang="en-US" baseline="0" dirty="0" err="1" smtClean="0"/>
              <a:t>modulatory</a:t>
            </a:r>
            <a:r>
              <a:rPr lang="en-US" baseline="0" dirty="0" smtClean="0"/>
              <a:t> connection, which is a context-dependent input that modulates the influence of z1 on z2.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777875" y="768350"/>
            <a:ext cx="5543550" cy="3838575"/>
          </a:xfrm>
          <a:ln/>
        </p:spPr>
      </p:sp>
      <p:sp>
        <p:nvSpPr>
          <p:cNvPr id="88067" name="Rectangle 3"/>
          <p:cNvSpPr>
            <a:spLocks noGrp="1" noChangeArrowheads="1"/>
          </p:cNvSpPr>
          <p:nvPr>
            <p:ph type="body" idx="1"/>
          </p:nvPr>
        </p:nvSpPr>
        <p:spPr>
          <a:noFill/>
          <a:ln/>
        </p:spPr>
        <p:txBody>
          <a:bodyPr/>
          <a:lstStyle/>
          <a:p>
            <a:r>
              <a:rPr lang="en-GB" smtClean="0"/>
              <a:t>Here is the same concept displayed differently once more. So we have discussed the neural state equation, with the endogenous connectivity A, the modulation of the connectivity B and the direct inputs C. But we can’t directly measure the output of this model: what we measure is the BOLD response, so we have to pass the predicted neural timeseries through a hemodynamic model to get the predicted BOLD response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Here is a quick overview of what I will be talking about today.</a:t>
            </a:r>
            <a:r>
              <a:rPr lang="en-GB" baseline="0" dirty="0" smtClean="0"/>
              <a:t> First I will discuss </a:t>
            </a:r>
            <a:r>
              <a:rPr lang="en-GB" dirty="0" smtClean="0"/>
              <a:t>what we</a:t>
            </a:r>
            <a:r>
              <a:rPr lang="en-GB" baseline="0" dirty="0" smtClean="0"/>
              <a:t> mean by </a:t>
            </a:r>
            <a:r>
              <a:rPr lang="en-GB" dirty="0" smtClean="0"/>
              <a:t>brain connectivity,</a:t>
            </a:r>
            <a:r>
              <a:rPr lang="en-GB" baseline="0" dirty="0" smtClean="0"/>
              <a:t> and will touch upon a couple of definitions and ways of measuring brain connectivity</a:t>
            </a:r>
            <a:r>
              <a:rPr lang="en-GB" dirty="0" smtClean="0"/>
              <a:t>. Then I will talk about the theory behind DCM,</a:t>
            </a:r>
            <a:r>
              <a:rPr lang="en-GB" baseline="0" dirty="0" smtClean="0"/>
              <a:t> and I will finish with some examples of simulations and a practical example</a:t>
            </a:r>
            <a:endParaRPr lang="en-GB" dirty="0" smtClean="0"/>
          </a:p>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GB" dirty="0" smtClean="0"/>
              <a:t>Like I said, the basic idea of DCM for </a:t>
            </a:r>
            <a:r>
              <a:rPr lang="en-GB" dirty="0" err="1" smtClean="0"/>
              <a:t>fMRI</a:t>
            </a:r>
            <a:r>
              <a:rPr lang="en-GB" dirty="0" smtClean="0"/>
              <a:t> is that we use a bilinear state equation to model a cognitive system at the neuronal level, which we can’t measure using </a:t>
            </a:r>
            <a:r>
              <a:rPr lang="en-GB" dirty="0" err="1" smtClean="0"/>
              <a:t>fMRI</a:t>
            </a:r>
            <a:r>
              <a:rPr lang="en-GB" dirty="0" smtClean="0"/>
              <a:t>, and then the modelled neural dynamics are transformed into area-specific BOLD signals by a hemodynamic forward model. </a:t>
            </a:r>
            <a:endParaRPr lang="en-GB"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GB" dirty="0" smtClean="0"/>
              <a:t>Like I said, the basic idea of DCM for </a:t>
            </a:r>
            <a:r>
              <a:rPr lang="en-GB" dirty="0" err="1" smtClean="0"/>
              <a:t>fMRI</a:t>
            </a:r>
            <a:r>
              <a:rPr lang="en-GB" dirty="0" smtClean="0"/>
              <a:t> is that we use a bilinear state equation to model a cognitive system at the neuronal level, which we can’t measure using </a:t>
            </a:r>
            <a:r>
              <a:rPr lang="en-GB" dirty="0" err="1" smtClean="0"/>
              <a:t>fMRI</a:t>
            </a:r>
            <a:r>
              <a:rPr lang="en-GB" dirty="0" smtClean="0"/>
              <a:t>, and then the modelled neural dynamics are transformed into area-specific BOLD signals by a hemodynamic forward model. </a:t>
            </a:r>
            <a:endParaRPr lang="en-GB"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776288" y="768350"/>
            <a:ext cx="5543550" cy="3838575"/>
          </a:xfrm>
          <a:ln/>
        </p:spPr>
      </p:sp>
      <p:sp>
        <p:nvSpPr>
          <p:cNvPr id="87043" name="Rectangle 3"/>
          <p:cNvSpPr>
            <a:spLocks noGrp="1" noChangeArrowheads="1"/>
          </p:cNvSpPr>
          <p:nvPr>
            <p:ph type="body" idx="1"/>
          </p:nvPr>
        </p:nvSpPr>
        <p:spPr>
          <a:noFill/>
          <a:ln/>
        </p:spPr>
        <p:txBody>
          <a:bodyPr lIns="85972" tIns="42986" rIns="85972" bIns="42986"/>
          <a:lstStyle/>
          <a:p>
            <a:r>
              <a:rPr lang="en-US" dirty="0" smtClean="0"/>
              <a:t>Using the first 2 principal components for the 5 hemodynamic</a:t>
            </a:r>
            <a:r>
              <a:rPr lang="en-US" baseline="0" dirty="0" smtClean="0"/>
              <a:t> parameters, so effectively you estimate 2 </a:t>
            </a:r>
            <a:r>
              <a:rPr lang="en-US" baseline="0" dirty="0" err="1" smtClean="0"/>
              <a:t>params</a:t>
            </a:r>
            <a:r>
              <a:rPr lang="en-US" baseline="0" dirty="0" smtClean="0"/>
              <a:t>! (delay and height?)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776288" y="768350"/>
            <a:ext cx="5543550" cy="3838575"/>
          </a:xfrm>
          <a:ln/>
        </p:spPr>
      </p:sp>
      <p:sp>
        <p:nvSpPr>
          <p:cNvPr id="84995" name="Rectangle 3"/>
          <p:cNvSpPr>
            <a:spLocks noGrp="1" noChangeArrowheads="1"/>
          </p:cNvSpPr>
          <p:nvPr>
            <p:ph type="body" idx="1"/>
          </p:nvPr>
        </p:nvSpPr>
        <p:spPr>
          <a:noFill/>
          <a:ln/>
        </p:spPr>
        <p:txBody>
          <a:bodyPr lIns="85972" tIns="42986" rIns="85972" bIns="42986"/>
          <a:lstStyle/>
          <a:p>
            <a:r>
              <a:rPr lang="en-US" dirty="0" smtClean="0"/>
              <a:t>So if we want to compare our neuronal model to the data</a:t>
            </a:r>
            <a:r>
              <a:rPr lang="en-US" baseline="0" dirty="0" smtClean="0"/>
              <a:t> that we’ve measured, we need to transform the neuronal responses into bold </a:t>
            </a:r>
            <a:r>
              <a:rPr lang="en-US" baseline="0" dirty="0" err="1" smtClean="0"/>
              <a:t>repsonses</a:t>
            </a:r>
            <a:r>
              <a:rPr lang="en-US" baseline="0" dirty="0" smtClean="0"/>
              <a:t>, which is what we do using a hemodynamic model</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18AF5E-E470-4C1A-A10D-3E5F772E4D50}" type="slidenum">
              <a:rPr lang="en-GB" smtClean="0"/>
              <a:pPr/>
              <a:t>26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Here is a quick overview of what I will be talking about today.</a:t>
            </a:r>
            <a:r>
              <a:rPr lang="en-GB" baseline="0" dirty="0" smtClean="0"/>
              <a:t> First I will discuss </a:t>
            </a:r>
            <a:r>
              <a:rPr lang="en-GB" dirty="0" smtClean="0"/>
              <a:t>what we</a:t>
            </a:r>
            <a:r>
              <a:rPr lang="en-GB" baseline="0" dirty="0" smtClean="0"/>
              <a:t> mean by </a:t>
            </a:r>
            <a:r>
              <a:rPr lang="en-GB" dirty="0" smtClean="0"/>
              <a:t>brain connectivity,</a:t>
            </a:r>
            <a:r>
              <a:rPr lang="en-GB" baseline="0" dirty="0" smtClean="0"/>
              <a:t> and will touch upon a couple of definitions and ways of measuring brain connectivity</a:t>
            </a:r>
            <a:r>
              <a:rPr lang="en-GB" dirty="0" smtClean="0"/>
              <a:t>. Then I will talk about the theory behind DCM,</a:t>
            </a:r>
            <a:r>
              <a:rPr lang="en-GB" baseline="0" dirty="0" smtClean="0"/>
              <a:t> and I will finish with some examples of simulations and a practical example</a:t>
            </a:r>
            <a:endParaRPr lang="en-GB" dirty="0" smtClean="0"/>
          </a:p>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18AF5E-E470-4C1A-A10D-3E5F772E4D50}"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777875" y="768350"/>
            <a:ext cx="5543550" cy="3838575"/>
          </a:xfrm>
          <a:ln/>
        </p:spPr>
      </p:sp>
      <p:sp>
        <p:nvSpPr>
          <p:cNvPr id="84995" name="Rectangle 3"/>
          <p:cNvSpPr>
            <a:spLocks noGrp="1" noChangeArrowheads="1"/>
          </p:cNvSpPr>
          <p:nvPr>
            <p:ph type="body" idx="1"/>
          </p:nvPr>
        </p:nvSpPr>
        <p:spPr>
          <a:noFill/>
          <a:ln/>
        </p:spPr>
        <p:txBody>
          <a:bodyPr/>
          <a:lstStyle/>
          <a:p>
            <a:r>
              <a:rPr lang="en-GB" dirty="0" smtClean="0"/>
              <a:t>In</a:t>
            </a:r>
            <a:r>
              <a:rPr lang="en-GB" baseline="0" dirty="0" smtClean="0"/>
              <a:t> DCM we use a </a:t>
            </a:r>
            <a:r>
              <a:rPr lang="en-GB" baseline="0" dirty="0" err="1" smtClean="0"/>
              <a:t>bayesian</a:t>
            </a:r>
            <a:r>
              <a:rPr lang="en-GB" baseline="0" dirty="0" smtClean="0"/>
              <a:t> model inversion scheme to estimate the parameters that optimally fit the data. You just hear everything about </a:t>
            </a:r>
            <a:r>
              <a:rPr lang="en-GB" baseline="0" dirty="0" err="1" smtClean="0"/>
              <a:t>bayes</a:t>
            </a:r>
            <a:r>
              <a:rPr lang="en-GB" baseline="0" dirty="0" smtClean="0"/>
              <a:t> rule </a:t>
            </a:r>
            <a:r>
              <a:rPr lang="en-GB" dirty="0" smtClean="0"/>
              <a:t>from Jean, and </a:t>
            </a:r>
            <a:r>
              <a:rPr lang="en-GB" dirty="0" err="1" smtClean="0"/>
              <a:t>Klaas</a:t>
            </a:r>
            <a:r>
              <a:rPr lang="en-GB" dirty="0" smtClean="0"/>
              <a:t> will say more about this,</a:t>
            </a:r>
            <a:r>
              <a:rPr lang="en-GB" baseline="0" dirty="0" smtClean="0"/>
              <a:t> </a:t>
            </a:r>
            <a:r>
              <a:rPr lang="en-GB" dirty="0" smtClean="0"/>
              <a:t>so I will just briefly touch on this. </a:t>
            </a:r>
          </a:p>
          <a:p>
            <a:endParaRPr lang="en-GB" dirty="0" smtClean="0"/>
          </a:p>
          <a:p>
            <a:r>
              <a:rPr lang="en-GB" dirty="0" smtClean="0"/>
              <a:t>To get the posterior probability of the parameters, we combine the new data with our prior knowledge, by weighing them by their relative precision. So what are these priors in DCM?</a:t>
            </a:r>
          </a:p>
          <a:p>
            <a:endParaRPr lang="en-GB" dirty="0" smtClean="0"/>
          </a:p>
          <a:p>
            <a:r>
              <a:rPr lang="en-GB" dirty="0" smtClean="0"/>
              <a:t>We have three different types of priors: the hemodynamic priors as I mentioned before, are empirical, i.e. derived from previous studies on the BOLD response. The coupling parameters of the self connections are principled: they are negative,</a:t>
            </a:r>
            <a:r>
              <a:rPr lang="en-GB" baseline="0" dirty="0" smtClean="0"/>
              <a:t> so that we don’t get runaway dynamics</a:t>
            </a:r>
            <a:r>
              <a:rPr lang="en-GB" dirty="0" smtClean="0"/>
              <a:t>. Finally, the priors of the parameters that we are most interested in, the parameters of other connections, are shrinkage priors. Shrinkage priors are basically very conservative priors that will resist the posterior to deviate from zero unless there are very clear effects, to make sure that we will not report any spurious results.</a:t>
            </a:r>
          </a:p>
          <a:p>
            <a:endParaRPr lang="en-GB" dirty="0" smtClean="0"/>
          </a:p>
          <a:p>
            <a:r>
              <a:rPr lang="en-GB" dirty="0" smtClean="0"/>
              <a:t>I would say </a:t>
            </a:r>
            <a:r>
              <a:rPr lang="en-GB" baseline="0" dirty="0" smtClean="0"/>
              <a:t>that none of these priors are particularly controversial. </a:t>
            </a:r>
            <a:endParaRPr lang="en-GB" dirty="0" smtClean="0"/>
          </a:p>
          <a:p>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79463" y="768350"/>
            <a:ext cx="5541962" cy="3836988"/>
          </a:xfrm>
          <a:ln/>
        </p:spPr>
      </p:sp>
      <p:sp>
        <p:nvSpPr>
          <p:cNvPr id="89091" name="Rectangle 3"/>
          <p:cNvSpPr>
            <a:spLocks noGrp="1" noChangeArrowheads="1"/>
          </p:cNvSpPr>
          <p:nvPr>
            <p:ph type="body" idx="1"/>
          </p:nvPr>
        </p:nvSpPr>
        <p:spPr>
          <a:xfrm>
            <a:off x="710239" y="4861781"/>
            <a:ext cx="5678824" cy="4604560"/>
          </a:xfrm>
          <a:noFill/>
          <a:ln/>
        </p:spPr>
        <p:txBody>
          <a:bodyPr/>
          <a:lstStyle/>
          <a:p>
            <a:r>
              <a:rPr lang="en-GB" sz="1200" dirty="0" smtClean="0">
                <a:latin typeface="Trebuchet MS" pitchFamily="34" charset="0"/>
              </a:rPr>
              <a:t>Here is an example of the observed and modelled bold signal in the example DCM I showed you before. After the parameters have been optimised the modelled signal fits the data really quite well.</a:t>
            </a:r>
          </a:p>
          <a:p>
            <a:endParaRPr lang="en-GB" sz="1200" dirty="0" smtClean="0">
              <a:latin typeface="Trebuchet MS"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4021088" y="9721868"/>
            <a:ext cx="3076672" cy="511054"/>
          </a:xfrm>
          <a:prstGeom prst="rect">
            <a:avLst/>
          </a:prstGeom>
          <a:noFill/>
          <a:ln w="9525">
            <a:noFill/>
            <a:miter lim="800000"/>
            <a:headEnd/>
            <a:tailEnd/>
          </a:ln>
        </p:spPr>
        <p:txBody>
          <a:bodyPr lIns="96661" tIns="48331" rIns="96661" bIns="48331" anchor="b"/>
          <a:lstStyle/>
          <a:p>
            <a:pPr algn="r" defTabSz="966788"/>
            <a:fld id="{191F92A1-56E4-4E44-B394-C6C51C8872CA}" type="slidenum">
              <a:rPr lang="en-US" sz="1300" b="0"/>
              <a:pPr algn="r" defTabSz="966788"/>
              <a:t>31</a:t>
            </a:fld>
            <a:endParaRPr lang="en-US" sz="1300" b="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spcBef>
                <a:spcPct val="0"/>
              </a:spcBef>
              <a:buFont typeface="Symbol" pitchFamily="18" charset="2"/>
              <a:buNone/>
            </a:pPr>
            <a:endParaRPr lang="en-GB"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777875" y="768350"/>
            <a:ext cx="5543550" cy="3838575"/>
          </a:xfrm>
          <a:ln/>
        </p:spPr>
      </p:sp>
      <p:sp>
        <p:nvSpPr>
          <p:cNvPr id="92163" name="Rectangle 3"/>
          <p:cNvSpPr>
            <a:spLocks noGrp="1" noChangeArrowheads="1"/>
          </p:cNvSpPr>
          <p:nvPr>
            <p:ph type="body" idx="1"/>
          </p:nvPr>
        </p:nvSpPr>
        <p:spPr>
          <a:noFill/>
          <a:ln/>
        </p:spPr>
        <p:txBody>
          <a:bodyPr/>
          <a:lstStyle/>
          <a:p>
            <a:r>
              <a:rPr lang="en-GB" smtClean="0"/>
              <a:t>Bayes: for doing parameter estimation, and for doing inference about the parameters</a:t>
            </a:r>
          </a:p>
          <a:p>
            <a:endParaRPr lang="en-GB" smtClean="0"/>
          </a:p>
          <a:p>
            <a:r>
              <a:rPr lang="en-GB" smtClean="0"/>
              <a:t>For single subject analysis, </a:t>
            </a:r>
          </a:p>
          <a:p>
            <a:r>
              <a:rPr lang="en-GB" smtClean="0"/>
              <a:t>Using the assumption that the posterior distributions of the parameters are gaussian, you can use the cumulative normal distribution to calculate the probability that a certain parameter is above a chosen threshold. Usually here we test whether an effect exists at all, so then gamma is chosen to be zero. </a:t>
            </a:r>
          </a:p>
          <a:p>
            <a:r>
              <a:rPr lang="en-GB" smtClean="0"/>
              <a:t>If you want to test whether there is consistent effect across groups, we just fit the same model for each subject and then for the parameters that we are interested in, we take the mean of this parameter for each subject and we can just apply classical frequentist statistics to test whether these parameters are consistently diferent from zero, or for example whether one parameter is bigger than another. </a:t>
            </a:r>
          </a:p>
          <a:p>
            <a:endParaRPr lang="en-GB" smtClean="0"/>
          </a:p>
          <a:p>
            <a:r>
              <a:rPr lang="en-GB" smtClean="0"/>
              <a:t>Later today Klaas will tell you about how you can compare different DCMs and find out which DCM is optimal in a group of models. </a:t>
            </a:r>
          </a:p>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Here is a quick overview of what I will be talking about today.</a:t>
            </a:r>
            <a:r>
              <a:rPr lang="en-GB" baseline="0" dirty="0" smtClean="0"/>
              <a:t> First I will discuss </a:t>
            </a:r>
            <a:r>
              <a:rPr lang="en-GB" dirty="0" smtClean="0"/>
              <a:t>what we</a:t>
            </a:r>
            <a:r>
              <a:rPr lang="en-GB" baseline="0" dirty="0" smtClean="0"/>
              <a:t> mean by </a:t>
            </a:r>
            <a:r>
              <a:rPr lang="en-GB" dirty="0" smtClean="0"/>
              <a:t>brain connectivity,</a:t>
            </a:r>
            <a:r>
              <a:rPr lang="en-GB" baseline="0" dirty="0" smtClean="0"/>
              <a:t> and will touch upon a couple of definitions and ways of measuring brain connectivity</a:t>
            </a:r>
            <a:r>
              <a:rPr lang="en-GB" dirty="0" smtClean="0"/>
              <a:t>. Then I will talk about the theory behind DCM,</a:t>
            </a:r>
            <a:r>
              <a:rPr lang="en-GB" baseline="0" dirty="0" smtClean="0"/>
              <a:t> and I will finish with some examples of simulations and a practical example</a:t>
            </a:r>
            <a:endParaRPr lang="en-GB" dirty="0" smtClean="0"/>
          </a:p>
          <a:p>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3F3C5B1-F05D-4559-83CB-5E954F311E52}" type="slidenum">
              <a:rPr lang="en-US" smtClean="0"/>
              <a:pPr/>
              <a:t>40</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4"/>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4"/>
          <p:cNvSpPr txBox="1">
            <a:spLocks noGrp="1" noChangeArrowheads="1"/>
          </p:cNvSpPr>
          <p:nvPr/>
        </p:nvSpPr>
        <p:spPr bwMode="auto">
          <a:xfrm>
            <a:off x="4019548" y="9721868"/>
            <a:ext cx="3064346" cy="495823"/>
          </a:xfrm>
          <a:prstGeom prst="rect">
            <a:avLst/>
          </a:prstGeom>
          <a:noFill/>
          <a:ln w="9525">
            <a:noFill/>
            <a:round/>
            <a:headEnd/>
            <a:tailEnd/>
          </a:ln>
        </p:spPr>
        <p:txBody>
          <a:bodyPr lIns="89793" tIns="46692" rIns="89793" bIns="46692" anchor="b"/>
          <a:lstStyle/>
          <a:p>
            <a:pPr algn="r" defTabSz="447675">
              <a:buClr>
                <a:srgbClr val="2F636F"/>
              </a:buClr>
              <a:buSzPct val="100000"/>
              <a:buFont typeface="Arial" charset="0"/>
              <a:buNone/>
              <a:tabLst>
                <a:tab pos="722313" algn="l"/>
                <a:tab pos="1444625" algn="l"/>
                <a:tab pos="2166938" algn="l"/>
                <a:tab pos="2889250" algn="l"/>
              </a:tabLst>
            </a:pPr>
            <a:fld id="{019D90DF-6D64-4F08-B857-3FEEC3184A41}" type="slidenum">
              <a:rPr lang="en-GB" sz="1200" b="0">
                <a:solidFill>
                  <a:srgbClr val="000000"/>
                </a:solidFill>
                <a:latin typeface="Times New Roman" pitchFamily="18" charset="0"/>
                <a:cs typeface="Arial" charset="0"/>
              </a:rPr>
              <a:pPr algn="r" defTabSz="447675">
                <a:buClr>
                  <a:srgbClr val="2F636F"/>
                </a:buClr>
                <a:buSzPct val="100000"/>
                <a:buFont typeface="Arial" charset="0"/>
                <a:buNone/>
                <a:tabLst>
                  <a:tab pos="722313" algn="l"/>
                  <a:tab pos="1444625" algn="l"/>
                  <a:tab pos="2166938" algn="l"/>
                  <a:tab pos="2889250" algn="l"/>
                </a:tabLst>
              </a:pPr>
              <a:t>43</a:t>
            </a:fld>
            <a:endParaRPr lang="en-GB" sz="1200" b="0">
              <a:solidFill>
                <a:srgbClr val="000000"/>
              </a:solidFill>
              <a:latin typeface="Times New Roman" pitchFamily="18" charset="0"/>
              <a:cs typeface="Arial" charset="0"/>
            </a:endParaRPr>
          </a:p>
        </p:txBody>
      </p:sp>
      <p:sp>
        <p:nvSpPr>
          <p:cNvPr id="100355" name="Text Box 2"/>
          <p:cNvSpPr txBox="1">
            <a:spLocks noChangeArrowheads="1"/>
          </p:cNvSpPr>
          <p:nvPr/>
        </p:nvSpPr>
        <p:spPr bwMode="auto">
          <a:xfrm>
            <a:off x="1183217" y="768273"/>
            <a:ext cx="4732867" cy="3837980"/>
          </a:xfrm>
          <a:prstGeom prst="rect">
            <a:avLst/>
          </a:prstGeom>
          <a:solidFill>
            <a:srgbClr val="FFFFFF"/>
          </a:solidFill>
          <a:ln w="9360">
            <a:solidFill>
              <a:srgbClr val="000000"/>
            </a:solidFill>
            <a:miter lim="800000"/>
            <a:headEnd/>
            <a:tailEnd/>
          </a:ln>
        </p:spPr>
        <p:txBody>
          <a:bodyPr wrap="none" lIns="91230" tIns="45615" rIns="91230" bIns="45615" anchor="ctr"/>
          <a:lstStyle/>
          <a:p>
            <a:pPr defTabSz="447675">
              <a:lnSpc>
                <a:spcPct val="72000"/>
              </a:lnSpc>
              <a:buClr>
                <a:srgbClr val="000000"/>
              </a:buClr>
              <a:buSzPct val="100000"/>
              <a:buFont typeface="Arial" charset="0"/>
              <a:buNone/>
            </a:pPr>
            <a:endParaRPr lang="en-US" sz="1800" b="0">
              <a:solidFill>
                <a:schemeClr val="bg1"/>
              </a:solidFill>
              <a:cs typeface="Arial" charset="0"/>
            </a:endParaRPr>
          </a:p>
        </p:txBody>
      </p:sp>
      <p:sp>
        <p:nvSpPr>
          <p:cNvPr id="100356" name="Text Box 3"/>
          <p:cNvSpPr>
            <a:spLocks noGrp="1" noChangeArrowheads="1"/>
          </p:cNvSpPr>
          <p:nvPr>
            <p:ph type="body"/>
          </p:nvPr>
        </p:nvSpPr>
        <p:spPr>
          <a:xfrm>
            <a:off x="1164729" y="4875318"/>
            <a:ext cx="4759058" cy="4606253"/>
          </a:xfrm>
          <a:noFill/>
          <a:ln/>
        </p:spPr>
        <p:txBody>
          <a:bodyPr wrap="none" lIns="89793" tIns="46692" rIns="89793" bIns="46692" anchor="ctr"/>
          <a:lstStyle/>
          <a:p>
            <a:endParaRPr lang="en-US" smtClean="0"/>
          </a:p>
          <a:p>
            <a:r>
              <a:rPr lang="en-US" smtClean="0"/>
              <a:t>Music can elicit a sensation of color and shapes can elicit tastes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4"/>
          <p:cNvSpPr txBox="1">
            <a:spLocks noGrp="1" noChangeArrowheads="1"/>
          </p:cNvSpPr>
          <p:nvPr/>
        </p:nvSpPr>
        <p:spPr bwMode="auto">
          <a:xfrm>
            <a:off x="4019548" y="9721868"/>
            <a:ext cx="3064346" cy="495823"/>
          </a:xfrm>
          <a:prstGeom prst="rect">
            <a:avLst/>
          </a:prstGeom>
          <a:noFill/>
          <a:ln w="9525">
            <a:noFill/>
            <a:round/>
            <a:headEnd/>
            <a:tailEnd/>
          </a:ln>
        </p:spPr>
        <p:txBody>
          <a:bodyPr lIns="89793" tIns="46692" rIns="89793" bIns="46692" anchor="b"/>
          <a:lstStyle/>
          <a:p>
            <a:pPr algn="r" defTabSz="447675">
              <a:buClr>
                <a:srgbClr val="2F636F"/>
              </a:buClr>
              <a:buSzPct val="100000"/>
              <a:buFont typeface="Arial" charset="0"/>
              <a:buNone/>
              <a:tabLst>
                <a:tab pos="722313" algn="l"/>
                <a:tab pos="1444625" algn="l"/>
                <a:tab pos="2166938" algn="l"/>
                <a:tab pos="2889250" algn="l"/>
              </a:tabLst>
            </a:pPr>
            <a:fld id="{019D90DF-6D64-4F08-B857-3FEEC3184A41}" type="slidenum">
              <a:rPr lang="en-GB" sz="1200" b="0">
                <a:solidFill>
                  <a:srgbClr val="000000"/>
                </a:solidFill>
                <a:latin typeface="Times New Roman" pitchFamily="18" charset="0"/>
                <a:cs typeface="Arial" charset="0"/>
              </a:rPr>
              <a:pPr algn="r" defTabSz="447675">
                <a:buClr>
                  <a:srgbClr val="2F636F"/>
                </a:buClr>
                <a:buSzPct val="100000"/>
                <a:buFont typeface="Arial" charset="0"/>
                <a:buNone/>
                <a:tabLst>
                  <a:tab pos="722313" algn="l"/>
                  <a:tab pos="1444625" algn="l"/>
                  <a:tab pos="2166938" algn="l"/>
                  <a:tab pos="2889250" algn="l"/>
                </a:tabLst>
              </a:pPr>
              <a:t>45</a:t>
            </a:fld>
            <a:endParaRPr lang="en-GB" sz="1200" b="0">
              <a:solidFill>
                <a:srgbClr val="000000"/>
              </a:solidFill>
              <a:latin typeface="Times New Roman" pitchFamily="18" charset="0"/>
              <a:cs typeface="Arial" charset="0"/>
            </a:endParaRPr>
          </a:p>
        </p:txBody>
      </p:sp>
      <p:sp>
        <p:nvSpPr>
          <p:cNvPr id="100355" name="Text Box 2"/>
          <p:cNvSpPr txBox="1">
            <a:spLocks noChangeArrowheads="1"/>
          </p:cNvSpPr>
          <p:nvPr/>
        </p:nvSpPr>
        <p:spPr bwMode="auto">
          <a:xfrm>
            <a:off x="1183217" y="768273"/>
            <a:ext cx="4732867" cy="3837980"/>
          </a:xfrm>
          <a:prstGeom prst="rect">
            <a:avLst/>
          </a:prstGeom>
          <a:solidFill>
            <a:srgbClr val="FFFFFF"/>
          </a:solidFill>
          <a:ln w="9360">
            <a:solidFill>
              <a:srgbClr val="000000"/>
            </a:solidFill>
            <a:miter lim="800000"/>
            <a:headEnd/>
            <a:tailEnd/>
          </a:ln>
        </p:spPr>
        <p:txBody>
          <a:bodyPr wrap="none" lIns="91230" tIns="45615" rIns="91230" bIns="45615" anchor="ctr"/>
          <a:lstStyle/>
          <a:p>
            <a:pPr defTabSz="447675">
              <a:lnSpc>
                <a:spcPct val="72000"/>
              </a:lnSpc>
              <a:buClr>
                <a:srgbClr val="000000"/>
              </a:buClr>
              <a:buSzPct val="100000"/>
              <a:buFont typeface="Arial" charset="0"/>
              <a:buNone/>
            </a:pPr>
            <a:endParaRPr lang="en-US" sz="1800" b="0">
              <a:solidFill>
                <a:schemeClr val="bg1"/>
              </a:solidFill>
              <a:cs typeface="Arial" charset="0"/>
            </a:endParaRPr>
          </a:p>
        </p:txBody>
      </p:sp>
      <p:sp>
        <p:nvSpPr>
          <p:cNvPr id="100356" name="Text Box 3"/>
          <p:cNvSpPr>
            <a:spLocks noGrp="1" noChangeArrowheads="1"/>
          </p:cNvSpPr>
          <p:nvPr>
            <p:ph type="body"/>
          </p:nvPr>
        </p:nvSpPr>
        <p:spPr>
          <a:xfrm>
            <a:off x="1164729" y="4875318"/>
            <a:ext cx="4759058" cy="4606253"/>
          </a:xfrm>
          <a:noFill/>
          <a:ln/>
        </p:spPr>
        <p:txBody>
          <a:bodyPr wrap="none" lIns="89793" tIns="46692" rIns="89793" bIns="46692" anchor="ctr"/>
          <a:lstStyle/>
          <a:p>
            <a:endParaRPr lang="en-US" smtClean="0"/>
          </a:p>
          <a:p>
            <a:r>
              <a:rPr lang="en-US" smtClean="0"/>
              <a:t>Music can elicit a sensation of color and shapes can elicit tastes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4"/>
          <p:cNvSpPr txBox="1">
            <a:spLocks noGrp="1" noChangeArrowheads="1"/>
          </p:cNvSpPr>
          <p:nvPr/>
        </p:nvSpPr>
        <p:spPr bwMode="auto">
          <a:xfrm>
            <a:off x="4019548" y="9721868"/>
            <a:ext cx="3064346" cy="495823"/>
          </a:xfrm>
          <a:prstGeom prst="rect">
            <a:avLst/>
          </a:prstGeom>
          <a:noFill/>
          <a:ln w="9525">
            <a:noFill/>
            <a:round/>
            <a:headEnd/>
            <a:tailEnd/>
          </a:ln>
        </p:spPr>
        <p:txBody>
          <a:bodyPr lIns="89793" tIns="46692" rIns="89793" bIns="46692" anchor="b"/>
          <a:lstStyle/>
          <a:p>
            <a:pPr algn="r" defTabSz="447675">
              <a:buClr>
                <a:srgbClr val="2F636F"/>
              </a:buClr>
              <a:buSzPct val="100000"/>
              <a:buFont typeface="Arial" charset="0"/>
              <a:buNone/>
              <a:tabLst>
                <a:tab pos="722313" algn="l"/>
                <a:tab pos="1444625" algn="l"/>
                <a:tab pos="2166938" algn="l"/>
                <a:tab pos="2889250" algn="l"/>
              </a:tabLst>
            </a:pPr>
            <a:fld id="{019D90DF-6D64-4F08-B857-3FEEC3184A41}" type="slidenum">
              <a:rPr lang="en-GB" sz="1200" b="0">
                <a:solidFill>
                  <a:srgbClr val="000000"/>
                </a:solidFill>
                <a:latin typeface="Times New Roman" pitchFamily="18" charset="0"/>
                <a:cs typeface="Arial" charset="0"/>
              </a:rPr>
              <a:pPr algn="r" defTabSz="447675">
                <a:buClr>
                  <a:srgbClr val="2F636F"/>
                </a:buClr>
                <a:buSzPct val="100000"/>
                <a:buFont typeface="Arial" charset="0"/>
                <a:buNone/>
                <a:tabLst>
                  <a:tab pos="722313" algn="l"/>
                  <a:tab pos="1444625" algn="l"/>
                  <a:tab pos="2166938" algn="l"/>
                  <a:tab pos="2889250" algn="l"/>
                </a:tabLst>
              </a:pPr>
              <a:t>46</a:t>
            </a:fld>
            <a:endParaRPr lang="en-GB" sz="1200" b="0">
              <a:solidFill>
                <a:srgbClr val="000000"/>
              </a:solidFill>
              <a:latin typeface="Times New Roman" pitchFamily="18" charset="0"/>
              <a:cs typeface="Arial" charset="0"/>
            </a:endParaRPr>
          </a:p>
        </p:txBody>
      </p:sp>
      <p:sp>
        <p:nvSpPr>
          <p:cNvPr id="100355" name="Text Box 2"/>
          <p:cNvSpPr txBox="1">
            <a:spLocks noChangeArrowheads="1"/>
          </p:cNvSpPr>
          <p:nvPr/>
        </p:nvSpPr>
        <p:spPr bwMode="auto">
          <a:xfrm>
            <a:off x="1183217" y="768273"/>
            <a:ext cx="4732867" cy="3837980"/>
          </a:xfrm>
          <a:prstGeom prst="rect">
            <a:avLst/>
          </a:prstGeom>
          <a:solidFill>
            <a:srgbClr val="FFFFFF"/>
          </a:solidFill>
          <a:ln w="9360">
            <a:solidFill>
              <a:srgbClr val="000000"/>
            </a:solidFill>
            <a:miter lim="800000"/>
            <a:headEnd/>
            <a:tailEnd/>
          </a:ln>
        </p:spPr>
        <p:txBody>
          <a:bodyPr wrap="none" lIns="91230" tIns="45615" rIns="91230" bIns="45615" anchor="ctr"/>
          <a:lstStyle/>
          <a:p>
            <a:pPr defTabSz="447675">
              <a:lnSpc>
                <a:spcPct val="72000"/>
              </a:lnSpc>
              <a:buClr>
                <a:srgbClr val="000000"/>
              </a:buClr>
              <a:buSzPct val="100000"/>
              <a:buFont typeface="Arial" charset="0"/>
              <a:buNone/>
            </a:pPr>
            <a:endParaRPr lang="en-US" sz="1800" b="0">
              <a:solidFill>
                <a:schemeClr val="bg1"/>
              </a:solidFill>
              <a:cs typeface="Arial" charset="0"/>
            </a:endParaRPr>
          </a:p>
        </p:txBody>
      </p:sp>
      <p:sp>
        <p:nvSpPr>
          <p:cNvPr id="100356" name="Text Box 3"/>
          <p:cNvSpPr>
            <a:spLocks noGrp="1" noChangeArrowheads="1"/>
          </p:cNvSpPr>
          <p:nvPr>
            <p:ph type="body"/>
          </p:nvPr>
        </p:nvSpPr>
        <p:spPr>
          <a:xfrm>
            <a:off x="1164729" y="4875318"/>
            <a:ext cx="4759058" cy="4606253"/>
          </a:xfrm>
          <a:noFill/>
          <a:ln/>
        </p:spPr>
        <p:txBody>
          <a:bodyPr wrap="none" lIns="89793" tIns="46692" rIns="89793" bIns="46692" anchor="ctr"/>
          <a:lstStyle/>
          <a:p>
            <a:endParaRPr lang="en-US" smtClean="0"/>
          </a:p>
          <a:p>
            <a:r>
              <a:rPr lang="en-US" smtClean="0"/>
              <a:t>Music can elicit a sensation of color and shapes can elicit tastes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4"/>
          <p:cNvSpPr txBox="1">
            <a:spLocks noGrp="1" noChangeArrowheads="1"/>
          </p:cNvSpPr>
          <p:nvPr/>
        </p:nvSpPr>
        <p:spPr bwMode="auto">
          <a:xfrm>
            <a:off x="4019548" y="9721868"/>
            <a:ext cx="3064346" cy="495823"/>
          </a:xfrm>
          <a:prstGeom prst="rect">
            <a:avLst/>
          </a:prstGeom>
          <a:noFill/>
          <a:ln w="9525">
            <a:noFill/>
            <a:round/>
            <a:headEnd/>
            <a:tailEnd/>
          </a:ln>
        </p:spPr>
        <p:txBody>
          <a:bodyPr lIns="89793" tIns="46692" rIns="89793" bIns="46692" anchor="b"/>
          <a:lstStyle/>
          <a:p>
            <a:pPr algn="r" defTabSz="447675">
              <a:buClr>
                <a:srgbClr val="2F636F"/>
              </a:buClr>
              <a:buSzPct val="100000"/>
              <a:buFont typeface="Arial" charset="0"/>
              <a:buNone/>
              <a:tabLst>
                <a:tab pos="722313" algn="l"/>
                <a:tab pos="1444625" algn="l"/>
                <a:tab pos="2166938" algn="l"/>
                <a:tab pos="2889250" algn="l"/>
              </a:tabLst>
            </a:pPr>
            <a:fld id="{019D90DF-6D64-4F08-B857-3FEEC3184A41}" type="slidenum">
              <a:rPr lang="en-GB" sz="1200" b="0">
                <a:solidFill>
                  <a:srgbClr val="000000"/>
                </a:solidFill>
                <a:latin typeface="Times New Roman" pitchFamily="18" charset="0"/>
                <a:cs typeface="Arial" charset="0"/>
              </a:rPr>
              <a:pPr algn="r" defTabSz="447675">
                <a:buClr>
                  <a:srgbClr val="2F636F"/>
                </a:buClr>
                <a:buSzPct val="100000"/>
                <a:buFont typeface="Arial" charset="0"/>
                <a:buNone/>
                <a:tabLst>
                  <a:tab pos="722313" algn="l"/>
                  <a:tab pos="1444625" algn="l"/>
                  <a:tab pos="2166938" algn="l"/>
                  <a:tab pos="2889250" algn="l"/>
                </a:tabLst>
              </a:pPr>
              <a:t>47</a:t>
            </a:fld>
            <a:endParaRPr lang="en-GB" sz="1200" b="0">
              <a:solidFill>
                <a:srgbClr val="000000"/>
              </a:solidFill>
              <a:latin typeface="Times New Roman" pitchFamily="18" charset="0"/>
              <a:cs typeface="Arial" charset="0"/>
            </a:endParaRPr>
          </a:p>
        </p:txBody>
      </p:sp>
      <p:sp>
        <p:nvSpPr>
          <p:cNvPr id="100355" name="Text Box 2"/>
          <p:cNvSpPr txBox="1">
            <a:spLocks noChangeArrowheads="1"/>
          </p:cNvSpPr>
          <p:nvPr/>
        </p:nvSpPr>
        <p:spPr bwMode="auto">
          <a:xfrm>
            <a:off x="1183217" y="768273"/>
            <a:ext cx="4732867" cy="3837980"/>
          </a:xfrm>
          <a:prstGeom prst="rect">
            <a:avLst/>
          </a:prstGeom>
          <a:solidFill>
            <a:srgbClr val="FFFFFF"/>
          </a:solidFill>
          <a:ln w="9360">
            <a:solidFill>
              <a:srgbClr val="000000"/>
            </a:solidFill>
            <a:miter lim="800000"/>
            <a:headEnd/>
            <a:tailEnd/>
          </a:ln>
        </p:spPr>
        <p:txBody>
          <a:bodyPr wrap="none" lIns="91230" tIns="45615" rIns="91230" bIns="45615" anchor="ctr"/>
          <a:lstStyle/>
          <a:p>
            <a:pPr defTabSz="447675">
              <a:lnSpc>
                <a:spcPct val="72000"/>
              </a:lnSpc>
              <a:buClr>
                <a:srgbClr val="000000"/>
              </a:buClr>
              <a:buSzPct val="100000"/>
              <a:buFont typeface="Arial" charset="0"/>
              <a:buNone/>
            </a:pPr>
            <a:endParaRPr lang="en-US" sz="1800" b="0">
              <a:solidFill>
                <a:schemeClr val="bg1"/>
              </a:solidFill>
              <a:cs typeface="Arial" charset="0"/>
            </a:endParaRPr>
          </a:p>
        </p:txBody>
      </p:sp>
      <p:sp>
        <p:nvSpPr>
          <p:cNvPr id="100356" name="Text Box 3"/>
          <p:cNvSpPr>
            <a:spLocks noGrp="1" noChangeArrowheads="1"/>
          </p:cNvSpPr>
          <p:nvPr>
            <p:ph type="body"/>
          </p:nvPr>
        </p:nvSpPr>
        <p:spPr>
          <a:xfrm>
            <a:off x="1164729" y="4875318"/>
            <a:ext cx="4759058" cy="4606253"/>
          </a:xfrm>
          <a:noFill/>
          <a:ln/>
        </p:spPr>
        <p:txBody>
          <a:bodyPr wrap="none" lIns="89793" tIns="46692" rIns="89793" bIns="46692" anchor="ctr"/>
          <a:lstStyle/>
          <a:p>
            <a:endParaRPr lang="en-US" smtClean="0"/>
          </a:p>
          <a:p>
            <a:r>
              <a:rPr lang="en-US" smtClean="0"/>
              <a:t>Music can elicit a sensation of color and shapes can elicit tastes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Here is a quick overview of what I will be talking about today.</a:t>
            </a:r>
            <a:r>
              <a:rPr lang="en-GB" baseline="0" dirty="0" smtClean="0"/>
              <a:t> First I will discuss </a:t>
            </a:r>
            <a:r>
              <a:rPr lang="en-GB" dirty="0" smtClean="0"/>
              <a:t>what we</a:t>
            </a:r>
            <a:r>
              <a:rPr lang="en-GB" baseline="0" dirty="0" smtClean="0"/>
              <a:t> mean by </a:t>
            </a:r>
            <a:r>
              <a:rPr lang="en-GB" dirty="0" smtClean="0"/>
              <a:t>brain connectivity,</a:t>
            </a:r>
            <a:r>
              <a:rPr lang="en-GB" baseline="0" dirty="0" smtClean="0"/>
              <a:t> and will touch upon a couple of definitions and ways of measuring brain connectivity</a:t>
            </a:r>
            <a:r>
              <a:rPr lang="en-GB" dirty="0" smtClean="0"/>
              <a:t>. Then I will talk about the theory behind DCM,</a:t>
            </a:r>
            <a:r>
              <a:rPr lang="en-GB" baseline="0" dirty="0" smtClean="0"/>
              <a:t> and I will finish with some examples of simulations and a practical example</a:t>
            </a:r>
            <a:endParaRPr lang="en-GB" dirty="0" smtClean="0"/>
          </a:p>
          <a:p>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4"/>
          <p:cNvSpPr txBox="1">
            <a:spLocks noGrp="1" noChangeArrowheads="1"/>
          </p:cNvSpPr>
          <p:nvPr/>
        </p:nvSpPr>
        <p:spPr bwMode="auto">
          <a:xfrm>
            <a:off x="4019548" y="9721868"/>
            <a:ext cx="3064346" cy="495823"/>
          </a:xfrm>
          <a:prstGeom prst="rect">
            <a:avLst/>
          </a:prstGeom>
          <a:noFill/>
          <a:ln w="9525">
            <a:noFill/>
            <a:round/>
            <a:headEnd/>
            <a:tailEnd/>
          </a:ln>
        </p:spPr>
        <p:txBody>
          <a:bodyPr lIns="89793" tIns="46692" rIns="89793" bIns="46692" anchor="b"/>
          <a:lstStyle/>
          <a:p>
            <a:pPr algn="r" defTabSz="447675">
              <a:buClr>
                <a:srgbClr val="2F636F"/>
              </a:buClr>
              <a:buSzPct val="100000"/>
              <a:buFont typeface="Arial" charset="0"/>
              <a:buNone/>
              <a:tabLst>
                <a:tab pos="722313" algn="l"/>
                <a:tab pos="1444625" algn="l"/>
                <a:tab pos="2166938" algn="l"/>
                <a:tab pos="2889250" algn="l"/>
              </a:tabLst>
            </a:pPr>
            <a:fld id="{019D90DF-6D64-4F08-B857-3FEEC3184A41}" type="slidenum">
              <a:rPr lang="en-GB" sz="1200" b="0">
                <a:solidFill>
                  <a:srgbClr val="000000"/>
                </a:solidFill>
                <a:latin typeface="Times New Roman" pitchFamily="18" charset="0"/>
                <a:cs typeface="Arial" charset="0"/>
              </a:rPr>
              <a:pPr algn="r" defTabSz="447675">
                <a:buClr>
                  <a:srgbClr val="2F636F"/>
                </a:buClr>
                <a:buSzPct val="100000"/>
                <a:buFont typeface="Arial" charset="0"/>
                <a:buNone/>
                <a:tabLst>
                  <a:tab pos="722313" algn="l"/>
                  <a:tab pos="1444625" algn="l"/>
                  <a:tab pos="2166938" algn="l"/>
                  <a:tab pos="2889250" algn="l"/>
                </a:tabLst>
              </a:pPr>
              <a:t>48</a:t>
            </a:fld>
            <a:endParaRPr lang="en-GB" sz="1200" b="0">
              <a:solidFill>
                <a:srgbClr val="000000"/>
              </a:solidFill>
              <a:latin typeface="Times New Roman" pitchFamily="18" charset="0"/>
              <a:cs typeface="Arial" charset="0"/>
            </a:endParaRPr>
          </a:p>
        </p:txBody>
      </p:sp>
      <p:sp>
        <p:nvSpPr>
          <p:cNvPr id="100355" name="Text Box 2"/>
          <p:cNvSpPr txBox="1">
            <a:spLocks noChangeArrowheads="1"/>
          </p:cNvSpPr>
          <p:nvPr/>
        </p:nvSpPr>
        <p:spPr bwMode="auto">
          <a:xfrm>
            <a:off x="1183217" y="768273"/>
            <a:ext cx="4732867" cy="3837980"/>
          </a:xfrm>
          <a:prstGeom prst="rect">
            <a:avLst/>
          </a:prstGeom>
          <a:solidFill>
            <a:srgbClr val="FFFFFF"/>
          </a:solidFill>
          <a:ln w="9360">
            <a:solidFill>
              <a:srgbClr val="000000"/>
            </a:solidFill>
            <a:miter lim="800000"/>
            <a:headEnd/>
            <a:tailEnd/>
          </a:ln>
        </p:spPr>
        <p:txBody>
          <a:bodyPr wrap="none" lIns="91230" tIns="45615" rIns="91230" bIns="45615" anchor="ctr"/>
          <a:lstStyle/>
          <a:p>
            <a:pPr defTabSz="447675">
              <a:lnSpc>
                <a:spcPct val="72000"/>
              </a:lnSpc>
              <a:buClr>
                <a:srgbClr val="000000"/>
              </a:buClr>
              <a:buSzPct val="100000"/>
              <a:buFont typeface="Arial" charset="0"/>
              <a:buNone/>
            </a:pPr>
            <a:endParaRPr lang="en-US" sz="1800" b="0">
              <a:solidFill>
                <a:schemeClr val="bg1"/>
              </a:solidFill>
              <a:cs typeface="Arial" charset="0"/>
            </a:endParaRPr>
          </a:p>
        </p:txBody>
      </p:sp>
      <p:sp>
        <p:nvSpPr>
          <p:cNvPr id="100356" name="Text Box 3"/>
          <p:cNvSpPr>
            <a:spLocks noGrp="1" noChangeArrowheads="1"/>
          </p:cNvSpPr>
          <p:nvPr>
            <p:ph type="body"/>
          </p:nvPr>
        </p:nvSpPr>
        <p:spPr>
          <a:xfrm>
            <a:off x="1164729" y="4875318"/>
            <a:ext cx="4759058" cy="4606253"/>
          </a:xfrm>
          <a:noFill/>
          <a:ln/>
        </p:spPr>
        <p:txBody>
          <a:bodyPr wrap="none" lIns="89793" tIns="46692" rIns="89793" bIns="46692" anchor="ctr"/>
          <a:lstStyle/>
          <a:p>
            <a:endParaRPr lang="en-US" smtClean="0"/>
          </a:p>
          <a:p>
            <a:r>
              <a:rPr lang="en-US" smtClean="0"/>
              <a:t>Music can elicit a sensation of color and shapes can elicit tastes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777875" y="768350"/>
            <a:ext cx="5543550" cy="3838575"/>
          </a:xfrm>
          <a:ln/>
        </p:spPr>
      </p:sp>
      <p:sp>
        <p:nvSpPr>
          <p:cNvPr id="96259" name="Rectangle 3"/>
          <p:cNvSpPr>
            <a:spLocks noGrp="1" noChangeArrowheads="1"/>
          </p:cNvSpPr>
          <p:nvPr>
            <p:ph type="body" idx="1"/>
          </p:nvPr>
        </p:nvSpPr>
        <p:spPr>
          <a:xfrm>
            <a:off x="944417" y="4861781"/>
            <a:ext cx="5210467" cy="4604560"/>
          </a:xfrm>
          <a:noFill/>
          <a:ln/>
        </p:spPr>
        <p:txBody>
          <a:bodyPr/>
          <a:lstStyle/>
          <a:p>
            <a:endParaRPr lang="en-GB" sz="16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710239" y="4861781"/>
            <a:ext cx="5678824" cy="4604560"/>
          </a:xfrm>
          <a:noFill/>
          <a:ln/>
        </p:spPr>
        <p:txBody>
          <a:bodyPr/>
          <a:lstStyle/>
          <a:p>
            <a:r>
              <a:rPr lang="en-GB" smtClean="0"/>
              <a:t>Look out for 10 simple rules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18AF5E-E470-4C1A-A10D-3E5F772E4D50}" type="slidenum">
              <a:rPr lang="en-GB" smtClean="0"/>
              <a:pPr/>
              <a:t>58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18AF5E-E470-4C1A-A10D-3E5F772E4D50}" type="slidenum">
              <a:rPr lang="en-GB" smtClean="0"/>
              <a:pPr/>
              <a:t>59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Here is a quick overview of what I will be talking about today.</a:t>
            </a:r>
            <a:r>
              <a:rPr lang="en-GB" baseline="0" dirty="0" smtClean="0"/>
              <a:t> First I will discuss </a:t>
            </a:r>
            <a:r>
              <a:rPr lang="en-GB" dirty="0" smtClean="0"/>
              <a:t>what we</a:t>
            </a:r>
            <a:r>
              <a:rPr lang="en-GB" baseline="0" dirty="0" smtClean="0"/>
              <a:t> mean by </a:t>
            </a:r>
            <a:r>
              <a:rPr lang="en-GB" dirty="0" smtClean="0"/>
              <a:t>brain connectivity,</a:t>
            </a:r>
            <a:r>
              <a:rPr lang="en-GB" baseline="0" dirty="0" smtClean="0"/>
              <a:t> and will touch upon a couple of definitions and ways of measuring brain connectivity</a:t>
            </a:r>
            <a:r>
              <a:rPr lang="en-GB" dirty="0" smtClean="0"/>
              <a:t>. Then I will talk about the theory behind DCM,</a:t>
            </a:r>
            <a:r>
              <a:rPr lang="en-GB" baseline="0" dirty="0" smtClean="0"/>
              <a:t> and I will finish with some examples of simulations and a practical example</a:t>
            </a:r>
            <a:endParaRPr lang="en-GB" dirty="0" smtClean="0"/>
          </a:p>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44417" y="4861781"/>
            <a:ext cx="5210467" cy="4604560"/>
          </a:xfrm>
          <a:noFill/>
          <a:ln/>
        </p:spPr>
        <p:txBody>
          <a:bodyPr/>
          <a:lstStyle/>
          <a:p>
            <a:r>
              <a:rPr lang="en-GB" dirty="0" smtClean="0"/>
              <a:t>The principle of functional specialisation is well established in functional neuroimaging, and rests on a much longer tradition of lesion studies where specific impairments follow lesions in certain regions. The question of functional specialisation is the question which regions respond to what experimental input. </a:t>
            </a:r>
          </a:p>
          <a:p>
            <a:endParaRPr lang="en-GB" dirty="0" smtClean="0"/>
          </a:p>
          <a:p>
            <a:r>
              <a:rPr lang="en-GB" dirty="0" smtClean="0"/>
              <a:t>It is clear that all these processes need to be integrated to eventually result into actions.</a:t>
            </a:r>
            <a:r>
              <a:rPr lang="en-GB" baseline="0" dirty="0" smtClean="0"/>
              <a:t> For example, conflicting motivations that may involve very different parts of your brain. How do you decide whether to get up and raid your fridge, or to continue writing your next grant application?  You need to integrate very different short and long term goals. So you need to integrate processes taking part in different parts of your brain. </a:t>
            </a:r>
            <a:endParaRPr lang="en-GB" dirty="0" smtClean="0"/>
          </a:p>
          <a:p>
            <a:endParaRPr lang="en-GB" dirty="0" smtClean="0"/>
          </a:p>
          <a:p>
            <a:r>
              <a:rPr lang="en-GB" dirty="0" smtClean="0"/>
              <a:t>The question of functional integration is a more recent one, and addresses how regions influence each other, so a question of brain connectivity. Functional specialisation and integration are not exclusive but complementary: each makes sense only in context of the other. In this session we will look different ways of looking at functional integration in functional neuroimaging. </a:t>
            </a:r>
          </a:p>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EBFA5-2E7E-437D-985F-F04A79141D2C}" type="slidenum">
              <a:rPr lang="en-GB"/>
              <a:pPr/>
              <a:t>6</a:t>
            </a:fld>
            <a:endParaRPr lang="en-GB"/>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46574" y="4861441"/>
            <a:ext cx="5206153" cy="4605576"/>
          </a:xfrm>
        </p:spPr>
        <p:txBody>
          <a:bodyPr/>
          <a:lstStyle/>
          <a:p>
            <a:r>
              <a:rPr lang="en-GB" dirty="0"/>
              <a:t>H</a:t>
            </a:r>
            <a:r>
              <a:rPr lang="en-GB" dirty="0" smtClean="0"/>
              <a:t>ere are different classes of </a:t>
            </a:r>
            <a:r>
              <a:rPr lang="en-GB" dirty="0"/>
              <a:t>connectivity displayed on a macaque brain. So, anatomical or structural connectivity is simply the presence of axonal connections. Functional connectivity is defined as statistical dependencies between regional </a:t>
            </a:r>
            <a:r>
              <a:rPr lang="en-GB" dirty="0" err="1"/>
              <a:t>timeseries</a:t>
            </a:r>
            <a:r>
              <a:rPr lang="en-GB" dirty="0"/>
              <a:t>. So this is something that is specific to a particular point in time, but is not directional, they are simply correlations (hence the bidirectional arrows). Finally, effective connectivity describes causal influences between neuronal populations, so specifically how one region influences another region.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elements of this connectivity matrix are not a function of the input, and can be considered as an endogenous or condition-invariant. Second, the elements of </a:t>
            </a:r>
            <a:r>
              <a:rPr lang="en-GB" i="1" dirty="0" smtClean="0"/>
              <a:t>B</a:t>
            </a:r>
            <a:r>
              <a:rPr lang="en-GB" baseline="30000" dirty="0" smtClean="0"/>
              <a:t>(</a:t>
            </a:r>
            <a:r>
              <a:rPr lang="en-GB" i="1" baseline="30000" dirty="0" err="1" smtClean="0"/>
              <a:t>j</a:t>
            </a:r>
            <a:r>
              <a:rPr lang="en-GB" baseline="30000" dirty="0" smtClean="0"/>
              <a:t>)</a:t>
            </a:r>
            <a:r>
              <a:rPr lang="en-GB" dirty="0" smtClean="0"/>
              <a:t> represent the changes of connectivity induced by the inputs, </a:t>
            </a:r>
            <a:r>
              <a:rPr lang="en-GB" i="1" dirty="0" err="1" smtClean="0"/>
              <a:t>u</a:t>
            </a:r>
            <a:r>
              <a:rPr lang="en-GB" i="1" baseline="-25000" dirty="0" err="1" smtClean="0"/>
              <a:t>j</a:t>
            </a:r>
            <a:r>
              <a:rPr lang="en-GB" dirty="0" smtClean="0"/>
              <a:t>. These condition-specific modulations or bilinear terms </a:t>
            </a:r>
            <a:r>
              <a:rPr lang="en-GB" i="1" dirty="0" smtClean="0"/>
              <a:t>B</a:t>
            </a:r>
            <a:r>
              <a:rPr lang="en-GB" baseline="30000" dirty="0" smtClean="0"/>
              <a:t>(</a:t>
            </a:r>
            <a:r>
              <a:rPr lang="en-GB" i="1" baseline="30000" dirty="0" err="1" smtClean="0"/>
              <a:t>j</a:t>
            </a:r>
            <a:r>
              <a:rPr lang="en-GB" baseline="30000" dirty="0" smtClean="0"/>
              <a:t>)</a:t>
            </a:r>
            <a:r>
              <a:rPr lang="en-GB" dirty="0" smtClean="0"/>
              <a:t> are usually the interesting parameters. The endogenous and condition-specific matrices are mixed to form the total connectivity or </a:t>
            </a:r>
            <a:r>
              <a:rPr lang="en-GB" dirty="0" err="1" smtClean="0"/>
              <a:t>Jacobian</a:t>
            </a:r>
            <a:r>
              <a:rPr lang="en-GB" dirty="0" smtClean="0"/>
              <a:t> matrix </a:t>
            </a:r>
            <a:r>
              <a:rPr lang="en-GB" i="1" dirty="0" smtClean="0"/>
              <a:t>I</a:t>
            </a:r>
            <a:r>
              <a:rPr lang="en-GB" dirty="0" smtClean="0"/>
              <a:t>. Third, there is a direct exogenous influence of each input </a:t>
            </a:r>
            <a:r>
              <a:rPr lang="en-GB" i="1" dirty="0" err="1" smtClean="0"/>
              <a:t>u</a:t>
            </a:r>
            <a:r>
              <a:rPr lang="en-GB" i="1" baseline="-25000" dirty="0" err="1" smtClean="0"/>
              <a:t>j</a:t>
            </a:r>
            <a:r>
              <a:rPr lang="en-GB" dirty="0" smtClean="0"/>
              <a:t> on each area, encoded by the matrix </a:t>
            </a:r>
            <a:r>
              <a:rPr lang="en-GB" i="1" dirty="0" smtClean="0"/>
              <a:t>C</a:t>
            </a:r>
            <a:r>
              <a:rPr lang="en-GB" dirty="0" smtClean="0"/>
              <a:t>. The parameters of this system, at the neuronal level, are given by </a:t>
            </a:r>
            <a:r>
              <a:rPr lang="en-GB" i="1" dirty="0" err="1" smtClean="0"/>
              <a:t>θ</a:t>
            </a:r>
            <a:r>
              <a:rPr lang="en-GB" i="1" baseline="30000" dirty="0" err="1" smtClean="0"/>
              <a:t>n</a:t>
            </a:r>
            <a:r>
              <a:rPr lang="en-GB" dirty="0" smtClean="0"/>
              <a:t> ⊇ </a:t>
            </a:r>
            <a:r>
              <a:rPr lang="en-GB" i="1" dirty="0" smtClean="0"/>
              <a:t>A</a:t>
            </a:r>
            <a:r>
              <a:rPr lang="en-GB" dirty="0" smtClean="0"/>
              <a:t>, </a:t>
            </a:r>
            <a:r>
              <a:rPr lang="en-GB" i="1" dirty="0" smtClean="0"/>
              <a:t>B</a:t>
            </a:r>
            <a:r>
              <a:rPr lang="en-GB" baseline="30000" dirty="0" smtClean="0"/>
              <a:t>1</a:t>
            </a:r>
            <a:r>
              <a:rPr lang="en-GB" dirty="0" smtClean="0"/>
              <a:t>,…, </a:t>
            </a:r>
            <a:r>
              <a:rPr lang="en-GB" i="1" dirty="0" err="1" smtClean="0"/>
              <a:t>B</a:t>
            </a:r>
            <a:r>
              <a:rPr lang="en-GB" i="1" baseline="30000" dirty="0" err="1" smtClean="0"/>
              <a:t>Nu</a:t>
            </a:r>
            <a:r>
              <a:rPr lang="en-GB" dirty="0" smtClean="0"/>
              <a:t>, </a:t>
            </a:r>
            <a:r>
              <a:rPr lang="en-GB" i="1" dirty="0" smtClean="0"/>
              <a:t>C</a:t>
            </a:r>
            <a:r>
              <a:rPr lang="en-GB" dirty="0" smtClean="0"/>
              <a:t>. At this level, one can specify which connections one wants to include in the model. Connections (i.e., elements of the matrices) are removed by setting their prior mean and variance to zero. We will illustrate this later.</a:t>
            </a:r>
          </a:p>
          <a:p>
            <a:endParaRPr lang="en-US" dirty="0"/>
          </a:p>
        </p:txBody>
      </p:sp>
      <p:sp>
        <p:nvSpPr>
          <p:cNvPr id="4" name="Slide Number Placeholder 3"/>
          <p:cNvSpPr>
            <a:spLocks noGrp="1"/>
          </p:cNvSpPr>
          <p:nvPr>
            <p:ph type="sldNum" sz="quarter" idx="10"/>
          </p:nvPr>
        </p:nvSpPr>
        <p:spPr/>
        <p:txBody>
          <a:bodyPr/>
          <a:lstStyle/>
          <a:p>
            <a:fld id="{415E1C33-7155-8B4B-9E4C-8E0058068241}" type="slidenum">
              <a:rPr lang="en-US" smtClean="0"/>
              <a:pPr/>
              <a:t>10</a:t>
            </a:fld>
            <a:endParaRPr lang="en-US"/>
          </a:p>
        </p:txBody>
      </p:sp>
    </p:spTree>
    <p:extLst>
      <p:ext uri="{BB962C8B-B14F-4D97-AF65-F5344CB8AC3E}">
        <p14:creationId xmlns:p14="http://schemas.microsoft.com/office/powerpoint/2010/main" val="5002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0" marR="0" indent="0" algn="l" defTabSz="930320" rtl="0" eaLnBrk="1" fontAlgn="auto" latinLnBrk="0" hangingPunct="1">
              <a:lnSpc>
                <a:spcPct val="100000"/>
              </a:lnSpc>
              <a:spcBef>
                <a:spcPts val="0"/>
              </a:spcBef>
              <a:spcAft>
                <a:spcPts val="0"/>
              </a:spcAft>
              <a:buClrTx/>
              <a:buSzTx/>
              <a:buFontTx/>
              <a:buNone/>
              <a:tabLst/>
              <a:defRPr/>
            </a:pPr>
            <a:r>
              <a:rPr lang="en-GB" dirty="0" smtClean="0"/>
              <a:t>Here is a quick overview of what I will be talking about today.</a:t>
            </a:r>
            <a:r>
              <a:rPr lang="en-GB" baseline="0" dirty="0" smtClean="0"/>
              <a:t> First I will discuss </a:t>
            </a:r>
            <a:r>
              <a:rPr lang="en-GB" dirty="0" smtClean="0"/>
              <a:t>what we</a:t>
            </a:r>
            <a:r>
              <a:rPr lang="en-GB" baseline="0" dirty="0" smtClean="0"/>
              <a:t> mean by </a:t>
            </a:r>
            <a:r>
              <a:rPr lang="en-GB" dirty="0" smtClean="0"/>
              <a:t>brain connectivity,</a:t>
            </a:r>
            <a:r>
              <a:rPr lang="en-GB" baseline="0" dirty="0" smtClean="0"/>
              <a:t> and will touch upon a couple of definitions and ways of measuring brain connectivity</a:t>
            </a:r>
            <a:r>
              <a:rPr lang="en-GB" dirty="0" smtClean="0"/>
              <a:t>. Then I will talk about the theory behind DCM,</a:t>
            </a:r>
            <a:r>
              <a:rPr lang="en-GB" baseline="0" dirty="0" smtClean="0"/>
              <a:t> and I will finish with some examples of simulations and a practical example</a:t>
            </a:r>
            <a:endParaRPr lang="en-GB" dirty="0" smtClean="0"/>
          </a:p>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79463" y="768350"/>
            <a:ext cx="5540375" cy="3836988"/>
          </a:xfrm>
          <a:ln/>
        </p:spPr>
      </p:sp>
      <p:sp>
        <p:nvSpPr>
          <p:cNvPr id="75779" name="Rectangle 3"/>
          <p:cNvSpPr>
            <a:spLocks noGrp="1" noChangeArrowheads="1"/>
          </p:cNvSpPr>
          <p:nvPr>
            <p:ph type="body" idx="1"/>
          </p:nvPr>
        </p:nvSpPr>
        <p:spPr>
          <a:xfrm>
            <a:off x="710239" y="4863472"/>
            <a:ext cx="5678824" cy="4602868"/>
          </a:xfrm>
          <a:noFill/>
          <a:ln/>
        </p:spPr>
        <p:txBody>
          <a:bodyPr lIns="85972" tIns="42986" rIns="85972" bIns="42986"/>
          <a:lstStyle/>
          <a:p>
            <a:r>
              <a:rPr lang="en-GB" dirty="0" smtClean="0"/>
              <a:t>What is this cognitive system at the neuronal level that we want to look at? Well, we want to model the temporal evolution of a set of neuronal states, or nodes in our model.</a:t>
            </a:r>
            <a:r>
              <a:rPr lang="en-GB" baseline="0" dirty="0" smtClean="0"/>
              <a:t> This is a very general approach, from engineering, to model sets of interacting nodes</a:t>
            </a:r>
            <a:endParaRPr lang="en-GB" dirty="0" smtClean="0"/>
          </a:p>
          <a:p>
            <a:endParaRPr lang="en-GB" dirty="0" smtClean="0"/>
          </a:p>
          <a:p>
            <a:r>
              <a:rPr lang="en-GB" dirty="0" smtClean="0"/>
              <a:t>So </a:t>
            </a:r>
            <a:r>
              <a:rPr lang="en-GB" i="1" dirty="0" err="1" smtClean="0">
                <a:latin typeface="Arial Unicode MS" pitchFamily="34" charset="-128"/>
              </a:rPr>
              <a:t>z</a:t>
            </a:r>
            <a:r>
              <a:rPr lang="en-GB" i="1" baseline="-25000" dirty="0" err="1" smtClean="0">
                <a:latin typeface="Arial Unicode MS" pitchFamily="34" charset="-128"/>
              </a:rPr>
              <a:t>n</a:t>
            </a:r>
            <a:r>
              <a:rPr lang="en-GB" i="1" dirty="0" smtClean="0">
                <a:latin typeface="Arial Unicode MS" pitchFamily="34" charset="-128"/>
              </a:rPr>
              <a:t>(t) </a:t>
            </a:r>
            <a:r>
              <a:rPr lang="en-GB" dirty="0" smtClean="0">
                <a:latin typeface="Arial Unicode MS" pitchFamily="34" charset="-128"/>
              </a:rPr>
              <a:t> is the hidden level, which we can not observe using </a:t>
            </a:r>
            <a:r>
              <a:rPr lang="en-GB" dirty="0" err="1" smtClean="0">
                <a:latin typeface="Arial Unicode MS" pitchFamily="34" charset="-128"/>
              </a:rPr>
              <a:t>fMRI</a:t>
            </a:r>
            <a:r>
              <a:rPr lang="en-GB" dirty="0" smtClean="0">
                <a:latin typeface="Arial Unicode MS" pitchFamily="34" charset="-128"/>
              </a:rPr>
              <a:t>, and it represents a simple model of neuronal dynamics for a system of </a:t>
            </a:r>
            <a:r>
              <a:rPr lang="en-GB" i="1" dirty="0" smtClean="0">
                <a:latin typeface="Arial Unicode MS" pitchFamily="34" charset="-128"/>
              </a:rPr>
              <a:t>n</a:t>
            </a:r>
            <a:r>
              <a:rPr lang="en-GB" dirty="0" smtClean="0">
                <a:latin typeface="Arial Unicode MS" pitchFamily="34" charset="-128"/>
              </a:rPr>
              <a:t> coupled regions.</a:t>
            </a:r>
          </a:p>
          <a:p>
            <a:r>
              <a:rPr lang="en-GB" dirty="0" smtClean="0">
                <a:latin typeface="Arial Unicode MS" pitchFamily="34" charset="-128"/>
              </a:rPr>
              <a:t>Then we have the change of the state vector in time that depends on the interaction between the elements </a:t>
            </a:r>
            <a:r>
              <a:rPr lang="en-GB" i="1" dirty="0" smtClean="0">
                <a:latin typeface="Arial Unicode MS" pitchFamily="34" charset="-128"/>
              </a:rPr>
              <a:t>z, u, </a:t>
            </a:r>
            <a:r>
              <a:rPr lang="el-GR" i="1" dirty="0" smtClean="0">
                <a:latin typeface="Arial Unicode MS" pitchFamily="34" charset="-128"/>
              </a:rPr>
              <a:t>θ</a:t>
            </a:r>
            <a:r>
              <a:rPr lang="en-GB" i="1" dirty="0" smtClean="0">
                <a:latin typeface="Arial Unicode MS" pitchFamily="34" charset="-128"/>
              </a:rPr>
              <a:t>, ...</a:t>
            </a:r>
          </a:p>
          <a:p>
            <a:r>
              <a:rPr lang="en-GB" dirty="0" smtClean="0">
                <a:latin typeface="Arial Unicode MS" pitchFamily="34" charset="-128"/>
              </a:rPr>
              <a:t>Overall, DCM models the temporal evolution of the neuronal state vector as a function of the current state </a:t>
            </a:r>
            <a:r>
              <a:rPr lang="en-GB" i="1" dirty="0" smtClean="0">
                <a:latin typeface="Arial Unicode MS" pitchFamily="34" charset="-128"/>
              </a:rPr>
              <a:t>z</a:t>
            </a:r>
            <a:r>
              <a:rPr lang="en-GB" dirty="0" smtClean="0">
                <a:latin typeface="Arial Unicode MS" pitchFamily="34" charset="-128"/>
              </a:rPr>
              <a:t>, the inputs </a:t>
            </a:r>
            <a:r>
              <a:rPr lang="en-GB" i="1" dirty="0" smtClean="0">
                <a:latin typeface="Arial Unicode MS" pitchFamily="34" charset="-128"/>
              </a:rPr>
              <a:t>u</a:t>
            </a:r>
            <a:r>
              <a:rPr lang="en-GB" dirty="0" smtClean="0">
                <a:latin typeface="Arial Unicode MS" pitchFamily="34" charset="-128"/>
              </a:rPr>
              <a:t>, and some parameters </a:t>
            </a:r>
            <a:r>
              <a:rPr lang="el-GR" i="1" dirty="0" smtClean="0">
                <a:latin typeface="Arial Unicode MS" pitchFamily="34" charset="-128"/>
              </a:rPr>
              <a:t>θ</a:t>
            </a:r>
            <a:r>
              <a:rPr lang="en-GB" i="1" dirty="0" smtClean="0">
                <a:latin typeface="Arial Unicode MS" pitchFamily="34" charset="-128"/>
              </a:rPr>
              <a:t> </a:t>
            </a:r>
            <a:r>
              <a:rPr lang="en-GB" dirty="0" smtClean="0">
                <a:latin typeface="Arial Unicode MS" pitchFamily="34" charset="-128"/>
              </a:rPr>
              <a:t>– that define the functional architecture and interactions among brain regions at a neuronal level.</a:t>
            </a: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283648"/>
            </a:gs>
            <a:gs pos="100000">
              <a:srgbClr val="12182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p:nvSpPr>
        <p:spPr bwMode="white">
          <a:xfrm>
            <a:off x="0" y="6126479"/>
            <a:ext cx="9906000" cy="73152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3033" tIns="46516" rIns="93033" bIns="46516" anchor="ctr"/>
          <a:lstStyle/>
          <a:p>
            <a:pPr algn="ctr" eaLnBrk="1" latinLnBrk="0" hangingPunct="1"/>
            <a:endParaRPr kumimoji="0" lang="en-US"/>
          </a:p>
        </p:txBody>
      </p:sp>
      <p:sp>
        <p:nvSpPr>
          <p:cNvPr id="10" name="Rectangle 9"/>
          <p:cNvSpPr/>
          <p:nvPr/>
        </p:nvSpPr>
        <p:spPr>
          <a:xfrm>
            <a:off x="-1981" y="6237312"/>
            <a:ext cx="2436876" cy="521834"/>
          </a:xfrm>
          <a:prstGeom prst="rect">
            <a:avLst/>
          </a:prstGeom>
          <a:solidFill>
            <a:schemeClr val="bg2">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3033" tIns="46516" rIns="93033" bIns="46516" anchor="ctr"/>
          <a:lstStyle/>
          <a:p>
            <a:pPr algn="ctr" eaLnBrk="1" latinLnBrk="0" hangingPunct="1"/>
            <a:endParaRPr kumimoji="0" lang="en-US"/>
          </a:p>
        </p:txBody>
      </p:sp>
      <p:sp>
        <p:nvSpPr>
          <p:cNvPr id="11" name="Rectangle 10"/>
          <p:cNvSpPr/>
          <p:nvPr/>
        </p:nvSpPr>
        <p:spPr>
          <a:xfrm>
            <a:off x="2555748" y="6237312"/>
            <a:ext cx="7350252" cy="521834"/>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3033" tIns="46516" rIns="93033" bIns="46516" anchor="ctr"/>
          <a:lstStyle/>
          <a:p>
            <a:pPr algn="ctr" eaLnBrk="1" latinLnBrk="0" hangingPunct="1"/>
            <a:endParaRPr kumimoji="0" lang="en-US"/>
          </a:p>
        </p:txBody>
      </p:sp>
      <p:sp>
        <p:nvSpPr>
          <p:cNvPr id="8" name="Title 7"/>
          <p:cNvSpPr>
            <a:spLocks noGrp="1"/>
          </p:cNvSpPr>
          <p:nvPr>
            <p:ph type="ctrTitle"/>
          </p:nvPr>
        </p:nvSpPr>
        <p:spPr>
          <a:xfrm>
            <a:off x="2559050" y="4038601"/>
            <a:ext cx="7016750" cy="1828800"/>
          </a:xfrm>
          <a:prstGeom prst="rect">
            <a:avLst/>
          </a:prstGeom>
        </p:spPr>
        <p:txBody>
          <a:bodyPr anchor="b"/>
          <a:lstStyle>
            <a:lvl1pPr>
              <a:defRPr cap="all" baseline="0"/>
            </a:lvl1pPr>
          </a:lstStyle>
          <a:p>
            <a:r>
              <a:rPr kumimoji="0" lang="en-US" dirty="0" smtClean="0"/>
              <a:t>Click to edit Master title style</a:t>
            </a:r>
            <a:endParaRPr kumimoji="0" lang="en-US" dirty="0"/>
          </a:p>
        </p:txBody>
      </p:sp>
      <p:sp>
        <p:nvSpPr>
          <p:cNvPr id="17" name="Footer Placeholder 16"/>
          <p:cNvSpPr>
            <a:spLocks noGrp="1"/>
          </p:cNvSpPr>
          <p:nvPr>
            <p:ph type="ftr" sz="quarter" idx="11"/>
          </p:nvPr>
        </p:nvSpPr>
        <p:spPr>
          <a:xfrm>
            <a:off x="2259177" y="236540"/>
            <a:ext cx="6356350" cy="365124"/>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D63A1463-8DB8-49E3-BCCB-A074F94D7A4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04000" y="6306924"/>
            <a:ext cx="2889250" cy="365124"/>
          </a:xfrm>
        </p:spPr>
        <p:txBody>
          <a:bodyPr/>
          <a:lstStyle/>
          <a:p>
            <a:fld id="{9C203EE3-BFBD-44BA-A4A9-FE6B2D5250BA}" type="datetimeFigureOut">
              <a:rPr lang="en-US" smtClean="0"/>
              <a:pPr/>
              <a:t>5/8/14</a:t>
            </a:fld>
            <a:endParaRPr lang="en-GB"/>
          </a:p>
        </p:txBody>
      </p:sp>
      <p:sp>
        <p:nvSpPr>
          <p:cNvPr id="5" name="Footer Placeholder 4"/>
          <p:cNvSpPr>
            <a:spLocks noGrp="1"/>
          </p:cNvSpPr>
          <p:nvPr>
            <p:ph type="ftr" sz="quarter" idx="11"/>
          </p:nvPr>
        </p:nvSpPr>
        <p:spPr>
          <a:xfrm>
            <a:off x="660404" y="6306730"/>
            <a:ext cx="5872840" cy="365124"/>
          </a:xfrm>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63A1463-8DB8-49E3-BCCB-A074F94D7A43}" type="slidenum">
              <a:rPr lang="en-GB" smtClean="0"/>
              <a:pPr/>
              <a:t>‹#›</a:t>
            </a:fld>
            <a:endParaRPr lang="en-GB" dirty="0"/>
          </a:p>
        </p:txBody>
      </p:sp>
      <p:sp>
        <p:nvSpPr>
          <p:cNvPr id="8" name="Content Placeholder 7"/>
          <p:cNvSpPr>
            <a:spLocks noGrp="1"/>
          </p:cNvSpPr>
          <p:nvPr>
            <p:ph sz="quarter" idx="1"/>
          </p:nvPr>
        </p:nvSpPr>
        <p:spPr>
          <a:xfrm>
            <a:off x="570586" y="1071546"/>
            <a:ext cx="8925967" cy="5270731"/>
          </a:xfrm>
        </p:spPr>
        <p:txBody>
          <a:bodyPr>
            <a:normAutofit/>
          </a:bodyPr>
          <a:lstStyle>
            <a:lvl1pPr>
              <a:buClr>
                <a:srgbClr val="265890"/>
              </a:buClr>
              <a:buSzPct val="60000"/>
              <a:buFont typeface="Wingdings 2" pitchFamily="18" charset="2"/>
              <a:buChar char=""/>
              <a:defRPr sz="2000"/>
            </a:lvl1pPr>
            <a:lvl2pPr marL="651224" indent="-279096">
              <a:buSzPct val="100000"/>
              <a:buFont typeface="Wingdings" pitchFamily="2" charset="2"/>
              <a:buChar char="§"/>
              <a:defRPr sz="1800"/>
            </a:lvl2pPr>
            <a:lvl3pPr marL="930320" indent="-232580">
              <a:buSzPct val="100000"/>
              <a:buFont typeface="Wingdings" pitchFamily="2" charset="2"/>
              <a:buChar char="§"/>
              <a:defRPr sz="1600"/>
            </a:lvl3pPr>
            <a:lvl4pPr>
              <a:defRPr sz="1400"/>
            </a:lvl4pPr>
            <a:lvl5pPr>
              <a:defRPr sz="1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Title Placeholder 21"/>
          <p:cNvSpPr>
            <a:spLocks noGrp="1"/>
          </p:cNvSpPr>
          <p:nvPr>
            <p:ph type="title"/>
          </p:nvPr>
        </p:nvSpPr>
        <p:spPr>
          <a:xfrm>
            <a:off x="572400" y="3"/>
            <a:ext cx="8925967" cy="709572"/>
          </a:xfrm>
          <a:prstGeom prst="rect">
            <a:avLst/>
          </a:prstGeom>
        </p:spPr>
        <p:txBody>
          <a:bodyPr vert="horz" lIns="93033" tIns="46516" rIns="93033" bIns="72000" anchor="b" anchorCtr="0">
            <a:normAutofit/>
          </a:bodyPr>
          <a:lstStyle>
            <a:lvl1pPr>
              <a:lnSpc>
                <a:spcPct val="80000"/>
              </a:lnSpc>
              <a:defRPr sz="2800" i="0">
                <a:solidFill>
                  <a:schemeClr val="tx2"/>
                </a:solidFill>
              </a:defRPr>
            </a:lvl1pPr>
          </a:lstStyle>
          <a:p>
            <a:r>
              <a:rPr kumimoji="0" lang="en-US" dirty="0" smtClean="0"/>
              <a:t>Click to edit Master title style</a:t>
            </a:r>
            <a:endParaRPr kumimoji="0" lang="en-US" dirty="0"/>
          </a:p>
        </p:txBody>
      </p:sp>
      <p:sp>
        <p:nvSpPr>
          <p:cNvPr id="7" name="Slide Number Placeholder 28"/>
          <p:cNvSpPr txBox="1">
            <a:spLocks/>
          </p:cNvSpPr>
          <p:nvPr userDrawn="1"/>
        </p:nvSpPr>
        <p:spPr>
          <a:xfrm>
            <a:off x="8599170" y="6481115"/>
            <a:ext cx="908050" cy="381000"/>
          </a:xfrm>
          <a:prstGeom prst="rect">
            <a:avLst/>
          </a:prstGeom>
        </p:spPr>
        <p:txBody>
          <a:bodyPr vert="horz" lIns="93033" tIns="46516" rIns="93033" bIns="46516" anchor="ctr" anchorCtr="0">
            <a:normAutofit/>
          </a:bodyPr>
          <a:lstStyle>
            <a:lvl1pPr>
              <a:defRPr>
                <a:solidFill>
                  <a:schemeClr val="tx2"/>
                </a:solidFill>
              </a:defRPr>
            </a:lvl1pPr>
          </a:lstStyle>
          <a:p>
            <a:pPr marL="0" marR="0" lvl="0" indent="0" algn="r" defTabSz="930320" rtl="0" eaLnBrk="1" fontAlgn="auto" latinLnBrk="0" hangingPunct="1">
              <a:lnSpc>
                <a:spcPct val="100000"/>
              </a:lnSpc>
              <a:spcBef>
                <a:spcPts val="0"/>
              </a:spcBef>
              <a:spcAft>
                <a:spcPts val="0"/>
              </a:spcAft>
              <a:buClrTx/>
              <a:buSzTx/>
              <a:buFontTx/>
              <a:buNone/>
              <a:tabLst/>
              <a:defRPr/>
            </a:pPr>
            <a:fld id="{D63A1463-8DB8-49E3-BCCB-A074F94D7A43}" type="slidenum">
              <a:rPr kumimoji="0" lang="en-GB" sz="1300" b="0" i="0" u="none" strike="noStrike" kern="1200" cap="none" spc="0" normalizeH="0" baseline="0" noProof="0" smtClean="0">
                <a:ln>
                  <a:noFill/>
                </a:ln>
                <a:solidFill>
                  <a:schemeClr val="tx2"/>
                </a:solidFill>
                <a:effectLst/>
                <a:uLnTx/>
                <a:uFillTx/>
                <a:latin typeface="Calibri" pitchFamily="34" charset="0"/>
                <a:ea typeface="+mn-ea"/>
                <a:cs typeface="+mn-cs"/>
              </a:rPr>
              <a:pPr marL="0" marR="0" lvl="0" indent="0" algn="r" defTabSz="930320" rtl="0"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a:ln>
                <a:noFill/>
              </a:ln>
              <a:solidFill>
                <a:schemeClr val="tx2"/>
              </a:solidFill>
              <a:effectLst/>
              <a:uLnTx/>
              <a:uFillTx/>
              <a:latin typeface="Calibri" pitchFamily="34" charset="0"/>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pt-PT"/>
          </a:p>
        </p:txBody>
      </p:sp>
      <p:sp>
        <p:nvSpPr>
          <p:cNvPr id="4" name="Rectangle 5"/>
          <p:cNvSpPr>
            <a:spLocks noGrp="1" noChangeArrowheads="1"/>
          </p:cNvSpPr>
          <p:nvPr>
            <p:ph type="ftr" sz="quarter" idx="11"/>
          </p:nvPr>
        </p:nvSpPr>
        <p:spPr>
          <a:ln/>
        </p:spPr>
        <p:txBody>
          <a:bodyPr/>
          <a:lstStyle>
            <a:lvl1pPr>
              <a:defRPr/>
            </a:lvl1pPr>
          </a:lstStyle>
          <a:p>
            <a:endParaRPr lang="pt-PT"/>
          </a:p>
        </p:txBody>
      </p:sp>
      <p:sp>
        <p:nvSpPr>
          <p:cNvPr id="5" name="Rectangle 6"/>
          <p:cNvSpPr>
            <a:spLocks noGrp="1" noChangeArrowheads="1"/>
          </p:cNvSpPr>
          <p:nvPr>
            <p:ph type="sldNum" sz="quarter" idx="12"/>
          </p:nvPr>
        </p:nvSpPr>
        <p:spPr>
          <a:ln/>
        </p:spPr>
        <p:txBody>
          <a:bodyPr/>
          <a:lstStyle>
            <a:lvl1pPr>
              <a:defRPr/>
            </a:lvl1pPr>
          </a:lstStyle>
          <a:p>
            <a:fld id="{587F6E40-C195-4A81-8FB7-83799DD3CDF6}" type="slidenum">
              <a:rPr lang="pt-PT"/>
              <a:pPr/>
              <a:t>‹#›</a:t>
            </a:fld>
            <a:endParaRPr lang="pt-PT"/>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250E799-4888-4FF6-9757-BA58C2372320}" type="slidenum">
              <a:rPr lang="pt-PT">
                <a:solidFill>
                  <a:srgbClr val="000000"/>
                </a:solidFill>
              </a:rPr>
              <a:pPr/>
              <a:t>‹#›</a:t>
            </a:fld>
            <a:endParaRPr lang="pt-PT">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63703" y="1428736"/>
            <a:ext cx="8832850" cy="5072098"/>
          </a:xfrm>
          <a:prstGeom prst="rect">
            <a:avLst/>
          </a:prstGeom>
        </p:spPr>
        <p:txBody>
          <a:bodyPr vert="horz" lIns="93033" tIns="46516" rIns="93033" bIns="46516">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604000" y="6248404"/>
            <a:ext cx="2889250" cy="365124"/>
          </a:xfrm>
          <a:prstGeom prst="rect">
            <a:avLst/>
          </a:prstGeom>
        </p:spPr>
        <p:txBody>
          <a:bodyPr vert="horz" lIns="93033" tIns="46516" rIns="93033" bIns="46516" anchor="ctr" anchorCtr="0"/>
          <a:lstStyle>
            <a:lvl1pPr algn="l" eaLnBrk="1" latinLnBrk="0" hangingPunct="1">
              <a:defRPr kumimoji="0" sz="1500">
                <a:solidFill>
                  <a:schemeClr val="tx2"/>
                </a:solidFill>
                <a:latin typeface="Calibri" pitchFamily="34" charset="0"/>
              </a:defRPr>
            </a:lvl1pPr>
          </a:lstStyle>
          <a:p>
            <a:fld id="{9C203EE3-BFBD-44BA-A4A9-FE6B2D5250BA}" type="datetimeFigureOut">
              <a:rPr lang="en-US" smtClean="0"/>
              <a:pPr/>
              <a:t>5/8/14</a:t>
            </a:fld>
            <a:endParaRPr lang="en-GB"/>
          </a:p>
        </p:txBody>
      </p:sp>
      <p:sp>
        <p:nvSpPr>
          <p:cNvPr id="3" name="Footer Placeholder 2"/>
          <p:cNvSpPr>
            <a:spLocks noGrp="1"/>
          </p:cNvSpPr>
          <p:nvPr>
            <p:ph type="ftr" sz="quarter" idx="3"/>
          </p:nvPr>
        </p:nvSpPr>
        <p:spPr>
          <a:xfrm>
            <a:off x="660404" y="6248210"/>
            <a:ext cx="5872840" cy="365124"/>
          </a:xfrm>
          <a:prstGeom prst="rect">
            <a:avLst/>
          </a:prstGeom>
        </p:spPr>
        <p:txBody>
          <a:bodyPr vert="horz" lIns="93033" tIns="46516" rIns="93033" bIns="46516" anchor="ctr"/>
          <a:lstStyle>
            <a:lvl1pPr algn="r" eaLnBrk="1" latinLnBrk="0" hangingPunct="1">
              <a:defRPr kumimoji="0" sz="1500">
                <a:solidFill>
                  <a:schemeClr val="tx2"/>
                </a:solidFill>
                <a:latin typeface="Calibri" pitchFamily="34" charset="0"/>
              </a:defRPr>
            </a:lvl1pPr>
          </a:lstStyle>
          <a:p>
            <a:endParaRPr lang="en-GB"/>
          </a:p>
        </p:txBody>
      </p:sp>
      <p:sp>
        <p:nvSpPr>
          <p:cNvPr id="8" name="Rectangle 7"/>
          <p:cNvSpPr/>
          <p:nvPr/>
        </p:nvSpPr>
        <p:spPr>
          <a:xfrm>
            <a:off x="1" y="735210"/>
            <a:ext cx="577850" cy="72000"/>
          </a:xfrm>
          <a:prstGeom prst="rect">
            <a:avLst/>
          </a:prstGeom>
          <a:solidFill>
            <a:schemeClr val="tx2">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3033" tIns="46516" rIns="93033" bIns="46516" anchor="ctr"/>
          <a:lstStyle/>
          <a:p>
            <a:pPr algn="ctr" eaLnBrk="1" latinLnBrk="0" hangingPunct="1"/>
            <a:endParaRPr kumimoji="0" lang="en-US">
              <a:latin typeface="Calibri" pitchFamily="34" charset="0"/>
            </a:endParaRPr>
          </a:p>
        </p:txBody>
      </p:sp>
      <p:sp>
        <p:nvSpPr>
          <p:cNvPr id="9" name="Rectangle 8"/>
          <p:cNvSpPr/>
          <p:nvPr/>
        </p:nvSpPr>
        <p:spPr>
          <a:xfrm>
            <a:off x="639762" y="735210"/>
            <a:ext cx="9266238" cy="720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3033" tIns="46516" rIns="93033" bIns="46516" anchor="ctr"/>
          <a:lstStyle/>
          <a:p>
            <a:pPr algn="ctr" eaLnBrk="1" latinLnBrk="0" hangingPunct="1"/>
            <a:endParaRPr kumimoji="0" lang="en-US">
              <a:latin typeface="Calibri" pitchFamily="34" charset="0"/>
            </a:endParaRPr>
          </a:p>
        </p:txBody>
      </p:sp>
      <p:sp>
        <p:nvSpPr>
          <p:cNvPr id="23" name="Slide Number Placeholder 22"/>
          <p:cNvSpPr>
            <a:spLocks noGrp="1"/>
          </p:cNvSpPr>
          <p:nvPr>
            <p:ph type="sldNum" sz="quarter" idx="4"/>
          </p:nvPr>
        </p:nvSpPr>
        <p:spPr>
          <a:xfrm>
            <a:off x="1" y="727274"/>
            <a:ext cx="577850" cy="244476"/>
          </a:xfrm>
          <a:prstGeom prst="rect">
            <a:avLst/>
          </a:prstGeom>
        </p:spPr>
        <p:txBody>
          <a:bodyPr vert="horz" lIns="93033" tIns="46516" rIns="93033" bIns="46516" anchor="ctr" anchorCtr="0">
            <a:normAutofit/>
          </a:bodyPr>
          <a:lstStyle>
            <a:lvl1pPr algn="ctr" eaLnBrk="1" latinLnBrk="0" hangingPunct="1">
              <a:defRPr kumimoji="0" sz="1500" b="1">
                <a:solidFill>
                  <a:srgbClr val="FFFFFF"/>
                </a:solidFill>
                <a:latin typeface="Calibri" pitchFamily="34" charset="0"/>
              </a:defRPr>
            </a:lvl1pPr>
          </a:lstStyle>
          <a:p>
            <a:fld id="{D63A1463-8DB8-49E3-BCCB-A074F94D7A43}" type="slidenum">
              <a:rPr lang="en-GB" smtClean="0"/>
              <a:pPr/>
              <a:t>‹#›</a:t>
            </a:fld>
            <a:endParaRPr lang="en-GB"/>
          </a:p>
        </p:txBody>
      </p:sp>
      <p:sp>
        <p:nvSpPr>
          <p:cNvPr id="10" name="Rectangle 9"/>
          <p:cNvSpPr/>
          <p:nvPr userDrawn="1"/>
        </p:nvSpPr>
        <p:spPr>
          <a:xfrm>
            <a:off x="1833" y="6517842"/>
            <a:ext cx="577850" cy="36000"/>
          </a:xfrm>
          <a:prstGeom prst="rect">
            <a:avLst/>
          </a:prstGeom>
          <a:solidFill>
            <a:schemeClr val="tx2">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3033" tIns="46516" rIns="93033" bIns="46516" anchor="ctr"/>
          <a:lstStyle/>
          <a:p>
            <a:pPr algn="ctr" eaLnBrk="1" latinLnBrk="0" hangingPunct="1"/>
            <a:endParaRPr kumimoji="0" lang="en-US">
              <a:latin typeface="Calibri" pitchFamily="34" charset="0"/>
            </a:endParaRPr>
          </a:p>
        </p:txBody>
      </p:sp>
      <p:sp>
        <p:nvSpPr>
          <p:cNvPr id="11" name="Rectangle 10"/>
          <p:cNvSpPr/>
          <p:nvPr userDrawn="1"/>
        </p:nvSpPr>
        <p:spPr>
          <a:xfrm>
            <a:off x="641594" y="6517842"/>
            <a:ext cx="9266238" cy="360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3033" tIns="46516" rIns="93033" bIns="46516" anchor="ctr"/>
          <a:lstStyle/>
          <a:p>
            <a:pPr algn="ctr" eaLnBrk="1" latinLnBrk="0" hangingPunct="1"/>
            <a:endParaRPr kumimoji="0" lang="en-US">
              <a:latin typeface="Calibri" pitchFamily="34" charset="0"/>
            </a:endParaRPr>
          </a:p>
        </p:txBody>
      </p:sp>
      <p:sp>
        <p:nvSpPr>
          <p:cNvPr id="12" name="Title Placeholder 21"/>
          <p:cNvSpPr>
            <a:spLocks noGrp="1"/>
          </p:cNvSpPr>
          <p:nvPr>
            <p:ph type="title"/>
          </p:nvPr>
        </p:nvSpPr>
        <p:spPr>
          <a:xfrm>
            <a:off x="572400" y="1"/>
            <a:ext cx="8897968" cy="785793"/>
          </a:xfrm>
          <a:prstGeom prst="rect">
            <a:avLst/>
          </a:prstGeom>
        </p:spPr>
        <p:txBody>
          <a:bodyPr vert="horz" lIns="93033" tIns="46516" rIns="93033" bIns="46516" anchor="b" anchorCtr="0">
            <a:norm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1" r:id="rId3"/>
    <p:sldLayoutId id="2147483822" r:id="rId4"/>
  </p:sldLayoutIdLst>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2800" kern="1200">
          <a:solidFill>
            <a:schemeClr val="tx2"/>
          </a:solidFill>
          <a:latin typeface="Calibri" pitchFamily="34" charset="0"/>
          <a:ea typeface="+mj-ea"/>
          <a:cs typeface="+mj-cs"/>
        </a:defRPr>
      </a:lvl1pPr>
    </p:titleStyle>
    <p:bodyStyle>
      <a:lvl1pPr marL="325612" indent="-325612" algn="l" rtl="0" eaLnBrk="1" latinLnBrk="0" hangingPunct="1">
        <a:spcBef>
          <a:spcPts val="712"/>
        </a:spcBef>
        <a:buClr>
          <a:schemeClr val="accent2"/>
        </a:buClr>
        <a:buSzPct val="60000"/>
        <a:buFont typeface="Wingdings"/>
        <a:buChar char=""/>
        <a:defRPr kumimoji="0" sz="2400" kern="1200">
          <a:solidFill>
            <a:schemeClr val="tx1"/>
          </a:solidFill>
          <a:latin typeface="Calibri" pitchFamily="34" charset="0"/>
          <a:ea typeface="+mn-ea"/>
          <a:cs typeface="+mn-cs"/>
        </a:defRPr>
      </a:lvl1pPr>
      <a:lvl2pPr marL="651224" indent="-279096" algn="l" rtl="0" eaLnBrk="1" latinLnBrk="0" hangingPunct="1">
        <a:spcBef>
          <a:spcPts val="560"/>
        </a:spcBef>
        <a:buClr>
          <a:schemeClr val="accent1"/>
        </a:buClr>
        <a:buSzPct val="70000"/>
        <a:buFont typeface="Wingdings 2"/>
        <a:buChar char=""/>
        <a:defRPr kumimoji="0" sz="2000" kern="1200">
          <a:solidFill>
            <a:schemeClr val="tx1"/>
          </a:solidFill>
          <a:latin typeface="Calibri" pitchFamily="34" charset="0"/>
          <a:ea typeface="+mn-ea"/>
          <a:cs typeface="+mn-cs"/>
        </a:defRPr>
      </a:lvl2pPr>
      <a:lvl3pPr marL="930320" indent="-232580" algn="l" rtl="0" eaLnBrk="1" latinLnBrk="0" hangingPunct="1">
        <a:spcBef>
          <a:spcPts val="509"/>
        </a:spcBef>
        <a:buClr>
          <a:schemeClr val="accent2"/>
        </a:buClr>
        <a:buSzPct val="75000"/>
        <a:buFont typeface="Wingdings"/>
        <a:buChar char=""/>
        <a:defRPr kumimoji="0" sz="1800" kern="1200">
          <a:solidFill>
            <a:schemeClr val="tx1"/>
          </a:solidFill>
          <a:latin typeface="Calibri" pitchFamily="34" charset="0"/>
          <a:ea typeface="+mn-ea"/>
          <a:cs typeface="+mn-cs"/>
        </a:defRPr>
      </a:lvl3pPr>
      <a:lvl4pPr marL="1395481" indent="-232580" algn="l" rtl="0" eaLnBrk="1" latinLnBrk="0" hangingPunct="1">
        <a:spcBef>
          <a:spcPts val="407"/>
        </a:spcBef>
        <a:buClr>
          <a:schemeClr val="accent3"/>
        </a:buClr>
        <a:buSzPct val="75000"/>
        <a:buFont typeface="Wingdings"/>
        <a:buChar char=""/>
        <a:defRPr kumimoji="0" sz="1600" kern="1200">
          <a:solidFill>
            <a:schemeClr val="tx1"/>
          </a:solidFill>
          <a:latin typeface="Calibri" pitchFamily="34" charset="0"/>
          <a:ea typeface="+mn-ea"/>
          <a:cs typeface="+mn-cs"/>
        </a:defRPr>
      </a:lvl4pPr>
      <a:lvl5pPr marL="1860641" indent="-232580" algn="l" rtl="0" eaLnBrk="1" latinLnBrk="0" hangingPunct="1">
        <a:spcBef>
          <a:spcPts val="407"/>
        </a:spcBef>
        <a:buClr>
          <a:schemeClr val="accent4"/>
        </a:buClr>
        <a:buSzPct val="65000"/>
        <a:buFont typeface="Wingdings"/>
        <a:buChar char=""/>
        <a:defRPr kumimoji="0" sz="1600" kern="1200">
          <a:solidFill>
            <a:schemeClr val="tx1"/>
          </a:solidFill>
          <a:latin typeface="Calibri" pitchFamily="34" charset="0"/>
          <a:ea typeface="+mn-ea"/>
          <a:cs typeface="+mn-cs"/>
        </a:defRPr>
      </a:lvl5pPr>
      <a:lvl6pPr marL="2139737" indent="-23258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418833" indent="-23258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97929" indent="-23258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77025" indent="-23258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5160" algn="l" rtl="0" eaLnBrk="1" latinLnBrk="0" hangingPunct="1">
        <a:defRPr kumimoji="0" kern="1200">
          <a:solidFill>
            <a:schemeClr val="tx1"/>
          </a:solidFill>
          <a:latin typeface="+mn-lt"/>
          <a:ea typeface="+mn-ea"/>
          <a:cs typeface="+mn-cs"/>
        </a:defRPr>
      </a:lvl2pPr>
      <a:lvl3pPr marL="930320" algn="l" rtl="0" eaLnBrk="1" latinLnBrk="0" hangingPunct="1">
        <a:defRPr kumimoji="0" kern="1200">
          <a:solidFill>
            <a:schemeClr val="tx1"/>
          </a:solidFill>
          <a:latin typeface="+mn-lt"/>
          <a:ea typeface="+mn-ea"/>
          <a:cs typeface="+mn-cs"/>
        </a:defRPr>
      </a:lvl3pPr>
      <a:lvl4pPr marL="1395481" algn="l" rtl="0" eaLnBrk="1" latinLnBrk="0" hangingPunct="1">
        <a:defRPr kumimoji="0" kern="1200">
          <a:solidFill>
            <a:schemeClr val="tx1"/>
          </a:solidFill>
          <a:latin typeface="+mn-lt"/>
          <a:ea typeface="+mn-ea"/>
          <a:cs typeface="+mn-cs"/>
        </a:defRPr>
      </a:lvl4pPr>
      <a:lvl5pPr marL="1860641" algn="l" rtl="0" eaLnBrk="1" latinLnBrk="0" hangingPunct="1">
        <a:defRPr kumimoji="0" kern="1200">
          <a:solidFill>
            <a:schemeClr val="tx1"/>
          </a:solidFill>
          <a:latin typeface="+mn-lt"/>
          <a:ea typeface="+mn-ea"/>
          <a:cs typeface="+mn-cs"/>
        </a:defRPr>
      </a:lvl5pPr>
      <a:lvl6pPr marL="2325801" algn="l" rtl="0" eaLnBrk="1" latinLnBrk="0" hangingPunct="1">
        <a:defRPr kumimoji="0" kern="1200">
          <a:solidFill>
            <a:schemeClr val="tx1"/>
          </a:solidFill>
          <a:latin typeface="+mn-lt"/>
          <a:ea typeface="+mn-ea"/>
          <a:cs typeface="+mn-cs"/>
        </a:defRPr>
      </a:lvl6pPr>
      <a:lvl7pPr marL="2790961" algn="l" rtl="0" eaLnBrk="1" latinLnBrk="0" hangingPunct="1">
        <a:defRPr kumimoji="0" kern="1200">
          <a:solidFill>
            <a:schemeClr val="tx1"/>
          </a:solidFill>
          <a:latin typeface="+mn-lt"/>
          <a:ea typeface="+mn-ea"/>
          <a:cs typeface="+mn-cs"/>
        </a:defRPr>
      </a:lvl7pPr>
      <a:lvl8pPr marL="3256122" algn="l" rtl="0" eaLnBrk="1" latinLnBrk="0" hangingPunct="1">
        <a:defRPr kumimoji="0" kern="1200">
          <a:solidFill>
            <a:schemeClr val="tx1"/>
          </a:solidFill>
          <a:latin typeface="+mn-lt"/>
          <a:ea typeface="+mn-ea"/>
          <a:cs typeface="+mn-cs"/>
        </a:defRPr>
      </a:lvl8pPr>
      <a:lvl9pPr marL="37212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5.bin"/><Relationship Id="rId5" Type="http://schemas.openxmlformats.org/officeDocument/2006/relationships/image" Target="../media/image18.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9.emf"/><Relationship Id="rId5" Type="http://schemas.openxmlformats.org/officeDocument/2006/relationships/oleObject" Target="../embeddings/oleObject7.bin"/><Relationship Id="rId6" Type="http://schemas.openxmlformats.org/officeDocument/2006/relationships/image" Target="../media/image20.emf"/><Relationship Id="rId7" Type="http://schemas.openxmlformats.org/officeDocument/2006/relationships/oleObject" Target="../embeddings/oleObject8.bin"/><Relationship Id="rId8" Type="http://schemas.openxmlformats.org/officeDocument/2006/relationships/image" Target="../media/image21.emf"/><Relationship Id="rId9" Type="http://schemas.openxmlformats.org/officeDocument/2006/relationships/oleObject" Target="../embeddings/oleObject9.bin"/><Relationship Id="rId10"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4.emf"/><Relationship Id="rId5" Type="http://schemas.openxmlformats.org/officeDocument/2006/relationships/oleObject" Target="../embeddings/oleObject12.bin"/><Relationship Id="rId6" Type="http://schemas.openxmlformats.org/officeDocument/2006/relationships/image" Target="../media/image25.emf"/><Relationship Id="rId7" Type="http://schemas.openxmlformats.org/officeDocument/2006/relationships/oleObject" Target="../embeddings/oleObject13.bin"/><Relationship Id="rId8" Type="http://schemas.openxmlformats.org/officeDocument/2006/relationships/image" Target="../media/image26.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7.emf"/><Relationship Id="rId5" Type="http://schemas.openxmlformats.org/officeDocument/2006/relationships/oleObject" Target="../embeddings/oleObject15.bin"/><Relationship Id="rId6" Type="http://schemas.openxmlformats.org/officeDocument/2006/relationships/image" Target="../media/image28.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32.jpeg"/><Relationship Id="rId5" Type="http://schemas.openxmlformats.org/officeDocument/2006/relationships/oleObject" Target="../embeddings/oleObject16.bin"/><Relationship Id="rId6" Type="http://schemas.openxmlformats.org/officeDocument/2006/relationships/image" Target="../media/image29.wmf"/><Relationship Id="rId7" Type="http://schemas.openxmlformats.org/officeDocument/2006/relationships/oleObject" Target="../embeddings/oleObject17.bin"/><Relationship Id="rId8" Type="http://schemas.openxmlformats.org/officeDocument/2006/relationships/image" Target="../media/image30.wmf"/><Relationship Id="rId9" Type="http://schemas.openxmlformats.org/officeDocument/2006/relationships/oleObject" Target="../embeddings/oleObject18.bin"/><Relationship Id="rId10" Type="http://schemas.openxmlformats.org/officeDocument/2006/relationships/image" Target="../media/image31.emf"/><Relationship Id="rId1" Type="http://schemas.openxmlformats.org/officeDocument/2006/relationships/vmlDrawing" Target="../drawings/vmlDrawing10.vml"/><Relationship Id="rId2" Type="http://schemas.openxmlformats.org/officeDocument/2006/relationships/tags" Target="../tags/tag1.xml"/></Relationships>
</file>

<file path=ppt/slides/_rels/slide18.xml.rels><?xml version="1.0" encoding="UTF-8" standalone="yes"?>
<Relationships xmlns="http://schemas.openxmlformats.org/package/2006/relationships"><Relationship Id="rId11" Type="http://schemas.openxmlformats.org/officeDocument/2006/relationships/image" Target="../media/image36.wmf"/><Relationship Id="rId12" Type="http://schemas.openxmlformats.org/officeDocument/2006/relationships/oleObject" Target="../embeddings/oleObject23.bin"/><Relationship Id="rId13" Type="http://schemas.openxmlformats.org/officeDocument/2006/relationships/image" Target="../media/image37.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19.bin"/><Relationship Id="rId5" Type="http://schemas.openxmlformats.org/officeDocument/2006/relationships/image" Target="../media/image33.wmf"/><Relationship Id="rId6" Type="http://schemas.openxmlformats.org/officeDocument/2006/relationships/oleObject" Target="../embeddings/oleObject20.bin"/><Relationship Id="rId7" Type="http://schemas.openxmlformats.org/officeDocument/2006/relationships/image" Target="../media/image34.wmf"/><Relationship Id="rId8" Type="http://schemas.openxmlformats.org/officeDocument/2006/relationships/oleObject" Target="../embeddings/oleObject21.bin"/><Relationship Id="rId9" Type="http://schemas.openxmlformats.org/officeDocument/2006/relationships/image" Target="../media/image35.wmf"/><Relationship Id="rId10"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40.png"/><Relationship Id="rId5" Type="http://schemas.openxmlformats.org/officeDocument/2006/relationships/oleObject" Target="../embeddings/oleObject24.bin"/><Relationship Id="rId6" Type="http://schemas.openxmlformats.org/officeDocument/2006/relationships/image" Target="../media/image38.wmf"/><Relationship Id="rId7" Type="http://schemas.openxmlformats.org/officeDocument/2006/relationships/oleObject" Target="../embeddings/oleObject25.bin"/><Relationship Id="rId8" Type="http://schemas.openxmlformats.org/officeDocument/2006/relationships/image" Target="../media/image39.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6.bin"/><Relationship Id="rId5" Type="http://schemas.openxmlformats.org/officeDocument/2006/relationships/image" Target="../media/image41.wmf"/><Relationship Id="rId6" Type="http://schemas.openxmlformats.org/officeDocument/2006/relationships/oleObject" Target="../embeddings/oleObject27.bin"/><Relationship Id="rId7" Type="http://schemas.openxmlformats.org/officeDocument/2006/relationships/image" Target="../media/image42.wmf"/><Relationship Id="rId8" Type="http://schemas.openxmlformats.org/officeDocument/2006/relationships/image" Target="../media/image43.png"/><Relationship Id="rId9" Type="http://schemas.openxmlformats.org/officeDocument/2006/relationships/image" Target="../media/image44.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48.emf"/><Relationship Id="rId5" Type="http://schemas.openxmlformats.org/officeDocument/2006/relationships/image" Target="../media/image49.emf"/><Relationship Id="rId1" Type="http://schemas.openxmlformats.org/officeDocument/2006/relationships/tags" Target="../tags/tag2.xml"/><Relationship Id="rId2"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51.jpeg"/><Relationship Id="rId5" Type="http://schemas.openxmlformats.org/officeDocument/2006/relationships/oleObject" Target="../embeddings/oleObject28.bin"/><Relationship Id="rId6" Type="http://schemas.openxmlformats.org/officeDocument/2006/relationships/image" Target="../media/image50.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52.wmf"/><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53.wmf"/><Relationship Id="rId5" Type="http://schemas.openxmlformats.org/officeDocument/2006/relationships/oleObject" Target="../embeddings/oleObject30.bin"/><Relationship Id="rId6" Type="http://schemas.openxmlformats.org/officeDocument/2006/relationships/image" Target="../media/image54.wmf"/><Relationship Id="rId7" Type="http://schemas.openxmlformats.org/officeDocument/2006/relationships/oleObject" Target="../embeddings/oleObject31.bin"/><Relationship Id="rId8" Type="http://schemas.openxmlformats.org/officeDocument/2006/relationships/image" Target="../media/image55.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2.bin"/><Relationship Id="rId5" Type="http://schemas.openxmlformats.org/officeDocument/2006/relationships/image" Target="../media/image56.wmf"/><Relationship Id="rId6" Type="http://schemas.openxmlformats.org/officeDocument/2006/relationships/oleObject" Target="../embeddings/oleObject33.bin"/><Relationship Id="rId7" Type="http://schemas.openxmlformats.org/officeDocument/2006/relationships/image" Target="../media/image57.wmf"/><Relationship Id="rId1" Type="http://schemas.openxmlformats.org/officeDocument/2006/relationships/vmlDrawing" Target="../drawings/vmlDrawing16.vml"/><Relationship Id="rId2"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59.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60.wmf"/><Relationship Id="rId5" Type="http://schemas.openxmlformats.org/officeDocument/2006/relationships/oleObject" Target="../embeddings/oleObject36.bin"/><Relationship Id="rId6" Type="http://schemas.openxmlformats.org/officeDocument/2006/relationships/image" Target="../media/image61.wmf"/><Relationship Id="rId7" Type="http://schemas.openxmlformats.org/officeDocument/2006/relationships/oleObject" Target="../embeddings/oleObject37.bin"/><Relationship Id="rId8" Type="http://schemas.openxmlformats.org/officeDocument/2006/relationships/image" Target="../media/image62.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63.wmf"/><Relationship Id="rId5" Type="http://schemas.openxmlformats.org/officeDocument/2006/relationships/oleObject" Target="../embeddings/oleObject39.bin"/><Relationship Id="rId6" Type="http://schemas.openxmlformats.org/officeDocument/2006/relationships/image" Target="../media/image64.wmf"/><Relationship Id="rId1" Type="http://schemas.openxmlformats.org/officeDocument/2006/relationships/vmlDrawing" Target="../drawings/vmlDrawing19.vml"/><Relationship Id="rId2"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65.wmf"/><Relationship Id="rId5" Type="http://schemas.openxmlformats.org/officeDocument/2006/relationships/oleObject" Target="../embeddings/oleObject41.bin"/><Relationship Id="rId6" Type="http://schemas.openxmlformats.org/officeDocument/2006/relationships/image" Target="../media/image66.wmf"/><Relationship Id="rId1" Type="http://schemas.openxmlformats.org/officeDocument/2006/relationships/vmlDrawing" Target="../drawings/vmlDrawing20.vml"/><Relationship Id="rId2"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69.png"/><Relationship Id="rId5" Type="http://schemas.openxmlformats.org/officeDocument/2006/relationships/image" Target="../media/image70.jpeg"/><Relationship Id="rId6" Type="http://schemas.openxmlformats.org/officeDocument/2006/relationships/oleObject" Target="../embeddings/oleObject42.bin"/><Relationship Id="rId7" Type="http://schemas.openxmlformats.org/officeDocument/2006/relationships/image" Target="../media/image68.wmf"/><Relationship Id="rId1" Type="http://schemas.openxmlformats.org/officeDocument/2006/relationships/vmlDrawing" Target="../drawings/vmlDrawing21.vml"/><Relationship Id="rId2"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72.emf"/><Relationship Id="rId5" Type="http://schemas.openxmlformats.org/officeDocument/2006/relationships/oleObject" Target="../embeddings/oleObject43.bin"/><Relationship Id="rId6" Type="http://schemas.openxmlformats.org/officeDocument/2006/relationships/image" Target="../media/image71.wmf"/><Relationship Id="rId1" Type="http://schemas.openxmlformats.org/officeDocument/2006/relationships/vmlDrawing" Target="../drawings/vmlDrawing22.vml"/><Relationship Id="rId2"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png"/><Relationship Id="rId5" Type="http://schemas.openxmlformats.org/officeDocument/2006/relationships/oleObject" Target="../embeddings/oleObject1.bin"/><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7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jpeg"/></Relationships>
</file>

<file path=ppt/slides/_rels/slide58.xml.rels><?xml version="1.0" encoding="UTF-8" standalone="yes"?>
<Relationships xmlns="http://schemas.openxmlformats.org/package/2006/relationships"><Relationship Id="rId11" Type="http://schemas.openxmlformats.org/officeDocument/2006/relationships/image" Target="../media/image83.wmf"/><Relationship Id="rId12" Type="http://schemas.openxmlformats.org/officeDocument/2006/relationships/image" Target="../media/image84.emf"/><Relationship Id="rId13" Type="http://schemas.openxmlformats.org/officeDocument/2006/relationships/image" Target="../media/image85.png"/><Relationship Id="rId14" Type="http://schemas.openxmlformats.org/officeDocument/2006/relationships/image" Target="../media/image86.jpeg"/><Relationship Id="rId1" Type="http://schemas.openxmlformats.org/officeDocument/2006/relationships/vmlDrawing" Target="../drawings/vmlDrawing23.vml"/><Relationship Id="rId2" Type="http://schemas.openxmlformats.org/officeDocument/2006/relationships/slideLayout" Target="../slideLayouts/slideLayout2.xml"/><Relationship Id="rId3" Type="http://schemas.openxmlformats.org/officeDocument/2006/relationships/notesSlide" Target="../notesSlides/notesSlide36.xml"/><Relationship Id="rId4" Type="http://schemas.openxmlformats.org/officeDocument/2006/relationships/oleObject" Target="../embeddings/oleObject44.bin"/><Relationship Id="rId5" Type="http://schemas.openxmlformats.org/officeDocument/2006/relationships/image" Target="../media/image80.wmf"/><Relationship Id="rId6" Type="http://schemas.openxmlformats.org/officeDocument/2006/relationships/oleObject" Target="../embeddings/oleObject45.bin"/><Relationship Id="rId7" Type="http://schemas.openxmlformats.org/officeDocument/2006/relationships/image" Target="../media/image81.wmf"/><Relationship Id="rId8" Type="http://schemas.openxmlformats.org/officeDocument/2006/relationships/oleObject" Target="../embeddings/oleObject46.bin"/><Relationship Id="rId9" Type="http://schemas.openxmlformats.org/officeDocument/2006/relationships/image" Target="../media/image82.wmf"/><Relationship Id="rId10"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87.png"/><Relationship Id="rId5"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oleObject" Target="../embeddings/oleObject3.bin"/><Relationship Id="rId5" Type="http://schemas.openxmlformats.org/officeDocument/2006/relationships/image" Target="../media/image12.emf"/><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1" y="582613"/>
            <a:ext cx="8621347" cy="1838275"/>
          </a:xfrm>
        </p:spPr>
        <p:txBody>
          <a:bodyPr>
            <a:normAutofit/>
          </a:bodyPr>
          <a:lstStyle/>
          <a:p>
            <a:pPr>
              <a:lnSpc>
                <a:spcPct val="90000"/>
              </a:lnSpc>
            </a:pPr>
            <a:r>
              <a:rPr lang="en-GB" sz="4000" cap="none" dirty="0" smtClean="0">
                <a:solidFill>
                  <a:schemeClr val="tx1"/>
                </a:solidFill>
              </a:rPr>
              <a:t>Dynamic Causal Modelling for fMRI </a:t>
            </a:r>
            <a:endParaRPr lang="en-GB" sz="4000" cap="none" dirty="0">
              <a:solidFill>
                <a:schemeClr val="tx1"/>
              </a:solidFill>
            </a:endParaRPr>
          </a:p>
        </p:txBody>
      </p:sp>
      <p:sp>
        <p:nvSpPr>
          <p:cNvPr id="3" name="Subtitle 2"/>
          <p:cNvSpPr>
            <a:spLocks noGrp="1"/>
          </p:cNvSpPr>
          <p:nvPr>
            <p:ph type="subTitle" idx="4294967295"/>
          </p:nvPr>
        </p:nvSpPr>
        <p:spPr>
          <a:xfrm>
            <a:off x="773877" y="3686552"/>
            <a:ext cx="6627395" cy="1944216"/>
          </a:xfrm>
        </p:spPr>
        <p:txBody>
          <a:bodyPr>
            <a:noAutofit/>
          </a:bodyPr>
          <a:lstStyle/>
          <a:p>
            <a:pPr marL="182563" indent="-182563">
              <a:spcBef>
                <a:spcPts val="0"/>
              </a:spcBef>
              <a:spcAft>
                <a:spcPts val="1200"/>
              </a:spcAft>
              <a:buNone/>
            </a:pPr>
            <a:r>
              <a:rPr lang="en-GB" dirty="0" smtClean="0"/>
              <a:t>Rosalyn Moran</a:t>
            </a:r>
            <a:endParaRPr lang="en-GB" baseline="30000" dirty="0" smtClean="0"/>
          </a:p>
          <a:p>
            <a:pPr marL="0" indent="0">
              <a:spcBef>
                <a:spcPts val="0"/>
              </a:spcBef>
              <a:spcAft>
                <a:spcPts val="800"/>
              </a:spcAft>
              <a:buNone/>
            </a:pPr>
            <a:r>
              <a:rPr lang="en-GB" sz="1400" dirty="0" smtClean="0">
                <a:solidFill>
                  <a:schemeClr val="tx1">
                    <a:lumMod val="75000"/>
                  </a:schemeClr>
                </a:solidFill>
              </a:rPr>
              <a:t>Virginia Tech </a:t>
            </a:r>
            <a:r>
              <a:rPr lang="en-GB" sz="1400" dirty="0" err="1" smtClean="0">
                <a:solidFill>
                  <a:schemeClr val="tx1">
                    <a:lumMod val="75000"/>
                  </a:schemeClr>
                </a:solidFill>
              </a:rPr>
              <a:t>Carilion</a:t>
            </a:r>
            <a:r>
              <a:rPr lang="en-GB" sz="1400" dirty="0" smtClean="0">
                <a:solidFill>
                  <a:schemeClr val="tx1">
                    <a:lumMod val="75000"/>
                  </a:schemeClr>
                </a:solidFill>
              </a:rPr>
              <a:t> Research Institute</a:t>
            </a:r>
          </a:p>
          <a:p>
            <a:pPr marL="0" indent="0">
              <a:spcBef>
                <a:spcPts val="0"/>
              </a:spcBef>
              <a:spcAft>
                <a:spcPts val="800"/>
              </a:spcAft>
              <a:buNone/>
            </a:pPr>
            <a:r>
              <a:rPr lang="en-GB" sz="1400" dirty="0" smtClean="0">
                <a:solidFill>
                  <a:schemeClr val="tx1">
                    <a:lumMod val="75000"/>
                  </a:schemeClr>
                </a:solidFill>
              </a:rPr>
              <a:t>Department of Electrical &amp; Computer Engineering, Virginia Tech</a:t>
            </a:r>
          </a:p>
        </p:txBody>
      </p:sp>
      <p:sp>
        <p:nvSpPr>
          <p:cNvPr id="40" name="Rectangle 39"/>
          <p:cNvSpPr/>
          <p:nvPr/>
        </p:nvSpPr>
        <p:spPr>
          <a:xfrm>
            <a:off x="2592288" y="6309320"/>
            <a:ext cx="7313712" cy="369332"/>
          </a:xfrm>
          <a:prstGeom prst="rect">
            <a:avLst/>
          </a:prstGeom>
        </p:spPr>
        <p:txBody>
          <a:bodyPr wrap="square">
            <a:spAutoFit/>
          </a:bodyPr>
          <a:lstStyle/>
          <a:p>
            <a:pPr>
              <a:spcAft>
                <a:spcPts val="800"/>
              </a:spcAft>
            </a:pPr>
            <a:r>
              <a:rPr lang="en-US" dirty="0" smtClean="0"/>
              <a:t>ION Short </a:t>
            </a:r>
            <a:r>
              <a:rPr lang="en-US" dirty="0" smtClean="0"/>
              <a:t>Co</a:t>
            </a:r>
            <a:r>
              <a:rPr lang="en-US" dirty="0" smtClean="0"/>
              <a:t>urse,  </a:t>
            </a:r>
            <a:r>
              <a:rPr lang="en-US" b="1" dirty="0"/>
              <a:t>1</a:t>
            </a:r>
            <a:r>
              <a:rPr lang="en-US" b="1" dirty="0" smtClean="0"/>
              <a:t>5</a:t>
            </a:r>
            <a:r>
              <a:rPr lang="en-US" b="1" baseline="30000" dirty="0" smtClean="0"/>
              <a:t>th</a:t>
            </a:r>
            <a:r>
              <a:rPr lang="en-US" b="1" dirty="0" smtClean="0"/>
              <a:t> – 17</a:t>
            </a:r>
            <a:r>
              <a:rPr lang="en-US" b="1" baseline="30000" dirty="0" smtClean="0"/>
              <a:t>th</a:t>
            </a:r>
            <a:r>
              <a:rPr lang="en-US" b="1" dirty="0" smtClean="0"/>
              <a:t>  May</a:t>
            </a:r>
            <a:r>
              <a:rPr lang="en-US" b="1" dirty="0"/>
              <a:t> </a:t>
            </a:r>
            <a:r>
              <a:rPr lang="en-US" b="1" dirty="0" smtClean="0"/>
              <a:t> 2014</a:t>
            </a:r>
            <a:endParaRPr lang="en-GB" dirty="0" smtClean="0"/>
          </a:p>
        </p:txBody>
      </p:sp>
      <p:grpSp>
        <p:nvGrpSpPr>
          <p:cNvPr id="16" name="Group 15"/>
          <p:cNvGrpSpPr/>
          <p:nvPr/>
        </p:nvGrpSpPr>
        <p:grpSpPr>
          <a:xfrm>
            <a:off x="6177136" y="3014563"/>
            <a:ext cx="3296816" cy="2574677"/>
            <a:chOff x="6480720" y="1988840"/>
            <a:chExt cx="3296816" cy="2574677"/>
          </a:xfrm>
        </p:grpSpPr>
        <p:pic>
          <p:nvPicPr>
            <p:cNvPr id="19" name="Picture 18" descr="brain.png"/>
            <p:cNvPicPr>
              <a:picLocks noChangeAspect="1"/>
            </p:cNvPicPr>
            <p:nvPr/>
          </p:nvPicPr>
          <p:blipFill>
            <a:blip r:embed="rId3"/>
            <a:stretch>
              <a:fillRect/>
            </a:stretch>
          </p:blipFill>
          <p:spPr>
            <a:xfrm flipH="1">
              <a:off x="6480720" y="1988840"/>
              <a:ext cx="2736305" cy="2574677"/>
            </a:xfrm>
            <a:prstGeom prst="rect">
              <a:avLst/>
            </a:prstGeom>
          </p:spPr>
        </p:pic>
        <p:sp>
          <p:nvSpPr>
            <p:cNvPr id="20" name="Oval 19"/>
            <p:cNvSpPr/>
            <p:nvPr/>
          </p:nvSpPr>
          <p:spPr>
            <a:xfrm>
              <a:off x="6768752" y="2996952"/>
              <a:ext cx="360040" cy="360040"/>
            </a:xfrm>
            <a:prstGeom prst="ellipse">
              <a:avLst/>
            </a:prstGeom>
            <a:solidFill>
              <a:srgbClr val="AD23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1" name="Oval 20"/>
            <p:cNvSpPr/>
            <p:nvPr/>
          </p:nvSpPr>
          <p:spPr>
            <a:xfrm>
              <a:off x="7776864" y="2276872"/>
              <a:ext cx="360040" cy="360040"/>
            </a:xfrm>
            <a:prstGeom prst="ellipse">
              <a:avLst/>
            </a:prstGeom>
            <a:solidFill>
              <a:srgbClr val="AD23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2" name="Oval 21"/>
            <p:cNvSpPr/>
            <p:nvPr/>
          </p:nvSpPr>
          <p:spPr>
            <a:xfrm>
              <a:off x="7632848" y="3356992"/>
              <a:ext cx="360040" cy="360040"/>
            </a:xfrm>
            <a:prstGeom prst="ellipse">
              <a:avLst/>
            </a:prstGeom>
            <a:solidFill>
              <a:srgbClr val="AD23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cxnSp>
          <p:nvCxnSpPr>
            <p:cNvPr id="24" name="Straight Arrow Connector 23"/>
            <p:cNvCxnSpPr>
              <a:stCxn id="20" idx="7"/>
              <a:endCxn id="21" idx="3"/>
            </p:cNvCxnSpPr>
            <p:nvPr/>
          </p:nvCxnSpPr>
          <p:spPr>
            <a:xfrm flipV="1">
              <a:off x="7076065" y="2584185"/>
              <a:ext cx="753526" cy="465494"/>
            </a:xfrm>
            <a:prstGeom prst="straightConnector1">
              <a:avLst/>
            </a:prstGeom>
            <a:ln w="28575">
              <a:solidFill>
                <a:srgbClr val="99CC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5"/>
              <a:endCxn id="22" idx="2"/>
            </p:cNvCxnSpPr>
            <p:nvPr/>
          </p:nvCxnSpPr>
          <p:spPr>
            <a:xfrm>
              <a:off x="7076065" y="3304265"/>
              <a:ext cx="556783" cy="232747"/>
            </a:xfrm>
            <a:prstGeom prst="straightConnector1">
              <a:avLst/>
            </a:prstGeom>
            <a:ln w="28575">
              <a:solidFill>
                <a:srgbClr val="99CC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640960" y="2852936"/>
              <a:ext cx="360040" cy="360040"/>
            </a:xfrm>
            <a:prstGeom prst="ellipse">
              <a:avLst/>
            </a:prstGeom>
            <a:solidFill>
              <a:srgbClr val="AD23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cxnSp>
          <p:nvCxnSpPr>
            <p:cNvPr id="29" name="Straight Arrow Connector 28"/>
            <p:cNvCxnSpPr>
              <a:stCxn id="27" idx="3"/>
            </p:cNvCxnSpPr>
            <p:nvPr/>
          </p:nvCxnSpPr>
          <p:spPr>
            <a:xfrm flipH="1">
              <a:off x="7992888" y="3160249"/>
              <a:ext cx="700799" cy="340759"/>
            </a:xfrm>
            <a:prstGeom prst="straightConnector1">
              <a:avLst/>
            </a:prstGeom>
            <a:ln w="28575">
              <a:solidFill>
                <a:srgbClr val="99CCFF"/>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1"/>
              <a:endCxn id="21" idx="5"/>
            </p:cNvCxnSpPr>
            <p:nvPr/>
          </p:nvCxnSpPr>
          <p:spPr>
            <a:xfrm flipH="1" flipV="1">
              <a:off x="8084177" y="2584185"/>
              <a:ext cx="609510" cy="321478"/>
            </a:xfrm>
            <a:prstGeom prst="straightConnector1">
              <a:avLst/>
            </a:prstGeom>
            <a:ln w="28575">
              <a:solidFill>
                <a:srgbClr val="99CCFF"/>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7" idx="6"/>
            </p:cNvCxnSpPr>
            <p:nvPr/>
          </p:nvCxnSpPr>
          <p:spPr>
            <a:xfrm flipH="1" flipV="1">
              <a:off x="9001000" y="3032956"/>
              <a:ext cx="776536" cy="252028"/>
            </a:xfrm>
            <a:prstGeom prst="straightConnector1">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768752" y="2276872"/>
              <a:ext cx="720080" cy="504056"/>
            </a:xfrm>
            <a:prstGeom prst="straightConnector1">
              <a:avLst/>
            </a:prstGeom>
            <a:ln w="28575">
              <a:solidFill>
                <a:srgbClr val="FF0000"/>
              </a:solidFill>
              <a:headEnd type="none" w="lg" len="med"/>
              <a:tail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2520" y="188640"/>
            <a:ext cx="6946357" cy="535130"/>
          </a:xfrm>
        </p:spPr>
        <p:txBody>
          <a:bodyPr>
            <a:noAutofit/>
          </a:bodyPr>
          <a:lstStyle/>
          <a:p>
            <a:pPr algn="l"/>
            <a:r>
              <a:rPr lang="en-US" dirty="0" smtClean="0"/>
              <a:t>Deterministic DCM for fMRI</a:t>
            </a:r>
            <a:endParaRPr lang="en-US" dirty="0"/>
          </a:p>
        </p:txBody>
      </p:sp>
      <p:sp>
        <p:nvSpPr>
          <p:cNvPr id="5" name="Oval 4"/>
          <p:cNvSpPr/>
          <p:nvPr/>
        </p:nvSpPr>
        <p:spPr>
          <a:xfrm>
            <a:off x="2870459" y="4500063"/>
            <a:ext cx="652480" cy="628513"/>
          </a:xfrm>
          <a:prstGeom prst="ellipse">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62" name="Group 61"/>
          <p:cNvGrpSpPr/>
          <p:nvPr/>
        </p:nvGrpSpPr>
        <p:grpSpPr>
          <a:xfrm>
            <a:off x="169333" y="4638461"/>
            <a:ext cx="1683163" cy="400110"/>
            <a:chOff x="554664" y="3761339"/>
            <a:chExt cx="2168760" cy="1057653"/>
          </a:xfrm>
        </p:grpSpPr>
        <p:grpSp>
          <p:nvGrpSpPr>
            <p:cNvPr id="50" name="Group 49"/>
            <p:cNvGrpSpPr/>
            <p:nvPr/>
          </p:nvGrpSpPr>
          <p:grpSpPr>
            <a:xfrm>
              <a:off x="554664" y="3970559"/>
              <a:ext cx="2168760" cy="684267"/>
              <a:chOff x="1178393" y="2862867"/>
              <a:chExt cx="2168760" cy="1196282"/>
            </a:xfrm>
          </p:grpSpPr>
          <p:cxnSp>
            <p:nvCxnSpPr>
              <p:cNvPr id="7" name="Straight Connector 6"/>
              <p:cNvCxnSpPr/>
              <p:nvPr/>
            </p:nvCxnSpPr>
            <p:spPr>
              <a:xfrm>
                <a:off x="1178393" y="3941304"/>
                <a:ext cx="955807" cy="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391346" y="3941305"/>
                <a:ext cx="955807" cy="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8" name="Round Single Corner Rectangle 47"/>
              <p:cNvSpPr/>
              <p:nvPr/>
            </p:nvSpPr>
            <p:spPr>
              <a:xfrm>
                <a:off x="2090200" y="2862867"/>
                <a:ext cx="314239" cy="1078438"/>
              </a:xfrm>
              <a:prstGeom prst="round1Rect">
                <a:avLst/>
              </a:prstGeom>
              <a:noFill/>
              <a:ln w="38100" cmpd="sng"/>
              <a:effectLst>
                <a:outerShdw blurRad="38100" dist="25400" dir="66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134200" y="2906876"/>
                <a:ext cx="257146" cy="1152273"/>
              </a:xfrm>
              <a:prstGeom prst="rect">
                <a:avLst/>
              </a:prstGeom>
              <a:solidFill>
                <a:schemeClr val="bg1"/>
              </a:solidFill>
              <a:ln w="952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TextBox 50"/>
            <p:cNvSpPr txBox="1"/>
            <p:nvPr/>
          </p:nvSpPr>
          <p:spPr>
            <a:xfrm>
              <a:off x="829515" y="3761339"/>
              <a:ext cx="600509" cy="1057653"/>
            </a:xfrm>
            <a:prstGeom prst="rect">
              <a:avLst/>
            </a:prstGeom>
            <a:noFill/>
            <a:ln>
              <a:noFill/>
            </a:ln>
          </p:spPr>
          <p:txBody>
            <a:bodyPr wrap="none" rtlCol="0">
              <a:spAutoFit/>
            </a:bodyPr>
            <a:lstStyle/>
            <a:p>
              <a:r>
                <a:rPr lang="en-US" sz="2000" dirty="0" smtClean="0">
                  <a:solidFill>
                    <a:srgbClr val="FF0000"/>
                  </a:solidFill>
                </a:rPr>
                <a:t>u1</a:t>
              </a:r>
              <a:endParaRPr lang="en-US" sz="2000" dirty="0">
                <a:solidFill>
                  <a:srgbClr val="FF0000"/>
                </a:solidFill>
              </a:endParaRPr>
            </a:p>
          </p:txBody>
        </p:sp>
      </p:grpSp>
      <p:sp>
        <p:nvSpPr>
          <p:cNvPr id="52" name="Oval 51"/>
          <p:cNvSpPr/>
          <p:nvPr/>
        </p:nvSpPr>
        <p:spPr>
          <a:xfrm>
            <a:off x="4397257" y="3229942"/>
            <a:ext cx="652480" cy="6285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cxnSp>
        <p:nvCxnSpPr>
          <p:cNvPr id="54" name="Curved Connector 53"/>
          <p:cNvCxnSpPr/>
          <p:nvPr/>
        </p:nvCxnSpPr>
        <p:spPr>
          <a:xfrm rot="5400000" flipH="1" flipV="1">
            <a:off x="3126645" y="3319404"/>
            <a:ext cx="1047908" cy="1251964"/>
          </a:xfrm>
          <a:prstGeom prst="curved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5" name="Curved Connector 54"/>
          <p:cNvCxnSpPr>
            <a:stCxn id="52" idx="5"/>
          </p:cNvCxnSpPr>
          <p:nvPr/>
        </p:nvCxnSpPr>
        <p:spPr>
          <a:xfrm rot="5400000">
            <a:off x="3778436" y="3638572"/>
            <a:ext cx="1047910" cy="1303584"/>
          </a:xfrm>
          <a:prstGeom prst="curvedConnector2">
            <a:avLst/>
          </a:prstGeom>
          <a:ln>
            <a:tailEnd type="triangle"/>
          </a:ln>
        </p:spPr>
        <p:style>
          <a:lnRef idx="2">
            <a:schemeClr val="accent4"/>
          </a:lnRef>
          <a:fillRef idx="0">
            <a:schemeClr val="accent4"/>
          </a:fillRef>
          <a:effectRef idx="1">
            <a:schemeClr val="accent4"/>
          </a:effectRef>
          <a:fontRef idx="minor">
            <a:schemeClr val="tx1"/>
          </a:fontRef>
        </p:style>
      </p:cxnSp>
      <p:sp>
        <p:nvSpPr>
          <p:cNvPr id="70" name="TextBox 69"/>
          <p:cNvSpPr txBox="1"/>
          <p:nvPr/>
        </p:nvSpPr>
        <p:spPr>
          <a:xfrm>
            <a:off x="2809930" y="4638460"/>
            <a:ext cx="687007" cy="338554"/>
          </a:xfrm>
          <a:prstGeom prst="rect">
            <a:avLst/>
          </a:prstGeom>
          <a:noFill/>
        </p:spPr>
        <p:txBody>
          <a:bodyPr wrap="none" rtlCol="0">
            <a:spAutoFit/>
          </a:bodyPr>
          <a:lstStyle/>
          <a:p>
            <a:r>
              <a:rPr lang="en-US" sz="1600" dirty="0" smtClean="0">
                <a:solidFill>
                  <a:schemeClr val="bg1"/>
                </a:solidFill>
              </a:rPr>
              <a:t>A(1,1</a:t>
            </a:r>
            <a:r>
              <a:rPr lang="en-US" sz="1600" dirty="0" smtClean="0">
                <a:solidFill>
                  <a:srgbClr val="FFFFFF"/>
                </a:solidFill>
              </a:rPr>
              <a:t>) </a:t>
            </a:r>
            <a:r>
              <a:rPr lang="en-US" sz="1600" dirty="0" smtClean="0"/>
              <a:t>  </a:t>
            </a:r>
            <a:endParaRPr lang="en-US" sz="1600" dirty="0"/>
          </a:p>
        </p:txBody>
      </p:sp>
      <p:sp>
        <p:nvSpPr>
          <p:cNvPr id="71" name="TextBox 70"/>
          <p:cNvSpPr txBox="1"/>
          <p:nvPr/>
        </p:nvSpPr>
        <p:spPr>
          <a:xfrm>
            <a:off x="3244458" y="3685521"/>
            <a:ext cx="687007" cy="338554"/>
          </a:xfrm>
          <a:prstGeom prst="rect">
            <a:avLst/>
          </a:prstGeom>
          <a:noFill/>
        </p:spPr>
        <p:txBody>
          <a:bodyPr wrap="none" rtlCol="0">
            <a:spAutoFit/>
          </a:bodyPr>
          <a:lstStyle/>
          <a:p>
            <a:r>
              <a:rPr lang="en-US" sz="1600" dirty="0" smtClean="0"/>
              <a:t>A(2,1)   </a:t>
            </a:r>
            <a:endParaRPr lang="en-US" sz="1600" dirty="0"/>
          </a:p>
        </p:txBody>
      </p:sp>
      <p:sp>
        <p:nvSpPr>
          <p:cNvPr id="72" name="TextBox 71"/>
          <p:cNvSpPr txBox="1"/>
          <p:nvPr/>
        </p:nvSpPr>
        <p:spPr>
          <a:xfrm>
            <a:off x="3876545" y="4061296"/>
            <a:ext cx="687007" cy="338554"/>
          </a:xfrm>
          <a:prstGeom prst="rect">
            <a:avLst/>
          </a:prstGeom>
          <a:noFill/>
        </p:spPr>
        <p:txBody>
          <a:bodyPr wrap="none" rtlCol="0">
            <a:spAutoFit/>
          </a:bodyPr>
          <a:lstStyle/>
          <a:p>
            <a:r>
              <a:rPr lang="en-US" sz="1600" dirty="0" smtClean="0"/>
              <a:t>A(1,2)   </a:t>
            </a:r>
            <a:endParaRPr lang="en-US" sz="1600" dirty="0"/>
          </a:p>
        </p:txBody>
      </p:sp>
      <p:sp>
        <p:nvSpPr>
          <p:cNvPr id="73" name="TextBox 72"/>
          <p:cNvSpPr txBox="1"/>
          <p:nvPr/>
        </p:nvSpPr>
        <p:spPr>
          <a:xfrm>
            <a:off x="4346276" y="3378353"/>
            <a:ext cx="687007" cy="338554"/>
          </a:xfrm>
          <a:prstGeom prst="rect">
            <a:avLst/>
          </a:prstGeom>
          <a:noFill/>
        </p:spPr>
        <p:txBody>
          <a:bodyPr wrap="none" rtlCol="0">
            <a:spAutoFit/>
          </a:bodyPr>
          <a:lstStyle/>
          <a:p>
            <a:r>
              <a:rPr lang="en-US" sz="1600" dirty="0" smtClean="0">
                <a:solidFill>
                  <a:srgbClr val="FFFFFF"/>
                </a:solidFill>
              </a:rPr>
              <a:t>A(2,2)</a:t>
            </a:r>
            <a:r>
              <a:rPr lang="en-US" sz="1600" dirty="0" smtClean="0"/>
              <a:t>   </a:t>
            </a:r>
            <a:endParaRPr lang="en-US" sz="1600" dirty="0"/>
          </a:p>
        </p:txBody>
      </p:sp>
      <p:sp>
        <p:nvSpPr>
          <p:cNvPr id="102" name="Oval 101"/>
          <p:cNvSpPr/>
          <p:nvPr/>
        </p:nvSpPr>
        <p:spPr>
          <a:xfrm>
            <a:off x="2904049" y="4160102"/>
            <a:ext cx="241136" cy="2378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2401648" y="4099140"/>
            <a:ext cx="477158" cy="461665"/>
          </a:xfrm>
          <a:prstGeom prst="rect">
            <a:avLst/>
          </a:prstGeom>
          <a:noFill/>
        </p:spPr>
        <p:txBody>
          <a:bodyPr wrap="none" rtlCol="0">
            <a:spAutoFit/>
          </a:bodyPr>
          <a:lstStyle/>
          <a:p>
            <a:r>
              <a:rPr lang="en-US" sz="2400" i="1" dirty="0" smtClean="0"/>
              <a:t>x</a:t>
            </a:r>
            <a:r>
              <a:rPr lang="en-US" sz="2400" i="1" baseline="-25000" dirty="0" smtClean="0"/>
              <a:t>1</a:t>
            </a:r>
            <a:endParaRPr lang="en-US" sz="2400" i="1" baseline="-25000" dirty="0"/>
          </a:p>
        </p:txBody>
      </p:sp>
      <p:graphicFrame>
        <p:nvGraphicFramePr>
          <p:cNvPr id="145" name="Object 144"/>
          <p:cNvGraphicFramePr>
            <a:graphicFrameLocks noChangeAspect="1"/>
          </p:cNvGraphicFramePr>
          <p:nvPr>
            <p:extLst>
              <p:ext uri="{D42A27DB-BD31-4B8C-83A1-F6EECF244321}">
                <p14:modId xmlns:p14="http://schemas.microsoft.com/office/powerpoint/2010/main" val="3335799375"/>
              </p:ext>
            </p:extLst>
          </p:nvPr>
        </p:nvGraphicFramePr>
        <p:xfrm>
          <a:off x="6754139" y="1066051"/>
          <a:ext cx="2646759" cy="1397000"/>
        </p:xfrm>
        <a:graphic>
          <a:graphicData uri="http://schemas.openxmlformats.org/presentationml/2006/ole">
            <mc:AlternateContent xmlns:mc="http://schemas.openxmlformats.org/markup-compatibility/2006">
              <mc:Choice xmlns:v="urn:schemas-microsoft-com:vml" Requires="v">
                <p:oleObj spid="_x0000_s1039" name="Equation" r:id="rId4" imgW="1142640" imgH="649080" progId="Equation.3">
                  <p:embed/>
                </p:oleObj>
              </mc:Choice>
              <mc:Fallback>
                <p:oleObj name="Equation" r:id="rId4" imgW="1142640" imgH="649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139" y="1066051"/>
                        <a:ext cx="2646759"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0" name="Group 79"/>
          <p:cNvGrpSpPr/>
          <p:nvPr/>
        </p:nvGrpSpPr>
        <p:grpSpPr>
          <a:xfrm>
            <a:off x="5020029" y="4372305"/>
            <a:ext cx="2884691" cy="588741"/>
            <a:chOff x="4633872" y="3958131"/>
            <a:chExt cx="2662792" cy="588741"/>
          </a:xfrm>
        </p:grpSpPr>
        <p:grpSp>
          <p:nvGrpSpPr>
            <p:cNvPr id="153" name="Group 152"/>
            <p:cNvGrpSpPr/>
            <p:nvPr/>
          </p:nvGrpSpPr>
          <p:grpSpPr>
            <a:xfrm>
              <a:off x="5206953" y="4160100"/>
              <a:ext cx="2089711" cy="297485"/>
              <a:chOff x="6414806" y="5109307"/>
              <a:chExt cx="2533038" cy="1183284"/>
            </a:xfrm>
          </p:grpSpPr>
          <p:cxnSp>
            <p:nvCxnSpPr>
              <p:cNvPr id="147" name="Straight Connector 146"/>
              <p:cNvCxnSpPr/>
              <p:nvPr/>
            </p:nvCxnSpPr>
            <p:spPr>
              <a:xfrm>
                <a:off x="6414806" y="6189655"/>
                <a:ext cx="417348" cy="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7280680" y="6189656"/>
                <a:ext cx="1667164" cy="1"/>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49" name="Round Single Corner Rectangle 148"/>
              <p:cNvSpPr/>
              <p:nvPr/>
            </p:nvSpPr>
            <p:spPr>
              <a:xfrm>
                <a:off x="6772373" y="5109307"/>
                <a:ext cx="1440969" cy="1078438"/>
              </a:xfrm>
              <a:prstGeom prst="round1Rect">
                <a:avLst/>
              </a:prstGeom>
              <a:noFill/>
              <a:ln w="38100" cmpd="sng"/>
              <a:effectLst>
                <a:outerShdw blurRad="38100" dist="25400" dir="66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6819060" y="5140318"/>
                <a:ext cx="1381189" cy="1152273"/>
              </a:xfrm>
              <a:prstGeom prst="rect">
                <a:avLst/>
              </a:prstGeom>
              <a:solidFill>
                <a:schemeClr val="bg1"/>
              </a:solidFill>
              <a:ln w="952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59" name="TextBox 158"/>
            <p:cNvSpPr txBox="1"/>
            <p:nvPr/>
          </p:nvSpPr>
          <p:spPr>
            <a:xfrm>
              <a:off x="6253538" y="4146762"/>
              <a:ext cx="451835" cy="400110"/>
            </a:xfrm>
            <a:prstGeom prst="rect">
              <a:avLst/>
            </a:prstGeom>
            <a:noFill/>
          </p:spPr>
          <p:txBody>
            <a:bodyPr wrap="square" rtlCol="0">
              <a:spAutoFit/>
            </a:bodyPr>
            <a:lstStyle/>
            <a:p>
              <a:r>
                <a:rPr lang="en-US" sz="2000" dirty="0" smtClean="0">
                  <a:solidFill>
                    <a:srgbClr val="FF0000"/>
                  </a:solidFill>
                </a:rPr>
                <a:t>u2</a:t>
              </a:r>
              <a:endParaRPr lang="en-US" sz="2000" dirty="0">
                <a:solidFill>
                  <a:srgbClr val="FF0000"/>
                </a:solidFill>
              </a:endParaRPr>
            </a:p>
          </p:txBody>
        </p:sp>
        <p:sp>
          <p:nvSpPr>
            <p:cNvPr id="161" name="TextBox 160"/>
            <p:cNvSpPr txBox="1"/>
            <p:nvPr/>
          </p:nvSpPr>
          <p:spPr>
            <a:xfrm>
              <a:off x="4633872" y="3958131"/>
              <a:ext cx="627595" cy="338554"/>
            </a:xfrm>
            <a:prstGeom prst="rect">
              <a:avLst/>
            </a:prstGeom>
            <a:noFill/>
          </p:spPr>
          <p:txBody>
            <a:bodyPr wrap="none" rtlCol="0">
              <a:spAutoFit/>
            </a:bodyPr>
            <a:lstStyle/>
            <a:p>
              <a:r>
                <a:rPr lang="en-US" sz="1600" dirty="0" smtClean="0"/>
                <a:t>B(1,2)   </a:t>
              </a:r>
              <a:endParaRPr lang="en-US" sz="1600" dirty="0"/>
            </a:p>
          </p:txBody>
        </p:sp>
      </p:grpSp>
      <p:sp>
        <p:nvSpPr>
          <p:cNvPr id="57" name="Freeform 468"/>
          <p:cNvSpPr>
            <a:spLocks/>
          </p:cNvSpPr>
          <p:nvPr/>
        </p:nvSpPr>
        <p:spPr bwMode="auto">
          <a:xfrm>
            <a:off x="1491334" y="4403999"/>
            <a:ext cx="1405193" cy="313611"/>
          </a:xfrm>
          <a:custGeom>
            <a:avLst/>
            <a:gdLst/>
            <a:ahLst/>
            <a:cxnLst>
              <a:cxn ang="0">
                <a:pos x="3" y="139"/>
              </a:cxn>
              <a:cxn ang="0">
                <a:pos x="7" y="139"/>
              </a:cxn>
              <a:cxn ang="0">
                <a:pos x="10" y="70"/>
              </a:cxn>
              <a:cxn ang="0">
                <a:pos x="12" y="92"/>
              </a:cxn>
              <a:cxn ang="0">
                <a:pos x="14" y="103"/>
              </a:cxn>
              <a:cxn ang="0">
                <a:pos x="17" y="110"/>
              </a:cxn>
              <a:cxn ang="0">
                <a:pos x="18" y="116"/>
              </a:cxn>
              <a:cxn ang="0">
                <a:pos x="21" y="120"/>
              </a:cxn>
              <a:cxn ang="0">
                <a:pos x="26" y="124"/>
              </a:cxn>
              <a:cxn ang="0">
                <a:pos x="29" y="46"/>
              </a:cxn>
              <a:cxn ang="0">
                <a:pos x="32" y="72"/>
              </a:cxn>
              <a:cxn ang="0">
                <a:pos x="33" y="83"/>
              </a:cxn>
              <a:cxn ang="0">
                <a:pos x="36" y="90"/>
              </a:cxn>
              <a:cxn ang="0">
                <a:pos x="38" y="96"/>
              </a:cxn>
              <a:cxn ang="0">
                <a:pos x="40" y="100"/>
              </a:cxn>
              <a:cxn ang="0">
                <a:pos x="45" y="106"/>
              </a:cxn>
              <a:cxn ang="0">
                <a:pos x="49" y="109"/>
              </a:cxn>
              <a:cxn ang="0">
                <a:pos x="50" y="44"/>
              </a:cxn>
              <a:cxn ang="0">
                <a:pos x="53" y="61"/>
              </a:cxn>
              <a:cxn ang="0">
                <a:pos x="54" y="74"/>
              </a:cxn>
              <a:cxn ang="0">
                <a:pos x="57" y="79"/>
              </a:cxn>
              <a:cxn ang="0">
                <a:pos x="59" y="83"/>
              </a:cxn>
              <a:cxn ang="0">
                <a:pos x="61" y="19"/>
              </a:cxn>
              <a:cxn ang="0">
                <a:pos x="63" y="43"/>
              </a:cxn>
              <a:cxn ang="0">
                <a:pos x="66" y="53"/>
              </a:cxn>
              <a:cxn ang="0">
                <a:pos x="67" y="61"/>
              </a:cxn>
              <a:cxn ang="0">
                <a:pos x="70" y="65"/>
              </a:cxn>
              <a:cxn ang="0">
                <a:pos x="71" y="70"/>
              </a:cxn>
              <a:cxn ang="0">
                <a:pos x="74" y="74"/>
              </a:cxn>
              <a:cxn ang="0">
                <a:pos x="78" y="79"/>
              </a:cxn>
              <a:cxn ang="0">
                <a:pos x="81" y="85"/>
              </a:cxn>
              <a:cxn ang="0">
                <a:pos x="85" y="89"/>
              </a:cxn>
              <a:cxn ang="0">
                <a:pos x="89" y="93"/>
              </a:cxn>
              <a:cxn ang="0">
                <a:pos x="93" y="97"/>
              </a:cxn>
              <a:cxn ang="0">
                <a:pos x="98" y="100"/>
              </a:cxn>
              <a:cxn ang="0">
                <a:pos x="102" y="104"/>
              </a:cxn>
              <a:cxn ang="0">
                <a:pos x="106" y="107"/>
              </a:cxn>
              <a:cxn ang="0">
                <a:pos x="110" y="28"/>
              </a:cxn>
              <a:cxn ang="0">
                <a:pos x="112" y="56"/>
              </a:cxn>
              <a:cxn ang="0">
                <a:pos x="114" y="68"/>
              </a:cxn>
              <a:cxn ang="0">
                <a:pos x="116" y="75"/>
              </a:cxn>
              <a:cxn ang="0">
                <a:pos x="119" y="82"/>
              </a:cxn>
            </a:cxnLst>
            <a:rect l="0" t="0" r="r" b="b"/>
            <a:pathLst>
              <a:path w="120" h="139">
                <a:moveTo>
                  <a:pt x="0" y="139"/>
                </a:moveTo>
                <a:lnTo>
                  <a:pt x="1" y="139"/>
                </a:lnTo>
                <a:lnTo>
                  <a:pt x="3" y="139"/>
                </a:lnTo>
                <a:lnTo>
                  <a:pt x="4" y="139"/>
                </a:lnTo>
                <a:lnTo>
                  <a:pt x="6" y="139"/>
                </a:lnTo>
                <a:lnTo>
                  <a:pt x="7" y="139"/>
                </a:lnTo>
                <a:lnTo>
                  <a:pt x="8" y="139"/>
                </a:lnTo>
                <a:lnTo>
                  <a:pt x="10" y="63"/>
                </a:lnTo>
                <a:lnTo>
                  <a:pt x="10" y="70"/>
                </a:lnTo>
                <a:lnTo>
                  <a:pt x="11" y="77"/>
                </a:lnTo>
                <a:lnTo>
                  <a:pt x="11" y="88"/>
                </a:lnTo>
                <a:lnTo>
                  <a:pt x="12" y="92"/>
                </a:lnTo>
                <a:lnTo>
                  <a:pt x="12" y="96"/>
                </a:lnTo>
                <a:lnTo>
                  <a:pt x="14" y="100"/>
                </a:lnTo>
                <a:lnTo>
                  <a:pt x="14" y="103"/>
                </a:lnTo>
                <a:lnTo>
                  <a:pt x="15" y="106"/>
                </a:lnTo>
                <a:lnTo>
                  <a:pt x="15" y="109"/>
                </a:lnTo>
                <a:lnTo>
                  <a:pt x="17" y="110"/>
                </a:lnTo>
                <a:lnTo>
                  <a:pt x="17" y="111"/>
                </a:lnTo>
                <a:lnTo>
                  <a:pt x="18" y="114"/>
                </a:lnTo>
                <a:lnTo>
                  <a:pt x="18" y="116"/>
                </a:lnTo>
                <a:lnTo>
                  <a:pt x="19" y="117"/>
                </a:lnTo>
                <a:lnTo>
                  <a:pt x="19" y="118"/>
                </a:lnTo>
                <a:lnTo>
                  <a:pt x="21" y="120"/>
                </a:lnTo>
                <a:lnTo>
                  <a:pt x="22" y="121"/>
                </a:lnTo>
                <a:lnTo>
                  <a:pt x="24" y="123"/>
                </a:lnTo>
                <a:lnTo>
                  <a:pt x="26" y="124"/>
                </a:lnTo>
                <a:lnTo>
                  <a:pt x="28" y="125"/>
                </a:lnTo>
                <a:lnTo>
                  <a:pt x="29" y="125"/>
                </a:lnTo>
                <a:lnTo>
                  <a:pt x="29" y="46"/>
                </a:lnTo>
                <a:lnTo>
                  <a:pt x="31" y="54"/>
                </a:lnTo>
                <a:lnTo>
                  <a:pt x="31" y="67"/>
                </a:lnTo>
                <a:lnTo>
                  <a:pt x="32" y="72"/>
                </a:lnTo>
                <a:lnTo>
                  <a:pt x="32" y="77"/>
                </a:lnTo>
                <a:lnTo>
                  <a:pt x="33" y="81"/>
                </a:lnTo>
                <a:lnTo>
                  <a:pt x="33" y="83"/>
                </a:lnTo>
                <a:lnTo>
                  <a:pt x="35" y="86"/>
                </a:lnTo>
                <a:lnTo>
                  <a:pt x="35" y="88"/>
                </a:lnTo>
                <a:lnTo>
                  <a:pt x="36" y="90"/>
                </a:lnTo>
                <a:lnTo>
                  <a:pt x="36" y="93"/>
                </a:lnTo>
                <a:lnTo>
                  <a:pt x="38" y="95"/>
                </a:lnTo>
                <a:lnTo>
                  <a:pt x="38" y="96"/>
                </a:lnTo>
                <a:lnTo>
                  <a:pt x="39" y="97"/>
                </a:lnTo>
                <a:lnTo>
                  <a:pt x="39" y="99"/>
                </a:lnTo>
                <a:lnTo>
                  <a:pt x="40" y="100"/>
                </a:lnTo>
                <a:lnTo>
                  <a:pt x="43" y="103"/>
                </a:lnTo>
                <a:lnTo>
                  <a:pt x="43" y="104"/>
                </a:lnTo>
                <a:lnTo>
                  <a:pt x="45" y="106"/>
                </a:lnTo>
                <a:lnTo>
                  <a:pt x="46" y="107"/>
                </a:lnTo>
                <a:lnTo>
                  <a:pt x="47" y="107"/>
                </a:lnTo>
                <a:lnTo>
                  <a:pt x="49" y="109"/>
                </a:lnTo>
                <a:lnTo>
                  <a:pt x="49" y="28"/>
                </a:lnTo>
                <a:lnTo>
                  <a:pt x="50" y="36"/>
                </a:lnTo>
                <a:lnTo>
                  <a:pt x="50" y="44"/>
                </a:lnTo>
                <a:lnTo>
                  <a:pt x="52" y="50"/>
                </a:lnTo>
                <a:lnTo>
                  <a:pt x="52" y="56"/>
                </a:lnTo>
                <a:lnTo>
                  <a:pt x="53" y="61"/>
                </a:lnTo>
                <a:lnTo>
                  <a:pt x="53" y="64"/>
                </a:lnTo>
                <a:lnTo>
                  <a:pt x="54" y="68"/>
                </a:lnTo>
                <a:lnTo>
                  <a:pt x="54" y="74"/>
                </a:lnTo>
                <a:lnTo>
                  <a:pt x="56" y="75"/>
                </a:lnTo>
                <a:lnTo>
                  <a:pt x="56" y="78"/>
                </a:lnTo>
                <a:lnTo>
                  <a:pt x="57" y="79"/>
                </a:lnTo>
                <a:lnTo>
                  <a:pt x="57" y="81"/>
                </a:lnTo>
                <a:lnTo>
                  <a:pt x="59" y="82"/>
                </a:lnTo>
                <a:lnTo>
                  <a:pt x="59" y="83"/>
                </a:lnTo>
                <a:lnTo>
                  <a:pt x="60" y="0"/>
                </a:lnTo>
                <a:lnTo>
                  <a:pt x="60" y="11"/>
                </a:lnTo>
                <a:lnTo>
                  <a:pt x="61" y="19"/>
                </a:lnTo>
                <a:lnTo>
                  <a:pt x="61" y="33"/>
                </a:lnTo>
                <a:lnTo>
                  <a:pt x="63" y="37"/>
                </a:lnTo>
                <a:lnTo>
                  <a:pt x="63" y="43"/>
                </a:lnTo>
                <a:lnTo>
                  <a:pt x="64" y="46"/>
                </a:lnTo>
                <a:lnTo>
                  <a:pt x="64" y="50"/>
                </a:lnTo>
                <a:lnTo>
                  <a:pt x="66" y="53"/>
                </a:lnTo>
                <a:lnTo>
                  <a:pt x="66" y="56"/>
                </a:lnTo>
                <a:lnTo>
                  <a:pt x="67" y="57"/>
                </a:lnTo>
                <a:lnTo>
                  <a:pt x="67" y="61"/>
                </a:lnTo>
                <a:lnTo>
                  <a:pt x="68" y="63"/>
                </a:lnTo>
                <a:lnTo>
                  <a:pt x="68" y="64"/>
                </a:lnTo>
                <a:lnTo>
                  <a:pt x="70" y="65"/>
                </a:lnTo>
                <a:lnTo>
                  <a:pt x="70" y="67"/>
                </a:lnTo>
                <a:lnTo>
                  <a:pt x="71" y="68"/>
                </a:lnTo>
                <a:lnTo>
                  <a:pt x="71" y="70"/>
                </a:lnTo>
                <a:lnTo>
                  <a:pt x="72" y="71"/>
                </a:lnTo>
                <a:lnTo>
                  <a:pt x="72" y="72"/>
                </a:lnTo>
                <a:lnTo>
                  <a:pt x="74" y="74"/>
                </a:lnTo>
                <a:lnTo>
                  <a:pt x="74" y="75"/>
                </a:lnTo>
                <a:lnTo>
                  <a:pt x="75" y="77"/>
                </a:lnTo>
                <a:lnTo>
                  <a:pt x="78" y="79"/>
                </a:lnTo>
                <a:lnTo>
                  <a:pt x="78" y="81"/>
                </a:lnTo>
                <a:lnTo>
                  <a:pt x="81" y="83"/>
                </a:lnTo>
                <a:lnTo>
                  <a:pt x="81" y="85"/>
                </a:lnTo>
                <a:lnTo>
                  <a:pt x="82" y="86"/>
                </a:lnTo>
                <a:lnTo>
                  <a:pt x="84" y="88"/>
                </a:lnTo>
                <a:lnTo>
                  <a:pt x="85" y="89"/>
                </a:lnTo>
                <a:lnTo>
                  <a:pt x="86" y="90"/>
                </a:lnTo>
                <a:lnTo>
                  <a:pt x="88" y="92"/>
                </a:lnTo>
                <a:lnTo>
                  <a:pt x="89" y="93"/>
                </a:lnTo>
                <a:lnTo>
                  <a:pt x="91" y="95"/>
                </a:lnTo>
                <a:lnTo>
                  <a:pt x="92" y="96"/>
                </a:lnTo>
                <a:lnTo>
                  <a:pt x="93" y="97"/>
                </a:lnTo>
                <a:lnTo>
                  <a:pt x="95" y="99"/>
                </a:lnTo>
                <a:lnTo>
                  <a:pt x="96" y="100"/>
                </a:lnTo>
                <a:lnTo>
                  <a:pt x="98" y="100"/>
                </a:lnTo>
                <a:lnTo>
                  <a:pt x="99" y="102"/>
                </a:lnTo>
                <a:lnTo>
                  <a:pt x="100" y="103"/>
                </a:lnTo>
                <a:lnTo>
                  <a:pt x="102" y="104"/>
                </a:lnTo>
                <a:lnTo>
                  <a:pt x="103" y="104"/>
                </a:lnTo>
                <a:lnTo>
                  <a:pt x="105" y="106"/>
                </a:lnTo>
                <a:lnTo>
                  <a:pt x="106" y="107"/>
                </a:lnTo>
                <a:lnTo>
                  <a:pt x="107" y="109"/>
                </a:lnTo>
                <a:lnTo>
                  <a:pt x="109" y="109"/>
                </a:lnTo>
                <a:lnTo>
                  <a:pt x="110" y="28"/>
                </a:lnTo>
                <a:lnTo>
                  <a:pt x="110" y="44"/>
                </a:lnTo>
                <a:lnTo>
                  <a:pt x="112" y="50"/>
                </a:lnTo>
                <a:lnTo>
                  <a:pt x="112" y="56"/>
                </a:lnTo>
                <a:lnTo>
                  <a:pt x="113" y="60"/>
                </a:lnTo>
                <a:lnTo>
                  <a:pt x="113" y="64"/>
                </a:lnTo>
                <a:lnTo>
                  <a:pt x="114" y="68"/>
                </a:lnTo>
                <a:lnTo>
                  <a:pt x="114" y="71"/>
                </a:lnTo>
                <a:lnTo>
                  <a:pt x="116" y="72"/>
                </a:lnTo>
                <a:lnTo>
                  <a:pt x="116" y="75"/>
                </a:lnTo>
                <a:lnTo>
                  <a:pt x="117" y="77"/>
                </a:lnTo>
                <a:lnTo>
                  <a:pt x="117" y="81"/>
                </a:lnTo>
                <a:lnTo>
                  <a:pt x="119" y="82"/>
                </a:lnTo>
                <a:lnTo>
                  <a:pt x="119" y="83"/>
                </a:lnTo>
                <a:lnTo>
                  <a:pt x="120" y="0"/>
                </a:lnTo>
              </a:path>
            </a:pathLst>
          </a:custGeom>
          <a:noFill/>
          <a:ln w="3810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468"/>
          <p:cNvSpPr>
            <a:spLocks/>
          </p:cNvSpPr>
          <p:nvPr/>
        </p:nvSpPr>
        <p:spPr bwMode="auto">
          <a:xfrm>
            <a:off x="3916106" y="2828224"/>
            <a:ext cx="1405193" cy="313611"/>
          </a:xfrm>
          <a:custGeom>
            <a:avLst/>
            <a:gdLst/>
            <a:ahLst/>
            <a:cxnLst>
              <a:cxn ang="0">
                <a:pos x="3" y="139"/>
              </a:cxn>
              <a:cxn ang="0">
                <a:pos x="7" y="139"/>
              </a:cxn>
              <a:cxn ang="0">
                <a:pos x="10" y="70"/>
              </a:cxn>
              <a:cxn ang="0">
                <a:pos x="12" y="92"/>
              </a:cxn>
              <a:cxn ang="0">
                <a:pos x="14" y="103"/>
              </a:cxn>
              <a:cxn ang="0">
                <a:pos x="17" y="110"/>
              </a:cxn>
              <a:cxn ang="0">
                <a:pos x="18" y="116"/>
              </a:cxn>
              <a:cxn ang="0">
                <a:pos x="21" y="120"/>
              </a:cxn>
              <a:cxn ang="0">
                <a:pos x="26" y="124"/>
              </a:cxn>
              <a:cxn ang="0">
                <a:pos x="29" y="46"/>
              </a:cxn>
              <a:cxn ang="0">
                <a:pos x="32" y="72"/>
              </a:cxn>
              <a:cxn ang="0">
                <a:pos x="33" y="83"/>
              </a:cxn>
              <a:cxn ang="0">
                <a:pos x="36" y="90"/>
              </a:cxn>
              <a:cxn ang="0">
                <a:pos x="38" y="96"/>
              </a:cxn>
              <a:cxn ang="0">
                <a:pos x="40" y="100"/>
              </a:cxn>
              <a:cxn ang="0">
                <a:pos x="45" y="106"/>
              </a:cxn>
              <a:cxn ang="0">
                <a:pos x="49" y="109"/>
              </a:cxn>
              <a:cxn ang="0">
                <a:pos x="50" y="44"/>
              </a:cxn>
              <a:cxn ang="0">
                <a:pos x="53" y="61"/>
              </a:cxn>
              <a:cxn ang="0">
                <a:pos x="54" y="74"/>
              </a:cxn>
              <a:cxn ang="0">
                <a:pos x="57" y="79"/>
              </a:cxn>
              <a:cxn ang="0">
                <a:pos x="59" y="83"/>
              </a:cxn>
              <a:cxn ang="0">
                <a:pos x="61" y="19"/>
              </a:cxn>
              <a:cxn ang="0">
                <a:pos x="63" y="43"/>
              </a:cxn>
              <a:cxn ang="0">
                <a:pos x="66" y="53"/>
              </a:cxn>
              <a:cxn ang="0">
                <a:pos x="67" y="61"/>
              </a:cxn>
              <a:cxn ang="0">
                <a:pos x="70" y="65"/>
              </a:cxn>
              <a:cxn ang="0">
                <a:pos x="71" y="70"/>
              </a:cxn>
              <a:cxn ang="0">
                <a:pos x="74" y="74"/>
              </a:cxn>
              <a:cxn ang="0">
                <a:pos x="78" y="79"/>
              </a:cxn>
              <a:cxn ang="0">
                <a:pos x="81" y="85"/>
              </a:cxn>
              <a:cxn ang="0">
                <a:pos x="85" y="89"/>
              </a:cxn>
              <a:cxn ang="0">
                <a:pos x="89" y="93"/>
              </a:cxn>
              <a:cxn ang="0">
                <a:pos x="93" y="97"/>
              </a:cxn>
              <a:cxn ang="0">
                <a:pos x="98" y="100"/>
              </a:cxn>
              <a:cxn ang="0">
                <a:pos x="102" y="104"/>
              </a:cxn>
              <a:cxn ang="0">
                <a:pos x="106" y="107"/>
              </a:cxn>
              <a:cxn ang="0">
                <a:pos x="110" y="28"/>
              </a:cxn>
              <a:cxn ang="0">
                <a:pos x="112" y="56"/>
              </a:cxn>
              <a:cxn ang="0">
                <a:pos x="114" y="68"/>
              </a:cxn>
              <a:cxn ang="0">
                <a:pos x="116" y="75"/>
              </a:cxn>
              <a:cxn ang="0">
                <a:pos x="119" y="82"/>
              </a:cxn>
            </a:cxnLst>
            <a:rect l="0" t="0" r="r" b="b"/>
            <a:pathLst>
              <a:path w="120" h="139">
                <a:moveTo>
                  <a:pt x="0" y="139"/>
                </a:moveTo>
                <a:lnTo>
                  <a:pt x="1" y="139"/>
                </a:lnTo>
                <a:lnTo>
                  <a:pt x="3" y="139"/>
                </a:lnTo>
                <a:lnTo>
                  <a:pt x="4" y="139"/>
                </a:lnTo>
                <a:lnTo>
                  <a:pt x="6" y="139"/>
                </a:lnTo>
                <a:lnTo>
                  <a:pt x="7" y="139"/>
                </a:lnTo>
                <a:lnTo>
                  <a:pt x="8" y="139"/>
                </a:lnTo>
                <a:lnTo>
                  <a:pt x="10" y="63"/>
                </a:lnTo>
                <a:lnTo>
                  <a:pt x="10" y="70"/>
                </a:lnTo>
                <a:lnTo>
                  <a:pt x="11" y="77"/>
                </a:lnTo>
                <a:lnTo>
                  <a:pt x="11" y="88"/>
                </a:lnTo>
                <a:lnTo>
                  <a:pt x="12" y="92"/>
                </a:lnTo>
                <a:lnTo>
                  <a:pt x="12" y="96"/>
                </a:lnTo>
                <a:lnTo>
                  <a:pt x="14" y="100"/>
                </a:lnTo>
                <a:lnTo>
                  <a:pt x="14" y="103"/>
                </a:lnTo>
                <a:lnTo>
                  <a:pt x="15" y="106"/>
                </a:lnTo>
                <a:lnTo>
                  <a:pt x="15" y="109"/>
                </a:lnTo>
                <a:lnTo>
                  <a:pt x="17" y="110"/>
                </a:lnTo>
                <a:lnTo>
                  <a:pt x="17" y="111"/>
                </a:lnTo>
                <a:lnTo>
                  <a:pt x="18" y="114"/>
                </a:lnTo>
                <a:lnTo>
                  <a:pt x="18" y="116"/>
                </a:lnTo>
                <a:lnTo>
                  <a:pt x="19" y="117"/>
                </a:lnTo>
                <a:lnTo>
                  <a:pt x="19" y="118"/>
                </a:lnTo>
                <a:lnTo>
                  <a:pt x="21" y="120"/>
                </a:lnTo>
                <a:lnTo>
                  <a:pt x="22" y="121"/>
                </a:lnTo>
                <a:lnTo>
                  <a:pt x="24" y="123"/>
                </a:lnTo>
                <a:lnTo>
                  <a:pt x="26" y="124"/>
                </a:lnTo>
                <a:lnTo>
                  <a:pt x="28" y="125"/>
                </a:lnTo>
                <a:lnTo>
                  <a:pt x="29" y="125"/>
                </a:lnTo>
                <a:lnTo>
                  <a:pt x="29" y="46"/>
                </a:lnTo>
                <a:lnTo>
                  <a:pt x="31" y="54"/>
                </a:lnTo>
                <a:lnTo>
                  <a:pt x="31" y="67"/>
                </a:lnTo>
                <a:lnTo>
                  <a:pt x="32" y="72"/>
                </a:lnTo>
                <a:lnTo>
                  <a:pt x="32" y="77"/>
                </a:lnTo>
                <a:lnTo>
                  <a:pt x="33" y="81"/>
                </a:lnTo>
                <a:lnTo>
                  <a:pt x="33" y="83"/>
                </a:lnTo>
                <a:lnTo>
                  <a:pt x="35" y="86"/>
                </a:lnTo>
                <a:lnTo>
                  <a:pt x="35" y="88"/>
                </a:lnTo>
                <a:lnTo>
                  <a:pt x="36" y="90"/>
                </a:lnTo>
                <a:lnTo>
                  <a:pt x="36" y="93"/>
                </a:lnTo>
                <a:lnTo>
                  <a:pt x="38" y="95"/>
                </a:lnTo>
                <a:lnTo>
                  <a:pt x="38" y="96"/>
                </a:lnTo>
                <a:lnTo>
                  <a:pt x="39" y="97"/>
                </a:lnTo>
                <a:lnTo>
                  <a:pt x="39" y="99"/>
                </a:lnTo>
                <a:lnTo>
                  <a:pt x="40" y="100"/>
                </a:lnTo>
                <a:lnTo>
                  <a:pt x="43" y="103"/>
                </a:lnTo>
                <a:lnTo>
                  <a:pt x="43" y="104"/>
                </a:lnTo>
                <a:lnTo>
                  <a:pt x="45" y="106"/>
                </a:lnTo>
                <a:lnTo>
                  <a:pt x="46" y="107"/>
                </a:lnTo>
                <a:lnTo>
                  <a:pt x="47" y="107"/>
                </a:lnTo>
                <a:lnTo>
                  <a:pt x="49" y="109"/>
                </a:lnTo>
                <a:lnTo>
                  <a:pt x="49" y="28"/>
                </a:lnTo>
                <a:lnTo>
                  <a:pt x="50" y="36"/>
                </a:lnTo>
                <a:lnTo>
                  <a:pt x="50" y="44"/>
                </a:lnTo>
                <a:lnTo>
                  <a:pt x="52" y="50"/>
                </a:lnTo>
                <a:lnTo>
                  <a:pt x="52" y="56"/>
                </a:lnTo>
                <a:lnTo>
                  <a:pt x="53" y="61"/>
                </a:lnTo>
                <a:lnTo>
                  <a:pt x="53" y="64"/>
                </a:lnTo>
                <a:lnTo>
                  <a:pt x="54" y="68"/>
                </a:lnTo>
                <a:lnTo>
                  <a:pt x="54" y="74"/>
                </a:lnTo>
                <a:lnTo>
                  <a:pt x="56" y="75"/>
                </a:lnTo>
                <a:lnTo>
                  <a:pt x="56" y="78"/>
                </a:lnTo>
                <a:lnTo>
                  <a:pt x="57" y="79"/>
                </a:lnTo>
                <a:lnTo>
                  <a:pt x="57" y="81"/>
                </a:lnTo>
                <a:lnTo>
                  <a:pt x="59" y="82"/>
                </a:lnTo>
                <a:lnTo>
                  <a:pt x="59" y="83"/>
                </a:lnTo>
                <a:lnTo>
                  <a:pt x="60" y="0"/>
                </a:lnTo>
                <a:lnTo>
                  <a:pt x="60" y="11"/>
                </a:lnTo>
                <a:lnTo>
                  <a:pt x="61" y="19"/>
                </a:lnTo>
                <a:lnTo>
                  <a:pt x="61" y="33"/>
                </a:lnTo>
                <a:lnTo>
                  <a:pt x="63" y="37"/>
                </a:lnTo>
                <a:lnTo>
                  <a:pt x="63" y="43"/>
                </a:lnTo>
                <a:lnTo>
                  <a:pt x="64" y="46"/>
                </a:lnTo>
                <a:lnTo>
                  <a:pt x="64" y="50"/>
                </a:lnTo>
                <a:lnTo>
                  <a:pt x="66" y="53"/>
                </a:lnTo>
                <a:lnTo>
                  <a:pt x="66" y="56"/>
                </a:lnTo>
                <a:lnTo>
                  <a:pt x="67" y="57"/>
                </a:lnTo>
                <a:lnTo>
                  <a:pt x="67" y="61"/>
                </a:lnTo>
                <a:lnTo>
                  <a:pt x="68" y="63"/>
                </a:lnTo>
                <a:lnTo>
                  <a:pt x="68" y="64"/>
                </a:lnTo>
                <a:lnTo>
                  <a:pt x="70" y="65"/>
                </a:lnTo>
                <a:lnTo>
                  <a:pt x="70" y="67"/>
                </a:lnTo>
                <a:lnTo>
                  <a:pt x="71" y="68"/>
                </a:lnTo>
                <a:lnTo>
                  <a:pt x="71" y="70"/>
                </a:lnTo>
                <a:lnTo>
                  <a:pt x="72" y="71"/>
                </a:lnTo>
                <a:lnTo>
                  <a:pt x="72" y="72"/>
                </a:lnTo>
                <a:lnTo>
                  <a:pt x="74" y="74"/>
                </a:lnTo>
                <a:lnTo>
                  <a:pt x="74" y="75"/>
                </a:lnTo>
                <a:lnTo>
                  <a:pt x="75" y="77"/>
                </a:lnTo>
                <a:lnTo>
                  <a:pt x="78" y="79"/>
                </a:lnTo>
                <a:lnTo>
                  <a:pt x="78" y="81"/>
                </a:lnTo>
                <a:lnTo>
                  <a:pt x="81" y="83"/>
                </a:lnTo>
                <a:lnTo>
                  <a:pt x="81" y="85"/>
                </a:lnTo>
                <a:lnTo>
                  <a:pt x="82" y="86"/>
                </a:lnTo>
                <a:lnTo>
                  <a:pt x="84" y="88"/>
                </a:lnTo>
                <a:lnTo>
                  <a:pt x="85" y="89"/>
                </a:lnTo>
                <a:lnTo>
                  <a:pt x="86" y="90"/>
                </a:lnTo>
                <a:lnTo>
                  <a:pt x="88" y="92"/>
                </a:lnTo>
                <a:lnTo>
                  <a:pt x="89" y="93"/>
                </a:lnTo>
                <a:lnTo>
                  <a:pt x="91" y="95"/>
                </a:lnTo>
                <a:lnTo>
                  <a:pt x="92" y="96"/>
                </a:lnTo>
                <a:lnTo>
                  <a:pt x="93" y="97"/>
                </a:lnTo>
                <a:lnTo>
                  <a:pt x="95" y="99"/>
                </a:lnTo>
                <a:lnTo>
                  <a:pt x="96" y="100"/>
                </a:lnTo>
                <a:lnTo>
                  <a:pt x="98" y="100"/>
                </a:lnTo>
                <a:lnTo>
                  <a:pt x="99" y="102"/>
                </a:lnTo>
                <a:lnTo>
                  <a:pt x="100" y="103"/>
                </a:lnTo>
                <a:lnTo>
                  <a:pt x="102" y="104"/>
                </a:lnTo>
                <a:lnTo>
                  <a:pt x="103" y="104"/>
                </a:lnTo>
                <a:lnTo>
                  <a:pt x="105" y="106"/>
                </a:lnTo>
                <a:lnTo>
                  <a:pt x="106" y="107"/>
                </a:lnTo>
                <a:lnTo>
                  <a:pt x="107" y="109"/>
                </a:lnTo>
                <a:lnTo>
                  <a:pt x="109" y="109"/>
                </a:lnTo>
                <a:lnTo>
                  <a:pt x="110" y="28"/>
                </a:lnTo>
                <a:lnTo>
                  <a:pt x="110" y="44"/>
                </a:lnTo>
                <a:lnTo>
                  <a:pt x="112" y="50"/>
                </a:lnTo>
                <a:lnTo>
                  <a:pt x="112" y="56"/>
                </a:lnTo>
                <a:lnTo>
                  <a:pt x="113" y="60"/>
                </a:lnTo>
                <a:lnTo>
                  <a:pt x="113" y="64"/>
                </a:lnTo>
                <a:lnTo>
                  <a:pt x="114" y="68"/>
                </a:lnTo>
                <a:lnTo>
                  <a:pt x="114" y="71"/>
                </a:lnTo>
                <a:lnTo>
                  <a:pt x="116" y="72"/>
                </a:lnTo>
                <a:lnTo>
                  <a:pt x="116" y="75"/>
                </a:lnTo>
                <a:lnTo>
                  <a:pt x="117" y="77"/>
                </a:lnTo>
                <a:lnTo>
                  <a:pt x="117" y="81"/>
                </a:lnTo>
                <a:lnTo>
                  <a:pt x="119" y="82"/>
                </a:lnTo>
                <a:lnTo>
                  <a:pt x="119" y="83"/>
                </a:lnTo>
                <a:lnTo>
                  <a:pt x="120" y="0"/>
                </a:lnTo>
              </a:path>
            </a:pathLst>
          </a:custGeom>
          <a:noFill/>
          <a:ln w="3810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81" name="Group 80"/>
          <p:cNvGrpSpPr/>
          <p:nvPr/>
        </p:nvGrpSpPr>
        <p:grpSpPr>
          <a:xfrm>
            <a:off x="718026" y="1383584"/>
            <a:ext cx="2932573" cy="1822265"/>
            <a:chOff x="662794" y="1383583"/>
            <a:chExt cx="2706990" cy="1822265"/>
          </a:xfrm>
        </p:grpSpPr>
        <p:sp>
          <p:nvSpPr>
            <p:cNvPr id="101" name="TextBox 100"/>
            <p:cNvSpPr txBox="1"/>
            <p:nvPr/>
          </p:nvSpPr>
          <p:spPr>
            <a:xfrm>
              <a:off x="1846360" y="2836516"/>
              <a:ext cx="549263" cy="369332"/>
            </a:xfrm>
            <a:prstGeom prst="rect">
              <a:avLst/>
            </a:prstGeom>
            <a:noFill/>
          </p:spPr>
          <p:txBody>
            <a:bodyPr wrap="none" rtlCol="0">
              <a:spAutoFit/>
            </a:bodyPr>
            <a:lstStyle/>
            <a:p>
              <a:r>
                <a:rPr lang="en-US" dirty="0" smtClean="0"/>
                <a:t>H{1}</a:t>
              </a:r>
              <a:endParaRPr lang="en-US" dirty="0"/>
            </a:p>
          </p:txBody>
        </p:sp>
        <p:sp>
          <p:nvSpPr>
            <p:cNvPr id="103" name="TextBox 102"/>
            <p:cNvSpPr txBox="1"/>
            <p:nvPr/>
          </p:nvSpPr>
          <p:spPr>
            <a:xfrm>
              <a:off x="2016339" y="1383583"/>
              <a:ext cx="366255" cy="461665"/>
            </a:xfrm>
            <a:prstGeom prst="rect">
              <a:avLst/>
            </a:prstGeom>
            <a:noFill/>
          </p:spPr>
          <p:txBody>
            <a:bodyPr wrap="none" rtlCol="0">
              <a:spAutoFit/>
            </a:bodyPr>
            <a:lstStyle/>
            <a:p>
              <a:r>
                <a:rPr lang="en-US" sz="2400" i="1" dirty="0" smtClean="0"/>
                <a:t>y</a:t>
              </a:r>
              <a:endParaRPr lang="en-US" sz="2400" i="1" dirty="0"/>
            </a:p>
          </p:txBody>
        </p:sp>
        <p:sp>
          <p:nvSpPr>
            <p:cNvPr id="69" name="Freeform 867"/>
            <p:cNvSpPr>
              <a:spLocks/>
            </p:cNvSpPr>
            <p:nvPr/>
          </p:nvSpPr>
          <p:spPr bwMode="auto">
            <a:xfrm>
              <a:off x="662794" y="2017199"/>
              <a:ext cx="2706990" cy="418452"/>
            </a:xfrm>
            <a:custGeom>
              <a:avLst/>
              <a:gdLst/>
              <a:ahLst/>
              <a:cxnLst>
                <a:cxn ang="0">
                  <a:pos x="9" y="107"/>
                </a:cxn>
                <a:cxn ang="0">
                  <a:pos x="29" y="100"/>
                </a:cxn>
                <a:cxn ang="0">
                  <a:pos x="50" y="82"/>
                </a:cxn>
                <a:cxn ang="0">
                  <a:pos x="69" y="52"/>
                </a:cxn>
                <a:cxn ang="0">
                  <a:pos x="89" y="18"/>
                </a:cxn>
                <a:cxn ang="0">
                  <a:pos x="110" y="3"/>
                </a:cxn>
                <a:cxn ang="0">
                  <a:pos x="129" y="0"/>
                </a:cxn>
                <a:cxn ang="0">
                  <a:pos x="150" y="0"/>
                </a:cxn>
                <a:cxn ang="0">
                  <a:pos x="170" y="7"/>
                </a:cxn>
                <a:cxn ang="0">
                  <a:pos x="189" y="22"/>
                </a:cxn>
                <a:cxn ang="0">
                  <a:pos x="210" y="42"/>
                </a:cxn>
                <a:cxn ang="0">
                  <a:pos x="230" y="63"/>
                </a:cxn>
                <a:cxn ang="0">
                  <a:pos x="249" y="79"/>
                </a:cxn>
                <a:cxn ang="0">
                  <a:pos x="270" y="91"/>
                </a:cxn>
                <a:cxn ang="0">
                  <a:pos x="290" y="96"/>
                </a:cxn>
                <a:cxn ang="0">
                  <a:pos x="311" y="99"/>
                </a:cxn>
                <a:cxn ang="0">
                  <a:pos x="330" y="102"/>
                </a:cxn>
                <a:cxn ang="0">
                  <a:pos x="350" y="96"/>
                </a:cxn>
                <a:cxn ang="0">
                  <a:pos x="371" y="82"/>
                </a:cxn>
                <a:cxn ang="0">
                  <a:pos x="390" y="74"/>
                </a:cxn>
                <a:cxn ang="0">
                  <a:pos x="410" y="70"/>
                </a:cxn>
                <a:cxn ang="0">
                  <a:pos x="431" y="66"/>
                </a:cxn>
                <a:cxn ang="0">
                  <a:pos x="450" y="61"/>
                </a:cxn>
                <a:cxn ang="0">
                  <a:pos x="471" y="66"/>
                </a:cxn>
                <a:cxn ang="0">
                  <a:pos x="491" y="70"/>
                </a:cxn>
                <a:cxn ang="0">
                  <a:pos x="510" y="68"/>
                </a:cxn>
                <a:cxn ang="0">
                  <a:pos x="531" y="67"/>
                </a:cxn>
                <a:cxn ang="0">
                  <a:pos x="551" y="67"/>
                </a:cxn>
                <a:cxn ang="0">
                  <a:pos x="572" y="63"/>
                </a:cxn>
                <a:cxn ang="0">
                  <a:pos x="591" y="50"/>
                </a:cxn>
                <a:cxn ang="0">
                  <a:pos x="611" y="35"/>
                </a:cxn>
                <a:cxn ang="0">
                  <a:pos x="632" y="22"/>
                </a:cxn>
                <a:cxn ang="0">
                  <a:pos x="651" y="20"/>
                </a:cxn>
                <a:cxn ang="0">
                  <a:pos x="671" y="29"/>
                </a:cxn>
                <a:cxn ang="0">
                  <a:pos x="692" y="42"/>
                </a:cxn>
                <a:cxn ang="0">
                  <a:pos x="711" y="46"/>
                </a:cxn>
                <a:cxn ang="0">
                  <a:pos x="732" y="43"/>
                </a:cxn>
                <a:cxn ang="0">
                  <a:pos x="752" y="39"/>
                </a:cxn>
                <a:cxn ang="0">
                  <a:pos x="771" y="29"/>
                </a:cxn>
                <a:cxn ang="0">
                  <a:pos x="792" y="22"/>
                </a:cxn>
                <a:cxn ang="0">
                  <a:pos x="812" y="29"/>
                </a:cxn>
                <a:cxn ang="0">
                  <a:pos x="831" y="47"/>
                </a:cxn>
                <a:cxn ang="0">
                  <a:pos x="852" y="67"/>
                </a:cxn>
                <a:cxn ang="0">
                  <a:pos x="872" y="84"/>
                </a:cxn>
                <a:cxn ang="0">
                  <a:pos x="893" y="99"/>
                </a:cxn>
                <a:cxn ang="0">
                  <a:pos x="912" y="100"/>
                </a:cxn>
                <a:cxn ang="0">
                  <a:pos x="932" y="89"/>
                </a:cxn>
                <a:cxn ang="0">
                  <a:pos x="953" y="82"/>
                </a:cxn>
                <a:cxn ang="0">
                  <a:pos x="972" y="82"/>
                </a:cxn>
                <a:cxn ang="0">
                  <a:pos x="993" y="88"/>
                </a:cxn>
              </a:cxnLst>
              <a:rect l="0" t="0" r="r" b="b"/>
              <a:pathLst>
                <a:path w="993" h="107">
                  <a:moveTo>
                    <a:pt x="0" y="107"/>
                  </a:moveTo>
                  <a:lnTo>
                    <a:pt x="9" y="107"/>
                  </a:lnTo>
                  <a:lnTo>
                    <a:pt x="19" y="106"/>
                  </a:lnTo>
                  <a:lnTo>
                    <a:pt x="29" y="100"/>
                  </a:lnTo>
                  <a:lnTo>
                    <a:pt x="39" y="93"/>
                  </a:lnTo>
                  <a:lnTo>
                    <a:pt x="50" y="82"/>
                  </a:lnTo>
                  <a:lnTo>
                    <a:pt x="60" y="68"/>
                  </a:lnTo>
                  <a:lnTo>
                    <a:pt x="69" y="52"/>
                  </a:lnTo>
                  <a:lnTo>
                    <a:pt x="79" y="33"/>
                  </a:lnTo>
                  <a:lnTo>
                    <a:pt x="89" y="18"/>
                  </a:lnTo>
                  <a:lnTo>
                    <a:pt x="100" y="8"/>
                  </a:lnTo>
                  <a:lnTo>
                    <a:pt x="110" y="3"/>
                  </a:lnTo>
                  <a:lnTo>
                    <a:pt x="120" y="1"/>
                  </a:lnTo>
                  <a:lnTo>
                    <a:pt x="129" y="0"/>
                  </a:lnTo>
                  <a:lnTo>
                    <a:pt x="139" y="0"/>
                  </a:lnTo>
                  <a:lnTo>
                    <a:pt x="150" y="0"/>
                  </a:lnTo>
                  <a:lnTo>
                    <a:pt x="160" y="3"/>
                  </a:lnTo>
                  <a:lnTo>
                    <a:pt x="170" y="7"/>
                  </a:lnTo>
                  <a:lnTo>
                    <a:pt x="180" y="13"/>
                  </a:lnTo>
                  <a:lnTo>
                    <a:pt x="189" y="22"/>
                  </a:lnTo>
                  <a:lnTo>
                    <a:pt x="199" y="32"/>
                  </a:lnTo>
                  <a:lnTo>
                    <a:pt x="210" y="42"/>
                  </a:lnTo>
                  <a:lnTo>
                    <a:pt x="220" y="53"/>
                  </a:lnTo>
                  <a:lnTo>
                    <a:pt x="230" y="63"/>
                  </a:lnTo>
                  <a:lnTo>
                    <a:pt x="240" y="71"/>
                  </a:lnTo>
                  <a:lnTo>
                    <a:pt x="249" y="79"/>
                  </a:lnTo>
                  <a:lnTo>
                    <a:pt x="261" y="85"/>
                  </a:lnTo>
                  <a:lnTo>
                    <a:pt x="270" y="91"/>
                  </a:lnTo>
                  <a:lnTo>
                    <a:pt x="280" y="93"/>
                  </a:lnTo>
                  <a:lnTo>
                    <a:pt x="290" y="96"/>
                  </a:lnTo>
                  <a:lnTo>
                    <a:pt x="300" y="98"/>
                  </a:lnTo>
                  <a:lnTo>
                    <a:pt x="311" y="99"/>
                  </a:lnTo>
                  <a:lnTo>
                    <a:pt x="321" y="100"/>
                  </a:lnTo>
                  <a:lnTo>
                    <a:pt x="330" y="102"/>
                  </a:lnTo>
                  <a:lnTo>
                    <a:pt x="340" y="100"/>
                  </a:lnTo>
                  <a:lnTo>
                    <a:pt x="350" y="96"/>
                  </a:lnTo>
                  <a:lnTo>
                    <a:pt x="361" y="89"/>
                  </a:lnTo>
                  <a:lnTo>
                    <a:pt x="371" y="82"/>
                  </a:lnTo>
                  <a:lnTo>
                    <a:pt x="381" y="78"/>
                  </a:lnTo>
                  <a:lnTo>
                    <a:pt x="390" y="74"/>
                  </a:lnTo>
                  <a:lnTo>
                    <a:pt x="400" y="71"/>
                  </a:lnTo>
                  <a:lnTo>
                    <a:pt x="410" y="70"/>
                  </a:lnTo>
                  <a:lnTo>
                    <a:pt x="421" y="68"/>
                  </a:lnTo>
                  <a:lnTo>
                    <a:pt x="431" y="66"/>
                  </a:lnTo>
                  <a:lnTo>
                    <a:pt x="441" y="63"/>
                  </a:lnTo>
                  <a:lnTo>
                    <a:pt x="450" y="61"/>
                  </a:lnTo>
                  <a:lnTo>
                    <a:pt x="460" y="63"/>
                  </a:lnTo>
                  <a:lnTo>
                    <a:pt x="471" y="66"/>
                  </a:lnTo>
                  <a:lnTo>
                    <a:pt x="481" y="68"/>
                  </a:lnTo>
                  <a:lnTo>
                    <a:pt x="491" y="70"/>
                  </a:lnTo>
                  <a:lnTo>
                    <a:pt x="501" y="70"/>
                  </a:lnTo>
                  <a:lnTo>
                    <a:pt x="510" y="68"/>
                  </a:lnTo>
                  <a:lnTo>
                    <a:pt x="521" y="68"/>
                  </a:lnTo>
                  <a:lnTo>
                    <a:pt x="531" y="67"/>
                  </a:lnTo>
                  <a:lnTo>
                    <a:pt x="541" y="67"/>
                  </a:lnTo>
                  <a:lnTo>
                    <a:pt x="551" y="67"/>
                  </a:lnTo>
                  <a:lnTo>
                    <a:pt x="561" y="66"/>
                  </a:lnTo>
                  <a:lnTo>
                    <a:pt x="572" y="63"/>
                  </a:lnTo>
                  <a:lnTo>
                    <a:pt x="581" y="59"/>
                  </a:lnTo>
                  <a:lnTo>
                    <a:pt x="591" y="50"/>
                  </a:lnTo>
                  <a:lnTo>
                    <a:pt x="601" y="43"/>
                  </a:lnTo>
                  <a:lnTo>
                    <a:pt x="611" y="35"/>
                  </a:lnTo>
                  <a:lnTo>
                    <a:pt x="621" y="28"/>
                  </a:lnTo>
                  <a:lnTo>
                    <a:pt x="632" y="22"/>
                  </a:lnTo>
                  <a:lnTo>
                    <a:pt x="641" y="20"/>
                  </a:lnTo>
                  <a:lnTo>
                    <a:pt x="651" y="20"/>
                  </a:lnTo>
                  <a:lnTo>
                    <a:pt x="661" y="24"/>
                  </a:lnTo>
                  <a:lnTo>
                    <a:pt x="671" y="29"/>
                  </a:lnTo>
                  <a:lnTo>
                    <a:pt x="682" y="36"/>
                  </a:lnTo>
                  <a:lnTo>
                    <a:pt x="692" y="42"/>
                  </a:lnTo>
                  <a:lnTo>
                    <a:pt x="701" y="45"/>
                  </a:lnTo>
                  <a:lnTo>
                    <a:pt x="711" y="46"/>
                  </a:lnTo>
                  <a:lnTo>
                    <a:pt x="721" y="46"/>
                  </a:lnTo>
                  <a:lnTo>
                    <a:pt x="732" y="43"/>
                  </a:lnTo>
                  <a:lnTo>
                    <a:pt x="742" y="42"/>
                  </a:lnTo>
                  <a:lnTo>
                    <a:pt x="752" y="39"/>
                  </a:lnTo>
                  <a:lnTo>
                    <a:pt x="761" y="35"/>
                  </a:lnTo>
                  <a:lnTo>
                    <a:pt x="771" y="29"/>
                  </a:lnTo>
                  <a:lnTo>
                    <a:pt x="782" y="25"/>
                  </a:lnTo>
                  <a:lnTo>
                    <a:pt x="792" y="22"/>
                  </a:lnTo>
                  <a:lnTo>
                    <a:pt x="802" y="24"/>
                  </a:lnTo>
                  <a:lnTo>
                    <a:pt x="812" y="29"/>
                  </a:lnTo>
                  <a:lnTo>
                    <a:pt x="821" y="39"/>
                  </a:lnTo>
                  <a:lnTo>
                    <a:pt x="831" y="47"/>
                  </a:lnTo>
                  <a:lnTo>
                    <a:pt x="842" y="57"/>
                  </a:lnTo>
                  <a:lnTo>
                    <a:pt x="852" y="67"/>
                  </a:lnTo>
                  <a:lnTo>
                    <a:pt x="862" y="75"/>
                  </a:lnTo>
                  <a:lnTo>
                    <a:pt x="872" y="84"/>
                  </a:lnTo>
                  <a:lnTo>
                    <a:pt x="881" y="92"/>
                  </a:lnTo>
                  <a:lnTo>
                    <a:pt x="893" y="99"/>
                  </a:lnTo>
                  <a:lnTo>
                    <a:pt x="902" y="102"/>
                  </a:lnTo>
                  <a:lnTo>
                    <a:pt x="912" y="100"/>
                  </a:lnTo>
                  <a:lnTo>
                    <a:pt x="922" y="95"/>
                  </a:lnTo>
                  <a:lnTo>
                    <a:pt x="932" y="89"/>
                  </a:lnTo>
                  <a:lnTo>
                    <a:pt x="943" y="85"/>
                  </a:lnTo>
                  <a:lnTo>
                    <a:pt x="953" y="82"/>
                  </a:lnTo>
                  <a:lnTo>
                    <a:pt x="962" y="81"/>
                  </a:lnTo>
                  <a:lnTo>
                    <a:pt x="972" y="82"/>
                  </a:lnTo>
                  <a:lnTo>
                    <a:pt x="982" y="85"/>
                  </a:lnTo>
                  <a:lnTo>
                    <a:pt x="993" y="88"/>
                  </a:lnTo>
                </a:path>
              </a:pathLst>
            </a:custGeom>
            <a:noFill/>
            <a:ln w="25400" cap="flat">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6" name="Rectangle 75"/>
          <p:cNvSpPr/>
          <p:nvPr/>
        </p:nvSpPr>
        <p:spPr>
          <a:xfrm>
            <a:off x="2614209" y="1695940"/>
            <a:ext cx="1957776" cy="1084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Rectangle 76"/>
          <p:cNvSpPr/>
          <p:nvPr/>
        </p:nvSpPr>
        <p:spPr>
          <a:xfrm>
            <a:off x="6740846" y="1617821"/>
            <a:ext cx="2239312" cy="1084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3" name="Group 82"/>
          <p:cNvGrpSpPr/>
          <p:nvPr/>
        </p:nvGrpSpPr>
        <p:grpSpPr>
          <a:xfrm>
            <a:off x="3637340" y="1535984"/>
            <a:ext cx="2938384" cy="1059774"/>
            <a:chOff x="3357545" y="1535983"/>
            <a:chExt cx="2712354" cy="1059774"/>
          </a:xfrm>
        </p:grpSpPr>
        <p:sp>
          <p:nvSpPr>
            <p:cNvPr id="74" name="Freeform 867"/>
            <p:cNvSpPr>
              <a:spLocks/>
            </p:cNvSpPr>
            <p:nvPr/>
          </p:nvSpPr>
          <p:spPr bwMode="auto">
            <a:xfrm>
              <a:off x="3357545" y="1807973"/>
              <a:ext cx="2706990" cy="418452"/>
            </a:xfrm>
            <a:custGeom>
              <a:avLst/>
              <a:gdLst/>
              <a:ahLst/>
              <a:cxnLst>
                <a:cxn ang="0">
                  <a:pos x="9" y="107"/>
                </a:cxn>
                <a:cxn ang="0">
                  <a:pos x="29" y="100"/>
                </a:cxn>
                <a:cxn ang="0">
                  <a:pos x="50" y="82"/>
                </a:cxn>
                <a:cxn ang="0">
                  <a:pos x="69" y="52"/>
                </a:cxn>
                <a:cxn ang="0">
                  <a:pos x="89" y="18"/>
                </a:cxn>
                <a:cxn ang="0">
                  <a:pos x="110" y="3"/>
                </a:cxn>
                <a:cxn ang="0">
                  <a:pos x="129" y="0"/>
                </a:cxn>
                <a:cxn ang="0">
                  <a:pos x="150" y="0"/>
                </a:cxn>
                <a:cxn ang="0">
                  <a:pos x="170" y="7"/>
                </a:cxn>
                <a:cxn ang="0">
                  <a:pos x="189" y="22"/>
                </a:cxn>
                <a:cxn ang="0">
                  <a:pos x="210" y="42"/>
                </a:cxn>
                <a:cxn ang="0">
                  <a:pos x="230" y="63"/>
                </a:cxn>
                <a:cxn ang="0">
                  <a:pos x="249" y="79"/>
                </a:cxn>
                <a:cxn ang="0">
                  <a:pos x="270" y="91"/>
                </a:cxn>
                <a:cxn ang="0">
                  <a:pos x="290" y="96"/>
                </a:cxn>
                <a:cxn ang="0">
                  <a:pos x="311" y="99"/>
                </a:cxn>
                <a:cxn ang="0">
                  <a:pos x="330" y="102"/>
                </a:cxn>
                <a:cxn ang="0">
                  <a:pos x="350" y="96"/>
                </a:cxn>
                <a:cxn ang="0">
                  <a:pos x="371" y="82"/>
                </a:cxn>
                <a:cxn ang="0">
                  <a:pos x="390" y="74"/>
                </a:cxn>
                <a:cxn ang="0">
                  <a:pos x="410" y="70"/>
                </a:cxn>
                <a:cxn ang="0">
                  <a:pos x="431" y="66"/>
                </a:cxn>
                <a:cxn ang="0">
                  <a:pos x="450" y="61"/>
                </a:cxn>
                <a:cxn ang="0">
                  <a:pos x="471" y="66"/>
                </a:cxn>
                <a:cxn ang="0">
                  <a:pos x="491" y="70"/>
                </a:cxn>
                <a:cxn ang="0">
                  <a:pos x="510" y="68"/>
                </a:cxn>
                <a:cxn ang="0">
                  <a:pos x="531" y="67"/>
                </a:cxn>
                <a:cxn ang="0">
                  <a:pos x="551" y="67"/>
                </a:cxn>
                <a:cxn ang="0">
                  <a:pos x="572" y="63"/>
                </a:cxn>
                <a:cxn ang="0">
                  <a:pos x="591" y="50"/>
                </a:cxn>
                <a:cxn ang="0">
                  <a:pos x="611" y="35"/>
                </a:cxn>
                <a:cxn ang="0">
                  <a:pos x="632" y="22"/>
                </a:cxn>
                <a:cxn ang="0">
                  <a:pos x="651" y="20"/>
                </a:cxn>
                <a:cxn ang="0">
                  <a:pos x="671" y="29"/>
                </a:cxn>
                <a:cxn ang="0">
                  <a:pos x="692" y="42"/>
                </a:cxn>
                <a:cxn ang="0">
                  <a:pos x="711" y="46"/>
                </a:cxn>
                <a:cxn ang="0">
                  <a:pos x="732" y="43"/>
                </a:cxn>
                <a:cxn ang="0">
                  <a:pos x="752" y="39"/>
                </a:cxn>
                <a:cxn ang="0">
                  <a:pos x="771" y="29"/>
                </a:cxn>
                <a:cxn ang="0">
                  <a:pos x="792" y="22"/>
                </a:cxn>
                <a:cxn ang="0">
                  <a:pos x="812" y="29"/>
                </a:cxn>
                <a:cxn ang="0">
                  <a:pos x="831" y="47"/>
                </a:cxn>
                <a:cxn ang="0">
                  <a:pos x="852" y="67"/>
                </a:cxn>
                <a:cxn ang="0">
                  <a:pos x="872" y="84"/>
                </a:cxn>
                <a:cxn ang="0">
                  <a:pos x="893" y="99"/>
                </a:cxn>
                <a:cxn ang="0">
                  <a:pos x="912" y="100"/>
                </a:cxn>
                <a:cxn ang="0">
                  <a:pos x="932" y="89"/>
                </a:cxn>
                <a:cxn ang="0">
                  <a:pos x="953" y="82"/>
                </a:cxn>
                <a:cxn ang="0">
                  <a:pos x="972" y="82"/>
                </a:cxn>
                <a:cxn ang="0">
                  <a:pos x="993" y="88"/>
                </a:cxn>
              </a:cxnLst>
              <a:rect l="0" t="0" r="r" b="b"/>
              <a:pathLst>
                <a:path w="993" h="107">
                  <a:moveTo>
                    <a:pt x="0" y="107"/>
                  </a:moveTo>
                  <a:lnTo>
                    <a:pt x="9" y="107"/>
                  </a:lnTo>
                  <a:lnTo>
                    <a:pt x="19" y="106"/>
                  </a:lnTo>
                  <a:lnTo>
                    <a:pt x="29" y="100"/>
                  </a:lnTo>
                  <a:lnTo>
                    <a:pt x="39" y="93"/>
                  </a:lnTo>
                  <a:lnTo>
                    <a:pt x="50" y="82"/>
                  </a:lnTo>
                  <a:lnTo>
                    <a:pt x="60" y="68"/>
                  </a:lnTo>
                  <a:lnTo>
                    <a:pt x="69" y="52"/>
                  </a:lnTo>
                  <a:lnTo>
                    <a:pt x="79" y="33"/>
                  </a:lnTo>
                  <a:lnTo>
                    <a:pt x="89" y="18"/>
                  </a:lnTo>
                  <a:lnTo>
                    <a:pt x="100" y="8"/>
                  </a:lnTo>
                  <a:lnTo>
                    <a:pt x="110" y="3"/>
                  </a:lnTo>
                  <a:lnTo>
                    <a:pt x="120" y="1"/>
                  </a:lnTo>
                  <a:lnTo>
                    <a:pt x="129" y="0"/>
                  </a:lnTo>
                  <a:lnTo>
                    <a:pt x="139" y="0"/>
                  </a:lnTo>
                  <a:lnTo>
                    <a:pt x="150" y="0"/>
                  </a:lnTo>
                  <a:lnTo>
                    <a:pt x="160" y="3"/>
                  </a:lnTo>
                  <a:lnTo>
                    <a:pt x="170" y="7"/>
                  </a:lnTo>
                  <a:lnTo>
                    <a:pt x="180" y="13"/>
                  </a:lnTo>
                  <a:lnTo>
                    <a:pt x="189" y="22"/>
                  </a:lnTo>
                  <a:lnTo>
                    <a:pt x="199" y="32"/>
                  </a:lnTo>
                  <a:lnTo>
                    <a:pt x="210" y="42"/>
                  </a:lnTo>
                  <a:lnTo>
                    <a:pt x="220" y="53"/>
                  </a:lnTo>
                  <a:lnTo>
                    <a:pt x="230" y="63"/>
                  </a:lnTo>
                  <a:lnTo>
                    <a:pt x="240" y="71"/>
                  </a:lnTo>
                  <a:lnTo>
                    <a:pt x="249" y="79"/>
                  </a:lnTo>
                  <a:lnTo>
                    <a:pt x="261" y="85"/>
                  </a:lnTo>
                  <a:lnTo>
                    <a:pt x="270" y="91"/>
                  </a:lnTo>
                  <a:lnTo>
                    <a:pt x="280" y="93"/>
                  </a:lnTo>
                  <a:lnTo>
                    <a:pt x="290" y="96"/>
                  </a:lnTo>
                  <a:lnTo>
                    <a:pt x="300" y="98"/>
                  </a:lnTo>
                  <a:lnTo>
                    <a:pt x="311" y="99"/>
                  </a:lnTo>
                  <a:lnTo>
                    <a:pt x="321" y="100"/>
                  </a:lnTo>
                  <a:lnTo>
                    <a:pt x="330" y="102"/>
                  </a:lnTo>
                  <a:lnTo>
                    <a:pt x="340" y="100"/>
                  </a:lnTo>
                  <a:lnTo>
                    <a:pt x="350" y="96"/>
                  </a:lnTo>
                  <a:lnTo>
                    <a:pt x="361" y="89"/>
                  </a:lnTo>
                  <a:lnTo>
                    <a:pt x="371" y="82"/>
                  </a:lnTo>
                  <a:lnTo>
                    <a:pt x="381" y="78"/>
                  </a:lnTo>
                  <a:lnTo>
                    <a:pt x="390" y="74"/>
                  </a:lnTo>
                  <a:lnTo>
                    <a:pt x="400" y="71"/>
                  </a:lnTo>
                  <a:lnTo>
                    <a:pt x="410" y="70"/>
                  </a:lnTo>
                  <a:lnTo>
                    <a:pt x="421" y="68"/>
                  </a:lnTo>
                  <a:lnTo>
                    <a:pt x="431" y="66"/>
                  </a:lnTo>
                  <a:lnTo>
                    <a:pt x="441" y="63"/>
                  </a:lnTo>
                  <a:lnTo>
                    <a:pt x="450" y="61"/>
                  </a:lnTo>
                  <a:lnTo>
                    <a:pt x="460" y="63"/>
                  </a:lnTo>
                  <a:lnTo>
                    <a:pt x="471" y="66"/>
                  </a:lnTo>
                  <a:lnTo>
                    <a:pt x="481" y="68"/>
                  </a:lnTo>
                  <a:lnTo>
                    <a:pt x="491" y="70"/>
                  </a:lnTo>
                  <a:lnTo>
                    <a:pt x="501" y="70"/>
                  </a:lnTo>
                  <a:lnTo>
                    <a:pt x="510" y="68"/>
                  </a:lnTo>
                  <a:lnTo>
                    <a:pt x="521" y="68"/>
                  </a:lnTo>
                  <a:lnTo>
                    <a:pt x="531" y="67"/>
                  </a:lnTo>
                  <a:lnTo>
                    <a:pt x="541" y="67"/>
                  </a:lnTo>
                  <a:lnTo>
                    <a:pt x="551" y="67"/>
                  </a:lnTo>
                  <a:lnTo>
                    <a:pt x="561" y="66"/>
                  </a:lnTo>
                  <a:lnTo>
                    <a:pt x="572" y="63"/>
                  </a:lnTo>
                  <a:lnTo>
                    <a:pt x="581" y="59"/>
                  </a:lnTo>
                  <a:lnTo>
                    <a:pt x="591" y="50"/>
                  </a:lnTo>
                  <a:lnTo>
                    <a:pt x="601" y="43"/>
                  </a:lnTo>
                  <a:lnTo>
                    <a:pt x="611" y="35"/>
                  </a:lnTo>
                  <a:lnTo>
                    <a:pt x="621" y="28"/>
                  </a:lnTo>
                  <a:lnTo>
                    <a:pt x="632" y="22"/>
                  </a:lnTo>
                  <a:lnTo>
                    <a:pt x="641" y="20"/>
                  </a:lnTo>
                  <a:lnTo>
                    <a:pt x="651" y="20"/>
                  </a:lnTo>
                  <a:lnTo>
                    <a:pt x="661" y="24"/>
                  </a:lnTo>
                  <a:lnTo>
                    <a:pt x="671" y="29"/>
                  </a:lnTo>
                  <a:lnTo>
                    <a:pt x="682" y="36"/>
                  </a:lnTo>
                  <a:lnTo>
                    <a:pt x="692" y="42"/>
                  </a:lnTo>
                  <a:lnTo>
                    <a:pt x="701" y="45"/>
                  </a:lnTo>
                  <a:lnTo>
                    <a:pt x="711" y="46"/>
                  </a:lnTo>
                  <a:lnTo>
                    <a:pt x="721" y="46"/>
                  </a:lnTo>
                  <a:lnTo>
                    <a:pt x="732" y="43"/>
                  </a:lnTo>
                  <a:lnTo>
                    <a:pt x="742" y="42"/>
                  </a:lnTo>
                  <a:lnTo>
                    <a:pt x="752" y="39"/>
                  </a:lnTo>
                  <a:lnTo>
                    <a:pt x="761" y="35"/>
                  </a:lnTo>
                  <a:lnTo>
                    <a:pt x="771" y="29"/>
                  </a:lnTo>
                  <a:lnTo>
                    <a:pt x="782" y="25"/>
                  </a:lnTo>
                  <a:lnTo>
                    <a:pt x="792" y="22"/>
                  </a:lnTo>
                  <a:lnTo>
                    <a:pt x="802" y="24"/>
                  </a:lnTo>
                  <a:lnTo>
                    <a:pt x="812" y="29"/>
                  </a:lnTo>
                  <a:lnTo>
                    <a:pt x="821" y="39"/>
                  </a:lnTo>
                  <a:lnTo>
                    <a:pt x="831" y="47"/>
                  </a:lnTo>
                  <a:lnTo>
                    <a:pt x="842" y="57"/>
                  </a:lnTo>
                  <a:lnTo>
                    <a:pt x="852" y="67"/>
                  </a:lnTo>
                  <a:lnTo>
                    <a:pt x="862" y="75"/>
                  </a:lnTo>
                  <a:lnTo>
                    <a:pt x="872" y="84"/>
                  </a:lnTo>
                  <a:lnTo>
                    <a:pt x="881" y="92"/>
                  </a:lnTo>
                  <a:lnTo>
                    <a:pt x="893" y="99"/>
                  </a:lnTo>
                  <a:lnTo>
                    <a:pt x="902" y="102"/>
                  </a:lnTo>
                  <a:lnTo>
                    <a:pt x="912" y="100"/>
                  </a:lnTo>
                  <a:lnTo>
                    <a:pt x="922" y="95"/>
                  </a:lnTo>
                  <a:lnTo>
                    <a:pt x="932" y="89"/>
                  </a:lnTo>
                  <a:lnTo>
                    <a:pt x="943" y="85"/>
                  </a:lnTo>
                  <a:lnTo>
                    <a:pt x="953" y="82"/>
                  </a:lnTo>
                  <a:lnTo>
                    <a:pt x="962" y="81"/>
                  </a:lnTo>
                  <a:lnTo>
                    <a:pt x="972" y="82"/>
                  </a:lnTo>
                  <a:lnTo>
                    <a:pt x="982" y="85"/>
                  </a:lnTo>
                  <a:lnTo>
                    <a:pt x="993" y="88"/>
                  </a:lnTo>
                </a:path>
              </a:pathLst>
            </a:custGeom>
            <a:noFill/>
            <a:ln w="25400" cap="flat">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82" name="Group 81"/>
            <p:cNvGrpSpPr/>
            <p:nvPr/>
          </p:nvGrpSpPr>
          <p:grpSpPr>
            <a:xfrm>
              <a:off x="4661295" y="1535983"/>
              <a:ext cx="1408604" cy="1059774"/>
              <a:chOff x="4661295" y="1535983"/>
              <a:chExt cx="1408604" cy="1059774"/>
            </a:xfrm>
          </p:grpSpPr>
          <p:sp>
            <p:nvSpPr>
              <p:cNvPr id="100" name="TextBox 99"/>
              <p:cNvSpPr txBox="1"/>
              <p:nvPr/>
            </p:nvSpPr>
            <p:spPr>
              <a:xfrm>
                <a:off x="5520636" y="2226425"/>
                <a:ext cx="549263" cy="369332"/>
              </a:xfrm>
              <a:prstGeom prst="rect">
                <a:avLst/>
              </a:prstGeom>
              <a:noFill/>
            </p:spPr>
            <p:txBody>
              <a:bodyPr wrap="none" rtlCol="0">
                <a:spAutoFit/>
              </a:bodyPr>
              <a:lstStyle/>
              <a:p>
                <a:r>
                  <a:rPr lang="en-US" dirty="0" smtClean="0"/>
                  <a:t>H{2}</a:t>
                </a:r>
                <a:endParaRPr lang="en-US" dirty="0"/>
              </a:p>
            </p:txBody>
          </p:sp>
          <p:sp>
            <p:nvSpPr>
              <p:cNvPr id="78" name="TextBox 77"/>
              <p:cNvSpPr txBox="1"/>
              <p:nvPr/>
            </p:nvSpPr>
            <p:spPr>
              <a:xfrm>
                <a:off x="4661295" y="1535983"/>
                <a:ext cx="366255" cy="461665"/>
              </a:xfrm>
              <a:prstGeom prst="rect">
                <a:avLst/>
              </a:prstGeom>
              <a:noFill/>
            </p:spPr>
            <p:txBody>
              <a:bodyPr wrap="none" rtlCol="0">
                <a:spAutoFit/>
              </a:bodyPr>
              <a:lstStyle/>
              <a:p>
                <a:r>
                  <a:rPr lang="en-US" sz="2400" i="1" dirty="0" smtClean="0"/>
                  <a:t>y</a:t>
                </a:r>
                <a:endParaRPr lang="en-US" sz="2400" i="1" dirty="0"/>
              </a:p>
            </p:txBody>
          </p:sp>
        </p:grpSp>
      </p:grpSp>
      <p:sp>
        <p:nvSpPr>
          <p:cNvPr id="79" name="TextBox 78"/>
          <p:cNvSpPr txBox="1"/>
          <p:nvPr/>
        </p:nvSpPr>
        <p:spPr>
          <a:xfrm>
            <a:off x="4791494" y="2493604"/>
            <a:ext cx="477158" cy="461665"/>
          </a:xfrm>
          <a:prstGeom prst="rect">
            <a:avLst/>
          </a:prstGeom>
          <a:noFill/>
        </p:spPr>
        <p:txBody>
          <a:bodyPr wrap="none" rtlCol="0">
            <a:spAutoFit/>
          </a:bodyPr>
          <a:lstStyle/>
          <a:p>
            <a:r>
              <a:rPr lang="en-US" sz="2400" i="1" dirty="0" smtClean="0"/>
              <a:t>x</a:t>
            </a:r>
            <a:r>
              <a:rPr lang="en-US" sz="2400" i="1" baseline="-25000" dirty="0" smtClean="0"/>
              <a:t>2</a:t>
            </a:r>
            <a:endParaRPr lang="en-US" sz="2400" i="1" baseline="-25000" dirty="0"/>
          </a:p>
        </p:txBody>
      </p:sp>
      <p:sp>
        <p:nvSpPr>
          <p:cNvPr id="84" name="TextBox 83"/>
          <p:cNvSpPr txBox="1"/>
          <p:nvPr/>
        </p:nvSpPr>
        <p:spPr>
          <a:xfrm>
            <a:off x="876982" y="4377595"/>
            <a:ext cx="522499" cy="338554"/>
          </a:xfrm>
          <a:prstGeom prst="rect">
            <a:avLst/>
          </a:prstGeom>
          <a:noFill/>
        </p:spPr>
        <p:txBody>
          <a:bodyPr wrap="none" rtlCol="0">
            <a:spAutoFit/>
          </a:bodyPr>
          <a:lstStyle/>
          <a:p>
            <a:r>
              <a:rPr lang="en-US" sz="1600" dirty="0" smtClean="0"/>
              <a:t>C(1)</a:t>
            </a:r>
            <a:endParaRPr lang="en-US" sz="1600" dirty="0"/>
          </a:p>
        </p:txBody>
      </p:sp>
    </p:spTree>
    <p:extLst>
      <p:ext uri="{BB962C8B-B14F-4D97-AF65-F5344CB8AC3E}">
        <p14:creationId xmlns:p14="http://schemas.microsoft.com/office/powerpoint/2010/main" val="3217231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01545 0.06062 C -0.01024 -0.0037 0.01476 -0.0627 0.05695 -0.09833 C 0.09931 -0.13396 0.15 -0.13882 0.19566 -0.11753 C 0.19045 -0.05321 0.16545 0.00579 0.12327 0.04142 C 0.0809 0.07705 0.03021 0.08191 -0.01545 0.06062 Z " pathEditMode="relative" rAng="-1938680" ptsTypes="fffff">
                                      <p:cBhvr>
                                        <p:cTn id="6" dur="2000" fill="hold"/>
                                        <p:tgtEl>
                                          <p:spTgt spid="102"/>
                                        </p:tgtEl>
                                        <p:attrNameLst>
                                          <p:attrName>ppt_x</p:attrName>
                                          <p:attrName>ppt_y</p:attrName>
                                        </p:attrNameLst>
                                      </p:cBhvr>
                                      <p:rCtr x="10600" y="-8900"/>
                                    </p:animMotion>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102" grpId="0" animBg="1"/>
      <p:bldP spid="57" grpId="0" animBg="1"/>
      <p:bldP spid="63" grpId="0" animBg="1"/>
      <p:bldP spid="77" grpId="0" animBg="1"/>
      <p:bldP spid="79"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normAutofit/>
          </a:bodyPr>
          <a:lstStyle/>
          <a:p>
            <a:pPr marL="342900" indent="-342900">
              <a:spcBef>
                <a:spcPct val="80000"/>
              </a:spcBef>
            </a:pPr>
            <a:r>
              <a:rPr lang="de-DE" dirty="0" smtClean="0">
                <a:latin typeface="+mn-lt"/>
              </a:rPr>
              <a:t>Dynamic causal models (DCMs)</a:t>
            </a:r>
          </a:p>
          <a:p>
            <a:pPr marL="742950" lvl="1" indent="-285750">
              <a:spcBef>
                <a:spcPct val="30000"/>
              </a:spcBef>
            </a:pPr>
            <a:r>
              <a:rPr lang="de-DE" dirty="0" smtClean="0">
                <a:solidFill>
                  <a:schemeClr val="bg1">
                    <a:lumMod val="50000"/>
                  </a:schemeClr>
                </a:solidFill>
                <a:latin typeface="+mn-lt"/>
              </a:rPr>
              <a:t>Basic idea</a:t>
            </a:r>
          </a:p>
          <a:p>
            <a:pPr marL="742950" lvl="1" indent="-285750">
              <a:spcBef>
                <a:spcPct val="30000"/>
              </a:spcBef>
            </a:pPr>
            <a:r>
              <a:rPr lang="de-DE" dirty="0" smtClean="0">
                <a:latin typeface="+mn-lt"/>
              </a:rPr>
              <a:t>Neural level</a:t>
            </a:r>
          </a:p>
          <a:p>
            <a:pPr marL="742950" lvl="1" indent="-285750">
              <a:spcBef>
                <a:spcPct val="30000"/>
              </a:spcBef>
            </a:pPr>
            <a:r>
              <a:rPr lang="de-DE" dirty="0" smtClean="0">
                <a:solidFill>
                  <a:schemeClr val="bg1">
                    <a:lumMod val="50000"/>
                  </a:schemeClr>
                </a:solidFill>
                <a:latin typeface="+mn-lt"/>
              </a:rPr>
              <a:t>Hemodynamic level</a:t>
            </a:r>
          </a:p>
          <a:p>
            <a:pPr marL="742950" lvl="1" indent="-285750">
              <a:spcBef>
                <a:spcPct val="30000"/>
              </a:spcBef>
            </a:pPr>
            <a:r>
              <a:rPr lang="de-DE" dirty="0" smtClean="0">
                <a:solidFill>
                  <a:schemeClr val="bg1">
                    <a:lumMod val="50000"/>
                  </a:schemeClr>
                </a:solidFill>
                <a:latin typeface="+mn-lt"/>
              </a:rPr>
              <a:t>Parameter estimation, priors &amp; inference</a:t>
            </a:r>
          </a:p>
          <a:p>
            <a:pPr marL="342900" indent="-342900">
              <a:spcBef>
                <a:spcPct val="80000"/>
              </a:spcBef>
            </a:pPr>
            <a:r>
              <a:rPr lang="de-DE" dirty="0" smtClean="0">
                <a:solidFill>
                  <a:schemeClr val="bg1">
                    <a:lumMod val="50000"/>
                  </a:schemeClr>
                </a:solidFill>
              </a:rPr>
              <a:t>Applications of DCM to fMRI data</a:t>
            </a:r>
          </a:p>
          <a:p>
            <a:pPr marL="668512" lvl="1" indent="-342900">
              <a:spcBef>
                <a:spcPct val="80000"/>
              </a:spcBef>
            </a:pPr>
            <a:r>
              <a:rPr lang="de-DE" sz="1600" dirty="0" smtClean="0">
                <a:solidFill>
                  <a:schemeClr val="bg1">
                    <a:lumMod val="50000"/>
                  </a:schemeClr>
                </a:solidFill>
              </a:rPr>
              <a:t>Attention to motion in the visual system </a:t>
            </a:r>
          </a:p>
          <a:p>
            <a:pPr marL="668512" lvl="1" indent="-342900">
              <a:spcBef>
                <a:spcPct val="80000"/>
              </a:spcBef>
            </a:pPr>
            <a:r>
              <a:rPr lang="de-DE" sz="1600" dirty="0" smtClean="0">
                <a:solidFill>
                  <a:schemeClr val="bg1">
                    <a:lumMod val="50000"/>
                  </a:schemeClr>
                </a:solidFill>
              </a:rPr>
              <a:t>Modelling synesthesia</a:t>
            </a:r>
          </a:p>
          <a:p>
            <a:pPr marL="668512" lvl="1" indent="-342900">
              <a:spcBef>
                <a:spcPct val="80000"/>
              </a:spcBef>
            </a:pPr>
            <a:r>
              <a:rPr lang="de-DE" sz="1600" dirty="0">
                <a:solidFill>
                  <a:schemeClr val="bg1">
                    <a:lumMod val="50000"/>
                  </a:schemeClr>
                </a:solidFill>
              </a:rPr>
              <a:t>The Status Quo Bias</a:t>
            </a:r>
          </a:p>
          <a:p>
            <a:endParaRPr lang="en-GB" sz="1800" dirty="0">
              <a:solidFill>
                <a:schemeClr val="bg1">
                  <a:lumMod val="50000"/>
                </a:schemeClr>
              </a:solidFill>
              <a:latin typeface="+mn-lt"/>
            </a:endParaRPr>
          </a:p>
        </p:txBody>
      </p:sp>
      <p:sp>
        <p:nvSpPr>
          <p:cNvPr id="4" name="Title 3"/>
          <p:cNvSpPr>
            <a:spLocks noGrp="1"/>
          </p:cNvSpPr>
          <p:nvPr>
            <p:ph type="title"/>
          </p:nvPr>
        </p:nvSpPr>
        <p:spPr/>
        <p:txBody>
          <a:bodyPr>
            <a:normAutofit/>
          </a:bodyPr>
          <a:lstStyle/>
          <a:p>
            <a:r>
              <a:rPr lang="de-DE" dirty="0" smtClean="0">
                <a:latin typeface="+mj-lt"/>
              </a:rPr>
              <a:t>Overview</a:t>
            </a:r>
            <a:endParaRPr lang="en-GB"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6250" name="Object 42"/>
          <p:cNvGraphicFramePr>
            <a:graphicFrameLocks noChangeAspect="1"/>
          </p:cNvGraphicFramePr>
          <p:nvPr/>
        </p:nvGraphicFramePr>
        <p:xfrm>
          <a:off x="5624513" y="4364038"/>
          <a:ext cx="3021012" cy="1296987"/>
        </p:xfrm>
        <a:graphic>
          <a:graphicData uri="http://schemas.openxmlformats.org/presentationml/2006/ole">
            <mc:AlternateContent xmlns:mc="http://schemas.openxmlformats.org/markup-compatibility/2006">
              <mc:Choice xmlns:v="urn:schemas-microsoft-com:vml" Requires="v">
                <p:oleObj spid="_x0000_s58389" name="Equation" r:id="rId4" imgW="952200" imgH="393480" progId="Equation.3">
                  <p:embed/>
                </p:oleObj>
              </mc:Choice>
              <mc:Fallback>
                <p:oleObj name="Equation" r:id="rId4" imgW="952200" imgH="393480" progId="Equation.3">
                  <p:embed/>
                  <p:pic>
                    <p:nvPicPr>
                      <p:cNvPr id="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513" y="4364038"/>
                        <a:ext cx="3021012" cy="1296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8900000" algn="ctr" rotWithShape="0">
                                <a:srgbClr val="000000">
                                  <a:alpha val="50000"/>
                                </a:srgbClr>
                              </a:outerShdw>
                            </a:effectLst>
                          </a14:hiddenEffects>
                        </a:ext>
                      </a:extLst>
                    </p:spPr>
                  </p:pic>
                </p:oleObj>
              </mc:Fallback>
            </mc:AlternateContent>
          </a:graphicData>
        </a:graphic>
      </p:graphicFrame>
      <p:sp>
        <p:nvSpPr>
          <p:cNvPr id="2055" name="Text Box 54"/>
          <p:cNvSpPr txBox="1">
            <a:spLocks noChangeArrowheads="1"/>
          </p:cNvSpPr>
          <p:nvPr/>
        </p:nvSpPr>
        <p:spPr bwMode="auto">
          <a:xfrm>
            <a:off x="928037" y="3747840"/>
            <a:ext cx="545747" cy="369332"/>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2056" name="Text Box 55"/>
          <p:cNvSpPr txBox="1">
            <a:spLocks noChangeArrowheads="1"/>
          </p:cNvSpPr>
          <p:nvPr/>
        </p:nvSpPr>
        <p:spPr bwMode="auto">
          <a:xfrm>
            <a:off x="2254951" y="3724027"/>
            <a:ext cx="544219" cy="369332"/>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grpSp>
        <p:nvGrpSpPr>
          <p:cNvPr id="2" name="Group 84"/>
          <p:cNvGrpSpPr>
            <a:grpSpLocks/>
          </p:cNvGrpSpPr>
          <p:nvPr/>
        </p:nvGrpSpPr>
        <p:grpSpPr bwMode="auto">
          <a:xfrm>
            <a:off x="848544" y="2023813"/>
            <a:ext cx="3387607" cy="2063748"/>
            <a:chOff x="447" y="1551"/>
            <a:chExt cx="2216" cy="1300"/>
          </a:xfrm>
        </p:grpSpPr>
        <p:grpSp>
          <p:nvGrpSpPr>
            <p:cNvPr id="3" name="Group 81"/>
            <p:cNvGrpSpPr>
              <a:grpSpLocks/>
            </p:cNvGrpSpPr>
            <p:nvPr/>
          </p:nvGrpSpPr>
          <p:grpSpPr bwMode="auto">
            <a:xfrm>
              <a:off x="447" y="2295"/>
              <a:ext cx="378" cy="336"/>
              <a:chOff x="447" y="2295"/>
              <a:chExt cx="378" cy="336"/>
            </a:xfrm>
          </p:grpSpPr>
          <p:sp>
            <p:nvSpPr>
              <p:cNvPr id="2084" name="Oval 45"/>
              <p:cNvSpPr>
                <a:spLocks noChangeArrowheads="1"/>
              </p:cNvSpPr>
              <p:nvPr/>
            </p:nvSpPr>
            <p:spPr bwMode="auto">
              <a:xfrm>
                <a:off x="447" y="2295"/>
                <a:ext cx="378" cy="336"/>
              </a:xfrm>
              <a:prstGeom prst="ellipse">
                <a:avLst/>
              </a:prstGeom>
              <a:gradFill rotWithShape="0">
                <a:gsLst>
                  <a:gs pos="0">
                    <a:srgbClr val="0099FF"/>
                  </a:gs>
                  <a:gs pos="100000">
                    <a:srgbClr val="004776"/>
                  </a:gs>
                </a:gsLst>
                <a:path path="shape">
                  <a:fillToRect l="50000" t="50000" r="50000" b="50000"/>
                </a:path>
              </a:gradFill>
              <a:ln w="12700">
                <a:noFill/>
                <a:round/>
                <a:headEnd/>
                <a:tailEnd/>
              </a:ln>
            </p:spPr>
            <p:txBody>
              <a:bodyPr wrap="none" anchor="ctr"/>
              <a:lstStyle/>
              <a:p>
                <a:endParaRPr lang="en-US">
                  <a:solidFill>
                    <a:srgbClr val="AD23A3"/>
                  </a:solidFill>
                </a:endParaRPr>
              </a:p>
            </p:txBody>
          </p:sp>
          <p:sp>
            <p:nvSpPr>
              <p:cNvPr id="2085" name="Text Box 46"/>
              <p:cNvSpPr txBox="1">
                <a:spLocks noChangeArrowheads="1"/>
              </p:cNvSpPr>
              <p:nvPr/>
            </p:nvSpPr>
            <p:spPr bwMode="auto">
              <a:xfrm>
                <a:off x="509" y="2351"/>
                <a:ext cx="267" cy="233"/>
              </a:xfrm>
              <a:prstGeom prst="rect">
                <a:avLst/>
              </a:prstGeom>
              <a:noFill/>
              <a:ln w="9525">
                <a:noFill/>
                <a:miter lim="800000"/>
                <a:headEnd/>
                <a:tailEnd/>
              </a:ln>
            </p:spPr>
            <p:txBody>
              <a:bodyPr wrap="none" lIns="91436" tIns="45718" rIns="91436" bIns="45718">
                <a:spAutoFit/>
              </a:bodyPr>
              <a:lstStyle/>
              <a:p>
                <a:pPr defTabSz="449263" eaLnBrk="0" hangingPunct="0"/>
                <a:r>
                  <a:rPr lang="en-US" b="1" i="1" dirty="0" smtClean="0">
                    <a:cs typeface="Arial" charset="0"/>
                  </a:rPr>
                  <a:t>x1</a:t>
                </a:r>
                <a:endParaRPr lang="en-US" b="1" i="1" dirty="0">
                  <a:cs typeface="Arial" charset="0"/>
                </a:endParaRPr>
              </a:p>
            </p:txBody>
          </p:sp>
        </p:grpSp>
        <p:grpSp>
          <p:nvGrpSpPr>
            <p:cNvPr id="4" name="Group 82"/>
            <p:cNvGrpSpPr>
              <a:grpSpLocks/>
            </p:cNvGrpSpPr>
            <p:nvPr/>
          </p:nvGrpSpPr>
          <p:grpSpPr bwMode="auto">
            <a:xfrm>
              <a:off x="1354" y="2295"/>
              <a:ext cx="378" cy="336"/>
              <a:chOff x="1354" y="2295"/>
              <a:chExt cx="378" cy="336"/>
            </a:xfrm>
          </p:grpSpPr>
          <p:sp>
            <p:nvSpPr>
              <p:cNvPr id="2082" name="Oval 48"/>
              <p:cNvSpPr>
                <a:spLocks noChangeArrowheads="1"/>
              </p:cNvSpPr>
              <p:nvPr/>
            </p:nvSpPr>
            <p:spPr bwMode="auto">
              <a:xfrm>
                <a:off x="1354" y="2295"/>
                <a:ext cx="378" cy="336"/>
              </a:xfrm>
              <a:prstGeom prst="ellipse">
                <a:avLst/>
              </a:prstGeom>
              <a:gradFill rotWithShape="0">
                <a:gsLst>
                  <a:gs pos="0">
                    <a:srgbClr val="0099FF"/>
                  </a:gs>
                  <a:gs pos="100000">
                    <a:srgbClr val="004776"/>
                  </a:gs>
                </a:gsLst>
                <a:path path="shape">
                  <a:fillToRect l="50000" t="50000" r="50000" b="50000"/>
                </a:path>
              </a:gradFill>
              <a:ln w="12700">
                <a:noFill/>
                <a:round/>
                <a:headEnd/>
                <a:tailEnd/>
              </a:ln>
            </p:spPr>
            <p:txBody>
              <a:bodyPr wrap="none" anchor="ctr"/>
              <a:lstStyle/>
              <a:p>
                <a:endParaRPr lang="en-US">
                  <a:solidFill>
                    <a:srgbClr val="AD23A3"/>
                  </a:solidFill>
                </a:endParaRPr>
              </a:p>
            </p:txBody>
          </p:sp>
          <p:sp>
            <p:nvSpPr>
              <p:cNvPr id="2083" name="Text Box 49"/>
              <p:cNvSpPr txBox="1">
                <a:spLocks noChangeArrowheads="1"/>
              </p:cNvSpPr>
              <p:nvPr/>
            </p:nvSpPr>
            <p:spPr bwMode="auto">
              <a:xfrm>
                <a:off x="1416" y="2351"/>
                <a:ext cx="267" cy="233"/>
              </a:xfrm>
              <a:prstGeom prst="rect">
                <a:avLst/>
              </a:prstGeom>
              <a:noFill/>
              <a:ln w="9525">
                <a:noFill/>
                <a:miter lim="800000"/>
                <a:headEnd/>
                <a:tailEnd/>
              </a:ln>
            </p:spPr>
            <p:txBody>
              <a:bodyPr wrap="none" lIns="91436" tIns="45718" rIns="91436" bIns="45718">
                <a:spAutoFit/>
              </a:bodyPr>
              <a:lstStyle/>
              <a:p>
                <a:pPr defTabSz="449263" eaLnBrk="0" hangingPunct="0"/>
                <a:r>
                  <a:rPr lang="en-US" b="1" i="1" dirty="0" smtClean="0">
                    <a:cs typeface="Arial" charset="0"/>
                  </a:rPr>
                  <a:t>x2</a:t>
                </a:r>
                <a:endParaRPr lang="en-US" b="1" i="1" dirty="0">
                  <a:cs typeface="Arial" charset="0"/>
                </a:endParaRPr>
              </a:p>
            </p:txBody>
          </p:sp>
        </p:grpSp>
        <p:grpSp>
          <p:nvGrpSpPr>
            <p:cNvPr id="5" name="Group 83"/>
            <p:cNvGrpSpPr>
              <a:grpSpLocks/>
            </p:cNvGrpSpPr>
            <p:nvPr/>
          </p:nvGrpSpPr>
          <p:grpSpPr bwMode="auto">
            <a:xfrm>
              <a:off x="2232" y="2295"/>
              <a:ext cx="431" cy="556"/>
              <a:chOff x="2232" y="2295"/>
              <a:chExt cx="431" cy="556"/>
            </a:xfrm>
          </p:grpSpPr>
          <p:sp>
            <p:nvSpPr>
              <p:cNvPr id="2079" name="Text Box 56"/>
              <p:cNvSpPr txBox="1">
                <a:spLocks noChangeArrowheads="1"/>
              </p:cNvSpPr>
              <p:nvPr/>
            </p:nvSpPr>
            <p:spPr bwMode="auto">
              <a:xfrm>
                <a:off x="2232" y="2618"/>
                <a:ext cx="356" cy="233"/>
              </a:xfrm>
              <a:prstGeom prst="rect">
                <a:avLst/>
              </a:prstGeom>
              <a:noFill/>
              <a:ln w="9525">
                <a:noFill/>
                <a:miter lim="800000"/>
                <a:headEnd/>
                <a:tailEnd/>
              </a:ln>
            </p:spPr>
            <p:txBody>
              <a:bodyPr>
                <a:spAutoFit/>
              </a:bodyPr>
              <a:lstStyle/>
              <a:p>
                <a:pPr>
                  <a:spcBef>
                    <a:spcPct val="50000"/>
                  </a:spcBef>
                </a:pPr>
                <a:endParaRPr lang="en-US">
                  <a:solidFill>
                    <a:srgbClr val="AD23A3"/>
                  </a:solidFill>
                  <a:cs typeface="Arial" charset="0"/>
                </a:endParaRPr>
              </a:p>
            </p:txBody>
          </p:sp>
          <p:sp>
            <p:nvSpPr>
              <p:cNvPr id="2080" name="Oval 51"/>
              <p:cNvSpPr>
                <a:spLocks noChangeArrowheads="1"/>
              </p:cNvSpPr>
              <p:nvPr/>
            </p:nvSpPr>
            <p:spPr bwMode="auto">
              <a:xfrm>
                <a:off x="2285" y="2295"/>
                <a:ext cx="378" cy="336"/>
              </a:xfrm>
              <a:prstGeom prst="ellipse">
                <a:avLst/>
              </a:prstGeom>
              <a:gradFill rotWithShape="0">
                <a:gsLst>
                  <a:gs pos="0">
                    <a:srgbClr val="0099FF"/>
                  </a:gs>
                  <a:gs pos="100000">
                    <a:srgbClr val="004776"/>
                  </a:gs>
                </a:gsLst>
                <a:path path="shape">
                  <a:fillToRect l="50000" t="50000" r="50000" b="50000"/>
                </a:path>
              </a:gradFill>
              <a:ln w="12700">
                <a:noFill/>
                <a:round/>
                <a:headEnd/>
                <a:tailEnd/>
              </a:ln>
            </p:spPr>
            <p:txBody>
              <a:bodyPr wrap="none" anchor="ctr"/>
              <a:lstStyle/>
              <a:p>
                <a:endParaRPr lang="en-US" b="1" dirty="0"/>
              </a:p>
            </p:txBody>
          </p:sp>
          <p:sp>
            <p:nvSpPr>
              <p:cNvPr id="2081" name="Text Box 52"/>
              <p:cNvSpPr txBox="1">
                <a:spLocks noChangeArrowheads="1"/>
              </p:cNvSpPr>
              <p:nvPr/>
            </p:nvSpPr>
            <p:spPr bwMode="auto">
              <a:xfrm>
                <a:off x="2329" y="2351"/>
                <a:ext cx="285" cy="233"/>
              </a:xfrm>
              <a:prstGeom prst="rect">
                <a:avLst/>
              </a:prstGeom>
              <a:noFill/>
              <a:ln w="9525">
                <a:noFill/>
                <a:miter lim="800000"/>
                <a:headEnd/>
                <a:tailEnd/>
              </a:ln>
            </p:spPr>
            <p:txBody>
              <a:bodyPr wrap="square" lIns="91436" tIns="45718" rIns="91436" bIns="45718">
                <a:spAutoFit/>
              </a:bodyPr>
              <a:lstStyle/>
              <a:p>
                <a:pPr defTabSz="449263" eaLnBrk="0" hangingPunct="0"/>
                <a:r>
                  <a:rPr lang="en-US" b="1" i="1" dirty="0" smtClean="0">
                    <a:cs typeface="Arial" charset="0"/>
                  </a:rPr>
                  <a:t>x3</a:t>
                </a:r>
                <a:endParaRPr lang="en-US" b="1" i="1" dirty="0">
                  <a:cs typeface="Arial" charset="0"/>
                </a:endParaRPr>
              </a:p>
            </p:txBody>
          </p:sp>
        </p:grpSp>
        <p:sp>
          <p:nvSpPr>
            <p:cNvPr id="2075" name="Line 70"/>
            <p:cNvSpPr>
              <a:spLocks noChangeShapeType="1"/>
            </p:cNvSpPr>
            <p:nvPr/>
          </p:nvSpPr>
          <p:spPr bwMode="auto">
            <a:xfrm flipH="1">
              <a:off x="1534" y="1923"/>
              <a:ext cx="15" cy="245"/>
            </a:xfrm>
            <a:prstGeom prst="line">
              <a:avLst/>
            </a:prstGeom>
            <a:noFill/>
            <a:ln w="28575">
              <a:solidFill>
                <a:srgbClr val="AD23A3"/>
              </a:solidFill>
              <a:round/>
              <a:headEnd/>
              <a:tailEnd type="triangle" w="med" len="med"/>
            </a:ln>
          </p:spPr>
          <p:txBody>
            <a:bodyPr/>
            <a:lstStyle/>
            <a:p>
              <a:endParaRPr lang="en-GB">
                <a:solidFill>
                  <a:srgbClr val="AD23A3"/>
                </a:solidFill>
              </a:endParaRPr>
            </a:p>
          </p:txBody>
        </p:sp>
        <p:sp>
          <p:nvSpPr>
            <p:cNvPr id="2076" name="Text Box 71"/>
            <p:cNvSpPr txBox="1">
              <a:spLocks noChangeArrowheads="1"/>
            </p:cNvSpPr>
            <p:nvPr/>
          </p:nvSpPr>
          <p:spPr bwMode="auto">
            <a:xfrm>
              <a:off x="838" y="1551"/>
              <a:ext cx="1327" cy="250"/>
            </a:xfrm>
            <a:prstGeom prst="rect">
              <a:avLst/>
            </a:prstGeom>
            <a:solidFill>
              <a:schemeClr val="bg1"/>
            </a:solidFill>
            <a:ln w="9525">
              <a:noFill/>
              <a:miter lim="800000"/>
              <a:headEnd/>
              <a:tailEnd/>
            </a:ln>
          </p:spPr>
          <p:txBody>
            <a:bodyPr lIns="91436" tIns="45718" rIns="91436" bIns="45718">
              <a:spAutoFit/>
            </a:bodyPr>
            <a:lstStyle/>
            <a:p>
              <a:pPr defTabSz="449263" eaLnBrk="0" hangingPunct="0"/>
              <a:r>
                <a:rPr lang="en-US" sz="2000" dirty="0">
                  <a:solidFill>
                    <a:srgbClr val="AD23A3"/>
                  </a:solidFill>
                  <a:cs typeface="Arial" charset="0"/>
                </a:rPr>
                <a:t>System states </a:t>
              </a:r>
              <a:r>
                <a:rPr lang="en-US" sz="2000" i="1" dirty="0" err="1" smtClean="0">
                  <a:solidFill>
                    <a:srgbClr val="AD23A3"/>
                  </a:solidFill>
                  <a:cs typeface="Arial" charset="0"/>
                </a:rPr>
                <a:t>x</a:t>
              </a:r>
              <a:r>
                <a:rPr lang="en-US" sz="2000" i="1" baseline="-25000" dirty="0" err="1" smtClean="0">
                  <a:solidFill>
                    <a:srgbClr val="AD23A3"/>
                  </a:solidFill>
                  <a:cs typeface="Arial" charset="0"/>
                </a:rPr>
                <a:t>t</a:t>
              </a:r>
              <a:endParaRPr lang="en-US" sz="2000" i="1" dirty="0">
                <a:solidFill>
                  <a:srgbClr val="AD23A3"/>
                </a:solidFill>
                <a:cs typeface="Arial" charset="0"/>
              </a:endParaRPr>
            </a:p>
          </p:txBody>
        </p:sp>
        <p:sp>
          <p:nvSpPr>
            <p:cNvPr id="2077" name="Line 72"/>
            <p:cNvSpPr>
              <a:spLocks noChangeShapeType="1"/>
            </p:cNvSpPr>
            <p:nvPr/>
          </p:nvSpPr>
          <p:spPr bwMode="auto">
            <a:xfrm flipV="1">
              <a:off x="676" y="1945"/>
              <a:ext cx="760" cy="350"/>
            </a:xfrm>
            <a:prstGeom prst="line">
              <a:avLst/>
            </a:prstGeom>
            <a:noFill/>
            <a:ln w="28575">
              <a:solidFill>
                <a:srgbClr val="AD23A3"/>
              </a:solidFill>
              <a:round/>
              <a:headEnd type="triangle" w="med" len="med"/>
              <a:tailEnd/>
            </a:ln>
          </p:spPr>
          <p:txBody>
            <a:bodyPr/>
            <a:lstStyle/>
            <a:p>
              <a:endParaRPr lang="en-GB">
                <a:solidFill>
                  <a:srgbClr val="AD23A3"/>
                </a:solidFill>
              </a:endParaRPr>
            </a:p>
          </p:txBody>
        </p:sp>
        <p:sp>
          <p:nvSpPr>
            <p:cNvPr id="2078" name="Line 73"/>
            <p:cNvSpPr>
              <a:spLocks noChangeShapeType="1"/>
            </p:cNvSpPr>
            <p:nvPr/>
          </p:nvSpPr>
          <p:spPr bwMode="auto">
            <a:xfrm>
              <a:off x="1628" y="1938"/>
              <a:ext cx="711" cy="275"/>
            </a:xfrm>
            <a:prstGeom prst="line">
              <a:avLst/>
            </a:prstGeom>
            <a:noFill/>
            <a:ln w="28575">
              <a:solidFill>
                <a:srgbClr val="AD23A3"/>
              </a:solidFill>
              <a:round/>
              <a:headEnd/>
              <a:tailEnd type="triangle" w="med" len="med"/>
            </a:ln>
          </p:spPr>
          <p:txBody>
            <a:bodyPr/>
            <a:lstStyle/>
            <a:p>
              <a:endParaRPr lang="en-GB">
                <a:solidFill>
                  <a:srgbClr val="AD23A3"/>
                </a:solidFill>
              </a:endParaRPr>
            </a:p>
          </p:txBody>
        </p:sp>
      </p:grpSp>
      <p:grpSp>
        <p:nvGrpSpPr>
          <p:cNvPr id="6" name="Group 86"/>
          <p:cNvGrpSpPr>
            <a:grpSpLocks/>
          </p:cNvGrpSpPr>
          <p:nvPr/>
        </p:nvGrpSpPr>
        <p:grpSpPr bwMode="auto">
          <a:xfrm>
            <a:off x="1128296" y="3403352"/>
            <a:ext cx="3269898" cy="1997075"/>
            <a:chOff x="630" y="2436"/>
            <a:chExt cx="2139" cy="1258"/>
          </a:xfrm>
        </p:grpSpPr>
        <p:sp>
          <p:nvSpPr>
            <p:cNvPr id="2065" name="Line 61"/>
            <p:cNvSpPr>
              <a:spLocks noChangeShapeType="1"/>
            </p:cNvSpPr>
            <p:nvPr/>
          </p:nvSpPr>
          <p:spPr bwMode="auto">
            <a:xfrm>
              <a:off x="856" y="2436"/>
              <a:ext cx="459" cy="0"/>
            </a:xfrm>
            <a:prstGeom prst="line">
              <a:avLst/>
            </a:prstGeom>
            <a:noFill/>
            <a:ln w="9525">
              <a:solidFill>
                <a:schemeClr val="tx1"/>
              </a:solidFill>
              <a:round/>
              <a:headEnd/>
              <a:tailEnd type="triangle" w="med" len="med"/>
            </a:ln>
          </p:spPr>
          <p:txBody>
            <a:bodyPr/>
            <a:lstStyle/>
            <a:p>
              <a:endParaRPr lang="en-GB">
                <a:solidFill>
                  <a:srgbClr val="AD23A3"/>
                </a:solidFill>
              </a:endParaRPr>
            </a:p>
          </p:txBody>
        </p:sp>
        <p:sp>
          <p:nvSpPr>
            <p:cNvPr id="2066" name="Line 62"/>
            <p:cNvSpPr>
              <a:spLocks noChangeShapeType="1"/>
            </p:cNvSpPr>
            <p:nvPr/>
          </p:nvSpPr>
          <p:spPr bwMode="auto">
            <a:xfrm>
              <a:off x="821" y="2508"/>
              <a:ext cx="459" cy="0"/>
            </a:xfrm>
            <a:prstGeom prst="line">
              <a:avLst/>
            </a:prstGeom>
            <a:noFill/>
            <a:ln w="9525">
              <a:solidFill>
                <a:schemeClr val="tx1"/>
              </a:solidFill>
              <a:round/>
              <a:headEnd type="triangle" w="med" len="med"/>
              <a:tailEnd/>
            </a:ln>
          </p:spPr>
          <p:txBody>
            <a:bodyPr/>
            <a:lstStyle/>
            <a:p>
              <a:endParaRPr lang="en-GB">
                <a:solidFill>
                  <a:srgbClr val="AD23A3"/>
                </a:solidFill>
              </a:endParaRPr>
            </a:p>
          </p:txBody>
        </p:sp>
        <p:sp>
          <p:nvSpPr>
            <p:cNvPr id="2067" name="Line 63"/>
            <p:cNvSpPr>
              <a:spLocks noChangeShapeType="1"/>
            </p:cNvSpPr>
            <p:nvPr/>
          </p:nvSpPr>
          <p:spPr bwMode="auto">
            <a:xfrm>
              <a:off x="1774" y="2436"/>
              <a:ext cx="459" cy="0"/>
            </a:xfrm>
            <a:prstGeom prst="line">
              <a:avLst/>
            </a:prstGeom>
            <a:noFill/>
            <a:ln w="9525">
              <a:solidFill>
                <a:schemeClr val="tx1"/>
              </a:solidFill>
              <a:round/>
              <a:headEnd/>
              <a:tailEnd type="triangle" w="med" len="med"/>
            </a:ln>
          </p:spPr>
          <p:txBody>
            <a:bodyPr/>
            <a:lstStyle/>
            <a:p>
              <a:endParaRPr lang="en-GB">
                <a:solidFill>
                  <a:srgbClr val="AD23A3"/>
                </a:solidFill>
              </a:endParaRPr>
            </a:p>
          </p:txBody>
        </p:sp>
        <p:sp>
          <p:nvSpPr>
            <p:cNvPr id="2068" name="Line 64"/>
            <p:cNvSpPr>
              <a:spLocks noChangeShapeType="1"/>
            </p:cNvSpPr>
            <p:nvPr/>
          </p:nvSpPr>
          <p:spPr bwMode="auto">
            <a:xfrm>
              <a:off x="1740" y="2508"/>
              <a:ext cx="459" cy="0"/>
            </a:xfrm>
            <a:prstGeom prst="line">
              <a:avLst/>
            </a:prstGeom>
            <a:noFill/>
            <a:ln w="9525">
              <a:solidFill>
                <a:schemeClr val="tx1"/>
              </a:solidFill>
              <a:round/>
              <a:headEnd type="triangle" w="med" len="med"/>
              <a:tailEnd/>
            </a:ln>
          </p:spPr>
          <p:txBody>
            <a:bodyPr/>
            <a:lstStyle/>
            <a:p>
              <a:endParaRPr lang="en-GB">
                <a:solidFill>
                  <a:srgbClr val="AD23A3"/>
                </a:solidFill>
              </a:endParaRPr>
            </a:p>
          </p:txBody>
        </p:sp>
        <p:sp>
          <p:nvSpPr>
            <p:cNvPr id="2069" name="Text Box 74"/>
            <p:cNvSpPr txBox="1">
              <a:spLocks noChangeArrowheads="1"/>
            </p:cNvSpPr>
            <p:nvPr/>
          </p:nvSpPr>
          <p:spPr bwMode="auto">
            <a:xfrm>
              <a:off x="630" y="3442"/>
              <a:ext cx="2139" cy="252"/>
            </a:xfrm>
            <a:prstGeom prst="rect">
              <a:avLst/>
            </a:prstGeom>
            <a:solidFill>
              <a:schemeClr val="bg1"/>
            </a:solidFill>
            <a:ln w="9525">
              <a:noFill/>
              <a:miter lim="800000"/>
              <a:headEnd/>
              <a:tailEnd/>
            </a:ln>
          </p:spPr>
          <p:txBody>
            <a:bodyPr wrap="square" lIns="91436" tIns="45718" rIns="91436" bIns="45718">
              <a:spAutoFit/>
            </a:bodyPr>
            <a:lstStyle/>
            <a:p>
              <a:pPr defTabSz="449263" eaLnBrk="0" hangingPunct="0"/>
              <a:r>
                <a:rPr lang="en-US" sz="2000" dirty="0">
                  <a:solidFill>
                    <a:srgbClr val="AD23A3"/>
                  </a:solidFill>
                  <a:cs typeface="Arial" charset="0"/>
                </a:rPr>
                <a:t>Connectivity </a:t>
              </a:r>
              <a:r>
                <a:rPr lang="en-US" sz="2000" dirty="0">
                  <a:solidFill>
                    <a:srgbClr val="AD23A3"/>
                  </a:solidFill>
                  <a:ea typeface="Arial Unicode MS" pitchFamily="34" charset="-128"/>
                  <a:cs typeface="Arial Unicode MS" pitchFamily="34" charset="-128"/>
                </a:rPr>
                <a:t>parameters </a:t>
              </a:r>
              <a:r>
                <a:rPr lang="el-GR" sz="2000" i="1" dirty="0">
                  <a:solidFill>
                    <a:srgbClr val="AD23A3"/>
                  </a:solidFill>
                  <a:ea typeface="Arial Unicode MS" pitchFamily="34" charset="-128"/>
                  <a:cs typeface="Arial Unicode MS" pitchFamily="34" charset="-128"/>
                </a:rPr>
                <a:t>θ</a:t>
              </a:r>
              <a:endParaRPr lang="en-US" sz="2000" i="1" dirty="0">
                <a:solidFill>
                  <a:srgbClr val="AD23A3"/>
                </a:solidFill>
                <a:ea typeface="Arial Unicode MS" pitchFamily="34" charset="-128"/>
                <a:cs typeface="Arial Unicode MS" pitchFamily="34" charset="-128"/>
              </a:endParaRPr>
            </a:p>
          </p:txBody>
        </p:sp>
        <p:sp>
          <p:nvSpPr>
            <p:cNvPr id="2070" name="Line 75"/>
            <p:cNvSpPr>
              <a:spLocks noChangeShapeType="1"/>
            </p:cNvSpPr>
            <p:nvPr/>
          </p:nvSpPr>
          <p:spPr bwMode="auto">
            <a:xfrm>
              <a:off x="1077" y="2499"/>
              <a:ext cx="527" cy="867"/>
            </a:xfrm>
            <a:prstGeom prst="line">
              <a:avLst/>
            </a:prstGeom>
            <a:noFill/>
            <a:ln w="28575">
              <a:solidFill>
                <a:srgbClr val="AD23A3"/>
              </a:solidFill>
              <a:round/>
              <a:headEnd type="triangle" w="med" len="med"/>
              <a:tailEnd/>
            </a:ln>
          </p:spPr>
          <p:txBody>
            <a:bodyPr/>
            <a:lstStyle/>
            <a:p>
              <a:endParaRPr lang="en-GB">
                <a:solidFill>
                  <a:srgbClr val="AD23A3"/>
                </a:solidFill>
              </a:endParaRPr>
            </a:p>
          </p:txBody>
        </p:sp>
        <p:sp>
          <p:nvSpPr>
            <p:cNvPr id="2071" name="Line 76"/>
            <p:cNvSpPr>
              <a:spLocks noChangeShapeType="1"/>
            </p:cNvSpPr>
            <p:nvPr/>
          </p:nvSpPr>
          <p:spPr bwMode="auto">
            <a:xfrm flipH="1">
              <a:off x="1722" y="2499"/>
              <a:ext cx="297" cy="898"/>
            </a:xfrm>
            <a:prstGeom prst="line">
              <a:avLst/>
            </a:prstGeom>
            <a:noFill/>
            <a:ln w="28575">
              <a:solidFill>
                <a:srgbClr val="AD23A3"/>
              </a:solidFill>
              <a:round/>
              <a:headEnd type="triangle" w="med" len="med"/>
              <a:tailEnd/>
            </a:ln>
          </p:spPr>
          <p:txBody>
            <a:bodyPr/>
            <a:lstStyle/>
            <a:p>
              <a:endParaRPr lang="en-GB">
                <a:solidFill>
                  <a:srgbClr val="AD23A3"/>
                </a:solidFill>
              </a:endParaRPr>
            </a:p>
          </p:txBody>
        </p:sp>
      </p:grpSp>
      <p:grpSp>
        <p:nvGrpSpPr>
          <p:cNvPr id="7" name="Group 85"/>
          <p:cNvGrpSpPr>
            <a:grpSpLocks/>
          </p:cNvGrpSpPr>
          <p:nvPr/>
        </p:nvGrpSpPr>
        <p:grpSpPr bwMode="auto">
          <a:xfrm>
            <a:off x="944852" y="3709741"/>
            <a:ext cx="1426281" cy="957262"/>
            <a:chOff x="510" y="2609"/>
            <a:chExt cx="933" cy="603"/>
          </a:xfrm>
        </p:grpSpPr>
        <p:sp>
          <p:nvSpPr>
            <p:cNvPr id="2062" name="Text Box 65"/>
            <p:cNvSpPr txBox="1">
              <a:spLocks noChangeArrowheads="1"/>
            </p:cNvSpPr>
            <p:nvPr/>
          </p:nvSpPr>
          <p:spPr bwMode="auto">
            <a:xfrm>
              <a:off x="510" y="2960"/>
              <a:ext cx="711" cy="252"/>
            </a:xfrm>
            <a:prstGeom prst="rect">
              <a:avLst/>
            </a:prstGeom>
            <a:solidFill>
              <a:schemeClr val="bg1"/>
            </a:solidFill>
            <a:ln w="9525">
              <a:noFill/>
              <a:miter lim="800000"/>
              <a:headEnd/>
              <a:tailEnd/>
            </a:ln>
          </p:spPr>
          <p:txBody>
            <a:bodyPr wrap="none" lIns="91436" tIns="45718" rIns="91436" bIns="45718">
              <a:spAutoFit/>
            </a:bodyPr>
            <a:lstStyle/>
            <a:p>
              <a:pPr defTabSz="449263" eaLnBrk="0" hangingPunct="0"/>
              <a:r>
                <a:rPr lang="en-US" sz="2000" dirty="0">
                  <a:solidFill>
                    <a:srgbClr val="AD23A3"/>
                  </a:solidFill>
                  <a:cs typeface="Arial" charset="0"/>
                </a:rPr>
                <a:t>Inputs </a:t>
              </a:r>
              <a:r>
                <a:rPr lang="en-US" sz="2000" i="1" dirty="0" err="1">
                  <a:solidFill>
                    <a:srgbClr val="AD23A3"/>
                  </a:solidFill>
                  <a:cs typeface="Arial" charset="0"/>
                </a:rPr>
                <a:t>u</a:t>
              </a:r>
              <a:r>
                <a:rPr lang="en-US" sz="2000" i="1" baseline="-25000" dirty="0" err="1">
                  <a:solidFill>
                    <a:srgbClr val="AD23A3"/>
                  </a:solidFill>
                  <a:cs typeface="Arial" charset="0"/>
                </a:rPr>
                <a:t>t</a:t>
              </a:r>
              <a:endParaRPr lang="en-US" sz="2000" i="1" dirty="0">
                <a:solidFill>
                  <a:srgbClr val="AD23A3"/>
                </a:solidFill>
                <a:cs typeface="Arial" charset="0"/>
              </a:endParaRPr>
            </a:p>
          </p:txBody>
        </p:sp>
        <p:sp>
          <p:nvSpPr>
            <p:cNvPr id="2063" name="Line 67"/>
            <p:cNvSpPr>
              <a:spLocks noChangeShapeType="1"/>
            </p:cNvSpPr>
            <p:nvPr/>
          </p:nvSpPr>
          <p:spPr bwMode="auto">
            <a:xfrm flipH="1">
              <a:off x="982" y="2609"/>
              <a:ext cx="461" cy="367"/>
            </a:xfrm>
            <a:prstGeom prst="line">
              <a:avLst/>
            </a:prstGeom>
            <a:noFill/>
            <a:ln w="28575">
              <a:solidFill>
                <a:srgbClr val="AD23A3"/>
              </a:solidFill>
              <a:round/>
              <a:headEnd type="triangle" w="med" len="med"/>
              <a:tailEnd/>
            </a:ln>
          </p:spPr>
          <p:txBody>
            <a:bodyPr/>
            <a:lstStyle/>
            <a:p>
              <a:endParaRPr lang="en-GB">
                <a:solidFill>
                  <a:srgbClr val="AD23A3"/>
                </a:solidFill>
              </a:endParaRPr>
            </a:p>
          </p:txBody>
        </p:sp>
        <p:sp>
          <p:nvSpPr>
            <p:cNvPr id="2064" name="Line 77"/>
            <p:cNvSpPr>
              <a:spLocks noChangeShapeType="1"/>
            </p:cNvSpPr>
            <p:nvPr/>
          </p:nvSpPr>
          <p:spPr bwMode="auto">
            <a:xfrm>
              <a:off x="736" y="2647"/>
              <a:ext cx="166" cy="345"/>
            </a:xfrm>
            <a:prstGeom prst="line">
              <a:avLst/>
            </a:prstGeom>
            <a:noFill/>
            <a:ln w="28575">
              <a:solidFill>
                <a:srgbClr val="AD23A3"/>
              </a:solidFill>
              <a:round/>
              <a:headEnd type="triangle" w="med" len="med"/>
              <a:tailEnd/>
            </a:ln>
          </p:spPr>
          <p:txBody>
            <a:bodyPr/>
            <a:lstStyle/>
            <a:p>
              <a:endParaRPr lang="en-GB">
                <a:solidFill>
                  <a:srgbClr val="AD23A3"/>
                </a:solidFill>
              </a:endParaRPr>
            </a:p>
          </p:txBody>
        </p:sp>
      </p:grpSp>
      <p:sp>
        <p:nvSpPr>
          <p:cNvPr id="35" name="Content Placeholder 34"/>
          <p:cNvSpPr>
            <a:spLocks noGrp="1"/>
          </p:cNvSpPr>
          <p:nvPr>
            <p:ph sz="quarter" idx="1"/>
          </p:nvPr>
        </p:nvSpPr>
        <p:spPr>
          <a:xfrm>
            <a:off x="570586" y="1071547"/>
            <a:ext cx="8925967" cy="773278"/>
          </a:xfrm>
        </p:spPr>
        <p:txBody>
          <a:bodyPr>
            <a:normAutofit/>
          </a:bodyPr>
          <a:lstStyle/>
          <a:p>
            <a:r>
              <a:rPr lang="en-GB" sz="2400" dirty="0" smtClean="0"/>
              <a:t>Aim: model temporal evolution of a set of neuronal states </a:t>
            </a:r>
            <a:r>
              <a:rPr lang="en-GB" sz="2400" i="1" dirty="0" err="1" smtClean="0"/>
              <a:t>x</a:t>
            </a:r>
            <a:r>
              <a:rPr lang="en-GB" sz="2400" i="1" baseline="-25000" dirty="0" err="1" smtClean="0"/>
              <a:t>t</a:t>
            </a:r>
            <a:endParaRPr lang="en-GB" sz="2400" i="1" baseline="-25000" dirty="0"/>
          </a:p>
        </p:txBody>
      </p:sp>
      <p:sp>
        <p:nvSpPr>
          <p:cNvPr id="38" name="Title 37"/>
          <p:cNvSpPr>
            <a:spLocks noGrp="1"/>
          </p:cNvSpPr>
          <p:nvPr>
            <p:ph type="title"/>
          </p:nvPr>
        </p:nvSpPr>
        <p:spPr/>
        <p:txBody>
          <a:bodyPr/>
          <a:lstStyle/>
          <a:p>
            <a:r>
              <a:rPr lang="en-GB" dirty="0" smtClean="0"/>
              <a:t>Neuronal model</a:t>
            </a:r>
            <a:endParaRPr lang="en-GB" dirty="0"/>
          </a:p>
        </p:txBody>
      </p:sp>
      <p:sp>
        <p:nvSpPr>
          <p:cNvPr id="40" name="Rounded Rectangle 39"/>
          <p:cNvSpPr/>
          <p:nvPr/>
        </p:nvSpPr>
        <p:spPr>
          <a:xfrm>
            <a:off x="5313040" y="2132856"/>
            <a:ext cx="3960440" cy="1800200"/>
          </a:xfrm>
          <a:prstGeom prst="roundRect">
            <a:avLst>
              <a:gd name="adj" fmla="val 7962"/>
            </a:avLst>
          </a:prstGeom>
          <a:solidFill>
            <a:srgbClr val="AD23A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0" rtlCol="0" anchor="t" anchorCtr="0"/>
          <a:lstStyle/>
          <a:p>
            <a:pPr eaLnBrk="0" hangingPunct="0">
              <a:lnSpc>
                <a:spcPct val="110000"/>
              </a:lnSpc>
              <a:spcBef>
                <a:spcPct val="20000"/>
              </a:spcBef>
            </a:pPr>
            <a:r>
              <a:rPr lang="en-GB" sz="2000" dirty="0" smtClean="0">
                <a:cs typeface="Arial" charset="0"/>
              </a:rPr>
              <a:t>State </a:t>
            </a:r>
            <a:r>
              <a:rPr lang="en-GB" sz="2000" i="1" dirty="0" smtClean="0">
                <a:cs typeface="Arial" charset="0"/>
              </a:rPr>
              <a:t>changes </a:t>
            </a:r>
            <a:r>
              <a:rPr lang="en-US" sz="2000" dirty="0" smtClean="0">
                <a:cs typeface="Arial" charset="0"/>
              </a:rPr>
              <a:t>are dependent on:</a:t>
            </a:r>
          </a:p>
          <a:p>
            <a:pPr marL="828675" lvl="1" indent="-285750" eaLnBrk="0" hangingPunct="0">
              <a:lnSpc>
                <a:spcPct val="110000"/>
              </a:lnSpc>
              <a:spcBef>
                <a:spcPct val="20000"/>
              </a:spcBef>
              <a:buFontTx/>
              <a:buChar char="–"/>
            </a:pPr>
            <a:r>
              <a:rPr lang="en-GB" sz="2000" dirty="0" smtClean="0">
                <a:cs typeface="Arial" charset="0"/>
              </a:rPr>
              <a:t>the current state </a:t>
            </a:r>
            <a:r>
              <a:rPr lang="en-GB" sz="2000" i="1" dirty="0" smtClean="0">
                <a:cs typeface="Times New Roman" pitchFamily="18" charset="0"/>
              </a:rPr>
              <a:t>x</a:t>
            </a:r>
          </a:p>
          <a:p>
            <a:pPr marL="828675" lvl="1" indent="-285750" eaLnBrk="0" hangingPunct="0">
              <a:lnSpc>
                <a:spcPct val="110000"/>
              </a:lnSpc>
              <a:spcBef>
                <a:spcPct val="20000"/>
              </a:spcBef>
              <a:buFontTx/>
              <a:buChar char="–"/>
            </a:pPr>
            <a:r>
              <a:rPr lang="en-GB" sz="2000" dirty="0" smtClean="0">
                <a:cs typeface="Arial" charset="0"/>
              </a:rPr>
              <a:t>external inputs </a:t>
            </a:r>
            <a:r>
              <a:rPr lang="en-GB" sz="2000" i="1" dirty="0" smtClean="0">
                <a:cs typeface="Times New Roman" pitchFamily="18" charset="0"/>
              </a:rPr>
              <a:t>u</a:t>
            </a:r>
          </a:p>
          <a:p>
            <a:pPr marL="828675" lvl="1" indent="-285750" eaLnBrk="0" hangingPunct="0">
              <a:lnSpc>
                <a:spcPct val="110000"/>
              </a:lnSpc>
              <a:spcBef>
                <a:spcPct val="20000"/>
              </a:spcBef>
              <a:buFontTx/>
              <a:buChar char="–"/>
            </a:pPr>
            <a:r>
              <a:rPr lang="en-GB" sz="2000" dirty="0" smtClean="0">
                <a:cs typeface="Arial" charset="0"/>
              </a:rPr>
              <a:t>its connectivity </a:t>
            </a:r>
            <a:r>
              <a:rPr lang="el-GR" sz="2000" i="1" dirty="0" smtClean="0">
                <a:cs typeface="Arial" charset="0"/>
              </a:rPr>
              <a:t>θ</a:t>
            </a:r>
            <a:endParaRPr lang="en-US" sz="2000" dirty="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86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GB" dirty="0" smtClean="0">
                <a:latin typeface="+mn-lt"/>
              </a:rPr>
              <a:t>Example: a linear model of interacting visual regions</a:t>
            </a:r>
            <a:endParaRPr lang="en-GB" dirty="0">
              <a:latin typeface="+mn-lt"/>
            </a:endParaRPr>
          </a:p>
        </p:txBody>
      </p:sp>
      <p:sp>
        <p:nvSpPr>
          <p:cNvPr id="53" name="Text Box 26"/>
          <p:cNvSpPr txBox="1">
            <a:spLocks noChangeArrowheads="1"/>
          </p:cNvSpPr>
          <p:nvPr/>
        </p:nvSpPr>
        <p:spPr bwMode="auto">
          <a:xfrm>
            <a:off x="5673080" y="1124744"/>
            <a:ext cx="3300904" cy="1938992"/>
          </a:xfrm>
          <a:prstGeom prst="rect">
            <a:avLst/>
          </a:prstGeom>
          <a:noFill/>
          <a:ln w="9525">
            <a:noFill/>
            <a:miter lim="800000"/>
            <a:headEnd/>
            <a:tailEnd/>
          </a:ln>
        </p:spPr>
        <p:txBody>
          <a:bodyPr wrap="none">
            <a:spAutoFit/>
          </a:bodyPr>
          <a:lstStyle/>
          <a:p>
            <a:r>
              <a:rPr lang="de-DE" sz="2000" b="0" dirty="0" smtClean="0"/>
              <a:t>Visual </a:t>
            </a:r>
            <a:r>
              <a:rPr lang="de-DE" sz="2000" b="0" dirty="0"/>
              <a:t>input in the  </a:t>
            </a:r>
            <a:r>
              <a:rPr lang="de-DE" sz="2000" b="0" dirty="0" smtClean="0"/>
              <a:t>visual field</a:t>
            </a:r>
            <a:r>
              <a:rPr lang="de-DE" sz="2000" b="0" dirty="0"/>
              <a:t/>
            </a:r>
            <a:br>
              <a:rPr lang="de-DE" sz="2000" b="0" dirty="0"/>
            </a:br>
            <a:r>
              <a:rPr lang="de-DE" sz="2000" b="0" dirty="0"/>
              <a:t> - left (LVF)</a:t>
            </a:r>
            <a:br>
              <a:rPr lang="de-DE" sz="2000" b="0" dirty="0"/>
            </a:br>
            <a:r>
              <a:rPr lang="de-DE" sz="2000" b="0" dirty="0"/>
              <a:t> - right (RVF)</a:t>
            </a:r>
            <a:br>
              <a:rPr lang="de-DE" sz="2000" b="0" dirty="0"/>
            </a:br>
            <a:endParaRPr lang="de-DE" sz="2000" b="0" dirty="0"/>
          </a:p>
          <a:p>
            <a:r>
              <a:rPr lang="de-DE" sz="2000" b="0" dirty="0"/>
              <a:t>LG = </a:t>
            </a:r>
            <a:r>
              <a:rPr lang="de-DE" sz="2000" b="0" dirty="0" err="1"/>
              <a:t>lingual</a:t>
            </a:r>
            <a:r>
              <a:rPr lang="de-DE" sz="2000" b="0" dirty="0"/>
              <a:t> </a:t>
            </a:r>
            <a:r>
              <a:rPr lang="de-DE" sz="2000" b="0" dirty="0" err="1"/>
              <a:t>gyrus</a:t>
            </a:r>
            <a:endParaRPr lang="de-DE" sz="2000" b="0" dirty="0"/>
          </a:p>
          <a:p>
            <a:r>
              <a:rPr lang="de-DE" sz="2000" b="0" dirty="0"/>
              <a:t>FG = fusiform </a:t>
            </a:r>
            <a:r>
              <a:rPr lang="de-DE" sz="2000" b="0" dirty="0" smtClean="0"/>
              <a:t>gyrus</a:t>
            </a:r>
            <a:endParaRPr lang="de-DE" sz="2000" b="0" dirty="0"/>
          </a:p>
        </p:txBody>
      </p:sp>
      <p:grpSp>
        <p:nvGrpSpPr>
          <p:cNvPr id="143" name="Group 142"/>
          <p:cNvGrpSpPr/>
          <p:nvPr/>
        </p:nvGrpSpPr>
        <p:grpSpPr>
          <a:xfrm>
            <a:off x="2288704" y="3284984"/>
            <a:ext cx="4968552" cy="2341313"/>
            <a:chOff x="488504" y="1171056"/>
            <a:chExt cx="4968552" cy="2341313"/>
          </a:xfrm>
        </p:grpSpPr>
        <p:cxnSp>
          <p:nvCxnSpPr>
            <p:cNvPr id="92" name="AutoShape 2"/>
            <p:cNvCxnSpPr>
              <a:cxnSpLocks noChangeShapeType="1"/>
              <a:stCxn id="126" idx="3"/>
            </p:cNvCxnSpPr>
            <p:nvPr/>
          </p:nvCxnSpPr>
          <p:spPr bwMode="auto">
            <a:xfrm flipH="1">
              <a:off x="1361925" y="3204727"/>
              <a:ext cx="495866" cy="85860"/>
            </a:xfrm>
            <a:prstGeom prst="straightConnector1">
              <a:avLst/>
            </a:prstGeom>
            <a:noFill/>
            <a:ln w="38100">
              <a:solidFill>
                <a:schemeClr val="tx1"/>
              </a:solidFill>
              <a:prstDash val="sysDot"/>
              <a:round/>
              <a:headEnd type="triangle" w="med" len="med"/>
              <a:tailEnd/>
            </a:ln>
          </p:spPr>
        </p:cxnSp>
        <p:cxnSp>
          <p:nvCxnSpPr>
            <p:cNvPr id="93" name="AutoShape 3"/>
            <p:cNvCxnSpPr>
              <a:cxnSpLocks noChangeShapeType="1"/>
              <a:stCxn id="120" idx="3"/>
              <a:endCxn id="126" idx="1"/>
            </p:cNvCxnSpPr>
            <p:nvPr/>
          </p:nvCxnSpPr>
          <p:spPr bwMode="auto">
            <a:xfrm>
              <a:off x="1857791" y="1785616"/>
              <a:ext cx="0" cy="909993"/>
            </a:xfrm>
            <a:prstGeom prst="straightConnector1">
              <a:avLst/>
            </a:prstGeom>
            <a:noFill/>
            <a:ln w="38100">
              <a:solidFill>
                <a:schemeClr val="tx1"/>
              </a:solidFill>
              <a:round/>
              <a:headEnd type="triangle" w="med" len="med"/>
              <a:tailEnd/>
            </a:ln>
          </p:spPr>
        </p:cxnSp>
        <p:cxnSp>
          <p:nvCxnSpPr>
            <p:cNvPr id="94" name="AutoShape 4"/>
            <p:cNvCxnSpPr>
              <a:cxnSpLocks noChangeShapeType="1"/>
              <a:stCxn id="124" idx="5"/>
            </p:cNvCxnSpPr>
            <p:nvPr/>
          </p:nvCxnSpPr>
          <p:spPr bwMode="auto">
            <a:xfrm>
              <a:off x="3722913" y="3205574"/>
              <a:ext cx="650185" cy="15002"/>
            </a:xfrm>
            <a:prstGeom prst="straightConnector1">
              <a:avLst/>
            </a:prstGeom>
            <a:noFill/>
            <a:ln w="38100">
              <a:solidFill>
                <a:schemeClr val="tx1"/>
              </a:solidFill>
              <a:prstDash val="sysDot"/>
              <a:round/>
              <a:headEnd type="triangle" w="med" len="med"/>
              <a:tailEnd/>
            </a:ln>
          </p:spPr>
        </p:cxnSp>
        <p:sp>
          <p:nvSpPr>
            <p:cNvPr id="126" name="Oval 6"/>
            <p:cNvSpPr>
              <a:spLocks noChangeArrowheads="1"/>
            </p:cNvSpPr>
            <p:nvPr/>
          </p:nvSpPr>
          <p:spPr bwMode="auto">
            <a:xfrm>
              <a:off x="1752349" y="2590168"/>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127" name="Text Box 7"/>
            <p:cNvSpPr txBox="1">
              <a:spLocks noChangeArrowheads="1"/>
            </p:cNvSpPr>
            <p:nvPr/>
          </p:nvSpPr>
          <p:spPr bwMode="auto">
            <a:xfrm>
              <a:off x="1887652" y="2691012"/>
              <a:ext cx="449395" cy="564926"/>
            </a:xfrm>
            <a:prstGeom prst="rect">
              <a:avLst/>
            </a:prstGeom>
            <a:noFill/>
            <a:ln w="9525">
              <a:noFill/>
              <a:miter lim="800000"/>
              <a:headEnd/>
              <a:tailEnd/>
            </a:ln>
          </p:spPr>
          <p:txBody>
            <a:bodyPr wrap="none">
              <a:spAutoFit/>
            </a:bodyPr>
            <a:lstStyle/>
            <a:p>
              <a:pPr algn="ctr" eaLnBrk="0" hangingPunct="0"/>
              <a:r>
                <a:rPr lang="de-DE" sz="1600"/>
                <a:t>LG</a:t>
              </a:r>
            </a:p>
            <a:p>
              <a:pPr algn="ctr" eaLnBrk="0" hangingPunct="0"/>
              <a:r>
                <a:rPr lang="de-DE" sz="1600"/>
                <a:t>left</a:t>
              </a:r>
            </a:p>
          </p:txBody>
        </p:sp>
        <p:sp>
          <p:nvSpPr>
            <p:cNvPr id="124" name="Oval 9"/>
            <p:cNvSpPr>
              <a:spLocks noChangeArrowheads="1"/>
            </p:cNvSpPr>
            <p:nvPr/>
          </p:nvSpPr>
          <p:spPr bwMode="auto">
            <a:xfrm>
              <a:off x="3108355" y="2591015"/>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125" name="Text Box 10"/>
            <p:cNvSpPr txBox="1">
              <a:spLocks noChangeArrowheads="1"/>
            </p:cNvSpPr>
            <p:nvPr/>
          </p:nvSpPr>
          <p:spPr bwMode="auto">
            <a:xfrm>
              <a:off x="3195943" y="2689469"/>
              <a:ext cx="544825" cy="568012"/>
            </a:xfrm>
            <a:prstGeom prst="rect">
              <a:avLst/>
            </a:prstGeom>
            <a:noFill/>
            <a:ln w="9525">
              <a:noFill/>
              <a:miter lim="800000"/>
              <a:headEnd/>
              <a:tailEnd/>
            </a:ln>
          </p:spPr>
          <p:txBody>
            <a:bodyPr wrap="none">
              <a:spAutoFit/>
            </a:bodyPr>
            <a:lstStyle/>
            <a:p>
              <a:pPr algn="ctr" eaLnBrk="0" hangingPunct="0"/>
              <a:r>
                <a:rPr lang="de-DE" sz="1600" dirty="0"/>
                <a:t>LG</a:t>
              </a:r>
            </a:p>
            <a:p>
              <a:pPr algn="ctr" eaLnBrk="0" hangingPunct="0"/>
              <a:r>
                <a:rPr lang="de-DE" sz="1600" dirty="0" err="1"/>
                <a:t>right</a:t>
              </a:r>
              <a:endParaRPr lang="de-DE" sz="1600" dirty="0"/>
            </a:p>
          </p:txBody>
        </p:sp>
        <p:cxnSp>
          <p:nvCxnSpPr>
            <p:cNvPr id="97" name="AutoShape 11"/>
            <p:cNvCxnSpPr>
              <a:cxnSpLocks noChangeShapeType="1"/>
              <a:stCxn id="126" idx="5"/>
              <a:endCxn id="124" idx="3"/>
            </p:cNvCxnSpPr>
            <p:nvPr/>
          </p:nvCxnSpPr>
          <p:spPr bwMode="auto">
            <a:xfrm>
              <a:off x="2366907" y="3204727"/>
              <a:ext cx="846890" cy="847"/>
            </a:xfrm>
            <a:prstGeom prst="straightConnector1">
              <a:avLst/>
            </a:prstGeom>
            <a:noFill/>
            <a:ln w="38100">
              <a:solidFill>
                <a:schemeClr val="tx1"/>
              </a:solidFill>
              <a:round/>
              <a:headEnd/>
              <a:tailEnd type="triangle" w="med" len="med"/>
            </a:ln>
          </p:spPr>
        </p:cxnSp>
        <p:sp>
          <p:nvSpPr>
            <p:cNvPr id="98" name="Text Box 12"/>
            <p:cNvSpPr txBox="1">
              <a:spLocks noChangeArrowheads="1"/>
            </p:cNvSpPr>
            <p:nvPr/>
          </p:nvSpPr>
          <p:spPr bwMode="auto">
            <a:xfrm>
              <a:off x="488504" y="3150561"/>
              <a:ext cx="556071" cy="361808"/>
            </a:xfrm>
            <a:prstGeom prst="rect">
              <a:avLst/>
            </a:prstGeom>
            <a:noFill/>
            <a:ln w="9525">
              <a:noFill/>
              <a:miter lim="800000"/>
              <a:headEnd/>
              <a:tailEnd/>
            </a:ln>
          </p:spPr>
          <p:txBody>
            <a:bodyPr wrap="none" tIns="18000">
              <a:spAutoFit/>
            </a:bodyPr>
            <a:lstStyle/>
            <a:p>
              <a:r>
                <a:rPr lang="de-DE" sz="2000" dirty="0"/>
                <a:t>RVF</a:t>
              </a:r>
            </a:p>
          </p:txBody>
        </p:sp>
        <p:sp>
          <p:nvSpPr>
            <p:cNvPr id="99" name="Text Box 13"/>
            <p:cNvSpPr txBox="1">
              <a:spLocks noChangeArrowheads="1"/>
            </p:cNvSpPr>
            <p:nvPr/>
          </p:nvSpPr>
          <p:spPr bwMode="auto">
            <a:xfrm>
              <a:off x="4441536" y="3150561"/>
              <a:ext cx="511464" cy="361808"/>
            </a:xfrm>
            <a:prstGeom prst="rect">
              <a:avLst/>
            </a:prstGeom>
            <a:noFill/>
            <a:ln w="9525">
              <a:noFill/>
              <a:miter lim="800000"/>
              <a:headEnd/>
              <a:tailEnd/>
            </a:ln>
          </p:spPr>
          <p:txBody>
            <a:bodyPr wrap="none" tIns="18000">
              <a:spAutoFit/>
            </a:bodyPr>
            <a:lstStyle/>
            <a:p>
              <a:r>
                <a:rPr lang="de-DE" sz="2000" dirty="0"/>
                <a:t>LVF</a:t>
              </a:r>
            </a:p>
          </p:txBody>
        </p:sp>
        <p:sp>
          <p:nvSpPr>
            <p:cNvPr id="122" name="Oval 15"/>
            <p:cNvSpPr>
              <a:spLocks noChangeArrowheads="1"/>
            </p:cNvSpPr>
            <p:nvPr/>
          </p:nvSpPr>
          <p:spPr bwMode="auto">
            <a:xfrm>
              <a:off x="3108355" y="1171057"/>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123" name="Text Box 16"/>
            <p:cNvSpPr txBox="1">
              <a:spLocks noChangeArrowheads="1"/>
            </p:cNvSpPr>
            <p:nvPr/>
          </p:nvSpPr>
          <p:spPr bwMode="auto">
            <a:xfrm>
              <a:off x="3195943" y="1269511"/>
              <a:ext cx="544825" cy="568012"/>
            </a:xfrm>
            <a:prstGeom prst="rect">
              <a:avLst/>
            </a:prstGeom>
            <a:noFill/>
            <a:ln w="9525">
              <a:noFill/>
              <a:miter lim="800000"/>
              <a:headEnd/>
              <a:tailEnd/>
            </a:ln>
          </p:spPr>
          <p:txBody>
            <a:bodyPr wrap="none">
              <a:spAutoFit/>
            </a:bodyPr>
            <a:lstStyle/>
            <a:p>
              <a:pPr algn="ctr" eaLnBrk="0" hangingPunct="0"/>
              <a:r>
                <a:rPr lang="de-DE" sz="1600" dirty="0"/>
                <a:t>FG</a:t>
              </a:r>
            </a:p>
            <a:p>
              <a:pPr algn="ctr" eaLnBrk="0" hangingPunct="0"/>
              <a:r>
                <a:rPr lang="de-DE" sz="1600" dirty="0"/>
                <a:t>right</a:t>
              </a:r>
            </a:p>
          </p:txBody>
        </p:sp>
        <p:cxnSp>
          <p:nvCxnSpPr>
            <p:cNvPr id="101" name="AutoShape 17"/>
            <p:cNvCxnSpPr>
              <a:cxnSpLocks noChangeShapeType="1"/>
              <a:stCxn id="122" idx="3"/>
              <a:endCxn id="124" idx="1"/>
            </p:cNvCxnSpPr>
            <p:nvPr/>
          </p:nvCxnSpPr>
          <p:spPr bwMode="auto">
            <a:xfrm>
              <a:off x="3213797" y="1785616"/>
              <a:ext cx="0" cy="910840"/>
            </a:xfrm>
            <a:prstGeom prst="straightConnector1">
              <a:avLst/>
            </a:prstGeom>
            <a:noFill/>
            <a:ln w="38100">
              <a:solidFill>
                <a:schemeClr val="tx1"/>
              </a:solidFill>
              <a:round/>
              <a:headEnd type="triangle" w="med" len="med"/>
              <a:tailEnd/>
            </a:ln>
          </p:spPr>
        </p:cxnSp>
        <p:sp>
          <p:nvSpPr>
            <p:cNvPr id="120" name="Oval 19"/>
            <p:cNvSpPr>
              <a:spLocks noChangeArrowheads="1"/>
            </p:cNvSpPr>
            <p:nvPr/>
          </p:nvSpPr>
          <p:spPr bwMode="auto">
            <a:xfrm>
              <a:off x="1752349" y="1171057"/>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121" name="Text Box 20"/>
            <p:cNvSpPr txBox="1">
              <a:spLocks noChangeArrowheads="1"/>
            </p:cNvSpPr>
            <p:nvPr/>
          </p:nvSpPr>
          <p:spPr bwMode="auto">
            <a:xfrm>
              <a:off x="1887881" y="1271055"/>
              <a:ext cx="448936" cy="564925"/>
            </a:xfrm>
            <a:prstGeom prst="rect">
              <a:avLst/>
            </a:prstGeom>
            <a:noFill/>
            <a:ln w="9525">
              <a:noFill/>
              <a:miter lim="800000"/>
              <a:headEnd/>
              <a:tailEnd/>
            </a:ln>
          </p:spPr>
          <p:txBody>
            <a:bodyPr wrap="none">
              <a:spAutoFit/>
            </a:bodyPr>
            <a:lstStyle/>
            <a:p>
              <a:pPr algn="ctr" eaLnBrk="0" hangingPunct="0"/>
              <a:r>
                <a:rPr lang="de-DE" sz="1600" dirty="0"/>
                <a:t>FG</a:t>
              </a:r>
            </a:p>
            <a:p>
              <a:pPr algn="ctr" eaLnBrk="0" hangingPunct="0"/>
              <a:r>
                <a:rPr lang="de-DE" sz="1600" dirty="0"/>
                <a:t>left</a:t>
              </a:r>
            </a:p>
          </p:txBody>
        </p:sp>
        <p:cxnSp>
          <p:nvCxnSpPr>
            <p:cNvPr id="103" name="AutoShape 21"/>
            <p:cNvCxnSpPr>
              <a:cxnSpLocks noChangeShapeType="1"/>
              <a:stCxn id="124" idx="1"/>
              <a:endCxn id="126" idx="7"/>
            </p:cNvCxnSpPr>
            <p:nvPr/>
          </p:nvCxnSpPr>
          <p:spPr bwMode="auto">
            <a:xfrm flipH="1" flipV="1">
              <a:off x="2366907" y="2695609"/>
              <a:ext cx="846890" cy="847"/>
            </a:xfrm>
            <a:prstGeom prst="straightConnector1">
              <a:avLst/>
            </a:prstGeom>
            <a:noFill/>
            <a:ln w="38100">
              <a:solidFill>
                <a:schemeClr val="tx1"/>
              </a:solidFill>
              <a:round/>
              <a:headEnd/>
              <a:tailEnd type="triangle" w="med" len="med"/>
            </a:ln>
          </p:spPr>
        </p:cxnSp>
        <p:cxnSp>
          <p:nvCxnSpPr>
            <p:cNvPr id="104" name="AutoShape 22"/>
            <p:cNvCxnSpPr>
              <a:cxnSpLocks noChangeShapeType="1"/>
              <a:stCxn id="124" idx="7"/>
              <a:endCxn id="122" idx="5"/>
            </p:cNvCxnSpPr>
            <p:nvPr/>
          </p:nvCxnSpPr>
          <p:spPr bwMode="auto">
            <a:xfrm flipV="1">
              <a:off x="3722913" y="1785616"/>
              <a:ext cx="0" cy="910840"/>
            </a:xfrm>
            <a:prstGeom prst="straightConnector1">
              <a:avLst/>
            </a:prstGeom>
            <a:noFill/>
            <a:ln w="38100">
              <a:solidFill>
                <a:schemeClr val="tx1"/>
              </a:solidFill>
              <a:round/>
              <a:headEnd type="triangle" w="med" len="med"/>
              <a:tailEnd/>
            </a:ln>
          </p:spPr>
        </p:cxnSp>
        <p:cxnSp>
          <p:nvCxnSpPr>
            <p:cNvPr id="105" name="AutoShape 23"/>
            <p:cNvCxnSpPr>
              <a:cxnSpLocks noChangeShapeType="1"/>
              <a:stCxn id="126" idx="7"/>
              <a:endCxn id="120" idx="5"/>
            </p:cNvCxnSpPr>
            <p:nvPr/>
          </p:nvCxnSpPr>
          <p:spPr bwMode="auto">
            <a:xfrm flipV="1">
              <a:off x="2366907" y="1785616"/>
              <a:ext cx="0" cy="909993"/>
            </a:xfrm>
            <a:prstGeom prst="straightConnector1">
              <a:avLst/>
            </a:prstGeom>
            <a:noFill/>
            <a:ln w="38100">
              <a:solidFill>
                <a:schemeClr val="tx1"/>
              </a:solidFill>
              <a:round/>
              <a:headEnd type="triangle" w="med" len="med"/>
              <a:tailEnd/>
            </a:ln>
          </p:spPr>
        </p:cxnSp>
        <p:cxnSp>
          <p:nvCxnSpPr>
            <p:cNvPr id="106" name="AutoShape 24"/>
            <p:cNvCxnSpPr>
              <a:cxnSpLocks noChangeShapeType="1"/>
              <a:stCxn id="122" idx="1"/>
              <a:endCxn id="120" idx="7"/>
            </p:cNvCxnSpPr>
            <p:nvPr/>
          </p:nvCxnSpPr>
          <p:spPr bwMode="auto">
            <a:xfrm flipH="1">
              <a:off x="2366907" y="1276498"/>
              <a:ext cx="846890" cy="0"/>
            </a:xfrm>
            <a:prstGeom prst="straightConnector1">
              <a:avLst/>
            </a:prstGeom>
            <a:noFill/>
            <a:ln w="38100">
              <a:solidFill>
                <a:schemeClr val="tx1"/>
              </a:solidFill>
              <a:round/>
              <a:headEnd/>
              <a:tailEnd type="triangle" w="med" len="med"/>
            </a:ln>
          </p:spPr>
        </p:cxnSp>
        <p:cxnSp>
          <p:nvCxnSpPr>
            <p:cNvPr id="107" name="AutoShape 25"/>
            <p:cNvCxnSpPr>
              <a:cxnSpLocks noChangeShapeType="1"/>
              <a:stCxn id="120" idx="5"/>
              <a:endCxn id="122" idx="3"/>
            </p:cNvCxnSpPr>
            <p:nvPr/>
          </p:nvCxnSpPr>
          <p:spPr bwMode="auto">
            <a:xfrm>
              <a:off x="2366907" y="1785616"/>
              <a:ext cx="846890" cy="0"/>
            </a:xfrm>
            <a:prstGeom prst="straightConnector1">
              <a:avLst/>
            </a:prstGeom>
            <a:noFill/>
            <a:ln w="38100">
              <a:solidFill>
                <a:schemeClr val="tx1"/>
              </a:solidFill>
              <a:round/>
              <a:headEnd/>
              <a:tailEnd type="triangle" w="med" len="med"/>
            </a:ln>
          </p:spPr>
        </p:cxnSp>
        <p:sp>
          <p:nvSpPr>
            <p:cNvPr id="108" name="Text Box 27"/>
            <p:cNvSpPr txBox="1">
              <a:spLocks noChangeArrowheads="1"/>
            </p:cNvSpPr>
            <p:nvPr/>
          </p:nvSpPr>
          <p:spPr bwMode="auto">
            <a:xfrm>
              <a:off x="1486957" y="2769217"/>
              <a:ext cx="344612" cy="359099"/>
            </a:xfrm>
            <a:prstGeom prst="rect">
              <a:avLst/>
            </a:prstGeom>
            <a:noFill/>
            <a:ln w="9525">
              <a:noFill/>
              <a:miter lim="800000"/>
              <a:headEnd/>
              <a:tailEnd/>
            </a:ln>
          </p:spPr>
          <p:txBody>
            <a:bodyPr wrap="none">
              <a:spAutoFit/>
            </a:bodyPr>
            <a:lstStyle/>
            <a:p>
              <a:r>
                <a:rPr lang="de-DE" sz="1800"/>
                <a:t>x</a:t>
              </a:r>
              <a:r>
                <a:rPr lang="de-DE" sz="1800" baseline="-25000"/>
                <a:t>1</a:t>
              </a:r>
            </a:p>
          </p:txBody>
        </p:sp>
        <p:sp>
          <p:nvSpPr>
            <p:cNvPr id="109" name="Text Box 28"/>
            <p:cNvSpPr txBox="1">
              <a:spLocks noChangeArrowheads="1"/>
            </p:cNvSpPr>
            <p:nvPr/>
          </p:nvSpPr>
          <p:spPr bwMode="auto">
            <a:xfrm>
              <a:off x="3769412" y="2773847"/>
              <a:ext cx="344612" cy="359099"/>
            </a:xfrm>
            <a:prstGeom prst="rect">
              <a:avLst/>
            </a:prstGeom>
            <a:noFill/>
            <a:ln w="9525">
              <a:noFill/>
              <a:miter lim="800000"/>
              <a:headEnd/>
              <a:tailEnd/>
            </a:ln>
          </p:spPr>
          <p:txBody>
            <a:bodyPr wrap="none">
              <a:spAutoFit/>
            </a:bodyPr>
            <a:lstStyle/>
            <a:p>
              <a:r>
                <a:rPr lang="de-DE" sz="1800"/>
                <a:t>x</a:t>
              </a:r>
              <a:r>
                <a:rPr lang="de-DE" sz="1800" baseline="-25000"/>
                <a:t>2</a:t>
              </a:r>
            </a:p>
          </p:txBody>
        </p:sp>
        <p:sp>
          <p:nvSpPr>
            <p:cNvPr id="110" name="Text Box 29"/>
            <p:cNvSpPr txBox="1">
              <a:spLocks noChangeArrowheads="1"/>
            </p:cNvSpPr>
            <p:nvPr/>
          </p:nvSpPr>
          <p:spPr bwMode="auto">
            <a:xfrm>
              <a:off x="3753430" y="1373881"/>
              <a:ext cx="344612" cy="359099"/>
            </a:xfrm>
            <a:prstGeom prst="rect">
              <a:avLst/>
            </a:prstGeom>
            <a:noFill/>
            <a:ln w="9525">
              <a:noFill/>
              <a:miter lim="800000"/>
              <a:headEnd/>
              <a:tailEnd/>
            </a:ln>
          </p:spPr>
          <p:txBody>
            <a:bodyPr wrap="none">
              <a:spAutoFit/>
            </a:bodyPr>
            <a:lstStyle/>
            <a:p>
              <a:r>
                <a:rPr lang="de-DE" sz="1800"/>
                <a:t>x</a:t>
              </a:r>
              <a:r>
                <a:rPr lang="de-DE" sz="1800" baseline="-25000"/>
                <a:t>4</a:t>
              </a:r>
            </a:p>
          </p:txBody>
        </p:sp>
        <p:sp>
          <p:nvSpPr>
            <p:cNvPr id="111" name="Text Box 30"/>
            <p:cNvSpPr txBox="1">
              <a:spLocks noChangeArrowheads="1"/>
            </p:cNvSpPr>
            <p:nvPr/>
          </p:nvSpPr>
          <p:spPr bwMode="auto">
            <a:xfrm>
              <a:off x="1479693" y="1378511"/>
              <a:ext cx="344612" cy="359099"/>
            </a:xfrm>
            <a:prstGeom prst="rect">
              <a:avLst/>
            </a:prstGeom>
            <a:noFill/>
            <a:ln w="9525">
              <a:noFill/>
              <a:miter lim="800000"/>
              <a:headEnd/>
              <a:tailEnd/>
            </a:ln>
          </p:spPr>
          <p:txBody>
            <a:bodyPr wrap="none">
              <a:spAutoFit/>
            </a:bodyPr>
            <a:lstStyle/>
            <a:p>
              <a:r>
                <a:rPr lang="de-DE" sz="1800" dirty="0"/>
                <a:t>x</a:t>
              </a:r>
              <a:r>
                <a:rPr lang="de-DE" sz="1800" baseline="-25000" dirty="0"/>
                <a:t>3</a:t>
              </a:r>
            </a:p>
          </p:txBody>
        </p:sp>
        <p:cxnSp>
          <p:nvCxnSpPr>
            <p:cNvPr id="112" name="AutoShape 31"/>
            <p:cNvCxnSpPr>
              <a:cxnSpLocks noChangeShapeType="1"/>
              <a:stCxn id="126" idx="4"/>
              <a:endCxn id="126" idx="5"/>
            </p:cNvCxnSpPr>
            <p:nvPr/>
          </p:nvCxnSpPr>
          <p:spPr bwMode="auto">
            <a:xfrm rot="5400000" flipH="1" flipV="1">
              <a:off x="2186907" y="3130169"/>
              <a:ext cx="105441" cy="254558"/>
            </a:xfrm>
            <a:prstGeom prst="curvedConnector3">
              <a:avLst>
                <a:gd name="adj1" fmla="val -216804"/>
              </a:avLst>
            </a:prstGeom>
            <a:noFill/>
            <a:ln w="38100">
              <a:solidFill>
                <a:srgbClr val="FFFFFF"/>
              </a:solidFill>
              <a:round/>
              <a:headEnd/>
              <a:tailEnd type="triangle" w="med" len="med"/>
            </a:ln>
          </p:spPr>
        </p:cxnSp>
        <p:cxnSp>
          <p:nvCxnSpPr>
            <p:cNvPr id="113" name="AutoShape 32"/>
            <p:cNvCxnSpPr>
              <a:cxnSpLocks noChangeShapeType="1"/>
              <a:stCxn id="124" idx="4"/>
              <a:endCxn id="124" idx="3"/>
            </p:cNvCxnSpPr>
            <p:nvPr/>
          </p:nvCxnSpPr>
          <p:spPr bwMode="auto">
            <a:xfrm rot="5400000" flipH="1">
              <a:off x="3288355" y="3131016"/>
              <a:ext cx="105441" cy="254558"/>
            </a:xfrm>
            <a:prstGeom prst="curvedConnector3">
              <a:avLst>
                <a:gd name="adj1" fmla="val -216804"/>
              </a:avLst>
            </a:prstGeom>
            <a:noFill/>
            <a:ln w="38100">
              <a:solidFill>
                <a:srgbClr val="FFFFFF"/>
              </a:solidFill>
              <a:round/>
              <a:headEnd/>
              <a:tailEnd type="triangle" w="med" len="med"/>
            </a:ln>
          </p:spPr>
        </p:cxnSp>
        <p:cxnSp>
          <p:nvCxnSpPr>
            <p:cNvPr id="114" name="AutoShape 33"/>
            <p:cNvCxnSpPr>
              <a:cxnSpLocks noChangeShapeType="1"/>
              <a:stCxn id="120" idx="0"/>
              <a:endCxn id="120" idx="7"/>
            </p:cNvCxnSpPr>
            <p:nvPr/>
          </p:nvCxnSpPr>
          <p:spPr bwMode="auto">
            <a:xfrm rot="16200000" flipH="1">
              <a:off x="2186907" y="1096498"/>
              <a:ext cx="105441" cy="254558"/>
            </a:xfrm>
            <a:prstGeom prst="curvedConnector3">
              <a:avLst>
                <a:gd name="adj1" fmla="val -216804"/>
              </a:avLst>
            </a:prstGeom>
            <a:noFill/>
            <a:ln w="38100">
              <a:solidFill>
                <a:schemeClr val="tx1"/>
              </a:solidFill>
              <a:round/>
              <a:headEnd/>
              <a:tailEnd type="triangle" w="med" len="med"/>
            </a:ln>
          </p:spPr>
        </p:cxnSp>
        <p:cxnSp>
          <p:nvCxnSpPr>
            <p:cNvPr id="115" name="AutoShape 34"/>
            <p:cNvCxnSpPr>
              <a:cxnSpLocks noChangeShapeType="1"/>
              <a:stCxn id="122" idx="0"/>
              <a:endCxn id="122" idx="1"/>
            </p:cNvCxnSpPr>
            <p:nvPr/>
          </p:nvCxnSpPr>
          <p:spPr bwMode="auto">
            <a:xfrm rot="16200000" flipH="1" flipV="1">
              <a:off x="3288355" y="1096498"/>
              <a:ext cx="105441" cy="254558"/>
            </a:xfrm>
            <a:prstGeom prst="curvedConnector3">
              <a:avLst>
                <a:gd name="adj1" fmla="val -216804"/>
              </a:avLst>
            </a:prstGeom>
            <a:noFill/>
            <a:ln w="38100">
              <a:solidFill>
                <a:schemeClr val="tx1"/>
              </a:solidFill>
              <a:round/>
              <a:headEnd/>
              <a:tailEnd type="triangle" w="med" len="med"/>
            </a:ln>
          </p:spPr>
        </p:cxnSp>
        <p:sp>
          <p:nvSpPr>
            <p:cNvPr id="116" name="Text Box 35"/>
            <p:cNvSpPr txBox="1">
              <a:spLocks noChangeArrowheads="1"/>
            </p:cNvSpPr>
            <p:nvPr/>
          </p:nvSpPr>
          <p:spPr bwMode="auto">
            <a:xfrm>
              <a:off x="937932" y="3155817"/>
              <a:ext cx="373387" cy="356552"/>
            </a:xfrm>
            <a:prstGeom prst="rect">
              <a:avLst/>
            </a:prstGeom>
            <a:noFill/>
            <a:ln w="9525">
              <a:noFill/>
              <a:miter lim="800000"/>
              <a:headEnd/>
              <a:tailEnd/>
            </a:ln>
          </p:spPr>
          <p:txBody>
            <a:bodyPr wrap="none">
              <a:spAutoFit/>
            </a:bodyPr>
            <a:lstStyle/>
            <a:p>
              <a:r>
                <a:rPr lang="de-DE" sz="1800" dirty="0"/>
                <a:t>u</a:t>
              </a:r>
              <a:r>
                <a:rPr lang="de-DE" sz="1800" baseline="-25000" dirty="0"/>
                <a:t>2</a:t>
              </a:r>
            </a:p>
          </p:txBody>
        </p:sp>
        <p:sp>
          <p:nvSpPr>
            <p:cNvPr id="117" name="Text Box 36"/>
            <p:cNvSpPr txBox="1">
              <a:spLocks noChangeArrowheads="1"/>
            </p:cNvSpPr>
            <p:nvPr/>
          </p:nvSpPr>
          <p:spPr bwMode="auto">
            <a:xfrm>
              <a:off x="4854515" y="3143037"/>
              <a:ext cx="602541" cy="369332"/>
            </a:xfrm>
            <a:prstGeom prst="rect">
              <a:avLst/>
            </a:prstGeom>
            <a:noFill/>
            <a:ln w="9525">
              <a:noFill/>
              <a:miter lim="800000"/>
              <a:headEnd/>
              <a:tailEnd/>
            </a:ln>
          </p:spPr>
          <p:txBody>
            <a:bodyPr wrap="square">
              <a:spAutoFit/>
            </a:bodyPr>
            <a:lstStyle/>
            <a:p>
              <a:r>
                <a:rPr lang="de-DE" sz="1800" dirty="0"/>
                <a:t>u</a:t>
              </a:r>
              <a:r>
                <a:rPr lang="de-DE" sz="1800" baseline="-25000" dirty="0"/>
                <a:t>1</a:t>
              </a:r>
            </a:p>
          </p:txBody>
        </p:sp>
        <p:cxnSp>
          <p:nvCxnSpPr>
            <p:cNvPr id="118" name="AutoShape 40"/>
            <p:cNvCxnSpPr>
              <a:cxnSpLocks noChangeShapeType="1"/>
              <a:stCxn id="126" idx="4"/>
              <a:endCxn id="126" idx="5"/>
            </p:cNvCxnSpPr>
            <p:nvPr/>
          </p:nvCxnSpPr>
          <p:spPr bwMode="auto">
            <a:xfrm rot="5400000" flipH="1" flipV="1">
              <a:off x="2186907" y="3130169"/>
              <a:ext cx="105441" cy="254558"/>
            </a:xfrm>
            <a:prstGeom prst="curvedConnector3">
              <a:avLst>
                <a:gd name="adj1" fmla="val -216804"/>
              </a:avLst>
            </a:prstGeom>
            <a:noFill/>
            <a:ln w="38100">
              <a:solidFill>
                <a:schemeClr val="tx1"/>
              </a:solidFill>
              <a:round/>
              <a:headEnd/>
              <a:tailEnd type="triangle" w="med" len="med"/>
            </a:ln>
          </p:spPr>
        </p:cxnSp>
        <p:cxnSp>
          <p:nvCxnSpPr>
            <p:cNvPr id="119" name="AutoShape 41"/>
            <p:cNvCxnSpPr>
              <a:cxnSpLocks noChangeShapeType="1"/>
              <a:stCxn id="124" idx="4"/>
              <a:endCxn id="124" idx="3"/>
            </p:cNvCxnSpPr>
            <p:nvPr/>
          </p:nvCxnSpPr>
          <p:spPr bwMode="auto">
            <a:xfrm rot="5400000" flipH="1">
              <a:off x="3288355" y="3131016"/>
              <a:ext cx="105441" cy="254558"/>
            </a:xfrm>
            <a:prstGeom prst="curvedConnector3">
              <a:avLst>
                <a:gd name="adj1" fmla="val -216804"/>
              </a:avLst>
            </a:prstGeom>
            <a:noFill/>
            <a:ln w="38100">
              <a:solidFill>
                <a:schemeClr val="tx1"/>
              </a:solidFill>
              <a:round/>
              <a:headEnd/>
              <a:tailEnd type="triangle" w="med" len="med"/>
            </a:ln>
          </p:spPr>
        </p:cxnSp>
      </p:grpSp>
      <p:graphicFrame>
        <p:nvGraphicFramePr>
          <p:cNvPr id="38" name="Object 38"/>
          <p:cNvGraphicFramePr>
            <a:graphicFrameLocks noChangeAspect="1"/>
          </p:cNvGraphicFramePr>
          <p:nvPr>
            <p:extLst>
              <p:ext uri="{D42A27DB-BD31-4B8C-83A1-F6EECF244321}">
                <p14:modId xmlns:p14="http://schemas.microsoft.com/office/powerpoint/2010/main" val="1245330197"/>
              </p:ext>
            </p:extLst>
          </p:nvPr>
        </p:nvGraphicFramePr>
        <p:xfrm>
          <a:off x="267274" y="2478066"/>
          <a:ext cx="3289300" cy="587375"/>
        </p:xfrm>
        <a:graphic>
          <a:graphicData uri="http://schemas.openxmlformats.org/presentationml/2006/ole">
            <mc:AlternateContent xmlns:mc="http://schemas.openxmlformats.org/markup-compatibility/2006">
              <mc:Choice xmlns:v="urn:schemas-microsoft-com:vml" Requires="v">
                <p:oleObj spid="_x0000_s153659" name="Equation" r:id="rId3" imgW="1435100" imgH="241300" progId="Equation.3">
                  <p:embed/>
                </p:oleObj>
              </mc:Choice>
              <mc:Fallback>
                <p:oleObj name="Equation" r:id="rId3" imgW="1435100" imgH="241300" progId="Equation.3">
                  <p:embed/>
                  <p:pic>
                    <p:nvPicPr>
                      <p:cNvPr id="0" name=""/>
                      <p:cNvPicPr>
                        <a:picLocks noChangeAspect="1" noChangeArrowheads="1"/>
                      </p:cNvPicPr>
                      <p:nvPr/>
                    </p:nvPicPr>
                    <p:blipFill>
                      <a:blip r:embed="rId4"/>
                      <a:srcRect/>
                      <a:stretch>
                        <a:fillRect/>
                      </a:stretch>
                    </p:blipFill>
                    <p:spPr bwMode="auto">
                      <a:xfrm>
                        <a:off x="267274" y="2478066"/>
                        <a:ext cx="32893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263654096"/>
              </p:ext>
            </p:extLst>
          </p:nvPr>
        </p:nvGraphicFramePr>
        <p:xfrm>
          <a:off x="366357" y="5878087"/>
          <a:ext cx="4162425" cy="587375"/>
        </p:xfrm>
        <a:graphic>
          <a:graphicData uri="http://schemas.openxmlformats.org/presentationml/2006/ole">
            <mc:AlternateContent xmlns:mc="http://schemas.openxmlformats.org/markup-compatibility/2006">
              <mc:Choice xmlns:v="urn:schemas-microsoft-com:vml" Requires="v">
                <p:oleObj spid="_x0000_s153660" name="Equation" r:id="rId5" imgW="1816100" imgH="241300" progId="Equation.3">
                  <p:embed/>
                </p:oleObj>
              </mc:Choice>
              <mc:Fallback>
                <p:oleObj name="Equation" r:id="rId5" imgW="1816100" imgH="241300" progId="Equation.3">
                  <p:embed/>
                  <p:pic>
                    <p:nvPicPr>
                      <p:cNvPr id="0" name=""/>
                      <p:cNvPicPr>
                        <a:picLocks noChangeAspect="1" noChangeArrowheads="1"/>
                      </p:cNvPicPr>
                      <p:nvPr/>
                    </p:nvPicPr>
                    <p:blipFill>
                      <a:blip r:embed="rId6"/>
                      <a:srcRect/>
                      <a:stretch>
                        <a:fillRect/>
                      </a:stretch>
                    </p:blipFill>
                    <p:spPr bwMode="auto">
                      <a:xfrm>
                        <a:off x="366357" y="5878087"/>
                        <a:ext cx="416242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graphicFrame>
        <p:nvGraphicFramePr>
          <p:cNvPr id="40" name="Object 38"/>
          <p:cNvGraphicFramePr>
            <a:graphicFrameLocks noChangeAspect="1"/>
          </p:cNvGraphicFramePr>
          <p:nvPr>
            <p:extLst>
              <p:ext uri="{D42A27DB-BD31-4B8C-83A1-F6EECF244321}">
                <p14:modId xmlns:p14="http://schemas.microsoft.com/office/powerpoint/2010/main" val="3328088891"/>
              </p:ext>
            </p:extLst>
          </p:nvPr>
        </p:nvGraphicFramePr>
        <p:xfrm>
          <a:off x="6393160" y="3284984"/>
          <a:ext cx="3375025" cy="588963"/>
        </p:xfrm>
        <a:graphic>
          <a:graphicData uri="http://schemas.openxmlformats.org/presentationml/2006/ole">
            <mc:AlternateContent xmlns:mc="http://schemas.openxmlformats.org/markup-compatibility/2006">
              <mc:Choice xmlns:v="urn:schemas-microsoft-com:vml" Requires="v">
                <p:oleObj spid="_x0000_s153661" name="Equation" r:id="rId7" imgW="1473200" imgH="241300" progId="Equation.3">
                  <p:embed/>
                </p:oleObj>
              </mc:Choice>
              <mc:Fallback>
                <p:oleObj name="Equation" r:id="rId7" imgW="1473200" imgH="241300" progId="Equation.3">
                  <p:embed/>
                  <p:pic>
                    <p:nvPicPr>
                      <p:cNvPr id="0" name=""/>
                      <p:cNvPicPr>
                        <a:picLocks noChangeAspect="1" noChangeArrowheads="1"/>
                      </p:cNvPicPr>
                      <p:nvPr/>
                    </p:nvPicPr>
                    <p:blipFill>
                      <a:blip r:embed="rId8"/>
                      <a:srcRect/>
                      <a:stretch>
                        <a:fillRect/>
                      </a:stretch>
                    </p:blipFill>
                    <p:spPr bwMode="auto">
                      <a:xfrm>
                        <a:off x="6393160" y="3284984"/>
                        <a:ext cx="3375025"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graphicFrame>
        <p:nvGraphicFramePr>
          <p:cNvPr id="41" name="Object 38"/>
          <p:cNvGraphicFramePr>
            <a:graphicFrameLocks noChangeAspect="1"/>
          </p:cNvGraphicFramePr>
          <p:nvPr>
            <p:extLst>
              <p:ext uri="{D42A27DB-BD31-4B8C-83A1-F6EECF244321}">
                <p14:modId xmlns:p14="http://schemas.microsoft.com/office/powerpoint/2010/main" val="4097737255"/>
              </p:ext>
            </p:extLst>
          </p:nvPr>
        </p:nvGraphicFramePr>
        <p:xfrm>
          <a:off x="5385048" y="5877272"/>
          <a:ext cx="4248150" cy="587375"/>
        </p:xfrm>
        <a:graphic>
          <a:graphicData uri="http://schemas.openxmlformats.org/presentationml/2006/ole">
            <mc:AlternateContent xmlns:mc="http://schemas.openxmlformats.org/markup-compatibility/2006">
              <mc:Choice xmlns:v="urn:schemas-microsoft-com:vml" Requires="v">
                <p:oleObj spid="_x0000_s153662" name="Equation" r:id="rId9" imgW="1854200" imgH="241300" progId="Equation.3">
                  <p:embed/>
                </p:oleObj>
              </mc:Choice>
              <mc:Fallback>
                <p:oleObj name="Equation" r:id="rId9" imgW="1854200" imgH="241300" progId="Equation.3">
                  <p:embed/>
                  <p:pic>
                    <p:nvPicPr>
                      <p:cNvPr id="0" name=""/>
                      <p:cNvPicPr>
                        <a:picLocks noChangeAspect="1" noChangeArrowheads="1"/>
                      </p:cNvPicPr>
                      <p:nvPr/>
                    </p:nvPicPr>
                    <p:blipFill>
                      <a:blip r:embed="rId10"/>
                      <a:srcRect/>
                      <a:stretch>
                        <a:fillRect/>
                      </a:stretch>
                    </p:blipFill>
                    <p:spPr bwMode="auto">
                      <a:xfrm>
                        <a:off x="5385048" y="5877272"/>
                        <a:ext cx="424815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GB" dirty="0" smtClean="0">
                <a:latin typeface="+mn-lt"/>
              </a:rPr>
              <a:t>Example: a linear model of interacting visual regions</a:t>
            </a:r>
            <a:endParaRPr lang="en-GB" dirty="0">
              <a:latin typeface="+mn-lt"/>
            </a:endParaRPr>
          </a:p>
        </p:txBody>
      </p:sp>
      <p:graphicFrame>
        <p:nvGraphicFramePr>
          <p:cNvPr id="153607" name="Object 7"/>
          <p:cNvGraphicFramePr>
            <a:graphicFrameLocks noChangeAspect="1"/>
          </p:cNvGraphicFramePr>
          <p:nvPr/>
        </p:nvGraphicFramePr>
        <p:xfrm>
          <a:off x="2857500" y="4089400"/>
          <a:ext cx="4267200" cy="2413000"/>
        </p:xfrm>
        <a:graphic>
          <a:graphicData uri="http://schemas.openxmlformats.org/presentationml/2006/ole">
            <mc:AlternateContent xmlns:mc="http://schemas.openxmlformats.org/markup-compatibility/2006">
              <mc:Choice xmlns:v="urn:schemas-microsoft-com:vml" Requires="v">
                <p:oleObj spid="_x0000_s171022" name="Equation" r:id="rId3" imgW="1855800" imgH="978120" progId="Equation.3">
                  <p:embed/>
                </p:oleObj>
              </mc:Choice>
              <mc:Fallback>
                <p:oleObj name="Equation" r:id="rId3" imgW="1855800" imgH="978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4089400"/>
                        <a:ext cx="426720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7"/>
                                </a:schemeClr>
                              </a:outerShdw>
                            </a:effectLst>
                          </a14:hiddenEffects>
                        </a:ext>
                      </a:extLst>
                    </p:spPr>
                  </p:pic>
                </p:oleObj>
              </mc:Fallback>
            </mc:AlternateContent>
          </a:graphicData>
        </a:graphic>
      </p:graphicFrame>
      <p:sp>
        <p:nvSpPr>
          <p:cNvPr id="53" name="Text Box 26"/>
          <p:cNvSpPr txBox="1">
            <a:spLocks noChangeArrowheads="1"/>
          </p:cNvSpPr>
          <p:nvPr/>
        </p:nvSpPr>
        <p:spPr bwMode="auto">
          <a:xfrm>
            <a:off x="5673080" y="1124744"/>
            <a:ext cx="3300904" cy="1938992"/>
          </a:xfrm>
          <a:prstGeom prst="rect">
            <a:avLst/>
          </a:prstGeom>
          <a:noFill/>
          <a:ln w="9525">
            <a:noFill/>
            <a:miter lim="800000"/>
            <a:headEnd/>
            <a:tailEnd/>
          </a:ln>
        </p:spPr>
        <p:txBody>
          <a:bodyPr wrap="none">
            <a:spAutoFit/>
          </a:bodyPr>
          <a:lstStyle/>
          <a:p>
            <a:r>
              <a:rPr lang="de-DE" sz="2000" b="0" dirty="0" smtClean="0"/>
              <a:t>Visual </a:t>
            </a:r>
            <a:r>
              <a:rPr lang="de-DE" sz="2000" b="0" dirty="0"/>
              <a:t>input in the  </a:t>
            </a:r>
            <a:r>
              <a:rPr lang="de-DE" sz="2000" b="0" dirty="0" smtClean="0"/>
              <a:t>visual field</a:t>
            </a:r>
            <a:r>
              <a:rPr lang="de-DE" sz="2000" b="0" dirty="0"/>
              <a:t/>
            </a:r>
            <a:br>
              <a:rPr lang="de-DE" sz="2000" b="0" dirty="0"/>
            </a:br>
            <a:r>
              <a:rPr lang="de-DE" sz="2000" b="0" dirty="0"/>
              <a:t> - left (LVF)</a:t>
            </a:r>
            <a:br>
              <a:rPr lang="de-DE" sz="2000" b="0" dirty="0"/>
            </a:br>
            <a:r>
              <a:rPr lang="de-DE" sz="2000" b="0" dirty="0"/>
              <a:t> - right (RVF)</a:t>
            </a:r>
            <a:br>
              <a:rPr lang="de-DE" sz="2000" b="0" dirty="0"/>
            </a:br>
            <a:endParaRPr lang="de-DE" sz="2000" b="0" dirty="0"/>
          </a:p>
          <a:p>
            <a:r>
              <a:rPr lang="de-DE" sz="2000" b="0" dirty="0"/>
              <a:t>LG = </a:t>
            </a:r>
            <a:r>
              <a:rPr lang="de-DE" sz="2000" b="0" dirty="0" err="1"/>
              <a:t>lingual</a:t>
            </a:r>
            <a:r>
              <a:rPr lang="de-DE" sz="2000" b="0" dirty="0"/>
              <a:t> </a:t>
            </a:r>
            <a:r>
              <a:rPr lang="de-DE" sz="2000" b="0" dirty="0" err="1"/>
              <a:t>gyrus</a:t>
            </a:r>
            <a:endParaRPr lang="de-DE" sz="2000" b="0" dirty="0"/>
          </a:p>
          <a:p>
            <a:r>
              <a:rPr lang="de-DE" sz="2000" b="0" dirty="0"/>
              <a:t>FG = fusiform </a:t>
            </a:r>
            <a:r>
              <a:rPr lang="de-DE" sz="2000" b="0" dirty="0" smtClean="0"/>
              <a:t>gyrus</a:t>
            </a:r>
            <a:endParaRPr lang="de-DE" sz="2000" b="0" dirty="0"/>
          </a:p>
        </p:txBody>
      </p:sp>
      <p:grpSp>
        <p:nvGrpSpPr>
          <p:cNvPr id="143" name="Group 142"/>
          <p:cNvGrpSpPr/>
          <p:nvPr/>
        </p:nvGrpSpPr>
        <p:grpSpPr>
          <a:xfrm>
            <a:off x="488504" y="1171056"/>
            <a:ext cx="4968552" cy="2341313"/>
            <a:chOff x="488504" y="1171056"/>
            <a:chExt cx="4968552" cy="2341313"/>
          </a:xfrm>
        </p:grpSpPr>
        <p:cxnSp>
          <p:nvCxnSpPr>
            <p:cNvPr id="92" name="AutoShape 2"/>
            <p:cNvCxnSpPr>
              <a:cxnSpLocks noChangeShapeType="1"/>
              <a:stCxn id="126" idx="3"/>
            </p:cNvCxnSpPr>
            <p:nvPr/>
          </p:nvCxnSpPr>
          <p:spPr bwMode="auto">
            <a:xfrm flipH="1">
              <a:off x="1361925" y="3204727"/>
              <a:ext cx="495866" cy="85860"/>
            </a:xfrm>
            <a:prstGeom prst="straightConnector1">
              <a:avLst/>
            </a:prstGeom>
            <a:noFill/>
            <a:ln w="38100">
              <a:solidFill>
                <a:schemeClr val="tx1"/>
              </a:solidFill>
              <a:prstDash val="sysDot"/>
              <a:round/>
              <a:headEnd type="triangle" w="med" len="med"/>
              <a:tailEnd/>
            </a:ln>
          </p:spPr>
        </p:cxnSp>
        <p:cxnSp>
          <p:nvCxnSpPr>
            <p:cNvPr id="93" name="AutoShape 3"/>
            <p:cNvCxnSpPr>
              <a:cxnSpLocks noChangeShapeType="1"/>
              <a:stCxn id="120" idx="3"/>
              <a:endCxn id="126" idx="1"/>
            </p:cNvCxnSpPr>
            <p:nvPr/>
          </p:nvCxnSpPr>
          <p:spPr bwMode="auto">
            <a:xfrm>
              <a:off x="1857791" y="1785616"/>
              <a:ext cx="0" cy="909993"/>
            </a:xfrm>
            <a:prstGeom prst="straightConnector1">
              <a:avLst/>
            </a:prstGeom>
            <a:noFill/>
            <a:ln w="38100">
              <a:solidFill>
                <a:schemeClr val="tx1"/>
              </a:solidFill>
              <a:round/>
              <a:headEnd type="triangle" w="med" len="med"/>
              <a:tailEnd/>
            </a:ln>
          </p:spPr>
        </p:cxnSp>
        <p:cxnSp>
          <p:nvCxnSpPr>
            <p:cNvPr id="94" name="AutoShape 4"/>
            <p:cNvCxnSpPr>
              <a:cxnSpLocks noChangeShapeType="1"/>
              <a:stCxn id="124" idx="5"/>
            </p:cNvCxnSpPr>
            <p:nvPr/>
          </p:nvCxnSpPr>
          <p:spPr bwMode="auto">
            <a:xfrm>
              <a:off x="3722913" y="3205574"/>
              <a:ext cx="650185" cy="15002"/>
            </a:xfrm>
            <a:prstGeom prst="straightConnector1">
              <a:avLst/>
            </a:prstGeom>
            <a:noFill/>
            <a:ln w="38100">
              <a:solidFill>
                <a:schemeClr val="tx1"/>
              </a:solidFill>
              <a:prstDash val="sysDot"/>
              <a:round/>
              <a:headEnd type="triangle" w="med" len="med"/>
              <a:tailEnd/>
            </a:ln>
          </p:spPr>
        </p:cxnSp>
        <p:sp>
          <p:nvSpPr>
            <p:cNvPr id="126" name="Oval 6"/>
            <p:cNvSpPr>
              <a:spLocks noChangeArrowheads="1"/>
            </p:cNvSpPr>
            <p:nvPr/>
          </p:nvSpPr>
          <p:spPr bwMode="auto">
            <a:xfrm>
              <a:off x="1752349" y="2590168"/>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127" name="Text Box 7"/>
            <p:cNvSpPr txBox="1">
              <a:spLocks noChangeArrowheads="1"/>
            </p:cNvSpPr>
            <p:nvPr/>
          </p:nvSpPr>
          <p:spPr bwMode="auto">
            <a:xfrm>
              <a:off x="1887652" y="2691012"/>
              <a:ext cx="449395" cy="564926"/>
            </a:xfrm>
            <a:prstGeom prst="rect">
              <a:avLst/>
            </a:prstGeom>
            <a:noFill/>
            <a:ln w="9525">
              <a:noFill/>
              <a:miter lim="800000"/>
              <a:headEnd/>
              <a:tailEnd/>
            </a:ln>
          </p:spPr>
          <p:txBody>
            <a:bodyPr wrap="none">
              <a:spAutoFit/>
            </a:bodyPr>
            <a:lstStyle/>
            <a:p>
              <a:pPr algn="ctr" eaLnBrk="0" hangingPunct="0"/>
              <a:r>
                <a:rPr lang="de-DE" sz="1600"/>
                <a:t>LG</a:t>
              </a:r>
            </a:p>
            <a:p>
              <a:pPr algn="ctr" eaLnBrk="0" hangingPunct="0"/>
              <a:r>
                <a:rPr lang="de-DE" sz="1600"/>
                <a:t>left</a:t>
              </a:r>
            </a:p>
          </p:txBody>
        </p:sp>
        <p:sp>
          <p:nvSpPr>
            <p:cNvPr id="124" name="Oval 9"/>
            <p:cNvSpPr>
              <a:spLocks noChangeArrowheads="1"/>
            </p:cNvSpPr>
            <p:nvPr/>
          </p:nvSpPr>
          <p:spPr bwMode="auto">
            <a:xfrm>
              <a:off x="3108355" y="2591015"/>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125" name="Text Box 10"/>
            <p:cNvSpPr txBox="1">
              <a:spLocks noChangeArrowheads="1"/>
            </p:cNvSpPr>
            <p:nvPr/>
          </p:nvSpPr>
          <p:spPr bwMode="auto">
            <a:xfrm>
              <a:off x="3195943" y="2689469"/>
              <a:ext cx="544825" cy="568012"/>
            </a:xfrm>
            <a:prstGeom prst="rect">
              <a:avLst/>
            </a:prstGeom>
            <a:noFill/>
            <a:ln w="9525">
              <a:noFill/>
              <a:miter lim="800000"/>
              <a:headEnd/>
              <a:tailEnd/>
            </a:ln>
          </p:spPr>
          <p:txBody>
            <a:bodyPr wrap="none">
              <a:spAutoFit/>
            </a:bodyPr>
            <a:lstStyle/>
            <a:p>
              <a:pPr algn="ctr" eaLnBrk="0" hangingPunct="0"/>
              <a:r>
                <a:rPr lang="de-DE" sz="1600" dirty="0"/>
                <a:t>LG</a:t>
              </a:r>
            </a:p>
            <a:p>
              <a:pPr algn="ctr" eaLnBrk="0" hangingPunct="0"/>
              <a:r>
                <a:rPr lang="de-DE" sz="1600" dirty="0" err="1"/>
                <a:t>right</a:t>
              </a:r>
              <a:endParaRPr lang="de-DE" sz="1600" dirty="0"/>
            </a:p>
          </p:txBody>
        </p:sp>
        <p:cxnSp>
          <p:nvCxnSpPr>
            <p:cNvPr id="97" name="AutoShape 11"/>
            <p:cNvCxnSpPr>
              <a:cxnSpLocks noChangeShapeType="1"/>
              <a:stCxn id="126" idx="5"/>
              <a:endCxn id="124" idx="3"/>
            </p:cNvCxnSpPr>
            <p:nvPr/>
          </p:nvCxnSpPr>
          <p:spPr bwMode="auto">
            <a:xfrm>
              <a:off x="2366907" y="3204727"/>
              <a:ext cx="846890" cy="847"/>
            </a:xfrm>
            <a:prstGeom prst="straightConnector1">
              <a:avLst/>
            </a:prstGeom>
            <a:noFill/>
            <a:ln w="38100">
              <a:solidFill>
                <a:schemeClr val="tx1"/>
              </a:solidFill>
              <a:round/>
              <a:headEnd/>
              <a:tailEnd type="triangle" w="med" len="med"/>
            </a:ln>
          </p:spPr>
        </p:cxnSp>
        <p:sp>
          <p:nvSpPr>
            <p:cNvPr id="98" name="Text Box 12"/>
            <p:cNvSpPr txBox="1">
              <a:spLocks noChangeArrowheads="1"/>
            </p:cNvSpPr>
            <p:nvPr/>
          </p:nvSpPr>
          <p:spPr bwMode="auto">
            <a:xfrm>
              <a:off x="488504" y="3150561"/>
              <a:ext cx="556071" cy="361808"/>
            </a:xfrm>
            <a:prstGeom prst="rect">
              <a:avLst/>
            </a:prstGeom>
            <a:noFill/>
            <a:ln w="9525">
              <a:noFill/>
              <a:miter lim="800000"/>
              <a:headEnd/>
              <a:tailEnd/>
            </a:ln>
          </p:spPr>
          <p:txBody>
            <a:bodyPr wrap="none" tIns="18000">
              <a:spAutoFit/>
            </a:bodyPr>
            <a:lstStyle/>
            <a:p>
              <a:r>
                <a:rPr lang="de-DE" sz="2000" dirty="0"/>
                <a:t>RVF</a:t>
              </a:r>
            </a:p>
          </p:txBody>
        </p:sp>
        <p:sp>
          <p:nvSpPr>
            <p:cNvPr id="99" name="Text Box 13"/>
            <p:cNvSpPr txBox="1">
              <a:spLocks noChangeArrowheads="1"/>
            </p:cNvSpPr>
            <p:nvPr/>
          </p:nvSpPr>
          <p:spPr bwMode="auto">
            <a:xfrm>
              <a:off x="4441536" y="3150561"/>
              <a:ext cx="511464" cy="361808"/>
            </a:xfrm>
            <a:prstGeom prst="rect">
              <a:avLst/>
            </a:prstGeom>
            <a:noFill/>
            <a:ln w="9525">
              <a:noFill/>
              <a:miter lim="800000"/>
              <a:headEnd/>
              <a:tailEnd/>
            </a:ln>
          </p:spPr>
          <p:txBody>
            <a:bodyPr wrap="none" tIns="18000">
              <a:spAutoFit/>
            </a:bodyPr>
            <a:lstStyle/>
            <a:p>
              <a:r>
                <a:rPr lang="de-DE" sz="2000" dirty="0"/>
                <a:t>LVF</a:t>
              </a:r>
            </a:p>
          </p:txBody>
        </p:sp>
        <p:sp>
          <p:nvSpPr>
            <p:cNvPr id="122" name="Oval 15"/>
            <p:cNvSpPr>
              <a:spLocks noChangeArrowheads="1"/>
            </p:cNvSpPr>
            <p:nvPr/>
          </p:nvSpPr>
          <p:spPr bwMode="auto">
            <a:xfrm>
              <a:off x="3108355" y="1171057"/>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123" name="Text Box 16"/>
            <p:cNvSpPr txBox="1">
              <a:spLocks noChangeArrowheads="1"/>
            </p:cNvSpPr>
            <p:nvPr/>
          </p:nvSpPr>
          <p:spPr bwMode="auto">
            <a:xfrm>
              <a:off x="3195943" y="1269511"/>
              <a:ext cx="544825" cy="568012"/>
            </a:xfrm>
            <a:prstGeom prst="rect">
              <a:avLst/>
            </a:prstGeom>
            <a:noFill/>
            <a:ln w="9525">
              <a:noFill/>
              <a:miter lim="800000"/>
              <a:headEnd/>
              <a:tailEnd/>
            </a:ln>
          </p:spPr>
          <p:txBody>
            <a:bodyPr wrap="none">
              <a:spAutoFit/>
            </a:bodyPr>
            <a:lstStyle/>
            <a:p>
              <a:pPr algn="ctr" eaLnBrk="0" hangingPunct="0"/>
              <a:r>
                <a:rPr lang="de-DE" sz="1600" dirty="0"/>
                <a:t>FG</a:t>
              </a:r>
            </a:p>
            <a:p>
              <a:pPr algn="ctr" eaLnBrk="0" hangingPunct="0"/>
              <a:r>
                <a:rPr lang="de-DE" sz="1600" dirty="0"/>
                <a:t>right</a:t>
              </a:r>
            </a:p>
          </p:txBody>
        </p:sp>
        <p:cxnSp>
          <p:nvCxnSpPr>
            <p:cNvPr id="101" name="AutoShape 17"/>
            <p:cNvCxnSpPr>
              <a:cxnSpLocks noChangeShapeType="1"/>
              <a:stCxn id="122" idx="3"/>
              <a:endCxn id="124" idx="1"/>
            </p:cNvCxnSpPr>
            <p:nvPr/>
          </p:nvCxnSpPr>
          <p:spPr bwMode="auto">
            <a:xfrm>
              <a:off x="3213797" y="1785616"/>
              <a:ext cx="0" cy="910840"/>
            </a:xfrm>
            <a:prstGeom prst="straightConnector1">
              <a:avLst/>
            </a:prstGeom>
            <a:noFill/>
            <a:ln w="38100">
              <a:solidFill>
                <a:schemeClr val="tx1"/>
              </a:solidFill>
              <a:round/>
              <a:headEnd type="triangle" w="med" len="med"/>
              <a:tailEnd/>
            </a:ln>
          </p:spPr>
        </p:cxnSp>
        <p:sp>
          <p:nvSpPr>
            <p:cNvPr id="120" name="Oval 19"/>
            <p:cNvSpPr>
              <a:spLocks noChangeArrowheads="1"/>
            </p:cNvSpPr>
            <p:nvPr/>
          </p:nvSpPr>
          <p:spPr bwMode="auto">
            <a:xfrm>
              <a:off x="1752349" y="1171057"/>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121" name="Text Box 20"/>
            <p:cNvSpPr txBox="1">
              <a:spLocks noChangeArrowheads="1"/>
            </p:cNvSpPr>
            <p:nvPr/>
          </p:nvSpPr>
          <p:spPr bwMode="auto">
            <a:xfrm>
              <a:off x="1887881" y="1271055"/>
              <a:ext cx="448936" cy="564925"/>
            </a:xfrm>
            <a:prstGeom prst="rect">
              <a:avLst/>
            </a:prstGeom>
            <a:noFill/>
            <a:ln w="9525">
              <a:noFill/>
              <a:miter lim="800000"/>
              <a:headEnd/>
              <a:tailEnd/>
            </a:ln>
          </p:spPr>
          <p:txBody>
            <a:bodyPr wrap="none">
              <a:spAutoFit/>
            </a:bodyPr>
            <a:lstStyle/>
            <a:p>
              <a:pPr algn="ctr" eaLnBrk="0" hangingPunct="0"/>
              <a:r>
                <a:rPr lang="de-DE" sz="1600" dirty="0"/>
                <a:t>FG</a:t>
              </a:r>
            </a:p>
            <a:p>
              <a:pPr algn="ctr" eaLnBrk="0" hangingPunct="0"/>
              <a:r>
                <a:rPr lang="de-DE" sz="1600" dirty="0"/>
                <a:t>left</a:t>
              </a:r>
            </a:p>
          </p:txBody>
        </p:sp>
        <p:cxnSp>
          <p:nvCxnSpPr>
            <p:cNvPr id="103" name="AutoShape 21"/>
            <p:cNvCxnSpPr>
              <a:cxnSpLocks noChangeShapeType="1"/>
              <a:stCxn id="124" idx="1"/>
              <a:endCxn id="126" idx="7"/>
            </p:cNvCxnSpPr>
            <p:nvPr/>
          </p:nvCxnSpPr>
          <p:spPr bwMode="auto">
            <a:xfrm flipH="1" flipV="1">
              <a:off x="2366907" y="2695609"/>
              <a:ext cx="846890" cy="847"/>
            </a:xfrm>
            <a:prstGeom prst="straightConnector1">
              <a:avLst/>
            </a:prstGeom>
            <a:noFill/>
            <a:ln w="38100">
              <a:solidFill>
                <a:schemeClr val="tx1"/>
              </a:solidFill>
              <a:round/>
              <a:headEnd/>
              <a:tailEnd type="triangle" w="med" len="med"/>
            </a:ln>
          </p:spPr>
        </p:cxnSp>
        <p:cxnSp>
          <p:nvCxnSpPr>
            <p:cNvPr id="104" name="AutoShape 22"/>
            <p:cNvCxnSpPr>
              <a:cxnSpLocks noChangeShapeType="1"/>
              <a:stCxn id="124" idx="7"/>
              <a:endCxn id="122" idx="5"/>
            </p:cNvCxnSpPr>
            <p:nvPr/>
          </p:nvCxnSpPr>
          <p:spPr bwMode="auto">
            <a:xfrm flipV="1">
              <a:off x="3722913" y="1785616"/>
              <a:ext cx="0" cy="910840"/>
            </a:xfrm>
            <a:prstGeom prst="straightConnector1">
              <a:avLst/>
            </a:prstGeom>
            <a:noFill/>
            <a:ln w="38100">
              <a:solidFill>
                <a:schemeClr val="tx1"/>
              </a:solidFill>
              <a:round/>
              <a:headEnd type="triangle" w="med" len="med"/>
              <a:tailEnd/>
            </a:ln>
          </p:spPr>
        </p:cxnSp>
        <p:cxnSp>
          <p:nvCxnSpPr>
            <p:cNvPr id="105" name="AutoShape 23"/>
            <p:cNvCxnSpPr>
              <a:cxnSpLocks noChangeShapeType="1"/>
              <a:stCxn id="126" idx="7"/>
              <a:endCxn id="120" idx="5"/>
            </p:cNvCxnSpPr>
            <p:nvPr/>
          </p:nvCxnSpPr>
          <p:spPr bwMode="auto">
            <a:xfrm flipV="1">
              <a:off x="2366907" y="1785616"/>
              <a:ext cx="0" cy="909993"/>
            </a:xfrm>
            <a:prstGeom prst="straightConnector1">
              <a:avLst/>
            </a:prstGeom>
            <a:noFill/>
            <a:ln w="38100">
              <a:solidFill>
                <a:schemeClr val="tx1"/>
              </a:solidFill>
              <a:round/>
              <a:headEnd type="triangle" w="med" len="med"/>
              <a:tailEnd/>
            </a:ln>
          </p:spPr>
        </p:cxnSp>
        <p:cxnSp>
          <p:nvCxnSpPr>
            <p:cNvPr id="106" name="AutoShape 24"/>
            <p:cNvCxnSpPr>
              <a:cxnSpLocks noChangeShapeType="1"/>
              <a:stCxn id="122" idx="1"/>
              <a:endCxn id="120" idx="7"/>
            </p:cNvCxnSpPr>
            <p:nvPr/>
          </p:nvCxnSpPr>
          <p:spPr bwMode="auto">
            <a:xfrm flipH="1">
              <a:off x="2366907" y="1276498"/>
              <a:ext cx="846890" cy="0"/>
            </a:xfrm>
            <a:prstGeom prst="straightConnector1">
              <a:avLst/>
            </a:prstGeom>
            <a:noFill/>
            <a:ln w="38100">
              <a:solidFill>
                <a:schemeClr val="tx1"/>
              </a:solidFill>
              <a:round/>
              <a:headEnd/>
              <a:tailEnd type="triangle" w="med" len="med"/>
            </a:ln>
          </p:spPr>
        </p:cxnSp>
        <p:cxnSp>
          <p:nvCxnSpPr>
            <p:cNvPr id="107" name="AutoShape 25"/>
            <p:cNvCxnSpPr>
              <a:cxnSpLocks noChangeShapeType="1"/>
              <a:stCxn id="120" idx="5"/>
              <a:endCxn id="122" idx="3"/>
            </p:cNvCxnSpPr>
            <p:nvPr/>
          </p:nvCxnSpPr>
          <p:spPr bwMode="auto">
            <a:xfrm>
              <a:off x="2366907" y="1785616"/>
              <a:ext cx="846890" cy="0"/>
            </a:xfrm>
            <a:prstGeom prst="straightConnector1">
              <a:avLst/>
            </a:prstGeom>
            <a:noFill/>
            <a:ln w="38100">
              <a:solidFill>
                <a:schemeClr val="tx1"/>
              </a:solidFill>
              <a:round/>
              <a:headEnd/>
              <a:tailEnd type="triangle" w="med" len="med"/>
            </a:ln>
          </p:spPr>
        </p:cxnSp>
        <p:sp>
          <p:nvSpPr>
            <p:cNvPr id="108" name="Text Box 27"/>
            <p:cNvSpPr txBox="1">
              <a:spLocks noChangeArrowheads="1"/>
            </p:cNvSpPr>
            <p:nvPr/>
          </p:nvSpPr>
          <p:spPr bwMode="auto">
            <a:xfrm>
              <a:off x="1486957" y="2769217"/>
              <a:ext cx="344612" cy="359099"/>
            </a:xfrm>
            <a:prstGeom prst="rect">
              <a:avLst/>
            </a:prstGeom>
            <a:noFill/>
            <a:ln w="9525">
              <a:noFill/>
              <a:miter lim="800000"/>
              <a:headEnd/>
              <a:tailEnd/>
            </a:ln>
          </p:spPr>
          <p:txBody>
            <a:bodyPr wrap="none">
              <a:spAutoFit/>
            </a:bodyPr>
            <a:lstStyle/>
            <a:p>
              <a:r>
                <a:rPr lang="de-DE" sz="1800"/>
                <a:t>x</a:t>
              </a:r>
              <a:r>
                <a:rPr lang="de-DE" sz="1800" baseline="-25000"/>
                <a:t>1</a:t>
              </a:r>
            </a:p>
          </p:txBody>
        </p:sp>
        <p:sp>
          <p:nvSpPr>
            <p:cNvPr id="109" name="Text Box 28"/>
            <p:cNvSpPr txBox="1">
              <a:spLocks noChangeArrowheads="1"/>
            </p:cNvSpPr>
            <p:nvPr/>
          </p:nvSpPr>
          <p:spPr bwMode="auto">
            <a:xfrm>
              <a:off x="3769412" y="2773847"/>
              <a:ext cx="344612" cy="359099"/>
            </a:xfrm>
            <a:prstGeom prst="rect">
              <a:avLst/>
            </a:prstGeom>
            <a:noFill/>
            <a:ln w="9525">
              <a:noFill/>
              <a:miter lim="800000"/>
              <a:headEnd/>
              <a:tailEnd/>
            </a:ln>
          </p:spPr>
          <p:txBody>
            <a:bodyPr wrap="none">
              <a:spAutoFit/>
            </a:bodyPr>
            <a:lstStyle/>
            <a:p>
              <a:r>
                <a:rPr lang="de-DE" sz="1800"/>
                <a:t>x</a:t>
              </a:r>
              <a:r>
                <a:rPr lang="de-DE" sz="1800" baseline="-25000"/>
                <a:t>2</a:t>
              </a:r>
            </a:p>
          </p:txBody>
        </p:sp>
        <p:sp>
          <p:nvSpPr>
            <p:cNvPr id="110" name="Text Box 29"/>
            <p:cNvSpPr txBox="1">
              <a:spLocks noChangeArrowheads="1"/>
            </p:cNvSpPr>
            <p:nvPr/>
          </p:nvSpPr>
          <p:spPr bwMode="auto">
            <a:xfrm>
              <a:off x="3753430" y="1373881"/>
              <a:ext cx="344612" cy="359099"/>
            </a:xfrm>
            <a:prstGeom prst="rect">
              <a:avLst/>
            </a:prstGeom>
            <a:noFill/>
            <a:ln w="9525">
              <a:noFill/>
              <a:miter lim="800000"/>
              <a:headEnd/>
              <a:tailEnd/>
            </a:ln>
          </p:spPr>
          <p:txBody>
            <a:bodyPr wrap="none">
              <a:spAutoFit/>
            </a:bodyPr>
            <a:lstStyle/>
            <a:p>
              <a:r>
                <a:rPr lang="de-DE" sz="1800"/>
                <a:t>x</a:t>
              </a:r>
              <a:r>
                <a:rPr lang="de-DE" sz="1800" baseline="-25000"/>
                <a:t>4</a:t>
              </a:r>
            </a:p>
          </p:txBody>
        </p:sp>
        <p:sp>
          <p:nvSpPr>
            <p:cNvPr id="111" name="Text Box 30"/>
            <p:cNvSpPr txBox="1">
              <a:spLocks noChangeArrowheads="1"/>
            </p:cNvSpPr>
            <p:nvPr/>
          </p:nvSpPr>
          <p:spPr bwMode="auto">
            <a:xfrm>
              <a:off x="1479693" y="1378511"/>
              <a:ext cx="344612" cy="359099"/>
            </a:xfrm>
            <a:prstGeom prst="rect">
              <a:avLst/>
            </a:prstGeom>
            <a:noFill/>
            <a:ln w="9525">
              <a:noFill/>
              <a:miter lim="800000"/>
              <a:headEnd/>
              <a:tailEnd/>
            </a:ln>
          </p:spPr>
          <p:txBody>
            <a:bodyPr wrap="none">
              <a:spAutoFit/>
            </a:bodyPr>
            <a:lstStyle/>
            <a:p>
              <a:r>
                <a:rPr lang="de-DE" sz="1800" dirty="0"/>
                <a:t>x</a:t>
              </a:r>
              <a:r>
                <a:rPr lang="de-DE" sz="1800" baseline="-25000" dirty="0"/>
                <a:t>3</a:t>
              </a:r>
            </a:p>
          </p:txBody>
        </p:sp>
        <p:cxnSp>
          <p:nvCxnSpPr>
            <p:cNvPr id="112" name="AutoShape 31"/>
            <p:cNvCxnSpPr>
              <a:cxnSpLocks noChangeShapeType="1"/>
              <a:stCxn id="126" idx="4"/>
              <a:endCxn id="126" idx="5"/>
            </p:cNvCxnSpPr>
            <p:nvPr/>
          </p:nvCxnSpPr>
          <p:spPr bwMode="auto">
            <a:xfrm rot="5400000" flipH="1" flipV="1">
              <a:off x="2186907" y="3130169"/>
              <a:ext cx="105441" cy="254558"/>
            </a:xfrm>
            <a:prstGeom prst="curvedConnector3">
              <a:avLst>
                <a:gd name="adj1" fmla="val -216804"/>
              </a:avLst>
            </a:prstGeom>
            <a:noFill/>
            <a:ln w="38100">
              <a:solidFill>
                <a:srgbClr val="FFFFFF"/>
              </a:solidFill>
              <a:round/>
              <a:headEnd/>
              <a:tailEnd type="triangle" w="med" len="med"/>
            </a:ln>
          </p:spPr>
        </p:cxnSp>
        <p:cxnSp>
          <p:nvCxnSpPr>
            <p:cNvPr id="113" name="AutoShape 32"/>
            <p:cNvCxnSpPr>
              <a:cxnSpLocks noChangeShapeType="1"/>
              <a:stCxn id="124" idx="4"/>
              <a:endCxn id="124" idx="3"/>
            </p:cNvCxnSpPr>
            <p:nvPr/>
          </p:nvCxnSpPr>
          <p:spPr bwMode="auto">
            <a:xfrm rot="5400000" flipH="1">
              <a:off x="3288355" y="3131016"/>
              <a:ext cx="105441" cy="254558"/>
            </a:xfrm>
            <a:prstGeom prst="curvedConnector3">
              <a:avLst>
                <a:gd name="adj1" fmla="val -216804"/>
              </a:avLst>
            </a:prstGeom>
            <a:noFill/>
            <a:ln w="38100">
              <a:solidFill>
                <a:srgbClr val="FFFFFF"/>
              </a:solidFill>
              <a:round/>
              <a:headEnd/>
              <a:tailEnd type="triangle" w="med" len="med"/>
            </a:ln>
          </p:spPr>
        </p:cxnSp>
        <p:cxnSp>
          <p:nvCxnSpPr>
            <p:cNvPr id="114" name="AutoShape 33"/>
            <p:cNvCxnSpPr>
              <a:cxnSpLocks noChangeShapeType="1"/>
              <a:stCxn id="120" idx="0"/>
              <a:endCxn id="120" idx="7"/>
            </p:cNvCxnSpPr>
            <p:nvPr/>
          </p:nvCxnSpPr>
          <p:spPr bwMode="auto">
            <a:xfrm rot="16200000" flipH="1">
              <a:off x="2186907" y="1096498"/>
              <a:ext cx="105441" cy="254558"/>
            </a:xfrm>
            <a:prstGeom prst="curvedConnector3">
              <a:avLst>
                <a:gd name="adj1" fmla="val -216804"/>
              </a:avLst>
            </a:prstGeom>
            <a:noFill/>
            <a:ln w="38100">
              <a:solidFill>
                <a:schemeClr val="tx1"/>
              </a:solidFill>
              <a:round/>
              <a:headEnd/>
              <a:tailEnd type="triangle" w="med" len="med"/>
            </a:ln>
          </p:spPr>
        </p:cxnSp>
        <p:cxnSp>
          <p:nvCxnSpPr>
            <p:cNvPr id="115" name="AutoShape 34"/>
            <p:cNvCxnSpPr>
              <a:cxnSpLocks noChangeShapeType="1"/>
              <a:stCxn id="122" idx="0"/>
              <a:endCxn id="122" idx="1"/>
            </p:cNvCxnSpPr>
            <p:nvPr/>
          </p:nvCxnSpPr>
          <p:spPr bwMode="auto">
            <a:xfrm rot="16200000" flipH="1" flipV="1">
              <a:off x="3288355" y="1096498"/>
              <a:ext cx="105441" cy="254558"/>
            </a:xfrm>
            <a:prstGeom prst="curvedConnector3">
              <a:avLst>
                <a:gd name="adj1" fmla="val -216804"/>
              </a:avLst>
            </a:prstGeom>
            <a:noFill/>
            <a:ln w="38100">
              <a:solidFill>
                <a:schemeClr val="tx1"/>
              </a:solidFill>
              <a:round/>
              <a:headEnd/>
              <a:tailEnd type="triangle" w="med" len="med"/>
            </a:ln>
          </p:spPr>
        </p:cxnSp>
        <p:sp>
          <p:nvSpPr>
            <p:cNvPr id="116" name="Text Box 35"/>
            <p:cNvSpPr txBox="1">
              <a:spLocks noChangeArrowheads="1"/>
            </p:cNvSpPr>
            <p:nvPr/>
          </p:nvSpPr>
          <p:spPr bwMode="auto">
            <a:xfrm>
              <a:off x="937932" y="3155817"/>
              <a:ext cx="373387" cy="356552"/>
            </a:xfrm>
            <a:prstGeom prst="rect">
              <a:avLst/>
            </a:prstGeom>
            <a:noFill/>
            <a:ln w="9525">
              <a:noFill/>
              <a:miter lim="800000"/>
              <a:headEnd/>
              <a:tailEnd/>
            </a:ln>
          </p:spPr>
          <p:txBody>
            <a:bodyPr wrap="none">
              <a:spAutoFit/>
            </a:bodyPr>
            <a:lstStyle/>
            <a:p>
              <a:r>
                <a:rPr lang="de-DE" sz="1800" dirty="0"/>
                <a:t>u</a:t>
              </a:r>
              <a:r>
                <a:rPr lang="de-DE" sz="1800" baseline="-25000" dirty="0"/>
                <a:t>2</a:t>
              </a:r>
            </a:p>
          </p:txBody>
        </p:sp>
        <p:sp>
          <p:nvSpPr>
            <p:cNvPr id="117" name="Text Box 36"/>
            <p:cNvSpPr txBox="1">
              <a:spLocks noChangeArrowheads="1"/>
            </p:cNvSpPr>
            <p:nvPr/>
          </p:nvSpPr>
          <p:spPr bwMode="auto">
            <a:xfrm>
              <a:off x="4854515" y="3143037"/>
              <a:ext cx="602541" cy="369332"/>
            </a:xfrm>
            <a:prstGeom prst="rect">
              <a:avLst/>
            </a:prstGeom>
            <a:noFill/>
            <a:ln w="9525">
              <a:noFill/>
              <a:miter lim="800000"/>
              <a:headEnd/>
              <a:tailEnd/>
            </a:ln>
          </p:spPr>
          <p:txBody>
            <a:bodyPr wrap="square">
              <a:spAutoFit/>
            </a:bodyPr>
            <a:lstStyle/>
            <a:p>
              <a:r>
                <a:rPr lang="de-DE" sz="1800" dirty="0"/>
                <a:t>u</a:t>
              </a:r>
              <a:r>
                <a:rPr lang="de-DE" sz="1800" baseline="-25000" dirty="0"/>
                <a:t>1</a:t>
              </a:r>
            </a:p>
          </p:txBody>
        </p:sp>
        <p:cxnSp>
          <p:nvCxnSpPr>
            <p:cNvPr id="118" name="AutoShape 40"/>
            <p:cNvCxnSpPr>
              <a:cxnSpLocks noChangeShapeType="1"/>
              <a:stCxn id="126" idx="4"/>
              <a:endCxn id="126" idx="5"/>
            </p:cNvCxnSpPr>
            <p:nvPr/>
          </p:nvCxnSpPr>
          <p:spPr bwMode="auto">
            <a:xfrm rot="5400000" flipH="1" flipV="1">
              <a:off x="2186907" y="3130169"/>
              <a:ext cx="105441" cy="254558"/>
            </a:xfrm>
            <a:prstGeom prst="curvedConnector3">
              <a:avLst>
                <a:gd name="adj1" fmla="val -216804"/>
              </a:avLst>
            </a:prstGeom>
            <a:noFill/>
            <a:ln w="38100">
              <a:solidFill>
                <a:schemeClr val="tx1"/>
              </a:solidFill>
              <a:round/>
              <a:headEnd/>
              <a:tailEnd type="triangle" w="med" len="med"/>
            </a:ln>
          </p:spPr>
        </p:cxnSp>
        <p:cxnSp>
          <p:nvCxnSpPr>
            <p:cNvPr id="119" name="AutoShape 41"/>
            <p:cNvCxnSpPr>
              <a:cxnSpLocks noChangeShapeType="1"/>
              <a:stCxn id="124" idx="4"/>
              <a:endCxn id="124" idx="3"/>
            </p:cNvCxnSpPr>
            <p:nvPr/>
          </p:nvCxnSpPr>
          <p:spPr bwMode="auto">
            <a:xfrm rot="5400000" flipH="1">
              <a:off x="3288355" y="3131016"/>
              <a:ext cx="105441" cy="254558"/>
            </a:xfrm>
            <a:prstGeom prst="curvedConnector3">
              <a:avLst>
                <a:gd name="adj1" fmla="val -216804"/>
              </a:avLst>
            </a:prstGeom>
            <a:noFill/>
            <a:ln w="38100">
              <a:solidFill>
                <a:schemeClr val="tx1"/>
              </a:solidFill>
              <a:round/>
              <a:headEnd/>
              <a:tailEnd type="triangle" w="med" len="med"/>
            </a:ln>
          </p:spPr>
        </p:cxnSp>
      </p:grpSp>
    </p:spTree>
    <p:extLst>
      <p:ext uri="{BB962C8B-B14F-4D97-AF65-F5344CB8AC3E}">
        <p14:creationId xmlns:p14="http://schemas.microsoft.com/office/powerpoint/2010/main" val="21815009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5" name="Text Box 26"/>
          <p:cNvSpPr txBox="1">
            <a:spLocks noChangeArrowheads="1"/>
          </p:cNvSpPr>
          <p:nvPr/>
        </p:nvSpPr>
        <p:spPr bwMode="auto">
          <a:xfrm>
            <a:off x="5673080" y="1124744"/>
            <a:ext cx="3300904" cy="1938992"/>
          </a:xfrm>
          <a:prstGeom prst="rect">
            <a:avLst/>
          </a:prstGeom>
          <a:noFill/>
          <a:ln w="9525">
            <a:noFill/>
            <a:miter lim="800000"/>
            <a:headEnd/>
            <a:tailEnd/>
          </a:ln>
        </p:spPr>
        <p:txBody>
          <a:bodyPr wrap="none">
            <a:spAutoFit/>
          </a:bodyPr>
          <a:lstStyle/>
          <a:p>
            <a:r>
              <a:rPr lang="de-DE" sz="2000" b="0" dirty="0" smtClean="0"/>
              <a:t>Visual </a:t>
            </a:r>
            <a:r>
              <a:rPr lang="de-DE" sz="2000" b="0" dirty="0"/>
              <a:t>input in the  </a:t>
            </a:r>
            <a:r>
              <a:rPr lang="de-DE" sz="2000" b="0" dirty="0" smtClean="0"/>
              <a:t>visual field</a:t>
            </a:r>
            <a:r>
              <a:rPr lang="de-DE" sz="2000" b="0" dirty="0"/>
              <a:t/>
            </a:r>
            <a:br>
              <a:rPr lang="de-DE" sz="2000" b="0" dirty="0"/>
            </a:br>
            <a:r>
              <a:rPr lang="de-DE" sz="2000" b="0" dirty="0"/>
              <a:t> - left (LVF)</a:t>
            </a:r>
            <a:br>
              <a:rPr lang="de-DE" sz="2000" b="0" dirty="0"/>
            </a:br>
            <a:r>
              <a:rPr lang="de-DE" sz="2000" b="0" dirty="0"/>
              <a:t> - right (RVF)</a:t>
            </a:r>
            <a:br>
              <a:rPr lang="de-DE" sz="2000" b="0" dirty="0"/>
            </a:br>
            <a:endParaRPr lang="de-DE" sz="2000" b="0" dirty="0"/>
          </a:p>
          <a:p>
            <a:r>
              <a:rPr lang="de-DE" sz="2000" b="0" dirty="0"/>
              <a:t>LG = </a:t>
            </a:r>
            <a:r>
              <a:rPr lang="de-DE" sz="2000" b="0" dirty="0" err="1"/>
              <a:t>lingual</a:t>
            </a:r>
            <a:r>
              <a:rPr lang="de-DE" sz="2000" b="0" dirty="0"/>
              <a:t> </a:t>
            </a:r>
            <a:r>
              <a:rPr lang="de-DE" sz="2000" b="0" dirty="0" err="1"/>
              <a:t>gyrus</a:t>
            </a:r>
            <a:endParaRPr lang="de-DE" sz="2000" b="0" dirty="0"/>
          </a:p>
          <a:p>
            <a:r>
              <a:rPr lang="de-DE" sz="2000" b="0" dirty="0"/>
              <a:t>FG = fusiform </a:t>
            </a:r>
            <a:r>
              <a:rPr lang="de-DE" sz="2000" b="0" dirty="0" smtClean="0"/>
              <a:t>gyrus</a:t>
            </a:r>
            <a:endParaRPr lang="de-DE" sz="2000" b="0" dirty="0"/>
          </a:p>
        </p:txBody>
      </p:sp>
      <p:sp>
        <p:nvSpPr>
          <p:cNvPr id="49" name="Title 48"/>
          <p:cNvSpPr>
            <a:spLocks noGrp="1"/>
          </p:cNvSpPr>
          <p:nvPr>
            <p:ph type="title"/>
          </p:nvPr>
        </p:nvSpPr>
        <p:spPr/>
        <p:txBody>
          <a:bodyPr/>
          <a:lstStyle/>
          <a:p>
            <a:r>
              <a:rPr lang="en-GB" dirty="0" smtClean="0">
                <a:latin typeface="+mn-lt"/>
              </a:rPr>
              <a:t>Example: a linear model of interacting visual regions</a:t>
            </a:r>
            <a:endParaRPr lang="en-GB" dirty="0">
              <a:latin typeface="+mn-lt"/>
            </a:endParaRPr>
          </a:p>
        </p:txBody>
      </p:sp>
      <p:sp>
        <p:nvSpPr>
          <p:cNvPr id="43" name="Text Box 5"/>
          <p:cNvSpPr txBox="1">
            <a:spLocks noChangeArrowheads="1"/>
          </p:cNvSpPr>
          <p:nvPr/>
        </p:nvSpPr>
        <p:spPr bwMode="auto">
          <a:xfrm>
            <a:off x="3080792" y="3549650"/>
            <a:ext cx="952500" cy="581025"/>
          </a:xfrm>
          <a:prstGeom prst="rect">
            <a:avLst/>
          </a:prstGeom>
          <a:noFill/>
          <a:ln w="12700">
            <a:noFill/>
            <a:miter lim="800000"/>
            <a:headEnd/>
            <a:tailEnd/>
          </a:ln>
        </p:spPr>
        <p:txBody>
          <a:bodyPr wrap="none">
            <a:spAutoFit/>
          </a:bodyPr>
          <a:lstStyle/>
          <a:p>
            <a:pPr algn="ctr" eaLnBrk="0" hangingPunct="0"/>
            <a:r>
              <a:rPr lang="en-GB" sz="1600" dirty="0">
                <a:solidFill>
                  <a:srgbClr val="FF0000"/>
                </a:solidFill>
                <a:latin typeface="Arial Unicode MS" pitchFamily="34" charset="-128"/>
              </a:rPr>
              <a:t>state </a:t>
            </a:r>
            <a:br>
              <a:rPr lang="en-GB" sz="1600" dirty="0">
                <a:solidFill>
                  <a:srgbClr val="FF0000"/>
                </a:solidFill>
                <a:latin typeface="Arial Unicode MS" pitchFamily="34" charset="-128"/>
              </a:rPr>
            </a:br>
            <a:r>
              <a:rPr lang="en-GB" sz="1600" dirty="0">
                <a:solidFill>
                  <a:srgbClr val="FF0000"/>
                </a:solidFill>
                <a:latin typeface="Arial Unicode MS" pitchFamily="34" charset="-128"/>
              </a:rPr>
              <a:t>changes</a:t>
            </a:r>
            <a:endParaRPr lang="en-US" sz="1600" dirty="0">
              <a:solidFill>
                <a:srgbClr val="FF0000"/>
              </a:solidFill>
              <a:latin typeface="Arial Unicode MS" pitchFamily="34" charset="-128"/>
              <a:cs typeface="Arial" charset="0"/>
            </a:endParaRPr>
          </a:p>
        </p:txBody>
      </p:sp>
      <p:sp>
        <p:nvSpPr>
          <p:cNvPr id="44" name="Text Box 6"/>
          <p:cNvSpPr txBox="1">
            <a:spLocks noChangeArrowheads="1"/>
          </p:cNvSpPr>
          <p:nvPr/>
        </p:nvSpPr>
        <p:spPr bwMode="auto">
          <a:xfrm>
            <a:off x="4736976" y="3549650"/>
            <a:ext cx="1247775" cy="581025"/>
          </a:xfrm>
          <a:prstGeom prst="rect">
            <a:avLst/>
          </a:prstGeom>
          <a:noFill/>
          <a:ln w="12700">
            <a:noFill/>
            <a:miter lim="800000"/>
            <a:headEnd/>
            <a:tailEnd/>
          </a:ln>
        </p:spPr>
        <p:txBody>
          <a:bodyPr wrap="none">
            <a:spAutoFit/>
          </a:bodyPr>
          <a:lstStyle/>
          <a:p>
            <a:pPr algn="ctr" eaLnBrk="0" hangingPunct="0"/>
            <a:r>
              <a:rPr lang="en-GB" sz="1600" dirty="0">
                <a:solidFill>
                  <a:srgbClr val="FF0000"/>
                </a:solidFill>
                <a:latin typeface="Arial Unicode MS" pitchFamily="34" charset="-128"/>
              </a:rPr>
              <a:t>effective</a:t>
            </a:r>
          </a:p>
          <a:p>
            <a:pPr algn="ctr" eaLnBrk="0" hangingPunct="0"/>
            <a:r>
              <a:rPr lang="en-GB" sz="1600" dirty="0">
                <a:solidFill>
                  <a:srgbClr val="FF0000"/>
                </a:solidFill>
                <a:latin typeface="Arial Unicode MS" pitchFamily="34" charset="-128"/>
              </a:rPr>
              <a:t>connectivity</a:t>
            </a:r>
            <a:endParaRPr lang="en-US" sz="1600" dirty="0">
              <a:solidFill>
                <a:srgbClr val="FF0000"/>
              </a:solidFill>
              <a:latin typeface="Arial Unicode MS" pitchFamily="34" charset="-128"/>
              <a:cs typeface="Arial" charset="0"/>
            </a:endParaRPr>
          </a:p>
        </p:txBody>
      </p:sp>
      <p:sp>
        <p:nvSpPr>
          <p:cNvPr id="45" name="Text Box 7"/>
          <p:cNvSpPr txBox="1">
            <a:spLocks noChangeArrowheads="1"/>
          </p:cNvSpPr>
          <p:nvPr/>
        </p:nvSpPr>
        <p:spPr bwMode="auto">
          <a:xfrm>
            <a:off x="8950648" y="3549650"/>
            <a:ext cx="908050" cy="581025"/>
          </a:xfrm>
          <a:prstGeom prst="rect">
            <a:avLst/>
          </a:prstGeom>
          <a:noFill/>
          <a:ln w="12700">
            <a:noFill/>
            <a:miter lim="800000"/>
            <a:headEnd/>
            <a:tailEnd/>
          </a:ln>
        </p:spPr>
        <p:txBody>
          <a:bodyPr wrap="none">
            <a:spAutoFit/>
          </a:bodyPr>
          <a:lstStyle/>
          <a:p>
            <a:pPr algn="ctr" eaLnBrk="0" hangingPunct="0"/>
            <a:r>
              <a:rPr lang="en-GB" sz="1600">
                <a:solidFill>
                  <a:srgbClr val="FF0000"/>
                </a:solidFill>
                <a:latin typeface="Arial Unicode MS" pitchFamily="34" charset="-128"/>
              </a:rPr>
              <a:t>external</a:t>
            </a:r>
            <a:br>
              <a:rPr lang="en-GB" sz="1600">
                <a:solidFill>
                  <a:srgbClr val="FF0000"/>
                </a:solidFill>
                <a:latin typeface="Arial Unicode MS" pitchFamily="34" charset="-128"/>
              </a:rPr>
            </a:br>
            <a:r>
              <a:rPr lang="en-GB" sz="1600">
                <a:solidFill>
                  <a:srgbClr val="FF0000"/>
                </a:solidFill>
                <a:latin typeface="Arial Unicode MS" pitchFamily="34" charset="-128"/>
              </a:rPr>
              <a:t>inputs</a:t>
            </a:r>
          </a:p>
        </p:txBody>
      </p:sp>
      <p:sp>
        <p:nvSpPr>
          <p:cNvPr id="46" name="Line 8"/>
          <p:cNvSpPr>
            <a:spLocks noChangeShapeType="1"/>
          </p:cNvSpPr>
          <p:nvPr/>
        </p:nvSpPr>
        <p:spPr bwMode="auto">
          <a:xfrm>
            <a:off x="5356101" y="4140200"/>
            <a:ext cx="0" cy="307975"/>
          </a:xfrm>
          <a:prstGeom prst="line">
            <a:avLst/>
          </a:prstGeom>
          <a:noFill/>
          <a:ln w="38100">
            <a:solidFill>
              <a:srgbClr val="FF0000"/>
            </a:solidFill>
            <a:round/>
            <a:headEnd/>
            <a:tailEnd type="triangle" w="med" len="med"/>
          </a:ln>
        </p:spPr>
        <p:txBody>
          <a:bodyPr wrap="none" anchor="ctr"/>
          <a:lstStyle/>
          <a:p>
            <a:endParaRPr lang="en-US"/>
          </a:p>
        </p:txBody>
      </p:sp>
      <p:sp>
        <p:nvSpPr>
          <p:cNvPr id="47" name="Line 9"/>
          <p:cNvSpPr>
            <a:spLocks noChangeShapeType="1"/>
          </p:cNvSpPr>
          <p:nvPr/>
        </p:nvSpPr>
        <p:spPr bwMode="auto">
          <a:xfrm>
            <a:off x="3555132" y="4140200"/>
            <a:ext cx="0" cy="307975"/>
          </a:xfrm>
          <a:prstGeom prst="line">
            <a:avLst/>
          </a:prstGeom>
          <a:noFill/>
          <a:ln w="38100">
            <a:solidFill>
              <a:srgbClr val="FF0000"/>
            </a:solidFill>
            <a:round/>
            <a:headEnd/>
            <a:tailEnd type="triangle" w="med" len="med"/>
          </a:ln>
        </p:spPr>
        <p:txBody>
          <a:bodyPr wrap="none" anchor="ctr"/>
          <a:lstStyle/>
          <a:p>
            <a:endParaRPr lang="en-US"/>
          </a:p>
        </p:txBody>
      </p:sp>
      <p:sp>
        <p:nvSpPr>
          <p:cNvPr id="48" name="Line 10"/>
          <p:cNvSpPr>
            <a:spLocks noChangeShapeType="1"/>
          </p:cNvSpPr>
          <p:nvPr/>
        </p:nvSpPr>
        <p:spPr bwMode="auto">
          <a:xfrm>
            <a:off x="9411023" y="4140200"/>
            <a:ext cx="0" cy="307975"/>
          </a:xfrm>
          <a:prstGeom prst="line">
            <a:avLst/>
          </a:prstGeom>
          <a:noFill/>
          <a:ln w="38100">
            <a:solidFill>
              <a:srgbClr val="FF0000"/>
            </a:solidFill>
            <a:round/>
            <a:headEnd/>
            <a:tailEnd type="triangle" w="med" len="med"/>
          </a:ln>
        </p:spPr>
        <p:txBody>
          <a:bodyPr wrap="none" anchor="ctr"/>
          <a:lstStyle/>
          <a:p>
            <a:endParaRPr lang="en-US"/>
          </a:p>
        </p:txBody>
      </p:sp>
      <p:sp>
        <p:nvSpPr>
          <p:cNvPr id="50" name="Text Box 11"/>
          <p:cNvSpPr txBox="1">
            <a:spLocks noChangeArrowheads="1"/>
          </p:cNvSpPr>
          <p:nvPr/>
        </p:nvSpPr>
        <p:spPr bwMode="auto">
          <a:xfrm>
            <a:off x="6393160" y="3546475"/>
            <a:ext cx="828675" cy="581025"/>
          </a:xfrm>
          <a:prstGeom prst="rect">
            <a:avLst/>
          </a:prstGeom>
          <a:noFill/>
          <a:ln w="12700">
            <a:noFill/>
            <a:miter lim="800000"/>
            <a:headEnd/>
            <a:tailEnd/>
          </a:ln>
        </p:spPr>
        <p:txBody>
          <a:bodyPr wrap="none">
            <a:spAutoFit/>
          </a:bodyPr>
          <a:lstStyle/>
          <a:p>
            <a:pPr algn="ctr" eaLnBrk="0" hangingPunct="0"/>
            <a:r>
              <a:rPr lang="en-GB" sz="1600" dirty="0">
                <a:solidFill>
                  <a:srgbClr val="FF0000"/>
                </a:solidFill>
                <a:latin typeface="Arial Unicode MS" pitchFamily="34" charset="-128"/>
              </a:rPr>
              <a:t>system</a:t>
            </a:r>
            <a:br>
              <a:rPr lang="en-GB" sz="1600" dirty="0">
                <a:solidFill>
                  <a:srgbClr val="FF0000"/>
                </a:solidFill>
                <a:latin typeface="Arial Unicode MS" pitchFamily="34" charset="-128"/>
              </a:rPr>
            </a:br>
            <a:r>
              <a:rPr lang="en-GB" sz="1600" dirty="0">
                <a:solidFill>
                  <a:srgbClr val="FF0000"/>
                </a:solidFill>
                <a:latin typeface="Arial Unicode MS" pitchFamily="34" charset="-128"/>
              </a:rPr>
              <a:t>state</a:t>
            </a:r>
            <a:endParaRPr lang="en-US" sz="1600" dirty="0">
              <a:solidFill>
                <a:srgbClr val="FF0000"/>
              </a:solidFill>
              <a:latin typeface="Arial Unicode MS" pitchFamily="34" charset="-128"/>
              <a:cs typeface="Arial" charset="0"/>
            </a:endParaRPr>
          </a:p>
        </p:txBody>
      </p:sp>
      <p:sp>
        <p:nvSpPr>
          <p:cNvPr id="51" name="Line 12"/>
          <p:cNvSpPr>
            <a:spLocks noChangeShapeType="1"/>
          </p:cNvSpPr>
          <p:nvPr/>
        </p:nvSpPr>
        <p:spPr bwMode="auto">
          <a:xfrm>
            <a:off x="6810672" y="4137025"/>
            <a:ext cx="0" cy="307975"/>
          </a:xfrm>
          <a:prstGeom prst="line">
            <a:avLst/>
          </a:prstGeom>
          <a:noFill/>
          <a:ln w="38100">
            <a:solidFill>
              <a:srgbClr val="FF0000"/>
            </a:solidFill>
            <a:round/>
            <a:headEnd/>
            <a:tailEnd type="triangle" w="med" len="med"/>
          </a:ln>
        </p:spPr>
        <p:txBody>
          <a:bodyPr wrap="none" anchor="ctr"/>
          <a:lstStyle/>
          <a:p>
            <a:endParaRPr lang="en-US"/>
          </a:p>
        </p:txBody>
      </p:sp>
      <p:sp>
        <p:nvSpPr>
          <p:cNvPr id="52" name="Text Box 13"/>
          <p:cNvSpPr txBox="1">
            <a:spLocks noChangeArrowheads="1"/>
          </p:cNvSpPr>
          <p:nvPr/>
        </p:nvSpPr>
        <p:spPr bwMode="auto">
          <a:xfrm>
            <a:off x="7685410" y="3546475"/>
            <a:ext cx="1212850" cy="581025"/>
          </a:xfrm>
          <a:prstGeom prst="rect">
            <a:avLst/>
          </a:prstGeom>
          <a:noFill/>
          <a:ln w="12700">
            <a:noFill/>
            <a:miter lim="800000"/>
            <a:headEnd/>
            <a:tailEnd/>
          </a:ln>
        </p:spPr>
        <p:txBody>
          <a:bodyPr wrap="none">
            <a:spAutoFit/>
          </a:bodyPr>
          <a:lstStyle/>
          <a:p>
            <a:pPr algn="ctr" eaLnBrk="0" hangingPunct="0"/>
            <a:r>
              <a:rPr lang="en-GB" sz="1600">
                <a:solidFill>
                  <a:srgbClr val="FF0000"/>
                </a:solidFill>
                <a:latin typeface="Arial Unicode MS" pitchFamily="34" charset="-128"/>
              </a:rPr>
              <a:t>input</a:t>
            </a:r>
          </a:p>
          <a:p>
            <a:pPr algn="ctr" eaLnBrk="0" hangingPunct="0"/>
            <a:r>
              <a:rPr lang="en-GB" sz="1600">
                <a:solidFill>
                  <a:srgbClr val="FF0000"/>
                </a:solidFill>
                <a:latin typeface="Arial Unicode MS" pitchFamily="34" charset="-128"/>
              </a:rPr>
              <a:t>parameters</a:t>
            </a:r>
          </a:p>
        </p:txBody>
      </p:sp>
      <p:sp>
        <p:nvSpPr>
          <p:cNvPr id="53" name="Line 14"/>
          <p:cNvSpPr>
            <a:spLocks noChangeShapeType="1"/>
          </p:cNvSpPr>
          <p:nvPr/>
        </p:nvSpPr>
        <p:spPr bwMode="auto">
          <a:xfrm>
            <a:off x="8291835" y="4137025"/>
            <a:ext cx="0" cy="307975"/>
          </a:xfrm>
          <a:prstGeom prst="line">
            <a:avLst/>
          </a:prstGeom>
          <a:noFill/>
          <a:ln w="38100">
            <a:solidFill>
              <a:srgbClr val="FF0000"/>
            </a:solidFill>
            <a:round/>
            <a:headEnd/>
            <a:tailEnd type="triangle" w="med" len="med"/>
          </a:ln>
        </p:spPr>
        <p:txBody>
          <a:bodyPr wrap="none" anchor="ctr"/>
          <a:lstStyle/>
          <a:p>
            <a:endParaRPr lang="en-US"/>
          </a:p>
        </p:txBody>
      </p:sp>
      <p:graphicFrame>
        <p:nvGraphicFramePr>
          <p:cNvPr id="54" name="Object 15"/>
          <p:cNvGraphicFramePr>
            <a:graphicFrameLocks noChangeAspect="1"/>
          </p:cNvGraphicFramePr>
          <p:nvPr>
            <p:extLst>
              <p:ext uri="{D42A27DB-BD31-4B8C-83A1-F6EECF244321}">
                <p14:modId xmlns:p14="http://schemas.microsoft.com/office/powerpoint/2010/main" val="1845405786"/>
              </p:ext>
            </p:extLst>
          </p:nvPr>
        </p:nvGraphicFramePr>
        <p:xfrm>
          <a:off x="3225127" y="4437112"/>
          <a:ext cx="6606638" cy="2077418"/>
        </p:xfrm>
        <a:graphic>
          <a:graphicData uri="http://schemas.openxmlformats.org/presentationml/2006/ole">
            <mc:AlternateContent xmlns:mc="http://schemas.openxmlformats.org/markup-compatibility/2006">
              <mc:Choice xmlns:v="urn:schemas-microsoft-com:vml" Requires="v">
                <p:oleObj spid="_x0000_s159798" name="Equation" r:id="rId3" imgW="4013640" imgH="1096920" progId="Equation.3">
                  <p:embed/>
                </p:oleObj>
              </mc:Choice>
              <mc:Fallback>
                <p:oleObj name="Equation" r:id="rId3" imgW="4013640" imgH="109692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127" y="4437112"/>
                        <a:ext cx="6606638" cy="2077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16"/>
          <p:cNvGraphicFramePr>
            <a:graphicFrameLocks noChangeAspect="1"/>
          </p:cNvGraphicFramePr>
          <p:nvPr>
            <p:extLst>
              <p:ext uri="{D42A27DB-BD31-4B8C-83A1-F6EECF244321}">
                <p14:modId xmlns:p14="http://schemas.microsoft.com/office/powerpoint/2010/main" val="1446176826"/>
              </p:ext>
            </p:extLst>
          </p:nvPr>
        </p:nvGraphicFramePr>
        <p:xfrm>
          <a:off x="474985" y="4792663"/>
          <a:ext cx="2171700" cy="514350"/>
        </p:xfrm>
        <a:graphic>
          <a:graphicData uri="http://schemas.openxmlformats.org/presentationml/2006/ole">
            <mc:AlternateContent xmlns:mc="http://schemas.openxmlformats.org/markup-compatibility/2006">
              <mc:Choice xmlns:v="urn:schemas-microsoft-com:vml" Requires="v">
                <p:oleObj spid="_x0000_s159799" name="Equation" r:id="rId5" imgW="740520" imgH="164520" progId="Equation.3">
                  <p:embed/>
                </p:oleObj>
              </mc:Choice>
              <mc:Fallback>
                <p:oleObj name="Equation" r:id="rId5" imgW="740520" imgH="16452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985" y="4792663"/>
                        <a:ext cx="21717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Rectangle 17"/>
          <p:cNvSpPr>
            <a:spLocks noChangeArrowheads="1"/>
          </p:cNvSpPr>
          <p:nvPr/>
        </p:nvSpPr>
        <p:spPr bwMode="auto">
          <a:xfrm>
            <a:off x="201935" y="4494213"/>
            <a:ext cx="2705100" cy="1157287"/>
          </a:xfrm>
          <a:prstGeom prst="rect">
            <a:avLst/>
          </a:prstGeom>
          <a:noFill/>
          <a:ln w="38100" algn="ctr">
            <a:solidFill>
              <a:srgbClr val="FF0000"/>
            </a:solidFill>
            <a:miter lim="800000"/>
            <a:headEnd/>
            <a:tailEnd/>
          </a:ln>
          <a:effectLst/>
        </p:spPr>
        <p:txBody>
          <a:bodyPr anchor="ctr">
            <a:spAutoFit/>
          </a:bodyPr>
          <a:lstStyle/>
          <a:p>
            <a:pPr>
              <a:defRPr/>
            </a:pPr>
            <a:endParaRPr lang="en-US"/>
          </a:p>
        </p:txBody>
      </p:sp>
      <p:graphicFrame>
        <p:nvGraphicFramePr>
          <p:cNvPr id="57" name="Object 18"/>
          <p:cNvGraphicFramePr>
            <a:graphicFrameLocks noChangeAspect="1"/>
          </p:cNvGraphicFramePr>
          <p:nvPr/>
        </p:nvGraphicFramePr>
        <p:xfrm>
          <a:off x="419423" y="5810250"/>
          <a:ext cx="2178050" cy="625475"/>
        </p:xfrm>
        <a:graphic>
          <a:graphicData uri="http://schemas.openxmlformats.org/presentationml/2006/ole">
            <mc:AlternateContent xmlns:mc="http://schemas.openxmlformats.org/markup-compatibility/2006">
              <mc:Choice xmlns:v="urn:schemas-microsoft-com:vml" Requires="v">
                <p:oleObj spid="_x0000_s159800" name="Equation" r:id="rId7" imgW="659910" imgH="203261" progId="Equation.3">
                  <p:embed/>
                </p:oleObj>
              </mc:Choice>
              <mc:Fallback>
                <p:oleObj name="Equation" r:id="rId7" imgW="659910" imgH="203261"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423" y="5810250"/>
                        <a:ext cx="217805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0" name="Group 59"/>
          <p:cNvGrpSpPr/>
          <p:nvPr/>
        </p:nvGrpSpPr>
        <p:grpSpPr>
          <a:xfrm>
            <a:off x="488504" y="1171056"/>
            <a:ext cx="4968552" cy="2341313"/>
            <a:chOff x="488504" y="1171056"/>
            <a:chExt cx="4968552" cy="2341313"/>
          </a:xfrm>
        </p:grpSpPr>
        <p:cxnSp>
          <p:nvCxnSpPr>
            <p:cNvPr id="61" name="AutoShape 2"/>
            <p:cNvCxnSpPr>
              <a:cxnSpLocks noChangeShapeType="1"/>
              <a:stCxn id="64" idx="3"/>
            </p:cNvCxnSpPr>
            <p:nvPr/>
          </p:nvCxnSpPr>
          <p:spPr bwMode="auto">
            <a:xfrm flipH="1">
              <a:off x="1361925" y="3204727"/>
              <a:ext cx="495866" cy="85860"/>
            </a:xfrm>
            <a:prstGeom prst="straightConnector1">
              <a:avLst/>
            </a:prstGeom>
            <a:noFill/>
            <a:ln w="38100">
              <a:solidFill>
                <a:schemeClr val="tx1"/>
              </a:solidFill>
              <a:prstDash val="sysDot"/>
              <a:round/>
              <a:headEnd type="triangle" w="med" len="med"/>
              <a:tailEnd/>
            </a:ln>
          </p:spPr>
        </p:cxnSp>
        <p:cxnSp>
          <p:nvCxnSpPr>
            <p:cNvPr id="62" name="AutoShape 3"/>
            <p:cNvCxnSpPr>
              <a:cxnSpLocks noChangeShapeType="1"/>
              <a:stCxn id="74" idx="3"/>
              <a:endCxn id="64" idx="1"/>
            </p:cNvCxnSpPr>
            <p:nvPr/>
          </p:nvCxnSpPr>
          <p:spPr bwMode="auto">
            <a:xfrm>
              <a:off x="1857791" y="1785616"/>
              <a:ext cx="0" cy="909993"/>
            </a:xfrm>
            <a:prstGeom prst="straightConnector1">
              <a:avLst/>
            </a:prstGeom>
            <a:noFill/>
            <a:ln w="38100">
              <a:solidFill>
                <a:schemeClr val="tx1"/>
              </a:solidFill>
              <a:round/>
              <a:headEnd type="triangle" w="med" len="med"/>
              <a:tailEnd/>
            </a:ln>
          </p:spPr>
        </p:cxnSp>
        <p:cxnSp>
          <p:nvCxnSpPr>
            <p:cNvPr id="63" name="AutoShape 4"/>
            <p:cNvCxnSpPr>
              <a:cxnSpLocks noChangeShapeType="1"/>
              <a:stCxn id="66" idx="5"/>
            </p:cNvCxnSpPr>
            <p:nvPr/>
          </p:nvCxnSpPr>
          <p:spPr bwMode="auto">
            <a:xfrm>
              <a:off x="3722913" y="3205574"/>
              <a:ext cx="650185" cy="15002"/>
            </a:xfrm>
            <a:prstGeom prst="straightConnector1">
              <a:avLst/>
            </a:prstGeom>
            <a:noFill/>
            <a:ln w="38100">
              <a:solidFill>
                <a:schemeClr val="tx1"/>
              </a:solidFill>
              <a:prstDash val="sysDot"/>
              <a:round/>
              <a:headEnd type="triangle" w="med" len="med"/>
              <a:tailEnd/>
            </a:ln>
          </p:spPr>
        </p:cxnSp>
        <p:sp>
          <p:nvSpPr>
            <p:cNvPr id="64" name="Oval 6"/>
            <p:cNvSpPr>
              <a:spLocks noChangeArrowheads="1"/>
            </p:cNvSpPr>
            <p:nvPr/>
          </p:nvSpPr>
          <p:spPr bwMode="auto">
            <a:xfrm>
              <a:off x="1752349" y="2590168"/>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65" name="Text Box 7"/>
            <p:cNvSpPr txBox="1">
              <a:spLocks noChangeArrowheads="1"/>
            </p:cNvSpPr>
            <p:nvPr/>
          </p:nvSpPr>
          <p:spPr bwMode="auto">
            <a:xfrm>
              <a:off x="1887652" y="2691012"/>
              <a:ext cx="449395" cy="564926"/>
            </a:xfrm>
            <a:prstGeom prst="rect">
              <a:avLst/>
            </a:prstGeom>
            <a:noFill/>
            <a:ln w="9525">
              <a:noFill/>
              <a:miter lim="800000"/>
              <a:headEnd/>
              <a:tailEnd/>
            </a:ln>
          </p:spPr>
          <p:txBody>
            <a:bodyPr wrap="none">
              <a:spAutoFit/>
            </a:bodyPr>
            <a:lstStyle/>
            <a:p>
              <a:pPr algn="ctr" eaLnBrk="0" hangingPunct="0"/>
              <a:r>
                <a:rPr lang="de-DE" sz="1600"/>
                <a:t>LG</a:t>
              </a:r>
            </a:p>
            <a:p>
              <a:pPr algn="ctr" eaLnBrk="0" hangingPunct="0"/>
              <a:r>
                <a:rPr lang="de-DE" sz="1600"/>
                <a:t>left</a:t>
              </a:r>
            </a:p>
          </p:txBody>
        </p:sp>
        <p:sp>
          <p:nvSpPr>
            <p:cNvPr id="66" name="Oval 9"/>
            <p:cNvSpPr>
              <a:spLocks noChangeArrowheads="1"/>
            </p:cNvSpPr>
            <p:nvPr/>
          </p:nvSpPr>
          <p:spPr bwMode="auto">
            <a:xfrm>
              <a:off x="3108355" y="2591015"/>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67" name="Text Box 10"/>
            <p:cNvSpPr txBox="1">
              <a:spLocks noChangeArrowheads="1"/>
            </p:cNvSpPr>
            <p:nvPr/>
          </p:nvSpPr>
          <p:spPr bwMode="auto">
            <a:xfrm>
              <a:off x="3195943" y="2689469"/>
              <a:ext cx="544825" cy="568012"/>
            </a:xfrm>
            <a:prstGeom prst="rect">
              <a:avLst/>
            </a:prstGeom>
            <a:noFill/>
            <a:ln w="9525">
              <a:noFill/>
              <a:miter lim="800000"/>
              <a:headEnd/>
              <a:tailEnd/>
            </a:ln>
          </p:spPr>
          <p:txBody>
            <a:bodyPr wrap="none">
              <a:spAutoFit/>
            </a:bodyPr>
            <a:lstStyle/>
            <a:p>
              <a:pPr algn="ctr" eaLnBrk="0" hangingPunct="0"/>
              <a:r>
                <a:rPr lang="de-DE" sz="1600" dirty="0"/>
                <a:t>LG</a:t>
              </a:r>
            </a:p>
            <a:p>
              <a:pPr algn="ctr" eaLnBrk="0" hangingPunct="0"/>
              <a:r>
                <a:rPr lang="de-DE" sz="1600" dirty="0" err="1"/>
                <a:t>right</a:t>
              </a:r>
              <a:endParaRPr lang="de-DE" sz="1600" dirty="0"/>
            </a:p>
          </p:txBody>
        </p:sp>
        <p:cxnSp>
          <p:nvCxnSpPr>
            <p:cNvPr id="68" name="AutoShape 11"/>
            <p:cNvCxnSpPr>
              <a:cxnSpLocks noChangeShapeType="1"/>
              <a:stCxn id="64" idx="5"/>
              <a:endCxn id="66" idx="3"/>
            </p:cNvCxnSpPr>
            <p:nvPr/>
          </p:nvCxnSpPr>
          <p:spPr bwMode="auto">
            <a:xfrm>
              <a:off x="2366907" y="3204727"/>
              <a:ext cx="846890" cy="847"/>
            </a:xfrm>
            <a:prstGeom prst="straightConnector1">
              <a:avLst/>
            </a:prstGeom>
            <a:noFill/>
            <a:ln w="38100">
              <a:solidFill>
                <a:schemeClr val="tx1"/>
              </a:solidFill>
              <a:round/>
              <a:headEnd/>
              <a:tailEnd type="triangle" w="med" len="med"/>
            </a:ln>
          </p:spPr>
        </p:cxnSp>
        <p:sp>
          <p:nvSpPr>
            <p:cNvPr id="69" name="Text Box 12"/>
            <p:cNvSpPr txBox="1">
              <a:spLocks noChangeArrowheads="1"/>
            </p:cNvSpPr>
            <p:nvPr/>
          </p:nvSpPr>
          <p:spPr bwMode="auto">
            <a:xfrm>
              <a:off x="488504" y="3150561"/>
              <a:ext cx="556071" cy="361808"/>
            </a:xfrm>
            <a:prstGeom prst="rect">
              <a:avLst/>
            </a:prstGeom>
            <a:noFill/>
            <a:ln w="9525">
              <a:noFill/>
              <a:miter lim="800000"/>
              <a:headEnd/>
              <a:tailEnd/>
            </a:ln>
          </p:spPr>
          <p:txBody>
            <a:bodyPr wrap="none" tIns="18000">
              <a:spAutoFit/>
            </a:bodyPr>
            <a:lstStyle/>
            <a:p>
              <a:r>
                <a:rPr lang="de-DE" sz="2000" dirty="0"/>
                <a:t>RVF</a:t>
              </a:r>
            </a:p>
          </p:txBody>
        </p:sp>
        <p:sp>
          <p:nvSpPr>
            <p:cNvPr id="70" name="Text Box 13"/>
            <p:cNvSpPr txBox="1">
              <a:spLocks noChangeArrowheads="1"/>
            </p:cNvSpPr>
            <p:nvPr/>
          </p:nvSpPr>
          <p:spPr bwMode="auto">
            <a:xfrm>
              <a:off x="4441536" y="3150561"/>
              <a:ext cx="511464" cy="361808"/>
            </a:xfrm>
            <a:prstGeom prst="rect">
              <a:avLst/>
            </a:prstGeom>
            <a:noFill/>
            <a:ln w="9525">
              <a:noFill/>
              <a:miter lim="800000"/>
              <a:headEnd/>
              <a:tailEnd/>
            </a:ln>
          </p:spPr>
          <p:txBody>
            <a:bodyPr wrap="none" tIns="18000">
              <a:spAutoFit/>
            </a:bodyPr>
            <a:lstStyle/>
            <a:p>
              <a:r>
                <a:rPr lang="de-DE" sz="2000" dirty="0"/>
                <a:t>LVF</a:t>
              </a:r>
            </a:p>
          </p:txBody>
        </p:sp>
        <p:sp>
          <p:nvSpPr>
            <p:cNvPr id="71" name="Oval 15"/>
            <p:cNvSpPr>
              <a:spLocks noChangeArrowheads="1"/>
            </p:cNvSpPr>
            <p:nvPr/>
          </p:nvSpPr>
          <p:spPr bwMode="auto">
            <a:xfrm>
              <a:off x="3108355" y="1171057"/>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72" name="Text Box 16"/>
            <p:cNvSpPr txBox="1">
              <a:spLocks noChangeArrowheads="1"/>
            </p:cNvSpPr>
            <p:nvPr/>
          </p:nvSpPr>
          <p:spPr bwMode="auto">
            <a:xfrm>
              <a:off x="3195943" y="1269511"/>
              <a:ext cx="544825" cy="568012"/>
            </a:xfrm>
            <a:prstGeom prst="rect">
              <a:avLst/>
            </a:prstGeom>
            <a:noFill/>
            <a:ln w="9525">
              <a:noFill/>
              <a:miter lim="800000"/>
              <a:headEnd/>
              <a:tailEnd/>
            </a:ln>
          </p:spPr>
          <p:txBody>
            <a:bodyPr wrap="none">
              <a:spAutoFit/>
            </a:bodyPr>
            <a:lstStyle/>
            <a:p>
              <a:pPr algn="ctr" eaLnBrk="0" hangingPunct="0"/>
              <a:r>
                <a:rPr lang="de-DE" sz="1600" dirty="0"/>
                <a:t>FG</a:t>
              </a:r>
            </a:p>
            <a:p>
              <a:pPr algn="ctr" eaLnBrk="0" hangingPunct="0"/>
              <a:r>
                <a:rPr lang="de-DE" sz="1600" dirty="0"/>
                <a:t>right</a:t>
              </a:r>
            </a:p>
          </p:txBody>
        </p:sp>
        <p:cxnSp>
          <p:nvCxnSpPr>
            <p:cNvPr id="73" name="AutoShape 17"/>
            <p:cNvCxnSpPr>
              <a:cxnSpLocks noChangeShapeType="1"/>
              <a:stCxn id="71" idx="3"/>
              <a:endCxn id="66" idx="1"/>
            </p:cNvCxnSpPr>
            <p:nvPr/>
          </p:nvCxnSpPr>
          <p:spPr bwMode="auto">
            <a:xfrm>
              <a:off x="3213797" y="1785616"/>
              <a:ext cx="0" cy="910840"/>
            </a:xfrm>
            <a:prstGeom prst="straightConnector1">
              <a:avLst/>
            </a:prstGeom>
            <a:noFill/>
            <a:ln w="38100">
              <a:solidFill>
                <a:schemeClr val="tx1"/>
              </a:solidFill>
              <a:round/>
              <a:headEnd type="triangle" w="med" len="med"/>
              <a:tailEnd/>
            </a:ln>
          </p:spPr>
        </p:cxnSp>
        <p:sp>
          <p:nvSpPr>
            <p:cNvPr id="74" name="Oval 19"/>
            <p:cNvSpPr>
              <a:spLocks noChangeArrowheads="1"/>
            </p:cNvSpPr>
            <p:nvPr/>
          </p:nvSpPr>
          <p:spPr bwMode="auto">
            <a:xfrm>
              <a:off x="1752349" y="1171057"/>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75" name="Text Box 20"/>
            <p:cNvSpPr txBox="1">
              <a:spLocks noChangeArrowheads="1"/>
            </p:cNvSpPr>
            <p:nvPr/>
          </p:nvSpPr>
          <p:spPr bwMode="auto">
            <a:xfrm>
              <a:off x="1887881" y="1271055"/>
              <a:ext cx="448936" cy="564925"/>
            </a:xfrm>
            <a:prstGeom prst="rect">
              <a:avLst/>
            </a:prstGeom>
            <a:noFill/>
            <a:ln w="9525">
              <a:noFill/>
              <a:miter lim="800000"/>
              <a:headEnd/>
              <a:tailEnd/>
            </a:ln>
          </p:spPr>
          <p:txBody>
            <a:bodyPr wrap="none">
              <a:spAutoFit/>
            </a:bodyPr>
            <a:lstStyle/>
            <a:p>
              <a:pPr algn="ctr" eaLnBrk="0" hangingPunct="0"/>
              <a:r>
                <a:rPr lang="de-DE" sz="1600" dirty="0"/>
                <a:t>FG</a:t>
              </a:r>
            </a:p>
            <a:p>
              <a:pPr algn="ctr" eaLnBrk="0" hangingPunct="0"/>
              <a:r>
                <a:rPr lang="de-DE" sz="1600" dirty="0"/>
                <a:t>left</a:t>
              </a:r>
            </a:p>
          </p:txBody>
        </p:sp>
        <p:cxnSp>
          <p:nvCxnSpPr>
            <p:cNvPr id="76" name="AutoShape 21"/>
            <p:cNvCxnSpPr>
              <a:cxnSpLocks noChangeShapeType="1"/>
              <a:stCxn id="66" idx="1"/>
              <a:endCxn id="64" idx="7"/>
            </p:cNvCxnSpPr>
            <p:nvPr/>
          </p:nvCxnSpPr>
          <p:spPr bwMode="auto">
            <a:xfrm flipH="1" flipV="1">
              <a:off x="2366907" y="2695609"/>
              <a:ext cx="846890" cy="847"/>
            </a:xfrm>
            <a:prstGeom prst="straightConnector1">
              <a:avLst/>
            </a:prstGeom>
            <a:noFill/>
            <a:ln w="38100">
              <a:solidFill>
                <a:schemeClr val="tx1"/>
              </a:solidFill>
              <a:round/>
              <a:headEnd/>
              <a:tailEnd type="triangle" w="med" len="med"/>
            </a:ln>
          </p:spPr>
        </p:cxnSp>
        <p:cxnSp>
          <p:nvCxnSpPr>
            <p:cNvPr id="77" name="AutoShape 22"/>
            <p:cNvCxnSpPr>
              <a:cxnSpLocks noChangeShapeType="1"/>
              <a:stCxn id="66" idx="7"/>
              <a:endCxn id="71" idx="5"/>
            </p:cNvCxnSpPr>
            <p:nvPr/>
          </p:nvCxnSpPr>
          <p:spPr bwMode="auto">
            <a:xfrm flipV="1">
              <a:off x="3722913" y="1785616"/>
              <a:ext cx="0" cy="910840"/>
            </a:xfrm>
            <a:prstGeom prst="straightConnector1">
              <a:avLst/>
            </a:prstGeom>
            <a:noFill/>
            <a:ln w="38100">
              <a:solidFill>
                <a:schemeClr val="tx1"/>
              </a:solidFill>
              <a:round/>
              <a:headEnd type="triangle" w="med" len="med"/>
              <a:tailEnd/>
            </a:ln>
          </p:spPr>
        </p:cxnSp>
        <p:cxnSp>
          <p:nvCxnSpPr>
            <p:cNvPr id="78" name="AutoShape 23"/>
            <p:cNvCxnSpPr>
              <a:cxnSpLocks noChangeShapeType="1"/>
              <a:stCxn id="64" idx="7"/>
              <a:endCxn id="74" idx="5"/>
            </p:cNvCxnSpPr>
            <p:nvPr/>
          </p:nvCxnSpPr>
          <p:spPr bwMode="auto">
            <a:xfrm flipV="1">
              <a:off x="2366907" y="1785616"/>
              <a:ext cx="0" cy="909993"/>
            </a:xfrm>
            <a:prstGeom prst="straightConnector1">
              <a:avLst/>
            </a:prstGeom>
            <a:noFill/>
            <a:ln w="38100">
              <a:solidFill>
                <a:schemeClr val="tx1"/>
              </a:solidFill>
              <a:round/>
              <a:headEnd type="triangle" w="med" len="med"/>
              <a:tailEnd/>
            </a:ln>
          </p:spPr>
        </p:cxnSp>
        <p:cxnSp>
          <p:nvCxnSpPr>
            <p:cNvPr id="79" name="AutoShape 24"/>
            <p:cNvCxnSpPr>
              <a:cxnSpLocks noChangeShapeType="1"/>
              <a:stCxn id="71" idx="1"/>
              <a:endCxn id="74" idx="7"/>
            </p:cNvCxnSpPr>
            <p:nvPr/>
          </p:nvCxnSpPr>
          <p:spPr bwMode="auto">
            <a:xfrm flipH="1">
              <a:off x="2366907" y="1276498"/>
              <a:ext cx="846890" cy="0"/>
            </a:xfrm>
            <a:prstGeom prst="straightConnector1">
              <a:avLst/>
            </a:prstGeom>
            <a:noFill/>
            <a:ln w="38100">
              <a:solidFill>
                <a:schemeClr val="tx1"/>
              </a:solidFill>
              <a:round/>
              <a:headEnd/>
              <a:tailEnd type="triangle" w="med" len="med"/>
            </a:ln>
          </p:spPr>
        </p:cxnSp>
        <p:cxnSp>
          <p:nvCxnSpPr>
            <p:cNvPr id="80" name="AutoShape 25"/>
            <p:cNvCxnSpPr>
              <a:cxnSpLocks noChangeShapeType="1"/>
              <a:stCxn id="74" idx="5"/>
              <a:endCxn id="71" idx="3"/>
            </p:cNvCxnSpPr>
            <p:nvPr/>
          </p:nvCxnSpPr>
          <p:spPr bwMode="auto">
            <a:xfrm>
              <a:off x="2366907" y="1785616"/>
              <a:ext cx="846890" cy="0"/>
            </a:xfrm>
            <a:prstGeom prst="straightConnector1">
              <a:avLst/>
            </a:prstGeom>
            <a:noFill/>
            <a:ln w="38100">
              <a:solidFill>
                <a:schemeClr val="tx1"/>
              </a:solidFill>
              <a:round/>
              <a:headEnd/>
              <a:tailEnd type="triangle" w="med" len="med"/>
            </a:ln>
          </p:spPr>
        </p:cxnSp>
        <p:sp>
          <p:nvSpPr>
            <p:cNvPr id="81" name="Text Box 27"/>
            <p:cNvSpPr txBox="1">
              <a:spLocks noChangeArrowheads="1"/>
            </p:cNvSpPr>
            <p:nvPr/>
          </p:nvSpPr>
          <p:spPr bwMode="auto">
            <a:xfrm>
              <a:off x="1486957" y="2769217"/>
              <a:ext cx="344612" cy="359099"/>
            </a:xfrm>
            <a:prstGeom prst="rect">
              <a:avLst/>
            </a:prstGeom>
            <a:noFill/>
            <a:ln w="9525">
              <a:noFill/>
              <a:miter lim="800000"/>
              <a:headEnd/>
              <a:tailEnd/>
            </a:ln>
          </p:spPr>
          <p:txBody>
            <a:bodyPr wrap="none">
              <a:spAutoFit/>
            </a:bodyPr>
            <a:lstStyle/>
            <a:p>
              <a:r>
                <a:rPr lang="de-DE" sz="1800"/>
                <a:t>x</a:t>
              </a:r>
              <a:r>
                <a:rPr lang="de-DE" sz="1800" baseline="-25000"/>
                <a:t>1</a:t>
              </a:r>
            </a:p>
          </p:txBody>
        </p:sp>
        <p:sp>
          <p:nvSpPr>
            <p:cNvPr id="82" name="Text Box 28"/>
            <p:cNvSpPr txBox="1">
              <a:spLocks noChangeArrowheads="1"/>
            </p:cNvSpPr>
            <p:nvPr/>
          </p:nvSpPr>
          <p:spPr bwMode="auto">
            <a:xfrm>
              <a:off x="3769412" y="2773847"/>
              <a:ext cx="344612" cy="359099"/>
            </a:xfrm>
            <a:prstGeom prst="rect">
              <a:avLst/>
            </a:prstGeom>
            <a:noFill/>
            <a:ln w="9525">
              <a:noFill/>
              <a:miter lim="800000"/>
              <a:headEnd/>
              <a:tailEnd/>
            </a:ln>
          </p:spPr>
          <p:txBody>
            <a:bodyPr wrap="none">
              <a:spAutoFit/>
            </a:bodyPr>
            <a:lstStyle/>
            <a:p>
              <a:r>
                <a:rPr lang="de-DE" sz="1800"/>
                <a:t>x</a:t>
              </a:r>
              <a:r>
                <a:rPr lang="de-DE" sz="1800" baseline="-25000"/>
                <a:t>2</a:t>
              </a:r>
            </a:p>
          </p:txBody>
        </p:sp>
        <p:sp>
          <p:nvSpPr>
            <p:cNvPr id="83" name="Text Box 29"/>
            <p:cNvSpPr txBox="1">
              <a:spLocks noChangeArrowheads="1"/>
            </p:cNvSpPr>
            <p:nvPr/>
          </p:nvSpPr>
          <p:spPr bwMode="auto">
            <a:xfrm>
              <a:off x="3753430" y="1373881"/>
              <a:ext cx="344612" cy="359099"/>
            </a:xfrm>
            <a:prstGeom prst="rect">
              <a:avLst/>
            </a:prstGeom>
            <a:noFill/>
            <a:ln w="9525">
              <a:noFill/>
              <a:miter lim="800000"/>
              <a:headEnd/>
              <a:tailEnd/>
            </a:ln>
          </p:spPr>
          <p:txBody>
            <a:bodyPr wrap="none">
              <a:spAutoFit/>
            </a:bodyPr>
            <a:lstStyle/>
            <a:p>
              <a:r>
                <a:rPr lang="de-DE" sz="1800"/>
                <a:t>x</a:t>
              </a:r>
              <a:r>
                <a:rPr lang="de-DE" sz="1800" baseline="-25000"/>
                <a:t>4</a:t>
              </a:r>
            </a:p>
          </p:txBody>
        </p:sp>
        <p:sp>
          <p:nvSpPr>
            <p:cNvPr id="84" name="Text Box 30"/>
            <p:cNvSpPr txBox="1">
              <a:spLocks noChangeArrowheads="1"/>
            </p:cNvSpPr>
            <p:nvPr/>
          </p:nvSpPr>
          <p:spPr bwMode="auto">
            <a:xfrm>
              <a:off x="1479693" y="1378511"/>
              <a:ext cx="344612" cy="359099"/>
            </a:xfrm>
            <a:prstGeom prst="rect">
              <a:avLst/>
            </a:prstGeom>
            <a:noFill/>
            <a:ln w="9525">
              <a:noFill/>
              <a:miter lim="800000"/>
              <a:headEnd/>
              <a:tailEnd/>
            </a:ln>
          </p:spPr>
          <p:txBody>
            <a:bodyPr wrap="none">
              <a:spAutoFit/>
            </a:bodyPr>
            <a:lstStyle/>
            <a:p>
              <a:r>
                <a:rPr lang="de-DE" sz="1800" dirty="0"/>
                <a:t>x</a:t>
              </a:r>
              <a:r>
                <a:rPr lang="de-DE" sz="1800" baseline="-25000" dirty="0"/>
                <a:t>3</a:t>
              </a:r>
            </a:p>
          </p:txBody>
        </p:sp>
        <p:cxnSp>
          <p:nvCxnSpPr>
            <p:cNvPr id="85" name="AutoShape 31"/>
            <p:cNvCxnSpPr>
              <a:cxnSpLocks noChangeShapeType="1"/>
              <a:stCxn id="64" idx="4"/>
              <a:endCxn id="64" idx="5"/>
            </p:cNvCxnSpPr>
            <p:nvPr/>
          </p:nvCxnSpPr>
          <p:spPr bwMode="auto">
            <a:xfrm rot="5400000" flipH="1" flipV="1">
              <a:off x="2186907" y="3130169"/>
              <a:ext cx="105441" cy="254558"/>
            </a:xfrm>
            <a:prstGeom prst="curvedConnector3">
              <a:avLst>
                <a:gd name="adj1" fmla="val -216804"/>
              </a:avLst>
            </a:prstGeom>
            <a:noFill/>
            <a:ln w="38100">
              <a:solidFill>
                <a:srgbClr val="FFFFFF"/>
              </a:solidFill>
              <a:round/>
              <a:headEnd/>
              <a:tailEnd type="triangle" w="med" len="med"/>
            </a:ln>
          </p:spPr>
        </p:cxnSp>
        <p:cxnSp>
          <p:nvCxnSpPr>
            <p:cNvPr id="86" name="AutoShape 32"/>
            <p:cNvCxnSpPr>
              <a:cxnSpLocks noChangeShapeType="1"/>
              <a:stCxn id="66" idx="4"/>
              <a:endCxn id="66" idx="3"/>
            </p:cNvCxnSpPr>
            <p:nvPr/>
          </p:nvCxnSpPr>
          <p:spPr bwMode="auto">
            <a:xfrm rot="5400000" flipH="1">
              <a:off x="3288355" y="3131016"/>
              <a:ext cx="105441" cy="254558"/>
            </a:xfrm>
            <a:prstGeom prst="curvedConnector3">
              <a:avLst>
                <a:gd name="adj1" fmla="val -216804"/>
              </a:avLst>
            </a:prstGeom>
            <a:noFill/>
            <a:ln w="38100">
              <a:solidFill>
                <a:srgbClr val="FFFFFF"/>
              </a:solidFill>
              <a:round/>
              <a:headEnd/>
              <a:tailEnd type="triangle" w="med" len="med"/>
            </a:ln>
          </p:spPr>
        </p:cxnSp>
        <p:cxnSp>
          <p:nvCxnSpPr>
            <p:cNvPr id="87" name="AutoShape 33"/>
            <p:cNvCxnSpPr>
              <a:cxnSpLocks noChangeShapeType="1"/>
              <a:stCxn id="74" idx="0"/>
              <a:endCxn id="74" idx="7"/>
            </p:cNvCxnSpPr>
            <p:nvPr/>
          </p:nvCxnSpPr>
          <p:spPr bwMode="auto">
            <a:xfrm rot="16200000" flipH="1">
              <a:off x="2186907" y="1096498"/>
              <a:ext cx="105441" cy="254558"/>
            </a:xfrm>
            <a:prstGeom prst="curvedConnector3">
              <a:avLst>
                <a:gd name="adj1" fmla="val -216804"/>
              </a:avLst>
            </a:prstGeom>
            <a:noFill/>
            <a:ln w="38100">
              <a:solidFill>
                <a:schemeClr val="tx1"/>
              </a:solidFill>
              <a:round/>
              <a:headEnd/>
              <a:tailEnd type="triangle" w="med" len="med"/>
            </a:ln>
          </p:spPr>
        </p:cxnSp>
        <p:cxnSp>
          <p:nvCxnSpPr>
            <p:cNvPr id="88" name="AutoShape 34"/>
            <p:cNvCxnSpPr>
              <a:cxnSpLocks noChangeShapeType="1"/>
              <a:stCxn id="71" idx="0"/>
              <a:endCxn id="71" idx="1"/>
            </p:cNvCxnSpPr>
            <p:nvPr/>
          </p:nvCxnSpPr>
          <p:spPr bwMode="auto">
            <a:xfrm rot="16200000" flipH="1" flipV="1">
              <a:off x="3288355" y="1096498"/>
              <a:ext cx="105441" cy="254558"/>
            </a:xfrm>
            <a:prstGeom prst="curvedConnector3">
              <a:avLst>
                <a:gd name="adj1" fmla="val -216804"/>
              </a:avLst>
            </a:prstGeom>
            <a:noFill/>
            <a:ln w="38100">
              <a:solidFill>
                <a:schemeClr val="tx1"/>
              </a:solidFill>
              <a:round/>
              <a:headEnd/>
              <a:tailEnd type="triangle" w="med" len="med"/>
            </a:ln>
          </p:spPr>
        </p:cxnSp>
        <p:sp>
          <p:nvSpPr>
            <p:cNvPr id="89" name="Text Box 35"/>
            <p:cNvSpPr txBox="1">
              <a:spLocks noChangeArrowheads="1"/>
            </p:cNvSpPr>
            <p:nvPr/>
          </p:nvSpPr>
          <p:spPr bwMode="auto">
            <a:xfrm>
              <a:off x="937932" y="3155817"/>
              <a:ext cx="373387" cy="356552"/>
            </a:xfrm>
            <a:prstGeom prst="rect">
              <a:avLst/>
            </a:prstGeom>
            <a:noFill/>
            <a:ln w="9525">
              <a:noFill/>
              <a:miter lim="800000"/>
              <a:headEnd/>
              <a:tailEnd/>
            </a:ln>
          </p:spPr>
          <p:txBody>
            <a:bodyPr wrap="none">
              <a:spAutoFit/>
            </a:bodyPr>
            <a:lstStyle/>
            <a:p>
              <a:r>
                <a:rPr lang="de-DE" sz="1800" dirty="0"/>
                <a:t>u</a:t>
              </a:r>
              <a:r>
                <a:rPr lang="de-DE" sz="1800" baseline="-25000" dirty="0"/>
                <a:t>2</a:t>
              </a:r>
            </a:p>
          </p:txBody>
        </p:sp>
        <p:sp>
          <p:nvSpPr>
            <p:cNvPr id="90" name="Text Box 36"/>
            <p:cNvSpPr txBox="1">
              <a:spLocks noChangeArrowheads="1"/>
            </p:cNvSpPr>
            <p:nvPr/>
          </p:nvSpPr>
          <p:spPr bwMode="auto">
            <a:xfrm>
              <a:off x="4854515" y="3143037"/>
              <a:ext cx="602541" cy="369332"/>
            </a:xfrm>
            <a:prstGeom prst="rect">
              <a:avLst/>
            </a:prstGeom>
            <a:noFill/>
            <a:ln w="9525">
              <a:noFill/>
              <a:miter lim="800000"/>
              <a:headEnd/>
              <a:tailEnd/>
            </a:ln>
          </p:spPr>
          <p:txBody>
            <a:bodyPr wrap="square">
              <a:spAutoFit/>
            </a:bodyPr>
            <a:lstStyle/>
            <a:p>
              <a:r>
                <a:rPr lang="de-DE" sz="1800" dirty="0"/>
                <a:t>u</a:t>
              </a:r>
              <a:r>
                <a:rPr lang="de-DE" sz="1800" baseline="-25000" dirty="0"/>
                <a:t>1</a:t>
              </a:r>
            </a:p>
          </p:txBody>
        </p:sp>
        <p:cxnSp>
          <p:nvCxnSpPr>
            <p:cNvPr id="91" name="AutoShape 40"/>
            <p:cNvCxnSpPr>
              <a:cxnSpLocks noChangeShapeType="1"/>
              <a:stCxn id="64" idx="4"/>
              <a:endCxn id="64" idx="5"/>
            </p:cNvCxnSpPr>
            <p:nvPr/>
          </p:nvCxnSpPr>
          <p:spPr bwMode="auto">
            <a:xfrm rot="5400000" flipH="1" flipV="1">
              <a:off x="2186907" y="3130169"/>
              <a:ext cx="105441" cy="254558"/>
            </a:xfrm>
            <a:prstGeom prst="curvedConnector3">
              <a:avLst>
                <a:gd name="adj1" fmla="val -216804"/>
              </a:avLst>
            </a:prstGeom>
            <a:noFill/>
            <a:ln w="38100">
              <a:solidFill>
                <a:schemeClr val="tx1"/>
              </a:solidFill>
              <a:round/>
              <a:headEnd/>
              <a:tailEnd type="triangle" w="med" len="med"/>
            </a:ln>
          </p:spPr>
        </p:cxnSp>
        <p:cxnSp>
          <p:nvCxnSpPr>
            <p:cNvPr id="92" name="AutoShape 41"/>
            <p:cNvCxnSpPr>
              <a:cxnSpLocks noChangeShapeType="1"/>
              <a:stCxn id="66" idx="4"/>
              <a:endCxn id="66" idx="3"/>
            </p:cNvCxnSpPr>
            <p:nvPr/>
          </p:nvCxnSpPr>
          <p:spPr bwMode="auto">
            <a:xfrm rot="5400000" flipH="1">
              <a:off x="3288355" y="3131016"/>
              <a:ext cx="105441" cy="254558"/>
            </a:xfrm>
            <a:prstGeom prst="curvedConnector3">
              <a:avLst>
                <a:gd name="adj1" fmla="val -216804"/>
              </a:avLst>
            </a:prstGeom>
            <a:noFill/>
            <a:ln w="38100">
              <a:solidFill>
                <a:schemeClr val="tx1"/>
              </a:solidFill>
              <a:round/>
              <a:headEnd/>
              <a:tailEnd type="triangle" w="med" len="med"/>
            </a:ln>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488504" y="1171056"/>
            <a:ext cx="4968552" cy="2341313"/>
            <a:chOff x="488504" y="1171056"/>
            <a:chExt cx="4968552" cy="2341313"/>
          </a:xfrm>
        </p:grpSpPr>
        <p:cxnSp>
          <p:nvCxnSpPr>
            <p:cNvPr id="68" name="AutoShape 2"/>
            <p:cNvCxnSpPr>
              <a:cxnSpLocks noChangeShapeType="1"/>
              <a:stCxn id="71" idx="3"/>
            </p:cNvCxnSpPr>
            <p:nvPr/>
          </p:nvCxnSpPr>
          <p:spPr bwMode="auto">
            <a:xfrm flipH="1">
              <a:off x="1361925" y="3204727"/>
              <a:ext cx="495866" cy="85860"/>
            </a:xfrm>
            <a:prstGeom prst="straightConnector1">
              <a:avLst/>
            </a:prstGeom>
            <a:noFill/>
            <a:ln w="38100">
              <a:solidFill>
                <a:schemeClr val="tx1"/>
              </a:solidFill>
              <a:prstDash val="sysDot"/>
              <a:round/>
              <a:headEnd type="triangle" w="med" len="med"/>
              <a:tailEnd/>
            </a:ln>
          </p:spPr>
        </p:cxnSp>
        <p:cxnSp>
          <p:nvCxnSpPr>
            <p:cNvPr id="69" name="AutoShape 3"/>
            <p:cNvCxnSpPr>
              <a:cxnSpLocks noChangeShapeType="1"/>
              <a:stCxn id="81" idx="3"/>
              <a:endCxn id="71" idx="1"/>
            </p:cNvCxnSpPr>
            <p:nvPr/>
          </p:nvCxnSpPr>
          <p:spPr bwMode="auto">
            <a:xfrm>
              <a:off x="1857791" y="1785616"/>
              <a:ext cx="0" cy="909993"/>
            </a:xfrm>
            <a:prstGeom prst="straightConnector1">
              <a:avLst/>
            </a:prstGeom>
            <a:noFill/>
            <a:ln w="38100">
              <a:solidFill>
                <a:schemeClr val="tx1"/>
              </a:solidFill>
              <a:round/>
              <a:headEnd type="triangle" w="med" len="med"/>
              <a:tailEnd/>
            </a:ln>
          </p:spPr>
        </p:cxnSp>
        <p:cxnSp>
          <p:nvCxnSpPr>
            <p:cNvPr id="70" name="AutoShape 4"/>
            <p:cNvCxnSpPr>
              <a:cxnSpLocks noChangeShapeType="1"/>
              <a:stCxn id="73" idx="5"/>
            </p:cNvCxnSpPr>
            <p:nvPr/>
          </p:nvCxnSpPr>
          <p:spPr bwMode="auto">
            <a:xfrm>
              <a:off x="3722913" y="3205574"/>
              <a:ext cx="650185" cy="15002"/>
            </a:xfrm>
            <a:prstGeom prst="straightConnector1">
              <a:avLst/>
            </a:prstGeom>
            <a:noFill/>
            <a:ln w="38100">
              <a:solidFill>
                <a:schemeClr val="tx1"/>
              </a:solidFill>
              <a:prstDash val="sysDot"/>
              <a:round/>
              <a:headEnd type="triangle" w="med" len="med"/>
              <a:tailEnd/>
            </a:ln>
          </p:spPr>
        </p:cxnSp>
        <p:sp>
          <p:nvSpPr>
            <p:cNvPr id="71" name="Oval 6"/>
            <p:cNvSpPr>
              <a:spLocks noChangeArrowheads="1"/>
            </p:cNvSpPr>
            <p:nvPr/>
          </p:nvSpPr>
          <p:spPr bwMode="auto">
            <a:xfrm>
              <a:off x="1752349" y="2590168"/>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72" name="Text Box 7"/>
            <p:cNvSpPr txBox="1">
              <a:spLocks noChangeArrowheads="1"/>
            </p:cNvSpPr>
            <p:nvPr/>
          </p:nvSpPr>
          <p:spPr bwMode="auto">
            <a:xfrm>
              <a:off x="1887652" y="2691012"/>
              <a:ext cx="449395" cy="564926"/>
            </a:xfrm>
            <a:prstGeom prst="rect">
              <a:avLst/>
            </a:prstGeom>
            <a:noFill/>
            <a:ln w="9525">
              <a:noFill/>
              <a:miter lim="800000"/>
              <a:headEnd/>
              <a:tailEnd/>
            </a:ln>
          </p:spPr>
          <p:txBody>
            <a:bodyPr wrap="none">
              <a:spAutoFit/>
            </a:bodyPr>
            <a:lstStyle/>
            <a:p>
              <a:pPr algn="ctr" eaLnBrk="0" hangingPunct="0"/>
              <a:r>
                <a:rPr lang="de-DE" sz="1600"/>
                <a:t>LG</a:t>
              </a:r>
            </a:p>
            <a:p>
              <a:pPr algn="ctr" eaLnBrk="0" hangingPunct="0"/>
              <a:r>
                <a:rPr lang="de-DE" sz="1600"/>
                <a:t>left</a:t>
              </a:r>
            </a:p>
          </p:txBody>
        </p:sp>
        <p:sp>
          <p:nvSpPr>
            <p:cNvPr id="73" name="Oval 9"/>
            <p:cNvSpPr>
              <a:spLocks noChangeArrowheads="1"/>
            </p:cNvSpPr>
            <p:nvPr/>
          </p:nvSpPr>
          <p:spPr bwMode="auto">
            <a:xfrm>
              <a:off x="3108355" y="2591015"/>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74" name="Text Box 10"/>
            <p:cNvSpPr txBox="1">
              <a:spLocks noChangeArrowheads="1"/>
            </p:cNvSpPr>
            <p:nvPr/>
          </p:nvSpPr>
          <p:spPr bwMode="auto">
            <a:xfrm>
              <a:off x="3195943" y="2689469"/>
              <a:ext cx="544825" cy="568012"/>
            </a:xfrm>
            <a:prstGeom prst="rect">
              <a:avLst/>
            </a:prstGeom>
            <a:noFill/>
            <a:ln w="9525">
              <a:noFill/>
              <a:miter lim="800000"/>
              <a:headEnd/>
              <a:tailEnd/>
            </a:ln>
          </p:spPr>
          <p:txBody>
            <a:bodyPr wrap="none">
              <a:spAutoFit/>
            </a:bodyPr>
            <a:lstStyle/>
            <a:p>
              <a:pPr algn="ctr" eaLnBrk="0" hangingPunct="0"/>
              <a:r>
                <a:rPr lang="de-DE" sz="1600" dirty="0"/>
                <a:t>LG</a:t>
              </a:r>
            </a:p>
            <a:p>
              <a:pPr algn="ctr" eaLnBrk="0" hangingPunct="0"/>
              <a:r>
                <a:rPr lang="de-DE" sz="1600" dirty="0" err="1"/>
                <a:t>right</a:t>
              </a:r>
              <a:endParaRPr lang="de-DE" sz="1600" dirty="0"/>
            </a:p>
          </p:txBody>
        </p:sp>
        <p:cxnSp>
          <p:nvCxnSpPr>
            <p:cNvPr id="75" name="AutoShape 11"/>
            <p:cNvCxnSpPr>
              <a:cxnSpLocks noChangeShapeType="1"/>
              <a:stCxn id="71" idx="5"/>
              <a:endCxn id="73" idx="3"/>
            </p:cNvCxnSpPr>
            <p:nvPr/>
          </p:nvCxnSpPr>
          <p:spPr bwMode="auto">
            <a:xfrm>
              <a:off x="2366907" y="3204727"/>
              <a:ext cx="846890" cy="847"/>
            </a:xfrm>
            <a:prstGeom prst="straightConnector1">
              <a:avLst/>
            </a:prstGeom>
            <a:noFill/>
            <a:ln w="38100">
              <a:solidFill>
                <a:schemeClr val="tx1"/>
              </a:solidFill>
              <a:round/>
              <a:headEnd/>
              <a:tailEnd type="triangle" w="med" len="med"/>
            </a:ln>
          </p:spPr>
        </p:cxnSp>
        <p:sp>
          <p:nvSpPr>
            <p:cNvPr id="76" name="Text Box 12"/>
            <p:cNvSpPr txBox="1">
              <a:spLocks noChangeArrowheads="1"/>
            </p:cNvSpPr>
            <p:nvPr/>
          </p:nvSpPr>
          <p:spPr bwMode="auto">
            <a:xfrm>
              <a:off x="488504" y="3150561"/>
              <a:ext cx="556071" cy="361808"/>
            </a:xfrm>
            <a:prstGeom prst="rect">
              <a:avLst/>
            </a:prstGeom>
            <a:noFill/>
            <a:ln w="9525">
              <a:noFill/>
              <a:miter lim="800000"/>
              <a:headEnd/>
              <a:tailEnd/>
            </a:ln>
          </p:spPr>
          <p:txBody>
            <a:bodyPr wrap="none" tIns="18000">
              <a:spAutoFit/>
            </a:bodyPr>
            <a:lstStyle/>
            <a:p>
              <a:r>
                <a:rPr lang="de-DE" sz="2000" dirty="0"/>
                <a:t>RVF</a:t>
              </a:r>
            </a:p>
          </p:txBody>
        </p:sp>
        <p:sp>
          <p:nvSpPr>
            <p:cNvPr id="77" name="Text Box 13"/>
            <p:cNvSpPr txBox="1">
              <a:spLocks noChangeArrowheads="1"/>
            </p:cNvSpPr>
            <p:nvPr/>
          </p:nvSpPr>
          <p:spPr bwMode="auto">
            <a:xfrm>
              <a:off x="4441536" y="3150561"/>
              <a:ext cx="511464" cy="361808"/>
            </a:xfrm>
            <a:prstGeom prst="rect">
              <a:avLst/>
            </a:prstGeom>
            <a:noFill/>
            <a:ln w="9525">
              <a:noFill/>
              <a:miter lim="800000"/>
              <a:headEnd/>
              <a:tailEnd/>
            </a:ln>
          </p:spPr>
          <p:txBody>
            <a:bodyPr wrap="none" tIns="18000">
              <a:spAutoFit/>
            </a:bodyPr>
            <a:lstStyle/>
            <a:p>
              <a:r>
                <a:rPr lang="de-DE" sz="2000" dirty="0"/>
                <a:t>LVF</a:t>
              </a:r>
            </a:p>
          </p:txBody>
        </p:sp>
        <p:sp>
          <p:nvSpPr>
            <p:cNvPr id="78" name="Oval 15"/>
            <p:cNvSpPr>
              <a:spLocks noChangeArrowheads="1"/>
            </p:cNvSpPr>
            <p:nvPr/>
          </p:nvSpPr>
          <p:spPr bwMode="auto">
            <a:xfrm>
              <a:off x="3108355" y="1171057"/>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79" name="Text Box 16"/>
            <p:cNvSpPr txBox="1">
              <a:spLocks noChangeArrowheads="1"/>
            </p:cNvSpPr>
            <p:nvPr/>
          </p:nvSpPr>
          <p:spPr bwMode="auto">
            <a:xfrm>
              <a:off x="3195943" y="1269511"/>
              <a:ext cx="544825" cy="568012"/>
            </a:xfrm>
            <a:prstGeom prst="rect">
              <a:avLst/>
            </a:prstGeom>
            <a:noFill/>
            <a:ln w="9525">
              <a:noFill/>
              <a:miter lim="800000"/>
              <a:headEnd/>
              <a:tailEnd/>
            </a:ln>
          </p:spPr>
          <p:txBody>
            <a:bodyPr wrap="none">
              <a:spAutoFit/>
            </a:bodyPr>
            <a:lstStyle/>
            <a:p>
              <a:pPr algn="ctr" eaLnBrk="0" hangingPunct="0"/>
              <a:r>
                <a:rPr lang="de-DE" sz="1600" dirty="0"/>
                <a:t>FG</a:t>
              </a:r>
            </a:p>
            <a:p>
              <a:pPr algn="ctr" eaLnBrk="0" hangingPunct="0"/>
              <a:r>
                <a:rPr lang="de-DE" sz="1600" dirty="0"/>
                <a:t>right</a:t>
              </a:r>
            </a:p>
          </p:txBody>
        </p:sp>
        <p:cxnSp>
          <p:nvCxnSpPr>
            <p:cNvPr id="80" name="AutoShape 17"/>
            <p:cNvCxnSpPr>
              <a:cxnSpLocks noChangeShapeType="1"/>
              <a:stCxn id="78" idx="3"/>
              <a:endCxn id="73" idx="1"/>
            </p:cNvCxnSpPr>
            <p:nvPr/>
          </p:nvCxnSpPr>
          <p:spPr bwMode="auto">
            <a:xfrm>
              <a:off x="3213797" y="1785616"/>
              <a:ext cx="0" cy="910840"/>
            </a:xfrm>
            <a:prstGeom prst="straightConnector1">
              <a:avLst/>
            </a:prstGeom>
            <a:noFill/>
            <a:ln w="38100">
              <a:solidFill>
                <a:schemeClr val="tx1"/>
              </a:solidFill>
              <a:round/>
              <a:headEnd type="triangle" w="med" len="med"/>
              <a:tailEnd/>
            </a:ln>
          </p:spPr>
        </p:cxnSp>
        <p:sp>
          <p:nvSpPr>
            <p:cNvPr id="81" name="Oval 19"/>
            <p:cNvSpPr>
              <a:spLocks noChangeArrowheads="1"/>
            </p:cNvSpPr>
            <p:nvPr/>
          </p:nvSpPr>
          <p:spPr bwMode="auto">
            <a:xfrm>
              <a:off x="1752349" y="1171057"/>
              <a:ext cx="720000" cy="720000"/>
            </a:xfrm>
            <a:prstGeom prst="ellipse">
              <a:avLst/>
            </a:prstGeom>
            <a:gradFill flip="none" rotWithShape="1">
              <a:gsLst>
                <a:gs pos="0">
                  <a:srgbClr val="FFFFFF"/>
                </a:gs>
                <a:gs pos="100000">
                  <a:srgbClr val="B2B2B2"/>
                </a:gs>
              </a:gsLst>
              <a:path path="circle">
                <a:fillToRect l="50000" t="50000" r="50000" b="50000"/>
              </a:path>
              <a:tileRect/>
            </a:gradFill>
            <a:ln w="12700">
              <a:noFill/>
              <a:round/>
              <a:headEnd/>
              <a:tailEnd/>
            </a:ln>
          </p:spPr>
          <p:txBody>
            <a:bodyPr wrap="none" anchor="ctr"/>
            <a:lstStyle/>
            <a:p>
              <a:endParaRPr lang="en-US"/>
            </a:p>
          </p:txBody>
        </p:sp>
        <p:sp>
          <p:nvSpPr>
            <p:cNvPr id="82" name="Text Box 20"/>
            <p:cNvSpPr txBox="1">
              <a:spLocks noChangeArrowheads="1"/>
            </p:cNvSpPr>
            <p:nvPr/>
          </p:nvSpPr>
          <p:spPr bwMode="auto">
            <a:xfrm>
              <a:off x="1887881" y="1271055"/>
              <a:ext cx="448936" cy="564925"/>
            </a:xfrm>
            <a:prstGeom prst="rect">
              <a:avLst/>
            </a:prstGeom>
            <a:noFill/>
            <a:ln w="9525">
              <a:noFill/>
              <a:miter lim="800000"/>
              <a:headEnd/>
              <a:tailEnd/>
            </a:ln>
          </p:spPr>
          <p:txBody>
            <a:bodyPr wrap="none">
              <a:spAutoFit/>
            </a:bodyPr>
            <a:lstStyle/>
            <a:p>
              <a:pPr algn="ctr" eaLnBrk="0" hangingPunct="0"/>
              <a:r>
                <a:rPr lang="de-DE" sz="1600" dirty="0"/>
                <a:t>FG</a:t>
              </a:r>
            </a:p>
            <a:p>
              <a:pPr algn="ctr" eaLnBrk="0" hangingPunct="0"/>
              <a:r>
                <a:rPr lang="de-DE" sz="1600" dirty="0"/>
                <a:t>left</a:t>
              </a:r>
            </a:p>
          </p:txBody>
        </p:sp>
        <p:cxnSp>
          <p:nvCxnSpPr>
            <p:cNvPr id="83" name="AutoShape 21"/>
            <p:cNvCxnSpPr>
              <a:cxnSpLocks noChangeShapeType="1"/>
              <a:stCxn id="73" idx="1"/>
              <a:endCxn id="71" idx="7"/>
            </p:cNvCxnSpPr>
            <p:nvPr/>
          </p:nvCxnSpPr>
          <p:spPr bwMode="auto">
            <a:xfrm flipH="1" flipV="1">
              <a:off x="2366907" y="2695609"/>
              <a:ext cx="846890" cy="847"/>
            </a:xfrm>
            <a:prstGeom prst="straightConnector1">
              <a:avLst/>
            </a:prstGeom>
            <a:noFill/>
            <a:ln w="38100">
              <a:solidFill>
                <a:schemeClr val="tx1"/>
              </a:solidFill>
              <a:round/>
              <a:headEnd/>
              <a:tailEnd type="triangle" w="med" len="med"/>
            </a:ln>
          </p:spPr>
        </p:cxnSp>
        <p:cxnSp>
          <p:nvCxnSpPr>
            <p:cNvPr id="84" name="AutoShape 22"/>
            <p:cNvCxnSpPr>
              <a:cxnSpLocks noChangeShapeType="1"/>
              <a:stCxn id="73" idx="7"/>
              <a:endCxn id="78" idx="5"/>
            </p:cNvCxnSpPr>
            <p:nvPr/>
          </p:nvCxnSpPr>
          <p:spPr bwMode="auto">
            <a:xfrm flipV="1">
              <a:off x="3722913" y="1785616"/>
              <a:ext cx="0" cy="910840"/>
            </a:xfrm>
            <a:prstGeom prst="straightConnector1">
              <a:avLst/>
            </a:prstGeom>
            <a:noFill/>
            <a:ln w="38100">
              <a:solidFill>
                <a:schemeClr val="tx1"/>
              </a:solidFill>
              <a:round/>
              <a:headEnd type="triangle" w="med" len="med"/>
              <a:tailEnd/>
            </a:ln>
          </p:spPr>
        </p:cxnSp>
        <p:cxnSp>
          <p:nvCxnSpPr>
            <p:cNvPr id="85" name="AutoShape 23"/>
            <p:cNvCxnSpPr>
              <a:cxnSpLocks noChangeShapeType="1"/>
              <a:stCxn id="71" idx="7"/>
              <a:endCxn id="81" idx="5"/>
            </p:cNvCxnSpPr>
            <p:nvPr/>
          </p:nvCxnSpPr>
          <p:spPr bwMode="auto">
            <a:xfrm flipV="1">
              <a:off x="2366907" y="1785616"/>
              <a:ext cx="0" cy="909993"/>
            </a:xfrm>
            <a:prstGeom prst="straightConnector1">
              <a:avLst/>
            </a:prstGeom>
            <a:noFill/>
            <a:ln w="38100">
              <a:solidFill>
                <a:schemeClr val="tx1"/>
              </a:solidFill>
              <a:round/>
              <a:headEnd type="triangle" w="med" len="med"/>
              <a:tailEnd/>
            </a:ln>
          </p:spPr>
        </p:cxnSp>
        <p:cxnSp>
          <p:nvCxnSpPr>
            <p:cNvPr id="86" name="AutoShape 24"/>
            <p:cNvCxnSpPr>
              <a:cxnSpLocks noChangeShapeType="1"/>
              <a:stCxn id="78" idx="1"/>
              <a:endCxn id="81" idx="7"/>
            </p:cNvCxnSpPr>
            <p:nvPr/>
          </p:nvCxnSpPr>
          <p:spPr bwMode="auto">
            <a:xfrm flipH="1">
              <a:off x="2366907" y="1276498"/>
              <a:ext cx="846890" cy="0"/>
            </a:xfrm>
            <a:prstGeom prst="straightConnector1">
              <a:avLst/>
            </a:prstGeom>
            <a:noFill/>
            <a:ln w="38100">
              <a:solidFill>
                <a:schemeClr val="tx1"/>
              </a:solidFill>
              <a:round/>
              <a:headEnd/>
              <a:tailEnd type="triangle" w="med" len="med"/>
            </a:ln>
          </p:spPr>
        </p:cxnSp>
        <p:cxnSp>
          <p:nvCxnSpPr>
            <p:cNvPr id="87" name="AutoShape 25"/>
            <p:cNvCxnSpPr>
              <a:cxnSpLocks noChangeShapeType="1"/>
              <a:stCxn id="81" idx="5"/>
              <a:endCxn id="78" idx="3"/>
            </p:cNvCxnSpPr>
            <p:nvPr/>
          </p:nvCxnSpPr>
          <p:spPr bwMode="auto">
            <a:xfrm>
              <a:off x="2366907" y="1785616"/>
              <a:ext cx="846890" cy="0"/>
            </a:xfrm>
            <a:prstGeom prst="straightConnector1">
              <a:avLst/>
            </a:prstGeom>
            <a:noFill/>
            <a:ln w="38100">
              <a:solidFill>
                <a:schemeClr val="tx1"/>
              </a:solidFill>
              <a:round/>
              <a:headEnd/>
              <a:tailEnd type="triangle" w="med" len="med"/>
            </a:ln>
          </p:spPr>
        </p:cxnSp>
        <p:sp>
          <p:nvSpPr>
            <p:cNvPr id="88" name="Text Box 27"/>
            <p:cNvSpPr txBox="1">
              <a:spLocks noChangeArrowheads="1"/>
            </p:cNvSpPr>
            <p:nvPr/>
          </p:nvSpPr>
          <p:spPr bwMode="auto">
            <a:xfrm>
              <a:off x="1486957" y="2769217"/>
              <a:ext cx="344612" cy="359099"/>
            </a:xfrm>
            <a:prstGeom prst="rect">
              <a:avLst/>
            </a:prstGeom>
            <a:noFill/>
            <a:ln w="9525">
              <a:noFill/>
              <a:miter lim="800000"/>
              <a:headEnd/>
              <a:tailEnd/>
            </a:ln>
          </p:spPr>
          <p:txBody>
            <a:bodyPr wrap="none">
              <a:spAutoFit/>
            </a:bodyPr>
            <a:lstStyle/>
            <a:p>
              <a:r>
                <a:rPr lang="de-DE" sz="1800"/>
                <a:t>x</a:t>
              </a:r>
              <a:r>
                <a:rPr lang="de-DE" sz="1800" baseline="-25000"/>
                <a:t>1</a:t>
              </a:r>
            </a:p>
          </p:txBody>
        </p:sp>
        <p:sp>
          <p:nvSpPr>
            <p:cNvPr id="89" name="Text Box 28"/>
            <p:cNvSpPr txBox="1">
              <a:spLocks noChangeArrowheads="1"/>
            </p:cNvSpPr>
            <p:nvPr/>
          </p:nvSpPr>
          <p:spPr bwMode="auto">
            <a:xfrm>
              <a:off x="3769412" y="2773847"/>
              <a:ext cx="344612" cy="359099"/>
            </a:xfrm>
            <a:prstGeom prst="rect">
              <a:avLst/>
            </a:prstGeom>
            <a:noFill/>
            <a:ln w="9525">
              <a:noFill/>
              <a:miter lim="800000"/>
              <a:headEnd/>
              <a:tailEnd/>
            </a:ln>
          </p:spPr>
          <p:txBody>
            <a:bodyPr wrap="none">
              <a:spAutoFit/>
            </a:bodyPr>
            <a:lstStyle/>
            <a:p>
              <a:r>
                <a:rPr lang="de-DE" sz="1800"/>
                <a:t>x</a:t>
              </a:r>
              <a:r>
                <a:rPr lang="de-DE" sz="1800" baseline="-25000"/>
                <a:t>2</a:t>
              </a:r>
            </a:p>
          </p:txBody>
        </p:sp>
        <p:sp>
          <p:nvSpPr>
            <p:cNvPr id="90" name="Text Box 29"/>
            <p:cNvSpPr txBox="1">
              <a:spLocks noChangeArrowheads="1"/>
            </p:cNvSpPr>
            <p:nvPr/>
          </p:nvSpPr>
          <p:spPr bwMode="auto">
            <a:xfrm>
              <a:off x="3753430" y="1373881"/>
              <a:ext cx="344612" cy="359099"/>
            </a:xfrm>
            <a:prstGeom prst="rect">
              <a:avLst/>
            </a:prstGeom>
            <a:noFill/>
            <a:ln w="9525">
              <a:noFill/>
              <a:miter lim="800000"/>
              <a:headEnd/>
              <a:tailEnd/>
            </a:ln>
          </p:spPr>
          <p:txBody>
            <a:bodyPr wrap="none">
              <a:spAutoFit/>
            </a:bodyPr>
            <a:lstStyle/>
            <a:p>
              <a:r>
                <a:rPr lang="de-DE" sz="1800"/>
                <a:t>x</a:t>
              </a:r>
              <a:r>
                <a:rPr lang="de-DE" sz="1800" baseline="-25000"/>
                <a:t>4</a:t>
              </a:r>
            </a:p>
          </p:txBody>
        </p:sp>
        <p:sp>
          <p:nvSpPr>
            <p:cNvPr id="91" name="Text Box 30"/>
            <p:cNvSpPr txBox="1">
              <a:spLocks noChangeArrowheads="1"/>
            </p:cNvSpPr>
            <p:nvPr/>
          </p:nvSpPr>
          <p:spPr bwMode="auto">
            <a:xfrm>
              <a:off x="1479693" y="1378511"/>
              <a:ext cx="344612" cy="359099"/>
            </a:xfrm>
            <a:prstGeom prst="rect">
              <a:avLst/>
            </a:prstGeom>
            <a:noFill/>
            <a:ln w="9525">
              <a:noFill/>
              <a:miter lim="800000"/>
              <a:headEnd/>
              <a:tailEnd/>
            </a:ln>
          </p:spPr>
          <p:txBody>
            <a:bodyPr wrap="none">
              <a:spAutoFit/>
            </a:bodyPr>
            <a:lstStyle/>
            <a:p>
              <a:r>
                <a:rPr lang="de-DE" sz="1800" dirty="0"/>
                <a:t>x</a:t>
              </a:r>
              <a:r>
                <a:rPr lang="de-DE" sz="1800" baseline="-25000" dirty="0"/>
                <a:t>3</a:t>
              </a:r>
            </a:p>
          </p:txBody>
        </p:sp>
        <p:cxnSp>
          <p:nvCxnSpPr>
            <p:cNvPr id="92" name="AutoShape 31"/>
            <p:cNvCxnSpPr>
              <a:cxnSpLocks noChangeShapeType="1"/>
              <a:stCxn id="71" idx="4"/>
              <a:endCxn id="71" idx="5"/>
            </p:cNvCxnSpPr>
            <p:nvPr/>
          </p:nvCxnSpPr>
          <p:spPr bwMode="auto">
            <a:xfrm rot="5400000" flipH="1" flipV="1">
              <a:off x="2186907" y="3130169"/>
              <a:ext cx="105441" cy="254558"/>
            </a:xfrm>
            <a:prstGeom prst="curvedConnector3">
              <a:avLst>
                <a:gd name="adj1" fmla="val -216804"/>
              </a:avLst>
            </a:prstGeom>
            <a:noFill/>
            <a:ln w="38100">
              <a:solidFill>
                <a:srgbClr val="FFFFFF"/>
              </a:solidFill>
              <a:round/>
              <a:headEnd/>
              <a:tailEnd type="triangle" w="med" len="med"/>
            </a:ln>
          </p:spPr>
        </p:cxnSp>
        <p:cxnSp>
          <p:nvCxnSpPr>
            <p:cNvPr id="93" name="AutoShape 32"/>
            <p:cNvCxnSpPr>
              <a:cxnSpLocks noChangeShapeType="1"/>
              <a:stCxn id="73" idx="4"/>
              <a:endCxn id="73" idx="3"/>
            </p:cNvCxnSpPr>
            <p:nvPr/>
          </p:nvCxnSpPr>
          <p:spPr bwMode="auto">
            <a:xfrm rot="5400000" flipH="1">
              <a:off x="3288355" y="3131016"/>
              <a:ext cx="105441" cy="254558"/>
            </a:xfrm>
            <a:prstGeom prst="curvedConnector3">
              <a:avLst>
                <a:gd name="adj1" fmla="val -216804"/>
              </a:avLst>
            </a:prstGeom>
            <a:noFill/>
            <a:ln w="38100">
              <a:solidFill>
                <a:srgbClr val="FFFFFF"/>
              </a:solidFill>
              <a:round/>
              <a:headEnd/>
              <a:tailEnd type="triangle" w="med" len="med"/>
            </a:ln>
          </p:spPr>
        </p:cxnSp>
        <p:cxnSp>
          <p:nvCxnSpPr>
            <p:cNvPr id="94" name="AutoShape 33"/>
            <p:cNvCxnSpPr>
              <a:cxnSpLocks noChangeShapeType="1"/>
              <a:stCxn id="81" idx="0"/>
              <a:endCxn id="81" idx="7"/>
            </p:cNvCxnSpPr>
            <p:nvPr/>
          </p:nvCxnSpPr>
          <p:spPr bwMode="auto">
            <a:xfrm rot="16200000" flipH="1">
              <a:off x="2186907" y="1096498"/>
              <a:ext cx="105441" cy="254558"/>
            </a:xfrm>
            <a:prstGeom prst="curvedConnector3">
              <a:avLst>
                <a:gd name="adj1" fmla="val -216804"/>
              </a:avLst>
            </a:prstGeom>
            <a:noFill/>
            <a:ln w="38100">
              <a:solidFill>
                <a:schemeClr val="tx1"/>
              </a:solidFill>
              <a:round/>
              <a:headEnd/>
              <a:tailEnd type="triangle" w="med" len="med"/>
            </a:ln>
          </p:spPr>
        </p:cxnSp>
        <p:cxnSp>
          <p:nvCxnSpPr>
            <p:cNvPr id="95" name="AutoShape 34"/>
            <p:cNvCxnSpPr>
              <a:cxnSpLocks noChangeShapeType="1"/>
              <a:stCxn id="78" idx="0"/>
              <a:endCxn id="78" idx="1"/>
            </p:cNvCxnSpPr>
            <p:nvPr/>
          </p:nvCxnSpPr>
          <p:spPr bwMode="auto">
            <a:xfrm rot="16200000" flipH="1" flipV="1">
              <a:off x="3288355" y="1096498"/>
              <a:ext cx="105441" cy="254558"/>
            </a:xfrm>
            <a:prstGeom prst="curvedConnector3">
              <a:avLst>
                <a:gd name="adj1" fmla="val -216804"/>
              </a:avLst>
            </a:prstGeom>
            <a:noFill/>
            <a:ln w="38100">
              <a:solidFill>
                <a:schemeClr val="tx1"/>
              </a:solidFill>
              <a:round/>
              <a:headEnd/>
              <a:tailEnd type="triangle" w="med" len="med"/>
            </a:ln>
          </p:spPr>
        </p:cxnSp>
        <p:sp>
          <p:nvSpPr>
            <p:cNvPr id="96" name="Text Box 35"/>
            <p:cNvSpPr txBox="1">
              <a:spLocks noChangeArrowheads="1"/>
            </p:cNvSpPr>
            <p:nvPr/>
          </p:nvSpPr>
          <p:spPr bwMode="auto">
            <a:xfrm>
              <a:off x="937932" y="3155817"/>
              <a:ext cx="373387" cy="356552"/>
            </a:xfrm>
            <a:prstGeom prst="rect">
              <a:avLst/>
            </a:prstGeom>
            <a:noFill/>
            <a:ln w="9525">
              <a:noFill/>
              <a:miter lim="800000"/>
              <a:headEnd/>
              <a:tailEnd/>
            </a:ln>
          </p:spPr>
          <p:txBody>
            <a:bodyPr wrap="none">
              <a:spAutoFit/>
            </a:bodyPr>
            <a:lstStyle/>
            <a:p>
              <a:r>
                <a:rPr lang="de-DE" sz="1800" dirty="0"/>
                <a:t>u</a:t>
              </a:r>
              <a:r>
                <a:rPr lang="de-DE" sz="1800" baseline="-25000" dirty="0"/>
                <a:t>2</a:t>
              </a:r>
            </a:p>
          </p:txBody>
        </p:sp>
        <p:sp>
          <p:nvSpPr>
            <p:cNvPr id="97" name="Text Box 36"/>
            <p:cNvSpPr txBox="1">
              <a:spLocks noChangeArrowheads="1"/>
            </p:cNvSpPr>
            <p:nvPr/>
          </p:nvSpPr>
          <p:spPr bwMode="auto">
            <a:xfrm>
              <a:off x="4854515" y="3143037"/>
              <a:ext cx="602541" cy="369332"/>
            </a:xfrm>
            <a:prstGeom prst="rect">
              <a:avLst/>
            </a:prstGeom>
            <a:noFill/>
            <a:ln w="9525">
              <a:noFill/>
              <a:miter lim="800000"/>
              <a:headEnd/>
              <a:tailEnd/>
            </a:ln>
          </p:spPr>
          <p:txBody>
            <a:bodyPr wrap="square">
              <a:spAutoFit/>
            </a:bodyPr>
            <a:lstStyle/>
            <a:p>
              <a:r>
                <a:rPr lang="de-DE" sz="1800" dirty="0"/>
                <a:t>u</a:t>
              </a:r>
              <a:r>
                <a:rPr lang="de-DE" sz="1800" baseline="-25000" dirty="0"/>
                <a:t>1</a:t>
              </a:r>
            </a:p>
          </p:txBody>
        </p:sp>
        <p:cxnSp>
          <p:nvCxnSpPr>
            <p:cNvPr id="98" name="AutoShape 40"/>
            <p:cNvCxnSpPr>
              <a:cxnSpLocks noChangeShapeType="1"/>
              <a:stCxn id="71" idx="4"/>
              <a:endCxn id="71" idx="5"/>
            </p:cNvCxnSpPr>
            <p:nvPr/>
          </p:nvCxnSpPr>
          <p:spPr bwMode="auto">
            <a:xfrm rot="5400000" flipH="1" flipV="1">
              <a:off x="2186907" y="3130169"/>
              <a:ext cx="105441" cy="254558"/>
            </a:xfrm>
            <a:prstGeom prst="curvedConnector3">
              <a:avLst>
                <a:gd name="adj1" fmla="val -216804"/>
              </a:avLst>
            </a:prstGeom>
            <a:noFill/>
            <a:ln w="38100">
              <a:solidFill>
                <a:schemeClr val="tx1"/>
              </a:solidFill>
              <a:round/>
              <a:headEnd/>
              <a:tailEnd type="triangle" w="med" len="med"/>
            </a:ln>
          </p:spPr>
        </p:cxnSp>
        <p:cxnSp>
          <p:nvCxnSpPr>
            <p:cNvPr id="99" name="AutoShape 41"/>
            <p:cNvCxnSpPr>
              <a:cxnSpLocks noChangeShapeType="1"/>
              <a:stCxn id="73" idx="4"/>
              <a:endCxn id="73" idx="3"/>
            </p:cNvCxnSpPr>
            <p:nvPr/>
          </p:nvCxnSpPr>
          <p:spPr bwMode="auto">
            <a:xfrm rot="5400000" flipH="1">
              <a:off x="3288355" y="3131016"/>
              <a:ext cx="105441" cy="254558"/>
            </a:xfrm>
            <a:prstGeom prst="curvedConnector3">
              <a:avLst>
                <a:gd name="adj1" fmla="val -216804"/>
              </a:avLst>
            </a:prstGeom>
            <a:noFill/>
            <a:ln w="38100">
              <a:solidFill>
                <a:schemeClr val="tx1"/>
              </a:solidFill>
              <a:round/>
              <a:headEnd/>
              <a:tailEnd type="triangle" w="med" len="med"/>
            </a:ln>
          </p:spPr>
        </p:cxnSp>
      </p:grpSp>
      <p:sp>
        <p:nvSpPr>
          <p:cNvPr id="49" name="Title 48"/>
          <p:cNvSpPr>
            <a:spLocks noGrp="1"/>
          </p:cNvSpPr>
          <p:nvPr>
            <p:ph type="title"/>
          </p:nvPr>
        </p:nvSpPr>
        <p:spPr/>
        <p:txBody>
          <a:bodyPr/>
          <a:lstStyle/>
          <a:p>
            <a:r>
              <a:rPr lang="en-GB" dirty="0" smtClean="0">
                <a:latin typeface="+mn-lt"/>
              </a:rPr>
              <a:t>Example: a linear model of interacting visual regions</a:t>
            </a:r>
            <a:endParaRPr lang="en-GB" dirty="0">
              <a:latin typeface="+mn-lt"/>
            </a:endParaRPr>
          </a:p>
        </p:txBody>
      </p:sp>
      <p:sp>
        <p:nvSpPr>
          <p:cNvPr id="58" name="Text Box 39"/>
          <p:cNvSpPr txBox="1">
            <a:spLocks noChangeArrowheads="1"/>
          </p:cNvSpPr>
          <p:nvPr/>
        </p:nvSpPr>
        <p:spPr bwMode="auto">
          <a:xfrm>
            <a:off x="1904128" y="3776142"/>
            <a:ext cx="1381597" cy="372119"/>
          </a:xfrm>
          <a:prstGeom prst="rect">
            <a:avLst/>
          </a:prstGeom>
          <a:noFill/>
          <a:ln w="9525">
            <a:noFill/>
            <a:miter lim="800000"/>
            <a:headEnd/>
            <a:tailEnd/>
          </a:ln>
        </p:spPr>
        <p:txBody>
          <a:bodyPr wrap="none" tIns="18000">
            <a:spAutoFit/>
          </a:bodyPr>
          <a:lstStyle/>
          <a:p>
            <a:r>
              <a:rPr lang="de-DE" sz="2000" dirty="0" smtClean="0">
                <a:solidFill>
                  <a:srgbClr val="FF0000"/>
                </a:solidFill>
              </a:rPr>
              <a:t>ATTENTION</a:t>
            </a:r>
            <a:endParaRPr lang="de-DE" sz="2000" dirty="0">
              <a:solidFill>
                <a:srgbClr val="FF0000"/>
              </a:solidFill>
            </a:endParaRPr>
          </a:p>
        </p:txBody>
      </p:sp>
      <p:cxnSp>
        <p:nvCxnSpPr>
          <p:cNvPr id="59" name="AutoShape 40"/>
          <p:cNvCxnSpPr>
            <a:cxnSpLocks noChangeShapeType="1"/>
            <a:stCxn id="58" idx="0"/>
          </p:cNvCxnSpPr>
          <p:nvPr/>
        </p:nvCxnSpPr>
        <p:spPr bwMode="auto">
          <a:xfrm flipV="1">
            <a:off x="2594927" y="1277418"/>
            <a:ext cx="93313" cy="2498724"/>
          </a:xfrm>
          <a:prstGeom prst="straightConnector1">
            <a:avLst/>
          </a:prstGeom>
          <a:noFill/>
          <a:ln w="38100">
            <a:solidFill>
              <a:srgbClr val="FF0000"/>
            </a:solidFill>
            <a:prstDash val="sysDot"/>
            <a:round/>
            <a:headEnd/>
            <a:tailEnd type="oval" w="med" len="med"/>
          </a:ln>
        </p:spPr>
      </p:cxnSp>
      <p:cxnSp>
        <p:nvCxnSpPr>
          <p:cNvPr id="60" name="AutoShape 41"/>
          <p:cNvCxnSpPr>
            <a:cxnSpLocks noChangeShapeType="1"/>
            <a:stCxn id="58" idx="0"/>
          </p:cNvCxnSpPr>
          <p:nvPr/>
        </p:nvCxnSpPr>
        <p:spPr bwMode="auto">
          <a:xfrm flipV="1">
            <a:off x="2594927" y="2722043"/>
            <a:ext cx="293573" cy="1054099"/>
          </a:xfrm>
          <a:prstGeom prst="straightConnector1">
            <a:avLst/>
          </a:prstGeom>
          <a:noFill/>
          <a:ln w="38100">
            <a:solidFill>
              <a:srgbClr val="FF0000"/>
            </a:solidFill>
            <a:prstDash val="sysDot"/>
            <a:round/>
            <a:headEnd/>
            <a:tailEnd type="oval" w="med" len="med"/>
          </a:ln>
        </p:spPr>
      </p:cxnSp>
      <p:sp>
        <p:nvSpPr>
          <p:cNvPr id="61" name="Text Box 42"/>
          <p:cNvSpPr txBox="1">
            <a:spLocks noChangeArrowheads="1"/>
          </p:cNvSpPr>
          <p:nvPr/>
        </p:nvSpPr>
        <p:spPr bwMode="auto">
          <a:xfrm>
            <a:off x="2365797" y="3998392"/>
            <a:ext cx="392877" cy="366712"/>
          </a:xfrm>
          <a:prstGeom prst="rect">
            <a:avLst/>
          </a:prstGeom>
          <a:noFill/>
          <a:ln w="9525">
            <a:noFill/>
            <a:miter lim="800000"/>
            <a:headEnd/>
            <a:tailEnd/>
          </a:ln>
        </p:spPr>
        <p:txBody>
          <a:bodyPr wrap="none">
            <a:spAutoFit/>
          </a:bodyPr>
          <a:lstStyle/>
          <a:p>
            <a:r>
              <a:rPr lang="de-DE" sz="1800"/>
              <a:t>u</a:t>
            </a:r>
            <a:r>
              <a:rPr lang="de-DE" sz="1800" baseline="-25000"/>
              <a:t>3</a:t>
            </a:r>
          </a:p>
        </p:txBody>
      </p:sp>
      <p:grpSp>
        <p:nvGrpSpPr>
          <p:cNvPr id="45" name="Group 44"/>
          <p:cNvGrpSpPr/>
          <p:nvPr/>
        </p:nvGrpSpPr>
        <p:grpSpPr>
          <a:xfrm>
            <a:off x="5385048" y="1592936"/>
            <a:ext cx="3744416" cy="1260000"/>
            <a:chOff x="5385048" y="1592936"/>
            <a:chExt cx="3744416" cy="1260000"/>
          </a:xfrm>
        </p:grpSpPr>
        <p:graphicFrame>
          <p:nvGraphicFramePr>
            <p:cNvPr id="62" name="Object 44"/>
            <p:cNvGraphicFramePr>
              <a:graphicFrameLocks noChangeAspect="1"/>
            </p:cNvGraphicFramePr>
            <p:nvPr>
              <p:extLst>
                <p:ext uri="{D42A27DB-BD31-4B8C-83A1-F6EECF244321}">
                  <p14:modId xmlns:p14="http://schemas.microsoft.com/office/powerpoint/2010/main" val="77518906"/>
                </p:ext>
              </p:extLst>
            </p:nvPr>
          </p:nvGraphicFramePr>
          <p:xfrm>
            <a:off x="5563061" y="1628800"/>
            <a:ext cx="3388390" cy="1152128"/>
          </p:xfrm>
          <a:graphic>
            <a:graphicData uri="http://schemas.openxmlformats.org/presentationml/2006/ole">
              <mc:AlternateContent xmlns:mc="http://schemas.openxmlformats.org/markup-compatibility/2006">
                <mc:Choice xmlns:v="urn:schemas-microsoft-com:vml" Requires="v">
                  <p:oleObj spid="_x0000_s160808" name="Equation" r:id="rId3" imgW="1499400" imgH="484560" progId="Equation.3">
                    <p:embed/>
                  </p:oleObj>
                </mc:Choice>
                <mc:Fallback>
                  <p:oleObj name="Equation" r:id="rId3" imgW="1499400" imgH="48456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061" y="1628800"/>
                          <a:ext cx="338839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 name="Rectangle 45"/>
            <p:cNvSpPr>
              <a:spLocks noChangeArrowheads="1"/>
            </p:cNvSpPr>
            <p:nvPr/>
          </p:nvSpPr>
          <p:spPr bwMode="auto">
            <a:xfrm>
              <a:off x="5385048" y="1592936"/>
              <a:ext cx="3744416" cy="1260000"/>
            </a:xfrm>
            <a:prstGeom prst="rect">
              <a:avLst/>
            </a:prstGeom>
            <a:noFill/>
            <a:ln w="38100" algn="ctr">
              <a:solidFill>
                <a:srgbClr val="FF0000"/>
              </a:solidFill>
              <a:miter lim="800000"/>
              <a:headEnd/>
              <a:tailEnd/>
            </a:ln>
            <a:effectLst/>
          </p:spPr>
          <p:txBody>
            <a:bodyPr wrap="square" anchor="ctr">
              <a:spAutoFit/>
            </a:bodyPr>
            <a:lstStyle/>
            <a:p>
              <a:pPr>
                <a:defRPr/>
              </a:pPr>
              <a:endParaRPr lang="en-US"/>
            </a:p>
          </p:txBody>
        </p:sp>
      </p:grpSp>
      <p:graphicFrame>
        <p:nvGraphicFramePr>
          <p:cNvPr id="64" name="Object 47"/>
          <p:cNvGraphicFramePr>
            <a:graphicFrameLocks noChangeAspect="1"/>
          </p:cNvGraphicFramePr>
          <p:nvPr>
            <p:extLst>
              <p:ext uri="{D42A27DB-BD31-4B8C-83A1-F6EECF244321}">
                <p14:modId xmlns:p14="http://schemas.microsoft.com/office/powerpoint/2010/main" val="3353870379"/>
              </p:ext>
            </p:extLst>
          </p:nvPr>
        </p:nvGraphicFramePr>
        <p:xfrm>
          <a:off x="56456" y="4352627"/>
          <a:ext cx="9696250" cy="2244725"/>
        </p:xfrm>
        <a:graphic>
          <a:graphicData uri="http://schemas.openxmlformats.org/presentationml/2006/ole">
            <mc:AlternateContent xmlns:mc="http://schemas.openxmlformats.org/markup-compatibility/2006">
              <mc:Choice xmlns:v="urn:schemas-microsoft-com:vml" Requires="v">
                <p:oleObj spid="_x0000_s160809" name="Equation" r:id="rId5" imgW="6107400" imgH="1115280" progId="Equation.3">
                  <p:embed/>
                </p:oleObj>
              </mc:Choice>
              <mc:Fallback>
                <p:oleObj name="Equation" r:id="rId5" imgW="6107400" imgH="11152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56" y="4352627"/>
                        <a:ext cx="9696250" cy="224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Oval 48"/>
          <p:cNvSpPr>
            <a:spLocks noChangeArrowheads="1"/>
          </p:cNvSpPr>
          <p:nvPr/>
        </p:nvSpPr>
        <p:spPr bwMode="auto">
          <a:xfrm>
            <a:off x="4089276" y="4429316"/>
            <a:ext cx="647700" cy="647700"/>
          </a:xfrm>
          <a:prstGeom prst="ellipse">
            <a:avLst/>
          </a:prstGeom>
          <a:noFill/>
          <a:ln w="38100" algn="ctr">
            <a:solidFill>
              <a:srgbClr val="FF0000"/>
            </a:solidFill>
            <a:round/>
            <a:headEnd/>
            <a:tailEnd/>
          </a:ln>
        </p:spPr>
        <p:txBody>
          <a:bodyPr wrap="none" anchor="ctr">
            <a:spAutoFit/>
          </a:bodyPr>
          <a:lstStyle/>
          <a:p>
            <a:endParaRPr lang="en-US"/>
          </a:p>
        </p:txBody>
      </p:sp>
      <p:sp>
        <p:nvSpPr>
          <p:cNvPr id="66" name="Oval 49"/>
          <p:cNvSpPr>
            <a:spLocks noChangeArrowheads="1"/>
          </p:cNvSpPr>
          <p:nvPr/>
        </p:nvSpPr>
        <p:spPr bwMode="auto">
          <a:xfrm>
            <a:off x="4953000" y="5373588"/>
            <a:ext cx="647700" cy="647700"/>
          </a:xfrm>
          <a:prstGeom prst="ellipse">
            <a:avLst/>
          </a:prstGeom>
          <a:noFill/>
          <a:ln w="38100" algn="ctr">
            <a:solidFill>
              <a:srgbClr val="FF0000"/>
            </a:solidFill>
            <a:round/>
            <a:headEnd/>
            <a:tailEnd/>
          </a:ln>
        </p:spPr>
        <p:txBody>
          <a:bodyPr wrap="none"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lateral"/>
          <p:cNvPicPr>
            <a:picLocks noChangeAspect="1" noChangeArrowheads="1"/>
          </p:cNvPicPr>
          <p:nvPr/>
        </p:nvPicPr>
        <p:blipFill>
          <a:blip r:embed="rId4" cstate="print">
            <a:alphaModFix amt="41000"/>
          </a:blip>
          <a:srcRect/>
          <a:stretch>
            <a:fillRect/>
          </a:stretch>
        </p:blipFill>
        <p:spPr bwMode="auto">
          <a:xfrm>
            <a:off x="7041232" y="836712"/>
            <a:ext cx="2432167" cy="2530475"/>
          </a:xfrm>
          <a:prstGeom prst="rect">
            <a:avLst/>
          </a:prstGeom>
          <a:noFill/>
          <a:ln w="9525">
            <a:noFill/>
            <a:miter lim="800000"/>
            <a:headEnd/>
            <a:tailEnd/>
          </a:ln>
        </p:spPr>
      </p:pic>
      <p:sp>
        <p:nvSpPr>
          <p:cNvPr id="8197" name="Oval 3"/>
          <p:cNvSpPr>
            <a:spLocks noChangeArrowheads="1"/>
          </p:cNvSpPr>
          <p:nvPr/>
        </p:nvSpPr>
        <p:spPr bwMode="auto">
          <a:xfrm>
            <a:off x="7744436" y="1266924"/>
            <a:ext cx="209432"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8198" name="Oval 4"/>
          <p:cNvSpPr>
            <a:spLocks noChangeArrowheads="1"/>
          </p:cNvSpPr>
          <p:nvPr/>
        </p:nvSpPr>
        <p:spPr bwMode="auto">
          <a:xfrm>
            <a:off x="7294997" y="1920974"/>
            <a:ext cx="209432"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8199" name="Oval 5"/>
          <p:cNvSpPr>
            <a:spLocks noChangeArrowheads="1"/>
          </p:cNvSpPr>
          <p:nvPr/>
        </p:nvSpPr>
        <p:spPr bwMode="auto">
          <a:xfrm>
            <a:off x="7927881" y="2147986"/>
            <a:ext cx="210961"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8200" name="Oval 6"/>
          <p:cNvSpPr>
            <a:spLocks noChangeArrowheads="1"/>
          </p:cNvSpPr>
          <p:nvPr/>
        </p:nvSpPr>
        <p:spPr bwMode="auto">
          <a:xfrm>
            <a:off x="8705990" y="1566961"/>
            <a:ext cx="207904" cy="215900"/>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8201" name="AutoShape 7"/>
          <p:cNvCxnSpPr>
            <a:cxnSpLocks noChangeShapeType="1"/>
            <a:stCxn id="8198" idx="5"/>
            <a:endCxn id="8199" idx="2"/>
          </p:cNvCxnSpPr>
          <p:nvPr/>
        </p:nvCxnSpPr>
        <p:spPr bwMode="auto">
          <a:xfrm>
            <a:off x="7473855" y="2105124"/>
            <a:ext cx="454025" cy="150812"/>
          </a:xfrm>
          <a:prstGeom prst="straightConnector1">
            <a:avLst/>
          </a:prstGeom>
          <a:noFill/>
          <a:ln w="28575">
            <a:solidFill>
              <a:srgbClr val="FF0000"/>
            </a:solidFill>
            <a:round/>
            <a:headEnd type="none" w="med" len="med"/>
            <a:tailEnd type="arrow" w="med" len="med"/>
          </a:ln>
        </p:spPr>
      </p:cxnSp>
      <p:cxnSp>
        <p:nvCxnSpPr>
          <p:cNvPr id="8202" name="AutoShape 8"/>
          <p:cNvCxnSpPr>
            <a:cxnSpLocks noChangeShapeType="1"/>
            <a:stCxn id="8198" idx="0"/>
            <a:endCxn id="8197" idx="3"/>
          </p:cNvCxnSpPr>
          <p:nvPr/>
        </p:nvCxnSpPr>
        <p:spPr bwMode="auto">
          <a:xfrm flipV="1">
            <a:off x="7400477" y="1451074"/>
            <a:ext cx="374533" cy="469900"/>
          </a:xfrm>
          <a:prstGeom prst="straightConnector1">
            <a:avLst/>
          </a:prstGeom>
          <a:noFill/>
          <a:ln w="28575">
            <a:solidFill>
              <a:srgbClr val="FF0000"/>
            </a:solidFill>
            <a:round/>
            <a:headEnd type="none" w="med" len="med"/>
            <a:tailEnd type="arrow" w="med" len="med"/>
          </a:ln>
        </p:spPr>
      </p:cxnSp>
      <p:cxnSp>
        <p:nvCxnSpPr>
          <p:cNvPr id="8203" name="AutoShape 9"/>
          <p:cNvCxnSpPr>
            <a:cxnSpLocks noChangeShapeType="1"/>
            <a:stCxn id="8197" idx="5"/>
            <a:endCxn id="8200" idx="2"/>
          </p:cNvCxnSpPr>
          <p:nvPr/>
        </p:nvCxnSpPr>
        <p:spPr bwMode="auto">
          <a:xfrm>
            <a:off x="7923294" y="1451075"/>
            <a:ext cx="782696" cy="223837"/>
          </a:xfrm>
          <a:prstGeom prst="straightConnector1">
            <a:avLst/>
          </a:prstGeom>
          <a:noFill/>
          <a:ln w="28575">
            <a:solidFill>
              <a:srgbClr val="FF0000"/>
            </a:solidFill>
            <a:round/>
            <a:headEnd type="arrow" w="med" len="med"/>
            <a:tailEnd type="arrow" w="med" len="med"/>
          </a:ln>
        </p:spPr>
      </p:cxnSp>
      <p:cxnSp>
        <p:nvCxnSpPr>
          <p:cNvPr id="8204" name="AutoShape 10"/>
          <p:cNvCxnSpPr>
            <a:cxnSpLocks noChangeShapeType="1"/>
            <a:stCxn id="8200" idx="3"/>
            <a:endCxn id="8199" idx="7"/>
          </p:cNvCxnSpPr>
          <p:nvPr/>
        </p:nvCxnSpPr>
        <p:spPr bwMode="auto">
          <a:xfrm flipH="1">
            <a:off x="8108267" y="1751112"/>
            <a:ext cx="628297" cy="428625"/>
          </a:xfrm>
          <a:prstGeom prst="straightConnector1">
            <a:avLst/>
          </a:prstGeom>
          <a:noFill/>
          <a:ln w="28575">
            <a:solidFill>
              <a:srgbClr val="FF0000"/>
            </a:solidFill>
            <a:round/>
            <a:headEnd type="arrow" w="med" len="med"/>
            <a:tailEnd type="arrow" w="med" len="med"/>
          </a:ln>
        </p:spPr>
      </p:cxnSp>
      <p:sp>
        <p:nvSpPr>
          <p:cNvPr id="8205" name="Text Box 11"/>
          <p:cNvSpPr txBox="1">
            <a:spLocks noChangeArrowheads="1"/>
          </p:cNvSpPr>
          <p:nvPr/>
        </p:nvSpPr>
        <p:spPr bwMode="auto">
          <a:xfrm>
            <a:off x="632520" y="188640"/>
            <a:ext cx="7399167" cy="523220"/>
          </a:xfrm>
          <a:prstGeom prst="rect">
            <a:avLst/>
          </a:prstGeom>
          <a:noFill/>
          <a:ln w="9525" algn="ctr">
            <a:noFill/>
            <a:miter lim="800000"/>
            <a:headEnd/>
            <a:tailEnd/>
          </a:ln>
        </p:spPr>
        <p:txBody>
          <a:bodyPr wrap="square">
            <a:spAutoFit/>
          </a:bodyPr>
          <a:lstStyle/>
          <a:p>
            <a:r>
              <a:rPr lang="en-GB" sz="2800" dirty="0" smtClean="0">
                <a:solidFill>
                  <a:srgbClr val="264190"/>
                </a:solidFill>
                <a:ea typeface="Arial Unicode MS" pitchFamily="34" charset="-128"/>
                <a:cs typeface="Arial Unicode MS" pitchFamily="34" charset="-128"/>
              </a:rPr>
              <a:t>Deterministic Bilinear </a:t>
            </a:r>
            <a:r>
              <a:rPr lang="en-GB" sz="2800" dirty="0">
                <a:solidFill>
                  <a:srgbClr val="264190"/>
                </a:solidFill>
                <a:ea typeface="Arial Unicode MS" pitchFamily="34" charset="-128"/>
                <a:cs typeface="Arial Unicode MS" pitchFamily="34" charset="-128"/>
              </a:rPr>
              <a:t>DCM</a:t>
            </a:r>
            <a:endParaRPr lang="en-US" sz="2800" dirty="0">
              <a:solidFill>
                <a:srgbClr val="264190"/>
              </a:solidFill>
              <a:ea typeface="Arial Unicode MS" pitchFamily="34" charset="-128"/>
              <a:cs typeface="Arial Unicode MS" pitchFamily="34" charset="-128"/>
            </a:endParaRPr>
          </a:p>
        </p:txBody>
      </p:sp>
      <p:sp>
        <p:nvSpPr>
          <p:cNvPr id="8206" name="Rectangle 12"/>
          <p:cNvSpPr>
            <a:spLocks noChangeArrowheads="1"/>
          </p:cNvSpPr>
          <p:nvPr/>
        </p:nvSpPr>
        <p:spPr bwMode="auto">
          <a:xfrm>
            <a:off x="0" y="3160197"/>
            <a:ext cx="184666" cy="369332"/>
          </a:xfrm>
          <a:prstGeom prst="rect">
            <a:avLst/>
          </a:prstGeom>
          <a:noFill/>
          <a:ln w="9525" algn="ctr">
            <a:noFill/>
            <a:miter lim="800000"/>
            <a:headEnd/>
            <a:tailEnd/>
          </a:ln>
        </p:spPr>
        <p:txBody>
          <a:bodyPr wrap="none" anchor="ctr">
            <a:spAutoFit/>
          </a:bodyPr>
          <a:lstStyle/>
          <a:p>
            <a:endParaRPr lang="en-US"/>
          </a:p>
        </p:txBody>
      </p:sp>
      <p:graphicFrame>
        <p:nvGraphicFramePr>
          <p:cNvPr id="8194" name="Object 14"/>
          <p:cNvGraphicFramePr>
            <a:graphicFrameLocks noChangeAspect="1"/>
          </p:cNvGraphicFramePr>
          <p:nvPr>
            <p:extLst>
              <p:ext uri="{D42A27DB-BD31-4B8C-83A1-F6EECF244321}">
                <p14:modId xmlns:p14="http://schemas.microsoft.com/office/powerpoint/2010/main" val="45586858"/>
              </p:ext>
            </p:extLst>
          </p:nvPr>
        </p:nvGraphicFramePr>
        <p:xfrm>
          <a:off x="5487572" y="5411506"/>
          <a:ext cx="2773069" cy="787400"/>
        </p:xfrm>
        <a:graphic>
          <a:graphicData uri="http://schemas.openxmlformats.org/presentationml/2006/ole">
            <mc:AlternateContent xmlns:mc="http://schemas.openxmlformats.org/markup-compatibility/2006">
              <mc:Choice xmlns:v="urn:schemas-microsoft-com:vml" Requires="v">
                <p:oleObj spid="_x0000_s172068" name="Equation" r:id="rId5" imgW="1663560" imgH="457200" progId="Equation.3">
                  <p:embed/>
                </p:oleObj>
              </mc:Choice>
              <mc:Fallback>
                <p:oleObj name="Equation" r:id="rId5" imgW="1663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7572" y="5411506"/>
                        <a:ext cx="2773069"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7" name="Text Box 15"/>
          <p:cNvSpPr txBox="1">
            <a:spLocks noChangeArrowheads="1"/>
          </p:cNvSpPr>
          <p:nvPr/>
        </p:nvSpPr>
        <p:spPr bwMode="auto">
          <a:xfrm>
            <a:off x="5613401" y="5047232"/>
            <a:ext cx="3088710" cy="366712"/>
          </a:xfrm>
          <a:prstGeom prst="rect">
            <a:avLst/>
          </a:prstGeom>
          <a:noFill/>
          <a:ln w="9525">
            <a:noFill/>
            <a:miter lim="800000"/>
            <a:headEnd/>
            <a:tailEnd/>
          </a:ln>
        </p:spPr>
        <p:txBody>
          <a:bodyPr wrap="square">
            <a:spAutoFit/>
          </a:bodyPr>
          <a:lstStyle/>
          <a:p>
            <a:pPr eaLnBrk="0" hangingPunct="0"/>
            <a:r>
              <a:rPr lang="de-DE" sz="1800" dirty="0">
                <a:latin typeface="Arial Unicode MS" pitchFamily="34" charset="-128"/>
              </a:rPr>
              <a:t>Bilinear </a:t>
            </a:r>
            <a:r>
              <a:rPr lang="de-DE" sz="1800" dirty="0" err="1">
                <a:latin typeface="Arial Unicode MS" pitchFamily="34" charset="-128"/>
              </a:rPr>
              <a:t>state</a:t>
            </a:r>
            <a:r>
              <a:rPr lang="de-DE" sz="1800" dirty="0">
                <a:latin typeface="Arial Unicode MS" pitchFamily="34" charset="-128"/>
              </a:rPr>
              <a:t> </a:t>
            </a:r>
            <a:r>
              <a:rPr lang="de-DE" sz="1800" dirty="0" err="1">
                <a:latin typeface="Arial Unicode MS" pitchFamily="34" charset="-128"/>
              </a:rPr>
              <a:t>equation</a:t>
            </a:r>
            <a:r>
              <a:rPr lang="de-DE" sz="1800" dirty="0">
                <a:latin typeface="Arial Unicode MS" pitchFamily="34" charset="-128"/>
              </a:rPr>
              <a:t>:</a:t>
            </a:r>
            <a:endParaRPr lang="en-US" sz="1800" i="1" dirty="0">
              <a:latin typeface="Arial Unicode MS" pitchFamily="34" charset="-128"/>
            </a:endParaRPr>
          </a:p>
        </p:txBody>
      </p:sp>
      <p:cxnSp>
        <p:nvCxnSpPr>
          <p:cNvPr id="8208" name="AutoShape 16"/>
          <p:cNvCxnSpPr>
            <a:cxnSpLocks noChangeShapeType="1"/>
            <a:stCxn id="8198" idx="1"/>
            <a:endCxn id="8209" idx="3"/>
          </p:cNvCxnSpPr>
          <p:nvPr/>
        </p:nvCxnSpPr>
        <p:spPr bwMode="auto">
          <a:xfrm flipH="1" flipV="1">
            <a:off x="7005477" y="1780881"/>
            <a:ext cx="320191" cy="171711"/>
          </a:xfrm>
          <a:prstGeom prst="straightConnector1">
            <a:avLst/>
          </a:prstGeom>
          <a:noFill/>
          <a:ln w="38100">
            <a:solidFill>
              <a:srgbClr val="FF3300"/>
            </a:solidFill>
            <a:round/>
            <a:headEnd type="triangle" w="med" len="med"/>
            <a:tailEnd/>
          </a:ln>
        </p:spPr>
      </p:cxnSp>
      <p:sp>
        <p:nvSpPr>
          <p:cNvPr id="8209" name="Text Box 17"/>
          <p:cNvSpPr txBox="1">
            <a:spLocks noChangeArrowheads="1"/>
          </p:cNvSpPr>
          <p:nvPr/>
        </p:nvSpPr>
        <p:spPr bwMode="auto">
          <a:xfrm>
            <a:off x="6140825" y="1471711"/>
            <a:ext cx="864652" cy="618340"/>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8210" name="Oval 18"/>
          <p:cNvSpPr>
            <a:spLocks noChangeArrowheads="1"/>
          </p:cNvSpPr>
          <p:nvPr/>
        </p:nvSpPr>
        <p:spPr bwMode="auto">
          <a:xfrm>
            <a:off x="7632841" y="1999437"/>
            <a:ext cx="143698" cy="519351"/>
          </a:xfrm>
          <a:prstGeom prst="ellipse">
            <a:avLst/>
          </a:prstGeom>
          <a:noFill/>
          <a:ln w="3175" algn="ctr">
            <a:noFill/>
            <a:round/>
            <a:headEnd/>
            <a:tailEnd/>
          </a:ln>
        </p:spPr>
        <p:txBody>
          <a:bodyPr anchor="ctr">
            <a:spAutoFit/>
          </a:bodyPr>
          <a:lstStyle/>
          <a:p>
            <a:endParaRPr lang="en-US"/>
          </a:p>
        </p:txBody>
      </p:sp>
      <p:cxnSp>
        <p:nvCxnSpPr>
          <p:cNvPr id="8211" name="AutoShape 19"/>
          <p:cNvCxnSpPr>
            <a:cxnSpLocks noChangeShapeType="1"/>
            <a:stCxn id="8212" idx="0"/>
            <a:endCxn id="8210" idx="0"/>
          </p:cNvCxnSpPr>
          <p:nvPr/>
        </p:nvCxnSpPr>
        <p:spPr bwMode="auto">
          <a:xfrm flipV="1">
            <a:off x="7551437" y="1999437"/>
            <a:ext cx="153253" cy="1099463"/>
          </a:xfrm>
          <a:prstGeom prst="straightConnector1">
            <a:avLst/>
          </a:prstGeom>
          <a:noFill/>
          <a:ln w="38100">
            <a:solidFill>
              <a:srgbClr val="FF3300"/>
            </a:solidFill>
            <a:round/>
            <a:headEnd/>
            <a:tailEnd type="oval" w="med" len="med"/>
          </a:ln>
        </p:spPr>
      </p:cxnSp>
      <p:sp>
        <p:nvSpPr>
          <p:cNvPr id="8212" name="Text Box 20"/>
          <p:cNvSpPr txBox="1">
            <a:spLocks noChangeArrowheads="1"/>
          </p:cNvSpPr>
          <p:nvPr/>
        </p:nvSpPr>
        <p:spPr bwMode="auto">
          <a:xfrm>
            <a:off x="6894477" y="3098900"/>
            <a:ext cx="1313919" cy="341341"/>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graphicFrame>
        <p:nvGraphicFramePr>
          <p:cNvPr id="8195" name="Object 39"/>
          <p:cNvGraphicFramePr>
            <a:graphicFrameLocks noChangeAspect="1"/>
          </p:cNvGraphicFramePr>
          <p:nvPr>
            <p:extLst>
              <p:ext uri="{D42A27DB-BD31-4B8C-83A1-F6EECF244321}">
                <p14:modId xmlns:p14="http://schemas.microsoft.com/office/powerpoint/2010/main" val="3946749547"/>
              </p:ext>
            </p:extLst>
          </p:nvPr>
        </p:nvGraphicFramePr>
        <p:xfrm>
          <a:off x="416496" y="2276872"/>
          <a:ext cx="6114815" cy="847725"/>
        </p:xfrm>
        <a:graphic>
          <a:graphicData uri="http://schemas.openxmlformats.org/presentationml/2006/ole">
            <mc:AlternateContent xmlns:mc="http://schemas.openxmlformats.org/markup-compatibility/2006">
              <mc:Choice xmlns:v="urn:schemas-microsoft-com:vml" Requires="v">
                <p:oleObj spid="_x0000_s172069" name="Equation" r:id="rId7" imgW="3124080" imgH="419040" progId="Equation.3">
                  <p:embed/>
                </p:oleObj>
              </mc:Choice>
              <mc:Fallback>
                <p:oleObj name="Equation" r:id="rId7" imgW="312408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496" y="2276872"/>
                        <a:ext cx="611481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3" name="Text Box 40"/>
          <p:cNvSpPr txBox="1">
            <a:spLocks noChangeArrowheads="1"/>
          </p:cNvSpPr>
          <p:nvPr/>
        </p:nvSpPr>
        <p:spPr bwMode="auto">
          <a:xfrm>
            <a:off x="416496" y="1484784"/>
            <a:ext cx="4728525" cy="646331"/>
          </a:xfrm>
          <a:prstGeom prst="rect">
            <a:avLst/>
          </a:prstGeom>
          <a:noFill/>
          <a:ln w="9525">
            <a:noFill/>
            <a:miter lim="800000"/>
            <a:headEnd/>
            <a:tailEnd/>
          </a:ln>
        </p:spPr>
        <p:txBody>
          <a:bodyPr wrap="square">
            <a:spAutoFit/>
          </a:bodyPr>
          <a:lstStyle/>
          <a:p>
            <a:pPr eaLnBrk="0" hangingPunct="0"/>
            <a:r>
              <a:rPr lang="de-DE" sz="1800" dirty="0" err="1" smtClean="0">
                <a:latin typeface="Arial Unicode MS" pitchFamily="34" charset="-128"/>
              </a:rPr>
              <a:t>Simply</a:t>
            </a:r>
            <a:r>
              <a:rPr lang="de-DE" sz="1800" dirty="0" smtClean="0">
                <a:latin typeface="Arial Unicode MS" pitchFamily="34" charset="-128"/>
              </a:rPr>
              <a:t> a </a:t>
            </a:r>
            <a:r>
              <a:rPr lang="de-DE" sz="1800" dirty="0" err="1">
                <a:latin typeface="Arial Unicode MS" pitchFamily="34" charset="-128"/>
              </a:rPr>
              <a:t>t</a:t>
            </a:r>
            <a:r>
              <a:rPr lang="de-DE" sz="1800" dirty="0" err="1" smtClean="0">
                <a:latin typeface="Arial Unicode MS" pitchFamily="34" charset="-128"/>
              </a:rPr>
              <a:t>wo</a:t>
            </a:r>
            <a:r>
              <a:rPr lang="de-DE" sz="1800" dirty="0">
                <a:latin typeface="Arial Unicode MS" pitchFamily="34" charset="-128"/>
              </a:rPr>
              <a:t>-</a:t>
            </a:r>
            <a:r>
              <a:rPr lang="de-DE" sz="1800" dirty="0" smtClean="0">
                <a:latin typeface="Arial Unicode MS" pitchFamily="34" charset="-128"/>
              </a:rPr>
              <a:t>dimensional</a:t>
            </a:r>
          </a:p>
          <a:p>
            <a:pPr eaLnBrk="0" hangingPunct="0"/>
            <a:r>
              <a:rPr lang="de-DE" sz="1800" dirty="0" smtClean="0">
                <a:latin typeface="Arial Unicode MS" pitchFamily="34" charset="-128"/>
              </a:rPr>
              <a:t> </a:t>
            </a:r>
            <a:r>
              <a:rPr lang="de-DE" sz="1800" dirty="0" err="1" smtClean="0">
                <a:latin typeface="Arial Unicode MS" pitchFamily="34" charset="-128"/>
              </a:rPr>
              <a:t>taylor</a:t>
            </a:r>
            <a:r>
              <a:rPr lang="de-DE" sz="1800" dirty="0" smtClean="0">
                <a:latin typeface="Arial Unicode MS" pitchFamily="34" charset="-128"/>
              </a:rPr>
              <a:t> </a:t>
            </a:r>
            <a:r>
              <a:rPr lang="de-DE" sz="1800" dirty="0" err="1" smtClean="0">
                <a:latin typeface="Arial Unicode MS" pitchFamily="34" charset="-128"/>
              </a:rPr>
              <a:t>expansion</a:t>
            </a:r>
            <a:r>
              <a:rPr lang="de-DE" sz="1800" dirty="0" smtClean="0">
                <a:latin typeface="Arial Unicode MS" pitchFamily="34" charset="-128"/>
              </a:rPr>
              <a:t> </a:t>
            </a:r>
            <a:r>
              <a:rPr lang="de-DE" sz="1800" dirty="0">
                <a:latin typeface="Arial Unicode MS" pitchFamily="34" charset="-128"/>
              </a:rPr>
              <a:t>(around x</a:t>
            </a:r>
            <a:r>
              <a:rPr lang="de-DE" sz="1800" baseline="-25000" dirty="0">
                <a:latin typeface="Arial Unicode MS" pitchFamily="34" charset="-128"/>
              </a:rPr>
              <a:t>0</a:t>
            </a:r>
            <a:r>
              <a:rPr lang="de-DE" sz="1800" dirty="0">
                <a:latin typeface="Arial Unicode MS" pitchFamily="34" charset="-128"/>
              </a:rPr>
              <a:t>=0, u</a:t>
            </a:r>
            <a:r>
              <a:rPr lang="de-DE" sz="1800" baseline="-25000" dirty="0">
                <a:latin typeface="Arial Unicode MS" pitchFamily="34" charset="-128"/>
              </a:rPr>
              <a:t>0</a:t>
            </a:r>
            <a:r>
              <a:rPr lang="de-DE" sz="1800" dirty="0">
                <a:latin typeface="Arial Unicode MS" pitchFamily="34" charset="-128"/>
              </a:rPr>
              <a:t>=0):</a:t>
            </a:r>
            <a:endParaRPr lang="en-US" sz="1800" dirty="0">
              <a:latin typeface="Arial Unicode MS" pitchFamily="34" charset="-128"/>
            </a:endParaRPr>
          </a:p>
        </p:txBody>
      </p:sp>
      <p:sp>
        <p:nvSpPr>
          <p:cNvPr id="8214" name="AutoShape 43"/>
          <p:cNvSpPr>
            <a:spLocks noChangeArrowheads="1"/>
          </p:cNvSpPr>
          <p:nvPr/>
        </p:nvSpPr>
        <p:spPr bwMode="auto">
          <a:xfrm rot="5400000">
            <a:off x="4745455" y="4617747"/>
            <a:ext cx="863600" cy="831615"/>
          </a:xfrm>
          <a:custGeom>
            <a:avLst/>
            <a:gdLst>
              <a:gd name="T0" fmla="*/ 616874 w 21600"/>
              <a:gd name="T1" fmla="*/ 0 h 21600"/>
              <a:gd name="T2" fmla="*/ 370109 w 21600"/>
              <a:gd name="T3" fmla="*/ 287867 h 21600"/>
              <a:gd name="T4" fmla="*/ 0 w 21600"/>
              <a:gd name="T5" fmla="*/ 719707 h 21600"/>
              <a:gd name="T6" fmla="*/ 370109 w 21600"/>
              <a:gd name="T7" fmla="*/ 863600 h 21600"/>
              <a:gd name="T8" fmla="*/ 740217 w 21600"/>
              <a:gd name="T9" fmla="*/ 599722 h 21600"/>
              <a:gd name="T10" fmla="*/ 863600 w 21600"/>
              <a:gd name="T11" fmla="*/ 28786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9050" algn="ctr">
            <a:solidFill>
              <a:srgbClr val="FF0000"/>
            </a:solidFill>
            <a:miter lim="800000"/>
            <a:headEnd/>
            <a:tailEnd/>
          </a:ln>
        </p:spPr>
        <p:txBody>
          <a:bodyPr wrap="none" anchor="ctr"/>
          <a:lstStyle/>
          <a:p>
            <a:endParaRPr lang="en-US"/>
          </a:p>
        </p:txBody>
      </p:sp>
      <p:graphicFrame>
        <p:nvGraphicFramePr>
          <p:cNvPr id="2" name="Object 16"/>
          <p:cNvGraphicFramePr>
            <a:graphicFrameLocks noChangeAspect="1"/>
          </p:cNvGraphicFramePr>
          <p:nvPr>
            <p:extLst>
              <p:ext uri="{D42A27DB-BD31-4B8C-83A1-F6EECF244321}">
                <p14:modId xmlns:p14="http://schemas.microsoft.com/office/powerpoint/2010/main" val="1813378041"/>
              </p:ext>
            </p:extLst>
          </p:nvPr>
        </p:nvGraphicFramePr>
        <p:xfrm>
          <a:off x="1136576" y="3501008"/>
          <a:ext cx="1388063" cy="3040063"/>
        </p:xfrm>
        <a:graphic>
          <a:graphicData uri="http://schemas.openxmlformats.org/presentationml/2006/ole">
            <mc:AlternateContent xmlns:mc="http://schemas.openxmlformats.org/markup-compatibility/2006">
              <mc:Choice xmlns:v="urn:schemas-microsoft-com:vml" Requires="v">
                <p:oleObj spid="_x0000_s172070" name="Equation" r:id="rId9" imgW="647700" imgH="1371600" progId="Equation.3">
                  <p:embed/>
                </p:oleObj>
              </mc:Choice>
              <mc:Fallback>
                <p:oleObj name="Equation" r:id="rId9" imgW="647700" imgH="1371600" progId="Equation.3">
                  <p:embed/>
                  <p:pic>
                    <p:nvPicPr>
                      <p:cNvPr id="0" name=""/>
                      <p:cNvPicPr>
                        <a:picLocks noChangeAspect="1" noChangeArrowheads="1"/>
                      </p:cNvPicPr>
                      <p:nvPr/>
                    </p:nvPicPr>
                    <p:blipFill>
                      <a:blip r:embed="rId10"/>
                      <a:srcRect/>
                      <a:stretch>
                        <a:fillRect/>
                      </a:stretch>
                    </p:blipFill>
                    <p:spPr bwMode="auto">
                      <a:xfrm>
                        <a:off x="1136576" y="3501008"/>
                        <a:ext cx="1388063" cy="304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bwMode="auto">
          <a:xfrm flipV="1">
            <a:off x="2622393" y="3602243"/>
            <a:ext cx="834932" cy="58613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2" name="Straight Arrow Connector 31"/>
          <p:cNvCxnSpPr/>
          <p:nvPr/>
        </p:nvCxnSpPr>
        <p:spPr bwMode="auto">
          <a:xfrm flipV="1">
            <a:off x="2575354" y="3809830"/>
            <a:ext cx="1705144" cy="134321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7" name="Straight Arrow Connector 36"/>
          <p:cNvCxnSpPr/>
          <p:nvPr/>
        </p:nvCxnSpPr>
        <p:spPr bwMode="auto">
          <a:xfrm flipV="1">
            <a:off x="2898503" y="3931940"/>
            <a:ext cx="2322763" cy="200847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ustDataLst>
      <p:tags r:id="rId2"/>
    </p:custDataLst>
    <p:extLst>
      <p:ext uri="{BB962C8B-B14F-4D97-AF65-F5344CB8AC3E}">
        <p14:creationId xmlns:p14="http://schemas.microsoft.com/office/powerpoint/2010/main" val="42548346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4"/>
          <p:cNvGrpSpPr>
            <a:grpSpLocks/>
          </p:cNvGrpSpPr>
          <p:nvPr/>
        </p:nvGrpSpPr>
        <p:grpSpPr bwMode="auto">
          <a:xfrm>
            <a:off x="560512" y="3212976"/>
            <a:ext cx="3352447" cy="3198232"/>
            <a:chOff x="2621167" y="2763553"/>
            <a:chExt cx="3481966" cy="3198538"/>
          </a:xfrm>
        </p:grpSpPr>
        <p:grpSp>
          <p:nvGrpSpPr>
            <p:cNvPr id="3" name="Group 103"/>
            <p:cNvGrpSpPr>
              <a:grpSpLocks/>
            </p:cNvGrpSpPr>
            <p:nvPr/>
          </p:nvGrpSpPr>
          <p:grpSpPr bwMode="auto">
            <a:xfrm>
              <a:off x="2621167" y="3058511"/>
              <a:ext cx="3481966" cy="2600433"/>
              <a:chOff x="6436423" y="2743201"/>
              <a:chExt cx="3481966" cy="2600433"/>
            </a:xfrm>
          </p:grpSpPr>
          <p:sp>
            <p:nvSpPr>
              <p:cNvPr id="3098" name="Line 15"/>
              <p:cNvSpPr>
                <a:spLocks noChangeShapeType="1"/>
              </p:cNvSpPr>
              <p:nvPr/>
            </p:nvSpPr>
            <p:spPr bwMode="auto">
              <a:xfrm>
                <a:off x="6959520" y="4063503"/>
                <a:ext cx="312361" cy="0"/>
              </a:xfrm>
              <a:prstGeom prst="line">
                <a:avLst/>
              </a:prstGeom>
              <a:noFill/>
              <a:ln w="38100">
                <a:solidFill>
                  <a:schemeClr val="bg1"/>
                </a:solidFill>
                <a:prstDash val="sysDot"/>
                <a:round/>
                <a:headEnd/>
                <a:tailEnd/>
              </a:ln>
            </p:spPr>
            <p:txBody>
              <a:bodyPr>
                <a:spAutoFit/>
              </a:bodyPr>
              <a:lstStyle/>
              <a:p>
                <a:endParaRPr lang="en-GB"/>
              </a:p>
            </p:txBody>
          </p:sp>
          <p:sp>
            <p:nvSpPr>
              <p:cNvPr id="3099" name="Line 16"/>
              <p:cNvSpPr>
                <a:spLocks noChangeShapeType="1"/>
              </p:cNvSpPr>
              <p:nvPr/>
            </p:nvSpPr>
            <p:spPr bwMode="auto">
              <a:xfrm>
                <a:off x="7253696" y="4052932"/>
                <a:ext cx="0" cy="917551"/>
              </a:xfrm>
              <a:prstGeom prst="line">
                <a:avLst/>
              </a:prstGeom>
              <a:noFill/>
              <a:ln w="38100">
                <a:solidFill>
                  <a:schemeClr val="bg1"/>
                </a:solidFill>
                <a:prstDash val="sysDot"/>
                <a:round/>
                <a:headEnd/>
                <a:tailEnd/>
              </a:ln>
            </p:spPr>
            <p:txBody>
              <a:bodyPr>
                <a:spAutoFit/>
              </a:bodyPr>
              <a:lstStyle/>
              <a:p>
                <a:endParaRPr lang="en-GB"/>
              </a:p>
            </p:txBody>
          </p:sp>
          <p:sp>
            <p:nvSpPr>
              <p:cNvPr id="3100" name="Line 23"/>
              <p:cNvSpPr>
                <a:spLocks noChangeShapeType="1"/>
              </p:cNvSpPr>
              <p:nvPr/>
            </p:nvSpPr>
            <p:spPr bwMode="auto">
              <a:xfrm flipV="1">
                <a:off x="6882500" y="4080416"/>
                <a:ext cx="671789" cy="6343"/>
              </a:xfrm>
              <a:prstGeom prst="line">
                <a:avLst/>
              </a:prstGeom>
              <a:noFill/>
              <a:ln w="38100">
                <a:solidFill>
                  <a:schemeClr val="tx1"/>
                </a:solidFill>
                <a:prstDash val="sysDot"/>
                <a:round/>
                <a:headEnd/>
                <a:tailEnd/>
              </a:ln>
            </p:spPr>
            <p:txBody>
              <a:bodyPr>
                <a:spAutoFit/>
              </a:bodyPr>
              <a:lstStyle/>
              <a:p>
                <a:endParaRPr lang="en-GB"/>
              </a:p>
            </p:txBody>
          </p:sp>
          <p:sp>
            <p:nvSpPr>
              <p:cNvPr id="3101" name="Line 24"/>
              <p:cNvSpPr>
                <a:spLocks noChangeShapeType="1"/>
              </p:cNvSpPr>
              <p:nvPr/>
            </p:nvSpPr>
            <p:spPr bwMode="auto">
              <a:xfrm flipH="1">
                <a:off x="7548941" y="4085701"/>
                <a:ext cx="3209" cy="965120"/>
              </a:xfrm>
              <a:prstGeom prst="line">
                <a:avLst/>
              </a:prstGeom>
              <a:noFill/>
              <a:ln w="38100">
                <a:solidFill>
                  <a:schemeClr val="tx1"/>
                </a:solidFill>
                <a:prstDash val="sysDot"/>
                <a:round/>
                <a:headEnd/>
                <a:tailEnd/>
              </a:ln>
            </p:spPr>
            <p:txBody>
              <a:bodyPr>
                <a:spAutoFit/>
              </a:bodyPr>
              <a:lstStyle/>
              <a:p>
                <a:endParaRPr lang="en-GB"/>
              </a:p>
            </p:txBody>
          </p:sp>
          <p:sp>
            <p:nvSpPr>
              <p:cNvPr id="3102" name="AutoShape 40"/>
              <p:cNvSpPr>
                <a:spLocks noChangeAspect="1" noChangeArrowheads="1" noTextEdit="1"/>
              </p:cNvSpPr>
              <p:nvPr/>
            </p:nvSpPr>
            <p:spPr bwMode="auto">
              <a:xfrm>
                <a:off x="6436423" y="2743201"/>
                <a:ext cx="3481966" cy="2600433"/>
              </a:xfrm>
              <a:prstGeom prst="rect">
                <a:avLst/>
              </a:prstGeom>
              <a:noFill/>
              <a:ln w="9525">
                <a:noFill/>
                <a:miter lim="800000"/>
                <a:headEnd/>
                <a:tailEnd/>
              </a:ln>
            </p:spPr>
            <p:txBody>
              <a:bodyPr/>
              <a:lstStyle/>
              <a:p>
                <a:endParaRPr lang="en-GB"/>
              </a:p>
            </p:txBody>
          </p:sp>
          <p:sp>
            <p:nvSpPr>
              <p:cNvPr id="3103" name="Rectangle 42"/>
              <p:cNvSpPr>
                <a:spLocks noChangeArrowheads="1"/>
              </p:cNvSpPr>
              <p:nvPr/>
            </p:nvSpPr>
            <p:spPr bwMode="auto">
              <a:xfrm>
                <a:off x="6889988" y="2940877"/>
                <a:ext cx="2698925" cy="2118402"/>
              </a:xfrm>
              <a:prstGeom prst="rect">
                <a:avLst/>
              </a:prstGeom>
              <a:solidFill>
                <a:srgbClr val="FFFFFF"/>
              </a:solidFill>
              <a:ln w="9525">
                <a:noFill/>
                <a:miter lim="800000"/>
                <a:headEnd/>
                <a:tailEnd/>
              </a:ln>
            </p:spPr>
            <p:txBody>
              <a:bodyPr/>
              <a:lstStyle/>
              <a:p>
                <a:pPr algn="ctr" eaLnBrk="0" hangingPunct="0">
                  <a:spcBef>
                    <a:spcPct val="50000"/>
                  </a:spcBef>
                </a:pPr>
                <a:endParaRPr lang="en-GB" sz="1200" b="0">
                  <a:solidFill>
                    <a:srgbClr val="CC0000"/>
                  </a:solidFill>
                  <a:cs typeface="Arial" charset="0"/>
                </a:endParaRPr>
              </a:p>
            </p:txBody>
          </p:sp>
          <p:sp>
            <p:nvSpPr>
              <p:cNvPr id="3104" name="Rectangle 43"/>
              <p:cNvSpPr>
                <a:spLocks noChangeArrowheads="1"/>
              </p:cNvSpPr>
              <p:nvPr/>
            </p:nvSpPr>
            <p:spPr bwMode="auto">
              <a:xfrm>
                <a:off x="6889988" y="2940877"/>
                <a:ext cx="2698925" cy="2118402"/>
              </a:xfrm>
              <a:prstGeom prst="rect">
                <a:avLst/>
              </a:prstGeom>
              <a:noFill/>
              <a:ln w="0">
                <a:solidFill>
                  <a:srgbClr val="FFFFFF"/>
                </a:solidFill>
                <a:miter lim="800000"/>
                <a:headEnd/>
                <a:tailEnd/>
              </a:ln>
            </p:spPr>
            <p:txBody>
              <a:bodyPr/>
              <a:lstStyle/>
              <a:p>
                <a:pPr algn="ctr" eaLnBrk="0" hangingPunct="0">
                  <a:spcBef>
                    <a:spcPct val="50000"/>
                  </a:spcBef>
                </a:pPr>
                <a:endParaRPr lang="en-GB" sz="1200" b="0">
                  <a:solidFill>
                    <a:srgbClr val="CC0000"/>
                  </a:solidFill>
                  <a:cs typeface="Arial" charset="0"/>
                </a:endParaRPr>
              </a:p>
            </p:txBody>
          </p:sp>
          <p:sp>
            <p:nvSpPr>
              <p:cNvPr id="3105" name="Line 44"/>
              <p:cNvSpPr>
                <a:spLocks noChangeShapeType="1"/>
              </p:cNvSpPr>
              <p:nvPr/>
            </p:nvSpPr>
            <p:spPr bwMode="auto">
              <a:xfrm>
                <a:off x="6889988" y="2940877"/>
                <a:ext cx="2698925" cy="0"/>
              </a:xfrm>
              <a:prstGeom prst="line">
                <a:avLst/>
              </a:prstGeom>
              <a:noFill/>
              <a:ln w="0">
                <a:solidFill>
                  <a:srgbClr val="000000"/>
                </a:solidFill>
                <a:round/>
                <a:headEnd/>
                <a:tailEnd/>
              </a:ln>
            </p:spPr>
            <p:txBody>
              <a:bodyPr/>
              <a:lstStyle/>
              <a:p>
                <a:endParaRPr lang="en-GB"/>
              </a:p>
            </p:txBody>
          </p:sp>
          <p:sp>
            <p:nvSpPr>
              <p:cNvPr id="3106" name="Freeform 45"/>
              <p:cNvSpPr>
                <a:spLocks/>
              </p:cNvSpPr>
              <p:nvPr/>
            </p:nvSpPr>
            <p:spPr bwMode="auto">
              <a:xfrm>
                <a:off x="6889988" y="2940877"/>
                <a:ext cx="2698925" cy="2118402"/>
              </a:xfrm>
              <a:custGeom>
                <a:avLst/>
                <a:gdLst>
                  <a:gd name="T0" fmla="*/ 0 w 434"/>
                  <a:gd name="T1" fmla="*/ 2147483647 h 342"/>
                  <a:gd name="T2" fmla="*/ 2147483647 w 434"/>
                  <a:gd name="T3" fmla="*/ 2147483647 h 342"/>
                  <a:gd name="T4" fmla="*/ 2147483647 w 434"/>
                  <a:gd name="T5" fmla="*/ 0 h 342"/>
                  <a:gd name="T6" fmla="*/ 0 60000 65536"/>
                  <a:gd name="T7" fmla="*/ 0 60000 65536"/>
                  <a:gd name="T8" fmla="*/ 0 60000 65536"/>
                  <a:gd name="T9" fmla="*/ 0 w 434"/>
                  <a:gd name="T10" fmla="*/ 0 h 342"/>
                  <a:gd name="T11" fmla="*/ 434 w 434"/>
                  <a:gd name="T12" fmla="*/ 342 h 342"/>
                </a:gdLst>
                <a:ahLst/>
                <a:cxnLst>
                  <a:cxn ang="T6">
                    <a:pos x="T0" y="T1"/>
                  </a:cxn>
                  <a:cxn ang="T7">
                    <a:pos x="T2" y="T3"/>
                  </a:cxn>
                  <a:cxn ang="T8">
                    <a:pos x="T4" y="T5"/>
                  </a:cxn>
                </a:cxnLst>
                <a:rect l="T9" t="T10" r="T11" b="T12"/>
                <a:pathLst>
                  <a:path w="434" h="342">
                    <a:moveTo>
                      <a:pt x="0" y="342"/>
                    </a:moveTo>
                    <a:lnTo>
                      <a:pt x="434" y="342"/>
                    </a:lnTo>
                    <a:lnTo>
                      <a:pt x="434" y="0"/>
                    </a:lnTo>
                  </a:path>
                </a:pathLst>
              </a:custGeom>
              <a:noFill/>
              <a:ln w="0">
                <a:solidFill>
                  <a:srgbClr val="000000"/>
                </a:solidFill>
                <a:prstDash val="solid"/>
                <a:round/>
                <a:headEnd/>
                <a:tailEnd/>
              </a:ln>
            </p:spPr>
            <p:txBody>
              <a:bodyPr/>
              <a:lstStyle/>
              <a:p>
                <a:endParaRPr lang="en-GB"/>
              </a:p>
            </p:txBody>
          </p:sp>
          <p:sp>
            <p:nvSpPr>
              <p:cNvPr id="3107" name="Line 46"/>
              <p:cNvSpPr>
                <a:spLocks noChangeShapeType="1"/>
              </p:cNvSpPr>
              <p:nvPr/>
            </p:nvSpPr>
            <p:spPr bwMode="auto">
              <a:xfrm flipV="1">
                <a:off x="6875174" y="2940877"/>
                <a:ext cx="0" cy="2118402"/>
              </a:xfrm>
              <a:prstGeom prst="line">
                <a:avLst/>
              </a:prstGeom>
              <a:noFill/>
              <a:ln w="0">
                <a:solidFill>
                  <a:srgbClr val="000000"/>
                </a:solidFill>
                <a:round/>
                <a:headEnd/>
                <a:tailEnd/>
              </a:ln>
            </p:spPr>
            <p:txBody>
              <a:bodyPr/>
              <a:lstStyle/>
              <a:p>
                <a:endParaRPr lang="en-GB"/>
              </a:p>
            </p:txBody>
          </p:sp>
          <p:sp>
            <p:nvSpPr>
              <p:cNvPr id="3108" name="Line 47"/>
              <p:cNvSpPr>
                <a:spLocks noChangeShapeType="1"/>
              </p:cNvSpPr>
              <p:nvPr/>
            </p:nvSpPr>
            <p:spPr bwMode="auto">
              <a:xfrm>
                <a:off x="6889988" y="5059278"/>
                <a:ext cx="2698925" cy="0"/>
              </a:xfrm>
              <a:prstGeom prst="line">
                <a:avLst/>
              </a:prstGeom>
              <a:noFill/>
              <a:ln w="0">
                <a:solidFill>
                  <a:srgbClr val="000000"/>
                </a:solidFill>
                <a:round/>
                <a:headEnd/>
                <a:tailEnd/>
              </a:ln>
            </p:spPr>
            <p:txBody>
              <a:bodyPr/>
              <a:lstStyle/>
              <a:p>
                <a:endParaRPr lang="en-GB"/>
              </a:p>
            </p:txBody>
          </p:sp>
          <p:sp>
            <p:nvSpPr>
              <p:cNvPr id="3109" name="Line 48"/>
              <p:cNvSpPr>
                <a:spLocks noChangeShapeType="1"/>
              </p:cNvSpPr>
              <p:nvPr/>
            </p:nvSpPr>
            <p:spPr bwMode="auto">
              <a:xfrm flipV="1">
                <a:off x="6875174" y="2940877"/>
                <a:ext cx="0" cy="2118402"/>
              </a:xfrm>
              <a:prstGeom prst="line">
                <a:avLst/>
              </a:prstGeom>
              <a:noFill/>
              <a:ln w="0">
                <a:solidFill>
                  <a:srgbClr val="000000"/>
                </a:solidFill>
                <a:round/>
                <a:headEnd/>
                <a:tailEnd/>
              </a:ln>
            </p:spPr>
            <p:txBody>
              <a:bodyPr/>
              <a:lstStyle/>
              <a:p>
                <a:endParaRPr lang="en-GB"/>
              </a:p>
            </p:txBody>
          </p:sp>
          <p:sp>
            <p:nvSpPr>
              <p:cNvPr id="3110" name="Line 49"/>
              <p:cNvSpPr>
                <a:spLocks noChangeShapeType="1"/>
              </p:cNvSpPr>
              <p:nvPr/>
            </p:nvSpPr>
            <p:spPr bwMode="auto">
              <a:xfrm flipV="1">
                <a:off x="6874124" y="5027566"/>
                <a:ext cx="0" cy="31713"/>
              </a:xfrm>
              <a:prstGeom prst="line">
                <a:avLst/>
              </a:prstGeom>
              <a:noFill/>
              <a:ln w="0">
                <a:solidFill>
                  <a:srgbClr val="000000"/>
                </a:solidFill>
                <a:round/>
                <a:headEnd/>
                <a:tailEnd/>
              </a:ln>
            </p:spPr>
            <p:txBody>
              <a:bodyPr/>
              <a:lstStyle/>
              <a:p>
                <a:endParaRPr lang="en-GB"/>
              </a:p>
            </p:txBody>
          </p:sp>
          <p:sp>
            <p:nvSpPr>
              <p:cNvPr id="3111" name="Line 50"/>
              <p:cNvSpPr>
                <a:spLocks noChangeShapeType="1"/>
              </p:cNvSpPr>
              <p:nvPr/>
            </p:nvSpPr>
            <p:spPr bwMode="auto">
              <a:xfrm>
                <a:off x="6878887" y="2940877"/>
                <a:ext cx="0" cy="25370"/>
              </a:xfrm>
              <a:prstGeom prst="line">
                <a:avLst/>
              </a:prstGeom>
              <a:noFill/>
              <a:ln w="0">
                <a:solidFill>
                  <a:srgbClr val="000000"/>
                </a:solidFill>
                <a:round/>
                <a:headEnd/>
                <a:tailEnd/>
              </a:ln>
            </p:spPr>
            <p:txBody>
              <a:bodyPr/>
              <a:lstStyle/>
              <a:p>
                <a:endParaRPr lang="en-GB"/>
              </a:p>
            </p:txBody>
          </p:sp>
          <p:sp>
            <p:nvSpPr>
              <p:cNvPr id="3112" name="Rectangle 51"/>
              <p:cNvSpPr>
                <a:spLocks noChangeArrowheads="1"/>
              </p:cNvSpPr>
              <p:nvPr/>
            </p:nvSpPr>
            <p:spPr bwMode="auto">
              <a:xfrm>
                <a:off x="6800717" y="5127725"/>
                <a:ext cx="209781"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-0.1</a:t>
                </a:r>
                <a:endParaRPr lang="en-US" sz="1200" b="0">
                  <a:solidFill>
                    <a:srgbClr val="CC0000"/>
                  </a:solidFill>
                  <a:cs typeface="Arial" charset="0"/>
                </a:endParaRPr>
              </a:p>
            </p:txBody>
          </p:sp>
          <p:sp>
            <p:nvSpPr>
              <p:cNvPr id="3113" name="Line 52"/>
              <p:cNvSpPr>
                <a:spLocks noChangeShapeType="1"/>
              </p:cNvSpPr>
              <p:nvPr/>
            </p:nvSpPr>
            <p:spPr bwMode="auto">
              <a:xfrm flipV="1">
                <a:off x="7132816" y="5027566"/>
                <a:ext cx="0" cy="31713"/>
              </a:xfrm>
              <a:prstGeom prst="line">
                <a:avLst/>
              </a:prstGeom>
              <a:noFill/>
              <a:ln w="0">
                <a:solidFill>
                  <a:srgbClr val="000000"/>
                </a:solidFill>
                <a:round/>
                <a:headEnd/>
                <a:tailEnd/>
              </a:ln>
            </p:spPr>
            <p:txBody>
              <a:bodyPr/>
              <a:lstStyle/>
              <a:p>
                <a:endParaRPr lang="en-GB"/>
              </a:p>
            </p:txBody>
          </p:sp>
          <p:sp>
            <p:nvSpPr>
              <p:cNvPr id="3114" name="Line 53"/>
              <p:cNvSpPr>
                <a:spLocks noChangeShapeType="1"/>
              </p:cNvSpPr>
              <p:nvPr/>
            </p:nvSpPr>
            <p:spPr bwMode="auto">
              <a:xfrm>
                <a:off x="7132816" y="2940877"/>
                <a:ext cx="0" cy="25370"/>
              </a:xfrm>
              <a:prstGeom prst="line">
                <a:avLst/>
              </a:prstGeom>
              <a:noFill/>
              <a:ln w="0">
                <a:solidFill>
                  <a:srgbClr val="000000"/>
                </a:solidFill>
                <a:round/>
                <a:headEnd/>
                <a:tailEnd/>
              </a:ln>
            </p:spPr>
            <p:txBody>
              <a:bodyPr/>
              <a:lstStyle/>
              <a:p>
                <a:endParaRPr lang="en-GB"/>
              </a:p>
            </p:txBody>
          </p:sp>
          <p:sp>
            <p:nvSpPr>
              <p:cNvPr id="3115" name="Rectangle 54"/>
              <p:cNvSpPr>
                <a:spLocks noChangeArrowheads="1"/>
              </p:cNvSpPr>
              <p:nvPr/>
            </p:nvSpPr>
            <p:spPr bwMode="auto">
              <a:xfrm>
                <a:off x="7123137" y="5127725"/>
                <a:ext cx="68262"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a:t>
                </a:r>
                <a:endParaRPr lang="en-US" sz="1200" b="0">
                  <a:solidFill>
                    <a:srgbClr val="CC0000"/>
                  </a:solidFill>
                  <a:cs typeface="Arial" charset="0"/>
                </a:endParaRPr>
              </a:p>
            </p:txBody>
          </p:sp>
          <p:sp>
            <p:nvSpPr>
              <p:cNvPr id="3116" name="Line 55"/>
              <p:cNvSpPr>
                <a:spLocks noChangeShapeType="1"/>
              </p:cNvSpPr>
              <p:nvPr/>
            </p:nvSpPr>
            <p:spPr bwMode="auto">
              <a:xfrm flipV="1">
                <a:off x="7375645" y="5027566"/>
                <a:ext cx="0" cy="31713"/>
              </a:xfrm>
              <a:prstGeom prst="line">
                <a:avLst/>
              </a:prstGeom>
              <a:noFill/>
              <a:ln w="0">
                <a:solidFill>
                  <a:srgbClr val="000000"/>
                </a:solidFill>
                <a:round/>
                <a:headEnd/>
                <a:tailEnd/>
              </a:ln>
            </p:spPr>
            <p:txBody>
              <a:bodyPr/>
              <a:lstStyle/>
              <a:p>
                <a:endParaRPr lang="en-GB"/>
              </a:p>
            </p:txBody>
          </p:sp>
          <p:sp>
            <p:nvSpPr>
              <p:cNvPr id="3117" name="Line 56"/>
              <p:cNvSpPr>
                <a:spLocks noChangeShapeType="1"/>
              </p:cNvSpPr>
              <p:nvPr/>
            </p:nvSpPr>
            <p:spPr bwMode="auto">
              <a:xfrm>
                <a:off x="7375645" y="2940877"/>
                <a:ext cx="0" cy="25370"/>
              </a:xfrm>
              <a:prstGeom prst="line">
                <a:avLst/>
              </a:prstGeom>
              <a:noFill/>
              <a:ln w="0">
                <a:solidFill>
                  <a:srgbClr val="000000"/>
                </a:solidFill>
                <a:round/>
                <a:headEnd/>
                <a:tailEnd/>
              </a:ln>
            </p:spPr>
            <p:txBody>
              <a:bodyPr/>
              <a:lstStyle/>
              <a:p>
                <a:endParaRPr lang="en-GB"/>
              </a:p>
            </p:txBody>
          </p:sp>
          <p:sp>
            <p:nvSpPr>
              <p:cNvPr id="3118" name="Rectangle 57"/>
              <p:cNvSpPr>
                <a:spLocks noChangeArrowheads="1"/>
              </p:cNvSpPr>
              <p:nvPr/>
            </p:nvSpPr>
            <p:spPr bwMode="auto">
              <a:xfrm>
                <a:off x="7315285" y="5127725"/>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0.1</a:t>
                </a:r>
                <a:endParaRPr lang="en-US" sz="1200" b="0">
                  <a:solidFill>
                    <a:srgbClr val="CC0000"/>
                  </a:solidFill>
                  <a:cs typeface="Arial" charset="0"/>
                </a:endParaRPr>
              </a:p>
            </p:txBody>
          </p:sp>
          <p:sp>
            <p:nvSpPr>
              <p:cNvPr id="3119" name="Line 58"/>
              <p:cNvSpPr>
                <a:spLocks noChangeShapeType="1"/>
              </p:cNvSpPr>
              <p:nvPr/>
            </p:nvSpPr>
            <p:spPr bwMode="auto">
              <a:xfrm flipV="1">
                <a:off x="7623822" y="5027566"/>
                <a:ext cx="0" cy="31713"/>
              </a:xfrm>
              <a:prstGeom prst="line">
                <a:avLst/>
              </a:prstGeom>
              <a:noFill/>
              <a:ln w="0">
                <a:solidFill>
                  <a:srgbClr val="000000"/>
                </a:solidFill>
                <a:round/>
                <a:headEnd/>
                <a:tailEnd/>
              </a:ln>
            </p:spPr>
            <p:txBody>
              <a:bodyPr/>
              <a:lstStyle/>
              <a:p>
                <a:endParaRPr lang="en-GB"/>
              </a:p>
            </p:txBody>
          </p:sp>
          <p:sp>
            <p:nvSpPr>
              <p:cNvPr id="3120" name="Line 59"/>
              <p:cNvSpPr>
                <a:spLocks noChangeShapeType="1"/>
              </p:cNvSpPr>
              <p:nvPr/>
            </p:nvSpPr>
            <p:spPr bwMode="auto">
              <a:xfrm>
                <a:off x="7623822" y="2940877"/>
                <a:ext cx="0" cy="25370"/>
              </a:xfrm>
              <a:prstGeom prst="line">
                <a:avLst/>
              </a:prstGeom>
              <a:noFill/>
              <a:ln w="0">
                <a:solidFill>
                  <a:srgbClr val="000000"/>
                </a:solidFill>
                <a:round/>
                <a:headEnd/>
                <a:tailEnd/>
              </a:ln>
            </p:spPr>
            <p:txBody>
              <a:bodyPr/>
              <a:lstStyle/>
              <a:p>
                <a:endParaRPr lang="en-GB"/>
              </a:p>
            </p:txBody>
          </p:sp>
          <p:sp>
            <p:nvSpPr>
              <p:cNvPr id="3121" name="Rectangle 60"/>
              <p:cNvSpPr>
                <a:spLocks noChangeArrowheads="1"/>
              </p:cNvSpPr>
              <p:nvPr/>
            </p:nvSpPr>
            <p:spPr bwMode="auto">
              <a:xfrm>
                <a:off x="7564564" y="5127725"/>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0.2</a:t>
                </a:r>
                <a:endParaRPr lang="en-US" sz="1200" b="0">
                  <a:solidFill>
                    <a:srgbClr val="CC0000"/>
                  </a:solidFill>
                  <a:cs typeface="Arial" charset="0"/>
                </a:endParaRPr>
              </a:p>
            </p:txBody>
          </p:sp>
          <p:sp>
            <p:nvSpPr>
              <p:cNvPr id="3122" name="Line 61"/>
              <p:cNvSpPr>
                <a:spLocks noChangeShapeType="1"/>
              </p:cNvSpPr>
              <p:nvPr/>
            </p:nvSpPr>
            <p:spPr bwMode="auto">
              <a:xfrm flipV="1">
                <a:off x="7866650" y="5027566"/>
                <a:ext cx="0" cy="31713"/>
              </a:xfrm>
              <a:prstGeom prst="line">
                <a:avLst/>
              </a:prstGeom>
              <a:noFill/>
              <a:ln w="0">
                <a:solidFill>
                  <a:srgbClr val="000000"/>
                </a:solidFill>
                <a:round/>
                <a:headEnd/>
                <a:tailEnd/>
              </a:ln>
            </p:spPr>
            <p:txBody>
              <a:bodyPr/>
              <a:lstStyle/>
              <a:p>
                <a:endParaRPr lang="en-GB"/>
              </a:p>
            </p:txBody>
          </p:sp>
          <p:sp>
            <p:nvSpPr>
              <p:cNvPr id="3123" name="Line 62"/>
              <p:cNvSpPr>
                <a:spLocks noChangeShapeType="1"/>
              </p:cNvSpPr>
              <p:nvPr/>
            </p:nvSpPr>
            <p:spPr bwMode="auto">
              <a:xfrm>
                <a:off x="7866650" y="2940877"/>
                <a:ext cx="0" cy="25370"/>
              </a:xfrm>
              <a:prstGeom prst="line">
                <a:avLst/>
              </a:prstGeom>
              <a:noFill/>
              <a:ln w="0">
                <a:solidFill>
                  <a:srgbClr val="000000"/>
                </a:solidFill>
                <a:round/>
                <a:headEnd/>
                <a:tailEnd/>
              </a:ln>
            </p:spPr>
            <p:txBody>
              <a:bodyPr/>
              <a:lstStyle/>
              <a:p>
                <a:endParaRPr lang="en-GB"/>
              </a:p>
            </p:txBody>
          </p:sp>
          <p:sp>
            <p:nvSpPr>
              <p:cNvPr id="3124" name="Rectangle 63"/>
              <p:cNvSpPr>
                <a:spLocks noChangeArrowheads="1"/>
              </p:cNvSpPr>
              <p:nvPr/>
            </p:nvSpPr>
            <p:spPr bwMode="auto">
              <a:xfrm>
                <a:off x="7807491" y="5127725"/>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0.3</a:t>
                </a:r>
                <a:endParaRPr lang="en-US" sz="1200" b="0">
                  <a:solidFill>
                    <a:srgbClr val="CC0000"/>
                  </a:solidFill>
                  <a:cs typeface="Arial" charset="0"/>
                </a:endParaRPr>
              </a:p>
            </p:txBody>
          </p:sp>
          <p:sp>
            <p:nvSpPr>
              <p:cNvPr id="3125" name="Line 64"/>
              <p:cNvSpPr>
                <a:spLocks noChangeShapeType="1"/>
              </p:cNvSpPr>
              <p:nvPr/>
            </p:nvSpPr>
            <p:spPr bwMode="auto">
              <a:xfrm flipV="1">
                <a:off x="8114827" y="5027566"/>
                <a:ext cx="0" cy="31713"/>
              </a:xfrm>
              <a:prstGeom prst="line">
                <a:avLst/>
              </a:prstGeom>
              <a:noFill/>
              <a:ln w="0">
                <a:solidFill>
                  <a:srgbClr val="000000"/>
                </a:solidFill>
                <a:round/>
                <a:headEnd/>
                <a:tailEnd/>
              </a:ln>
            </p:spPr>
            <p:txBody>
              <a:bodyPr/>
              <a:lstStyle/>
              <a:p>
                <a:endParaRPr lang="en-GB"/>
              </a:p>
            </p:txBody>
          </p:sp>
          <p:sp>
            <p:nvSpPr>
              <p:cNvPr id="3126" name="Line 65"/>
              <p:cNvSpPr>
                <a:spLocks noChangeShapeType="1"/>
              </p:cNvSpPr>
              <p:nvPr/>
            </p:nvSpPr>
            <p:spPr bwMode="auto">
              <a:xfrm>
                <a:off x="8114827" y="2940877"/>
                <a:ext cx="0" cy="25370"/>
              </a:xfrm>
              <a:prstGeom prst="line">
                <a:avLst/>
              </a:prstGeom>
              <a:noFill/>
              <a:ln w="0">
                <a:solidFill>
                  <a:srgbClr val="000000"/>
                </a:solidFill>
                <a:round/>
                <a:headEnd/>
                <a:tailEnd/>
              </a:ln>
            </p:spPr>
            <p:txBody>
              <a:bodyPr/>
              <a:lstStyle/>
              <a:p>
                <a:endParaRPr lang="en-GB"/>
              </a:p>
            </p:txBody>
          </p:sp>
          <p:sp>
            <p:nvSpPr>
              <p:cNvPr id="3127" name="Rectangle 66"/>
              <p:cNvSpPr>
                <a:spLocks noChangeArrowheads="1"/>
              </p:cNvSpPr>
              <p:nvPr/>
            </p:nvSpPr>
            <p:spPr bwMode="auto">
              <a:xfrm>
                <a:off x="8055183" y="5127725"/>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0.4</a:t>
                </a:r>
                <a:endParaRPr lang="en-US" sz="1200" b="0">
                  <a:solidFill>
                    <a:srgbClr val="CC0000"/>
                  </a:solidFill>
                  <a:cs typeface="Arial" charset="0"/>
                </a:endParaRPr>
              </a:p>
            </p:txBody>
          </p:sp>
          <p:sp>
            <p:nvSpPr>
              <p:cNvPr id="3128" name="Line 67"/>
              <p:cNvSpPr>
                <a:spLocks noChangeShapeType="1"/>
              </p:cNvSpPr>
              <p:nvPr/>
            </p:nvSpPr>
            <p:spPr bwMode="auto">
              <a:xfrm flipV="1">
                <a:off x="8357656" y="5027566"/>
                <a:ext cx="0" cy="31713"/>
              </a:xfrm>
              <a:prstGeom prst="line">
                <a:avLst/>
              </a:prstGeom>
              <a:noFill/>
              <a:ln w="0">
                <a:solidFill>
                  <a:srgbClr val="000000"/>
                </a:solidFill>
                <a:round/>
                <a:headEnd/>
                <a:tailEnd/>
              </a:ln>
            </p:spPr>
            <p:txBody>
              <a:bodyPr/>
              <a:lstStyle/>
              <a:p>
                <a:endParaRPr lang="en-GB"/>
              </a:p>
            </p:txBody>
          </p:sp>
          <p:sp>
            <p:nvSpPr>
              <p:cNvPr id="3129" name="Line 68"/>
              <p:cNvSpPr>
                <a:spLocks noChangeShapeType="1"/>
              </p:cNvSpPr>
              <p:nvPr/>
            </p:nvSpPr>
            <p:spPr bwMode="auto">
              <a:xfrm>
                <a:off x="8357656" y="2940877"/>
                <a:ext cx="0" cy="25370"/>
              </a:xfrm>
              <a:prstGeom prst="line">
                <a:avLst/>
              </a:prstGeom>
              <a:noFill/>
              <a:ln w="0">
                <a:solidFill>
                  <a:srgbClr val="000000"/>
                </a:solidFill>
                <a:round/>
                <a:headEnd/>
                <a:tailEnd/>
              </a:ln>
            </p:spPr>
            <p:txBody>
              <a:bodyPr/>
              <a:lstStyle/>
              <a:p>
                <a:endParaRPr lang="en-GB"/>
              </a:p>
            </p:txBody>
          </p:sp>
          <p:sp>
            <p:nvSpPr>
              <p:cNvPr id="3130" name="Rectangle 69"/>
              <p:cNvSpPr>
                <a:spLocks noChangeArrowheads="1"/>
              </p:cNvSpPr>
              <p:nvPr/>
            </p:nvSpPr>
            <p:spPr bwMode="auto">
              <a:xfrm>
                <a:off x="8298110" y="5127725"/>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0.5</a:t>
                </a:r>
                <a:endParaRPr lang="en-US" sz="1200" b="0">
                  <a:solidFill>
                    <a:srgbClr val="CC0000"/>
                  </a:solidFill>
                  <a:cs typeface="Arial" charset="0"/>
                </a:endParaRPr>
              </a:p>
            </p:txBody>
          </p:sp>
          <p:sp>
            <p:nvSpPr>
              <p:cNvPr id="3131" name="Line 70"/>
              <p:cNvSpPr>
                <a:spLocks noChangeShapeType="1"/>
              </p:cNvSpPr>
              <p:nvPr/>
            </p:nvSpPr>
            <p:spPr bwMode="auto">
              <a:xfrm flipV="1">
                <a:off x="8606902" y="5027566"/>
                <a:ext cx="0" cy="31713"/>
              </a:xfrm>
              <a:prstGeom prst="line">
                <a:avLst/>
              </a:prstGeom>
              <a:noFill/>
              <a:ln w="0">
                <a:solidFill>
                  <a:srgbClr val="000000"/>
                </a:solidFill>
                <a:round/>
                <a:headEnd/>
                <a:tailEnd/>
              </a:ln>
            </p:spPr>
            <p:txBody>
              <a:bodyPr/>
              <a:lstStyle/>
              <a:p>
                <a:endParaRPr lang="en-GB"/>
              </a:p>
            </p:txBody>
          </p:sp>
          <p:sp>
            <p:nvSpPr>
              <p:cNvPr id="3132" name="Line 71"/>
              <p:cNvSpPr>
                <a:spLocks noChangeShapeType="1"/>
              </p:cNvSpPr>
              <p:nvPr/>
            </p:nvSpPr>
            <p:spPr bwMode="auto">
              <a:xfrm>
                <a:off x="8606902" y="2940877"/>
                <a:ext cx="0" cy="25370"/>
              </a:xfrm>
              <a:prstGeom prst="line">
                <a:avLst/>
              </a:prstGeom>
              <a:noFill/>
              <a:ln w="0">
                <a:solidFill>
                  <a:srgbClr val="000000"/>
                </a:solidFill>
                <a:round/>
                <a:headEnd/>
                <a:tailEnd/>
              </a:ln>
            </p:spPr>
            <p:txBody>
              <a:bodyPr/>
              <a:lstStyle/>
              <a:p>
                <a:endParaRPr lang="en-GB"/>
              </a:p>
            </p:txBody>
          </p:sp>
          <p:sp>
            <p:nvSpPr>
              <p:cNvPr id="3133" name="Rectangle 72"/>
              <p:cNvSpPr>
                <a:spLocks noChangeArrowheads="1"/>
              </p:cNvSpPr>
              <p:nvPr/>
            </p:nvSpPr>
            <p:spPr bwMode="auto">
              <a:xfrm>
                <a:off x="8545802" y="5127725"/>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0.6</a:t>
                </a:r>
                <a:endParaRPr lang="en-US" sz="1200" b="0">
                  <a:solidFill>
                    <a:srgbClr val="CC0000"/>
                  </a:solidFill>
                  <a:cs typeface="Arial" charset="0"/>
                </a:endParaRPr>
              </a:p>
            </p:txBody>
          </p:sp>
          <p:sp>
            <p:nvSpPr>
              <p:cNvPr id="3134" name="Line 73"/>
              <p:cNvSpPr>
                <a:spLocks noChangeShapeType="1"/>
              </p:cNvSpPr>
              <p:nvPr/>
            </p:nvSpPr>
            <p:spPr bwMode="auto">
              <a:xfrm flipV="1">
                <a:off x="8848661" y="5027566"/>
                <a:ext cx="0" cy="31713"/>
              </a:xfrm>
              <a:prstGeom prst="line">
                <a:avLst/>
              </a:prstGeom>
              <a:noFill/>
              <a:ln w="0">
                <a:solidFill>
                  <a:srgbClr val="000000"/>
                </a:solidFill>
                <a:round/>
                <a:headEnd/>
                <a:tailEnd/>
              </a:ln>
            </p:spPr>
            <p:txBody>
              <a:bodyPr/>
              <a:lstStyle/>
              <a:p>
                <a:endParaRPr lang="en-GB"/>
              </a:p>
            </p:txBody>
          </p:sp>
          <p:sp>
            <p:nvSpPr>
              <p:cNvPr id="3135" name="Line 74"/>
              <p:cNvSpPr>
                <a:spLocks noChangeShapeType="1"/>
              </p:cNvSpPr>
              <p:nvPr/>
            </p:nvSpPr>
            <p:spPr bwMode="auto">
              <a:xfrm>
                <a:off x="8848661" y="2940877"/>
                <a:ext cx="0" cy="25370"/>
              </a:xfrm>
              <a:prstGeom prst="line">
                <a:avLst/>
              </a:prstGeom>
              <a:noFill/>
              <a:ln w="0">
                <a:solidFill>
                  <a:srgbClr val="000000"/>
                </a:solidFill>
                <a:round/>
                <a:headEnd/>
                <a:tailEnd/>
              </a:ln>
            </p:spPr>
            <p:txBody>
              <a:bodyPr/>
              <a:lstStyle/>
              <a:p>
                <a:endParaRPr lang="en-GB"/>
              </a:p>
            </p:txBody>
          </p:sp>
          <p:sp>
            <p:nvSpPr>
              <p:cNvPr id="3136" name="Rectangle 75"/>
              <p:cNvSpPr>
                <a:spLocks noChangeArrowheads="1"/>
              </p:cNvSpPr>
              <p:nvPr/>
            </p:nvSpPr>
            <p:spPr bwMode="auto">
              <a:xfrm>
                <a:off x="8788729" y="5127725"/>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0.7</a:t>
                </a:r>
                <a:endParaRPr lang="en-US" sz="1200" b="0">
                  <a:solidFill>
                    <a:srgbClr val="CC0000"/>
                  </a:solidFill>
                  <a:cs typeface="Arial" charset="0"/>
                </a:endParaRPr>
              </a:p>
            </p:txBody>
          </p:sp>
          <p:sp>
            <p:nvSpPr>
              <p:cNvPr id="3137" name="Line 76"/>
              <p:cNvSpPr>
                <a:spLocks noChangeShapeType="1"/>
              </p:cNvSpPr>
              <p:nvPr/>
            </p:nvSpPr>
            <p:spPr bwMode="auto">
              <a:xfrm flipV="1">
                <a:off x="9097908" y="5027566"/>
                <a:ext cx="0" cy="31713"/>
              </a:xfrm>
              <a:prstGeom prst="line">
                <a:avLst/>
              </a:prstGeom>
              <a:noFill/>
              <a:ln w="0">
                <a:solidFill>
                  <a:srgbClr val="000000"/>
                </a:solidFill>
                <a:round/>
                <a:headEnd/>
                <a:tailEnd/>
              </a:ln>
            </p:spPr>
            <p:txBody>
              <a:bodyPr/>
              <a:lstStyle/>
              <a:p>
                <a:endParaRPr lang="en-GB"/>
              </a:p>
            </p:txBody>
          </p:sp>
          <p:sp>
            <p:nvSpPr>
              <p:cNvPr id="3138" name="Line 77"/>
              <p:cNvSpPr>
                <a:spLocks noChangeShapeType="1"/>
              </p:cNvSpPr>
              <p:nvPr/>
            </p:nvSpPr>
            <p:spPr bwMode="auto">
              <a:xfrm>
                <a:off x="9097908" y="2940877"/>
                <a:ext cx="0" cy="25370"/>
              </a:xfrm>
              <a:prstGeom prst="line">
                <a:avLst/>
              </a:prstGeom>
              <a:noFill/>
              <a:ln w="0">
                <a:solidFill>
                  <a:srgbClr val="000000"/>
                </a:solidFill>
                <a:round/>
                <a:headEnd/>
                <a:tailEnd/>
              </a:ln>
            </p:spPr>
            <p:txBody>
              <a:bodyPr/>
              <a:lstStyle/>
              <a:p>
                <a:endParaRPr lang="en-GB"/>
              </a:p>
            </p:txBody>
          </p:sp>
          <p:sp>
            <p:nvSpPr>
              <p:cNvPr id="3139" name="Rectangle 78"/>
              <p:cNvSpPr>
                <a:spLocks noChangeArrowheads="1"/>
              </p:cNvSpPr>
              <p:nvPr/>
            </p:nvSpPr>
            <p:spPr bwMode="auto">
              <a:xfrm>
                <a:off x="9038007" y="5127725"/>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0.8</a:t>
                </a:r>
                <a:endParaRPr lang="en-US" sz="1200" b="0">
                  <a:solidFill>
                    <a:srgbClr val="CC0000"/>
                  </a:solidFill>
                  <a:cs typeface="Arial" charset="0"/>
                </a:endParaRPr>
              </a:p>
            </p:txBody>
          </p:sp>
          <p:sp>
            <p:nvSpPr>
              <p:cNvPr id="3140" name="Line 79"/>
              <p:cNvSpPr>
                <a:spLocks noChangeShapeType="1"/>
              </p:cNvSpPr>
              <p:nvPr/>
            </p:nvSpPr>
            <p:spPr bwMode="auto">
              <a:xfrm flipV="1">
                <a:off x="9339666" y="5027566"/>
                <a:ext cx="0" cy="31713"/>
              </a:xfrm>
              <a:prstGeom prst="line">
                <a:avLst/>
              </a:prstGeom>
              <a:noFill/>
              <a:ln w="0">
                <a:solidFill>
                  <a:srgbClr val="000000"/>
                </a:solidFill>
                <a:round/>
                <a:headEnd/>
                <a:tailEnd/>
              </a:ln>
            </p:spPr>
            <p:txBody>
              <a:bodyPr/>
              <a:lstStyle/>
              <a:p>
                <a:endParaRPr lang="en-GB"/>
              </a:p>
            </p:txBody>
          </p:sp>
          <p:sp>
            <p:nvSpPr>
              <p:cNvPr id="3141" name="Line 80"/>
              <p:cNvSpPr>
                <a:spLocks noChangeShapeType="1"/>
              </p:cNvSpPr>
              <p:nvPr/>
            </p:nvSpPr>
            <p:spPr bwMode="auto">
              <a:xfrm>
                <a:off x="9339666" y="2940877"/>
                <a:ext cx="0" cy="25370"/>
              </a:xfrm>
              <a:prstGeom prst="line">
                <a:avLst/>
              </a:prstGeom>
              <a:noFill/>
              <a:ln w="0">
                <a:solidFill>
                  <a:srgbClr val="000000"/>
                </a:solidFill>
                <a:round/>
                <a:headEnd/>
                <a:tailEnd/>
              </a:ln>
            </p:spPr>
            <p:txBody>
              <a:bodyPr/>
              <a:lstStyle/>
              <a:p>
                <a:endParaRPr lang="en-GB"/>
              </a:p>
            </p:txBody>
          </p:sp>
          <p:sp>
            <p:nvSpPr>
              <p:cNvPr id="3142" name="Rectangle 81"/>
              <p:cNvSpPr>
                <a:spLocks noChangeArrowheads="1"/>
              </p:cNvSpPr>
              <p:nvPr/>
            </p:nvSpPr>
            <p:spPr bwMode="auto">
              <a:xfrm>
                <a:off x="9279348" y="5127725"/>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0.9</a:t>
                </a:r>
                <a:endParaRPr lang="en-US" sz="1200" b="0">
                  <a:solidFill>
                    <a:srgbClr val="CC0000"/>
                  </a:solidFill>
                  <a:cs typeface="Arial" charset="0"/>
                </a:endParaRPr>
              </a:p>
            </p:txBody>
          </p:sp>
          <p:sp>
            <p:nvSpPr>
              <p:cNvPr id="3143" name="Line 82"/>
              <p:cNvSpPr>
                <a:spLocks noChangeShapeType="1"/>
              </p:cNvSpPr>
              <p:nvPr/>
            </p:nvSpPr>
            <p:spPr bwMode="auto">
              <a:xfrm>
                <a:off x="6874124" y="5059278"/>
                <a:ext cx="25673" cy="0"/>
              </a:xfrm>
              <a:prstGeom prst="line">
                <a:avLst/>
              </a:prstGeom>
              <a:noFill/>
              <a:ln w="0">
                <a:solidFill>
                  <a:srgbClr val="000000"/>
                </a:solidFill>
                <a:round/>
                <a:headEnd/>
                <a:tailEnd/>
              </a:ln>
            </p:spPr>
            <p:txBody>
              <a:bodyPr/>
              <a:lstStyle/>
              <a:p>
                <a:endParaRPr lang="en-GB"/>
              </a:p>
            </p:txBody>
          </p:sp>
          <p:sp>
            <p:nvSpPr>
              <p:cNvPr id="3144" name="Line 83"/>
              <p:cNvSpPr>
                <a:spLocks noChangeShapeType="1"/>
              </p:cNvSpPr>
              <p:nvPr/>
            </p:nvSpPr>
            <p:spPr bwMode="auto">
              <a:xfrm flipH="1">
                <a:off x="9557891" y="5059278"/>
                <a:ext cx="31022" cy="0"/>
              </a:xfrm>
              <a:prstGeom prst="line">
                <a:avLst/>
              </a:prstGeom>
              <a:noFill/>
              <a:ln w="0">
                <a:solidFill>
                  <a:srgbClr val="000000"/>
                </a:solidFill>
                <a:round/>
                <a:headEnd/>
                <a:tailEnd/>
              </a:ln>
            </p:spPr>
            <p:txBody>
              <a:bodyPr/>
              <a:lstStyle/>
              <a:p>
                <a:endParaRPr lang="en-GB"/>
              </a:p>
            </p:txBody>
          </p:sp>
          <p:sp>
            <p:nvSpPr>
              <p:cNvPr id="3145" name="Rectangle 84"/>
              <p:cNvSpPr>
                <a:spLocks noChangeArrowheads="1"/>
              </p:cNvSpPr>
              <p:nvPr/>
            </p:nvSpPr>
            <p:spPr bwMode="auto">
              <a:xfrm>
                <a:off x="6729372" y="5010245"/>
                <a:ext cx="68262"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a:t>
                </a:r>
                <a:endParaRPr lang="en-US" sz="1200" b="0">
                  <a:solidFill>
                    <a:srgbClr val="CC0000"/>
                  </a:solidFill>
                  <a:cs typeface="Arial" charset="0"/>
                </a:endParaRPr>
              </a:p>
            </p:txBody>
          </p:sp>
          <p:sp>
            <p:nvSpPr>
              <p:cNvPr id="3146" name="Line 85"/>
              <p:cNvSpPr>
                <a:spLocks noChangeShapeType="1"/>
              </p:cNvSpPr>
              <p:nvPr/>
            </p:nvSpPr>
            <p:spPr bwMode="auto">
              <a:xfrm>
                <a:off x="6840783" y="4669213"/>
                <a:ext cx="25673" cy="0"/>
              </a:xfrm>
              <a:prstGeom prst="line">
                <a:avLst/>
              </a:prstGeom>
              <a:noFill/>
              <a:ln w="0">
                <a:solidFill>
                  <a:srgbClr val="000000"/>
                </a:solidFill>
                <a:round/>
                <a:headEnd/>
                <a:tailEnd/>
              </a:ln>
            </p:spPr>
            <p:txBody>
              <a:bodyPr/>
              <a:lstStyle/>
              <a:p>
                <a:endParaRPr lang="en-GB"/>
              </a:p>
            </p:txBody>
          </p:sp>
          <p:sp>
            <p:nvSpPr>
              <p:cNvPr id="3147" name="Line 86"/>
              <p:cNvSpPr>
                <a:spLocks noChangeShapeType="1"/>
              </p:cNvSpPr>
              <p:nvPr/>
            </p:nvSpPr>
            <p:spPr bwMode="auto">
              <a:xfrm flipH="1">
                <a:off x="9557891" y="4669213"/>
                <a:ext cx="31022" cy="0"/>
              </a:xfrm>
              <a:prstGeom prst="line">
                <a:avLst/>
              </a:prstGeom>
              <a:noFill/>
              <a:ln w="0">
                <a:solidFill>
                  <a:srgbClr val="000000"/>
                </a:solidFill>
                <a:round/>
                <a:headEnd/>
                <a:tailEnd/>
              </a:ln>
            </p:spPr>
            <p:txBody>
              <a:bodyPr/>
              <a:lstStyle/>
              <a:p>
                <a:endParaRPr lang="en-GB"/>
              </a:p>
            </p:txBody>
          </p:sp>
          <p:sp>
            <p:nvSpPr>
              <p:cNvPr id="3148" name="Rectangle 87"/>
              <p:cNvSpPr>
                <a:spLocks noChangeArrowheads="1"/>
              </p:cNvSpPr>
              <p:nvPr/>
            </p:nvSpPr>
            <p:spPr bwMode="auto">
              <a:xfrm>
                <a:off x="6646836" y="4619704"/>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0.2</a:t>
                </a:r>
                <a:endParaRPr lang="en-US" sz="1200" b="0">
                  <a:solidFill>
                    <a:srgbClr val="CC0000"/>
                  </a:solidFill>
                  <a:cs typeface="Arial" charset="0"/>
                </a:endParaRPr>
              </a:p>
            </p:txBody>
          </p:sp>
          <p:sp>
            <p:nvSpPr>
              <p:cNvPr id="3149" name="Line 88"/>
              <p:cNvSpPr>
                <a:spLocks noChangeShapeType="1"/>
              </p:cNvSpPr>
              <p:nvPr/>
            </p:nvSpPr>
            <p:spPr bwMode="auto">
              <a:xfrm>
                <a:off x="6840783" y="4284433"/>
                <a:ext cx="25673" cy="0"/>
              </a:xfrm>
              <a:prstGeom prst="line">
                <a:avLst/>
              </a:prstGeom>
              <a:noFill/>
              <a:ln w="0">
                <a:solidFill>
                  <a:srgbClr val="000000"/>
                </a:solidFill>
                <a:round/>
                <a:headEnd/>
                <a:tailEnd/>
              </a:ln>
            </p:spPr>
            <p:txBody>
              <a:bodyPr/>
              <a:lstStyle/>
              <a:p>
                <a:endParaRPr lang="en-GB"/>
              </a:p>
            </p:txBody>
          </p:sp>
          <p:sp>
            <p:nvSpPr>
              <p:cNvPr id="3150" name="Line 89"/>
              <p:cNvSpPr>
                <a:spLocks noChangeShapeType="1"/>
              </p:cNvSpPr>
              <p:nvPr/>
            </p:nvSpPr>
            <p:spPr bwMode="auto">
              <a:xfrm flipH="1">
                <a:off x="9557891" y="4284433"/>
                <a:ext cx="31022" cy="0"/>
              </a:xfrm>
              <a:prstGeom prst="line">
                <a:avLst/>
              </a:prstGeom>
              <a:noFill/>
              <a:ln w="0">
                <a:solidFill>
                  <a:srgbClr val="000000"/>
                </a:solidFill>
                <a:round/>
                <a:headEnd/>
                <a:tailEnd/>
              </a:ln>
            </p:spPr>
            <p:txBody>
              <a:bodyPr/>
              <a:lstStyle/>
              <a:p>
                <a:endParaRPr lang="en-GB"/>
              </a:p>
            </p:txBody>
          </p:sp>
          <p:sp>
            <p:nvSpPr>
              <p:cNvPr id="3151" name="Rectangle 90"/>
              <p:cNvSpPr>
                <a:spLocks noChangeArrowheads="1"/>
              </p:cNvSpPr>
              <p:nvPr/>
            </p:nvSpPr>
            <p:spPr bwMode="auto">
              <a:xfrm>
                <a:off x="6646836" y="4235513"/>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0.4</a:t>
                </a:r>
                <a:endParaRPr lang="en-US" sz="1200" b="0">
                  <a:solidFill>
                    <a:srgbClr val="CC0000"/>
                  </a:solidFill>
                  <a:cs typeface="Arial" charset="0"/>
                </a:endParaRPr>
              </a:p>
            </p:txBody>
          </p:sp>
          <p:sp>
            <p:nvSpPr>
              <p:cNvPr id="3152" name="Line 91"/>
              <p:cNvSpPr>
                <a:spLocks noChangeShapeType="1"/>
              </p:cNvSpPr>
              <p:nvPr/>
            </p:nvSpPr>
            <p:spPr bwMode="auto">
              <a:xfrm>
                <a:off x="6840783" y="3900711"/>
                <a:ext cx="25673" cy="0"/>
              </a:xfrm>
              <a:prstGeom prst="line">
                <a:avLst/>
              </a:prstGeom>
              <a:noFill/>
              <a:ln w="0">
                <a:solidFill>
                  <a:srgbClr val="000000"/>
                </a:solidFill>
                <a:round/>
                <a:headEnd/>
                <a:tailEnd/>
              </a:ln>
            </p:spPr>
            <p:txBody>
              <a:bodyPr/>
              <a:lstStyle/>
              <a:p>
                <a:endParaRPr lang="en-GB"/>
              </a:p>
            </p:txBody>
          </p:sp>
          <p:sp>
            <p:nvSpPr>
              <p:cNvPr id="3153" name="Line 92"/>
              <p:cNvSpPr>
                <a:spLocks noChangeShapeType="1"/>
              </p:cNvSpPr>
              <p:nvPr/>
            </p:nvSpPr>
            <p:spPr bwMode="auto">
              <a:xfrm flipH="1">
                <a:off x="9557891" y="3900711"/>
                <a:ext cx="31022" cy="0"/>
              </a:xfrm>
              <a:prstGeom prst="line">
                <a:avLst/>
              </a:prstGeom>
              <a:noFill/>
              <a:ln w="0">
                <a:solidFill>
                  <a:srgbClr val="000000"/>
                </a:solidFill>
                <a:round/>
                <a:headEnd/>
                <a:tailEnd/>
              </a:ln>
            </p:spPr>
            <p:txBody>
              <a:bodyPr/>
              <a:lstStyle/>
              <a:p>
                <a:endParaRPr lang="en-GB"/>
              </a:p>
            </p:txBody>
          </p:sp>
          <p:sp>
            <p:nvSpPr>
              <p:cNvPr id="3154" name="Rectangle 93"/>
              <p:cNvSpPr>
                <a:spLocks noChangeArrowheads="1"/>
              </p:cNvSpPr>
              <p:nvPr/>
            </p:nvSpPr>
            <p:spPr bwMode="auto">
              <a:xfrm>
                <a:off x="6646836" y="3851322"/>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0.6</a:t>
                </a:r>
                <a:endParaRPr lang="en-US" sz="1200" b="0">
                  <a:solidFill>
                    <a:srgbClr val="CC0000"/>
                  </a:solidFill>
                  <a:cs typeface="Arial" charset="0"/>
                </a:endParaRPr>
              </a:p>
            </p:txBody>
          </p:sp>
          <p:sp>
            <p:nvSpPr>
              <p:cNvPr id="3155" name="Line 94"/>
              <p:cNvSpPr>
                <a:spLocks noChangeShapeType="1"/>
              </p:cNvSpPr>
              <p:nvPr/>
            </p:nvSpPr>
            <p:spPr bwMode="auto">
              <a:xfrm>
                <a:off x="6840783" y="3516988"/>
                <a:ext cx="25673" cy="0"/>
              </a:xfrm>
              <a:prstGeom prst="line">
                <a:avLst/>
              </a:prstGeom>
              <a:noFill/>
              <a:ln w="0">
                <a:solidFill>
                  <a:srgbClr val="000000"/>
                </a:solidFill>
                <a:round/>
                <a:headEnd/>
                <a:tailEnd/>
              </a:ln>
            </p:spPr>
            <p:txBody>
              <a:bodyPr/>
              <a:lstStyle/>
              <a:p>
                <a:endParaRPr lang="en-GB"/>
              </a:p>
            </p:txBody>
          </p:sp>
          <p:sp>
            <p:nvSpPr>
              <p:cNvPr id="3156" name="Line 95"/>
              <p:cNvSpPr>
                <a:spLocks noChangeShapeType="1"/>
              </p:cNvSpPr>
              <p:nvPr/>
            </p:nvSpPr>
            <p:spPr bwMode="auto">
              <a:xfrm flipH="1">
                <a:off x="9557891" y="3516988"/>
                <a:ext cx="31022" cy="0"/>
              </a:xfrm>
              <a:prstGeom prst="line">
                <a:avLst/>
              </a:prstGeom>
              <a:noFill/>
              <a:ln w="0">
                <a:solidFill>
                  <a:srgbClr val="000000"/>
                </a:solidFill>
                <a:round/>
                <a:headEnd/>
                <a:tailEnd/>
              </a:ln>
            </p:spPr>
            <p:txBody>
              <a:bodyPr/>
              <a:lstStyle/>
              <a:p>
                <a:endParaRPr lang="en-GB"/>
              </a:p>
            </p:txBody>
          </p:sp>
          <p:sp>
            <p:nvSpPr>
              <p:cNvPr id="3157" name="Rectangle 96"/>
              <p:cNvSpPr>
                <a:spLocks noChangeArrowheads="1"/>
              </p:cNvSpPr>
              <p:nvPr/>
            </p:nvSpPr>
            <p:spPr bwMode="auto">
              <a:xfrm>
                <a:off x="6646836" y="3467131"/>
                <a:ext cx="169823"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0.8</a:t>
                </a:r>
                <a:endParaRPr lang="en-US" sz="1200" b="0">
                  <a:solidFill>
                    <a:srgbClr val="CC0000"/>
                  </a:solidFill>
                  <a:cs typeface="Arial" charset="0"/>
                </a:endParaRPr>
              </a:p>
            </p:txBody>
          </p:sp>
          <p:sp>
            <p:nvSpPr>
              <p:cNvPr id="3158" name="Line 97"/>
              <p:cNvSpPr>
                <a:spLocks noChangeShapeType="1"/>
              </p:cNvSpPr>
              <p:nvPr/>
            </p:nvSpPr>
            <p:spPr bwMode="auto">
              <a:xfrm>
                <a:off x="6840783" y="3133266"/>
                <a:ext cx="25673" cy="0"/>
              </a:xfrm>
              <a:prstGeom prst="line">
                <a:avLst/>
              </a:prstGeom>
              <a:noFill/>
              <a:ln w="0">
                <a:solidFill>
                  <a:srgbClr val="000000"/>
                </a:solidFill>
                <a:round/>
                <a:headEnd/>
                <a:tailEnd/>
              </a:ln>
            </p:spPr>
            <p:txBody>
              <a:bodyPr/>
              <a:lstStyle/>
              <a:p>
                <a:endParaRPr lang="en-GB"/>
              </a:p>
            </p:txBody>
          </p:sp>
          <p:sp>
            <p:nvSpPr>
              <p:cNvPr id="3159" name="Line 98"/>
              <p:cNvSpPr>
                <a:spLocks noChangeShapeType="1"/>
              </p:cNvSpPr>
              <p:nvPr/>
            </p:nvSpPr>
            <p:spPr bwMode="auto">
              <a:xfrm flipH="1">
                <a:off x="9557891" y="3133266"/>
                <a:ext cx="31022" cy="0"/>
              </a:xfrm>
              <a:prstGeom prst="line">
                <a:avLst/>
              </a:prstGeom>
              <a:noFill/>
              <a:ln w="0">
                <a:solidFill>
                  <a:srgbClr val="000000"/>
                </a:solidFill>
                <a:round/>
                <a:headEnd/>
                <a:tailEnd/>
              </a:ln>
            </p:spPr>
            <p:txBody>
              <a:bodyPr/>
              <a:lstStyle/>
              <a:p>
                <a:endParaRPr lang="en-GB"/>
              </a:p>
            </p:txBody>
          </p:sp>
          <p:sp>
            <p:nvSpPr>
              <p:cNvPr id="3160" name="Rectangle 99"/>
              <p:cNvSpPr>
                <a:spLocks noChangeArrowheads="1"/>
              </p:cNvSpPr>
              <p:nvPr/>
            </p:nvSpPr>
            <p:spPr bwMode="auto">
              <a:xfrm>
                <a:off x="6729372" y="3082940"/>
                <a:ext cx="68262" cy="153903"/>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000" b="0">
                    <a:solidFill>
                      <a:srgbClr val="000000"/>
                    </a:solidFill>
                    <a:cs typeface="Arial" charset="0"/>
                  </a:rPr>
                  <a:t>1</a:t>
                </a:r>
                <a:endParaRPr lang="en-US" sz="1200" b="0">
                  <a:solidFill>
                    <a:srgbClr val="CC0000"/>
                  </a:solidFill>
                  <a:cs typeface="Arial" charset="0"/>
                </a:endParaRPr>
              </a:p>
            </p:txBody>
          </p:sp>
          <p:sp>
            <p:nvSpPr>
              <p:cNvPr id="3161" name="Line 100"/>
              <p:cNvSpPr>
                <a:spLocks noChangeShapeType="1"/>
              </p:cNvSpPr>
              <p:nvPr/>
            </p:nvSpPr>
            <p:spPr bwMode="auto">
              <a:xfrm>
                <a:off x="6889988" y="2940877"/>
                <a:ext cx="2698925" cy="0"/>
              </a:xfrm>
              <a:prstGeom prst="line">
                <a:avLst/>
              </a:prstGeom>
              <a:noFill/>
              <a:ln w="0">
                <a:solidFill>
                  <a:srgbClr val="000000"/>
                </a:solidFill>
                <a:round/>
                <a:headEnd/>
                <a:tailEnd/>
              </a:ln>
            </p:spPr>
            <p:txBody>
              <a:bodyPr/>
              <a:lstStyle/>
              <a:p>
                <a:endParaRPr lang="en-GB"/>
              </a:p>
            </p:txBody>
          </p:sp>
          <p:sp>
            <p:nvSpPr>
              <p:cNvPr id="3162" name="Freeform 101"/>
              <p:cNvSpPr>
                <a:spLocks/>
              </p:cNvSpPr>
              <p:nvPr/>
            </p:nvSpPr>
            <p:spPr bwMode="auto">
              <a:xfrm>
                <a:off x="6889988" y="2940877"/>
                <a:ext cx="2698925" cy="2118402"/>
              </a:xfrm>
              <a:custGeom>
                <a:avLst/>
                <a:gdLst>
                  <a:gd name="T0" fmla="*/ 0 w 434"/>
                  <a:gd name="T1" fmla="*/ 2147483647 h 342"/>
                  <a:gd name="T2" fmla="*/ 2147483647 w 434"/>
                  <a:gd name="T3" fmla="*/ 2147483647 h 342"/>
                  <a:gd name="T4" fmla="*/ 2147483647 w 434"/>
                  <a:gd name="T5" fmla="*/ 0 h 342"/>
                  <a:gd name="T6" fmla="*/ 0 60000 65536"/>
                  <a:gd name="T7" fmla="*/ 0 60000 65536"/>
                  <a:gd name="T8" fmla="*/ 0 60000 65536"/>
                  <a:gd name="T9" fmla="*/ 0 w 434"/>
                  <a:gd name="T10" fmla="*/ 0 h 342"/>
                  <a:gd name="T11" fmla="*/ 434 w 434"/>
                  <a:gd name="T12" fmla="*/ 342 h 342"/>
                </a:gdLst>
                <a:ahLst/>
                <a:cxnLst>
                  <a:cxn ang="T6">
                    <a:pos x="T0" y="T1"/>
                  </a:cxn>
                  <a:cxn ang="T7">
                    <a:pos x="T2" y="T3"/>
                  </a:cxn>
                  <a:cxn ang="T8">
                    <a:pos x="T4" y="T5"/>
                  </a:cxn>
                </a:cxnLst>
                <a:rect l="T9" t="T10" r="T11" b="T12"/>
                <a:pathLst>
                  <a:path w="434" h="342">
                    <a:moveTo>
                      <a:pt x="0" y="342"/>
                    </a:moveTo>
                    <a:lnTo>
                      <a:pt x="434" y="342"/>
                    </a:lnTo>
                    <a:lnTo>
                      <a:pt x="434" y="0"/>
                    </a:lnTo>
                  </a:path>
                </a:pathLst>
              </a:custGeom>
              <a:noFill/>
              <a:ln w="0">
                <a:solidFill>
                  <a:srgbClr val="000000"/>
                </a:solidFill>
                <a:prstDash val="solid"/>
                <a:round/>
                <a:headEnd/>
                <a:tailEnd/>
              </a:ln>
            </p:spPr>
            <p:txBody>
              <a:bodyPr/>
              <a:lstStyle/>
              <a:p>
                <a:endParaRPr lang="en-GB"/>
              </a:p>
            </p:txBody>
          </p:sp>
          <p:sp>
            <p:nvSpPr>
              <p:cNvPr id="3163" name="Line 102"/>
              <p:cNvSpPr>
                <a:spLocks noChangeShapeType="1"/>
              </p:cNvSpPr>
              <p:nvPr/>
            </p:nvSpPr>
            <p:spPr bwMode="auto">
              <a:xfrm flipV="1">
                <a:off x="6870411" y="2940877"/>
                <a:ext cx="0" cy="2118402"/>
              </a:xfrm>
              <a:prstGeom prst="line">
                <a:avLst/>
              </a:prstGeom>
              <a:noFill/>
              <a:ln w="0">
                <a:solidFill>
                  <a:srgbClr val="000000"/>
                </a:solidFill>
                <a:round/>
                <a:headEnd/>
                <a:tailEnd/>
              </a:ln>
            </p:spPr>
            <p:txBody>
              <a:bodyPr/>
              <a:lstStyle/>
              <a:p>
                <a:endParaRPr lang="en-GB"/>
              </a:p>
            </p:txBody>
          </p:sp>
          <p:sp>
            <p:nvSpPr>
              <p:cNvPr id="3164" name="Freeform 103"/>
              <p:cNvSpPr>
                <a:spLocks/>
              </p:cNvSpPr>
              <p:nvPr/>
            </p:nvSpPr>
            <p:spPr bwMode="auto">
              <a:xfrm>
                <a:off x="7132816" y="3133266"/>
                <a:ext cx="2456097" cy="1887957"/>
              </a:xfrm>
              <a:custGeom>
                <a:avLst/>
                <a:gdLst>
                  <a:gd name="T0" fmla="*/ 2147483647 w 2296"/>
                  <a:gd name="T1" fmla="*/ 2147483647 h 1786"/>
                  <a:gd name="T2" fmla="*/ 2147483647 w 2296"/>
                  <a:gd name="T3" fmla="*/ 2147483647 h 1786"/>
                  <a:gd name="T4" fmla="*/ 2147483647 w 2296"/>
                  <a:gd name="T5" fmla="*/ 2147483647 h 1786"/>
                  <a:gd name="T6" fmla="*/ 2147483647 w 2296"/>
                  <a:gd name="T7" fmla="*/ 2147483647 h 1786"/>
                  <a:gd name="T8" fmla="*/ 2147483647 w 2296"/>
                  <a:gd name="T9" fmla="*/ 2147483647 h 1786"/>
                  <a:gd name="T10" fmla="*/ 2147483647 w 2296"/>
                  <a:gd name="T11" fmla="*/ 2147483647 h 1786"/>
                  <a:gd name="T12" fmla="*/ 2147483647 w 2296"/>
                  <a:gd name="T13" fmla="*/ 2147483647 h 1786"/>
                  <a:gd name="T14" fmla="*/ 2147483647 w 2296"/>
                  <a:gd name="T15" fmla="*/ 2147483647 h 1786"/>
                  <a:gd name="T16" fmla="*/ 2147483647 w 2296"/>
                  <a:gd name="T17" fmla="*/ 2147483647 h 1786"/>
                  <a:gd name="T18" fmla="*/ 2147483647 w 2296"/>
                  <a:gd name="T19" fmla="*/ 2147483647 h 1786"/>
                  <a:gd name="T20" fmla="*/ 2147483647 w 2296"/>
                  <a:gd name="T21" fmla="*/ 2147483647 h 1786"/>
                  <a:gd name="T22" fmla="*/ 2147483647 w 2296"/>
                  <a:gd name="T23" fmla="*/ 2147483647 h 1786"/>
                  <a:gd name="T24" fmla="*/ 2147483647 w 2296"/>
                  <a:gd name="T25" fmla="*/ 2147483647 h 1786"/>
                  <a:gd name="T26" fmla="*/ 2147483647 w 2296"/>
                  <a:gd name="T27" fmla="*/ 2147483647 h 1786"/>
                  <a:gd name="T28" fmla="*/ 2147483647 w 2296"/>
                  <a:gd name="T29" fmla="*/ 2147483647 h 1786"/>
                  <a:gd name="T30" fmla="*/ 2147483647 w 2296"/>
                  <a:gd name="T31" fmla="*/ 2147483647 h 1786"/>
                  <a:gd name="T32" fmla="*/ 2147483647 w 2296"/>
                  <a:gd name="T33" fmla="*/ 2147483647 h 1786"/>
                  <a:gd name="T34" fmla="*/ 2147483647 w 2296"/>
                  <a:gd name="T35" fmla="*/ 2147483647 h 1786"/>
                  <a:gd name="T36" fmla="*/ 2147483647 w 2296"/>
                  <a:gd name="T37" fmla="*/ 2147483647 h 1786"/>
                  <a:gd name="T38" fmla="*/ 2147483647 w 2296"/>
                  <a:gd name="T39" fmla="*/ 2147483647 h 1786"/>
                  <a:gd name="T40" fmla="*/ 2147483647 w 2296"/>
                  <a:gd name="T41" fmla="*/ 2147483647 h 1786"/>
                  <a:gd name="T42" fmla="*/ 2147483647 w 2296"/>
                  <a:gd name="T43" fmla="*/ 2147483647 h 1786"/>
                  <a:gd name="T44" fmla="*/ 2147483647 w 2296"/>
                  <a:gd name="T45" fmla="*/ 2147483647 h 1786"/>
                  <a:gd name="T46" fmla="*/ 2147483647 w 2296"/>
                  <a:gd name="T47" fmla="*/ 2147483647 h 1786"/>
                  <a:gd name="T48" fmla="*/ 2147483647 w 2296"/>
                  <a:gd name="T49" fmla="*/ 2147483647 h 1786"/>
                  <a:gd name="T50" fmla="*/ 2147483647 w 2296"/>
                  <a:gd name="T51" fmla="*/ 2147483647 h 1786"/>
                  <a:gd name="T52" fmla="*/ 2147483647 w 2296"/>
                  <a:gd name="T53" fmla="*/ 2147483647 h 1786"/>
                  <a:gd name="T54" fmla="*/ 2147483647 w 2296"/>
                  <a:gd name="T55" fmla="*/ 2147483647 h 1786"/>
                  <a:gd name="T56" fmla="*/ 2147483647 w 2296"/>
                  <a:gd name="T57" fmla="*/ 2147483647 h 1786"/>
                  <a:gd name="T58" fmla="*/ 2147483647 w 2296"/>
                  <a:gd name="T59" fmla="*/ 2147483647 h 1786"/>
                  <a:gd name="T60" fmla="*/ 2147483647 w 2296"/>
                  <a:gd name="T61" fmla="*/ 2147483647 h 1786"/>
                  <a:gd name="T62" fmla="*/ 2147483647 w 2296"/>
                  <a:gd name="T63" fmla="*/ 2147483647 h 1786"/>
                  <a:gd name="T64" fmla="*/ 2147483647 w 2296"/>
                  <a:gd name="T65" fmla="*/ 2147483647 h 1786"/>
                  <a:gd name="T66" fmla="*/ 2147483647 w 2296"/>
                  <a:gd name="T67" fmla="*/ 2147483647 h 1786"/>
                  <a:gd name="T68" fmla="*/ 2147483647 w 2296"/>
                  <a:gd name="T69" fmla="*/ 2147483647 h 1786"/>
                  <a:gd name="T70" fmla="*/ 2147483647 w 2296"/>
                  <a:gd name="T71" fmla="*/ 2147483647 h 1786"/>
                  <a:gd name="T72" fmla="*/ 2147483647 w 2296"/>
                  <a:gd name="T73" fmla="*/ 2147483647 h 1786"/>
                  <a:gd name="T74" fmla="*/ 2147483647 w 2296"/>
                  <a:gd name="T75" fmla="*/ 2147483647 h 1786"/>
                  <a:gd name="T76" fmla="*/ 2147483647 w 2296"/>
                  <a:gd name="T77" fmla="*/ 2147483647 h 1786"/>
                  <a:gd name="T78" fmla="*/ 2147483647 w 2296"/>
                  <a:gd name="T79" fmla="*/ 2147483647 h 1786"/>
                  <a:gd name="T80" fmla="*/ 2147483647 w 2296"/>
                  <a:gd name="T81" fmla="*/ 2147483647 h 1786"/>
                  <a:gd name="T82" fmla="*/ 2147483647 w 2296"/>
                  <a:gd name="T83" fmla="*/ 2147483647 h 1786"/>
                  <a:gd name="T84" fmla="*/ 2147483647 w 2296"/>
                  <a:gd name="T85" fmla="*/ 2147483647 h 1786"/>
                  <a:gd name="T86" fmla="*/ 2147483647 w 2296"/>
                  <a:gd name="T87" fmla="*/ 2147483647 h 1786"/>
                  <a:gd name="T88" fmla="*/ 2147483647 w 2296"/>
                  <a:gd name="T89" fmla="*/ 2147483647 h 1786"/>
                  <a:gd name="T90" fmla="*/ 2147483647 w 2296"/>
                  <a:gd name="T91" fmla="*/ 2147483647 h 1786"/>
                  <a:gd name="T92" fmla="*/ 2147483647 w 2296"/>
                  <a:gd name="T93" fmla="*/ 2147483647 h 1786"/>
                  <a:gd name="T94" fmla="*/ 2147483647 w 2296"/>
                  <a:gd name="T95" fmla="*/ 2147483647 h 1786"/>
                  <a:gd name="T96" fmla="*/ 2147483647 w 2296"/>
                  <a:gd name="T97" fmla="*/ 2147483647 h 1786"/>
                  <a:gd name="T98" fmla="*/ 2147483647 w 2296"/>
                  <a:gd name="T99" fmla="*/ 2147483647 h 17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96"/>
                  <a:gd name="T151" fmla="*/ 0 h 1786"/>
                  <a:gd name="T152" fmla="*/ 2296 w 2296"/>
                  <a:gd name="T153" fmla="*/ 1786 h 17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96" h="1786">
                    <a:moveTo>
                      <a:pt x="0" y="0"/>
                    </a:moveTo>
                    <a:lnTo>
                      <a:pt x="23" y="70"/>
                    </a:lnTo>
                    <a:lnTo>
                      <a:pt x="47" y="141"/>
                    </a:lnTo>
                    <a:lnTo>
                      <a:pt x="70" y="205"/>
                    </a:lnTo>
                    <a:lnTo>
                      <a:pt x="93" y="269"/>
                    </a:lnTo>
                    <a:lnTo>
                      <a:pt x="116" y="328"/>
                    </a:lnTo>
                    <a:lnTo>
                      <a:pt x="140" y="392"/>
                    </a:lnTo>
                    <a:lnTo>
                      <a:pt x="163" y="445"/>
                    </a:lnTo>
                    <a:lnTo>
                      <a:pt x="186" y="498"/>
                    </a:lnTo>
                    <a:lnTo>
                      <a:pt x="209" y="551"/>
                    </a:lnTo>
                    <a:lnTo>
                      <a:pt x="233" y="603"/>
                    </a:lnTo>
                    <a:lnTo>
                      <a:pt x="256" y="650"/>
                    </a:lnTo>
                    <a:lnTo>
                      <a:pt x="279" y="697"/>
                    </a:lnTo>
                    <a:lnTo>
                      <a:pt x="302" y="744"/>
                    </a:lnTo>
                    <a:lnTo>
                      <a:pt x="326" y="785"/>
                    </a:lnTo>
                    <a:lnTo>
                      <a:pt x="349" y="826"/>
                    </a:lnTo>
                    <a:lnTo>
                      <a:pt x="372" y="867"/>
                    </a:lnTo>
                    <a:lnTo>
                      <a:pt x="395" y="902"/>
                    </a:lnTo>
                    <a:lnTo>
                      <a:pt x="419" y="937"/>
                    </a:lnTo>
                    <a:lnTo>
                      <a:pt x="442" y="972"/>
                    </a:lnTo>
                    <a:lnTo>
                      <a:pt x="465" y="1007"/>
                    </a:lnTo>
                    <a:lnTo>
                      <a:pt x="488" y="1037"/>
                    </a:lnTo>
                    <a:lnTo>
                      <a:pt x="512" y="1072"/>
                    </a:lnTo>
                    <a:lnTo>
                      <a:pt x="535" y="1101"/>
                    </a:lnTo>
                    <a:lnTo>
                      <a:pt x="558" y="1130"/>
                    </a:lnTo>
                    <a:lnTo>
                      <a:pt x="581" y="1154"/>
                    </a:lnTo>
                    <a:lnTo>
                      <a:pt x="605" y="1183"/>
                    </a:lnTo>
                    <a:lnTo>
                      <a:pt x="628" y="1207"/>
                    </a:lnTo>
                    <a:lnTo>
                      <a:pt x="651" y="1230"/>
                    </a:lnTo>
                    <a:lnTo>
                      <a:pt x="674" y="1253"/>
                    </a:lnTo>
                    <a:lnTo>
                      <a:pt x="698" y="1277"/>
                    </a:lnTo>
                    <a:lnTo>
                      <a:pt x="715" y="1300"/>
                    </a:lnTo>
                    <a:lnTo>
                      <a:pt x="738" y="1318"/>
                    </a:lnTo>
                    <a:lnTo>
                      <a:pt x="761" y="1341"/>
                    </a:lnTo>
                    <a:lnTo>
                      <a:pt x="785" y="1359"/>
                    </a:lnTo>
                    <a:lnTo>
                      <a:pt x="808" y="1376"/>
                    </a:lnTo>
                    <a:lnTo>
                      <a:pt x="831" y="1394"/>
                    </a:lnTo>
                    <a:lnTo>
                      <a:pt x="854" y="1412"/>
                    </a:lnTo>
                    <a:lnTo>
                      <a:pt x="878" y="1429"/>
                    </a:lnTo>
                    <a:lnTo>
                      <a:pt x="901" y="1441"/>
                    </a:lnTo>
                    <a:lnTo>
                      <a:pt x="924" y="1458"/>
                    </a:lnTo>
                    <a:lnTo>
                      <a:pt x="947" y="1470"/>
                    </a:lnTo>
                    <a:lnTo>
                      <a:pt x="971" y="1488"/>
                    </a:lnTo>
                    <a:lnTo>
                      <a:pt x="994" y="1499"/>
                    </a:lnTo>
                    <a:lnTo>
                      <a:pt x="1017" y="1511"/>
                    </a:lnTo>
                    <a:lnTo>
                      <a:pt x="1040" y="1523"/>
                    </a:lnTo>
                    <a:lnTo>
                      <a:pt x="1064" y="1535"/>
                    </a:lnTo>
                    <a:lnTo>
                      <a:pt x="1087" y="1546"/>
                    </a:lnTo>
                    <a:lnTo>
                      <a:pt x="1110" y="1558"/>
                    </a:lnTo>
                    <a:lnTo>
                      <a:pt x="1133" y="1570"/>
                    </a:lnTo>
                    <a:lnTo>
                      <a:pt x="1157" y="1576"/>
                    </a:lnTo>
                    <a:lnTo>
                      <a:pt x="1180" y="1587"/>
                    </a:lnTo>
                    <a:lnTo>
                      <a:pt x="1203" y="1593"/>
                    </a:lnTo>
                    <a:lnTo>
                      <a:pt x="1226" y="1605"/>
                    </a:lnTo>
                    <a:lnTo>
                      <a:pt x="1250" y="1611"/>
                    </a:lnTo>
                    <a:lnTo>
                      <a:pt x="1273" y="1622"/>
                    </a:lnTo>
                    <a:lnTo>
                      <a:pt x="1296" y="1628"/>
                    </a:lnTo>
                    <a:lnTo>
                      <a:pt x="1319" y="1634"/>
                    </a:lnTo>
                    <a:lnTo>
                      <a:pt x="1343" y="1646"/>
                    </a:lnTo>
                    <a:lnTo>
                      <a:pt x="1366" y="1652"/>
                    </a:lnTo>
                    <a:lnTo>
                      <a:pt x="1389" y="1658"/>
                    </a:lnTo>
                    <a:lnTo>
                      <a:pt x="1412" y="1663"/>
                    </a:lnTo>
                    <a:lnTo>
                      <a:pt x="1436" y="1669"/>
                    </a:lnTo>
                    <a:lnTo>
                      <a:pt x="1459" y="1675"/>
                    </a:lnTo>
                    <a:lnTo>
                      <a:pt x="1482" y="1681"/>
                    </a:lnTo>
                    <a:lnTo>
                      <a:pt x="1505" y="1687"/>
                    </a:lnTo>
                    <a:lnTo>
                      <a:pt x="1529" y="1693"/>
                    </a:lnTo>
                    <a:lnTo>
                      <a:pt x="1552" y="1699"/>
                    </a:lnTo>
                    <a:lnTo>
                      <a:pt x="1575" y="1704"/>
                    </a:lnTo>
                    <a:lnTo>
                      <a:pt x="1598" y="1704"/>
                    </a:lnTo>
                    <a:lnTo>
                      <a:pt x="1622" y="1710"/>
                    </a:lnTo>
                    <a:lnTo>
                      <a:pt x="1645" y="1716"/>
                    </a:lnTo>
                    <a:lnTo>
                      <a:pt x="1668" y="1722"/>
                    </a:lnTo>
                    <a:lnTo>
                      <a:pt x="1691" y="1722"/>
                    </a:lnTo>
                    <a:lnTo>
                      <a:pt x="1715" y="1728"/>
                    </a:lnTo>
                    <a:lnTo>
                      <a:pt x="1738" y="1728"/>
                    </a:lnTo>
                    <a:lnTo>
                      <a:pt x="1761" y="1734"/>
                    </a:lnTo>
                    <a:lnTo>
                      <a:pt x="1784" y="1740"/>
                    </a:lnTo>
                    <a:lnTo>
                      <a:pt x="1808" y="1740"/>
                    </a:lnTo>
                    <a:lnTo>
                      <a:pt x="1831" y="1745"/>
                    </a:lnTo>
                    <a:lnTo>
                      <a:pt x="1854" y="1745"/>
                    </a:lnTo>
                    <a:lnTo>
                      <a:pt x="1877" y="1751"/>
                    </a:lnTo>
                    <a:lnTo>
                      <a:pt x="1901" y="1751"/>
                    </a:lnTo>
                    <a:lnTo>
                      <a:pt x="1924" y="1757"/>
                    </a:lnTo>
                    <a:lnTo>
                      <a:pt x="1947" y="1757"/>
                    </a:lnTo>
                    <a:lnTo>
                      <a:pt x="1970" y="1757"/>
                    </a:lnTo>
                    <a:lnTo>
                      <a:pt x="1994" y="1763"/>
                    </a:lnTo>
                    <a:lnTo>
                      <a:pt x="2017" y="1763"/>
                    </a:lnTo>
                    <a:lnTo>
                      <a:pt x="2040" y="1769"/>
                    </a:lnTo>
                    <a:lnTo>
                      <a:pt x="2063" y="1769"/>
                    </a:lnTo>
                    <a:lnTo>
                      <a:pt x="2087" y="1769"/>
                    </a:lnTo>
                    <a:lnTo>
                      <a:pt x="2110" y="1775"/>
                    </a:lnTo>
                    <a:lnTo>
                      <a:pt x="2133" y="1775"/>
                    </a:lnTo>
                    <a:lnTo>
                      <a:pt x="2156" y="1775"/>
                    </a:lnTo>
                    <a:lnTo>
                      <a:pt x="2180" y="1781"/>
                    </a:lnTo>
                    <a:lnTo>
                      <a:pt x="2203" y="1781"/>
                    </a:lnTo>
                    <a:lnTo>
                      <a:pt x="2226" y="1781"/>
                    </a:lnTo>
                    <a:lnTo>
                      <a:pt x="2249" y="1781"/>
                    </a:lnTo>
                    <a:lnTo>
                      <a:pt x="2273" y="1786"/>
                    </a:lnTo>
                    <a:lnTo>
                      <a:pt x="2296" y="1786"/>
                    </a:lnTo>
                  </a:path>
                </a:pathLst>
              </a:custGeom>
              <a:noFill/>
              <a:ln w="36576">
                <a:solidFill>
                  <a:srgbClr val="00FF00"/>
                </a:solidFill>
                <a:prstDash val="solid"/>
                <a:round/>
                <a:headEnd/>
                <a:tailEnd/>
              </a:ln>
            </p:spPr>
            <p:txBody>
              <a:bodyPr/>
              <a:lstStyle/>
              <a:p>
                <a:endParaRPr lang="en-GB"/>
              </a:p>
            </p:txBody>
          </p:sp>
          <p:sp>
            <p:nvSpPr>
              <p:cNvPr id="3165" name="Line 8"/>
              <p:cNvSpPr>
                <a:spLocks noChangeShapeType="1"/>
              </p:cNvSpPr>
              <p:nvPr/>
            </p:nvSpPr>
            <p:spPr bwMode="auto">
              <a:xfrm flipV="1">
                <a:off x="6902825" y="4058217"/>
                <a:ext cx="612954" cy="16913"/>
              </a:xfrm>
              <a:prstGeom prst="line">
                <a:avLst/>
              </a:prstGeom>
              <a:noFill/>
              <a:ln w="38100">
                <a:solidFill>
                  <a:srgbClr val="000000"/>
                </a:solidFill>
                <a:prstDash val="sysDot"/>
                <a:round/>
                <a:headEnd/>
                <a:tailEnd/>
              </a:ln>
            </p:spPr>
            <p:txBody>
              <a:bodyPr>
                <a:spAutoFit/>
              </a:bodyPr>
              <a:lstStyle/>
              <a:p>
                <a:endParaRPr lang="en-GB"/>
              </a:p>
            </p:txBody>
          </p:sp>
          <p:sp>
            <p:nvSpPr>
              <p:cNvPr id="3166" name="Line 9"/>
              <p:cNvSpPr>
                <a:spLocks noChangeShapeType="1"/>
              </p:cNvSpPr>
              <p:nvPr/>
            </p:nvSpPr>
            <p:spPr bwMode="auto">
              <a:xfrm>
                <a:off x="7524337" y="4066673"/>
                <a:ext cx="17116" cy="1013746"/>
              </a:xfrm>
              <a:prstGeom prst="line">
                <a:avLst/>
              </a:prstGeom>
              <a:noFill/>
              <a:ln w="38100">
                <a:solidFill>
                  <a:srgbClr val="000000"/>
                </a:solidFill>
                <a:prstDash val="sysDot"/>
                <a:round/>
                <a:headEnd/>
                <a:tailEnd/>
              </a:ln>
            </p:spPr>
            <p:txBody>
              <a:bodyPr>
                <a:spAutoFit/>
              </a:bodyPr>
              <a:lstStyle/>
              <a:p>
                <a:endParaRPr lang="en-GB"/>
              </a:p>
            </p:txBody>
          </p:sp>
        </p:grpSp>
        <p:graphicFrame>
          <p:nvGraphicFramePr>
            <p:cNvPr id="3078" name="Object 87"/>
            <p:cNvGraphicFramePr>
              <a:graphicFrameLocks noChangeAspect="1"/>
            </p:cNvGraphicFramePr>
            <p:nvPr/>
          </p:nvGraphicFramePr>
          <p:xfrm>
            <a:off x="3411591" y="5606491"/>
            <a:ext cx="1212851" cy="355600"/>
          </p:xfrm>
          <a:graphic>
            <a:graphicData uri="http://schemas.openxmlformats.org/presentationml/2006/ole">
              <mc:AlternateContent xmlns:mc="http://schemas.openxmlformats.org/markup-compatibility/2006">
                <mc:Choice xmlns:v="urn:schemas-microsoft-com:vml" Requires="v">
                  <p:oleObj spid="_x0000_s59483" name="Equation" r:id="rId4" imgW="558720" imgH="164880" progId="Equation.3">
                    <p:embed/>
                  </p:oleObj>
                </mc:Choice>
                <mc:Fallback>
                  <p:oleObj name="Equation" r:id="rId4" imgW="558720" imgH="164880" progId="Equation.3">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591" y="5606491"/>
                          <a:ext cx="1212851"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88"/>
            <p:cNvGraphicFramePr>
              <a:graphicFrameLocks noChangeAspect="1"/>
            </p:cNvGraphicFramePr>
            <p:nvPr/>
          </p:nvGraphicFramePr>
          <p:xfrm>
            <a:off x="3786911" y="4171925"/>
            <a:ext cx="1159128" cy="468357"/>
          </p:xfrm>
          <a:graphic>
            <a:graphicData uri="http://schemas.openxmlformats.org/presentationml/2006/ole">
              <mc:AlternateContent xmlns:mc="http://schemas.openxmlformats.org/markup-compatibility/2006">
                <mc:Choice xmlns:v="urn:schemas-microsoft-com:vml" Requires="v">
                  <p:oleObj spid="_x0000_s59484" name="Equation" r:id="rId6" imgW="533160" imgH="215640" progId="Equation.3">
                    <p:embed/>
                  </p:oleObj>
                </mc:Choice>
                <mc:Fallback>
                  <p:oleObj name="Equation" r:id="rId6" imgW="533160" imgH="215640" progId="Equation.3">
                    <p:embed/>
                    <p:pic>
                      <p:nvPicPr>
                        <p:cNvPr id="0" name="Object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911" y="4171925"/>
                          <a:ext cx="1159128" cy="468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7" name="Text Box 8"/>
            <p:cNvSpPr txBox="1">
              <a:spLocks noChangeArrowheads="1"/>
            </p:cNvSpPr>
            <p:nvPr/>
          </p:nvSpPr>
          <p:spPr bwMode="auto">
            <a:xfrm>
              <a:off x="3310256" y="2763553"/>
              <a:ext cx="2133113" cy="461709"/>
            </a:xfrm>
            <a:prstGeom prst="rect">
              <a:avLst/>
            </a:prstGeom>
            <a:noFill/>
            <a:ln w="9525" algn="ctr">
              <a:noFill/>
              <a:miter lim="800000"/>
              <a:headEnd/>
              <a:tailEnd/>
            </a:ln>
          </p:spPr>
          <p:txBody>
            <a:bodyPr wrap="none">
              <a:spAutoFit/>
            </a:bodyPr>
            <a:lstStyle/>
            <a:p>
              <a:pPr eaLnBrk="0" hangingPunct="0">
                <a:spcBef>
                  <a:spcPct val="50000"/>
                </a:spcBef>
              </a:pPr>
              <a:r>
                <a:rPr lang="en-GB" sz="2400" i="1" dirty="0">
                  <a:cs typeface="Arial" charset="0"/>
                </a:rPr>
                <a:t>Decay function</a:t>
              </a:r>
              <a:endParaRPr lang="en-US" sz="2400" i="1" dirty="0">
                <a:cs typeface="Arial" charset="0"/>
              </a:endParaRPr>
            </a:p>
          </p:txBody>
        </p:sp>
      </p:grpSp>
      <p:sp>
        <p:nvSpPr>
          <p:cNvPr id="95" name="Title 94"/>
          <p:cNvSpPr>
            <a:spLocks noGrp="1"/>
          </p:cNvSpPr>
          <p:nvPr>
            <p:ph type="title"/>
          </p:nvPr>
        </p:nvSpPr>
        <p:spPr/>
        <p:txBody>
          <a:bodyPr/>
          <a:lstStyle/>
          <a:p>
            <a:r>
              <a:rPr lang="en-GB" dirty="0" smtClean="0">
                <a:latin typeface="+mn-lt"/>
              </a:rPr>
              <a:t>DCM parameters = rate constant</a:t>
            </a:r>
            <a:endParaRPr lang="en-GB" dirty="0">
              <a:latin typeface="+mn-lt"/>
            </a:endParaRPr>
          </a:p>
        </p:txBody>
      </p:sp>
      <p:sp>
        <p:nvSpPr>
          <p:cNvPr id="99" name="Oval 36"/>
          <p:cNvSpPr>
            <a:spLocks noChangeArrowheads="1"/>
          </p:cNvSpPr>
          <p:nvPr/>
        </p:nvSpPr>
        <p:spPr bwMode="auto">
          <a:xfrm>
            <a:off x="1168789" y="2060848"/>
            <a:ext cx="720080" cy="660010"/>
          </a:xfrm>
          <a:prstGeom prst="ellipse">
            <a:avLst/>
          </a:prstGeom>
          <a:gradFill rotWithShape="1">
            <a:gsLst>
              <a:gs pos="0">
                <a:srgbClr val="00FF00"/>
              </a:gs>
              <a:gs pos="100000">
                <a:srgbClr val="007600"/>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cxnSp>
        <p:nvCxnSpPr>
          <p:cNvPr id="100" name="AutoShape 37"/>
          <p:cNvCxnSpPr>
            <a:cxnSpLocks noChangeShapeType="1"/>
            <a:stCxn id="99" idx="1"/>
            <a:endCxn id="99" idx="7"/>
          </p:cNvCxnSpPr>
          <p:nvPr/>
        </p:nvCxnSpPr>
        <p:spPr bwMode="auto">
          <a:xfrm rot="5400000" flipH="1" flipV="1">
            <a:off x="1528829" y="1902917"/>
            <a:ext cx="12700" cy="509174"/>
          </a:xfrm>
          <a:prstGeom prst="curvedConnector3">
            <a:avLst>
              <a:gd name="adj1" fmla="val 3779537"/>
            </a:avLst>
          </a:prstGeom>
          <a:noFill/>
          <a:ln w="38100">
            <a:solidFill>
              <a:schemeClr val="tx1"/>
            </a:solidFill>
            <a:round/>
            <a:headEnd/>
            <a:tailEnd type="triangle" w="med" len="med"/>
          </a:ln>
        </p:spPr>
      </p:cxnSp>
      <p:sp>
        <p:nvSpPr>
          <p:cNvPr id="101" name="Text Box 38"/>
          <p:cNvSpPr txBox="1">
            <a:spLocks noChangeArrowheads="1"/>
          </p:cNvSpPr>
          <p:nvPr/>
        </p:nvSpPr>
        <p:spPr bwMode="auto">
          <a:xfrm>
            <a:off x="1312805" y="2056850"/>
            <a:ext cx="502061" cy="584775"/>
          </a:xfrm>
          <a:prstGeom prst="rect">
            <a:avLst/>
          </a:prstGeom>
          <a:noFill/>
          <a:ln w="9525">
            <a:noFill/>
            <a:miter lim="800000"/>
            <a:headEnd/>
            <a:tailEnd/>
          </a:ln>
        </p:spPr>
        <p:txBody>
          <a:bodyPr wrap="none">
            <a:spAutoFit/>
          </a:bodyPr>
          <a:lstStyle/>
          <a:p>
            <a:pPr eaLnBrk="0" hangingPunct="0"/>
            <a:r>
              <a:rPr lang="en-US" sz="3200" i="1" dirty="0" smtClean="0">
                <a:cs typeface="Arial" charset="0"/>
              </a:rPr>
              <a:t>x</a:t>
            </a:r>
            <a:r>
              <a:rPr lang="en-US" sz="3200" i="1" baseline="-25000" dirty="0" smtClean="0">
                <a:cs typeface="Arial" charset="0"/>
              </a:rPr>
              <a:t>1</a:t>
            </a:r>
            <a:endParaRPr lang="en-US" sz="3200" i="1" dirty="0">
              <a:cs typeface="Arial" charset="0"/>
            </a:endParaRPr>
          </a:p>
        </p:txBody>
      </p:sp>
      <p:graphicFrame>
        <p:nvGraphicFramePr>
          <p:cNvPr id="102" name="Object 15"/>
          <p:cNvGraphicFramePr>
            <a:graphicFrameLocks noChangeAspect="1"/>
          </p:cNvGraphicFramePr>
          <p:nvPr/>
        </p:nvGraphicFramePr>
        <p:xfrm>
          <a:off x="1754626" y="1484784"/>
          <a:ext cx="422275" cy="449263"/>
        </p:xfrm>
        <a:graphic>
          <a:graphicData uri="http://schemas.openxmlformats.org/presentationml/2006/ole">
            <mc:AlternateContent xmlns:mc="http://schemas.openxmlformats.org/markup-compatibility/2006">
              <mc:Choice xmlns:v="urn:schemas-microsoft-com:vml" Requires="v">
                <p:oleObj spid="_x0000_s59485" name="Equation" r:id="rId8" imgW="203040" imgH="215640" progId="Equation.3">
                  <p:embed/>
                </p:oleObj>
              </mc:Choice>
              <mc:Fallback>
                <p:oleObj name="Equation" r:id="rId8" imgW="203040" imgH="215640"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4626" y="1484784"/>
                        <a:ext cx="422275"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 name="Object 91"/>
          <p:cNvGraphicFramePr>
            <a:graphicFrameLocks noChangeAspect="1"/>
          </p:cNvGraphicFramePr>
          <p:nvPr/>
        </p:nvGraphicFramePr>
        <p:xfrm>
          <a:off x="6290568" y="1819598"/>
          <a:ext cx="2982912" cy="487362"/>
        </p:xfrm>
        <a:graphic>
          <a:graphicData uri="http://schemas.openxmlformats.org/presentationml/2006/ole">
            <mc:AlternateContent xmlns:mc="http://schemas.openxmlformats.org/markup-compatibility/2006">
              <mc:Choice xmlns:v="urn:schemas-microsoft-com:vml" Requires="v">
                <p:oleObj spid="_x0000_s59486" name="Equation" r:id="rId10" imgW="1320480" imgH="215640" progId="Equation.3">
                  <p:embed/>
                </p:oleObj>
              </mc:Choice>
              <mc:Fallback>
                <p:oleObj name="Equation" r:id="rId10" imgW="1320480" imgH="215640" progId="Equation.3">
                  <p:embed/>
                  <p:pic>
                    <p:nvPicPr>
                      <p:cNvPr id="0" name="Object 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0568" y="1819598"/>
                        <a:ext cx="2982912"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Line 102"/>
          <p:cNvSpPr>
            <a:spLocks noChangeShapeType="1"/>
          </p:cNvSpPr>
          <p:nvPr/>
        </p:nvSpPr>
        <p:spPr bwMode="auto">
          <a:xfrm>
            <a:off x="5357986" y="2097553"/>
            <a:ext cx="819150" cy="0"/>
          </a:xfrm>
          <a:prstGeom prst="line">
            <a:avLst/>
          </a:prstGeom>
          <a:noFill/>
          <a:ln w="76200">
            <a:solidFill>
              <a:srgbClr val="AD23A3"/>
            </a:solidFill>
            <a:round/>
            <a:headEnd/>
            <a:tailEnd type="triangle" w="med" len="med"/>
          </a:ln>
        </p:spPr>
        <p:txBody>
          <a:bodyPr/>
          <a:lstStyle/>
          <a:p>
            <a:endParaRPr lang="en-US"/>
          </a:p>
        </p:txBody>
      </p:sp>
      <p:grpSp>
        <p:nvGrpSpPr>
          <p:cNvPr id="106" name="Group 105"/>
          <p:cNvGrpSpPr/>
          <p:nvPr/>
        </p:nvGrpSpPr>
        <p:grpSpPr>
          <a:xfrm>
            <a:off x="2849984" y="2021353"/>
            <a:ext cx="365760" cy="152400"/>
            <a:chOff x="2628900" y="2590800"/>
            <a:chExt cx="365760" cy="152400"/>
          </a:xfrm>
        </p:grpSpPr>
        <p:sp>
          <p:nvSpPr>
            <p:cNvPr id="107" name="Line 102"/>
            <p:cNvSpPr>
              <a:spLocks noChangeShapeType="1"/>
            </p:cNvSpPr>
            <p:nvPr/>
          </p:nvSpPr>
          <p:spPr bwMode="auto">
            <a:xfrm>
              <a:off x="2628900" y="2590800"/>
              <a:ext cx="365760" cy="0"/>
            </a:xfrm>
            <a:prstGeom prst="line">
              <a:avLst/>
            </a:prstGeom>
            <a:noFill/>
            <a:ln w="57150">
              <a:solidFill>
                <a:srgbClr val="AD23A3"/>
              </a:solidFill>
              <a:round/>
              <a:headEnd/>
              <a:tailEnd type="none" w="med" len="med"/>
            </a:ln>
          </p:spPr>
          <p:txBody>
            <a:bodyPr/>
            <a:lstStyle/>
            <a:p>
              <a:endParaRPr lang="en-US"/>
            </a:p>
          </p:txBody>
        </p:sp>
        <p:sp>
          <p:nvSpPr>
            <p:cNvPr id="108" name="Line 102"/>
            <p:cNvSpPr>
              <a:spLocks noChangeShapeType="1"/>
            </p:cNvSpPr>
            <p:nvPr/>
          </p:nvSpPr>
          <p:spPr bwMode="auto">
            <a:xfrm>
              <a:off x="2628900" y="2743200"/>
              <a:ext cx="365760" cy="0"/>
            </a:xfrm>
            <a:prstGeom prst="line">
              <a:avLst/>
            </a:prstGeom>
            <a:noFill/>
            <a:ln w="57150">
              <a:solidFill>
                <a:srgbClr val="AD23A3"/>
              </a:solidFill>
              <a:round/>
              <a:headEnd/>
              <a:tailEnd type="none" w="med" len="med"/>
            </a:ln>
          </p:spPr>
          <p:txBody>
            <a:bodyPr/>
            <a:lstStyle/>
            <a:p>
              <a:endParaRPr lang="en-US"/>
            </a:p>
          </p:txBody>
        </p:sp>
      </p:grpSp>
      <p:graphicFrame>
        <p:nvGraphicFramePr>
          <p:cNvPr id="59404" name="Object 91"/>
          <p:cNvGraphicFramePr>
            <a:graphicFrameLocks noChangeAspect="1"/>
          </p:cNvGraphicFramePr>
          <p:nvPr/>
        </p:nvGraphicFramePr>
        <p:xfrm>
          <a:off x="3576191" y="1628800"/>
          <a:ext cx="1520825" cy="889000"/>
        </p:xfrm>
        <a:graphic>
          <a:graphicData uri="http://schemas.openxmlformats.org/presentationml/2006/ole">
            <mc:AlternateContent xmlns:mc="http://schemas.openxmlformats.org/markup-compatibility/2006">
              <mc:Choice xmlns:v="urn:schemas-microsoft-com:vml" Requires="v">
                <p:oleObj spid="_x0000_s59487" name="Equation" r:id="rId12" imgW="672840" imgH="393480" progId="Equation.3">
                  <p:embed/>
                </p:oleObj>
              </mc:Choice>
              <mc:Fallback>
                <p:oleObj name="Equation" r:id="rId12" imgW="672840" imgH="393480" progId="Equation.3">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6191" y="1628800"/>
                        <a:ext cx="1520825"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8" name="Group 97"/>
          <p:cNvGrpSpPr/>
          <p:nvPr/>
        </p:nvGrpSpPr>
        <p:grpSpPr>
          <a:xfrm>
            <a:off x="4448944" y="3717032"/>
            <a:ext cx="5112568" cy="2242187"/>
            <a:chOff x="4448944" y="3717032"/>
            <a:chExt cx="5112568" cy="2242187"/>
          </a:xfrm>
        </p:grpSpPr>
        <p:sp>
          <p:nvSpPr>
            <p:cNvPr id="122" name="Rounded Rectangle 121"/>
            <p:cNvSpPr/>
            <p:nvPr/>
          </p:nvSpPr>
          <p:spPr>
            <a:xfrm>
              <a:off x="5601072" y="4005064"/>
              <a:ext cx="3960440" cy="1800200"/>
            </a:xfrm>
            <a:prstGeom prst="roundRect">
              <a:avLst>
                <a:gd name="adj" fmla="val 7962"/>
              </a:avLst>
            </a:prstGeom>
            <a:solidFill>
              <a:srgbClr val="AD23A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0" rtlCol="0" anchor="t" anchorCtr="0"/>
            <a:lstStyle/>
            <a:p>
              <a:pPr>
                <a:lnSpc>
                  <a:spcPct val="120000"/>
                </a:lnSpc>
              </a:pPr>
              <a:r>
                <a:rPr lang="en-GB" sz="2000" dirty="0" smtClean="0">
                  <a:cs typeface="Arial" charset="0"/>
                </a:rPr>
                <a:t>If A</a:t>
              </a:r>
              <a:r>
                <a:rPr lang="en-GB" sz="2000" dirty="0" smtClean="0">
                  <a:cs typeface="Arial" charset="0"/>
                  <a:sym typeface="Wingdings" pitchFamily="2" charset="2"/>
                </a:rPr>
                <a:t></a:t>
              </a:r>
              <a:r>
                <a:rPr lang="en-GB" sz="2000" dirty="0" smtClean="0">
                  <a:cs typeface="Arial" charset="0"/>
                </a:rPr>
                <a:t>B is 0.10 s</a:t>
              </a:r>
              <a:r>
                <a:rPr lang="en-GB" sz="2000" baseline="30000" dirty="0" smtClean="0">
                  <a:cs typeface="Arial" charset="0"/>
                </a:rPr>
                <a:t>-1</a:t>
              </a:r>
              <a:r>
                <a:rPr lang="en-GB" sz="2000" dirty="0" smtClean="0">
                  <a:cs typeface="Arial" charset="0"/>
                </a:rPr>
                <a:t> this means that, </a:t>
              </a:r>
              <a:r>
                <a:rPr lang="en-GB" sz="2000" dirty="0" smtClean="0">
                  <a:cs typeface="Arial" charset="0"/>
                  <a:sym typeface="Wingdings" pitchFamily="2" charset="2"/>
                </a:rPr>
                <a:t>per unit time, the increase in activity in B corresponds to 10% of the current activity in A</a:t>
              </a:r>
              <a:endParaRPr lang="en-GB" sz="2000" baseline="-25000" dirty="0">
                <a:cs typeface="Arial" charset="0"/>
                <a:sym typeface="Wingdings" pitchFamily="2" charset="2"/>
              </a:endParaRPr>
            </a:p>
          </p:txBody>
        </p:sp>
        <p:grpSp>
          <p:nvGrpSpPr>
            <p:cNvPr id="90" name="Group 89"/>
            <p:cNvGrpSpPr/>
            <p:nvPr/>
          </p:nvGrpSpPr>
          <p:grpSpPr>
            <a:xfrm>
              <a:off x="4448944" y="3717032"/>
              <a:ext cx="720080" cy="660010"/>
              <a:chOff x="4557953" y="3430999"/>
              <a:chExt cx="720080" cy="660010"/>
            </a:xfrm>
          </p:grpSpPr>
          <p:sp>
            <p:nvSpPr>
              <p:cNvPr id="88" name="Oval 36"/>
              <p:cNvSpPr>
                <a:spLocks noChangeArrowheads="1"/>
              </p:cNvSpPr>
              <p:nvPr/>
            </p:nvSpPr>
            <p:spPr bwMode="auto">
              <a:xfrm>
                <a:off x="4557953" y="3430999"/>
                <a:ext cx="720080" cy="660010"/>
              </a:xfrm>
              <a:prstGeom prst="ellipse">
                <a:avLst/>
              </a:prstGeom>
              <a:gradFill rotWithShape="1">
                <a:gsLst>
                  <a:gs pos="0">
                    <a:srgbClr val="00FF00"/>
                  </a:gs>
                  <a:gs pos="100000">
                    <a:srgbClr val="007600"/>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89" name="Text Box 38"/>
              <p:cNvSpPr txBox="1">
                <a:spLocks noChangeArrowheads="1"/>
              </p:cNvSpPr>
              <p:nvPr/>
            </p:nvSpPr>
            <p:spPr bwMode="auto">
              <a:xfrm>
                <a:off x="4707038" y="3468617"/>
                <a:ext cx="421910" cy="584775"/>
              </a:xfrm>
              <a:prstGeom prst="rect">
                <a:avLst/>
              </a:prstGeom>
              <a:noFill/>
              <a:ln w="9525">
                <a:noFill/>
                <a:miter lim="800000"/>
                <a:headEnd/>
                <a:tailEnd/>
              </a:ln>
            </p:spPr>
            <p:txBody>
              <a:bodyPr wrap="none">
                <a:spAutoFit/>
              </a:bodyPr>
              <a:lstStyle/>
              <a:p>
                <a:pPr eaLnBrk="0" hangingPunct="0"/>
                <a:r>
                  <a:rPr lang="en-US" sz="3200" dirty="0" smtClean="0">
                    <a:cs typeface="Arial" charset="0"/>
                  </a:rPr>
                  <a:t>A</a:t>
                </a:r>
                <a:endParaRPr lang="en-US" sz="3200" dirty="0">
                  <a:cs typeface="Arial" charset="0"/>
                </a:endParaRPr>
              </a:p>
            </p:txBody>
          </p:sp>
        </p:grpSp>
        <p:grpSp>
          <p:nvGrpSpPr>
            <p:cNvPr id="91" name="Group 90"/>
            <p:cNvGrpSpPr/>
            <p:nvPr/>
          </p:nvGrpSpPr>
          <p:grpSpPr>
            <a:xfrm>
              <a:off x="4448944" y="5299209"/>
              <a:ext cx="720080" cy="660010"/>
              <a:chOff x="4557953" y="3430999"/>
              <a:chExt cx="720080" cy="660010"/>
            </a:xfrm>
          </p:grpSpPr>
          <p:sp>
            <p:nvSpPr>
              <p:cNvPr id="92" name="Oval 36"/>
              <p:cNvSpPr>
                <a:spLocks noChangeArrowheads="1"/>
              </p:cNvSpPr>
              <p:nvPr/>
            </p:nvSpPr>
            <p:spPr bwMode="auto">
              <a:xfrm>
                <a:off x="4557953" y="3430999"/>
                <a:ext cx="720080" cy="660010"/>
              </a:xfrm>
              <a:prstGeom prst="ellipse">
                <a:avLst/>
              </a:prstGeom>
              <a:gradFill rotWithShape="1">
                <a:gsLst>
                  <a:gs pos="0">
                    <a:srgbClr val="00FF00"/>
                  </a:gs>
                  <a:gs pos="100000">
                    <a:srgbClr val="007600"/>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93" name="Text Box 38"/>
              <p:cNvSpPr txBox="1">
                <a:spLocks noChangeArrowheads="1"/>
              </p:cNvSpPr>
              <p:nvPr/>
            </p:nvSpPr>
            <p:spPr bwMode="auto">
              <a:xfrm>
                <a:off x="4707038" y="3468617"/>
                <a:ext cx="421910" cy="584775"/>
              </a:xfrm>
              <a:prstGeom prst="rect">
                <a:avLst/>
              </a:prstGeom>
              <a:noFill/>
              <a:ln w="9525">
                <a:noFill/>
                <a:miter lim="800000"/>
                <a:headEnd/>
                <a:tailEnd/>
              </a:ln>
            </p:spPr>
            <p:txBody>
              <a:bodyPr wrap="none">
                <a:spAutoFit/>
              </a:bodyPr>
              <a:lstStyle/>
              <a:p>
                <a:pPr eaLnBrk="0" hangingPunct="0"/>
                <a:r>
                  <a:rPr lang="en-US" sz="3200" dirty="0" smtClean="0">
                    <a:cs typeface="Arial" charset="0"/>
                  </a:rPr>
                  <a:t>B</a:t>
                </a:r>
                <a:endParaRPr lang="en-US" sz="3200" dirty="0">
                  <a:cs typeface="Arial" charset="0"/>
                </a:endParaRPr>
              </a:p>
            </p:txBody>
          </p:sp>
        </p:grpSp>
        <p:cxnSp>
          <p:nvCxnSpPr>
            <p:cNvPr id="96" name="Straight Arrow Connector 95"/>
            <p:cNvCxnSpPr>
              <a:stCxn id="88" idx="4"/>
              <a:endCxn id="92" idx="0"/>
            </p:cNvCxnSpPr>
            <p:nvPr/>
          </p:nvCxnSpPr>
          <p:spPr>
            <a:xfrm>
              <a:off x="4808984" y="4377042"/>
              <a:ext cx="0" cy="922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826488" y="4569837"/>
              <a:ext cx="720080" cy="369332"/>
            </a:xfrm>
            <a:prstGeom prst="rect">
              <a:avLst/>
            </a:prstGeom>
            <a:noFill/>
          </p:spPr>
          <p:txBody>
            <a:bodyPr wrap="square" rtlCol="0">
              <a:spAutoFit/>
            </a:bodyPr>
            <a:lstStyle/>
            <a:p>
              <a:r>
                <a:rPr lang="en-GB" dirty="0" smtClean="0"/>
                <a:t>0.10</a:t>
              </a:r>
              <a:endParaRPr lang="en-GB"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4665607" y="1135063"/>
            <a:ext cx="5041665" cy="3778250"/>
            <a:chOff x="3052" y="715"/>
            <a:chExt cx="3298" cy="2380"/>
          </a:xfrm>
        </p:grpSpPr>
        <p:pic>
          <p:nvPicPr>
            <p:cNvPr id="7188" name="Picture 3" descr="NeuroDynamicsUni_augment"/>
            <p:cNvPicPr>
              <a:picLocks noChangeAspect="1" noChangeArrowheads="1"/>
            </p:cNvPicPr>
            <p:nvPr/>
          </p:nvPicPr>
          <p:blipFill>
            <a:blip r:embed="rId4" cstate="print"/>
            <a:srcRect/>
            <a:stretch>
              <a:fillRect/>
            </a:stretch>
          </p:blipFill>
          <p:spPr bwMode="auto">
            <a:xfrm>
              <a:off x="3052" y="715"/>
              <a:ext cx="3298" cy="2380"/>
            </a:xfrm>
            <a:prstGeom prst="rect">
              <a:avLst/>
            </a:prstGeom>
            <a:noFill/>
            <a:ln w="9525">
              <a:noFill/>
              <a:miter lim="800000"/>
              <a:headEnd/>
              <a:tailEnd/>
            </a:ln>
          </p:spPr>
        </p:pic>
        <p:sp>
          <p:nvSpPr>
            <p:cNvPr id="7189" name="Text Box 5"/>
            <p:cNvSpPr txBox="1">
              <a:spLocks noChangeArrowheads="1"/>
            </p:cNvSpPr>
            <p:nvPr/>
          </p:nvSpPr>
          <p:spPr bwMode="auto">
            <a:xfrm>
              <a:off x="3407" y="1425"/>
              <a:ext cx="289" cy="291"/>
            </a:xfrm>
            <a:prstGeom prst="rect">
              <a:avLst/>
            </a:prstGeom>
            <a:noFill/>
            <a:ln w="12700">
              <a:noFill/>
              <a:miter lim="800000"/>
              <a:headEnd/>
              <a:tailEnd/>
            </a:ln>
          </p:spPr>
          <p:txBody>
            <a:bodyPr wrap="none">
              <a:spAutoFit/>
            </a:bodyPr>
            <a:lstStyle/>
            <a:p>
              <a:pPr eaLnBrk="0" hangingPunct="0"/>
              <a:r>
                <a:rPr lang="en-GB" sz="2400" b="0" i="1">
                  <a:solidFill>
                    <a:srgbClr val="000000"/>
                  </a:solidFill>
                  <a:latin typeface="Times New Roman" pitchFamily="18" charset="0"/>
                  <a:cs typeface="Arial" charset="0"/>
                </a:rPr>
                <a:t>u</a:t>
              </a:r>
              <a:r>
                <a:rPr lang="en-GB" sz="2400" b="0" i="1" baseline="-25000">
                  <a:solidFill>
                    <a:srgbClr val="000000"/>
                  </a:solidFill>
                  <a:latin typeface="Times New Roman" pitchFamily="18" charset="0"/>
                  <a:cs typeface="Arial" charset="0"/>
                </a:rPr>
                <a:t>2</a:t>
              </a:r>
              <a:endParaRPr lang="en-US" sz="2400" b="0" i="1">
                <a:solidFill>
                  <a:srgbClr val="000000"/>
                </a:solidFill>
                <a:latin typeface="Times New Roman" pitchFamily="18" charset="0"/>
                <a:cs typeface="Arial" charset="0"/>
              </a:endParaRPr>
            </a:p>
          </p:txBody>
        </p:sp>
        <p:sp>
          <p:nvSpPr>
            <p:cNvPr id="7190" name="Text Box 6"/>
            <p:cNvSpPr txBox="1">
              <a:spLocks noChangeArrowheads="1"/>
            </p:cNvSpPr>
            <p:nvPr/>
          </p:nvSpPr>
          <p:spPr bwMode="auto">
            <a:xfrm>
              <a:off x="3407" y="956"/>
              <a:ext cx="289" cy="291"/>
            </a:xfrm>
            <a:prstGeom prst="rect">
              <a:avLst/>
            </a:prstGeom>
            <a:noFill/>
            <a:ln w="12700">
              <a:noFill/>
              <a:miter lim="800000"/>
              <a:headEnd/>
              <a:tailEnd/>
            </a:ln>
          </p:spPr>
          <p:txBody>
            <a:bodyPr wrap="none">
              <a:spAutoFit/>
            </a:bodyPr>
            <a:lstStyle/>
            <a:p>
              <a:pPr eaLnBrk="0" hangingPunct="0"/>
              <a:r>
                <a:rPr lang="en-GB" sz="2400" b="0" i="1">
                  <a:solidFill>
                    <a:srgbClr val="000000"/>
                  </a:solidFill>
                  <a:latin typeface="Times New Roman" pitchFamily="18" charset="0"/>
                  <a:cs typeface="Arial" charset="0"/>
                </a:rPr>
                <a:t>u</a:t>
              </a:r>
              <a:r>
                <a:rPr lang="en-GB" sz="2400" b="0" i="1" baseline="-25000">
                  <a:solidFill>
                    <a:srgbClr val="000000"/>
                  </a:solidFill>
                  <a:latin typeface="Times New Roman" pitchFamily="18" charset="0"/>
                  <a:cs typeface="Arial" charset="0"/>
                </a:rPr>
                <a:t>1</a:t>
              </a:r>
              <a:endParaRPr lang="en-US" sz="2400" b="0" i="1">
                <a:solidFill>
                  <a:srgbClr val="000000"/>
                </a:solidFill>
                <a:latin typeface="Times New Roman" pitchFamily="18" charset="0"/>
                <a:cs typeface="Arial" charset="0"/>
              </a:endParaRPr>
            </a:p>
          </p:txBody>
        </p:sp>
        <p:sp>
          <p:nvSpPr>
            <p:cNvPr id="7191" name="Text Box 7"/>
            <p:cNvSpPr txBox="1">
              <a:spLocks noChangeArrowheads="1"/>
            </p:cNvSpPr>
            <p:nvPr/>
          </p:nvSpPr>
          <p:spPr bwMode="auto">
            <a:xfrm>
              <a:off x="3453" y="2002"/>
              <a:ext cx="277" cy="291"/>
            </a:xfrm>
            <a:prstGeom prst="rect">
              <a:avLst/>
            </a:prstGeom>
            <a:noFill/>
            <a:ln w="12700">
              <a:noFill/>
              <a:miter lim="800000"/>
              <a:headEnd/>
              <a:tailEnd/>
            </a:ln>
          </p:spPr>
          <p:txBody>
            <a:bodyPr wrap="none">
              <a:spAutoFit/>
            </a:bodyPr>
            <a:lstStyle/>
            <a:p>
              <a:pPr eaLnBrk="0" hangingPunct="0"/>
              <a:r>
                <a:rPr lang="en-GB" sz="2400" b="0" i="1" dirty="0" smtClean="0">
                  <a:solidFill>
                    <a:srgbClr val="000000"/>
                  </a:solidFill>
                  <a:latin typeface="Times New Roman" pitchFamily="18" charset="0"/>
                  <a:cs typeface="Arial" charset="0"/>
                </a:rPr>
                <a:t>x</a:t>
              </a:r>
              <a:r>
                <a:rPr lang="en-GB" sz="2400" b="0" i="1" baseline="-25000" dirty="0" smtClean="0">
                  <a:solidFill>
                    <a:srgbClr val="000000"/>
                  </a:solidFill>
                  <a:latin typeface="Times New Roman" pitchFamily="18" charset="0"/>
                  <a:cs typeface="Arial" charset="0"/>
                </a:rPr>
                <a:t>1</a:t>
              </a:r>
              <a:endParaRPr lang="en-US" sz="2400" b="0" dirty="0">
                <a:latin typeface="Times New Roman" pitchFamily="18" charset="0"/>
                <a:cs typeface="Arial" charset="0"/>
              </a:endParaRPr>
            </a:p>
          </p:txBody>
        </p:sp>
        <p:sp>
          <p:nvSpPr>
            <p:cNvPr id="7192" name="Text Box 8"/>
            <p:cNvSpPr txBox="1">
              <a:spLocks noChangeArrowheads="1"/>
            </p:cNvSpPr>
            <p:nvPr/>
          </p:nvSpPr>
          <p:spPr bwMode="auto">
            <a:xfrm>
              <a:off x="3453" y="2516"/>
              <a:ext cx="277" cy="291"/>
            </a:xfrm>
            <a:prstGeom prst="rect">
              <a:avLst/>
            </a:prstGeom>
            <a:noFill/>
            <a:ln w="12700">
              <a:noFill/>
              <a:miter lim="800000"/>
              <a:headEnd/>
              <a:tailEnd/>
            </a:ln>
          </p:spPr>
          <p:txBody>
            <a:bodyPr wrap="none">
              <a:spAutoFit/>
            </a:bodyPr>
            <a:lstStyle/>
            <a:p>
              <a:pPr eaLnBrk="0" hangingPunct="0"/>
              <a:r>
                <a:rPr lang="en-GB" sz="2400" b="0" i="1" dirty="0" smtClean="0">
                  <a:solidFill>
                    <a:srgbClr val="000000"/>
                  </a:solidFill>
                  <a:latin typeface="Times New Roman" pitchFamily="18" charset="0"/>
                  <a:cs typeface="Arial" charset="0"/>
                </a:rPr>
                <a:t>x</a:t>
              </a:r>
              <a:r>
                <a:rPr lang="en-GB" sz="2400" b="0" i="1" baseline="-25000" dirty="0" smtClean="0">
                  <a:solidFill>
                    <a:srgbClr val="000000"/>
                  </a:solidFill>
                  <a:latin typeface="Times New Roman" pitchFamily="18" charset="0"/>
                  <a:cs typeface="Arial" charset="0"/>
                </a:rPr>
                <a:t>2</a:t>
              </a:r>
              <a:endParaRPr lang="en-US" sz="2400" b="0" dirty="0">
                <a:latin typeface="Times New Roman" pitchFamily="18" charset="0"/>
                <a:cs typeface="Arial" charset="0"/>
              </a:endParaRPr>
            </a:p>
          </p:txBody>
        </p:sp>
        <p:sp>
          <p:nvSpPr>
            <p:cNvPr id="7193" name="Rectangle 11"/>
            <p:cNvSpPr>
              <a:spLocks noChangeArrowheads="1"/>
            </p:cNvSpPr>
            <p:nvPr/>
          </p:nvSpPr>
          <p:spPr bwMode="auto">
            <a:xfrm>
              <a:off x="3440" y="1614"/>
              <a:ext cx="121" cy="174"/>
            </a:xfrm>
            <a:prstGeom prst="rect">
              <a:avLst/>
            </a:prstGeom>
            <a:noFill/>
            <a:ln w="9525" algn="ctr">
              <a:noFill/>
              <a:miter lim="800000"/>
              <a:headEnd/>
              <a:tailEnd/>
            </a:ln>
          </p:spPr>
          <p:txBody>
            <a:bodyPr wrap="none" anchor="ctr">
              <a:spAutoFit/>
            </a:bodyP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7194" name="Rectangle 12"/>
            <p:cNvSpPr>
              <a:spLocks noChangeArrowheads="1"/>
            </p:cNvSpPr>
            <p:nvPr/>
          </p:nvSpPr>
          <p:spPr bwMode="auto">
            <a:xfrm>
              <a:off x="3440" y="1614"/>
              <a:ext cx="121" cy="174"/>
            </a:xfrm>
            <a:prstGeom prst="rect">
              <a:avLst/>
            </a:prstGeom>
            <a:noFill/>
            <a:ln w="9525" algn="ctr">
              <a:noFill/>
              <a:miter lim="800000"/>
              <a:headEnd/>
              <a:tailEnd/>
            </a:ln>
          </p:spPr>
          <p:txBody>
            <a:bodyPr wrap="none" anchor="ctr">
              <a:spAutoFit/>
            </a:bodyPr>
            <a:lstStyle/>
            <a:p>
              <a:pPr algn="ctr" eaLnBrk="0" hangingPunct="0">
                <a:spcBef>
                  <a:spcPct val="50000"/>
                </a:spcBef>
              </a:pPr>
              <a:endParaRPr lang="en-GB" sz="1200" b="0">
                <a:solidFill>
                  <a:srgbClr val="CC0000"/>
                </a:solidFill>
                <a:latin typeface="Times New Roman" pitchFamily="18" charset="0"/>
                <a:cs typeface="Arial" charset="0"/>
              </a:endParaRPr>
            </a:p>
          </p:txBody>
        </p:sp>
      </p:grpSp>
      <p:grpSp>
        <p:nvGrpSpPr>
          <p:cNvPr id="4" name="Group 34"/>
          <p:cNvGrpSpPr>
            <a:grpSpLocks/>
          </p:cNvGrpSpPr>
          <p:nvPr/>
        </p:nvGrpSpPr>
        <p:grpSpPr bwMode="auto">
          <a:xfrm>
            <a:off x="1064568" y="1464047"/>
            <a:ext cx="2100441" cy="2613025"/>
            <a:chOff x="131" y="1371"/>
            <a:chExt cx="1374" cy="1646"/>
          </a:xfrm>
        </p:grpSpPr>
        <p:sp>
          <p:nvSpPr>
            <p:cNvPr id="7177" name="Oval 11"/>
            <p:cNvSpPr>
              <a:spLocks noChangeArrowheads="1"/>
            </p:cNvSpPr>
            <p:nvPr/>
          </p:nvSpPr>
          <p:spPr bwMode="auto">
            <a:xfrm>
              <a:off x="943" y="1857"/>
              <a:ext cx="336" cy="336"/>
            </a:xfrm>
            <a:prstGeom prst="ellipse">
              <a:avLst/>
            </a:prstGeom>
            <a:gradFill rotWithShape="1">
              <a:gsLst>
                <a:gs pos="0">
                  <a:srgbClr val="0099FF"/>
                </a:gs>
                <a:gs pos="100000">
                  <a:srgbClr val="004776"/>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7178" name="Oval 12"/>
            <p:cNvSpPr>
              <a:spLocks noChangeArrowheads="1"/>
            </p:cNvSpPr>
            <p:nvPr/>
          </p:nvSpPr>
          <p:spPr bwMode="auto">
            <a:xfrm>
              <a:off x="943" y="2681"/>
              <a:ext cx="336" cy="336"/>
            </a:xfrm>
            <a:prstGeom prst="ellipse">
              <a:avLst/>
            </a:prstGeom>
            <a:gradFill rotWithShape="1">
              <a:gsLst>
                <a:gs pos="0">
                  <a:srgbClr val="0099FF"/>
                </a:gs>
                <a:gs pos="100000">
                  <a:srgbClr val="004776"/>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cxnSp>
          <p:nvCxnSpPr>
            <p:cNvPr id="7179" name="AutoShape 13"/>
            <p:cNvCxnSpPr>
              <a:cxnSpLocks noChangeShapeType="1"/>
              <a:stCxn id="7177" idx="3"/>
              <a:endCxn id="7178" idx="1"/>
            </p:cNvCxnSpPr>
            <p:nvPr/>
          </p:nvCxnSpPr>
          <p:spPr bwMode="auto">
            <a:xfrm rot="5400000">
              <a:off x="699" y="2437"/>
              <a:ext cx="586" cy="0"/>
            </a:xfrm>
            <a:prstGeom prst="straightConnector1">
              <a:avLst/>
            </a:prstGeom>
            <a:noFill/>
            <a:ln w="28575">
              <a:solidFill>
                <a:schemeClr val="tx1"/>
              </a:solidFill>
              <a:round/>
              <a:headEnd/>
              <a:tailEnd type="triangle" w="med" len="med"/>
            </a:ln>
          </p:spPr>
        </p:cxnSp>
        <p:cxnSp>
          <p:nvCxnSpPr>
            <p:cNvPr id="7180" name="AutoShape 14"/>
            <p:cNvCxnSpPr>
              <a:cxnSpLocks noChangeShapeType="1"/>
              <a:stCxn id="7178" idx="7"/>
              <a:endCxn id="7177" idx="5"/>
            </p:cNvCxnSpPr>
            <p:nvPr/>
          </p:nvCxnSpPr>
          <p:spPr bwMode="auto">
            <a:xfrm rot="-5400000">
              <a:off x="937" y="2437"/>
              <a:ext cx="586" cy="0"/>
            </a:xfrm>
            <a:prstGeom prst="straightConnector1">
              <a:avLst/>
            </a:prstGeom>
            <a:noFill/>
            <a:ln w="9525">
              <a:noFill/>
              <a:round/>
              <a:headEnd/>
              <a:tailEnd type="triangle" w="med" len="med"/>
            </a:ln>
          </p:spPr>
        </p:cxnSp>
        <p:cxnSp>
          <p:nvCxnSpPr>
            <p:cNvPr id="7181" name="AutoShape 15"/>
            <p:cNvCxnSpPr>
              <a:cxnSpLocks noChangeShapeType="1"/>
              <a:endCxn id="7177" idx="0"/>
            </p:cNvCxnSpPr>
            <p:nvPr/>
          </p:nvCxnSpPr>
          <p:spPr bwMode="auto">
            <a:xfrm>
              <a:off x="1106" y="1583"/>
              <a:ext cx="5" cy="274"/>
            </a:xfrm>
            <a:prstGeom prst="straightConnector1">
              <a:avLst/>
            </a:prstGeom>
            <a:noFill/>
            <a:ln w="28575">
              <a:solidFill>
                <a:schemeClr val="tx1"/>
              </a:solidFill>
              <a:round/>
              <a:headEnd/>
              <a:tailEnd type="triangle" w="med" len="med"/>
            </a:ln>
          </p:spPr>
        </p:cxnSp>
        <p:sp>
          <p:nvSpPr>
            <p:cNvPr id="7182" name="Line 16"/>
            <p:cNvSpPr>
              <a:spLocks noChangeShapeType="1"/>
            </p:cNvSpPr>
            <p:nvPr/>
          </p:nvSpPr>
          <p:spPr bwMode="auto">
            <a:xfrm>
              <a:off x="502" y="2019"/>
              <a:ext cx="490" cy="410"/>
            </a:xfrm>
            <a:prstGeom prst="line">
              <a:avLst/>
            </a:prstGeom>
            <a:noFill/>
            <a:ln w="28575" cap="rnd">
              <a:solidFill>
                <a:schemeClr val="tx1"/>
              </a:solidFill>
              <a:prstDash val="sysDot"/>
              <a:round/>
              <a:headEnd/>
              <a:tailEnd type="oval" w="med" len="med"/>
            </a:ln>
          </p:spPr>
          <p:txBody>
            <a:bodyPr/>
            <a:lstStyle/>
            <a:p>
              <a:endParaRPr lang="en-US"/>
            </a:p>
          </p:txBody>
        </p:sp>
        <p:sp>
          <p:nvSpPr>
            <p:cNvPr id="7183" name="Text Box 20"/>
            <p:cNvSpPr txBox="1">
              <a:spLocks noChangeArrowheads="1"/>
            </p:cNvSpPr>
            <p:nvPr/>
          </p:nvSpPr>
          <p:spPr bwMode="auto">
            <a:xfrm>
              <a:off x="649" y="1371"/>
              <a:ext cx="856" cy="233"/>
            </a:xfrm>
            <a:prstGeom prst="rect">
              <a:avLst/>
            </a:prstGeom>
            <a:solidFill>
              <a:schemeClr val="bg1"/>
            </a:solidFill>
            <a:ln w="9525">
              <a:noFill/>
              <a:miter lim="800000"/>
              <a:headEnd/>
              <a:tailEnd/>
            </a:ln>
          </p:spPr>
          <p:txBody>
            <a:bodyPr wrap="none">
              <a:spAutoFit/>
            </a:bodyPr>
            <a:lstStyle/>
            <a:p>
              <a:pPr eaLnBrk="0" hangingPunct="0"/>
              <a:r>
                <a:rPr lang="en-US" dirty="0" smtClean="0">
                  <a:latin typeface="Arial Unicode MS" pitchFamily="34" charset="-128"/>
                  <a:cs typeface="Arial" charset="0"/>
                </a:rPr>
                <a:t>s</a:t>
              </a:r>
              <a:r>
                <a:rPr lang="en-US" b="0" dirty="0" smtClean="0">
                  <a:latin typeface="Arial Unicode MS" pitchFamily="34" charset="-128"/>
                  <a:cs typeface="Arial" charset="0"/>
                </a:rPr>
                <a:t>timulus u</a:t>
              </a:r>
              <a:r>
                <a:rPr lang="en-US" b="0" baseline="-25000" dirty="0" smtClean="0">
                  <a:latin typeface="Arial Unicode MS" pitchFamily="34" charset="-128"/>
                  <a:cs typeface="Arial" charset="0"/>
                </a:rPr>
                <a:t>1</a:t>
              </a:r>
              <a:endParaRPr lang="en-US" b="0" dirty="0">
                <a:latin typeface="Arial Unicode MS" pitchFamily="34" charset="-128"/>
                <a:cs typeface="Arial" charset="0"/>
              </a:endParaRPr>
            </a:p>
          </p:txBody>
        </p:sp>
        <p:sp>
          <p:nvSpPr>
            <p:cNvPr id="7184" name="Text Box 21"/>
            <p:cNvSpPr txBox="1">
              <a:spLocks noChangeArrowheads="1"/>
            </p:cNvSpPr>
            <p:nvPr/>
          </p:nvSpPr>
          <p:spPr bwMode="auto">
            <a:xfrm>
              <a:off x="131" y="1776"/>
              <a:ext cx="789" cy="233"/>
            </a:xfrm>
            <a:prstGeom prst="rect">
              <a:avLst/>
            </a:prstGeom>
            <a:solidFill>
              <a:schemeClr val="bg1"/>
            </a:solidFill>
            <a:ln w="9525">
              <a:noFill/>
              <a:miter lim="800000"/>
              <a:headEnd/>
              <a:tailEnd/>
            </a:ln>
          </p:spPr>
          <p:txBody>
            <a:bodyPr wrap="none">
              <a:spAutoFit/>
            </a:bodyPr>
            <a:lstStyle/>
            <a:p>
              <a:pPr eaLnBrk="0" hangingPunct="0"/>
              <a:r>
                <a:rPr lang="en-US" dirty="0" smtClean="0">
                  <a:latin typeface="Arial Unicode MS" pitchFamily="34" charset="-128"/>
                  <a:cs typeface="Arial" charset="0"/>
                </a:rPr>
                <a:t>c</a:t>
              </a:r>
              <a:r>
                <a:rPr lang="en-US" b="0" dirty="0" smtClean="0">
                  <a:latin typeface="Arial Unicode MS" pitchFamily="34" charset="-128"/>
                  <a:cs typeface="Arial" charset="0"/>
                </a:rPr>
                <a:t>ontext u</a:t>
              </a:r>
              <a:r>
                <a:rPr lang="en-US" b="0" baseline="-25000" dirty="0" smtClean="0">
                  <a:latin typeface="Arial Unicode MS" pitchFamily="34" charset="-128"/>
                  <a:cs typeface="Arial" charset="0"/>
                </a:rPr>
                <a:t>2</a:t>
              </a:r>
              <a:endParaRPr lang="en-US" b="0" dirty="0">
                <a:latin typeface="Arial Unicode MS" pitchFamily="34" charset="-128"/>
                <a:cs typeface="Arial" charset="0"/>
              </a:endParaRPr>
            </a:p>
          </p:txBody>
        </p:sp>
        <p:sp>
          <p:nvSpPr>
            <p:cNvPr id="7185" name="Text Box 22"/>
            <p:cNvSpPr txBox="1">
              <a:spLocks noChangeArrowheads="1"/>
            </p:cNvSpPr>
            <p:nvPr/>
          </p:nvSpPr>
          <p:spPr bwMode="auto">
            <a:xfrm>
              <a:off x="1016" y="1872"/>
              <a:ext cx="251" cy="252"/>
            </a:xfrm>
            <a:prstGeom prst="rect">
              <a:avLst/>
            </a:prstGeom>
            <a:noFill/>
            <a:ln w="9525">
              <a:noFill/>
              <a:miter lim="800000"/>
              <a:headEnd/>
              <a:tailEnd/>
            </a:ln>
          </p:spPr>
          <p:txBody>
            <a:bodyPr wrap="none">
              <a:spAutoFit/>
            </a:bodyPr>
            <a:lstStyle/>
            <a:p>
              <a:pPr eaLnBrk="0" hangingPunct="0"/>
              <a:r>
                <a:rPr lang="en-US" sz="2000" i="1" dirty="0" smtClean="0">
                  <a:latin typeface="Times New Roman" pitchFamily="18" charset="0"/>
                  <a:cs typeface="Arial" charset="0"/>
                </a:rPr>
                <a:t>x</a:t>
              </a:r>
              <a:r>
                <a:rPr lang="en-US" sz="2000" i="1" baseline="-25000" dirty="0" smtClean="0">
                  <a:latin typeface="Times New Roman" pitchFamily="18" charset="0"/>
                  <a:cs typeface="Arial" charset="0"/>
                </a:rPr>
                <a:t>1</a:t>
              </a:r>
              <a:endParaRPr lang="en-US" sz="2000" i="1" dirty="0">
                <a:latin typeface="Times New Roman" pitchFamily="18" charset="0"/>
                <a:cs typeface="Arial" charset="0"/>
              </a:endParaRPr>
            </a:p>
          </p:txBody>
        </p:sp>
        <p:sp>
          <p:nvSpPr>
            <p:cNvPr id="7186" name="Text Box 23"/>
            <p:cNvSpPr txBox="1">
              <a:spLocks noChangeArrowheads="1"/>
            </p:cNvSpPr>
            <p:nvPr/>
          </p:nvSpPr>
          <p:spPr bwMode="auto">
            <a:xfrm>
              <a:off x="998" y="2696"/>
              <a:ext cx="264" cy="252"/>
            </a:xfrm>
            <a:prstGeom prst="rect">
              <a:avLst/>
            </a:prstGeom>
            <a:noFill/>
            <a:ln w="9525">
              <a:noFill/>
              <a:miter lim="800000"/>
              <a:headEnd/>
              <a:tailEnd/>
            </a:ln>
          </p:spPr>
          <p:txBody>
            <a:bodyPr wrap="square">
              <a:spAutoFit/>
            </a:bodyPr>
            <a:lstStyle/>
            <a:p>
              <a:pPr eaLnBrk="0" hangingPunct="0"/>
              <a:r>
                <a:rPr lang="en-US" sz="2000" i="1" dirty="0" smtClean="0">
                  <a:latin typeface="Times New Roman" pitchFamily="18" charset="0"/>
                  <a:cs typeface="Arial" charset="0"/>
                </a:rPr>
                <a:t>x</a:t>
              </a:r>
              <a:r>
                <a:rPr lang="en-US" sz="2000" i="1" baseline="-25000" dirty="0" smtClean="0">
                  <a:latin typeface="Times New Roman" pitchFamily="18" charset="0"/>
                  <a:cs typeface="Arial" charset="0"/>
                </a:rPr>
                <a:t>2</a:t>
              </a:r>
              <a:endParaRPr lang="en-US" sz="2000" i="1" dirty="0">
                <a:latin typeface="Times New Roman" pitchFamily="18" charset="0"/>
                <a:cs typeface="Arial" charset="0"/>
              </a:endParaRPr>
            </a:p>
          </p:txBody>
        </p:sp>
      </p:grpSp>
      <p:graphicFrame>
        <p:nvGraphicFramePr>
          <p:cNvPr id="7170" name="Object 48"/>
          <p:cNvGraphicFramePr>
            <a:graphicFrameLocks noChangeAspect="1"/>
          </p:cNvGraphicFramePr>
          <p:nvPr/>
        </p:nvGraphicFramePr>
        <p:xfrm>
          <a:off x="2408299" y="2791190"/>
          <a:ext cx="360774" cy="374650"/>
        </p:xfrm>
        <a:graphic>
          <a:graphicData uri="http://schemas.openxmlformats.org/presentationml/2006/ole">
            <mc:AlternateContent xmlns:mc="http://schemas.openxmlformats.org/markup-compatibility/2006">
              <mc:Choice xmlns:v="urn:schemas-microsoft-com:vml" Requires="v">
                <p:oleObj spid="_x0000_s134182" name="Equation" r:id="rId5" imgW="215640" imgH="215640" progId="Equation.3">
                  <p:embed/>
                </p:oleObj>
              </mc:Choice>
              <mc:Fallback>
                <p:oleObj name="Equation" r:id="rId5" imgW="215640" imgH="215640" progId="Equation.3">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8299" y="2791190"/>
                        <a:ext cx="360774"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itle 27"/>
          <p:cNvSpPr>
            <a:spLocks noGrp="1"/>
          </p:cNvSpPr>
          <p:nvPr>
            <p:ph type="title"/>
          </p:nvPr>
        </p:nvSpPr>
        <p:spPr/>
        <p:txBody>
          <a:bodyPr/>
          <a:lstStyle/>
          <a:p>
            <a:r>
              <a:rPr lang="en-GB" dirty="0" smtClean="0"/>
              <a:t>Example: context-dependent enhancement</a:t>
            </a:r>
            <a:endParaRPr lang="en-GB" dirty="0"/>
          </a:p>
        </p:txBody>
      </p:sp>
      <p:graphicFrame>
        <p:nvGraphicFramePr>
          <p:cNvPr id="27" name="Object 27"/>
          <p:cNvGraphicFramePr>
            <a:graphicFrameLocks noChangeAspect="1"/>
          </p:cNvGraphicFramePr>
          <p:nvPr/>
        </p:nvGraphicFramePr>
        <p:xfrm>
          <a:off x="1384300" y="4832350"/>
          <a:ext cx="7083425" cy="1549400"/>
        </p:xfrm>
        <a:graphic>
          <a:graphicData uri="http://schemas.openxmlformats.org/presentationml/2006/ole">
            <mc:AlternateContent xmlns:mc="http://schemas.openxmlformats.org/markup-compatibility/2006">
              <mc:Choice xmlns:v="urn:schemas-microsoft-com:vml" Requires="v">
                <p:oleObj spid="_x0000_s134183" name="Equation" r:id="rId7" imgW="3377880" imgH="711000" progId="Equation.3">
                  <p:embed/>
                </p:oleObj>
              </mc:Choice>
              <mc:Fallback>
                <p:oleObj name="Equation" r:id="rId7" imgW="3377880" imgH="711000" progId="Equation.3">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4832350"/>
                        <a:ext cx="7083425"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Oval 48"/>
          <p:cNvSpPr>
            <a:spLocks noChangeArrowheads="1"/>
          </p:cNvSpPr>
          <p:nvPr/>
        </p:nvSpPr>
        <p:spPr bwMode="auto">
          <a:xfrm>
            <a:off x="4808984" y="5877272"/>
            <a:ext cx="647700" cy="647700"/>
          </a:xfrm>
          <a:prstGeom prst="ellipse">
            <a:avLst/>
          </a:prstGeom>
          <a:noFill/>
          <a:ln w="38100" algn="ctr">
            <a:solidFill>
              <a:srgbClr val="FF0000"/>
            </a:solidFill>
            <a:round/>
            <a:headEnd/>
            <a:tailEnd/>
          </a:ln>
        </p:spPr>
        <p:txBody>
          <a:bodyPr wrap="none" anchor="ctr">
            <a:spAutoFit/>
          </a:bodyPr>
          <a:lstStyle/>
          <a:p>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sz="quarter" idx="1"/>
          </p:nvPr>
        </p:nvSpPr>
        <p:spPr>
          <a:xfrm>
            <a:off x="570586" y="4581128"/>
            <a:ext cx="8925967" cy="1473117"/>
          </a:xfrm>
        </p:spPr>
        <p:txBody>
          <a:bodyPr>
            <a:normAutofit lnSpcReduction="10000"/>
          </a:bodyPr>
          <a:lstStyle/>
          <a:p>
            <a:r>
              <a:rPr lang="de-CH" dirty="0" smtClean="0"/>
              <a:t>DCM framework was introduced in 2003 for fMRI by Karl Friston, Lee Harrison and Will Penny (NeuroImage 19:1273-1302)</a:t>
            </a:r>
          </a:p>
          <a:p>
            <a:r>
              <a:rPr lang="de-CH" dirty="0" smtClean="0"/>
              <a:t>part of the SPM software package</a:t>
            </a:r>
          </a:p>
          <a:p>
            <a:r>
              <a:rPr lang="en-GB" dirty="0" smtClean="0"/>
              <a:t>&gt;300 papers published</a:t>
            </a:r>
          </a:p>
        </p:txBody>
      </p:sp>
      <p:sp>
        <p:nvSpPr>
          <p:cNvPr id="3" name="Title 2"/>
          <p:cNvSpPr>
            <a:spLocks noGrp="1"/>
          </p:cNvSpPr>
          <p:nvPr>
            <p:ph type="title"/>
          </p:nvPr>
        </p:nvSpPr>
        <p:spPr/>
        <p:txBody>
          <a:bodyPr>
            <a:normAutofit/>
          </a:bodyPr>
          <a:lstStyle/>
          <a:p>
            <a:r>
              <a:rPr lang="en-US" sz="2500" dirty="0" smtClean="0"/>
              <a:t>Dynamic Causal </a:t>
            </a:r>
            <a:r>
              <a:rPr lang="en-US" sz="2500" dirty="0" err="1" smtClean="0"/>
              <a:t>Modelling</a:t>
            </a:r>
            <a:endParaRPr lang="en-US" sz="2500" dirty="0"/>
          </a:p>
        </p:txBody>
      </p:sp>
      <p:pic>
        <p:nvPicPr>
          <p:cNvPr id="28" name="Picture 2"/>
          <p:cNvPicPr>
            <a:picLocks noChangeAspect="1" noChangeArrowheads="1"/>
          </p:cNvPicPr>
          <p:nvPr/>
        </p:nvPicPr>
        <p:blipFill>
          <a:blip r:embed="rId3"/>
          <a:srcRect/>
          <a:stretch>
            <a:fillRect/>
          </a:stretch>
        </p:blipFill>
        <p:spPr bwMode="auto">
          <a:xfrm>
            <a:off x="2097286" y="1773363"/>
            <a:ext cx="5711428" cy="2232025"/>
          </a:xfrm>
          <a:prstGeom prst="rect">
            <a:avLst/>
          </a:prstGeom>
          <a:noFill/>
          <a:ln w="9525" algn="ctr">
            <a:solidFill>
              <a:schemeClr val="tx1"/>
            </a:solidFill>
            <a:miter lim="800000"/>
            <a:headEnd/>
            <a:tailEnd/>
          </a:ln>
          <a:effectLst>
            <a:outerShdw dist="107763" dir="18900000" algn="ctr" rotWithShape="0">
              <a:schemeClr val="bg2">
                <a:alpha val="50000"/>
              </a:schemeClr>
            </a:outerShdw>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2"/>
          <p:cNvSpPr>
            <a:spLocks noChangeArrowheads="1"/>
          </p:cNvSpPr>
          <p:nvPr/>
        </p:nvSpPr>
        <p:spPr bwMode="auto">
          <a:xfrm>
            <a:off x="376065" y="1707227"/>
            <a:ext cx="6032265" cy="1676400"/>
          </a:xfrm>
          <a:prstGeom prst="parallelogram">
            <a:avLst>
              <a:gd name="adj" fmla="val 93419"/>
            </a:avLst>
          </a:prstGeom>
          <a:solidFill>
            <a:srgbClr val="3333FF">
              <a:alpha val="16862"/>
            </a:srgbClr>
          </a:solidFill>
          <a:ln w="12700">
            <a:noFill/>
            <a:miter lim="800000"/>
            <a:headEnd/>
            <a:tailEnd/>
          </a:ln>
        </p:spPr>
        <p:txBody>
          <a:bodyPr wrap="none" anchor="ctr"/>
          <a:lstStyle/>
          <a:p>
            <a:pPr algn="ctr" eaLnBrk="0" hangingPunct="0"/>
            <a:endParaRPr lang="en-US" sz="2400" b="0"/>
          </a:p>
        </p:txBody>
      </p:sp>
      <p:grpSp>
        <p:nvGrpSpPr>
          <p:cNvPr id="2" name="Group 55"/>
          <p:cNvGrpSpPr>
            <a:grpSpLocks/>
          </p:cNvGrpSpPr>
          <p:nvPr/>
        </p:nvGrpSpPr>
        <p:grpSpPr bwMode="auto">
          <a:xfrm>
            <a:off x="4736976" y="3789040"/>
            <a:ext cx="4992746" cy="2806700"/>
            <a:chOff x="2968" y="2320"/>
            <a:chExt cx="3266" cy="1768"/>
          </a:xfrm>
          <a:solidFill>
            <a:srgbClr val="A2B4CA"/>
          </a:solidFill>
        </p:grpSpPr>
        <p:sp>
          <p:nvSpPr>
            <p:cNvPr id="12332" name="Rectangle 4"/>
            <p:cNvSpPr>
              <a:spLocks noChangeArrowheads="1"/>
            </p:cNvSpPr>
            <p:nvPr/>
          </p:nvSpPr>
          <p:spPr bwMode="auto">
            <a:xfrm>
              <a:off x="2968" y="2320"/>
              <a:ext cx="3266" cy="1768"/>
            </a:xfrm>
            <a:prstGeom prst="rect">
              <a:avLst/>
            </a:prstGeom>
            <a:grpFill/>
            <a:ln w="12700">
              <a:noFill/>
              <a:miter lim="800000"/>
              <a:headEnd/>
              <a:tailEnd/>
            </a:ln>
          </p:spPr>
          <p:txBody>
            <a:bodyPr wrap="none" anchor="ctr"/>
            <a:lstStyle/>
            <a:p>
              <a:endParaRPr lang="en-US"/>
            </a:p>
          </p:txBody>
        </p:sp>
        <p:sp>
          <p:nvSpPr>
            <p:cNvPr id="12333" name="Text Box 5"/>
            <p:cNvSpPr txBox="1">
              <a:spLocks noChangeArrowheads="1"/>
            </p:cNvSpPr>
            <p:nvPr/>
          </p:nvSpPr>
          <p:spPr bwMode="auto">
            <a:xfrm>
              <a:off x="3126" y="2779"/>
              <a:ext cx="1439" cy="407"/>
            </a:xfrm>
            <a:prstGeom prst="rect">
              <a:avLst/>
            </a:prstGeom>
            <a:grpFill/>
            <a:ln w="12700">
              <a:noFill/>
              <a:miter lim="800000"/>
              <a:headEnd/>
              <a:tailEnd/>
            </a:ln>
          </p:spPr>
          <p:txBody>
            <a:bodyPr>
              <a:spAutoFit/>
            </a:bodyPr>
            <a:lstStyle/>
            <a:p>
              <a:pPr eaLnBrk="0" hangingPunct="0"/>
              <a:r>
                <a:rPr lang="en-GB"/>
                <a:t>endogenous connectivity</a:t>
              </a:r>
              <a:endParaRPr lang="en-US">
                <a:cs typeface="Arial" charset="0"/>
              </a:endParaRPr>
            </a:p>
          </p:txBody>
        </p:sp>
        <p:sp>
          <p:nvSpPr>
            <p:cNvPr id="12334" name="Text Box 6"/>
            <p:cNvSpPr txBox="1">
              <a:spLocks noChangeArrowheads="1"/>
            </p:cNvSpPr>
            <p:nvPr/>
          </p:nvSpPr>
          <p:spPr bwMode="auto">
            <a:xfrm>
              <a:off x="3126" y="3708"/>
              <a:ext cx="1044" cy="233"/>
            </a:xfrm>
            <a:prstGeom prst="rect">
              <a:avLst/>
            </a:prstGeom>
            <a:grpFill/>
            <a:ln w="12700">
              <a:noFill/>
              <a:miter lim="800000"/>
              <a:headEnd/>
              <a:tailEnd/>
            </a:ln>
          </p:spPr>
          <p:txBody>
            <a:bodyPr>
              <a:spAutoFit/>
            </a:bodyPr>
            <a:lstStyle/>
            <a:p>
              <a:pPr eaLnBrk="0" hangingPunct="0"/>
              <a:r>
                <a:rPr lang="en-GB"/>
                <a:t>direct inputs</a:t>
              </a:r>
            </a:p>
          </p:txBody>
        </p:sp>
        <p:sp>
          <p:nvSpPr>
            <p:cNvPr id="12335" name="Text Box 7"/>
            <p:cNvSpPr txBox="1">
              <a:spLocks noChangeArrowheads="1"/>
            </p:cNvSpPr>
            <p:nvPr/>
          </p:nvSpPr>
          <p:spPr bwMode="auto">
            <a:xfrm>
              <a:off x="3126" y="3205"/>
              <a:ext cx="991" cy="407"/>
            </a:xfrm>
            <a:prstGeom prst="rect">
              <a:avLst/>
            </a:prstGeom>
            <a:grpFill/>
            <a:ln w="12700">
              <a:noFill/>
              <a:miter lim="800000"/>
              <a:headEnd/>
              <a:tailEnd/>
            </a:ln>
          </p:spPr>
          <p:txBody>
            <a:bodyPr wrap="none">
              <a:spAutoFit/>
            </a:bodyPr>
            <a:lstStyle/>
            <a:p>
              <a:pPr eaLnBrk="0" hangingPunct="0"/>
              <a:r>
                <a:rPr lang="en-GB"/>
                <a:t>modulation of</a:t>
              </a:r>
            </a:p>
            <a:p>
              <a:pPr eaLnBrk="0" hangingPunct="0"/>
              <a:r>
                <a:rPr lang="en-GB"/>
                <a:t>connectivity</a:t>
              </a:r>
            </a:p>
          </p:txBody>
        </p:sp>
        <p:sp>
          <p:nvSpPr>
            <p:cNvPr id="12336" name="Line 8"/>
            <p:cNvSpPr>
              <a:spLocks noChangeShapeType="1"/>
            </p:cNvSpPr>
            <p:nvPr/>
          </p:nvSpPr>
          <p:spPr bwMode="auto">
            <a:xfrm flipH="1">
              <a:off x="4011" y="3816"/>
              <a:ext cx="1134" cy="0"/>
            </a:xfrm>
            <a:prstGeom prst="line">
              <a:avLst/>
            </a:prstGeom>
            <a:grpFill/>
            <a:ln w="12700">
              <a:noFill/>
              <a:round/>
              <a:headEnd type="triangle" w="med" len="med"/>
              <a:tailEnd/>
            </a:ln>
          </p:spPr>
          <p:txBody>
            <a:bodyPr wrap="none" anchor="ctr"/>
            <a:lstStyle/>
            <a:p>
              <a:endParaRPr lang="en-US"/>
            </a:p>
          </p:txBody>
        </p:sp>
        <p:sp>
          <p:nvSpPr>
            <p:cNvPr id="12337" name="Text Box 9"/>
            <p:cNvSpPr txBox="1">
              <a:spLocks noChangeArrowheads="1"/>
            </p:cNvSpPr>
            <p:nvPr/>
          </p:nvSpPr>
          <p:spPr bwMode="auto">
            <a:xfrm>
              <a:off x="3104" y="2417"/>
              <a:ext cx="1450" cy="233"/>
            </a:xfrm>
            <a:prstGeom prst="rect">
              <a:avLst/>
            </a:prstGeom>
            <a:grpFill/>
            <a:ln w="12700">
              <a:noFill/>
              <a:miter lim="800000"/>
              <a:headEnd/>
              <a:tailEnd/>
            </a:ln>
          </p:spPr>
          <p:txBody>
            <a:bodyPr wrap="none">
              <a:spAutoFit/>
            </a:bodyPr>
            <a:lstStyle/>
            <a:p>
              <a:pPr algn="ctr" eaLnBrk="0" hangingPunct="0"/>
              <a:r>
                <a:rPr lang="en-US" dirty="0"/>
                <a:t>Neural state equation</a:t>
              </a:r>
            </a:p>
          </p:txBody>
        </p:sp>
        <p:graphicFrame>
          <p:nvGraphicFramePr>
            <p:cNvPr id="12290" name="Object 10"/>
            <p:cNvGraphicFramePr>
              <a:graphicFrameLocks noChangeAspect="1"/>
            </p:cNvGraphicFramePr>
            <p:nvPr/>
          </p:nvGraphicFramePr>
          <p:xfrm>
            <a:off x="4584" y="2383"/>
            <a:ext cx="1516" cy="288"/>
          </p:xfrm>
          <a:graphic>
            <a:graphicData uri="http://schemas.openxmlformats.org/presentationml/2006/ole">
              <mc:AlternateContent xmlns:mc="http://schemas.openxmlformats.org/markup-compatibility/2006">
                <mc:Choice xmlns:v="urn:schemas-microsoft-com:vml" Requires="v">
                  <p:oleObj spid="_x0000_s71717" name="Equation" r:id="rId4" imgW="1562040" imgH="253800" progId="Equation.3">
                    <p:embed/>
                  </p:oleObj>
                </mc:Choice>
                <mc:Fallback>
                  <p:oleObj name="Equation" r:id="rId4" imgW="1562040" imgH="253800" progId="Equation.3">
                    <p:embed/>
                    <p:pic>
                      <p:nvPicPr>
                        <p:cNvPr id="0" name="Object 10"/>
                        <p:cNvPicPr>
                          <a:picLocks noChangeAspect="1" noChangeArrowheads="1"/>
                        </p:cNvPicPr>
                        <p:nvPr/>
                      </p:nvPicPr>
                      <p:blipFill>
                        <a:blip r:embed="rId5">
                          <a:alphaModFix amt="27000"/>
                          <a:extLst>
                            <a:ext uri="{28A0092B-C50C-407E-A947-70E740481C1C}">
                              <a14:useLocalDpi xmlns:a14="http://schemas.microsoft.com/office/drawing/2010/main" val="0"/>
                            </a:ext>
                          </a:extLst>
                        </a:blip>
                        <a:srcRect/>
                        <a:stretch>
                          <a:fillRect/>
                        </a:stretch>
                      </p:blipFill>
                      <p:spPr bwMode="auto">
                        <a:xfrm>
                          <a:off x="4584" y="2383"/>
                          <a:ext cx="1516" cy="288"/>
                        </a:xfrm>
                        <a:prstGeom prst="rect">
                          <a:avLst/>
                        </a:prstGeom>
                        <a:noFill/>
                        <a:ln>
                          <a:noFill/>
                        </a:ln>
                        <a:effectLst/>
                        <a:extLst>
                          <a:ext uri="{909E8E84-426E-40dd-AFC4-6F175D3DCCD1}">
                            <a14:hiddenFill xmlns:a14="http://schemas.microsoft.com/office/drawing/2010/main">
                              <a:solidFill>
                                <a:srgbClr val="3333FF">
                                  <a:alpha val="27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1" name="Object 11"/>
            <p:cNvGraphicFramePr>
              <a:graphicFrameLocks noChangeAspect="1"/>
            </p:cNvGraphicFramePr>
            <p:nvPr/>
          </p:nvGraphicFramePr>
          <p:xfrm>
            <a:off x="5126" y="2795"/>
            <a:ext cx="828" cy="1227"/>
          </p:xfrm>
          <a:graphic>
            <a:graphicData uri="http://schemas.openxmlformats.org/presentationml/2006/ole">
              <mc:AlternateContent xmlns:mc="http://schemas.openxmlformats.org/markup-compatibility/2006">
                <mc:Choice xmlns:v="urn:schemas-microsoft-com:vml" Requires="v">
                  <p:oleObj spid="_x0000_s71718" name="Equation" r:id="rId6" imgW="863280" imgH="1282680" progId="Equation.3">
                    <p:embed/>
                  </p:oleObj>
                </mc:Choice>
                <mc:Fallback>
                  <p:oleObj name="Equation" r:id="rId6" imgW="863280" imgH="1282680" progId="Equation.3">
                    <p:embed/>
                    <p:pic>
                      <p:nvPicPr>
                        <p:cNvPr id="0" name="Object 11"/>
                        <p:cNvPicPr>
                          <a:picLocks noChangeAspect="1" noChangeArrowheads="1"/>
                        </p:cNvPicPr>
                        <p:nvPr/>
                      </p:nvPicPr>
                      <p:blipFill>
                        <a:blip r:embed="rId7">
                          <a:alphaModFix amt="27000"/>
                          <a:extLst>
                            <a:ext uri="{28A0092B-C50C-407E-A947-70E740481C1C}">
                              <a14:useLocalDpi xmlns:a14="http://schemas.microsoft.com/office/drawing/2010/main" val="0"/>
                            </a:ext>
                          </a:extLst>
                        </a:blip>
                        <a:srcRect/>
                        <a:stretch>
                          <a:fillRect/>
                        </a:stretch>
                      </p:blipFill>
                      <p:spPr bwMode="auto">
                        <a:xfrm>
                          <a:off x="5126" y="2795"/>
                          <a:ext cx="828" cy="1227"/>
                        </a:xfrm>
                        <a:prstGeom prst="rect">
                          <a:avLst/>
                        </a:prstGeom>
                        <a:noFill/>
                        <a:extLst>
                          <a:ext uri="{909E8E84-426E-40dd-AFC4-6F175D3DCCD1}">
                            <a14:hiddenFill xmlns:a14="http://schemas.microsoft.com/office/drawing/2010/main">
                              <a:solidFill>
                                <a:srgbClr val="3333FF">
                                  <a:alpha val="27000"/>
                                </a:srgbClr>
                              </a:solidFill>
                            </a14:hiddenFill>
                          </a:ext>
                        </a:extLst>
                      </p:spPr>
                    </p:pic>
                  </p:oleObj>
                </mc:Fallback>
              </mc:AlternateContent>
            </a:graphicData>
          </a:graphic>
        </p:graphicFrame>
        <p:sp>
          <p:nvSpPr>
            <p:cNvPr id="12338" name="Line 12"/>
            <p:cNvSpPr>
              <a:spLocks noChangeShapeType="1"/>
            </p:cNvSpPr>
            <p:nvPr/>
          </p:nvSpPr>
          <p:spPr bwMode="auto">
            <a:xfrm flipH="1">
              <a:off x="4148" y="3394"/>
              <a:ext cx="984" cy="0"/>
            </a:xfrm>
            <a:prstGeom prst="line">
              <a:avLst/>
            </a:prstGeom>
            <a:grpFill/>
            <a:ln w="12700">
              <a:noFill/>
              <a:round/>
              <a:headEnd type="triangle" w="med" len="med"/>
              <a:tailEnd/>
            </a:ln>
          </p:spPr>
          <p:txBody>
            <a:bodyPr wrap="none" anchor="ctr"/>
            <a:lstStyle/>
            <a:p>
              <a:endParaRPr lang="en-US"/>
            </a:p>
          </p:txBody>
        </p:sp>
        <p:sp>
          <p:nvSpPr>
            <p:cNvPr id="12339" name="Line 13"/>
            <p:cNvSpPr>
              <a:spLocks noChangeShapeType="1"/>
            </p:cNvSpPr>
            <p:nvPr/>
          </p:nvSpPr>
          <p:spPr bwMode="auto">
            <a:xfrm flipH="1">
              <a:off x="4556" y="2970"/>
              <a:ext cx="577" cy="0"/>
            </a:xfrm>
            <a:prstGeom prst="line">
              <a:avLst/>
            </a:prstGeom>
            <a:grpFill/>
            <a:ln w="12700">
              <a:noFill/>
              <a:round/>
              <a:headEnd type="triangle" w="med" len="med"/>
              <a:tailEnd/>
            </a:ln>
          </p:spPr>
          <p:txBody>
            <a:bodyPr wrap="none" anchor="ctr"/>
            <a:lstStyle/>
            <a:p>
              <a:endParaRPr lang="en-US"/>
            </a:p>
          </p:txBody>
        </p:sp>
      </p:grpSp>
      <p:sp>
        <p:nvSpPr>
          <p:cNvPr id="12294" name="Text Box 14"/>
          <p:cNvSpPr txBox="1">
            <a:spLocks noChangeArrowheads="1"/>
          </p:cNvSpPr>
          <p:nvPr/>
        </p:nvSpPr>
        <p:spPr bwMode="auto">
          <a:xfrm>
            <a:off x="8248888" y="1688735"/>
            <a:ext cx="1521570" cy="646331"/>
          </a:xfrm>
          <a:prstGeom prst="rect">
            <a:avLst/>
          </a:prstGeom>
          <a:noFill/>
          <a:ln w="12700">
            <a:noFill/>
            <a:miter lim="800000"/>
            <a:headEnd/>
            <a:tailEnd/>
          </a:ln>
        </p:spPr>
        <p:txBody>
          <a:bodyPr wrap="none">
            <a:spAutoFit/>
          </a:bodyPr>
          <a:lstStyle/>
          <a:p>
            <a:pPr eaLnBrk="0" hangingPunct="0"/>
            <a:r>
              <a:rPr lang="en-US" b="0"/>
              <a:t>hemodynamic</a:t>
            </a:r>
          </a:p>
          <a:p>
            <a:pPr eaLnBrk="0" hangingPunct="0"/>
            <a:r>
              <a:rPr lang="en-GB" b="0"/>
              <a:t>model</a:t>
            </a:r>
            <a:endParaRPr lang="en-US" b="0"/>
          </a:p>
        </p:txBody>
      </p:sp>
      <p:sp>
        <p:nvSpPr>
          <p:cNvPr id="12295" name="Line 15"/>
          <p:cNvSpPr>
            <a:spLocks noChangeShapeType="1"/>
          </p:cNvSpPr>
          <p:nvPr/>
        </p:nvSpPr>
        <p:spPr bwMode="auto">
          <a:xfrm flipH="1">
            <a:off x="7623650" y="1269628"/>
            <a:ext cx="3057" cy="1511300"/>
          </a:xfrm>
          <a:prstGeom prst="line">
            <a:avLst/>
          </a:prstGeom>
          <a:noFill/>
          <a:ln w="38100">
            <a:solidFill>
              <a:schemeClr val="tx1"/>
            </a:solidFill>
            <a:round/>
            <a:headEnd type="triangle" w="med" len="med"/>
            <a:tailEnd/>
          </a:ln>
        </p:spPr>
        <p:txBody>
          <a:bodyPr/>
          <a:lstStyle/>
          <a:p>
            <a:endParaRPr lang="en-US"/>
          </a:p>
        </p:txBody>
      </p:sp>
      <p:sp>
        <p:nvSpPr>
          <p:cNvPr id="12296" name="Rectangle 16"/>
          <p:cNvSpPr>
            <a:spLocks noChangeArrowheads="1"/>
          </p:cNvSpPr>
          <p:nvPr/>
        </p:nvSpPr>
        <p:spPr bwMode="auto">
          <a:xfrm>
            <a:off x="7068726" y="1620472"/>
            <a:ext cx="1180159" cy="728663"/>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2400" b="0" dirty="0">
                <a:cs typeface="Times New Roman" pitchFamily="18" charset="0"/>
              </a:rPr>
              <a:t>λ</a:t>
            </a:r>
          </a:p>
        </p:txBody>
      </p:sp>
      <p:sp>
        <p:nvSpPr>
          <p:cNvPr id="12297" name="Text Box 17"/>
          <p:cNvSpPr txBox="1">
            <a:spLocks noChangeArrowheads="1"/>
          </p:cNvSpPr>
          <p:nvPr/>
        </p:nvSpPr>
        <p:spPr bwMode="auto">
          <a:xfrm>
            <a:off x="7461606" y="2751311"/>
            <a:ext cx="306494" cy="461665"/>
          </a:xfrm>
          <a:prstGeom prst="rect">
            <a:avLst/>
          </a:prstGeom>
          <a:noFill/>
          <a:ln w="9525">
            <a:noFill/>
            <a:miter lim="800000"/>
            <a:headEnd/>
            <a:tailEnd/>
          </a:ln>
        </p:spPr>
        <p:txBody>
          <a:bodyPr wrap="none">
            <a:spAutoFit/>
          </a:bodyPr>
          <a:lstStyle/>
          <a:p>
            <a:pPr eaLnBrk="0" hangingPunct="0"/>
            <a:r>
              <a:rPr lang="de-CH" sz="2400" dirty="0">
                <a:solidFill>
                  <a:srgbClr val="3333FF"/>
                </a:solidFill>
              </a:rPr>
              <a:t>z</a:t>
            </a:r>
            <a:endParaRPr lang="en-US" sz="2400" dirty="0">
              <a:solidFill>
                <a:srgbClr val="3333FF"/>
              </a:solidFill>
            </a:endParaRPr>
          </a:p>
        </p:txBody>
      </p:sp>
      <p:sp>
        <p:nvSpPr>
          <p:cNvPr id="12298" name="Text Box 18"/>
          <p:cNvSpPr txBox="1">
            <a:spLocks noChangeArrowheads="1"/>
          </p:cNvSpPr>
          <p:nvPr/>
        </p:nvSpPr>
        <p:spPr bwMode="auto">
          <a:xfrm>
            <a:off x="7446316" y="807095"/>
            <a:ext cx="324128" cy="461665"/>
          </a:xfrm>
          <a:prstGeom prst="rect">
            <a:avLst/>
          </a:prstGeom>
          <a:noFill/>
          <a:ln w="9525">
            <a:noFill/>
            <a:miter lim="800000"/>
            <a:headEnd/>
            <a:tailEnd/>
          </a:ln>
        </p:spPr>
        <p:txBody>
          <a:bodyPr wrap="none">
            <a:spAutoFit/>
          </a:bodyPr>
          <a:lstStyle/>
          <a:p>
            <a:pPr eaLnBrk="0" hangingPunct="0"/>
            <a:r>
              <a:rPr lang="en-GB" sz="2400" dirty="0">
                <a:solidFill>
                  <a:srgbClr val="CC0000"/>
                </a:solidFill>
              </a:rPr>
              <a:t>y</a:t>
            </a:r>
            <a:endParaRPr lang="en-US" sz="2400" dirty="0">
              <a:solidFill>
                <a:srgbClr val="CC0000"/>
              </a:solidFill>
            </a:endParaRPr>
          </a:p>
        </p:txBody>
      </p:sp>
      <p:sp>
        <p:nvSpPr>
          <p:cNvPr id="12299" name="Line 19"/>
          <p:cNvSpPr>
            <a:spLocks noChangeShapeType="1"/>
          </p:cNvSpPr>
          <p:nvPr/>
        </p:nvSpPr>
        <p:spPr bwMode="auto">
          <a:xfrm flipH="1">
            <a:off x="7617296" y="3140968"/>
            <a:ext cx="4825" cy="720080"/>
          </a:xfrm>
          <a:prstGeom prst="line">
            <a:avLst/>
          </a:prstGeom>
          <a:noFill/>
          <a:ln w="38100">
            <a:solidFill>
              <a:schemeClr val="tx1"/>
            </a:solidFill>
            <a:prstDash val="sysDot"/>
            <a:round/>
            <a:headEnd type="triangle" w="med" len="med"/>
            <a:tailEnd/>
          </a:ln>
        </p:spPr>
        <p:txBody>
          <a:bodyPr wrap="none" anchor="ctr"/>
          <a:lstStyle/>
          <a:p>
            <a:endParaRPr lang="en-US"/>
          </a:p>
        </p:txBody>
      </p:sp>
      <p:sp>
        <p:nvSpPr>
          <p:cNvPr id="12300" name="Text Box 20"/>
          <p:cNvSpPr txBox="1">
            <a:spLocks noChangeArrowheads="1"/>
          </p:cNvSpPr>
          <p:nvPr/>
        </p:nvSpPr>
        <p:spPr bwMode="auto">
          <a:xfrm>
            <a:off x="7761312" y="3419708"/>
            <a:ext cx="1213537" cy="369332"/>
          </a:xfrm>
          <a:prstGeom prst="rect">
            <a:avLst/>
          </a:prstGeom>
          <a:noFill/>
          <a:ln w="12700">
            <a:noFill/>
            <a:miter lim="800000"/>
            <a:headEnd/>
            <a:tailEnd/>
          </a:ln>
        </p:spPr>
        <p:txBody>
          <a:bodyPr wrap="none">
            <a:spAutoFit/>
          </a:bodyPr>
          <a:lstStyle/>
          <a:p>
            <a:pPr eaLnBrk="0" hangingPunct="0"/>
            <a:r>
              <a:rPr lang="en-US" b="0" dirty="0"/>
              <a:t>integration</a:t>
            </a:r>
          </a:p>
        </p:txBody>
      </p:sp>
      <p:cxnSp>
        <p:nvCxnSpPr>
          <p:cNvPr id="12301" name="AutoShape 21"/>
          <p:cNvCxnSpPr>
            <a:cxnSpLocks noChangeShapeType="1"/>
            <a:stCxn id="12310" idx="0"/>
            <a:endCxn id="12306" idx="2"/>
          </p:cNvCxnSpPr>
          <p:nvPr/>
        </p:nvCxnSpPr>
        <p:spPr bwMode="auto">
          <a:xfrm flipV="1">
            <a:off x="3345572" y="1473864"/>
            <a:ext cx="2290" cy="522295"/>
          </a:xfrm>
          <a:prstGeom prst="straightConnector1">
            <a:avLst/>
          </a:prstGeom>
          <a:noFill/>
          <a:ln w="28575">
            <a:solidFill>
              <a:schemeClr val="tx1"/>
            </a:solidFill>
            <a:prstDash val="sysDot"/>
            <a:round/>
            <a:headEnd/>
            <a:tailEnd type="triangle" w="med" len="med"/>
          </a:ln>
        </p:spPr>
      </p:cxnSp>
      <p:cxnSp>
        <p:nvCxnSpPr>
          <p:cNvPr id="12302" name="AutoShape 22"/>
          <p:cNvCxnSpPr>
            <a:cxnSpLocks noChangeShapeType="1"/>
            <a:stCxn id="12312" idx="0"/>
            <a:endCxn id="12305" idx="2"/>
          </p:cNvCxnSpPr>
          <p:nvPr/>
        </p:nvCxnSpPr>
        <p:spPr bwMode="auto">
          <a:xfrm flipV="1">
            <a:off x="4446236" y="1473864"/>
            <a:ext cx="5350" cy="827089"/>
          </a:xfrm>
          <a:prstGeom prst="straightConnector1">
            <a:avLst/>
          </a:prstGeom>
          <a:noFill/>
          <a:ln w="28575">
            <a:solidFill>
              <a:schemeClr val="tx1"/>
            </a:solidFill>
            <a:prstDash val="sysDot"/>
            <a:round/>
            <a:headEnd/>
            <a:tailEnd type="triangle" w="med" len="med"/>
          </a:ln>
        </p:spPr>
      </p:cxnSp>
      <p:cxnSp>
        <p:nvCxnSpPr>
          <p:cNvPr id="12303" name="AutoShape 23"/>
          <p:cNvCxnSpPr>
            <a:cxnSpLocks noChangeShapeType="1"/>
            <a:stCxn id="12309" idx="0"/>
            <a:endCxn id="12307" idx="2"/>
          </p:cNvCxnSpPr>
          <p:nvPr/>
        </p:nvCxnSpPr>
        <p:spPr bwMode="auto">
          <a:xfrm flipV="1">
            <a:off x="1584503" y="1464339"/>
            <a:ext cx="5353" cy="1065218"/>
          </a:xfrm>
          <a:prstGeom prst="straightConnector1">
            <a:avLst/>
          </a:prstGeom>
          <a:noFill/>
          <a:ln w="28575">
            <a:solidFill>
              <a:schemeClr val="tx1"/>
            </a:solidFill>
            <a:prstDash val="sysDot"/>
            <a:round/>
            <a:headEnd/>
            <a:tailEnd type="triangle" w="med" len="med"/>
          </a:ln>
        </p:spPr>
      </p:cxnSp>
      <p:sp>
        <p:nvSpPr>
          <p:cNvPr id="12304" name="Text Box 24"/>
          <p:cNvSpPr txBox="1">
            <a:spLocks noChangeArrowheads="1"/>
          </p:cNvSpPr>
          <p:nvPr/>
        </p:nvSpPr>
        <p:spPr bwMode="auto">
          <a:xfrm>
            <a:off x="5109923" y="908720"/>
            <a:ext cx="873957" cy="461665"/>
          </a:xfrm>
          <a:prstGeom prst="rect">
            <a:avLst/>
          </a:prstGeom>
          <a:noFill/>
          <a:ln w="12700">
            <a:noFill/>
            <a:miter lim="800000"/>
            <a:headEnd/>
            <a:tailEnd/>
          </a:ln>
        </p:spPr>
        <p:txBody>
          <a:bodyPr wrap="none">
            <a:spAutoFit/>
          </a:bodyPr>
          <a:lstStyle/>
          <a:p>
            <a:pPr algn="ctr" eaLnBrk="0" hangingPunct="0"/>
            <a:r>
              <a:rPr lang="en-US" sz="2400">
                <a:solidFill>
                  <a:srgbClr val="CC0000"/>
                </a:solidFill>
              </a:rPr>
              <a:t>BOLD</a:t>
            </a:r>
          </a:p>
        </p:txBody>
      </p:sp>
      <p:sp>
        <p:nvSpPr>
          <p:cNvPr id="12305" name="Text Box 25"/>
          <p:cNvSpPr txBox="1">
            <a:spLocks noChangeArrowheads="1"/>
          </p:cNvSpPr>
          <p:nvPr/>
        </p:nvSpPr>
        <p:spPr bwMode="auto">
          <a:xfrm>
            <a:off x="4236039" y="1016664"/>
            <a:ext cx="431094" cy="457200"/>
          </a:xfrm>
          <a:prstGeom prst="rect">
            <a:avLst/>
          </a:prstGeom>
          <a:gradFill rotWithShape="1">
            <a:gsLst>
              <a:gs pos="0">
                <a:srgbClr val="CC0000"/>
              </a:gs>
              <a:gs pos="100000">
                <a:srgbClr val="5E0000"/>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12306" name="Text Box 26"/>
          <p:cNvSpPr txBox="1">
            <a:spLocks noChangeArrowheads="1"/>
          </p:cNvSpPr>
          <p:nvPr/>
        </p:nvSpPr>
        <p:spPr bwMode="auto">
          <a:xfrm>
            <a:off x="3132315" y="1016664"/>
            <a:ext cx="431094" cy="457200"/>
          </a:xfrm>
          <a:prstGeom prst="rect">
            <a:avLst/>
          </a:prstGeom>
          <a:gradFill rotWithShape="1">
            <a:gsLst>
              <a:gs pos="0">
                <a:srgbClr val="CC0000"/>
              </a:gs>
              <a:gs pos="100000">
                <a:srgbClr val="5E0000"/>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12307" name="Text Box 27"/>
          <p:cNvSpPr txBox="1">
            <a:spLocks noChangeArrowheads="1"/>
          </p:cNvSpPr>
          <p:nvPr/>
        </p:nvSpPr>
        <p:spPr bwMode="auto">
          <a:xfrm>
            <a:off x="1374309" y="1007139"/>
            <a:ext cx="431094" cy="457200"/>
          </a:xfrm>
          <a:prstGeom prst="rect">
            <a:avLst/>
          </a:prstGeom>
          <a:gradFill rotWithShape="1">
            <a:gsLst>
              <a:gs pos="0">
                <a:srgbClr val="CC0000"/>
              </a:gs>
              <a:gs pos="100000">
                <a:srgbClr val="5E0000"/>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12308" name="Line 28"/>
          <p:cNvSpPr>
            <a:spLocks noChangeShapeType="1"/>
          </p:cNvSpPr>
          <p:nvPr/>
        </p:nvSpPr>
        <p:spPr bwMode="auto">
          <a:xfrm flipH="1">
            <a:off x="1928664" y="2251739"/>
            <a:ext cx="1121100" cy="385173"/>
          </a:xfrm>
          <a:prstGeom prst="line">
            <a:avLst/>
          </a:prstGeom>
          <a:noFill/>
          <a:ln w="28575">
            <a:solidFill>
              <a:schemeClr val="tx1"/>
            </a:solidFill>
            <a:round/>
            <a:headEnd/>
            <a:tailEnd type="triangle" w="med" len="med"/>
          </a:ln>
        </p:spPr>
        <p:txBody>
          <a:bodyPr wrap="none" anchor="ctr"/>
          <a:lstStyle/>
          <a:p>
            <a:endParaRPr lang="en-US"/>
          </a:p>
        </p:txBody>
      </p:sp>
      <p:sp>
        <p:nvSpPr>
          <p:cNvPr id="12309" name="Text Box 29"/>
          <p:cNvSpPr txBox="1">
            <a:spLocks noChangeArrowheads="1"/>
          </p:cNvSpPr>
          <p:nvPr/>
        </p:nvSpPr>
        <p:spPr bwMode="auto">
          <a:xfrm>
            <a:off x="1153936" y="2529557"/>
            <a:ext cx="861134" cy="646331"/>
          </a:xfrm>
          <a:prstGeom prst="rect">
            <a:avLst/>
          </a:prstGeom>
          <a:solidFill>
            <a:srgbClr val="3366FF">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FF"/>
            </a:extrusionClr>
          </a:sp3d>
        </p:spPr>
        <p:txBody>
          <a:bodyPr wrap="none">
            <a:spAutoFit/>
            <a:flatTx/>
          </a:bodyPr>
          <a:lstStyle/>
          <a:p>
            <a:pPr algn="ctr" eaLnBrk="0" hangingPunct="0"/>
            <a:r>
              <a:rPr lang="en-US" b="0"/>
              <a:t>activity</a:t>
            </a:r>
          </a:p>
          <a:p>
            <a:pPr algn="ctr" eaLnBrk="0" hangingPunct="0"/>
            <a:r>
              <a:rPr lang="en-US" b="0" i="1"/>
              <a:t>z</a:t>
            </a:r>
            <a:r>
              <a:rPr lang="en-US" b="0" baseline="-25000"/>
              <a:t>1</a:t>
            </a:r>
            <a:r>
              <a:rPr lang="en-US" b="0"/>
              <a:t>(</a:t>
            </a:r>
            <a:r>
              <a:rPr lang="en-US" b="0" i="1"/>
              <a:t>t</a:t>
            </a:r>
            <a:r>
              <a:rPr lang="en-US" b="0"/>
              <a:t>)</a:t>
            </a:r>
          </a:p>
        </p:txBody>
      </p:sp>
      <p:sp>
        <p:nvSpPr>
          <p:cNvPr id="12310" name="Text Box 30"/>
          <p:cNvSpPr txBox="1">
            <a:spLocks noChangeArrowheads="1"/>
          </p:cNvSpPr>
          <p:nvPr/>
        </p:nvSpPr>
        <p:spPr bwMode="auto">
          <a:xfrm>
            <a:off x="2915005" y="1996159"/>
            <a:ext cx="861134" cy="646331"/>
          </a:xfrm>
          <a:prstGeom prst="rect">
            <a:avLst/>
          </a:prstGeom>
          <a:solidFill>
            <a:srgbClr val="3366FF">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FF"/>
            </a:extrusionClr>
          </a:sp3d>
        </p:spPr>
        <p:txBody>
          <a:bodyPr wrap="none">
            <a:spAutoFit/>
            <a:flatTx/>
          </a:bodyPr>
          <a:lstStyle/>
          <a:p>
            <a:pPr algn="ctr" eaLnBrk="0" hangingPunct="0"/>
            <a:r>
              <a:rPr lang="en-US" b="0"/>
              <a:t>activity</a:t>
            </a:r>
          </a:p>
          <a:p>
            <a:pPr algn="ctr" eaLnBrk="0" hangingPunct="0"/>
            <a:r>
              <a:rPr lang="en-US" b="0" i="1"/>
              <a:t>z</a:t>
            </a:r>
            <a:r>
              <a:rPr lang="en-US" b="0" baseline="-25000"/>
              <a:t>2</a:t>
            </a:r>
            <a:r>
              <a:rPr lang="en-US" b="0"/>
              <a:t>(</a:t>
            </a:r>
            <a:r>
              <a:rPr lang="en-US" b="0" i="1"/>
              <a:t>t</a:t>
            </a:r>
            <a:r>
              <a:rPr lang="en-US" b="0"/>
              <a:t>)</a:t>
            </a:r>
          </a:p>
        </p:txBody>
      </p:sp>
      <p:sp>
        <p:nvSpPr>
          <p:cNvPr id="12311" name="Line 31"/>
          <p:cNvSpPr>
            <a:spLocks noChangeShapeType="1"/>
          </p:cNvSpPr>
          <p:nvPr/>
        </p:nvSpPr>
        <p:spPr bwMode="auto">
          <a:xfrm flipH="1" flipV="1">
            <a:off x="3710164" y="2175539"/>
            <a:ext cx="440267" cy="304800"/>
          </a:xfrm>
          <a:prstGeom prst="line">
            <a:avLst/>
          </a:prstGeom>
          <a:noFill/>
          <a:ln w="28575">
            <a:solidFill>
              <a:schemeClr val="tx1"/>
            </a:solidFill>
            <a:round/>
            <a:headEnd/>
            <a:tailEnd type="triangle" w="med" len="med"/>
          </a:ln>
        </p:spPr>
        <p:txBody>
          <a:bodyPr wrap="none" anchor="ctr"/>
          <a:lstStyle/>
          <a:p>
            <a:endParaRPr lang="en-US"/>
          </a:p>
        </p:txBody>
      </p:sp>
      <p:sp>
        <p:nvSpPr>
          <p:cNvPr id="12312" name="Text Box 32"/>
          <p:cNvSpPr txBox="1">
            <a:spLocks noChangeArrowheads="1"/>
          </p:cNvSpPr>
          <p:nvPr/>
        </p:nvSpPr>
        <p:spPr bwMode="auto">
          <a:xfrm>
            <a:off x="4015669" y="2300953"/>
            <a:ext cx="861134" cy="646331"/>
          </a:xfrm>
          <a:prstGeom prst="rect">
            <a:avLst/>
          </a:prstGeom>
          <a:solidFill>
            <a:srgbClr val="3366FF">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FF"/>
            </a:extrusionClr>
          </a:sp3d>
        </p:spPr>
        <p:txBody>
          <a:bodyPr wrap="none">
            <a:spAutoFit/>
            <a:flatTx/>
          </a:bodyPr>
          <a:lstStyle/>
          <a:p>
            <a:pPr algn="ctr" eaLnBrk="0" hangingPunct="0"/>
            <a:r>
              <a:rPr lang="en-US" b="0"/>
              <a:t>activity</a:t>
            </a:r>
          </a:p>
          <a:p>
            <a:pPr algn="ctr" eaLnBrk="0" hangingPunct="0"/>
            <a:r>
              <a:rPr lang="en-US" b="0" i="1"/>
              <a:t>z</a:t>
            </a:r>
            <a:r>
              <a:rPr lang="en-US" b="0" baseline="-25000"/>
              <a:t>3</a:t>
            </a:r>
            <a:r>
              <a:rPr lang="en-US" b="0"/>
              <a:t>(</a:t>
            </a:r>
            <a:r>
              <a:rPr lang="en-US" b="0" i="1"/>
              <a:t>t</a:t>
            </a:r>
            <a:r>
              <a:rPr lang="en-US" b="0"/>
              <a:t>)</a:t>
            </a:r>
          </a:p>
        </p:txBody>
      </p:sp>
      <p:sp>
        <p:nvSpPr>
          <p:cNvPr id="12313" name="Text Box 33"/>
          <p:cNvSpPr txBox="1">
            <a:spLocks noChangeArrowheads="1"/>
          </p:cNvSpPr>
          <p:nvPr/>
        </p:nvSpPr>
        <p:spPr bwMode="auto">
          <a:xfrm>
            <a:off x="4088904" y="3058586"/>
            <a:ext cx="2419938" cy="461665"/>
          </a:xfrm>
          <a:prstGeom prst="rect">
            <a:avLst/>
          </a:prstGeom>
          <a:noFill/>
          <a:ln w="12700">
            <a:noFill/>
            <a:miter lim="800000"/>
            <a:headEnd/>
            <a:tailEnd/>
          </a:ln>
        </p:spPr>
        <p:txBody>
          <a:bodyPr>
            <a:spAutoFit/>
          </a:bodyPr>
          <a:lstStyle/>
          <a:p>
            <a:pPr eaLnBrk="0" hangingPunct="0"/>
            <a:r>
              <a:rPr lang="en-GB" sz="2400" dirty="0">
                <a:solidFill>
                  <a:srgbClr val="0033CC"/>
                </a:solidFill>
              </a:rPr>
              <a:t>Neuronal states</a:t>
            </a:r>
            <a:endParaRPr lang="en-US" sz="2400" dirty="0">
              <a:solidFill>
                <a:srgbClr val="0033CC"/>
              </a:solidFill>
              <a:cs typeface="Arial" charset="0"/>
            </a:endParaRPr>
          </a:p>
        </p:txBody>
      </p:sp>
      <p:sp>
        <p:nvSpPr>
          <p:cNvPr id="12314" name="Line 34"/>
          <p:cNvSpPr>
            <a:spLocks noChangeShapeType="1"/>
          </p:cNvSpPr>
          <p:nvPr/>
        </p:nvSpPr>
        <p:spPr bwMode="auto">
          <a:xfrm flipV="1">
            <a:off x="2022475" y="2556539"/>
            <a:ext cx="2054578" cy="152400"/>
          </a:xfrm>
          <a:prstGeom prst="line">
            <a:avLst/>
          </a:prstGeom>
          <a:noFill/>
          <a:ln w="28575">
            <a:solidFill>
              <a:schemeClr val="tx1"/>
            </a:solidFill>
            <a:round/>
            <a:headEnd/>
            <a:tailEnd type="triangle" w="med" len="med"/>
          </a:ln>
        </p:spPr>
        <p:txBody>
          <a:bodyPr wrap="none" anchor="ctr"/>
          <a:lstStyle/>
          <a:p>
            <a:endParaRPr lang="en-US"/>
          </a:p>
        </p:txBody>
      </p:sp>
      <p:sp>
        <p:nvSpPr>
          <p:cNvPr id="12315" name="Line 35"/>
          <p:cNvSpPr>
            <a:spLocks noChangeShapeType="1"/>
          </p:cNvSpPr>
          <p:nvPr/>
        </p:nvSpPr>
        <p:spPr bwMode="auto">
          <a:xfrm flipH="1">
            <a:off x="1727435" y="3066127"/>
            <a:ext cx="0" cy="1720850"/>
          </a:xfrm>
          <a:prstGeom prst="line">
            <a:avLst/>
          </a:prstGeom>
          <a:noFill/>
          <a:ln w="28575">
            <a:solidFill>
              <a:schemeClr val="tx1"/>
            </a:solidFill>
            <a:round/>
            <a:headEnd type="triangle" w="med" len="med"/>
            <a:tailEnd type="none" w="lg" len="lg"/>
          </a:ln>
        </p:spPr>
        <p:txBody>
          <a:bodyPr/>
          <a:lstStyle/>
          <a:p>
            <a:endParaRPr lang="en-US"/>
          </a:p>
        </p:txBody>
      </p:sp>
      <p:sp>
        <p:nvSpPr>
          <p:cNvPr id="12316" name="Line 36"/>
          <p:cNvSpPr>
            <a:spLocks noChangeShapeType="1"/>
          </p:cNvSpPr>
          <p:nvPr/>
        </p:nvSpPr>
        <p:spPr bwMode="auto">
          <a:xfrm flipV="1">
            <a:off x="2526948" y="2674021"/>
            <a:ext cx="0" cy="1128713"/>
          </a:xfrm>
          <a:prstGeom prst="line">
            <a:avLst/>
          </a:prstGeom>
          <a:noFill/>
          <a:ln w="28575">
            <a:solidFill>
              <a:schemeClr val="tx1"/>
            </a:solidFill>
            <a:round/>
            <a:headEnd/>
            <a:tailEnd type="oval" w="med" len="med"/>
          </a:ln>
        </p:spPr>
        <p:txBody>
          <a:bodyPr/>
          <a:lstStyle/>
          <a:p>
            <a:endParaRPr lang="en-US"/>
          </a:p>
        </p:txBody>
      </p:sp>
      <p:grpSp>
        <p:nvGrpSpPr>
          <p:cNvPr id="3" name="Group 37"/>
          <p:cNvGrpSpPr>
            <a:grpSpLocks/>
          </p:cNvGrpSpPr>
          <p:nvPr/>
        </p:nvGrpSpPr>
        <p:grpSpPr bwMode="auto">
          <a:xfrm>
            <a:off x="522817" y="4639340"/>
            <a:ext cx="2150886" cy="1570038"/>
            <a:chOff x="475" y="2951"/>
            <a:chExt cx="1407" cy="989"/>
          </a:xfrm>
        </p:grpSpPr>
        <p:sp>
          <p:nvSpPr>
            <p:cNvPr id="12328" name="Text Box 38"/>
            <p:cNvSpPr txBox="1">
              <a:spLocks noChangeArrowheads="1"/>
            </p:cNvSpPr>
            <p:nvPr/>
          </p:nvSpPr>
          <p:spPr bwMode="auto">
            <a:xfrm>
              <a:off x="1728" y="3766"/>
              <a:ext cx="154" cy="174"/>
            </a:xfrm>
            <a:prstGeom prst="rect">
              <a:avLst/>
            </a:prstGeom>
            <a:noFill/>
            <a:ln w="12700">
              <a:noFill/>
              <a:miter lim="800000"/>
              <a:headEnd/>
              <a:tailEnd/>
            </a:ln>
          </p:spPr>
          <p:txBody>
            <a:bodyPr wrap="none">
              <a:spAutoFit/>
            </a:bodyPr>
            <a:lstStyle/>
            <a:p>
              <a:pPr eaLnBrk="0" hangingPunct="0"/>
              <a:r>
                <a:rPr lang="en-US" sz="1200" b="0"/>
                <a:t>t</a:t>
              </a:r>
            </a:p>
          </p:txBody>
        </p:sp>
        <p:pic>
          <p:nvPicPr>
            <p:cNvPr id="12329" name="Picture 39" descr="inputs_ER"/>
            <p:cNvPicPr>
              <a:picLocks noChangeArrowheads="1"/>
            </p:cNvPicPr>
            <p:nvPr/>
          </p:nvPicPr>
          <p:blipFill>
            <a:blip r:embed="rId8" cstate="print"/>
            <a:srcRect/>
            <a:stretch>
              <a:fillRect/>
            </a:stretch>
          </p:blipFill>
          <p:spPr bwMode="auto">
            <a:xfrm>
              <a:off x="475" y="3317"/>
              <a:ext cx="1315" cy="567"/>
            </a:xfrm>
            <a:prstGeom prst="rect">
              <a:avLst/>
            </a:prstGeom>
            <a:noFill/>
            <a:ln w="9525">
              <a:noFill/>
              <a:miter lim="800000"/>
              <a:headEnd/>
              <a:tailEnd/>
            </a:ln>
          </p:spPr>
        </p:pic>
        <p:sp>
          <p:nvSpPr>
            <p:cNvPr id="12330" name="Text Box 40"/>
            <p:cNvSpPr txBox="1">
              <a:spLocks noChangeArrowheads="1"/>
            </p:cNvSpPr>
            <p:nvPr/>
          </p:nvSpPr>
          <p:spPr bwMode="auto">
            <a:xfrm>
              <a:off x="655" y="2951"/>
              <a:ext cx="751" cy="407"/>
            </a:xfrm>
            <a:prstGeom prst="rect">
              <a:avLst/>
            </a:prstGeom>
            <a:noFill/>
            <a:ln w="12700">
              <a:noFill/>
              <a:miter lim="800000"/>
              <a:headEnd/>
              <a:tailEnd/>
            </a:ln>
          </p:spPr>
          <p:txBody>
            <a:bodyPr wrap="none">
              <a:spAutoFit/>
            </a:bodyPr>
            <a:lstStyle/>
            <a:p>
              <a:pPr eaLnBrk="0" hangingPunct="0"/>
              <a:r>
                <a:rPr lang="en-GB" b="0"/>
                <a:t>driving</a:t>
              </a:r>
              <a:endParaRPr lang="en-US" b="0"/>
            </a:p>
            <a:p>
              <a:pPr eaLnBrk="0" hangingPunct="0"/>
              <a:r>
                <a:rPr lang="en-US" b="0"/>
                <a:t>input </a:t>
              </a:r>
              <a:r>
                <a:rPr lang="en-US" b="0" i="1"/>
                <a:t>u</a:t>
              </a:r>
              <a:r>
                <a:rPr lang="en-US" b="0" baseline="-25000"/>
                <a:t>1</a:t>
              </a:r>
              <a:r>
                <a:rPr lang="en-US" b="0"/>
                <a:t>(</a:t>
              </a:r>
              <a:r>
                <a:rPr lang="en-US" b="0" i="1"/>
                <a:t>t</a:t>
              </a:r>
              <a:r>
                <a:rPr lang="en-US" b="0"/>
                <a:t>)</a:t>
              </a:r>
            </a:p>
          </p:txBody>
        </p:sp>
        <p:sp>
          <p:nvSpPr>
            <p:cNvPr id="12331" name="Line 41"/>
            <p:cNvSpPr>
              <a:spLocks noChangeShapeType="1"/>
            </p:cNvSpPr>
            <p:nvPr/>
          </p:nvSpPr>
          <p:spPr bwMode="auto">
            <a:xfrm>
              <a:off x="643" y="3862"/>
              <a:ext cx="1134" cy="0"/>
            </a:xfrm>
            <a:prstGeom prst="line">
              <a:avLst/>
            </a:prstGeom>
            <a:noFill/>
            <a:ln w="12700">
              <a:solidFill>
                <a:schemeClr val="tx1"/>
              </a:solidFill>
              <a:round/>
              <a:headEnd/>
              <a:tailEnd type="triangle" w="med" len="med"/>
            </a:ln>
          </p:spPr>
          <p:txBody>
            <a:bodyPr/>
            <a:lstStyle/>
            <a:p>
              <a:endParaRPr lang="en-US"/>
            </a:p>
          </p:txBody>
        </p:sp>
      </p:grpSp>
      <p:grpSp>
        <p:nvGrpSpPr>
          <p:cNvPr id="4" name="Group 42"/>
          <p:cNvGrpSpPr>
            <a:grpSpLocks/>
          </p:cNvGrpSpPr>
          <p:nvPr/>
        </p:nvGrpSpPr>
        <p:grpSpPr bwMode="auto">
          <a:xfrm>
            <a:off x="1832917" y="3774154"/>
            <a:ext cx="2129485" cy="1214438"/>
            <a:chOff x="1486" y="2455"/>
            <a:chExt cx="1393" cy="765"/>
          </a:xfrm>
        </p:grpSpPr>
        <p:grpSp>
          <p:nvGrpSpPr>
            <p:cNvPr id="5" name="Group 43"/>
            <p:cNvGrpSpPr>
              <a:grpSpLocks/>
            </p:cNvGrpSpPr>
            <p:nvPr/>
          </p:nvGrpSpPr>
          <p:grpSpPr bwMode="auto">
            <a:xfrm>
              <a:off x="1486" y="2455"/>
              <a:ext cx="1360" cy="703"/>
              <a:chOff x="1486" y="2455"/>
              <a:chExt cx="1360" cy="703"/>
            </a:xfrm>
          </p:grpSpPr>
          <p:pic>
            <p:nvPicPr>
              <p:cNvPr id="12326" name="Picture 44" descr="inputs_blocked"/>
              <p:cNvPicPr>
                <a:picLocks noChangeArrowheads="1"/>
              </p:cNvPicPr>
              <p:nvPr/>
            </p:nvPicPr>
            <p:blipFill>
              <a:blip r:embed="rId9" cstate="print"/>
              <a:srcRect/>
              <a:stretch>
                <a:fillRect/>
              </a:stretch>
            </p:blipFill>
            <p:spPr bwMode="auto">
              <a:xfrm>
                <a:off x="1486" y="2591"/>
                <a:ext cx="1360" cy="567"/>
              </a:xfrm>
              <a:prstGeom prst="rect">
                <a:avLst/>
              </a:prstGeom>
              <a:noFill/>
              <a:ln w="9525">
                <a:noFill/>
                <a:miter lim="800000"/>
                <a:headEnd/>
                <a:tailEnd/>
              </a:ln>
            </p:spPr>
          </p:pic>
          <p:sp>
            <p:nvSpPr>
              <p:cNvPr id="12327" name="Text Box 45"/>
              <p:cNvSpPr txBox="1">
                <a:spLocks noChangeArrowheads="1"/>
              </p:cNvSpPr>
              <p:nvPr/>
            </p:nvSpPr>
            <p:spPr bwMode="auto">
              <a:xfrm>
                <a:off x="1856" y="2455"/>
                <a:ext cx="836" cy="407"/>
              </a:xfrm>
              <a:prstGeom prst="rect">
                <a:avLst/>
              </a:prstGeom>
              <a:noFill/>
              <a:ln w="12700">
                <a:noFill/>
                <a:miter lim="800000"/>
                <a:headEnd/>
                <a:tailEnd/>
              </a:ln>
            </p:spPr>
            <p:txBody>
              <a:bodyPr wrap="none">
                <a:spAutoFit/>
              </a:bodyPr>
              <a:lstStyle/>
              <a:p>
                <a:pPr eaLnBrk="0" hangingPunct="0"/>
                <a:r>
                  <a:rPr lang="en-GB" b="0"/>
                  <a:t>modulatory</a:t>
                </a:r>
                <a:endParaRPr lang="en-US" b="0"/>
              </a:p>
              <a:p>
                <a:pPr eaLnBrk="0" hangingPunct="0"/>
                <a:r>
                  <a:rPr lang="en-US" b="0"/>
                  <a:t>input </a:t>
                </a:r>
                <a:r>
                  <a:rPr lang="en-US" b="0" i="1"/>
                  <a:t>u</a:t>
                </a:r>
                <a:r>
                  <a:rPr lang="en-US" b="0" baseline="-25000"/>
                  <a:t>2</a:t>
                </a:r>
                <a:r>
                  <a:rPr lang="en-US" b="0"/>
                  <a:t>(</a:t>
                </a:r>
                <a:r>
                  <a:rPr lang="en-US" b="0" i="1"/>
                  <a:t>t</a:t>
                </a:r>
                <a:r>
                  <a:rPr lang="en-US" b="0"/>
                  <a:t>)</a:t>
                </a:r>
              </a:p>
            </p:txBody>
          </p:sp>
        </p:grpSp>
        <p:sp>
          <p:nvSpPr>
            <p:cNvPr id="12324" name="Line 46"/>
            <p:cNvSpPr>
              <a:spLocks noChangeShapeType="1"/>
            </p:cNvSpPr>
            <p:nvPr/>
          </p:nvSpPr>
          <p:spPr bwMode="auto">
            <a:xfrm>
              <a:off x="1635" y="3134"/>
              <a:ext cx="1134" cy="0"/>
            </a:xfrm>
            <a:prstGeom prst="line">
              <a:avLst/>
            </a:prstGeom>
            <a:noFill/>
            <a:ln w="12700">
              <a:solidFill>
                <a:schemeClr val="tx1"/>
              </a:solidFill>
              <a:round/>
              <a:headEnd/>
              <a:tailEnd type="triangle" w="med" len="med"/>
            </a:ln>
          </p:spPr>
          <p:txBody>
            <a:bodyPr/>
            <a:lstStyle/>
            <a:p>
              <a:endParaRPr lang="en-US"/>
            </a:p>
          </p:txBody>
        </p:sp>
        <p:sp>
          <p:nvSpPr>
            <p:cNvPr id="12325" name="Text Box 47"/>
            <p:cNvSpPr txBox="1">
              <a:spLocks noChangeArrowheads="1"/>
            </p:cNvSpPr>
            <p:nvPr/>
          </p:nvSpPr>
          <p:spPr bwMode="auto">
            <a:xfrm>
              <a:off x="2725" y="3046"/>
              <a:ext cx="154" cy="174"/>
            </a:xfrm>
            <a:prstGeom prst="rect">
              <a:avLst/>
            </a:prstGeom>
            <a:noFill/>
            <a:ln w="12700">
              <a:noFill/>
              <a:miter lim="800000"/>
              <a:headEnd/>
              <a:tailEnd/>
            </a:ln>
          </p:spPr>
          <p:txBody>
            <a:bodyPr wrap="none">
              <a:spAutoFit/>
            </a:bodyPr>
            <a:lstStyle/>
            <a:p>
              <a:pPr eaLnBrk="0" hangingPunct="0"/>
              <a:r>
                <a:rPr lang="en-US" sz="1200" b="0"/>
                <a:t>t</a:t>
              </a:r>
            </a:p>
          </p:txBody>
        </p:sp>
      </p:grpSp>
      <p:sp>
        <p:nvSpPr>
          <p:cNvPr id="12319" name="Text Box 48"/>
          <p:cNvSpPr txBox="1">
            <a:spLocks noChangeArrowheads="1"/>
          </p:cNvSpPr>
          <p:nvPr/>
        </p:nvSpPr>
        <p:spPr bwMode="auto">
          <a:xfrm>
            <a:off x="560512" y="6525344"/>
            <a:ext cx="4453463" cy="307777"/>
          </a:xfrm>
          <a:prstGeom prst="rect">
            <a:avLst/>
          </a:prstGeom>
          <a:noFill/>
          <a:ln w="9525">
            <a:noFill/>
            <a:miter lim="800000"/>
            <a:headEnd/>
            <a:tailEnd/>
          </a:ln>
        </p:spPr>
        <p:txBody>
          <a:bodyPr wrap="none">
            <a:spAutoFit/>
          </a:bodyPr>
          <a:lstStyle/>
          <a:p>
            <a:pPr eaLnBrk="0" hangingPunct="0"/>
            <a:r>
              <a:rPr lang="de-DE" sz="1400" b="0" dirty="0">
                <a:latin typeface="Times New Roman" pitchFamily="18" charset="0"/>
                <a:cs typeface="Times New Roman" pitchFamily="18" charset="0"/>
              </a:rPr>
              <a:t>Stephan &amp; Friston (2007</a:t>
            </a:r>
            <a:r>
              <a:rPr lang="de-DE" sz="1400" b="0" dirty="0" smtClean="0">
                <a:latin typeface="Times New Roman" pitchFamily="18" charset="0"/>
                <a:cs typeface="Times New Roman" pitchFamily="18" charset="0"/>
              </a:rPr>
              <a:t>), </a:t>
            </a:r>
            <a:r>
              <a:rPr lang="de-DE" sz="1400" b="0" i="1" dirty="0" smtClean="0">
                <a:latin typeface="Times New Roman" pitchFamily="18" charset="0"/>
                <a:cs typeface="Times New Roman" pitchFamily="18" charset="0"/>
              </a:rPr>
              <a:t>Handbook </a:t>
            </a:r>
            <a:r>
              <a:rPr lang="de-DE" sz="1400" b="0" i="1" dirty="0">
                <a:latin typeface="Times New Roman" pitchFamily="18" charset="0"/>
                <a:cs typeface="Times New Roman" pitchFamily="18" charset="0"/>
              </a:rPr>
              <a:t>of Brain Connectivity</a:t>
            </a:r>
            <a:endParaRPr lang="en-US" sz="1400" b="0" i="1" dirty="0">
              <a:latin typeface="Times New Roman" pitchFamily="18" charset="0"/>
              <a:cs typeface="Times New Roman" pitchFamily="18" charset="0"/>
            </a:endParaRPr>
          </a:p>
        </p:txBody>
      </p:sp>
      <p:cxnSp>
        <p:nvCxnSpPr>
          <p:cNvPr id="12320" name="AutoShape 49"/>
          <p:cNvCxnSpPr>
            <a:cxnSpLocks noChangeShapeType="1"/>
            <a:stCxn id="12309" idx="1"/>
            <a:endCxn id="12309" idx="0"/>
          </p:cNvCxnSpPr>
          <p:nvPr/>
        </p:nvCxnSpPr>
        <p:spPr bwMode="auto">
          <a:xfrm rot="10800000" flipH="1">
            <a:off x="1153935" y="2529557"/>
            <a:ext cx="430567" cy="323166"/>
          </a:xfrm>
          <a:prstGeom prst="curvedConnector4">
            <a:avLst>
              <a:gd name="adj1" fmla="val -53093"/>
              <a:gd name="adj2" fmla="val 170738"/>
            </a:avLst>
          </a:prstGeom>
          <a:noFill/>
          <a:ln w="28575">
            <a:solidFill>
              <a:srgbClr val="00003A"/>
            </a:solidFill>
            <a:round/>
            <a:headEnd/>
            <a:tailEnd type="triangle" w="med" len="med"/>
          </a:ln>
        </p:spPr>
      </p:cxnSp>
      <p:cxnSp>
        <p:nvCxnSpPr>
          <p:cNvPr id="12321" name="AutoShape 53"/>
          <p:cNvCxnSpPr>
            <a:cxnSpLocks noChangeShapeType="1"/>
            <a:endCxn id="12312" idx="0"/>
          </p:cNvCxnSpPr>
          <p:nvPr/>
        </p:nvCxnSpPr>
        <p:spPr bwMode="auto">
          <a:xfrm rot="10800000">
            <a:off x="4446236" y="2300954"/>
            <a:ext cx="378354" cy="290519"/>
          </a:xfrm>
          <a:prstGeom prst="curvedConnector4">
            <a:avLst>
              <a:gd name="adj1" fmla="val -71566"/>
              <a:gd name="adj2" fmla="val 178687"/>
            </a:avLst>
          </a:prstGeom>
          <a:noFill/>
          <a:ln w="28575">
            <a:solidFill>
              <a:srgbClr val="00003A"/>
            </a:solidFill>
            <a:round/>
            <a:headEnd/>
            <a:tailEnd type="triangle" w="med" len="med"/>
          </a:ln>
        </p:spPr>
      </p:cxnSp>
      <p:cxnSp>
        <p:nvCxnSpPr>
          <p:cNvPr id="12322" name="AutoShape 54"/>
          <p:cNvCxnSpPr>
            <a:cxnSpLocks noChangeShapeType="1"/>
            <a:stCxn id="12310" idx="1"/>
            <a:endCxn id="12310" idx="0"/>
          </p:cNvCxnSpPr>
          <p:nvPr/>
        </p:nvCxnSpPr>
        <p:spPr bwMode="auto">
          <a:xfrm rot="10800000" flipH="1">
            <a:off x="2915004" y="1996159"/>
            <a:ext cx="430567" cy="323166"/>
          </a:xfrm>
          <a:prstGeom prst="curvedConnector4">
            <a:avLst>
              <a:gd name="adj1" fmla="val -53093"/>
              <a:gd name="adj2" fmla="val 170738"/>
            </a:avLst>
          </a:prstGeom>
          <a:noFill/>
          <a:ln w="28575">
            <a:solidFill>
              <a:srgbClr val="00003A"/>
            </a:solidFill>
            <a:round/>
            <a:headEnd/>
            <a:tailEnd type="triangle" w="med" len="med"/>
          </a:ln>
        </p:spPr>
      </p:cxnSp>
      <p:sp>
        <p:nvSpPr>
          <p:cNvPr id="52" name="Title 51"/>
          <p:cNvSpPr>
            <a:spLocks noGrp="1"/>
          </p:cNvSpPr>
          <p:nvPr>
            <p:ph type="title"/>
          </p:nvPr>
        </p:nvSpPr>
        <p:spPr/>
        <p:txBody>
          <a:bodyPr/>
          <a:lstStyle/>
          <a:p>
            <a:r>
              <a:rPr lang="en-GB" dirty="0" smtClean="0"/>
              <a:t>DCM for </a:t>
            </a:r>
            <a:r>
              <a:rPr lang="en-GB" dirty="0" err="1" smtClean="0"/>
              <a:t>fMRI</a:t>
            </a:r>
            <a:r>
              <a:rPr lang="en-GB" dirty="0" smtClean="0"/>
              <a:t>: the full picture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normAutofit/>
          </a:bodyPr>
          <a:lstStyle/>
          <a:p>
            <a:pPr marL="342900" indent="-342900">
              <a:spcBef>
                <a:spcPct val="80000"/>
              </a:spcBef>
            </a:pPr>
            <a:r>
              <a:rPr lang="de-DE" dirty="0" smtClean="0">
                <a:latin typeface="+mn-lt"/>
              </a:rPr>
              <a:t>Dynamic causal models (DCMs)</a:t>
            </a:r>
          </a:p>
          <a:p>
            <a:pPr marL="742950" lvl="1" indent="-285750">
              <a:spcBef>
                <a:spcPct val="30000"/>
              </a:spcBef>
            </a:pPr>
            <a:r>
              <a:rPr lang="de-DE" dirty="0" smtClean="0">
                <a:solidFill>
                  <a:schemeClr val="bg1">
                    <a:lumMod val="50000"/>
                  </a:schemeClr>
                </a:solidFill>
                <a:latin typeface="+mn-lt"/>
              </a:rPr>
              <a:t>Basic idea</a:t>
            </a:r>
          </a:p>
          <a:p>
            <a:pPr marL="742950" lvl="1" indent="-285750">
              <a:spcBef>
                <a:spcPct val="30000"/>
              </a:spcBef>
            </a:pPr>
            <a:r>
              <a:rPr lang="de-DE" dirty="0" smtClean="0">
                <a:solidFill>
                  <a:schemeClr val="bg1">
                    <a:lumMod val="50000"/>
                  </a:schemeClr>
                </a:solidFill>
                <a:latin typeface="+mn-lt"/>
              </a:rPr>
              <a:t>Neural level</a:t>
            </a:r>
          </a:p>
          <a:p>
            <a:pPr marL="742950" lvl="1" indent="-285750">
              <a:spcBef>
                <a:spcPct val="30000"/>
              </a:spcBef>
            </a:pPr>
            <a:r>
              <a:rPr lang="de-DE" dirty="0" smtClean="0">
                <a:latin typeface="+mn-lt"/>
              </a:rPr>
              <a:t>Hemodynamic level</a:t>
            </a:r>
          </a:p>
          <a:p>
            <a:pPr marL="742950" lvl="1" indent="-285750">
              <a:spcBef>
                <a:spcPct val="30000"/>
              </a:spcBef>
            </a:pPr>
            <a:r>
              <a:rPr lang="de-DE" dirty="0" smtClean="0">
                <a:solidFill>
                  <a:schemeClr val="bg1">
                    <a:lumMod val="50000"/>
                  </a:schemeClr>
                </a:solidFill>
                <a:latin typeface="+mn-lt"/>
              </a:rPr>
              <a:t>Parameter estimation, priors &amp; inference</a:t>
            </a:r>
          </a:p>
          <a:p>
            <a:pPr marL="342900" indent="-342900">
              <a:spcBef>
                <a:spcPct val="80000"/>
              </a:spcBef>
            </a:pPr>
            <a:r>
              <a:rPr lang="de-DE" dirty="0" smtClean="0">
                <a:solidFill>
                  <a:schemeClr val="bg1">
                    <a:lumMod val="50000"/>
                  </a:schemeClr>
                </a:solidFill>
              </a:rPr>
              <a:t>Applications of DCM to fMRI data</a:t>
            </a:r>
          </a:p>
          <a:p>
            <a:pPr marL="668512" lvl="1" indent="-342900">
              <a:spcBef>
                <a:spcPct val="80000"/>
              </a:spcBef>
            </a:pPr>
            <a:r>
              <a:rPr lang="de-DE" sz="1600" dirty="0" smtClean="0">
                <a:solidFill>
                  <a:schemeClr val="bg1">
                    <a:lumMod val="50000"/>
                  </a:schemeClr>
                </a:solidFill>
              </a:rPr>
              <a:t>Attention to motion in the visual system </a:t>
            </a:r>
          </a:p>
          <a:p>
            <a:pPr marL="668512" lvl="1" indent="-342900">
              <a:spcBef>
                <a:spcPct val="80000"/>
              </a:spcBef>
            </a:pPr>
            <a:r>
              <a:rPr lang="de-DE" sz="1600" dirty="0" smtClean="0">
                <a:solidFill>
                  <a:schemeClr val="bg1">
                    <a:lumMod val="50000"/>
                  </a:schemeClr>
                </a:solidFill>
              </a:rPr>
              <a:t>Modelling synesthesia</a:t>
            </a:r>
          </a:p>
          <a:p>
            <a:pPr marL="668512" lvl="1" indent="-342900">
              <a:spcBef>
                <a:spcPct val="80000"/>
              </a:spcBef>
            </a:pPr>
            <a:r>
              <a:rPr lang="de-DE" sz="1600" dirty="0" smtClean="0">
                <a:solidFill>
                  <a:schemeClr val="bg1">
                    <a:lumMod val="50000"/>
                  </a:schemeClr>
                </a:solidFill>
              </a:rPr>
              <a:t>The Status-Quo Bias</a:t>
            </a:r>
          </a:p>
          <a:p>
            <a:endParaRPr lang="en-GB" sz="1800" dirty="0">
              <a:solidFill>
                <a:schemeClr val="bg1">
                  <a:lumMod val="50000"/>
                </a:schemeClr>
              </a:solidFill>
              <a:latin typeface="+mn-lt"/>
            </a:endParaRPr>
          </a:p>
        </p:txBody>
      </p:sp>
      <p:sp>
        <p:nvSpPr>
          <p:cNvPr id="4" name="Title 3"/>
          <p:cNvSpPr>
            <a:spLocks noGrp="1"/>
          </p:cNvSpPr>
          <p:nvPr>
            <p:ph type="title"/>
          </p:nvPr>
        </p:nvSpPr>
        <p:spPr/>
        <p:txBody>
          <a:bodyPr>
            <a:normAutofit/>
          </a:bodyPr>
          <a:lstStyle/>
          <a:p>
            <a:r>
              <a:rPr lang="de-DE" dirty="0" smtClean="0">
                <a:latin typeface="+mj-lt"/>
              </a:rPr>
              <a:t>Overview</a:t>
            </a:r>
            <a:endParaRPr lang="en-GB"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
          </p:nvPr>
        </p:nvSpPr>
        <p:spPr>
          <a:xfrm>
            <a:off x="570587" y="1268760"/>
            <a:ext cx="6542654" cy="5073517"/>
          </a:xfrm>
        </p:spPr>
        <p:txBody>
          <a:bodyPr/>
          <a:lstStyle/>
          <a:p>
            <a:r>
              <a:rPr lang="en-GB" dirty="0" smtClean="0">
                <a:latin typeface="Arial Unicode MS" pitchFamily="34" charset="-128"/>
              </a:rPr>
              <a:t>Cognitive system is modelled at its underlying </a:t>
            </a:r>
            <a:r>
              <a:rPr lang="en-GB" u="sng" dirty="0" smtClean="0">
                <a:latin typeface="Arial Unicode MS" pitchFamily="34" charset="-128"/>
              </a:rPr>
              <a:t>neuronal level</a:t>
            </a:r>
            <a:r>
              <a:rPr lang="en-GB" dirty="0" smtClean="0">
                <a:latin typeface="Arial Unicode MS" pitchFamily="34" charset="-128"/>
              </a:rPr>
              <a:t> (not directly accessible for </a:t>
            </a:r>
            <a:r>
              <a:rPr lang="en-US" dirty="0" err="1" smtClean="0">
                <a:latin typeface="Arial Unicode MS" pitchFamily="34" charset="-128"/>
              </a:rPr>
              <a:t>fMRI</a:t>
            </a:r>
            <a:r>
              <a:rPr lang="en-US" dirty="0" smtClean="0">
                <a:latin typeface="Arial Unicode MS" pitchFamily="34" charset="-128"/>
              </a:rPr>
              <a:t>)</a:t>
            </a:r>
            <a:r>
              <a:rPr lang="en-GB" dirty="0" smtClean="0">
                <a:latin typeface="Arial Unicode MS" pitchFamily="34" charset="-128"/>
              </a:rPr>
              <a:t>.</a:t>
            </a:r>
          </a:p>
          <a:p>
            <a:endParaRPr lang="en-GB" dirty="0" smtClean="0">
              <a:latin typeface="Arial Unicode MS" pitchFamily="34" charset="-128"/>
            </a:endParaRPr>
          </a:p>
          <a:p>
            <a:r>
              <a:rPr lang="en-GB" dirty="0" smtClean="0">
                <a:latin typeface="Arial Unicode MS" pitchFamily="34" charset="-128"/>
              </a:rPr>
              <a:t>The modelled neuronal dynamics (</a:t>
            </a:r>
            <a:r>
              <a:rPr lang="en-GB" sz="2400" b="1" dirty="0" smtClean="0">
                <a:solidFill>
                  <a:srgbClr val="0033CC"/>
                </a:solidFill>
                <a:latin typeface="Times New Roman" pitchFamily="18" charset="0"/>
              </a:rPr>
              <a:t>x</a:t>
            </a:r>
            <a:r>
              <a:rPr lang="en-GB" dirty="0" smtClean="0">
                <a:latin typeface="Arial Unicode MS" pitchFamily="34" charset="-128"/>
              </a:rPr>
              <a:t>) are transformed </a:t>
            </a:r>
            <a:r>
              <a:rPr lang="en-US" dirty="0" smtClean="0">
                <a:latin typeface="Arial Unicode MS" pitchFamily="34" charset="-128"/>
              </a:rPr>
              <a:t>into area-specific BOLD signals (</a:t>
            </a:r>
            <a:r>
              <a:rPr lang="en-US" sz="2400" b="1" dirty="0" smtClean="0">
                <a:solidFill>
                  <a:srgbClr val="008000"/>
                </a:solidFill>
                <a:latin typeface="Times New Roman" pitchFamily="18" charset="0"/>
              </a:rPr>
              <a:t>y</a:t>
            </a:r>
            <a:r>
              <a:rPr lang="en-US" dirty="0" smtClean="0">
                <a:latin typeface="Arial Unicode MS" pitchFamily="34" charset="-128"/>
              </a:rPr>
              <a:t>) </a:t>
            </a:r>
            <a:r>
              <a:rPr lang="en-GB" dirty="0" smtClean="0">
                <a:latin typeface="Arial Unicode MS" pitchFamily="34" charset="-128"/>
              </a:rPr>
              <a:t>by a h</a:t>
            </a:r>
            <a:r>
              <a:rPr lang="en-US" dirty="0" err="1" smtClean="0">
                <a:latin typeface="Arial Unicode MS" pitchFamily="34" charset="-128"/>
              </a:rPr>
              <a:t>emodynamic</a:t>
            </a:r>
            <a:r>
              <a:rPr lang="en-GB" dirty="0" smtClean="0">
                <a:latin typeface="Arial Unicode MS" pitchFamily="34" charset="-128"/>
              </a:rPr>
              <a:t> </a:t>
            </a:r>
            <a:r>
              <a:rPr lang="en-US" dirty="0" smtClean="0">
                <a:latin typeface="Arial Unicode MS" pitchFamily="34" charset="-128"/>
              </a:rPr>
              <a:t>model (</a:t>
            </a:r>
            <a:r>
              <a:rPr lang="el-GR" sz="1800" b="1" dirty="0" smtClean="0">
                <a:latin typeface="Arial Unicode MS" pitchFamily="34" charset="-128"/>
                <a:cs typeface="Times New Roman" pitchFamily="18" charset="0"/>
              </a:rPr>
              <a:t>λ</a:t>
            </a:r>
            <a:r>
              <a:rPr lang="en-GB" dirty="0" smtClean="0">
                <a:latin typeface="Arial Unicode MS" pitchFamily="34" charset="-128"/>
              </a:rPr>
              <a:t>)</a:t>
            </a:r>
            <a:r>
              <a:rPr lang="en-US" dirty="0" smtClean="0">
                <a:latin typeface="Arial Unicode MS" pitchFamily="34" charset="-128"/>
              </a:rPr>
              <a:t>.</a:t>
            </a:r>
          </a:p>
          <a:p>
            <a:endParaRPr lang="en-US" dirty="0" smtClean="0">
              <a:latin typeface="Arial Unicode MS" pitchFamily="34" charset="-128"/>
            </a:endParaRPr>
          </a:p>
          <a:p>
            <a:pPr lvl="1"/>
            <a:r>
              <a:rPr lang="en-US" dirty="0" smtClean="0">
                <a:latin typeface="Arial Unicode MS" pitchFamily="34" charset="-128"/>
              </a:rPr>
              <a:t>Overcomes regional variability at the hemodynamic level</a:t>
            </a:r>
          </a:p>
          <a:p>
            <a:pPr lvl="1"/>
            <a:r>
              <a:rPr lang="en-US" dirty="0" smtClean="0">
                <a:latin typeface="Arial Unicode MS" pitchFamily="34" charset="-128"/>
              </a:rPr>
              <a:t>DCM not based on temporal precedence at measurement level</a:t>
            </a:r>
          </a:p>
          <a:p>
            <a:endParaRPr lang="en-US" dirty="0" smtClean="0">
              <a:latin typeface="Arial Unicode MS" pitchFamily="34" charset="-128"/>
            </a:endParaRPr>
          </a:p>
          <a:p>
            <a:endParaRPr lang="en-GB" dirty="0"/>
          </a:p>
        </p:txBody>
      </p:sp>
      <p:sp>
        <p:nvSpPr>
          <p:cNvPr id="14" name="Title 13"/>
          <p:cNvSpPr>
            <a:spLocks noGrp="1"/>
          </p:cNvSpPr>
          <p:nvPr>
            <p:ph type="title"/>
          </p:nvPr>
        </p:nvSpPr>
        <p:spPr/>
        <p:txBody>
          <a:bodyPr/>
          <a:lstStyle/>
          <a:p>
            <a:r>
              <a:rPr lang="en-GB" dirty="0" smtClean="0"/>
              <a:t>DCM: Neuronal and hemodynamic level</a:t>
            </a:r>
            <a:endParaRPr lang="en-GB" dirty="0"/>
          </a:p>
        </p:txBody>
      </p:sp>
      <p:grpSp>
        <p:nvGrpSpPr>
          <p:cNvPr id="2" name="Group 3"/>
          <p:cNvGrpSpPr>
            <a:grpSpLocks/>
          </p:cNvGrpSpPr>
          <p:nvPr/>
        </p:nvGrpSpPr>
        <p:grpSpPr bwMode="auto">
          <a:xfrm>
            <a:off x="7558091" y="1695453"/>
            <a:ext cx="2159000" cy="4333875"/>
            <a:chOff x="4761" y="1068"/>
            <a:chExt cx="1360" cy="2730"/>
          </a:xfrm>
        </p:grpSpPr>
        <p:sp>
          <p:nvSpPr>
            <p:cNvPr id="18" name="Line 4"/>
            <p:cNvSpPr>
              <a:spLocks noChangeAspect="1" noChangeShapeType="1"/>
            </p:cNvSpPr>
            <p:nvPr/>
          </p:nvSpPr>
          <p:spPr bwMode="auto">
            <a:xfrm flipH="1">
              <a:off x="5439" y="1695"/>
              <a:ext cx="4" cy="1679"/>
            </a:xfrm>
            <a:prstGeom prst="line">
              <a:avLst/>
            </a:prstGeom>
            <a:noFill/>
            <a:ln w="76200">
              <a:solidFill>
                <a:srgbClr val="A2B4CA"/>
              </a:solidFill>
              <a:round/>
              <a:headEnd/>
              <a:tailEnd type="triangle" w="med" len="med"/>
            </a:ln>
          </p:spPr>
          <p:txBody>
            <a:bodyPr/>
            <a:lstStyle/>
            <a:p>
              <a:endParaRPr lang="en-US"/>
            </a:p>
          </p:txBody>
        </p:sp>
        <p:sp>
          <p:nvSpPr>
            <p:cNvPr id="19" name="Rectangle 5"/>
            <p:cNvSpPr>
              <a:spLocks noChangeAspect="1" noChangeArrowheads="1"/>
            </p:cNvSpPr>
            <p:nvPr/>
          </p:nvSpPr>
          <p:spPr bwMode="auto">
            <a:xfrm>
              <a:off x="4761" y="2067"/>
              <a:ext cx="1360" cy="809"/>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4800" b="0">
                  <a:solidFill>
                    <a:srgbClr val="FFFFFF"/>
                  </a:solidFill>
                  <a:latin typeface="Arial Unicode MS" pitchFamily="34" charset="-128"/>
                  <a:cs typeface="Times New Roman" pitchFamily="18" charset="0"/>
                </a:rPr>
                <a:t>λ</a:t>
              </a:r>
            </a:p>
          </p:txBody>
        </p:sp>
        <p:sp>
          <p:nvSpPr>
            <p:cNvPr id="20" name="Text Box 6"/>
            <p:cNvSpPr txBox="1">
              <a:spLocks noChangeAspect="1" noChangeArrowheads="1"/>
            </p:cNvSpPr>
            <p:nvPr/>
          </p:nvSpPr>
          <p:spPr bwMode="auto">
            <a:xfrm>
              <a:off x="5275" y="1068"/>
              <a:ext cx="334" cy="582"/>
            </a:xfrm>
            <a:prstGeom prst="rect">
              <a:avLst/>
            </a:prstGeom>
            <a:noFill/>
            <a:ln w="9525">
              <a:noFill/>
              <a:miter lim="800000"/>
              <a:headEnd/>
              <a:tailEnd/>
            </a:ln>
          </p:spPr>
          <p:txBody>
            <a:bodyPr wrap="none">
              <a:spAutoFit/>
            </a:bodyPr>
            <a:lstStyle/>
            <a:p>
              <a:pPr eaLnBrk="0" hangingPunct="0"/>
              <a:r>
                <a:rPr lang="en-GB" sz="5400" dirty="0" smtClean="0">
                  <a:solidFill>
                    <a:srgbClr val="0033CC"/>
                  </a:solidFill>
                  <a:latin typeface="Times New Roman" pitchFamily="18" charset="0"/>
                  <a:cs typeface="Arial" charset="0"/>
                </a:rPr>
                <a:t>x</a:t>
              </a:r>
              <a:endParaRPr lang="en-US" sz="5400" dirty="0">
                <a:solidFill>
                  <a:srgbClr val="0033CC"/>
                </a:solidFill>
                <a:latin typeface="Times New Roman" pitchFamily="18" charset="0"/>
                <a:cs typeface="Arial" charset="0"/>
              </a:endParaRPr>
            </a:p>
          </p:txBody>
        </p:sp>
        <p:sp>
          <p:nvSpPr>
            <p:cNvPr id="21" name="Text Box 7"/>
            <p:cNvSpPr txBox="1">
              <a:spLocks noChangeAspect="1" noChangeArrowheads="1"/>
            </p:cNvSpPr>
            <p:nvPr/>
          </p:nvSpPr>
          <p:spPr bwMode="auto">
            <a:xfrm>
              <a:off x="5275" y="3216"/>
              <a:ext cx="347" cy="582"/>
            </a:xfrm>
            <a:prstGeom prst="rect">
              <a:avLst/>
            </a:prstGeom>
            <a:noFill/>
            <a:ln w="9525">
              <a:noFill/>
              <a:miter lim="800000"/>
              <a:headEnd/>
              <a:tailEnd/>
            </a:ln>
          </p:spPr>
          <p:txBody>
            <a:bodyPr wrap="none">
              <a:spAutoFit/>
            </a:bodyPr>
            <a:lstStyle/>
            <a:p>
              <a:pPr eaLnBrk="0" hangingPunct="0"/>
              <a:r>
                <a:rPr lang="en-GB" sz="5400" dirty="0">
                  <a:solidFill>
                    <a:srgbClr val="008000"/>
                  </a:solidFill>
                  <a:latin typeface="Times New Roman" pitchFamily="18" charset="0"/>
                  <a:cs typeface="Arial" charset="0"/>
                </a:rPr>
                <a:t>y</a:t>
              </a:r>
              <a:endParaRPr lang="en-US" sz="5400" dirty="0">
                <a:solidFill>
                  <a:srgbClr val="008000"/>
                </a:solidFill>
                <a:latin typeface="Times New Roman" pitchFamily="18" charset="0"/>
                <a:cs typeface="Arial" charset="0"/>
              </a:endParaRPr>
            </a:p>
          </p:txBody>
        </p:sp>
      </p:grpSp>
      <p:sp>
        <p:nvSpPr>
          <p:cNvPr id="10" name="Rectangle 9"/>
          <p:cNvSpPr>
            <a:spLocks noChangeArrowheads="1"/>
          </p:cNvSpPr>
          <p:nvPr/>
        </p:nvSpPr>
        <p:spPr bwMode="auto">
          <a:xfrm>
            <a:off x="444502" y="2276599"/>
            <a:ext cx="6812753" cy="1368425"/>
          </a:xfrm>
          <a:prstGeom prst="rect">
            <a:avLst/>
          </a:prstGeom>
          <a:noFill/>
          <a:ln w="19050">
            <a:solidFill>
              <a:srgbClr val="0033CC"/>
            </a:solidFill>
            <a:prstDash val="dash"/>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t>DCM: Neuronal and hemodynamic level</a:t>
            </a:r>
            <a:endParaRPr lang="en-GB" dirty="0"/>
          </a:p>
        </p:txBody>
      </p:sp>
      <p:grpSp>
        <p:nvGrpSpPr>
          <p:cNvPr id="2" name="Group 3"/>
          <p:cNvGrpSpPr>
            <a:grpSpLocks/>
          </p:cNvGrpSpPr>
          <p:nvPr/>
        </p:nvGrpSpPr>
        <p:grpSpPr bwMode="auto">
          <a:xfrm>
            <a:off x="7558091" y="1695453"/>
            <a:ext cx="2159000" cy="4333875"/>
            <a:chOff x="4761" y="1068"/>
            <a:chExt cx="1360" cy="2730"/>
          </a:xfrm>
        </p:grpSpPr>
        <p:sp>
          <p:nvSpPr>
            <p:cNvPr id="18" name="Line 4"/>
            <p:cNvSpPr>
              <a:spLocks noChangeAspect="1" noChangeShapeType="1"/>
            </p:cNvSpPr>
            <p:nvPr/>
          </p:nvSpPr>
          <p:spPr bwMode="auto">
            <a:xfrm flipH="1">
              <a:off x="5439" y="1695"/>
              <a:ext cx="4" cy="1679"/>
            </a:xfrm>
            <a:prstGeom prst="line">
              <a:avLst/>
            </a:prstGeom>
            <a:noFill/>
            <a:ln w="76200">
              <a:solidFill>
                <a:srgbClr val="A2B4CA"/>
              </a:solidFill>
              <a:round/>
              <a:headEnd/>
              <a:tailEnd type="triangle" w="med" len="med"/>
            </a:ln>
          </p:spPr>
          <p:txBody>
            <a:bodyPr/>
            <a:lstStyle/>
            <a:p>
              <a:endParaRPr lang="en-US"/>
            </a:p>
          </p:txBody>
        </p:sp>
        <p:sp>
          <p:nvSpPr>
            <p:cNvPr id="19" name="Rectangle 5"/>
            <p:cNvSpPr>
              <a:spLocks noChangeAspect="1" noChangeArrowheads="1"/>
            </p:cNvSpPr>
            <p:nvPr/>
          </p:nvSpPr>
          <p:spPr bwMode="auto">
            <a:xfrm>
              <a:off x="4761" y="2067"/>
              <a:ext cx="1360" cy="809"/>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4800" b="0">
                  <a:solidFill>
                    <a:srgbClr val="FFFFFF"/>
                  </a:solidFill>
                  <a:latin typeface="Arial Unicode MS" pitchFamily="34" charset="-128"/>
                  <a:cs typeface="Times New Roman" pitchFamily="18" charset="0"/>
                </a:rPr>
                <a:t>λ</a:t>
              </a:r>
            </a:p>
          </p:txBody>
        </p:sp>
        <p:sp>
          <p:nvSpPr>
            <p:cNvPr id="20" name="Text Box 6"/>
            <p:cNvSpPr txBox="1">
              <a:spLocks noChangeAspect="1" noChangeArrowheads="1"/>
            </p:cNvSpPr>
            <p:nvPr/>
          </p:nvSpPr>
          <p:spPr bwMode="auto">
            <a:xfrm>
              <a:off x="5275" y="1068"/>
              <a:ext cx="334" cy="582"/>
            </a:xfrm>
            <a:prstGeom prst="rect">
              <a:avLst/>
            </a:prstGeom>
            <a:noFill/>
            <a:ln w="9525">
              <a:noFill/>
              <a:miter lim="800000"/>
              <a:headEnd/>
              <a:tailEnd/>
            </a:ln>
          </p:spPr>
          <p:txBody>
            <a:bodyPr wrap="none">
              <a:spAutoFit/>
            </a:bodyPr>
            <a:lstStyle/>
            <a:p>
              <a:pPr eaLnBrk="0" hangingPunct="0"/>
              <a:r>
                <a:rPr lang="en-GB" sz="5400" dirty="0" smtClean="0">
                  <a:solidFill>
                    <a:srgbClr val="0033CC"/>
                  </a:solidFill>
                  <a:latin typeface="Times New Roman" pitchFamily="18" charset="0"/>
                  <a:cs typeface="Arial" charset="0"/>
                </a:rPr>
                <a:t>x</a:t>
              </a:r>
              <a:endParaRPr lang="en-US" sz="5400" dirty="0">
                <a:solidFill>
                  <a:srgbClr val="0033CC"/>
                </a:solidFill>
                <a:latin typeface="Times New Roman" pitchFamily="18" charset="0"/>
                <a:cs typeface="Arial" charset="0"/>
              </a:endParaRPr>
            </a:p>
          </p:txBody>
        </p:sp>
        <p:sp>
          <p:nvSpPr>
            <p:cNvPr id="21" name="Text Box 7"/>
            <p:cNvSpPr txBox="1">
              <a:spLocks noChangeAspect="1" noChangeArrowheads="1"/>
            </p:cNvSpPr>
            <p:nvPr/>
          </p:nvSpPr>
          <p:spPr bwMode="auto">
            <a:xfrm>
              <a:off x="5275" y="3216"/>
              <a:ext cx="347" cy="582"/>
            </a:xfrm>
            <a:prstGeom prst="rect">
              <a:avLst/>
            </a:prstGeom>
            <a:noFill/>
            <a:ln w="9525">
              <a:noFill/>
              <a:miter lim="800000"/>
              <a:headEnd/>
              <a:tailEnd/>
            </a:ln>
          </p:spPr>
          <p:txBody>
            <a:bodyPr wrap="none">
              <a:spAutoFit/>
            </a:bodyPr>
            <a:lstStyle/>
            <a:p>
              <a:pPr eaLnBrk="0" hangingPunct="0"/>
              <a:r>
                <a:rPr lang="en-GB" sz="5400" dirty="0">
                  <a:solidFill>
                    <a:srgbClr val="008000"/>
                  </a:solidFill>
                  <a:latin typeface="Times New Roman" pitchFamily="18" charset="0"/>
                  <a:cs typeface="Arial" charset="0"/>
                </a:rPr>
                <a:t>y</a:t>
              </a:r>
              <a:endParaRPr lang="en-US" sz="5400" dirty="0">
                <a:solidFill>
                  <a:srgbClr val="008000"/>
                </a:solidFill>
                <a:latin typeface="Times New Roman" pitchFamily="18" charset="0"/>
                <a:cs typeface="Arial" charset="0"/>
              </a:endParaRPr>
            </a:p>
          </p:txBody>
        </p:sp>
      </p:grpSp>
      <p:pic>
        <p:nvPicPr>
          <p:cNvPr id="12" name="Picture 11"/>
          <p:cNvPicPr>
            <a:picLocks noChangeAspect="1"/>
          </p:cNvPicPr>
          <p:nvPr/>
        </p:nvPicPr>
        <p:blipFill>
          <a:blip r:embed="rId3" cstate="print"/>
          <a:stretch>
            <a:fillRect/>
          </a:stretch>
        </p:blipFill>
        <p:spPr>
          <a:xfrm>
            <a:off x="416496" y="1216285"/>
            <a:ext cx="6930560" cy="4156841"/>
          </a:xfrm>
          <a:prstGeom prst="rect">
            <a:avLst/>
          </a:prstGeom>
        </p:spPr>
      </p:pic>
      <p:sp>
        <p:nvSpPr>
          <p:cNvPr id="13" name="Oval Callout 12"/>
          <p:cNvSpPr/>
          <p:nvPr/>
        </p:nvSpPr>
        <p:spPr bwMode="auto">
          <a:xfrm>
            <a:off x="1270625" y="3212609"/>
            <a:ext cx="5761428" cy="2880687"/>
          </a:xfrm>
          <a:prstGeom prst="wedgeEllipseCallout">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rPr>
              <a:t>“Connectivity analysis applied directly on fMRI signals failed because hemodynamics</a:t>
            </a:r>
            <a:r>
              <a:rPr kumimoji="0" lang="en-US" b="1" i="0" u="none" strike="noStrike" cap="none" normalizeH="0" dirty="0" smtClean="0">
                <a:ln>
                  <a:noFill/>
                </a:ln>
                <a:solidFill>
                  <a:schemeClr val="tx1"/>
                </a:solidFill>
                <a:effectLst/>
              </a:rPr>
              <a:t> varied between regions, rendering temporal precedence irrelevant”  ….The neural driver was identified using DCM, where the</a:t>
            </a:r>
            <a:r>
              <a:rPr lang="en-US" b="1" dirty="0" smtClean="0"/>
              <a:t>se effects are accounted for…</a:t>
            </a:r>
            <a:endParaRPr kumimoji="0" lang="en-US" b="1" i="0" u="none" strike="noStrike" cap="none" normalizeH="0" baseline="0" dirty="0" smtClean="0">
              <a:ln>
                <a:noFill/>
              </a:ln>
              <a:solidFill>
                <a:schemeClr val="tx1"/>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3"/>
          <p:cNvSpPr>
            <a:spLocks noGrp="1" noChangeArrowheads="1"/>
          </p:cNvSpPr>
          <p:nvPr>
            <p:ph type="title"/>
          </p:nvPr>
        </p:nvSpPr>
        <p:spPr/>
        <p:txBody>
          <a:bodyPr>
            <a:normAutofit/>
          </a:bodyPr>
          <a:lstStyle/>
          <a:p>
            <a:pPr eaLnBrk="1" hangingPunct="1"/>
            <a:r>
              <a:rPr lang="en-GB" dirty="0" smtClean="0">
                <a:latin typeface="+mj-lt"/>
                <a:ea typeface="Arial Unicode MS" pitchFamily="34" charset="-128"/>
                <a:cs typeface="Arial Unicode MS" pitchFamily="34" charset="-128"/>
              </a:rPr>
              <a:t>The h</a:t>
            </a:r>
            <a:r>
              <a:rPr lang="en-US" dirty="0" err="1" smtClean="0">
                <a:latin typeface="+mj-lt"/>
                <a:ea typeface="Arial Unicode MS" pitchFamily="34" charset="-128"/>
                <a:cs typeface="Arial Unicode MS" pitchFamily="34" charset="-128"/>
              </a:rPr>
              <a:t>emodynamic</a:t>
            </a:r>
            <a:r>
              <a:rPr lang="en-US" dirty="0" smtClean="0">
                <a:latin typeface="+mj-lt"/>
                <a:ea typeface="Arial Unicode MS" pitchFamily="34" charset="-128"/>
                <a:cs typeface="Arial Unicode MS" pitchFamily="34" charset="-128"/>
              </a:rPr>
              <a:t> “Balloon” model</a:t>
            </a:r>
          </a:p>
        </p:txBody>
      </p:sp>
      <p:pic>
        <p:nvPicPr>
          <p:cNvPr id="70664" name="Picture 8"/>
          <p:cNvPicPr>
            <a:picLocks noChangeAspect="1" noChangeArrowheads="1"/>
          </p:cNvPicPr>
          <p:nvPr/>
        </p:nvPicPr>
        <p:blipFill>
          <a:blip r:embed="rId3"/>
          <a:srcRect l="9450" t="15479" r="35032" b="8336"/>
          <a:stretch>
            <a:fillRect/>
          </a:stretch>
        </p:blipFill>
        <p:spPr bwMode="auto">
          <a:xfrm>
            <a:off x="632520" y="908720"/>
            <a:ext cx="6380886" cy="5472608"/>
          </a:xfrm>
          <a:prstGeom prst="rect">
            <a:avLst/>
          </a:prstGeom>
          <a:noFill/>
          <a:ln w="9525">
            <a:noFill/>
            <a:miter lim="800000"/>
            <a:headEnd/>
            <a:tailEnd/>
          </a:ln>
        </p:spPr>
      </p:pic>
      <p:pic>
        <p:nvPicPr>
          <p:cNvPr id="24" name="Picture 8"/>
          <p:cNvPicPr>
            <a:picLocks noChangeAspect="1" noChangeArrowheads="1"/>
          </p:cNvPicPr>
          <p:nvPr/>
        </p:nvPicPr>
        <p:blipFill>
          <a:blip r:embed="rId3"/>
          <a:srcRect l="69102" t="15592" r="9045" b="8336"/>
          <a:stretch>
            <a:fillRect/>
          </a:stretch>
        </p:blipFill>
        <p:spPr bwMode="auto">
          <a:xfrm>
            <a:off x="7262455" y="908720"/>
            <a:ext cx="2515081" cy="5472000"/>
          </a:xfrm>
          <a:prstGeom prst="rect">
            <a:avLst/>
          </a:prstGeom>
          <a:noFill/>
          <a:ln w="9525">
            <a:noFill/>
            <a:miter lim="800000"/>
            <a:headEnd/>
            <a:tailEnd/>
          </a:ln>
        </p:spPr>
      </p:pic>
      <p:sp>
        <p:nvSpPr>
          <p:cNvPr id="23" name="Content Placeholder 22"/>
          <p:cNvSpPr>
            <a:spLocks noGrp="1"/>
          </p:cNvSpPr>
          <p:nvPr>
            <p:ph sz="quarter" idx="1"/>
          </p:nvPr>
        </p:nvSpPr>
        <p:spPr>
          <a:xfrm>
            <a:off x="4808984" y="3656691"/>
            <a:ext cx="2160240" cy="2724637"/>
          </a:xfrm>
          <a:solidFill>
            <a:schemeClr val="bg1"/>
          </a:solidFill>
          <a:ln w="38100">
            <a:solidFill>
              <a:srgbClr val="AD23A3"/>
            </a:solidFill>
          </a:ln>
        </p:spPr>
        <p:txBody>
          <a:bodyPr>
            <a:normAutofit/>
          </a:bodyPr>
          <a:lstStyle/>
          <a:p>
            <a:r>
              <a:rPr lang="en-GB" sz="1800" dirty="0" smtClean="0">
                <a:latin typeface="+mn-lt"/>
                <a:ea typeface="Arial Unicode MS" pitchFamily="34" charset="-128"/>
                <a:cs typeface="Arial Unicode MS" pitchFamily="34" charset="-128"/>
              </a:rPr>
              <a:t>3 h</a:t>
            </a:r>
            <a:r>
              <a:rPr lang="en-US" sz="1800" dirty="0" smtClean="0">
                <a:latin typeface="+mn-lt"/>
                <a:ea typeface="Arial Unicode MS" pitchFamily="34" charset="-128"/>
                <a:cs typeface="Arial Unicode MS" pitchFamily="34" charset="-128"/>
              </a:rPr>
              <a:t>e</a:t>
            </a:r>
            <a:r>
              <a:rPr lang="en-GB" sz="1800" dirty="0" err="1" smtClean="0">
                <a:latin typeface="+mn-lt"/>
                <a:ea typeface="Arial Unicode MS" pitchFamily="34" charset="-128"/>
                <a:cs typeface="Arial Unicode MS" pitchFamily="34" charset="-128"/>
              </a:rPr>
              <a:t>modynamic</a:t>
            </a:r>
            <a:r>
              <a:rPr lang="en-GB" sz="1800" dirty="0" smtClean="0">
                <a:latin typeface="+mn-lt"/>
                <a:ea typeface="Arial Unicode MS" pitchFamily="34" charset="-128"/>
                <a:cs typeface="Arial Unicode MS" pitchFamily="34" charset="-128"/>
              </a:rPr>
              <a:t> parameters</a:t>
            </a:r>
          </a:p>
          <a:p>
            <a:r>
              <a:rPr lang="en-US" sz="1800" dirty="0" smtClean="0">
                <a:latin typeface="+mn-lt"/>
                <a:sym typeface="Symbol" pitchFamily="18" charset="2"/>
              </a:rPr>
              <a:t>Region-specific HRFs</a:t>
            </a:r>
            <a:endParaRPr lang="en-GB" sz="1800" dirty="0" smtClean="0">
              <a:latin typeface="+mn-lt"/>
              <a:ea typeface="Arial Unicode MS" pitchFamily="34" charset="-128"/>
              <a:cs typeface="Arial Unicode MS" pitchFamily="34" charset="-128"/>
            </a:endParaRPr>
          </a:p>
          <a:p>
            <a:r>
              <a:rPr lang="en-GB" sz="1800" dirty="0" smtClean="0">
                <a:latin typeface="+mn-lt"/>
                <a:ea typeface="Arial Unicode MS" pitchFamily="34" charset="-128"/>
                <a:cs typeface="Arial Unicode MS" pitchFamily="34" charset="-128"/>
              </a:rPr>
              <a:t>Important for model fitting, but of no interest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p:txBody>
          <a:bodyPr>
            <a:normAutofit/>
          </a:bodyPr>
          <a:lstStyle/>
          <a:p>
            <a:pPr eaLnBrk="1" hangingPunct="1"/>
            <a:r>
              <a:rPr lang="en-GB" dirty="0" smtClean="0">
                <a:latin typeface="+mj-lt"/>
                <a:ea typeface="Arial Unicode MS" pitchFamily="34" charset="-128"/>
                <a:cs typeface="Arial Unicode MS" pitchFamily="34" charset="-128"/>
              </a:rPr>
              <a:t>Hemodynamic model</a:t>
            </a:r>
            <a:endParaRPr lang="en-US" dirty="0" smtClean="0">
              <a:latin typeface="+mj-lt"/>
              <a:ea typeface="Arial Unicode MS" pitchFamily="34" charset="-128"/>
              <a:cs typeface="Arial Unicode MS" pitchFamily="34" charset="-128"/>
            </a:endParaRPr>
          </a:p>
        </p:txBody>
      </p:sp>
      <p:sp>
        <p:nvSpPr>
          <p:cNvPr id="36868" name="Text Box 8"/>
          <p:cNvSpPr txBox="1">
            <a:spLocks noChangeArrowheads="1"/>
          </p:cNvSpPr>
          <p:nvPr/>
        </p:nvSpPr>
        <p:spPr bwMode="auto">
          <a:xfrm>
            <a:off x="1398768" y="5591175"/>
            <a:ext cx="2724150" cy="701731"/>
          </a:xfrm>
          <a:prstGeom prst="rect">
            <a:avLst/>
          </a:prstGeom>
          <a:noFill/>
          <a:ln w="9525">
            <a:noFill/>
            <a:miter lim="800000"/>
            <a:headEnd/>
            <a:tailEnd/>
          </a:ln>
        </p:spPr>
        <p:txBody>
          <a:bodyPr>
            <a:spAutoFit/>
          </a:bodyPr>
          <a:lstStyle/>
          <a:p>
            <a:pPr eaLnBrk="0" hangingPunct="0">
              <a:lnSpc>
                <a:spcPct val="110000"/>
              </a:lnSpc>
            </a:pPr>
            <a:r>
              <a:rPr lang="en-GB" b="1" dirty="0" smtClean="0">
                <a:solidFill>
                  <a:srgbClr val="0000FF"/>
                </a:solidFill>
                <a:latin typeface="Arial Unicode MS" pitchFamily="34" charset="-128"/>
                <a:ea typeface="Arial Unicode MS" pitchFamily="34" charset="-128"/>
                <a:cs typeface="Arial Unicode MS" pitchFamily="34" charset="-128"/>
              </a:rPr>
              <a:t>Z: neuronal </a:t>
            </a:r>
            <a:r>
              <a:rPr lang="en-GB" b="1" dirty="0">
                <a:solidFill>
                  <a:srgbClr val="0000FF"/>
                </a:solidFill>
                <a:latin typeface="Arial Unicode MS" pitchFamily="34" charset="-128"/>
                <a:ea typeface="Arial Unicode MS" pitchFamily="34" charset="-128"/>
                <a:cs typeface="Arial Unicode MS" pitchFamily="34" charset="-128"/>
              </a:rPr>
              <a:t>activity</a:t>
            </a:r>
          </a:p>
          <a:p>
            <a:pPr eaLnBrk="0" hangingPunct="0">
              <a:lnSpc>
                <a:spcPct val="110000"/>
              </a:lnSpc>
            </a:pPr>
            <a:r>
              <a:rPr lang="en-GB" b="1" dirty="0" smtClean="0">
                <a:solidFill>
                  <a:srgbClr val="C00000"/>
                </a:solidFill>
                <a:latin typeface="Arial Unicode MS" pitchFamily="34" charset="-128"/>
                <a:ea typeface="Arial Unicode MS" pitchFamily="34" charset="-128"/>
                <a:cs typeface="Arial Unicode MS" pitchFamily="34" charset="-128"/>
              </a:rPr>
              <a:t>Y: BOLD response</a:t>
            </a:r>
            <a:endParaRPr lang="en-GB" b="1" dirty="0">
              <a:solidFill>
                <a:srgbClr val="C00000"/>
              </a:solidFill>
              <a:latin typeface="Arial Unicode MS" pitchFamily="34" charset="-128"/>
              <a:ea typeface="Arial Unicode MS" pitchFamily="34" charset="-128"/>
              <a:cs typeface="Arial Unicode MS" pitchFamily="34" charset="-128"/>
            </a:endParaRPr>
          </a:p>
        </p:txBody>
      </p:sp>
      <p:sp>
        <p:nvSpPr>
          <p:cNvPr id="36869" name="Text Box 25"/>
          <p:cNvSpPr txBox="1">
            <a:spLocks noChangeArrowheads="1"/>
          </p:cNvSpPr>
          <p:nvPr/>
        </p:nvSpPr>
        <p:spPr bwMode="auto">
          <a:xfrm>
            <a:off x="560512" y="1052736"/>
            <a:ext cx="4070938" cy="1615827"/>
          </a:xfrm>
          <a:prstGeom prst="rect">
            <a:avLst/>
          </a:prstGeom>
          <a:noFill/>
          <a:ln w="9525" algn="ctr">
            <a:noFill/>
            <a:miter lim="800000"/>
            <a:headEnd/>
            <a:tailEnd/>
          </a:ln>
        </p:spPr>
        <p:txBody>
          <a:bodyPr>
            <a:spAutoFit/>
          </a:bodyPr>
          <a:lstStyle/>
          <a:p>
            <a:pPr eaLnBrk="0" hangingPunct="0">
              <a:spcBef>
                <a:spcPct val="50000"/>
              </a:spcBef>
            </a:pPr>
            <a:r>
              <a:rPr lang="en-GB" sz="2200" dirty="0" smtClean="0">
                <a:ea typeface="Arial Unicode MS" pitchFamily="34" charset="-128"/>
                <a:cs typeface="Arial Unicode MS" pitchFamily="34" charset="-128"/>
              </a:rPr>
              <a:t>y represents the simulated observation of the bold response, including noise, i.e. </a:t>
            </a:r>
          </a:p>
          <a:p>
            <a:pPr eaLnBrk="0" hangingPunct="0">
              <a:spcBef>
                <a:spcPct val="50000"/>
              </a:spcBef>
            </a:pPr>
            <a:r>
              <a:rPr lang="en-GB" sz="2200" b="0" i="1" dirty="0" smtClean="0">
                <a:ea typeface="Arial Unicode MS" pitchFamily="34" charset="-128"/>
                <a:cs typeface="Arial Unicode MS" pitchFamily="34" charset="-128"/>
              </a:rPr>
              <a:t>y = h(u,</a:t>
            </a:r>
            <a:r>
              <a:rPr lang="el-GR" sz="2200" b="0" i="1" dirty="0">
                <a:ea typeface="Arial Unicode MS" pitchFamily="34" charset="-128"/>
                <a:cs typeface="Arial Unicode MS" pitchFamily="34" charset="-128"/>
              </a:rPr>
              <a:t>θ</a:t>
            </a:r>
            <a:r>
              <a:rPr lang="en-GB" sz="2200" b="0" i="1" dirty="0" smtClean="0">
                <a:ea typeface="Arial Unicode MS" pitchFamily="34" charset="-128"/>
                <a:cs typeface="Arial Unicode MS" pitchFamily="34" charset="-128"/>
              </a:rPr>
              <a:t>)+e</a:t>
            </a:r>
            <a:endParaRPr lang="el-GR" sz="2200" b="0" dirty="0">
              <a:ea typeface="Arial Unicode MS" pitchFamily="34" charset="-128"/>
              <a:cs typeface="Arial Unicode MS" pitchFamily="34" charset="-128"/>
            </a:endParaRPr>
          </a:p>
        </p:txBody>
      </p:sp>
      <p:sp>
        <p:nvSpPr>
          <p:cNvPr id="2025495" name="Rectangle 6"/>
          <p:cNvSpPr>
            <a:spLocks noChangeArrowheads="1"/>
          </p:cNvSpPr>
          <p:nvPr/>
        </p:nvSpPr>
        <p:spPr bwMode="auto">
          <a:xfrm>
            <a:off x="3892269" y="3163034"/>
            <a:ext cx="1436612" cy="553998"/>
          </a:xfrm>
          <a:prstGeom prst="rect">
            <a:avLst/>
          </a:prstGeom>
          <a:noFill/>
          <a:ln w="9525" algn="ctr">
            <a:noFill/>
            <a:miter lim="800000"/>
            <a:headEnd/>
            <a:tailEnd/>
          </a:ln>
        </p:spPr>
        <p:txBody>
          <a:bodyPr wrap="none">
            <a:spAutoFit/>
          </a:bodyPr>
          <a:lstStyle/>
          <a:p>
            <a:pPr algn="ctr" eaLnBrk="0" hangingPunct="0">
              <a:spcBef>
                <a:spcPct val="50000"/>
              </a:spcBef>
            </a:pPr>
            <a:r>
              <a:rPr lang="en-GB" sz="1200" b="0" dirty="0">
                <a:solidFill>
                  <a:srgbClr val="CC0000"/>
                </a:solidFill>
                <a:latin typeface="Arial Unicode MS" pitchFamily="34" charset="-128"/>
                <a:ea typeface="Arial Unicode MS" pitchFamily="34" charset="-128"/>
                <a:cs typeface="Arial Unicode MS" pitchFamily="34" charset="-128"/>
              </a:rPr>
              <a:t>BOLD</a:t>
            </a:r>
          </a:p>
          <a:p>
            <a:pPr algn="ctr" eaLnBrk="0" hangingPunct="0">
              <a:spcBef>
                <a:spcPct val="50000"/>
              </a:spcBef>
            </a:pPr>
            <a:r>
              <a:rPr lang="en-GB" sz="1200" dirty="0">
                <a:solidFill>
                  <a:srgbClr val="CC0000"/>
                </a:solidFill>
                <a:latin typeface="Arial Unicode MS" pitchFamily="34" charset="-128"/>
                <a:ea typeface="Arial Unicode MS" pitchFamily="34" charset="-128"/>
                <a:cs typeface="Arial Unicode MS" pitchFamily="34" charset="-128"/>
              </a:rPr>
              <a:t>(</a:t>
            </a:r>
            <a:r>
              <a:rPr lang="en-GB" sz="1200" dirty="0" smtClean="0">
                <a:solidFill>
                  <a:srgbClr val="CC0000"/>
                </a:solidFill>
                <a:latin typeface="Arial Unicode MS" pitchFamily="34" charset="-128"/>
                <a:ea typeface="Arial Unicode MS" pitchFamily="34" charset="-128"/>
                <a:cs typeface="Arial Unicode MS" pitchFamily="34" charset="-128"/>
              </a:rPr>
              <a:t>with noise added)</a:t>
            </a:r>
            <a:endParaRPr lang="en-GB" sz="1200" dirty="0">
              <a:solidFill>
                <a:srgbClr val="CC0000"/>
              </a:solidFill>
              <a:latin typeface="Arial Unicode MS" pitchFamily="34" charset="-128"/>
              <a:ea typeface="Arial Unicode MS" pitchFamily="34" charset="-128"/>
              <a:cs typeface="Arial Unicode MS" pitchFamily="34" charset="-128"/>
            </a:endParaRPr>
          </a:p>
        </p:txBody>
      </p:sp>
      <p:sp>
        <p:nvSpPr>
          <p:cNvPr id="2025496" name="Rectangle 7"/>
          <p:cNvSpPr>
            <a:spLocks noChangeArrowheads="1"/>
          </p:cNvSpPr>
          <p:nvPr/>
        </p:nvSpPr>
        <p:spPr bwMode="auto">
          <a:xfrm>
            <a:off x="3884625" y="4747210"/>
            <a:ext cx="1436612" cy="553998"/>
          </a:xfrm>
          <a:prstGeom prst="rect">
            <a:avLst/>
          </a:prstGeom>
          <a:noFill/>
          <a:ln w="9525" algn="ctr">
            <a:noFill/>
            <a:miter lim="800000"/>
            <a:headEnd/>
            <a:tailEnd/>
          </a:ln>
        </p:spPr>
        <p:txBody>
          <a:bodyPr wrap="none">
            <a:spAutoFit/>
          </a:bodyPr>
          <a:lstStyle/>
          <a:p>
            <a:pPr algn="ctr" eaLnBrk="0" hangingPunct="0">
              <a:spcBef>
                <a:spcPct val="50000"/>
              </a:spcBef>
            </a:pPr>
            <a:r>
              <a:rPr lang="en-GB" sz="1200" b="0" dirty="0">
                <a:solidFill>
                  <a:srgbClr val="CC0000"/>
                </a:solidFill>
                <a:latin typeface="Arial Unicode MS" pitchFamily="34" charset="-128"/>
                <a:ea typeface="Arial Unicode MS" pitchFamily="34" charset="-128"/>
                <a:cs typeface="Arial Unicode MS" pitchFamily="34" charset="-128"/>
              </a:rPr>
              <a:t>BOLD</a:t>
            </a:r>
          </a:p>
          <a:p>
            <a:pPr algn="ctr" eaLnBrk="0" hangingPunct="0">
              <a:spcBef>
                <a:spcPct val="50000"/>
              </a:spcBef>
            </a:pPr>
            <a:r>
              <a:rPr lang="en-GB" sz="1200" dirty="0">
                <a:solidFill>
                  <a:srgbClr val="CC0000"/>
                </a:solidFill>
                <a:latin typeface="Arial Unicode MS" pitchFamily="34" charset="-128"/>
                <a:ea typeface="Arial Unicode MS" pitchFamily="34" charset="-128"/>
                <a:cs typeface="Arial Unicode MS" pitchFamily="34" charset="-128"/>
              </a:rPr>
              <a:t>(</a:t>
            </a:r>
            <a:r>
              <a:rPr lang="en-GB" sz="1200" dirty="0" smtClean="0">
                <a:solidFill>
                  <a:srgbClr val="CC0000"/>
                </a:solidFill>
                <a:latin typeface="Arial Unicode MS" pitchFamily="34" charset="-128"/>
                <a:ea typeface="Arial Unicode MS" pitchFamily="34" charset="-128"/>
                <a:cs typeface="Arial Unicode MS" pitchFamily="34" charset="-128"/>
              </a:rPr>
              <a:t>with noise added)</a:t>
            </a:r>
            <a:endParaRPr lang="en-GB" sz="1200" dirty="0">
              <a:solidFill>
                <a:srgbClr val="CC0000"/>
              </a:solidFill>
              <a:latin typeface="Arial Unicode MS" pitchFamily="34" charset="-128"/>
              <a:ea typeface="Arial Unicode MS" pitchFamily="34" charset="-128"/>
              <a:cs typeface="Arial Unicode MS" pitchFamily="34" charset="-128"/>
            </a:endParaRPr>
          </a:p>
        </p:txBody>
      </p:sp>
      <p:grpSp>
        <p:nvGrpSpPr>
          <p:cNvPr id="2" name="Group 43"/>
          <p:cNvGrpSpPr>
            <a:grpSpLocks/>
          </p:cNvGrpSpPr>
          <p:nvPr/>
        </p:nvGrpSpPr>
        <p:grpSpPr bwMode="auto">
          <a:xfrm>
            <a:off x="663177" y="2633761"/>
            <a:ext cx="2777655" cy="2613025"/>
            <a:chOff x="326" y="1451"/>
            <a:chExt cx="1817" cy="1646"/>
          </a:xfrm>
        </p:grpSpPr>
        <p:sp>
          <p:nvSpPr>
            <p:cNvPr id="36874" name="Oval 7"/>
            <p:cNvSpPr>
              <a:spLocks noChangeArrowheads="1"/>
            </p:cNvSpPr>
            <p:nvPr/>
          </p:nvSpPr>
          <p:spPr bwMode="auto">
            <a:xfrm>
              <a:off x="1807" y="1937"/>
              <a:ext cx="336" cy="336"/>
            </a:xfrm>
            <a:prstGeom prst="ellipse">
              <a:avLst/>
            </a:prstGeom>
            <a:gradFill rotWithShape="1">
              <a:gsLst>
                <a:gs pos="0">
                  <a:srgbClr val="CC0000"/>
                </a:gs>
                <a:gs pos="100000">
                  <a:srgbClr val="5E0000"/>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36875" name="Text Box 8"/>
            <p:cNvSpPr txBox="1">
              <a:spLocks noChangeArrowheads="1"/>
            </p:cNvSpPr>
            <p:nvPr/>
          </p:nvSpPr>
          <p:spPr bwMode="auto">
            <a:xfrm>
              <a:off x="1862" y="1942"/>
              <a:ext cx="251" cy="252"/>
            </a:xfrm>
            <a:prstGeom prst="rect">
              <a:avLst/>
            </a:prstGeom>
            <a:noFill/>
            <a:ln w="9525">
              <a:noFill/>
              <a:miter lim="800000"/>
              <a:headEnd/>
              <a:tailEnd/>
            </a:ln>
          </p:spPr>
          <p:txBody>
            <a:bodyPr wrap="none">
              <a:spAutoFit/>
            </a:bodyPr>
            <a:lstStyle/>
            <a:p>
              <a:pPr eaLnBrk="0" hangingPunct="0"/>
              <a:r>
                <a:rPr lang="en-US" sz="2000" i="1" dirty="0" smtClean="0">
                  <a:solidFill>
                    <a:schemeClr val="bg1"/>
                  </a:solidFill>
                  <a:latin typeface="Times New Roman" pitchFamily="18" charset="0"/>
                  <a:cs typeface="Arial" charset="0"/>
                </a:rPr>
                <a:t>y</a:t>
              </a:r>
              <a:r>
                <a:rPr lang="en-US" sz="2000" i="1" baseline="-25000" dirty="0" smtClean="0">
                  <a:solidFill>
                    <a:schemeClr val="bg1"/>
                  </a:solidFill>
                  <a:latin typeface="Times New Roman" pitchFamily="18" charset="0"/>
                  <a:cs typeface="Arial" charset="0"/>
                </a:rPr>
                <a:t>1</a:t>
              </a:r>
              <a:endParaRPr lang="en-US" sz="2000" i="1" dirty="0">
                <a:solidFill>
                  <a:schemeClr val="bg1"/>
                </a:solidFill>
                <a:latin typeface="Times New Roman" pitchFamily="18" charset="0"/>
                <a:cs typeface="Arial" charset="0"/>
              </a:endParaRPr>
            </a:p>
          </p:txBody>
        </p:sp>
        <p:sp>
          <p:nvSpPr>
            <p:cNvPr id="36876" name="Oval 9"/>
            <p:cNvSpPr>
              <a:spLocks noChangeArrowheads="1"/>
            </p:cNvSpPr>
            <p:nvPr/>
          </p:nvSpPr>
          <p:spPr bwMode="auto">
            <a:xfrm>
              <a:off x="1807" y="2761"/>
              <a:ext cx="336" cy="336"/>
            </a:xfrm>
            <a:prstGeom prst="ellipse">
              <a:avLst/>
            </a:prstGeom>
            <a:gradFill rotWithShape="1">
              <a:gsLst>
                <a:gs pos="0">
                  <a:srgbClr val="CC0000"/>
                </a:gs>
                <a:gs pos="100000">
                  <a:srgbClr val="5E0000"/>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36877" name="Text Box 10"/>
            <p:cNvSpPr txBox="1">
              <a:spLocks noChangeArrowheads="1"/>
            </p:cNvSpPr>
            <p:nvPr/>
          </p:nvSpPr>
          <p:spPr bwMode="auto">
            <a:xfrm>
              <a:off x="1870" y="2774"/>
              <a:ext cx="251" cy="252"/>
            </a:xfrm>
            <a:prstGeom prst="rect">
              <a:avLst/>
            </a:prstGeom>
            <a:noFill/>
            <a:ln w="9525">
              <a:noFill/>
              <a:miter lim="800000"/>
              <a:headEnd/>
              <a:tailEnd/>
            </a:ln>
          </p:spPr>
          <p:txBody>
            <a:bodyPr wrap="none">
              <a:spAutoFit/>
            </a:bodyPr>
            <a:lstStyle/>
            <a:p>
              <a:pPr eaLnBrk="0" hangingPunct="0"/>
              <a:r>
                <a:rPr lang="en-GB" sz="2000" i="1" dirty="0" smtClean="0">
                  <a:solidFill>
                    <a:schemeClr val="bg1"/>
                  </a:solidFill>
                  <a:latin typeface="Times New Roman" pitchFamily="18" charset="0"/>
                  <a:cs typeface="Arial" charset="0"/>
                </a:rPr>
                <a:t>y</a:t>
              </a:r>
              <a:r>
                <a:rPr lang="en-GB" sz="2000" i="1" baseline="-25000" dirty="0" smtClean="0">
                  <a:solidFill>
                    <a:schemeClr val="bg1"/>
                  </a:solidFill>
                  <a:latin typeface="Times New Roman" pitchFamily="18" charset="0"/>
                  <a:cs typeface="Arial" charset="0"/>
                </a:rPr>
                <a:t>2</a:t>
              </a:r>
              <a:endParaRPr lang="en-US" sz="2000" i="1" dirty="0">
                <a:solidFill>
                  <a:schemeClr val="bg1"/>
                </a:solidFill>
                <a:latin typeface="Times New Roman" pitchFamily="18" charset="0"/>
                <a:cs typeface="Arial" charset="0"/>
              </a:endParaRPr>
            </a:p>
          </p:txBody>
        </p:sp>
        <p:sp>
          <p:nvSpPr>
            <p:cNvPr id="36878" name="Oval 11"/>
            <p:cNvSpPr>
              <a:spLocks noChangeArrowheads="1"/>
            </p:cNvSpPr>
            <p:nvPr/>
          </p:nvSpPr>
          <p:spPr bwMode="auto">
            <a:xfrm>
              <a:off x="943" y="1937"/>
              <a:ext cx="336" cy="336"/>
            </a:xfrm>
            <a:prstGeom prst="ellipse">
              <a:avLst/>
            </a:prstGeom>
            <a:gradFill rotWithShape="1">
              <a:gsLst>
                <a:gs pos="0">
                  <a:srgbClr val="0099FF"/>
                </a:gs>
                <a:gs pos="100000">
                  <a:srgbClr val="004776"/>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36879" name="Oval 12"/>
            <p:cNvSpPr>
              <a:spLocks noChangeArrowheads="1"/>
            </p:cNvSpPr>
            <p:nvPr/>
          </p:nvSpPr>
          <p:spPr bwMode="auto">
            <a:xfrm>
              <a:off x="943" y="2761"/>
              <a:ext cx="336" cy="336"/>
            </a:xfrm>
            <a:prstGeom prst="ellipse">
              <a:avLst/>
            </a:prstGeom>
            <a:gradFill rotWithShape="1">
              <a:gsLst>
                <a:gs pos="0">
                  <a:srgbClr val="0099FF"/>
                </a:gs>
                <a:gs pos="100000">
                  <a:srgbClr val="004776"/>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cxnSp>
          <p:nvCxnSpPr>
            <p:cNvPr id="36880" name="AutoShape 13"/>
            <p:cNvCxnSpPr>
              <a:cxnSpLocks noChangeShapeType="1"/>
              <a:stCxn id="36878" idx="3"/>
              <a:endCxn id="36879" idx="1"/>
            </p:cNvCxnSpPr>
            <p:nvPr/>
          </p:nvCxnSpPr>
          <p:spPr bwMode="auto">
            <a:xfrm rot="5400000">
              <a:off x="699" y="2517"/>
              <a:ext cx="586" cy="0"/>
            </a:xfrm>
            <a:prstGeom prst="straightConnector1">
              <a:avLst/>
            </a:prstGeom>
            <a:noFill/>
            <a:ln w="9525">
              <a:solidFill>
                <a:schemeClr val="tx1"/>
              </a:solidFill>
              <a:round/>
              <a:headEnd/>
              <a:tailEnd type="triangle" w="med" len="med"/>
            </a:ln>
          </p:spPr>
        </p:cxnSp>
        <p:cxnSp>
          <p:nvCxnSpPr>
            <p:cNvPr id="36882" name="AutoShape 15"/>
            <p:cNvCxnSpPr>
              <a:cxnSpLocks noChangeShapeType="1"/>
              <a:endCxn id="36878" idx="0"/>
            </p:cNvCxnSpPr>
            <p:nvPr/>
          </p:nvCxnSpPr>
          <p:spPr bwMode="auto">
            <a:xfrm>
              <a:off x="1106" y="1663"/>
              <a:ext cx="5" cy="274"/>
            </a:xfrm>
            <a:prstGeom prst="straightConnector1">
              <a:avLst/>
            </a:prstGeom>
            <a:noFill/>
            <a:ln w="9525">
              <a:solidFill>
                <a:schemeClr val="tx1"/>
              </a:solidFill>
              <a:round/>
              <a:headEnd/>
              <a:tailEnd type="triangle" w="med" len="med"/>
            </a:ln>
          </p:spPr>
        </p:cxnSp>
        <p:sp>
          <p:nvSpPr>
            <p:cNvPr id="36883" name="Line 16"/>
            <p:cNvSpPr>
              <a:spLocks noChangeShapeType="1"/>
            </p:cNvSpPr>
            <p:nvPr/>
          </p:nvSpPr>
          <p:spPr bwMode="auto">
            <a:xfrm>
              <a:off x="502" y="2099"/>
              <a:ext cx="490" cy="410"/>
            </a:xfrm>
            <a:prstGeom prst="line">
              <a:avLst/>
            </a:prstGeom>
            <a:noFill/>
            <a:ln w="9525" cap="rnd">
              <a:solidFill>
                <a:schemeClr val="tx1"/>
              </a:solidFill>
              <a:prstDash val="sysDot"/>
              <a:round/>
              <a:headEnd/>
              <a:tailEnd type="oval" w="med" len="med"/>
            </a:ln>
          </p:spPr>
          <p:txBody>
            <a:bodyPr/>
            <a:lstStyle/>
            <a:p>
              <a:endParaRPr lang="en-US"/>
            </a:p>
          </p:txBody>
        </p:sp>
        <p:cxnSp>
          <p:nvCxnSpPr>
            <p:cNvPr id="36884" name="AutoShape 17"/>
            <p:cNvCxnSpPr>
              <a:cxnSpLocks noChangeShapeType="1"/>
              <a:stCxn id="36878" idx="6"/>
              <a:endCxn id="36874" idx="2"/>
            </p:cNvCxnSpPr>
            <p:nvPr/>
          </p:nvCxnSpPr>
          <p:spPr bwMode="auto">
            <a:xfrm>
              <a:off x="1279" y="2105"/>
              <a:ext cx="528" cy="0"/>
            </a:xfrm>
            <a:prstGeom prst="straightConnector1">
              <a:avLst/>
            </a:prstGeom>
            <a:noFill/>
            <a:ln w="9525">
              <a:solidFill>
                <a:schemeClr val="tx1"/>
              </a:solidFill>
              <a:round/>
              <a:headEnd/>
              <a:tailEnd type="triangle" w="med" len="med"/>
            </a:ln>
          </p:spPr>
        </p:cxnSp>
        <p:cxnSp>
          <p:nvCxnSpPr>
            <p:cNvPr id="36885" name="AutoShape 18"/>
            <p:cNvCxnSpPr>
              <a:cxnSpLocks noChangeShapeType="1"/>
              <a:stCxn id="36879" idx="6"/>
              <a:endCxn id="36876" idx="2"/>
            </p:cNvCxnSpPr>
            <p:nvPr/>
          </p:nvCxnSpPr>
          <p:spPr bwMode="auto">
            <a:xfrm>
              <a:off x="1279" y="2929"/>
              <a:ext cx="528" cy="0"/>
            </a:xfrm>
            <a:prstGeom prst="straightConnector1">
              <a:avLst/>
            </a:prstGeom>
            <a:noFill/>
            <a:ln w="9525">
              <a:solidFill>
                <a:schemeClr val="tx1"/>
              </a:solidFill>
              <a:round/>
              <a:headEnd/>
              <a:tailEnd type="triangle" w="med" len="med"/>
            </a:ln>
          </p:spPr>
        </p:cxnSp>
        <p:sp>
          <p:nvSpPr>
            <p:cNvPr id="36886" name="Text Box 20"/>
            <p:cNvSpPr txBox="1">
              <a:spLocks noChangeArrowheads="1"/>
            </p:cNvSpPr>
            <p:nvPr/>
          </p:nvSpPr>
          <p:spPr bwMode="auto">
            <a:xfrm>
              <a:off x="987" y="1451"/>
              <a:ext cx="260" cy="233"/>
            </a:xfrm>
            <a:prstGeom prst="rect">
              <a:avLst/>
            </a:prstGeom>
            <a:solidFill>
              <a:schemeClr val="bg1"/>
            </a:solidFill>
            <a:ln w="9525">
              <a:noFill/>
              <a:miter lim="800000"/>
              <a:headEnd/>
              <a:tailEnd/>
            </a:ln>
          </p:spPr>
          <p:txBody>
            <a:bodyPr wrap="none">
              <a:spAutoFit/>
            </a:bodyPr>
            <a:lstStyle/>
            <a:p>
              <a:pPr eaLnBrk="0" hangingPunct="0"/>
              <a:r>
                <a:rPr lang="en-US" b="0">
                  <a:latin typeface="Arial Unicode MS" pitchFamily="34" charset="-128"/>
                  <a:cs typeface="Arial" charset="0"/>
                </a:rPr>
                <a:t>u</a:t>
              </a:r>
              <a:r>
                <a:rPr lang="en-US" b="0" baseline="-25000">
                  <a:latin typeface="Arial Unicode MS" pitchFamily="34" charset="-128"/>
                  <a:cs typeface="Arial" charset="0"/>
                </a:rPr>
                <a:t>1</a:t>
              </a:r>
              <a:endParaRPr lang="en-US" b="0">
                <a:latin typeface="Arial Unicode MS" pitchFamily="34" charset="-128"/>
                <a:cs typeface="Arial" charset="0"/>
              </a:endParaRPr>
            </a:p>
          </p:txBody>
        </p:sp>
        <p:sp>
          <p:nvSpPr>
            <p:cNvPr id="36887" name="Text Box 21"/>
            <p:cNvSpPr txBox="1">
              <a:spLocks noChangeArrowheads="1"/>
            </p:cNvSpPr>
            <p:nvPr/>
          </p:nvSpPr>
          <p:spPr bwMode="auto">
            <a:xfrm>
              <a:off x="326" y="1856"/>
              <a:ext cx="260" cy="233"/>
            </a:xfrm>
            <a:prstGeom prst="rect">
              <a:avLst/>
            </a:prstGeom>
            <a:solidFill>
              <a:schemeClr val="bg1"/>
            </a:solidFill>
            <a:ln w="9525">
              <a:noFill/>
              <a:miter lim="800000"/>
              <a:headEnd/>
              <a:tailEnd/>
            </a:ln>
          </p:spPr>
          <p:txBody>
            <a:bodyPr wrap="none">
              <a:spAutoFit/>
            </a:bodyPr>
            <a:lstStyle/>
            <a:p>
              <a:pPr eaLnBrk="0" hangingPunct="0"/>
              <a:r>
                <a:rPr lang="en-US" b="0">
                  <a:latin typeface="Arial Unicode MS" pitchFamily="34" charset="-128"/>
                  <a:cs typeface="Arial" charset="0"/>
                </a:rPr>
                <a:t>u</a:t>
              </a:r>
              <a:r>
                <a:rPr lang="en-US" b="0" baseline="-25000">
                  <a:latin typeface="Arial Unicode MS" pitchFamily="34" charset="-128"/>
                  <a:cs typeface="Arial" charset="0"/>
                </a:rPr>
                <a:t>2</a:t>
              </a:r>
              <a:endParaRPr lang="en-US" b="0">
                <a:latin typeface="Arial Unicode MS" pitchFamily="34" charset="-128"/>
                <a:cs typeface="Arial" charset="0"/>
              </a:endParaRPr>
            </a:p>
          </p:txBody>
        </p:sp>
        <p:sp>
          <p:nvSpPr>
            <p:cNvPr id="36888" name="Text Box 22"/>
            <p:cNvSpPr txBox="1">
              <a:spLocks noChangeArrowheads="1"/>
            </p:cNvSpPr>
            <p:nvPr/>
          </p:nvSpPr>
          <p:spPr bwMode="auto">
            <a:xfrm>
              <a:off x="1016" y="1952"/>
              <a:ext cx="241" cy="252"/>
            </a:xfrm>
            <a:prstGeom prst="rect">
              <a:avLst/>
            </a:prstGeom>
            <a:noFill/>
            <a:ln w="9525">
              <a:noFill/>
              <a:miter lim="800000"/>
              <a:headEnd/>
              <a:tailEnd/>
            </a:ln>
          </p:spPr>
          <p:txBody>
            <a:bodyPr wrap="none">
              <a:spAutoFit/>
            </a:bodyPr>
            <a:lstStyle/>
            <a:p>
              <a:pPr eaLnBrk="0" hangingPunct="0"/>
              <a:r>
                <a:rPr lang="en-US" sz="2000" i="1">
                  <a:latin typeface="Times New Roman" pitchFamily="18" charset="0"/>
                  <a:cs typeface="Arial" charset="0"/>
                </a:rPr>
                <a:t>z</a:t>
              </a:r>
              <a:r>
                <a:rPr lang="en-US" sz="2000" i="1" baseline="-25000">
                  <a:latin typeface="Times New Roman" pitchFamily="18" charset="0"/>
                  <a:cs typeface="Arial" charset="0"/>
                </a:rPr>
                <a:t>1</a:t>
              </a:r>
              <a:endParaRPr lang="en-US" sz="2000" i="1">
                <a:latin typeface="Times New Roman" pitchFamily="18" charset="0"/>
                <a:cs typeface="Arial" charset="0"/>
              </a:endParaRPr>
            </a:p>
          </p:txBody>
        </p:sp>
        <p:sp>
          <p:nvSpPr>
            <p:cNvPr id="36889" name="Text Box 23"/>
            <p:cNvSpPr txBox="1">
              <a:spLocks noChangeArrowheads="1"/>
            </p:cNvSpPr>
            <p:nvPr/>
          </p:nvSpPr>
          <p:spPr bwMode="auto">
            <a:xfrm>
              <a:off x="998" y="2776"/>
              <a:ext cx="344" cy="252"/>
            </a:xfrm>
            <a:prstGeom prst="rect">
              <a:avLst/>
            </a:prstGeom>
            <a:noFill/>
            <a:ln w="9525">
              <a:noFill/>
              <a:miter lim="800000"/>
              <a:headEnd/>
              <a:tailEnd/>
            </a:ln>
          </p:spPr>
          <p:txBody>
            <a:bodyPr wrap="square">
              <a:spAutoFit/>
            </a:bodyPr>
            <a:lstStyle/>
            <a:p>
              <a:pPr eaLnBrk="0" hangingPunct="0"/>
              <a:r>
                <a:rPr lang="en-US" sz="2000" i="1">
                  <a:latin typeface="Times New Roman" pitchFamily="18" charset="0"/>
                  <a:cs typeface="Arial" charset="0"/>
                </a:rPr>
                <a:t>z</a:t>
              </a:r>
              <a:r>
                <a:rPr lang="en-US" sz="2000" i="1" baseline="-25000">
                  <a:latin typeface="Times New Roman" pitchFamily="18" charset="0"/>
                  <a:cs typeface="Arial" charset="0"/>
                </a:rPr>
                <a:t>2</a:t>
              </a:r>
              <a:endParaRPr lang="en-US" sz="2000" i="1">
                <a:latin typeface="Times New Roman" pitchFamily="18" charset="0"/>
                <a:cs typeface="Arial" charset="0"/>
              </a:endParaRPr>
            </a:p>
          </p:txBody>
        </p:sp>
      </p:grpSp>
      <p:pic>
        <p:nvPicPr>
          <p:cNvPr id="26" name="Picture 25"/>
          <p:cNvPicPr>
            <a:picLocks noChangeAspect="1"/>
          </p:cNvPicPr>
          <p:nvPr/>
        </p:nvPicPr>
        <p:blipFill>
          <a:blip r:embed="rId3" cstate="print"/>
          <a:srcRect l="53887" t="13653" r="5281" b="16679"/>
          <a:stretch>
            <a:fillRect/>
          </a:stretch>
        </p:blipFill>
        <p:spPr>
          <a:xfrm>
            <a:off x="5544616" y="1268760"/>
            <a:ext cx="3944888" cy="468052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54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54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5495" grpId="0"/>
      <p:bldP spid="20254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p"/>
          <p:cNvPicPr>
            <a:picLocks noChangeAspect="1" noChangeArrowheads="1"/>
          </p:cNvPicPr>
          <p:nvPr/>
        </p:nvPicPr>
        <p:blipFill>
          <a:blip r:embed="rId4" cstate="print"/>
          <a:srcRect l="3463" t="5250" r="6582" b="6814"/>
          <a:stretch>
            <a:fillRect/>
          </a:stretch>
        </p:blipFill>
        <p:spPr bwMode="auto">
          <a:xfrm>
            <a:off x="488504" y="1340768"/>
            <a:ext cx="6336704" cy="4824536"/>
          </a:xfrm>
          <a:prstGeom prst="rect">
            <a:avLst/>
          </a:prstGeom>
          <a:noFill/>
          <a:ln w="9525">
            <a:noFill/>
            <a:miter lim="800000"/>
            <a:headEnd/>
            <a:tailEnd/>
          </a:ln>
        </p:spPr>
      </p:pic>
      <p:sp>
        <p:nvSpPr>
          <p:cNvPr id="2488323" name="Rectangle 3"/>
          <p:cNvSpPr>
            <a:spLocks noChangeArrowheads="1"/>
          </p:cNvSpPr>
          <p:nvPr/>
        </p:nvSpPr>
        <p:spPr bwMode="auto">
          <a:xfrm rot="-5400000">
            <a:off x="506576" y="3699280"/>
            <a:ext cx="2880000" cy="1620000"/>
          </a:xfrm>
          <a:prstGeom prst="rect">
            <a:avLst/>
          </a:prstGeom>
          <a:noFill/>
          <a:ln w="19050" algn="ctr">
            <a:solidFill>
              <a:srgbClr val="000000"/>
            </a:solidFill>
            <a:prstDash val="sysDot"/>
            <a:miter lim="800000"/>
            <a:headEnd/>
            <a:tailEnd/>
          </a:ln>
        </p:spPr>
        <p:txBody>
          <a:bodyPr wrap="square" anchor="ctr">
            <a:spAutoFit/>
          </a:bodyPr>
          <a:lstStyle/>
          <a:p>
            <a:endParaRPr lang="en-US">
              <a:solidFill>
                <a:srgbClr val="000000"/>
              </a:solidFill>
            </a:endParaRPr>
          </a:p>
        </p:txBody>
      </p:sp>
      <p:sp>
        <p:nvSpPr>
          <p:cNvPr id="77828" name="Line 4"/>
          <p:cNvSpPr>
            <a:spLocks noChangeShapeType="1"/>
          </p:cNvSpPr>
          <p:nvPr/>
        </p:nvSpPr>
        <p:spPr bwMode="auto">
          <a:xfrm>
            <a:off x="831615" y="1466850"/>
            <a:ext cx="0" cy="954088"/>
          </a:xfrm>
          <a:prstGeom prst="line">
            <a:avLst/>
          </a:prstGeom>
          <a:noFill/>
          <a:ln w="9525">
            <a:solidFill>
              <a:schemeClr val="tx1"/>
            </a:solidFill>
            <a:round/>
            <a:headEnd/>
            <a:tailEnd/>
          </a:ln>
        </p:spPr>
        <p:txBody>
          <a:bodyPr/>
          <a:lstStyle/>
          <a:p>
            <a:endParaRPr lang="en-US"/>
          </a:p>
        </p:txBody>
      </p:sp>
      <p:sp>
        <p:nvSpPr>
          <p:cNvPr id="77829" name="Line 5"/>
          <p:cNvSpPr>
            <a:spLocks noChangeShapeType="1"/>
          </p:cNvSpPr>
          <p:nvPr/>
        </p:nvSpPr>
        <p:spPr bwMode="auto">
          <a:xfrm>
            <a:off x="834672" y="1466850"/>
            <a:ext cx="68792" cy="0"/>
          </a:xfrm>
          <a:prstGeom prst="line">
            <a:avLst/>
          </a:prstGeom>
          <a:noFill/>
          <a:ln w="9525">
            <a:solidFill>
              <a:schemeClr val="tx1"/>
            </a:solidFill>
            <a:round/>
            <a:headEnd/>
            <a:tailEnd/>
          </a:ln>
        </p:spPr>
        <p:txBody>
          <a:bodyPr/>
          <a:lstStyle/>
          <a:p>
            <a:endParaRPr lang="en-US"/>
          </a:p>
        </p:txBody>
      </p:sp>
      <p:sp>
        <p:nvSpPr>
          <p:cNvPr id="77830" name="Line 6"/>
          <p:cNvSpPr>
            <a:spLocks noChangeShapeType="1"/>
          </p:cNvSpPr>
          <p:nvPr/>
        </p:nvSpPr>
        <p:spPr bwMode="auto">
          <a:xfrm>
            <a:off x="834672" y="2424113"/>
            <a:ext cx="68792" cy="0"/>
          </a:xfrm>
          <a:prstGeom prst="line">
            <a:avLst/>
          </a:prstGeom>
          <a:noFill/>
          <a:ln w="9525">
            <a:solidFill>
              <a:schemeClr val="tx1"/>
            </a:solidFill>
            <a:round/>
            <a:headEnd/>
            <a:tailEnd/>
          </a:ln>
        </p:spPr>
        <p:txBody>
          <a:bodyPr/>
          <a:lstStyle/>
          <a:p>
            <a:endParaRPr lang="en-US"/>
          </a:p>
        </p:txBody>
      </p:sp>
      <p:sp>
        <p:nvSpPr>
          <p:cNvPr id="77831" name="Text Box 7"/>
          <p:cNvSpPr txBox="1">
            <a:spLocks noChangeArrowheads="1"/>
          </p:cNvSpPr>
          <p:nvPr/>
        </p:nvSpPr>
        <p:spPr bwMode="auto">
          <a:xfrm>
            <a:off x="518231" y="1776413"/>
            <a:ext cx="322556" cy="366712"/>
          </a:xfrm>
          <a:prstGeom prst="rect">
            <a:avLst/>
          </a:prstGeom>
          <a:noFill/>
          <a:ln w="9525" algn="ctr">
            <a:noFill/>
            <a:miter lim="800000"/>
            <a:headEnd/>
            <a:tailEnd/>
          </a:ln>
        </p:spPr>
        <p:txBody>
          <a:bodyPr wrap="none">
            <a:spAutoFit/>
          </a:bodyPr>
          <a:lstStyle/>
          <a:p>
            <a:r>
              <a:rPr lang="en-US">
                <a:solidFill>
                  <a:srgbClr val="000000"/>
                </a:solidFill>
                <a:sym typeface="Symbol" pitchFamily="18" charset="2"/>
              </a:rPr>
              <a:t>A</a:t>
            </a:r>
            <a:endParaRPr lang="en-US" baseline="-25000">
              <a:solidFill>
                <a:srgbClr val="000000"/>
              </a:solidFill>
              <a:sym typeface="Symbol" pitchFamily="18" charset="2"/>
            </a:endParaRPr>
          </a:p>
        </p:txBody>
      </p:sp>
      <p:sp>
        <p:nvSpPr>
          <p:cNvPr id="77832" name="Line 8"/>
          <p:cNvSpPr>
            <a:spLocks noChangeShapeType="1"/>
          </p:cNvSpPr>
          <p:nvPr/>
        </p:nvSpPr>
        <p:spPr bwMode="auto">
          <a:xfrm>
            <a:off x="831615" y="2441575"/>
            <a:ext cx="0" cy="604838"/>
          </a:xfrm>
          <a:prstGeom prst="line">
            <a:avLst/>
          </a:prstGeom>
          <a:noFill/>
          <a:ln w="9525">
            <a:solidFill>
              <a:schemeClr val="tx1"/>
            </a:solidFill>
            <a:round/>
            <a:headEnd/>
            <a:tailEnd/>
          </a:ln>
        </p:spPr>
        <p:txBody>
          <a:bodyPr/>
          <a:lstStyle/>
          <a:p>
            <a:endParaRPr lang="en-US"/>
          </a:p>
        </p:txBody>
      </p:sp>
      <p:sp>
        <p:nvSpPr>
          <p:cNvPr id="77833" name="Line 9"/>
          <p:cNvSpPr>
            <a:spLocks noChangeShapeType="1"/>
          </p:cNvSpPr>
          <p:nvPr/>
        </p:nvSpPr>
        <p:spPr bwMode="auto">
          <a:xfrm>
            <a:off x="834672" y="2441575"/>
            <a:ext cx="68792" cy="0"/>
          </a:xfrm>
          <a:prstGeom prst="line">
            <a:avLst/>
          </a:prstGeom>
          <a:noFill/>
          <a:ln w="9525">
            <a:solidFill>
              <a:schemeClr val="tx1"/>
            </a:solidFill>
            <a:round/>
            <a:headEnd/>
            <a:tailEnd/>
          </a:ln>
        </p:spPr>
        <p:txBody>
          <a:bodyPr/>
          <a:lstStyle/>
          <a:p>
            <a:endParaRPr lang="en-US"/>
          </a:p>
        </p:txBody>
      </p:sp>
      <p:sp>
        <p:nvSpPr>
          <p:cNvPr id="77834" name="Line 10"/>
          <p:cNvSpPr>
            <a:spLocks noChangeShapeType="1"/>
          </p:cNvSpPr>
          <p:nvPr/>
        </p:nvSpPr>
        <p:spPr bwMode="auto">
          <a:xfrm>
            <a:off x="834672" y="3048000"/>
            <a:ext cx="68792" cy="0"/>
          </a:xfrm>
          <a:prstGeom prst="line">
            <a:avLst/>
          </a:prstGeom>
          <a:noFill/>
          <a:ln w="9525">
            <a:solidFill>
              <a:schemeClr val="tx1"/>
            </a:solidFill>
            <a:round/>
            <a:headEnd/>
            <a:tailEnd/>
          </a:ln>
        </p:spPr>
        <p:txBody>
          <a:bodyPr/>
          <a:lstStyle/>
          <a:p>
            <a:endParaRPr lang="en-US"/>
          </a:p>
        </p:txBody>
      </p:sp>
      <p:sp>
        <p:nvSpPr>
          <p:cNvPr id="77835" name="Text Box 11"/>
          <p:cNvSpPr txBox="1">
            <a:spLocks noChangeArrowheads="1"/>
          </p:cNvSpPr>
          <p:nvPr/>
        </p:nvSpPr>
        <p:spPr bwMode="auto">
          <a:xfrm>
            <a:off x="515174" y="2609851"/>
            <a:ext cx="309700" cy="369332"/>
          </a:xfrm>
          <a:prstGeom prst="rect">
            <a:avLst/>
          </a:prstGeom>
          <a:noFill/>
          <a:ln w="9525" algn="ctr">
            <a:noFill/>
            <a:miter lim="800000"/>
            <a:headEnd/>
            <a:tailEnd/>
          </a:ln>
        </p:spPr>
        <p:txBody>
          <a:bodyPr wrap="none">
            <a:spAutoFit/>
          </a:bodyPr>
          <a:lstStyle/>
          <a:p>
            <a:r>
              <a:rPr lang="en-GB">
                <a:solidFill>
                  <a:srgbClr val="000000"/>
                </a:solidFill>
                <a:sym typeface="Symbol" pitchFamily="18" charset="2"/>
              </a:rPr>
              <a:t>B</a:t>
            </a:r>
            <a:endParaRPr lang="en-US" baseline="-25000">
              <a:solidFill>
                <a:srgbClr val="000000"/>
              </a:solidFill>
              <a:sym typeface="Symbol" pitchFamily="18" charset="2"/>
            </a:endParaRPr>
          </a:p>
        </p:txBody>
      </p:sp>
      <p:sp>
        <p:nvSpPr>
          <p:cNvPr id="77836" name="Line 12"/>
          <p:cNvSpPr>
            <a:spLocks noChangeShapeType="1"/>
          </p:cNvSpPr>
          <p:nvPr/>
        </p:nvSpPr>
        <p:spPr bwMode="auto">
          <a:xfrm>
            <a:off x="831615" y="3067051"/>
            <a:ext cx="0" cy="377825"/>
          </a:xfrm>
          <a:prstGeom prst="line">
            <a:avLst/>
          </a:prstGeom>
          <a:noFill/>
          <a:ln w="9525">
            <a:solidFill>
              <a:schemeClr val="tx1"/>
            </a:solidFill>
            <a:round/>
            <a:headEnd/>
            <a:tailEnd/>
          </a:ln>
        </p:spPr>
        <p:txBody>
          <a:bodyPr/>
          <a:lstStyle/>
          <a:p>
            <a:endParaRPr lang="en-US"/>
          </a:p>
        </p:txBody>
      </p:sp>
      <p:sp>
        <p:nvSpPr>
          <p:cNvPr id="77837" name="Text Box 13"/>
          <p:cNvSpPr txBox="1">
            <a:spLocks noChangeArrowheads="1"/>
          </p:cNvSpPr>
          <p:nvPr/>
        </p:nvSpPr>
        <p:spPr bwMode="auto">
          <a:xfrm>
            <a:off x="515174" y="3059113"/>
            <a:ext cx="308098" cy="369332"/>
          </a:xfrm>
          <a:prstGeom prst="rect">
            <a:avLst/>
          </a:prstGeom>
          <a:noFill/>
          <a:ln w="9525" algn="ctr">
            <a:noFill/>
            <a:miter lim="800000"/>
            <a:headEnd/>
            <a:tailEnd/>
          </a:ln>
        </p:spPr>
        <p:txBody>
          <a:bodyPr wrap="none">
            <a:spAutoFit/>
          </a:bodyPr>
          <a:lstStyle/>
          <a:p>
            <a:r>
              <a:rPr lang="en-GB">
                <a:solidFill>
                  <a:srgbClr val="000000"/>
                </a:solidFill>
                <a:sym typeface="Symbol" pitchFamily="18" charset="2"/>
              </a:rPr>
              <a:t>C</a:t>
            </a:r>
            <a:endParaRPr lang="en-US" baseline="-25000">
              <a:solidFill>
                <a:srgbClr val="000000"/>
              </a:solidFill>
              <a:sym typeface="Symbol" pitchFamily="18" charset="2"/>
            </a:endParaRPr>
          </a:p>
        </p:txBody>
      </p:sp>
      <p:sp>
        <p:nvSpPr>
          <p:cNvPr id="77838" name="Line 14"/>
          <p:cNvSpPr>
            <a:spLocks noChangeShapeType="1"/>
          </p:cNvSpPr>
          <p:nvPr/>
        </p:nvSpPr>
        <p:spPr bwMode="auto">
          <a:xfrm>
            <a:off x="831615" y="3063875"/>
            <a:ext cx="68792" cy="0"/>
          </a:xfrm>
          <a:prstGeom prst="line">
            <a:avLst/>
          </a:prstGeom>
          <a:noFill/>
          <a:ln w="9525">
            <a:solidFill>
              <a:schemeClr val="tx1"/>
            </a:solidFill>
            <a:round/>
            <a:headEnd/>
            <a:tailEnd/>
          </a:ln>
        </p:spPr>
        <p:txBody>
          <a:bodyPr/>
          <a:lstStyle/>
          <a:p>
            <a:endParaRPr lang="en-US"/>
          </a:p>
        </p:txBody>
      </p:sp>
      <p:sp>
        <p:nvSpPr>
          <p:cNvPr id="77839" name="Line 15"/>
          <p:cNvSpPr>
            <a:spLocks noChangeShapeType="1"/>
          </p:cNvSpPr>
          <p:nvPr/>
        </p:nvSpPr>
        <p:spPr bwMode="auto">
          <a:xfrm>
            <a:off x="831615" y="3448050"/>
            <a:ext cx="68792" cy="0"/>
          </a:xfrm>
          <a:prstGeom prst="line">
            <a:avLst/>
          </a:prstGeom>
          <a:noFill/>
          <a:ln w="9525">
            <a:solidFill>
              <a:schemeClr val="tx1"/>
            </a:solidFill>
            <a:round/>
            <a:headEnd/>
            <a:tailEnd/>
          </a:ln>
        </p:spPr>
        <p:txBody>
          <a:bodyPr/>
          <a:lstStyle/>
          <a:p>
            <a:endParaRPr lang="en-US"/>
          </a:p>
        </p:txBody>
      </p:sp>
      <p:sp>
        <p:nvSpPr>
          <p:cNvPr id="77840" name="Line 16"/>
          <p:cNvSpPr>
            <a:spLocks noChangeShapeType="1"/>
          </p:cNvSpPr>
          <p:nvPr/>
        </p:nvSpPr>
        <p:spPr bwMode="auto">
          <a:xfrm>
            <a:off x="830087" y="3468688"/>
            <a:ext cx="1528" cy="2036762"/>
          </a:xfrm>
          <a:prstGeom prst="line">
            <a:avLst/>
          </a:prstGeom>
          <a:noFill/>
          <a:ln w="9525">
            <a:solidFill>
              <a:schemeClr val="tx1"/>
            </a:solidFill>
            <a:round/>
            <a:headEnd/>
            <a:tailEnd/>
          </a:ln>
        </p:spPr>
        <p:txBody>
          <a:bodyPr/>
          <a:lstStyle/>
          <a:p>
            <a:endParaRPr lang="en-US"/>
          </a:p>
        </p:txBody>
      </p:sp>
      <p:sp>
        <p:nvSpPr>
          <p:cNvPr id="77841" name="Text Box 17"/>
          <p:cNvSpPr txBox="1">
            <a:spLocks noChangeArrowheads="1"/>
          </p:cNvSpPr>
          <p:nvPr/>
        </p:nvSpPr>
        <p:spPr bwMode="auto">
          <a:xfrm>
            <a:off x="513644" y="4373563"/>
            <a:ext cx="385042" cy="369332"/>
          </a:xfrm>
          <a:prstGeom prst="rect">
            <a:avLst/>
          </a:prstGeom>
          <a:noFill/>
          <a:ln w="9525" algn="ctr">
            <a:noFill/>
            <a:miter lim="800000"/>
            <a:headEnd/>
            <a:tailEnd/>
          </a:ln>
        </p:spPr>
        <p:txBody>
          <a:bodyPr wrap="none">
            <a:spAutoFit/>
          </a:bodyPr>
          <a:lstStyle/>
          <a:p>
            <a:r>
              <a:rPr lang="en-GB">
                <a:solidFill>
                  <a:srgbClr val="000000"/>
                </a:solidFill>
                <a:sym typeface="Symbol" pitchFamily="18" charset="2"/>
              </a:rPr>
              <a:t></a:t>
            </a:r>
            <a:r>
              <a:rPr lang="en-GB" baseline="30000">
                <a:solidFill>
                  <a:srgbClr val="000000"/>
                </a:solidFill>
                <a:sym typeface="Symbol" pitchFamily="18" charset="2"/>
              </a:rPr>
              <a:t>h</a:t>
            </a:r>
          </a:p>
        </p:txBody>
      </p:sp>
      <p:sp>
        <p:nvSpPr>
          <p:cNvPr id="77842" name="Line 18"/>
          <p:cNvSpPr>
            <a:spLocks noChangeShapeType="1"/>
          </p:cNvSpPr>
          <p:nvPr/>
        </p:nvSpPr>
        <p:spPr bwMode="auto">
          <a:xfrm>
            <a:off x="830087" y="3465513"/>
            <a:ext cx="68791" cy="0"/>
          </a:xfrm>
          <a:prstGeom prst="line">
            <a:avLst/>
          </a:prstGeom>
          <a:noFill/>
          <a:ln w="9525">
            <a:solidFill>
              <a:schemeClr val="tx1"/>
            </a:solidFill>
            <a:round/>
            <a:headEnd/>
            <a:tailEnd/>
          </a:ln>
        </p:spPr>
        <p:txBody>
          <a:bodyPr/>
          <a:lstStyle/>
          <a:p>
            <a:endParaRPr lang="en-US"/>
          </a:p>
        </p:txBody>
      </p:sp>
      <p:sp>
        <p:nvSpPr>
          <p:cNvPr id="77843" name="Line 19"/>
          <p:cNvSpPr>
            <a:spLocks noChangeShapeType="1"/>
          </p:cNvSpPr>
          <p:nvPr/>
        </p:nvSpPr>
        <p:spPr bwMode="auto">
          <a:xfrm>
            <a:off x="834672" y="5508625"/>
            <a:ext cx="68792" cy="0"/>
          </a:xfrm>
          <a:prstGeom prst="line">
            <a:avLst/>
          </a:prstGeom>
          <a:noFill/>
          <a:ln w="9525">
            <a:solidFill>
              <a:schemeClr val="tx1"/>
            </a:solidFill>
            <a:round/>
            <a:headEnd/>
            <a:tailEnd/>
          </a:ln>
        </p:spPr>
        <p:txBody>
          <a:bodyPr/>
          <a:lstStyle/>
          <a:p>
            <a:endParaRPr lang="en-US"/>
          </a:p>
        </p:txBody>
      </p:sp>
      <p:sp>
        <p:nvSpPr>
          <p:cNvPr id="77844" name="Line 20"/>
          <p:cNvSpPr>
            <a:spLocks noChangeShapeType="1"/>
          </p:cNvSpPr>
          <p:nvPr/>
        </p:nvSpPr>
        <p:spPr bwMode="auto">
          <a:xfrm>
            <a:off x="830087" y="5530850"/>
            <a:ext cx="1528" cy="431800"/>
          </a:xfrm>
          <a:prstGeom prst="line">
            <a:avLst/>
          </a:prstGeom>
          <a:noFill/>
          <a:ln w="9525">
            <a:solidFill>
              <a:schemeClr val="tx1"/>
            </a:solidFill>
            <a:round/>
            <a:headEnd/>
            <a:tailEnd/>
          </a:ln>
        </p:spPr>
        <p:txBody>
          <a:bodyPr/>
          <a:lstStyle/>
          <a:p>
            <a:endParaRPr lang="en-US"/>
          </a:p>
        </p:txBody>
      </p:sp>
      <p:sp>
        <p:nvSpPr>
          <p:cNvPr id="77845" name="Text Box 21"/>
          <p:cNvSpPr txBox="1">
            <a:spLocks noChangeArrowheads="1"/>
          </p:cNvSpPr>
          <p:nvPr/>
        </p:nvSpPr>
        <p:spPr bwMode="auto">
          <a:xfrm>
            <a:off x="513644" y="5524501"/>
            <a:ext cx="280846" cy="369332"/>
          </a:xfrm>
          <a:prstGeom prst="rect">
            <a:avLst/>
          </a:prstGeom>
          <a:noFill/>
          <a:ln w="9525" algn="ctr">
            <a:noFill/>
            <a:miter lim="800000"/>
            <a:headEnd/>
            <a:tailEnd/>
          </a:ln>
        </p:spPr>
        <p:txBody>
          <a:bodyPr wrap="none">
            <a:spAutoFit/>
          </a:bodyPr>
          <a:lstStyle/>
          <a:p>
            <a:r>
              <a:rPr lang="el-GR">
                <a:solidFill>
                  <a:srgbClr val="000000"/>
                </a:solidFill>
                <a:latin typeface="Times New Roman" pitchFamily="18" charset="0"/>
                <a:cs typeface="Times New Roman" pitchFamily="18" charset="0"/>
                <a:sym typeface="Symbol" pitchFamily="18" charset="2"/>
              </a:rPr>
              <a:t>ε</a:t>
            </a:r>
            <a:endParaRPr lang="el-GR" baseline="-25000">
              <a:solidFill>
                <a:srgbClr val="000000"/>
              </a:solidFill>
              <a:latin typeface="Times New Roman" pitchFamily="18" charset="0"/>
              <a:cs typeface="Times New Roman" pitchFamily="18" charset="0"/>
              <a:sym typeface="Symbol" pitchFamily="18" charset="2"/>
            </a:endParaRPr>
          </a:p>
        </p:txBody>
      </p:sp>
      <p:sp>
        <p:nvSpPr>
          <p:cNvPr id="77846" name="Line 22"/>
          <p:cNvSpPr>
            <a:spLocks noChangeShapeType="1"/>
          </p:cNvSpPr>
          <p:nvPr/>
        </p:nvSpPr>
        <p:spPr bwMode="auto">
          <a:xfrm>
            <a:off x="830087" y="5527675"/>
            <a:ext cx="68791" cy="0"/>
          </a:xfrm>
          <a:prstGeom prst="line">
            <a:avLst/>
          </a:prstGeom>
          <a:noFill/>
          <a:ln w="9525">
            <a:solidFill>
              <a:schemeClr val="tx1"/>
            </a:solidFill>
            <a:round/>
            <a:headEnd/>
            <a:tailEnd/>
          </a:ln>
        </p:spPr>
        <p:txBody>
          <a:bodyPr/>
          <a:lstStyle/>
          <a:p>
            <a:endParaRPr lang="en-US"/>
          </a:p>
        </p:txBody>
      </p:sp>
      <p:sp>
        <p:nvSpPr>
          <p:cNvPr id="77847" name="Line 23"/>
          <p:cNvSpPr>
            <a:spLocks noChangeShapeType="1"/>
          </p:cNvSpPr>
          <p:nvPr/>
        </p:nvSpPr>
        <p:spPr bwMode="auto">
          <a:xfrm>
            <a:off x="834672" y="5962650"/>
            <a:ext cx="68792" cy="0"/>
          </a:xfrm>
          <a:prstGeom prst="line">
            <a:avLst/>
          </a:prstGeom>
          <a:noFill/>
          <a:ln w="9525">
            <a:solidFill>
              <a:schemeClr val="tx1"/>
            </a:solidFill>
            <a:round/>
            <a:headEnd/>
            <a:tailEnd/>
          </a:ln>
        </p:spPr>
        <p:txBody>
          <a:bodyPr/>
          <a:lstStyle/>
          <a:p>
            <a:endParaRPr lang="en-US"/>
          </a:p>
        </p:txBody>
      </p:sp>
      <p:sp>
        <p:nvSpPr>
          <p:cNvPr id="77849" name="Text Box 25"/>
          <p:cNvSpPr txBox="1">
            <a:spLocks noChangeArrowheads="1"/>
          </p:cNvSpPr>
          <p:nvPr/>
        </p:nvSpPr>
        <p:spPr bwMode="auto">
          <a:xfrm>
            <a:off x="652371" y="6525344"/>
            <a:ext cx="3148501" cy="323165"/>
          </a:xfrm>
          <a:prstGeom prst="rect">
            <a:avLst/>
          </a:prstGeom>
          <a:noFill/>
          <a:ln w="9525">
            <a:noFill/>
            <a:miter lim="800000"/>
            <a:headEnd/>
            <a:tailEnd/>
          </a:ln>
        </p:spPr>
        <p:txBody>
          <a:bodyPr wrap="square">
            <a:spAutoFit/>
          </a:bodyPr>
          <a:lstStyle/>
          <a:p>
            <a:pPr eaLnBrk="0" hangingPunct="0"/>
            <a:r>
              <a:rPr lang="de-DE" sz="1500" b="0" dirty="0">
                <a:solidFill>
                  <a:srgbClr val="000000"/>
                </a:solidFill>
                <a:latin typeface="Times New Roman" pitchFamily="18" charset="0"/>
              </a:rPr>
              <a:t>Stephan et al. </a:t>
            </a:r>
            <a:r>
              <a:rPr lang="de-DE" sz="1500" b="0" dirty="0" smtClean="0">
                <a:solidFill>
                  <a:srgbClr val="000000"/>
                </a:solidFill>
                <a:latin typeface="Times New Roman" pitchFamily="18" charset="0"/>
              </a:rPr>
              <a:t>(2007) </a:t>
            </a:r>
            <a:r>
              <a:rPr lang="de-DE" sz="1500" b="0" i="1" dirty="0">
                <a:solidFill>
                  <a:srgbClr val="000000"/>
                </a:solidFill>
                <a:latin typeface="Times New Roman" pitchFamily="18" charset="0"/>
              </a:rPr>
              <a:t>NeuroImage</a:t>
            </a:r>
            <a:endParaRPr lang="en-US" sz="1500" b="0" i="1" dirty="0">
              <a:solidFill>
                <a:srgbClr val="000000"/>
              </a:solidFill>
              <a:latin typeface="Times New Roman" pitchFamily="18" charset="0"/>
            </a:endParaRPr>
          </a:p>
        </p:txBody>
      </p:sp>
      <p:pic>
        <p:nvPicPr>
          <p:cNvPr id="77850" name="Picture 26"/>
          <p:cNvPicPr>
            <a:picLocks noChangeAspect="1" noChangeArrowheads="1"/>
          </p:cNvPicPr>
          <p:nvPr/>
        </p:nvPicPr>
        <p:blipFill>
          <a:blip r:embed="rId5" cstate="print"/>
          <a:srcRect/>
          <a:stretch>
            <a:fillRect/>
          </a:stretch>
        </p:blipFill>
        <p:spPr bwMode="auto">
          <a:xfrm>
            <a:off x="6966303" y="2025650"/>
            <a:ext cx="2511660" cy="3081338"/>
          </a:xfrm>
          <a:prstGeom prst="rect">
            <a:avLst/>
          </a:prstGeom>
          <a:noFill/>
          <a:ln w="9525" algn="ctr">
            <a:noFill/>
            <a:miter lim="800000"/>
            <a:headEnd/>
            <a:tailEnd/>
          </a:ln>
        </p:spPr>
      </p:pic>
      <p:sp>
        <p:nvSpPr>
          <p:cNvPr id="2488347" name="Rectangle 27"/>
          <p:cNvSpPr>
            <a:spLocks noChangeArrowheads="1"/>
          </p:cNvSpPr>
          <p:nvPr/>
        </p:nvSpPr>
        <p:spPr bwMode="auto">
          <a:xfrm rot="-5400000">
            <a:off x="2847096" y="2979280"/>
            <a:ext cx="2880000" cy="3060000"/>
          </a:xfrm>
          <a:prstGeom prst="rect">
            <a:avLst/>
          </a:prstGeom>
          <a:noFill/>
          <a:ln w="19050" algn="ctr">
            <a:solidFill>
              <a:srgbClr val="000000"/>
            </a:solidFill>
            <a:prstDash val="sysDot"/>
            <a:miter lim="800000"/>
            <a:headEnd/>
            <a:tailEnd/>
          </a:ln>
        </p:spPr>
        <p:txBody>
          <a:bodyPr anchor="ctr">
            <a:spAutoFit/>
          </a:bodyPr>
          <a:lstStyle/>
          <a:p>
            <a:endParaRPr lang="en-US">
              <a:solidFill>
                <a:srgbClr val="000000"/>
              </a:solidFill>
            </a:endParaRPr>
          </a:p>
        </p:txBody>
      </p:sp>
      <p:sp>
        <p:nvSpPr>
          <p:cNvPr id="28" name="Title 27"/>
          <p:cNvSpPr>
            <a:spLocks noGrp="1"/>
          </p:cNvSpPr>
          <p:nvPr>
            <p:ph type="title"/>
          </p:nvPr>
        </p:nvSpPr>
        <p:spPr/>
        <p:txBody>
          <a:bodyPr>
            <a:noAutofit/>
          </a:bodyPr>
          <a:lstStyle/>
          <a:p>
            <a:r>
              <a:rPr lang="en-GB" sz="2400" dirty="0" smtClean="0">
                <a:solidFill>
                  <a:schemeClr val="accent1"/>
                </a:solidFill>
                <a:latin typeface="+mn-lt"/>
              </a:rPr>
              <a:t>How independent are neural and hemodynamic parameter estimates?</a:t>
            </a:r>
            <a:endParaRPr lang="en-GB" sz="2400" dirty="0">
              <a:solidFill>
                <a:schemeClr val="accent1"/>
              </a:solidFill>
              <a:latin typeface="+mn-lt"/>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23" grpId="0" animBg="1"/>
      <p:bldP spid="24883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normAutofit/>
          </a:bodyPr>
          <a:lstStyle/>
          <a:p>
            <a:pPr marL="342900" indent="-342900">
              <a:spcBef>
                <a:spcPct val="80000"/>
              </a:spcBef>
            </a:pPr>
            <a:r>
              <a:rPr lang="de-DE" dirty="0" smtClean="0">
                <a:latin typeface="+mn-lt"/>
              </a:rPr>
              <a:t>Dynamic causal models (DCMs)</a:t>
            </a:r>
          </a:p>
          <a:p>
            <a:pPr marL="742950" lvl="1" indent="-285750">
              <a:spcBef>
                <a:spcPct val="30000"/>
              </a:spcBef>
            </a:pPr>
            <a:r>
              <a:rPr lang="de-DE" dirty="0" smtClean="0">
                <a:solidFill>
                  <a:schemeClr val="bg1">
                    <a:lumMod val="50000"/>
                  </a:schemeClr>
                </a:solidFill>
                <a:latin typeface="+mn-lt"/>
              </a:rPr>
              <a:t>Basic idea</a:t>
            </a:r>
          </a:p>
          <a:p>
            <a:pPr marL="742950" lvl="1" indent="-285750">
              <a:spcBef>
                <a:spcPct val="30000"/>
              </a:spcBef>
            </a:pPr>
            <a:r>
              <a:rPr lang="de-DE" dirty="0" smtClean="0">
                <a:solidFill>
                  <a:schemeClr val="bg1">
                    <a:lumMod val="50000"/>
                  </a:schemeClr>
                </a:solidFill>
                <a:latin typeface="+mn-lt"/>
              </a:rPr>
              <a:t>Neural level</a:t>
            </a:r>
          </a:p>
          <a:p>
            <a:pPr marL="742950" lvl="1" indent="-285750">
              <a:spcBef>
                <a:spcPct val="30000"/>
              </a:spcBef>
            </a:pPr>
            <a:r>
              <a:rPr lang="de-DE" dirty="0" smtClean="0">
                <a:solidFill>
                  <a:schemeClr val="bg1">
                    <a:lumMod val="50000"/>
                  </a:schemeClr>
                </a:solidFill>
                <a:latin typeface="+mn-lt"/>
              </a:rPr>
              <a:t>Hemodynamic level</a:t>
            </a:r>
          </a:p>
          <a:p>
            <a:pPr marL="742950" lvl="1" indent="-285750">
              <a:spcBef>
                <a:spcPct val="30000"/>
              </a:spcBef>
            </a:pPr>
            <a:r>
              <a:rPr lang="de-DE" dirty="0" smtClean="0">
                <a:latin typeface="+mn-lt"/>
              </a:rPr>
              <a:t>Parameter estimation, priors &amp; inference</a:t>
            </a:r>
          </a:p>
          <a:p>
            <a:pPr marL="342900" indent="-342900">
              <a:spcBef>
                <a:spcPct val="80000"/>
              </a:spcBef>
            </a:pPr>
            <a:r>
              <a:rPr lang="de-DE" dirty="0" smtClean="0">
                <a:solidFill>
                  <a:schemeClr val="bg1">
                    <a:lumMod val="50000"/>
                  </a:schemeClr>
                </a:solidFill>
              </a:rPr>
              <a:t>Applications of DCM to fMRI data</a:t>
            </a:r>
          </a:p>
          <a:p>
            <a:pPr marL="668512" lvl="1" indent="-342900">
              <a:spcBef>
                <a:spcPct val="80000"/>
              </a:spcBef>
            </a:pPr>
            <a:r>
              <a:rPr lang="de-DE" sz="1600" dirty="0" smtClean="0">
                <a:solidFill>
                  <a:schemeClr val="bg1">
                    <a:lumMod val="50000"/>
                  </a:schemeClr>
                </a:solidFill>
              </a:rPr>
              <a:t>Attention to motion in the visual system </a:t>
            </a:r>
          </a:p>
          <a:p>
            <a:pPr marL="668512" lvl="1" indent="-342900">
              <a:spcBef>
                <a:spcPct val="80000"/>
              </a:spcBef>
            </a:pPr>
            <a:r>
              <a:rPr lang="de-DE" sz="1600" dirty="0" smtClean="0">
                <a:solidFill>
                  <a:schemeClr val="bg1">
                    <a:lumMod val="50000"/>
                  </a:schemeClr>
                </a:solidFill>
              </a:rPr>
              <a:t>Modelling synesthesia</a:t>
            </a:r>
          </a:p>
          <a:p>
            <a:pPr marL="668512" lvl="1" indent="-342900">
              <a:spcBef>
                <a:spcPct val="80000"/>
              </a:spcBef>
            </a:pPr>
            <a:r>
              <a:rPr lang="de-DE" sz="1600" dirty="0" smtClean="0">
                <a:solidFill>
                  <a:schemeClr val="bg1">
                    <a:lumMod val="50000"/>
                  </a:schemeClr>
                </a:solidFill>
              </a:rPr>
              <a:t>The Status-Quo Bias</a:t>
            </a:r>
          </a:p>
          <a:p>
            <a:endParaRPr lang="en-GB" sz="1800" dirty="0">
              <a:solidFill>
                <a:schemeClr val="bg1">
                  <a:lumMod val="50000"/>
                </a:schemeClr>
              </a:solidFill>
              <a:latin typeface="+mn-lt"/>
            </a:endParaRPr>
          </a:p>
        </p:txBody>
      </p:sp>
      <p:sp>
        <p:nvSpPr>
          <p:cNvPr id="4" name="Title 3"/>
          <p:cNvSpPr>
            <a:spLocks noGrp="1"/>
          </p:cNvSpPr>
          <p:nvPr>
            <p:ph type="title"/>
          </p:nvPr>
        </p:nvSpPr>
        <p:spPr/>
        <p:txBody>
          <a:bodyPr>
            <a:normAutofit/>
          </a:bodyPr>
          <a:lstStyle/>
          <a:p>
            <a:r>
              <a:rPr lang="de-DE" dirty="0" smtClean="0">
                <a:latin typeface="+mj-lt"/>
              </a:rPr>
              <a:t>Overview</a:t>
            </a:r>
            <a:endParaRPr lang="en-GB"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t>DCM is a Bayesian approach</a:t>
            </a:r>
            <a:endParaRPr lang="en-GB" dirty="0"/>
          </a:p>
        </p:txBody>
      </p:sp>
      <p:pic>
        <p:nvPicPr>
          <p:cNvPr id="8198" name="Picture 3" descr="bayes_2"/>
          <p:cNvPicPr>
            <a:picLocks noChangeAspect="1" noChangeArrowheads="1"/>
          </p:cNvPicPr>
          <p:nvPr/>
        </p:nvPicPr>
        <p:blipFill>
          <a:blip r:embed="rId4" cstate="print"/>
          <a:srcRect b="4976"/>
          <a:stretch>
            <a:fillRect/>
          </a:stretch>
        </p:blipFill>
        <p:spPr bwMode="auto">
          <a:xfrm>
            <a:off x="5450582" y="980728"/>
            <a:ext cx="4398962" cy="2749996"/>
          </a:xfrm>
          <a:prstGeom prst="rect">
            <a:avLst/>
          </a:prstGeom>
          <a:noFill/>
          <a:ln w="9525">
            <a:noFill/>
            <a:miter lim="800000"/>
            <a:headEnd/>
            <a:tailEnd/>
          </a:ln>
        </p:spPr>
      </p:pic>
      <p:sp>
        <p:nvSpPr>
          <p:cNvPr id="8199" name="Text Box 5"/>
          <p:cNvSpPr txBox="1">
            <a:spLocks noChangeArrowheads="1"/>
          </p:cNvSpPr>
          <p:nvPr/>
        </p:nvSpPr>
        <p:spPr bwMode="auto">
          <a:xfrm>
            <a:off x="776536" y="2551212"/>
            <a:ext cx="4271619" cy="461665"/>
          </a:xfrm>
          <a:prstGeom prst="rect">
            <a:avLst/>
          </a:prstGeom>
          <a:noFill/>
          <a:ln w="9525" algn="ctr">
            <a:noFill/>
            <a:miter lim="800000"/>
            <a:headEnd/>
            <a:tailEnd/>
          </a:ln>
        </p:spPr>
        <p:txBody>
          <a:bodyPr wrap="none">
            <a:spAutoFit/>
          </a:bodyPr>
          <a:lstStyle/>
          <a:p>
            <a:pPr eaLnBrk="0" hangingPunct="0">
              <a:spcBef>
                <a:spcPct val="50000"/>
              </a:spcBef>
            </a:pPr>
            <a:r>
              <a:rPr lang="en-GB" sz="2400" dirty="0"/>
              <a:t>posterior   </a:t>
            </a:r>
            <a:r>
              <a:rPr lang="en-GB" sz="2400" dirty="0" smtClean="0"/>
              <a:t>  </a:t>
            </a:r>
            <a:r>
              <a:rPr lang="en-GB" sz="2400" dirty="0" smtClean="0">
                <a:sym typeface="Symbol" pitchFamily="18" charset="2"/>
              </a:rPr>
              <a:t>   </a:t>
            </a:r>
            <a:r>
              <a:rPr lang="en-GB" sz="2400" dirty="0" smtClean="0"/>
              <a:t>likelihood  ∙  </a:t>
            </a:r>
            <a:r>
              <a:rPr lang="en-GB" sz="2400" dirty="0"/>
              <a:t>prior</a:t>
            </a:r>
          </a:p>
        </p:txBody>
      </p:sp>
      <p:grpSp>
        <p:nvGrpSpPr>
          <p:cNvPr id="18" name="Group 17"/>
          <p:cNvGrpSpPr/>
          <p:nvPr/>
        </p:nvGrpSpPr>
        <p:grpSpPr>
          <a:xfrm>
            <a:off x="776536" y="1039044"/>
            <a:ext cx="4392488" cy="2632358"/>
            <a:chOff x="776536" y="980728"/>
            <a:chExt cx="4392488" cy="2632358"/>
          </a:xfrm>
        </p:grpSpPr>
        <p:sp>
          <p:nvSpPr>
            <p:cNvPr id="8201" name="Line 10"/>
            <p:cNvSpPr>
              <a:spLocks noChangeShapeType="1"/>
            </p:cNvSpPr>
            <p:nvPr/>
          </p:nvSpPr>
          <p:spPr bwMode="auto">
            <a:xfrm flipH="1" flipV="1">
              <a:off x="2720752" y="1340768"/>
              <a:ext cx="288032" cy="384686"/>
            </a:xfrm>
            <a:prstGeom prst="line">
              <a:avLst/>
            </a:prstGeom>
            <a:noFill/>
            <a:ln w="38100">
              <a:solidFill>
                <a:srgbClr val="0000FF"/>
              </a:solidFill>
              <a:round/>
              <a:headEnd type="triangle"/>
              <a:tailEnd type="none" w="med" len="med"/>
            </a:ln>
          </p:spPr>
          <p:txBody>
            <a:bodyPr wrap="square">
              <a:spAutoFit/>
            </a:bodyPr>
            <a:lstStyle/>
            <a:p>
              <a:endParaRPr lang="nl-NL" dirty="0"/>
            </a:p>
          </p:txBody>
        </p:sp>
        <p:sp>
          <p:nvSpPr>
            <p:cNvPr id="8203" name="Text Box 12"/>
            <p:cNvSpPr txBox="1">
              <a:spLocks noChangeArrowheads="1"/>
            </p:cNvSpPr>
            <p:nvPr/>
          </p:nvSpPr>
          <p:spPr bwMode="auto">
            <a:xfrm>
              <a:off x="2072680" y="980728"/>
              <a:ext cx="1149289" cy="400110"/>
            </a:xfrm>
            <a:prstGeom prst="rect">
              <a:avLst/>
            </a:prstGeom>
            <a:noFill/>
            <a:ln w="9525" algn="ctr">
              <a:noFill/>
              <a:miter lim="800000"/>
              <a:headEnd/>
              <a:tailEnd/>
            </a:ln>
          </p:spPr>
          <p:txBody>
            <a:bodyPr wrap="none">
              <a:spAutoFit/>
            </a:bodyPr>
            <a:lstStyle/>
            <a:p>
              <a:pPr eaLnBrk="0" hangingPunct="0">
                <a:spcBef>
                  <a:spcPct val="50000"/>
                </a:spcBef>
              </a:pPr>
              <a:r>
                <a:rPr lang="en-GB" sz="2000" dirty="0">
                  <a:solidFill>
                    <a:srgbClr val="3333FF"/>
                  </a:solidFill>
                </a:rPr>
                <a:t>new data</a:t>
              </a:r>
            </a:p>
          </p:txBody>
        </p:sp>
        <p:sp>
          <p:nvSpPr>
            <p:cNvPr id="8202" name="Line 11"/>
            <p:cNvSpPr>
              <a:spLocks noChangeShapeType="1"/>
            </p:cNvSpPr>
            <p:nvPr/>
          </p:nvSpPr>
          <p:spPr bwMode="auto">
            <a:xfrm flipV="1">
              <a:off x="4448944" y="1340768"/>
              <a:ext cx="1" cy="432048"/>
            </a:xfrm>
            <a:prstGeom prst="line">
              <a:avLst/>
            </a:prstGeom>
            <a:noFill/>
            <a:ln w="38100">
              <a:solidFill>
                <a:srgbClr val="00CC00"/>
              </a:solidFill>
              <a:round/>
              <a:headEnd type="triangle"/>
              <a:tailEnd type="none" w="med" len="med"/>
            </a:ln>
          </p:spPr>
          <p:txBody>
            <a:bodyPr wrap="square">
              <a:spAutoFit/>
            </a:bodyPr>
            <a:lstStyle/>
            <a:p>
              <a:endParaRPr lang="nl-NL"/>
            </a:p>
          </p:txBody>
        </p:sp>
        <p:sp>
          <p:nvSpPr>
            <p:cNvPr id="8204" name="Text Box 13"/>
            <p:cNvSpPr txBox="1">
              <a:spLocks noChangeArrowheads="1"/>
            </p:cNvSpPr>
            <p:nvPr/>
          </p:nvSpPr>
          <p:spPr bwMode="auto">
            <a:xfrm>
              <a:off x="3095749" y="980728"/>
              <a:ext cx="2073275" cy="396875"/>
            </a:xfrm>
            <a:prstGeom prst="rect">
              <a:avLst/>
            </a:prstGeom>
            <a:noFill/>
            <a:ln w="9525" algn="ctr">
              <a:noFill/>
              <a:miter lim="800000"/>
              <a:headEnd/>
              <a:tailEnd/>
            </a:ln>
          </p:spPr>
          <p:txBody>
            <a:bodyPr>
              <a:spAutoFit/>
            </a:bodyPr>
            <a:lstStyle/>
            <a:p>
              <a:pPr algn="ctr" eaLnBrk="0" hangingPunct="0">
                <a:spcBef>
                  <a:spcPct val="50000"/>
                </a:spcBef>
              </a:pPr>
              <a:r>
                <a:rPr lang="en-GB" sz="2000" dirty="0">
                  <a:solidFill>
                    <a:srgbClr val="00FF00"/>
                  </a:solidFill>
                </a:rPr>
                <a:t>prior knowledge</a:t>
              </a:r>
            </a:p>
          </p:txBody>
        </p:sp>
        <p:grpSp>
          <p:nvGrpSpPr>
            <p:cNvPr id="4" name="Group 18"/>
            <p:cNvGrpSpPr/>
            <p:nvPr/>
          </p:nvGrpSpPr>
          <p:grpSpPr>
            <a:xfrm>
              <a:off x="776536" y="2924942"/>
              <a:ext cx="2353786" cy="688144"/>
              <a:chOff x="56456" y="3068959"/>
              <a:chExt cx="2353786" cy="688144"/>
            </a:xfrm>
          </p:grpSpPr>
          <p:sp>
            <p:nvSpPr>
              <p:cNvPr id="13" name="Text Box 12"/>
              <p:cNvSpPr txBox="1">
                <a:spLocks noChangeArrowheads="1"/>
              </p:cNvSpPr>
              <p:nvPr/>
            </p:nvSpPr>
            <p:spPr bwMode="auto">
              <a:xfrm>
                <a:off x="56456" y="3356993"/>
                <a:ext cx="2353786" cy="400110"/>
              </a:xfrm>
              <a:prstGeom prst="rect">
                <a:avLst/>
              </a:prstGeom>
              <a:noFill/>
              <a:ln w="9525" algn="ctr">
                <a:noFill/>
                <a:miter lim="800000"/>
                <a:headEnd/>
                <a:tailEnd/>
              </a:ln>
            </p:spPr>
            <p:txBody>
              <a:bodyPr wrap="none">
                <a:spAutoFit/>
              </a:bodyPr>
              <a:lstStyle/>
              <a:p>
                <a:pPr algn="ctr" eaLnBrk="0" hangingPunct="0">
                  <a:spcBef>
                    <a:spcPct val="50000"/>
                  </a:spcBef>
                </a:pPr>
                <a:r>
                  <a:rPr lang="en-GB" sz="2000" dirty="0" smtClean="0">
                    <a:solidFill>
                      <a:srgbClr val="FF0000"/>
                    </a:solidFill>
                  </a:rPr>
                  <a:t>parameter estimates</a:t>
                </a:r>
                <a:endParaRPr lang="en-GB" sz="2000" dirty="0">
                  <a:solidFill>
                    <a:srgbClr val="FF0000"/>
                  </a:solidFill>
                </a:endParaRPr>
              </a:p>
            </p:txBody>
          </p:sp>
          <p:sp>
            <p:nvSpPr>
              <p:cNvPr id="17" name="Line 11"/>
              <p:cNvSpPr>
                <a:spLocks noChangeShapeType="1"/>
              </p:cNvSpPr>
              <p:nvPr/>
            </p:nvSpPr>
            <p:spPr bwMode="auto">
              <a:xfrm flipH="1" flipV="1">
                <a:off x="776537" y="3068959"/>
                <a:ext cx="360039" cy="360041"/>
              </a:xfrm>
              <a:prstGeom prst="line">
                <a:avLst/>
              </a:prstGeom>
              <a:noFill/>
              <a:ln w="38100">
                <a:solidFill>
                  <a:srgbClr val="FF0000"/>
                </a:solidFill>
                <a:round/>
                <a:headEnd/>
                <a:tailEnd type="triangle" w="med" len="med"/>
              </a:ln>
            </p:spPr>
            <p:txBody>
              <a:bodyPr wrap="square">
                <a:spAutoFit/>
              </a:bodyPr>
              <a:lstStyle/>
              <a:p>
                <a:endParaRPr lang="nl-NL"/>
              </a:p>
            </p:txBody>
          </p:sp>
        </p:grpSp>
      </p:grpSp>
      <p:sp>
        <p:nvSpPr>
          <p:cNvPr id="22" name="Text Box 7"/>
          <p:cNvSpPr txBox="1">
            <a:spLocks noChangeArrowheads="1"/>
          </p:cNvSpPr>
          <p:nvPr/>
        </p:nvSpPr>
        <p:spPr bwMode="auto">
          <a:xfrm>
            <a:off x="682873" y="4293096"/>
            <a:ext cx="4702175" cy="1920875"/>
          </a:xfrm>
          <a:prstGeom prst="rect">
            <a:avLst/>
          </a:prstGeom>
          <a:noFill/>
          <a:ln w="9525" algn="ctr">
            <a:noFill/>
            <a:miter lim="800000"/>
            <a:headEnd/>
            <a:tailEnd/>
          </a:ln>
        </p:spPr>
        <p:txBody>
          <a:bodyPr>
            <a:spAutoFit/>
          </a:bodyPr>
          <a:lstStyle/>
          <a:p>
            <a:pPr eaLnBrk="0" hangingPunct="0"/>
            <a:r>
              <a:rPr lang="en-GB" sz="2000" b="0" dirty="0" err="1"/>
              <a:t>Bayes</a:t>
            </a:r>
            <a:r>
              <a:rPr lang="en-GB" sz="2000" b="0" dirty="0"/>
              <a:t> theorem allows one to formally incorporate prior knowledge into computing statistical probabilities.</a:t>
            </a:r>
          </a:p>
          <a:p>
            <a:pPr eaLnBrk="0" hangingPunct="0">
              <a:spcBef>
                <a:spcPct val="100000"/>
              </a:spcBef>
            </a:pPr>
            <a:r>
              <a:rPr lang="en-GB" sz="2000" b="0" dirty="0" smtClean="0"/>
              <a:t>Priors in </a:t>
            </a:r>
            <a:r>
              <a:rPr lang="en-GB" sz="2000" b="0" dirty="0"/>
              <a:t>DCM: </a:t>
            </a:r>
            <a:br>
              <a:rPr lang="en-GB" sz="2000" b="0" dirty="0"/>
            </a:br>
            <a:r>
              <a:rPr lang="en-GB" sz="2000" b="0" dirty="0"/>
              <a:t>empirical, principled &amp; </a:t>
            </a:r>
            <a:r>
              <a:rPr lang="en-GB" sz="2000" b="0" dirty="0" smtClean="0"/>
              <a:t>shrinkage priors</a:t>
            </a:r>
            <a:endParaRPr lang="en-GB" sz="2000" b="0" dirty="0"/>
          </a:p>
        </p:txBody>
      </p:sp>
      <p:sp>
        <p:nvSpPr>
          <p:cNvPr id="23" name="Rectangle 8"/>
          <p:cNvSpPr>
            <a:spLocks noChangeArrowheads="1"/>
          </p:cNvSpPr>
          <p:nvPr/>
        </p:nvSpPr>
        <p:spPr bwMode="auto">
          <a:xfrm>
            <a:off x="5360988" y="4293096"/>
            <a:ext cx="4610100" cy="1323439"/>
          </a:xfrm>
          <a:prstGeom prst="rect">
            <a:avLst/>
          </a:prstGeom>
          <a:noFill/>
          <a:ln w="9525" algn="ctr">
            <a:noFill/>
            <a:miter lim="800000"/>
            <a:headEnd/>
            <a:tailEnd/>
          </a:ln>
        </p:spPr>
        <p:txBody>
          <a:bodyPr>
            <a:spAutoFit/>
          </a:bodyPr>
          <a:lstStyle/>
          <a:p>
            <a:pPr eaLnBrk="0" hangingPunct="0"/>
            <a:r>
              <a:rPr lang="en-GB" sz="2000" b="0" dirty="0"/>
              <a:t>The “posterior” probability of the parameters given the data is an optimal combination of prior knowledge and new data, weighted by their relative precision.</a:t>
            </a:r>
            <a:endParaRPr lang="en-US" sz="2000" b="0" dirty="0"/>
          </a:p>
        </p:txBody>
      </p:sp>
      <p:graphicFrame>
        <p:nvGraphicFramePr>
          <p:cNvPr id="24" name="Object 23"/>
          <p:cNvGraphicFramePr>
            <a:graphicFrameLocks noChangeAspect="1"/>
          </p:cNvGraphicFramePr>
          <p:nvPr/>
        </p:nvGraphicFramePr>
        <p:xfrm>
          <a:off x="848544" y="1831132"/>
          <a:ext cx="4193407" cy="648072"/>
        </p:xfrm>
        <a:graphic>
          <a:graphicData uri="http://schemas.openxmlformats.org/presentationml/2006/ole">
            <mc:AlternateContent xmlns:mc="http://schemas.openxmlformats.org/markup-compatibility/2006">
              <mc:Choice xmlns:v="urn:schemas-microsoft-com:vml" Requires="v">
                <p:oleObj spid="_x0000_s163864" name="Equation" r:id="rId5" imgW="1396800" imgH="215640" progId="Equation.3">
                  <p:embed/>
                </p:oleObj>
              </mc:Choice>
              <mc:Fallback>
                <p:oleObj name="Equation" r:id="rId5" imgW="1396800" imgH="215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544" y="1831132"/>
                        <a:ext cx="4193407"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4" cstate="print"/>
          <a:srcRect/>
          <a:stretch>
            <a:fillRect/>
          </a:stretch>
        </p:blipFill>
        <p:spPr bwMode="auto">
          <a:xfrm>
            <a:off x="1551635" y="4786320"/>
            <a:ext cx="6790502" cy="1576387"/>
          </a:xfrm>
          <a:prstGeom prst="rect">
            <a:avLst/>
          </a:prstGeom>
          <a:noFill/>
          <a:ln w="9525" algn="ctr">
            <a:noFill/>
            <a:miter lim="800000"/>
            <a:headEnd/>
            <a:tailEnd/>
          </a:ln>
        </p:spPr>
      </p:pic>
      <p:sp>
        <p:nvSpPr>
          <p:cNvPr id="37892" name="Oval 4"/>
          <p:cNvSpPr>
            <a:spLocks noChangeArrowheads="1"/>
          </p:cNvSpPr>
          <p:nvPr/>
        </p:nvSpPr>
        <p:spPr bwMode="auto">
          <a:xfrm>
            <a:off x="7407766" y="2981052"/>
            <a:ext cx="857602" cy="839788"/>
          </a:xfrm>
          <a:prstGeom prst="ellipse">
            <a:avLst/>
          </a:prstGeom>
          <a:noFill/>
          <a:ln w="38100" algn="ctr">
            <a:solidFill>
              <a:srgbClr val="FF0000"/>
            </a:solidFill>
            <a:prstDash val="sysDot"/>
            <a:round/>
            <a:headEnd/>
            <a:tailEnd/>
          </a:ln>
        </p:spPr>
        <p:txBody>
          <a:bodyPr wrap="none" anchor="ctr"/>
          <a:lstStyle/>
          <a:p>
            <a:endParaRPr lang="en-US"/>
          </a:p>
        </p:txBody>
      </p:sp>
      <p:cxnSp>
        <p:nvCxnSpPr>
          <p:cNvPr id="37893" name="AutoShape 5"/>
          <p:cNvCxnSpPr>
            <a:cxnSpLocks noChangeShapeType="1"/>
            <a:stCxn id="37892" idx="2"/>
          </p:cNvCxnSpPr>
          <p:nvPr/>
        </p:nvCxnSpPr>
        <p:spPr bwMode="auto">
          <a:xfrm rot="10800000" flipV="1">
            <a:off x="7128016" y="3401740"/>
            <a:ext cx="261409" cy="1395412"/>
          </a:xfrm>
          <a:prstGeom prst="curvedConnector2">
            <a:avLst/>
          </a:prstGeom>
          <a:noFill/>
          <a:ln w="28575">
            <a:solidFill>
              <a:srgbClr val="FF0000"/>
            </a:solidFill>
            <a:round/>
            <a:headEnd/>
            <a:tailEnd type="triangle" w="med" len="lg"/>
          </a:ln>
        </p:spPr>
      </p:cxnSp>
      <p:grpSp>
        <p:nvGrpSpPr>
          <p:cNvPr id="2" name="Group 39"/>
          <p:cNvGrpSpPr>
            <a:grpSpLocks/>
          </p:cNvGrpSpPr>
          <p:nvPr/>
        </p:nvGrpSpPr>
        <p:grpSpPr bwMode="auto">
          <a:xfrm>
            <a:off x="5301212" y="1083997"/>
            <a:ext cx="2777654" cy="2811463"/>
            <a:chOff x="326" y="1451"/>
            <a:chExt cx="1817" cy="1771"/>
          </a:xfrm>
        </p:grpSpPr>
        <p:sp>
          <p:nvSpPr>
            <p:cNvPr id="37896" name="Oval 7"/>
            <p:cNvSpPr>
              <a:spLocks noChangeArrowheads="1"/>
            </p:cNvSpPr>
            <p:nvPr/>
          </p:nvSpPr>
          <p:spPr bwMode="auto">
            <a:xfrm>
              <a:off x="1807" y="1937"/>
              <a:ext cx="336" cy="336"/>
            </a:xfrm>
            <a:prstGeom prst="ellipse">
              <a:avLst/>
            </a:prstGeom>
            <a:gradFill rotWithShape="1">
              <a:gsLst>
                <a:gs pos="0">
                  <a:srgbClr val="CC0000"/>
                </a:gs>
                <a:gs pos="100000">
                  <a:srgbClr val="5E0000"/>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37897" name="Text Box 8"/>
            <p:cNvSpPr txBox="1">
              <a:spLocks noChangeArrowheads="1"/>
            </p:cNvSpPr>
            <p:nvPr/>
          </p:nvSpPr>
          <p:spPr bwMode="auto">
            <a:xfrm>
              <a:off x="1862" y="1942"/>
              <a:ext cx="251" cy="252"/>
            </a:xfrm>
            <a:prstGeom prst="rect">
              <a:avLst/>
            </a:prstGeom>
            <a:noFill/>
            <a:ln w="9525">
              <a:noFill/>
              <a:miter lim="800000"/>
              <a:headEnd/>
              <a:tailEnd/>
            </a:ln>
          </p:spPr>
          <p:txBody>
            <a:bodyPr wrap="none">
              <a:spAutoFit/>
            </a:bodyPr>
            <a:lstStyle/>
            <a:p>
              <a:pPr eaLnBrk="0" hangingPunct="0"/>
              <a:r>
                <a:rPr lang="en-US" sz="2000" i="1">
                  <a:latin typeface="Times New Roman" pitchFamily="18" charset="0"/>
                  <a:cs typeface="Arial" charset="0"/>
                </a:rPr>
                <a:t>y</a:t>
              </a:r>
              <a:r>
                <a:rPr lang="en-US" sz="2000" i="1" baseline="-25000">
                  <a:latin typeface="Times New Roman" pitchFamily="18" charset="0"/>
                  <a:cs typeface="Arial" charset="0"/>
                </a:rPr>
                <a:t>1</a:t>
              </a:r>
              <a:endParaRPr lang="en-US" sz="2000" i="1">
                <a:latin typeface="Times New Roman" pitchFamily="18" charset="0"/>
                <a:cs typeface="Arial" charset="0"/>
              </a:endParaRPr>
            </a:p>
          </p:txBody>
        </p:sp>
        <p:sp>
          <p:nvSpPr>
            <p:cNvPr id="37898" name="Oval 9"/>
            <p:cNvSpPr>
              <a:spLocks noChangeArrowheads="1"/>
            </p:cNvSpPr>
            <p:nvPr/>
          </p:nvSpPr>
          <p:spPr bwMode="auto">
            <a:xfrm>
              <a:off x="1807" y="2761"/>
              <a:ext cx="336" cy="336"/>
            </a:xfrm>
            <a:prstGeom prst="ellipse">
              <a:avLst/>
            </a:prstGeom>
            <a:gradFill rotWithShape="1">
              <a:gsLst>
                <a:gs pos="0">
                  <a:srgbClr val="CC0000"/>
                </a:gs>
                <a:gs pos="100000">
                  <a:srgbClr val="5E0000"/>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37899" name="Text Box 10"/>
            <p:cNvSpPr txBox="1">
              <a:spLocks noChangeArrowheads="1"/>
            </p:cNvSpPr>
            <p:nvPr/>
          </p:nvSpPr>
          <p:spPr bwMode="auto">
            <a:xfrm>
              <a:off x="1870" y="2774"/>
              <a:ext cx="251" cy="252"/>
            </a:xfrm>
            <a:prstGeom prst="rect">
              <a:avLst/>
            </a:prstGeom>
            <a:noFill/>
            <a:ln w="9525">
              <a:noFill/>
              <a:miter lim="800000"/>
              <a:headEnd/>
              <a:tailEnd/>
            </a:ln>
          </p:spPr>
          <p:txBody>
            <a:bodyPr wrap="none">
              <a:spAutoFit/>
            </a:bodyPr>
            <a:lstStyle/>
            <a:p>
              <a:pPr eaLnBrk="0" hangingPunct="0"/>
              <a:r>
                <a:rPr lang="en-GB" sz="2000" i="1">
                  <a:latin typeface="Times New Roman" pitchFamily="18" charset="0"/>
                  <a:cs typeface="Arial" charset="0"/>
                </a:rPr>
                <a:t>y</a:t>
              </a:r>
              <a:r>
                <a:rPr lang="en-GB" sz="2000" i="1" baseline="-25000">
                  <a:latin typeface="Times New Roman" pitchFamily="18" charset="0"/>
                  <a:cs typeface="Arial" charset="0"/>
                </a:rPr>
                <a:t>2</a:t>
              </a:r>
              <a:endParaRPr lang="en-US" sz="2000" i="1">
                <a:latin typeface="Times New Roman" pitchFamily="18" charset="0"/>
                <a:cs typeface="Arial" charset="0"/>
              </a:endParaRPr>
            </a:p>
          </p:txBody>
        </p:sp>
        <p:sp>
          <p:nvSpPr>
            <p:cNvPr id="37900" name="Oval 11"/>
            <p:cNvSpPr>
              <a:spLocks noChangeArrowheads="1"/>
            </p:cNvSpPr>
            <p:nvPr/>
          </p:nvSpPr>
          <p:spPr bwMode="auto">
            <a:xfrm>
              <a:off x="943" y="1937"/>
              <a:ext cx="336" cy="336"/>
            </a:xfrm>
            <a:prstGeom prst="ellipse">
              <a:avLst/>
            </a:prstGeom>
            <a:gradFill rotWithShape="1">
              <a:gsLst>
                <a:gs pos="0">
                  <a:srgbClr val="0099FF"/>
                </a:gs>
                <a:gs pos="100000">
                  <a:srgbClr val="004776"/>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37901" name="Oval 12"/>
            <p:cNvSpPr>
              <a:spLocks noChangeArrowheads="1"/>
            </p:cNvSpPr>
            <p:nvPr/>
          </p:nvSpPr>
          <p:spPr bwMode="auto">
            <a:xfrm>
              <a:off x="943" y="2761"/>
              <a:ext cx="336" cy="336"/>
            </a:xfrm>
            <a:prstGeom prst="ellipse">
              <a:avLst/>
            </a:prstGeom>
            <a:gradFill rotWithShape="1">
              <a:gsLst>
                <a:gs pos="0">
                  <a:srgbClr val="0099FF"/>
                </a:gs>
                <a:gs pos="100000">
                  <a:srgbClr val="004776"/>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cxnSp>
          <p:nvCxnSpPr>
            <p:cNvPr id="37902" name="AutoShape 13"/>
            <p:cNvCxnSpPr>
              <a:cxnSpLocks noChangeShapeType="1"/>
              <a:stCxn id="37900" idx="3"/>
              <a:endCxn id="37901" idx="1"/>
            </p:cNvCxnSpPr>
            <p:nvPr/>
          </p:nvCxnSpPr>
          <p:spPr bwMode="auto">
            <a:xfrm rot="5400000">
              <a:off x="699" y="2517"/>
              <a:ext cx="586" cy="0"/>
            </a:xfrm>
            <a:prstGeom prst="straightConnector1">
              <a:avLst/>
            </a:prstGeom>
            <a:noFill/>
            <a:ln w="9525">
              <a:solidFill>
                <a:schemeClr val="tx1"/>
              </a:solidFill>
              <a:round/>
              <a:headEnd/>
              <a:tailEnd type="triangle" w="med" len="med"/>
            </a:ln>
          </p:spPr>
        </p:cxnSp>
        <p:cxnSp>
          <p:nvCxnSpPr>
            <p:cNvPr id="37904" name="AutoShape 15"/>
            <p:cNvCxnSpPr>
              <a:cxnSpLocks noChangeShapeType="1"/>
              <a:endCxn id="37900" idx="0"/>
            </p:cNvCxnSpPr>
            <p:nvPr/>
          </p:nvCxnSpPr>
          <p:spPr bwMode="auto">
            <a:xfrm>
              <a:off x="1106" y="1663"/>
              <a:ext cx="5" cy="274"/>
            </a:xfrm>
            <a:prstGeom prst="straightConnector1">
              <a:avLst/>
            </a:prstGeom>
            <a:noFill/>
            <a:ln w="9525">
              <a:solidFill>
                <a:schemeClr val="tx1"/>
              </a:solidFill>
              <a:round/>
              <a:headEnd/>
              <a:tailEnd type="triangle" w="med" len="med"/>
            </a:ln>
          </p:spPr>
        </p:cxnSp>
        <p:sp>
          <p:nvSpPr>
            <p:cNvPr id="37905" name="Line 16"/>
            <p:cNvSpPr>
              <a:spLocks noChangeShapeType="1"/>
            </p:cNvSpPr>
            <p:nvPr/>
          </p:nvSpPr>
          <p:spPr bwMode="auto">
            <a:xfrm>
              <a:off x="502" y="2099"/>
              <a:ext cx="490" cy="410"/>
            </a:xfrm>
            <a:prstGeom prst="line">
              <a:avLst/>
            </a:prstGeom>
            <a:noFill/>
            <a:ln w="9525" cap="rnd">
              <a:solidFill>
                <a:schemeClr val="tx1"/>
              </a:solidFill>
              <a:prstDash val="sysDot"/>
              <a:round/>
              <a:headEnd/>
              <a:tailEnd type="oval" w="med" len="med"/>
            </a:ln>
          </p:spPr>
          <p:txBody>
            <a:bodyPr/>
            <a:lstStyle/>
            <a:p>
              <a:endParaRPr lang="en-US"/>
            </a:p>
          </p:txBody>
        </p:sp>
        <p:cxnSp>
          <p:nvCxnSpPr>
            <p:cNvPr id="37906" name="AutoShape 17"/>
            <p:cNvCxnSpPr>
              <a:cxnSpLocks noChangeShapeType="1"/>
              <a:stCxn id="37900" idx="6"/>
              <a:endCxn id="37896" idx="2"/>
            </p:cNvCxnSpPr>
            <p:nvPr/>
          </p:nvCxnSpPr>
          <p:spPr bwMode="auto">
            <a:xfrm>
              <a:off x="1279" y="2105"/>
              <a:ext cx="528" cy="0"/>
            </a:xfrm>
            <a:prstGeom prst="straightConnector1">
              <a:avLst/>
            </a:prstGeom>
            <a:noFill/>
            <a:ln w="9525">
              <a:solidFill>
                <a:schemeClr val="tx1"/>
              </a:solidFill>
              <a:round/>
              <a:headEnd/>
              <a:tailEnd type="triangle" w="med" len="med"/>
            </a:ln>
          </p:spPr>
        </p:cxnSp>
        <p:cxnSp>
          <p:nvCxnSpPr>
            <p:cNvPr id="37907" name="AutoShape 18"/>
            <p:cNvCxnSpPr>
              <a:cxnSpLocks noChangeShapeType="1"/>
              <a:stCxn id="37901" idx="6"/>
              <a:endCxn id="37898" idx="2"/>
            </p:cNvCxnSpPr>
            <p:nvPr/>
          </p:nvCxnSpPr>
          <p:spPr bwMode="auto">
            <a:xfrm>
              <a:off x="1279" y="2929"/>
              <a:ext cx="528" cy="0"/>
            </a:xfrm>
            <a:prstGeom prst="straightConnector1">
              <a:avLst/>
            </a:prstGeom>
            <a:noFill/>
            <a:ln w="9525">
              <a:solidFill>
                <a:schemeClr val="tx1"/>
              </a:solidFill>
              <a:round/>
              <a:headEnd/>
              <a:tailEnd type="triangle" w="med" len="med"/>
            </a:ln>
          </p:spPr>
        </p:cxnSp>
        <p:sp>
          <p:nvSpPr>
            <p:cNvPr id="37908" name="Text Box 20"/>
            <p:cNvSpPr txBox="1">
              <a:spLocks noChangeArrowheads="1"/>
            </p:cNvSpPr>
            <p:nvPr/>
          </p:nvSpPr>
          <p:spPr bwMode="auto">
            <a:xfrm>
              <a:off x="987" y="1451"/>
              <a:ext cx="260" cy="233"/>
            </a:xfrm>
            <a:prstGeom prst="rect">
              <a:avLst/>
            </a:prstGeom>
            <a:solidFill>
              <a:schemeClr val="bg1"/>
            </a:solidFill>
            <a:ln w="9525">
              <a:noFill/>
              <a:miter lim="800000"/>
              <a:headEnd/>
              <a:tailEnd/>
            </a:ln>
          </p:spPr>
          <p:txBody>
            <a:bodyPr wrap="none">
              <a:spAutoFit/>
            </a:bodyPr>
            <a:lstStyle/>
            <a:p>
              <a:pPr eaLnBrk="0" hangingPunct="0"/>
              <a:r>
                <a:rPr lang="en-US" b="0">
                  <a:latin typeface="Arial Unicode MS" pitchFamily="34" charset="-128"/>
                  <a:cs typeface="Arial" charset="0"/>
                </a:rPr>
                <a:t>u</a:t>
              </a:r>
              <a:r>
                <a:rPr lang="en-US" b="0" baseline="-25000">
                  <a:latin typeface="Arial Unicode MS" pitchFamily="34" charset="-128"/>
                  <a:cs typeface="Arial" charset="0"/>
                </a:rPr>
                <a:t>1</a:t>
              </a:r>
              <a:endParaRPr lang="en-US" b="0">
                <a:latin typeface="Arial Unicode MS" pitchFamily="34" charset="-128"/>
                <a:cs typeface="Arial" charset="0"/>
              </a:endParaRPr>
            </a:p>
          </p:txBody>
        </p:sp>
        <p:sp>
          <p:nvSpPr>
            <p:cNvPr id="37909" name="Text Box 21"/>
            <p:cNvSpPr txBox="1">
              <a:spLocks noChangeArrowheads="1"/>
            </p:cNvSpPr>
            <p:nvPr/>
          </p:nvSpPr>
          <p:spPr bwMode="auto">
            <a:xfrm>
              <a:off x="326" y="1856"/>
              <a:ext cx="260" cy="233"/>
            </a:xfrm>
            <a:prstGeom prst="rect">
              <a:avLst/>
            </a:prstGeom>
            <a:solidFill>
              <a:schemeClr val="bg1"/>
            </a:solidFill>
            <a:ln w="9525">
              <a:noFill/>
              <a:miter lim="800000"/>
              <a:headEnd/>
              <a:tailEnd/>
            </a:ln>
          </p:spPr>
          <p:txBody>
            <a:bodyPr wrap="none">
              <a:spAutoFit/>
            </a:bodyPr>
            <a:lstStyle/>
            <a:p>
              <a:pPr eaLnBrk="0" hangingPunct="0"/>
              <a:r>
                <a:rPr lang="en-US" b="0">
                  <a:latin typeface="Arial Unicode MS" pitchFamily="34" charset="-128"/>
                  <a:cs typeface="Arial" charset="0"/>
                </a:rPr>
                <a:t>u</a:t>
              </a:r>
              <a:r>
                <a:rPr lang="en-US" b="0" baseline="-25000">
                  <a:latin typeface="Arial Unicode MS" pitchFamily="34" charset="-128"/>
                  <a:cs typeface="Arial" charset="0"/>
                </a:rPr>
                <a:t>2</a:t>
              </a:r>
              <a:endParaRPr lang="en-US" b="0">
                <a:latin typeface="Arial Unicode MS" pitchFamily="34" charset="-128"/>
                <a:cs typeface="Arial" charset="0"/>
              </a:endParaRPr>
            </a:p>
          </p:txBody>
        </p:sp>
        <p:sp>
          <p:nvSpPr>
            <p:cNvPr id="37910" name="Text Box 22"/>
            <p:cNvSpPr txBox="1">
              <a:spLocks noChangeArrowheads="1"/>
            </p:cNvSpPr>
            <p:nvPr/>
          </p:nvSpPr>
          <p:spPr bwMode="auto">
            <a:xfrm>
              <a:off x="1016" y="1952"/>
              <a:ext cx="241" cy="252"/>
            </a:xfrm>
            <a:prstGeom prst="rect">
              <a:avLst/>
            </a:prstGeom>
            <a:noFill/>
            <a:ln w="9525">
              <a:noFill/>
              <a:miter lim="800000"/>
              <a:headEnd/>
              <a:tailEnd/>
            </a:ln>
          </p:spPr>
          <p:txBody>
            <a:bodyPr wrap="none">
              <a:spAutoFit/>
            </a:bodyPr>
            <a:lstStyle/>
            <a:p>
              <a:pPr eaLnBrk="0" hangingPunct="0"/>
              <a:r>
                <a:rPr lang="en-US" sz="2000" i="1">
                  <a:latin typeface="Times New Roman" pitchFamily="18" charset="0"/>
                  <a:cs typeface="Arial" charset="0"/>
                </a:rPr>
                <a:t>z</a:t>
              </a:r>
              <a:r>
                <a:rPr lang="en-US" sz="2000" i="1" baseline="-25000">
                  <a:latin typeface="Times New Roman" pitchFamily="18" charset="0"/>
                  <a:cs typeface="Arial" charset="0"/>
                </a:rPr>
                <a:t>1</a:t>
              </a:r>
              <a:endParaRPr lang="en-US" sz="2000" i="1">
                <a:latin typeface="Times New Roman" pitchFamily="18" charset="0"/>
                <a:cs typeface="Arial" charset="0"/>
              </a:endParaRPr>
            </a:p>
          </p:txBody>
        </p:sp>
        <p:sp>
          <p:nvSpPr>
            <p:cNvPr id="37911" name="Text Box 23"/>
            <p:cNvSpPr txBox="1">
              <a:spLocks noChangeArrowheads="1"/>
            </p:cNvSpPr>
            <p:nvPr/>
          </p:nvSpPr>
          <p:spPr bwMode="auto">
            <a:xfrm>
              <a:off x="998" y="2776"/>
              <a:ext cx="231" cy="446"/>
            </a:xfrm>
            <a:prstGeom prst="rect">
              <a:avLst/>
            </a:prstGeom>
            <a:noFill/>
            <a:ln w="9525">
              <a:noFill/>
              <a:miter lim="800000"/>
              <a:headEnd/>
              <a:tailEnd/>
            </a:ln>
          </p:spPr>
          <p:txBody>
            <a:bodyPr>
              <a:spAutoFit/>
            </a:bodyPr>
            <a:lstStyle/>
            <a:p>
              <a:pPr eaLnBrk="0" hangingPunct="0"/>
              <a:r>
                <a:rPr lang="en-US" sz="2000" i="1">
                  <a:latin typeface="Times New Roman" pitchFamily="18" charset="0"/>
                  <a:cs typeface="Arial" charset="0"/>
                </a:rPr>
                <a:t>z</a:t>
              </a:r>
              <a:r>
                <a:rPr lang="en-US" sz="2000" i="1" baseline="-25000">
                  <a:latin typeface="Times New Roman" pitchFamily="18" charset="0"/>
                  <a:cs typeface="Arial" charset="0"/>
                </a:rPr>
                <a:t>2</a:t>
              </a:r>
              <a:endParaRPr lang="en-US" sz="2000" i="1">
                <a:latin typeface="Times New Roman" pitchFamily="18" charset="0"/>
                <a:cs typeface="Arial" charset="0"/>
              </a:endParaRPr>
            </a:p>
          </p:txBody>
        </p:sp>
      </p:grpSp>
      <p:sp>
        <p:nvSpPr>
          <p:cNvPr id="26" name="Content Placeholder 25"/>
          <p:cNvSpPr>
            <a:spLocks noGrp="1"/>
          </p:cNvSpPr>
          <p:nvPr>
            <p:ph sz="quarter" idx="1"/>
          </p:nvPr>
        </p:nvSpPr>
        <p:spPr>
          <a:xfrm>
            <a:off x="200472" y="1071546"/>
            <a:ext cx="4382414" cy="5270731"/>
          </a:xfrm>
        </p:spPr>
        <p:txBody>
          <a:bodyPr/>
          <a:lstStyle/>
          <a:p>
            <a:pPr>
              <a:lnSpc>
                <a:spcPct val="110000"/>
              </a:lnSpc>
              <a:spcBef>
                <a:spcPct val="10000"/>
              </a:spcBef>
              <a:buNone/>
            </a:pPr>
            <a:r>
              <a:rPr lang="en-GB" dirty="0" smtClean="0">
                <a:cs typeface="Arial" charset="0"/>
              </a:rPr>
              <a:t>	Estimate neural &amp;  hemodynamic parameters such that the </a:t>
            </a:r>
            <a:r>
              <a:rPr lang="en-GB" b="1" dirty="0" smtClean="0">
                <a:cs typeface="Arial" charset="0"/>
              </a:rPr>
              <a:t>MODELLED </a:t>
            </a:r>
            <a:r>
              <a:rPr lang="en-GB" dirty="0" smtClean="0">
                <a:cs typeface="Arial" charset="0"/>
              </a:rPr>
              <a:t>and </a:t>
            </a:r>
            <a:r>
              <a:rPr lang="en-GB" b="1" dirty="0" smtClean="0">
                <a:cs typeface="Arial" charset="0"/>
              </a:rPr>
              <a:t>MEASURED </a:t>
            </a:r>
            <a:r>
              <a:rPr lang="en-GB" dirty="0" smtClean="0">
                <a:cs typeface="Arial" charset="0"/>
              </a:rPr>
              <a:t>BOLD signals are similar (model evidence is optimised), using </a:t>
            </a:r>
            <a:r>
              <a:rPr lang="en-US" dirty="0" err="1" smtClean="0">
                <a:cs typeface="Arial" charset="0"/>
              </a:rPr>
              <a:t>variational</a:t>
            </a:r>
            <a:r>
              <a:rPr lang="en-US" dirty="0" smtClean="0">
                <a:cs typeface="Arial" charset="0"/>
              </a:rPr>
              <a:t> </a:t>
            </a:r>
            <a:r>
              <a:rPr lang="en-GB" dirty="0" smtClean="0"/>
              <a:t>EM under Laplace approximation</a:t>
            </a:r>
          </a:p>
          <a:p>
            <a:pPr>
              <a:lnSpc>
                <a:spcPct val="110000"/>
              </a:lnSpc>
              <a:spcBef>
                <a:spcPct val="10000"/>
              </a:spcBef>
            </a:pPr>
            <a:endParaRPr lang="en-GB" dirty="0" smtClean="0"/>
          </a:p>
          <a:p>
            <a:pPr>
              <a:lnSpc>
                <a:spcPct val="110000"/>
              </a:lnSpc>
              <a:spcBef>
                <a:spcPct val="10000"/>
              </a:spcBef>
              <a:buNone/>
            </a:pPr>
            <a:r>
              <a:rPr lang="en-GB" dirty="0" smtClean="0"/>
              <a:t>	... What? </a:t>
            </a:r>
          </a:p>
          <a:p>
            <a:endParaRPr lang="en-GB" dirty="0"/>
          </a:p>
        </p:txBody>
      </p:sp>
      <p:sp>
        <p:nvSpPr>
          <p:cNvPr id="25" name="Title 24"/>
          <p:cNvSpPr>
            <a:spLocks noGrp="1"/>
          </p:cNvSpPr>
          <p:nvPr>
            <p:ph type="title"/>
          </p:nvPr>
        </p:nvSpPr>
        <p:spPr/>
        <p:txBody>
          <a:bodyPr/>
          <a:lstStyle/>
          <a:p>
            <a:r>
              <a:rPr lang="en-GB" dirty="0" smtClean="0"/>
              <a:t>Parameter estimation: Bayesian inversion</a:t>
            </a:r>
            <a:endParaRPr lang="en-GB"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normAutofit/>
          </a:bodyPr>
          <a:lstStyle/>
          <a:p>
            <a:pPr marL="342900" indent="-342900">
              <a:spcBef>
                <a:spcPct val="80000"/>
              </a:spcBef>
            </a:pPr>
            <a:r>
              <a:rPr lang="de-DE" dirty="0" smtClean="0">
                <a:latin typeface="+mn-lt"/>
              </a:rPr>
              <a:t>Dynamic causal models (DCMs)</a:t>
            </a:r>
          </a:p>
          <a:p>
            <a:pPr marL="742950" lvl="1" indent="-285750">
              <a:spcBef>
                <a:spcPct val="30000"/>
              </a:spcBef>
            </a:pPr>
            <a:r>
              <a:rPr lang="de-DE" dirty="0" smtClean="0">
                <a:latin typeface="+mn-lt"/>
              </a:rPr>
              <a:t>Basic idea</a:t>
            </a:r>
          </a:p>
          <a:p>
            <a:pPr marL="742950" lvl="1" indent="-285750">
              <a:spcBef>
                <a:spcPct val="30000"/>
              </a:spcBef>
            </a:pPr>
            <a:r>
              <a:rPr lang="de-DE" dirty="0" smtClean="0">
                <a:latin typeface="+mn-lt"/>
              </a:rPr>
              <a:t>Neural level</a:t>
            </a:r>
          </a:p>
          <a:p>
            <a:pPr marL="742950" lvl="1" indent="-285750">
              <a:spcBef>
                <a:spcPct val="30000"/>
              </a:spcBef>
            </a:pPr>
            <a:r>
              <a:rPr lang="de-DE" dirty="0" smtClean="0">
                <a:latin typeface="+mn-lt"/>
              </a:rPr>
              <a:t>Hemodynamic level</a:t>
            </a:r>
          </a:p>
          <a:p>
            <a:pPr marL="742950" lvl="1" indent="-285750">
              <a:spcBef>
                <a:spcPct val="30000"/>
              </a:spcBef>
            </a:pPr>
            <a:r>
              <a:rPr lang="de-DE" dirty="0" smtClean="0">
                <a:latin typeface="+mn-lt"/>
              </a:rPr>
              <a:t>Parameter estimation, priors &amp; inference</a:t>
            </a:r>
          </a:p>
          <a:p>
            <a:pPr marL="342900" indent="-342900">
              <a:spcBef>
                <a:spcPct val="80000"/>
              </a:spcBef>
            </a:pPr>
            <a:r>
              <a:rPr lang="de-DE" dirty="0" smtClean="0">
                <a:latin typeface="+mn-lt"/>
              </a:rPr>
              <a:t>Applications of DCM to fMRI data</a:t>
            </a:r>
          </a:p>
          <a:p>
            <a:pPr marL="668512" lvl="1" indent="-342900">
              <a:spcBef>
                <a:spcPct val="80000"/>
              </a:spcBef>
            </a:pPr>
            <a:r>
              <a:rPr lang="de-DE" sz="1600" dirty="0" smtClean="0"/>
              <a:t>Attention to motion in the visual system </a:t>
            </a:r>
          </a:p>
          <a:p>
            <a:pPr marL="668512" lvl="1" indent="-342900">
              <a:spcBef>
                <a:spcPct val="80000"/>
              </a:spcBef>
            </a:pPr>
            <a:r>
              <a:rPr lang="de-DE" sz="1600" dirty="0" err="1" smtClean="0">
                <a:latin typeface="+mn-lt"/>
              </a:rPr>
              <a:t>Modelling</a:t>
            </a:r>
            <a:r>
              <a:rPr lang="de-DE" sz="1600" dirty="0" smtClean="0">
                <a:latin typeface="+mn-lt"/>
              </a:rPr>
              <a:t> </a:t>
            </a:r>
            <a:r>
              <a:rPr lang="de-DE" sz="1600" dirty="0" err="1" smtClean="0">
                <a:latin typeface="+mn-lt"/>
              </a:rPr>
              <a:t>synesthesia</a:t>
            </a:r>
            <a:endParaRPr lang="de-DE" sz="1600" dirty="0" smtClean="0">
              <a:latin typeface="+mn-lt"/>
            </a:endParaRPr>
          </a:p>
          <a:p>
            <a:pPr marL="668512" lvl="1" indent="-342900">
              <a:spcBef>
                <a:spcPct val="80000"/>
              </a:spcBef>
            </a:pPr>
            <a:r>
              <a:rPr lang="de-DE" sz="1600" dirty="0" smtClean="0">
                <a:latin typeface="+mn-lt"/>
              </a:rPr>
              <a:t>The Status Quo Bias</a:t>
            </a:r>
          </a:p>
          <a:p>
            <a:pPr marL="0" indent="0">
              <a:buNone/>
            </a:pPr>
            <a:endParaRPr lang="en-GB" sz="1800" dirty="0">
              <a:latin typeface="+mn-lt"/>
            </a:endParaRPr>
          </a:p>
        </p:txBody>
      </p:sp>
      <p:sp>
        <p:nvSpPr>
          <p:cNvPr id="4" name="Title 3"/>
          <p:cNvSpPr>
            <a:spLocks noGrp="1"/>
          </p:cNvSpPr>
          <p:nvPr>
            <p:ph type="title"/>
          </p:nvPr>
        </p:nvSpPr>
        <p:spPr/>
        <p:txBody>
          <a:bodyPr>
            <a:normAutofit/>
          </a:bodyPr>
          <a:lstStyle/>
          <a:p>
            <a:r>
              <a:rPr lang="de-DE" dirty="0" smtClean="0">
                <a:latin typeface="+mj-lt"/>
              </a:rPr>
              <a:t>Overview</a:t>
            </a:r>
            <a:endParaRPr lang="en-GB"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dirty="0" smtClean="0">
                <a:latin typeface="+mn-lt"/>
                <a:ea typeface="Arial Unicode MS" pitchFamily="34" charset="-128"/>
                <a:cs typeface="Arial Unicode MS" pitchFamily="34" charset="-128"/>
              </a:rPr>
              <a:t>VB in a nutshell (mean-field approximation)</a:t>
            </a:r>
            <a:endParaRPr lang="en-US" sz="2800" dirty="0">
              <a:latin typeface="+mn-lt"/>
              <a:ea typeface="Arial Unicode MS" pitchFamily="34" charset="-128"/>
              <a:cs typeface="Arial Unicode MS" pitchFamily="34" charset="-128"/>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13758210"/>
              </p:ext>
            </p:extLst>
          </p:nvPr>
        </p:nvGraphicFramePr>
        <p:xfrm>
          <a:off x="4469930" y="2940051"/>
          <a:ext cx="4115270" cy="523875"/>
        </p:xfrm>
        <a:graphic>
          <a:graphicData uri="http://schemas.openxmlformats.org/presentationml/2006/ole">
            <mc:AlternateContent xmlns:mc="http://schemas.openxmlformats.org/markup-compatibility/2006">
              <mc:Choice xmlns:v="urn:schemas-microsoft-com:vml" Requires="v">
                <p:oleObj spid="_x0000_s173086" name="Equation" r:id="rId3" imgW="2070100" imgH="254000" progId="">
                  <p:embed/>
                </p:oleObj>
              </mc:Choice>
              <mc:Fallback>
                <p:oleObj name="Equation" r:id="rId3" imgW="2070100" imgH="25400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930" y="2940051"/>
                        <a:ext cx="411527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66468" name="Content Placeholder 3"/>
          <p:cNvGraphicFramePr>
            <a:graphicFrameLocks noChangeAspect="1"/>
          </p:cNvGraphicFramePr>
          <p:nvPr>
            <p:extLst>
              <p:ext uri="{D42A27DB-BD31-4B8C-83A1-F6EECF244321}">
                <p14:modId xmlns:p14="http://schemas.microsoft.com/office/powerpoint/2010/main" val="4055175796"/>
              </p:ext>
            </p:extLst>
          </p:nvPr>
        </p:nvGraphicFramePr>
        <p:xfrm>
          <a:off x="3861506" y="3759200"/>
          <a:ext cx="4631972" cy="1265238"/>
        </p:xfrm>
        <a:graphic>
          <a:graphicData uri="http://schemas.openxmlformats.org/presentationml/2006/ole">
            <mc:AlternateContent xmlns:mc="http://schemas.openxmlformats.org/markup-compatibility/2006">
              <mc:Choice xmlns:v="urn:schemas-microsoft-com:vml" Requires="v">
                <p:oleObj spid="_x0000_s173087" name="Equation" r:id="rId5" imgW="2603500" imgH="685800" progId="">
                  <p:embed/>
                </p:oleObj>
              </mc:Choice>
              <mc:Fallback>
                <p:oleObj name="Equation" r:id="rId5" imgW="2603500" imgH="6858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1506" y="3759200"/>
                        <a:ext cx="4631972" cy="126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81780" y="5656527"/>
            <a:ext cx="7877629" cy="707886"/>
          </a:xfrm>
          <a:prstGeom prst="rect">
            <a:avLst/>
          </a:prstGeom>
          <a:noFill/>
        </p:spPr>
        <p:txBody>
          <a:bodyPr wrap="square" rtlCol="0">
            <a:spAutoFit/>
          </a:bodyPr>
          <a:lstStyle/>
          <a:p>
            <a:pPr marL="358775" indent="-358775"/>
            <a:r>
              <a:rPr lang="de-CH" sz="2000" b="0" dirty="0" smtClean="0">
                <a:solidFill>
                  <a:srgbClr val="000000"/>
                </a:solidFill>
                <a:sym typeface="Wingdings"/>
              </a:rPr>
              <a:t>  </a:t>
            </a:r>
            <a:r>
              <a:rPr lang="de-CH" sz="2000" b="0" dirty="0" smtClean="0">
                <a:solidFill>
                  <a:srgbClr val="000000"/>
                </a:solidFill>
              </a:rPr>
              <a:t>Iterative updating of sufficient statistics of approx. posteriors by gradient ascent.</a:t>
            </a:r>
            <a:endParaRPr lang="en-US" sz="2000" b="0" dirty="0">
              <a:solidFill>
                <a:srgbClr val="000000"/>
              </a:solidFill>
            </a:endParaRPr>
          </a:p>
        </p:txBody>
      </p:sp>
      <p:graphicFrame>
        <p:nvGraphicFramePr>
          <p:cNvPr id="11966470" name="Content Placeholder 3"/>
          <p:cNvGraphicFramePr>
            <a:graphicFrameLocks noChangeAspect="1"/>
          </p:cNvGraphicFramePr>
          <p:nvPr>
            <p:extLst>
              <p:ext uri="{D42A27DB-BD31-4B8C-83A1-F6EECF244321}">
                <p14:modId xmlns:p14="http://schemas.microsoft.com/office/powerpoint/2010/main" val="1016759251"/>
              </p:ext>
            </p:extLst>
          </p:nvPr>
        </p:nvGraphicFramePr>
        <p:xfrm>
          <a:off x="3482387" y="1492250"/>
          <a:ext cx="6243226" cy="1092200"/>
        </p:xfrm>
        <a:graphic>
          <a:graphicData uri="http://schemas.openxmlformats.org/presentationml/2006/ole">
            <mc:AlternateContent xmlns:mc="http://schemas.openxmlformats.org/markup-compatibility/2006">
              <mc:Choice xmlns:v="urn:schemas-microsoft-com:vml" Requires="v">
                <p:oleObj spid="_x0000_s173088" name="Equation" r:id="rId7" imgW="3467100" imgH="584200" progId="Equation.3">
                  <p:embed/>
                </p:oleObj>
              </mc:Choice>
              <mc:Fallback>
                <p:oleObj name="Equation" r:id="rId7" imgW="3467100" imgH="584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2387" y="1492250"/>
                        <a:ext cx="6243226"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87022" y="2993575"/>
            <a:ext cx="2966559" cy="400110"/>
          </a:xfrm>
          <a:prstGeom prst="rect">
            <a:avLst/>
          </a:prstGeom>
          <a:noFill/>
        </p:spPr>
        <p:txBody>
          <a:bodyPr wrap="square" rtlCol="0">
            <a:spAutoFit/>
          </a:bodyPr>
          <a:lstStyle/>
          <a:p>
            <a:r>
              <a:rPr lang="de-CH" sz="2000" b="0" dirty="0" smtClean="0">
                <a:solidFill>
                  <a:srgbClr val="000000"/>
                </a:solidFill>
                <a:sym typeface="Wingdings"/>
              </a:rPr>
              <a:t>  </a:t>
            </a:r>
            <a:r>
              <a:rPr lang="de-CH" sz="2000" b="0" dirty="0" smtClean="0">
                <a:solidFill>
                  <a:srgbClr val="000000"/>
                </a:solidFill>
              </a:rPr>
              <a:t>Mean field approx.</a:t>
            </a:r>
            <a:endParaRPr lang="en-US" sz="2000" b="0" dirty="0">
              <a:solidFill>
                <a:srgbClr val="000000"/>
              </a:solidFill>
            </a:endParaRPr>
          </a:p>
        </p:txBody>
      </p:sp>
      <p:sp>
        <p:nvSpPr>
          <p:cNvPr id="10" name="TextBox 9"/>
          <p:cNvSpPr txBox="1"/>
          <p:nvPr/>
        </p:nvSpPr>
        <p:spPr>
          <a:xfrm>
            <a:off x="576540" y="1464130"/>
            <a:ext cx="2966559" cy="1015663"/>
          </a:xfrm>
          <a:prstGeom prst="rect">
            <a:avLst/>
          </a:prstGeom>
          <a:noFill/>
        </p:spPr>
        <p:txBody>
          <a:bodyPr wrap="square" rtlCol="0">
            <a:spAutoFit/>
          </a:bodyPr>
          <a:lstStyle/>
          <a:p>
            <a:pPr marL="358775" indent="-358775"/>
            <a:r>
              <a:rPr lang="de-CH" sz="2000" b="0" dirty="0" smtClean="0">
                <a:solidFill>
                  <a:srgbClr val="000000"/>
                </a:solidFill>
                <a:sym typeface="Wingdings"/>
              </a:rPr>
              <a:t>  Neg. f</a:t>
            </a:r>
            <a:r>
              <a:rPr lang="de-CH" sz="2000" b="0" dirty="0" smtClean="0">
                <a:solidFill>
                  <a:srgbClr val="000000"/>
                </a:solidFill>
              </a:rPr>
              <a:t>ree-energy approx. to model evidence.</a:t>
            </a:r>
            <a:endParaRPr lang="en-US" sz="2000" b="0" dirty="0">
              <a:solidFill>
                <a:srgbClr val="000000"/>
              </a:solidFill>
            </a:endParaRPr>
          </a:p>
        </p:txBody>
      </p:sp>
      <p:sp>
        <p:nvSpPr>
          <p:cNvPr id="11" name="TextBox 10"/>
          <p:cNvSpPr txBox="1"/>
          <p:nvPr/>
        </p:nvSpPr>
        <p:spPr>
          <a:xfrm>
            <a:off x="581776" y="3755571"/>
            <a:ext cx="2966559" cy="1631216"/>
          </a:xfrm>
          <a:prstGeom prst="rect">
            <a:avLst/>
          </a:prstGeom>
          <a:noFill/>
        </p:spPr>
        <p:txBody>
          <a:bodyPr wrap="square" rtlCol="0">
            <a:spAutoFit/>
          </a:bodyPr>
          <a:lstStyle/>
          <a:p>
            <a:pPr marL="358775" indent="-358775"/>
            <a:r>
              <a:rPr lang="de-CH" sz="2000" b="0" dirty="0" smtClean="0">
                <a:solidFill>
                  <a:srgbClr val="000000"/>
                </a:solidFill>
                <a:sym typeface="Wingdings"/>
              </a:rPr>
              <a:t>  Maximise neg. free energy  wrt. q = m</a:t>
            </a:r>
            <a:r>
              <a:rPr lang="de-CH" sz="2000" b="0" dirty="0" smtClean="0">
                <a:solidFill>
                  <a:srgbClr val="000000"/>
                </a:solidFill>
              </a:rPr>
              <a:t>inimise divergence,</a:t>
            </a:r>
          </a:p>
          <a:p>
            <a:pPr marL="358775" indent="-358775"/>
            <a:r>
              <a:rPr lang="en-US" sz="2000" b="0" dirty="0" smtClean="0">
                <a:solidFill>
                  <a:srgbClr val="000000"/>
                </a:solidFill>
              </a:rPr>
              <a:t>	by </a:t>
            </a:r>
            <a:r>
              <a:rPr lang="en-US" sz="2000" b="0" dirty="0" err="1" smtClean="0">
                <a:solidFill>
                  <a:srgbClr val="000000"/>
                </a:solidFill>
              </a:rPr>
              <a:t>maximising</a:t>
            </a:r>
            <a:r>
              <a:rPr lang="en-US" sz="2000" b="0" dirty="0" smtClean="0">
                <a:solidFill>
                  <a:srgbClr val="000000"/>
                </a:solidFill>
              </a:rPr>
              <a:t> </a:t>
            </a:r>
            <a:r>
              <a:rPr lang="en-US" sz="2000" b="0" dirty="0" err="1" smtClean="0">
                <a:solidFill>
                  <a:srgbClr val="000000"/>
                </a:solidFill>
              </a:rPr>
              <a:t>variational</a:t>
            </a:r>
            <a:r>
              <a:rPr lang="en-US" sz="2000" b="0" dirty="0" smtClean="0">
                <a:solidFill>
                  <a:srgbClr val="000000"/>
                </a:solidFill>
              </a:rPr>
              <a:t> energies</a:t>
            </a:r>
            <a:endParaRPr lang="en-US" sz="2000" b="0" dirty="0">
              <a:solidFill>
                <a:srgbClr val="000000"/>
              </a:solidFill>
            </a:endParaRPr>
          </a:p>
        </p:txBody>
      </p:sp>
    </p:spTree>
    <p:extLst>
      <p:ext uri="{BB962C8B-B14F-4D97-AF65-F5344CB8AC3E}">
        <p14:creationId xmlns:p14="http://schemas.microsoft.com/office/powerpoint/2010/main" val="3939230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148" name="AutoShape 12"/>
          <p:cNvCxnSpPr>
            <a:cxnSpLocks noChangeShapeType="1"/>
            <a:stCxn id="91152" idx="2"/>
            <a:endCxn id="91154" idx="1"/>
          </p:cNvCxnSpPr>
          <p:nvPr/>
        </p:nvCxnSpPr>
        <p:spPr bwMode="auto">
          <a:xfrm rot="16200000" flipH="1">
            <a:off x="1637685" y="1677720"/>
            <a:ext cx="967859" cy="600324"/>
          </a:xfrm>
          <a:prstGeom prst="curvedConnector2">
            <a:avLst/>
          </a:prstGeom>
          <a:noFill/>
          <a:ln w="38100">
            <a:solidFill>
              <a:schemeClr val="tx1"/>
            </a:solidFill>
            <a:round/>
            <a:headEnd/>
            <a:tailEnd type="triangle" w="med" len="med"/>
          </a:ln>
        </p:spPr>
      </p:cxnSp>
      <p:cxnSp>
        <p:nvCxnSpPr>
          <p:cNvPr id="91149" name="AutoShape 13"/>
          <p:cNvCxnSpPr>
            <a:cxnSpLocks noChangeShapeType="1"/>
            <a:stCxn id="91153" idx="2"/>
            <a:endCxn id="91154" idx="3"/>
          </p:cNvCxnSpPr>
          <p:nvPr/>
        </p:nvCxnSpPr>
        <p:spPr bwMode="auto">
          <a:xfrm rot="5400000">
            <a:off x="6779531" y="1842416"/>
            <a:ext cx="906761" cy="332031"/>
          </a:xfrm>
          <a:prstGeom prst="curvedConnector2">
            <a:avLst/>
          </a:prstGeom>
          <a:noFill/>
          <a:ln w="38100">
            <a:solidFill>
              <a:schemeClr val="tx1"/>
            </a:solidFill>
            <a:round/>
            <a:headEnd/>
            <a:tailEnd type="triangle" w="med" len="med"/>
          </a:ln>
        </p:spPr>
      </p:cxnSp>
      <p:sp>
        <p:nvSpPr>
          <p:cNvPr id="91152" name="Rectangle 16"/>
          <p:cNvSpPr>
            <a:spLocks noChangeArrowheads="1"/>
          </p:cNvSpPr>
          <p:nvPr/>
        </p:nvSpPr>
        <p:spPr bwMode="auto">
          <a:xfrm>
            <a:off x="828551" y="1124621"/>
            <a:ext cx="1985801" cy="369332"/>
          </a:xfrm>
          <a:prstGeom prst="rect">
            <a:avLst/>
          </a:prstGeom>
          <a:noFill/>
          <a:ln w="9525" algn="ctr">
            <a:noFill/>
            <a:miter lim="800000"/>
            <a:headEnd/>
            <a:tailEnd/>
          </a:ln>
        </p:spPr>
        <p:txBody>
          <a:bodyPr wrap="none">
            <a:spAutoFit/>
          </a:bodyPr>
          <a:lstStyle/>
          <a:p>
            <a:pPr algn="ctr"/>
            <a:r>
              <a:rPr lang="de-DE" b="0" dirty="0" smtClean="0"/>
              <a:t>Regional responses</a:t>
            </a:r>
            <a:endParaRPr lang="en-GB" b="0" dirty="0"/>
          </a:p>
        </p:txBody>
      </p:sp>
      <p:sp>
        <p:nvSpPr>
          <p:cNvPr id="91153" name="Rectangle 17"/>
          <p:cNvSpPr>
            <a:spLocks noChangeArrowheads="1"/>
          </p:cNvSpPr>
          <p:nvPr/>
        </p:nvSpPr>
        <p:spPr bwMode="auto">
          <a:xfrm>
            <a:off x="5444993" y="908720"/>
            <a:ext cx="3907865" cy="646331"/>
          </a:xfrm>
          <a:prstGeom prst="rect">
            <a:avLst/>
          </a:prstGeom>
          <a:noFill/>
          <a:ln w="9525" algn="ctr">
            <a:noFill/>
            <a:miter lim="800000"/>
            <a:headEnd/>
            <a:tailEnd/>
          </a:ln>
        </p:spPr>
        <p:txBody>
          <a:bodyPr wrap="none">
            <a:spAutoFit/>
          </a:bodyPr>
          <a:lstStyle/>
          <a:p>
            <a:pPr algn="ctr" eaLnBrk="0" hangingPunct="0"/>
            <a:r>
              <a:rPr lang="de-DE" b="0"/>
              <a:t>Specify generative forward model </a:t>
            </a:r>
          </a:p>
          <a:p>
            <a:pPr algn="ctr" eaLnBrk="0" hangingPunct="0"/>
            <a:r>
              <a:rPr lang="de-DE" b="0"/>
              <a:t>(with prior distributions of parameters) </a:t>
            </a:r>
          </a:p>
        </p:txBody>
      </p:sp>
      <p:sp>
        <p:nvSpPr>
          <p:cNvPr id="91154" name="Rectangle 18"/>
          <p:cNvSpPr>
            <a:spLocks noChangeArrowheads="1"/>
          </p:cNvSpPr>
          <p:nvPr/>
        </p:nvSpPr>
        <p:spPr bwMode="auto">
          <a:xfrm>
            <a:off x="2421776" y="2277146"/>
            <a:ext cx="4645119" cy="369332"/>
          </a:xfrm>
          <a:prstGeom prst="rect">
            <a:avLst/>
          </a:prstGeom>
          <a:solidFill>
            <a:srgbClr val="FF6600">
              <a:alpha val="45097"/>
            </a:srgbClr>
          </a:solidFill>
          <a:ln w="9525" algn="ctr">
            <a:noFill/>
            <a:miter lim="800000"/>
            <a:headEnd/>
            <a:tailEnd/>
          </a:ln>
        </p:spPr>
        <p:txBody>
          <a:bodyPr wrap="none">
            <a:spAutoFit/>
          </a:bodyPr>
          <a:lstStyle/>
          <a:p>
            <a:pPr algn="ctr" eaLnBrk="0" hangingPunct="0"/>
            <a:r>
              <a:rPr lang="de-DE" b="0" dirty="0" smtClean="0"/>
              <a:t>Variational Expectation-Maximization </a:t>
            </a:r>
            <a:r>
              <a:rPr lang="de-DE" b="0" dirty="0"/>
              <a:t>algorithm</a:t>
            </a:r>
            <a:endParaRPr lang="en-GB" b="0" dirty="0"/>
          </a:p>
        </p:txBody>
      </p:sp>
      <p:sp>
        <p:nvSpPr>
          <p:cNvPr id="91155" name="Rectangle 19"/>
          <p:cNvSpPr>
            <a:spLocks noChangeArrowheads="1"/>
          </p:cNvSpPr>
          <p:nvPr/>
        </p:nvSpPr>
        <p:spPr bwMode="auto">
          <a:xfrm>
            <a:off x="1664099" y="2753396"/>
            <a:ext cx="2048254" cy="369332"/>
          </a:xfrm>
          <a:prstGeom prst="rect">
            <a:avLst/>
          </a:prstGeom>
          <a:noFill/>
          <a:ln w="9525" algn="ctr">
            <a:noFill/>
            <a:miter lim="800000"/>
            <a:headEnd/>
            <a:tailEnd/>
          </a:ln>
        </p:spPr>
        <p:txBody>
          <a:bodyPr wrap="none">
            <a:spAutoFit/>
          </a:bodyPr>
          <a:lstStyle/>
          <a:p>
            <a:pPr algn="ctr" eaLnBrk="0" hangingPunct="0"/>
            <a:r>
              <a:rPr lang="de-DE" b="0" u="sng"/>
              <a:t>Iterative procedure:</a:t>
            </a:r>
          </a:p>
        </p:txBody>
      </p:sp>
      <p:sp>
        <p:nvSpPr>
          <p:cNvPr id="91156" name="Rectangle 20"/>
          <p:cNvSpPr>
            <a:spLocks noChangeArrowheads="1"/>
          </p:cNvSpPr>
          <p:nvPr/>
        </p:nvSpPr>
        <p:spPr bwMode="auto">
          <a:xfrm>
            <a:off x="4017434" y="2780383"/>
            <a:ext cx="3878241" cy="1477328"/>
          </a:xfrm>
          <a:prstGeom prst="rect">
            <a:avLst/>
          </a:prstGeom>
          <a:noFill/>
          <a:ln w="9525" algn="ctr">
            <a:noFill/>
            <a:miter lim="800000"/>
            <a:headEnd/>
            <a:tailEnd/>
          </a:ln>
        </p:spPr>
        <p:txBody>
          <a:bodyPr wrap="none">
            <a:spAutoFit/>
          </a:bodyPr>
          <a:lstStyle/>
          <a:p>
            <a:pPr marL="342900" indent="-342900" eaLnBrk="0" hangingPunct="0">
              <a:buFontTx/>
              <a:buAutoNum type="arabicPeriod"/>
            </a:pPr>
            <a:r>
              <a:rPr lang="de-DE" b="0"/>
              <a:t>Compute model response using</a:t>
            </a:r>
            <a:br>
              <a:rPr lang="de-DE" b="0"/>
            </a:br>
            <a:r>
              <a:rPr lang="de-DE" b="0"/>
              <a:t> current set of parameters</a:t>
            </a:r>
          </a:p>
          <a:p>
            <a:pPr marL="342900" indent="-342900" eaLnBrk="0" hangingPunct="0">
              <a:buFontTx/>
              <a:buAutoNum type="arabicPeriod"/>
            </a:pPr>
            <a:r>
              <a:rPr lang="de-DE" b="0"/>
              <a:t>Compare model response with data</a:t>
            </a:r>
          </a:p>
          <a:p>
            <a:pPr marL="342900" indent="-342900" eaLnBrk="0" hangingPunct="0">
              <a:buFontTx/>
              <a:buAutoNum type="arabicPeriod"/>
            </a:pPr>
            <a:r>
              <a:rPr lang="de-DE" b="0"/>
              <a:t>Improve parameters, if possible</a:t>
            </a:r>
          </a:p>
          <a:p>
            <a:pPr marL="342900" indent="-342900" eaLnBrk="0" hangingPunct="0">
              <a:buFontTx/>
              <a:buAutoNum type="arabicPeriod"/>
            </a:pPr>
            <a:endParaRPr lang="de-DE" b="0"/>
          </a:p>
        </p:txBody>
      </p:sp>
      <p:sp>
        <p:nvSpPr>
          <p:cNvPr id="91159" name="Rectangle 23"/>
          <p:cNvSpPr>
            <a:spLocks noChangeArrowheads="1"/>
          </p:cNvSpPr>
          <p:nvPr/>
        </p:nvSpPr>
        <p:spPr bwMode="auto">
          <a:xfrm>
            <a:off x="2458156" y="5065613"/>
            <a:ext cx="4546365" cy="830997"/>
          </a:xfrm>
          <a:prstGeom prst="rect">
            <a:avLst/>
          </a:prstGeom>
          <a:solidFill>
            <a:srgbClr val="99FF33">
              <a:alpha val="50195"/>
            </a:srgbClr>
          </a:solidFill>
          <a:ln w="9525" algn="ctr">
            <a:noFill/>
            <a:miter lim="800000"/>
            <a:headEnd/>
            <a:tailEnd/>
          </a:ln>
        </p:spPr>
        <p:txBody>
          <a:bodyPr>
            <a:spAutoFit/>
          </a:bodyPr>
          <a:lstStyle/>
          <a:p>
            <a:pPr marL="342900" indent="-342900" eaLnBrk="0" hangingPunct="0">
              <a:buFontTx/>
              <a:buAutoNum type="arabicPeriod"/>
            </a:pPr>
            <a:r>
              <a:rPr lang="de-DE" sz="1600" dirty="0" smtClean="0">
                <a:solidFill>
                  <a:srgbClr val="FF0000"/>
                </a:solidFill>
              </a:rPr>
              <a:t>Gaussian posterior </a:t>
            </a:r>
            <a:r>
              <a:rPr lang="de-DE" sz="1600" dirty="0">
                <a:solidFill>
                  <a:srgbClr val="FF0000"/>
                </a:solidFill>
              </a:rPr>
              <a:t>distributions of parameters</a:t>
            </a:r>
            <a:br>
              <a:rPr lang="de-DE" sz="1600" dirty="0">
                <a:solidFill>
                  <a:srgbClr val="FF0000"/>
                </a:solidFill>
              </a:rPr>
            </a:br>
            <a:endParaRPr lang="de-DE" sz="1600" dirty="0">
              <a:solidFill>
                <a:srgbClr val="FF0000"/>
              </a:solidFill>
            </a:endParaRPr>
          </a:p>
          <a:p>
            <a:pPr marL="342900" indent="-342900" eaLnBrk="0" hangingPunct="0">
              <a:buFontTx/>
              <a:buAutoNum type="arabicPeriod"/>
            </a:pPr>
            <a:r>
              <a:rPr lang="de-DE" sz="1600" dirty="0">
                <a:solidFill>
                  <a:srgbClr val="FF0000"/>
                </a:solidFill>
              </a:rPr>
              <a:t>Model evidence </a:t>
            </a:r>
          </a:p>
        </p:txBody>
      </p:sp>
      <p:sp>
        <p:nvSpPr>
          <p:cNvPr id="91161" name="Rectangle 25"/>
          <p:cNvSpPr>
            <a:spLocks noChangeArrowheads="1"/>
          </p:cNvSpPr>
          <p:nvPr/>
        </p:nvSpPr>
        <p:spPr bwMode="auto">
          <a:xfrm>
            <a:off x="1443097" y="2637507"/>
            <a:ext cx="7255228" cy="1366838"/>
          </a:xfrm>
          <a:prstGeom prst="rect">
            <a:avLst/>
          </a:prstGeom>
          <a:noFill/>
          <a:ln w="9525" algn="ctr">
            <a:solidFill>
              <a:schemeClr val="tx1"/>
            </a:solidFill>
            <a:miter lim="800000"/>
            <a:headEnd/>
            <a:tailEnd/>
          </a:ln>
        </p:spPr>
        <p:txBody>
          <a:bodyPr wrap="none" anchor="ctr"/>
          <a:lstStyle/>
          <a:p>
            <a:pPr algn="ctr"/>
            <a:endParaRPr lang="en-GB" b="0"/>
          </a:p>
        </p:txBody>
      </p:sp>
      <p:cxnSp>
        <p:nvCxnSpPr>
          <p:cNvPr id="91162" name="AutoShape 26"/>
          <p:cNvCxnSpPr>
            <a:cxnSpLocks noChangeShapeType="1"/>
          </p:cNvCxnSpPr>
          <p:nvPr/>
        </p:nvCxnSpPr>
        <p:spPr bwMode="auto">
          <a:xfrm rot="5400000">
            <a:off x="4422366" y="4534979"/>
            <a:ext cx="1061268" cy="0"/>
          </a:xfrm>
          <a:prstGeom prst="curvedConnector3">
            <a:avLst>
              <a:gd name="adj1" fmla="val 50000"/>
            </a:avLst>
          </a:prstGeom>
          <a:noFill/>
          <a:ln w="38100">
            <a:solidFill>
              <a:schemeClr val="tx1"/>
            </a:solidFill>
            <a:round/>
            <a:headEnd/>
            <a:tailEnd type="triangle" w="med" len="med"/>
          </a:ln>
        </p:spPr>
      </p:cxnSp>
      <p:graphicFrame>
        <p:nvGraphicFramePr>
          <p:cNvPr id="132100" name="Object 4"/>
          <p:cNvGraphicFramePr>
            <a:graphicFrameLocks noChangeAspect="1"/>
          </p:cNvGraphicFramePr>
          <p:nvPr/>
        </p:nvGraphicFramePr>
        <p:xfrm>
          <a:off x="7032038" y="5641875"/>
          <a:ext cx="1097609" cy="379413"/>
        </p:xfrm>
        <a:graphic>
          <a:graphicData uri="http://schemas.openxmlformats.org/presentationml/2006/ole">
            <mc:AlternateContent xmlns:mc="http://schemas.openxmlformats.org/markup-compatibility/2006">
              <mc:Choice xmlns:v="urn:schemas-microsoft-com:vml" Requires="v">
                <p:oleObj spid="_x0000_s165925" name="Equation" r:id="rId4" imgW="532895" imgH="203139" progId="Equation.3">
                  <p:embed/>
                </p:oleObj>
              </mc:Choice>
              <mc:Fallback>
                <p:oleObj name="Equation" r:id="rId4" imgW="532895" imgH="20313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038" y="5641875"/>
                        <a:ext cx="1097609"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146" name="Object 50"/>
          <p:cNvGraphicFramePr>
            <a:graphicFrameLocks noChangeAspect="1"/>
          </p:cNvGraphicFramePr>
          <p:nvPr/>
        </p:nvGraphicFramePr>
        <p:xfrm>
          <a:off x="7032037" y="5076725"/>
          <a:ext cx="1378891" cy="384175"/>
        </p:xfrm>
        <a:graphic>
          <a:graphicData uri="http://schemas.openxmlformats.org/presentationml/2006/ole">
            <mc:AlternateContent xmlns:mc="http://schemas.openxmlformats.org/markup-compatibility/2006">
              <mc:Choice xmlns:v="urn:schemas-microsoft-com:vml" Requires="v">
                <p:oleObj spid="_x0000_s165926" name="Equation" r:id="rId6" imgW="672580" imgH="203261" progId="Equation.3">
                  <p:embed/>
                </p:oleObj>
              </mc:Choice>
              <mc:Fallback>
                <p:oleObj name="Equation" r:id="rId6" imgW="672580" imgH="203261"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2037" y="5076725"/>
                        <a:ext cx="1378891"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pSp>
        <p:nvGrpSpPr>
          <p:cNvPr id="18" name="Group 45"/>
          <p:cNvGrpSpPr>
            <a:grpSpLocks/>
          </p:cNvGrpSpPr>
          <p:nvPr/>
        </p:nvGrpSpPr>
        <p:grpSpPr bwMode="auto">
          <a:xfrm>
            <a:off x="8481392" y="4020219"/>
            <a:ext cx="1177102" cy="1497013"/>
            <a:chOff x="2250" y="3144"/>
            <a:chExt cx="770" cy="943"/>
          </a:xfrm>
        </p:grpSpPr>
        <p:sp>
          <p:nvSpPr>
            <p:cNvPr id="19" name="Rectangle 46"/>
            <p:cNvSpPr>
              <a:spLocks noChangeArrowheads="1"/>
            </p:cNvSpPr>
            <p:nvPr/>
          </p:nvSpPr>
          <p:spPr bwMode="auto">
            <a:xfrm>
              <a:off x="2399" y="3144"/>
              <a:ext cx="384" cy="291"/>
            </a:xfrm>
            <a:prstGeom prst="rect">
              <a:avLst/>
            </a:prstGeom>
            <a:solidFill>
              <a:schemeClr val="bg1"/>
            </a:solidFill>
            <a:ln w="9525">
              <a:noFill/>
              <a:miter lim="800000"/>
              <a:headEnd/>
              <a:tailEnd/>
            </a:ln>
          </p:spPr>
          <p:txBody>
            <a:bodyPr wrap="none">
              <a:spAutoFit/>
            </a:bodyPr>
            <a:lstStyle/>
            <a:p>
              <a:pPr eaLnBrk="0" hangingPunct="0"/>
              <a:r>
                <a:rPr lang="el-GR" sz="2400" b="0">
                  <a:latin typeface="Times New Roman" pitchFamily="18" charset="0"/>
                </a:rPr>
                <a:t>η</a:t>
              </a:r>
              <a:r>
                <a:rPr lang="el-GR" sz="2400" b="0" baseline="-25000">
                  <a:latin typeface="Times New Roman" pitchFamily="18" charset="0"/>
                </a:rPr>
                <a:t>θ</a:t>
              </a:r>
              <a:r>
                <a:rPr lang="en-GB" sz="2400" b="0" baseline="-25000">
                  <a:latin typeface="Times New Roman" pitchFamily="18" charset="0"/>
                </a:rPr>
                <a:t>|y</a:t>
              </a:r>
              <a:endParaRPr lang="en-US" sz="2400" b="0" baseline="-25000">
                <a:latin typeface="Times New Roman" pitchFamily="18" charset="0"/>
              </a:endParaRPr>
            </a:p>
          </p:txBody>
        </p:sp>
        <p:grpSp>
          <p:nvGrpSpPr>
            <p:cNvPr id="20" name="Group 48"/>
            <p:cNvGrpSpPr>
              <a:grpSpLocks/>
            </p:cNvGrpSpPr>
            <p:nvPr/>
          </p:nvGrpSpPr>
          <p:grpSpPr bwMode="auto">
            <a:xfrm>
              <a:off x="2250" y="3437"/>
              <a:ext cx="770" cy="650"/>
              <a:chOff x="512" y="1468"/>
              <a:chExt cx="3570" cy="2817"/>
            </a:xfrm>
          </p:grpSpPr>
          <p:sp>
            <p:nvSpPr>
              <p:cNvPr id="21" name="Freeform 49"/>
              <p:cNvSpPr>
                <a:spLocks/>
              </p:cNvSpPr>
              <p:nvPr/>
            </p:nvSpPr>
            <p:spPr bwMode="auto">
              <a:xfrm>
                <a:off x="1712" y="1832"/>
                <a:ext cx="1456" cy="2452"/>
              </a:xfrm>
              <a:custGeom>
                <a:avLst/>
                <a:gdLst>
                  <a:gd name="T0" fmla="*/ 0 w 1456"/>
                  <a:gd name="T1" fmla="*/ 2452 h 2452"/>
                  <a:gd name="T2" fmla="*/ 0 w 1456"/>
                  <a:gd name="T3" fmla="*/ 732 h 2452"/>
                  <a:gd name="T4" fmla="*/ 116 w 1456"/>
                  <a:gd name="T5" fmla="*/ 288 h 2452"/>
                  <a:gd name="T6" fmla="*/ 192 w 1456"/>
                  <a:gd name="T7" fmla="*/ 92 h 2452"/>
                  <a:gd name="T8" fmla="*/ 260 w 1456"/>
                  <a:gd name="T9" fmla="*/ 8 h 2452"/>
                  <a:gd name="T10" fmla="*/ 300 w 1456"/>
                  <a:gd name="T11" fmla="*/ 0 h 2452"/>
                  <a:gd name="T12" fmla="*/ 364 w 1456"/>
                  <a:gd name="T13" fmla="*/ 56 h 2452"/>
                  <a:gd name="T14" fmla="*/ 408 w 1456"/>
                  <a:gd name="T15" fmla="*/ 148 h 2452"/>
                  <a:gd name="T16" fmla="*/ 484 w 1456"/>
                  <a:gd name="T17" fmla="*/ 368 h 2452"/>
                  <a:gd name="T18" fmla="*/ 620 w 1456"/>
                  <a:gd name="T19" fmla="*/ 932 h 2452"/>
                  <a:gd name="T20" fmla="*/ 820 w 1456"/>
                  <a:gd name="T21" fmla="*/ 1748 h 2452"/>
                  <a:gd name="T22" fmla="*/ 932 w 1456"/>
                  <a:gd name="T23" fmla="*/ 2064 h 2452"/>
                  <a:gd name="T24" fmla="*/ 1040 w 1456"/>
                  <a:gd name="T25" fmla="*/ 2244 h 2452"/>
                  <a:gd name="T26" fmla="*/ 1108 w 1456"/>
                  <a:gd name="T27" fmla="*/ 2328 h 2452"/>
                  <a:gd name="T28" fmla="*/ 1196 w 1456"/>
                  <a:gd name="T29" fmla="*/ 2388 h 2452"/>
                  <a:gd name="T30" fmla="*/ 1292 w 1456"/>
                  <a:gd name="T31" fmla="*/ 2420 h 2452"/>
                  <a:gd name="T32" fmla="*/ 1432 w 1456"/>
                  <a:gd name="T33" fmla="*/ 2452 h 2452"/>
                  <a:gd name="T34" fmla="*/ 1456 w 1456"/>
                  <a:gd name="T35" fmla="*/ 2452 h 2452"/>
                  <a:gd name="T36" fmla="*/ 0 w 1456"/>
                  <a:gd name="T37" fmla="*/ 2452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6"/>
                  <a:gd name="T58" fmla="*/ 0 h 2452"/>
                  <a:gd name="T59" fmla="*/ 1456 w 1456"/>
                  <a:gd name="T60" fmla="*/ 2452 h 24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6" h="2452">
                    <a:moveTo>
                      <a:pt x="0" y="2452"/>
                    </a:moveTo>
                    <a:lnTo>
                      <a:pt x="0" y="732"/>
                    </a:lnTo>
                    <a:lnTo>
                      <a:pt x="116" y="288"/>
                    </a:lnTo>
                    <a:lnTo>
                      <a:pt x="192" y="92"/>
                    </a:lnTo>
                    <a:lnTo>
                      <a:pt x="260" y="8"/>
                    </a:lnTo>
                    <a:lnTo>
                      <a:pt x="300" y="0"/>
                    </a:lnTo>
                    <a:lnTo>
                      <a:pt x="364" y="56"/>
                    </a:lnTo>
                    <a:lnTo>
                      <a:pt x="408" y="148"/>
                    </a:lnTo>
                    <a:lnTo>
                      <a:pt x="484" y="368"/>
                    </a:lnTo>
                    <a:lnTo>
                      <a:pt x="620" y="932"/>
                    </a:lnTo>
                    <a:lnTo>
                      <a:pt x="820" y="1748"/>
                    </a:lnTo>
                    <a:lnTo>
                      <a:pt x="932" y="2064"/>
                    </a:lnTo>
                    <a:lnTo>
                      <a:pt x="1040" y="2244"/>
                    </a:lnTo>
                    <a:lnTo>
                      <a:pt x="1108" y="2328"/>
                    </a:lnTo>
                    <a:lnTo>
                      <a:pt x="1196" y="2388"/>
                    </a:lnTo>
                    <a:lnTo>
                      <a:pt x="1292" y="2420"/>
                    </a:lnTo>
                    <a:lnTo>
                      <a:pt x="1432" y="2452"/>
                    </a:lnTo>
                    <a:lnTo>
                      <a:pt x="1456" y="2452"/>
                    </a:lnTo>
                    <a:lnTo>
                      <a:pt x="0" y="2452"/>
                    </a:lnTo>
                    <a:close/>
                  </a:path>
                </a:pathLst>
              </a:custGeom>
              <a:solidFill>
                <a:schemeClr val="bg1"/>
              </a:solidFill>
              <a:ln w="9525">
                <a:solidFill>
                  <a:schemeClr val="tx1"/>
                </a:solidFill>
                <a:round/>
                <a:headEnd/>
                <a:tailEnd/>
              </a:ln>
            </p:spPr>
            <p:txBody>
              <a:bodyPr/>
              <a:lstStyle/>
              <a:p>
                <a:endParaRPr lang="en-US"/>
              </a:p>
            </p:txBody>
          </p:sp>
          <p:sp>
            <p:nvSpPr>
              <p:cNvPr id="22" name="Rectangle 50"/>
              <p:cNvSpPr>
                <a:spLocks noChangeArrowheads="1"/>
              </p:cNvSpPr>
              <p:nvPr/>
            </p:nvSpPr>
            <p:spPr bwMode="auto">
              <a:xfrm>
                <a:off x="512" y="1468"/>
                <a:ext cx="3570" cy="2816"/>
              </a:xfrm>
              <a:prstGeom prst="rect">
                <a:avLst/>
              </a:prstGeom>
              <a:solidFill>
                <a:schemeClr val="bg1"/>
              </a:solidFill>
              <a:ln w="0">
                <a:solidFill>
                  <a:srgbClr val="FFFFFF"/>
                </a:solidFill>
                <a:miter lim="800000"/>
                <a:headEnd/>
                <a:tailEnd/>
              </a:ln>
            </p:spPr>
            <p:txBody>
              <a:bodyPr/>
              <a:lstStyle/>
              <a:p>
                <a:endParaRPr lang="en-US"/>
              </a:p>
            </p:txBody>
          </p:sp>
          <p:sp>
            <p:nvSpPr>
              <p:cNvPr id="23" name="Line 51"/>
              <p:cNvSpPr>
                <a:spLocks noChangeShapeType="1"/>
              </p:cNvSpPr>
              <p:nvPr/>
            </p:nvSpPr>
            <p:spPr bwMode="auto">
              <a:xfrm>
                <a:off x="512" y="4284"/>
                <a:ext cx="3570" cy="1"/>
              </a:xfrm>
              <a:prstGeom prst="line">
                <a:avLst/>
              </a:prstGeom>
              <a:noFill/>
              <a:ln w="6350">
                <a:solidFill>
                  <a:srgbClr val="000000"/>
                </a:solidFill>
                <a:round/>
                <a:headEnd/>
                <a:tailEnd/>
              </a:ln>
            </p:spPr>
            <p:txBody>
              <a:bodyPr/>
              <a:lstStyle/>
              <a:p>
                <a:endParaRPr lang="en-US"/>
              </a:p>
            </p:txBody>
          </p:sp>
          <p:sp>
            <p:nvSpPr>
              <p:cNvPr id="24" name="Line 52"/>
              <p:cNvSpPr>
                <a:spLocks noChangeShapeType="1"/>
              </p:cNvSpPr>
              <p:nvPr/>
            </p:nvSpPr>
            <p:spPr bwMode="auto">
              <a:xfrm>
                <a:off x="512" y="4284"/>
                <a:ext cx="3570" cy="1"/>
              </a:xfrm>
              <a:prstGeom prst="line">
                <a:avLst/>
              </a:prstGeom>
              <a:noFill/>
              <a:ln w="6350">
                <a:solidFill>
                  <a:srgbClr val="000000"/>
                </a:solidFill>
                <a:round/>
                <a:headEnd/>
                <a:tailEnd/>
              </a:ln>
            </p:spPr>
            <p:txBody>
              <a:bodyPr/>
              <a:lstStyle/>
              <a:p>
                <a:endParaRPr lang="en-US"/>
              </a:p>
            </p:txBody>
          </p:sp>
          <p:sp>
            <p:nvSpPr>
              <p:cNvPr id="25" name="Line 53"/>
              <p:cNvSpPr>
                <a:spLocks noChangeShapeType="1"/>
              </p:cNvSpPr>
              <p:nvPr/>
            </p:nvSpPr>
            <p:spPr bwMode="auto">
              <a:xfrm>
                <a:off x="512" y="4284"/>
                <a:ext cx="3570" cy="1"/>
              </a:xfrm>
              <a:prstGeom prst="line">
                <a:avLst/>
              </a:prstGeom>
              <a:noFill/>
              <a:ln w="6350">
                <a:solidFill>
                  <a:srgbClr val="000000"/>
                </a:solidFill>
                <a:round/>
                <a:headEnd/>
                <a:tailEnd/>
              </a:ln>
            </p:spPr>
            <p:txBody>
              <a:bodyPr/>
              <a:lstStyle/>
              <a:p>
                <a:endParaRPr lang="en-US"/>
              </a:p>
            </p:txBody>
          </p:sp>
          <p:sp>
            <p:nvSpPr>
              <p:cNvPr id="26" name="Freeform 54"/>
              <p:cNvSpPr>
                <a:spLocks/>
              </p:cNvSpPr>
              <p:nvPr/>
            </p:nvSpPr>
            <p:spPr bwMode="auto">
              <a:xfrm>
                <a:off x="512" y="1826"/>
                <a:ext cx="3570" cy="2458"/>
              </a:xfrm>
              <a:custGeom>
                <a:avLst/>
                <a:gdLst>
                  <a:gd name="T0" fmla="*/ 44 w 3570"/>
                  <a:gd name="T1" fmla="*/ 2458 h 2458"/>
                  <a:gd name="T2" fmla="*/ 132 w 3570"/>
                  <a:gd name="T3" fmla="*/ 2456 h 2458"/>
                  <a:gd name="T4" fmla="*/ 222 w 3570"/>
                  <a:gd name="T5" fmla="*/ 2456 h 2458"/>
                  <a:gd name="T6" fmla="*/ 312 w 3570"/>
                  <a:gd name="T7" fmla="*/ 2452 h 2458"/>
                  <a:gd name="T8" fmla="*/ 400 w 3570"/>
                  <a:gd name="T9" fmla="*/ 2442 h 2458"/>
                  <a:gd name="T10" fmla="*/ 490 w 3570"/>
                  <a:gd name="T11" fmla="*/ 2424 h 2458"/>
                  <a:gd name="T12" fmla="*/ 580 w 3570"/>
                  <a:gd name="T13" fmla="*/ 2388 h 2458"/>
                  <a:gd name="T14" fmla="*/ 668 w 3570"/>
                  <a:gd name="T15" fmla="*/ 2322 h 2458"/>
                  <a:gd name="T16" fmla="*/ 758 w 3570"/>
                  <a:gd name="T17" fmla="*/ 2210 h 2458"/>
                  <a:gd name="T18" fmla="*/ 848 w 3570"/>
                  <a:gd name="T19" fmla="*/ 2038 h 2458"/>
                  <a:gd name="T20" fmla="*/ 936 w 3570"/>
                  <a:gd name="T21" fmla="*/ 1794 h 2458"/>
                  <a:gd name="T22" fmla="*/ 1026 w 3570"/>
                  <a:gd name="T23" fmla="*/ 1478 h 2458"/>
                  <a:gd name="T24" fmla="*/ 1114 w 3570"/>
                  <a:gd name="T25" fmla="*/ 1106 h 2458"/>
                  <a:gd name="T26" fmla="*/ 1204 w 3570"/>
                  <a:gd name="T27" fmla="*/ 716 h 2458"/>
                  <a:gd name="T28" fmla="*/ 1294 w 3570"/>
                  <a:gd name="T29" fmla="*/ 366 h 2458"/>
                  <a:gd name="T30" fmla="*/ 1382 w 3570"/>
                  <a:gd name="T31" fmla="*/ 110 h 2458"/>
                  <a:gd name="T32" fmla="*/ 1472 w 3570"/>
                  <a:gd name="T33" fmla="*/ 0 h 2458"/>
                  <a:gd name="T34" fmla="*/ 1562 w 3570"/>
                  <a:gd name="T35" fmla="*/ 56 h 2458"/>
                  <a:gd name="T36" fmla="*/ 1650 w 3570"/>
                  <a:gd name="T37" fmla="*/ 268 h 2458"/>
                  <a:gd name="T38" fmla="*/ 1740 w 3570"/>
                  <a:gd name="T39" fmla="*/ 594 h 2458"/>
                  <a:gd name="T40" fmla="*/ 1828 w 3570"/>
                  <a:gd name="T41" fmla="*/ 976 h 2458"/>
                  <a:gd name="T42" fmla="*/ 1918 w 3570"/>
                  <a:gd name="T43" fmla="*/ 1360 h 2458"/>
                  <a:gd name="T44" fmla="*/ 2008 w 3570"/>
                  <a:gd name="T45" fmla="*/ 1698 h 2458"/>
                  <a:gd name="T46" fmla="*/ 2096 w 3570"/>
                  <a:gd name="T47" fmla="*/ 1966 h 2458"/>
                  <a:gd name="T48" fmla="*/ 2186 w 3570"/>
                  <a:gd name="T49" fmla="*/ 2162 h 2458"/>
                  <a:gd name="T50" fmla="*/ 2276 w 3570"/>
                  <a:gd name="T51" fmla="*/ 2292 h 2458"/>
                  <a:gd name="T52" fmla="*/ 2364 w 3570"/>
                  <a:gd name="T53" fmla="*/ 2370 h 2458"/>
                  <a:gd name="T54" fmla="*/ 2454 w 3570"/>
                  <a:gd name="T55" fmla="*/ 2414 h 2458"/>
                  <a:gd name="T56" fmla="*/ 2544 w 3570"/>
                  <a:gd name="T57" fmla="*/ 2438 h 2458"/>
                  <a:gd name="T58" fmla="*/ 2632 w 3570"/>
                  <a:gd name="T59" fmla="*/ 2450 h 2458"/>
                  <a:gd name="T60" fmla="*/ 2722 w 3570"/>
                  <a:gd name="T61" fmla="*/ 2454 h 2458"/>
                  <a:gd name="T62" fmla="*/ 2810 w 3570"/>
                  <a:gd name="T63" fmla="*/ 2456 h 2458"/>
                  <a:gd name="T64" fmla="*/ 2900 w 3570"/>
                  <a:gd name="T65" fmla="*/ 2458 h 2458"/>
                  <a:gd name="T66" fmla="*/ 2990 w 3570"/>
                  <a:gd name="T67" fmla="*/ 2458 h 2458"/>
                  <a:gd name="T68" fmla="*/ 3078 w 3570"/>
                  <a:gd name="T69" fmla="*/ 2458 h 2458"/>
                  <a:gd name="T70" fmla="*/ 3168 w 3570"/>
                  <a:gd name="T71" fmla="*/ 2458 h 2458"/>
                  <a:gd name="T72" fmla="*/ 3258 w 3570"/>
                  <a:gd name="T73" fmla="*/ 2458 h 2458"/>
                  <a:gd name="T74" fmla="*/ 3346 w 3570"/>
                  <a:gd name="T75" fmla="*/ 2458 h 2458"/>
                  <a:gd name="T76" fmla="*/ 3436 w 3570"/>
                  <a:gd name="T77" fmla="*/ 2458 h 2458"/>
                  <a:gd name="T78" fmla="*/ 3526 w 3570"/>
                  <a:gd name="T79" fmla="*/ 2458 h 24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0"/>
                  <a:gd name="T121" fmla="*/ 0 h 2458"/>
                  <a:gd name="T122" fmla="*/ 3570 w 3570"/>
                  <a:gd name="T123" fmla="*/ 2458 h 24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0" h="2458">
                    <a:moveTo>
                      <a:pt x="0" y="2458"/>
                    </a:moveTo>
                    <a:lnTo>
                      <a:pt x="44" y="2458"/>
                    </a:lnTo>
                    <a:lnTo>
                      <a:pt x="88" y="2458"/>
                    </a:lnTo>
                    <a:lnTo>
                      <a:pt x="132" y="2456"/>
                    </a:lnTo>
                    <a:lnTo>
                      <a:pt x="178" y="2456"/>
                    </a:lnTo>
                    <a:lnTo>
                      <a:pt x="222" y="2456"/>
                    </a:lnTo>
                    <a:lnTo>
                      <a:pt x="266" y="2454"/>
                    </a:lnTo>
                    <a:lnTo>
                      <a:pt x="312" y="2452"/>
                    </a:lnTo>
                    <a:lnTo>
                      <a:pt x="356" y="2448"/>
                    </a:lnTo>
                    <a:lnTo>
                      <a:pt x="400" y="2442"/>
                    </a:lnTo>
                    <a:lnTo>
                      <a:pt x="446" y="2436"/>
                    </a:lnTo>
                    <a:lnTo>
                      <a:pt x="490" y="2424"/>
                    </a:lnTo>
                    <a:lnTo>
                      <a:pt x="534" y="2408"/>
                    </a:lnTo>
                    <a:lnTo>
                      <a:pt x="580" y="2388"/>
                    </a:lnTo>
                    <a:lnTo>
                      <a:pt x="624" y="2360"/>
                    </a:lnTo>
                    <a:lnTo>
                      <a:pt x="668" y="2322"/>
                    </a:lnTo>
                    <a:lnTo>
                      <a:pt x="714" y="2274"/>
                    </a:lnTo>
                    <a:lnTo>
                      <a:pt x="758" y="2210"/>
                    </a:lnTo>
                    <a:lnTo>
                      <a:pt x="802" y="2134"/>
                    </a:lnTo>
                    <a:lnTo>
                      <a:pt x="848" y="2038"/>
                    </a:lnTo>
                    <a:lnTo>
                      <a:pt x="892" y="1926"/>
                    </a:lnTo>
                    <a:lnTo>
                      <a:pt x="936" y="1794"/>
                    </a:lnTo>
                    <a:lnTo>
                      <a:pt x="980" y="1644"/>
                    </a:lnTo>
                    <a:lnTo>
                      <a:pt x="1026" y="1478"/>
                    </a:lnTo>
                    <a:lnTo>
                      <a:pt x="1070" y="1296"/>
                    </a:lnTo>
                    <a:lnTo>
                      <a:pt x="1114" y="1106"/>
                    </a:lnTo>
                    <a:lnTo>
                      <a:pt x="1160" y="910"/>
                    </a:lnTo>
                    <a:lnTo>
                      <a:pt x="1204" y="716"/>
                    </a:lnTo>
                    <a:lnTo>
                      <a:pt x="1248" y="532"/>
                    </a:lnTo>
                    <a:lnTo>
                      <a:pt x="1294" y="366"/>
                    </a:lnTo>
                    <a:lnTo>
                      <a:pt x="1338" y="222"/>
                    </a:lnTo>
                    <a:lnTo>
                      <a:pt x="1382" y="110"/>
                    </a:lnTo>
                    <a:lnTo>
                      <a:pt x="1428" y="36"/>
                    </a:lnTo>
                    <a:lnTo>
                      <a:pt x="1472" y="0"/>
                    </a:lnTo>
                    <a:lnTo>
                      <a:pt x="1516" y="8"/>
                    </a:lnTo>
                    <a:lnTo>
                      <a:pt x="1562" y="56"/>
                    </a:lnTo>
                    <a:lnTo>
                      <a:pt x="1606" y="146"/>
                    </a:lnTo>
                    <a:lnTo>
                      <a:pt x="1650" y="268"/>
                    </a:lnTo>
                    <a:lnTo>
                      <a:pt x="1696" y="420"/>
                    </a:lnTo>
                    <a:lnTo>
                      <a:pt x="1740" y="594"/>
                    </a:lnTo>
                    <a:lnTo>
                      <a:pt x="1784" y="782"/>
                    </a:lnTo>
                    <a:lnTo>
                      <a:pt x="1828" y="976"/>
                    </a:lnTo>
                    <a:lnTo>
                      <a:pt x="1874" y="1172"/>
                    </a:lnTo>
                    <a:lnTo>
                      <a:pt x="1918" y="1360"/>
                    </a:lnTo>
                    <a:lnTo>
                      <a:pt x="1962" y="1536"/>
                    </a:lnTo>
                    <a:lnTo>
                      <a:pt x="2008" y="1698"/>
                    </a:lnTo>
                    <a:lnTo>
                      <a:pt x="2052" y="1842"/>
                    </a:lnTo>
                    <a:lnTo>
                      <a:pt x="2096" y="1966"/>
                    </a:lnTo>
                    <a:lnTo>
                      <a:pt x="2142" y="2074"/>
                    </a:lnTo>
                    <a:lnTo>
                      <a:pt x="2186" y="2162"/>
                    </a:lnTo>
                    <a:lnTo>
                      <a:pt x="2230" y="2234"/>
                    </a:lnTo>
                    <a:lnTo>
                      <a:pt x="2276" y="2292"/>
                    </a:lnTo>
                    <a:lnTo>
                      <a:pt x="2320" y="2336"/>
                    </a:lnTo>
                    <a:lnTo>
                      <a:pt x="2364" y="2370"/>
                    </a:lnTo>
                    <a:lnTo>
                      <a:pt x="2410" y="2396"/>
                    </a:lnTo>
                    <a:lnTo>
                      <a:pt x="2454" y="2414"/>
                    </a:lnTo>
                    <a:lnTo>
                      <a:pt x="2498" y="2428"/>
                    </a:lnTo>
                    <a:lnTo>
                      <a:pt x="2544" y="2438"/>
                    </a:lnTo>
                    <a:lnTo>
                      <a:pt x="2588" y="2444"/>
                    </a:lnTo>
                    <a:lnTo>
                      <a:pt x="2632" y="2450"/>
                    </a:lnTo>
                    <a:lnTo>
                      <a:pt x="2678" y="2452"/>
                    </a:lnTo>
                    <a:lnTo>
                      <a:pt x="2722" y="2454"/>
                    </a:lnTo>
                    <a:lnTo>
                      <a:pt x="2766" y="2456"/>
                    </a:lnTo>
                    <a:lnTo>
                      <a:pt x="2810" y="2456"/>
                    </a:lnTo>
                    <a:lnTo>
                      <a:pt x="2856" y="2456"/>
                    </a:lnTo>
                    <a:lnTo>
                      <a:pt x="2900" y="2458"/>
                    </a:lnTo>
                    <a:lnTo>
                      <a:pt x="2944" y="2458"/>
                    </a:lnTo>
                    <a:lnTo>
                      <a:pt x="2990" y="2458"/>
                    </a:lnTo>
                    <a:lnTo>
                      <a:pt x="3034" y="2458"/>
                    </a:lnTo>
                    <a:lnTo>
                      <a:pt x="3078" y="2458"/>
                    </a:lnTo>
                    <a:lnTo>
                      <a:pt x="3124" y="2458"/>
                    </a:lnTo>
                    <a:lnTo>
                      <a:pt x="3168" y="2458"/>
                    </a:lnTo>
                    <a:lnTo>
                      <a:pt x="3212" y="2458"/>
                    </a:lnTo>
                    <a:lnTo>
                      <a:pt x="3258" y="2458"/>
                    </a:lnTo>
                    <a:lnTo>
                      <a:pt x="3302" y="2458"/>
                    </a:lnTo>
                    <a:lnTo>
                      <a:pt x="3346" y="2458"/>
                    </a:lnTo>
                    <a:lnTo>
                      <a:pt x="3392" y="2458"/>
                    </a:lnTo>
                    <a:lnTo>
                      <a:pt x="3436" y="2458"/>
                    </a:lnTo>
                    <a:lnTo>
                      <a:pt x="3480" y="2458"/>
                    </a:lnTo>
                    <a:lnTo>
                      <a:pt x="3526" y="2458"/>
                    </a:lnTo>
                    <a:lnTo>
                      <a:pt x="3570" y="2458"/>
                    </a:lnTo>
                  </a:path>
                </a:pathLst>
              </a:custGeom>
              <a:solidFill>
                <a:schemeClr val="bg1"/>
              </a:solidFill>
              <a:ln w="25400">
                <a:solidFill>
                  <a:srgbClr val="000000"/>
                </a:solidFill>
                <a:round/>
                <a:headEnd/>
                <a:tailEnd/>
              </a:ln>
            </p:spPr>
            <p:txBody>
              <a:bodyPr/>
              <a:lstStyle/>
              <a:p>
                <a:endParaRPr lang="en-US"/>
              </a:p>
            </p:txBody>
          </p:sp>
          <p:sp>
            <p:nvSpPr>
              <p:cNvPr id="27" name="Line 55"/>
              <p:cNvSpPr>
                <a:spLocks noChangeShapeType="1"/>
              </p:cNvSpPr>
              <p:nvPr/>
            </p:nvSpPr>
            <p:spPr bwMode="auto">
              <a:xfrm flipV="1">
                <a:off x="2004" y="1468"/>
                <a:ext cx="1" cy="2816"/>
              </a:xfrm>
              <a:prstGeom prst="line">
                <a:avLst/>
              </a:prstGeom>
              <a:noFill/>
              <a:ln w="25400">
                <a:solidFill>
                  <a:srgbClr val="000000"/>
                </a:solidFill>
                <a:round/>
                <a:headEnd/>
                <a:tailEnd/>
              </a:ln>
            </p:spPr>
            <p:txBody>
              <a:bodyPr/>
              <a:lstStyle/>
              <a:p>
                <a:endParaRPr lang="en-US"/>
              </a:p>
            </p:txBody>
          </p:sp>
        </p:grpSp>
      </p:grpSp>
      <p:sp>
        <p:nvSpPr>
          <p:cNvPr id="32" name="Title 24"/>
          <p:cNvSpPr>
            <a:spLocks noGrp="1"/>
          </p:cNvSpPr>
          <p:nvPr>
            <p:ph type="title"/>
          </p:nvPr>
        </p:nvSpPr>
        <p:spPr>
          <a:xfrm>
            <a:off x="572400" y="3"/>
            <a:ext cx="8925967" cy="709572"/>
          </a:xfrm>
        </p:spPr>
        <p:txBody>
          <a:bodyPr/>
          <a:lstStyle/>
          <a:p>
            <a:r>
              <a:rPr lang="en-GB" dirty="0" smtClean="0"/>
              <a:t>Bayesian inversion</a:t>
            </a: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115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115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1156">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11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1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21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210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2" grpId="0"/>
      <p:bldP spid="91153" grpId="0"/>
      <p:bldP spid="91154" grpId="0" animBg="1"/>
      <p:bldP spid="91155" grpId="0"/>
      <p:bldP spid="91159" grpId="0" animBg="1"/>
      <p:bldP spid="911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sz="quarter" idx="1"/>
          </p:nvPr>
        </p:nvSpPr>
        <p:spPr/>
        <p:txBody>
          <a:bodyPr/>
          <a:lstStyle/>
          <a:p>
            <a:pPr marL="342900" indent="-342900">
              <a:lnSpc>
                <a:spcPct val="90000"/>
              </a:lnSpc>
              <a:spcBef>
                <a:spcPct val="20000"/>
              </a:spcBef>
            </a:pPr>
            <a:r>
              <a:rPr lang="en-US" dirty="0" smtClean="0">
                <a:cs typeface="Arial" charset="0"/>
              </a:rPr>
              <a:t>Gaussian </a:t>
            </a:r>
            <a:r>
              <a:rPr lang="en-GB" dirty="0" smtClean="0"/>
              <a:t>assumptions about the posterior distributions of the parameters</a:t>
            </a:r>
          </a:p>
          <a:p>
            <a:pPr marL="342900" indent="-342900">
              <a:lnSpc>
                <a:spcPct val="90000"/>
              </a:lnSpc>
              <a:spcBef>
                <a:spcPct val="50000"/>
              </a:spcBef>
            </a:pPr>
            <a:r>
              <a:rPr lang="de-CH" dirty="0" smtClean="0"/>
              <a:t>posterior</a:t>
            </a:r>
            <a:r>
              <a:rPr lang="en-US" dirty="0" smtClean="0">
                <a:cs typeface="Arial" charset="0"/>
              </a:rPr>
              <a:t> probability that a certain parameter (or contrast of parameters) is above a chosen threshold </a:t>
            </a:r>
            <a:r>
              <a:rPr lang="el-GR" i="1" dirty="0" smtClean="0">
                <a:cs typeface="Times New Roman" pitchFamily="18" charset="0"/>
              </a:rPr>
              <a:t>γ</a:t>
            </a:r>
            <a:r>
              <a:rPr lang="en-GB" dirty="0" smtClean="0">
                <a:cs typeface="Arial" charset="0"/>
              </a:rPr>
              <a:t>:</a:t>
            </a:r>
          </a:p>
          <a:p>
            <a:pPr marL="342900" indent="-342900">
              <a:lnSpc>
                <a:spcPct val="90000"/>
              </a:lnSpc>
              <a:spcBef>
                <a:spcPct val="50000"/>
              </a:spcBef>
            </a:pPr>
            <a:r>
              <a:rPr lang="en-GB" dirty="0" smtClean="0">
                <a:cs typeface="Times New Roman" pitchFamily="18" charset="0"/>
              </a:rPr>
              <a:t>By default, </a:t>
            </a:r>
            <a:r>
              <a:rPr lang="el-GR" i="1" dirty="0" smtClean="0">
                <a:cs typeface="Times New Roman" pitchFamily="18" charset="0"/>
              </a:rPr>
              <a:t>γ</a:t>
            </a:r>
            <a:r>
              <a:rPr lang="en-GB" dirty="0" smtClean="0">
                <a:cs typeface="Arial" charset="0"/>
              </a:rPr>
              <a:t> is chosen as zero – the prior ("does the effect exist?").</a:t>
            </a:r>
            <a:endParaRPr lang="en-US" dirty="0" smtClean="0">
              <a:cs typeface="Times New Roman" pitchFamily="18" charset="0"/>
            </a:endParaRPr>
          </a:p>
          <a:p>
            <a:endParaRPr lang="en-GB" dirty="0"/>
          </a:p>
        </p:txBody>
      </p:sp>
      <p:sp>
        <p:nvSpPr>
          <p:cNvPr id="15" name="Title 14"/>
          <p:cNvSpPr>
            <a:spLocks noGrp="1"/>
          </p:cNvSpPr>
          <p:nvPr>
            <p:ph type="title"/>
          </p:nvPr>
        </p:nvSpPr>
        <p:spPr/>
        <p:txBody>
          <a:bodyPr>
            <a:normAutofit fontScale="90000"/>
          </a:bodyPr>
          <a:lstStyle/>
          <a:p>
            <a:r>
              <a:rPr lang="en-GB" dirty="0" smtClean="0"/>
              <a:t>Inference about DCM parameters: Bayesian single subject analysis</a:t>
            </a:r>
            <a:endParaRPr lang="en-GB" dirty="0"/>
          </a:p>
        </p:txBody>
      </p:sp>
      <p:grpSp>
        <p:nvGrpSpPr>
          <p:cNvPr id="21" name="Group 20"/>
          <p:cNvGrpSpPr/>
          <p:nvPr/>
        </p:nvGrpSpPr>
        <p:grpSpPr>
          <a:xfrm>
            <a:off x="2880937" y="3284984"/>
            <a:ext cx="4160295" cy="2626292"/>
            <a:chOff x="2391128" y="4181237"/>
            <a:chExt cx="2236787" cy="2111375"/>
          </a:xfrm>
        </p:grpSpPr>
        <p:pic>
          <p:nvPicPr>
            <p:cNvPr id="22" name="Picture 3"/>
            <p:cNvPicPr>
              <a:picLocks noChangeAspect="1" noChangeArrowheads="1"/>
            </p:cNvPicPr>
            <p:nvPr/>
          </p:nvPicPr>
          <p:blipFill>
            <a:blip r:embed="rId3" cstate="print">
              <a:grayscl/>
            </a:blip>
            <a:srcRect/>
            <a:stretch>
              <a:fillRect/>
            </a:stretch>
          </p:blipFill>
          <p:spPr bwMode="auto">
            <a:xfrm>
              <a:off x="2391128" y="4181237"/>
              <a:ext cx="2236787" cy="2111375"/>
            </a:xfrm>
            <a:prstGeom prst="rect">
              <a:avLst/>
            </a:prstGeom>
            <a:noFill/>
            <a:ln w="9525">
              <a:noFill/>
              <a:miter lim="800000"/>
              <a:headEnd/>
              <a:tailEnd/>
            </a:ln>
          </p:spPr>
        </p:pic>
        <p:sp>
          <p:nvSpPr>
            <p:cNvPr id="23" name="Line 6"/>
            <p:cNvSpPr>
              <a:spLocks noChangeShapeType="1"/>
            </p:cNvSpPr>
            <p:nvPr/>
          </p:nvSpPr>
          <p:spPr bwMode="auto">
            <a:xfrm>
              <a:off x="3251804" y="4229459"/>
              <a:ext cx="0" cy="1995487"/>
            </a:xfrm>
            <a:prstGeom prst="line">
              <a:avLst/>
            </a:prstGeom>
            <a:noFill/>
            <a:ln w="28575">
              <a:solidFill>
                <a:schemeClr val="bg2"/>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8116" name="Object 4"/>
          <p:cNvGraphicFramePr>
            <a:graphicFrameLocks noChangeAspect="1"/>
          </p:cNvGraphicFramePr>
          <p:nvPr>
            <p:extLst>
              <p:ext uri="{D42A27DB-BD31-4B8C-83A1-F6EECF244321}">
                <p14:modId xmlns:p14="http://schemas.microsoft.com/office/powerpoint/2010/main" val="4205232370"/>
              </p:ext>
            </p:extLst>
          </p:nvPr>
        </p:nvGraphicFramePr>
        <p:xfrm>
          <a:off x="3001018" y="3645226"/>
          <a:ext cx="4400254" cy="1973359"/>
        </p:xfrm>
        <a:graphic>
          <a:graphicData uri="http://schemas.openxmlformats.org/presentationml/2006/ole">
            <mc:AlternateContent xmlns:mc="http://schemas.openxmlformats.org/markup-compatibility/2006">
              <mc:Choice xmlns:v="urn:schemas-microsoft-com:vml" Requires="v">
                <p:oleObj spid="_x0000_s166933" name="Equation" r:id="rId3" imgW="1955570" imgH="914400" progId="Equation.3">
                  <p:embed/>
                </p:oleObj>
              </mc:Choice>
              <mc:Fallback>
                <p:oleObj name="Equation" r:id="rId3" imgW="195557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018" y="3645226"/>
                        <a:ext cx="4400254" cy="1973359"/>
                      </a:xfrm>
                      <a:prstGeom prst="rect">
                        <a:avLst/>
                      </a:prstGeom>
                      <a:solidFill>
                        <a:schemeClr val="bg1"/>
                      </a:solidFill>
                      <a:ln w="9525">
                        <a:solidFill>
                          <a:schemeClr val="tx1"/>
                        </a:solidFill>
                        <a:miter lim="800000"/>
                        <a:headEnd/>
                        <a:tailEnd/>
                      </a:ln>
                      <a:effectLst>
                        <a:outerShdw blurRad="63500" dist="107763" dir="18900000" algn="ctr" rotWithShape="0">
                          <a:srgbClr val="000000">
                            <a:alpha val="50000"/>
                          </a:srgbClr>
                        </a:outerShdw>
                      </a:effectLst>
                    </p:spPr>
                  </p:pic>
                </p:oleObj>
              </mc:Fallback>
            </mc:AlternateContent>
          </a:graphicData>
        </a:graphic>
      </p:graphicFrame>
      <p:sp>
        <p:nvSpPr>
          <p:cNvPr id="1498118" name="Text Box 6"/>
          <p:cNvSpPr txBox="1">
            <a:spLocks noChangeArrowheads="1"/>
          </p:cNvSpPr>
          <p:nvPr/>
        </p:nvSpPr>
        <p:spPr bwMode="auto">
          <a:xfrm>
            <a:off x="2230178" y="2564904"/>
            <a:ext cx="2290774" cy="646331"/>
          </a:xfrm>
          <a:prstGeom prst="rect">
            <a:avLst/>
          </a:prstGeom>
          <a:noFill/>
          <a:ln w="9525" algn="ctr">
            <a:noFill/>
            <a:miter lim="800000"/>
            <a:headEnd/>
            <a:tailEnd/>
          </a:ln>
          <a:effectLst/>
        </p:spPr>
        <p:txBody>
          <a:bodyPr wrap="square">
            <a:spAutoFit/>
          </a:bodyPr>
          <a:lstStyle/>
          <a:p>
            <a:pPr eaLnBrk="0" hangingPunct="0">
              <a:spcBef>
                <a:spcPct val="50000"/>
              </a:spcBef>
            </a:pPr>
            <a:r>
              <a:rPr lang="en-GB" sz="1800" b="0" dirty="0">
                <a:solidFill>
                  <a:srgbClr val="000000"/>
                </a:solidFill>
                <a:latin typeface="Arial Unicode MS" pitchFamily="34" charset="-128"/>
                <a:ea typeface="Arial Unicode MS" pitchFamily="34" charset="-128"/>
                <a:cs typeface="Arial Unicode MS" pitchFamily="34" charset="-128"/>
              </a:rPr>
              <a:t>group</a:t>
            </a:r>
          </a:p>
          <a:p>
            <a:pPr eaLnBrk="0" hangingPunct="0"/>
            <a:r>
              <a:rPr lang="en-GB" dirty="0" smtClean="0">
                <a:solidFill>
                  <a:srgbClr val="000000"/>
                </a:solidFill>
                <a:latin typeface="Arial Unicode MS" pitchFamily="34" charset="-128"/>
                <a:ea typeface="Arial Unicode MS" pitchFamily="34" charset="-128"/>
                <a:cs typeface="Arial Unicode MS" pitchFamily="34" charset="-128"/>
              </a:rPr>
              <a:t>p</a:t>
            </a:r>
            <a:r>
              <a:rPr lang="en-GB" sz="1800" b="0" dirty="0" smtClean="0">
                <a:solidFill>
                  <a:srgbClr val="000000"/>
                </a:solidFill>
                <a:latin typeface="Arial Unicode MS" pitchFamily="34" charset="-128"/>
                <a:ea typeface="Arial Unicode MS" pitchFamily="34" charset="-128"/>
                <a:cs typeface="Arial Unicode MS" pitchFamily="34" charset="-128"/>
              </a:rPr>
              <a:t>osterior covariance</a:t>
            </a:r>
            <a:endParaRPr lang="en-US" sz="1800" b="0" dirty="0">
              <a:solidFill>
                <a:srgbClr val="000000"/>
              </a:solidFill>
              <a:latin typeface="Arial Unicode MS" pitchFamily="34" charset="-128"/>
              <a:ea typeface="Arial Unicode MS" pitchFamily="34" charset="-128"/>
              <a:cs typeface="Arial Unicode MS" pitchFamily="34" charset="-128"/>
            </a:endParaRPr>
          </a:p>
        </p:txBody>
      </p:sp>
      <p:sp>
        <p:nvSpPr>
          <p:cNvPr id="1498119" name="Line 7"/>
          <p:cNvSpPr>
            <a:spLocks noChangeShapeType="1"/>
          </p:cNvSpPr>
          <p:nvPr/>
        </p:nvSpPr>
        <p:spPr bwMode="auto">
          <a:xfrm>
            <a:off x="3539249" y="3222205"/>
            <a:ext cx="0" cy="631825"/>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20" name="Text Box 8"/>
          <p:cNvSpPr txBox="1">
            <a:spLocks noChangeArrowheads="1"/>
          </p:cNvSpPr>
          <p:nvPr/>
        </p:nvSpPr>
        <p:spPr bwMode="auto">
          <a:xfrm>
            <a:off x="5085132" y="2564904"/>
            <a:ext cx="2388148" cy="646331"/>
          </a:xfrm>
          <a:prstGeom prst="rect">
            <a:avLst/>
          </a:prstGeom>
          <a:noFill/>
          <a:ln w="9525" algn="ctr">
            <a:noFill/>
            <a:miter lim="800000"/>
            <a:headEnd/>
            <a:tailEnd/>
          </a:ln>
          <a:effectLst/>
        </p:spPr>
        <p:txBody>
          <a:bodyPr wrap="square">
            <a:spAutoFit/>
          </a:bodyPr>
          <a:lstStyle/>
          <a:p>
            <a:pPr eaLnBrk="0" hangingPunct="0">
              <a:spcBef>
                <a:spcPct val="50000"/>
              </a:spcBef>
            </a:pPr>
            <a:r>
              <a:rPr lang="en-GB" sz="1800" b="0" dirty="0">
                <a:solidFill>
                  <a:srgbClr val="000000"/>
                </a:solidFill>
                <a:latin typeface="Arial Unicode MS" pitchFamily="34" charset="-128"/>
                <a:ea typeface="Arial Unicode MS" pitchFamily="34" charset="-128"/>
                <a:cs typeface="Arial Unicode MS" pitchFamily="34" charset="-128"/>
              </a:rPr>
              <a:t>individual</a:t>
            </a:r>
          </a:p>
          <a:p>
            <a:pPr eaLnBrk="0" hangingPunct="0"/>
            <a:r>
              <a:rPr lang="en-GB" dirty="0" smtClean="0">
                <a:solidFill>
                  <a:srgbClr val="000000"/>
                </a:solidFill>
                <a:latin typeface="Arial Unicode MS" pitchFamily="34" charset="-128"/>
                <a:ea typeface="Arial Unicode MS" pitchFamily="34" charset="-128"/>
                <a:cs typeface="Arial Unicode MS" pitchFamily="34" charset="-128"/>
              </a:rPr>
              <a:t>p</a:t>
            </a:r>
            <a:r>
              <a:rPr lang="en-GB" sz="1800" b="0" dirty="0" smtClean="0">
                <a:solidFill>
                  <a:srgbClr val="000000"/>
                </a:solidFill>
                <a:latin typeface="Arial Unicode MS" pitchFamily="34" charset="-128"/>
                <a:ea typeface="Arial Unicode MS" pitchFamily="34" charset="-128"/>
                <a:cs typeface="Arial Unicode MS" pitchFamily="34" charset="-128"/>
              </a:rPr>
              <a:t>osterior </a:t>
            </a:r>
            <a:r>
              <a:rPr lang="en-GB" sz="1800" b="0" dirty="0" err="1" smtClean="0">
                <a:solidFill>
                  <a:srgbClr val="000000"/>
                </a:solidFill>
                <a:latin typeface="Arial Unicode MS" pitchFamily="34" charset="-128"/>
                <a:ea typeface="Arial Unicode MS" pitchFamily="34" charset="-128"/>
                <a:cs typeface="Arial Unicode MS" pitchFamily="34" charset="-128"/>
              </a:rPr>
              <a:t>covariances</a:t>
            </a:r>
            <a:endParaRPr lang="en-US" sz="1800" b="0" dirty="0">
              <a:solidFill>
                <a:srgbClr val="000000"/>
              </a:solidFill>
              <a:latin typeface="Arial Unicode MS" pitchFamily="34" charset="-128"/>
              <a:ea typeface="Arial Unicode MS" pitchFamily="34" charset="-128"/>
              <a:cs typeface="Arial Unicode MS" pitchFamily="34" charset="-128"/>
            </a:endParaRPr>
          </a:p>
        </p:txBody>
      </p:sp>
      <p:sp>
        <p:nvSpPr>
          <p:cNvPr id="1498121" name="Line 9"/>
          <p:cNvSpPr>
            <a:spLocks noChangeShapeType="1"/>
          </p:cNvSpPr>
          <p:nvPr/>
        </p:nvSpPr>
        <p:spPr bwMode="auto">
          <a:xfrm>
            <a:off x="4987986" y="3199369"/>
            <a:ext cx="0" cy="631825"/>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22" name="Line 10"/>
          <p:cNvSpPr>
            <a:spLocks noChangeShapeType="1"/>
          </p:cNvSpPr>
          <p:nvPr/>
        </p:nvSpPr>
        <p:spPr bwMode="auto">
          <a:xfrm flipV="1">
            <a:off x="3166119" y="5429671"/>
            <a:ext cx="7643" cy="515938"/>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23" name="Text Box 11"/>
          <p:cNvSpPr txBox="1">
            <a:spLocks noChangeArrowheads="1"/>
          </p:cNvSpPr>
          <p:nvPr/>
        </p:nvSpPr>
        <p:spPr bwMode="auto">
          <a:xfrm>
            <a:off x="2360712" y="5890046"/>
            <a:ext cx="1872208" cy="646331"/>
          </a:xfrm>
          <a:prstGeom prst="rect">
            <a:avLst/>
          </a:prstGeom>
          <a:noFill/>
          <a:ln w="9525" algn="ctr">
            <a:noFill/>
            <a:miter lim="800000"/>
            <a:headEnd/>
            <a:tailEnd/>
          </a:ln>
          <a:effectLst/>
        </p:spPr>
        <p:txBody>
          <a:bodyPr wrap="square">
            <a:spAutoFit/>
          </a:bodyPr>
          <a:lstStyle/>
          <a:p>
            <a:pPr eaLnBrk="0" hangingPunct="0">
              <a:spcBef>
                <a:spcPct val="50000"/>
              </a:spcBef>
            </a:pPr>
            <a:r>
              <a:rPr lang="en-GB" sz="1800" b="0" dirty="0">
                <a:solidFill>
                  <a:srgbClr val="000000"/>
                </a:solidFill>
                <a:latin typeface="Arial Unicode MS" pitchFamily="34" charset="-128"/>
                <a:ea typeface="Arial Unicode MS" pitchFamily="34" charset="-128"/>
                <a:cs typeface="Arial Unicode MS" pitchFamily="34" charset="-128"/>
              </a:rPr>
              <a:t>group</a:t>
            </a:r>
          </a:p>
          <a:p>
            <a:pPr eaLnBrk="0" hangingPunct="0"/>
            <a:r>
              <a:rPr lang="en-GB" sz="1800" b="0" dirty="0" smtClean="0">
                <a:solidFill>
                  <a:srgbClr val="000000"/>
                </a:solidFill>
                <a:latin typeface="Arial Unicode MS" pitchFamily="34" charset="-128"/>
                <a:ea typeface="Arial Unicode MS" pitchFamily="34" charset="-128"/>
                <a:cs typeface="Arial Unicode MS" pitchFamily="34" charset="-128"/>
              </a:rPr>
              <a:t>posterior mean</a:t>
            </a:r>
            <a:endParaRPr lang="en-US" sz="1800" b="0" dirty="0">
              <a:solidFill>
                <a:srgbClr val="000000"/>
              </a:solidFill>
              <a:latin typeface="Arial Unicode MS" pitchFamily="34" charset="-128"/>
              <a:ea typeface="Arial Unicode MS" pitchFamily="34" charset="-128"/>
              <a:cs typeface="Arial Unicode MS" pitchFamily="34" charset="-128"/>
            </a:endParaRPr>
          </a:p>
        </p:txBody>
      </p:sp>
      <p:sp>
        <p:nvSpPr>
          <p:cNvPr id="1498124" name="Text Box 12"/>
          <p:cNvSpPr txBox="1">
            <a:spLocks noChangeArrowheads="1"/>
          </p:cNvSpPr>
          <p:nvPr/>
        </p:nvSpPr>
        <p:spPr bwMode="auto">
          <a:xfrm>
            <a:off x="4127673" y="5899571"/>
            <a:ext cx="2621230" cy="646331"/>
          </a:xfrm>
          <a:prstGeom prst="rect">
            <a:avLst/>
          </a:prstGeom>
          <a:noFill/>
          <a:ln w="9525" algn="ctr">
            <a:noFill/>
            <a:miter lim="800000"/>
            <a:headEnd/>
            <a:tailEnd/>
          </a:ln>
          <a:effectLst/>
        </p:spPr>
        <p:txBody>
          <a:bodyPr wrap="none">
            <a:spAutoFit/>
          </a:bodyPr>
          <a:lstStyle/>
          <a:p>
            <a:pPr eaLnBrk="0" hangingPunct="0">
              <a:spcBef>
                <a:spcPct val="50000"/>
              </a:spcBef>
            </a:pPr>
            <a:r>
              <a:rPr lang="en-GB" sz="1800" b="0">
                <a:solidFill>
                  <a:srgbClr val="000000"/>
                </a:solidFill>
                <a:latin typeface="Arial Unicode MS" pitchFamily="34" charset="-128"/>
                <a:ea typeface="Arial Unicode MS" pitchFamily="34" charset="-128"/>
                <a:cs typeface="Arial Unicode MS" pitchFamily="34" charset="-128"/>
              </a:rPr>
              <a:t>individual posterior </a:t>
            </a:r>
          </a:p>
          <a:p>
            <a:pPr eaLnBrk="0" hangingPunct="0"/>
            <a:r>
              <a:rPr lang="en-GB" sz="1800" b="0">
                <a:solidFill>
                  <a:srgbClr val="000000"/>
                </a:solidFill>
                <a:latin typeface="Arial Unicode MS" pitchFamily="34" charset="-128"/>
                <a:ea typeface="Arial Unicode MS" pitchFamily="34" charset="-128"/>
                <a:cs typeface="Arial Unicode MS" pitchFamily="34" charset="-128"/>
              </a:rPr>
              <a:t>covariances and means</a:t>
            </a:r>
            <a:endParaRPr lang="en-US" sz="1800" b="0">
              <a:solidFill>
                <a:srgbClr val="000000"/>
              </a:solidFill>
              <a:latin typeface="Arial Unicode MS" pitchFamily="34" charset="-128"/>
              <a:ea typeface="Arial Unicode MS" pitchFamily="34" charset="-128"/>
              <a:cs typeface="Arial Unicode MS" pitchFamily="34" charset="-128"/>
            </a:endParaRPr>
          </a:p>
        </p:txBody>
      </p:sp>
      <p:sp>
        <p:nvSpPr>
          <p:cNvPr id="1498125" name="Line 13"/>
          <p:cNvSpPr>
            <a:spLocks noChangeShapeType="1"/>
          </p:cNvSpPr>
          <p:nvPr/>
        </p:nvSpPr>
        <p:spPr bwMode="auto">
          <a:xfrm flipH="1" flipV="1">
            <a:off x="5009735" y="5416971"/>
            <a:ext cx="158985" cy="541338"/>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26" name="Line 14"/>
          <p:cNvSpPr>
            <a:spLocks noChangeShapeType="1"/>
          </p:cNvSpPr>
          <p:nvPr/>
        </p:nvSpPr>
        <p:spPr bwMode="auto">
          <a:xfrm flipV="1">
            <a:off x="5171778" y="5418560"/>
            <a:ext cx="158985" cy="541337"/>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31" name="Rectangle 19"/>
          <p:cNvSpPr>
            <a:spLocks noChangeArrowheads="1"/>
          </p:cNvSpPr>
          <p:nvPr/>
        </p:nvSpPr>
        <p:spPr bwMode="auto">
          <a:xfrm>
            <a:off x="0" y="2585522"/>
            <a:ext cx="184731" cy="369332"/>
          </a:xfrm>
          <a:prstGeom prst="rect">
            <a:avLst/>
          </a:prstGeom>
          <a:noFill/>
          <a:ln w="9525" algn="ctr">
            <a:noFill/>
            <a:miter lim="800000"/>
            <a:headEnd/>
            <a:tailEnd/>
          </a:ln>
          <a:effectLst/>
        </p:spPr>
        <p:txBody>
          <a:bodyPr wrap="none" anchor="ctr">
            <a:spAutoFit/>
          </a:bodyPr>
          <a:lstStyle/>
          <a:p>
            <a:endParaRPr lang="en-US">
              <a:solidFill>
                <a:srgbClr val="000000"/>
              </a:solidFill>
            </a:endParaRPr>
          </a:p>
        </p:txBody>
      </p:sp>
      <p:sp>
        <p:nvSpPr>
          <p:cNvPr id="17" name="Content Placeholder 16"/>
          <p:cNvSpPr>
            <a:spLocks noGrp="1"/>
          </p:cNvSpPr>
          <p:nvPr>
            <p:ph sz="quarter" idx="1"/>
          </p:nvPr>
        </p:nvSpPr>
        <p:spPr>
          <a:xfrm>
            <a:off x="570586" y="980729"/>
            <a:ext cx="8925967" cy="1728192"/>
          </a:xfrm>
        </p:spPr>
        <p:txBody>
          <a:bodyPr/>
          <a:lstStyle/>
          <a:p>
            <a:pPr>
              <a:buNone/>
            </a:pPr>
            <a:r>
              <a:rPr lang="en-GB" dirty="0" smtClean="0"/>
              <a:t>FFX group analysis</a:t>
            </a:r>
          </a:p>
          <a:p>
            <a:r>
              <a:rPr lang="en-GB" dirty="0" smtClean="0"/>
              <a:t>Likelihood distributions from different subjects are independent</a:t>
            </a:r>
          </a:p>
          <a:p>
            <a:r>
              <a:rPr lang="en-GB" dirty="0" smtClean="0"/>
              <a:t>Under Gaussian assumptions, this is easy to compute</a:t>
            </a:r>
          </a:p>
          <a:p>
            <a:r>
              <a:rPr lang="en-GB" dirty="0" smtClean="0"/>
              <a:t>Simply ‘weigh’ each subject’s contribution by your certainty of the parameter</a:t>
            </a:r>
            <a:endParaRPr lang="en-GB" dirty="0"/>
          </a:p>
        </p:txBody>
      </p:sp>
      <p:sp>
        <p:nvSpPr>
          <p:cNvPr id="16" name="Title 15"/>
          <p:cNvSpPr>
            <a:spLocks noGrp="1"/>
          </p:cNvSpPr>
          <p:nvPr>
            <p:ph type="title"/>
          </p:nvPr>
        </p:nvSpPr>
        <p:spPr/>
        <p:txBody>
          <a:bodyPr>
            <a:noAutofit/>
          </a:bodyPr>
          <a:lstStyle/>
          <a:p>
            <a:r>
              <a:rPr lang="en-GB" sz="2500" dirty="0" smtClean="0"/>
              <a:t>Inference about DCM parameters: Bayesian parameter averaging</a:t>
            </a:r>
            <a:endParaRPr lang="en-GB" sz="25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80" name="Text Box 4"/>
          <p:cNvSpPr txBox="1">
            <a:spLocks noChangeArrowheads="1"/>
          </p:cNvSpPr>
          <p:nvPr/>
        </p:nvSpPr>
        <p:spPr bwMode="auto">
          <a:xfrm>
            <a:off x="2784934" y="2060848"/>
            <a:ext cx="4298715" cy="771525"/>
          </a:xfrm>
          <a:prstGeom prst="rect">
            <a:avLst/>
          </a:prstGeom>
          <a:solidFill>
            <a:srgbClr val="DDDDDD"/>
          </a:solidFill>
          <a:ln w="9525">
            <a:solidFill>
              <a:schemeClr val="tx1"/>
            </a:solidFill>
            <a:miter lim="800000"/>
            <a:headEnd/>
            <a:tailEnd/>
          </a:ln>
          <a:effectLst/>
        </p:spPr>
        <p:txBody>
          <a:bodyPr>
            <a:spAutoFit/>
          </a:bodyPr>
          <a:lstStyle/>
          <a:p>
            <a:pPr algn="ctr" eaLnBrk="0" hangingPunct="0">
              <a:spcBef>
                <a:spcPct val="50000"/>
              </a:spcBef>
              <a:defRPr/>
            </a:pPr>
            <a:r>
              <a:rPr lang="en-GB" sz="2200" b="0"/>
              <a:t>Separate fitting of identical models for each </a:t>
            </a:r>
            <a:r>
              <a:rPr lang="en-US" sz="2200" b="0">
                <a:cs typeface="Times New Roman" pitchFamily="18" charset="0"/>
              </a:rPr>
              <a:t>subject</a:t>
            </a:r>
          </a:p>
        </p:txBody>
      </p:sp>
      <p:sp>
        <p:nvSpPr>
          <p:cNvPr id="1662981" name="Text Box 5"/>
          <p:cNvSpPr txBox="1">
            <a:spLocks noChangeArrowheads="1"/>
          </p:cNvSpPr>
          <p:nvPr/>
        </p:nvSpPr>
        <p:spPr bwMode="auto">
          <a:xfrm>
            <a:off x="2784934" y="3429272"/>
            <a:ext cx="4298715" cy="430887"/>
          </a:xfrm>
          <a:prstGeom prst="rect">
            <a:avLst/>
          </a:prstGeom>
          <a:solidFill>
            <a:srgbClr val="DDDDDD"/>
          </a:solidFill>
          <a:ln w="9525">
            <a:solidFill>
              <a:schemeClr val="tx1"/>
            </a:solidFill>
            <a:miter lim="800000"/>
            <a:headEnd/>
            <a:tailEnd/>
          </a:ln>
          <a:effectLst/>
        </p:spPr>
        <p:txBody>
          <a:bodyPr>
            <a:spAutoFit/>
          </a:bodyPr>
          <a:lstStyle/>
          <a:p>
            <a:pPr algn="ctr" eaLnBrk="0" hangingPunct="0">
              <a:spcBef>
                <a:spcPct val="50000"/>
              </a:spcBef>
              <a:defRPr/>
            </a:pPr>
            <a:r>
              <a:rPr lang="en-GB" sz="2200" b="0" dirty="0"/>
              <a:t>Selection of </a:t>
            </a:r>
            <a:r>
              <a:rPr lang="en-GB" sz="2200" b="0" dirty="0" smtClean="0"/>
              <a:t>parameters </a:t>
            </a:r>
            <a:r>
              <a:rPr lang="en-GB" sz="2200" b="0" dirty="0"/>
              <a:t>of interest</a:t>
            </a:r>
            <a:endParaRPr lang="en-US" sz="2200" b="0" dirty="0">
              <a:cs typeface="Times New Roman" pitchFamily="18" charset="0"/>
            </a:endParaRPr>
          </a:p>
        </p:txBody>
      </p:sp>
      <p:sp>
        <p:nvSpPr>
          <p:cNvPr id="1662982" name="Text Box 6"/>
          <p:cNvSpPr txBox="1">
            <a:spLocks noChangeArrowheads="1"/>
          </p:cNvSpPr>
          <p:nvPr/>
        </p:nvSpPr>
        <p:spPr bwMode="auto">
          <a:xfrm>
            <a:off x="632520" y="4829448"/>
            <a:ext cx="2566694" cy="771525"/>
          </a:xfrm>
          <a:prstGeom prst="rect">
            <a:avLst/>
          </a:prstGeom>
          <a:solidFill>
            <a:srgbClr val="DDDDDD"/>
          </a:solidFill>
          <a:ln w="9525">
            <a:solidFill>
              <a:schemeClr val="tx1"/>
            </a:solidFill>
            <a:miter lim="800000"/>
            <a:headEnd/>
            <a:tailEnd/>
          </a:ln>
          <a:effectLst/>
        </p:spPr>
        <p:txBody>
          <a:bodyPr>
            <a:spAutoFit/>
          </a:bodyPr>
          <a:lstStyle/>
          <a:p>
            <a:pPr algn="ctr" eaLnBrk="0" hangingPunct="0">
              <a:spcBef>
                <a:spcPct val="50000"/>
              </a:spcBef>
              <a:defRPr/>
            </a:pPr>
            <a:r>
              <a:rPr lang="en-GB" sz="2200" dirty="0"/>
              <a:t>one-sample t-test:</a:t>
            </a:r>
            <a:r>
              <a:rPr lang="en-GB" sz="2200" b="0" dirty="0"/>
              <a:t> </a:t>
            </a:r>
            <a:br>
              <a:rPr lang="en-GB" sz="2200" b="0" dirty="0"/>
            </a:br>
            <a:r>
              <a:rPr lang="en-GB" sz="2200" b="0" dirty="0"/>
              <a:t>parameter &gt; 0 ?</a:t>
            </a:r>
            <a:endParaRPr lang="en-US" sz="2200" b="0" dirty="0"/>
          </a:p>
        </p:txBody>
      </p:sp>
      <p:sp>
        <p:nvSpPr>
          <p:cNvPr id="1662983" name="Text Box 7"/>
          <p:cNvSpPr txBox="1">
            <a:spLocks noChangeArrowheads="1"/>
          </p:cNvSpPr>
          <p:nvPr/>
        </p:nvSpPr>
        <p:spPr bwMode="auto">
          <a:xfrm>
            <a:off x="3722030" y="4829448"/>
            <a:ext cx="2427581" cy="1106487"/>
          </a:xfrm>
          <a:prstGeom prst="rect">
            <a:avLst/>
          </a:prstGeom>
          <a:solidFill>
            <a:srgbClr val="DDDDDD"/>
          </a:solidFill>
          <a:ln w="9525">
            <a:solidFill>
              <a:schemeClr val="tx1"/>
            </a:solidFill>
            <a:miter lim="800000"/>
            <a:headEnd/>
            <a:tailEnd/>
          </a:ln>
          <a:effectLst/>
        </p:spPr>
        <p:txBody>
          <a:bodyPr>
            <a:spAutoFit/>
          </a:bodyPr>
          <a:lstStyle/>
          <a:p>
            <a:pPr algn="ctr" eaLnBrk="0" hangingPunct="0">
              <a:spcBef>
                <a:spcPct val="50000"/>
              </a:spcBef>
              <a:defRPr/>
            </a:pPr>
            <a:r>
              <a:rPr lang="en-GB" sz="2200"/>
              <a:t>paired t-test:</a:t>
            </a:r>
            <a:r>
              <a:rPr lang="en-GB" sz="2200" b="0"/>
              <a:t> </a:t>
            </a:r>
            <a:br>
              <a:rPr lang="en-GB" sz="2200" b="0"/>
            </a:br>
            <a:r>
              <a:rPr lang="en-GB" sz="2200" b="0"/>
              <a:t>parameter 1 &gt; </a:t>
            </a:r>
            <a:br>
              <a:rPr lang="en-GB" sz="2200" b="0"/>
            </a:br>
            <a:r>
              <a:rPr lang="en-GB" sz="2200" b="0"/>
              <a:t>parameter 2 ?</a:t>
            </a:r>
            <a:endParaRPr lang="en-US" sz="2200" b="0"/>
          </a:p>
        </p:txBody>
      </p:sp>
      <p:sp>
        <p:nvSpPr>
          <p:cNvPr id="1662984" name="Text Box 8"/>
          <p:cNvSpPr txBox="1">
            <a:spLocks noChangeArrowheads="1"/>
          </p:cNvSpPr>
          <p:nvPr/>
        </p:nvSpPr>
        <p:spPr bwMode="auto">
          <a:xfrm>
            <a:off x="6753200" y="4829448"/>
            <a:ext cx="3011546" cy="1106487"/>
          </a:xfrm>
          <a:prstGeom prst="rect">
            <a:avLst/>
          </a:prstGeom>
          <a:solidFill>
            <a:srgbClr val="DDDDDD"/>
          </a:solidFill>
          <a:ln w="9525">
            <a:solidFill>
              <a:schemeClr val="tx1"/>
            </a:solidFill>
            <a:miter lim="800000"/>
            <a:headEnd/>
            <a:tailEnd/>
          </a:ln>
          <a:effectLst/>
        </p:spPr>
        <p:txBody>
          <a:bodyPr>
            <a:spAutoFit/>
          </a:bodyPr>
          <a:lstStyle/>
          <a:p>
            <a:pPr algn="ctr" eaLnBrk="0" hangingPunct="0">
              <a:spcBef>
                <a:spcPct val="50000"/>
              </a:spcBef>
              <a:defRPr/>
            </a:pPr>
            <a:r>
              <a:rPr lang="en-GB" sz="2200"/>
              <a:t>rmANOVA:</a:t>
            </a:r>
            <a:r>
              <a:rPr lang="en-GB" sz="2200" b="0"/>
              <a:t> </a:t>
            </a:r>
            <a:br>
              <a:rPr lang="en-GB" sz="2200" b="0"/>
            </a:br>
            <a:r>
              <a:rPr lang="en-GB" sz="2200" b="0"/>
              <a:t>e.g. in case of multiple sessions per subject</a:t>
            </a:r>
            <a:endParaRPr lang="en-US" sz="2200" b="0"/>
          </a:p>
        </p:txBody>
      </p:sp>
      <p:cxnSp>
        <p:nvCxnSpPr>
          <p:cNvPr id="79881" name="AutoShape 9"/>
          <p:cNvCxnSpPr>
            <a:cxnSpLocks noChangeShapeType="1"/>
            <a:stCxn id="1662980" idx="2"/>
            <a:endCxn id="1662981" idx="0"/>
          </p:cNvCxnSpPr>
          <p:nvPr/>
        </p:nvCxnSpPr>
        <p:spPr bwMode="auto">
          <a:xfrm>
            <a:off x="4934292" y="2832373"/>
            <a:ext cx="0" cy="596899"/>
          </a:xfrm>
          <a:prstGeom prst="straightConnector1">
            <a:avLst/>
          </a:prstGeom>
          <a:noFill/>
          <a:ln w="38100">
            <a:solidFill>
              <a:schemeClr val="tx1"/>
            </a:solidFill>
            <a:round/>
            <a:headEnd/>
            <a:tailEnd type="triangle" w="med" len="med"/>
          </a:ln>
        </p:spPr>
      </p:cxnSp>
      <p:cxnSp>
        <p:nvCxnSpPr>
          <p:cNvPr id="79882" name="AutoShape 10"/>
          <p:cNvCxnSpPr>
            <a:cxnSpLocks noChangeShapeType="1"/>
            <a:stCxn id="1662981" idx="2"/>
            <a:endCxn id="1662982" idx="0"/>
          </p:cNvCxnSpPr>
          <p:nvPr/>
        </p:nvCxnSpPr>
        <p:spPr bwMode="auto">
          <a:xfrm flipH="1">
            <a:off x="1915867" y="3860159"/>
            <a:ext cx="3018425" cy="969289"/>
          </a:xfrm>
          <a:prstGeom prst="straightConnector1">
            <a:avLst/>
          </a:prstGeom>
          <a:noFill/>
          <a:ln w="38100">
            <a:solidFill>
              <a:schemeClr val="tx1"/>
            </a:solidFill>
            <a:round/>
            <a:headEnd/>
            <a:tailEnd type="triangle" w="med" len="med"/>
          </a:ln>
        </p:spPr>
      </p:cxnSp>
      <p:cxnSp>
        <p:nvCxnSpPr>
          <p:cNvPr id="79883" name="AutoShape 11"/>
          <p:cNvCxnSpPr>
            <a:cxnSpLocks noChangeShapeType="1"/>
            <a:stCxn id="1662981" idx="2"/>
            <a:endCxn id="1662983" idx="0"/>
          </p:cNvCxnSpPr>
          <p:nvPr/>
        </p:nvCxnSpPr>
        <p:spPr bwMode="auto">
          <a:xfrm>
            <a:off x="4934292" y="3860159"/>
            <a:ext cx="1529" cy="969289"/>
          </a:xfrm>
          <a:prstGeom prst="straightConnector1">
            <a:avLst/>
          </a:prstGeom>
          <a:noFill/>
          <a:ln w="38100">
            <a:solidFill>
              <a:schemeClr val="tx1"/>
            </a:solidFill>
            <a:round/>
            <a:headEnd/>
            <a:tailEnd type="triangle" w="med" len="med"/>
          </a:ln>
        </p:spPr>
      </p:cxnSp>
      <p:cxnSp>
        <p:nvCxnSpPr>
          <p:cNvPr id="79884" name="AutoShape 12"/>
          <p:cNvCxnSpPr>
            <a:cxnSpLocks noChangeShapeType="1"/>
            <a:stCxn id="1662981" idx="2"/>
            <a:endCxn id="1662984" idx="0"/>
          </p:cNvCxnSpPr>
          <p:nvPr/>
        </p:nvCxnSpPr>
        <p:spPr bwMode="auto">
          <a:xfrm>
            <a:off x="4934292" y="3860159"/>
            <a:ext cx="3324681" cy="969289"/>
          </a:xfrm>
          <a:prstGeom prst="straightConnector1">
            <a:avLst/>
          </a:prstGeom>
          <a:noFill/>
          <a:ln w="38100">
            <a:solidFill>
              <a:schemeClr val="tx1"/>
            </a:solidFill>
            <a:round/>
            <a:headEnd/>
            <a:tailEnd type="triangle" w="med" len="med"/>
          </a:ln>
        </p:spPr>
      </p:cxnSp>
      <p:sp>
        <p:nvSpPr>
          <p:cNvPr id="13" name="Title 12"/>
          <p:cNvSpPr>
            <a:spLocks noGrp="1"/>
          </p:cNvSpPr>
          <p:nvPr>
            <p:ph type="title"/>
          </p:nvPr>
        </p:nvSpPr>
        <p:spPr/>
        <p:txBody>
          <a:bodyPr>
            <a:normAutofit/>
          </a:bodyPr>
          <a:lstStyle/>
          <a:p>
            <a:r>
              <a:rPr lang="en-GB" sz="2500" dirty="0" smtClean="0"/>
              <a:t>Inference about DCM parameters: RFX analysis (</a:t>
            </a:r>
            <a:r>
              <a:rPr lang="en-GB" sz="2500" dirty="0" err="1" smtClean="0"/>
              <a:t>frequentist</a:t>
            </a:r>
            <a:r>
              <a:rPr lang="en-GB" sz="2500" dirty="0" smtClean="0"/>
              <a:t>)</a:t>
            </a:r>
            <a:endParaRPr lang="en-GB" sz="2500" dirty="0"/>
          </a:p>
        </p:txBody>
      </p:sp>
      <p:sp>
        <p:nvSpPr>
          <p:cNvPr id="14" name="Content Placeholder 13"/>
          <p:cNvSpPr>
            <a:spLocks noGrp="1"/>
          </p:cNvSpPr>
          <p:nvPr>
            <p:ph sz="quarter" idx="1"/>
          </p:nvPr>
        </p:nvSpPr>
        <p:spPr>
          <a:xfrm>
            <a:off x="570586" y="1071547"/>
            <a:ext cx="8925967" cy="917294"/>
          </a:xfrm>
        </p:spPr>
        <p:txBody>
          <a:bodyPr/>
          <a:lstStyle/>
          <a:p>
            <a:r>
              <a:rPr lang="en-GB" dirty="0" smtClean="0"/>
              <a:t>Analogous to ‘random effects’ analyses in SPM, 2</a:t>
            </a:r>
            <a:r>
              <a:rPr lang="en-GB" baseline="30000" dirty="0" smtClean="0"/>
              <a:t>nd</a:t>
            </a:r>
            <a:r>
              <a:rPr lang="en-GB" dirty="0" smtClean="0"/>
              <a:t> level analyses can be applied to DCM parameters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4"/>
          <p:cNvSpPr txBox="1">
            <a:spLocks noChangeArrowheads="1"/>
          </p:cNvSpPr>
          <p:nvPr/>
        </p:nvSpPr>
        <p:spPr bwMode="auto">
          <a:xfrm>
            <a:off x="993658" y="4876801"/>
            <a:ext cx="3994503" cy="1865313"/>
          </a:xfrm>
          <a:prstGeom prst="rect">
            <a:avLst/>
          </a:prstGeom>
          <a:noFill/>
          <a:ln w="9525" algn="ctr">
            <a:noFill/>
            <a:miter lim="800000"/>
            <a:headEnd/>
            <a:tailEnd/>
          </a:ln>
        </p:spPr>
        <p:txBody>
          <a:bodyPr wrap="none"/>
          <a:lstStyle/>
          <a:p>
            <a:pPr marL="176213" indent="-176213" eaLnBrk="0" hangingPunct="0">
              <a:spcBef>
                <a:spcPct val="50000"/>
              </a:spcBef>
            </a:pPr>
            <a:endParaRPr lang="en-GB" sz="2000" b="0">
              <a:latin typeface="Arial Unicode MS" pitchFamily="34" charset="-128"/>
            </a:endParaRPr>
          </a:p>
        </p:txBody>
      </p:sp>
      <p:grpSp>
        <p:nvGrpSpPr>
          <p:cNvPr id="2" name="Group 17"/>
          <p:cNvGrpSpPr>
            <a:grpSpLocks/>
          </p:cNvGrpSpPr>
          <p:nvPr/>
        </p:nvGrpSpPr>
        <p:grpSpPr bwMode="auto">
          <a:xfrm>
            <a:off x="351602" y="4083051"/>
            <a:ext cx="4914783" cy="1617663"/>
            <a:chOff x="204" y="2069"/>
            <a:chExt cx="2858" cy="1019"/>
          </a:xfrm>
        </p:grpSpPr>
        <p:graphicFrame>
          <p:nvGraphicFramePr>
            <p:cNvPr id="13318" name="Object 7"/>
            <p:cNvGraphicFramePr>
              <a:graphicFrameLocks noChangeAspect="1"/>
            </p:cNvGraphicFramePr>
            <p:nvPr/>
          </p:nvGraphicFramePr>
          <p:xfrm>
            <a:off x="249" y="2658"/>
            <a:ext cx="2721" cy="409"/>
          </p:xfrm>
          <a:graphic>
            <a:graphicData uri="http://schemas.openxmlformats.org/presentationml/2006/ole">
              <mc:AlternateContent xmlns:mc="http://schemas.openxmlformats.org/markup-compatibility/2006">
                <mc:Choice xmlns:v="urn:schemas-microsoft-com:vml" Requires="v">
                  <p:oleObj spid="_x0000_s167991" name="Equation" r:id="rId3" imgW="2222339" imgH="342831" progId="Equation.3">
                    <p:embed/>
                  </p:oleObj>
                </mc:Choice>
                <mc:Fallback>
                  <p:oleObj name="Equation" r:id="rId3" imgW="2222339" imgH="342831"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2658"/>
                          <a:ext cx="2721" cy="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0" name="Text Box 8"/>
            <p:cNvSpPr txBox="1">
              <a:spLocks noChangeArrowheads="1"/>
            </p:cNvSpPr>
            <p:nvPr/>
          </p:nvSpPr>
          <p:spPr bwMode="auto">
            <a:xfrm>
              <a:off x="204" y="2069"/>
              <a:ext cx="2858" cy="1019"/>
            </a:xfrm>
            <a:prstGeom prst="rect">
              <a:avLst/>
            </a:prstGeom>
            <a:noFill/>
            <a:ln w="38100" algn="ctr">
              <a:solidFill>
                <a:schemeClr val="tx1"/>
              </a:solidFill>
              <a:miter lim="800000"/>
              <a:headEnd/>
              <a:tailEnd/>
            </a:ln>
          </p:spPr>
          <p:txBody>
            <a:bodyPr wrap="none"/>
            <a:lstStyle/>
            <a:p>
              <a:pPr eaLnBrk="0" hangingPunct="0">
                <a:spcBef>
                  <a:spcPct val="50000"/>
                </a:spcBef>
              </a:pPr>
              <a:r>
                <a:rPr lang="en-GB">
                  <a:latin typeface="Arial Unicode MS" pitchFamily="34" charset="-128"/>
                </a:rPr>
                <a:t>Fixed Effects Model selection via </a:t>
              </a:r>
            </a:p>
            <a:p>
              <a:pPr eaLnBrk="0" hangingPunct="0">
                <a:spcBef>
                  <a:spcPct val="50000"/>
                </a:spcBef>
              </a:pPr>
              <a:r>
                <a:rPr lang="en-GB">
                  <a:latin typeface="Arial Unicode MS" pitchFamily="34" charset="-128"/>
                </a:rPr>
                <a:t>log Group Bayes factor:</a:t>
              </a:r>
              <a:endParaRPr lang="en-US">
                <a:latin typeface="Arial Unicode MS" pitchFamily="34" charset="-128"/>
              </a:endParaRPr>
            </a:p>
          </p:txBody>
        </p:sp>
      </p:grpSp>
      <p:sp>
        <p:nvSpPr>
          <p:cNvPr id="13322" name="AutoShape 11"/>
          <p:cNvSpPr>
            <a:spLocks noChangeArrowheads="1"/>
          </p:cNvSpPr>
          <p:nvPr/>
        </p:nvSpPr>
        <p:spPr bwMode="auto">
          <a:xfrm>
            <a:off x="496829" y="2767013"/>
            <a:ext cx="755180" cy="271462"/>
          </a:xfrm>
          <a:prstGeom prst="rightArrow">
            <a:avLst>
              <a:gd name="adj1" fmla="val 50000"/>
              <a:gd name="adj2" fmla="val 64198"/>
            </a:avLst>
          </a:prstGeom>
          <a:solidFill>
            <a:srgbClr val="FF0000"/>
          </a:solidFill>
          <a:ln w="9525" algn="ctr">
            <a:solidFill>
              <a:schemeClr val="tx1"/>
            </a:solidFill>
            <a:miter lim="800000"/>
            <a:headEnd/>
            <a:tailEnd/>
          </a:ln>
        </p:spPr>
        <p:txBody>
          <a:bodyPr wrap="none" anchor="ctr"/>
          <a:lstStyle/>
          <a:p>
            <a:endParaRPr lang="en-GB"/>
          </a:p>
        </p:txBody>
      </p:sp>
      <p:sp>
        <p:nvSpPr>
          <p:cNvPr id="13323" name="Text Box 12"/>
          <p:cNvSpPr txBox="1">
            <a:spLocks noChangeArrowheads="1"/>
          </p:cNvSpPr>
          <p:nvPr/>
        </p:nvSpPr>
        <p:spPr bwMode="auto">
          <a:xfrm>
            <a:off x="1285641" y="2714625"/>
            <a:ext cx="5447517" cy="369332"/>
          </a:xfrm>
          <a:prstGeom prst="rect">
            <a:avLst/>
          </a:prstGeom>
          <a:noFill/>
          <a:ln w="9525" algn="ctr">
            <a:noFill/>
            <a:miter lim="800000"/>
            <a:headEnd/>
            <a:tailEnd/>
          </a:ln>
        </p:spPr>
        <p:txBody>
          <a:bodyPr wrap="none">
            <a:spAutoFit/>
          </a:bodyPr>
          <a:lstStyle/>
          <a:p>
            <a:r>
              <a:rPr lang="en-GB" b="0"/>
              <a:t>accounts for </a:t>
            </a:r>
            <a:r>
              <a:rPr lang="en-GB" b="0" u="sng"/>
              <a:t>both</a:t>
            </a:r>
            <a:r>
              <a:rPr lang="en-GB" b="0"/>
              <a:t> accuracy and complexity of the model</a:t>
            </a:r>
            <a:endParaRPr lang="en-US" b="0"/>
          </a:p>
        </p:txBody>
      </p:sp>
      <p:sp>
        <p:nvSpPr>
          <p:cNvPr id="13324" name="AutoShape 13"/>
          <p:cNvSpPr>
            <a:spLocks noChangeArrowheads="1"/>
          </p:cNvSpPr>
          <p:nvPr/>
        </p:nvSpPr>
        <p:spPr bwMode="auto">
          <a:xfrm>
            <a:off x="490714" y="3205163"/>
            <a:ext cx="756708" cy="271462"/>
          </a:xfrm>
          <a:prstGeom prst="rightArrow">
            <a:avLst>
              <a:gd name="adj1" fmla="val 50000"/>
              <a:gd name="adj2" fmla="val 64328"/>
            </a:avLst>
          </a:prstGeom>
          <a:solidFill>
            <a:srgbClr val="FF0000"/>
          </a:solidFill>
          <a:ln w="9525" algn="ctr">
            <a:solidFill>
              <a:schemeClr val="tx1"/>
            </a:solidFill>
            <a:miter lim="800000"/>
            <a:headEnd/>
            <a:tailEnd/>
          </a:ln>
        </p:spPr>
        <p:txBody>
          <a:bodyPr wrap="none" anchor="ctr"/>
          <a:lstStyle/>
          <a:p>
            <a:endParaRPr lang="en-GB"/>
          </a:p>
        </p:txBody>
      </p:sp>
      <p:sp>
        <p:nvSpPr>
          <p:cNvPr id="13325" name="Text Box 14"/>
          <p:cNvSpPr txBox="1">
            <a:spLocks noChangeArrowheads="1"/>
          </p:cNvSpPr>
          <p:nvPr/>
        </p:nvSpPr>
        <p:spPr bwMode="auto">
          <a:xfrm>
            <a:off x="1279525" y="3152775"/>
            <a:ext cx="6413743" cy="369332"/>
          </a:xfrm>
          <a:prstGeom prst="rect">
            <a:avLst/>
          </a:prstGeom>
          <a:noFill/>
          <a:ln w="9525" algn="ctr">
            <a:noFill/>
            <a:miter lim="800000"/>
            <a:headEnd/>
            <a:tailEnd/>
          </a:ln>
        </p:spPr>
        <p:txBody>
          <a:bodyPr wrap="none">
            <a:spAutoFit/>
          </a:bodyPr>
          <a:lstStyle/>
          <a:p>
            <a:r>
              <a:rPr lang="en-GB" b="0"/>
              <a:t>allows for inference about structure (generalisability) of the model</a:t>
            </a:r>
            <a:endParaRPr lang="en-US" b="0"/>
          </a:p>
        </p:txBody>
      </p:sp>
      <p:sp>
        <p:nvSpPr>
          <p:cNvPr id="13327" name="Rectangle 20"/>
          <p:cNvSpPr>
            <a:spLocks noChangeArrowheads="1"/>
          </p:cNvSpPr>
          <p:nvPr/>
        </p:nvSpPr>
        <p:spPr bwMode="auto">
          <a:xfrm>
            <a:off x="0" y="3144323"/>
            <a:ext cx="184731" cy="369332"/>
          </a:xfrm>
          <a:prstGeom prst="rect">
            <a:avLst/>
          </a:prstGeom>
          <a:noFill/>
          <a:ln w="9525" algn="ctr">
            <a:noFill/>
            <a:miter lim="800000"/>
            <a:headEnd/>
            <a:tailEnd/>
          </a:ln>
        </p:spPr>
        <p:txBody>
          <a:bodyPr wrap="none" anchor="ctr">
            <a:spAutoFit/>
          </a:bodyPr>
          <a:lstStyle/>
          <a:p>
            <a:endParaRPr lang="en-GB"/>
          </a:p>
        </p:txBody>
      </p:sp>
      <p:graphicFrame>
        <p:nvGraphicFramePr>
          <p:cNvPr id="13316" name="Object 19"/>
          <p:cNvGraphicFramePr>
            <a:graphicFrameLocks noChangeAspect="1"/>
          </p:cNvGraphicFramePr>
          <p:nvPr/>
        </p:nvGraphicFramePr>
        <p:xfrm>
          <a:off x="5810604" y="4868864"/>
          <a:ext cx="1560806" cy="312737"/>
        </p:xfrm>
        <a:graphic>
          <a:graphicData uri="http://schemas.openxmlformats.org/presentationml/2006/ole">
            <mc:AlternateContent xmlns:mc="http://schemas.openxmlformats.org/markup-compatibility/2006">
              <mc:Choice xmlns:v="urn:schemas-microsoft-com:vml" Requires="v">
                <p:oleObj spid="_x0000_s167992" r:id="rId5" imgW="647241" imgH="203261" progId="">
                  <p:embed/>
                </p:oleObj>
              </mc:Choice>
              <mc:Fallback>
                <p:oleObj r:id="rId5" imgW="647241" imgH="203261"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604" y="4868864"/>
                        <a:ext cx="1560806"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8" name="Text Box 24"/>
          <p:cNvSpPr txBox="1">
            <a:spLocks noChangeArrowheads="1"/>
          </p:cNvSpPr>
          <p:nvPr/>
        </p:nvSpPr>
        <p:spPr bwMode="auto">
          <a:xfrm>
            <a:off x="5614930" y="4083051"/>
            <a:ext cx="3940998" cy="1617663"/>
          </a:xfrm>
          <a:prstGeom prst="rect">
            <a:avLst/>
          </a:prstGeom>
          <a:noFill/>
          <a:ln w="38100" algn="ctr">
            <a:solidFill>
              <a:schemeClr val="tx1"/>
            </a:solidFill>
            <a:miter lim="800000"/>
            <a:headEnd/>
            <a:tailEnd/>
          </a:ln>
        </p:spPr>
        <p:txBody>
          <a:bodyPr wrap="none"/>
          <a:lstStyle/>
          <a:p>
            <a:pPr eaLnBrk="0" hangingPunct="0">
              <a:spcBef>
                <a:spcPct val="50000"/>
              </a:spcBef>
            </a:pPr>
            <a:r>
              <a:rPr lang="en-GB">
                <a:latin typeface="Arial Unicode MS" pitchFamily="34" charset="-128"/>
              </a:rPr>
              <a:t>Random Effects Model selection</a:t>
            </a:r>
          </a:p>
          <a:p>
            <a:pPr eaLnBrk="0" hangingPunct="0">
              <a:spcBef>
                <a:spcPct val="50000"/>
              </a:spcBef>
            </a:pPr>
            <a:r>
              <a:rPr lang="en-GB">
                <a:latin typeface="Arial Unicode MS" pitchFamily="34" charset="-128"/>
              </a:rPr>
              <a:t>via Model probability:</a:t>
            </a:r>
            <a:endParaRPr lang="en-US">
              <a:latin typeface="Arial Unicode MS" pitchFamily="34" charset="-128"/>
            </a:endParaRPr>
          </a:p>
        </p:txBody>
      </p:sp>
      <p:sp>
        <p:nvSpPr>
          <p:cNvPr id="13329" name="Rectangle 26"/>
          <p:cNvSpPr>
            <a:spLocks noChangeArrowheads="1"/>
          </p:cNvSpPr>
          <p:nvPr/>
        </p:nvSpPr>
        <p:spPr bwMode="auto">
          <a:xfrm>
            <a:off x="0" y="3106223"/>
            <a:ext cx="184731" cy="369332"/>
          </a:xfrm>
          <a:prstGeom prst="rect">
            <a:avLst/>
          </a:prstGeom>
          <a:noFill/>
          <a:ln w="38100" algn="ctr">
            <a:noFill/>
            <a:miter lim="800000"/>
            <a:headEnd/>
            <a:tailEnd/>
          </a:ln>
        </p:spPr>
        <p:txBody>
          <a:bodyPr wrap="none" anchor="ctr">
            <a:spAutoFit/>
          </a:bodyPr>
          <a:lstStyle/>
          <a:p>
            <a:endParaRPr lang="en-GB"/>
          </a:p>
        </p:txBody>
      </p:sp>
      <p:graphicFrame>
        <p:nvGraphicFramePr>
          <p:cNvPr id="13317" name="Object 25"/>
          <p:cNvGraphicFramePr>
            <a:graphicFrameLocks noChangeAspect="1"/>
          </p:cNvGraphicFramePr>
          <p:nvPr/>
        </p:nvGraphicFramePr>
        <p:xfrm>
          <a:off x="5810604" y="5300663"/>
          <a:ext cx="2184517" cy="347662"/>
        </p:xfrm>
        <a:graphic>
          <a:graphicData uri="http://schemas.openxmlformats.org/presentationml/2006/ole">
            <mc:AlternateContent xmlns:mc="http://schemas.openxmlformats.org/markup-compatibility/2006">
              <mc:Choice xmlns:v="urn:schemas-microsoft-com:vml" Requires="v">
                <p:oleObj spid="_x0000_s167993" name="Equation" r:id="rId7" imgW="1600062" imgH="279446" progId="Equation.3">
                  <p:embed/>
                </p:oleObj>
              </mc:Choice>
              <mc:Fallback>
                <p:oleObj name="Equation" r:id="rId7" imgW="1600062" imgH="279446"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604" y="5300663"/>
                        <a:ext cx="2184517"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Content Placeholder 22"/>
          <p:cNvSpPr>
            <a:spLocks noGrp="1"/>
          </p:cNvSpPr>
          <p:nvPr>
            <p:ph sz="quarter" idx="1"/>
          </p:nvPr>
        </p:nvSpPr>
        <p:spPr/>
        <p:txBody>
          <a:bodyPr/>
          <a:lstStyle/>
          <a:p>
            <a:r>
              <a:rPr lang="en-GB" dirty="0" smtClean="0"/>
              <a:t>Prior / instead of to inference on parameters</a:t>
            </a:r>
          </a:p>
          <a:p>
            <a:r>
              <a:rPr lang="en-GB" dirty="0" smtClean="0"/>
              <a:t>Which of various mechanisms / models best explains my data</a:t>
            </a:r>
          </a:p>
          <a:p>
            <a:r>
              <a:rPr lang="en-GB" dirty="0" smtClean="0"/>
              <a:t>Use model evidence</a:t>
            </a:r>
            <a:endParaRPr lang="en-GB" dirty="0"/>
          </a:p>
        </p:txBody>
      </p:sp>
      <p:sp>
        <p:nvSpPr>
          <p:cNvPr id="22" name="Title 21"/>
          <p:cNvSpPr>
            <a:spLocks noGrp="1"/>
          </p:cNvSpPr>
          <p:nvPr>
            <p:ph type="title"/>
          </p:nvPr>
        </p:nvSpPr>
        <p:spPr/>
        <p:txBody>
          <a:bodyPr>
            <a:normAutofit/>
          </a:bodyPr>
          <a:lstStyle/>
          <a:p>
            <a:r>
              <a:rPr lang="en-GB" sz="2500" dirty="0" smtClean="0"/>
              <a:t>Inference about models: Bayesian model comparison</a:t>
            </a:r>
            <a:endParaRPr lang="en-GB" sz="25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704528" y="188640"/>
            <a:ext cx="2123448" cy="523220"/>
          </a:xfrm>
          <a:prstGeom prst="rect">
            <a:avLst/>
          </a:prstGeom>
          <a:noFill/>
          <a:ln w="9525" algn="ctr">
            <a:noFill/>
            <a:miter lim="800000"/>
            <a:headEnd/>
            <a:tailEnd/>
          </a:ln>
        </p:spPr>
        <p:txBody>
          <a:bodyPr wrap="none">
            <a:spAutoFit/>
          </a:bodyPr>
          <a:lstStyle/>
          <a:p>
            <a:pPr eaLnBrk="0" hangingPunct="0">
              <a:spcBef>
                <a:spcPct val="50000"/>
              </a:spcBef>
            </a:pPr>
            <a:r>
              <a:rPr lang="en-GB" sz="2800" dirty="0">
                <a:solidFill>
                  <a:schemeClr val="accent1">
                    <a:lumMod val="75000"/>
                  </a:schemeClr>
                </a:solidFill>
                <a:latin typeface="+mn-lt"/>
                <a:ea typeface="Arial Unicode MS" pitchFamily="34" charset="-128"/>
                <a:cs typeface="Arial Unicode MS" pitchFamily="34" charset="-128"/>
              </a:rPr>
              <a:t>Bayes factors</a:t>
            </a:r>
            <a:endParaRPr lang="en-US" sz="2800" dirty="0">
              <a:solidFill>
                <a:schemeClr val="accent1">
                  <a:lumMod val="75000"/>
                </a:schemeClr>
              </a:solidFill>
              <a:latin typeface="+mn-lt"/>
              <a:ea typeface="Arial Unicode MS" pitchFamily="34" charset="-128"/>
              <a:cs typeface="Arial Unicode MS" pitchFamily="34" charset="-128"/>
            </a:endParaRPr>
          </a:p>
        </p:txBody>
      </p:sp>
      <p:graphicFrame>
        <p:nvGraphicFramePr>
          <p:cNvPr id="1846275" name="Object 3"/>
          <p:cNvGraphicFramePr>
            <a:graphicFrameLocks noChangeAspect="1"/>
          </p:cNvGraphicFramePr>
          <p:nvPr>
            <p:extLst>
              <p:ext uri="{D42A27DB-BD31-4B8C-83A1-F6EECF244321}">
                <p14:modId xmlns:p14="http://schemas.microsoft.com/office/powerpoint/2010/main" val="2620859019"/>
              </p:ext>
            </p:extLst>
          </p:nvPr>
        </p:nvGraphicFramePr>
        <p:xfrm>
          <a:off x="1241801" y="2080745"/>
          <a:ext cx="2529573" cy="1176466"/>
        </p:xfrm>
        <a:graphic>
          <a:graphicData uri="http://schemas.openxmlformats.org/presentationml/2006/ole">
            <mc:AlternateContent xmlns:mc="http://schemas.openxmlformats.org/markup-compatibility/2006">
              <mc:Choice xmlns:v="urn:schemas-microsoft-com:vml" Requires="v">
                <p:oleObj spid="_x0000_s175121" name="Equation" r:id="rId3" imgW="965160" imgH="431640" progId="Equation.3">
                  <p:embed/>
                </p:oleObj>
              </mc:Choice>
              <mc:Fallback>
                <p:oleObj name="Equation" r:id="rId3" imgW="965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801" y="2080745"/>
                        <a:ext cx="2529573" cy="1176466"/>
                      </a:xfrm>
                      <a:prstGeom prst="rect">
                        <a:avLst/>
                      </a:prstGeom>
                      <a:noFill/>
                      <a:extLst/>
                    </p:spPr>
                  </p:pic>
                </p:oleObj>
              </mc:Fallback>
            </mc:AlternateContent>
          </a:graphicData>
        </a:graphic>
      </p:graphicFrame>
      <p:sp>
        <p:nvSpPr>
          <p:cNvPr id="1846279" name="Text Box 7"/>
          <p:cNvSpPr txBox="1">
            <a:spLocks noChangeArrowheads="1"/>
          </p:cNvSpPr>
          <p:nvPr/>
        </p:nvSpPr>
        <p:spPr bwMode="auto">
          <a:xfrm>
            <a:off x="571736" y="1147765"/>
            <a:ext cx="8750300" cy="830997"/>
          </a:xfrm>
          <a:prstGeom prst="rect">
            <a:avLst/>
          </a:prstGeom>
          <a:noFill/>
          <a:ln w="9525" algn="ctr">
            <a:noFill/>
            <a:miter lim="800000"/>
            <a:headEnd/>
            <a:tailEnd/>
          </a:ln>
        </p:spPr>
        <p:txBody>
          <a:bodyPr>
            <a:spAutoFit/>
          </a:bodyPr>
          <a:lstStyle/>
          <a:p>
            <a:pPr eaLnBrk="0" hangingPunct="0">
              <a:spcBef>
                <a:spcPct val="50000"/>
              </a:spcBef>
            </a:pPr>
            <a:r>
              <a:rPr lang="en-GB" sz="2400" b="0" dirty="0">
                <a:latin typeface="+mn-lt"/>
              </a:rPr>
              <a:t>For a given dataset, to compare two models, we compare their evidences.</a:t>
            </a:r>
            <a:endParaRPr lang="en-US" sz="2400" b="0" dirty="0">
              <a:latin typeface="+mn-lt"/>
            </a:endParaRPr>
          </a:p>
        </p:txBody>
      </p:sp>
      <p:graphicFrame>
        <p:nvGraphicFramePr>
          <p:cNvPr id="6181" name="Group 37"/>
          <p:cNvGraphicFramePr>
            <a:graphicFrameLocks noGrp="1"/>
          </p:cNvGraphicFramePr>
          <p:nvPr>
            <p:extLst>
              <p:ext uri="{D42A27DB-BD31-4B8C-83A1-F6EECF244321}">
                <p14:modId xmlns:p14="http://schemas.microsoft.com/office/powerpoint/2010/main" val="2096286279"/>
              </p:ext>
            </p:extLst>
          </p:nvPr>
        </p:nvGraphicFramePr>
        <p:xfrm>
          <a:off x="4909977" y="2392792"/>
          <a:ext cx="3948641" cy="2093914"/>
        </p:xfrm>
        <a:graphic>
          <a:graphicData uri="http://schemas.openxmlformats.org/drawingml/2006/table">
            <a:tbl>
              <a:tblPr/>
              <a:tblGrid>
                <a:gridCol w="1316214"/>
                <a:gridCol w="1316213"/>
                <a:gridCol w="1316214"/>
              </a:tblGrid>
              <a:tr h="547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B</a:t>
                      </a:r>
                      <a:r>
                        <a:rPr kumimoji="0" lang="en-GB" sz="1800" b="0" i="1" u="none" strike="noStrike" cap="none" normalizeH="0" baseline="-25000" smtClean="0">
                          <a:ln>
                            <a:noFill/>
                          </a:ln>
                          <a:solidFill>
                            <a:srgbClr val="000000"/>
                          </a:solidFill>
                          <a:effectLst/>
                          <a:latin typeface="Arial" charset="0"/>
                        </a:rPr>
                        <a:t>12</a:t>
                      </a:r>
                    </a:p>
                  </a:txBody>
                  <a:tcPr marL="86667" marR="86667"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p(m</a:t>
                      </a:r>
                      <a:r>
                        <a:rPr kumimoji="0" lang="en-GB" sz="1800" b="0" i="1" u="none" strike="noStrike" cap="none" normalizeH="0" baseline="-25000" smtClean="0">
                          <a:ln>
                            <a:noFill/>
                          </a:ln>
                          <a:solidFill>
                            <a:srgbClr val="000000"/>
                          </a:solidFill>
                          <a:effectLst/>
                          <a:latin typeface="Arial" charset="0"/>
                        </a:rPr>
                        <a:t>1</a:t>
                      </a:r>
                      <a:r>
                        <a:rPr kumimoji="0" lang="en-GB" sz="1800" b="0" i="1" u="none" strike="noStrike" cap="none" normalizeH="0" baseline="0" smtClean="0">
                          <a:ln>
                            <a:noFill/>
                          </a:ln>
                          <a:solidFill>
                            <a:srgbClr val="000000"/>
                          </a:solidFill>
                          <a:effectLst/>
                          <a:latin typeface="Arial" charset="0"/>
                        </a:rPr>
                        <a:t>|y)</a:t>
                      </a:r>
                    </a:p>
                  </a:txBody>
                  <a:tcPr marL="86667" marR="86667"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Evidence</a:t>
                      </a:r>
                    </a:p>
                  </a:txBody>
                  <a:tcPr marL="86667" marR="86667"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1 to 3</a:t>
                      </a:r>
                    </a:p>
                  </a:txBody>
                  <a:tcPr marL="86667" marR="86667"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50-75%</a:t>
                      </a:r>
                    </a:p>
                  </a:txBody>
                  <a:tcPr marL="86667" marR="86667"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weak</a:t>
                      </a:r>
                    </a:p>
                  </a:txBody>
                  <a:tcPr marL="86667" marR="86667"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3 to 20</a:t>
                      </a:r>
                    </a:p>
                  </a:txBody>
                  <a:tcPr marL="86667" marR="86667"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75-95%</a:t>
                      </a:r>
                    </a:p>
                  </a:txBody>
                  <a:tcPr marL="86667" marR="86667"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positive</a:t>
                      </a:r>
                    </a:p>
                  </a:txBody>
                  <a:tcPr marL="86667" marR="86667"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20 to 150</a:t>
                      </a:r>
                    </a:p>
                  </a:txBody>
                  <a:tcPr marL="86667" marR="86667"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95-99%</a:t>
                      </a:r>
                    </a:p>
                  </a:txBody>
                  <a:tcPr marL="86667" marR="86667"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strong</a:t>
                      </a:r>
                    </a:p>
                  </a:txBody>
                  <a:tcPr marL="86667" marR="86667"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150</a:t>
                      </a:r>
                    </a:p>
                  </a:txBody>
                  <a:tcPr marL="86667" marR="86667"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99%</a:t>
                      </a:r>
                    </a:p>
                  </a:txBody>
                  <a:tcPr marL="86667" marR="86667"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rPr>
                        <a:t>Very strong</a:t>
                      </a:r>
                    </a:p>
                  </a:txBody>
                  <a:tcPr marL="86667" marR="86667"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1846306" name="Rectangle 34"/>
          <p:cNvSpPr>
            <a:spLocks noChangeArrowheads="1"/>
          </p:cNvSpPr>
          <p:nvPr/>
        </p:nvSpPr>
        <p:spPr bwMode="auto">
          <a:xfrm>
            <a:off x="373170" y="3499260"/>
            <a:ext cx="8958204" cy="457200"/>
          </a:xfrm>
          <a:prstGeom prst="rect">
            <a:avLst/>
          </a:prstGeom>
          <a:noFill/>
          <a:ln w="9525" algn="ctr">
            <a:noFill/>
            <a:miter lim="800000"/>
            <a:headEnd/>
            <a:tailEnd/>
          </a:ln>
        </p:spPr>
        <p:txBody>
          <a:bodyPr>
            <a:spAutoFit/>
          </a:bodyPr>
          <a:lstStyle/>
          <a:p>
            <a:pPr eaLnBrk="0" hangingPunct="0">
              <a:spcBef>
                <a:spcPct val="50000"/>
              </a:spcBef>
            </a:pPr>
            <a:r>
              <a:rPr lang="en-GB" sz="2400" b="0" dirty="0" err="1">
                <a:latin typeface="+mn-lt"/>
              </a:rPr>
              <a:t>Kass</a:t>
            </a:r>
            <a:r>
              <a:rPr lang="en-GB" sz="2400" b="0" dirty="0">
                <a:latin typeface="+mn-lt"/>
              </a:rPr>
              <a:t> &amp; </a:t>
            </a:r>
            <a:r>
              <a:rPr lang="en-GB" sz="2400" b="0" dirty="0" err="1">
                <a:latin typeface="+mn-lt"/>
              </a:rPr>
              <a:t>Raftery</a:t>
            </a:r>
            <a:r>
              <a:rPr lang="en-GB" sz="2400" b="0" dirty="0">
                <a:latin typeface="+mn-lt"/>
              </a:rPr>
              <a:t> classification:</a:t>
            </a:r>
            <a:endParaRPr lang="en-US" sz="2400" b="0" dirty="0">
              <a:latin typeface="+mn-lt"/>
            </a:endParaRPr>
          </a:p>
        </p:txBody>
      </p:sp>
      <p:sp>
        <p:nvSpPr>
          <p:cNvPr id="5154" name="Text Box 35"/>
          <p:cNvSpPr txBox="1">
            <a:spLocks noChangeArrowheads="1"/>
          </p:cNvSpPr>
          <p:nvPr/>
        </p:nvSpPr>
        <p:spPr bwMode="auto">
          <a:xfrm>
            <a:off x="4772962" y="1810958"/>
            <a:ext cx="3893789" cy="369332"/>
          </a:xfrm>
          <a:prstGeom prst="rect">
            <a:avLst/>
          </a:prstGeom>
          <a:noFill/>
          <a:ln w="9525" algn="ctr">
            <a:noFill/>
            <a:miter lim="800000"/>
            <a:headEnd/>
            <a:tailEnd/>
          </a:ln>
        </p:spPr>
        <p:txBody>
          <a:bodyPr wrap="none">
            <a:spAutoFit/>
          </a:bodyPr>
          <a:lstStyle/>
          <a:p>
            <a:r>
              <a:rPr lang="en-GB" b="0" dirty="0" err="1">
                <a:latin typeface="+mn-lt"/>
              </a:rPr>
              <a:t>Kass</a:t>
            </a:r>
            <a:r>
              <a:rPr lang="en-GB" b="0" dirty="0">
                <a:latin typeface="+mn-lt"/>
              </a:rPr>
              <a:t> &amp; </a:t>
            </a:r>
            <a:r>
              <a:rPr lang="en-GB" b="0" dirty="0" err="1">
                <a:latin typeface="+mn-lt"/>
              </a:rPr>
              <a:t>Raftery</a:t>
            </a:r>
            <a:r>
              <a:rPr lang="en-GB" b="0" dirty="0">
                <a:latin typeface="+mn-lt"/>
              </a:rPr>
              <a:t> 1995, </a:t>
            </a:r>
            <a:r>
              <a:rPr lang="en-GB" b="0" i="1" dirty="0">
                <a:latin typeface="+mn-lt"/>
              </a:rPr>
              <a:t>J. Am. Stat. Assoc.</a:t>
            </a:r>
            <a:endParaRPr lang="en-US" b="0" i="1" dirty="0">
              <a:latin typeface="+mn-lt"/>
            </a:endParaRPr>
          </a:p>
        </p:txBody>
      </p:sp>
      <p:sp>
        <p:nvSpPr>
          <p:cNvPr id="2" name="Text Box 7"/>
          <p:cNvSpPr txBox="1">
            <a:spLocks noChangeArrowheads="1"/>
          </p:cNvSpPr>
          <p:nvPr/>
        </p:nvSpPr>
        <p:spPr bwMode="auto">
          <a:xfrm>
            <a:off x="378678" y="4026050"/>
            <a:ext cx="8750300" cy="457200"/>
          </a:xfrm>
          <a:prstGeom prst="rect">
            <a:avLst/>
          </a:prstGeom>
          <a:noFill/>
          <a:ln w="9525" algn="ctr">
            <a:noFill/>
            <a:miter lim="800000"/>
            <a:headEnd/>
            <a:tailEnd/>
          </a:ln>
        </p:spPr>
        <p:txBody>
          <a:bodyPr>
            <a:spAutoFit/>
          </a:bodyPr>
          <a:lstStyle/>
          <a:p>
            <a:pPr eaLnBrk="0" hangingPunct="0">
              <a:spcBef>
                <a:spcPct val="50000"/>
              </a:spcBef>
            </a:pPr>
            <a:r>
              <a:rPr lang="en-GB" sz="2400" b="0" dirty="0">
                <a:latin typeface="+mn-lt"/>
              </a:rPr>
              <a:t>or their log evidences</a:t>
            </a:r>
            <a:endParaRPr lang="en-US" sz="2400" b="0" dirty="0">
              <a:latin typeface="+mn-lt"/>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3978502955"/>
              </p:ext>
            </p:extLst>
          </p:nvPr>
        </p:nvGraphicFramePr>
        <p:xfrm>
          <a:off x="451906" y="4670581"/>
          <a:ext cx="2932054" cy="647700"/>
        </p:xfrm>
        <a:graphic>
          <a:graphicData uri="http://schemas.openxmlformats.org/presentationml/2006/ole">
            <mc:AlternateContent xmlns:mc="http://schemas.openxmlformats.org/markup-compatibility/2006">
              <mc:Choice xmlns:v="urn:schemas-microsoft-com:vml" Requires="v">
                <p:oleObj spid="_x0000_s175122" name="Equation" r:id="rId5" imgW="1015920" imgH="215640" progId="Equation.3">
                  <p:embed/>
                </p:oleObj>
              </mc:Choice>
              <mc:Fallback>
                <p:oleObj name="Equation" r:id="rId5" imgW="10159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906" y="4670581"/>
                        <a:ext cx="2932054"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920055" y="4797152"/>
            <a:ext cx="5985945" cy="1477328"/>
          </a:xfrm>
          <a:prstGeom prst="rect">
            <a:avLst/>
          </a:prstGeom>
          <a:noFill/>
        </p:spPr>
        <p:txBody>
          <a:bodyPr wrap="square" rtlCol="0">
            <a:spAutoFit/>
          </a:bodyPr>
          <a:lstStyle/>
          <a:p>
            <a:r>
              <a:rPr lang="en-US" dirty="0" smtClean="0">
                <a:latin typeface="+mn-lt"/>
              </a:rPr>
              <a:t>Ketamine modulates:</a:t>
            </a:r>
          </a:p>
          <a:p>
            <a:pPr marL="342900" indent="-342900">
              <a:buFont typeface="+mj-lt"/>
              <a:buAutoNum type="arabicPeriod"/>
            </a:pPr>
            <a:r>
              <a:rPr lang="en-US" dirty="0">
                <a:latin typeface="+mn-lt"/>
              </a:rPr>
              <a:t>A</a:t>
            </a:r>
            <a:r>
              <a:rPr lang="en-US" dirty="0" smtClean="0">
                <a:latin typeface="+mn-lt"/>
              </a:rPr>
              <a:t>ll extrinsic connections, </a:t>
            </a:r>
          </a:p>
          <a:p>
            <a:pPr marL="342900" indent="-342900">
              <a:buFont typeface="+mj-lt"/>
              <a:buAutoNum type="arabicPeriod"/>
            </a:pPr>
            <a:r>
              <a:rPr lang="en-US" dirty="0">
                <a:latin typeface="+mn-lt"/>
              </a:rPr>
              <a:t>I</a:t>
            </a:r>
            <a:r>
              <a:rPr lang="en-US" dirty="0" smtClean="0">
                <a:latin typeface="+mn-lt"/>
              </a:rPr>
              <a:t>ntrinsic NMDA and</a:t>
            </a:r>
          </a:p>
          <a:p>
            <a:pPr marL="342900" indent="-342900">
              <a:buFont typeface="+mj-lt"/>
              <a:buAutoNum type="arabicPeriod"/>
            </a:pPr>
            <a:r>
              <a:rPr lang="en-US" dirty="0">
                <a:solidFill>
                  <a:prstClr val="black"/>
                </a:solidFill>
                <a:latin typeface="Calibri"/>
              </a:rPr>
              <a:t>Inhibitory / </a:t>
            </a:r>
            <a:r>
              <a:rPr lang="en-US" dirty="0" smtClean="0">
                <a:solidFill>
                  <a:prstClr val="black"/>
                </a:solidFill>
                <a:latin typeface="Calibri"/>
              </a:rPr>
              <a:t>Modulatory</a:t>
            </a:r>
            <a:r>
              <a:rPr lang="en-US" dirty="0" smtClean="0">
                <a:latin typeface="+mn-lt"/>
              </a:rPr>
              <a:t> processes (one of the red arrows) : use log </a:t>
            </a:r>
            <a:r>
              <a:rPr lang="en-US" dirty="0" err="1" smtClean="0">
                <a:latin typeface="+mn-lt"/>
              </a:rPr>
              <a:t>bayes</a:t>
            </a:r>
            <a:r>
              <a:rPr lang="en-US" dirty="0" smtClean="0">
                <a:latin typeface="+mn-lt"/>
              </a:rPr>
              <a:t> factors</a:t>
            </a:r>
            <a:endParaRPr lang="en-US" dirty="0">
              <a:latin typeface="+mn-lt"/>
            </a:endParaRPr>
          </a:p>
        </p:txBody>
      </p:sp>
    </p:spTree>
    <p:extLst>
      <p:ext uri="{BB962C8B-B14F-4D97-AF65-F5344CB8AC3E}">
        <p14:creationId xmlns:p14="http://schemas.microsoft.com/office/powerpoint/2010/main" val="3184428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txBox="1">
            <a:spLocks/>
          </p:cNvSpPr>
          <p:nvPr/>
        </p:nvSpPr>
        <p:spPr>
          <a:xfrm>
            <a:off x="488504" y="188640"/>
            <a:ext cx="858448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dirty="0" smtClean="0">
                <a:solidFill>
                  <a:srgbClr val="265890"/>
                </a:solidFill>
              </a:rPr>
              <a:t>Bayesian Model Comparison</a:t>
            </a:r>
            <a:br>
              <a:rPr lang="en-US" sz="2800" dirty="0" smtClean="0">
                <a:solidFill>
                  <a:srgbClr val="265890"/>
                </a:solidFill>
              </a:rPr>
            </a:br>
            <a:r>
              <a:rPr lang="en-US" sz="2800" dirty="0" smtClean="0">
                <a:solidFill>
                  <a:srgbClr val="265890"/>
                </a:solidFill>
              </a:rPr>
              <a:t/>
            </a:r>
            <a:br>
              <a:rPr lang="en-US" sz="2800" dirty="0" smtClean="0">
                <a:solidFill>
                  <a:srgbClr val="265890"/>
                </a:solidFill>
              </a:rPr>
            </a:br>
            <a:endParaRPr lang="en-US" sz="1800" i="1" dirty="0">
              <a:solidFill>
                <a:srgbClr val="265890"/>
              </a:solidFill>
            </a:endParaRPr>
          </a:p>
        </p:txBody>
      </p:sp>
      <p:sp>
        <p:nvSpPr>
          <p:cNvPr id="114" name="TextBox 113"/>
          <p:cNvSpPr txBox="1"/>
          <p:nvPr/>
        </p:nvSpPr>
        <p:spPr>
          <a:xfrm>
            <a:off x="200470" y="1201959"/>
            <a:ext cx="4230771" cy="369332"/>
          </a:xfrm>
          <a:prstGeom prst="rect">
            <a:avLst/>
          </a:prstGeom>
          <a:noFill/>
        </p:spPr>
        <p:txBody>
          <a:bodyPr wrap="none" rtlCol="0">
            <a:spAutoFit/>
          </a:bodyPr>
          <a:lstStyle/>
          <a:p>
            <a:r>
              <a:rPr lang="en-US" dirty="0" smtClean="0">
                <a:latin typeface="+mn-lt"/>
              </a:rPr>
              <a:t>The model goodness: Negative Free Energy</a:t>
            </a:r>
            <a:endParaRPr lang="en-US" dirty="0">
              <a:latin typeface="+mn-lt"/>
            </a:endParaRPr>
          </a:p>
        </p:txBody>
      </p:sp>
      <p:graphicFrame>
        <p:nvGraphicFramePr>
          <p:cNvPr id="115" name="Object 4"/>
          <p:cNvGraphicFramePr>
            <a:graphicFrameLocks noChangeAspect="1"/>
          </p:cNvGraphicFramePr>
          <p:nvPr>
            <p:extLst>
              <p:ext uri="{D42A27DB-BD31-4B8C-83A1-F6EECF244321}">
                <p14:modId xmlns:p14="http://schemas.microsoft.com/office/powerpoint/2010/main" val="2019613394"/>
              </p:ext>
            </p:extLst>
          </p:nvPr>
        </p:nvGraphicFramePr>
        <p:xfrm>
          <a:off x="937287" y="1854200"/>
          <a:ext cx="4070746" cy="388415"/>
        </p:xfrm>
        <a:graphic>
          <a:graphicData uri="http://schemas.openxmlformats.org/presentationml/2006/ole">
            <mc:AlternateContent xmlns:mc="http://schemas.openxmlformats.org/markup-compatibility/2006">
              <mc:Choice xmlns:v="urn:schemas-microsoft-com:vml" Requires="v">
                <p:oleObj spid="_x0000_s176145" name="Equation" r:id="rId3" imgW="2349360" imgH="215640" progId="Equation.3">
                  <p:embed/>
                </p:oleObj>
              </mc:Choice>
              <mc:Fallback>
                <p:oleObj name="Equation" r:id="rId3" imgW="234936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87" y="1854200"/>
                        <a:ext cx="4070746" cy="388415"/>
                      </a:xfrm>
                      <a:prstGeom prst="rect">
                        <a:avLst/>
                      </a:prstGeom>
                      <a:noFill/>
                      <a:extLst/>
                    </p:spPr>
                  </p:pic>
                </p:oleObj>
              </mc:Fallback>
            </mc:AlternateContent>
          </a:graphicData>
        </a:graphic>
      </p:graphicFrame>
      <p:graphicFrame>
        <p:nvGraphicFramePr>
          <p:cNvPr id="116" name="Object 5"/>
          <p:cNvGraphicFramePr>
            <a:graphicFrameLocks noChangeAspect="1"/>
          </p:cNvGraphicFramePr>
          <p:nvPr>
            <p:extLst>
              <p:ext uri="{D42A27DB-BD31-4B8C-83A1-F6EECF244321}">
                <p14:modId xmlns:p14="http://schemas.microsoft.com/office/powerpoint/2010/main" val="2177202792"/>
              </p:ext>
            </p:extLst>
          </p:nvPr>
        </p:nvGraphicFramePr>
        <p:xfrm>
          <a:off x="942935" y="3090357"/>
          <a:ext cx="5269442" cy="1003845"/>
        </p:xfrm>
        <a:graphic>
          <a:graphicData uri="http://schemas.openxmlformats.org/presentationml/2006/ole">
            <mc:AlternateContent xmlns:mc="http://schemas.openxmlformats.org/markup-compatibility/2006">
              <mc:Choice xmlns:v="urn:schemas-microsoft-com:vml" Requires="v">
                <p:oleObj spid="_x0000_s176146" name="Equation" r:id="rId5" imgW="3047760" imgH="634680" progId="Equation.3">
                  <p:embed/>
                </p:oleObj>
              </mc:Choice>
              <mc:Fallback>
                <p:oleObj name="Equation" r:id="rId5" imgW="3047760" imgH="634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935" y="3090357"/>
                        <a:ext cx="5269442" cy="1003845"/>
                      </a:xfrm>
                      <a:prstGeom prst="rect">
                        <a:avLst/>
                      </a:prstGeom>
                      <a:noFill/>
                      <a:extLst/>
                    </p:spPr>
                  </p:pic>
                </p:oleObj>
              </mc:Fallback>
            </mc:AlternateContent>
          </a:graphicData>
        </a:graphic>
      </p:graphicFrame>
      <p:sp>
        <p:nvSpPr>
          <p:cNvPr id="117" name="TextBox 116"/>
          <p:cNvSpPr txBox="1"/>
          <p:nvPr/>
        </p:nvSpPr>
        <p:spPr>
          <a:xfrm>
            <a:off x="1633778" y="2353579"/>
            <a:ext cx="2467342" cy="369332"/>
          </a:xfrm>
          <a:prstGeom prst="rect">
            <a:avLst/>
          </a:prstGeom>
          <a:noFill/>
        </p:spPr>
        <p:txBody>
          <a:bodyPr wrap="none" rtlCol="0">
            <a:spAutoFit/>
          </a:bodyPr>
          <a:lstStyle/>
          <a:p>
            <a:r>
              <a:rPr lang="en-US" dirty="0" smtClean="0">
                <a:latin typeface="+mn-lt"/>
              </a:rPr>
              <a:t>Accuracy   -   Complexity</a:t>
            </a:r>
            <a:endParaRPr lang="en-US" dirty="0">
              <a:latin typeface="+mn-lt"/>
            </a:endParaRPr>
          </a:p>
        </p:txBody>
      </p:sp>
      <p:sp>
        <p:nvSpPr>
          <p:cNvPr id="2" name="TextBox 1"/>
          <p:cNvSpPr txBox="1"/>
          <p:nvPr/>
        </p:nvSpPr>
        <p:spPr>
          <a:xfrm>
            <a:off x="861693" y="4581531"/>
            <a:ext cx="6371980" cy="1695849"/>
          </a:xfrm>
          <a:prstGeom prst="rect">
            <a:avLst/>
          </a:prstGeom>
          <a:noFill/>
        </p:spPr>
        <p:txBody>
          <a:bodyPr wrap="none" rtlCol="0">
            <a:spAutoFit/>
          </a:bodyPr>
          <a:lstStyle/>
          <a:p>
            <a:pPr eaLnBrk="1" hangingPunct="1">
              <a:lnSpc>
                <a:spcPct val="90000"/>
              </a:lnSpc>
            </a:pPr>
            <a:r>
              <a:rPr lang="de-CH" sz="2000" dirty="0">
                <a:latin typeface="+mj-lt"/>
              </a:rPr>
              <a:t>The </a:t>
            </a:r>
            <a:r>
              <a:rPr lang="de-CH" sz="2000" dirty="0" err="1">
                <a:latin typeface="+mj-lt"/>
              </a:rPr>
              <a:t>complexity</a:t>
            </a:r>
            <a:r>
              <a:rPr lang="de-CH" sz="2000" dirty="0">
                <a:latin typeface="+mj-lt"/>
              </a:rPr>
              <a:t> </a:t>
            </a:r>
            <a:r>
              <a:rPr lang="de-CH" sz="2000" dirty="0" err="1">
                <a:latin typeface="+mj-lt"/>
              </a:rPr>
              <a:t>term</a:t>
            </a:r>
            <a:r>
              <a:rPr lang="de-CH" sz="2000" dirty="0">
                <a:latin typeface="+mj-lt"/>
              </a:rPr>
              <a:t> </a:t>
            </a:r>
            <a:r>
              <a:rPr lang="de-CH" sz="2000" dirty="0" err="1">
                <a:latin typeface="+mj-lt"/>
              </a:rPr>
              <a:t>of</a:t>
            </a:r>
            <a:r>
              <a:rPr lang="de-CH" sz="2000" dirty="0">
                <a:latin typeface="+mj-lt"/>
              </a:rPr>
              <a:t> </a:t>
            </a:r>
            <a:r>
              <a:rPr lang="de-CH" sz="2000" i="1" dirty="0">
                <a:latin typeface="+mj-lt"/>
              </a:rPr>
              <a:t>F</a:t>
            </a:r>
            <a:r>
              <a:rPr lang="de-CH" sz="2000" dirty="0">
                <a:latin typeface="+mj-lt"/>
              </a:rPr>
              <a:t> </a:t>
            </a:r>
            <a:r>
              <a:rPr lang="de-CH" sz="2000" dirty="0" err="1">
                <a:latin typeface="+mj-lt"/>
              </a:rPr>
              <a:t>is</a:t>
            </a:r>
            <a:r>
              <a:rPr lang="de-CH" sz="2000" dirty="0">
                <a:latin typeface="+mj-lt"/>
              </a:rPr>
              <a:t> </a:t>
            </a:r>
            <a:r>
              <a:rPr lang="de-CH" sz="2000" dirty="0" err="1">
                <a:latin typeface="+mj-lt"/>
              </a:rPr>
              <a:t>higher</a:t>
            </a:r>
            <a:endParaRPr lang="de-CH" sz="2000" dirty="0">
              <a:latin typeface="+mj-lt"/>
            </a:endParaRPr>
          </a:p>
          <a:p>
            <a:pPr lvl="1" eaLnBrk="1" hangingPunct="1">
              <a:lnSpc>
                <a:spcPct val="90000"/>
              </a:lnSpc>
              <a:spcBef>
                <a:spcPct val="40000"/>
              </a:spcBef>
            </a:pPr>
            <a:r>
              <a:rPr lang="de-CH" dirty="0" err="1">
                <a:latin typeface="+mj-lt"/>
              </a:rPr>
              <a:t>the</a:t>
            </a:r>
            <a:r>
              <a:rPr lang="de-CH" dirty="0">
                <a:latin typeface="+mj-lt"/>
              </a:rPr>
              <a:t> </a:t>
            </a:r>
            <a:r>
              <a:rPr lang="de-CH" dirty="0" err="1">
                <a:latin typeface="+mj-lt"/>
              </a:rPr>
              <a:t>more</a:t>
            </a:r>
            <a:r>
              <a:rPr lang="de-CH" dirty="0">
                <a:latin typeface="+mj-lt"/>
              </a:rPr>
              <a:t> </a:t>
            </a:r>
            <a:r>
              <a:rPr lang="de-CH" dirty="0" err="1">
                <a:latin typeface="+mj-lt"/>
              </a:rPr>
              <a:t>independent</a:t>
            </a:r>
            <a:r>
              <a:rPr lang="de-CH" dirty="0">
                <a:latin typeface="+mj-lt"/>
              </a:rPr>
              <a:t> </a:t>
            </a:r>
            <a:r>
              <a:rPr lang="de-CH" dirty="0" err="1">
                <a:latin typeface="+mj-lt"/>
              </a:rPr>
              <a:t>the</a:t>
            </a:r>
            <a:r>
              <a:rPr lang="de-CH" dirty="0">
                <a:latin typeface="+mj-lt"/>
              </a:rPr>
              <a:t> </a:t>
            </a:r>
            <a:r>
              <a:rPr lang="de-CH" dirty="0" err="1">
                <a:latin typeface="+mj-lt"/>
              </a:rPr>
              <a:t>prior</a:t>
            </a:r>
            <a:r>
              <a:rPr lang="de-CH" dirty="0">
                <a:latin typeface="+mj-lt"/>
              </a:rPr>
              <a:t> </a:t>
            </a:r>
            <a:r>
              <a:rPr lang="de-CH" dirty="0" err="1">
                <a:latin typeface="+mj-lt"/>
              </a:rPr>
              <a:t>parameters</a:t>
            </a:r>
            <a:r>
              <a:rPr lang="de-CH" dirty="0">
                <a:latin typeface="+mj-lt"/>
              </a:rPr>
              <a:t> (</a:t>
            </a:r>
            <a:r>
              <a:rPr lang="de-CH" dirty="0">
                <a:latin typeface="+mj-lt"/>
                <a:sym typeface="Symbol" pitchFamily="18" charset="2"/>
              </a:rPr>
              <a:t> </a:t>
            </a:r>
            <a:r>
              <a:rPr lang="de-CH" dirty="0" err="1">
                <a:latin typeface="+mj-lt"/>
                <a:sym typeface="Symbol" pitchFamily="18" charset="2"/>
              </a:rPr>
              <a:t>effective</a:t>
            </a:r>
            <a:r>
              <a:rPr lang="de-CH" dirty="0">
                <a:latin typeface="+mj-lt"/>
                <a:sym typeface="Symbol" pitchFamily="18" charset="2"/>
              </a:rPr>
              <a:t> DFs)</a:t>
            </a:r>
          </a:p>
          <a:p>
            <a:pPr lvl="1" eaLnBrk="1" hangingPunct="1">
              <a:lnSpc>
                <a:spcPct val="90000"/>
              </a:lnSpc>
              <a:spcBef>
                <a:spcPct val="40000"/>
              </a:spcBef>
            </a:pPr>
            <a:r>
              <a:rPr lang="de-CH" dirty="0" err="1">
                <a:latin typeface="+mj-lt"/>
              </a:rPr>
              <a:t>the</a:t>
            </a:r>
            <a:r>
              <a:rPr lang="de-CH" dirty="0">
                <a:latin typeface="+mj-lt"/>
              </a:rPr>
              <a:t> </a:t>
            </a:r>
            <a:r>
              <a:rPr lang="de-CH" dirty="0" err="1">
                <a:latin typeface="+mj-lt"/>
              </a:rPr>
              <a:t>more</a:t>
            </a:r>
            <a:r>
              <a:rPr lang="de-CH" dirty="0">
                <a:latin typeface="+mj-lt"/>
              </a:rPr>
              <a:t> </a:t>
            </a:r>
            <a:r>
              <a:rPr lang="de-CH" dirty="0" err="1">
                <a:latin typeface="+mj-lt"/>
              </a:rPr>
              <a:t>dependent</a:t>
            </a:r>
            <a:r>
              <a:rPr lang="de-CH" dirty="0">
                <a:latin typeface="+mj-lt"/>
              </a:rPr>
              <a:t> </a:t>
            </a:r>
            <a:r>
              <a:rPr lang="de-CH" dirty="0" err="1">
                <a:latin typeface="+mj-lt"/>
              </a:rPr>
              <a:t>the</a:t>
            </a:r>
            <a:r>
              <a:rPr lang="de-CH" dirty="0">
                <a:latin typeface="+mj-lt"/>
              </a:rPr>
              <a:t> </a:t>
            </a:r>
            <a:r>
              <a:rPr lang="de-CH" dirty="0" err="1">
                <a:latin typeface="+mj-lt"/>
              </a:rPr>
              <a:t>posterior</a:t>
            </a:r>
            <a:r>
              <a:rPr lang="de-CH" dirty="0">
                <a:latin typeface="+mj-lt"/>
              </a:rPr>
              <a:t> </a:t>
            </a:r>
            <a:r>
              <a:rPr lang="de-CH" dirty="0" err="1">
                <a:latin typeface="+mj-lt"/>
              </a:rPr>
              <a:t>parameters</a:t>
            </a:r>
            <a:endParaRPr lang="de-CH" dirty="0">
              <a:latin typeface="+mj-lt"/>
            </a:endParaRPr>
          </a:p>
          <a:p>
            <a:pPr lvl="1" eaLnBrk="1" hangingPunct="1">
              <a:lnSpc>
                <a:spcPct val="90000"/>
              </a:lnSpc>
              <a:spcBef>
                <a:spcPct val="40000"/>
              </a:spcBef>
            </a:pPr>
            <a:r>
              <a:rPr lang="de-CH" dirty="0" err="1">
                <a:latin typeface="+mj-lt"/>
              </a:rPr>
              <a:t>the</a:t>
            </a:r>
            <a:r>
              <a:rPr lang="de-CH" dirty="0">
                <a:latin typeface="+mj-lt"/>
              </a:rPr>
              <a:t> </a:t>
            </a:r>
            <a:r>
              <a:rPr lang="de-CH" dirty="0" err="1">
                <a:latin typeface="+mj-lt"/>
              </a:rPr>
              <a:t>more</a:t>
            </a:r>
            <a:r>
              <a:rPr lang="de-CH" dirty="0">
                <a:latin typeface="+mj-lt"/>
              </a:rPr>
              <a:t> </a:t>
            </a:r>
            <a:r>
              <a:rPr lang="de-CH" dirty="0" err="1">
                <a:latin typeface="+mj-lt"/>
              </a:rPr>
              <a:t>the</a:t>
            </a:r>
            <a:r>
              <a:rPr lang="de-CH" dirty="0">
                <a:latin typeface="+mj-lt"/>
              </a:rPr>
              <a:t> </a:t>
            </a:r>
            <a:r>
              <a:rPr lang="de-CH" dirty="0" err="1">
                <a:latin typeface="+mj-lt"/>
              </a:rPr>
              <a:t>posterior</a:t>
            </a:r>
            <a:r>
              <a:rPr lang="de-CH" dirty="0">
                <a:latin typeface="+mj-lt"/>
              </a:rPr>
              <a:t> </a:t>
            </a:r>
            <a:r>
              <a:rPr lang="de-CH" dirty="0" err="1">
                <a:latin typeface="+mj-lt"/>
              </a:rPr>
              <a:t>mean</a:t>
            </a:r>
            <a:r>
              <a:rPr lang="de-CH" dirty="0">
                <a:latin typeface="+mj-lt"/>
              </a:rPr>
              <a:t> </a:t>
            </a:r>
            <a:r>
              <a:rPr lang="de-CH" dirty="0" err="1">
                <a:latin typeface="+mj-lt"/>
              </a:rPr>
              <a:t>deviates</a:t>
            </a:r>
            <a:r>
              <a:rPr lang="de-CH" dirty="0">
                <a:latin typeface="+mj-lt"/>
              </a:rPr>
              <a:t> </a:t>
            </a:r>
            <a:r>
              <a:rPr lang="de-CH" dirty="0" err="1">
                <a:latin typeface="+mj-lt"/>
              </a:rPr>
              <a:t>from</a:t>
            </a:r>
            <a:r>
              <a:rPr lang="de-CH" dirty="0">
                <a:latin typeface="+mj-lt"/>
              </a:rPr>
              <a:t> </a:t>
            </a:r>
            <a:r>
              <a:rPr lang="de-CH" dirty="0" err="1">
                <a:latin typeface="+mj-lt"/>
              </a:rPr>
              <a:t>the</a:t>
            </a:r>
            <a:r>
              <a:rPr lang="de-CH" dirty="0">
                <a:latin typeface="+mj-lt"/>
              </a:rPr>
              <a:t> </a:t>
            </a:r>
            <a:r>
              <a:rPr lang="de-CH" dirty="0" err="1">
                <a:latin typeface="+mj-lt"/>
              </a:rPr>
              <a:t>prior</a:t>
            </a:r>
            <a:r>
              <a:rPr lang="de-CH" dirty="0">
                <a:latin typeface="+mj-lt"/>
              </a:rPr>
              <a:t> </a:t>
            </a:r>
            <a:r>
              <a:rPr lang="de-CH" dirty="0" err="1">
                <a:latin typeface="+mj-lt"/>
              </a:rPr>
              <a:t>mean</a:t>
            </a:r>
            <a:endParaRPr lang="de-CH" dirty="0">
              <a:latin typeface="+mj-lt"/>
            </a:endParaRPr>
          </a:p>
          <a:p>
            <a:endParaRPr lang="en-US" sz="1600" dirty="0">
              <a:latin typeface="+mj-lt"/>
            </a:endParaRPr>
          </a:p>
        </p:txBody>
      </p:sp>
      <p:grpSp>
        <p:nvGrpSpPr>
          <p:cNvPr id="46" name="Group 43"/>
          <p:cNvGrpSpPr>
            <a:grpSpLocks/>
          </p:cNvGrpSpPr>
          <p:nvPr/>
        </p:nvGrpSpPr>
        <p:grpSpPr bwMode="auto">
          <a:xfrm>
            <a:off x="6465168" y="836712"/>
            <a:ext cx="2777655" cy="2613025"/>
            <a:chOff x="326" y="1451"/>
            <a:chExt cx="1817" cy="1646"/>
          </a:xfrm>
        </p:grpSpPr>
        <p:sp>
          <p:nvSpPr>
            <p:cNvPr id="47" name="Oval 7"/>
            <p:cNvSpPr>
              <a:spLocks noChangeArrowheads="1"/>
            </p:cNvSpPr>
            <p:nvPr/>
          </p:nvSpPr>
          <p:spPr bwMode="auto">
            <a:xfrm>
              <a:off x="1807" y="1937"/>
              <a:ext cx="336" cy="336"/>
            </a:xfrm>
            <a:prstGeom prst="ellipse">
              <a:avLst/>
            </a:prstGeom>
            <a:gradFill rotWithShape="1">
              <a:gsLst>
                <a:gs pos="0">
                  <a:srgbClr val="CC0000"/>
                </a:gs>
                <a:gs pos="100000">
                  <a:srgbClr val="5E0000"/>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48" name="Text Box 8"/>
            <p:cNvSpPr txBox="1">
              <a:spLocks noChangeArrowheads="1"/>
            </p:cNvSpPr>
            <p:nvPr/>
          </p:nvSpPr>
          <p:spPr bwMode="auto">
            <a:xfrm>
              <a:off x="1862" y="1942"/>
              <a:ext cx="251" cy="252"/>
            </a:xfrm>
            <a:prstGeom prst="rect">
              <a:avLst/>
            </a:prstGeom>
            <a:noFill/>
            <a:ln w="9525">
              <a:noFill/>
              <a:miter lim="800000"/>
              <a:headEnd/>
              <a:tailEnd/>
            </a:ln>
          </p:spPr>
          <p:txBody>
            <a:bodyPr wrap="none">
              <a:spAutoFit/>
            </a:bodyPr>
            <a:lstStyle/>
            <a:p>
              <a:pPr eaLnBrk="0" hangingPunct="0"/>
              <a:r>
                <a:rPr lang="en-US" sz="2000" i="1" dirty="0" smtClean="0">
                  <a:solidFill>
                    <a:schemeClr val="bg1"/>
                  </a:solidFill>
                  <a:latin typeface="Times New Roman" pitchFamily="18" charset="0"/>
                  <a:cs typeface="Arial" charset="0"/>
                </a:rPr>
                <a:t>y</a:t>
              </a:r>
              <a:r>
                <a:rPr lang="en-US" sz="2000" i="1" baseline="-25000" dirty="0" smtClean="0">
                  <a:solidFill>
                    <a:schemeClr val="bg1"/>
                  </a:solidFill>
                  <a:latin typeface="Times New Roman" pitchFamily="18" charset="0"/>
                  <a:cs typeface="Arial" charset="0"/>
                </a:rPr>
                <a:t>1</a:t>
              </a:r>
              <a:endParaRPr lang="en-US" sz="2000" i="1" dirty="0">
                <a:solidFill>
                  <a:schemeClr val="bg1"/>
                </a:solidFill>
                <a:latin typeface="Times New Roman" pitchFamily="18" charset="0"/>
                <a:cs typeface="Arial" charset="0"/>
              </a:endParaRPr>
            </a:p>
          </p:txBody>
        </p:sp>
        <p:sp>
          <p:nvSpPr>
            <p:cNvPr id="49" name="Oval 9"/>
            <p:cNvSpPr>
              <a:spLocks noChangeArrowheads="1"/>
            </p:cNvSpPr>
            <p:nvPr/>
          </p:nvSpPr>
          <p:spPr bwMode="auto">
            <a:xfrm>
              <a:off x="1807" y="2761"/>
              <a:ext cx="336" cy="336"/>
            </a:xfrm>
            <a:prstGeom prst="ellipse">
              <a:avLst/>
            </a:prstGeom>
            <a:gradFill rotWithShape="1">
              <a:gsLst>
                <a:gs pos="0">
                  <a:srgbClr val="CC0000"/>
                </a:gs>
                <a:gs pos="100000">
                  <a:srgbClr val="5E0000"/>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50" name="Text Box 10"/>
            <p:cNvSpPr txBox="1">
              <a:spLocks noChangeArrowheads="1"/>
            </p:cNvSpPr>
            <p:nvPr/>
          </p:nvSpPr>
          <p:spPr bwMode="auto">
            <a:xfrm>
              <a:off x="1870" y="2774"/>
              <a:ext cx="251" cy="252"/>
            </a:xfrm>
            <a:prstGeom prst="rect">
              <a:avLst/>
            </a:prstGeom>
            <a:noFill/>
            <a:ln w="9525">
              <a:noFill/>
              <a:miter lim="800000"/>
              <a:headEnd/>
              <a:tailEnd/>
            </a:ln>
          </p:spPr>
          <p:txBody>
            <a:bodyPr wrap="none">
              <a:spAutoFit/>
            </a:bodyPr>
            <a:lstStyle/>
            <a:p>
              <a:pPr eaLnBrk="0" hangingPunct="0"/>
              <a:r>
                <a:rPr lang="en-GB" sz="2000" i="1" dirty="0" smtClean="0">
                  <a:solidFill>
                    <a:schemeClr val="bg1"/>
                  </a:solidFill>
                  <a:latin typeface="Times New Roman" pitchFamily="18" charset="0"/>
                  <a:cs typeface="Arial" charset="0"/>
                </a:rPr>
                <a:t>y</a:t>
              </a:r>
              <a:r>
                <a:rPr lang="en-GB" sz="2000" i="1" baseline="-25000" dirty="0" smtClean="0">
                  <a:solidFill>
                    <a:schemeClr val="bg1"/>
                  </a:solidFill>
                  <a:latin typeface="Times New Roman" pitchFamily="18" charset="0"/>
                  <a:cs typeface="Arial" charset="0"/>
                </a:rPr>
                <a:t>2</a:t>
              </a:r>
              <a:endParaRPr lang="en-US" sz="2000" i="1" dirty="0">
                <a:solidFill>
                  <a:schemeClr val="bg1"/>
                </a:solidFill>
                <a:latin typeface="Times New Roman" pitchFamily="18" charset="0"/>
                <a:cs typeface="Arial" charset="0"/>
              </a:endParaRPr>
            </a:p>
          </p:txBody>
        </p:sp>
        <p:sp>
          <p:nvSpPr>
            <p:cNvPr id="51" name="Oval 11"/>
            <p:cNvSpPr>
              <a:spLocks noChangeArrowheads="1"/>
            </p:cNvSpPr>
            <p:nvPr/>
          </p:nvSpPr>
          <p:spPr bwMode="auto">
            <a:xfrm>
              <a:off x="943" y="1937"/>
              <a:ext cx="336" cy="336"/>
            </a:xfrm>
            <a:prstGeom prst="ellipse">
              <a:avLst/>
            </a:prstGeom>
            <a:gradFill rotWithShape="1">
              <a:gsLst>
                <a:gs pos="0">
                  <a:srgbClr val="0099FF"/>
                </a:gs>
                <a:gs pos="100000">
                  <a:srgbClr val="004776"/>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sp>
          <p:nvSpPr>
            <p:cNvPr id="52" name="Oval 12"/>
            <p:cNvSpPr>
              <a:spLocks noChangeArrowheads="1"/>
            </p:cNvSpPr>
            <p:nvPr/>
          </p:nvSpPr>
          <p:spPr bwMode="auto">
            <a:xfrm>
              <a:off x="943" y="2761"/>
              <a:ext cx="336" cy="336"/>
            </a:xfrm>
            <a:prstGeom prst="ellipse">
              <a:avLst/>
            </a:prstGeom>
            <a:gradFill rotWithShape="1">
              <a:gsLst>
                <a:gs pos="0">
                  <a:srgbClr val="0099FF"/>
                </a:gs>
                <a:gs pos="100000">
                  <a:srgbClr val="004776"/>
                </a:gs>
              </a:gsLst>
              <a:path path="shape">
                <a:fillToRect l="50000" t="50000" r="50000" b="50000"/>
              </a:path>
            </a:gradFill>
            <a:ln w="12700">
              <a:noFill/>
              <a:round/>
              <a:headEnd/>
              <a:tailEnd/>
            </a:ln>
          </p:spPr>
          <p:txBody>
            <a:bodyPr wrap="none" anchor="ctr"/>
            <a:lstStyle/>
            <a:p>
              <a:pPr algn="ctr" eaLnBrk="0" hangingPunct="0">
                <a:spcBef>
                  <a:spcPct val="50000"/>
                </a:spcBef>
              </a:pPr>
              <a:endParaRPr lang="en-GB" sz="1200" b="0">
                <a:solidFill>
                  <a:srgbClr val="CC0000"/>
                </a:solidFill>
                <a:latin typeface="Times New Roman" pitchFamily="18" charset="0"/>
                <a:cs typeface="Arial" charset="0"/>
              </a:endParaRPr>
            </a:p>
          </p:txBody>
        </p:sp>
        <p:cxnSp>
          <p:nvCxnSpPr>
            <p:cNvPr id="53" name="AutoShape 13"/>
            <p:cNvCxnSpPr>
              <a:cxnSpLocks noChangeShapeType="1"/>
              <a:stCxn id="51" idx="3"/>
              <a:endCxn id="52" idx="1"/>
            </p:cNvCxnSpPr>
            <p:nvPr/>
          </p:nvCxnSpPr>
          <p:spPr bwMode="auto">
            <a:xfrm rot="5400000">
              <a:off x="699" y="2517"/>
              <a:ext cx="586" cy="0"/>
            </a:xfrm>
            <a:prstGeom prst="straightConnector1">
              <a:avLst/>
            </a:prstGeom>
            <a:noFill/>
            <a:ln w="9525">
              <a:solidFill>
                <a:schemeClr val="tx1"/>
              </a:solidFill>
              <a:round/>
              <a:headEnd/>
              <a:tailEnd type="triangle" w="med" len="med"/>
            </a:ln>
          </p:spPr>
        </p:cxnSp>
        <p:cxnSp>
          <p:nvCxnSpPr>
            <p:cNvPr id="54" name="AutoShape 15"/>
            <p:cNvCxnSpPr>
              <a:cxnSpLocks noChangeShapeType="1"/>
              <a:endCxn id="51" idx="0"/>
            </p:cNvCxnSpPr>
            <p:nvPr/>
          </p:nvCxnSpPr>
          <p:spPr bwMode="auto">
            <a:xfrm>
              <a:off x="1106" y="1663"/>
              <a:ext cx="5" cy="274"/>
            </a:xfrm>
            <a:prstGeom prst="straightConnector1">
              <a:avLst/>
            </a:prstGeom>
            <a:noFill/>
            <a:ln w="9525">
              <a:solidFill>
                <a:schemeClr val="tx1"/>
              </a:solidFill>
              <a:round/>
              <a:headEnd/>
              <a:tailEnd type="triangle" w="med" len="med"/>
            </a:ln>
          </p:spPr>
        </p:cxnSp>
        <p:sp>
          <p:nvSpPr>
            <p:cNvPr id="55" name="Line 16"/>
            <p:cNvSpPr>
              <a:spLocks noChangeShapeType="1"/>
            </p:cNvSpPr>
            <p:nvPr/>
          </p:nvSpPr>
          <p:spPr bwMode="auto">
            <a:xfrm>
              <a:off x="502" y="2099"/>
              <a:ext cx="490" cy="410"/>
            </a:xfrm>
            <a:prstGeom prst="line">
              <a:avLst/>
            </a:prstGeom>
            <a:noFill/>
            <a:ln w="9525" cap="rnd">
              <a:solidFill>
                <a:schemeClr val="tx1"/>
              </a:solidFill>
              <a:prstDash val="sysDot"/>
              <a:round/>
              <a:headEnd/>
              <a:tailEnd type="oval" w="med" len="med"/>
            </a:ln>
          </p:spPr>
          <p:txBody>
            <a:bodyPr/>
            <a:lstStyle/>
            <a:p>
              <a:endParaRPr lang="en-US"/>
            </a:p>
          </p:txBody>
        </p:sp>
        <p:cxnSp>
          <p:nvCxnSpPr>
            <p:cNvPr id="56" name="AutoShape 17"/>
            <p:cNvCxnSpPr>
              <a:cxnSpLocks noChangeShapeType="1"/>
              <a:stCxn id="51" idx="6"/>
              <a:endCxn id="47" idx="2"/>
            </p:cNvCxnSpPr>
            <p:nvPr/>
          </p:nvCxnSpPr>
          <p:spPr bwMode="auto">
            <a:xfrm>
              <a:off x="1279" y="2105"/>
              <a:ext cx="528" cy="0"/>
            </a:xfrm>
            <a:prstGeom prst="straightConnector1">
              <a:avLst/>
            </a:prstGeom>
            <a:noFill/>
            <a:ln w="9525">
              <a:solidFill>
                <a:schemeClr val="tx1"/>
              </a:solidFill>
              <a:round/>
              <a:headEnd/>
              <a:tailEnd type="triangle" w="med" len="med"/>
            </a:ln>
          </p:spPr>
        </p:cxnSp>
        <p:cxnSp>
          <p:nvCxnSpPr>
            <p:cNvPr id="57" name="AutoShape 18"/>
            <p:cNvCxnSpPr>
              <a:cxnSpLocks noChangeShapeType="1"/>
              <a:stCxn id="52" idx="6"/>
              <a:endCxn id="49" idx="2"/>
            </p:cNvCxnSpPr>
            <p:nvPr/>
          </p:nvCxnSpPr>
          <p:spPr bwMode="auto">
            <a:xfrm>
              <a:off x="1279" y="2929"/>
              <a:ext cx="528" cy="0"/>
            </a:xfrm>
            <a:prstGeom prst="straightConnector1">
              <a:avLst/>
            </a:prstGeom>
            <a:noFill/>
            <a:ln w="9525">
              <a:solidFill>
                <a:schemeClr val="tx1"/>
              </a:solidFill>
              <a:round/>
              <a:headEnd/>
              <a:tailEnd type="triangle" w="med" len="med"/>
            </a:ln>
          </p:spPr>
        </p:cxnSp>
        <p:sp>
          <p:nvSpPr>
            <p:cNvPr id="58" name="Text Box 20"/>
            <p:cNvSpPr txBox="1">
              <a:spLocks noChangeArrowheads="1"/>
            </p:cNvSpPr>
            <p:nvPr/>
          </p:nvSpPr>
          <p:spPr bwMode="auto">
            <a:xfrm>
              <a:off x="987" y="1451"/>
              <a:ext cx="260" cy="233"/>
            </a:xfrm>
            <a:prstGeom prst="rect">
              <a:avLst/>
            </a:prstGeom>
            <a:solidFill>
              <a:schemeClr val="bg1"/>
            </a:solidFill>
            <a:ln w="9525">
              <a:noFill/>
              <a:miter lim="800000"/>
              <a:headEnd/>
              <a:tailEnd/>
            </a:ln>
          </p:spPr>
          <p:txBody>
            <a:bodyPr wrap="none">
              <a:spAutoFit/>
            </a:bodyPr>
            <a:lstStyle/>
            <a:p>
              <a:pPr eaLnBrk="0" hangingPunct="0"/>
              <a:r>
                <a:rPr lang="en-US" b="0">
                  <a:latin typeface="Arial Unicode MS" pitchFamily="34" charset="-128"/>
                  <a:cs typeface="Arial" charset="0"/>
                </a:rPr>
                <a:t>u</a:t>
              </a:r>
              <a:r>
                <a:rPr lang="en-US" b="0" baseline="-25000">
                  <a:latin typeface="Arial Unicode MS" pitchFamily="34" charset="-128"/>
                  <a:cs typeface="Arial" charset="0"/>
                </a:rPr>
                <a:t>1</a:t>
              </a:r>
              <a:endParaRPr lang="en-US" b="0">
                <a:latin typeface="Arial Unicode MS" pitchFamily="34" charset="-128"/>
                <a:cs typeface="Arial" charset="0"/>
              </a:endParaRPr>
            </a:p>
          </p:txBody>
        </p:sp>
        <p:sp>
          <p:nvSpPr>
            <p:cNvPr id="59" name="Text Box 21"/>
            <p:cNvSpPr txBox="1">
              <a:spLocks noChangeArrowheads="1"/>
            </p:cNvSpPr>
            <p:nvPr/>
          </p:nvSpPr>
          <p:spPr bwMode="auto">
            <a:xfrm>
              <a:off x="326" y="1856"/>
              <a:ext cx="260" cy="233"/>
            </a:xfrm>
            <a:prstGeom prst="rect">
              <a:avLst/>
            </a:prstGeom>
            <a:solidFill>
              <a:schemeClr val="bg1"/>
            </a:solidFill>
            <a:ln w="9525">
              <a:noFill/>
              <a:miter lim="800000"/>
              <a:headEnd/>
              <a:tailEnd/>
            </a:ln>
          </p:spPr>
          <p:txBody>
            <a:bodyPr wrap="none">
              <a:spAutoFit/>
            </a:bodyPr>
            <a:lstStyle/>
            <a:p>
              <a:pPr eaLnBrk="0" hangingPunct="0"/>
              <a:r>
                <a:rPr lang="en-US" b="0">
                  <a:latin typeface="Arial Unicode MS" pitchFamily="34" charset="-128"/>
                  <a:cs typeface="Arial" charset="0"/>
                </a:rPr>
                <a:t>u</a:t>
              </a:r>
              <a:r>
                <a:rPr lang="en-US" b="0" baseline="-25000">
                  <a:latin typeface="Arial Unicode MS" pitchFamily="34" charset="-128"/>
                  <a:cs typeface="Arial" charset="0"/>
                </a:rPr>
                <a:t>2</a:t>
              </a:r>
              <a:endParaRPr lang="en-US" b="0">
                <a:latin typeface="Arial Unicode MS" pitchFamily="34" charset="-128"/>
                <a:cs typeface="Arial" charset="0"/>
              </a:endParaRPr>
            </a:p>
          </p:txBody>
        </p:sp>
        <p:sp>
          <p:nvSpPr>
            <p:cNvPr id="60" name="Text Box 22"/>
            <p:cNvSpPr txBox="1">
              <a:spLocks noChangeArrowheads="1"/>
            </p:cNvSpPr>
            <p:nvPr/>
          </p:nvSpPr>
          <p:spPr bwMode="auto">
            <a:xfrm>
              <a:off x="1016" y="1952"/>
              <a:ext cx="241" cy="252"/>
            </a:xfrm>
            <a:prstGeom prst="rect">
              <a:avLst/>
            </a:prstGeom>
            <a:noFill/>
            <a:ln w="9525">
              <a:noFill/>
              <a:miter lim="800000"/>
              <a:headEnd/>
              <a:tailEnd/>
            </a:ln>
          </p:spPr>
          <p:txBody>
            <a:bodyPr wrap="none">
              <a:spAutoFit/>
            </a:bodyPr>
            <a:lstStyle/>
            <a:p>
              <a:pPr eaLnBrk="0" hangingPunct="0"/>
              <a:r>
                <a:rPr lang="en-US" sz="2000" i="1">
                  <a:latin typeface="Times New Roman" pitchFamily="18" charset="0"/>
                  <a:cs typeface="Arial" charset="0"/>
                </a:rPr>
                <a:t>z</a:t>
              </a:r>
              <a:r>
                <a:rPr lang="en-US" sz="2000" i="1" baseline="-25000">
                  <a:latin typeface="Times New Roman" pitchFamily="18" charset="0"/>
                  <a:cs typeface="Arial" charset="0"/>
                </a:rPr>
                <a:t>1</a:t>
              </a:r>
              <a:endParaRPr lang="en-US" sz="2000" i="1">
                <a:latin typeface="Times New Roman" pitchFamily="18" charset="0"/>
                <a:cs typeface="Arial" charset="0"/>
              </a:endParaRPr>
            </a:p>
          </p:txBody>
        </p:sp>
        <p:sp>
          <p:nvSpPr>
            <p:cNvPr id="61" name="Text Box 23"/>
            <p:cNvSpPr txBox="1">
              <a:spLocks noChangeArrowheads="1"/>
            </p:cNvSpPr>
            <p:nvPr/>
          </p:nvSpPr>
          <p:spPr bwMode="auto">
            <a:xfrm>
              <a:off x="998" y="2776"/>
              <a:ext cx="344" cy="252"/>
            </a:xfrm>
            <a:prstGeom prst="rect">
              <a:avLst/>
            </a:prstGeom>
            <a:noFill/>
            <a:ln w="9525">
              <a:noFill/>
              <a:miter lim="800000"/>
              <a:headEnd/>
              <a:tailEnd/>
            </a:ln>
          </p:spPr>
          <p:txBody>
            <a:bodyPr wrap="square">
              <a:spAutoFit/>
            </a:bodyPr>
            <a:lstStyle/>
            <a:p>
              <a:pPr eaLnBrk="0" hangingPunct="0"/>
              <a:r>
                <a:rPr lang="en-US" sz="2000" i="1">
                  <a:latin typeface="Times New Roman" pitchFamily="18" charset="0"/>
                  <a:cs typeface="Arial" charset="0"/>
                </a:rPr>
                <a:t>z</a:t>
              </a:r>
              <a:r>
                <a:rPr lang="en-US" sz="2000" i="1" baseline="-25000">
                  <a:latin typeface="Times New Roman" pitchFamily="18" charset="0"/>
                  <a:cs typeface="Arial" charset="0"/>
                </a:rPr>
                <a:t>2</a:t>
              </a:r>
              <a:endParaRPr lang="en-US" sz="2000" i="1">
                <a:latin typeface="Times New Roman" pitchFamily="18" charset="0"/>
                <a:cs typeface="Arial" charset="0"/>
              </a:endParaRPr>
            </a:p>
          </p:txBody>
        </p:sp>
      </p:grpSp>
    </p:spTree>
    <p:extLst>
      <p:ext uri="{BB962C8B-B14F-4D97-AF65-F5344CB8AC3E}">
        <p14:creationId xmlns:p14="http://schemas.microsoft.com/office/powerpoint/2010/main" val="3748580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normAutofit/>
          </a:bodyPr>
          <a:lstStyle/>
          <a:p>
            <a:pPr marL="342900" indent="-342900">
              <a:spcBef>
                <a:spcPct val="80000"/>
              </a:spcBef>
            </a:pPr>
            <a:r>
              <a:rPr lang="de-DE" dirty="0" smtClean="0">
                <a:solidFill>
                  <a:schemeClr val="bg1">
                    <a:lumMod val="50000"/>
                  </a:schemeClr>
                </a:solidFill>
                <a:latin typeface="+mn-lt"/>
              </a:rPr>
              <a:t>Dynamic causal models (DCMs)</a:t>
            </a:r>
          </a:p>
          <a:p>
            <a:pPr marL="742950" lvl="1" indent="-285750">
              <a:spcBef>
                <a:spcPct val="30000"/>
              </a:spcBef>
            </a:pPr>
            <a:r>
              <a:rPr lang="de-DE" dirty="0" smtClean="0">
                <a:solidFill>
                  <a:schemeClr val="bg1">
                    <a:lumMod val="50000"/>
                  </a:schemeClr>
                </a:solidFill>
                <a:latin typeface="+mn-lt"/>
              </a:rPr>
              <a:t>Basic idea</a:t>
            </a:r>
          </a:p>
          <a:p>
            <a:pPr marL="742950" lvl="1" indent="-285750">
              <a:spcBef>
                <a:spcPct val="30000"/>
              </a:spcBef>
            </a:pPr>
            <a:r>
              <a:rPr lang="de-DE" dirty="0" smtClean="0">
                <a:solidFill>
                  <a:schemeClr val="bg1">
                    <a:lumMod val="50000"/>
                  </a:schemeClr>
                </a:solidFill>
                <a:latin typeface="+mn-lt"/>
              </a:rPr>
              <a:t>Neural level</a:t>
            </a:r>
          </a:p>
          <a:p>
            <a:pPr marL="742950" lvl="1" indent="-285750">
              <a:spcBef>
                <a:spcPct val="30000"/>
              </a:spcBef>
            </a:pPr>
            <a:r>
              <a:rPr lang="de-DE" dirty="0" smtClean="0">
                <a:solidFill>
                  <a:schemeClr val="bg1">
                    <a:lumMod val="50000"/>
                  </a:schemeClr>
                </a:solidFill>
                <a:latin typeface="+mn-lt"/>
              </a:rPr>
              <a:t>Hemodynamic level</a:t>
            </a:r>
          </a:p>
          <a:p>
            <a:pPr marL="742950" lvl="1" indent="-285750">
              <a:spcBef>
                <a:spcPct val="30000"/>
              </a:spcBef>
            </a:pPr>
            <a:r>
              <a:rPr lang="de-DE" dirty="0" smtClean="0">
                <a:solidFill>
                  <a:schemeClr val="bg1">
                    <a:lumMod val="50000"/>
                  </a:schemeClr>
                </a:solidFill>
                <a:latin typeface="+mn-lt"/>
              </a:rPr>
              <a:t>Parameter estimation, priors &amp; inference</a:t>
            </a:r>
          </a:p>
          <a:p>
            <a:pPr marL="342900" indent="-342900">
              <a:spcBef>
                <a:spcPct val="80000"/>
              </a:spcBef>
            </a:pPr>
            <a:r>
              <a:rPr lang="de-DE" dirty="0" smtClean="0"/>
              <a:t>Applications of DCM to fMRI data</a:t>
            </a:r>
          </a:p>
          <a:p>
            <a:pPr marL="668512" lvl="1" indent="-342900">
              <a:spcBef>
                <a:spcPct val="80000"/>
              </a:spcBef>
            </a:pPr>
            <a:r>
              <a:rPr lang="de-DE" sz="1600" dirty="0" smtClean="0"/>
              <a:t>Attention to motion in the visual system</a:t>
            </a:r>
          </a:p>
          <a:p>
            <a:pPr marL="668512" lvl="1" indent="-342900">
              <a:spcBef>
                <a:spcPct val="80000"/>
              </a:spcBef>
            </a:pPr>
            <a:r>
              <a:rPr lang="de-DE" sz="1600" dirty="0" smtClean="0"/>
              <a:t>Modelling synesthesia</a:t>
            </a:r>
          </a:p>
          <a:p>
            <a:pPr marL="668512" lvl="1" indent="-342900">
              <a:spcBef>
                <a:spcPct val="80000"/>
              </a:spcBef>
            </a:pPr>
            <a:r>
              <a:rPr lang="de-DE" sz="1600" dirty="0" smtClean="0"/>
              <a:t>The Status-Quo Bias</a:t>
            </a:r>
          </a:p>
          <a:p>
            <a:endParaRPr lang="en-GB" sz="1800" dirty="0">
              <a:solidFill>
                <a:schemeClr val="bg1">
                  <a:lumMod val="50000"/>
                </a:schemeClr>
              </a:solidFill>
              <a:latin typeface="+mn-lt"/>
            </a:endParaRPr>
          </a:p>
        </p:txBody>
      </p:sp>
      <p:sp>
        <p:nvSpPr>
          <p:cNvPr id="4" name="Title 3"/>
          <p:cNvSpPr>
            <a:spLocks noGrp="1"/>
          </p:cNvSpPr>
          <p:nvPr>
            <p:ph type="title"/>
          </p:nvPr>
        </p:nvSpPr>
        <p:spPr/>
        <p:txBody>
          <a:bodyPr>
            <a:normAutofit/>
          </a:bodyPr>
          <a:lstStyle/>
          <a:p>
            <a:r>
              <a:rPr lang="de-DE" dirty="0" smtClean="0">
                <a:latin typeface="+mj-lt"/>
              </a:rPr>
              <a:t>Overview</a:t>
            </a:r>
            <a:endParaRPr lang="en-GB"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Example 1: Attention to motion </a:t>
            </a:r>
            <a:endParaRPr lang="en-GB" dirty="0"/>
          </a:p>
        </p:txBody>
      </p:sp>
      <p:sp>
        <p:nvSpPr>
          <p:cNvPr id="5" name="Text Box 25"/>
          <p:cNvSpPr txBox="1">
            <a:spLocks noChangeArrowheads="1"/>
          </p:cNvSpPr>
          <p:nvPr/>
        </p:nvSpPr>
        <p:spPr bwMode="auto">
          <a:xfrm>
            <a:off x="632520" y="6525344"/>
            <a:ext cx="3148501" cy="323165"/>
          </a:xfrm>
          <a:prstGeom prst="rect">
            <a:avLst/>
          </a:prstGeom>
          <a:noFill/>
          <a:ln w="9525">
            <a:noFill/>
            <a:miter lim="800000"/>
            <a:headEnd/>
            <a:tailEnd/>
          </a:ln>
        </p:spPr>
        <p:txBody>
          <a:bodyPr wrap="square">
            <a:spAutoFit/>
          </a:bodyPr>
          <a:lstStyle/>
          <a:p>
            <a:pPr eaLnBrk="0" hangingPunct="0"/>
            <a:r>
              <a:rPr lang="de-DE" sz="1500" b="0" dirty="0" err="1" smtClean="0">
                <a:solidFill>
                  <a:srgbClr val="000000"/>
                </a:solidFill>
                <a:latin typeface="Times New Roman" pitchFamily="18" charset="0"/>
              </a:rPr>
              <a:t>Friston</a:t>
            </a:r>
            <a:r>
              <a:rPr lang="de-DE" sz="1500" b="0" dirty="0" smtClean="0">
                <a:solidFill>
                  <a:srgbClr val="000000"/>
                </a:solidFill>
                <a:latin typeface="Times New Roman" pitchFamily="18" charset="0"/>
              </a:rPr>
              <a:t> et </a:t>
            </a:r>
            <a:r>
              <a:rPr lang="de-DE" sz="1500" b="0" dirty="0">
                <a:solidFill>
                  <a:srgbClr val="000000"/>
                </a:solidFill>
                <a:latin typeface="Times New Roman" pitchFamily="18" charset="0"/>
              </a:rPr>
              <a:t>al. </a:t>
            </a:r>
            <a:r>
              <a:rPr lang="de-DE" sz="1500" b="0" dirty="0" smtClean="0">
                <a:solidFill>
                  <a:srgbClr val="000000"/>
                </a:solidFill>
                <a:latin typeface="Times New Roman" pitchFamily="18" charset="0"/>
              </a:rPr>
              <a:t>(2003) </a:t>
            </a:r>
            <a:r>
              <a:rPr lang="de-DE" sz="1500" b="0" i="1" dirty="0">
                <a:solidFill>
                  <a:srgbClr val="000000"/>
                </a:solidFill>
                <a:latin typeface="Times New Roman" pitchFamily="18" charset="0"/>
              </a:rPr>
              <a:t>NeuroImage</a:t>
            </a:r>
            <a:endParaRPr lang="en-US" sz="1500" b="0" i="1" dirty="0">
              <a:solidFill>
                <a:srgbClr val="000000"/>
              </a:solidFill>
              <a:latin typeface="Times New Roman" pitchFamily="18" charset="0"/>
            </a:endParaRPr>
          </a:p>
        </p:txBody>
      </p:sp>
      <p:grpSp>
        <p:nvGrpSpPr>
          <p:cNvPr id="8" name="Group 7"/>
          <p:cNvGrpSpPr/>
          <p:nvPr/>
        </p:nvGrpSpPr>
        <p:grpSpPr>
          <a:xfrm>
            <a:off x="632520" y="1052737"/>
            <a:ext cx="8600390" cy="5040560"/>
            <a:chOff x="632520" y="1052737"/>
            <a:chExt cx="8600390" cy="5040560"/>
          </a:xfrm>
        </p:grpSpPr>
        <p:pic>
          <p:nvPicPr>
            <p:cNvPr id="4" name="Picture 3"/>
            <p:cNvPicPr>
              <a:picLocks noChangeAspect="1"/>
            </p:cNvPicPr>
            <p:nvPr/>
          </p:nvPicPr>
          <p:blipFill>
            <a:blip r:embed="rId2" cstate="print"/>
            <a:srcRect l="5536" t="13659"/>
            <a:stretch>
              <a:fillRect/>
            </a:stretch>
          </p:blipFill>
          <p:spPr>
            <a:xfrm>
              <a:off x="632520" y="1052737"/>
              <a:ext cx="8600390" cy="5040560"/>
            </a:xfrm>
            <a:prstGeom prst="rect">
              <a:avLst/>
            </a:prstGeom>
          </p:spPr>
        </p:pic>
        <p:sp>
          <p:nvSpPr>
            <p:cNvPr id="6" name="Rectangle 5"/>
            <p:cNvSpPr/>
            <p:nvPr/>
          </p:nvSpPr>
          <p:spPr>
            <a:xfrm>
              <a:off x="632520" y="5589240"/>
              <a:ext cx="10801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normAutofit/>
          </a:bodyPr>
          <a:lstStyle/>
          <a:p>
            <a:pPr marL="342900" indent="-342900">
              <a:spcBef>
                <a:spcPct val="80000"/>
              </a:spcBef>
            </a:pPr>
            <a:r>
              <a:rPr lang="de-DE" dirty="0" smtClean="0">
                <a:latin typeface="+mn-lt"/>
              </a:rPr>
              <a:t>Dynamic causal models (DCMs)</a:t>
            </a:r>
          </a:p>
          <a:p>
            <a:pPr marL="742950" lvl="1" indent="-285750">
              <a:spcBef>
                <a:spcPct val="30000"/>
              </a:spcBef>
            </a:pPr>
            <a:r>
              <a:rPr lang="de-DE" dirty="0" smtClean="0">
                <a:latin typeface="+mn-lt"/>
              </a:rPr>
              <a:t>Basic idea</a:t>
            </a:r>
          </a:p>
          <a:p>
            <a:pPr marL="742950" lvl="1" indent="-285750">
              <a:spcBef>
                <a:spcPct val="30000"/>
              </a:spcBef>
            </a:pPr>
            <a:r>
              <a:rPr lang="de-DE" dirty="0" smtClean="0">
                <a:solidFill>
                  <a:schemeClr val="bg1">
                    <a:lumMod val="50000"/>
                  </a:schemeClr>
                </a:solidFill>
                <a:latin typeface="+mn-lt"/>
              </a:rPr>
              <a:t>Neural level</a:t>
            </a:r>
          </a:p>
          <a:p>
            <a:pPr marL="742950" lvl="1" indent="-285750">
              <a:spcBef>
                <a:spcPct val="30000"/>
              </a:spcBef>
            </a:pPr>
            <a:r>
              <a:rPr lang="de-DE" dirty="0" smtClean="0">
                <a:solidFill>
                  <a:schemeClr val="bg1">
                    <a:lumMod val="50000"/>
                  </a:schemeClr>
                </a:solidFill>
                <a:latin typeface="+mn-lt"/>
              </a:rPr>
              <a:t>Hemodynamic level</a:t>
            </a:r>
          </a:p>
          <a:p>
            <a:pPr marL="742950" lvl="1" indent="-285750">
              <a:spcBef>
                <a:spcPct val="30000"/>
              </a:spcBef>
            </a:pPr>
            <a:r>
              <a:rPr lang="de-DE" dirty="0" smtClean="0">
                <a:solidFill>
                  <a:schemeClr val="bg1">
                    <a:lumMod val="50000"/>
                  </a:schemeClr>
                </a:solidFill>
                <a:latin typeface="+mn-lt"/>
              </a:rPr>
              <a:t>Parameter estimation, priors &amp; inference</a:t>
            </a:r>
          </a:p>
          <a:p>
            <a:pPr marL="342900" indent="-342900">
              <a:spcBef>
                <a:spcPct val="80000"/>
              </a:spcBef>
            </a:pPr>
            <a:r>
              <a:rPr lang="de-DE" dirty="0" smtClean="0">
                <a:solidFill>
                  <a:schemeClr val="bg1">
                    <a:lumMod val="50000"/>
                  </a:schemeClr>
                </a:solidFill>
              </a:rPr>
              <a:t>Applications of DCM to fMRI data</a:t>
            </a:r>
          </a:p>
          <a:p>
            <a:pPr marL="668512" lvl="1" indent="-342900">
              <a:spcBef>
                <a:spcPct val="80000"/>
              </a:spcBef>
            </a:pPr>
            <a:r>
              <a:rPr lang="de-DE" sz="1600" dirty="0" smtClean="0">
                <a:solidFill>
                  <a:schemeClr val="bg1">
                    <a:lumMod val="50000"/>
                  </a:schemeClr>
                </a:solidFill>
              </a:rPr>
              <a:t>Attention to motion in the visual system </a:t>
            </a:r>
          </a:p>
          <a:p>
            <a:pPr marL="668512" lvl="1" indent="-342900">
              <a:spcBef>
                <a:spcPct val="80000"/>
              </a:spcBef>
            </a:pPr>
            <a:r>
              <a:rPr lang="de-DE" sz="1600" dirty="0" smtClean="0">
                <a:solidFill>
                  <a:schemeClr val="bg1">
                    <a:lumMod val="50000"/>
                  </a:schemeClr>
                </a:solidFill>
              </a:rPr>
              <a:t>Modelling synesthesia</a:t>
            </a:r>
          </a:p>
          <a:p>
            <a:pPr marL="668512" lvl="1" indent="-342900">
              <a:spcBef>
                <a:spcPct val="80000"/>
              </a:spcBef>
            </a:pPr>
            <a:r>
              <a:rPr lang="de-DE" sz="1600" dirty="0" smtClean="0">
                <a:solidFill>
                  <a:schemeClr val="bg1">
                    <a:lumMod val="50000"/>
                  </a:schemeClr>
                </a:solidFill>
              </a:rPr>
              <a:t>The Status Quo Bias</a:t>
            </a:r>
          </a:p>
          <a:p>
            <a:endParaRPr lang="en-GB" sz="1800" dirty="0">
              <a:solidFill>
                <a:schemeClr val="bg1">
                  <a:lumMod val="50000"/>
                </a:schemeClr>
              </a:solidFill>
              <a:latin typeface="+mn-lt"/>
            </a:endParaRPr>
          </a:p>
        </p:txBody>
      </p:sp>
      <p:sp>
        <p:nvSpPr>
          <p:cNvPr id="4" name="Title 3"/>
          <p:cNvSpPr>
            <a:spLocks noGrp="1"/>
          </p:cNvSpPr>
          <p:nvPr>
            <p:ph type="title"/>
          </p:nvPr>
        </p:nvSpPr>
        <p:spPr/>
        <p:txBody>
          <a:bodyPr>
            <a:normAutofit/>
          </a:bodyPr>
          <a:lstStyle/>
          <a:p>
            <a:r>
              <a:rPr lang="de-DE" dirty="0" smtClean="0">
                <a:latin typeface="+mj-lt"/>
              </a:rPr>
              <a:t>Overview</a:t>
            </a:r>
            <a:endParaRPr lang="en-GB"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923337" y="1143000"/>
            <a:ext cx="461986" cy="369332"/>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A50021"/>
                </a:solidFill>
                <a:latin typeface="Arial Unicode MS" pitchFamily="34" charset="-128"/>
                <a:ea typeface="Arial Unicode MS" pitchFamily="34" charset="-128"/>
                <a:cs typeface="Arial Unicode MS" pitchFamily="34" charset="-128"/>
              </a:rPr>
              <a:t>m</a:t>
            </a:r>
            <a:r>
              <a:rPr lang="en-GB" baseline="-25000">
                <a:solidFill>
                  <a:srgbClr val="A50021"/>
                </a:solidFill>
                <a:latin typeface="Arial Unicode MS" pitchFamily="34" charset="-128"/>
                <a:ea typeface="Arial Unicode MS" pitchFamily="34" charset="-128"/>
                <a:cs typeface="Arial Unicode MS" pitchFamily="34" charset="-128"/>
              </a:rPr>
              <a:t>1</a:t>
            </a:r>
            <a:endParaRPr lang="en-US">
              <a:solidFill>
                <a:srgbClr val="A50021"/>
              </a:solidFill>
              <a:latin typeface="Arial Unicode MS" pitchFamily="34" charset="-128"/>
              <a:ea typeface="Arial Unicode MS" pitchFamily="34" charset="-128"/>
              <a:cs typeface="Arial Unicode MS" pitchFamily="34" charset="-128"/>
            </a:endParaRPr>
          </a:p>
        </p:txBody>
      </p:sp>
      <p:sp>
        <p:nvSpPr>
          <p:cNvPr id="13316" name="Rectangle 7"/>
          <p:cNvSpPr>
            <a:spLocks noChangeArrowheads="1"/>
          </p:cNvSpPr>
          <p:nvPr/>
        </p:nvSpPr>
        <p:spPr bwMode="auto">
          <a:xfrm>
            <a:off x="2557522" y="2218017"/>
            <a:ext cx="2710391" cy="369332"/>
          </a:xfrm>
          <a:prstGeom prst="rect">
            <a:avLst/>
          </a:prstGeom>
          <a:noFill/>
          <a:ln w="9525" algn="ctr">
            <a:noFill/>
            <a:miter lim="800000"/>
            <a:headEnd/>
            <a:tailEnd/>
          </a:ln>
        </p:spPr>
        <p:txBody>
          <a:bodyPr anchor="ctr">
            <a:spAutoFit/>
          </a:bodyPr>
          <a:lstStyle/>
          <a:p>
            <a:endParaRPr lang="en-GB"/>
          </a:p>
        </p:txBody>
      </p:sp>
      <p:sp>
        <p:nvSpPr>
          <p:cNvPr id="13317" name="Rectangle 8"/>
          <p:cNvSpPr>
            <a:spLocks noChangeArrowheads="1"/>
          </p:cNvSpPr>
          <p:nvPr/>
        </p:nvSpPr>
        <p:spPr bwMode="auto">
          <a:xfrm>
            <a:off x="6510750" y="2224367"/>
            <a:ext cx="2711920" cy="369332"/>
          </a:xfrm>
          <a:prstGeom prst="rect">
            <a:avLst/>
          </a:prstGeom>
          <a:noFill/>
          <a:ln w="9525" algn="ctr">
            <a:noFill/>
            <a:miter lim="800000"/>
            <a:headEnd/>
            <a:tailEnd/>
          </a:ln>
        </p:spPr>
        <p:txBody>
          <a:bodyPr anchor="ctr">
            <a:spAutoFit/>
          </a:bodyPr>
          <a:lstStyle/>
          <a:p>
            <a:endParaRPr lang="en-GB"/>
          </a:p>
        </p:txBody>
      </p:sp>
      <p:grpSp>
        <p:nvGrpSpPr>
          <p:cNvPr id="2" name="Group 117"/>
          <p:cNvGrpSpPr>
            <a:grpSpLocks/>
          </p:cNvGrpSpPr>
          <p:nvPr/>
        </p:nvGrpSpPr>
        <p:grpSpPr bwMode="auto">
          <a:xfrm>
            <a:off x="2655359" y="1143000"/>
            <a:ext cx="2210527" cy="2057400"/>
            <a:chOff x="2757488" y="1143000"/>
            <a:chExt cx="2295547" cy="2057400"/>
          </a:xfrm>
        </p:grpSpPr>
        <p:sp>
          <p:nvSpPr>
            <p:cNvPr id="13417" name="Text Box 3"/>
            <p:cNvSpPr txBox="1">
              <a:spLocks noChangeArrowheads="1"/>
            </p:cNvSpPr>
            <p:nvPr/>
          </p:nvSpPr>
          <p:spPr bwMode="auto">
            <a:xfrm>
              <a:off x="3632200" y="1143000"/>
              <a:ext cx="479755" cy="369332"/>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A50021"/>
                  </a:solidFill>
                  <a:latin typeface="Arial Unicode MS" pitchFamily="34" charset="-128"/>
                  <a:ea typeface="Arial Unicode MS" pitchFamily="34" charset="-128"/>
                  <a:cs typeface="Arial Unicode MS" pitchFamily="34" charset="-128"/>
                </a:rPr>
                <a:t>m</a:t>
              </a:r>
              <a:r>
                <a:rPr lang="en-GB" baseline="-25000">
                  <a:solidFill>
                    <a:srgbClr val="A50021"/>
                  </a:solidFill>
                  <a:latin typeface="Arial Unicode MS" pitchFamily="34" charset="-128"/>
                  <a:ea typeface="Arial Unicode MS" pitchFamily="34" charset="-128"/>
                  <a:cs typeface="Arial Unicode MS" pitchFamily="34" charset="-128"/>
                </a:rPr>
                <a:t>2</a:t>
              </a:r>
              <a:endParaRPr lang="en-US">
                <a:solidFill>
                  <a:srgbClr val="A50021"/>
                </a:solidFill>
                <a:latin typeface="Arial Unicode MS" pitchFamily="34" charset="-128"/>
                <a:ea typeface="Arial Unicode MS" pitchFamily="34" charset="-128"/>
                <a:cs typeface="Arial Unicode MS" pitchFamily="34" charset="-128"/>
              </a:endParaRPr>
            </a:p>
          </p:txBody>
        </p:sp>
        <p:cxnSp>
          <p:nvCxnSpPr>
            <p:cNvPr id="13418" name="AutoShape 9"/>
            <p:cNvCxnSpPr>
              <a:cxnSpLocks noChangeShapeType="1"/>
              <a:stCxn id="13419" idx="2"/>
              <a:endCxn id="13424" idx="3"/>
            </p:cNvCxnSpPr>
            <p:nvPr/>
          </p:nvCxnSpPr>
          <p:spPr bwMode="auto">
            <a:xfrm flipH="1" flipV="1">
              <a:off x="3290512" y="2981518"/>
              <a:ext cx="343276" cy="2982"/>
            </a:xfrm>
            <a:prstGeom prst="straightConnector1">
              <a:avLst/>
            </a:prstGeom>
            <a:noFill/>
            <a:ln w="9525">
              <a:solidFill>
                <a:schemeClr val="tx1"/>
              </a:solidFill>
              <a:round/>
              <a:headEnd type="triangle" w="med" len="med"/>
              <a:tailEnd/>
            </a:ln>
          </p:spPr>
        </p:cxnSp>
        <p:sp>
          <p:nvSpPr>
            <p:cNvPr id="13419" name="Oval 10"/>
            <p:cNvSpPr>
              <a:spLocks noChangeAspect="1" noChangeArrowheads="1"/>
            </p:cNvSpPr>
            <p:nvPr/>
          </p:nvSpPr>
          <p:spPr bwMode="auto">
            <a:xfrm>
              <a:off x="3633788"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20" name="Text Box 11"/>
            <p:cNvSpPr txBox="1">
              <a:spLocks noChangeArrowheads="1"/>
            </p:cNvSpPr>
            <p:nvPr/>
          </p:nvSpPr>
          <p:spPr bwMode="auto">
            <a:xfrm>
              <a:off x="3682638" y="2841625"/>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13421" name="Oval 12"/>
            <p:cNvSpPr>
              <a:spLocks noChangeAspect="1" noChangeArrowheads="1"/>
            </p:cNvSpPr>
            <p:nvPr/>
          </p:nvSpPr>
          <p:spPr bwMode="auto">
            <a:xfrm>
              <a:off x="4524375"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22" name="Text Box 13"/>
            <p:cNvSpPr txBox="1">
              <a:spLocks noChangeArrowheads="1"/>
            </p:cNvSpPr>
            <p:nvPr/>
          </p:nvSpPr>
          <p:spPr bwMode="auto">
            <a:xfrm>
              <a:off x="4570050" y="2846388"/>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13423" name="AutoShape 14"/>
            <p:cNvCxnSpPr>
              <a:cxnSpLocks noChangeShapeType="1"/>
              <a:stCxn id="13419" idx="5"/>
              <a:endCxn id="13421" idx="3"/>
            </p:cNvCxnSpPr>
            <p:nvPr/>
          </p:nvCxnSpPr>
          <p:spPr bwMode="auto">
            <a:xfrm>
              <a:off x="4048125" y="3136900"/>
              <a:ext cx="547688" cy="0"/>
            </a:xfrm>
            <a:prstGeom prst="straightConnector1">
              <a:avLst/>
            </a:prstGeom>
            <a:noFill/>
            <a:ln w="9525">
              <a:solidFill>
                <a:schemeClr val="tx1"/>
              </a:solidFill>
              <a:round/>
              <a:headEnd type="triangle" w="med" len="med"/>
              <a:tailEnd/>
            </a:ln>
          </p:spPr>
        </p:cxnSp>
        <p:sp>
          <p:nvSpPr>
            <p:cNvPr id="13424" name="Text Box 15"/>
            <p:cNvSpPr txBox="1">
              <a:spLocks noChangeArrowheads="1"/>
            </p:cNvSpPr>
            <p:nvPr/>
          </p:nvSpPr>
          <p:spPr bwMode="auto">
            <a:xfrm>
              <a:off x="2757488" y="2841625"/>
              <a:ext cx="533024" cy="279786"/>
            </a:xfrm>
            <a:prstGeom prst="rect">
              <a:avLst/>
            </a:prstGeom>
            <a:noFill/>
            <a:ln w="9525">
              <a:noFill/>
              <a:miter lim="800000"/>
              <a:headEnd/>
              <a:tailEnd/>
            </a:ln>
          </p:spPr>
          <p:txBody>
            <a:bodyPr wrap="none" tIns="18000">
              <a:spAutoFit/>
            </a:bodyPr>
            <a:lstStyle/>
            <a:p>
              <a:r>
                <a:rPr lang="de-DE" sz="1400">
                  <a:latin typeface="Arial Unicode MS" pitchFamily="34" charset="-128"/>
                </a:rPr>
                <a:t>stim</a:t>
              </a:r>
            </a:p>
          </p:txBody>
        </p:sp>
        <p:sp>
          <p:nvSpPr>
            <p:cNvPr id="13425" name="Oval 16"/>
            <p:cNvSpPr>
              <a:spLocks noChangeAspect="1" noChangeArrowheads="1"/>
            </p:cNvSpPr>
            <p:nvPr/>
          </p:nvSpPr>
          <p:spPr bwMode="auto">
            <a:xfrm>
              <a:off x="4524375" y="1976438"/>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26" name="Text Box 17"/>
            <p:cNvSpPr txBox="1">
              <a:spLocks noChangeArrowheads="1"/>
            </p:cNvSpPr>
            <p:nvPr/>
          </p:nvSpPr>
          <p:spPr bwMode="auto">
            <a:xfrm>
              <a:off x="4476730" y="2060575"/>
              <a:ext cx="576305"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13427" name="AutoShape 18"/>
            <p:cNvCxnSpPr>
              <a:cxnSpLocks noChangeShapeType="1"/>
              <a:stCxn id="13421" idx="1"/>
              <a:endCxn id="13419" idx="7"/>
            </p:cNvCxnSpPr>
            <p:nvPr/>
          </p:nvCxnSpPr>
          <p:spPr bwMode="auto">
            <a:xfrm flipH="1">
              <a:off x="4048125" y="2832100"/>
              <a:ext cx="547688" cy="0"/>
            </a:xfrm>
            <a:prstGeom prst="straightConnector1">
              <a:avLst/>
            </a:prstGeom>
            <a:noFill/>
            <a:ln w="9525">
              <a:solidFill>
                <a:schemeClr val="tx1"/>
              </a:solidFill>
              <a:round/>
              <a:headEnd type="triangle" w="med" len="med"/>
              <a:tailEnd/>
            </a:ln>
          </p:spPr>
        </p:cxnSp>
        <p:cxnSp>
          <p:nvCxnSpPr>
            <p:cNvPr id="13428" name="AutoShape 19"/>
            <p:cNvCxnSpPr>
              <a:cxnSpLocks noChangeShapeType="1"/>
              <a:stCxn id="13425" idx="5"/>
              <a:endCxn id="13421" idx="7"/>
            </p:cNvCxnSpPr>
            <p:nvPr/>
          </p:nvCxnSpPr>
          <p:spPr bwMode="auto">
            <a:xfrm>
              <a:off x="4938713" y="2344738"/>
              <a:ext cx="0" cy="487362"/>
            </a:xfrm>
            <a:prstGeom prst="straightConnector1">
              <a:avLst/>
            </a:prstGeom>
            <a:noFill/>
            <a:ln w="9525">
              <a:solidFill>
                <a:schemeClr val="tx1"/>
              </a:solidFill>
              <a:round/>
              <a:headEnd/>
              <a:tailEnd type="triangle" w="med" len="med"/>
            </a:ln>
          </p:spPr>
        </p:cxnSp>
        <p:sp>
          <p:nvSpPr>
            <p:cNvPr id="13429" name="Text Box 20"/>
            <p:cNvSpPr txBox="1">
              <a:spLocks noChangeArrowheads="1"/>
            </p:cNvSpPr>
            <p:nvPr/>
          </p:nvSpPr>
          <p:spPr bwMode="auto">
            <a:xfrm>
              <a:off x="3357563" y="1600200"/>
              <a:ext cx="1173916" cy="495229"/>
            </a:xfrm>
            <a:prstGeom prst="rect">
              <a:avLst/>
            </a:prstGeom>
            <a:noFill/>
            <a:ln w="9525">
              <a:noFill/>
              <a:miter lim="800000"/>
              <a:headEnd/>
              <a:tailEnd/>
            </a:ln>
          </p:spPr>
          <p:txBody>
            <a:bodyPr wrap="none" tIns="18000">
              <a:spAutoFit/>
            </a:bodyPr>
            <a:lstStyle/>
            <a:p>
              <a:r>
                <a:rPr lang="de-DE" sz="1400">
                  <a:latin typeface="Arial Unicode MS" pitchFamily="34" charset="-128"/>
                </a:rPr>
                <a:t>Modulation</a:t>
              </a:r>
            </a:p>
            <a:p>
              <a:r>
                <a:rPr lang="de-DE" sz="1400">
                  <a:latin typeface="Arial Unicode MS" pitchFamily="34" charset="-128"/>
                </a:rPr>
                <a:t>By attention</a:t>
              </a:r>
            </a:p>
          </p:txBody>
        </p:sp>
        <p:sp>
          <p:nvSpPr>
            <p:cNvPr id="13430" name="Oval 21"/>
            <p:cNvSpPr>
              <a:spLocks noChangeArrowheads="1"/>
            </p:cNvSpPr>
            <p:nvPr/>
          </p:nvSpPr>
          <p:spPr bwMode="auto">
            <a:xfrm>
              <a:off x="4768850" y="2303344"/>
              <a:ext cx="269757" cy="519351"/>
            </a:xfrm>
            <a:prstGeom prst="ellipse">
              <a:avLst/>
            </a:prstGeom>
            <a:noFill/>
            <a:ln w="9525" algn="ctr">
              <a:noFill/>
              <a:round/>
              <a:headEnd/>
              <a:tailEnd/>
            </a:ln>
          </p:spPr>
          <p:txBody>
            <a:bodyPr wrap="none" anchor="ctr">
              <a:spAutoFit/>
            </a:bodyPr>
            <a:lstStyle/>
            <a:p>
              <a:endParaRPr lang="en-GB"/>
            </a:p>
          </p:txBody>
        </p:sp>
        <p:cxnSp>
          <p:nvCxnSpPr>
            <p:cNvPr id="13431" name="AutoShape 22"/>
            <p:cNvCxnSpPr>
              <a:cxnSpLocks noChangeShapeType="1"/>
              <a:stCxn id="13421" idx="1"/>
              <a:endCxn id="13425" idx="3"/>
            </p:cNvCxnSpPr>
            <p:nvPr/>
          </p:nvCxnSpPr>
          <p:spPr bwMode="auto">
            <a:xfrm flipV="1">
              <a:off x="4595813" y="2344738"/>
              <a:ext cx="0" cy="487362"/>
            </a:xfrm>
            <a:prstGeom prst="straightConnector1">
              <a:avLst/>
            </a:prstGeom>
            <a:noFill/>
            <a:ln w="9525">
              <a:solidFill>
                <a:schemeClr val="tx1"/>
              </a:solidFill>
              <a:round/>
              <a:headEnd/>
              <a:tailEnd type="triangle" w="med" len="med"/>
            </a:ln>
          </p:spPr>
        </p:cxnSp>
        <p:sp>
          <p:nvSpPr>
            <p:cNvPr id="13432" name="Line 23"/>
            <p:cNvSpPr>
              <a:spLocks noChangeShapeType="1"/>
            </p:cNvSpPr>
            <p:nvPr/>
          </p:nvSpPr>
          <p:spPr bwMode="auto">
            <a:xfrm>
              <a:off x="3856038" y="1908175"/>
              <a:ext cx="428625" cy="914400"/>
            </a:xfrm>
            <a:prstGeom prst="line">
              <a:avLst/>
            </a:prstGeom>
            <a:noFill/>
            <a:ln w="9525">
              <a:solidFill>
                <a:srgbClr val="FF0000"/>
              </a:solidFill>
              <a:round/>
              <a:headEnd/>
              <a:tailEnd type="oval" w="med" len="med"/>
            </a:ln>
          </p:spPr>
          <p:txBody>
            <a:bodyPr wrap="none" anchor="ctr">
              <a:spAutoFit/>
            </a:bodyPr>
            <a:lstStyle/>
            <a:p>
              <a:endParaRPr lang="en-GB"/>
            </a:p>
          </p:txBody>
        </p:sp>
      </p:grpSp>
      <p:cxnSp>
        <p:nvCxnSpPr>
          <p:cNvPr id="13319" name="AutoShape 24"/>
          <p:cNvCxnSpPr>
            <a:cxnSpLocks noChangeShapeType="1"/>
            <a:stCxn id="13320" idx="2"/>
            <a:endCxn id="13325" idx="3"/>
          </p:cNvCxnSpPr>
          <p:nvPr/>
        </p:nvCxnSpPr>
        <p:spPr bwMode="auto">
          <a:xfrm flipH="1">
            <a:off x="922919" y="2984500"/>
            <a:ext cx="1948" cy="104740"/>
          </a:xfrm>
          <a:prstGeom prst="straightConnector1">
            <a:avLst/>
          </a:prstGeom>
          <a:noFill/>
          <a:ln w="9525">
            <a:solidFill>
              <a:schemeClr val="tx1"/>
            </a:solidFill>
            <a:round/>
            <a:headEnd type="triangle" w="med" len="med"/>
            <a:tailEnd/>
          </a:ln>
        </p:spPr>
      </p:cxnSp>
      <p:sp>
        <p:nvSpPr>
          <p:cNvPr id="13320" name="Oval 25"/>
          <p:cNvSpPr>
            <a:spLocks noChangeAspect="1" noChangeArrowheads="1"/>
          </p:cNvSpPr>
          <p:nvPr/>
        </p:nvSpPr>
        <p:spPr bwMode="auto">
          <a:xfrm>
            <a:off x="924867" y="2768600"/>
            <a:ext cx="467783"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21" name="Text Box 26"/>
          <p:cNvSpPr txBox="1">
            <a:spLocks noChangeArrowheads="1"/>
          </p:cNvSpPr>
          <p:nvPr/>
        </p:nvSpPr>
        <p:spPr bwMode="auto">
          <a:xfrm>
            <a:off x="971142" y="2841626"/>
            <a:ext cx="404278"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13322" name="Oval 27"/>
          <p:cNvSpPr>
            <a:spLocks noChangeAspect="1" noChangeArrowheads="1"/>
          </p:cNvSpPr>
          <p:nvPr/>
        </p:nvSpPr>
        <p:spPr bwMode="auto">
          <a:xfrm>
            <a:off x="1780941" y="2768600"/>
            <a:ext cx="467783"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23" name="Text Box 28"/>
          <p:cNvSpPr txBox="1">
            <a:spLocks noChangeArrowheads="1"/>
          </p:cNvSpPr>
          <p:nvPr/>
        </p:nvSpPr>
        <p:spPr bwMode="auto">
          <a:xfrm>
            <a:off x="1826452" y="2846389"/>
            <a:ext cx="404278"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13324" name="AutoShape 29"/>
          <p:cNvCxnSpPr>
            <a:cxnSpLocks noChangeShapeType="1"/>
            <a:stCxn id="13320" idx="5"/>
            <a:endCxn id="13322" idx="3"/>
          </p:cNvCxnSpPr>
          <p:nvPr/>
        </p:nvCxnSpPr>
        <p:spPr bwMode="auto">
          <a:xfrm>
            <a:off x="1323858" y="3136900"/>
            <a:ext cx="527403" cy="0"/>
          </a:xfrm>
          <a:prstGeom prst="straightConnector1">
            <a:avLst/>
          </a:prstGeom>
          <a:noFill/>
          <a:ln w="9525">
            <a:solidFill>
              <a:schemeClr val="tx1"/>
            </a:solidFill>
            <a:round/>
            <a:headEnd type="triangle" w="med" len="med"/>
            <a:tailEnd/>
          </a:ln>
        </p:spPr>
      </p:cxnSp>
      <p:sp>
        <p:nvSpPr>
          <p:cNvPr id="13325" name="Text Box 30"/>
          <p:cNvSpPr txBox="1">
            <a:spLocks noChangeArrowheads="1"/>
          </p:cNvSpPr>
          <p:nvPr/>
        </p:nvSpPr>
        <p:spPr bwMode="auto">
          <a:xfrm>
            <a:off x="81022" y="2841625"/>
            <a:ext cx="841897" cy="495229"/>
          </a:xfrm>
          <a:prstGeom prst="rect">
            <a:avLst/>
          </a:prstGeom>
          <a:noFill/>
          <a:ln w="9525">
            <a:noFill/>
            <a:miter lim="800000"/>
            <a:headEnd/>
            <a:tailEnd/>
          </a:ln>
        </p:spPr>
        <p:txBody>
          <a:bodyPr wrap="none" tIns="18000">
            <a:spAutoFit/>
          </a:bodyPr>
          <a:lstStyle/>
          <a:p>
            <a:r>
              <a:rPr lang="de-DE" sz="1400">
                <a:latin typeface="Arial Unicode MS" pitchFamily="34" charset="-128"/>
              </a:rPr>
              <a:t>External</a:t>
            </a:r>
          </a:p>
          <a:p>
            <a:r>
              <a:rPr lang="de-DE" sz="1400">
                <a:latin typeface="Arial Unicode MS" pitchFamily="34" charset="-128"/>
              </a:rPr>
              <a:t>stim</a:t>
            </a:r>
          </a:p>
        </p:txBody>
      </p:sp>
      <p:sp>
        <p:nvSpPr>
          <p:cNvPr id="13326" name="Oval 31"/>
          <p:cNvSpPr>
            <a:spLocks noChangeAspect="1" noChangeArrowheads="1"/>
          </p:cNvSpPr>
          <p:nvPr/>
        </p:nvSpPr>
        <p:spPr bwMode="auto">
          <a:xfrm>
            <a:off x="1780941" y="1976438"/>
            <a:ext cx="467783"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27" name="Text Box 32"/>
          <p:cNvSpPr txBox="1">
            <a:spLocks noChangeArrowheads="1"/>
          </p:cNvSpPr>
          <p:nvPr/>
        </p:nvSpPr>
        <p:spPr bwMode="auto">
          <a:xfrm>
            <a:off x="1736588" y="2060576"/>
            <a:ext cx="554960"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13328" name="AutoShape 33"/>
          <p:cNvCxnSpPr>
            <a:cxnSpLocks noChangeShapeType="1"/>
            <a:stCxn id="13322" idx="1"/>
            <a:endCxn id="13320" idx="7"/>
          </p:cNvCxnSpPr>
          <p:nvPr/>
        </p:nvCxnSpPr>
        <p:spPr bwMode="auto">
          <a:xfrm flipH="1">
            <a:off x="1323858" y="2832100"/>
            <a:ext cx="527403" cy="0"/>
          </a:xfrm>
          <a:prstGeom prst="straightConnector1">
            <a:avLst/>
          </a:prstGeom>
          <a:noFill/>
          <a:ln w="9525">
            <a:solidFill>
              <a:schemeClr val="tx1"/>
            </a:solidFill>
            <a:round/>
            <a:headEnd type="triangle" w="med" len="med"/>
            <a:tailEnd/>
          </a:ln>
        </p:spPr>
      </p:cxnSp>
      <p:cxnSp>
        <p:nvCxnSpPr>
          <p:cNvPr id="13329" name="AutoShape 34"/>
          <p:cNvCxnSpPr>
            <a:cxnSpLocks noChangeShapeType="1"/>
            <a:stCxn id="13326" idx="5"/>
            <a:endCxn id="13322" idx="7"/>
          </p:cNvCxnSpPr>
          <p:nvPr/>
        </p:nvCxnSpPr>
        <p:spPr bwMode="auto">
          <a:xfrm>
            <a:off x="2181461" y="2344738"/>
            <a:ext cx="0" cy="487362"/>
          </a:xfrm>
          <a:prstGeom prst="straightConnector1">
            <a:avLst/>
          </a:prstGeom>
          <a:noFill/>
          <a:ln w="9525">
            <a:solidFill>
              <a:schemeClr val="tx1"/>
            </a:solidFill>
            <a:round/>
            <a:headEnd/>
            <a:tailEnd type="triangle" w="med" len="med"/>
          </a:ln>
        </p:spPr>
      </p:cxnSp>
      <p:sp>
        <p:nvSpPr>
          <p:cNvPr id="13330" name="Text Box 35"/>
          <p:cNvSpPr txBox="1">
            <a:spLocks noChangeArrowheads="1"/>
          </p:cNvSpPr>
          <p:nvPr/>
        </p:nvSpPr>
        <p:spPr bwMode="auto">
          <a:xfrm>
            <a:off x="658872" y="1600200"/>
            <a:ext cx="1130438" cy="495229"/>
          </a:xfrm>
          <a:prstGeom prst="rect">
            <a:avLst/>
          </a:prstGeom>
          <a:noFill/>
          <a:ln w="9525">
            <a:noFill/>
            <a:miter lim="800000"/>
            <a:headEnd/>
            <a:tailEnd/>
          </a:ln>
        </p:spPr>
        <p:txBody>
          <a:bodyPr wrap="none" tIns="18000">
            <a:spAutoFit/>
          </a:bodyPr>
          <a:lstStyle/>
          <a:p>
            <a:r>
              <a:rPr lang="de-DE" sz="1400" dirty="0">
                <a:latin typeface="Arial Unicode MS" pitchFamily="34" charset="-128"/>
              </a:rPr>
              <a:t>Modulation</a:t>
            </a:r>
          </a:p>
          <a:p>
            <a:r>
              <a:rPr lang="de-DE" sz="1400" dirty="0">
                <a:latin typeface="Arial Unicode MS" pitchFamily="34" charset="-128"/>
              </a:rPr>
              <a:t>By attention</a:t>
            </a:r>
          </a:p>
        </p:txBody>
      </p:sp>
      <p:sp>
        <p:nvSpPr>
          <p:cNvPr id="13331" name="Oval 36"/>
          <p:cNvSpPr>
            <a:spLocks noChangeArrowheads="1"/>
          </p:cNvSpPr>
          <p:nvPr/>
        </p:nvSpPr>
        <p:spPr bwMode="auto">
          <a:xfrm>
            <a:off x="2017889" y="2303344"/>
            <a:ext cx="259766" cy="519351"/>
          </a:xfrm>
          <a:prstGeom prst="ellipse">
            <a:avLst/>
          </a:prstGeom>
          <a:noFill/>
          <a:ln w="9525" algn="ctr">
            <a:noFill/>
            <a:round/>
            <a:headEnd/>
            <a:tailEnd/>
          </a:ln>
        </p:spPr>
        <p:txBody>
          <a:bodyPr wrap="none" anchor="ctr">
            <a:spAutoFit/>
          </a:bodyPr>
          <a:lstStyle/>
          <a:p>
            <a:endParaRPr lang="en-GB"/>
          </a:p>
        </p:txBody>
      </p:sp>
      <p:cxnSp>
        <p:nvCxnSpPr>
          <p:cNvPr id="13332" name="AutoShape 37"/>
          <p:cNvCxnSpPr>
            <a:cxnSpLocks noChangeShapeType="1"/>
            <a:stCxn id="13322" idx="1"/>
            <a:endCxn id="13326" idx="3"/>
          </p:cNvCxnSpPr>
          <p:nvPr/>
        </p:nvCxnSpPr>
        <p:spPr bwMode="auto">
          <a:xfrm flipV="1">
            <a:off x="1851261" y="2344738"/>
            <a:ext cx="0" cy="487362"/>
          </a:xfrm>
          <a:prstGeom prst="straightConnector1">
            <a:avLst/>
          </a:prstGeom>
          <a:noFill/>
          <a:ln w="9525">
            <a:solidFill>
              <a:schemeClr val="tx1"/>
            </a:solidFill>
            <a:round/>
            <a:headEnd/>
            <a:tailEnd type="triangle" w="med" len="med"/>
          </a:ln>
        </p:spPr>
      </p:cxnSp>
      <p:cxnSp>
        <p:nvCxnSpPr>
          <p:cNvPr id="13333" name="AutoShape 38"/>
          <p:cNvCxnSpPr>
            <a:cxnSpLocks noChangeShapeType="1"/>
          </p:cNvCxnSpPr>
          <p:nvPr/>
        </p:nvCxnSpPr>
        <p:spPr bwMode="auto">
          <a:xfrm>
            <a:off x="1687689" y="1752600"/>
            <a:ext cx="495300" cy="800100"/>
          </a:xfrm>
          <a:prstGeom prst="curvedConnector3">
            <a:avLst>
              <a:gd name="adj1" fmla="val 150000"/>
            </a:avLst>
          </a:prstGeom>
          <a:noFill/>
          <a:ln w="9525">
            <a:solidFill>
              <a:srgbClr val="FF0000"/>
            </a:solidFill>
            <a:round/>
            <a:headEnd/>
            <a:tailEnd type="oval" w="med" len="med"/>
          </a:ln>
        </p:spPr>
      </p:cxnSp>
      <p:grpSp>
        <p:nvGrpSpPr>
          <p:cNvPr id="3" name="Group 118"/>
          <p:cNvGrpSpPr>
            <a:grpSpLocks/>
          </p:cNvGrpSpPr>
          <p:nvPr/>
        </p:nvGrpSpPr>
        <p:grpSpPr bwMode="auto">
          <a:xfrm>
            <a:off x="5034023" y="1143000"/>
            <a:ext cx="2210527" cy="2057400"/>
            <a:chOff x="5227638" y="1143000"/>
            <a:chExt cx="2295547" cy="2057400"/>
          </a:xfrm>
        </p:grpSpPr>
        <p:sp>
          <p:nvSpPr>
            <p:cNvPr id="13400" name="Text Box 5"/>
            <p:cNvSpPr txBox="1">
              <a:spLocks noChangeArrowheads="1"/>
            </p:cNvSpPr>
            <p:nvPr/>
          </p:nvSpPr>
          <p:spPr bwMode="auto">
            <a:xfrm>
              <a:off x="6103938" y="1143000"/>
              <a:ext cx="479755" cy="369332"/>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A50021"/>
                  </a:solidFill>
                  <a:latin typeface="Arial Unicode MS" pitchFamily="34" charset="-128"/>
                  <a:ea typeface="Arial Unicode MS" pitchFamily="34" charset="-128"/>
                  <a:cs typeface="Arial Unicode MS" pitchFamily="34" charset="-128"/>
                </a:rPr>
                <a:t>m</a:t>
              </a:r>
              <a:r>
                <a:rPr lang="en-GB" baseline="-25000">
                  <a:solidFill>
                    <a:srgbClr val="A50021"/>
                  </a:solidFill>
                  <a:latin typeface="Arial Unicode MS" pitchFamily="34" charset="-128"/>
                  <a:ea typeface="Arial Unicode MS" pitchFamily="34" charset="-128"/>
                  <a:cs typeface="Arial Unicode MS" pitchFamily="34" charset="-128"/>
                </a:rPr>
                <a:t>3</a:t>
              </a:r>
              <a:endParaRPr lang="en-US">
                <a:solidFill>
                  <a:srgbClr val="A50021"/>
                </a:solidFill>
                <a:latin typeface="Arial Unicode MS" pitchFamily="34" charset="-128"/>
                <a:ea typeface="Arial Unicode MS" pitchFamily="34" charset="-128"/>
                <a:cs typeface="Arial Unicode MS" pitchFamily="34" charset="-128"/>
              </a:endParaRPr>
            </a:p>
          </p:txBody>
        </p:sp>
        <p:cxnSp>
          <p:nvCxnSpPr>
            <p:cNvPr id="13401" name="AutoShape 39"/>
            <p:cNvCxnSpPr>
              <a:cxnSpLocks noChangeShapeType="1"/>
              <a:stCxn id="13402" idx="2"/>
              <a:endCxn id="13407" idx="3"/>
            </p:cNvCxnSpPr>
            <p:nvPr/>
          </p:nvCxnSpPr>
          <p:spPr bwMode="auto">
            <a:xfrm flipH="1" flipV="1">
              <a:off x="5760662" y="2981518"/>
              <a:ext cx="343276" cy="2982"/>
            </a:xfrm>
            <a:prstGeom prst="straightConnector1">
              <a:avLst/>
            </a:prstGeom>
            <a:noFill/>
            <a:ln w="9525">
              <a:solidFill>
                <a:schemeClr val="tx1"/>
              </a:solidFill>
              <a:round/>
              <a:headEnd type="triangle" w="med" len="med"/>
              <a:tailEnd/>
            </a:ln>
          </p:spPr>
        </p:cxnSp>
        <p:sp>
          <p:nvSpPr>
            <p:cNvPr id="13402" name="Oval 40"/>
            <p:cNvSpPr>
              <a:spLocks noChangeAspect="1" noChangeArrowheads="1"/>
            </p:cNvSpPr>
            <p:nvPr/>
          </p:nvSpPr>
          <p:spPr bwMode="auto">
            <a:xfrm>
              <a:off x="6103938"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03" name="Text Box 41"/>
            <p:cNvSpPr txBox="1">
              <a:spLocks noChangeArrowheads="1"/>
            </p:cNvSpPr>
            <p:nvPr/>
          </p:nvSpPr>
          <p:spPr bwMode="auto">
            <a:xfrm>
              <a:off x="6151993" y="2841625"/>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13404" name="Oval 42"/>
            <p:cNvSpPr>
              <a:spLocks noChangeAspect="1" noChangeArrowheads="1"/>
            </p:cNvSpPr>
            <p:nvPr/>
          </p:nvSpPr>
          <p:spPr bwMode="auto">
            <a:xfrm>
              <a:off x="6992938"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05" name="Text Box 43"/>
            <p:cNvSpPr txBox="1">
              <a:spLocks noChangeArrowheads="1"/>
            </p:cNvSpPr>
            <p:nvPr/>
          </p:nvSpPr>
          <p:spPr bwMode="auto">
            <a:xfrm>
              <a:off x="7040200" y="2846388"/>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13406" name="AutoShape 44"/>
            <p:cNvCxnSpPr>
              <a:cxnSpLocks noChangeShapeType="1"/>
              <a:stCxn id="13402" idx="5"/>
              <a:endCxn id="13404" idx="3"/>
            </p:cNvCxnSpPr>
            <p:nvPr/>
          </p:nvCxnSpPr>
          <p:spPr bwMode="auto">
            <a:xfrm>
              <a:off x="6518275" y="3136900"/>
              <a:ext cx="547688" cy="0"/>
            </a:xfrm>
            <a:prstGeom prst="straightConnector1">
              <a:avLst/>
            </a:prstGeom>
            <a:noFill/>
            <a:ln w="9525">
              <a:solidFill>
                <a:schemeClr val="tx1"/>
              </a:solidFill>
              <a:round/>
              <a:headEnd type="triangle" w="med" len="med"/>
              <a:tailEnd/>
            </a:ln>
          </p:spPr>
        </p:cxnSp>
        <p:sp>
          <p:nvSpPr>
            <p:cNvPr id="13407" name="Text Box 45"/>
            <p:cNvSpPr txBox="1">
              <a:spLocks noChangeArrowheads="1"/>
            </p:cNvSpPr>
            <p:nvPr/>
          </p:nvSpPr>
          <p:spPr bwMode="auto">
            <a:xfrm>
              <a:off x="5227638" y="2841625"/>
              <a:ext cx="533024" cy="279786"/>
            </a:xfrm>
            <a:prstGeom prst="rect">
              <a:avLst/>
            </a:prstGeom>
            <a:noFill/>
            <a:ln w="9525">
              <a:noFill/>
              <a:miter lim="800000"/>
              <a:headEnd/>
              <a:tailEnd/>
            </a:ln>
          </p:spPr>
          <p:txBody>
            <a:bodyPr wrap="none" tIns="18000">
              <a:spAutoFit/>
            </a:bodyPr>
            <a:lstStyle/>
            <a:p>
              <a:r>
                <a:rPr lang="de-DE" sz="1400">
                  <a:latin typeface="Arial Unicode MS" pitchFamily="34" charset="-128"/>
                </a:rPr>
                <a:t>stim</a:t>
              </a:r>
            </a:p>
          </p:txBody>
        </p:sp>
        <p:sp>
          <p:nvSpPr>
            <p:cNvPr id="13408" name="Oval 46"/>
            <p:cNvSpPr>
              <a:spLocks noChangeAspect="1" noChangeArrowheads="1"/>
            </p:cNvSpPr>
            <p:nvPr/>
          </p:nvSpPr>
          <p:spPr bwMode="auto">
            <a:xfrm>
              <a:off x="6992938" y="1976438"/>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09" name="Text Box 47"/>
            <p:cNvSpPr txBox="1">
              <a:spLocks noChangeArrowheads="1"/>
            </p:cNvSpPr>
            <p:nvPr/>
          </p:nvSpPr>
          <p:spPr bwMode="auto">
            <a:xfrm>
              <a:off x="6946880" y="2060575"/>
              <a:ext cx="576305"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13410" name="AutoShape 48"/>
            <p:cNvCxnSpPr>
              <a:cxnSpLocks noChangeShapeType="1"/>
              <a:stCxn id="13404" idx="1"/>
              <a:endCxn id="13402" idx="7"/>
            </p:cNvCxnSpPr>
            <p:nvPr/>
          </p:nvCxnSpPr>
          <p:spPr bwMode="auto">
            <a:xfrm flipH="1">
              <a:off x="6518275" y="2832100"/>
              <a:ext cx="547688" cy="0"/>
            </a:xfrm>
            <a:prstGeom prst="straightConnector1">
              <a:avLst/>
            </a:prstGeom>
            <a:noFill/>
            <a:ln w="9525">
              <a:solidFill>
                <a:schemeClr val="tx1"/>
              </a:solidFill>
              <a:round/>
              <a:headEnd type="triangle" w="med" len="med"/>
              <a:tailEnd/>
            </a:ln>
          </p:spPr>
        </p:cxnSp>
        <p:cxnSp>
          <p:nvCxnSpPr>
            <p:cNvPr id="13411" name="AutoShape 49"/>
            <p:cNvCxnSpPr>
              <a:cxnSpLocks noChangeShapeType="1"/>
              <a:stCxn id="13408" idx="5"/>
              <a:endCxn id="13404" idx="7"/>
            </p:cNvCxnSpPr>
            <p:nvPr/>
          </p:nvCxnSpPr>
          <p:spPr bwMode="auto">
            <a:xfrm>
              <a:off x="7408863" y="2344738"/>
              <a:ext cx="0" cy="487362"/>
            </a:xfrm>
            <a:prstGeom prst="straightConnector1">
              <a:avLst/>
            </a:prstGeom>
            <a:noFill/>
            <a:ln w="9525">
              <a:solidFill>
                <a:schemeClr val="tx1"/>
              </a:solidFill>
              <a:round/>
              <a:headEnd/>
              <a:tailEnd type="triangle" w="med" len="med"/>
            </a:ln>
          </p:spPr>
        </p:cxnSp>
        <p:sp>
          <p:nvSpPr>
            <p:cNvPr id="13412" name="Text Box 50"/>
            <p:cNvSpPr txBox="1">
              <a:spLocks noChangeArrowheads="1"/>
            </p:cNvSpPr>
            <p:nvPr/>
          </p:nvSpPr>
          <p:spPr bwMode="auto">
            <a:xfrm>
              <a:off x="5827712" y="1600200"/>
              <a:ext cx="1173916" cy="495229"/>
            </a:xfrm>
            <a:prstGeom prst="rect">
              <a:avLst/>
            </a:prstGeom>
            <a:noFill/>
            <a:ln w="9525">
              <a:noFill/>
              <a:miter lim="800000"/>
              <a:headEnd/>
              <a:tailEnd/>
            </a:ln>
          </p:spPr>
          <p:txBody>
            <a:bodyPr wrap="none" tIns="18000">
              <a:spAutoFit/>
            </a:bodyPr>
            <a:lstStyle/>
            <a:p>
              <a:r>
                <a:rPr lang="de-DE" sz="1400">
                  <a:latin typeface="Arial Unicode MS" pitchFamily="34" charset="-128"/>
                </a:rPr>
                <a:t>Modulation</a:t>
              </a:r>
            </a:p>
            <a:p>
              <a:r>
                <a:rPr lang="de-DE" sz="1400">
                  <a:latin typeface="Arial Unicode MS" pitchFamily="34" charset="-128"/>
                </a:rPr>
                <a:t>By attention</a:t>
              </a:r>
            </a:p>
          </p:txBody>
        </p:sp>
        <p:sp>
          <p:nvSpPr>
            <p:cNvPr id="13413" name="Oval 51"/>
            <p:cNvSpPr>
              <a:spLocks noChangeArrowheads="1"/>
            </p:cNvSpPr>
            <p:nvPr/>
          </p:nvSpPr>
          <p:spPr bwMode="auto">
            <a:xfrm>
              <a:off x="7238999" y="2303344"/>
              <a:ext cx="269757" cy="519351"/>
            </a:xfrm>
            <a:prstGeom prst="ellipse">
              <a:avLst/>
            </a:prstGeom>
            <a:noFill/>
            <a:ln w="9525" algn="ctr">
              <a:noFill/>
              <a:round/>
              <a:headEnd/>
              <a:tailEnd/>
            </a:ln>
          </p:spPr>
          <p:txBody>
            <a:bodyPr wrap="none" anchor="ctr">
              <a:spAutoFit/>
            </a:bodyPr>
            <a:lstStyle/>
            <a:p>
              <a:endParaRPr lang="en-GB"/>
            </a:p>
          </p:txBody>
        </p:sp>
        <p:cxnSp>
          <p:nvCxnSpPr>
            <p:cNvPr id="13414" name="AutoShape 52"/>
            <p:cNvCxnSpPr>
              <a:cxnSpLocks noChangeShapeType="1"/>
              <a:stCxn id="13404" idx="1"/>
              <a:endCxn id="13408" idx="3"/>
            </p:cNvCxnSpPr>
            <p:nvPr/>
          </p:nvCxnSpPr>
          <p:spPr bwMode="auto">
            <a:xfrm flipV="1">
              <a:off x="7065963" y="2344738"/>
              <a:ext cx="0" cy="487362"/>
            </a:xfrm>
            <a:prstGeom prst="straightConnector1">
              <a:avLst/>
            </a:prstGeom>
            <a:noFill/>
            <a:ln w="9525">
              <a:solidFill>
                <a:schemeClr val="tx1"/>
              </a:solidFill>
              <a:round/>
              <a:headEnd/>
              <a:tailEnd type="triangle" w="med" len="med"/>
            </a:ln>
          </p:spPr>
        </p:cxnSp>
        <p:sp>
          <p:nvSpPr>
            <p:cNvPr id="13415" name="Line 53"/>
            <p:cNvSpPr>
              <a:spLocks noChangeShapeType="1"/>
            </p:cNvSpPr>
            <p:nvPr/>
          </p:nvSpPr>
          <p:spPr bwMode="auto">
            <a:xfrm>
              <a:off x="6342063" y="1905000"/>
              <a:ext cx="428625" cy="914400"/>
            </a:xfrm>
            <a:prstGeom prst="line">
              <a:avLst/>
            </a:prstGeom>
            <a:noFill/>
            <a:ln w="9525">
              <a:solidFill>
                <a:srgbClr val="FF0000"/>
              </a:solidFill>
              <a:round/>
              <a:headEnd/>
              <a:tailEnd type="oval" w="med" len="med"/>
            </a:ln>
          </p:spPr>
          <p:txBody>
            <a:bodyPr wrap="none" anchor="ctr">
              <a:spAutoFit/>
            </a:bodyPr>
            <a:lstStyle/>
            <a:p>
              <a:endParaRPr lang="en-GB"/>
            </a:p>
          </p:txBody>
        </p:sp>
        <p:sp>
          <p:nvSpPr>
            <p:cNvPr id="13416" name="Line 54"/>
            <p:cNvSpPr>
              <a:spLocks noChangeShapeType="1"/>
            </p:cNvSpPr>
            <p:nvPr/>
          </p:nvSpPr>
          <p:spPr bwMode="auto">
            <a:xfrm>
              <a:off x="6799263" y="1866900"/>
              <a:ext cx="257175" cy="152400"/>
            </a:xfrm>
            <a:prstGeom prst="line">
              <a:avLst/>
            </a:prstGeom>
            <a:noFill/>
            <a:ln w="9525">
              <a:solidFill>
                <a:srgbClr val="FF0000"/>
              </a:solidFill>
              <a:round/>
              <a:headEnd/>
              <a:tailEnd type="triangle" w="med" len="med"/>
            </a:ln>
          </p:spPr>
          <p:txBody>
            <a:bodyPr wrap="none" anchor="ctr">
              <a:spAutoFit/>
            </a:bodyPr>
            <a:lstStyle/>
            <a:p>
              <a:endParaRPr lang="en-GB"/>
            </a:p>
          </p:txBody>
        </p:sp>
      </p:grpSp>
      <p:grpSp>
        <p:nvGrpSpPr>
          <p:cNvPr id="4" name="Group 119"/>
          <p:cNvGrpSpPr>
            <a:grpSpLocks/>
          </p:cNvGrpSpPr>
          <p:nvPr/>
        </p:nvGrpSpPr>
        <p:grpSpPr bwMode="auto">
          <a:xfrm>
            <a:off x="7512052" y="1143000"/>
            <a:ext cx="2210527" cy="2057400"/>
            <a:chOff x="7800975" y="1143000"/>
            <a:chExt cx="2295547" cy="2057400"/>
          </a:xfrm>
        </p:grpSpPr>
        <p:sp>
          <p:nvSpPr>
            <p:cNvPr id="13383" name="Text Box 6"/>
            <p:cNvSpPr txBox="1">
              <a:spLocks noChangeArrowheads="1"/>
            </p:cNvSpPr>
            <p:nvPr/>
          </p:nvSpPr>
          <p:spPr bwMode="auto">
            <a:xfrm>
              <a:off x="8675688" y="1143000"/>
              <a:ext cx="479755" cy="369332"/>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A50021"/>
                  </a:solidFill>
                  <a:latin typeface="Arial Unicode MS" pitchFamily="34" charset="-128"/>
                  <a:ea typeface="Arial Unicode MS" pitchFamily="34" charset="-128"/>
                  <a:cs typeface="Arial Unicode MS" pitchFamily="34" charset="-128"/>
                </a:rPr>
                <a:t>m</a:t>
              </a:r>
              <a:r>
                <a:rPr lang="en-GB" baseline="-25000">
                  <a:solidFill>
                    <a:srgbClr val="A50021"/>
                  </a:solidFill>
                  <a:latin typeface="Arial Unicode MS" pitchFamily="34" charset="-128"/>
                  <a:ea typeface="Arial Unicode MS" pitchFamily="34" charset="-128"/>
                  <a:cs typeface="Arial Unicode MS" pitchFamily="34" charset="-128"/>
                </a:rPr>
                <a:t>4</a:t>
              </a:r>
              <a:endParaRPr lang="en-US">
                <a:solidFill>
                  <a:srgbClr val="A50021"/>
                </a:solidFill>
                <a:latin typeface="Arial Unicode MS" pitchFamily="34" charset="-128"/>
                <a:ea typeface="Arial Unicode MS" pitchFamily="34" charset="-128"/>
                <a:cs typeface="Arial Unicode MS" pitchFamily="34" charset="-128"/>
              </a:endParaRPr>
            </a:p>
          </p:txBody>
        </p:sp>
        <p:cxnSp>
          <p:nvCxnSpPr>
            <p:cNvPr id="13384" name="AutoShape 55"/>
            <p:cNvCxnSpPr>
              <a:cxnSpLocks noChangeShapeType="1"/>
              <a:stCxn id="13385" idx="2"/>
              <a:endCxn id="13390" idx="3"/>
            </p:cNvCxnSpPr>
            <p:nvPr/>
          </p:nvCxnSpPr>
          <p:spPr bwMode="auto">
            <a:xfrm flipH="1" flipV="1">
              <a:off x="8333999" y="2981518"/>
              <a:ext cx="343276" cy="2982"/>
            </a:xfrm>
            <a:prstGeom prst="straightConnector1">
              <a:avLst/>
            </a:prstGeom>
            <a:noFill/>
            <a:ln w="9525">
              <a:solidFill>
                <a:schemeClr val="tx1"/>
              </a:solidFill>
              <a:round/>
              <a:headEnd type="triangle" w="med" len="med"/>
              <a:tailEnd/>
            </a:ln>
          </p:spPr>
        </p:cxnSp>
        <p:sp>
          <p:nvSpPr>
            <p:cNvPr id="13385" name="Oval 56"/>
            <p:cNvSpPr>
              <a:spLocks noChangeAspect="1" noChangeArrowheads="1"/>
            </p:cNvSpPr>
            <p:nvPr/>
          </p:nvSpPr>
          <p:spPr bwMode="auto">
            <a:xfrm>
              <a:off x="8677275"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86" name="Text Box 57"/>
            <p:cNvSpPr txBox="1">
              <a:spLocks noChangeArrowheads="1"/>
            </p:cNvSpPr>
            <p:nvPr/>
          </p:nvSpPr>
          <p:spPr bwMode="auto">
            <a:xfrm>
              <a:off x="8726125" y="2841625"/>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13387" name="Oval 58"/>
            <p:cNvSpPr>
              <a:spLocks noChangeAspect="1" noChangeArrowheads="1"/>
            </p:cNvSpPr>
            <p:nvPr/>
          </p:nvSpPr>
          <p:spPr bwMode="auto">
            <a:xfrm>
              <a:off x="9567863"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88" name="Text Box 59"/>
            <p:cNvSpPr txBox="1">
              <a:spLocks noChangeArrowheads="1"/>
            </p:cNvSpPr>
            <p:nvPr/>
          </p:nvSpPr>
          <p:spPr bwMode="auto">
            <a:xfrm>
              <a:off x="9613538" y="2846388"/>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13389" name="AutoShape 60"/>
            <p:cNvCxnSpPr>
              <a:cxnSpLocks noChangeShapeType="1"/>
              <a:stCxn id="13385" idx="5"/>
              <a:endCxn id="13387" idx="3"/>
            </p:cNvCxnSpPr>
            <p:nvPr/>
          </p:nvCxnSpPr>
          <p:spPr bwMode="auto">
            <a:xfrm>
              <a:off x="9091613" y="3136900"/>
              <a:ext cx="547687" cy="0"/>
            </a:xfrm>
            <a:prstGeom prst="straightConnector1">
              <a:avLst/>
            </a:prstGeom>
            <a:noFill/>
            <a:ln w="9525">
              <a:solidFill>
                <a:schemeClr val="tx1"/>
              </a:solidFill>
              <a:round/>
              <a:headEnd type="triangle" w="med" len="med"/>
              <a:tailEnd/>
            </a:ln>
          </p:spPr>
        </p:cxnSp>
        <p:sp>
          <p:nvSpPr>
            <p:cNvPr id="13390" name="Text Box 61"/>
            <p:cNvSpPr txBox="1">
              <a:spLocks noChangeArrowheads="1"/>
            </p:cNvSpPr>
            <p:nvPr/>
          </p:nvSpPr>
          <p:spPr bwMode="auto">
            <a:xfrm>
              <a:off x="7800975" y="2841625"/>
              <a:ext cx="533024" cy="279786"/>
            </a:xfrm>
            <a:prstGeom prst="rect">
              <a:avLst/>
            </a:prstGeom>
            <a:noFill/>
            <a:ln w="9525">
              <a:noFill/>
              <a:miter lim="800000"/>
              <a:headEnd/>
              <a:tailEnd/>
            </a:ln>
          </p:spPr>
          <p:txBody>
            <a:bodyPr wrap="none" tIns="18000">
              <a:spAutoFit/>
            </a:bodyPr>
            <a:lstStyle/>
            <a:p>
              <a:r>
                <a:rPr lang="de-DE" sz="1400">
                  <a:latin typeface="Arial Unicode MS" pitchFamily="34" charset="-128"/>
                </a:rPr>
                <a:t>stim</a:t>
              </a:r>
            </a:p>
          </p:txBody>
        </p:sp>
        <p:sp>
          <p:nvSpPr>
            <p:cNvPr id="13391" name="Oval 62"/>
            <p:cNvSpPr>
              <a:spLocks noChangeAspect="1" noChangeArrowheads="1"/>
            </p:cNvSpPr>
            <p:nvPr/>
          </p:nvSpPr>
          <p:spPr bwMode="auto">
            <a:xfrm>
              <a:off x="9567863" y="1976438"/>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92" name="Text Box 63"/>
            <p:cNvSpPr txBox="1">
              <a:spLocks noChangeArrowheads="1"/>
            </p:cNvSpPr>
            <p:nvPr/>
          </p:nvSpPr>
          <p:spPr bwMode="auto">
            <a:xfrm>
              <a:off x="9520217" y="2060575"/>
              <a:ext cx="576305"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13393" name="AutoShape 64"/>
            <p:cNvCxnSpPr>
              <a:cxnSpLocks noChangeShapeType="1"/>
              <a:stCxn id="13387" idx="1"/>
              <a:endCxn id="13385" idx="7"/>
            </p:cNvCxnSpPr>
            <p:nvPr/>
          </p:nvCxnSpPr>
          <p:spPr bwMode="auto">
            <a:xfrm flipH="1">
              <a:off x="9091613" y="2832100"/>
              <a:ext cx="547687" cy="0"/>
            </a:xfrm>
            <a:prstGeom prst="straightConnector1">
              <a:avLst/>
            </a:prstGeom>
            <a:noFill/>
            <a:ln w="9525">
              <a:solidFill>
                <a:schemeClr val="tx1"/>
              </a:solidFill>
              <a:round/>
              <a:headEnd type="triangle" w="med" len="med"/>
              <a:tailEnd/>
            </a:ln>
          </p:spPr>
        </p:cxnSp>
        <p:cxnSp>
          <p:nvCxnSpPr>
            <p:cNvPr id="13394" name="AutoShape 65"/>
            <p:cNvCxnSpPr>
              <a:cxnSpLocks noChangeShapeType="1"/>
              <a:stCxn id="13391" idx="5"/>
              <a:endCxn id="13387" idx="7"/>
            </p:cNvCxnSpPr>
            <p:nvPr/>
          </p:nvCxnSpPr>
          <p:spPr bwMode="auto">
            <a:xfrm>
              <a:off x="9982200" y="2344738"/>
              <a:ext cx="0" cy="487362"/>
            </a:xfrm>
            <a:prstGeom prst="straightConnector1">
              <a:avLst/>
            </a:prstGeom>
            <a:noFill/>
            <a:ln w="9525">
              <a:solidFill>
                <a:schemeClr val="tx1"/>
              </a:solidFill>
              <a:round/>
              <a:headEnd/>
              <a:tailEnd type="triangle" w="med" len="med"/>
            </a:ln>
          </p:spPr>
        </p:cxnSp>
        <p:sp>
          <p:nvSpPr>
            <p:cNvPr id="13395" name="Text Box 66"/>
            <p:cNvSpPr txBox="1">
              <a:spLocks noChangeArrowheads="1"/>
            </p:cNvSpPr>
            <p:nvPr/>
          </p:nvSpPr>
          <p:spPr bwMode="auto">
            <a:xfrm>
              <a:off x="8401049" y="1600200"/>
              <a:ext cx="1173916" cy="495229"/>
            </a:xfrm>
            <a:prstGeom prst="rect">
              <a:avLst/>
            </a:prstGeom>
            <a:noFill/>
            <a:ln w="9525">
              <a:noFill/>
              <a:miter lim="800000"/>
              <a:headEnd/>
              <a:tailEnd/>
            </a:ln>
          </p:spPr>
          <p:txBody>
            <a:bodyPr wrap="none" tIns="18000">
              <a:spAutoFit/>
            </a:bodyPr>
            <a:lstStyle/>
            <a:p>
              <a:r>
                <a:rPr lang="de-DE" sz="1400" dirty="0">
                  <a:latin typeface="Arial Unicode MS" pitchFamily="34" charset="-128"/>
                </a:rPr>
                <a:t>Modulation</a:t>
              </a:r>
            </a:p>
            <a:p>
              <a:r>
                <a:rPr lang="de-DE" sz="1400" dirty="0">
                  <a:latin typeface="Arial Unicode MS" pitchFamily="34" charset="-128"/>
                </a:rPr>
                <a:t>By attention</a:t>
              </a:r>
            </a:p>
          </p:txBody>
        </p:sp>
        <p:sp>
          <p:nvSpPr>
            <p:cNvPr id="13396" name="Oval 67"/>
            <p:cNvSpPr>
              <a:spLocks noChangeArrowheads="1"/>
            </p:cNvSpPr>
            <p:nvPr/>
          </p:nvSpPr>
          <p:spPr bwMode="auto">
            <a:xfrm>
              <a:off x="9812337" y="2303344"/>
              <a:ext cx="269757" cy="519351"/>
            </a:xfrm>
            <a:prstGeom prst="ellipse">
              <a:avLst/>
            </a:prstGeom>
            <a:noFill/>
            <a:ln w="9525" algn="ctr">
              <a:noFill/>
              <a:round/>
              <a:headEnd/>
              <a:tailEnd/>
            </a:ln>
          </p:spPr>
          <p:txBody>
            <a:bodyPr wrap="none" anchor="ctr">
              <a:spAutoFit/>
            </a:bodyPr>
            <a:lstStyle/>
            <a:p>
              <a:endParaRPr lang="en-GB"/>
            </a:p>
          </p:txBody>
        </p:sp>
        <p:cxnSp>
          <p:nvCxnSpPr>
            <p:cNvPr id="13397" name="AutoShape 68"/>
            <p:cNvCxnSpPr>
              <a:cxnSpLocks noChangeShapeType="1"/>
              <a:stCxn id="13387" idx="1"/>
              <a:endCxn id="13391" idx="3"/>
            </p:cNvCxnSpPr>
            <p:nvPr/>
          </p:nvCxnSpPr>
          <p:spPr bwMode="auto">
            <a:xfrm flipV="1">
              <a:off x="9639300" y="2344738"/>
              <a:ext cx="0" cy="487362"/>
            </a:xfrm>
            <a:prstGeom prst="straightConnector1">
              <a:avLst/>
            </a:prstGeom>
            <a:noFill/>
            <a:ln w="9525">
              <a:solidFill>
                <a:schemeClr val="tx1"/>
              </a:solidFill>
              <a:round/>
              <a:headEnd/>
              <a:tailEnd type="triangle" w="med" len="med"/>
            </a:ln>
          </p:spPr>
        </p:cxnSp>
        <p:cxnSp>
          <p:nvCxnSpPr>
            <p:cNvPr id="13398" name="AutoShape 69"/>
            <p:cNvCxnSpPr>
              <a:cxnSpLocks noChangeShapeType="1"/>
            </p:cNvCxnSpPr>
            <p:nvPr/>
          </p:nvCxnSpPr>
          <p:spPr bwMode="auto">
            <a:xfrm rot="10800000" flipV="1">
              <a:off x="9272588" y="2247900"/>
              <a:ext cx="300037" cy="571500"/>
            </a:xfrm>
            <a:prstGeom prst="curvedConnector2">
              <a:avLst/>
            </a:prstGeom>
            <a:noFill/>
            <a:ln w="9525">
              <a:solidFill>
                <a:srgbClr val="FF0000"/>
              </a:solidFill>
              <a:round/>
              <a:headEnd/>
              <a:tailEnd type="oval" w="med" len="med"/>
            </a:ln>
          </p:spPr>
        </p:cxnSp>
        <p:sp>
          <p:nvSpPr>
            <p:cNvPr id="13399" name="Line 70"/>
            <p:cNvSpPr>
              <a:spLocks noChangeShapeType="1"/>
            </p:cNvSpPr>
            <p:nvPr/>
          </p:nvSpPr>
          <p:spPr bwMode="auto">
            <a:xfrm>
              <a:off x="9372600" y="1866900"/>
              <a:ext cx="257175" cy="152400"/>
            </a:xfrm>
            <a:prstGeom prst="line">
              <a:avLst/>
            </a:prstGeom>
            <a:noFill/>
            <a:ln w="9525">
              <a:solidFill>
                <a:srgbClr val="FF0000"/>
              </a:solidFill>
              <a:round/>
              <a:headEnd/>
              <a:tailEnd type="triangle" w="med" len="med"/>
            </a:ln>
          </p:spPr>
          <p:txBody>
            <a:bodyPr wrap="none" anchor="ctr">
              <a:spAutoFit/>
            </a:bodyPr>
            <a:lstStyle/>
            <a:p>
              <a:endParaRPr lang="en-GB"/>
            </a:p>
          </p:txBody>
        </p:sp>
      </p:grpSp>
      <p:grpSp>
        <p:nvGrpSpPr>
          <p:cNvPr id="5" name="Group 121"/>
          <p:cNvGrpSpPr>
            <a:grpSpLocks/>
          </p:cNvGrpSpPr>
          <p:nvPr/>
        </p:nvGrpSpPr>
        <p:grpSpPr bwMode="auto">
          <a:xfrm>
            <a:off x="4211579" y="3797505"/>
            <a:ext cx="5620444" cy="2655832"/>
            <a:chOff x="4286250" y="3797300"/>
            <a:chExt cx="5837002" cy="2656029"/>
          </a:xfrm>
        </p:grpSpPr>
        <p:pic>
          <p:nvPicPr>
            <p:cNvPr id="13354" name="Picture 85" descr="cortex"/>
            <p:cNvPicPr>
              <a:picLocks noChangeAspect="1" noChangeArrowheads="1"/>
            </p:cNvPicPr>
            <p:nvPr/>
          </p:nvPicPr>
          <p:blipFill>
            <a:blip r:embed="rId4" cstate="print"/>
            <a:srcRect l="15842" t="10330" r="16165" b="7809"/>
            <a:stretch>
              <a:fillRect/>
            </a:stretch>
          </p:blipFill>
          <p:spPr bwMode="auto">
            <a:xfrm>
              <a:off x="5743575" y="3964128"/>
              <a:ext cx="3100388" cy="2489201"/>
            </a:xfrm>
            <a:prstGeom prst="rect">
              <a:avLst/>
            </a:prstGeom>
            <a:noFill/>
            <a:ln w="9525">
              <a:noFill/>
              <a:miter lim="800000"/>
              <a:headEnd/>
              <a:tailEnd/>
            </a:ln>
          </p:spPr>
        </p:pic>
        <p:cxnSp>
          <p:nvCxnSpPr>
            <p:cNvPr id="13355" name="AutoShape 86"/>
            <p:cNvCxnSpPr>
              <a:cxnSpLocks noChangeAspect="1" noChangeShapeType="1"/>
              <a:stCxn id="13356" idx="2"/>
              <a:endCxn id="13361" idx="3"/>
            </p:cNvCxnSpPr>
            <p:nvPr/>
          </p:nvCxnSpPr>
          <p:spPr bwMode="auto">
            <a:xfrm flipH="1">
              <a:off x="4819309" y="5269707"/>
              <a:ext cx="967129" cy="996"/>
            </a:xfrm>
            <a:prstGeom prst="straightConnector1">
              <a:avLst/>
            </a:prstGeom>
            <a:noFill/>
            <a:ln w="9525">
              <a:solidFill>
                <a:schemeClr val="tx1"/>
              </a:solidFill>
              <a:round/>
              <a:headEnd type="triangle" w="med" len="med"/>
              <a:tailEnd/>
            </a:ln>
          </p:spPr>
        </p:cxnSp>
        <p:sp>
          <p:nvSpPr>
            <p:cNvPr id="13356" name="Oval 87"/>
            <p:cNvSpPr>
              <a:spLocks noChangeAspect="1" noChangeArrowheads="1"/>
            </p:cNvSpPr>
            <p:nvPr/>
          </p:nvSpPr>
          <p:spPr bwMode="auto">
            <a:xfrm>
              <a:off x="5786438" y="5065713"/>
              <a:ext cx="458986" cy="407988"/>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GB"/>
            </a:p>
          </p:txBody>
        </p:sp>
        <p:sp>
          <p:nvSpPr>
            <p:cNvPr id="13357" name="Text Box 88"/>
            <p:cNvSpPr txBox="1">
              <a:spLocks noChangeAspect="1" noChangeArrowheads="1"/>
            </p:cNvSpPr>
            <p:nvPr/>
          </p:nvSpPr>
          <p:spPr bwMode="auto">
            <a:xfrm>
              <a:off x="5843190" y="5148263"/>
              <a:ext cx="386560" cy="277020"/>
            </a:xfrm>
            <a:prstGeom prst="rect">
              <a:avLst/>
            </a:prstGeom>
            <a:noFill/>
            <a:ln w="9525">
              <a:noFill/>
              <a:miter lim="800000"/>
              <a:headEnd/>
              <a:tailEnd/>
            </a:ln>
          </p:spPr>
          <p:txBody>
            <a:bodyPr wrap="none">
              <a:spAutoFit/>
            </a:bodyPr>
            <a:lstStyle/>
            <a:p>
              <a:pPr algn="ctr" eaLnBrk="0" hangingPunct="0"/>
              <a:r>
                <a:rPr lang="de-DE" sz="1200">
                  <a:solidFill>
                    <a:srgbClr val="000000"/>
                  </a:solidFill>
                  <a:latin typeface="Arial Unicode MS" pitchFamily="34" charset="-128"/>
                </a:rPr>
                <a:t>V1</a:t>
              </a:r>
              <a:endParaRPr lang="de-DE" sz="1200" baseline="-25000">
                <a:solidFill>
                  <a:srgbClr val="000000"/>
                </a:solidFill>
                <a:latin typeface="Arial Unicode MS" pitchFamily="34" charset="-128"/>
              </a:endParaRPr>
            </a:p>
          </p:txBody>
        </p:sp>
        <p:sp>
          <p:nvSpPr>
            <p:cNvPr id="13358" name="Oval 89"/>
            <p:cNvSpPr>
              <a:spLocks noChangeAspect="1" noChangeArrowheads="1"/>
            </p:cNvSpPr>
            <p:nvPr/>
          </p:nvSpPr>
          <p:spPr bwMode="auto">
            <a:xfrm>
              <a:off x="6849070" y="5146675"/>
              <a:ext cx="423267" cy="376238"/>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endParaRPr lang="en-GB"/>
            </a:p>
          </p:txBody>
        </p:sp>
        <p:sp>
          <p:nvSpPr>
            <p:cNvPr id="13359" name="Text Box 90"/>
            <p:cNvSpPr txBox="1">
              <a:spLocks noChangeAspect="1" noChangeArrowheads="1"/>
            </p:cNvSpPr>
            <p:nvPr/>
          </p:nvSpPr>
          <p:spPr bwMode="auto">
            <a:xfrm>
              <a:off x="6846886" y="5192713"/>
              <a:ext cx="386560" cy="277020"/>
            </a:xfrm>
            <a:prstGeom prst="rect">
              <a:avLst/>
            </a:prstGeom>
            <a:noFill/>
            <a:ln w="9525">
              <a:noFill/>
              <a:miter lim="800000"/>
              <a:headEnd/>
              <a:tailEnd/>
            </a:ln>
          </p:spPr>
          <p:txBody>
            <a:bodyPr wrap="none">
              <a:spAutoFit/>
            </a:bodyPr>
            <a:lstStyle/>
            <a:p>
              <a:pPr algn="ctr" eaLnBrk="0" hangingPunct="0"/>
              <a:r>
                <a:rPr lang="de-DE" sz="1200">
                  <a:solidFill>
                    <a:srgbClr val="000000"/>
                  </a:solidFill>
                  <a:latin typeface="Arial Unicode MS" pitchFamily="34" charset="-128"/>
                </a:rPr>
                <a:t>V5</a:t>
              </a:r>
              <a:endParaRPr lang="de-DE" sz="1200" baseline="-25000">
                <a:solidFill>
                  <a:srgbClr val="000000"/>
                </a:solidFill>
                <a:latin typeface="Arial Unicode MS" pitchFamily="34" charset="-128"/>
              </a:endParaRPr>
            </a:p>
          </p:txBody>
        </p:sp>
        <p:cxnSp>
          <p:nvCxnSpPr>
            <p:cNvPr id="13360" name="AutoShape 91"/>
            <p:cNvCxnSpPr>
              <a:cxnSpLocks noChangeAspect="1" noChangeShapeType="1"/>
              <a:stCxn id="13356" idx="5"/>
              <a:endCxn id="13358" idx="3"/>
            </p:cNvCxnSpPr>
            <p:nvPr/>
          </p:nvCxnSpPr>
          <p:spPr bwMode="auto">
            <a:xfrm>
              <a:off x="6177558" y="5413375"/>
              <a:ext cx="734020" cy="53975"/>
            </a:xfrm>
            <a:prstGeom prst="straightConnector1">
              <a:avLst/>
            </a:prstGeom>
            <a:noFill/>
            <a:ln w="9525">
              <a:solidFill>
                <a:schemeClr val="tx1"/>
              </a:solidFill>
              <a:round/>
              <a:headEnd type="triangle" w="med" len="med"/>
              <a:tailEnd/>
            </a:ln>
          </p:spPr>
        </p:cxnSp>
        <p:sp>
          <p:nvSpPr>
            <p:cNvPr id="13361" name="Text Box 92"/>
            <p:cNvSpPr txBox="1">
              <a:spLocks noChangeAspect="1" noChangeArrowheads="1"/>
            </p:cNvSpPr>
            <p:nvPr/>
          </p:nvSpPr>
          <p:spPr bwMode="auto">
            <a:xfrm>
              <a:off x="4286250" y="5130800"/>
              <a:ext cx="533059" cy="279807"/>
            </a:xfrm>
            <a:prstGeom prst="rect">
              <a:avLst/>
            </a:prstGeom>
            <a:noFill/>
            <a:ln w="9525">
              <a:noFill/>
              <a:miter lim="800000"/>
              <a:headEnd/>
              <a:tailEnd/>
            </a:ln>
          </p:spPr>
          <p:txBody>
            <a:bodyPr wrap="none" tIns="18000">
              <a:spAutoFit/>
            </a:bodyPr>
            <a:lstStyle/>
            <a:p>
              <a:r>
                <a:rPr lang="de-DE" sz="1400">
                  <a:latin typeface="Arial Unicode MS" pitchFamily="34" charset="-128"/>
                </a:rPr>
                <a:t>stim</a:t>
              </a:r>
              <a:endParaRPr lang="de-DE" sz="2000">
                <a:latin typeface="Arial Unicode MS" pitchFamily="34" charset="-128"/>
              </a:endParaRPr>
            </a:p>
          </p:txBody>
        </p:sp>
        <p:sp>
          <p:nvSpPr>
            <p:cNvPr id="13362" name="Oval 93"/>
            <p:cNvSpPr>
              <a:spLocks noChangeAspect="1" noChangeArrowheads="1"/>
            </p:cNvSpPr>
            <p:nvPr/>
          </p:nvSpPr>
          <p:spPr bwMode="auto">
            <a:xfrm>
              <a:off x="6136481" y="4344988"/>
              <a:ext cx="435769" cy="387350"/>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GB"/>
            </a:p>
          </p:txBody>
        </p:sp>
        <p:sp>
          <p:nvSpPr>
            <p:cNvPr id="13363" name="Text Box 94"/>
            <p:cNvSpPr txBox="1">
              <a:spLocks noChangeAspect="1" noChangeArrowheads="1"/>
            </p:cNvSpPr>
            <p:nvPr/>
          </p:nvSpPr>
          <p:spPr bwMode="auto">
            <a:xfrm>
              <a:off x="6089138" y="4403725"/>
              <a:ext cx="519741" cy="277020"/>
            </a:xfrm>
            <a:prstGeom prst="rect">
              <a:avLst/>
            </a:prstGeom>
            <a:noFill/>
            <a:ln w="9525">
              <a:noFill/>
              <a:miter lim="800000"/>
              <a:headEnd/>
              <a:tailEnd/>
            </a:ln>
          </p:spPr>
          <p:txBody>
            <a:bodyPr wrap="none">
              <a:spAutoFit/>
            </a:bodyPr>
            <a:lstStyle/>
            <a:p>
              <a:pPr algn="ctr" eaLnBrk="0" hangingPunct="0"/>
              <a:r>
                <a:rPr lang="de-DE" sz="1200">
                  <a:solidFill>
                    <a:srgbClr val="000000"/>
                  </a:solidFill>
                  <a:latin typeface="Arial Unicode MS" pitchFamily="34" charset="-128"/>
                </a:rPr>
                <a:t>PPC</a:t>
              </a:r>
              <a:endParaRPr lang="de-DE" sz="1200" baseline="-25000">
                <a:solidFill>
                  <a:srgbClr val="000000"/>
                </a:solidFill>
                <a:latin typeface="Arial Unicode MS" pitchFamily="34" charset="-128"/>
              </a:endParaRPr>
            </a:p>
          </p:txBody>
        </p:sp>
        <p:cxnSp>
          <p:nvCxnSpPr>
            <p:cNvPr id="13364" name="AutoShape 95"/>
            <p:cNvCxnSpPr>
              <a:cxnSpLocks noChangeAspect="1" noChangeShapeType="1"/>
              <a:stCxn id="13358" idx="1"/>
              <a:endCxn id="13356" idx="7"/>
            </p:cNvCxnSpPr>
            <p:nvPr/>
          </p:nvCxnSpPr>
          <p:spPr bwMode="auto">
            <a:xfrm flipH="1" flipV="1">
              <a:off x="6177558" y="5126038"/>
              <a:ext cx="734020" cy="76200"/>
            </a:xfrm>
            <a:prstGeom prst="straightConnector1">
              <a:avLst/>
            </a:prstGeom>
            <a:noFill/>
            <a:ln w="9525">
              <a:solidFill>
                <a:schemeClr val="tx1"/>
              </a:solidFill>
              <a:round/>
              <a:headEnd type="triangle" w="med" len="med"/>
              <a:tailEnd/>
            </a:ln>
          </p:spPr>
        </p:cxnSp>
        <p:sp>
          <p:nvSpPr>
            <p:cNvPr id="13365" name="Oval 96"/>
            <p:cNvSpPr>
              <a:spLocks noChangeAspect="1" noChangeArrowheads="1"/>
            </p:cNvSpPr>
            <p:nvPr/>
          </p:nvSpPr>
          <p:spPr bwMode="auto">
            <a:xfrm>
              <a:off x="6609755" y="4910793"/>
              <a:ext cx="269775" cy="519389"/>
            </a:xfrm>
            <a:prstGeom prst="ellipse">
              <a:avLst/>
            </a:prstGeom>
            <a:noFill/>
            <a:ln w="3175" algn="ctr">
              <a:noFill/>
              <a:round/>
              <a:headEnd/>
              <a:tailEnd/>
            </a:ln>
          </p:spPr>
          <p:txBody>
            <a:bodyPr wrap="none" anchor="ctr">
              <a:spAutoFit/>
            </a:bodyPr>
            <a:lstStyle/>
            <a:p>
              <a:endParaRPr lang="en-GB"/>
            </a:p>
          </p:txBody>
        </p:sp>
        <p:cxnSp>
          <p:nvCxnSpPr>
            <p:cNvPr id="13366" name="AutoShape 97"/>
            <p:cNvCxnSpPr>
              <a:cxnSpLocks noChangeAspect="1" noChangeShapeType="1"/>
              <a:stCxn id="13362" idx="4"/>
            </p:cNvCxnSpPr>
            <p:nvPr/>
          </p:nvCxnSpPr>
          <p:spPr bwMode="auto">
            <a:xfrm>
              <a:off x="6354366" y="4732338"/>
              <a:ext cx="323255" cy="446088"/>
            </a:xfrm>
            <a:prstGeom prst="straightConnector1">
              <a:avLst/>
            </a:prstGeom>
            <a:noFill/>
            <a:ln w="9525">
              <a:solidFill>
                <a:srgbClr val="FF3300"/>
              </a:solidFill>
              <a:round/>
              <a:headEnd/>
              <a:tailEnd type="oval" w="med" len="med"/>
            </a:ln>
          </p:spPr>
        </p:cxnSp>
        <p:cxnSp>
          <p:nvCxnSpPr>
            <p:cNvPr id="13367" name="AutoShape 98"/>
            <p:cNvCxnSpPr>
              <a:cxnSpLocks noChangeAspect="1" noChangeShapeType="1"/>
              <a:stCxn id="13362" idx="1"/>
              <a:endCxn id="13368" idx="2"/>
            </p:cNvCxnSpPr>
            <p:nvPr/>
          </p:nvCxnSpPr>
          <p:spPr bwMode="auto">
            <a:xfrm flipH="1" flipV="1">
              <a:off x="5867114" y="4077107"/>
              <a:ext cx="333183" cy="324607"/>
            </a:xfrm>
            <a:prstGeom prst="straightConnector1">
              <a:avLst/>
            </a:prstGeom>
            <a:noFill/>
            <a:ln w="9525">
              <a:solidFill>
                <a:schemeClr val="tx1"/>
              </a:solidFill>
              <a:round/>
              <a:headEnd type="triangle" w="med" len="med"/>
              <a:tailEnd/>
            </a:ln>
          </p:spPr>
        </p:cxnSp>
        <p:sp>
          <p:nvSpPr>
            <p:cNvPr id="13368" name="Text Box 99"/>
            <p:cNvSpPr txBox="1">
              <a:spLocks noChangeAspect="1" noChangeArrowheads="1"/>
            </p:cNvSpPr>
            <p:nvPr/>
          </p:nvSpPr>
          <p:spPr bwMode="auto">
            <a:xfrm>
              <a:off x="5414963" y="3797300"/>
              <a:ext cx="904301" cy="279807"/>
            </a:xfrm>
            <a:prstGeom prst="rect">
              <a:avLst/>
            </a:prstGeom>
            <a:noFill/>
            <a:ln w="9525">
              <a:noFill/>
              <a:miter lim="800000"/>
              <a:headEnd/>
              <a:tailEnd/>
            </a:ln>
          </p:spPr>
          <p:txBody>
            <a:bodyPr wrap="none" tIns="18000">
              <a:spAutoFit/>
            </a:bodyPr>
            <a:lstStyle/>
            <a:p>
              <a:r>
                <a:rPr lang="de-DE" sz="1400">
                  <a:latin typeface="Arial Unicode MS" pitchFamily="34" charset="-128"/>
                </a:rPr>
                <a:t>attention</a:t>
              </a:r>
            </a:p>
          </p:txBody>
        </p:sp>
        <p:cxnSp>
          <p:nvCxnSpPr>
            <p:cNvPr id="13369" name="AutoShape 100"/>
            <p:cNvCxnSpPr>
              <a:cxnSpLocks noChangeAspect="1" noChangeShapeType="1"/>
              <a:stCxn id="13362" idx="5"/>
              <a:endCxn id="13358" idx="0"/>
            </p:cNvCxnSpPr>
            <p:nvPr/>
          </p:nvCxnSpPr>
          <p:spPr bwMode="auto">
            <a:xfrm>
              <a:off x="6507956" y="4675188"/>
              <a:ext cx="553641" cy="471488"/>
            </a:xfrm>
            <a:prstGeom prst="straightConnector1">
              <a:avLst/>
            </a:prstGeom>
            <a:noFill/>
            <a:ln w="9525">
              <a:solidFill>
                <a:schemeClr val="tx1"/>
              </a:solidFill>
              <a:round/>
              <a:headEnd type="triangle" w="med" len="med"/>
              <a:tailEnd/>
            </a:ln>
          </p:spPr>
        </p:cxnSp>
        <p:cxnSp>
          <p:nvCxnSpPr>
            <p:cNvPr id="13370" name="AutoShape 101"/>
            <p:cNvCxnSpPr>
              <a:cxnSpLocks noChangeAspect="1" noChangeShapeType="1"/>
              <a:stCxn id="13362" idx="6"/>
              <a:endCxn id="13358" idx="7"/>
            </p:cNvCxnSpPr>
            <p:nvPr/>
          </p:nvCxnSpPr>
          <p:spPr bwMode="auto">
            <a:xfrm>
              <a:off x="6572250" y="4538663"/>
              <a:ext cx="637580" cy="663575"/>
            </a:xfrm>
            <a:prstGeom prst="curvedConnector2">
              <a:avLst/>
            </a:prstGeom>
            <a:noFill/>
            <a:ln w="9525">
              <a:solidFill>
                <a:schemeClr val="tx1"/>
              </a:solidFill>
              <a:round/>
              <a:headEnd/>
              <a:tailEnd type="triangle" w="med" len="med"/>
            </a:ln>
          </p:spPr>
        </p:cxnSp>
        <p:sp>
          <p:nvSpPr>
            <p:cNvPr id="13371" name="Oval 102"/>
            <p:cNvSpPr>
              <a:spLocks noChangeAspect="1" noChangeArrowheads="1"/>
            </p:cNvSpPr>
            <p:nvPr/>
          </p:nvSpPr>
          <p:spPr bwMode="auto">
            <a:xfrm>
              <a:off x="6449020" y="4891743"/>
              <a:ext cx="110728" cy="519389"/>
            </a:xfrm>
            <a:prstGeom prst="ellipse">
              <a:avLst/>
            </a:prstGeom>
            <a:noFill/>
            <a:ln w="3175" algn="ctr">
              <a:noFill/>
              <a:round/>
              <a:headEnd/>
              <a:tailEnd/>
            </a:ln>
          </p:spPr>
          <p:txBody>
            <a:bodyPr anchor="ctr">
              <a:spAutoFit/>
            </a:bodyPr>
            <a:lstStyle/>
            <a:p>
              <a:endParaRPr lang="en-GB"/>
            </a:p>
          </p:txBody>
        </p:sp>
        <p:sp>
          <p:nvSpPr>
            <p:cNvPr id="13372" name="Oval 103"/>
            <p:cNvSpPr>
              <a:spLocks noChangeAspect="1" noChangeArrowheads="1"/>
            </p:cNvSpPr>
            <p:nvPr/>
          </p:nvSpPr>
          <p:spPr bwMode="auto">
            <a:xfrm>
              <a:off x="7106245" y="4502805"/>
              <a:ext cx="269775" cy="519389"/>
            </a:xfrm>
            <a:prstGeom prst="ellipse">
              <a:avLst/>
            </a:prstGeom>
            <a:noFill/>
            <a:ln w="3175" algn="ctr">
              <a:noFill/>
              <a:round/>
              <a:headEnd/>
              <a:tailEnd/>
            </a:ln>
          </p:spPr>
          <p:txBody>
            <a:bodyPr wrap="none" anchor="ctr">
              <a:spAutoFit/>
            </a:bodyPr>
            <a:lstStyle/>
            <a:p>
              <a:endParaRPr lang="en-GB"/>
            </a:p>
          </p:txBody>
        </p:sp>
        <p:sp>
          <p:nvSpPr>
            <p:cNvPr id="13373" name="Text Box 104"/>
            <p:cNvSpPr txBox="1">
              <a:spLocks noChangeAspect="1" noChangeArrowheads="1"/>
            </p:cNvSpPr>
            <p:nvPr/>
          </p:nvSpPr>
          <p:spPr bwMode="auto">
            <a:xfrm>
              <a:off x="6000750" y="4803775"/>
              <a:ext cx="448155" cy="218247"/>
            </a:xfrm>
            <a:prstGeom prst="rect">
              <a:avLst/>
            </a:prstGeom>
            <a:noFill/>
            <a:ln w="9525">
              <a:noFill/>
              <a:miter lim="800000"/>
              <a:headEnd/>
              <a:tailEnd/>
            </a:ln>
          </p:spPr>
          <p:txBody>
            <a:bodyPr wrap="none" tIns="18000">
              <a:spAutoFit/>
            </a:bodyPr>
            <a:lstStyle/>
            <a:p>
              <a:r>
                <a:rPr lang="de-DE" sz="1000">
                  <a:solidFill>
                    <a:srgbClr val="FF0000"/>
                  </a:solidFill>
                  <a:latin typeface="Arial Unicode MS" pitchFamily="34" charset="-128"/>
                </a:rPr>
                <a:t>1.25</a:t>
              </a:r>
            </a:p>
          </p:txBody>
        </p:sp>
        <p:sp>
          <p:nvSpPr>
            <p:cNvPr id="13374" name="Text Box 105"/>
            <p:cNvSpPr txBox="1">
              <a:spLocks noChangeAspect="1" noChangeArrowheads="1"/>
            </p:cNvSpPr>
            <p:nvPr/>
          </p:nvSpPr>
          <p:spPr bwMode="auto">
            <a:xfrm>
              <a:off x="6215063" y="5194300"/>
              <a:ext cx="448155" cy="218247"/>
            </a:xfrm>
            <a:prstGeom prst="rect">
              <a:avLst/>
            </a:prstGeom>
            <a:noFill/>
            <a:ln w="9525">
              <a:noFill/>
              <a:miter lim="800000"/>
              <a:headEnd/>
              <a:tailEnd/>
            </a:ln>
          </p:spPr>
          <p:txBody>
            <a:bodyPr wrap="none" tIns="18000">
              <a:spAutoFit/>
            </a:bodyPr>
            <a:lstStyle/>
            <a:p>
              <a:r>
                <a:rPr lang="de-DE" sz="1000">
                  <a:latin typeface="Arial Unicode MS" pitchFamily="34" charset="-128"/>
                </a:rPr>
                <a:t>0.13</a:t>
              </a:r>
            </a:p>
          </p:txBody>
        </p:sp>
        <p:sp>
          <p:nvSpPr>
            <p:cNvPr id="13375" name="Text Box 106"/>
            <p:cNvSpPr txBox="1">
              <a:spLocks noChangeAspect="1" noChangeArrowheads="1"/>
            </p:cNvSpPr>
            <p:nvPr/>
          </p:nvSpPr>
          <p:spPr bwMode="auto">
            <a:xfrm>
              <a:off x="6343650" y="5473700"/>
              <a:ext cx="448155" cy="218247"/>
            </a:xfrm>
            <a:prstGeom prst="rect">
              <a:avLst/>
            </a:prstGeom>
            <a:noFill/>
            <a:ln w="9525">
              <a:noFill/>
              <a:miter lim="800000"/>
              <a:headEnd/>
              <a:tailEnd/>
            </a:ln>
          </p:spPr>
          <p:txBody>
            <a:bodyPr wrap="none" tIns="18000">
              <a:spAutoFit/>
            </a:bodyPr>
            <a:lstStyle/>
            <a:p>
              <a:r>
                <a:rPr lang="de-DE" sz="1000">
                  <a:latin typeface="Arial Unicode MS" pitchFamily="34" charset="-128"/>
                </a:rPr>
                <a:t>0.46</a:t>
              </a:r>
            </a:p>
          </p:txBody>
        </p:sp>
        <p:sp>
          <p:nvSpPr>
            <p:cNvPr id="13376" name="Text Box 107"/>
            <p:cNvSpPr txBox="1">
              <a:spLocks noChangeAspect="1" noChangeArrowheads="1"/>
            </p:cNvSpPr>
            <p:nvPr/>
          </p:nvSpPr>
          <p:spPr bwMode="auto">
            <a:xfrm>
              <a:off x="6858000" y="4508500"/>
              <a:ext cx="448155" cy="218247"/>
            </a:xfrm>
            <a:prstGeom prst="rect">
              <a:avLst/>
            </a:prstGeom>
            <a:noFill/>
            <a:ln w="9525">
              <a:noFill/>
              <a:miter lim="800000"/>
              <a:headEnd/>
              <a:tailEnd/>
            </a:ln>
          </p:spPr>
          <p:txBody>
            <a:bodyPr wrap="none" tIns="18000">
              <a:spAutoFit/>
            </a:bodyPr>
            <a:lstStyle/>
            <a:p>
              <a:r>
                <a:rPr lang="de-DE" sz="1000">
                  <a:latin typeface="Arial Unicode MS" pitchFamily="34" charset="-128"/>
                </a:rPr>
                <a:t>0.39</a:t>
              </a:r>
            </a:p>
          </p:txBody>
        </p:sp>
        <p:sp>
          <p:nvSpPr>
            <p:cNvPr id="13377" name="Text Box 108"/>
            <p:cNvSpPr txBox="1">
              <a:spLocks noChangeAspect="1" noChangeArrowheads="1"/>
            </p:cNvSpPr>
            <p:nvPr/>
          </p:nvSpPr>
          <p:spPr bwMode="auto">
            <a:xfrm>
              <a:off x="6545461" y="4676775"/>
              <a:ext cx="484780" cy="218247"/>
            </a:xfrm>
            <a:prstGeom prst="rect">
              <a:avLst/>
            </a:prstGeom>
            <a:noFill/>
            <a:ln w="9525">
              <a:noFill/>
              <a:miter lim="800000"/>
              <a:headEnd/>
              <a:tailEnd/>
            </a:ln>
          </p:spPr>
          <p:txBody>
            <a:bodyPr wrap="none" tIns="18000">
              <a:spAutoFit/>
            </a:bodyPr>
            <a:lstStyle/>
            <a:p>
              <a:r>
                <a:rPr lang="de-DE" sz="1000">
                  <a:latin typeface="Arial Unicode MS" pitchFamily="34" charset="-128"/>
                </a:rPr>
                <a:t> 0.26</a:t>
              </a:r>
            </a:p>
          </p:txBody>
        </p:sp>
        <p:sp>
          <p:nvSpPr>
            <p:cNvPr id="13378" name="Text Box 109"/>
            <p:cNvSpPr txBox="1">
              <a:spLocks noChangeAspect="1" noChangeArrowheads="1"/>
            </p:cNvSpPr>
            <p:nvPr/>
          </p:nvSpPr>
          <p:spPr bwMode="auto">
            <a:xfrm>
              <a:off x="5086350" y="5081588"/>
              <a:ext cx="448155" cy="218247"/>
            </a:xfrm>
            <a:prstGeom prst="rect">
              <a:avLst/>
            </a:prstGeom>
            <a:noFill/>
            <a:ln w="9525">
              <a:noFill/>
              <a:miter lim="800000"/>
              <a:headEnd/>
              <a:tailEnd/>
            </a:ln>
          </p:spPr>
          <p:txBody>
            <a:bodyPr wrap="none" tIns="18000">
              <a:spAutoFit/>
            </a:bodyPr>
            <a:lstStyle/>
            <a:p>
              <a:r>
                <a:rPr lang="de-DE" sz="1000">
                  <a:latin typeface="Arial Unicode MS" pitchFamily="34" charset="-128"/>
                </a:rPr>
                <a:t>0.26</a:t>
              </a:r>
            </a:p>
          </p:txBody>
        </p:sp>
        <p:sp>
          <p:nvSpPr>
            <p:cNvPr id="13379" name="Text Box 110"/>
            <p:cNvSpPr txBox="1">
              <a:spLocks noChangeAspect="1" noChangeArrowheads="1"/>
            </p:cNvSpPr>
            <p:nvPr/>
          </p:nvSpPr>
          <p:spPr bwMode="auto">
            <a:xfrm>
              <a:off x="5529263" y="4127500"/>
              <a:ext cx="448155" cy="218247"/>
            </a:xfrm>
            <a:prstGeom prst="rect">
              <a:avLst/>
            </a:prstGeom>
            <a:noFill/>
            <a:ln w="9525">
              <a:noFill/>
              <a:miter lim="800000"/>
              <a:headEnd/>
              <a:tailEnd/>
            </a:ln>
          </p:spPr>
          <p:txBody>
            <a:bodyPr wrap="none" tIns="18000">
              <a:spAutoFit/>
            </a:bodyPr>
            <a:lstStyle/>
            <a:p>
              <a:r>
                <a:rPr lang="de-DE" sz="1000">
                  <a:latin typeface="Arial Unicode MS" pitchFamily="34" charset="-128"/>
                </a:rPr>
                <a:t>0.10</a:t>
              </a:r>
            </a:p>
          </p:txBody>
        </p:sp>
        <p:sp>
          <p:nvSpPr>
            <p:cNvPr id="13382" name="Text Box 113"/>
            <p:cNvSpPr txBox="1">
              <a:spLocks noChangeArrowheads="1"/>
            </p:cNvSpPr>
            <p:nvPr/>
          </p:nvSpPr>
          <p:spPr bwMode="auto">
            <a:xfrm>
              <a:off x="7897973" y="5445141"/>
              <a:ext cx="2225279" cy="937634"/>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1200" dirty="0">
                <a:latin typeface="Arial Unicode MS" pitchFamily="34" charset="-128"/>
                <a:ea typeface="Arial Unicode MS" pitchFamily="34" charset="-128"/>
                <a:cs typeface="Arial Unicode MS" pitchFamily="34" charset="-128"/>
              </a:endParaRPr>
            </a:p>
            <a:p>
              <a:pPr algn="ctr" eaLnBrk="0" hangingPunct="0">
                <a:lnSpc>
                  <a:spcPct val="50000"/>
                </a:lnSpc>
                <a:spcBef>
                  <a:spcPct val="50000"/>
                </a:spcBef>
              </a:pPr>
              <a:endParaRPr lang="en-US" sz="1200" dirty="0">
                <a:latin typeface="Arial Unicode MS" pitchFamily="34" charset="-128"/>
                <a:ea typeface="Arial Unicode MS" pitchFamily="34" charset="-128"/>
                <a:cs typeface="Arial Unicode MS" pitchFamily="34" charset="-128"/>
              </a:endParaRPr>
            </a:p>
            <a:p>
              <a:pPr algn="ctr" eaLnBrk="0" hangingPunct="0">
                <a:lnSpc>
                  <a:spcPct val="50000"/>
                </a:lnSpc>
                <a:spcBef>
                  <a:spcPct val="50000"/>
                </a:spcBef>
              </a:pPr>
              <a:r>
                <a:rPr lang="en-US" sz="1200" dirty="0">
                  <a:latin typeface="Arial Unicode MS" pitchFamily="34" charset="-128"/>
                  <a:ea typeface="Arial Unicode MS" pitchFamily="34" charset="-128"/>
                  <a:cs typeface="Arial Unicode MS" pitchFamily="34" charset="-128"/>
                </a:rPr>
                <a:t>estimated</a:t>
              </a:r>
            </a:p>
            <a:p>
              <a:pPr algn="ctr" eaLnBrk="0" hangingPunct="0">
                <a:lnSpc>
                  <a:spcPct val="50000"/>
                </a:lnSpc>
                <a:spcBef>
                  <a:spcPct val="50000"/>
                </a:spcBef>
              </a:pPr>
              <a:r>
                <a:rPr lang="en-US" sz="1200" dirty="0">
                  <a:latin typeface="Arial Unicode MS" pitchFamily="34" charset="-128"/>
                  <a:ea typeface="Arial Unicode MS" pitchFamily="34" charset="-128"/>
                  <a:cs typeface="Arial Unicode MS" pitchFamily="34" charset="-128"/>
                </a:rPr>
                <a:t>effective synaptic strengths</a:t>
              </a:r>
            </a:p>
            <a:p>
              <a:pPr algn="ctr" eaLnBrk="0" hangingPunct="0">
                <a:lnSpc>
                  <a:spcPct val="50000"/>
                </a:lnSpc>
                <a:spcBef>
                  <a:spcPct val="50000"/>
                </a:spcBef>
              </a:pPr>
              <a:r>
                <a:rPr lang="en-US" sz="1200" dirty="0">
                  <a:latin typeface="Arial Unicode MS" pitchFamily="34" charset="-128"/>
                  <a:ea typeface="Arial Unicode MS" pitchFamily="34" charset="-128"/>
                  <a:cs typeface="Arial Unicode MS" pitchFamily="34" charset="-128"/>
                </a:rPr>
                <a:t>for best model (m</a:t>
              </a:r>
              <a:r>
                <a:rPr lang="en-US" sz="1200" baseline="-25000" dirty="0">
                  <a:latin typeface="Arial Unicode MS" pitchFamily="34" charset="-128"/>
                  <a:ea typeface="Arial Unicode MS" pitchFamily="34" charset="-128"/>
                  <a:cs typeface="Arial Unicode MS" pitchFamily="34" charset="-128"/>
                </a:rPr>
                <a:t>4</a:t>
              </a:r>
              <a:r>
                <a:rPr lang="en-US" sz="1200" dirty="0">
                  <a:latin typeface="Arial Unicode MS" pitchFamily="34" charset="-128"/>
                  <a:ea typeface="Arial Unicode MS" pitchFamily="34" charset="-128"/>
                  <a:cs typeface="Arial Unicode MS" pitchFamily="34" charset="-128"/>
                </a:rPr>
                <a:t>)</a:t>
              </a:r>
            </a:p>
          </p:txBody>
        </p:sp>
      </p:grpSp>
      <p:grpSp>
        <p:nvGrpSpPr>
          <p:cNvPr id="7" name="Group 120"/>
          <p:cNvGrpSpPr>
            <a:grpSpLocks/>
          </p:cNvGrpSpPr>
          <p:nvPr/>
        </p:nvGrpSpPr>
        <p:grpSpPr bwMode="auto">
          <a:xfrm>
            <a:off x="1098804" y="3887407"/>
            <a:ext cx="2493322" cy="2433354"/>
            <a:chOff x="259882" y="3645155"/>
            <a:chExt cx="2589196" cy="2433843"/>
          </a:xfrm>
        </p:grpSpPr>
        <p:grpSp>
          <p:nvGrpSpPr>
            <p:cNvPr id="8" name="Group 72"/>
            <p:cNvGrpSpPr>
              <a:grpSpLocks noChangeAspect="1"/>
            </p:cNvGrpSpPr>
            <p:nvPr/>
          </p:nvGrpSpPr>
          <p:grpSpPr bwMode="auto">
            <a:xfrm>
              <a:off x="259882" y="4120547"/>
              <a:ext cx="2589196" cy="1958451"/>
              <a:chOff x="3935" y="2544"/>
              <a:chExt cx="1297" cy="1529"/>
            </a:xfrm>
          </p:grpSpPr>
          <p:pic>
            <p:nvPicPr>
              <p:cNvPr id="13344" name="Picture 73" descr="bmcKlaas"/>
              <p:cNvPicPr>
                <a:picLocks noChangeAspect="1" noChangeArrowheads="1"/>
              </p:cNvPicPr>
              <p:nvPr/>
            </p:nvPicPr>
            <p:blipFill>
              <a:blip r:embed="rId5" cstate="print"/>
              <a:srcRect/>
              <a:stretch>
                <a:fillRect/>
              </a:stretch>
            </p:blipFill>
            <p:spPr bwMode="auto">
              <a:xfrm>
                <a:off x="3984" y="2544"/>
                <a:ext cx="1248" cy="1488"/>
              </a:xfrm>
              <a:prstGeom prst="rect">
                <a:avLst/>
              </a:prstGeom>
              <a:noFill/>
              <a:ln w="9525">
                <a:noFill/>
                <a:miter lim="800000"/>
                <a:headEnd/>
                <a:tailEnd/>
              </a:ln>
            </p:spPr>
          </p:pic>
          <p:sp>
            <p:nvSpPr>
              <p:cNvPr id="13345" name="Text Box 75"/>
              <p:cNvSpPr txBox="1">
                <a:spLocks noChangeAspect="1" noChangeArrowheads="1"/>
              </p:cNvSpPr>
              <p:nvPr/>
            </p:nvSpPr>
            <p:spPr bwMode="auto">
              <a:xfrm>
                <a:off x="4233" y="3881"/>
                <a:ext cx="96" cy="192"/>
              </a:xfrm>
              <a:prstGeom prst="rect">
                <a:avLst/>
              </a:prstGeom>
              <a:noFill/>
              <a:ln w="9525">
                <a:noFill/>
                <a:miter lim="800000"/>
                <a:headEnd/>
                <a:tailEnd/>
              </a:ln>
            </p:spPr>
            <p:txBody>
              <a:bodyPr wrap="none">
                <a:spAutoFit/>
              </a:bodyPr>
              <a:lstStyle/>
              <a:p>
                <a:pPr eaLnBrk="0" hangingPunct="0">
                  <a:spcBef>
                    <a:spcPct val="50000"/>
                  </a:spcBef>
                </a:pPr>
                <a:endParaRPr lang="en-US" sz="1000">
                  <a:solidFill>
                    <a:srgbClr val="A50021"/>
                  </a:solidFill>
                  <a:latin typeface="Arial Unicode MS" pitchFamily="34" charset="-128"/>
                  <a:ea typeface="Arial Unicode MS" pitchFamily="34" charset="-128"/>
                  <a:cs typeface="Arial Unicode MS" pitchFamily="34" charset="-128"/>
                </a:endParaRPr>
              </a:p>
            </p:txBody>
          </p:sp>
          <p:sp>
            <p:nvSpPr>
              <p:cNvPr id="13346" name="Text Box 76"/>
              <p:cNvSpPr txBox="1">
                <a:spLocks noChangeAspect="1" noChangeArrowheads="1"/>
              </p:cNvSpPr>
              <p:nvPr/>
            </p:nvSpPr>
            <p:spPr bwMode="auto">
              <a:xfrm>
                <a:off x="4425" y="3881"/>
                <a:ext cx="96"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47" name="Text Box 77"/>
              <p:cNvSpPr txBox="1">
                <a:spLocks noChangeAspect="1" noChangeArrowheads="1"/>
              </p:cNvSpPr>
              <p:nvPr/>
            </p:nvSpPr>
            <p:spPr bwMode="auto">
              <a:xfrm>
                <a:off x="4617" y="3881"/>
                <a:ext cx="96"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48" name="Text Box 78"/>
              <p:cNvSpPr txBox="1">
                <a:spLocks noChangeAspect="1" noChangeArrowheads="1"/>
              </p:cNvSpPr>
              <p:nvPr/>
            </p:nvSpPr>
            <p:spPr bwMode="auto">
              <a:xfrm>
                <a:off x="4810" y="3881"/>
                <a:ext cx="96"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49" name="Rectangle 79"/>
              <p:cNvSpPr>
                <a:spLocks noChangeAspect="1" noChangeArrowheads="1"/>
              </p:cNvSpPr>
              <p:nvPr/>
            </p:nvSpPr>
            <p:spPr bwMode="auto">
              <a:xfrm>
                <a:off x="3999" y="3144"/>
                <a:ext cx="96" cy="288"/>
              </a:xfrm>
              <a:prstGeom prst="rect">
                <a:avLst/>
              </a:prstGeom>
              <a:solidFill>
                <a:schemeClr val="bg1"/>
              </a:solidFill>
              <a:ln w="9525">
                <a:noFill/>
                <a:miter lim="800000"/>
                <a:headEnd/>
                <a:tailEnd/>
              </a:ln>
            </p:spPr>
            <p:txBody>
              <a:bodyPr wrap="none" anchor="ctr">
                <a:spAutoFit/>
              </a:bodyPr>
              <a:lstStyle/>
              <a:p>
                <a:endParaRPr lang="en-GB"/>
              </a:p>
            </p:txBody>
          </p:sp>
          <p:sp>
            <p:nvSpPr>
              <p:cNvPr id="13350" name="Text Box 80"/>
              <p:cNvSpPr txBox="1">
                <a:spLocks noChangeAspect="1" noChangeArrowheads="1"/>
              </p:cNvSpPr>
              <p:nvPr/>
            </p:nvSpPr>
            <p:spPr bwMode="auto">
              <a:xfrm>
                <a:off x="3935" y="2577"/>
                <a:ext cx="96"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51" name="Text Box 81"/>
              <p:cNvSpPr txBox="1">
                <a:spLocks noChangeAspect="1" noChangeArrowheads="1"/>
              </p:cNvSpPr>
              <p:nvPr/>
            </p:nvSpPr>
            <p:spPr bwMode="auto">
              <a:xfrm>
                <a:off x="3936" y="2977"/>
                <a:ext cx="96"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52" name="Text Box 82"/>
              <p:cNvSpPr txBox="1">
                <a:spLocks noChangeAspect="1" noChangeArrowheads="1"/>
              </p:cNvSpPr>
              <p:nvPr/>
            </p:nvSpPr>
            <p:spPr bwMode="auto">
              <a:xfrm>
                <a:off x="3980" y="3387"/>
                <a:ext cx="96"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53" name="Text Box 83"/>
              <p:cNvSpPr txBox="1">
                <a:spLocks noChangeAspect="1" noChangeArrowheads="1"/>
              </p:cNvSpPr>
              <p:nvPr/>
            </p:nvSpPr>
            <p:spPr bwMode="auto">
              <a:xfrm>
                <a:off x="3980" y="3792"/>
                <a:ext cx="96"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grpSp>
        <p:grpSp>
          <p:nvGrpSpPr>
            <p:cNvPr id="9" name="Group 114"/>
            <p:cNvGrpSpPr>
              <a:grpSpLocks/>
            </p:cNvGrpSpPr>
            <p:nvPr/>
          </p:nvGrpSpPr>
          <p:grpSpPr bwMode="auto">
            <a:xfrm>
              <a:off x="460722" y="3645155"/>
              <a:ext cx="2063581" cy="544225"/>
              <a:chOff x="2422" y="3359"/>
              <a:chExt cx="841" cy="166"/>
            </a:xfrm>
          </p:grpSpPr>
          <p:sp>
            <p:nvSpPr>
              <p:cNvPr id="13343" name="Text Box 116"/>
              <p:cNvSpPr txBox="1">
                <a:spLocks noChangeArrowheads="1"/>
              </p:cNvSpPr>
              <p:nvPr/>
            </p:nvSpPr>
            <p:spPr bwMode="auto">
              <a:xfrm>
                <a:off x="2422" y="3359"/>
                <a:ext cx="841" cy="56"/>
              </a:xfrm>
              <a:prstGeom prst="rect">
                <a:avLst/>
              </a:prstGeom>
              <a:noFill/>
              <a:ln w="9525">
                <a:noFill/>
                <a:miter lim="800000"/>
                <a:headEnd/>
                <a:tailEnd/>
              </a:ln>
            </p:spPr>
            <p:txBody>
              <a:bodyPr wrap="none">
                <a:spAutoFit/>
              </a:bodyPr>
              <a:lstStyle/>
              <a:p>
                <a:pPr algn="ctr" eaLnBrk="0" hangingPunct="0">
                  <a:lnSpc>
                    <a:spcPct val="50000"/>
                  </a:lnSpc>
                  <a:spcBef>
                    <a:spcPct val="50000"/>
                  </a:spcBef>
                </a:pPr>
                <a:r>
                  <a:rPr lang="en-US" sz="1200" dirty="0">
                    <a:latin typeface="Arial Unicode MS" pitchFamily="34" charset="-128"/>
                    <a:ea typeface="Arial Unicode MS" pitchFamily="34" charset="-128"/>
                    <a:cs typeface="Arial Unicode MS" pitchFamily="34" charset="-128"/>
                  </a:rPr>
                  <a:t>models marginal likelihood</a:t>
                </a:r>
              </a:p>
            </p:txBody>
          </p:sp>
          <p:graphicFrame>
            <p:nvGraphicFramePr>
              <p:cNvPr id="13314" name="Object 2"/>
              <p:cNvGraphicFramePr>
                <a:graphicFrameLocks noChangeAspect="1"/>
              </p:cNvGraphicFramePr>
              <p:nvPr/>
            </p:nvGraphicFramePr>
            <p:xfrm>
              <a:off x="2698" y="3417"/>
              <a:ext cx="369" cy="108"/>
            </p:xfrm>
            <a:graphic>
              <a:graphicData uri="http://schemas.openxmlformats.org/presentationml/2006/ole">
                <mc:AlternateContent xmlns:mc="http://schemas.openxmlformats.org/markup-compatibility/2006">
                  <mc:Choice xmlns:v="urn:schemas-microsoft-com:vml" Requires="v">
                    <p:oleObj spid="_x0000_s168981" name="Equation" r:id="rId6" imgW="660308" imgH="254092" progId="">
                      <p:embed/>
                    </p:oleObj>
                  </mc:Choice>
                  <mc:Fallback>
                    <p:oleObj name="Equation" r:id="rId6" imgW="660308" imgH="254092"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 y="3417"/>
                            <a:ext cx="369" cy="10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sp>
        <p:nvSpPr>
          <p:cNvPr id="122" name="Text Box 35"/>
          <p:cNvSpPr txBox="1">
            <a:spLocks noChangeArrowheads="1"/>
          </p:cNvSpPr>
          <p:nvPr/>
        </p:nvSpPr>
        <p:spPr bwMode="auto">
          <a:xfrm>
            <a:off x="632520" y="6525344"/>
            <a:ext cx="3566465" cy="323165"/>
          </a:xfrm>
          <a:prstGeom prst="rect">
            <a:avLst/>
          </a:prstGeom>
          <a:noFill/>
          <a:ln w="9525">
            <a:noFill/>
            <a:miter lim="800000"/>
            <a:headEnd/>
            <a:tailEnd/>
          </a:ln>
        </p:spPr>
        <p:txBody>
          <a:bodyPr>
            <a:spAutoFit/>
          </a:bodyPr>
          <a:lstStyle/>
          <a:p>
            <a:pPr eaLnBrk="0" hangingPunct="0"/>
            <a:r>
              <a:rPr lang="de-DE" sz="1500" b="0" dirty="0">
                <a:solidFill>
                  <a:srgbClr val="000000"/>
                </a:solidFill>
                <a:latin typeface="Times New Roman" pitchFamily="18" charset="0"/>
              </a:rPr>
              <a:t>Stephan et al. 2008, </a:t>
            </a:r>
            <a:r>
              <a:rPr lang="de-DE" sz="1500" b="0" i="1" dirty="0">
                <a:solidFill>
                  <a:srgbClr val="000000"/>
                </a:solidFill>
                <a:latin typeface="Times New Roman" pitchFamily="18" charset="0"/>
              </a:rPr>
              <a:t>NeuroImage</a:t>
            </a:r>
            <a:endParaRPr lang="en-US" sz="1500" b="0" i="1" dirty="0">
              <a:solidFill>
                <a:srgbClr val="000000"/>
              </a:solidFill>
              <a:latin typeface="Times New Roman" pitchFamily="18" charset="0"/>
            </a:endParaRPr>
          </a:p>
        </p:txBody>
      </p:sp>
      <p:sp>
        <p:nvSpPr>
          <p:cNvPr id="124" name="Title 24"/>
          <p:cNvSpPr>
            <a:spLocks noGrp="1"/>
          </p:cNvSpPr>
          <p:nvPr>
            <p:ph type="title"/>
          </p:nvPr>
        </p:nvSpPr>
        <p:spPr>
          <a:xfrm>
            <a:off x="572400" y="3"/>
            <a:ext cx="8925967" cy="709572"/>
          </a:xfrm>
        </p:spPr>
        <p:txBody>
          <a:bodyPr/>
          <a:lstStyle/>
          <a:p>
            <a:r>
              <a:rPr lang="en-GB" dirty="0" smtClean="0"/>
              <a:t>Bayesian model selection</a:t>
            </a: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lateral"/>
          <p:cNvPicPr>
            <a:picLocks noChangeAspect="1" noChangeArrowheads="1"/>
          </p:cNvPicPr>
          <p:nvPr/>
        </p:nvPicPr>
        <p:blipFill>
          <a:blip r:embed="rId3" cstate="print"/>
          <a:srcRect/>
          <a:stretch>
            <a:fillRect/>
          </a:stretch>
        </p:blipFill>
        <p:spPr bwMode="auto">
          <a:xfrm>
            <a:off x="1158758" y="1513807"/>
            <a:ext cx="4159603" cy="4327525"/>
          </a:xfrm>
          <a:prstGeom prst="rect">
            <a:avLst/>
          </a:prstGeom>
          <a:noFill/>
          <a:ln w="9525">
            <a:noFill/>
            <a:miter lim="800000"/>
            <a:headEnd/>
            <a:tailEnd/>
          </a:ln>
        </p:spPr>
      </p:pic>
      <p:cxnSp>
        <p:nvCxnSpPr>
          <p:cNvPr id="17412" name="AutoShape 3"/>
          <p:cNvCxnSpPr>
            <a:cxnSpLocks noChangeShapeType="1"/>
            <a:stCxn id="17413" idx="2"/>
            <a:endCxn id="17418" idx="3"/>
          </p:cNvCxnSpPr>
          <p:nvPr/>
        </p:nvCxnSpPr>
        <p:spPr bwMode="auto">
          <a:xfrm flipH="1">
            <a:off x="931042" y="3737101"/>
            <a:ext cx="426447" cy="9052"/>
          </a:xfrm>
          <a:prstGeom prst="straightConnector1">
            <a:avLst/>
          </a:prstGeom>
          <a:noFill/>
          <a:ln w="38100">
            <a:solidFill>
              <a:schemeClr val="tx1"/>
            </a:solidFill>
            <a:round/>
            <a:headEnd type="triangle" w="med" len="med"/>
            <a:tailEnd/>
          </a:ln>
        </p:spPr>
      </p:cxnSp>
      <p:sp>
        <p:nvSpPr>
          <p:cNvPr id="17413" name="Oval 4"/>
          <p:cNvSpPr>
            <a:spLocks noChangeAspect="1" noChangeArrowheads="1"/>
          </p:cNvSpPr>
          <p:nvPr/>
        </p:nvSpPr>
        <p:spPr bwMode="auto">
          <a:xfrm>
            <a:off x="1357489" y="3377532"/>
            <a:ext cx="692503" cy="719137"/>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solidFill>
                <a:srgbClr val="000000"/>
              </a:solidFill>
            </a:endParaRPr>
          </a:p>
        </p:txBody>
      </p:sp>
      <p:sp>
        <p:nvSpPr>
          <p:cNvPr id="17414" name="Text Box 5"/>
          <p:cNvSpPr txBox="1">
            <a:spLocks noChangeArrowheads="1"/>
          </p:cNvSpPr>
          <p:nvPr/>
        </p:nvSpPr>
        <p:spPr bwMode="auto">
          <a:xfrm>
            <a:off x="1465778" y="3542632"/>
            <a:ext cx="498856" cy="40011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V1</a:t>
            </a:r>
            <a:endParaRPr lang="de-DE" sz="2000" baseline="-25000">
              <a:solidFill>
                <a:srgbClr val="000000"/>
              </a:solidFill>
              <a:latin typeface="Arial Unicode MS" pitchFamily="34" charset="-128"/>
            </a:endParaRPr>
          </a:p>
        </p:txBody>
      </p:sp>
      <p:sp>
        <p:nvSpPr>
          <p:cNvPr id="17415" name="Oval 6"/>
          <p:cNvSpPr>
            <a:spLocks noChangeAspect="1" noChangeArrowheads="1"/>
          </p:cNvSpPr>
          <p:nvPr/>
        </p:nvSpPr>
        <p:spPr bwMode="auto">
          <a:xfrm>
            <a:off x="2637015" y="3512468"/>
            <a:ext cx="692502" cy="719138"/>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endParaRPr lang="en-US">
              <a:solidFill>
                <a:srgbClr val="000000"/>
              </a:solidFill>
            </a:endParaRPr>
          </a:p>
        </p:txBody>
      </p:sp>
      <p:sp>
        <p:nvSpPr>
          <p:cNvPr id="17416" name="Text Box 7"/>
          <p:cNvSpPr txBox="1">
            <a:spLocks noChangeArrowheads="1"/>
          </p:cNvSpPr>
          <p:nvPr/>
        </p:nvSpPr>
        <p:spPr bwMode="auto">
          <a:xfrm>
            <a:off x="2726959" y="3675982"/>
            <a:ext cx="498856" cy="40011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V5</a:t>
            </a:r>
            <a:endParaRPr lang="de-DE" sz="2000" baseline="-25000">
              <a:solidFill>
                <a:srgbClr val="000000"/>
              </a:solidFill>
              <a:latin typeface="Arial Unicode MS" pitchFamily="34" charset="-128"/>
            </a:endParaRPr>
          </a:p>
        </p:txBody>
      </p:sp>
      <p:cxnSp>
        <p:nvCxnSpPr>
          <p:cNvPr id="17417" name="AutoShape 8"/>
          <p:cNvCxnSpPr>
            <a:cxnSpLocks noChangeShapeType="1"/>
            <a:stCxn id="17413" idx="5"/>
            <a:endCxn id="17415" idx="3"/>
          </p:cNvCxnSpPr>
          <p:nvPr/>
        </p:nvCxnSpPr>
        <p:spPr bwMode="auto">
          <a:xfrm>
            <a:off x="1949098" y="3991893"/>
            <a:ext cx="788811" cy="134938"/>
          </a:xfrm>
          <a:prstGeom prst="straightConnector1">
            <a:avLst/>
          </a:prstGeom>
          <a:noFill/>
          <a:ln w="38100">
            <a:solidFill>
              <a:schemeClr val="bg1"/>
            </a:solidFill>
            <a:round/>
            <a:headEnd type="triangle" w="med" len="med"/>
            <a:tailEnd/>
          </a:ln>
        </p:spPr>
      </p:cxnSp>
      <p:sp>
        <p:nvSpPr>
          <p:cNvPr id="17418" name="Text Box 9"/>
          <p:cNvSpPr txBox="1">
            <a:spLocks noChangeArrowheads="1"/>
          </p:cNvSpPr>
          <p:nvPr/>
        </p:nvSpPr>
        <p:spPr bwMode="auto">
          <a:xfrm>
            <a:off x="276696" y="3560093"/>
            <a:ext cx="654346" cy="372119"/>
          </a:xfrm>
          <a:prstGeom prst="rect">
            <a:avLst/>
          </a:prstGeom>
          <a:noFill/>
          <a:ln w="9525">
            <a:noFill/>
            <a:miter lim="800000"/>
            <a:headEnd/>
            <a:tailEnd/>
          </a:ln>
        </p:spPr>
        <p:txBody>
          <a:bodyPr wrap="none" tIns="18000">
            <a:spAutoFit/>
          </a:bodyPr>
          <a:lstStyle/>
          <a:p>
            <a:r>
              <a:rPr lang="de-DE" sz="2000" b="0">
                <a:solidFill>
                  <a:srgbClr val="000000"/>
                </a:solidFill>
                <a:latin typeface="Arial Unicode MS" pitchFamily="34" charset="-128"/>
              </a:rPr>
              <a:t>stim</a:t>
            </a:r>
          </a:p>
        </p:txBody>
      </p:sp>
      <p:sp>
        <p:nvSpPr>
          <p:cNvPr id="17419" name="Oval 10"/>
          <p:cNvSpPr>
            <a:spLocks noChangeAspect="1" noChangeArrowheads="1"/>
          </p:cNvSpPr>
          <p:nvPr/>
        </p:nvSpPr>
        <p:spPr bwMode="auto">
          <a:xfrm>
            <a:off x="1634185" y="2267868"/>
            <a:ext cx="692502" cy="719138"/>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solidFill>
                <a:srgbClr val="000000"/>
              </a:solidFill>
            </a:endParaRPr>
          </a:p>
        </p:txBody>
      </p:sp>
      <p:sp>
        <p:nvSpPr>
          <p:cNvPr id="17420" name="Text Box 11"/>
          <p:cNvSpPr txBox="1">
            <a:spLocks noChangeArrowheads="1"/>
          </p:cNvSpPr>
          <p:nvPr/>
        </p:nvSpPr>
        <p:spPr bwMode="auto">
          <a:xfrm>
            <a:off x="1638131" y="2425032"/>
            <a:ext cx="713657" cy="40011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PPC</a:t>
            </a:r>
            <a:endParaRPr lang="de-DE" sz="2000" baseline="-25000">
              <a:solidFill>
                <a:srgbClr val="000000"/>
              </a:solidFill>
              <a:latin typeface="Arial Unicode MS" pitchFamily="34" charset="-128"/>
            </a:endParaRPr>
          </a:p>
        </p:txBody>
      </p:sp>
      <p:cxnSp>
        <p:nvCxnSpPr>
          <p:cNvPr id="17421" name="AutoShape 12"/>
          <p:cNvCxnSpPr>
            <a:cxnSpLocks noChangeShapeType="1"/>
            <a:stCxn id="17415" idx="1"/>
            <a:endCxn id="17413" idx="7"/>
          </p:cNvCxnSpPr>
          <p:nvPr/>
        </p:nvCxnSpPr>
        <p:spPr bwMode="auto">
          <a:xfrm flipH="1" flipV="1">
            <a:off x="1949098" y="3482307"/>
            <a:ext cx="788811" cy="134937"/>
          </a:xfrm>
          <a:prstGeom prst="straightConnector1">
            <a:avLst/>
          </a:prstGeom>
          <a:noFill/>
          <a:ln w="38100">
            <a:solidFill>
              <a:schemeClr val="bg1"/>
            </a:solidFill>
            <a:round/>
            <a:headEnd type="triangle" w="med" len="med"/>
            <a:tailEnd/>
          </a:ln>
        </p:spPr>
      </p:cxnSp>
      <p:sp>
        <p:nvSpPr>
          <p:cNvPr id="17422" name="Oval 13"/>
          <p:cNvSpPr>
            <a:spLocks noChangeArrowheads="1"/>
          </p:cNvSpPr>
          <p:nvPr/>
        </p:nvSpPr>
        <p:spPr bwMode="auto">
          <a:xfrm>
            <a:off x="2416882" y="3373444"/>
            <a:ext cx="259766" cy="519351"/>
          </a:xfrm>
          <a:prstGeom prst="ellipse">
            <a:avLst/>
          </a:prstGeom>
          <a:noFill/>
          <a:ln w="3175" algn="ctr">
            <a:noFill/>
            <a:round/>
            <a:headEnd/>
            <a:tailEnd/>
          </a:ln>
        </p:spPr>
        <p:txBody>
          <a:bodyPr wrap="none" anchor="ctr">
            <a:spAutoFit/>
          </a:bodyPr>
          <a:lstStyle/>
          <a:p>
            <a:endParaRPr lang="en-US">
              <a:solidFill>
                <a:srgbClr val="000000"/>
              </a:solidFill>
            </a:endParaRPr>
          </a:p>
        </p:txBody>
      </p:sp>
      <p:cxnSp>
        <p:nvCxnSpPr>
          <p:cNvPr id="17423" name="AutoShape 14"/>
          <p:cNvCxnSpPr>
            <a:cxnSpLocks noChangeShapeType="1"/>
            <a:stCxn id="17419" idx="4"/>
            <a:endCxn id="17434" idx="0"/>
          </p:cNvCxnSpPr>
          <p:nvPr/>
        </p:nvCxnSpPr>
        <p:spPr bwMode="auto">
          <a:xfrm>
            <a:off x="1980436" y="2987006"/>
            <a:ext cx="511616" cy="622300"/>
          </a:xfrm>
          <a:prstGeom prst="straightConnector1">
            <a:avLst/>
          </a:prstGeom>
          <a:noFill/>
          <a:ln w="38100">
            <a:solidFill>
              <a:srgbClr val="FF3300"/>
            </a:solidFill>
            <a:round/>
            <a:headEnd/>
            <a:tailEnd type="oval" w="med" len="med"/>
          </a:ln>
        </p:spPr>
      </p:cxnSp>
      <p:cxnSp>
        <p:nvCxnSpPr>
          <p:cNvPr id="17424" name="AutoShape 15"/>
          <p:cNvCxnSpPr>
            <a:cxnSpLocks noChangeShapeType="1"/>
            <a:stCxn id="17419" idx="0"/>
            <a:endCxn id="17425" idx="2"/>
          </p:cNvCxnSpPr>
          <p:nvPr/>
        </p:nvCxnSpPr>
        <p:spPr bwMode="auto">
          <a:xfrm flipV="1">
            <a:off x="1980436" y="1712887"/>
            <a:ext cx="20327" cy="554981"/>
          </a:xfrm>
          <a:prstGeom prst="straightConnector1">
            <a:avLst/>
          </a:prstGeom>
          <a:noFill/>
          <a:ln w="38100">
            <a:solidFill>
              <a:schemeClr val="tx1"/>
            </a:solidFill>
            <a:round/>
            <a:headEnd type="triangle" w="med" len="med"/>
            <a:tailEnd/>
          </a:ln>
        </p:spPr>
      </p:cxnSp>
      <p:sp>
        <p:nvSpPr>
          <p:cNvPr id="17425" name="Text Box 16"/>
          <p:cNvSpPr txBox="1">
            <a:spLocks noChangeArrowheads="1"/>
          </p:cNvSpPr>
          <p:nvPr/>
        </p:nvSpPr>
        <p:spPr bwMode="auto">
          <a:xfrm>
            <a:off x="1417109" y="1340768"/>
            <a:ext cx="1167307" cy="372119"/>
          </a:xfrm>
          <a:prstGeom prst="rect">
            <a:avLst/>
          </a:prstGeom>
          <a:noFill/>
          <a:ln w="9525">
            <a:noFill/>
            <a:miter lim="800000"/>
            <a:headEnd/>
            <a:tailEnd/>
          </a:ln>
        </p:spPr>
        <p:txBody>
          <a:bodyPr wrap="none" tIns="18000">
            <a:spAutoFit/>
          </a:bodyPr>
          <a:lstStyle/>
          <a:p>
            <a:r>
              <a:rPr lang="de-DE" sz="2000" b="0">
                <a:solidFill>
                  <a:srgbClr val="000000"/>
                </a:solidFill>
                <a:latin typeface="Arial Unicode MS" pitchFamily="34" charset="-128"/>
              </a:rPr>
              <a:t>attention</a:t>
            </a:r>
          </a:p>
        </p:txBody>
      </p:sp>
      <p:cxnSp>
        <p:nvCxnSpPr>
          <p:cNvPr id="17426" name="AutoShape 17"/>
          <p:cNvCxnSpPr>
            <a:cxnSpLocks noChangeShapeType="1"/>
            <a:stCxn id="17419" idx="5"/>
            <a:endCxn id="17415" idx="0"/>
          </p:cNvCxnSpPr>
          <p:nvPr/>
        </p:nvCxnSpPr>
        <p:spPr bwMode="auto">
          <a:xfrm>
            <a:off x="2225793" y="2882232"/>
            <a:ext cx="758237" cy="630237"/>
          </a:xfrm>
          <a:prstGeom prst="straightConnector1">
            <a:avLst/>
          </a:prstGeom>
          <a:noFill/>
          <a:ln w="38100">
            <a:solidFill>
              <a:schemeClr val="bg1"/>
            </a:solidFill>
            <a:round/>
            <a:headEnd type="triangle" w="med" len="med"/>
            <a:tailEnd/>
          </a:ln>
        </p:spPr>
      </p:cxnSp>
      <p:cxnSp>
        <p:nvCxnSpPr>
          <p:cNvPr id="17427" name="AutoShape 18"/>
          <p:cNvCxnSpPr>
            <a:cxnSpLocks noChangeShapeType="1"/>
            <a:stCxn id="17419" idx="6"/>
            <a:endCxn id="17415" idx="7"/>
          </p:cNvCxnSpPr>
          <p:nvPr/>
        </p:nvCxnSpPr>
        <p:spPr bwMode="auto">
          <a:xfrm>
            <a:off x="2326688" y="2628231"/>
            <a:ext cx="901935" cy="989012"/>
          </a:xfrm>
          <a:prstGeom prst="curvedConnector2">
            <a:avLst/>
          </a:prstGeom>
          <a:noFill/>
          <a:ln w="38100">
            <a:solidFill>
              <a:schemeClr val="bg1"/>
            </a:solidFill>
            <a:round/>
            <a:headEnd/>
            <a:tailEnd type="triangle" w="med" len="med"/>
          </a:ln>
        </p:spPr>
      </p:cxnSp>
      <p:sp>
        <p:nvSpPr>
          <p:cNvPr id="17428" name="Text Box 19"/>
          <p:cNvSpPr txBox="1">
            <a:spLocks noChangeArrowheads="1"/>
          </p:cNvSpPr>
          <p:nvPr/>
        </p:nvSpPr>
        <p:spPr bwMode="auto">
          <a:xfrm>
            <a:off x="1571507" y="5023768"/>
            <a:ext cx="954107" cy="372119"/>
          </a:xfrm>
          <a:prstGeom prst="rect">
            <a:avLst/>
          </a:prstGeom>
          <a:noFill/>
          <a:ln w="9525">
            <a:noFill/>
            <a:miter lim="800000"/>
            <a:headEnd/>
            <a:tailEnd/>
          </a:ln>
        </p:spPr>
        <p:txBody>
          <a:bodyPr wrap="none" tIns="18000">
            <a:spAutoFit/>
          </a:bodyPr>
          <a:lstStyle/>
          <a:p>
            <a:r>
              <a:rPr lang="de-DE" sz="2000" b="0">
                <a:solidFill>
                  <a:srgbClr val="000000"/>
                </a:solidFill>
                <a:latin typeface="Arial Unicode MS" pitchFamily="34" charset="-128"/>
              </a:rPr>
              <a:t>motion</a:t>
            </a:r>
          </a:p>
        </p:txBody>
      </p:sp>
      <p:sp>
        <p:nvSpPr>
          <p:cNvPr id="17429" name="Oval 20"/>
          <p:cNvSpPr>
            <a:spLocks noChangeArrowheads="1"/>
          </p:cNvSpPr>
          <p:nvPr/>
        </p:nvSpPr>
        <p:spPr bwMode="auto">
          <a:xfrm>
            <a:off x="2208978" y="3343281"/>
            <a:ext cx="142169" cy="519351"/>
          </a:xfrm>
          <a:prstGeom prst="ellipse">
            <a:avLst/>
          </a:prstGeom>
          <a:noFill/>
          <a:ln w="3175" algn="ctr">
            <a:noFill/>
            <a:round/>
            <a:headEnd/>
            <a:tailEnd/>
          </a:ln>
        </p:spPr>
        <p:txBody>
          <a:bodyPr anchor="ctr">
            <a:spAutoFit/>
          </a:bodyPr>
          <a:lstStyle/>
          <a:p>
            <a:endParaRPr lang="en-US">
              <a:solidFill>
                <a:srgbClr val="000000"/>
              </a:solidFill>
            </a:endParaRPr>
          </a:p>
        </p:txBody>
      </p:sp>
      <p:cxnSp>
        <p:nvCxnSpPr>
          <p:cNvPr id="17430" name="AutoShape 21"/>
          <p:cNvCxnSpPr>
            <a:cxnSpLocks noChangeShapeType="1"/>
          </p:cNvCxnSpPr>
          <p:nvPr/>
        </p:nvCxnSpPr>
        <p:spPr bwMode="auto">
          <a:xfrm flipV="1">
            <a:off x="2048561" y="3548713"/>
            <a:ext cx="231502" cy="1680487"/>
          </a:xfrm>
          <a:prstGeom prst="straightConnector1">
            <a:avLst/>
          </a:prstGeom>
          <a:noFill/>
          <a:ln w="38100">
            <a:solidFill>
              <a:srgbClr val="33CC33"/>
            </a:solidFill>
            <a:round/>
            <a:headEnd/>
            <a:tailEnd type="oval" w="med" len="med"/>
          </a:ln>
        </p:spPr>
      </p:cxnSp>
      <p:sp>
        <p:nvSpPr>
          <p:cNvPr id="17431" name="Oval 22"/>
          <p:cNvSpPr>
            <a:spLocks noChangeArrowheads="1"/>
          </p:cNvSpPr>
          <p:nvPr/>
        </p:nvSpPr>
        <p:spPr bwMode="auto">
          <a:xfrm>
            <a:off x="3065052" y="2751144"/>
            <a:ext cx="259766" cy="519351"/>
          </a:xfrm>
          <a:prstGeom prst="ellipse">
            <a:avLst/>
          </a:prstGeom>
          <a:noFill/>
          <a:ln w="3175" algn="ctr">
            <a:noFill/>
            <a:round/>
            <a:headEnd/>
            <a:tailEnd/>
          </a:ln>
        </p:spPr>
        <p:txBody>
          <a:bodyPr wrap="none" anchor="ctr">
            <a:spAutoFit/>
          </a:bodyPr>
          <a:lstStyle/>
          <a:p>
            <a:endParaRPr lang="en-US">
              <a:solidFill>
                <a:srgbClr val="000000"/>
              </a:solidFill>
            </a:endParaRPr>
          </a:p>
        </p:txBody>
      </p:sp>
      <p:pic>
        <p:nvPicPr>
          <p:cNvPr id="17432" name="Picture 23" descr="D"/>
          <p:cNvPicPr>
            <a:picLocks noChangeAspect="1" noChangeArrowheads="1"/>
          </p:cNvPicPr>
          <p:nvPr/>
        </p:nvPicPr>
        <p:blipFill>
          <a:blip r:embed="rId4" cstate="print"/>
          <a:srcRect/>
          <a:stretch>
            <a:fillRect/>
          </a:stretch>
        </p:blipFill>
        <p:spPr bwMode="auto">
          <a:xfrm>
            <a:off x="5648561" y="1869406"/>
            <a:ext cx="3959343" cy="3084512"/>
          </a:xfrm>
          <a:prstGeom prst="rect">
            <a:avLst/>
          </a:prstGeom>
          <a:noFill/>
          <a:ln w="9525">
            <a:noFill/>
            <a:miter lim="800000"/>
            <a:headEnd/>
            <a:tailEnd/>
          </a:ln>
        </p:spPr>
      </p:pic>
      <p:graphicFrame>
        <p:nvGraphicFramePr>
          <p:cNvPr id="17410" name="Object 24"/>
          <p:cNvGraphicFramePr>
            <a:graphicFrameLocks noChangeAspect="1"/>
          </p:cNvGraphicFramePr>
          <p:nvPr/>
        </p:nvGraphicFramePr>
        <p:xfrm>
          <a:off x="6130102" y="4893593"/>
          <a:ext cx="3055879" cy="515938"/>
        </p:xfrm>
        <a:graphic>
          <a:graphicData uri="http://schemas.openxmlformats.org/presentationml/2006/ole">
            <mc:AlternateContent xmlns:mc="http://schemas.openxmlformats.org/markup-compatibility/2006">
              <mc:Choice xmlns:v="urn:schemas-microsoft-com:vml" Requires="v">
                <p:oleObj spid="_x0000_s170005" name="Equation" r:id="rId5" imgW="1562031" imgH="254092" progId="Equation.3">
                  <p:embed/>
                </p:oleObj>
              </mc:Choice>
              <mc:Fallback>
                <p:oleObj name="Equation" r:id="rId5" imgW="1562031" imgH="254092"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0102" y="4893593"/>
                        <a:ext cx="3055879"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3" name="Text Box 25"/>
          <p:cNvSpPr txBox="1">
            <a:spLocks noChangeArrowheads="1"/>
          </p:cNvSpPr>
          <p:nvPr/>
        </p:nvSpPr>
        <p:spPr bwMode="auto">
          <a:xfrm>
            <a:off x="1640632" y="3107984"/>
            <a:ext cx="532518" cy="279786"/>
          </a:xfrm>
          <a:prstGeom prst="rect">
            <a:avLst/>
          </a:prstGeom>
          <a:noFill/>
          <a:ln w="9525">
            <a:noFill/>
            <a:miter lim="800000"/>
            <a:headEnd/>
            <a:tailEnd/>
          </a:ln>
        </p:spPr>
        <p:txBody>
          <a:bodyPr wrap="none" tIns="18000">
            <a:spAutoFit/>
          </a:bodyPr>
          <a:lstStyle/>
          <a:p>
            <a:r>
              <a:rPr lang="de-DE" sz="1400" b="1" dirty="0">
                <a:solidFill>
                  <a:srgbClr val="FF0000"/>
                </a:solidFill>
                <a:latin typeface="Arial Unicode MS" pitchFamily="34" charset="-128"/>
              </a:rPr>
              <a:t>1.25</a:t>
            </a:r>
          </a:p>
        </p:txBody>
      </p:sp>
      <p:sp>
        <p:nvSpPr>
          <p:cNvPr id="17434" name="Text Box 26"/>
          <p:cNvSpPr txBox="1">
            <a:spLocks noChangeArrowheads="1"/>
          </p:cNvSpPr>
          <p:nvPr/>
        </p:nvSpPr>
        <p:spPr bwMode="auto">
          <a:xfrm>
            <a:off x="2225793" y="3609306"/>
            <a:ext cx="532518" cy="279786"/>
          </a:xfrm>
          <a:prstGeom prst="rect">
            <a:avLst/>
          </a:prstGeom>
          <a:noFill/>
          <a:ln w="9525">
            <a:noFill/>
            <a:miter lim="800000"/>
            <a:headEnd/>
            <a:tailEnd/>
          </a:ln>
        </p:spPr>
        <p:txBody>
          <a:bodyPr wrap="none" tIns="18000">
            <a:spAutoFit/>
          </a:bodyPr>
          <a:lstStyle/>
          <a:p>
            <a:r>
              <a:rPr lang="de-DE" sz="1400" b="1">
                <a:solidFill>
                  <a:srgbClr val="FFFFFF"/>
                </a:solidFill>
                <a:latin typeface="Arial Unicode MS" pitchFamily="34" charset="-128"/>
              </a:rPr>
              <a:t>0.13</a:t>
            </a:r>
          </a:p>
        </p:txBody>
      </p:sp>
      <p:sp>
        <p:nvSpPr>
          <p:cNvPr id="17435" name="Text Box 27"/>
          <p:cNvSpPr txBox="1">
            <a:spLocks noChangeArrowheads="1"/>
          </p:cNvSpPr>
          <p:nvPr/>
        </p:nvSpPr>
        <p:spPr bwMode="auto">
          <a:xfrm>
            <a:off x="1713678" y="4083969"/>
            <a:ext cx="532518" cy="279786"/>
          </a:xfrm>
          <a:prstGeom prst="rect">
            <a:avLst/>
          </a:prstGeom>
          <a:noFill/>
          <a:ln w="9525">
            <a:noFill/>
            <a:miter lim="800000"/>
            <a:headEnd/>
            <a:tailEnd/>
          </a:ln>
        </p:spPr>
        <p:txBody>
          <a:bodyPr wrap="none" tIns="18000">
            <a:spAutoFit/>
          </a:bodyPr>
          <a:lstStyle/>
          <a:p>
            <a:r>
              <a:rPr lang="de-DE" sz="1400" b="1">
                <a:solidFill>
                  <a:srgbClr val="FFFFFF"/>
                </a:solidFill>
                <a:latin typeface="Arial Unicode MS" pitchFamily="34" charset="-128"/>
              </a:rPr>
              <a:t>0.46</a:t>
            </a:r>
          </a:p>
        </p:txBody>
      </p:sp>
      <p:sp>
        <p:nvSpPr>
          <p:cNvPr id="17436" name="Text Box 28"/>
          <p:cNvSpPr txBox="1">
            <a:spLocks noChangeArrowheads="1"/>
          </p:cNvSpPr>
          <p:nvPr/>
        </p:nvSpPr>
        <p:spPr bwMode="auto">
          <a:xfrm>
            <a:off x="3123142" y="3147344"/>
            <a:ext cx="532518" cy="279786"/>
          </a:xfrm>
          <a:prstGeom prst="rect">
            <a:avLst/>
          </a:prstGeom>
          <a:noFill/>
          <a:ln w="9525">
            <a:noFill/>
            <a:miter lim="800000"/>
            <a:headEnd/>
            <a:tailEnd/>
          </a:ln>
        </p:spPr>
        <p:txBody>
          <a:bodyPr wrap="none" tIns="18000">
            <a:spAutoFit/>
          </a:bodyPr>
          <a:lstStyle/>
          <a:p>
            <a:r>
              <a:rPr lang="de-DE" sz="1400" b="1">
                <a:solidFill>
                  <a:srgbClr val="FFFFFF"/>
                </a:solidFill>
                <a:latin typeface="Arial Unicode MS" pitchFamily="34" charset="-128"/>
              </a:rPr>
              <a:t>0.39</a:t>
            </a:r>
          </a:p>
        </p:txBody>
      </p:sp>
      <p:sp>
        <p:nvSpPr>
          <p:cNvPr id="17437" name="Text Box 29"/>
          <p:cNvSpPr txBox="1">
            <a:spLocks noChangeArrowheads="1"/>
          </p:cNvSpPr>
          <p:nvPr/>
        </p:nvSpPr>
        <p:spPr bwMode="auto">
          <a:xfrm>
            <a:off x="2374078" y="2890169"/>
            <a:ext cx="532518" cy="279786"/>
          </a:xfrm>
          <a:prstGeom prst="rect">
            <a:avLst/>
          </a:prstGeom>
          <a:noFill/>
          <a:ln w="9525">
            <a:noFill/>
            <a:miter lim="800000"/>
            <a:headEnd/>
            <a:tailEnd/>
          </a:ln>
        </p:spPr>
        <p:txBody>
          <a:bodyPr wrap="none" tIns="18000">
            <a:spAutoFit/>
          </a:bodyPr>
          <a:lstStyle/>
          <a:p>
            <a:r>
              <a:rPr lang="de-DE" sz="1400" b="1">
                <a:solidFill>
                  <a:srgbClr val="FFFFFF"/>
                </a:solidFill>
                <a:latin typeface="Arial Unicode MS" pitchFamily="34" charset="-128"/>
              </a:rPr>
              <a:t>0.26</a:t>
            </a:r>
          </a:p>
        </p:txBody>
      </p:sp>
      <p:sp>
        <p:nvSpPr>
          <p:cNvPr id="17438" name="Text Box 30"/>
          <p:cNvSpPr txBox="1">
            <a:spLocks noChangeArrowheads="1"/>
          </p:cNvSpPr>
          <p:nvPr/>
        </p:nvSpPr>
        <p:spPr bwMode="auto">
          <a:xfrm>
            <a:off x="2101968" y="4437112"/>
            <a:ext cx="532518" cy="279786"/>
          </a:xfrm>
          <a:prstGeom prst="rect">
            <a:avLst/>
          </a:prstGeom>
          <a:noFill/>
          <a:ln w="9525">
            <a:noFill/>
            <a:miter lim="800000"/>
            <a:headEnd/>
            <a:tailEnd/>
          </a:ln>
        </p:spPr>
        <p:txBody>
          <a:bodyPr wrap="none" tIns="18000">
            <a:spAutoFit/>
          </a:bodyPr>
          <a:lstStyle/>
          <a:p>
            <a:r>
              <a:rPr lang="de-DE" sz="1400" b="1">
                <a:solidFill>
                  <a:srgbClr val="33CC33"/>
                </a:solidFill>
                <a:latin typeface="Arial Unicode MS" pitchFamily="34" charset="-128"/>
              </a:rPr>
              <a:t>0.50</a:t>
            </a:r>
          </a:p>
        </p:txBody>
      </p:sp>
      <p:sp>
        <p:nvSpPr>
          <p:cNvPr id="17439" name="Text Box 31"/>
          <p:cNvSpPr txBox="1">
            <a:spLocks noChangeArrowheads="1"/>
          </p:cNvSpPr>
          <p:nvPr/>
        </p:nvSpPr>
        <p:spPr bwMode="auto">
          <a:xfrm>
            <a:off x="704528" y="3466431"/>
            <a:ext cx="532518" cy="279786"/>
          </a:xfrm>
          <a:prstGeom prst="rect">
            <a:avLst/>
          </a:prstGeom>
          <a:noFill/>
          <a:ln w="9525">
            <a:noFill/>
            <a:miter lim="800000"/>
            <a:headEnd/>
            <a:tailEnd/>
          </a:ln>
        </p:spPr>
        <p:txBody>
          <a:bodyPr wrap="none" tIns="18000">
            <a:spAutoFit/>
          </a:bodyPr>
          <a:lstStyle/>
          <a:p>
            <a:r>
              <a:rPr lang="de-DE" sz="1400" b="1" dirty="0">
                <a:solidFill>
                  <a:srgbClr val="000000"/>
                </a:solidFill>
                <a:latin typeface="Arial Unicode MS" pitchFamily="34" charset="-128"/>
              </a:rPr>
              <a:t>0.26</a:t>
            </a:r>
          </a:p>
        </p:txBody>
      </p:sp>
      <p:sp>
        <p:nvSpPr>
          <p:cNvPr id="17440" name="Text Box 32"/>
          <p:cNvSpPr txBox="1">
            <a:spLocks noChangeArrowheads="1"/>
          </p:cNvSpPr>
          <p:nvPr/>
        </p:nvSpPr>
        <p:spPr bwMode="auto">
          <a:xfrm>
            <a:off x="1427605" y="1809081"/>
            <a:ext cx="532518" cy="279786"/>
          </a:xfrm>
          <a:prstGeom prst="rect">
            <a:avLst/>
          </a:prstGeom>
          <a:noFill/>
          <a:ln w="9525">
            <a:noFill/>
            <a:miter lim="800000"/>
            <a:headEnd/>
            <a:tailEnd/>
          </a:ln>
        </p:spPr>
        <p:txBody>
          <a:bodyPr wrap="none" tIns="18000">
            <a:spAutoFit/>
          </a:bodyPr>
          <a:lstStyle/>
          <a:p>
            <a:r>
              <a:rPr lang="de-DE" sz="1400" b="1">
                <a:solidFill>
                  <a:srgbClr val="000000"/>
                </a:solidFill>
                <a:latin typeface="Arial Unicode MS" pitchFamily="34" charset="-128"/>
              </a:rPr>
              <a:t>0.10</a:t>
            </a:r>
          </a:p>
        </p:txBody>
      </p:sp>
      <p:sp>
        <p:nvSpPr>
          <p:cNvPr id="17441" name="Line 33"/>
          <p:cNvSpPr>
            <a:spLocks noChangeShapeType="1"/>
          </p:cNvSpPr>
          <p:nvPr/>
        </p:nvSpPr>
        <p:spPr bwMode="auto">
          <a:xfrm>
            <a:off x="7588485" y="1882106"/>
            <a:ext cx="0" cy="2735262"/>
          </a:xfrm>
          <a:prstGeom prst="line">
            <a:avLst/>
          </a:prstGeom>
          <a:noFill/>
          <a:ln w="9525">
            <a:solidFill>
              <a:schemeClr val="tx1"/>
            </a:solidFill>
            <a:prstDash val="dash"/>
            <a:round/>
            <a:headEnd/>
            <a:tailEnd/>
          </a:ln>
        </p:spPr>
        <p:txBody>
          <a:bodyPr>
            <a:spAutoFit/>
          </a:bodyPr>
          <a:lstStyle/>
          <a:p>
            <a:endParaRPr lang="en-US">
              <a:solidFill>
                <a:srgbClr val="000000"/>
              </a:solidFill>
            </a:endParaRPr>
          </a:p>
        </p:txBody>
      </p:sp>
      <p:sp>
        <p:nvSpPr>
          <p:cNvPr id="17442" name="Text Box 34"/>
          <p:cNvSpPr txBox="1">
            <a:spLocks noChangeArrowheads="1"/>
          </p:cNvSpPr>
          <p:nvPr/>
        </p:nvSpPr>
        <p:spPr bwMode="auto">
          <a:xfrm>
            <a:off x="7041210" y="1610643"/>
            <a:ext cx="1396536" cy="369332"/>
          </a:xfrm>
          <a:prstGeom prst="rect">
            <a:avLst/>
          </a:prstGeom>
          <a:noFill/>
          <a:ln w="9525" algn="ctr">
            <a:noFill/>
            <a:miter lim="800000"/>
            <a:headEnd/>
            <a:tailEnd/>
          </a:ln>
        </p:spPr>
        <p:txBody>
          <a:bodyPr wrap="none">
            <a:spAutoFit/>
          </a:bodyPr>
          <a:lstStyle/>
          <a:p>
            <a:pPr eaLnBrk="0" hangingPunct="0">
              <a:spcBef>
                <a:spcPct val="50000"/>
              </a:spcBef>
            </a:pPr>
            <a:r>
              <a:rPr lang="en-GB" b="0">
                <a:solidFill>
                  <a:srgbClr val="000000"/>
                </a:solidFill>
                <a:latin typeface="Arial Unicode MS" pitchFamily="34" charset="-128"/>
                <a:ea typeface="Arial Unicode MS" pitchFamily="34" charset="-128"/>
                <a:cs typeface="Arial Unicode MS" pitchFamily="34" charset="-128"/>
              </a:rPr>
              <a:t>MAP = 1.25</a:t>
            </a:r>
            <a:endParaRPr lang="en-US" b="0">
              <a:solidFill>
                <a:srgbClr val="000000"/>
              </a:solidFill>
              <a:latin typeface="Arial Unicode MS" pitchFamily="34" charset="-128"/>
              <a:ea typeface="Arial Unicode MS" pitchFamily="34" charset="-128"/>
              <a:cs typeface="Arial Unicode MS" pitchFamily="34" charset="-128"/>
            </a:endParaRPr>
          </a:p>
        </p:txBody>
      </p:sp>
      <p:sp>
        <p:nvSpPr>
          <p:cNvPr id="40" name="Title 24"/>
          <p:cNvSpPr>
            <a:spLocks noGrp="1"/>
          </p:cNvSpPr>
          <p:nvPr>
            <p:ph type="title"/>
          </p:nvPr>
        </p:nvSpPr>
        <p:spPr>
          <a:xfrm>
            <a:off x="572400" y="3"/>
            <a:ext cx="8925967" cy="709572"/>
          </a:xfrm>
        </p:spPr>
        <p:txBody>
          <a:bodyPr/>
          <a:lstStyle/>
          <a:p>
            <a:r>
              <a:rPr lang="en-GB" dirty="0" smtClean="0"/>
              <a:t>Parameter inference</a:t>
            </a:r>
            <a:endParaRPr lang="en-GB" dirty="0"/>
          </a:p>
        </p:txBody>
      </p:sp>
      <p:sp>
        <p:nvSpPr>
          <p:cNvPr id="37" name="Text Box 35"/>
          <p:cNvSpPr txBox="1">
            <a:spLocks noChangeArrowheads="1"/>
          </p:cNvSpPr>
          <p:nvPr/>
        </p:nvSpPr>
        <p:spPr bwMode="auto">
          <a:xfrm>
            <a:off x="632520" y="6525344"/>
            <a:ext cx="3566465" cy="323165"/>
          </a:xfrm>
          <a:prstGeom prst="rect">
            <a:avLst/>
          </a:prstGeom>
          <a:noFill/>
          <a:ln w="9525">
            <a:noFill/>
            <a:miter lim="800000"/>
            <a:headEnd/>
            <a:tailEnd/>
          </a:ln>
        </p:spPr>
        <p:txBody>
          <a:bodyPr>
            <a:spAutoFit/>
          </a:bodyPr>
          <a:lstStyle/>
          <a:p>
            <a:pPr eaLnBrk="0" hangingPunct="0"/>
            <a:r>
              <a:rPr lang="de-DE" sz="1500" b="0" dirty="0">
                <a:solidFill>
                  <a:srgbClr val="000000"/>
                </a:solidFill>
                <a:latin typeface="Times New Roman" pitchFamily="18" charset="0"/>
              </a:rPr>
              <a:t>Stephan et al. 2008, </a:t>
            </a:r>
            <a:r>
              <a:rPr lang="de-DE" sz="1500" b="0" i="1" dirty="0">
                <a:solidFill>
                  <a:srgbClr val="000000"/>
                </a:solidFill>
                <a:latin typeface="Times New Roman" pitchFamily="18" charset="0"/>
              </a:rPr>
              <a:t>NeuroImage</a:t>
            </a:r>
            <a:endParaRPr lang="en-US" sz="1500" b="0" i="1" dirty="0">
              <a:solidFill>
                <a:srgbClr val="000000"/>
              </a:solidFill>
              <a:latin typeface="Times New Roman" pitchFamily="18" charset="0"/>
            </a:endParaRPr>
          </a:p>
        </p:txBody>
      </p:sp>
    </p:spTree>
    <p:extLst>
      <p:ext uri="{BB962C8B-B14F-4D97-AF65-F5344CB8AC3E}">
        <p14:creationId xmlns:p14="http://schemas.microsoft.com/office/powerpoint/2010/main" val="15254868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553164" y="1774973"/>
            <a:ext cx="6802731" cy="4678363"/>
          </a:xfrm>
          <a:prstGeom prst="rect">
            <a:avLst/>
          </a:prstGeom>
          <a:noFill/>
          <a:ln w="9525" algn="ctr">
            <a:noFill/>
            <a:miter lim="800000"/>
            <a:headEnd/>
            <a:tailEnd/>
          </a:ln>
        </p:spPr>
      </p:pic>
      <p:sp>
        <p:nvSpPr>
          <p:cNvPr id="48131" name="Line 3"/>
          <p:cNvSpPr>
            <a:spLocks noChangeShapeType="1"/>
          </p:cNvSpPr>
          <p:nvPr/>
        </p:nvSpPr>
        <p:spPr bwMode="auto">
          <a:xfrm>
            <a:off x="8473605" y="1712342"/>
            <a:ext cx="220133" cy="0"/>
          </a:xfrm>
          <a:prstGeom prst="line">
            <a:avLst/>
          </a:prstGeom>
          <a:noFill/>
          <a:ln w="38100">
            <a:solidFill>
              <a:srgbClr val="333399"/>
            </a:solidFill>
            <a:round/>
            <a:headEnd/>
            <a:tailEnd/>
          </a:ln>
        </p:spPr>
        <p:txBody>
          <a:bodyPr/>
          <a:lstStyle/>
          <a:p>
            <a:endParaRPr lang="en-US">
              <a:solidFill>
                <a:srgbClr val="000000"/>
              </a:solidFill>
            </a:endParaRPr>
          </a:p>
        </p:txBody>
      </p:sp>
      <p:sp>
        <p:nvSpPr>
          <p:cNvPr id="48132" name="Line 4"/>
          <p:cNvSpPr>
            <a:spLocks noChangeShapeType="1"/>
          </p:cNvSpPr>
          <p:nvPr/>
        </p:nvSpPr>
        <p:spPr bwMode="auto">
          <a:xfrm>
            <a:off x="8473605" y="2017142"/>
            <a:ext cx="220133" cy="0"/>
          </a:xfrm>
          <a:prstGeom prst="line">
            <a:avLst/>
          </a:prstGeom>
          <a:noFill/>
          <a:ln w="38100">
            <a:solidFill>
              <a:srgbClr val="008000"/>
            </a:solidFill>
            <a:round/>
            <a:headEnd/>
            <a:tailEnd/>
          </a:ln>
        </p:spPr>
        <p:txBody>
          <a:bodyPr/>
          <a:lstStyle/>
          <a:p>
            <a:endParaRPr lang="en-US">
              <a:solidFill>
                <a:srgbClr val="000000"/>
              </a:solidFill>
            </a:endParaRPr>
          </a:p>
        </p:txBody>
      </p:sp>
      <p:sp>
        <p:nvSpPr>
          <p:cNvPr id="48133" name="Line 5"/>
          <p:cNvSpPr>
            <a:spLocks noChangeShapeType="1"/>
          </p:cNvSpPr>
          <p:nvPr/>
        </p:nvSpPr>
        <p:spPr bwMode="auto">
          <a:xfrm>
            <a:off x="8473605" y="2321942"/>
            <a:ext cx="220133"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48134" name="Text Box 6"/>
          <p:cNvSpPr txBox="1">
            <a:spLocks noChangeArrowheads="1"/>
          </p:cNvSpPr>
          <p:nvPr/>
        </p:nvSpPr>
        <p:spPr bwMode="auto">
          <a:xfrm>
            <a:off x="8699854" y="1498030"/>
            <a:ext cx="446381" cy="366712"/>
          </a:xfrm>
          <a:prstGeom prst="rect">
            <a:avLst/>
          </a:prstGeom>
          <a:noFill/>
          <a:ln w="9525">
            <a:noFill/>
            <a:miter lim="800000"/>
            <a:headEnd/>
            <a:tailEnd/>
          </a:ln>
        </p:spPr>
        <p:txBody>
          <a:bodyPr wrap="none">
            <a:spAutoFit/>
          </a:bodyPr>
          <a:lstStyle/>
          <a:p>
            <a:pPr eaLnBrk="0" hangingPunct="0"/>
            <a:r>
              <a:rPr lang="en-GB" sz="1800" b="0">
                <a:solidFill>
                  <a:srgbClr val="000000"/>
                </a:solidFill>
              </a:rPr>
              <a:t>V1</a:t>
            </a:r>
            <a:endParaRPr lang="en-US" sz="1800" b="0">
              <a:solidFill>
                <a:srgbClr val="000000"/>
              </a:solidFill>
            </a:endParaRPr>
          </a:p>
        </p:txBody>
      </p:sp>
      <p:sp>
        <p:nvSpPr>
          <p:cNvPr id="48135" name="Text Box 7"/>
          <p:cNvSpPr txBox="1">
            <a:spLocks noChangeArrowheads="1"/>
          </p:cNvSpPr>
          <p:nvPr/>
        </p:nvSpPr>
        <p:spPr bwMode="auto">
          <a:xfrm>
            <a:off x="8693739" y="1836168"/>
            <a:ext cx="446381"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V5</a:t>
            </a:r>
            <a:endParaRPr lang="en-US" sz="1800" b="0">
              <a:solidFill>
                <a:srgbClr val="000000"/>
              </a:solidFill>
            </a:endParaRPr>
          </a:p>
        </p:txBody>
      </p:sp>
      <p:sp>
        <p:nvSpPr>
          <p:cNvPr id="48136" name="Text Box 8"/>
          <p:cNvSpPr txBox="1">
            <a:spLocks noChangeArrowheads="1"/>
          </p:cNvSpPr>
          <p:nvPr/>
        </p:nvSpPr>
        <p:spPr bwMode="auto">
          <a:xfrm>
            <a:off x="8693738" y="2140968"/>
            <a:ext cx="545342" cy="369332"/>
          </a:xfrm>
          <a:prstGeom prst="rect">
            <a:avLst/>
          </a:prstGeom>
          <a:noFill/>
          <a:ln w="9525">
            <a:noFill/>
            <a:miter lim="800000"/>
            <a:headEnd/>
            <a:tailEnd/>
          </a:ln>
        </p:spPr>
        <p:txBody>
          <a:bodyPr wrap="none">
            <a:spAutoFit/>
          </a:bodyPr>
          <a:lstStyle/>
          <a:p>
            <a:pPr eaLnBrk="0" hangingPunct="0"/>
            <a:r>
              <a:rPr lang="en-GB" sz="1800" b="0">
                <a:solidFill>
                  <a:srgbClr val="000000"/>
                </a:solidFill>
              </a:rPr>
              <a:t>PPC</a:t>
            </a:r>
            <a:endParaRPr lang="en-US" sz="1800" b="0">
              <a:solidFill>
                <a:srgbClr val="000000"/>
              </a:solidFill>
            </a:endParaRPr>
          </a:p>
        </p:txBody>
      </p:sp>
      <p:sp>
        <p:nvSpPr>
          <p:cNvPr id="48137" name="Line 9"/>
          <p:cNvSpPr>
            <a:spLocks noChangeShapeType="1"/>
          </p:cNvSpPr>
          <p:nvPr/>
        </p:nvSpPr>
        <p:spPr bwMode="auto">
          <a:xfrm>
            <a:off x="8473605" y="3098230"/>
            <a:ext cx="220133" cy="0"/>
          </a:xfrm>
          <a:prstGeom prst="line">
            <a:avLst/>
          </a:prstGeom>
          <a:noFill/>
          <a:ln w="28575">
            <a:solidFill>
              <a:srgbClr val="000000"/>
            </a:solidFill>
            <a:prstDash val="sysDot"/>
            <a:round/>
            <a:headEnd/>
            <a:tailEnd/>
          </a:ln>
        </p:spPr>
        <p:txBody>
          <a:bodyPr/>
          <a:lstStyle/>
          <a:p>
            <a:endParaRPr lang="en-US">
              <a:solidFill>
                <a:srgbClr val="000000"/>
              </a:solidFill>
            </a:endParaRPr>
          </a:p>
        </p:txBody>
      </p:sp>
      <p:sp>
        <p:nvSpPr>
          <p:cNvPr id="48138" name="Text Box 10"/>
          <p:cNvSpPr txBox="1">
            <a:spLocks noChangeArrowheads="1"/>
          </p:cNvSpPr>
          <p:nvPr/>
        </p:nvSpPr>
        <p:spPr bwMode="auto">
          <a:xfrm>
            <a:off x="8693739" y="2906143"/>
            <a:ext cx="1082322"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observed</a:t>
            </a:r>
            <a:endParaRPr lang="en-US" sz="1800" b="0">
              <a:solidFill>
                <a:srgbClr val="000000"/>
              </a:solidFill>
            </a:endParaRPr>
          </a:p>
        </p:txBody>
      </p:sp>
      <p:sp>
        <p:nvSpPr>
          <p:cNvPr id="48139" name="Line 11"/>
          <p:cNvSpPr>
            <a:spLocks noChangeShapeType="1"/>
          </p:cNvSpPr>
          <p:nvPr/>
        </p:nvSpPr>
        <p:spPr bwMode="auto">
          <a:xfrm>
            <a:off x="8473605" y="3380805"/>
            <a:ext cx="220133"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8140" name="Text Box 12"/>
          <p:cNvSpPr txBox="1">
            <a:spLocks noChangeArrowheads="1"/>
          </p:cNvSpPr>
          <p:nvPr/>
        </p:nvSpPr>
        <p:spPr bwMode="auto">
          <a:xfrm>
            <a:off x="8693739" y="3188718"/>
            <a:ext cx="693460" cy="369332"/>
          </a:xfrm>
          <a:prstGeom prst="rect">
            <a:avLst/>
          </a:prstGeom>
          <a:noFill/>
          <a:ln w="9525">
            <a:noFill/>
            <a:miter lim="800000"/>
            <a:headEnd/>
            <a:tailEnd/>
          </a:ln>
        </p:spPr>
        <p:txBody>
          <a:bodyPr wrap="none">
            <a:spAutoFit/>
          </a:bodyPr>
          <a:lstStyle/>
          <a:p>
            <a:pPr eaLnBrk="0" hangingPunct="0"/>
            <a:r>
              <a:rPr lang="en-GB" sz="1800" b="0">
                <a:solidFill>
                  <a:srgbClr val="000000"/>
                </a:solidFill>
              </a:rPr>
              <a:t>fitted</a:t>
            </a:r>
            <a:endParaRPr lang="en-US" sz="1800" b="0">
              <a:solidFill>
                <a:srgbClr val="000000"/>
              </a:solidFill>
            </a:endParaRPr>
          </a:p>
        </p:txBody>
      </p:sp>
      <p:sp>
        <p:nvSpPr>
          <p:cNvPr id="1836045" name="Text Box 13"/>
          <p:cNvSpPr txBox="1">
            <a:spLocks noChangeArrowheads="1"/>
          </p:cNvSpPr>
          <p:nvPr/>
        </p:nvSpPr>
        <p:spPr bwMode="auto">
          <a:xfrm>
            <a:off x="2869377" y="1052736"/>
            <a:ext cx="1074333" cy="646331"/>
          </a:xfrm>
          <a:prstGeom prst="rect">
            <a:avLst/>
          </a:prstGeom>
          <a:noFill/>
          <a:ln w="9525">
            <a:noFill/>
            <a:miter lim="800000"/>
            <a:headEnd/>
            <a:tailEnd/>
          </a:ln>
        </p:spPr>
        <p:txBody>
          <a:bodyPr wrap="none">
            <a:spAutoFit/>
          </a:bodyPr>
          <a:lstStyle/>
          <a:p>
            <a:pPr eaLnBrk="0" hangingPunct="0"/>
            <a:r>
              <a:rPr lang="en-GB" sz="1800" dirty="0">
                <a:solidFill>
                  <a:srgbClr val="008000"/>
                </a:solidFill>
              </a:rPr>
              <a:t>motion &amp;</a:t>
            </a:r>
          </a:p>
          <a:p>
            <a:pPr eaLnBrk="0" hangingPunct="0"/>
            <a:r>
              <a:rPr lang="en-GB" sz="1800" dirty="0">
                <a:solidFill>
                  <a:srgbClr val="008000"/>
                </a:solidFill>
              </a:rPr>
              <a:t>attention</a:t>
            </a:r>
            <a:endParaRPr lang="en-US" sz="1800" dirty="0">
              <a:solidFill>
                <a:srgbClr val="008000"/>
              </a:solidFill>
            </a:endParaRPr>
          </a:p>
        </p:txBody>
      </p:sp>
      <p:sp>
        <p:nvSpPr>
          <p:cNvPr id="1836046" name="Text Box 14"/>
          <p:cNvSpPr txBox="1">
            <a:spLocks noChangeArrowheads="1"/>
          </p:cNvSpPr>
          <p:nvPr/>
        </p:nvSpPr>
        <p:spPr bwMode="auto">
          <a:xfrm>
            <a:off x="4112213" y="1060673"/>
            <a:ext cx="1346459" cy="646331"/>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no attention</a:t>
            </a:r>
            <a:endParaRPr lang="en-US" sz="1800">
              <a:solidFill>
                <a:srgbClr val="008000"/>
              </a:solidFill>
            </a:endParaRPr>
          </a:p>
        </p:txBody>
      </p:sp>
      <p:sp>
        <p:nvSpPr>
          <p:cNvPr id="1836047" name="Line 15"/>
          <p:cNvSpPr>
            <a:spLocks noChangeShapeType="1"/>
          </p:cNvSpPr>
          <p:nvPr/>
        </p:nvSpPr>
        <p:spPr bwMode="auto">
          <a:xfrm>
            <a:off x="3491559" y="1700437"/>
            <a:ext cx="874419" cy="852487"/>
          </a:xfrm>
          <a:prstGeom prst="line">
            <a:avLst/>
          </a:prstGeom>
          <a:noFill/>
          <a:ln w="28575">
            <a:solidFill>
              <a:srgbClr val="008000"/>
            </a:solidFill>
            <a:round/>
            <a:headEnd/>
            <a:tailEnd type="triangle" w="med" len="med"/>
          </a:ln>
        </p:spPr>
        <p:txBody>
          <a:bodyPr/>
          <a:lstStyle/>
          <a:p>
            <a:endParaRPr lang="en-US">
              <a:solidFill>
                <a:srgbClr val="000000"/>
              </a:solidFill>
            </a:endParaRPr>
          </a:p>
        </p:txBody>
      </p:sp>
      <p:sp>
        <p:nvSpPr>
          <p:cNvPr id="1836048" name="Line 16"/>
          <p:cNvSpPr>
            <a:spLocks noChangeShapeType="1"/>
          </p:cNvSpPr>
          <p:nvPr/>
        </p:nvSpPr>
        <p:spPr bwMode="auto">
          <a:xfrm flipH="1">
            <a:off x="4659489" y="1700437"/>
            <a:ext cx="154400" cy="1462087"/>
          </a:xfrm>
          <a:prstGeom prst="line">
            <a:avLst/>
          </a:prstGeom>
          <a:noFill/>
          <a:ln w="28575">
            <a:solidFill>
              <a:srgbClr val="008000"/>
            </a:solidFill>
            <a:round/>
            <a:headEnd/>
            <a:tailEnd type="triangle" w="med" len="med"/>
          </a:ln>
        </p:spPr>
        <p:txBody>
          <a:bodyPr/>
          <a:lstStyle/>
          <a:p>
            <a:endParaRPr lang="en-US">
              <a:solidFill>
                <a:srgbClr val="000000"/>
              </a:solidFill>
            </a:endParaRPr>
          </a:p>
        </p:txBody>
      </p:sp>
      <p:sp>
        <p:nvSpPr>
          <p:cNvPr id="1836049" name="Text Box 17"/>
          <p:cNvSpPr txBox="1">
            <a:spLocks noChangeArrowheads="1"/>
          </p:cNvSpPr>
          <p:nvPr/>
        </p:nvSpPr>
        <p:spPr bwMode="auto">
          <a:xfrm>
            <a:off x="5466645" y="1052736"/>
            <a:ext cx="735009" cy="646331"/>
          </a:xfrm>
          <a:prstGeom prst="rect">
            <a:avLst/>
          </a:prstGeom>
          <a:noFill/>
          <a:ln w="9525">
            <a:noFill/>
            <a:miter lim="800000"/>
            <a:headEnd/>
            <a:tailEnd/>
          </a:ln>
        </p:spPr>
        <p:txBody>
          <a:bodyPr wrap="none">
            <a:spAutoFit/>
          </a:bodyPr>
          <a:lstStyle/>
          <a:p>
            <a:pPr eaLnBrk="0" hangingPunct="0"/>
            <a:r>
              <a:rPr lang="en-GB" sz="1800">
                <a:solidFill>
                  <a:srgbClr val="008000"/>
                </a:solidFill>
              </a:rPr>
              <a:t>static </a:t>
            </a:r>
          </a:p>
          <a:p>
            <a:pPr eaLnBrk="0" hangingPunct="0"/>
            <a:r>
              <a:rPr lang="en-GB" sz="1800">
                <a:solidFill>
                  <a:srgbClr val="008000"/>
                </a:solidFill>
              </a:rPr>
              <a:t>dots</a:t>
            </a:r>
            <a:endParaRPr lang="en-US" sz="1800">
              <a:solidFill>
                <a:srgbClr val="008000"/>
              </a:solidFill>
            </a:endParaRPr>
          </a:p>
        </p:txBody>
      </p:sp>
      <p:sp>
        <p:nvSpPr>
          <p:cNvPr id="1836050" name="Line 18"/>
          <p:cNvSpPr>
            <a:spLocks noChangeShapeType="1"/>
          </p:cNvSpPr>
          <p:nvPr/>
        </p:nvSpPr>
        <p:spPr bwMode="auto">
          <a:xfrm flipH="1">
            <a:off x="4806244" y="1638523"/>
            <a:ext cx="733778" cy="2590800"/>
          </a:xfrm>
          <a:prstGeom prst="line">
            <a:avLst/>
          </a:prstGeom>
          <a:noFill/>
          <a:ln w="28575">
            <a:solidFill>
              <a:srgbClr val="008000"/>
            </a:solidFill>
            <a:round/>
            <a:headEnd/>
            <a:tailEnd type="triangle" w="med" len="med"/>
          </a:ln>
        </p:spPr>
        <p:txBody>
          <a:bodyPr/>
          <a:lstStyle/>
          <a:p>
            <a:endParaRPr lang="en-US">
              <a:solidFill>
                <a:srgbClr val="000000"/>
              </a:solidFill>
            </a:endParaRPr>
          </a:p>
        </p:txBody>
      </p:sp>
      <p:sp>
        <p:nvSpPr>
          <p:cNvPr id="22" name="Title 24"/>
          <p:cNvSpPr>
            <a:spLocks noGrp="1"/>
          </p:cNvSpPr>
          <p:nvPr>
            <p:ph type="title"/>
          </p:nvPr>
        </p:nvSpPr>
        <p:spPr>
          <a:xfrm>
            <a:off x="572400" y="3"/>
            <a:ext cx="8925967" cy="709572"/>
          </a:xfrm>
        </p:spPr>
        <p:txBody>
          <a:bodyPr/>
          <a:lstStyle/>
          <a:p>
            <a:r>
              <a:rPr lang="en-GB" dirty="0" smtClean="0"/>
              <a:t>Data fits</a:t>
            </a:r>
            <a:endParaRPr lang="en-GB" dirty="0"/>
          </a:p>
        </p:txBody>
      </p:sp>
    </p:spTree>
    <p:extLst>
      <p:ext uri="{BB962C8B-B14F-4D97-AF65-F5344CB8AC3E}">
        <p14:creationId xmlns:p14="http://schemas.microsoft.com/office/powerpoint/2010/main" val="3953922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6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60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60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6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60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6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45" grpId="0"/>
      <p:bldP spid="1836046" grpId="0"/>
      <p:bldP spid="1836047" grpId="0" animBg="1"/>
      <p:bldP spid="1836048" grpId="0" animBg="1"/>
      <p:bldP spid="1836049" grpId="0"/>
      <p:bldP spid="183605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quarter" idx="1"/>
          </p:nvPr>
        </p:nvSpPr>
        <p:spPr>
          <a:xfrm>
            <a:off x="570586" y="1268760"/>
            <a:ext cx="8925967" cy="5073517"/>
          </a:xfrm>
        </p:spPr>
        <p:txBody>
          <a:bodyPr/>
          <a:lstStyle/>
          <a:p>
            <a:r>
              <a:rPr lang="en-US" dirty="0" smtClean="0">
                <a:latin typeface="+mn-lt"/>
                <a:ea typeface="Arial Unicode MS" pitchFamily="34" charset="-128"/>
                <a:cs typeface="Arial Unicode MS" pitchFamily="34" charset="-128"/>
              </a:rPr>
              <a:t>Specific sensory stimuli lead to unusual, additional experiences</a:t>
            </a:r>
          </a:p>
          <a:p>
            <a:r>
              <a:rPr lang="en-US" dirty="0" smtClean="0">
                <a:latin typeface="+mn-lt"/>
                <a:ea typeface="Arial Unicode MS" pitchFamily="34" charset="-128"/>
                <a:cs typeface="Arial Unicode MS" pitchFamily="34" charset="-128"/>
              </a:rPr>
              <a:t>Grapheme-color </a:t>
            </a:r>
            <a:r>
              <a:rPr lang="en-US" dirty="0" err="1" smtClean="0">
                <a:latin typeface="+mn-lt"/>
                <a:ea typeface="Arial Unicode MS" pitchFamily="34" charset="-128"/>
                <a:cs typeface="Arial Unicode MS" pitchFamily="34" charset="-128"/>
              </a:rPr>
              <a:t>synesthesia</a:t>
            </a:r>
            <a:r>
              <a:rPr lang="en-US" dirty="0" smtClean="0">
                <a:latin typeface="+mn-lt"/>
                <a:ea typeface="Arial Unicode MS" pitchFamily="34" charset="-128"/>
                <a:cs typeface="Arial Unicode MS" pitchFamily="34" charset="-128"/>
              </a:rPr>
              <a:t>: </a:t>
            </a:r>
            <a:r>
              <a:rPr lang="en-US" b="1" dirty="0" smtClean="0">
                <a:solidFill>
                  <a:srgbClr val="0000FF"/>
                </a:solidFill>
                <a:latin typeface="+mn-lt"/>
                <a:ea typeface="Arial Unicode MS" pitchFamily="34" charset="-128"/>
                <a:cs typeface="Arial Unicode MS" pitchFamily="34" charset="-128"/>
              </a:rPr>
              <a:t>c</a:t>
            </a:r>
            <a:r>
              <a:rPr lang="en-US" b="1" dirty="0" smtClean="0">
                <a:solidFill>
                  <a:srgbClr val="C82E22"/>
                </a:solidFill>
                <a:latin typeface="+mn-lt"/>
                <a:ea typeface="Arial Unicode MS" pitchFamily="34" charset="-128"/>
                <a:cs typeface="Arial Unicode MS" pitchFamily="34" charset="-128"/>
              </a:rPr>
              <a:t>o</a:t>
            </a:r>
            <a:r>
              <a:rPr lang="en-US" b="1" dirty="0" smtClean="0">
                <a:latin typeface="+mn-lt"/>
                <a:ea typeface="Arial Unicode MS" pitchFamily="34" charset="-128"/>
                <a:cs typeface="Arial Unicode MS" pitchFamily="34" charset="-128"/>
              </a:rPr>
              <a:t>l</a:t>
            </a:r>
            <a:r>
              <a:rPr lang="en-US" b="1" dirty="0" smtClean="0">
                <a:solidFill>
                  <a:srgbClr val="C82E22"/>
                </a:solidFill>
                <a:latin typeface="+mn-lt"/>
                <a:ea typeface="Arial Unicode MS" pitchFamily="34" charset="-128"/>
                <a:cs typeface="Arial Unicode MS" pitchFamily="34" charset="-128"/>
              </a:rPr>
              <a:t>o</a:t>
            </a:r>
            <a:r>
              <a:rPr lang="en-US" b="1" dirty="0" smtClean="0">
                <a:solidFill>
                  <a:srgbClr val="00FF00"/>
                </a:solidFill>
                <a:latin typeface="+mn-lt"/>
                <a:ea typeface="Arial Unicode MS" pitchFamily="34" charset="-128"/>
                <a:cs typeface="Arial Unicode MS" pitchFamily="34" charset="-128"/>
              </a:rPr>
              <a:t>r</a:t>
            </a:r>
            <a:r>
              <a:rPr lang="en-US" b="1" dirty="0" smtClean="0">
                <a:latin typeface="+mn-lt"/>
                <a:ea typeface="Arial Unicode MS" pitchFamily="34" charset="-128"/>
                <a:cs typeface="Arial Unicode MS" pitchFamily="34" charset="-128"/>
              </a:rPr>
              <a:t> </a:t>
            </a:r>
          </a:p>
          <a:p>
            <a:r>
              <a:rPr lang="en-US" dirty="0" smtClean="0">
                <a:latin typeface="+mn-lt"/>
                <a:ea typeface="Arial Unicode MS" pitchFamily="34" charset="-128"/>
                <a:cs typeface="Arial Unicode MS" pitchFamily="34" charset="-128"/>
              </a:rPr>
              <a:t>Involuntary, automatic; stable over time, prevalence ~4%</a:t>
            </a:r>
          </a:p>
          <a:p>
            <a:r>
              <a:rPr lang="en-US" dirty="0" smtClean="0">
                <a:latin typeface="+mn-lt"/>
                <a:ea typeface="Arial Unicode MS" pitchFamily="34" charset="-128"/>
                <a:cs typeface="Arial Unicode MS" pitchFamily="34" charset="-128"/>
              </a:rPr>
              <a:t>Potential cause: aberrant </a:t>
            </a:r>
            <a:r>
              <a:rPr lang="en-US" b="1" dirty="0" smtClean="0">
                <a:latin typeface="+mn-lt"/>
                <a:ea typeface="Arial Unicode MS" pitchFamily="34" charset="-128"/>
                <a:cs typeface="Arial Unicode MS" pitchFamily="34" charset="-128"/>
              </a:rPr>
              <a:t>cross-activation </a:t>
            </a:r>
            <a:r>
              <a:rPr lang="en-US" dirty="0" smtClean="0">
                <a:latin typeface="+mn-lt"/>
                <a:ea typeface="Arial Unicode MS" pitchFamily="34" charset="-128"/>
                <a:cs typeface="Arial Unicode MS" pitchFamily="34" charset="-128"/>
              </a:rPr>
              <a:t>between brain areas</a:t>
            </a:r>
          </a:p>
          <a:p>
            <a:pPr lvl="1"/>
            <a:r>
              <a:rPr lang="en-US" dirty="0" smtClean="0">
                <a:latin typeface="+mn-lt"/>
                <a:ea typeface="Arial Unicode MS" pitchFamily="34" charset="-128"/>
                <a:cs typeface="Arial Unicode MS" pitchFamily="34" charset="-128"/>
              </a:rPr>
              <a:t>grapheme encoding area</a:t>
            </a:r>
          </a:p>
          <a:p>
            <a:pPr lvl="1"/>
            <a:r>
              <a:rPr lang="en-US" dirty="0" smtClean="0">
                <a:latin typeface="+mn-lt"/>
                <a:ea typeface="Arial Unicode MS" pitchFamily="34" charset="-128"/>
                <a:cs typeface="Arial Unicode MS" pitchFamily="34" charset="-128"/>
              </a:rPr>
              <a:t>color area V4 </a:t>
            </a:r>
          </a:p>
          <a:p>
            <a:pPr lvl="1"/>
            <a:r>
              <a:rPr lang="en-US" dirty="0" smtClean="0">
                <a:latin typeface="+mn-lt"/>
                <a:ea typeface="Arial Unicode MS" pitchFamily="34" charset="-128"/>
                <a:cs typeface="Arial Unicode MS" pitchFamily="34" charset="-128"/>
              </a:rPr>
              <a:t>superior parietal lobule (SPL)</a:t>
            </a:r>
          </a:p>
          <a:p>
            <a:endParaRPr lang="en-US" dirty="0" smtClean="0">
              <a:latin typeface="+mn-lt"/>
              <a:ea typeface="Arial Unicode MS" pitchFamily="34" charset="-128"/>
              <a:cs typeface="Arial Unicode MS" pitchFamily="34" charset="-128"/>
            </a:endParaRPr>
          </a:p>
          <a:p>
            <a:pPr marL="330200" indent="-330200" defTabSz="449263">
              <a:lnSpc>
                <a:spcPct val="120000"/>
              </a:lnSpc>
              <a:spcBef>
                <a:spcPts val="500"/>
              </a:spcBef>
              <a:buSzPct val="120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 pos="10134600" algn="l"/>
              </a:tabLst>
            </a:pPr>
            <a:endParaRPr lang="en-US" dirty="0" smtClean="0">
              <a:latin typeface="+mn-lt"/>
              <a:ea typeface="Arial Unicode MS" pitchFamily="34" charset="-128"/>
              <a:cs typeface="Arial Unicode MS" pitchFamily="34" charset="-128"/>
            </a:endParaRPr>
          </a:p>
          <a:p>
            <a:endParaRPr lang="en-GB" dirty="0">
              <a:latin typeface="+mn-lt"/>
            </a:endParaRPr>
          </a:p>
        </p:txBody>
      </p:sp>
      <p:sp>
        <p:nvSpPr>
          <p:cNvPr id="10" name="Title 9"/>
          <p:cNvSpPr>
            <a:spLocks noGrp="1"/>
          </p:cNvSpPr>
          <p:nvPr>
            <p:ph type="title"/>
          </p:nvPr>
        </p:nvSpPr>
        <p:spPr/>
        <p:txBody>
          <a:bodyPr/>
          <a:lstStyle/>
          <a:p>
            <a:r>
              <a:rPr lang="en-GB" dirty="0" smtClean="0"/>
              <a:t>Example 2: Brain Connectivity in </a:t>
            </a:r>
            <a:r>
              <a:rPr lang="en-GB" dirty="0" err="1" smtClean="0"/>
              <a:t>Synesthesia</a:t>
            </a:r>
            <a:endParaRPr lang="en-GB" dirty="0"/>
          </a:p>
        </p:txBody>
      </p:sp>
      <p:grpSp>
        <p:nvGrpSpPr>
          <p:cNvPr id="11" name="Group 29"/>
          <p:cNvGrpSpPr>
            <a:grpSpLocks/>
          </p:cNvGrpSpPr>
          <p:nvPr/>
        </p:nvGrpSpPr>
        <p:grpSpPr bwMode="auto">
          <a:xfrm>
            <a:off x="6105128" y="2947115"/>
            <a:ext cx="3508154" cy="2354093"/>
            <a:chOff x="5632" y="1488"/>
            <a:chExt cx="2155" cy="1567"/>
          </a:xfrm>
        </p:grpSpPr>
        <p:grpSp>
          <p:nvGrpSpPr>
            <p:cNvPr id="12" name="Group 25"/>
            <p:cNvGrpSpPr>
              <a:grpSpLocks/>
            </p:cNvGrpSpPr>
            <p:nvPr/>
          </p:nvGrpSpPr>
          <p:grpSpPr bwMode="auto">
            <a:xfrm>
              <a:off x="5632" y="1488"/>
              <a:ext cx="2155" cy="1567"/>
              <a:chOff x="5872" y="1392"/>
              <a:chExt cx="2155" cy="1567"/>
            </a:xfrm>
          </p:grpSpPr>
          <p:pic>
            <p:nvPicPr>
              <p:cNvPr id="16" name="Picture 23"/>
              <p:cNvPicPr>
                <a:picLocks noChangeAspect="1" noChangeArrowheads="1"/>
              </p:cNvPicPr>
              <p:nvPr/>
            </p:nvPicPr>
            <p:blipFill>
              <a:blip r:embed="rId3" cstate="print"/>
              <a:srcRect/>
              <a:stretch>
                <a:fillRect/>
              </a:stretch>
            </p:blipFill>
            <p:spPr bwMode="auto">
              <a:xfrm>
                <a:off x="5872" y="1392"/>
                <a:ext cx="2086" cy="1426"/>
              </a:xfrm>
              <a:prstGeom prst="rect">
                <a:avLst/>
              </a:prstGeom>
              <a:noFill/>
              <a:ln w="9525">
                <a:noFill/>
                <a:miter lim="800000"/>
                <a:headEnd/>
                <a:tailEnd/>
              </a:ln>
            </p:spPr>
          </p:pic>
          <p:sp>
            <p:nvSpPr>
              <p:cNvPr id="17" name="Text Box 24"/>
              <p:cNvSpPr txBox="1">
                <a:spLocks noChangeArrowheads="1"/>
              </p:cNvSpPr>
              <p:nvPr/>
            </p:nvSpPr>
            <p:spPr bwMode="auto">
              <a:xfrm>
                <a:off x="7110" y="2809"/>
                <a:ext cx="917" cy="150"/>
              </a:xfrm>
              <a:prstGeom prst="rect">
                <a:avLst/>
              </a:prstGeom>
              <a:noFill/>
              <a:ln w="9525">
                <a:noFill/>
                <a:miter lim="800000"/>
                <a:headEnd/>
                <a:tailEnd/>
              </a:ln>
            </p:spPr>
            <p:txBody>
              <a:bodyPr wrap="none" lIns="68891" tIns="34445" rIns="68891" bIns="34445">
                <a:spAutoFit/>
              </a:bodyPr>
              <a:lstStyle/>
              <a:p>
                <a:pPr defTabSz="338138">
                  <a:lnSpc>
                    <a:spcPct val="72000"/>
                  </a:lnSpc>
                  <a:buClr>
                    <a:srgbClr val="000000"/>
                  </a:buClr>
                  <a:buSzPct val="100000"/>
                  <a:buFont typeface="Arial" charset="0"/>
                  <a:buNone/>
                </a:pPr>
                <a:r>
                  <a:rPr lang="en-US" sz="1400" b="0">
                    <a:latin typeface="Verdana" pitchFamily="34" charset="0"/>
                    <a:cs typeface="Arial" charset="0"/>
                  </a:rPr>
                  <a:t>Hubbard, 2007</a:t>
                </a:r>
              </a:p>
            </p:txBody>
          </p:sp>
        </p:grpSp>
        <p:sp>
          <p:nvSpPr>
            <p:cNvPr id="13" name="Rectangle 26"/>
            <p:cNvSpPr>
              <a:spLocks noChangeArrowheads="1"/>
            </p:cNvSpPr>
            <p:nvPr/>
          </p:nvSpPr>
          <p:spPr bwMode="auto">
            <a:xfrm>
              <a:off x="6832" y="2688"/>
              <a:ext cx="624" cy="192"/>
            </a:xfrm>
            <a:prstGeom prst="rect">
              <a:avLst/>
            </a:prstGeom>
            <a:solidFill>
              <a:schemeClr val="bg1"/>
            </a:solidFill>
            <a:ln w="9525">
              <a:noFill/>
              <a:miter lim="800000"/>
              <a:headEnd/>
              <a:tailEnd/>
            </a:ln>
          </p:spPr>
          <p:txBody>
            <a:bodyPr wrap="none" lIns="68891" tIns="34445" rIns="68891" bIns="34445" anchor="ctr"/>
            <a:lstStyle/>
            <a:p>
              <a:pPr defTabSz="338138">
                <a:lnSpc>
                  <a:spcPct val="72000"/>
                </a:lnSpc>
                <a:buClr>
                  <a:srgbClr val="000000"/>
                </a:buClr>
                <a:buSzPct val="100000"/>
                <a:buFont typeface="Arial" charset="0"/>
                <a:buNone/>
              </a:pPr>
              <a:endParaRPr lang="en-US" sz="1400" b="0">
                <a:solidFill>
                  <a:schemeClr val="bg1"/>
                </a:solidFill>
                <a:cs typeface="Arial" charset="0"/>
              </a:endParaRPr>
            </a:p>
          </p:txBody>
        </p:sp>
        <p:sp>
          <p:nvSpPr>
            <p:cNvPr id="14" name="Rectangle 27"/>
            <p:cNvSpPr>
              <a:spLocks noChangeArrowheads="1"/>
            </p:cNvSpPr>
            <p:nvPr/>
          </p:nvSpPr>
          <p:spPr bwMode="auto">
            <a:xfrm>
              <a:off x="7120" y="1536"/>
              <a:ext cx="336" cy="144"/>
            </a:xfrm>
            <a:prstGeom prst="rect">
              <a:avLst/>
            </a:prstGeom>
            <a:solidFill>
              <a:schemeClr val="bg1"/>
            </a:solidFill>
            <a:ln w="9525">
              <a:noFill/>
              <a:miter lim="800000"/>
              <a:headEnd/>
              <a:tailEnd/>
            </a:ln>
          </p:spPr>
          <p:txBody>
            <a:bodyPr wrap="none" lIns="68891" tIns="34445" rIns="68891" bIns="34445" anchor="ctr"/>
            <a:lstStyle/>
            <a:p>
              <a:pPr defTabSz="338138">
                <a:lnSpc>
                  <a:spcPct val="72000"/>
                </a:lnSpc>
                <a:buClr>
                  <a:srgbClr val="000000"/>
                </a:buClr>
                <a:buSzPct val="100000"/>
                <a:buFont typeface="Arial" charset="0"/>
                <a:buNone/>
              </a:pPr>
              <a:endParaRPr lang="en-US" sz="1400" b="0">
                <a:solidFill>
                  <a:schemeClr val="bg1"/>
                </a:solidFill>
                <a:cs typeface="Arial" charset="0"/>
              </a:endParaRPr>
            </a:p>
          </p:txBody>
        </p:sp>
        <p:sp>
          <p:nvSpPr>
            <p:cNvPr id="15" name="Rectangle 28"/>
            <p:cNvSpPr>
              <a:spLocks noChangeArrowheads="1"/>
            </p:cNvSpPr>
            <p:nvPr/>
          </p:nvSpPr>
          <p:spPr bwMode="auto">
            <a:xfrm rot="5400000">
              <a:off x="7216" y="2640"/>
              <a:ext cx="192" cy="144"/>
            </a:xfrm>
            <a:prstGeom prst="rect">
              <a:avLst/>
            </a:prstGeom>
            <a:solidFill>
              <a:schemeClr val="bg1"/>
            </a:solidFill>
            <a:ln w="9525">
              <a:noFill/>
              <a:miter lim="800000"/>
              <a:headEnd/>
              <a:tailEnd/>
            </a:ln>
          </p:spPr>
          <p:txBody>
            <a:bodyPr rot="10800000" vert="eaVert" wrap="none" lIns="68891" tIns="34445" rIns="68891" bIns="34445" anchor="ctr"/>
            <a:lstStyle/>
            <a:p>
              <a:pPr defTabSz="338138">
                <a:lnSpc>
                  <a:spcPct val="72000"/>
                </a:lnSpc>
                <a:buClr>
                  <a:srgbClr val="000000"/>
                </a:buClr>
                <a:buSzPct val="100000"/>
                <a:buFont typeface="Arial" charset="0"/>
                <a:buNone/>
              </a:pPr>
              <a:endParaRPr lang="en-US" sz="1400" b="0">
                <a:solidFill>
                  <a:schemeClr val="bg1"/>
                </a:solidFill>
                <a:cs typeface="Arial" charset="0"/>
              </a:endParaRPr>
            </a:p>
          </p:txBody>
        </p:sp>
      </p:grpSp>
      <p:sp>
        <p:nvSpPr>
          <p:cNvPr id="20" name="Rounded Rectangle 19"/>
          <p:cNvSpPr/>
          <p:nvPr/>
        </p:nvSpPr>
        <p:spPr>
          <a:xfrm>
            <a:off x="992560" y="5517232"/>
            <a:ext cx="8352928" cy="648072"/>
          </a:xfrm>
          <a:prstGeom prst="roundRect">
            <a:avLst>
              <a:gd name="adj" fmla="val 7962"/>
            </a:avLst>
          </a:prstGeom>
          <a:solidFill>
            <a:srgbClr val="AD23A3"/>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0" rtlCol="0" anchor="t" anchorCtr="0"/>
          <a:lstStyle/>
          <a:p>
            <a:pPr marL="330200" indent="-330200" defTabSz="449263">
              <a:lnSpc>
                <a:spcPct val="120000"/>
              </a:lnSpc>
              <a:spcBef>
                <a:spcPts val="500"/>
              </a:spcBef>
              <a:buSzPct val="120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 pos="10134600" algn="l"/>
              </a:tabLst>
            </a:pPr>
            <a:r>
              <a:rPr lang="en-US" sz="2200" dirty="0" smtClean="0">
                <a:ea typeface="Arial Unicode MS" pitchFamily="34" charset="-128"/>
                <a:cs typeface="Arial Unicode MS" pitchFamily="34" charset="-128"/>
              </a:rPr>
              <a:t>Can changes in effective connectivity explain </a:t>
            </a:r>
            <a:r>
              <a:rPr lang="en-US" sz="2200" dirty="0" err="1" smtClean="0">
                <a:ea typeface="Arial Unicode MS" pitchFamily="34" charset="-128"/>
                <a:cs typeface="Arial Unicode MS" pitchFamily="34" charset="-128"/>
              </a:rPr>
              <a:t>synesthesia</a:t>
            </a:r>
            <a:r>
              <a:rPr lang="en-US" sz="2200" dirty="0" smtClean="0">
                <a:ea typeface="Arial Unicode MS" pitchFamily="34" charset="-128"/>
                <a:cs typeface="Arial Unicode MS" pitchFamily="34" charset="-128"/>
              </a:rPr>
              <a:t> activity in V4?</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Relative model evidence predicts sensory experience</a:t>
            </a:r>
            <a:endParaRPr lang="en-GB" dirty="0"/>
          </a:p>
        </p:txBody>
      </p:sp>
      <p:pic>
        <p:nvPicPr>
          <p:cNvPr id="7" name="Content Placeholder 6" descr="Figure2_final.jpg"/>
          <p:cNvPicPr>
            <a:picLocks noGrp="1" noChangeAspect="1"/>
          </p:cNvPicPr>
          <p:nvPr>
            <p:ph sz="quarter" idx="1"/>
          </p:nvPr>
        </p:nvPicPr>
        <p:blipFill>
          <a:blip r:embed="rId2"/>
          <a:stretch>
            <a:fillRect/>
          </a:stretch>
        </p:blipFill>
        <p:spPr>
          <a:xfrm>
            <a:off x="1065749" y="1293749"/>
            <a:ext cx="7774503" cy="4270502"/>
          </a:xfrm>
        </p:spPr>
      </p:pic>
      <p:sp>
        <p:nvSpPr>
          <p:cNvPr id="4" name="Text Box 36"/>
          <p:cNvSpPr txBox="1">
            <a:spLocks noChangeArrowheads="1"/>
          </p:cNvSpPr>
          <p:nvPr/>
        </p:nvSpPr>
        <p:spPr bwMode="auto">
          <a:xfrm>
            <a:off x="632520" y="6525344"/>
            <a:ext cx="4608512" cy="323165"/>
          </a:xfrm>
          <a:prstGeom prst="rect">
            <a:avLst/>
          </a:prstGeom>
          <a:noFill/>
          <a:ln w="9525">
            <a:noFill/>
            <a:miter lim="800000"/>
            <a:headEnd/>
            <a:tailEnd/>
          </a:ln>
        </p:spPr>
        <p:txBody>
          <a:bodyPr wrap="square">
            <a:spAutoFit/>
          </a:bodyPr>
          <a:lstStyle/>
          <a:p>
            <a:pPr eaLnBrk="0" hangingPunct="0"/>
            <a:r>
              <a:rPr lang="de-DE" sz="1500" b="0" dirty="0" smtClean="0">
                <a:latin typeface="Times New Roman" pitchFamily="18" charset="0"/>
                <a:cs typeface="Times New Roman" pitchFamily="18" charset="0"/>
              </a:rPr>
              <a:t>Van </a:t>
            </a:r>
            <a:r>
              <a:rPr lang="de-DE" sz="1500" b="0" dirty="0" err="1" smtClean="0">
                <a:latin typeface="Times New Roman" pitchFamily="18" charset="0"/>
                <a:cs typeface="Times New Roman" pitchFamily="18" charset="0"/>
              </a:rPr>
              <a:t>Leeuwen</a:t>
            </a:r>
            <a:r>
              <a:rPr lang="de-DE" sz="1500" b="0" dirty="0" smtClean="0">
                <a:latin typeface="Times New Roman" pitchFamily="18" charset="0"/>
                <a:cs typeface="Times New Roman" pitchFamily="18" charset="0"/>
              </a:rPr>
              <a:t>, den Ouden, </a:t>
            </a:r>
            <a:r>
              <a:rPr lang="de-DE" sz="1500" b="0" dirty="0" err="1" smtClean="0">
                <a:latin typeface="Times New Roman" pitchFamily="18" charset="0"/>
                <a:cs typeface="Times New Roman" pitchFamily="18" charset="0"/>
              </a:rPr>
              <a:t>Hagoort</a:t>
            </a:r>
            <a:r>
              <a:rPr lang="de-DE" sz="1500" b="0" dirty="0" smtClean="0">
                <a:latin typeface="Times New Roman" pitchFamily="18" charset="0"/>
                <a:cs typeface="Times New Roman" pitchFamily="18" charset="0"/>
              </a:rPr>
              <a:t> (2011) </a:t>
            </a:r>
            <a:r>
              <a:rPr lang="de-DE" sz="1500" b="0" i="1" dirty="0" smtClean="0">
                <a:latin typeface="Times New Roman" pitchFamily="18" charset="0"/>
                <a:cs typeface="Times New Roman" pitchFamily="18" charset="0"/>
              </a:rPr>
              <a:t>JNeurosci</a:t>
            </a:r>
            <a:endParaRPr lang="en-US" sz="1500" b="0" i="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Example 3: The Status-Quo Bias</a:t>
            </a:r>
            <a:endParaRPr lang="en-GB" dirty="0"/>
          </a:p>
        </p:txBody>
      </p:sp>
      <p:pic>
        <p:nvPicPr>
          <p:cNvPr id="19" name="Picture 48"/>
          <p:cNvPicPr>
            <a:picLocks noChangeAspect="1" noChangeArrowheads="1"/>
          </p:cNvPicPr>
          <p:nvPr/>
        </p:nvPicPr>
        <p:blipFill>
          <a:blip r:embed="rId3" cstate="print"/>
          <a:srcRect/>
          <a:stretch>
            <a:fillRect/>
          </a:stretch>
        </p:blipFill>
        <p:spPr bwMode="auto">
          <a:xfrm>
            <a:off x="633413" y="1870075"/>
            <a:ext cx="4025900" cy="4548188"/>
          </a:xfrm>
          <a:prstGeom prst="rect">
            <a:avLst/>
          </a:prstGeom>
          <a:noFill/>
          <a:ln w="9525" algn="ctr">
            <a:noFill/>
            <a:miter lim="800000"/>
            <a:headEnd/>
            <a:tailEnd/>
          </a:ln>
        </p:spPr>
      </p:pic>
      <p:sp>
        <p:nvSpPr>
          <p:cNvPr id="21" name="Rectangle 48"/>
          <p:cNvSpPr>
            <a:spLocks noChangeArrowheads="1"/>
          </p:cNvSpPr>
          <p:nvPr/>
        </p:nvSpPr>
        <p:spPr bwMode="auto">
          <a:xfrm>
            <a:off x="5923463" y="3132138"/>
            <a:ext cx="1379537" cy="488950"/>
          </a:xfrm>
          <a:prstGeom prst="rect">
            <a:avLst/>
          </a:prstGeom>
          <a:noFill/>
          <a:ln w="9525" algn="ctr">
            <a:solidFill>
              <a:schemeClr val="tx1"/>
            </a:solidFill>
            <a:round/>
            <a:headEnd/>
            <a:tailEnd/>
          </a:ln>
        </p:spPr>
        <p:txBody>
          <a:bodyPr/>
          <a:lstStyle/>
          <a:p>
            <a:endParaRPr lang="en-GB" sz="1600"/>
          </a:p>
        </p:txBody>
      </p:sp>
      <p:sp>
        <p:nvSpPr>
          <p:cNvPr id="22" name="Rectangle 49"/>
          <p:cNvSpPr>
            <a:spLocks noChangeArrowheads="1"/>
          </p:cNvSpPr>
          <p:nvPr/>
        </p:nvSpPr>
        <p:spPr bwMode="auto">
          <a:xfrm>
            <a:off x="7342188" y="3132138"/>
            <a:ext cx="1379537" cy="487362"/>
          </a:xfrm>
          <a:prstGeom prst="rect">
            <a:avLst/>
          </a:prstGeom>
          <a:noFill/>
          <a:ln w="9525" algn="ctr">
            <a:solidFill>
              <a:schemeClr val="tx1"/>
            </a:solidFill>
            <a:round/>
            <a:headEnd/>
            <a:tailEnd/>
          </a:ln>
        </p:spPr>
        <p:txBody>
          <a:bodyPr/>
          <a:lstStyle/>
          <a:p>
            <a:endParaRPr lang="en-GB" sz="1600"/>
          </a:p>
        </p:txBody>
      </p:sp>
      <p:sp>
        <p:nvSpPr>
          <p:cNvPr id="23" name="Rectangle 50"/>
          <p:cNvSpPr>
            <a:spLocks noChangeArrowheads="1"/>
          </p:cNvSpPr>
          <p:nvPr/>
        </p:nvSpPr>
        <p:spPr bwMode="auto">
          <a:xfrm>
            <a:off x="5945188" y="3692525"/>
            <a:ext cx="1379537" cy="488950"/>
          </a:xfrm>
          <a:prstGeom prst="rect">
            <a:avLst/>
          </a:prstGeom>
          <a:noFill/>
          <a:ln w="9525" algn="ctr">
            <a:solidFill>
              <a:schemeClr val="tx1"/>
            </a:solidFill>
            <a:round/>
            <a:headEnd/>
            <a:tailEnd/>
          </a:ln>
        </p:spPr>
        <p:txBody>
          <a:bodyPr/>
          <a:lstStyle/>
          <a:p>
            <a:endParaRPr lang="en-GB" sz="1600"/>
          </a:p>
        </p:txBody>
      </p:sp>
      <p:sp>
        <p:nvSpPr>
          <p:cNvPr id="24" name="Rectangle 51"/>
          <p:cNvSpPr>
            <a:spLocks noChangeArrowheads="1"/>
          </p:cNvSpPr>
          <p:nvPr/>
        </p:nvSpPr>
        <p:spPr bwMode="auto">
          <a:xfrm>
            <a:off x="7356475" y="3687763"/>
            <a:ext cx="1379538" cy="488950"/>
          </a:xfrm>
          <a:prstGeom prst="rect">
            <a:avLst/>
          </a:prstGeom>
          <a:noFill/>
          <a:ln w="9525" algn="ctr">
            <a:solidFill>
              <a:schemeClr val="tx1"/>
            </a:solidFill>
            <a:round/>
            <a:headEnd/>
            <a:tailEnd/>
          </a:ln>
        </p:spPr>
        <p:txBody>
          <a:bodyPr/>
          <a:lstStyle/>
          <a:p>
            <a:endParaRPr lang="en-GB" sz="1600"/>
          </a:p>
        </p:txBody>
      </p:sp>
      <p:sp>
        <p:nvSpPr>
          <p:cNvPr id="25" name="Rectangle 68"/>
          <p:cNvSpPr>
            <a:spLocks noChangeArrowheads="1"/>
          </p:cNvSpPr>
          <p:nvPr/>
        </p:nvSpPr>
        <p:spPr bwMode="auto">
          <a:xfrm>
            <a:off x="703263" y="1992313"/>
            <a:ext cx="374650" cy="539750"/>
          </a:xfrm>
          <a:prstGeom prst="rect">
            <a:avLst/>
          </a:prstGeom>
          <a:solidFill>
            <a:schemeClr val="bg1"/>
          </a:solidFill>
          <a:ln w="9525" algn="ctr">
            <a:solidFill>
              <a:schemeClr val="bg1"/>
            </a:solidFill>
            <a:round/>
            <a:headEnd/>
            <a:tailEnd/>
          </a:ln>
        </p:spPr>
        <p:txBody>
          <a:bodyPr/>
          <a:lstStyle/>
          <a:p>
            <a:endParaRPr lang="en-GB"/>
          </a:p>
        </p:txBody>
      </p:sp>
      <p:sp>
        <p:nvSpPr>
          <p:cNvPr id="26" name="TextBox 69"/>
          <p:cNvSpPr txBox="1">
            <a:spLocks noChangeArrowheads="1"/>
          </p:cNvSpPr>
          <p:nvPr/>
        </p:nvSpPr>
        <p:spPr bwMode="auto">
          <a:xfrm>
            <a:off x="6159008" y="2562330"/>
            <a:ext cx="2396810" cy="584776"/>
          </a:xfrm>
          <a:prstGeom prst="rect">
            <a:avLst/>
          </a:prstGeom>
          <a:noFill/>
          <a:ln w="9525">
            <a:noFill/>
            <a:miter lim="800000"/>
            <a:headEnd/>
            <a:tailEnd/>
          </a:ln>
        </p:spPr>
        <p:txBody>
          <a:bodyPr wrap="none">
            <a:spAutoFit/>
          </a:bodyPr>
          <a:lstStyle/>
          <a:p>
            <a:pPr algn="ctr"/>
            <a:r>
              <a:rPr lang="en-GB" sz="1600" dirty="0">
                <a:solidFill>
                  <a:srgbClr val="008000"/>
                </a:solidFill>
              </a:rPr>
              <a:t>Decision </a:t>
            </a:r>
          </a:p>
          <a:p>
            <a:pPr algn="ctr"/>
            <a:r>
              <a:rPr lang="en-GB" sz="1600" dirty="0"/>
              <a:t>Accept                Reject</a:t>
            </a:r>
          </a:p>
        </p:txBody>
      </p:sp>
      <p:sp>
        <p:nvSpPr>
          <p:cNvPr id="27" name="TextBox 76"/>
          <p:cNvSpPr txBox="1">
            <a:spLocks noChangeArrowheads="1"/>
          </p:cNvSpPr>
          <p:nvPr/>
        </p:nvSpPr>
        <p:spPr bwMode="auto">
          <a:xfrm rot="16200000">
            <a:off x="4931345" y="3433475"/>
            <a:ext cx="1449836" cy="584776"/>
          </a:xfrm>
          <a:prstGeom prst="rect">
            <a:avLst/>
          </a:prstGeom>
          <a:noFill/>
          <a:ln w="9525">
            <a:noFill/>
            <a:miter lim="800000"/>
            <a:headEnd/>
            <a:tailEnd/>
          </a:ln>
        </p:spPr>
        <p:txBody>
          <a:bodyPr wrap="none">
            <a:spAutoFit/>
          </a:bodyPr>
          <a:lstStyle/>
          <a:p>
            <a:pPr algn="ctr"/>
            <a:r>
              <a:rPr lang="en-GB" sz="1600" dirty="0">
                <a:solidFill>
                  <a:schemeClr val="accent1">
                    <a:lumMod val="75000"/>
                  </a:schemeClr>
                </a:solidFill>
              </a:rPr>
              <a:t>Difficulty</a:t>
            </a:r>
          </a:p>
          <a:p>
            <a:pPr algn="ctr"/>
            <a:r>
              <a:rPr lang="en-GB" sz="1600" dirty="0"/>
              <a:t>Low       High</a:t>
            </a:r>
          </a:p>
        </p:txBody>
      </p:sp>
      <p:sp>
        <p:nvSpPr>
          <p:cNvPr id="3" name="TextBox 2"/>
          <p:cNvSpPr txBox="1"/>
          <p:nvPr/>
        </p:nvSpPr>
        <p:spPr>
          <a:xfrm>
            <a:off x="7185248" y="5949280"/>
            <a:ext cx="2466165" cy="369332"/>
          </a:xfrm>
          <a:prstGeom prst="rect">
            <a:avLst/>
          </a:prstGeom>
          <a:noFill/>
        </p:spPr>
        <p:txBody>
          <a:bodyPr wrap="none" rtlCol="0">
            <a:spAutoFit/>
          </a:bodyPr>
          <a:lstStyle/>
          <a:p>
            <a:r>
              <a:rPr lang="en-US" dirty="0" smtClean="0"/>
              <a:t>Fleming et al PNAS 2010</a:t>
            </a:r>
            <a:endParaRPr lang="en-US" dirty="0"/>
          </a:p>
        </p:txBody>
      </p:sp>
    </p:spTree>
    <p:extLst>
      <p:ext uri="{BB962C8B-B14F-4D97-AF65-F5344CB8AC3E}">
        <p14:creationId xmlns:p14="http://schemas.microsoft.com/office/powerpoint/2010/main" val="9216632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Example 3: The Status-Quo Bias</a:t>
            </a:r>
            <a:endParaRPr lang="en-GB" dirty="0"/>
          </a:p>
        </p:txBody>
      </p:sp>
      <p:sp>
        <p:nvSpPr>
          <p:cNvPr id="21" name="Rectangle 48"/>
          <p:cNvSpPr>
            <a:spLocks noChangeArrowheads="1"/>
          </p:cNvSpPr>
          <p:nvPr/>
        </p:nvSpPr>
        <p:spPr bwMode="auto">
          <a:xfrm>
            <a:off x="973039" y="2846680"/>
            <a:ext cx="1379537" cy="488950"/>
          </a:xfrm>
          <a:prstGeom prst="rect">
            <a:avLst/>
          </a:prstGeom>
          <a:noFill/>
          <a:ln w="9525" algn="ctr">
            <a:solidFill>
              <a:schemeClr val="tx1"/>
            </a:solidFill>
            <a:round/>
            <a:headEnd/>
            <a:tailEnd/>
          </a:ln>
        </p:spPr>
        <p:txBody>
          <a:bodyPr/>
          <a:lstStyle/>
          <a:p>
            <a:endParaRPr lang="en-GB" sz="1600"/>
          </a:p>
        </p:txBody>
      </p:sp>
      <p:sp>
        <p:nvSpPr>
          <p:cNvPr id="22" name="Rectangle 49"/>
          <p:cNvSpPr>
            <a:spLocks noChangeArrowheads="1"/>
          </p:cNvSpPr>
          <p:nvPr/>
        </p:nvSpPr>
        <p:spPr bwMode="auto">
          <a:xfrm>
            <a:off x="2391764" y="2846680"/>
            <a:ext cx="1379537" cy="487362"/>
          </a:xfrm>
          <a:prstGeom prst="rect">
            <a:avLst/>
          </a:prstGeom>
          <a:noFill/>
          <a:ln w="9525" algn="ctr">
            <a:solidFill>
              <a:schemeClr val="tx1"/>
            </a:solidFill>
            <a:round/>
            <a:headEnd/>
            <a:tailEnd/>
          </a:ln>
        </p:spPr>
        <p:txBody>
          <a:bodyPr/>
          <a:lstStyle/>
          <a:p>
            <a:endParaRPr lang="en-GB" sz="1600"/>
          </a:p>
        </p:txBody>
      </p:sp>
      <p:sp>
        <p:nvSpPr>
          <p:cNvPr id="23" name="Rectangle 50"/>
          <p:cNvSpPr>
            <a:spLocks noChangeArrowheads="1"/>
          </p:cNvSpPr>
          <p:nvPr/>
        </p:nvSpPr>
        <p:spPr bwMode="auto">
          <a:xfrm>
            <a:off x="994764" y="3407067"/>
            <a:ext cx="1379537" cy="488950"/>
          </a:xfrm>
          <a:prstGeom prst="rect">
            <a:avLst/>
          </a:prstGeom>
          <a:noFill/>
          <a:ln w="9525" algn="ctr">
            <a:solidFill>
              <a:schemeClr val="tx1"/>
            </a:solidFill>
            <a:round/>
            <a:headEnd/>
            <a:tailEnd/>
          </a:ln>
        </p:spPr>
        <p:txBody>
          <a:bodyPr/>
          <a:lstStyle/>
          <a:p>
            <a:endParaRPr lang="en-GB" sz="1600"/>
          </a:p>
        </p:txBody>
      </p:sp>
      <p:sp>
        <p:nvSpPr>
          <p:cNvPr id="24" name="Rectangle 51"/>
          <p:cNvSpPr>
            <a:spLocks noChangeArrowheads="1"/>
          </p:cNvSpPr>
          <p:nvPr/>
        </p:nvSpPr>
        <p:spPr bwMode="auto">
          <a:xfrm>
            <a:off x="2406051" y="3402305"/>
            <a:ext cx="1379538" cy="488950"/>
          </a:xfrm>
          <a:prstGeom prst="rect">
            <a:avLst/>
          </a:prstGeom>
          <a:noFill/>
          <a:ln w="9525" algn="ctr">
            <a:solidFill>
              <a:schemeClr val="tx1"/>
            </a:solidFill>
            <a:round/>
            <a:headEnd/>
            <a:tailEnd/>
          </a:ln>
        </p:spPr>
        <p:txBody>
          <a:bodyPr/>
          <a:lstStyle/>
          <a:p>
            <a:endParaRPr lang="en-GB" sz="1600"/>
          </a:p>
        </p:txBody>
      </p:sp>
      <p:sp>
        <p:nvSpPr>
          <p:cNvPr id="26" name="TextBox 69"/>
          <p:cNvSpPr txBox="1">
            <a:spLocks noChangeArrowheads="1"/>
          </p:cNvSpPr>
          <p:nvPr/>
        </p:nvSpPr>
        <p:spPr bwMode="auto">
          <a:xfrm>
            <a:off x="1208584" y="2276872"/>
            <a:ext cx="2396810" cy="584776"/>
          </a:xfrm>
          <a:prstGeom prst="rect">
            <a:avLst/>
          </a:prstGeom>
          <a:noFill/>
          <a:ln w="9525">
            <a:noFill/>
            <a:miter lim="800000"/>
            <a:headEnd/>
            <a:tailEnd/>
          </a:ln>
        </p:spPr>
        <p:txBody>
          <a:bodyPr wrap="none">
            <a:spAutoFit/>
          </a:bodyPr>
          <a:lstStyle/>
          <a:p>
            <a:pPr algn="ctr"/>
            <a:r>
              <a:rPr lang="en-GB" sz="1600" dirty="0">
                <a:solidFill>
                  <a:srgbClr val="008000"/>
                </a:solidFill>
              </a:rPr>
              <a:t>Decision </a:t>
            </a:r>
          </a:p>
          <a:p>
            <a:pPr algn="ctr"/>
            <a:r>
              <a:rPr lang="en-GB" sz="1600" dirty="0"/>
              <a:t>Accept                Reject</a:t>
            </a:r>
          </a:p>
        </p:txBody>
      </p:sp>
      <p:sp>
        <p:nvSpPr>
          <p:cNvPr id="27" name="TextBox 76"/>
          <p:cNvSpPr txBox="1">
            <a:spLocks noChangeArrowheads="1"/>
          </p:cNvSpPr>
          <p:nvPr/>
        </p:nvSpPr>
        <p:spPr bwMode="auto">
          <a:xfrm rot="16200000">
            <a:off x="-19079" y="3148017"/>
            <a:ext cx="1449836" cy="584776"/>
          </a:xfrm>
          <a:prstGeom prst="rect">
            <a:avLst/>
          </a:prstGeom>
          <a:noFill/>
          <a:ln w="9525">
            <a:noFill/>
            <a:miter lim="800000"/>
            <a:headEnd/>
            <a:tailEnd/>
          </a:ln>
        </p:spPr>
        <p:txBody>
          <a:bodyPr wrap="none">
            <a:spAutoFit/>
          </a:bodyPr>
          <a:lstStyle/>
          <a:p>
            <a:pPr algn="ctr"/>
            <a:r>
              <a:rPr lang="en-GB" sz="1600" dirty="0">
                <a:solidFill>
                  <a:schemeClr val="accent1">
                    <a:lumMod val="75000"/>
                  </a:schemeClr>
                </a:solidFill>
              </a:rPr>
              <a:t>Difficulty</a:t>
            </a:r>
          </a:p>
          <a:p>
            <a:pPr algn="ctr"/>
            <a:r>
              <a:rPr lang="en-GB" sz="1600" dirty="0"/>
              <a:t>Low       High</a:t>
            </a:r>
          </a:p>
        </p:txBody>
      </p:sp>
      <p:sp>
        <p:nvSpPr>
          <p:cNvPr id="3" name="TextBox 2"/>
          <p:cNvSpPr txBox="1"/>
          <p:nvPr/>
        </p:nvSpPr>
        <p:spPr>
          <a:xfrm>
            <a:off x="7185248" y="5949280"/>
            <a:ext cx="2466165" cy="369332"/>
          </a:xfrm>
          <a:prstGeom prst="rect">
            <a:avLst/>
          </a:prstGeom>
          <a:noFill/>
        </p:spPr>
        <p:txBody>
          <a:bodyPr wrap="none" rtlCol="0">
            <a:spAutoFit/>
          </a:bodyPr>
          <a:lstStyle/>
          <a:p>
            <a:r>
              <a:rPr lang="en-US" dirty="0" smtClean="0"/>
              <a:t>Fleming et al PNAS 2010</a:t>
            </a:r>
            <a:endParaRPr lang="en-US" dirty="0"/>
          </a:p>
        </p:txBody>
      </p:sp>
      <p:sp>
        <p:nvSpPr>
          <p:cNvPr id="13" name="TextBox 21"/>
          <p:cNvSpPr txBox="1">
            <a:spLocks noChangeArrowheads="1"/>
          </p:cNvSpPr>
          <p:nvPr/>
        </p:nvSpPr>
        <p:spPr bwMode="auto">
          <a:xfrm>
            <a:off x="3988715" y="4700563"/>
            <a:ext cx="5429692" cy="646331"/>
          </a:xfrm>
          <a:prstGeom prst="rect">
            <a:avLst/>
          </a:prstGeom>
          <a:noFill/>
          <a:ln w="9525">
            <a:noFill/>
            <a:miter lim="800000"/>
            <a:headEnd/>
            <a:tailEnd/>
          </a:ln>
        </p:spPr>
        <p:txBody>
          <a:bodyPr wrap="none">
            <a:spAutoFit/>
          </a:bodyPr>
          <a:lstStyle/>
          <a:p>
            <a:r>
              <a:rPr lang="en-GB" sz="1800" dirty="0">
                <a:solidFill>
                  <a:schemeClr val="accent1">
                    <a:lumMod val="75000"/>
                  </a:schemeClr>
                </a:solidFill>
              </a:rPr>
              <a:t>Main effect of difficulty </a:t>
            </a:r>
          </a:p>
          <a:p>
            <a:r>
              <a:rPr lang="en-GB" sz="1800" dirty="0">
                <a:solidFill>
                  <a:schemeClr val="accent1">
                    <a:lumMod val="75000"/>
                  </a:schemeClr>
                </a:solidFill>
              </a:rPr>
              <a:t>in medial frontal and right inferior frontal cortex</a:t>
            </a:r>
          </a:p>
        </p:txBody>
      </p:sp>
      <p:pic>
        <p:nvPicPr>
          <p:cNvPr id="14" name="Picture 2"/>
          <p:cNvPicPr>
            <a:picLocks noChangeAspect="1" noChangeArrowheads="1"/>
          </p:cNvPicPr>
          <p:nvPr/>
        </p:nvPicPr>
        <p:blipFill>
          <a:blip r:embed="rId3" cstate="print"/>
          <a:srcRect r="13432" b="59660"/>
          <a:stretch>
            <a:fillRect/>
          </a:stretch>
        </p:blipFill>
        <p:spPr bwMode="auto">
          <a:xfrm>
            <a:off x="4376936" y="2204864"/>
            <a:ext cx="5419725" cy="2281238"/>
          </a:xfrm>
          <a:prstGeom prst="rect">
            <a:avLst/>
          </a:prstGeom>
          <a:noFill/>
          <a:ln w="9525" algn="ctr">
            <a:noFill/>
            <a:miter lim="800000"/>
            <a:headEnd/>
            <a:tailEnd/>
          </a:ln>
        </p:spPr>
      </p:pic>
    </p:spTree>
    <p:extLst>
      <p:ext uri="{BB962C8B-B14F-4D97-AF65-F5344CB8AC3E}">
        <p14:creationId xmlns:p14="http://schemas.microsoft.com/office/powerpoint/2010/main" val="13766782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Example 3: The Status-Quo Bias</a:t>
            </a:r>
            <a:endParaRPr lang="en-GB" dirty="0"/>
          </a:p>
        </p:txBody>
      </p:sp>
      <p:sp>
        <p:nvSpPr>
          <p:cNvPr id="21" name="Rectangle 48"/>
          <p:cNvSpPr>
            <a:spLocks noChangeArrowheads="1"/>
          </p:cNvSpPr>
          <p:nvPr/>
        </p:nvSpPr>
        <p:spPr bwMode="auto">
          <a:xfrm>
            <a:off x="973039" y="2846680"/>
            <a:ext cx="1379537" cy="488950"/>
          </a:xfrm>
          <a:prstGeom prst="rect">
            <a:avLst/>
          </a:prstGeom>
          <a:noFill/>
          <a:ln w="9525" algn="ctr">
            <a:solidFill>
              <a:schemeClr val="tx1"/>
            </a:solidFill>
            <a:round/>
            <a:headEnd/>
            <a:tailEnd/>
          </a:ln>
        </p:spPr>
        <p:txBody>
          <a:bodyPr/>
          <a:lstStyle/>
          <a:p>
            <a:endParaRPr lang="en-GB" sz="1600"/>
          </a:p>
        </p:txBody>
      </p:sp>
      <p:sp>
        <p:nvSpPr>
          <p:cNvPr id="22" name="Rectangle 49"/>
          <p:cNvSpPr>
            <a:spLocks noChangeArrowheads="1"/>
          </p:cNvSpPr>
          <p:nvPr/>
        </p:nvSpPr>
        <p:spPr bwMode="auto">
          <a:xfrm>
            <a:off x="2391764" y="2846680"/>
            <a:ext cx="1379537" cy="487362"/>
          </a:xfrm>
          <a:prstGeom prst="rect">
            <a:avLst/>
          </a:prstGeom>
          <a:noFill/>
          <a:ln w="9525" algn="ctr">
            <a:solidFill>
              <a:schemeClr val="tx1"/>
            </a:solidFill>
            <a:round/>
            <a:headEnd/>
            <a:tailEnd/>
          </a:ln>
        </p:spPr>
        <p:txBody>
          <a:bodyPr/>
          <a:lstStyle/>
          <a:p>
            <a:endParaRPr lang="en-GB" sz="1600"/>
          </a:p>
        </p:txBody>
      </p:sp>
      <p:sp>
        <p:nvSpPr>
          <p:cNvPr id="23" name="Rectangle 50"/>
          <p:cNvSpPr>
            <a:spLocks noChangeArrowheads="1"/>
          </p:cNvSpPr>
          <p:nvPr/>
        </p:nvSpPr>
        <p:spPr bwMode="auto">
          <a:xfrm>
            <a:off x="994764" y="3407067"/>
            <a:ext cx="1379537" cy="488950"/>
          </a:xfrm>
          <a:prstGeom prst="rect">
            <a:avLst/>
          </a:prstGeom>
          <a:noFill/>
          <a:ln w="9525" algn="ctr">
            <a:solidFill>
              <a:schemeClr val="tx1"/>
            </a:solidFill>
            <a:round/>
            <a:headEnd/>
            <a:tailEnd/>
          </a:ln>
        </p:spPr>
        <p:txBody>
          <a:bodyPr/>
          <a:lstStyle/>
          <a:p>
            <a:endParaRPr lang="en-GB" sz="1600"/>
          </a:p>
        </p:txBody>
      </p:sp>
      <p:sp>
        <p:nvSpPr>
          <p:cNvPr id="24" name="Rectangle 51"/>
          <p:cNvSpPr>
            <a:spLocks noChangeArrowheads="1"/>
          </p:cNvSpPr>
          <p:nvPr/>
        </p:nvSpPr>
        <p:spPr bwMode="auto">
          <a:xfrm>
            <a:off x="2406051" y="3402305"/>
            <a:ext cx="1379538" cy="488950"/>
          </a:xfrm>
          <a:prstGeom prst="rect">
            <a:avLst/>
          </a:prstGeom>
          <a:noFill/>
          <a:ln w="9525" algn="ctr">
            <a:solidFill>
              <a:schemeClr val="tx1"/>
            </a:solidFill>
            <a:round/>
            <a:headEnd/>
            <a:tailEnd/>
          </a:ln>
        </p:spPr>
        <p:txBody>
          <a:bodyPr/>
          <a:lstStyle/>
          <a:p>
            <a:endParaRPr lang="en-GB" sz="1600"/>
          </a:p>
        </p:txBody>
      </p:sp>
      <p:sp>
        <p:nvSpPr>
          <p:cNvPr id="26" name="TextBox 69"/>
          <p:cNvSpPr txBox="1">
            <a:spLocks noChangeArrowheads="1"/>
          </p:cNvSpPr>
          <p:nvPr/>
        </p:nvSpPr>
        <p:spPr bwMode="auto">
          <a:xfrm>
            <a:off x="1208584" y="2276872"/>
            <a:ext cx="2396810" cy="584776"/>
          </a:xfrm>
          <a:prstGeom prst="rect">
            <a:avLst/>
          </a:prstGeom>
          <a:noFill/>
          <a:ln w="9525">
            <a:noFill/>
            <a:miter lim="800000"/>
            <a:headEnd/>
            <a:tailEnd/>
          </a:ln>
        </p:spPr>
        <p:txBody>
          <a:bodyPr wrap="none">
            <a:spAutoFit/>
          </a:bodyPr>
          <a:lstStyle/>
          <a:p>
            <a:pPr algn="ctr"/>
            <a:r>
              <a:rPr lang="en-GB" sz="1600" dirty="0">
                <a:solidFill>
                  <a:srgbClr val="008000"/>
                </a:solidFill>
              </a:rPr>
              <a:t>Decision </a:t>
            </a:r>
          </a:p>
          <a:p>
            <a:pPr algn="ctr"/>
            <a:r>
              <a:rPr lang="en-GB" sz="1600" dirty="0"/>
              <a:t>Accept                Reject</a:t>
            </a:r>
          </a:p>
        </p:txBody>
      </p:sp>
      <p:sp>
        <p:nvSpPr>
          <p:cNvPr id="27" name="TextBox 76"/>
          <p:cNvSpPr txBox="1">
            <a:spLocks noChangeArrowheads="1"/>
          </p:cNvSpPr>
          <p:nvPr/>
        </p:nvSpPr>
        <p:spPr bwMode="auto">
          <a:xfrm rot="16200000">
            <a:off x="-19079" y="3148017"/>
            <a:ext cx="1449836" cy="584776"/>
          </a:xfrm>
          <a:prstGeom prst="rect">
            <a:avLst/>
          </a:prstGeom>
          <a:noFill/>
          <a:ln w="9525">
            <a:noFill/>
            <a:miter lim="800000"/>
            <a:headEnd/>
            <a:tailEnd/>
          </a:ln>
        </p:spPr>
        <p:txBody>
          <a:bodyPr wrap="none">
            <a:spAutoFit/>
          </a:bodyPr>
          <a:lstStyle/>
          <a:p>
            <a:pPr algn="ctr"/>
            <a:r>
              <a:rPr lang="en-GB" sz="1600" dirty="0">
                <a:solidFill>
                  <a:schemeClr val="accent1">
                    <a:lumMod val="75000"/>
                  </a:schemeClr>
                </a:solidFill>
              </a:rPr>
              <a:t>Difficulty</a:t>
            </a:r>
          </a:p>
          <a:p>
            <a:pPr algn="ctr"/>
            <a:r>
              <a:rPr lang="en-GB" sz="1600" dirty="0"/>
              <a:t>Low       High</a:t>
            </a:r>
          </a:p>
        </p:txBody>
      </p:sp>
      <p:sp>
        <p:nvSpPr>
          <p:cNvPr id="3" name="TextBox 2"/>
          <p:cNvSpPr txBox="1"/>
          <p:nvPr/>
        </p:nvSpPr>
        <p:spPr>
          <a:xfrm>
            <a:off x="7185248" y="5949280"/>
            <a:ext cx="2466165" cy="369332"/>
          </a:xfrm>
          <a:prstGeom prst="rect">
            <a:avLst/>
          </a:prstGeom>
          <a:noFill/>
        </p:spPr>
        <p:txBody>
          <a:bodyPr wrap="none" rtlCol="0">
            <a:spAutoFit/>
          </a:bodyPr>
          <a:lstStyle/>
          <a:p>
            <a:r>
              <a:rPr lang="en-US" dirty="0" smtClean="0"/>
              <a:t>Fleming et al PNAS 2010</a:t>
            </a:r>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5097016" y="1211059"/>
            <a:ext cx="4310259" cy="3761957"/>
          </a:xfrm>
          <a:prstGeom prst="rect">
            <a:avLst/>
          </a:prstGeom>
          <a:noFill/>
          <a:ln w="9525" algn="ctr">
            <a:noFill/>
            <a:miter lim="800000"/>
            <a:headEnd/>
            <a:tailEnd/>
          </a:ln>
        </p:spPr>
      </p:pic>
      <p:sp>
        <p:nvSpPr>
          <p:cNvPr id="15" name="TextBox 21"/>
          <p:cNvSpPr txBox="1">
            <a:spLocks noChangeArrowheads="1"/>
          </p:cNvSpPr>
          <p:nvPr/>
        </p:nvSpPr>
        <p:spPr bwMode="auto">
          <a:xfrm>
            <a:off x="2576736" y="5085184"/>
            <a:ext cx="7060045" cy="923330"/>
          </a:xfrm>
          <a:prstGeom prst="rect">
            <a:avLst/>
          </a:prstGeom>
          <a:noFill/>
          <a:ln w="9525">
            <a:noFill/>
            <a:miter lim="800000"/>
            <a:headEnd/>
            <a:tailEnd/>
          </a:ln>
        </p:spPr>
        <p:txBody>
          <a:bodyPr wrap="none">
            <a:spAutoFit/>
          </a:bodyPr>
          <a:lstStyle/>
          <a:p>
            <a:r>
              <a:rPr lang="en-GB" sz="1800" dirty="0">
                <a:solidFill>
                  <a:srgbClr val="009973"/>
                </a:solidFill>
              </a:rPr>
              <a:t>Interaction of decision and difficulty </a:t>
            </a:r>
          </a:p>
          <a:p>
            <a:r>
              <a:rPr lang="en-GB" sz="1800" dirty="0">
                <a:solidFill>
                  <a:srgbClr val="009973"/>
                </a:solidFill>
              </a:rPr>
              <a:t>in region of </a:t>
            </a:r>
            <a:r>
              <a:rPr lang="en-GB" sz="1800" dirty="0" err="1">
                <a:solidFill>
                  <a:srgbClr val="009973"/>
                </a:solidFill>
              </a:rPr>
              <a:t>subthalamic</a:t>
            </a:r>
            <a:r>
              <a:rPr lang="en-GB" sz="1800" dirty="0">
                <a:solidFill>
                  <a:srgbClr val="009973"/>
                </a:solidFill>
              </a:rPr>
              <a:t> </a:t>
            </a:r>
            <a:r>
              <a:rPr lang="en-GB" sz="1800" dirty="0" smtClean="0">
                <a:solidFill>
                  <a:srgbClr val="009973"/>
                </a:solidFill>
              </a:rPr>
              <a:t>nucleus:</a:t>
            </a:r>
          </a:p>
          <a:p>
            <a:r>
              <a:rPr lang="en-GB" sz="1800" dirty="0" smtClean="0">
                <a:solidFill>
                  <a:srgbClr val="009973"/>
                </a:solidFill>
              </a:rPr>
              <a:t>Greater activity in STN when default is rejected in difficult trials</a:t>
            </a:r>
            <a:endParaRPr lang="en-GB" sz="1800" dirty="0">
              <a:solidFill>
                <a:srgbClr val="009973"/>
              </a:solidFill>
            </a:endParaRPr>
          </a:p>
        </p:txBody>
      </p:sp>
    </p:spTree>
    <p:extLst>
      <p:ext uri="{BB962C8B-B14F-4D97-AF65-F5344CB8AC3E}">
        <p14:creationId xmlns:p14="http://schemas.microsoft.com/office/powerpoint/2010/main" val="170769077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Example 3: The Status-Quo Bias</a:t>
            </a:r>
            <a:endParaRPr lang="en-GB" dirty="0"/>
          </a:p>
        </p:txBody>
      </p:sp>
      <p:sp>
        <p:nvSpPr>
          <p:cNvPr id="3" name="TextBox 2"/>
          <p:cNvSpPr txBox="1"/>
          <p:nvPr/>
        </p:nvSpPr>
        <p:spPr>
          <a:xfrm>
            <a:off x="7185248" y="5949280"/>
            <a:ext cx="2466165" cy="369332"/>
          </a:xfrm>
          <a:prstGeom prst="rect">
            <a:avLst/>
          </a:prstGeom>
          <a:noFill/>
        </p:spPr>
        <p:txBody>
          <a:bodyPr wrap="none" rtlCol="0">
            <a:spAutoFit/>
          </a:bodyPr>
          <a:lstStyle/>
          <a:p>
            <a:r>
              <a:rPr lang="en-US" dirty="0" smtClean="0"/>
              <a:t>Fleming et al PNAS 2010</a:t>
            </a:r>
            <a:endParaRPr lang="en-US" dirty="0"/>
          </a:p>
        </p:txBody>
      </p:sp>
      <p:sp>
        <p:nvSpPr>
          <p:cNvPr id="13" name="TextBox 21"/>
          <p:cNvSpPr txBox="1">
            <a:spLocks noChangeArrowheads="1"/>
          </p:cNvSpPr>
          <p:nvPr/>
        </p:nvSpPr>
        <p:spPr bwMode="auto">
          <a:xfrm>
            <a:off x="320516" y="1484784"/>
            <a:ext cx="9581613" cy="1200329"/>
          </a:xfrm>
          <a:prstGeom prst="rect">
            <a:avLst/>
          </a:prstGeom>
          <a:noFill/>
          <a:ln w="9525">
            <a:noFill/>
            <a:miter lim="800000"/>
            <a:headEnd/>
            <a:tailEnd/>
          </a:ln>
        </p:spPr>
        <p:txBody>
          <a:bodyPr wrap="square">
            <a:spAutoFit/>
          </a:bodyPr>
          <a:lstStyle/>
          <a:p>
            <a:r>
              <a:rPr lang="en-GB" sz="1800" dirty="0">
                <a:solidFill>
                  <a:srgbClr val="009973"/>
                </a:solidFill>
              </a:rPr>
              <a:t>DCM: “aim was to establish </a:t>
            </a:r>
            <a:r>
              <a:rPr lang="en-GB" sz="1800" dirty="0" smtClean="0">
                <a:solidFill>
                  <a:srgbClr val="009973"/>
                </a:solidFill>
              </a:rPr>
              <a:t>a </a:t>
            </a:r>
            <a:r>
              <a:rPr lang="en-GB" sz="1800" dirty="0">
                <a:solidFill>
                  <a:srgbClr val="009973"/>
                </a:solidFill>
              </a:rPr>
              <a:t>possible </a:t>
            </a:r>
            <a:r>
              <a:rPr lang="en-GB" sz="1800" dirty="0" smtClean="0">
                <a:solidFill>
                  <a:srgbClr val="009973"/>
                </a:solidFill>
              </a:rPr>
              <a:t>mechanistic explanation </a:t>
            </a:r>
            <a:r>
              <a:rPr lang="en-GB" sz="1800" dirty="0">
                <a:solidFill>
                  <a:srgbClr val="009973"/>
                </a:solidFill>
              </a:rPr>
              <a:t>for the interaction effect seen in the STN. </a:t>
            </a:r>
            <a:endParaRPr lang="en-GB" sz="1800" dirty="0" smtClean="0">
              <a:solidFill>
                <a:srgbClr val="009973"/>
              </a:solidFill>
            </a:endParaRPr>
          </a:p>
          <a:p>
            <a:r>
              <a:rPr lang="en-GB" sz="1800" dirty="0">
                <a:solidFill>
                  <a:srgbClr val="009973"/>
                </a:solidFill>
              </a:rPr>
              <a:t>W</a:t>
            </a:r>
            <a:r>
              <a:rPr lang="en-GB" sz="1800" dirty="0" smtClean="0">
                <a:solidFill>
                  <a:srgbClr val="009973"/>
                </a:solidFill>
              </a:rPr>
              <a:t>hether rejecting the default option </a:t>
            </a:r>
            <a:r>
              <a:rPr lang="en-GB" sz="1800" dirty="0">
                <a:solidFill>
                  <a:srgbClr val="009973"/>
                </a:solidFill>
              </a:rPr>
              <a:t>is reflected in </a:t>
            </a:r>
            <a:r>
              <a:rPr lang="en-GB" sz="1800" dirty="0" smtClean="0">
                <a:solidFill>
                  <a:srgbClr val="009973"/>
                </a:solidFill>
              </a:rPr>
              <a:t>a modulation </a:t>
            </a:r>
            <a:r>
              <a:rPr lang="en-GB" sz="1800" dirty="0">
                <a:solidFill>
                  <a:srgbClr val="009973"/>
                </a:solidFill>
              </a:rPr>
              <a:t>of connection </a:t>
            </a:r>
            <a:r>
              <a:rPr lang="en-GB" sz="1800" dirty="0" smtClean="0">
                <a:solidFill>
                  <a:srgbClr val="009973"/>
                </a:solidFill>
              </a:rPr>
              <a:t>strength from </a:t>
            </a:r>
            <a:r>
              <a:rPr lang="en-GB" sz="1800" dirty="0" err="1">
                <a:solidFill>
                  <a:srgbClr val="009973"/>
                </a:solidFill>
              </a:rPr>
              <a:t>rIFC</a:t>
            </a:r>
            <a:r>
              <a:rPr lang="en-GB" sz="1800" dirty="0">
                <a:solidFill>
                  <a:srgbClr val="009973"/>
                </a:solidFill>
              </a:rPr>
              <a:t> to STN, from MFC </a:t>
            </a:r>
            <a:r>
              <a:rPr lang="en-GB" sz="1800" dirty="0" smtClean="0">
                <a:solidFill>
                  <a:srgbClr val="009973"/>
                </a:solidFill>
              </a:rPr>
              <a:t>to STN</a:t>
            </a:r>
            <a:r>
              <a:rPr lang="en-GB" sz="1800" dirty="0">
                <a:solidFill>
                  <a:srgbClr val="009973"/>
                </a:solidFill>
              </a:rPr>
              <a:t>, or both “</a:t>
            </a:r>
            <a:r>
              <a:rPr lang="en-GB" sz="1800" dirty="0" smtClean="0">
                <a:solidFill>
                  <a:srgbClr val="009973"/>
                </a:solidFill>
              </a:rPr>
              <a:t>…</a:t>
            </a:r>
            <a:endParaRPr lang="en-GB" sz="1800" dirty="0">
              <a:solidFill>
                <a:srgbClr val="009973"/>
              </a:solidFill>
            </a:endParaRPr>
          </a:p>
        </p:txBody>
      </p:sp>
      <p:sp>
        <p:nvSpPr>
          <p:cNvPr id="14" name="Oval 13"/>
          <p:cNvSpPr/>
          <p:nvPr/>
        </p:nvSpPr>
        <p:spPr bwMode="auto">
          <a:xfrm>
            <a:off x="1646142" y="3838434"/>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dirty="0">
                <a:solidFill>
                  <a:schemeClr val="bg1"/>
                </a:solidFill>
              </a:rPr>
              <a:t>MFC</a:t>
            </a:r>
          </a:p>
        </p:txBody>
      </p:sp>
      <p:sp>
        <p:nvSpPr>
          <p:cNvPr id="16" name="Oval 15"/>
          <p:cNvSpPr/>
          <p:nvPr/>
        </p:nvSpPr>
        <p:spPr bwMode="auto">
          <a:xfrm>
            <a:off x="2943949" y="4500974"/>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dirty="0" err="1">
                <a:solidFill>
                  <a:schemeClr val="bg1"/>
                </a:solidFill>
              </a:rPr>
              <a:t>rIFC</a:t>
            </a:r>
            <a:endParaRPr lang="en-GB" dirty="0">
              <a:solidFill>
                <a:schemeClr val="bg1"/>
              </a:solidFill>
            </a:endParaRPr>
          </a:p>
        </p:txBody>
      </p:sp>
      <p:sp>
        <p:nvSpPr>
          <p:cNvPr id="17" name="Oval 16"/>
          <p:cNvSpPr/>
          <p:nvPr/>
        </p:nvSpPr>
        <p:spPr bwMode="auto">
          <a:xfrm>
            <a:off x="1806564" y="5230889"/>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dirty="0">
                <a:solidFill>
                  <a:schemeClr val="bg1"/>
                </a:solidFill>
              </a:rPr>
              <a:t>STN</a:t>
            </a:r>
          </a:p>
        </p:txBody>
      </p:sp>
      <p:cxnSp>
        <p:nvCxnSpPr>
          <p:cNvPr id="18" name="Straight Arrow Connector 27"/>
          <p:cNvCxnSpPr>
            <a:cxnSpLocks noChangeShapeType="1"/>
          </p:cNvCxnSpPr>
          <p:nvPr/>
        </p:nvCxnSpPr>
        <p:spPr bwMode="auto">
          <a:xfrm rot="5400000">
            <a:off x="1731693" y="4781736"/>
            <a:ext cx="665163" cy="9525"/>
          </a:xfrm>
          <a:prstGeom prst="straightConnector1">
            <a:avLst/>
          </a:prstGeom>
          <a:noFill/>
          <a:ln w="25400" algn="ctr">
            <a:solidFill>
              <a:schemeClr val="tx1"/>
            </a:solidFill>
            <a:round/>
            <a:headEnd/>
            <a:tailEnd type="arrow" w="med" len="med"/>
          </a:ln>
        </p:spPr>
      </p:cxnSp>
      <p:cxnSp>
        <p:nvCxnSpPr>
          <p:cNvPr id="19" name="Straight Arrow Connector 28"/>
          <p:cNvCxnSpPr>
            <a:cxnSpLocks noChangeShapeType="1"/>
          </p:cNvCxnSpPr>
          <p:nvPr/>
        </p:nvCxnSpPr>
        <p:spPr bwMode="auto">
          <a:xfrm rot="5400000" flipH="1" flipV="1">
            <a:off x="1944418" y="4743636"/>
            <a:ext cx="500062" cy="19050"/>
          </a:xfrm>
          <a:prstGeom prst="straightConnector1">
            <a:avLst/>
          </a:prstGeom>
          <a:noFill/>
          <a:ln w="25400" algn="ctr">
            <a:solidFill>
              <a:schemeClr val="tx1"/>
            </a:solidFill>
            <a:round/>
            <a:headEnd/>
            <a:tailEnd type="arrow" w="med" len="med"/>
          </a:ln>
        </p:spPr>
      </p:cxnSp>
      <p:cxnSp>
        <p:nvCxnSpPr>
          <p:cNvPr id="20" name="Straight Arrow Connector 32"/>
          <p:cNvCxnSpPr>
            <a:cxnSpLocks noChangeShapeType="1"/>
          </p:cNvCxnSpPr>
          <p:nvPr/>
        </p:nvCxnSpPr>
        <p:spPr bwMode="auto">
          <a:xfrm rot="5400000" flipH="1" flipV="1">
            <a:off x="2665937" y="4906355"/>
            <a:ext cx="241300" cy="241300"/>
          </a:xfrm>
          <a:prstGeom prst="straightConnector1">
            <a:avLst/>
          </a:prstGeom>
          <a:noFill/>
          <a:ln w="25400" algn="ctr">
            <a:solidFill>
              <a:schemeClr val="tx1"/>
            </a:solidFill>
            <a:round/>
            <a:headEnd/>
            <a:tailEnd type="arrow" w="med" len="med"/>
          </a:ln>
        </p:spPr>
      </p:cxnSp>
      <p:cxnSp>
        <p:nvCxnSpPr>
          <p:cNvPr id="25" name="Straight Arrow Connector 35"/>
          <p:cNvCxnSpPr>
            <a:cxnSpLocks noChangeShapeType="1"/>
          </p:cNvCxnSpPr>
          <p:nvPr/>
        </p:nvCxnSpPr>
        <p:spPr bwMode="auto">
          <a:xfrm rot="10800000" flipV="1">
            <a:off x="2762774" y="4946042"/>
            <a:ext cx="279400" cy="249238"/>
          </a:xfrm>
          <a:prstGeom prst="straightConnector1">
            <a:avLst/>
          </a:prstGeom>
          <a:noFill/>
          <a:ln w="25400" algn="ctr">
            <a:solidFill>
              <a:schemeClr val="tx1"/>
            </a:solidFill>
            <a:round/>
            <a:headEnd/>
            <a:tailEnd type="arrow" w="med" len="med"/>
          </a:ln>
        </p:spPr>
      </p:cxnSp>
      <p:cxnSp>
        <p:nvCxnSpPr>
          <p:cNvPr id="28" name="Straight Arrow Connector 41"/>
          <p:cNvCxnSpPr>
            <a:cxnSpLocks noChangeShapeType="1"/>
          </p:cNvCxnSpPr>
          <p:nvPr/>
        </p:nvCxnSpPr>
        <p:spPr bwMode="auto">
          <a:xfrm>
            <a:off x="2837387" y="4241192"/>
            <a:ext cx="339725" cy="261938"/>
          </a:xfrm>
          <a:prstGeom prst="straightConnector1">
            <a:avLst/>
          </a:prstGeom>
          <a:noFill/>
          <a:ln w="25400" algn="ctr">
            <a:solidFill>
              <a:schemeClr val="tx1"/>
            </a:solidFill>
            <a:round/>
            <a:headEnd/>
            <a:tailEnd type="arrow" w="med" len="med"/>
          </a:ln>
        </p:spPr>
      </p:cxnSp>
      <p:cxnSp>
        <p:nvCxnSpPr>
          <p:cNvPr id="29" name="Straight Arrow Connector 42"/>
          <p:cNvCxnSpPr>
            <a:cxnSpLocks noChangeShapeType="1"/>
          </p:cNvCxnSpPr>
          <p:nvPr/>
        </p:nvCxnSpPr>
        <p:spPr bwMode="auto">
          <a:xfrm rot="10800000">
            <a:off x="2762774" y="4309455"/>
            <a:ext cx="288925" cy="241300"/>
          </a:xfrm>
          <a:prstGeom prst="straightConnector1">
            <a:avLst/>
          </a:prstGeom>
          <a:noFill/>
          <a:ln w="25400" algn="ctr">
            <a:solidFill>
              <a:schemeClr val="tx1"/>
            </a:solidFill>
            <a:round/>
            <a:headEnd/>
            <a:tailEnd type="arrow" w="med" len="med"/>
          </a:ln>
        </p:spPr>
      </p:cxnSp>
    </p:spTree>
    <p:extLst>
      <p:ext uri="{BB962C8B-B14F-4D97-AF65-F5344CB8AC3E}">
        <p14:creationId xmlns:p14="http://schemas.microsoft.com/office/powerpoint/2010/main" val="30176091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242768" y="1139478"/>
            <a:ext cx="2039291" cy="1501775"/>
            <a:chOff x="0" y="2926080"/>
            <a:chExt cx="2897203" cy="2624488"/>
          </a:xfrm>
        </p:grpSpPr>
        <p:sp>
          <p:nvSpPr>
            <p:cNvPr id="24" name="Oval 23"/>
            <p:cNvSpPr/>
            <p:nvPr/>
          </p:nvSpPr>
          <p:spPr bwMode="auto">
            <a:xfrm>
              <a:off x="462011" y="3551721"/>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25" name="Oval 24"/>
            <p:cNvSpPr/>
            <p:nvPr/>
          </p:nvSpPr>
          <p:spPr bwMode="auto">
            <a:xfrm>
              <a:off x="1759818" y="4214261"/>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26" name="Oval 25"/>
            <p:cNvSpPr/>
            <p:nvPr/>
          </p:nvSpPr>
          <p:spPr bwMode="auto">
            <a:xfrm>
              <a:off x="622433" y="4944176"/>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86" name="Straight Arrow Connector 27"/>
            <p:cNvCxnSpPr>
              <a:cxnSpLocks noChangeShapeType="1"/>
            </p:cNvCxnSpPr>
            <p:nvPr/>
          </p:nvCxnSpPr>
          <p:spPr bwMode="auto">
            <a:xfrm rot="5400000">
              <a:off x="548641" y="4494998"/>
              <a:ext cx="664143" cy="9625"/>
            </a:xfrm>
            <a:prstGeom prst="straightConnector1">
              <a:avLst/>
            </a:prstGeom>
            <a:noFill/>
            <a:ln w="25400" algn="ctr">
              <a:solidFill>
                <a:schemeClr val="tx1"/>
              </a:solidFill>
              <a:round/>
              <a:headEnd/>
              <a:tailEnd type="arrow" w="med" len="med"/>
            </a:ln>
          </p:spPr>
        </p:cxnSp>
        <p:cxnSp>
          <p:nvCxnSpPr>
            <p:cNvPr id="47287" name="Straight Arrow Connector 28"/>
            <p:cNvCxnSpPr>
              <a:cxnSpLocks noChangeShapeType="1"/>
            </p:cNvCxnSpPr>
            <p:nvPr/>
          </p:nvCxnSpPr>
          <p:spPr bwMode="auto">
            <a:xfrm rot="5400000" flipH="1" flipV="1">
              <a:off x="760396" y="4456498"/>
              <a:ext cx="500513" cy="19251"/>
            </a:xfrm>
            <a:prstGeom prst="straightConnector1">
              <a:avLst/>
            </a:prstGeom>
            <a:noFill/>
            <a:ln w="25400" algn="ctr">
              <a:solidFill>
                <a:schemeClr val="tx1"/>
              </a:solidFill>
              <a:round/>
              <a:headEnd/>
              <a:tailEnd type="arrow" w="med" len="med"/>
            </a:ln>
          </p:spPr>
        </p:cxnSp>
        <p:cxnSp>
          <p:nvCxnSpPr>
            <p:cNvPr id="47288" name="Straight Arrow Connector 32"/>
            <p:cNvCxnSpPr>
              <a:cxnSpLocks noChangeShapeType="1"/>
            </p:cNvCxnSpPr>
            <p:nvPr/>
          </p:nvCxnSpPr>
          <p:spPr bwMode="auto">
            <a:xfrm rot="5400000" flipH="1" flipV="1">
              <a:off x="1482290" y="4620126"/>
              <a:ext cx="240632" cy="240632"/>
            </a:xfrm>
            <a:prstGeom prst="straightConnector1">
              <a:avLst/>
            </a:prstGeom>
            <a:noFill/>
            <a:ln w="25400" algn="ctr">
              <a:solidFill>
                <a:schemeClr val="tx1"/>
              </a:solidFill>
              <a:round/>
              <a:headEnd/>
              <a:tailEnd type="arrow" w="med" len="med"/>
            </a:ln>
          </p:spPr>
        </p:cxnSp>
        <p:cxnSp>
          <p:nvCxnSpPr>
            <p:cNvPr id="47289" name="Straight Arrow Connector 35"/>
            <p:cNvCxnSpPr>
              <a:cxnSpLocks noChangeShapeType="1"/>
            </p:cNvCxnSpPr>
            <p:nvPr/>
          </p:nvCxnSpPr>
          <p:spPr bwMode="auto">
            <a:xfrm rot="10800000" flipV="1">
              <a:off x="1578543" y="4658626"/>
              <a:ext cx="279134" cy="250257"/>
            </a:xfrm>
            <a:prstGeom prst="straightConnector1">
              <a:avLst/>
            </a:prstGeom>
            <a:noFill/>
            <a:ln w="25400" algn="ctr">
              <a:solidFill>
                <a:schemeClr val="tx1"/>
              </a:solidFill>
              <a:round/>
              <a:headEnd/>
              <a:tailEnd type="arrow" w="med" len="med"/>
            </a:ln>
          </p:spPr>
        </p:cxnSp>
        <p:cxnSp>
          <p:nvCxnSpPr>
            <p:cNvPr id="47290" name="Straight Arrow Connector 41"/>
            <p:cNvCxnSpPr>
              <a:cxnSpLocks noChangeShapeType="1"/>
            </p:cNvCxnSpPr>
            <p:nvPr/>
          </p:nvCxnSpPr>
          <p:spPr bwMode="auto">
            <a:xfrm>
              <a:off x="1653940" y="3954378"/>
              <a:ext cx="338489" cy="261487"/>
            </a:xfrm>
            <a:prstGeom prst="straightConnector1">
              <a:avLst/>
            </a:prstGeom>
            <a:noFill/>
            <a:ln w="25400" algn="ctr">
              <a:solidFill>
                <a:schemeClr val="tx1"/>
              </a:solidFill>
              <a:round/>
              <a:headEnd/>
              <a:tailEnd type="arrow" w="med" len="med"/>
            </a:ln>
          </p:spPr>
        </p:cxnSp>
        <p:cxnSp>
          <p:nvCxnSpPr>
            <p:cNvPr id="47291" name="Straight Arrow Connector 42"/>
            <p:cNvCxnSpPr>
              <a:cxnSpLocks noChangeShapeType="1"/>
            </p:cNvCxnSpPr>
            <p:nvPr/>
          </p:nvCxnSpPr>
          <p:spPr bwMode="auto">
            <a:xfrm rot="10800000">
              <a:off x="1578545" y="4023363"/>
              <a:ext cx="288756" cy="240629"/>
            </a:xfrm>
            <a:prstGeom prst="straightConnector1">
              <a:avLst/>
            </a:prstGeom>
            <a:noFill/>
            <a:ln w="25400" algn="ctr">
              <a:solidFill>
                <a:schemeClr val="tx1"/>
              </a:solidFill>
              <a:round/>
              <a:headEnd/>
              <a:tailEnd type="arrow" w="med" len="med"/>
            </a:ln>
          </p:spPr>
        </p:cxnSp>
        <p:cxnSp>
          <p:nvCxnSpPr>
            <p:cNvPr id="47292" name="Straight Arrow Connector 13"/>
            <p:cNvCxnSpPr>
              <a:cxnSpLocks noChangeShapeType="1"/>
              <a:stCxn id="47293" idx="1"/>
            </p:cNvCxnSpPr>
            <p:nvPr/>
          </p:nvCxnSpPr>
          <p:spPr bwMode="auto">
            <a:xfrm flipH="1">
              <a:off x="1232033" y="3195015"/>
              <a:ext cx="259883" cy="241202"/>
            </a:xfrm>
            <a:prstGeom prst="straightConnector1">
              <a:avLst/>
            </a:prstGeom>
            <a:noFill/>
            <a:ln w="25400" algn="ctr">
              <a:solidFill>
                <a:srgbClr val="FF0000"/>
              </a:solidFill>
              <a:round/>
              <a:headEnd/>
              <a:tailEnd type="arrow" w="med" len="med"/>
            </a:ln>
          </p:spPr>
        </p:cxnSp>
        <p:sp>
          <p:nvSpPr>
            <p:cNvPr id="47293" name="TextBox 14"/>
            <p:cNvSpPr txBox="1">
              <a:spLocks noChangeArrowheads="1"/>
            </p:cNvSpPr>
            <p:nvPr/>
          </p:nvSpPr>
          <p:spPr bwMode="auto">
            <a:xfrm>
              <a:off x="1491916" y="2926080"/>
              <a:ext cx="1185098" cy="537868"/>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94" name="Straight Arrow Connector 50"/>
            <p:cNvCxnSpPr>
              <a:cxnSpLocks noChangeShapeType="1"/>
            </p:cNvCxnSpPr>
            <p:nvPr/>
          </p:nvCxnSpPr>
          <p:spPr bwMode="auto">
            <a:xfrm>
              <a:off x="240632" y="4475747"/>
              <a:ext cx="654517" cy="38501"/>
            </a:xfrm>
            <a:prstGeom prst="straightConnector1">
              <a:avLst/>
            </a:prstGeom>
            <a:noFill/>
            <a:ln w="25400" algn="ctr">
              <a:solidFill>
                <a:srgbClr val="FF0000"/>
              </a:solidFill>
              <a:round/>
              <a:headEnd/>
              <a:tailEnd type="oval" w="med" len="med"/>
            </a:ln>
          </p:spPr>
        </p:cxnSp>
        <p:sp>
          <p:nvSpPr>
            <p:cNvPr id="47295" name="TextBox 56"/>
            <p:cNvSpPr txBox="1">
              <a:spLocks noChangeArrowheads="1"/>
            </p:cNvSpPr>
            <p:nvPr/>
          </p:nvSpPr>
          <p:spPr bwMode="auto">
            <a:xfrm>
              <a:off x="0" y="4543124"/>
              <a:ext cx="908985" cy="537868"/>
            </a:xfrm>
            <a:prstGeom prst="rect">
              <a:avLst/>
            </a:prstGeom>
            <a:noFill/>
            <a:ln w="9525">
              <a:noFill/>
              <a:miter lim="800000"/>
              <a:headEnd/>
              <a:tailEnd/>
            </a:ln>
          </p:spPr>
          <p:txBody>
            <a:bodyPr wrap="none">
              <a:spAutoFit/>
            </a:bodyPr>
            <a:lstStyle/>
            <a:p>
              <a:r>
                <a:rPr lang="en-GB" sz="1400">
                  <a:solidFill>
                    <a:srgbClr val="FF0000"/>
                  </a:solidFill>
                </a:rPr>
                <a:t>Reject</a:t>
              </a:r>
            </a:p>
          </p:txBody>
        </p:sp>
      </p:grpSp>
      <p:grpSp>
        <p:nvGrpSpPr>
          <p:cNvPr id="3" name="Group 65"/>
          <p:cNvGrpSpPr>
            <a:grpSpLocks/>
          </p:cNvGrpSpPr>
          <p:nvPr/>
        </p:nvGrpSpPr>
        <p:grpSpPr bwMode="auto">
          <a:xfrm>
            <a:off x="3355209" y="1360140"/>
            <a:ext cx="2751230" cy="1223962"/>
            <a:chOff x="2760846" y="3578993"/>
            <a:chExt cx="3619140" cy="1998847"/>
          </a:xfrm>
        </p:grpSpPr>
        <p:sp>
          <p:nvSpPr>
            <p:cNvPr id="17" name="Oval 16"/>
            <p:cNvSpPr/>
            <p:nvPr/>
          </p:nvSpPr>
          <p:spPr bwMode="auto">
            <a:xfrm>
              <a:off x="3251733" y="3578993"/>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18" name="Oval 17"/>
            <p:cNvSpPr/>
            <p:nvPr/>
          </p:nvSpPr>
          <p:spPr bwMode="auto">
            <a:xfrm>
              <a:off x="4549540" y="4241533"/>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19" name="Oval 18"/>
            <p:cNvSpPr/>
            <p:nvPr/>
          </p:nvSpPr>
          <p:spPr bwMode="auto">
            <a:xfrm>
              <a:off x="3412155" y="4971448"/>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67" name="Straight Arrow Connector 20"/>
            <p:cNvCxnSpPr>
              <a:cxnSpLocks noChangeShapeType="1"/>
            </p:cNvCxnSpPr>
            <p:nvPr/>
          </p:nvCxnSpPr>
          <p:spPr bwMode="auto">
            <a:xfrm rot="5400000" flipH="1" flipV="1">
              <a:off x="3550118" y="4483770"/>
              <a:ext cx="500513" cy="19251"/>
            </a:xfrm>
            <a:prstGeom prst="straightConnector1">
              <a:avLst/>
            </a:prstGeom>
            <a:noFill/>
            <a:ln w="25400" algn="ctr">
              <a:solidFill>
                <a:schemeClr val="tx1"/>
              </a:solidFill>
              <a:round/>
              <a:headEnd/>
              <a:tailEnd type="arrow" w="med" len="med"/>
            </a:ln>
          </p:spPr>
        </p:cxnSp>
        <p:cxnSp>
          <p:nvCxnSpPr>
            <p:cNvPr id="47268" name="Straight Arrow Connector 22"/>
            <p:cNvCxnSpPr>
              <a:cxnSpLocks noChangeShapeType="1"/>
            </p:cNvCxnSpPr>
            <p:nvPr/>
          </p:nvCxnSpPr>
          <p:spPr bwMode="auto">
            <a:xfrm rot="5400000" flipH="1" flipV="1">
              <a:off x="4272012" y="4647398"/>
              <a:ext cx="240632" cy="240632"/>
            </a:xfrm>
            <a:prstGeom prst="straightConnector1">
              <a:avLst/>
            </a:prstGeom>
            <a:noFill/>
            <a:ln w="25400" algn="ctr">
              <a:solidFill>
                <a:schemeClr val="tx1"/>
              </a:solidFill>
              <a:round/>
              <a:headEnd/>
              <a:tailEnd type="arrow" w="med" len="med"/>
            </a:ln>
          </p:spPr>
        </p:cxnSp>
        <p:cxnSp>
          <p:nvCxnSpPr>
            <p:cNvPr id="47269" name="Straight Arrow Connector 26"/>
            <p:cNvCxnSpPr>
              <a:cxnSpLocks noChangeShapeType="1"/>
            </p:cNvCxnSpPr>
            <p:nvPr/>
          </p:nvCxnSpPr>
          <p:spPr bwMode="auto">
            <a:xfrm rot="10800000" flipV="1">
              <a:off x="4368265" y="4685898"/>
              <a:ext cx="279134" cy="250257"/>
            </a:xfrm>
            <a:prstGeom prst="straightConnector1">
              <a:avLst/>
            </a:prstGeom>
            <a:noFill/>
            <a:ln w="25400" algn="ctr">
              <a:solidFill>
                <a:schemeClr val="tx1"/>
              </a:solidFill>
              <a:round/>
              <a:headEnd/>
              <a:tailEnd type="arrow" w="med" len="med"/>
            </a:ln>
          </p:spPr>
        </p:cxnSp>
        <p:cxnSp>
          <p:nvCxnSpPr>
            <p:cNvPr id="47270" name="Straight Arrow Connector 29"/>
            <p:cNvCxnSpPr>
              <a:cxnSpLocks noChangeShapeType="1"/>
            </p:cNvCxnSpPr>
            <p:nvPr/>
          </p:nvCxnSpPr>
          <p:spPr bwMode="auto">
            <a:xfrm>
              <a:off x="4443662" y="3981650"/>
              <a:ext cx="338489" cy="261487"/>
            </a:xfrm>
            <a:prstGeom prst="straightConnector1">
              <a:avLst/>
            </a:prstGeom>
            <a:noFill/>
            <a:ln w="25400" algn="ctr">
              <a:solidFill>
                <a:schemeClr val="tx1"/>
              </a:solidFill>
              <a:round/>
              <a:headEnd/>
              <a:tailEnd type="arrow" w="med" len="med"/>
            </a:ln>
          </p:spPr>
        </p:cxnSp>
        <p:cxnSp>
          <p:nvCxnSpPr>
            <p:cNvPr id="47271" name="Straight Arrow Connector 30"/>
            <p:cNvCxnSpPr>
              <a:cxnSpLocks noChangeShapeType="1"/>
            </p:cNvCxnSpPr>
            <p:nvPr/>
          </p:nvCxnSpPr>
          <p:spPr bwMode="auto">
            <a:xfrm rot="10800000">
              <a:off x="4368267" y="4050635"/>
              <a:ext cx="288756" cy="240629"/>
            </a:xfrm>
            <a:prstGeom prst="straightConnector1">
              <a:avLst/>
            </a:prstGeom>
            <a:noFill/>
            <a:ln w="25400" algn="ctr">
              <a:solidFill>
                <a:schemeClr val="tx1"/>
              </a:solidFill>
              <a:round/>
              <a:headEnd/>
              <a:tailEnd type="arrow" w="med" len="med"/>
            </a:ln>
          </p:spPr>
        </p:cxnSp>
        <p:cxnSp>
          <p:nvCxnSpPr>
            <p:cNvPr id="47272" name="Straight Arrow Connector 31"/>
            <p:cNvCxnSpPr>
              <a:cxnSpLocks noChangeShapeType="1"/>
            </p:cNvCxnSpPr>
            <p:nvPr/>
          </p:nvCxnSpPr>
          <p:spPr bwMode="auto">
            <a:xfrm rot="10800000" flipV="1">
              <a:off x="5215289" y="3873399"/>
              <a:ext cx="259883" cy="340862"/>
            </a:xfrm>
            <a:prstGeom prst="straightConnector1">
              <a:avLst/>
            </a:prstGeom>
            <a:noFill/>
            <a:ln w="25400" algn="ctr">
              <a:solidFill>
                <a:srgbClr val="FF0000"/>
              </a:solidFill>
              <a:round/>
              <a:headEnd/>
              <a:tailEnd type="arrow" w="med" len="med"/>
            </a:ln>
          </p:spPr>
        </p:cxnSp>
        <p:sp>
          <p:nvSpPr>
            <p:cNvPr id="47273" name="TextBox 33"/>
            <p:cNvSpPr txBox="1">
              <a:spLocks noChangeArrowheads="1"/>
            </p:cNvSpPr>
            <p:nvPr/>
          </p:nvSpPr>
          <p:spPr bwMode="auto">
            <a:xfrm>
              <a:off x="5282666" y="3607869"/>
              <a:ext cx="1097320" cy="502629"/>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74" name="Straight Arrow Connector 58"/>
            <p:cNvCxnSpPr>
              <a:cxnSpLocks noChangeShapeType="1"/>
            </p:cNvCxnSpPr>
            <p:nvPr/>
          </p:nvCxnSpPr>
          <p:spPr bwMode="auto">
            <a:xfrm rot="5400000">
              <a:off x="3309487" y="4541520"/>
              <a:ext cx="664143" cy="9625"/>
            </a:xfrm>
            <a:prstGeom prst="straightConnector1">
              <a:avLst/>
            </a:prstGeom>
            <a:noFill/>
            <a:ln w="25400" algn="ctr">
              <a:solidFill>
                <a:schemeClr val="tx1"/>
              </a:solidFill>
              <a:round/>
              <a:headEnd/>
              <a:tailEnd type="arrow" w="med" len="med"/>
            </a:ln>
          </p:spPr>
        </p:cxnSp>
        <p:cxnSp>
          <p:nvCxnSpPr>
            <p:cNvPr id="47275" name="Straight Arrow Connector 59"/>
            <p:cNvCxnSpPr>
              <a:cxnSpLocks noChangeShapeType="1"/>
            </p:cNvCxnSpPr>
            <p:nvPr/>
          </p:nvCxnSpPr>
          <p:spPr bwMode="auto">
            <a:xfrm>
              <a:off x="3001478" y="4522269"/>
              <a:ext cx="654517" cy="38501"/>
            </a:xfrm>
            <a:prstGeom prst="straightConnector1">
              <a:avLst/>
            </a:prstGeom>
            <a:noFill/>
            <a:ln w="25400" algn="ctr">
              <a:solidFill>
                <a:srgbClr val="FF0000"/>
              </a:solidFill>
              <a:round/>
              <a:headEnd/>
              <a:tailEnd type="oval" w="med" len="med"/>
            </a:ln>
          </p:spPr>
        </p:cxnSp>
        <p:sp>
          <p:nvSpPr>
            <p:cNvPr id="47276" name="TextBox 60"/>
            <p:cNvSpPr txBox="1">
              <a:spLocks noChangeArrowheads="1"/>
            </p:cNvSpPr>
            <p:nvPr/>
          </p:nvSpPr>
          <p:spPr bwMode="auto">
            <a:xfrm>
              <a:off x="2760846" y="4589646"/>
              <a:ext cx="841658" cy="502629"/>
            </a:xfrm>
            <a:prstGeom prst="rect">
              <a:avLst/>
            </a:prstGeom>
            <a:noFill/>
            <a:ln w="9525">
              <a:noFill/>
              <a:miter lim="800000"/>
              <a:headEnd/>
              <a:tailEnd/>
            </a:ln>
          </p:spPr>
          <p:txBody>
            <a:bodyPr wrap="none">
              <a:spAutoFit/>
            </a:bodyPr>
            <a:lstStyle/>
            <a:p>
              <a:r>
                <a:rPr lang="en-GB" sz="1400">
                  <a:solidFill>
                    <a:srgbClr val="FF0000"/>
                  </a:solidFill>
                </a:rPr>
                <a:t>Reject</a:t>
              </a:r>
            </a:p>
          </p:txBody>
        </p:sp>
      </p:grpSp>
      <p:grpSp>
        <p:nvGrpSpPr>
          <p:cNvPr id="4" name="Group 66"/>
          <p:cNvGrpSpPr>
            <a:grpSpLocks/>
          </p:cNvGrpSpPr>
          <p:nvPr/>
        </p:nvGrpSpPr>
        <p:grpSpPr bwMode="auto">
          <a:xfrm>
            <a:off x="6897216" y="980728"/>
            <a:ext cx="2653645" cy="1622425"/>
            <a:chOff x="6349465" y="2988645"/>
            <a:chExt cx="3748183" cy="2577966"/>
          </a:xfrm>
        </p:grpSpPr>
        <p:sp>
          <p:nvSpPr>
            <p:cNvPr id="38" name="Oval 37"/>
            <p:cNvSpPr/>
            <p:nvPr/>
          </p:nvSpPr>
          <p:spPr bwMode="auto">
            <a:xfrm>
              <a:off x="6888478" y="3567764"/>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39" name="Oval 38"/>
            <p:cNvSpPr/>
            <p:nvPr/>
          </p:nvSpPr>
          <p:spPr bwMode="auto">
            <a:xfrm>
              <a:off x="8186285" y="4230304"/>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40" name="Oval 39"/>
            <p:cNvSpPr/>
            <p:nvPr/>
          </p:nvSpPr>
          <p:spPr bwMode="auto">
            <a:xfrm>
              <a:off x="7048900" y="4960219"/>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46" name="Straight Arrow Connector 43"/>
            <p:cNvCxnSpPr>
              <a:cxnSpLocks noChangeShapeType="1"/>
            </p:cNvCxnSpPr>
            <p:nvPr/>
          </p:nvCxnSpPr>
          <p:spPr bwMode="auto">
            <a:xfrm rot="5400000" flipH="1" flipV="1">
              <a:off x="7186863" y="4472541"/>
              <a:ext cx="500513" cy="19251"/>
            </a:xfrm>
            <a:prstGeom prst="straightConnector1">
              <a:avLst/>
            </a:prstGeom>
            <a:noFill/>
            <a:ln w="25400" algn="ctr">
              <a:solidFill>
                <a:schemeClr val="tx1"/>
              </a:solidFill>
              <a:round/>
              <a:headEnd/>
              <a:tailEnd type="arrow" w="med" len="med"/>
            </a:ln>
          </p:spPr>
        </p:cxnSp>
        <p:cxnSp>
          <p:nvCxnSpPr>
            <p:cNvPr id="47247" name="Straight Arrow Connector 44"/>
            <p:cNvCxnSpPr>
              <a:cxnSpLocks noChangeShapeType="1"/>
            </p:cNvCxnSpPr>
            <p:nvPr/>
          </p:nvCxnSpPr>
          <p:spPr bwMode="auto">
            <a:xfrm rot="5400000" flipH="1" flipV="1">
              <a:off x="7908757" y="4636169"/>
              <a:ext cx="240632" cy="240632"/>
            </a:xfrm>
            <a:prstGeom prst="straightConnector1">
              <a:avLst/>
            </a:prstGeom>
            <a:noFill/>
            <a:ln w="25400" algn="ctr">
              <a:solidFill>
                <a:schemeClr val="tx1"/>
              </a:solidFill>
              <a:round/>
              <a:headEnd/>
              <a:tailEnd type="arrow" w="med" len="med"/>
            </a:ln>
          </p:spPr>
        </p:cxnSp>
        <p:cxnSp>
          <p:nvCxnSpPr>
            <p:cNvPr id="47248" name="Straight Arrow Connector 45"/>
            <p:cNvCxnSpPr>
              <a:cxnSpLocks noChangeShapeType="1"/>
            </p:cNvCxnSpPr>
            <p:nvPr/>
          </p:nvCxnSpPr>
          <p:spPr bwMode="auto">
            <a:xfrm rot="10800000" flipV="1">
              <a:off x="8005010" y="4674669"/>
              <a:ext cx="279134" cy="250257"/>
            </a:xfrm>
            <a:prstGeom prst="straightConnector1">
              <a:avLst/>
            </a:prstGeom>
            <a:noFill/>
            <a:ln w="25400" algn="ctr">
              <a:solidFill>
                <a:schemeClr val="tx1"/>
              </a:solidFill>
              <a:round/>
              <a:headEnd/>
              <a:tailEnd type="arrow" w="med" len="med"/>
            </a:ln>
          </p:spPr>
        </p:cxnSp>
        <p:cxnSp>
          <p:nvCxnSpPr>
            <p:cNvPr id="47249" name="Straight Arrow Connector 46"/>
            <p:cNvCxnSpPr>
              <a:cxnSpLocks noChangeShapeType="1"/>
            </p:cNvCxnSpPr>
            <p:nvPr/>
          </p:nvCxnSpPr>
          <p:spPr bwMode="auto">
            <a:xfrm>
              <a:off x="8080407" y="3970421"/>
              <a:ext cx="338489" cy="261487"/>
            </a:xfrm>
            <a:prstGeom prst="straightConnector1">
              <a:avLst/>
            </a:prstGeom>
            <a:noFill/>
            <a:ln w="25400" algn="ctr">
              <a:solidFill>
                <a:schemeClr val="tx1"/>
              </a:solidFill>
              <a:round/>
              <a:headEnd/>
              <a:tailEnd type="arrow" w="med" len="med"/>
            </a:ln>
          </p:spPr>
        </p:cxnSp>
        <p:cxnSp>
          <p:nvCxnSpPr>
            <p:cNvPr id="47250" name="Straight Arrow Connector 47"/>
            <p:cNvCxnSpPr>
              <a:cxnSpLocks noChangeShapeType="1"/>
            </p:cNvCxnSpPr>
            <p:nvPr/>
          </p:nvCxnSpPr>
          <p:spPr bwMode="auto">
            <a:xfrm rot="10800000">
              <a:off x="8005012" y="4039406"/>
              <a:ext cx="288756" cy="240629"/>
            </a:xfrm>
            <a:prstGeom prst="straightConnector1">
              <a:avLst/>
            </a:prstGeom>
            <a:noFill/>
            <a:ln w="25400" algn="ctr">
              <a:solidFill>
                <a:schemeClr val="tx1"/>
              </a:solidFill>
              <a:round/>
              <a:headEnd/>
              <a:tailEnd type="arrow" w="med" len="med"/>
            </a:ln>
          </p:spPr>
        </p:cxnSp>
        <p:cxnSp>
          <p:nvCxnSpPr>
            <p:cNvPr id="47251" name="Straight Arrow Connector 48"/>
            <p:cNvCxnSpPr>
              <a:cxnSpLocks noChangeShapeType="1"/>
              <a:stCxn id="47252" idx="1"/>
            </p:cNvCxnSpPr>
            <p:nvPr/>
          </p:nvCxnSpPr>
          <p:spPr bwMode="auto">
            <a:xfrm flipH="1">
              <a:off x="8659533" y="3841164"/>
              <a:ext cx="259878" cy="265617"/>
            </a:xfrm>
            <a:prstGeom prst="straightConnector1">
              <a:avLst/>
            </a:prstGeom>
            <a:noFill/>
            <a:ln w="25400" algn="ctr">
              <a:solidFill>
                <a:srgbClr val="FF0000"/>
              </a:solidFill>
              <a:round/>
              <a:headEnd/>
              <a:tailEnd type="arrow" w="med" len="med"/>
            </a:ln>
          </p:spPr>
        </p:cxnSp>
        <p:sp>
          <p:nvSpPr>
            <p:cNvPr id="47252" name="TextBox 49"/>
            <p:cNvSpPr txBox="1">
              <a:spLocks noChangeArrowheads="1"/>
            </p:cNvSpPr>
            <p:nvPr/>
          </p:nvSpPr>
          <p:spPr bwMode="auto">
            <a:xfrm>
              <a:off x="8919411" y="3596641"/>
              <a:ext cx="1178237" cy="489045"/>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53" name="Straight Arrow Connector 54"/>
            <p:cNvCxnSpPr>
              <a:cxnSpLocks noChangeShapeType="1"/>
              <a:stCxn id="47254" idx="1"/>
            </p:cNvCxnSpPr>
            <p:nvPr/>
          </p:nvCxnSpPr>
          <p:spPr bwMode="auto">
            <a:xfrm flipH="1">
              <a:off x="7705025" y="3233168"/>
              <a:ext cx="259880" cy="265613"/>
            </a:xfrm>
            <a:prstGeom prst="straightConnector1">
              <a:avLst/>
            </a:prstGeom>
            <a:noFill/>
            <a:ln w="25400" algn="ctr">
              <a:solidFill>
                <a:srgbClr val="FF0000"/>
              </a:solidFill>
              <a:round/>
              <a:headEnd/>
              <a:tailEnd type="arrow" w="med" len="med"/>
            </a:ln>
          </p:spPr>
        </p:cxnSp>
        <p:sp>
          <p:nvSpPr>
            <p:cNvPr id="47254" name="TextBox 55"/>
            <p:cNvSpPr txBox="1">
              <a:spLocks noChangeArrowheads="1"/>
            </p:cNvSpPr>
            <p:nvPr/>
          </p:nvSpPr>
          <p:spPr bwMode="auto">
            <a:xfrm>
              <a:off x="7964905" y="2988645"/>
              <a:ext cx="1178237" cy="489045"/>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55" name="Straight Arrow Connector 61"/>
            <p:cNvCxnSpPr>
              <a:cxnSpLocks noChangeShapeType="1"/>
            </p:cNvCxnSpPr>
            <p:nvPr/>
          </p:nvCxnSpPr>
          <p:spPr bwMode="auto">
            <a:xfrm rot="5400000">
              <a:off x="6898106" y="4568791"/>
              <a:ext cx="664143" cy="9625"/>
            </a:xfrm>
            <a:prstGeom prst="straightConnector1">
              <a:avLst/>
            </a:prstGeom>
            <a:noFill/>
            <a:ln w="25400" algn="ctr">
              <a:solidFill>
                <a:schemeClr val="tx1"/>
              </a:solidFill>
              <a:round/>
              <a:headEnd/>
              <a:tailEnd type="arrow" w="med" len="med"/>
            </a:ln>
          </p:spPr>
        </p:cxnSp>
        <p:cxnSp>
          <p:nvCxnSpPr>
            <p:cNvPr id="47256" name="Straight Arrow Connector 62"/>
            <p:cNvCxnSpPr>
              <a:cxnSpLocks noChangeShapeType="1"/>
            </p:cNvCxnSpPr>
            <p:nvPr/>
          </p:nvCxnSpPr>
          <p:spPr bwMode="auto">
            <a:xfrm>
              <a:off x="6590097" y="4549540"/>
              <a:ext cx="654517" cy="38501"/>
            </a:xfrm>
            <a:prstGeom prst="straightConnector1">
              <a:avLst/>
            </a:prstGeom>
            <a:noFill/>
            <a:ln w="25400" algn="ctr">
              <a:solidFill>
                <a:srgbClr val="FF0000"/>
              </a:solidFill>
              <a:round/>
              <a:headEnd/>
              <a:tailEnd type="oval" w="med" len="med"/>
            </a:ln>
          </p:spPr>
        </p:cxnSp>
        <p:sp>
          <p:nvSpPr>
            <p:cNvPr id="47257" name="TextBox 63"/>
            <p:cNvSpPr txBox="1">
              <a:spLocks noChangeArrowheads="1"/>
            </p:cNvSpPr>
            <p:nvPr/>
          </p:nvSpPr>
          <p:spPr bwMode="auto">
            <a:xfrm>
              <a:off x="6349465" y="4616916"/>
              <a:ext cx="903723" cy="489045"/>
            </a:xfrm>
            <a:prstGeom prst="rect">
              <a:avLst/>
            </a:prstGeom>
            <a:noFill/>
            <a:ln w="9525">
              <a:noFill/>
              <a:miter lim="800000"/>
              <a:headEnd/>
              <a:tailEnd/>
            </a:ln>
          </p:spPr>
          <p:txBody>
            <a:bodyPr wrap="none">
              <a:spAutoFit/>
            </a:bodyPr>
            <a:lstStyle/>
            <a:p>
              <a:r>
                <a:rPr lang="en-GB" sz="1400">
                  <a:solidFill>
                    <a:srgbClr val="FF0000"/>
                  </a:solidFill>
                </a:rPr>
                <a:t>Reject</a:t>
              </a:r>
            </a:p>
          </p:txBody>
        </p:sp>
      </p:grpSp>
      <p:sp>
        <p:nvSpPr>
          <p:cNvPr id="69" name="Oval 68"/>
          <p:cNvSpPr/>
          <p:nvPr/>
        </p:nvSpPr>
        <p:spPr bwMode="auto">
          <a:xfrm>
            <a:off x="492475" y="3199593"/>
            <a:ext cx="840042" cy="346933"/>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70" name="Oval 69"/>
          <p:cNvSpPr/>
          <p:nvPr/>
        </p:nvSpPr>
        <p:spPr bwMode="auto">
          <a:xfrm>
            <a:off x="1405906" y="3578650"/>
            <a:ext cx="800523" cy="346933"/>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71" name="Oval 70"/>
          <p:cNvSpPr/>
          <p:nvPr/>
        </p:nvSpPr>
        <p:spPr bwMode="auto">
          <a:xfrm>
            <a:off x="605385" y="3996254"/>
            <a:ext cx="808426" cy="346933"/>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119" name="Straight Arrow Connector 71"/>
          <p:cNvCxnSpPr>
            <a:cxnSpLocks noChangeShapeType="1"/>
          </p:cNvCxnSpPr>
          <p:nvPr/>
        </p:nvCxnSpPr>
        <p:spPr bwMode="auto">
          <a:xfrm rot="5400000">
            <a:off x="597280" y="3739127"/>
            <a:ext cx="379413" cy="6115"/>
          </a:xfrm>
          <a:prstGeom prst="straightConnector1">
            <a:avLst/>
          </a:prstGeom>
          <a:noFill/>
          <a:ln w="25400" algn="ctr">
            <a:solidFill>
              <a:schemeClr val="tx1"/>
            </a:solidFill>
            <a:round/>
            <a:headEnd/>
            <a:tailEnd type="arrow" w="med" len="med"/>
          </a:ln>
        </p:spPr>
      </p:cxnSp>
      <p:cxnSp>
        <p:nvCxnSpPr>
          <p:cNvPr id="47120" name="Straight Arrow Connector 72"/>
          <p:cNvCxnSpPr>
            <a:cxnSpLocks noChangeShapeType="1"/>
          </p:cNvCxnSpPr>
          <p:nvPr/>
        </p:nvCxnSpPr>
        <p:spPr bwMode="auto">
          <a:xfrm rot="5400000" flipH="1" flipV="1">
            <a:off x="735834" y="3716225"/>
            <a:ext cx="285750" cy="12230"/>
          </a:xfrm>
          <a:prstGeom prst="straightConnector1">
            <a:avLst/>
          </a:prstGeom>
          <a:noFill/>
          <a:ln w="25400" algn="ctr">
            <a:solidFill>
              <a:schemeClr val="tx1"/>
            </a:solidFill>
            <a:round/>
            <a:headEnd/>
            <a:tailEnd type="arrow" w="med" len="med"/>
          </a:ln>
        </p:spPr>
      </p:cxnSp>
      <p:cxnSp>
        <p:nvCxnSpPr>
          <p:cNvPr id="47121" name="Straight Arrow Connector 73"/>
          <p:cNvCxnSpPr>
            <a:cxnSpLocks noChangeShapeType="1"/>
          </p:cNvCxnSpPr>
          <p:nvPr/>
        </p:nvCxnSpPr>
        <p:spPr bwMode="auto">
          <a:xfrm rot="5400000" flipH="1" flipV="1">
            <a:off x="1227018" y="3794660"/>
            <a:ext cx="136525" cy="169686"/>
          </a:xfrm>
          <a:prstGeom prst="straightConnector1">
            <a:avLst/>
          </a:prstGeom>
          <a:noFill/>
          <a:ln w="25400" algn="ctr">
            <a:solidFill>
              <a:schemeClr val="tx1"/>
            </a:solidFill>
            <a:round/>
            <a:headEnd/>
            <a:tailEnd type="arrow" w="med" len="med"/>
          </a:ln>
        </p:spPr>
      </p:cxnSp>
      <p:cxnSp>
        <p:nvCxnSpPr>
          <p:cNvPr id="47122" name="Straight Arrow Connector 74"/>
          <p:cNvCxnSpPr>
            <a:cxnSpLocks noChangeShapeType="1"/>
          </p:cNvCxnSpPr>
          <p:nvPr/>
        </p:nvCxnSpPr>
        <p:spPr bwMode="auto">
          <a:xfrm rot="10800000" flipV="1">
            <a:off x="1277701" y="3833466"/>
            <a:ext cx="197202" cy="142875"/>
          </a:xfrm>
          <a:prstGeom prst="straightConnector1">
            <a:avLst/>
          </a:prstGeom>
          <a:noFill/>
          <a:ln w="25400" algn="ctr">
            <a:solidFill>
              <a:schemeClr val="tx1"/>
            </a:solidFill>
            <a:round/>
            <a:headEnd/>
            <a:tailEnd type="arrow" w="med" len="med"/>
          </a:ln>
        </p:spPr>
      </p:cxnSp>
      <p:cxnSp>
        <p:nvCxnSpPr>
          <p:cNvPr id="47123" name="Straight Arrow Connector 75"/>
          <p:cNvCxnSpPr>
            <a:cxnSpLocks noChangeShapeType="1"/>
          </p:cNvCxnSpPr>
          <p:nvPr/>
        </p:nvCxnSpPr>
        <p:spPr bwMode="auto">
          <a:xfrm>
            <a:off x="1331205" y="3430241"/>
            <a:ext cx="238478" cy="149225"/>
          </a:xfrm>
          <a:prstGeom prst="straightConnector1">
            <a:avLst/>
          </a:prstGeom>
          <a:noFill/>
          <a:ln w="25400" algn="ctr">
            <a:solidFill>
              <a:schemeClr val="tx1"/>
            </a:solidFill>
            <a:round/>
            <a:headEnd/>
            <a:tailEnd type="arrow" w="med" len="med"/>
          </a:ln>
        </p:spPr>
      </p:cxnSp>
      <p:cxnSp>
        <p:nvCxnSpPr>
          <p:cNvPr id="47124" name="Straight Arrow Connector 76"/>
          <p:cNvCxnSpPr>
            <a:cxnSpLocks noChangeShapeType="1"/>
          </p:cNvCxnSpPr>
          <p:nvPr/>
        </p:nvCxnSpPr>
        <p:spPr bwMode="auto">
          <a:xfrm rot="10800000">
            <a:off x="1277701" y="3469928"/>
            <a:ext cx="203317" cy="136525"/>
          </a:xfrm>
          <a:prstGeom prst="straightConnector1">
            <a:avLst/>
          </a:prstGeom>
          <a:noFill/>
          <a:ln w="25400" algn="ctr">
            <a:solidFill>
              <a:schemeClr val="tx1"/>
            </a:solidFill>
            <a:round/>
            <a:headEnd/>
            <a:tailEnd type="arrow" w="med" len="med"/>
          </a:ln>
        </p:spPr>
      </p:cxnSp>
      <p:cxnSp>
        <p:nvCxnSpPr>
          <p:cNvPr id="47125" name="Straight Arrow Connector 77"/>
          <p:cNvCxnSpPr>
            <a:cxnSpLocks noChangeShapeType="1"/>
            <a:stCxn id="47126" idx="1"/>
          </p:cNvCxnSpPr>
          <p:nvPr/>
        </p:nvCxnSpPr>
        <p:spPr bwMode="auto">
          <a:xfrm flipH="1">
            <a:off x="1034637" y="2995166"/>
            <a:ext cx="183444" cy="138211"/>
          </a:xfrm>
          <a:prstGeom prst="straightConnector1">
            <a:avLst/>
          </a:prstGeom>
          <a:noFill/>
          <a:ln w="25400" algn="ctr">
            <a:solidFill>
              <a:srgbClr val="FF0000"/>
            </a:solidFill>
            <a:round/>
            <a:headEnd/>
            <a:tailEnd type="arrow" w="med" len="med"/>
          </a:ln>
        </p:spPr>
      </p:cxnSp>
      <p:sp>
        <p:nvSpPr>
          <p:cNvPr id="47126" name="TextBox 78"/>
          <p:cNvSpPr txBox="1">
            <a:spLocks noChangeArrowheads="1"/>
          </p:cNvSpPr>
          <p:nvPr/>
        </p:nvSpPr>
        <p:spPr bwMode="auto">
          <a:xfrm>
            <a:off x="1218081" y="2841277"/>
            <a:ext cx="834170" cy="307777"/>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27" name="Straight Arrow Connector 79"/>
          <p:cNvCxnSpPr>
            <a:cxnSpLocks noChangeShapeType="1"/>
          </p:cNvCxnSpPr>
          <p:nvPr/>
        </p:nvCxnSpPr>
        <p:spPr bwMode="auto">
          <a:xfrm rot="10800000">
            <a:off x="1438215" y="3854103"/>
            <a:ext cx="298098" cy="201613"/>
          </a:xfrm>
          <a:prstGeom prst="straightConnector1">
            <a:avLst/>
          </a:prstGeom>
          <a:noFill/>
          <a:ln w="25400" algn="ctr">
            <a:solidFill>
              <a:srgbClr val="FF0000"/>
            </a:solidFill>
            <a:round/>
            <a:headEnd/>
            <a:tailEnd type="oval" w="med" len="med"/>
          </a:ln>
        </p:spPr>
      </p:cxnSp>
      <p:sp>
        <p:nvSpPr>
          <p:cNvPr id="47128" name="TextBox 80"/>
          <p:cNvSpPr txBox="1">
            <a:spLocks noChangeArrowheads="1"/>
          </p:cNvSpPr>
          <p:nvPr/>
        </p:nvSpPr>
        <p:spPr bwMode="auto">
          <a:xfrm>
            <a:off x="1678222" y="4036665"/>
            <a:ext cx="639819" cy="307777"/>
          </a:xfrm>
          <a:prstGeom prst="rect">
            <a:avLst/>
          </a:prstGeom>
          <a:noFill/>
          <a:ln w="9525">
            <a:noFill/>
            <a:miter lim="800000"/>
            <a:headEnd/>
            <a:tailEnd/>
          </a:ln>
        </p:spPr>
        <p:txBody>
          <a:bodyPr wrap="none">
            <a:spAutoFit/>
          </a:bodyPr>
          <a:lstStyle/>
          <a:p>
            <a:r>
              <a:rPr lang="en-GB" sz="1400">
                <a:solidFill>
                  <a:srgbClr val="FF0000"/>
                </a:solidFill>
              </a:rPr>
              <a:t>Reject</a:t>
            </a:r>
          </a:p>
        </p:txBody>
      </p:sp>
      <p:sp>
        <p:nvSpPr>
          <p:cNvPr id="83" name="Oval 82"/>
          <p:cNvSpPr/>
          <p:nvPr/>
        </p:nvSpPr>
        <p:spPr bwMode="auto">
          <a:xfrm>
            <a:off x="3606903" y="3032543"/>
            <a:ext cx="907352" cy="371330"/>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84" name="Oval 83"/>
          <p:cNvSpPr/>
          <p:nvPr/>
        </p:nvSpPr>
        <p:spPr bwMode="auto">
          <a:xfrm>
            <a:off x="4593525" y="3438256"/>
            <a:ext cx="864666" cy="371330"/>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85" name="Oval 84"/>
          <p:cNvSpPr/>
          <p:nvPr/>
        </p:nvSpPr>
        <p:spPr bwMode="auto">
          <a:xfrm>
            <a:off x="3728860" y="3885226"/>
            <a:ext cx="873202" cy="37133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138" name="Straight Arrow Connector 85"/>
          <p:cNvCxnSpPr>
            <a:cxnSpLocks noChangeShapeType="1"/>
          </p:cNvCxnSpPr>
          <p:nvPr/>
        </p:nvCxnSpPr>
        <p:spPr bwMode="auto">
          <a:xfrm rot="5400000" flipH="1" flipV="1">
            <a:off x="3870824" y="3586080"/>
            <a:ext cx="306387" cy="13758"/>
          </a:xfrm>
          <a:prstGeom prst="straightConnector1">
            <a:avLst/>
          </a:prstGeom>
          <a:noFill/>
          <a:ln w="25400" algn="ctr">
            <a:solidFill>
              <a:schemeClr val="tx1"/>
            </a:solidFill>
            <a:round/>
            <a:headEnd/>
            <a:tailEnd type="arrow" w="med" len="med"/>
          </a:ln>
        </p:spPr>
      </p:cxnSp>
      <p:cxnSp>
        <p:nvCxnSpPr>
          <p:cNvPr id="47139" name="Straight Arrow Connector 86"/>
          <p:cNvCxnSpPr>
            <a:cxnSpLocks noChangeShapeType="1"/>
          </p:cNvCxnSpPr>
          <p:nvPr/>
        </p:nvCxnSpPr>
        <p:spPr bwMode="auto">
          <a:xfrm rot="5400000" flipH="1" flipV="1">
            <a:off x="4401195" y="3668718"/>
            <a:ext cx="146050" cy="183444"/>
          </a:xfrm>
          <a:prstGeom prst="straightConnector1">
            <a:avLst/>
          </a:prstGeom>
          <a:noFill/>
          <a:ln w="25400" algn="ctr">
            <a:solidFill>
              <a:schemeClr val="tx1"/>
            </a:solidFill>
            <a:round/>
            <a:headEnd/>
            <a:tailEnd type="arrow" w="med" len="med"/>
          </a:ln>
        </p:spPr>
      </p:cxnSp>
      <p:cxnSp>
        <p:nvCxnSpPr>
          <p:cNvPr id="47140" name="Straight Arrow Connector 87"/>
          <p:cNvCxnSpPr>
            <a:cxnSpLocks noChangeShapeType="1"/>
          </p:cNvCxnSpPr>
          <p:nvPr/>
        </p:nvCxnSpPr>
        <p:spPr bwMode="auto">
          <a:xfrm rot="10800000" flipV="1">
            <a:off x="4455876" y="3709641"/>
            <a:ext cx="212490" cy="153987"/>
          </a:xfrm>
          <a:prstGeom prst="straightConnector1">
            <a:avLst/>
          </a:prstGeom>
          <a:noFill/>
          <a:ln w="25400" algn="ctr">
            <a:solidFill>
              <a:schemeClr val="tx1"/>
            </a:solidFill>
            <a:round/>
            <a:headEnd/>
            <a:tailEnd type="arrow" w="med" len="med"/>
          </a:ln>
        </p:spPr>
      </p:cxnSp>
      <p:cxnSp>
        <p:nvCxnSpPr>
          <p:cNvPr id="47141" name="Straight Arrow Connector 88"/>
          <p:cNvCxnSpPr>
            <a:cxnSpLocks noChangeShapeType="1"/>
          </p:cNvCxnSpPr>
          <p:nvPr/>
        </p:nvCxnSpPr>
        <p:spPr bwMode="auto">
          <a:xfrm>
            <a:off x="4512439" y="3279427"/>
            <a:ext cx="258350" cy="160338"/>
          </a:xfrm>
          <a:prstGeom prst="straightConnector1">
            <a:avLst/>
          </a:prstGeom>
          <a:noFill/>
          <a:ln w="25400" algn="ctr">
            <a:solidFill>
              <a:schemeClr val="tx1"/>
            </a:solidFill>
            <a:round/>
            <a:headEnd/>
            <a:tailEnd type="arrow" w="med" len="med"/>
          </a:ln>
        </p:spPr>
      </p:cxnSp>
      <p:cxnSp>
        <p:nvCxnSpPr>
          <p:cNvPr id="47142" name="Straight Arrow Connector 89"/>
          <p:cNvCxnSpPr>
            <a:cxnSpLocks noChangeShapeType="1"/>
          </p:cNvCxnSpPr>
          <p:nvPr/>
        </p:nvCxnSpPr>
        <p:spPr bwMode="auto">
          <a:xfrm rot="10800000">
            <a:off x="4455876" y="3320702"/>
            <a:ext cx="218605" cy="147638"/>
          </a:xfrm>
          <a:prstGeom prst="straightConnector1">
            <a:avLst/>
          </a:prstGeom>
          <a:noFill/>
          <a:ln w="25400" algn="ctr">
            <a:solidFill>
              <a:schemeClr val="tx1"/>
            </a:solidFill>
            <a:round/>
            <a:headEnd/>
            <a:tailEnd type="arrow" w="med" len="med"/>
          </a:ln>
        </p:spPr>
      </p:cxnSp>
      <p:cxnSp>
        <p:nvCxnSpPr>
          <p:cNvPr id="47143" name="Straight Arrow Connector 90"/>
          <p:cNvCxnSpPr>
            <a:cxnSpLocks noChangeShapeType="1"/>
          </p:cNvCxnSpPr>
          <p:nvPr/>
        </p:nvCxnSpPr>
        <p:spPr bwMode="auto">
          <a:xfrm rot="10800000" flipV="1">
            <a:off x="5099461" y="3212752"/>
            <a:ext cx="197202" cy="209550"/>
          </a:xfrm>
          <a:prstGeom prst="straightConnector1">
            <a:avLst/>
          </a:prstGeom>
          <a:noFill/>
          <a:ln w="25400" algn="ctr">
            <a:solidFill>
              <a:srgbClr val="FF0000"/>
            </a:solidFill>
            <a:round/>
            <a:headEnd/>
            <a:tailEnd type="arrow" w="med" len="med"/>
          </a:ln>
        </p:spPr>
      </p:cxnSp>
      <p:sp>
        <p:nvSpPr>
          <p:cNvPr id="47144" name="TextBox 91"/>
          <p:cNvSpPr txBox="1">
            <a:spLocks noChangeArrowheads="1"/>
          </p:cNvSpPr>
          <p:nvPr/>
        </p:nvSpPr>
        <p:spPr bwMode="auto">
          <a:xfrm>
            <a:off x="5151436" y="3050827"/>
            <a:ext cx="834170" cy="307777"/>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45" name="Straight Arrow Connector 92"/>
          <p:cNvCxnSpPr>
            <a:cxnSpLocks noChangeShapeType="1"/>
          </p:cNvCxnSpPr>
          <p:nvPr/>
        </p:nvCxnSpPr>
        <p:spPr bwMode="auto">
          <a:xfrm rot="5400000">
            <a:off x="3700049" y="3621680"/>
            <a:ext cx="406400" cy="7644"/>
          </a:xfrm>
          <a:prstGeom prst="straightConnector1">
            <a:avLst/>
          </a:prstGeom>
          <a:noFill/>
          <a:ln w="25400" algn="ctr">
            <a:solidFill>
              <a:schemeClr val="tx1"/>
            </a:solidFill>
            <a:round/>
            <a:headEnd/>
            <a:tailEnd type="arrow" w="med" len="med"/>
          </a:ln>
        </p:spPr>
      </p:cxnSp>
      <p:cxnSp>
        <p:nvCxnSpPr>
          <p:cNvPr id="47146" name="Straight Arrow Connector 93"/>
          <p:cNvCxnSpPr>
            <a:cxnSpLocks noChangeShapeType="1"/>
          </p:cNvCxnSpPr>
          <p:nvPr/>
        </p:nvCxnSpPr>
        <p:spPr bwMode="auto">
          <a:xfrm rot="10800000">
            <a:off x="4590402" y="3795365"/>
            <a:ext cx="217076" cy="112712"/>
          </a:xfrm>
          <a:prstGeom prst="straightConnector1">
            <a:avLst/>
          </a:prstGeom>
          <a:noFill/>
          <a:ln w="25400" algn="ctr">
            <a:solidFill>
              <a:srgbClr val="FF0000"/>
            </a:solidFill>
            <a:round/>
            <a:headEnd/>
            <a:tailEnd type="oval" w="med" len="med"/>
          </a:ln>
        </p:spPr>
      </p:cxnSp>
      <p:sp>
        <p:nvSpPr>
          <p:cNvPr id="47147" name="TextBox 94"/>
          <p:cNvSpPr txBox="1">
            <a:spLocks noChangeArrowheads="1"/>
          </p:cNvSpPr>
          <p:nvPr/>
        </p:nvSpPr>
        <p:spPr bwMode="auto">
          <a:xfrm>
            <a:off x="4744802" y="3873153"/>
            <a:ext cx="639819" cy="307777"/>
          </a:xfrm>
          <a:prstGeom prst="rect">
            <a:avLst/>
          </a:prstGeom>
          <a:noFill/>
          <a:ln w="9525">
            <a:noFill/>
            <a:miter lim="800000"/>
            <a:headEnd/>
            <a:tailEnd/>
          </a:ln>
        </p:spPr>
        <p:txBody>
          <a:bodyPr wrap="none">
            <a:spAutoFit/>
          </a:bodyPr>
          <a:lstStyle/>
          <a:p>
            <a:r>
              <a:rPr lang="en-GB" sz="1400">
                <a:solidFill>
                  <a:srgbClr val="FF0000"/>
                </a:solidFill>
              </a:rPr>
              <a:t>Reject</a:t>
            </a:r>
          </a:p>
        </p:txBody>
      </p:sp>
      <p:sp>
        <p:nvSpPr>
          <p:cNvPr id="97" name="Oval 96"/>
          <p:cNvSpPr/>
          <p:nvPr/>
        </p:nvSpPr>
        <p:spPr bwMode="auto">
          <a:xfrm>
            <a:off x="7046232" y="3124169"/>
            <a:ext cx="844805" cy="381495"/>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98" name="Oval 97"/>
          <p:cNvSpPr/>
          <p:nvPr/>
        </p:nvSpPr>
        <p:spPr bwMode="auto">
          <a:xfrm>
            <a:off x="7964843" y="3540987"/>
            <a:ext cx="805062" cy="381495"/>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99" name="Oval 98"/>
          <p:cNvSpPr/>
          <p:nvPr/>
        </p:nvSpPr>
        <p:spPr bwMode="auto">
          <a:xfrm>
            <a:off x="7159781" y="4000193"/>
            <a:ext cx="813010" cy="381495"/>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157" name="Straight Arrow Connector 99"/>
          <p:cNvCxnSpPr>
            <a:cxnSpLocks noChangeShapeType="1"/>
          </p:cNvCxnSpPr>
          <p:nvPr/>
        </p:nvCxnSpPr>
        <p:spPr bwMode="auto">
          <a:xfrm rot="5400000" flipH="1" flipV="1">
            <a:off x="7276599" y="3692442"/>
            <a:ext cx="315912" cy="13759"/>
          </a:xfrm>
          <a:prstGeom prst="straightConnector1">
            <a:avLst/>
          </a:prstGeom>
          <a:noFill/>
          <a:ln w="25400" algn="ctr">
            <a:solidFill>
              <a:schemeClr val="tx1"/>
            </a:solidFill>
            <a:round/>
            <a:headEnd/>
            <a:tailEnd type="arrow" w="med" len="med"/>
          </a:ln>
        </p:spPr>
      </p:cxnSp>
      <p:cxnSp>
        <p:nvCxnSpPr>
          <p:cNvPr id="47158" name="Straight Arrow Connector 100"/>
          <p:cNvCxnSpPr>
            <a:cxnSpLocks noChangeShapeType="1"/>
          </p:cNvCxnSpPr>
          <p:nvPr/>
        </p:nvCxnSpPr>
        <p:spPr bwMode="auto">
          <a:xfrm rot="5400000" flipH="1" flipV="1">
            <a:off x="7778013" y="3787516"/>
            <a:ext cx="150813" cy="169686"/>
          </a:xfrm>
          <a:prstGeom prst="straightConnector1">
            <a:avLst/>
          </a:prstGeom>
          <a:noFill/>
          <a:ln w="25400" algn="ctr">
            <a:solidFill>
              <a:schemeClr val="tx1"/>
            </a:solidFill>
            <a:round/>
            <a:headEnd/>
            <a:tailEnd type="arrow" w="med" len="med"/>
          </a:ln>
        </p:spPr>
      </p:cxnSp>
      <p:cxnSp>
        <p:nvCxnSpPr>
          <p:cNvPr id="47159" name="Straight Arrow Connector 101"/>
          <p:cNvCxnSpPr>
            <a:cxnSpLocks noChangeShapeType="1"/>
          </p:cNvCxnSpPr>
          <p:nvPr/>
        </p:nvCxnSpPr>
        <p:spPr bwMode="auto">
          <a:xfrm rot="10800000" flipV="1">
            <a:off x="7835840" y="3820765"/>
            <a:ext cx="198731" cy="157162"/>
          </a:xfrm>
          <a:prstGeom prst="straightConnector1">
            <a:avLst/>
          </a:prstGeom>
          <a:noFill/>
          <a:ln w="25400" algn="ctr">
            <a:solidFill>
              <a:schemeClr val="tx1"/>
            </a:solidFill>
            <a:round/>
            <a:headEnd/>
            <a:tailEnd type="arrow" w="med" len="med"/>
          </a:ln>
        </p:spPr>
      </p:cxnSp>
      <p:cxnSp>
        <p:nvCxnSpPr>
          <p:cNvPr id="47160" name="Straight Arrow Connector 102"/>
          <p:cNvCxnSpPr>
            <a:cxnSpLocks noChangeShapeType="1"/>
          </p:cNvCxnSpPr>
          <p:nvPr/>
        </p:nvCxnSpPr>
        <p:spPr bwMode="auto">
          <a:xfrm>
            <a:off x="7889344" y="3377853"/>
            <a:ext cx="240007" cy="163513"/>
          </a:xfrm>
          <a:prstGeom prst="straightConnector1">
            <a:avLst/>
          </a:prstGeom>
          <a:noFill/>
          <a:ln w="25400" algn="ctr">
            <a:solidFill>
              <a:schemeClr val="tx1"/>
            </a:solidFill>
            <a:round/>
            <a:headEnd/>
            <a:tailEnd type="arrow" w="med" len="med"/>
          </a:ln>
        </p:spPr>
      </p:cxnSp>
      <p:cxnSp>
        <p:nvCxnSpPr>
          <p:cNvPr id="47161" name="Straight Arrow Connector 103"/>
          <p:cNvCxnSpPr>
            <a:cxnSpLocks noChangeShapeType="1"/>
          </p:cNvCxnSpPr>
          <p:nvPr/>
        </p:nvCxnSpPr>
        <p:spPr bwMode="auto">
          <a:xfrm rot="10800000">
            <a:off x="7835840" y="3420715"/>
            <a:ext cx="204846" cy="150812"/>
          </a:xfrm>
          <a:prstGeom prst="straightConnector1">
            <a:avLst/>
          </a:prstGeom>
          <a:noFill/>
          <a:ln w="25400" algn="ctr">
            <a:solidFill>
              <a:schemeClr val="tx1"/>
            </a:solidFill>
            <a:round/>
            <a:headEnd/>
            <a:tailEnd type="arrow" w="med" len="med"/>
          </a:ln>
        </p:spPr>
      </p:cxnSp>
      <p:cxnSp>
        <p:nvCxnSpPr>
          <p:cNvPr id="47162" name="Straight Arrow Connector 104"/>
          <p:cNvCxnSpPr>
            <a:cxnSpLocks noChangeShapeType="1"/>
            <a:stCxn id="47163" idx="1"/>
          </p:cNvCxnSpPr>
          <p:nvPr/>
        </p:nvCxnSpPr>
        <p:spPr bwMode="auto">
          <a:xfrm flipH="1">
            <a:off x="8300566" y="3296791"/>
            <a:ext cx="183444" cy="166786"/>
          </a:xfrm>
          <a:prstGeom prst="straightConnector1">
            <a:avLst/>
          </a:prstGeom>
          <a:noFill/>
          <a:ln w="25400" algn="ctr">
            <a:solidFill>
              <a:srgbClr val="FF0000"/>
            </a:solidFill>
            <a:round/>
            <a:headEnd/>
            <a:tailEnd type="arrow" w="med" len="med"/>
          </a:ln>
        </p:spPr>
      </p:cxnSp>
      <p:sp>
        <p:nvSpPr>
          <p:cNvPr id="47163" name="TextBox 105"/>
          <p:cNvSpPr txBox="1">
            <a:spLocks noChangeArrowheads="1"/>
          </p:cNvSpPr>
          <p:nvPr/>
        </p:nvSpPr>
        <p:spPr bwMode="auto">
          <a:xfrm>
            <a:off x="8484010" y="3142902"/>
            <a:ext cx="834170" cy="307777"/>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64" name="Straight Arrow Connector 106"/>
          <p:cNvCxnSpPr>
            <a:cxnSpLocks noChangeShapeType="1"/>
            <a:stCxn id="47165" idx="1"/>
          </p:cNvCxnSpPr>
          <p:nvPr/>
        </p:nvCxnSpPr>
        <p:spPr bwMode="auto">
          <a:xfrm flipH="1">
            <a:off x="7624879" y="2914204"/>
            <a:ext cx="183445" cy="166786"/>
          </a:xfrm>
          <a:prstGeom prst="straightConnector1">
            <a:avLst/>
          </a:prstGeom>
          <a:noFill/>
          <a:ln w="25400" algn="ctr">
            <a:solidFill>
              <a:srgbClr val="FF0000"/>
            </a:solidFill>
            <a:round/>
            <a:headEnd/>
            <a:tailEnd type="arrow" w="med" len="med"/>
          </a:ln>
        </p:spPr>
      </p:cxnSp>
      <p:sp>
        <p:nvSpPr>
          <p:cNvPr id="47165" name="TextBox 107"/>
          <p:cNvSpPr txBox="1">
            <a:spLocks noChangeArrowheads="1"/>
          </p:cNvSpPr>
          <p:nvPr/>
        </p:nvSpPr>
        <p:spPr bwMode="auto">
          <a:xfrm>
            <a:off x="7808324" y="2760315"/>
            <a:ext cx="834170" cy="307777"/>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66" name="Straight Arrow Connector 108"/>
          <p:cNvCxnSpPr>
            <a:cxnSpLocks noChangeShapeType="1"/>
          </p:cNvCxnSpPr>
          <p:nvPr/>
        </p:nvCxnSpPr>
        <p:spPr bwMode="auto">
          <a:xfrm rot="5400000">
            <a:off x="7079043" y="3752649"/>
            <a:ext cx="417512" cy="7644"/>
          </a:xfrm>
          <a:prstGeom prst="straightConnector1">
            <a:avLst/>
          </a:prstGeom>
          <a:noFill/>
          <a:ln w="25400" algn="ctr">
            <a:solidFill>
              <a:schemeClr val="tx1"/>
            </a:solidFill>
            <a:round/>
            <a:headEnd/>
            <a:tailEnd type="arrow" w="med" len="med"/>
          </a:ln>
        </p:spPr>
      </p:cxnSp>
      <p:cxnSp>
        <p:nvCxnSpPr>
          <p:cNvPr id="47167" name="Straight Arrow Connector 109"/>
          <p:cNvCxnSpPr>
            <a:cxnSpLocks noChangeShapeType="1"/>
          </p:cNvCxnSpPr>
          <p:nvPr/>
        </p:nvCxnSpPr>
        <p:spPr bwMode="auto">
          <a:xfrm rot="10800000">
            <a:off x="8010113" y="3873153"/>
            <a:ext cx="233891" cy="138113"/>
          </a:xfrm>
          <a:prstGeom prst="straightConnector1">
            <a:avLst/>
          </a:prstGeom>
          <a:noFill/>
          <a:ln w="25400" algn="ctr">
            <a:solidFill>
              <a:srgbClr val="FF0000"/>
            </a:solidFill>
            <a:round/>
            <a:headEnd/>
            <a:tailEnd type="oval" w="med" len="med"/>
          </a:ln>
        </p:spPr>
      </p:cxnSp>
      <p:sp>
        <p:nvSpPr>
          <p:cNvPr id="47168" name="TextBox 110"/>
          <p:cNvSpPr txBox="1">
            <a:spLocks noChangeArrowheads="1"/>
          </p:cNvSpPr>
          <p:nvPr/>
        </p:nvSpPr>
        <p:spPr bwMode="auto">
          <a:xfrm>
            <a:off x="8259290" y="4025552"/>
            <a:ext cx="639819" cy="307777"/>
          </a:xfrm>
          <a:prstGeom prst="rect">
            <a:avLst/>
          </a:prstGeom>
          <a:noFill/>
          <a:ln w="9525">
            <a:noFill/>
            <a:miter lim="800000"/>
            <a:headEnd/>
            <a:tailEnd/>
          </a:ln>
        </p:spPr>
        <p:txBody>
          <a:bodyPr wrap="none">
            <a:spAutoFit/>
          </a:bodyPr>
          <a:lstStyle/>
          <a:p>
            <a:r>
              <a:rPr lang="en-GB" sz="1400">
                <a:solidFill>
                  <a:srgbClr val="FF0000"/>
                </a:solidFill>
              </a:rPr>
              <a:t>Reject</a:t>
            </a:r>
          </a:p>
        </p:txBody>
      </p:sp>
      <p:grpSp>
        <p:nvGrpSpPr>
          <p:cNvPr id="5" name="Group 111"/>
          <p:cNvGrpSpPr>
            <a:grpSpLocks/>
          </p:cNvGrpSpPr>
          <p:nvPr/>
        </p:nvGrpSpPr>
        <p:grpSpPr bwMode="auto">
          <a:xfrm>
            <a:off x="137288" y="4512916"/>
            <a:ext cx="2039291" cy="1501775"/>
            <a:chOff x="0" y="2926080"/>
            <a:chExt cx="2897203" cy="2624488"/>
          </a:xfrm>
        </p:grpSpPr>
        <p:sp>
          <p:nvSpPr>
            <p:cNvPr id="113" name="Oval 112"/>
            <p:cNvSpPr/>
            <p:nvPr/>
          </p:nvSpPr>
          <p:spPr bwMode="auto">
            <a:xfrm>
              <a:off x="462011" y="3551721"/>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114" name="Oval 113"/>
            <p:cNvSpPr/>
            <p:nvPr/>
          </p:nvSpPr>
          <p:spPr bwMode="auto">
            <a:xfrm>
              <a:off x="1759818" y="4214261"/>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115" name="Oval 114"/>
            <p:cNvSpPr/>
            <p:nvPr/>
          </p:nvSpPr>
          <p:spPr bwMode="auto">
            <a:xfrm>
              <a:off x="622433" y="4944176"/>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27" name="Straight Arrow Connector 115"/>
            <p:cNvCxnSpPr>
              <a:cxnSpLocks noChangeShapeType="1"/>
            </p:cNvCxnSpPr>
            <p:nvPr/>
          </p:nvCxnSpPr>
          <p:spPr bwMode="auto">
            <a:xfrm rot="5400000">
              <a:off x="548641" y="4494998"/>
              <a:ext cx="664143" cy="9625"/>
            </a:xfrm>
            <a:prstGeom prst="straightConnector1">
              <a:avLst/>
            </a:prstGeom>
            <a:noFill/>
            <a:ln w="25400" algn="ctr">
              <a:solidFill>
                <a:schemeClr val="tx1"/>
              </a:solidFill>
              <a:round/>
              <a:headEnd/>
              <a:tailEnd type="arrow" w="med" len="med"/>
            </a:ln>
          </p:spPr>
        </p:cxnSp>
        <p:cxnSp>
          <p:nvCxnSpPr>
            <p:cNvPr id="47228" name="Straight Arrow Connector 116"/>
            <p:cNvCxnSpPr>
              <a:cxnSpLocks noChangeShapeType="1"/>
            </p:cNvCxnSpPr>
            <p:nvPr/>
          </p:nvCxnSpPr>
          <p:spPr bwMode="auto">
            <a:xfrm rot="5400000" flipH="1" flipV="1">
              <a:off x="760396" y="4456498"/>
              <a:ext cx="500513" cy="19251"/>
            </a:xfrm>
            <a:prstGeom prst="straightConnector1">
              <a:avLst/>
            </a:prstGeom>
            <a:noFill/>
            <a:ln w="25400" algn="ctr">
              <a:solidFill>
                <a:schemeClr val="tx1"/>
              </a:solidFill>
              <a:round/>
              <a:headEnd/>
              <a:tailEnd type="arrow" w="med" len="med"/>
            </a:ln>
          </p:spPr>
        </p:cxnSp>
        <p:cxnSp>
          <p:nvCxnSpPr>
            <p:cNvPr id="47229" name="Straight Arrow Connector 117"/>
            <p:cNvCxnSpPr>
              <a:cxnSpLocks noChangeShapeType="1"/>
            </p:cNvCxnSpPr>
            <p:nvPr/>
          </p:nvCxnSpPr>
          <p:spPr bwMode="auto">
            <a:xfrm rot="5400000" flipH="1" flipV="1">
              <a:off x="1482290" y="4620126"/>
              <a:ext cx="240632" cy="240632"/>
            </a:xfrm>
            <a:prstGeom prst="straightConnector1">
              <a:avLst/>
            </a:prstGeom>
            <a:noFill/>
            <a:ln w="25400" algn="ctr">
              <a:solidFill>
                <a:schemeClr val="tx1"/>
              </a:solidFill>
              <a:round/>
              <a:headEnd/>
              <a:tailEnd type="arrow" w="med" len="med"/>
            </a:ln>
          </p:spPr>
        </p:cxnSp>
        <p:cxnSp>
          <p:nvCxnSpPr>
            <p:cNvPr id="47230" name="Straight Arrow Connector 118"/>
            <p:cNvCxnSpPr>
              <a:cxnSpLocks noChangeShapeType="1"/>
            </p:cNvCxnSpPr>
            <p:nvPr/>
          </p:nvCxnSpPr>
          <p:spPr bwMode="auto">
            <a:xfrm rot="10800000" flipV="1">
              <a:off x="1578543" y="4658626"/>
              <a:ext cx="279134" cy="250257"/>
            </a:xfrm>
            <a:prstGeom prst="straightConnector1">
              <a:avLst/>
            </a:prstGeom>
            <a:noFill/>
            <a:ln w="25400" algn="ctr">
              <a:solidFill>
                <a:schemeClr val="tx1"/>
              </a:solidFill>
              <a:round/>
              <a:headEnd/>
              <a:tailEnd type="arrow" w="med" len="med"/>
            </a:ln>
          </p:spPr>
        </p:cxnSp>
        <p:cxnSp>
          <p:nvCxnSpPr>
            <p:cNvPr id="47231" name="Straight Arrow Connector 119"/>
            <p:cNvCxnSpPr>
              <a:cxnSpLocks noChangeShapeType="1"/>
            </p:cNvCxnSpPr>
            <p:nvPr/>
          </p:nvCxnSpPr>
          <p:spPr bwMode="auto">
            <a:xfrm>
              <a:off x="1653940" y="3954378"/>
              <a:ext cx="338489" cy="261487"/>
            </a:xfrm>
            <a:prstGeom prst="straightConnector1">
              <a:avLst/>
            </a:prstGeom>
            <a:noFill/>
            <a:ln w="25400" algn="ctr">
              <a:solidFill>
                <a:schemeClr val="tx1"/>
              </a:solidFill>
              <a:round/>
              <a:headEnd/>
              <a:tailEnd type="arrow" w="med" len="med"/>
            </a:ln>
          </p:spPr>
        </p:cxnSp>
        <p:cxnSp>
          <p:nvCxnSpPr>
            <p:cNvPr id="47232" name="Straight Arrow Connector 120"/>
            <p:cNvCxnSpPr>
              <a:cxnSpLocks noChangeShapeType="1"/>
            </p:cNvCxnSpPr>
            <p:nvPr/>
          </p:nvCxnSpPr>
          <p:spPr bwMode="auto">
            <a:xfrm rot="10800000">
              <a:off x="1578545" y="4023363"/>
              <a:ext cx="288756" cy="240629"/>
            </a:xfrm>
            <a:prstGeom prst="straightConnector1">
              <a:avLst/>
            </a:prstGeom>
            <a:noFill/>
            <a:ln w="25400" algn="ctr">
              <a:solidFill>
                <a:schemeClr val="tx1"/>
              </a:solidFill>
              <a:round/>
              <a:headEnd/>
              <a:tailEnd type="arrow" w="med" len="med"/>
            </a:ln>
          </p:spPr>
        </p:cxnSp>
        <p:cxnSp>
          <p:nvCxnSpPr>
            <p:cNvPr id="47233" name="Straight Arrow Connector 121"/>
            <p:cNvCxnSpPr>
              <a:cxnSpLocks noChangeShapeType="1"/>
              <a:stCxn id="47234" idx="1"/>
            </p:cNvCxnSpPr>
            <p:nvPr/>
          </p:nvCxnSpPr>
          <p:spPr bwMode="auto">
            <a:xfrm flipH="1">
              <a:off x="1232033" y="3195015"/>
              <a:ext cx="259883" cy="241202"/>
            </a:xfrm>
            <a:prstGeom prst="straightConnector1">
              <a:avLst/>
            </a:prstGeom>
            <a:noFill/>
            <a:ln w="25400" algn="ctr">
              <a:solidFill>
                <a:srgbClr val="FF0000"/>
              </a:solidFill>
              <a:round/>
              <a:headEnd/>
              <a:tailEnd type="arrow" w="med" len="med"/>
            </a:ln>
          </p:spPr>
        </p:cxnSp>
        <p:sp>
          <p:nvSpPr>
            <p:cNvPr id="47234" name="TextBox 122"/>
            <p:cNvSpPr txBox="1">
              <a:spLocks noChangeArrowheads="1"/>
            </p:cNvSpPr>
            <p:nvPr/>
          </p:nvSpPr>
          <p:spPr bwMode="auto">
            <a:xfrm>
              <a:off x="1491916" y="2926080"/>
              <a:ext cx="1185098" cy="537868"/>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35" name="Straight Arrow Connector 123"/>
            <p:cNvCxnSpPr>
              <a:cxnSpLocks noChangeShapeType="1"/>
            </p:cNvCxnSpPr>
            <p:nvPr/>
          </p:nvCxnSpPr>
          <p:spPr bwMode="auto">
            <a:xfrm>
              <a:off x="240632" y="4475747"/>
              <a:ext cx="654517" cy="38501"/>
            </a:xfrm>
            <a:prstGeom prst="straightConnector1">
              <a:avLst/>
            </a:prstGeom>
            <a:noFill/>
            <a:ln w="25400" algn="ctr">
              <a:solidFill>
                <a:srgbClr val="FF0000"/>
              </a:solidFill>
              <a:round/>
              <a:headEnd/>
              <a:tailEnd type="oval" w="med" len="med"/>
            </a:ln>
          </p:spPr>
        </p:cxnSp>
        <p:sp>
          <p:nvSpPr>
            <p:cNvPr id="47236" name="TextBox 124"/>
            <p:cNvSpPr txBox="1">
              <a:spLocks noChangeArrowheads="1"/>
            </p:cNvSpPr>
            <p:nvPr/>
          </p:nvSpPr>
          <p:spPr bwMode="auto">
            <a:xfrm>
              <a:off x="0" y="4543124"/>
              <a:ext cx="908985" cy="537868"/>
            </a:xfrm>
            <a:prstGeom prst="rect">
              <a:avLst/>
            </a:prstGeom>
            <a:noFill/>
            <a:ln w="9525">
              <a:noFill/>
              <a:miter lim="800000"/>
              <a:headEnd/>
              <a:tailEnd/>
            </a:ln>
          </p:spPr>
          <p:txBody>
            <a:bodyPr wrap="none">
              <a:spAutoFit/>
            </a:bodyPr>
            <a:lstStyle/>
            <a:p>
              <a:r>
                <a:rPr lang="en-GB" sz="1400">
                  <a:solidFill>
                    <a:srgbClr val="FF0000"/>
                  </a:solidFill>
                </a:rPr>
                <a:t>Reject</a:t>
              </a:r>
            </a:p>
          </p:txBody>
        </p:sp>
      </p:grpSp>
      <p:grpSp>
        <p:nvGrpSpPr>
          <p:cNvPr id="6" name="Group 125"/>
          <p:cNvGrpSpPr>
            <a:grpSpLocks/>
          </p:cNvGrpSpPr>
          <p:nvPr/>
        </p:nvGrpSpPr>
        <p:grpSpPr bwMode="auto">
          <a:xfrm>
            <a:off x="3194695" y="4781203"/>
            <a:ext cx="2751230" cy="1223963"/>
            <a:chOff x="2760846" y="3578993"/>
            <a:chExt cx="3619140" cy="1998847"/>
          </a:xfrm>
        </p:grpSpPr>
        <p:sp>
          <p:nvSpPr>
            <p:cNvPr id="127" name="Oval 126"/>
            <p:cNvSpPr/>
            <p:nvPr/>
          </p:nvSpPr>
          <p:spPr bwMode="auto">
            <a:xfrm>
              <a:off x="3251733" y="3578993"/>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128" name="Oval 127"/>
            <p:cNvSpPr/>
            <p:nvPr/>
          </p:nvSpPr>
          <p:spPr bwMode="auto">
            <a:xfrm>
              <a:off x="4549540" y="4241533"/>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129" name="Oval 128"/>
            <p:cNvSpPr/>
            <p:nvPr/>
          </p:nvSpPr>
          <p:spPr bwMode="auto">
            <a:xfrm>
              <a:off x="3412155" y="4971448"/>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08" name="Straight Arrow Connector 129"/>
            <p:cNvCxnSpPr>
              <a:cxnSpLocks noChangeShapeType="1"/>
            </p:cNvCxnSpPr>
            <p:nvPr/>
          </p:nvCxnSpPr>
          <p:spPr bwMode="auto">
            <a:xfrm rot="5400000" flipH="1" flipV="1">
              <a:off x="3550118" y="4483770"/>
              <a:ext cx="500513" cy="19251"/>
            </a:xfrm>
            <a:prstGeom prst="straightConnector1">
              <a:avLst/>
            </a:prstGeom>
            <a:noFill/>
            <a:ln w="25400" algn="ctr">
              <a:solidFill>
                <a:schemeClr val="tx1"/>
              </a:solidFill>
              <a:round/>
              <a:headEnd/>
              <a:tailEnd type="arrow" w="med" len="med"/>
            </a:ln>
          </p:spPr>
        </p:cxnSp>
        <p:cxnSp>
          <p:nvCxnSpPr>
            <p:cNvPr id="47209" name="Straight Arrow Connector 130"/>
            <p:cNvCxnSpPr>
              <a:cxnSpLocks noChangeShapeType="1"/>
            </p:cNvCxnSpPr>
            <p:nvPr/>
          </p:nvCxnSpPr>
          <p:spPr bwMode="auto">
            <a:xfrm rot="5400000" flipH="1" flipV="1">
              <a:off x="4272012" y="4647398"/>
              <a:ext cx="240632" cy="240632"/>
            </a:xfrm>
            <a:prstGeom prst="straightConnector1">
              <a:avLst/>
            </a:prstGeom>
            <a:noFill/>
            <a:ln w="25400" algn="ctr">
              <a:solidFill>
                <a:schemeClr val="tx1"/>
              </a:solidFill>
              <a:round/>
              <a:headEnd/>
              <a:tailEnd type="arrow" w="med" len="med"/>
            </a:ln>
          </p:spPr>
        </p:cxnSp>
        <p:cxnSp>
          <p:nvCxnSpPr>
            <p:cNvPr id="47210" name="Straight Arrow Connector 131"/>
            <p:cNvCxnSpPr>
              <a:cxnSpLocks noChangeShapeType="1"/>
            </p:cNvCxnSpPr>
            <p:nvPr/>
          </p:nvCxnSpPr>
          <p:spPr bwMode="auto">
            <a:xfrm rot="10800000" flipV="1">
              <a:off x="4368265" y="4685898"/>
              <a:ext cx="279134" cy="250257"/>
            </a:xfrm>
            <a:prstGeom prst="straightConnector1">
              <a:avLst/>
            </a:prstGeom>
            <a:noFill/>
            <a:ln w="25400" algn="ctr">
              <a:solidFill>
                <a:schemeClr val="tx1"/>
              </a:solidFill>
              <a:round/>
              <a:headEnd/>
              <a:tailEnd type="arrow" w="med" len="med"/>
            </a:ln>
          </p:spPr>
        </p:cxnSp>
        <p:cxnSp>
          <p:nvCxnSpPr>
            <p:cNvPr id="47211" name="Straight Arrow Connector 132"/>
            <p:cNvCxnSpPr>
              <a:cxnSpLocks noChangeShapeType="1"/>
            </p:cNvCxnSpPr>
            <p:nvPr/>
          </p:nvCxnSpPr>
          <p:spPr bwMode="auto">
            <a:xfrm>
              <a:off x="4443662" y="3981650"/>
              <a:ext cx="338489" cy="261487"/>
            </a:xfrm>
            <a:prstGeom prst="straightConnector1">
              <a:avLst/>
            </a:prstGeom>
            <a:noFill/>
            <a:ln w="25400" algn="ctr">
              <a:solidFill>
                <a:schemeClr val="tx1"/>
              </a:solidFill>
              <a:round/>
              <a:headEnd/>
              <a:tailEnd type="arrow" w="med" len="med"/>
            </a:ln>
          </p:spPr>
        </p:cxnSp>
        <p:cxnSp>
          <p:nvCxnSpPr>
            <p:cNvPr id="47212" name="Straight Arrow Connector 133"/>
            <p:cNvCxnSpPr>
              <a:cxnSpLocks noChangeShapeType="1"/>
            </p:cNvCxnSpPr>
            <p:nvPr/>
          </p:nvCxnSpPr>
          <p:spPr bwMode="auto">
            <a:xfrm rot="10800000">
              <a:off x="4368267" y="4050635"/>
              <a:ext cx="288756" cy="240629"/>
            </a:xfrm>
            <a:prstGeom prst="straightConnector1">
              <a:avLst/>
            </a:prstGeom>
            <a:noFill/>
            <a:ln w="25400" algn="ctr">
              <a:solidFill>
                <a:schemeClr val="tx1"/>
              </a:solidFill>
              <a:round/>
              <a:headEnd/>
              <a:tailEnd type="arrow" w="med" len="med"/>
            </a:ln>
          </p:spPr>
        </p:cxnSp>
        <p:cxnSp>
          <p:nvCxnSpPr>
            <p:cNvPr id="47213" name="Straight Arrow Connector 134"/>
            <p:cNvCxnSpPr>
              <a:cxnSpLocks noChangeShapeType="1"/>
            </p:cNvCxnSpPr>
            <p:nvPr/>
          </p:nvCxnSpPr>
          <p:spPr bwMode="auto">
            <a:xfrm rot="10800000" flipV="1">
              <a:off x="5215289" y="3873399"/>
              <a:ext cx="259883" cy="340862"/>
            </a:xfrm>
            <a:prstGeom prst="straightConnector1">
              <a:avLst/>
            </a:prstGeom>
            <a:noFill/>
            <a:ln w="25400" algn="ctr">
              <a:solidFill>
                <a:srgbClr val="FF0000"/>
              </a:solidFill>
              <a:round/>
              <a:headEnd/>
              <a:tailEnd type="arrow" w="med" len="med"/>
            </a:ln>
          </p:spPr>
        </p:cxnSp>
        <p:sp>
          <p:nvSpPr>
            <p:cNvPr id="47214" name="TextBox 135"/>
            <p:cNvSpPr txBox="1">
              <a:spLocks noChangeArrowheads="1"/>
            </p:cNvSpPr>
            <p:nvPr/>
          </p:nvSpPr>
          <p:spPr bwMode="auto">
            <a:xfrm>
              <a:off x="5282666" y="3607869"/>
              <a:ext cx="1097320" cy="502629"/>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15" name="Straight Arrow Connector 136"/>
            <p:cNvCxnSpPr>
              <a:cxnSpLocks noChangeShapeType="1"/>
            </p:cNvCxnSpPr>
            <p:nvPr/>
          </p:nvCxnSpPr>
          <p:spPr bwMode="auto">
            <a:xfrm rot="5400000">
              <a:off x="3309487" y="4541520"/>
              <a:ext cx="664143" cy="9625"/>
            </a:xfrm>
            <a:prstGeom prst="straightConnector1">
              <a:avLst/>
            </a:prstGeom>
            <a:noFill/>
            <a:ln w="25400" algn="ctr">
              <a:solidFill>
                <a:schemeClr val="tx1"/>
              </a:solidFill>
              <a:round/>
              <a:headEnd/>
              <a:tailEnd type="arrow" w="med" len="med"/>
            </a:ln>
          </p:spPr>
        </p:cxnSp>
        <p:cxnSp>
          <p:nvCxnSpPr>
            <p:cNvPr id="47216" name="Straight Arrow Connector 137"/>
            <p:cNvCxnSpPr>
              <a:cxnSpLocks noChangeShapeType="1"/>
            </p:cNvCxnSpPr>
            <p:nvPr/>
          </p:nvCxnSpPr>
          <p:spPr bwMode="auto">
            <a:xfrm>
              <a:off x="3001478" y="4522269"/>
              <a:ext cx="654517" cy="38501"/>
            </a:xfrm>
            <a:prstGeom prst="straightConnector1">
              <a:avLst/>
            </a:prstGeom>
            <a:noFill/>
            <a:ln w="25400" algn="ctr">
              <a:solidFill>
                <a:srgbClr val="FF0000"/>
              </a:solidFill>
              <a:round/>
              <a:headEnd/>
              <a:tailEnd type="oval" w="med" len="med"/>
            </a:ln>
          </p:spPr>
        </p:cxnSp>
        <p:sp>
          <p:nvSpPr>
            <p:cNvPr id="47217" name="TextBox 138"/>
            <p:cNvSpPr txBox="1">
              <a:spLocks noChangeArrowheads="1"/>
            </p:cNvSpPr>
            <p:nvPr/>
          </p:nvSpPr>
          <p:spPr bwMode="auto">
            <a:xfrm>
              <a:off x="2760846" y="4589646"/>
              <a:ext cx="841658" cy="502629"/>
            </a:xfrm>
            <a:prstGeom prst="rect">
              <a:avLst/>
            </a:prstGeom>
            <a:noFill/>
            <a:ln w="9525">
              <a:noFill/>
              <a:miter lim="800000"/>
              <a:headEnd/>
              <a:tailEnd/>
            </a:ln>
          </p:spPr>
          <p:txBody>
            <a:bodyPr wrap="none">
              <a:spAutoFit/>
            </a:bodyPr>
            <a:lstStyle/>
            <a:p>
              <a:r>
                <a:rPr lang="en-GB" sz="1400">
                  <a:solidFill>
                    <a:srgbClr val="FF0000"/>
                  </a:solidFill>
                </a:rPr>
                <a:t>Reject</a:t>
              </a:r>
            </a:p>
          </p:txBody>
        </p:sp>
      </p:grpSp>
      <p:grpSp>
        <p:nvGrpSpPr>
          <p:cNvPr id="7" name="Group 139"/>
          <p:cNvGrpSpPr>
            <a:grpSpLocks/>
          </p:cNvGrpSpPr>
          <p:nvPr/>
        </p:nvGrpSpPr>
        <p:grpSpPr bwMode="auto">
          <a:xfrm>
            <a:off x="6617463" y="4536728"/>
            <a:ext cx="2652614" cy="1622425"/>
            <a:chOff x="6349465" y="2988645"/>
            <a:chExt cx="3748851" cy="2577966"/>
          </a:xfrm>
        </p:grpSpPr>
        <p:sp>
          <p:nvSpPr>
            <p:cNvPr id="141" name="Oval 140"/>
            <p:cNvSpPr/>
            <p:nvPr/>
          </p:nvSpPr>
          <p:spPr bwMode="auto">
            <a:xfrm>
              <a:off x="6888478" y="3567764"/>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142" name="Oval 141"/>
            <p:cNvSpPr/>
            <p:nvPr/>
          </p:nvSpPr>
          <p:spPr bwMode="auto">
            <a:xfrm>
              <a:off x="8186285" y="4230304"/>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143" name="Oval 142"/>
            <p:cNvSpPr/>
            <p:nvPr/>
          </p:nvSpPr>
          <p:spPr bwMode="auto">
            <a:xfrm>
              <a:off x="7048900" y="4960219"/>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187" name="Straight Arrow Connector 143"/>
            <p:cNvCxnSpPr>
              <a:cxnSpLocks noChangeShapeType="1"/>
            </p:cNvCxnSpPr>
            <p:nvPr/>
          </p:nvCxnSpPr>
          <p:spPr bwMode="auto">
            <a:xfrm rot="5400000" flipH="1" flipV="1">
              <a:off x="7186863" y="4472541"/>
              <a:ext cx="500513" cy="19251"/>
            </a:xfrm>
            <a:prstGeom prst="straightConnector1">
              <a:avLst/>
            </a:prstGeom>
            <a:noFill/>
            <a:ln w="25400" algn="ctr">
              <a:solidFill>
                <a:schemeClr val="tx1"/>
              </a:solidFill>
              <a:round/>
              <a:headEnd/>
              <a:tailEnd type="arrow" w="med" len="med"/>
            </a:ln>
          </p:spPr>
        </p:cxnSp>
        <p:cxnSp>
          <p:nvCxnSpPr>
            <p:cNvPr id="47188" name="Straight Arrow Connector 144"/>
            <p:cNvCxnSpPr>
              <a:cxnSpLocks noChangeShapeType="1"/>
            </p:cNvCxnSpPr>
            <p:nvPr/>
          </p:nvCxnSpPr>
          <p:spPr bwMode="auto">
            <a:xfrm rot="5400000" flipH="1" flipV="1">
              <a:off x="7908757" y="4636169"/>
              <a:ext cx="240632" cy="240632"/>
            </a:xfrm>
            <a:prstGeom prst="straightConnector1">
              <a:avLst/>
            </a:prstGeom>
            <a:noFill/>
            <a:ln w="25400" algn="ctr">
              <a:solidFill>
                <a:schemeClr val="tx1"/>
              </a:solidFill>
              <a:round/>
              <a:headEnd/>
              <a:tailEnd type="arrow" w="med" len="med"/>
            </a:ln>
          </p:spPr>
        </p:cxnSp>
        <p:cxnSp>
          <p:nvCxnSpPr>
            <p:cNvPr id="47189" name="Straight Arrow Connector 145"/>
            <p:cNvCxnSpPr>
              <a:cxnSpLocks noChangeShapeType="1"/>
            </p:cNvCxnSpPr>
            <p:nvPr/>
          </p:nvCxnSpPr>
          <p:spPr bwMode="auto">
            <a:xfrm rot="10800000" flipV="1">
              <a:off x="8005010" y="4674669"/>
              <a:ext cx="279134" cy="250257"/>
            </a:xfrm>
            <a:prstGeom prst="straightConnector1">
              <a:avLst/>
            </a:prstGeom>
            <a:noFill/>
            <a:ln w="25400" algn="ctr">
              <a:solidFill>
                <a:schemeClr val="tx1"/>
              </a:solidFill>
              <a:round/>
              <a:headEnd/>
              <a:tailEnd type="arrow" w="med" len="med"/>
            </a:ln>
          </p:spPr>
        </p:cxnSp>
        <p:cxnSp>
          <p:nvCxnSpPr>
            <p:cNvPr id="47190" name="Straight Arrow Connector 146"/>
            <p:cNvCxnSpPr>
              <a:cxnSpLocks noChangeShapeType="1"/>
            </p:cNvCxnSpPr>
            <p:nvPr/>
          </p:nvCxnSpPr>
          <p:spPr bwMode="auto">
            <a:xfrm>
              <a:off x="8080407" y="3970421"/>
              <a:ext cx="338489" cy="261487"/>
            </a:xfrm>
            <a:prstGeom prst="straightConnector1">
              <a:avLst/>
            </a:prstGeom>
            <a:noFill/>
            <a:ln w="25400" algn="ctr">
              <a:solidFill>
                <a:schemeClr val="tx1"/>
              </a:solidFill>
              <a:round/>
              <a:headEnd/>
              <a:tailEnd type="arrow" w="med" len="med"/>
            </a:ln>
          </p:spPr>
        </p:cxnSp>
        <p:cxnSp>
          <p:nvCxnSpPr>
            <p:cNvPr id="47191" name="Straight Arrow Connector 147"/>
            <p:cNvCxnSpPr>
              <a:cxnSpLocks noChangeShapeType="1"/>
            </p:cNvCxnSpPr>
            <p:nvPr/>
          </p:nvCxnSpPr>
          <p:spPr bwMode="auto">
            <a:xfrm rot="10800000">
              <a:off x="8005012" y="4039406"/>
              <a:ext cx="288756" cy="240629"/>
            </a:xfrm>
            <a:prstGeom prst="straightConnector1">
              <a:avLst/>
            </a:prstGeom>
            <a:noFill/>
            <a:ln w="25400" algn="ctr">
              <a:solidFill>
                <a:schemeClr val="tx1"/>
              </a:solidFill>
              <a:round/>
              <a:headEnd/>
              <a:tailEnd type="arrow" w="med" len="med"/>
            </a:ln>
          </p:spPr>
        </p:cxnSp>
        <p:cxnSp>
          <p:nvCxnSpPr>
            <p:cNvPr id="47192" name="Straight Arrow Connector 148"/>
            <p:cNvCxnSpPr>
              <a:cxnSpLocks noChangeShapeType="1"/>
              <a:stCxn id="47193" idx="1"/>
            </p:cNvCxnSpPr>
            <p:nvPr/>
          </p:nvCxnSpPr>
          <p:spPr bwMode="auto">
            <a:xfrm flipH="1">
              <a:off x="8659533" y="3841164"/>
              <a:ext cx="259879" cy="265617"/>
            </a:xfrm>
            <a:prstGeom prst="straightConnector1">
              <a:avLst/>
            </a:prstGeom>
            <a:noFill/>
            <a:ln w="25400" algn="ctr">
              <a:solidFill>
                <a:srgbClr val="FF0000"/>
              </a:solidFill>
              <a:round/>
              <a:headEnd/>
              <a:tailEnd type="arrow" w="med" len="med"/>
            </a:ln>
          </p:spPr>
        </p:cxnSp>
        <p:sp>
          <p:nvSpPr>
            <p:cNvPr id="47193" name="TextBox 149"/>
            <p:cNvSpPr txBox="1">
              <a:spLocks noChangeArrowheads="1"/>
            </p:cNvSpPr>
            <p:nvPr/>
          </p:nvSpPr>
          <p:spPr bwMode="auto">
            <a:xfrm>
              <a:off x="8919411" y="3596641"/>
              <a:ext cx="1178905" cy="489045"/>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94" name="Straight Arrow Connector 150"/>
            <p:cNvCxnSpPr>
              <a:cxnSpLocks noChangeShapeType="1"/>
              <a:stCxn id="47195" idx="1"/>
            </p:cNvCxnSpPr>
            <p:nvPr/>
          </p:nvCxnSpPr>
          <p:spPr bwMode="auto">
            <a:xfrm flipH="1">
              <a:off x="7705028" y="3233168"/>
              <a:ext cx="259877" cy="265613"/>
            </a:xfrm>
            <a:prstGeom prst="straightConnector1">
              <a:avLst/>
            </a:prstGeom>
            <a:noFill/>
            <a:ln w="25400" algn="ctr">
              <a:solidFill>
                <a:srgbClr val="FF0000"/>
              </a:solidFill>
              <a:round/>
              <a:headEnd/>
              <a:tailEnd type="arrow" w="med" len="med"/>
            </a:ln>
          </p:spPr>
        </p:cxnSp>
        <p:sp>
          <p:nvSpPr>
            <p:cNvPr id="47195" name="TextBox 151"/>
            <p:cNvSpPr txBox="1">
              <a:spLocks noChangeArrowheads="1"/>
            </p:cNvSpPr>
            <p:nvPr/>
          </p:nvSpPr>
          <p:spPr bwMode="auto">
            <a:xfrm>
              <a:off x="7964905" y="2988645"/>
              <a:ext cx="1178905" cy="489045"/>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96" name="Straight Arrow Connector 152"/>
            <p:cNvCxnSpPr>
              <a:cxnSpLocks noChangeShapeType="1"/>
            </p:cNvCxnSpPr>
            <p:nvPr/>
          </p:nvCxnSpPr>
          <p:spPr bwMode="auto">
            <a:xfrm rot="5400000">
              <a:off x="6898106" y="4568791"/>
              <a:ext cx="664143" cy="9625"/>
            </a:xfrm>
            <a:prstGeom prst="straightConnector1">
              <a:avLst/>
            </a:prstGeom>
            <a:noFill/>
            <a:ln w="25400" algn="ctr">
              <a:solidFill>
                <a:schemeClr val="tx1"/>
              </a:solidFill>
              <a:round/>
              <a:headEnd/>
              <a:tailEnd type="arrow" w="med" len="med"/>
            </a:ln>
          </p:spPr>
        </p:cxnSp>
        <p:cxnSp>
          <p:nvCxnSpPr>
            <p:cNvPr id="47197" name="Straight Arrow Connector 153"/>
            <p:cNvCxnSpPr>
              <a:cxnSpLocks noChangeShapeType="1"/>
            </p:cNvCxnSpPr>
            <p:nvPr/>
          </p:nvCxnSpPr>
          <p:spPr bwMode="auto">
            <a:xfrm>
              <a:off x="6590097" y="4549540"/>
              <a:ext cx="654517" cy="38501"/>
            </a:xfrm>
            <a:prstGeom prst="straightConnector1">
              <a:avLst/>
            </a:prstGeom>
            <a:noFill/>
            <a:ln w="25400" algn="ctr">
              <a:solidFill>
                <a:srgbClr val="FF0000"/>
              </a:solidFill>
              <a:round/>
              <a:headEnd/>
              <a:tailEnd type="oval" w="med" len="med"/>
            </a:ln>
          </p:spPr>
        </p:cxnSp>
        <p:sp>
          <p:nvSpPr>
            <p:cNvPr id="47198" name="TextBox 154"/>
            <p:cNvSpPr txBox="1">
              <a:spLocks noChangeArrowheads="1"/>
            </p:cNvSpPr>
            <p:nvPr/>
          </p:nvSpPr>
          <p:spPr bwMode="auto">
            <a:xfrm>
              <a:off x="6349465" y="4616916"/>
              <a:ext cx="904235" cy="489045"/>
            </a:xfrm>
            <a:prstGeom prst="rect">
              <a:avLst/>
            </a:prstGeom>
            <a:noFill/>
            <a:ln w="9525">
              <a:noFill/>
              <a:miter lim="800000"/>
              <a:headEnd/>
              <a:tailEnd/>
            </a:ln>
          </p:spPr>
          <p:txBody>
            <a:bodyPr wrap="none">
              <a:spAutoFit/>
            </a:bodyPr>
            <a:lstStyle/>
            <a:p>
              <a:r>
                <a:rPr lang="en-GB" sz="1400">
                  <a:solidFill>
                    <a:srgbClr val="FF0000"/>
                  </a:solidFill>
                </a:rPr>
                <a:t>Reject</a:t>
              </a:r>
            </a:p>
          </p:txBody>
        </p:sp>
      </p:grpSp>
      <p:cxnSp>
        <p:nvCxnSpPr>
          <p:cNvPr id="47172" name="Straight Arrow Connector 158"/>
          <p:cNvCxnSpPr>
            <a:cxnSpLocks noChangeShapeType="1"/>
          </p:cNvCxnSpPr>
          <p:nvPr/>
        </p:nvCxnSpPr>
        <p:spPr bwMode="auto">
          <a:xfrm rot="10800000">
            <a:off x="7962722" y="5613053"/>
            <a:ext cx="233892" cy="138113"/>
          </a:xfrm>
          <a:prstGeom prst="straightConnector1">
            <a:avLst/>
          </a:prstGeom>
          <a:noFill/>
          <a:ln w="25400" algn="ctr">
            <a:solidFill>
              <a:srgbClr val="FF0000"/>
            </a:solidFill>
            <a:round/>
            <a:headEnd/>
            <a:tailEnd type="oval" w="med" len="med"/>
          </a:ln>
        </p:spPr>
      </p:cxnSp>
      <p:sp>
        <p:nvSpPr>
          <p:cNvPr id="47173" name="TextBox 159"/>
          <p:cNvSpPr txBox="1">
            <a:spLocks noChangeArrowheads="1"/>
          </p:cNvSpPr>
          <p:nvPr/>
        </p:nvSpPr>
        <p:spPr bwMode="auto">
          <a:xfrm>
            <a:off x="8210372" y="5765452"/>
            <a:ext cx="639819" cy="307777"/>
          </a:xfrm>
          <a:prstGeom prst="rect">
            <a:avLst/>
          </a:prstGeom>
          <a:noFill/>
          <a:ln w="9525">
            <a:noFill/>
            <a:miter lim="800000"/>
            <a:headEnd/>
            <a:tailEnd/>
          </a:ln>
        </p:spPr>
        <p:txBody>
          <a:bodyPr wrap="none">
            <a:spAutoFit/>
          </a:bodyPr>
          <a:lstStyle/>
          <a:p>
            <a:r>
              <a:rPr lang="en-GB" sz="1400">
                <a:solidFill>
                  <a:srgbClr val="FF0000"/>
                </a:solidFill>
              </a:rPr>
              <a:t>Reject</a:t>
            </a:r>
          </a:p>
        </p:txBody>
      </p:sp>
      <p:cxnSp>
        <p:nvCxnSpPr>
          <p:cNvPr id="47174" name="Straight Arrow Connector 160"/>
          <p:cNvCxnSpPr>
            <a:cxnSpLocks noChangeShapeType="1"/>
          </p:cNvCxnSpPr>
          <p:nvPr/>
        </p:nvCxnSpPr>
        <p:spPr bwMode="auto">
          <a:xfrm rot="10800000">
            <a:off x="4549127" y="5506690"/>
            <a:ext cx="233891" cy="138112"/>
          </a:xfrm>
          <a:prstGeom prst="straightConnector1">
            <a:avLst/>
          </a:prstGeom>
          <a:noFill/>
          <a:ln w="25400" algn="ctr">
            <a:solidFill>
              <a:srgbClr val="FF0000"/>
            </a:solidFill>
            <a:round/>
            <a:headEnd/>
            <a:tailEnd type="oval" w="med" len="med"/>
          </a:ln>
        </p:spPr>
      </p:cxnSp>
      <p:sp>
        <p:nvSpPr>
          <p:cNvPr id="47175" name="TextBox 161"/>
          <p:cNvSpPr txBox="1">
            <a:spLocks noChangeArrowheads="1"/>
          </p:cNvSpPr>
          <p:nvPr/>
        </p:nvSpPr>
        <p:spPr bwMode="auto">
          <a:xfrm>
            <a:off x="4798305" y="5657502"/>
            <a:ext cx="639819" cy="307777"/>
          </a:xfrm>
          <a:prstGeom prst="rect">
            <a:avLst/>
          </a:prstGeom>
          <a:noFill/>
          <a:ln w="9525">
            <a:noFill/>
            <a:miter lim="800000"/>
            <a:headEnd/>
            <a:tailEnd/>
          </a:ln>
        </p:spPr>
        <p:txBody>
          <a:bodyPr wrap="none">
            <a:spAutoFit/>
          </a:bodyPr>
          <a:lstStyle/>
          <a:p>
            <a:r>
              <a:rPr lang="en-GB" sz="1400">
                <a:solidFill>
                  <a:srgbClr val="FF0000"/>
                </a:solidFill>
              </a:rPr>
              <a:t>Reject</a:t>
            </a:r>
          </a:p>
        </p:txBody>
      </p:sp>
      <p:cxnSp>
        <p:nvCxnSpPr>
          <p:cNvPr id="47176" name="Straight Arrow Connector 162"/>
          <p:cNvCxnSpPr>
            <a:cxnSpLocks noChangeShapeType="1"/>
          </p:cNvCxnSpPr>
          <p:nvPr/>
        </p:nvCxnSpPr>
        <p:spPr bwMode="auto">
          <a:xfrm rot="10800000">
            <a:off x="1387768" y="5552728"/>
            <a:ext cx="233891" cy="138113"/>
          </a:xfrm>
          <a:prstGeom prst="straightConnector1">
            <a:avLst/>
          </a:prstGeom>
          <a:noFill/>
          <a:ln w="25400" algn="ctr">
            <a:solidFill>
              <a:srgbClr val="FF0000"/>
            </a:solidFill>
            <a:round/>
            <a:headEnd/>
            <a:tailEnd type="oval" w="med" len="med"/>
          </a:ln>
        </p:spPr>
      </p:cxnSp>
      <p:sp>
        <p:nvSpPr>
          <p:cNvPr id="47177" name="TextBox 163"/>
          <p:cNvSpPr txBox="1">
            <a:spLocks noChangeArrowheads="1"/>
          </p:cNvSpPr>
          <p:nvPr/>
        </p:nvSpPr>
        <p:spPr bwMode="auto">
          <a:xfrm>
            <a:off x="1636946" y="5705127"/>
            <a:ext cx="639819" cy="307777"/>
          </a:xfrm>
          <a:prstGeom prst="rect">
            <a:avLst/>
          </a:prstGeom>
          <a:noFill/>
          <a:ln w="9525">
            <a:noFill/>
            <a:miter lim="800000"/>
            <a:headEnd/>
            <a:tailEnd/>
          </a:ln>
        </p:spPr>
        <p:txBody>
          <a:bodyPr wrap="none">
            <a:spAutoFit/>
          </a:bodyPr>
          <a:lstStyle/>
          <a:p>
            <a:r>
              <a:rPr lang="en-GB" sz="1400">
                <a:solidFill>
                  <a:srgbClr val="FF0000"/>
                </a:solidFill>
              </a:rPr>
              <a:t>Reject</a:t>
            </a:r>
          </a:p>
        </p:txBody>
      </p:sp>
      <p:sp>
        <p:nvSpPr>
          <p:cNvPr id="138" name="Title 9"/>
          <p:cNvSpPr txBox="1">
            <a:spLocks/>
          </p:cNvSpPr>
          <p:nvPr/>
        </p:nvSpPr>
        <p:spPr>
          <a:xfrm>
            <a:off x="560512" y="116632"/>
            <a:ext cx="8925967" cy="709572"/>
          </a:xfrm>
          <a:prstGeom prst="rect">
            <a:avLst/>
          </a:prstGeom>
        </p:spPr>
        <p:txBody>
          <a:bodyPr/>
          <a:lstStyle>
            <a:lvl1pPr algn="l" rtl="0" eaLnBrk="1" latinLnBrk="0" hangingPunct="1">
              <a:spcBef>
                <a:spcPct val="0"/>
              </a:spcBef>
              <a:buNone/>
              <a:defRPr kumimoji="0" sz="2800" kern="1200">
                <a:solidFill>
                  <a:schemeClr val="tx2"/>
                </a:solidFill>
                <a:latin typeface="Calibri" pitchFamily="34" charset="0"/>
                <a:ea typeface="+mj-ea"/>
                <a:cs typeface="+mj-cs"/>
              </a:defRPr>
            </a:lvl1pPr>
          </a:lstStyle>
          <a:p>
            <a:r>
              <a:rPr lang="en-GB" smtClean="0"/>
              <a:t>Example 3: The Status-Quo Bias</a:t>
            </a:r>
            <a:endParaRPr lang="en-GB" dirty="0"/>
          </a:p>
        </p:txBody>
      </p:sp>
    </p:spTree>
    <p:extLst>
      <p:ext uri="{BB962C8B-B14F-4D97-AF65-F5344CB8AC3E}">
        <p14:creationId xmlns:p14="http://schemas.microsoft.com/office/powerpoint/2010/main" val="25886808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42" name="Picture 2" descr="nrn0401_229a_f1"/>
          <p:cNvPicPr>
            <a:picLocks noChangeAspect="1" noChangeArrowheads="1"/>
          </p:cNvPicPr>
          <p:nvPr/>
        </p:nvPicPr>
        <p:blipFill>
          <a:blip r:embed="rId4" cstate="print"/>
          <a:srcRect l="1527" t="6139" r="3278" b="24297"/>
          <a:stretch>
            <a:fillRect/>
          </a:stretch>
        </p:blipFill>
        <p:spPr bwMode="auto">
          <a:xfrm>
            <a:off x="4808984" y="3064544"/>
            <a:ext cx="4902552" cy="2452688"/>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782492" y="2946400"/>
          <a:ext cx="3302000" cy="2859088"/>
        </p:xfrm>
        <a:graphic>
          <a:graphicData uri="http://schemas.openxmlformats.org/presentationml/2006/ole">
            <mc:AlternateContent xmlns:mc="http://schemas.openxmlformats.org/markup-compatibility/2006">
              <mc:Choice xmlns:v="urn:schemas-microsoft-com:vml" Requires="v">
                <p:oleObj spid="_x0000_s57365" name="Image Photo Editor" r:id="rId5" imgW="5229955" imgH="4933333" progId="">
                  <p:embed/>
                </p:oleObj>
              </mc:Choice>
              <mc:Fallback>
                <p:oleObj name="Image Photo Editor" r:id="rId5" imgW="5229955" imgH="4933333"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92" y="2946400"/>
                        <a:ext cx="3302000" cy="28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2" name="Oval 7"/>
          <p:cNvSpPr>
            <a:spLocks noChangeArrowheads="1"/>
          </p:cNvSpPr>
          <p:nvPr/>
        </p:nvSpPr>
        <p:spPr bwMode="auto">
          <a:xfrm>
            <a:off x="792146" y="3841291"/>
            <a:ext cx="697681" cy="860660"/>
          </a:xfrm>
          <a:prstGeom prst="ellipse">
            <a:avLst/>
          </a:prstGeom>
          <a:gradFill rotWithShape="1">
            <a:gsLst>
              <a:gs pos="0">
                <a:srgbClr val="33CCCC">
                  <a:alpha val="78998"/>
                </a:srgbClr>
              </a:gs>
              <a:gs pos="100000">
                <a:srgbClr val="2DB6B6"/>
              </a:gs>
            </a:gsLst>
            <a:path path="shape">
              <a:fillToRect l="50000" t="50000" r="50000" b="50000"/>
            </a:path>
          </a:gradFill>
          <a:ln w="9525">
            <a:solidFill>
              <a:schemeClr val="tx1"/>
            </a:solidFill>
            <a:round/>
            <a:headEnd/>
            <a:tailEnd/>
          </a:ln>
        </p:spPr>
        <p:txBody>
          <a:bodyPr wrap="none" anchor="ctr"/>
          <a:lstStyle/>
          <a:p>
            <a:endParaRPr lang="en-US"/>
          </a:p>
        </p:txBody>
      </p:sp>
      <p:sp>
        <p:nvSpPr>
          <p:cNvPr id="1033" name="Oval 8"/>
          <p:cNvSpPr>
            <a:spLocks noChangeArrowheads="1"/>
          </p:cNvSpPr>
          <p:nvPr/>
        </p:nvSpPr>
        <p:spPr bwMode="auto">
          <a:xfrm rot="20010287">
            <a:off x="2001104" y="3057243"/>
            <a:ext cx="415413" cy="1178518"/>
          </a:xfrm>
          <a:prstGeom prst="ellipse">
            <a:avLst/>
          </a:prstGeom>
          <a:solidFill>
            <a:srgbClr val="CC99FF">
              <a:alpha val="74901"/>
            </a:srgbClr>
          </a:solidFill>
          <a:ln w="9525">
            <a:solidFill>
              <a:schemeClr val="tx1"/>
            </a:solidFill>
            <a:round/>
            <a:headEnd/>
            <a:tailEnd/>
          </a:ln>
        </p:spPr>
        <p:txBody>
          <a:bodyPr wrap="none" anchor="ctr"/>
          <a:lstStyle/>
          <a:p>
            <a:endParaRPr lang="en-US"/>
          </a:p>
        </p:txBody>
      </p:sp>
      <p:grpSp>
        <p:nvGrpSpPr>
          <p:cNvPr id="3" name="Group 9"/>
          <p:cNvGrpSpPr>
            <a:grpSpLocks/>
          </p:cNvGrpSpPr>
          <p:nvPr/>
        </p:nvGrpSpPr>
        <p:grpSpPr bwMode="auto">
          <a:xfrm>
            <a:off x="2086317" y="3293598"/>
            <a:ext cx="394110" cy="694397"/>
            <a:chOff x="4342" y="2178"/>
            <a:chExt cx="222" cy="474"/>
          </a:xfrm>
        </p:grpSpPr>
        <p:sp>
          <p:nvSpPr>
            <p:cNvPr id="1039" name="Oval 10"/>
            <p:cNvSpPr>
              <a:spLocks noChangeArrowheads="1"/>
            </p:cNvSpPr>
            <p:nvPr/>
          </p:nvSpPr>
          <p:spPr bwMode="auto">
            <a:xfrm>
              <a:off x="4363" y="2195"/>
              <a:ext cx="62" cy="58"/>
            </a:xfrm>
            <a:prstGeom prst="ellipse">
              <a:avLst/>
            </a:prstGeom>
            <a:solidFill>
              <a:srgbClr val="FFCC66"/>
            </a:solidFill>
            <a:ln w="9525">
              <a:solidFill>
                <a:schemeClr val="tx1"/>
              </a:solidFill>
              <a:round/>
              <a:headEnd/>
              <a:tailEnd/>
            </a:ln>
          </p:spPr>
          <p:txBody>
            <a:bodyPr wrap="none" anchor="ctr"/>
            <a:lstStyle/>
            <a:p>
              <a:endParaRPr lang="en-US"/>
            </a:p>
          </p:txBody>
        </p:sp>
        <p:sp>
          <p:nvSpPr>
            <p:cNvPr id="1040" name="Line 11"/>
            <p:cNvSpPr>
              <a:spLocks noChangeShapeType="1"/>
            </p:cNvSpPr>
            <p:nvPr/>
          </p:nvSpPr>
          <p:spPr bwMode="auto">
            <a:xfrm>
              <a:off x="4407" y="2260"/>
              <a:ext cx="38" cy="147"/>
            </a:xfrm>
            <a:prstGeom prst="line">
              <a:avLst/>
            </a:prstGeom>
            <a:noFill/>
            <a:ln w="9525">
              <a:solidFill>
                <a:schemeClr val="tx1"/>
              </a:solidFill>
              <a:round/>
              <a:headEnd/>
              <a:tailEnd/>
            </a:ln>
          </p:spPr>
          <p:txBody>
            <a:bodyPr/>
            <a:lstStyle/>
            <a:p>
              <a:endParaRPr lang="en-GB"/>
            </a:p>
          </p:txBody>
        </p:sp>
        <p:sp>
          <p:nvSpPr>
            <p:cNvPr id="1041" name="Line 12"/>
            <p:cNvSpPr>
              <a:spLocks noChangeShapeType="1"/>
            </p:cNvSpPr>
            <p:nvPr/>
          </p:nvSpPr>
          <p:spPr bwMode="auto">
            <a:xfrm>
              <a:off x="4445" y="2407"/>
              <a:ext cx="31" cy="231"/>
            </a:xfrm>
            <a:prstGeom prst="line">
              <a:avLst/>
            </a:prstGeom>
            <a:noFill/>
            <a:ln w="9525">
              <a:solidFill>
                <a:schemeClr val="tx1"/>
              </a:solidFill>
              <a:round/>
              <a:headEnd/>
              <a:tailEnd/>
            </a:ln>
          </p:spPr>
          <p:txBody>
            <a:bodyPr/>
            <a:lstStyle/>
            <a:p>
              <a:endParaRPr lang="en-GB"/>
            </a:p>
          </p:txBody>
        </p:sp>
        <p:sp>
          <p:nvSpPr>
            <p:cNvPr id="1042" name="Line 13"/>
            <p:cNvSpPr>
              <a:spLocks noChangeShapeType="1"/>
            </p:cNvSpPr>
            <p:nvPr/>
          </p:nvSpPr>
          <p:spPr bwMode="auto">
            <a:xfrm>
              <a:off x="4445" y="2407"/>
              <a:ext cx="0" cy="231"/>
            </a:xfrm>
            <a:prstGeom prst="line">
              <a:avLst/>
            </a:prstGeom>
            <a:noFill/>
            <a:ln w="9525">
              <a:solidFill>
                <a:schemeClr val="tx1"/>
              </a:solidFill>
              <a:round/>
              <a:headEnd/>
              <a:tailEnd/>
            </a:ln>
          </p:spPr>
          <p:txBody>
            <a:bodyPr/>
            <a:lstStyle/>
            <a:p>
              <a:endParaRPr lang="en-GB"/>
            </a:p>
          </p:txBody>
        </p:sp>
        <p:sp>
          <p:nvSpPr>
            <p:cNvPr id="1043" name="Oval 14"/>
            <p:cNvSpPr>
              <a:spLocks noChangeArrowheads="1"/>
            </p:cNvSpPr>
            <p:nvPr/>
          </p:nvSpPr>
          <p:spPr bwMode="auto">
            <a:xfrm>
              <a:off x="4471" y="2613"/>
              <a:ext cx="93" cy="29"/>
            </a:xfrm>
            <a:prstGeom prst="ellipse">
              <a:avLst/>
            </a:prstGeom>
            <a:solidFill>
              <a:srgbClr val="FFCC66"/>
            </a:solidFill>
            <a:ln w="9525">
              <a:solidFill>
                <a:schemeClr val="tx1"/>
              </a:solidFill>
              <a:round/>
              <a:headEnd/>
              <a:tailEnd/>
            </a:ln>
          </p:spPr>
          <p:txBody>
            <a:bodyPr wrap="none" anchor="ctr"/>
            <a:lstStyle/>
            <a:p>
              <a:endParaRPr lang="en-US"/>
            </a:p>
          </p:txBody>
        </p:sp>
        <p:sp>
          <p:nvSpPr>
            <p:cNvPr id="1044" name="Oval 15"/>
            <p:cNvSpPr>
              <a:spLocks noChangeArrowheads="1"/>
            </p:cNvSpPr>
            <p:nvPr/>
          </p:nvSpPr>
          <p:spPr bwMode="auto">
            <a:xfrm>
              <a:off x="4352" y="2623"/>
              <a:ext cx="93" cy="29"/>
            </a:xfrm>
            <a:prstGeom prst="ellipse">
              <a:avLst/>
            </a:prstGeom>
            <a:solidFill>
              <a:srgbClr val="FFCC66"/>
            </a:solidFill>
            <a:ln w="9525">
              <a:solidFill>
                <a:schemeClr val="tx1"/>
              </a:solidFill>
              <a:round/>
              <a:headEnd/>
              <a:tailEnd/>
            </a:ln>
          </p:spPr>
          <p:txBody>
            <a:bodyPr wrap="none" anchor="ctr"/>
            <a:lstStyle/>
            <a:p>
              <a:endParaRPr lang="en-US"/>
            </a:p>
          </p:txBody>
        </p:sp>
        <p:sp>
          <p:nvSpPr>
            <p:cNvPr id="1045" name="Line 16"/>
            <p:cNvSpPr>
              <a:spLocks noChangeShapeType="1"/>
            </p:cNvSpPr>
            <p:nvPr/>
          </p:nvSpPr>
          <p:spPr bwMode="auto">
            <a:xfrm>
              <a:off x="4407" y="2271"/>
              <a:ext cx="109" cy="67"/>
            </a:xfrm>
            <a:prstGeom prst="line">
              <a:avLst/>
            </a:prstGeom>
            <a:noFill/>
            <a:ln w="9525">
              <a:solidFill>
                <a:schemeClr val="tx1"/>
              </a:solidFill>
              <a:round/>
              <a:headEnd/>
              <a:tailEnd/>
            </a:ln>
          </p:spPr>
          <p:txBody>
            <a:bodyPr/>
            <a:lstStyle/>
            <a:p>
              <a:endParaRPr lang="en-GB"/>
            </a:p>
          </p:txBody>
        </p:sp>
        <p:sp>
          <p:nvSpPr>
            <p:cNvPr id="1046" name="Line 17"/>
            <p:cNvSpPr>
              <a:spLocks noChangeShapeType="1"/>
            </p:cNvSpPr>
            <p:nvPr/>
          </p:nvSpPr>
          <p:spPr bwMode="auto">
            <a:xfrm flipH="1">
              <a:off x="4493" y="2338"/>
              <a:ext cx="20" cy="75"/>
            </a:xfrm>
            <a:prstGeom prst="line">
              <a:avLst/>
            </a:prstGeom>
            <a:noFill/>
            <a:ln w="9525">
              <a:solidFill>
                <a:schemeClr val="tx1"/>
              </a:solidFill>
              <a:round/>
              <a:headEnd/>
              <a:tailEnd/>
            </a:ln>
          </p:spPr>
          <p:txBody>
            <a:bodyPr/>
            <a:lstStyle/>
            <a:p>
              <a:endParaRPr lang="en-GB"/>
            </a:p>
          </p:txBody>
        </p:sp>
        <p:sp>
          <p:nvSpPr>
            <p:cNvPr id="1047" name="Freeform 18"/>
            <p:cNvSpPr>
              <a:spLocks/>
            </p:cNvSpPr>
            <p:nvPr/>
          </p:nvSpPr>
          <p:spPr bwMode="auto">
            <a:xfrm>
              <a:off x="4368" y="2178"/>
              <a:ext cx="60" cy="39"/>
            </a:xfrm>
            <a:custGeom>
              <a:avLst/>
              <a:gdLst>
                <a:gd name="T0" fmla="*/ 50 w 75"/>
                <a:gd name="T1" fmla="*/ 33 h 49"/>
                <a:gd name="T2" fmla="*/ 60 w 75"/>
                <a:gd name="T3" fmla="*/ 30 h 49"/>
                <a:gd name="T4" fmla="*/ 50 w 75"/>
                <a:gd name="T5" fmla="*/ 24 h 49"/>
                <a:gd name="T6" fmla="*/ 44 w 75"/>
                <a:gd name="T7" fmla="*/ 33 h 49"/>
                <a:gd name="T8" fmla="*/ 54 w 75"/>
                <a:gd name="T9" fmla="*/ 18 h 49"/>
                <a:gd name="T10" fmla="*/ 44 w 75"/>
                <a:gd name="T11" fmla="*/ 21 h 49"/>
                <a:gd name="T12" fmla="*/ 38 w 75"/>
                <a:gd name="T13" fmla="*/ 24 h 49"/>
                <a:gd name="T14" fmla="*/ 38 w 75"/>
                <a:gd name="T15" fmla="*/ 5 h 49"/>
                <a:gd name="T16" fmla="*/ 34 w 75"/>
                <a:gd name="T17" fmla="*/ 18 h 49"/>
                <a:gd name="T18" fmla="*/ 25 w 75"/>
                <a:gd name="T19" fmla="*/ 21 h 49"/>
                <a:gd name="T20" fmla="*/ 6 w 75"/>
                <a:gd name="T21" fmla="*/ 24 h 49"/>
                <a:gd name="T22" fmla="*/ 9 w 75"/>
                <a:gd name="T23" fmla="*/ 2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49"/>
                <a:gd name="T38" fmla="*/ 75 w 75"/>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49">
                  <a:moveTo>
                    <a:pt x="63" y="42"/>
                  </a:moveTo>
                  <a:cubicBezTo>
                    <a:pt x="67" y="41"/>
                    <a:pt x="75" y="42"/>
                    <a:pt x="75" y="38"/>
                  </a:cubicBezTo>
                  <a:cubicBezTo>
                    <a:pt x="75" y="33"/>
                    <a:pt x="68" y="29"/>
                    <a:pt x="63" y="30"/>
                  </a:cubicBezTo>
                  <a:cubicBezTo>
                    <a:pt x="58" y="31"/>
                    <a:pt x="58" y="38"/>
                    <a:pt x="55" y="42"/>
                  </a:cubicBezTo>
                  <a:cubicBezTo>
                    <a:pt x="75" y="49"/>
                    <a:pt x="72" y="37"/>
                    <a:pt x="67" y="22"/>
                  </a:cubicBezTo>
                  <a:cubicBezTo>
                    <a:pt x="63" y="23"/>
                    <a:pt x="57" y="22"/>
                    <a:pt x="55" y="26"/>
                  </a:cubicBezTo>
                  <a:cubicBezTo>
                    <a:pt x="50" y="36"/>
                    <a:pt x="74" y="48"/>
                    <a:pt x="47" y="30"/>
                  </a:cubicBezTo>
                  <a:cubicBezTo>
                    <a:pt x="50" y="22"/>
                    <a:pt x="58" y="0"/>
                    <a:pt x="47" y="6"/>
                  </a:cubicBezTo>
                  <a:cubicBezTo>
                    <a:pt x="42" y="8"/>
                    <a:pt x="46" y="18"/>
                    <a:pt x="43" y="22"/>
                  </a:cubicBezTo>
                  <a:cubicBezTo>
                    <a:pt x="40" y="25"/>
                    <a:pt x="35" y="25"/>
                    <a:pt x="31" y="26"/>
                  </a:cubicBezTo>
                  <a:cubicBezTo>
                    <a:pt x="14" y="20"/>
                    <a:pt x="23" y="20"/>
                    <a:pt x="7" y="30"/>
                  </a:cubicBezTo>
                  <a:cubicBezTo>
                    <a:pt x="2" y="46"/>
                    <a:pt x="0" y="45"/>
                    <a:pt x="11" y="34"/>
                  </a:cubicBezTo>
                </a:path>
              </a:pathLst>
            </a:custGeom>
            <a:noFill/>
            <a:ln w="9525">
              <a:solidFill>
                <a:srgbClr val="FF3300"/>
              </a:solidFill>
              <a:round/>
              <a:headEnd/>
              <a:tailEnd/>
            </a:ln>
          </p:spPr>
          <p:txBody>
            <a:bodyPr/>
            <a:lstStyle/>
            <a:p>
              <a:endParaRPr lang="en-GB"/>
            </a:p>
          </p:txBody>
        </p:sp>
        <p:sp>
          <p:nvSpPr>
            <p:cNvPr id="1048" name="Freeform 19"/>
            <p:cNvSpPr>
              <a:spLocks/>
            </p:cNvSpPr>
            <p:nvPr/>
          </p:nvSpPr>
          <p:spPr bwMode="auto">
            <a:xfrm>
              <a:off x="4360" y="2189"/>
              <a:ext cx="55" cy="23"/>
            </a:xfrm>
            <a:custGeom>
              <a:avLst/>
              <a:gdLst>
                <a:gd name="T0" fmla="*/ 26 w 69"/>
                <a:gd name="T1" fmla="*/ 3 h 29"/>
                <a:gd name="T2" fmla="*/ 36 w 69"/>
                <a:gd name="T3" fmla="*/ 6 h 29"/>
                <a:gd name="T4" fmla="*/ 26 w 69"/>
                <a:gd name="T5" fmla="*/ 13 h 29"/>
                <a:gd name="T6" fmla="*/ 55 w 69"/>
                <a:gd name="T7" fmla="*/ 16 h 29"/>
                <a:gd name="T8" fmla="*/ 45 w 69"/>
                <a:gd name="T9" fmla="*/ 13 h 29"/>
                <a:gd name="T10" fmla="*/ 26 w 69"/>
                <a:gd name="T11" fmla="*/ 0 h 29"/>
                <a:gd name="T12" fmla="*/ 26 w 69"/>
                <a:gd name="T13" fmla="*/ 3 h 29"/>
                <a:gd name="T14" fmla="*/ 0 60000 65536"/>
                <a:gd name="T15" fmla="*/ 0 60000 65536"/>
                <a:gd name="T16" fmla="*/ 0 60000 65536"/>
                <a:gd name="T17" fmla="*/ 0 60000 65536"/>
                <a:gd name="T18" fmla="*/ 0 60000 65536"/>
                <a:gd name="T19" fmla="*/ 0 60000 65536"/>
                <a:gd name="T20" fmla="*/ 0 60000 65536"/>
                <a:gd name="T21" fmla="*/ 0 w 69"/>
                <a:gd name="T22" fmla="*/ 0 h 29"/>
                <a:gd name="T23" fmla="*/ 69 w 6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9">
                  <a:moveTo>
                    <a:pt x="33" y="4"/>
                  </a:moveTo>
                  <a:cubicBezTo>
                    <a:pt x="37" y="5"/>
                    <a:pt x="49" y="6"/>
                    <a:pt x="45" y="8"/>
                  </a:cubicBezTo>
                  <a:cubicBezTo>
                    <a:pt x="31" y="17"/>
                    <a:pt x="6" y="7"/>
                    <a:pt x="33" y="16"/>
                  </a:cubicBezTo>
                  <a:cubicBezTo>
                    <a:pt x="39" y="12"/>
                    <a:pt x="69" y="3"/>
                    <a:pt x="69" y="20"/>
                  </a:cubicBezTo>
                  <a:cubicBezTo>
                    <a:pt x="69" y="24"/>
                    <a:pt x="61" y="18"/>
                    <a:pt x="57" y="16"/>
                  </a:cubicBezTo>
                  <a:cubicBezTo>
                    <a:pt x="49" y="11"/>
                    <a:pt x="33" y="0"/>
                    <a:pt x="33" y="0"/>
                  </a:cubicBezTo>
                  <a:cubicBezTo>
                    <a:pt x="21" y="4"/>
                    <a:pt x="0" y="29"/>
                    <a:pt x="33" y="4"/>
                  </a:cubicBezTo>
                  <a:close/>
                </a:path>
              </a:pathLst>
            </a:custGeom>
            <a:solidFill>
              <a:schemeClr val="accent1"/>
            </a:solidFill>
            <a:ln w="9525">
              <a:solidFill>
                <a:srgbClr val="FF3300"/>
              </a:solidFill>
              <a:round/>
              <a:headEnd/>
              <a:tailEnd/>
            </a:ln>
          </p:spPr>
          <p:txBody>
            <a:bodyPr/>
            <a:lstStyle/>
            <a:p>
              <a:endParaRPr lang="en-GB"/>
            </a:p>
          </p:txBody>
        </p:sp>
        <p:sp>
          <p:nvSpPr>
            <p:cNvPr id="1049" name="Line 20"/>
            <p:cNvSpPr>
              <a:spLocks noChangeShapeType="1"/>
            </p:cNvSpPr>
            <p:nvPr/>
          </p:nvSpPr>
          <p:spPr bwMode="auto">
            <a:xfrm flipH="1">
              <a:off x="4342" y="2279"/>
              <a:ext cx="67" cy="112"/>
            </a:xfrm>
            <a:prstGeom prst="line">
              <a:avLst/>
            </a:prstGeom>
            <a:noFill/>
            <a:ln w="9525">
              <a:solidFill>
                <a:schemeClr val="tx1"/>
              </a:solidFill>
              <a:round/>
              <a:headEnd/>
              <a:tailEnd/>
            </a:ln>
          </p:spPr>
          <p:txBody>
            <a:bodyPr/>
            <a:lstStyle/>
            <a:p>
              <a:endParaRPr lang="en-GB"/>
            </a:p>
          </p:txBody>
        </p:sp>
        <p:sp>
          <p:nvSpPr>
            <p:cNvPr id="1050" name="Line 21"/>
            <p:cNvSpPr>
              <a:spLocks noChangeShapeType="1"/>
            </p:cNvSpPr>
            <p:nvPr/>
          </p:nvSpPr>
          <p:spPr bwMode="auto">
            <a:xfrm flipV="1">
              <a:off x="4342" y="2375"/>
              <a:ext cx="89" cy="16"/>
            </a:xfrm>
            <a:prstGeom prst="line">
              <a:avLst/>
            </a:prstGeom>
            <a:noFill/>
            <a:ln w="9525">
              <a:solidFill>
                <a:schemeClr val="tx1"/>
              </a:solidFill>
              <a:round/>
              <a:headEnd/>
              <a:tailEnd/>
            </a:ln>
          </p:spPr>
          <p:txBody>
            <a:bodyPr/>
            <a:lstStyle/>
            <a:p>
              <a:endParaRPr lang="en-GB"/>
            </a:p>
          </p:txBody>
        </p:sp>
      </p:grpSp>
      <p:sp>
        <p:nvSpPr>
          <p:cNvPr id="1035" name="Line 22"/>
          <p:cNvSpPr>
            <a:spLocks noChangeShapeType="1"/>
          </p:cNvSpPr>
          <p:nvPr/>
        </p:nvSpPr>
        <p:spPr bwMode="auto">
          <a:xfrm flipH="1">
            <a:off x="893337" y="3997775"/>
            <a:ext cx="426065" cy="312967"/>
          </a:xfrm>
          <a:prstGeom prst="line">
            <a:avLst/>
          </a:prstGeom>
          <a:noFill/>
          <a:ln w="9525">
            <a:solidFill>
              <a:schemeClr val="tx1"/>
            </a:solidFill>
            <a:round/>
            <a:headEnd/>
            <a:tailEnd/>
          </a:ln>
        </p:spPr>
        <p:txBody>
          <a:bodyPr wrap="none" anchor="ctr"/>
          <a:lstStyle/>
          <a:p>
            <a:endParaRPr lang="en-GB"/>
          </a:p>
        </p:txBody>
      </p:sp>
      <p:sp>
        <p:nvSpPr>
          <p:cNvPr id="1036" name="Line 23"/>
          <p:cNvSpPr>
            <a:spLocks noChangeShapeType="1"/>
          </p:cNvSpPr>
          <p:nvPr/>
        </p:nvSpPr>
        <p:spPr bwMode="auto">
          <a:xfrm flipH="1" flipV="1">
            <a:off x="893337" y="4310742"/>
            <a:ext cx="426065" cy="234726"/>
          </a:xfrm>
          <a:prstGeom prst="line">
            <a:avLst/>
          </a:prstGeom>
          <a:noFill/>
          <a:ln w="9525">
            <a:solidFill>
              <a:schemeClr val="tx1"/>
            </a:solidFill>
            <a:round/>
            <a:headEnd/>
            <a:tailEnd/>
          </a:ln>
        </p:spPr>
        <p:txBody>
          <a:bodyPr wrap="none" anchor="ctr"/>
          <a:lstStyle/>
          <a:p>
            <a:endParaRPr lang="en-GB"/>
          </a:p>
        </p:txBody>
      </p:sp>
      <p:sp>
        <p:nvSpPr>
          <p:cNvPr id="1037" name="Freeform 24"/>
          <p:cNvSpPr>
            <a:spLocks/>
          </p:cNvSpPr>
          <p:nvPr/>
        </p:nvSpPr>
        <p:spPr bwMode="auto">
          <a:xfrm>
            <a:off x="1234188" y="4076017"/>
            <a:ext cx="85213" cy="391209"/>
          </a:xfrm>
          <a:custGeom>
            <a:avLst/>
            <a:gdLst>
              <a:gd name="T0" fmla="*/ 0 w 96"/>
              <a:gd name="T1" fmla="*/ 0 h 288"/>
              <a:gd name="T2" fmla="*/ 24 w 96"/>
              <a:gd name="T3" fmla="*/ 40 h 288"/>
              <a:gd name="T4" fmla="*/ 48 w 96"/>
              <a:gd name="T5" fmla="*/ 120 h 288"/>
              <a:gd name="T6" fmla="*/ 24 w 96"/>
              <a:gd name="T7" fmla="*/ 200 h 288"/>
              <a:gd name="T8" fmla="*/ 0 w 96"/>
              <a:gd name="T9" fmla="*/ 240 h 288"/>
              <a:gd name="T10" fmla="*/ 24 w 96"/>
              <a:gd name="T11" fmla="*/ 200 h 288"/>
              <a:gd name="T12" fmla="*/ 0 60000 65536"/>
              <a:gd name="T13" fmla="*/ 0 60000 65536"/>
              <a:gd name="T14" fmla="*/ 0 60000 65536"/>
              <a:gd name="T15" fmla="*/ 0 60000 65536"/>
              <a:gd name="T16" fmla="*/ 0 60000 65536"/>
              <a:gd name="T17" fmla="*/ 0 60000 65536"/>
              <a:gd name="T18" fmla="*/ 0 w 96"/>
              <a:gd name="T19" fmla="*/ 0 h 288"/>
              <a:gd name="T20" fmla="*/ 96 w 96"/>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96" h="288">
                <a:moveTo>
                  <a:pt x="0" y="0"/>
                </a:moveTo>
                <a:cubicBezTo>
                  <a:pt x="16" y="12"/>
                  <a:pt x="32" y="24"/>
                  <a:pt x="48" y="48"/>
                </a:cubicBezTo>
                <a:cubicBezTo>
                  <a:pt x="64" y="72"/>
                  <a:pt x="96" y="112"/>
                  <a:pt x="96" y="144"/>
                </a:cubicBezTo>
                <a:cubicBezTo>
                  <a:pt x="96" y="176"/>
                  <a:pt x="64" y="216"/>
                  <a:pt x="48" y="240"/>
                </a:cubicBezTo>
                <a:cubicBezTo>
                  <a:pt x="32" y="264"/>
                  <a:pt x="0" y="288"/>
                  <a:pt x="0" y="288"/>
                </a:cubicBezTo>
                <a:cubicBezTo>
                  <a:pt x="0" y="288"/>
                  <a:pt x="24" y="264"/>
                  <a:pt x="48" y="240"/>
                </a:cubicBezTo>
              </a:path>
            </a:pathLst>
          </a:custGeom>
          <a:noFill/>
          <a:ln w="9525">
            <a:solidFill>
              <a:schemeClr val="tx1"/>
            </a:solidFill>
            <a:round/>
            <a:headEnd/>
            <a:tailEnd/>
          </a:ln>
        </p:spPr>
        <p:txBody>
          <a:bodyPr wrap="none" anchor="ctr"/>
          <a:lstStyle/>
          <a:p>
            <a:endParaRPr lang="en-GB"/>
          </a:p>
        </p:txBody>
      </p:sp>
      <p:sp>
        <p:nvSpPr>
          <p:cNvPr id="1038" name="Oval 25"/>
          <p:cNvSpPr>
            <a:spLocks noChangeArrowheads="1"/>
          </p:cNvSpPr>
          <p:nvPr/>
        </p:nvSpPr>
        <p:spPr bwMode="auto">
          <a:xfrm>
            <a:off x="1234188" y="4154259"/>
            <a:ext cx="85213" cy="234726"/>
          </a:xfrm>
          <a:prstGeom prst="ellipse">
            <a:avLst/>
          </a:prstGeom>
          <a:solidFill>
            <a:schemeClr val="tx1"/>
          </a:solidFill>
          <a:ln w="9525">
            <a:solidFill>
              <a:schemeClr val="tx1"/>
            </a:solidFill>
            <a:round/>
            <a:headEnd/>
            <a:tailEnd/>
          </a:ln>
        </p:spPr>
        <p:txBody>
          <a:bodyPr wrap="none" anchor="ctr"/>
          <a:lstStyle/>
          <a:p>
            <a:endParaRPr lang="en-US"/>
          </a:p>
        </p:txBody>
      </p:sp>
      <p:sp>
        <p:nvSpPr>
          <p:cNvPr id="27" name="Title 26"/>
          <p:cNvSpPr>
            <a:spLocks noGrp="1"/>
          </p:cNvSpPr>
          <p:nvPr>
            <p:ph type="title"/>
          </p:nvPr>
        </p:nvSpPr>
        <p:spPr/>
        <p:txBody>
          <a:bodyPr>
            <a:normAutofit/>
          </a:bodyPr>
          <a:lstStyle/>
          <a:p>
            <a:r>
              <a:rPr lang="de-CH" dirty="0" smtClean="0">
                <a:latin typeface="+mj-lt"/>
              </a:rPr>
              <a:t>Principles of organisation: complementary approaches</a:t>
            </a:r>
            <a:endParaRPr lang="en-GB" dirty="0">
              <a:latin typeface="+mj-lt"/>
            </a:endParaRPr>
          </a:p>
        </p:txBody>
      </p:sp>
      <p:sp>
        <p:nvSpPr>
          <p:cNvPr id="30" name="Rounded Rectangle 29"/>
          <p:cNvSpPr/>
          <p:nvPr/>
        </p:nvSpPr>
        <p:spPr>
          <a:xfrm>
            <a:off x="776536" y="1484784"/>
            <a:ext cx="3504889" cy="648072"/>
          </a:xfrm>
          <a:prstGeom prst="roundRect">
            <a:avLst>
              <a:gd name="adj" fmla="val 7962"/>
            </a:avLst>
          </a:prstGeom>
          <a:solidFill>
            <a:srgbClr val="AD23A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0" rtlCol="0" anchor="t" anchorCtr="0"/>
          <a:lstStyle/>
          <a:p>
            <a:pPr algn="ctr">
              <a:spcAft>
                <a:spcPts val="1200"/>
              </a:spcAft>
            </a:pPr>
            <a:r>
              <a:rPr lang="en-GB" sz="2400" b="1" dirty="0" smtClean="0"/>
              <a:t>Functional Specialisation</a:t>
            </a:r>
            <a:endParaRPr lang="en-GB" sz="2000" dirty="0"/>
          </a:p>
        </p:txBody>
      </p:sp>
      <p:sp>
        <p:nvSpPr>
          <p:cNvPr id="31" name="Rounded Rectangle 30"/>
          <p:cNvSpPr/>
          <p:nvPr/>
        </p:nvSpPr>
        <p:spPr>
          <a:xfrm>
            <a:off x="5408551" y="1484784"/>
            <a:ext cx="3504889" cy="648072"/>
          </a:xfrm>
          <a:prstGeom prst="roundRect">
            <a:avLst>
              <a:gd name="adj" fmla="val 7962"/>
            </a:avLst>
          </a:prstGeom>
          <a:solidFill>
            <a:srgbClr val="AD23A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0" rtlCol="0" anchor="t" anchorCtr="0"/>
          <a:lstStyle/>
          <a:p>
            <a:pPr algn="ctr">
              <a:spcAft>
                <a:spcPts val="1200"/>
              </a:spcAft>
            </a:pPr>
            <a:r>
              <a:rPr lang="en-GB" sz="2400" b="1" dirty="0" smtClean="0"/>
              <a:t>Functional Integration</a:t>
            </a:r>
            <a:endParaRPr lang="en-GB"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681014" y="1820732"/>
            <a:ext cx="840042" cy="346933"/>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25" name="Oval 24"/>
          <p:cNvSpPr/>
          <p:nvPr/>
        </p:nvSpPr>
        <p:spPr bwMode="auto">
          <a:xfrm>
            <a:off x="1594444" y="2199789"/>
            <a:ext cx="800523" cy="346933"/>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26" name="Oval 25"/>
          <p:cNvSpPr/>
          <p:nvPr/>
        </p:nvSpPr>
        <p:spPr bwMode="auto">
          <a:xfrm>
            <a:off x="793923" y="2617393"/>
            <a:ext cx="808426" cy="346933"/>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28" name="Straight Arrow Connector 27"/>
          <p:cNvCxnSpPr/>
          <p:nvPr/>
        </p:nvCxnSpPr>
        <p:spPr bwMode="auto">
          <a:xfrm rot="5400000">
            <a:off x="785796" y="2359768"/>
            <a:ext cx="379413" cy="7643"/>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29" name="Straight Arrow Connector 28"/>
          <p:cNvCxnSpPr/>
          <p:nvPr/>
        </p:nvCxnSpPr>
        <p:spPr bwMode="auto">
          <a:xfrm rot="5400000" flipH="1" flipV="1">
            <a:off x="924349" y="2336866"/>
            <a:ext cx="285750" cy="1375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3" name="Straight Arrow Connector 32"/>
          <p:cNvCxnSpPr/>
          <p:nvPr/>
        </p:nvCxnSpPr>
        <p:spPr bwMode="auto">
          <a:xfrm rot="5400000" flipH="1" flipV="1">
            <a:off x="1415534" y="2416830"/>
            <a:ext cx="136525" cy="16815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6" name="Straight Arrow Connector 35"/>
          <p:cNvCxnSpPr/>
          <p:nvPr/>
        </p:nvCxnSpPr>
        <p:spPr bwMode="auto">
          <a:xfrm rot="10800000" flipV="1">
            <a:off x="1466980" y="2453283"/>
            <a:ext cx="195674" cy="144463"/>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42" name="Straight Arrow Connector 41"/>
          <p:cNvCxnSpPr/>
          <p:nvPr/>
        </p:nvCxnSpPr>
        <p:spPr bwMode="auto">
          <a:xfrm>
            <a:off x="1520484" y="2051646"/>
            <a:ext cx="236950" cy="149225"/>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43" name="Straight Arrow Connector 42"/>
          <p:cNvCxnSpPr/>
          <p:nvPr/>
        </p:nvCxnSpPr>
        <p:spPr bwMode="auto">
          <a:xfrm rot="10800000">
            <a:off x="1466981" y="2091333"/>
            <a:ext cx="203317" cy="136525"/>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 name="Straight Arrow Connector 13"/>
          <p:cNvCxnSpPr>
            <a:stCxn id="15" idx="1"/>
          </p:cNvCxnSpPr>
          <p:nvPr/>
        </p:nvCxnSpPr>
        <p:spPr bwMode="auto">
          <a:xfrm flipH="1">
            <a:off x="1222388" y="1616571"/>
            <a:ext cx="183444" cy="138211"/>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5" name="TextBox 14"/>
          <p:cNvSpPr txBox="1"/>
          <p:nvPr/>
        </p:nvSpPr>
        <p:spPr>
          <a:xfrm>
            <a:off x="1405832" y="1462682"/>
            <a:ext cx="834170" cy="307777"/>
          </a:xfrm>
          <a:prstGeom prst="rect">
            <a:avLst/>
          </a:prstGeom>
          <a:noFill/>
          <a:ln>
            <a:noFill/>
          </a:ln>
        </p:spPr>
        <p:txBody>
          <a:bodyPr wrap="none">
            <a:spAutoFit/>
          </a:bodyPr>
          <a:lstStyle/>
          <a:p>
            <a:pPr>
              <a:defRPr/>
            </a:pPr>
            <a:r>
              <a:rPr lang="en-GB" sz="1400" dirty="0">
                <a:solidFill>
                  <a:schemeClr val="bg1">
                    <a:lumMod val="85000"/>
                  </a:schemeClr>
                </a:solidFill>
              </a:rPr>
              <a:t>Difficulty</a:t>
            </a:r>
          </a:p>
        </p:txBody>
      </p:sp>
      <p:cxnSp>
        <p:nvCxnSpPr>
          <p:cNvPr id="51" name="Straight Arrow Connector 50"/>
          <p:cNvCxnSpPr/>
          <p:nvPr/>
        </p:nvCxnSpPr>
        <p:spPr bwMode="auto">
          <a:xfrm>
            <a:off x="525299" y="2350096"/>
            <a:ext cx="460139" cy="20637"/>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57" name="TextBox 56"/>
          <p:cNvSpPr txBox="1"/>
          <p:nvPr/>
        </p:nvSpPr>
        <p:spPr>
          <a:xfrm>
            <a:off x="355612" y="2388196"/>
            <a:ext cx="639819" cy="307777"/>
          </a:xfrm>
          <a:prstGeom prst="rect">
            <a:avLst/>
          </a:prstGeom>
          <a:noFill/>
          <a:ln>
            <a:noFill/>
          </a:ln>
        </p:spPr>
        <p:txBody>
          <a:bodyPr wrap="none">
            <a:spAutoFit/>
          </a:bodyPr>
          <a:lstStyle/>
          <a:p>
            <a:pPr>
              <a:defRPr/>
            </a:pPr>
            <a:r>
              <a:rPr lang="en-GB" sz="1400" dirty="0">
                <a:solidFill>
                  <a:schemeClr val="bg1">
                    <a:lumMod val="85000"/>
                  </a:schemeClr>
                </a:solidFill>
              </a:rPr>
              <a:t>Reject</a:t>
            </a:r>
          </a:p>
        </p:txBody>
      </p:sp>
      <p:sp>
        <p:nvSpPr>
          <p:cNvPr id="17" name="Oval 16"/>
          <p:cNvSpPr/>
          <p:nvPr/>
        </p:nvSpPr>
        <p:spPr bwMode="auto">
          <a:xfrm>
            <a:off x="3841784" y="1682557"/>
            <a:ext cx="907352" cy="371330"/>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18" name="Oval 17"/>
          <p:cNvSpPr/>
          <p:nvPr/>
        </p:nvSpPr>
        <p:spPr bwMode="auto">
          <a:xfrm>
            <a:off x="4828406" y="2088270"/>
            <a:ext cx="864666" cy="371330"/>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19" name="Oval 18"/>
          <p:cNvSpPr/>
          <p:nvPr/>
        </p:nvSpPr>
        <p:spPr bwMode="auto">
          <a:xfrm>
            <a:off x="3963741" y="2535240"/>
            <a:ext cx="873202" cy="371330"/>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21" name="Straight Arrow Connector 20"/>
          <p:cNvCxnSpPr/>
          <p:nvPr/>
        </p:nvCxnSpPr>
        <p:spPr bwMode="auto">
          <a:xfrm rot="5400000" flipH="1" flipV="1">
            <a:off x="4105964" y="2236060"/>
            <a:ext cx="306387" cy="1375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23" name="Straight Arrow Connector 22"/>
          <p:cNvCxnSpPr/>
          <p:nvPr/>
        </p:nvCxnSpPr>
        <p:spPr bwMode="auto">
          <a:xfrm rot="5400000" flipH="1" flipV="1">
            <a:off x="4636335" y="2318698"/>
            <a:ext cx="146050" cy="183444"/>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27" name="Straight Arrow Connector 26"/>
          <p:cNvCxnSpPr/>
          <p:nvPr/>
        </p:nvCxnSpPr>
        <p:spPr bwMode="auto">
          <a:xfrm rot="10800000" flipV="1">
            <a:off x="4691016" y="2359621"/>
            <a:ext cx="212490" cy="15398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0" name="Straight Arrow Connector 29"/>
          <p:cNvCxnSpPr/>
          <p:nvPr/>
        </p:nvCxnSpPr>
        <p:spPr bwMode="auto">
          <a:xfrm>
            <a:off x="4747579" y="1929407"/>
            <a:ext cx="258350" cy="16033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1" name="Straight Arrow Connector 30"/>
          <p:cNvCxnSpPr/>
          <p:nvPr/>
        </p:nvCxnSpPr>
        <p:spPr bwMode="auto">
          <a:xfrm rot="10800000">
            <a:off x="4691016" y="1970682"/>
            <a:ext cx="218605" cy="14763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2" name="Straight Arrow Connector 31"/>
          <p:cNvCxnSpPr/>
          <p:nvPr/>
        </p:nvCxnSpPr>
        <p:spPr bwMode="auto">
          <a:xfrm rot="10800000" flipV="1">
            <a:off x="5334601" y="1862732"/>
            <a:ext cx="197202" cy="209550"/>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34" name="TextBox 33"/>
          <p:cNvSpPr txBox="1"/>
          <p:nvPr/>
        </p:nvSpPr>
        <p:spPr>
          <a:xfrm>
            <a:off x="5385048" y="1700808"/>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59" name="Straight Arrow Connector 58"/>
          <p:cNvCxnSpPr/>
          <p:nvPr/>
        </p:nvCxnSpPr>
        <p:spPr bwMode="auto">
          <a:xfrm rot="5400000">
            <a:off x="3935190" y="2271660"/>
            <a:ext cx="406400" cy="7644"/>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60" name="Straight Arrow Connector 59"/>
          <p:cNvCxnSpPr/>
          <p:nvPr/>
        </p:nvCxnSpPr>
        <p:spPr bwMode="auto">
          <a:xfrm>
            <a:off x="3651498" y="2259608"/>
            <a:ext cx="498357" cy="23813"/>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61" name="TextBox 60"/>
          <p:cNvSpPr txBox="1"/>
          <p:nvPr/>
        </p:nvSpPr>
        <p:spPr>
          <a:xfrm>
            <a:off x="3468053" y="2300883"/>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38" name="Oval 37"/>
          <p:cNvSpPr/>
          <p:nvPr/>
        </p:nvSpPr>
        <p:spPr bwMode="auto">
          <a:xfrm>
            <a:off x="7392340" y="1668305"/>
            <a:ext cx="844805" cy="381495"/>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39" name="Oval 38"/>
          <p:cNvSpPr/>
          <p:nvPr/>
        </p:nvSpPr>
        <p:spPr bwMode="auto">
          <a:xfrm>
            <a:off x="8310951" y="2085123"/>
            <a:ext cx="805062" cy="381495"/>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40" name="Oval 39"/>
          <p:cNvSpPr/>
          <p:nvPr/>
        </p:nvSpPr>
        <p:spPr bwMode="auto">
          <a:xfrm>
            <a:off x="7505889" y="2544329"/>
            <a:ext cx="813010" cy="381495"/>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44" name="Straight Arrow Connector 43"/>
          <p:cNvCxnSpPr/>
          <p:nvPr/>
        </p:nvCxnSpPr>
        <p:spPr bwMode="auto">
          <a:xfrm rot="5400000" flipH="1" flipV="1">
            <a:off x="7624128" y="2236854"/>
            <a:ext cx="314325" cy="13758"/>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5" name="Straight Arrow Connector 44"/>
          <p:cNvCxnSpPr/>
          <p:nvPr/>
        </p:nvCxnSpPr>
        <p:spPr bwMode="auto">
          <a:xfrm rot="5400000" flipH="1" flipV="1">
            <a:off x="8123985" y="2330369"/>
            <a:ext cx="150812" cy="17121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6" name="Straight Arrow Connector 45"/>
          <p:cNvCxnSpPr/>
          <p:nvPr/>
        </p:nvCxnSpPr>
        <p:spPr bwMode="auto">
          <a:xfrm rot="10800000" flipV="1">
            <a:off x="8182575" y="2364383"/>
            <a:ext cx="197203" cy="157163"/>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7" name="Straight Arrow Connector 46"/>
          <p:cNvCxnSpPr/>
          <p:nvPr/>
        </p:nvCxnSpPr>
        <p:spPr bwMode="auto">
          <a:xfrm>
            <a:off x="8236081" y="1921470"/>
            <a:ext cx="240006" cy="16510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8" name="Straight Arrow Connector 47"/>
          <p:cNvCxnSpPr/>
          <p:nvPr/>
        </p:nvCxnSpPr>
        <p:spPr bwMode="auto">
          <a:xfrm rot="10800000">
            <a:off x="8182576" y="1964332"/>
            <a:ext cx="204846" cy="15240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9" name="Straight Arrow Connector 48"/>
          <p:cNvCxnSpPr>
            <a:stCxn id="50" idx="1"/>
          </p:cNvCxnSpPr>
          <p:nvPr/>
        </p:nvCxnSpPr>
        <p:spPr bwMode="auto">
          <a:xfrm flipH="1">
            <a:off x="8645773" y="1840410"/>
            <a:ext cx="183444" cy="16678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50" name="TextBox 49"/>
          <p:cNvSpPr txBox="1"/>
          <p:nvPr/>
        </p:nvSpPr>
        <p:spPr>
          <a:xfrm>
            <a:off x="8829217" y="1686521"/>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55" name="Straight Arrow Connector 54"/>
          <p:cNvCxnSpPr>
            <a:stCxn id="56" idx="1"/>
          </p:cNvCxnSpPr>
          <p:nvPr/>
        </p:nvCxnSpPr>
        <p:spPr bwMode="auto">
          <a:xfrm flipH="1">
            <a:off x="7970086" y="1457822"/>
            <a:ext cx="183444" cy="166786"/>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56" name="TextBox 55"/>
          <p:cNvSpPr txBox="1"/>
          <p:nvPr/>
        </p:nvSpPr>
        <p:spPr>
          <a:xfrm>
            <a:off x="8153530" y="1303933"/>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62" name="Straight Arrow Connector 61"/>
          <p:cNvCxnSpPr/>
          <p:nvPr/>
        </p:nvCxnSpPr>
        <p:spPr bwMode="auto">
          <a:xfrm rot="5400000">
            <a:off x="7425779" y="2297855"/>
            <a:ext cx="417512" cy="7643"/>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63" name="Straight Arrow Connector 62"/>
          <p:cNvCxnSpPr/>
          <p:nvPr/>
        </p:nvCxnSpPr>
        <p:spPr bwMode="auto">
          <a:xfrm>
            <a:off x="7181274" y="2286595"/>
            <a:ext cx="463197" cy="23812"/>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64" name="TextBox 63"/>
          <p:cNvSpPr txBox="1"/>
          <p:nvPr/>
        </p:nvSpPr>
        <p:spPr>
          <a:xfrm>
            <a:off x="7010060" y="2327871"/>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69" name="Oval 68"/>
          <p:cNvSpPr/>
          <p:nvPr/>
        </p:nvSpPr>
        <p:spPr bwMode="auto">
          <a:xfrm>
            <a:off x="605319" y="3522798"/>
            <a:ext cx="840042" cy="346933"/>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70" name="Oval 69"/>
          <p:cNvSpPr/>
          <p:nvPr/>
        </p:nvSpPr>
        <p:spPr bwMode="auto">
          <a:xfrm>
            <a:off x="1518750" y="3901855"/>
            <a:ext cx="800523" cy="346933"/>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71" name="Oval 70"/>
          <p:cNvSpPr/>
          <p:nvPr/>
        </p:nvSpPr>
        <p:spPr bwMode="auto">
          <a:xfrm>
            <a:off x="718229" y="4319459"/>
            <a:ext cx="808426" cy="346933"/>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72" name="Straight Arrow Connector 71"/>
          <p:cNvCxnSpPr/>
          <p:nvPr/>
        </p:nvCxnSpPr>
        <p:spPr bwMode="auto">
          <a:xfrm rot="5400000">
            <a:off x="710124" y="4062332"/>
            <a:ext cx="379413" cy="611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3" name="Straight Arrow Connector 72"/>
          <p:cNvCxnSpPr/>
          <p:nvPr/>
        </p:nvCxnSpPr>
        <p:spPr bwMode="auto">
          <a:xfrm rot="5400000" flipH="1" flipV="1">
            <a:off x="848678" y="4039430"/>
            <a:ext cx="285750" cy="1223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4" name="Straight Arrow Connector 73"/>
          <p:cNvCxnSpPr/>
          <p:nvPr/>
        </p:nvCxnSpPr>
        <p:spPr bwMode="auto">
          <a:xfrm rot="5400000" flipH="1" flipV="1">
            <a:off x="1339862" y="4117865"/>
            <a:ext cx="136525" cy="169686"/>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5" name="Straight Arrow Connector 74"/>
          <p:cNvCxnSpPr/>
          <p:nvPr/>
        </p:nvCxnSpPr>
        <p:spPr bwMode="auto">
          <a:xfrm rot="10800000" flipV="1">
            <a:off x="1390545" y="4156671"/>
            <a:ext cx="197202" cy="14287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6" name="Straight Arrow Connector 75"/>
          <p:cNvCxnSpPr/>
          <p:nvPr/>
        </p:nvCxnSpPr>
        <p:spPr bwMode="auto">
          <a:xfrm>
            <a:off x="1444049" y="3753446"/>
            <a:ext cx="238478" cy="14922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7" name="Straight Arrow Connector 76"/>
          <p:cNvCxnSpPr/>
          <p:nvPr/>
        </p:nvCxnSpPr>
        <p:spPr bwMode="auto">
          <a:xfrm rot="10800000">
            <a:off x="1390545" y="3793133"/>
            <a:ext cx="203317" cy="13652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8" name="Straight Arrow Connector 77"/>
          <p:cNvCxnSpPr>
            <a:stCxn id="79" idx="1"/>
          </p:cNvCxnSpPr>
          <p:nvPr/>
        </p:nvCxnSpPr>
        <p:spPr bwMode="auto">
          <a:xfrm flipH="1">
            <a:off x="1147481" y="3318372"/>
            <a:ext cx="183444" cy="13821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79" name="TextBox 78"/>
          <p:cNvSpPr txBox="1"/>
          <p:nvPr/>
        </p:nvSpPr>
        <p:spPr>
          <a:xfrm>
            <a:off x="1330925" y="3164483"/>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80" name="Straight Arrow Connector 79"/>
          <p:cNvCxnSpPr/>
          <p:nvPr/>
        </p:nvCxnSpPr>
        <p:spPr bwMode="auto">
          <a:xfrm rot="10800000">
            <a:off x="1551059" y="4177308"/>
            <a:ext cx="298098" cy="201613"/>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81" name="TextBox 80"/>
          <p:cNvSpPr txBox="1"/>
          <p:nvPr/>
        </p:nvSpPr>
        <p:spPr>
          <a:xfrm>
            <a:off x="1791065" y="4359871"/>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83" name="Oval 82"/>
          <p:cNvSpPr/>
          <p:nvPr/>
        </p:nvSpPr>
        <p:spPr bwMode="auto">
          <a:xfrm>
            <a:off x="3719747" y="3355748"/>
            <a:ext cx="907352" cy="371330"/>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84" name="Oval 83"/>
          <p:cNvSpPr/>
          <p:nvPr/>
        </p:nvSpPr>
        <p:spPr bwMode="auto">
          <a:xfrm>
            <a:off x="4706369" y="3761461"/>
            <a:ext cx="864666" cy="371330"/>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85" name="Oval 84"/>
          <p:cNvSpPr/>
          <p:nvPr/>
        </p:nvSpPr>
        <p:spPr bwMode="auto">
          <a:xfrm>
            <a:off x="3841704" y="4208431"/>
            <a:ext cx="873202" cy="37133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8218" name="Straight Arrow Connector 85"/>
          <p:cNvCxnSpPr>
            <a:cxnSpLocks noChangeShapeType="1"/>
          </p:cNvCxnSpPr>
          <p:nvPr/>
        </p:nvCxnSpPr>
        <p:spPr bwMode="auto">
          <a:xfrm rot="5400000" flipH="1" flipV="1">
            <a:off x="3983668" y="3909285"/>
            <a:ext cx="306387" cy="13758"/>
          </a:xfrm>
          <a:prstGeom prst="straightConnector1">
            <a:avLst/>
          </a:prstGeom>
          <a:noFill/>
          <a:ln w="25400" algn="ctr">
            <a:solidFill>
              <a:schemeClr val="tx1"/>
            </a:solidFill>
            <a:round/>
            <a:headEnd/>
            <a:tailEnd type="arrow" w="med" len="med"/>
          </a:ln>
        </p:spPr>
      </p:cxnSp>
      <p:cxnSp>
        <p:nvCxnSpPr>
          <p:cNvPr id="48219" name="Straight Arrow Connector 86"/>
          <p:cNvCxnSpPr>
            <a:cxnSpLocks noChangeShapeType="1"/>
          </p:cNvCxnSpPr>
          <p:nvPr/>
        </p:nvCxnSpPr>
        <p:spPr bwMode="auto">
          <a:xfrm rot="5400000" flipH="1" flipV="1">
            <a:off x="4514039" y="3991923"/>
            <a:ext cx="146050" cy="183444"/>
          </a:xfrm>
          <a:prstGeom prst="straightConnector1">
            <a:avLst/>
          </a:prstGeom>
          <a:noFill/>
          <a:ln w="25400" algn="ctr">
            <a:solidFill>
              <a:schemeClr val="tx1"/>
            </a:solidFill>
            <a:round/>
            <a:headEnd/>
            <a:tailEnd type="arrow" w="med" len="med"/>
          </a:ln>
        </p:spPr>
      </p:cxnSp>
      <p:cxnSp>
        <p:nvCxnSpPr>
          <p:cNvPr id="48220" name="Straight Arrow Connector 87"/>
          <p:cNvCxnSpPr>
            <a:cxnSpLocks noChangeShapeType="1"/>
          </p:cNvCxnSpPr>
          <p:nvPr/>
        </p:nvCxnSpPr>
        <p:spPr bwMode="auto">
          <a:xfrm rot="10800000" flipV="1">
            <a:off x="4568720" y="4032846"/>
            <a:ext cx="212490" cy="153987"/>
          </a:xfrm>
          <a:prstGeom prst="straightConnector1">
            <a:avLst/>
          </a:prstGeom>
          <a:noFill/>
          <a:ln w="25400" algn="ctr">
            <a:solidFill>
              <a:schemeClr val="tx1"/>
            </a:solidFill>
            <a:round/>
            <a:headEnd/>
            <a:tailEnd type="arrow" w="med" len="med"/>
          </a:ln>
        </p:spPr>
      </p:cxnSp>
      <p:cxnSp>
        <p:nvCxnSpPr>
          <p:cNvPr id="48221" name="Straight Arrow Connector 88"/>
          <p:cNvCxnSpPr>
            <a:cxnSpLocks noChangeShapeType="1"/>
          </p:cNvCxnSpPr>
          <p:nvPr/>
        </p:nvCxnSpPr>
        <p:spPr bwMode="auto">
          <a:xfrm>
            <a:off x="4625283" y="3602632"/>
            <a:ext cx="258350" cy="160338"/>
          </a:xfrm>
          <a:prstGeom prst="straightConnector1">
            <a:avLst/>
          </a:prstGeom>
          <a:noFill/>
          <a:ln w="25400" algn="ctr">
            <a:solidFill>
              <a:schemeClr val="tx1"/>
            </a:solidFill>
            <a:round/>
            <a:headEnd/>
            <a:tailEnd type="arrow" w="med" len="med"/>
          </a:ln>
        </p:spPr>
      </p:cxnSp>
      <p:cxnSp>
        <p:nvCxnSpPr>
          <p:cNvPr id="48222" name="Straight Arrow Connector 89"/>
          <p:cNvCxnSpPr>
            <a:cxnSpLocks noChangeShapeType="1"/>
          </p:cNvCxnSpPr>
          <p:nvPr/>
        </p:nvCxnSpPr>
        <p:spPr bwMode="auto">
          <a:xfrm rot="10800000">
            <a:off x="4568720" y="3643907"/>
            <a:ext cx="218605" cy="147638"/>
          </a:xfrm>
          <a:prstGeom prst="straightConnector1">
            <a:avLst/>
          </a:prstGeom>
          <a:noFill/>
          <a:ln w="25400" algn="ctr">
            <a:solidFill>
              <a:schemeClr val="tx1"/>
            </a:solidFill>
            <a:round/>
            <a:headEnd/>
            <a:tailEnd type="arrow" w="med" len="med"/>
          </a:ln>
        </p:spPr>
      </p:cxnSp>
      <p:cxnSp>
        <p:nvCxnSpPr>
          <p:cNvPr id="48223" name="Straight Arrow Connector 90"/>
          <p:cNvCxnSpPr>
            <a:cxnSpLocks noChangeShapeType="1"/>
          </p:cNvCxnSpPr>
          <p:nvPr/>
        </p:nvCxnSpPr>
        <p:spPr bwMode="auto">
          <a:xfrm rot="10800000" flipV="1">
            <a:off x="5212305" y="3535957"/>
            <a:ext cx="197202" cy="209550"/>
          </a:xfrm>
          <a:prstGeom prst="straightConnector1">
            <a:avLst/>
          </a:prstGeom>
          <a:noFill/>
          <a:ln w="25400" algn="ctr">
            <a:solidFill>
              <a:srgbClr val="FF0000"/>
            </a:solidFill>
            <a:round/>
            <a:headEnd/>
            <a:tailEnd type="arrow" w="med" len="med"/>
          </a:ln>
        </p:spPr>
      </p:cxnSp>
      <p:sp>
        <p:nvSpPr>
          <p:cNvPr id="48224" name="TextBox 91"/>
          <p:cNvSpPr txBox="1">
            <a:spLocks noChangeArrowheads="1"/>
          </p:cNvSpPr>
          <p:nvPr/>
        </p:nvSpPr>
        <p:spPr bwMode="auto">
          <a:xfrm>
            <a:off x="5346830" y="3239096"/>
            <a:ext cx="834170" cy="307777"/>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8225" name="Straight Arrow Connector 92"/>
          <p:cNvCxnSpPr>
            <a:cxnSpLocks noChangeShapeType="1"/>
          </p:cNvCxnSpPr>
          <p:nvPr/>
        </p:nvCxnSpPr>
        <p:spPr bwMode="auto">
          <a:xfrm rot="5400000">
            <a:off x="3812893" y="3944885"/>
            <a:ext cx="406400" cy="7644"/>
          </a:xfrm>
          <a:prstGeom prst="straightConnector1">
            <a:avLst/>
          </a:prstGeom>
          <a:noFill/>
          <a:ln w="25400" algn="ctr">
            <a:solidFill>
              <a:schemeClr val="tx1"/>
            </a:solidFill>
            <a:round/>
            <a:headEnd/>
            <a:tailEnd type="arrow" w="med" len="med"/>
          </a:ln>
        </p:spPr>
      </p:cxnSp>
      <p:cxnSp>
        <p:nvCxnSpPr>
          <p:cNvPr id="48226" name="Straight Arrow Connector 93"/>
          <p:cNvCxnSpPr>
            <a:cxnSpLocks noChangeShapeType="1"/>
          </p:cNvCxnSpPr>
          <p:nvPr/>
        </p:nvCxnSpPr>
        <p:spPr bwMode="auto">
          <a:xfrm rot="10800000">
            <a:off x="4703246" y="4118570"/>
            <a:ext cx="217076" cy="112712"/>
          </a:xfrm>
          <a:prstGeom prst="straightConnector1">
            <a:avLst/>
          </a:prstGeom>
          <a:noFill/>
          <a:ln w="25400" algn="ctr">
            <a:solidFill>
              <a:srgbClr val="FF0000"/>
            </a:solidFill>
            <a:round/>
            <a:headEnd/>
            <a:tailEnd type="oval" w="med" len="med"/>
          </a:ln>
        </p:spPr>
      </p:cxnSp>
      <p:sp>
        <p:nvSpPr>
          <p:cNvPr id="48227" name="TextBox 94"/>
          <p:cNvSpPr txBox="1">
            <a:spLocks noChangeArrowheads="1"/>
          </p:cNvSpPr>
          <p:nvPr/>
        </p:nvSpPr>
        <p:spPr bwMode="auto">
          <a:xfrm>
            <a:off x="4857646" y="4196358"/>
            <a:ext cx="639819" cy="307777"/>
          </a:xfrm>
          <a:prstGeom prst="rect">
            <a:avLst/>
          </a:prstGeom>
          <a:noFill/>
          <a:ln w="9525">
            <a:noFill/>
            <a:miter lim="800000"/>
            <a:headEnd/>
            <a:tailEnd/>
          </a:ln>
        </p:spPr>
        <p:txBody>
          <a:bodyPr wrap="none">
            <a:spAutoFit/>
          </a:bodyPr>
          <a:lstStyle/>
          <a:p>
            <a:r>
              <a:rPr lang="en-GB" sz="1400">
                <a:solidFill>
                  <a:srgbClr val="FF0000"/>
                </a:solidFill>
              </a:rPr>
              <a:t>Reject</a:t>
            </a:r>
          </a:p>
        </p:txBody>
      </p:sp>
      <p:sp>
        <p:nvSpPr>
          <p:cNvPr id="97" name="Oval 96"/>
          <p:cNvSpPr/>
          <p:nvPr/>
        </p:nvSpPr>
        <p:spPr bwMode="auto">
          <a:xfrm>
            <a:off x="7159076" y="3447374"/>
            <a:ext cx="844805" cy="381495"/>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98" name="Oval 97"/>
          <p:cNvSpPr/>
          <p:nvPr/>
        </p:nvSpPr>
        <p:spPr bwMode="auto">
          <a:xfrm>
            <a:off x="8077687" y="3864192"/>
            <a:ext cx="805062" cy="381495"/>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99" name="Oval 98"/>
          <p:cNvSpPr/>
          <p:nvPr/>
        </p:nvSpPr>
        <p:spPr bwMode="auto">
          <a:xfrm>
            <a:off x="7272625" y="4323398"/>
            <a:ext cx="813010" cy="381495"/>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100" name="Straight Arrow Connector 99"/>
          <p:cNvCxnSpPr/>
          <p:nvPr/>
        </p:nvCxnSpPr>
        <p:spPr bwMode="auto">
          <a:xfrm rot="5400000" flipH="1" flipV="1">
            <a:off x="7389443" y="4015647"/>
            <a:ext cx="315912" cy="13759"/>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1" name="Straight Arrow Connector 100"/>
          <p:cNvCxnSpPr/>
          <p:nvPr/>
        </p:nvCxnSpPr>
        <p:spPr bwMode="auto">
          <a:xfrm rot="5400000" flipH="1" flipV="1">
            <a:off x="7890857" y="4110721"/>
            <a:ext cx="150813" cy="169686"/>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2" name="Straight Arrow Connector 101"/>
          <p:cNvCxnSpPr/>
          <p:nvPr/>
        </p:nvCxnSpPr>
        <p:spPr bwMode="auto">
          <a:xfrm rot="10800000" flipV="1">
            <a:off x="7948684" y="4143970"/>
            <a:ext cx="198731" cy="15716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3" name="Straight Arrow Connector 102"/>
          <p:cNvCxnSpPr/>
          <p:nvPr/>
        </p:nvCxnSpPr>
        <p:spPr bwMode="auto">
          <a:xfrm>
            <a:off x="8002188" y="3701058"/>
            <a:ext cx="240007" cy="163513"/>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4" name="Straight Arrow Connector 103"/>
          <p:cNvCxnSpPr/>
          <p:nvPr/>
        </p:nvCxnSpPr>
        <p:spPr bwMode="auto">
          <a:xfrm rot="10800000">
            <a:off x="7948684" y="3743920"/>
            <a:ext cx="204846" cy="15081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5" name="Straight Arrow Connector 104"/>
          <p:cNvCxnSpPr>
            <a:stCxn id="106" idx="1"/>
          </p:cNvCxnSpPr>
          <p:nvPr/>
        </p:nvCxnSpPr>
        <p:spPr bwMode="auto">
          <a:xfrm flipH="1">
            <a:off x="8413410" y="3619997"/>
            <a:ext cx="183445" cy="166786"/>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06" name="TextBox 105"/>
          <p:cNvSpPr txBox="1"/>
          <p:nvPr/>
        </p:nvSpPr>
        <p:spPr>
          <a:xfrm>
            <a:off x="8596855" y="3466108"/>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07" name="Straight Arrow Connector 106"/>
          <p:cNvCxnSpPr>
            <a:stCxn id="108" idx="1"/>
          </p:cNvCxnSpPr>
          <p:nvPr/>
        </p:nvCxnSpPr>
        <p:spPr bwMode="auto">
          <a:xfrm flipH="1">
            <a:off x="7737723" y="3237410"/>
            <a:ext cx="183444" cy="166785"/>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08" name="TextBox 107"/>
          <p:cNvSpPr txBox="1"/>
          <p:nvPr/>
        </p:nvSpPr>
        <p:spPr>
          <a:xfrm>
            <a:off x="7921167" y="3083521"/>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09" name="Straight Arrow Connector 108"/>
          <p:cNvCxnSpPr/>
          <p:nvPr/>
        </p:nvCxnSpPr>
        <p:spPr bwMode="auto">
          <a:xfrm rot="5400000">
            <a:off x="7191887" y="4075854"/>
            <a:ext cx="417512" cy="7644"/>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10" name="Straight Arrow Connector 109"/>
          <p:cNvCxnSpPr/>
          <p:nvPr/>
        </p:nvCxnSpPr>
        <p:spPr bwMode="auto">
          <a:xfrm rot="10800000">
            <a:off x="8122957" y="4196358"/>
            <a:ext cx="233891" cy="138113"/>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111" name="TextBox 110"/>
          <p:cNvSpPr txBox="1"/>
          <p:nvPr/>
        </p:nvSpPr>
        <p:spPr>
          <a:xfrm>
            <a:off x="8372135" y="4348757"/>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113" name="Oval 112"/>
          <p:cNvSpPr/>
          <p:nvPr/>
        </p:nvSpPr>
        <p:spPr bwMode="auto">
          <a:xfrm>
            <a:off x="575969" y="5194385"/>
            <a:ext cx="840042" cy="346933"/>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114" name="Oval 113"/>
          <p:cNvSpPr/>
          <p:nvPr/>
        </p:nvSpPr>
        <p:spPr bwMode="auto">
          <a:xfrm>
            <a:off x="1489400" y="5573442"/>
            <a:ext cx="800523" cy="346933"/>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115" name="Oval 114"/>
          <p:cNvSpPr/>
          <p:nvPr/>
        </p:nvSpPr>
        <p:spPr bwMode="auto">
          <a:xfrm>
            <a:off x="688878" y="5991046"/>
            <a:ext cx="808426" cy="346933"/>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116" name="Straight Arrow Connector 115"/>
          <p:cNvCxnSpPr/>
          <p:nvPr/>
        </p:nvCxnSpPr>
        <p:spPr bwMode="auto">
          <a:xfrm rot="5400000">
            <a:off x="681080" y="5733969"/>
            <a:ext cx="379412" cy="611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17" name="Straight Arrow Connector 116"/>
          <p:cNvCxnSpPr/>
          <p:nvPr/>
        </p:nvCxnSpPr>
        <p:spPr bwMode="auto">
          <a:xfrm rot="5400000" flipH="1" flipV="1">
            <a:off x="818868" y="5710303"/>
            <a:ext cx="285750" cy="13759"/>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18" name="Straight Arrow Connector 117"/>
          <p:cNvCxnSpPr/>
          <p:nvPr/>
        </p:nvCxnSpPr>
        <p:spPr bwMode="auto">
          <a:xfrm rot="5400000" flipH="1" flipV="1">
            <a:off x="1310817" y="5789502"/>
            <a:ext cx="136525" cy="169687"/>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19" name="Straight Arrow Connector 118"/>
          <p:cNvCxnSpPr/>
          <p:nvPr/>
        </p:nvCxnSpPr>
        <p:spPr bwMode="auto">
          <a:xfrm rot="10800000" flipV="1">
            <a:off x="1361499" y="5828308"/>
            <a:ext cx="197203" cy="14287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20" name="Straight Arrow Connector 119"/>
          <p:cNvCxnSpPr/>
          <p:nvPr/>
        </p:nvCxnSpPr>
        <p:spPr bwMode="auto">
          <a:xfrm>
            <a:off x="1415004" y="5425083"/>
            <a:ext cx="238478" cy="14922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21" name="Straight Arrow Connector 120"/>
          <p:cNvCxnSpPr/>
          <p:nvPr/>
        </p:nvCxnSpPr>
        <p:spPr bwMode="auto">
          <a:xfrm rot="10800000">
            <a:off x="1361499" y="5464771"/>
            <a:ext cx="203318" cy="13652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22" name="Straight Arrow Connector 121"/>
          <p:cNvCxnSpPr>
            <a:stCxn id="123" idx="1"/>
          </p:cNvCxnSpPr>
          <p:nvPr/>
        </p:nvCxnSpPr>
        <p:spPr bwMode="auto">
          <a:xfrm flipH="1">
            <a:off x="1118437" y="4990010"/>
            <a:ext cx="181914" cy="138211"/>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123" name="TextBox 122"/>
          <p:cNvSpPr txBox="1"/>
          <p:nvPr/>
        </p:nvSpPr>
        <p:spPr>
          <a:xfrm>
            <a:off x="1300351" y="4836121"/>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24" name="Straight Arrow Connector 123"/>
          <p:cNvCxnSpPr/>
          <p:nvPr/>
        </p:nvCxnSpPr>
        <p:spPr bwMode="auto">
          <a:xfrm>
            <a:off x="419818" y="5723533"/>
            <a:ext cx="461669" cy="22225"/>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125" name="TextBox 124"/>
          <p:cNvSpPr txBox="1"/>
          <p:nvPr/>
        </p:nvSpPr>
        <p:spPr>
          <a:xfrm>
            <a:off x="250132" y="5761633"/>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127" name="Oval 126"/>
          <p:cNvSpPr/>
          <p:nvPr/>
        </p:nvSpPr>
        <p:spPr bwMode="auto">
          <a:xfrm>
            <a:off x="3681127" y="5104338"/>
            <a:ext cx="907352" cy="371330"/>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128" name="Oval 127"/>
          <p:cNvSpPr/>
          <p:nvPr/>
        </p:nvSpPr>
        <p:spPr bwMode="auto">
          <a:xfrm>
            <a:off x="4667749" y="5510051"/>
            <a:ext cx="864666" cy="371330"/>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129" name="Oval 128"/>
          <p:cNvSpPr/>
          <p:nvPr/>
        </p:nvSpPr>
        <p:spPr bwMode="auto">
          <a:xfrm>
            <a:off x="3803085" y="5957021"/>
            <a:ext cx="873202" cy="371330"/>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130" name="Straight Arrow Connector 129"/>
          <p:cNvCxnSpPr/>
          <p:nvPr/>
        </p:nvCxnSpPr>
        <p:spPr bwMode="auto">
          <a:xfrm rot="5400000" flipH="1" flipV="1">
            <a:off x="3944686" y="5656358"/>
            <a:ext cx="306388" cy="15287"/>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1" name="Straight Arrow Connector 130"/>
          <p:cNvCxnSpPr/>
          <p:nvPr/>
        </p:nvCxnSpPr>
        <p:spPr bwMode="auto">
          <a:xfrm rot="5400000" flipH="1" flipV="1">
            <a:off x="4474263" y="5741319"/>
            <a:ext cx="147638" cy="18191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2" name="Straight Arrow Connector 131"/>
          <p:cNvCxnSpPr/>
          <p:nvPr/>
        </p:nvCxnSpPr>
        <p:spPr bwMode="auto">
          <a:xfrm rot="10800000" flipV="1">
            <a:off x="4530503" y="5782270"/>
            <a:ext cx="210961" cy="152400"/>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33" name="Straight Arrow Connector 132"/>
          <p:cNvCxnSpPr/>
          <p:nvPr/>
        </p:nvCxnSpPr>
        <p:spPr bwMode="auto">
          <a:xfrm>
            <a:off x="4587064" y="5350471"/>
            <a:ext cx="256822" cy="160337"/>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4" name="Straight Arrow Connector 133"/>
          <p:cNvCxnSpPr/>
          <p:nvPr/>
        </p:nvCxnSpPr>
        <p:spPr bwMode="auto">
          <a:xfrm rot="10800000">
            <a:off x="4530502" y="5393332"/>
            <a:ext cx="218604" cy="147638"/>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5" name="Straight Arrow Connector 134"/>
          <p:cNvCxnSpPr/>
          <p:nvPr/>
        </p:nvCxnSpPr>
        <p:spPr bwMode="auto">
          <a:xfrm rot="10800000" flipV="1">
            <a:off x="5174086" y="5285383"/>
            <a:ext cx="197203" cy="207963"/>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136" name="TextBox 135"/>
          <p:cNvSpPr txBox="1"/>
          <p:nvPr/>
        </p:nvSpPr>
        <p:spPr>
          <a:xfrm>
            <a:off x="5224534" y="5121871"/>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37" name="Straight Arrow Connector 136"/>
          <p:cNvCxnSpPr/>
          <p:nvPr/>
        </p:nvCxnSpPr>
        <p:spPr bwMode="auto">
          <a:xfrm rot="5400000">
            <a:off x="3774676" y="5692724"/>
            <a:ext cx="406400" cy="7643"/>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8" name="Straight Arrow Connector 137"/>
          <p:cNvCxnSpPr/>
          <p:nvPr/>
        </p:nvCxnSpPr>
        <p:spPr bwMode="auto">
          <a:xfrm>
            <a:off x="3490984" y="5682258"/>
            <a:ext cx="496828" cy="23813"/>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139" name="TextBox 138"/>
          <p:cNvSpPr txBox="1"/>
          <p:nvPr/>
        </p:nvSpPr>
        <p:spPr>
          <a:xfrm>
            <a:off x="3307539" y="5723533"/>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141" name="Oval 140"/>
          <p:cNvSpPr/>
          <p:nvPr/>
        </p:nvSpPr>
        <p:spPr bwMode="auto">
          <a:xfrm>
            <a:off x="7111187" y="5224839"/>
            <a:ext cx="844805" cy="38149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142" name="Oval 141"/>
          <p:cNvSpPr/>
          <p:nvPr/>
        </p:nvSpPr>
        <p:spPr bwMode="auto">
          <a:xfrm>
            <a:off x="8029799" y="5641657"/>
            <a:ext cx="805062" cy="381495"/>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143" name="Oval 142"/>
          <p:cNvSpPr/>
          <p:nvPr/>
        </p:nvSpPr>
        <p:spPr bwMode="auto">
          <a:xfrm>
            <a:off x="7224737" y="6100863"/>
            <a:ext cx="813010" cy="381495"/>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144" name="Straight Arrow Connector 143"/>
          <p:cNvCxnSpPr/>
          <p:nvPr/>
        </p:nvCxnSpPr>
        <p:spPr bwMode="auto">
          <a:xfrm rot="5400000" flipH="1" flipV="1">
            <a:off x="7342847" y="5792854"/>
            <a:ext cx="314325" cy="1375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5" name="Straight Arrow Connector 144"/>
          <p:cNvCxnSpPr/>
          <p:nvPr/>
        </p:nvCxnSpPr>
        <p:spPr bwMode="auto">
          <a:xfrm rot="5400000" flipH="1" flipV="1">
            <a:off x="7842674" y="5887927"/>
            <a:ext cx="152400" cy="16968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6" name="Straight Arrow Connector 145"/>
          <p:cNvCxnSpPr/>
          <p:nvPr/>
        </p:nvCxnSpPr>
        <p:spPr bwMode="auto">
          <a:xfrm rot="10800000" flipV="1">
            <a:off x="7901294" y="5921970"/>
            <a:ext cx="197203" cy="15716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7" name="Straight Arrow Connector 146"/>
          <p:cNvCxnSpPr/>
          <p:nvPr/>
        </p:nvCxnSpPr>
        <p:spPr bwMode="auto">
          <a:xfrm>
            <a:off x="7954799" y="5477470"/>
            <a:ext cx="240006" cy="165100"/>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8" name="Straight Arrow Connector 147"/>
          <p:cNvCxnSpPr/>
          <p:nvPr/>
        </p:nvCxnSpPr>
        <p:spPr bwMode="auto">
          <a:xfrm rot="10800000">
            <a:off x="7901294" y="5521920"/>
            <a:ext cx="204846" cy="15081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9" name="Straight Arrow Connector 148"/>
          <p:cNvCxnSpPr>
            <a:stCxn id="150" idx="1"/>
          </p:cNvCxnSpPr>
          <p:nvPr/>
        </p:nvCxnSpPr>
        <p:spPr bwMode="auto">
          <a:xfrm flipH="1">
            <a:off x="8364492" y="5396410"/>
            <a:ext cx="184972" cy="166785"/>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50" name="TextBox 149"/>
          <p:cNvSpPr txBox="1"/>
          <p:nvPr/>
        </p:nvSpPr>
        <p:spPr>
          <a:xfrm>
            <a:off x="8549464" y="5242521"/>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51" name="Straight Arrow Connector 150"/>
          <p:cNvCxnSpPr>
            <a:stCxn id="152" idx="1"/>
          </p:cNvCxnSpPr>
          <p:nvPr/>
        </p:nvCxnSpPr>
        <p:spPr bwMode="auto">
          <a:xfrm flipH="1">
            <a:off x="7688805" y="5013822"/>
            <a:ext cx="184972" cy="168374"/>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52" name="TextBox 151"/>
          <p:cNvSpPr txBox="1"/>
          <p:nvPr/>
        </p:nvSpPr>
        <p:spPr>
          <a:xfrm>
            <a:off x="7873777" y="4859933"/>
            <a:ext cx="834170" cy="307777"/>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53" name="Straight Arrow Connector 152"/>
          <p:cNvCxnSpPr/>
          <p:nvPr/>
        </p:nvCxnSpPr>
        <p:spPr bwMode="auto">
          <a:xfrm rot="5400000">
            <a:off x="7144498" y="5853855"/>
            <a:ext cx="417512" cy="7643"/>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54" name="Straight Arrow Connector 153"/>
          <p:cNvCxnSpPr/>
          <p:nvPr/>
        </p:nvCxnSpPr>
        <p:spPr bwMode="auto">
          <a:xfrm>
            <a:off x="6899993" y="5842595"/>
            <a:ext cx="463197" cy="23812"/>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155" name="TextBox 154"/>
          <p:cNvSpPr txBox="1"/>
          <p:nvPr/>
        </p:nvSpPr>
        <p:spPr>
          <a:xfrm>
            <a:off x="6730307" y="5885458"/>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cxnSp>
        <p:nvCxnSpPr>
          <p:cNvPr id="159" name="Straight Arrow Connector 158"/>
          <p:cNvCxnSpPr/>
          <p:nvPr/>
        </p:nvCxnSpPr>
        <p:spPr bwMode="auto">
          <a:xfrm rot="10800000">
            <a:off x="8075566" y="5936258"/>
            <a:ext cx="233892" cy="138113"/>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160" name="TextBox 159"/>
          <p:cNvSpPr txBox="1"/>
          <p:nvPr/>
        </p:nvSpPr>
        <p:spPr>
          <a:xfrm>
            <a:off x="8323216" y="6088658"/>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cxnSp>
        <p:nvCxnSpPr>
          <p:cNvPr id="161" name="Straight Arrow Connector 160"/>
          <p:cNvCxnSpPr/>
          <p:nvPr/>
        </p:nvCxnSpPr>
        <p:spPr bwMode="auto">
          <a:xfrm rot="10800000">
            <a:off x="4661971" y="5829895"/>
            <a:ext cx="233891" cy="138112"/>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162" name="TextBox 161"/>
          <p:cNvSpPr txBox="1"/>
          <p:nvPr/>
        </p:nvSpPr>
        <p:spPr>
          <a:xfrm>
            <a:off x="4911149" y="5980708"/>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cxnSp>
        <p:nvCxnSpPr>
          <p:cNvPr id="163" name="Straight Arrow Connector 162"/>
          <p:cNvCxnSpPr/>
          <p:nvPr/>
        </p:nvCxnSpPr>
        <p:spPr bwMode="auto">
          <a:xfrm rot="10800000">
            <a:off x="1500612" y="5875933"/>
            <a:ext cx="233891" cy="138113"/>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164" name="TextBox 163"/>
          <p:cNvSpPr txBox="1"/>
          <p:nvPr/>
        </p:nvSpPr>
        <p:spPr>
          <a:xfrm>
            <a:off x="1749790" y="6028332"/>
            <a:ext cx="639819" cy="307777"/>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140" name="Title 9"/>
          <p:cNvSpPr txBox="1">
            <a:spLocks/>
          </p:cNvSpPr>
          <p:nvPr/>
        </p:nvSpPr>
        <p:spPr>
          <a:xfrm>
            <a:off x="560512" y="188640"/>
            <a:ext cx="8925967" cy="709572"/>
          </a:xfrm>
          <a:prstGeom prst="rect">
            <a:avLst/>
          </a:prstGeom>
        </p:spPr>
        <p:txBody>
          <a:bodyPr/>
          <a:lstStyle>
            <a:lvl1pPr algn="l" rtl="0" eaLnBrk="1" latinLnBrk="0" hangingPunct="1">
              <a:spcBef>
                <a:spcPct val="0"/>
              </a:spcBef>
              <a:buNone/>
              <a:defRPr kumimoji="0" sz="2800" kern="1200">
                <a:solidFill>
                  <a:schemeClr val="tx2"/>
                </a:solidFill>
                <a:latin typeface="Calibri" pitchFamily="34" charset="0"/>
                <a:ea typeface="+mj-ea"/>
                <a:cs typeface="+mj-cs"/>
              </a:defRPr>
            </a:lvl1pPr>
          </a:lstStyle>
          <a:p>
            <a:r>
              <a:rPr lang="en-GB" smtClean="0"/>
              <a:t>Example 3: The Status-Quo Bias</a:t>
            </a:r>
            <a:endParaRPr lang="en-GB" dirty="0"/>
          </a:p>
        </p:txBody>
      </p:sp>
    </p:spTree>
    <p:extLst>
      <p:ext uri="{BB962C8B-B14F-4D97-AF65-F5344CB8AC3E}">
        <p14:creationId xmlns:p14="http://schemas.microsoft.com/office/powerpoint/2010/main" val="79215353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2"/>
          <p:cNvPicPr>
            <a:picLocks noChangeAspect="1" noChangeArrowheads="1"/>
          </p:cNvPicPr>
          <p:nvPr/>
        </p:nvPicPr>
        <p:blipFill>
          <a:blip r:embed="rId3" cstate="print"/>
          <a:srcRect t="37674" r="20174"/>
          <a:stretch>
            <a:fillRect/>
          </a:stretch>
        </p:blipFill>
        <p:spPr bwMode="auto">
          <a:xfrm>
            <a:off x="686340" y="2901292"/>
            <a:ext cx="3746853" cy="2744788"/>
          </a:xfrm>
          <a:prstGeom prst="rect">
            <a:avLst/>
          </a:prstGeom>
          <a:noFill/>
          <a:ln w="9525" algn="ctr">
            <a:noFill/>
            <a:miter lim="800000"/>
            <a:headEnd/>
            <a:tailEnd/>
          </a:ln>
        </p:spPr>
      </p:pic>
      <p:sp>
        <p:nvSpPr>
          <p:cNvPr id="49157" name="TextBox 4"/>
          <p:cNvSpPr txBox="1">
            <a:spLocks noChangeArrowheads="1"/>
          </p:cNvSpPr>
          <p:nvPr/>
        </p:nvSpPr>
        <p:spPr bwMode="auto">
          <a:xfrm>
            <a:off x="3934942" y="1543758"/>
            <a:ext cx="5132573" cy="1477328"/>
          </a:xfrm>
          <a:prstGeom prst="rect">
            <a:avLst/>
          </a:prstGeom>
          <a:noFill/>
          <a:ln w="9525">
            <a:noFill/>
            <a:miter lim="800000"/>
            <a:headEnd/>
            <a:tailEnd/>
          </a:ln>
        </p:spPr>
        <p:txBody>
          <a:bodyPr wrap="none">
            <a:spAutoFit/>
          </a:bodyPr>
          <a:lstStyle/>
          <a:p>
            <a:endParaRPr lang="en-GB" sz="1800" i="1" dirty="0"/>
          </a:p>
          <a:p>
            <a:r>
              <a:rPr lang="en-GB" sz="1800" dirty="0"/>
              <a:t>The summary statistic approach</a:t>
            </a:r>
          </a:p>
          <a:p>
            <a:r>
              <a:rPr lang="en-GB" sz="1800" dirty="0"/>
              <a:t>E</a:t>
            </a:r>
            <a:r>
              <a:rPr lang="en-GB" sz="1800" dirty="0" smtClean="0"/>
              <a:t>ffects across subjects consistently </a:t>
            </a:r>
            <a:r>
              <a:rPr lang="en-GB" sz="1800" dirty="0"/>
              <a:t>greater than zero </a:t>
            </a:r>
          </a:p>
          <a:p>
            <a:r>
              <a:rPr lang="en-GB" sz="1800" dirty="0"/>
              <a:t>P &lt; 0.01 *</a:t>
            </a:r>
          </a:p>
          <a:p>
            <a:r>
              <a:rPr lang="en-GB" sz="1800" dirty="0" smtClean="0"/>
              <a:t>P &lt; 0.001 </a:t>
            </a:r>
            <a:r>
              <a:rPr lang="en-GB" sz="1800" dirty="0"/>
              <a:t>**</a:t>
            </a:r>
          </a:p>
        </p:txBody>
      </p:sp>
      <p:sp>
        <p:nvSpPr>
          <p:cNvPr id="5" name="Title 9"/>
          <p:cNvSpPr txBox="1">
            <a:spLocks/>
          </p:cNvSpPr>
          <p:nvPr/>
        </p:nvSpPr>
        <p:spPr>
          <a:xfrm>
            <a:off x="632520" y="188640"/>
            <a:ext cx="8925967" cy="709572"/>
          </a:xfrm>
          <a:prstGeom prst="rect">
            <a:avLst/>
          </a:prstGeom>
        </p:spPr>
        <p:txBody>
          <a:bodyPr/>
          <a:lstStyle>
            <a:lvl1pPr algn="l" rtl="0" eaLnBrk="1" latinLnBrk="0" hangingPunct="1">
              <a:spcBef>
                <a:spcPct val="0"/>
              </a:spcBef>
              <a:buNone/>
              <a:defRPr kumimoji="0" sz="2800" kern="1200">
                <a:solidFill>
                  <a:schemeClr val="tx2"/>
                </a:solidFill>
                <a:latin typeface="Calibri" pitchFamily="34" charset="0"/>
                <a:ea typeface="+mj-ea"/>
                <a:cs typeface="+mj-cs"/>
              </a:defRPr>
            </a:lvl1pPr>
          </a:lstStyle>
          <a:p>
            <a:r>
              <a:rPr lang="en-GB" smtClean="0"/>
              <a:t>Example 3: The Status-Quo Bias</a:t>
            </a:r>
            <a:endParaRPr lang="en-GB" dirty="0"/>
          </a:p>
        </p:txBody>
      </p:sp>
    </p:spTree>
    <p:extLst>
      <p:ext uri="{BB962C8B-B14F-4D97-AF65-F5344CB8AC3E}">
        <p14:creationId xmlns:p14="http://schemas.microsoft.com/office/powerpoint/2010/main" val="319481661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86355"/>
            <a:ext cx="8915400" cy="2748617"/>
          </a:xfrm>
        </p:spPr>
        <p:txBody>
          <a:bodyPr/>
          <a:lstStyle/>
          <a:p>
            <a:pPr lvl="0">
              <a:spcBef>
                <a:spcPts val="1800"/>
              </a:spcBef>
            </a:pPr>
            <a:r>
              <a:rPr lang="de-CH" sz="2000" dirty="0" smtClean="0"/>
              <a:t>DCM is not one specific model, but a framework  for Bayesian inversion of dynamic system models</a:t>
            </a:r>
          </a:p>
          <a:p>
            <a:pPr lvl="0">
              <a:spcBef>
                <a:spcPts val="2400"/>
              </a:spcBef>
            </a:pPr>
            <a:r>
              <a:rPr lang="de-CH" sz="2000" dirty="0" smtClean="0"/>
              <a:t>The default implementation in SPM is evolving over time</a:t>
            </a:r>
          </a:p>
          <a:p>
            <a:pPr lvl="1">
              <a:spcBef>
                <a:spcPts val="600"/>
              </a:spcBef>
            </a:pPr>
            <a:r>
              <a:rPr lang="de-CH" sz="2000" dirty="0" smtClean="0"/>
              <a:t>better numerical routines for inversion</a:t>
            </a:r>
          </a:p>
          <a:p>
            <a:pPr lvl="1">
              <a:spcBef>
                <a:spcPts val="600"/>
              </a:spcBef>
            </a:pPr>
            <a:r>
              <a:rPr lang="de-CH" sz="2000" dirty="0" smtClean="0"/>
              <a:t>change in priors to cover new variants (e.g., stochastic DCMs, endogenous DCMs etc.)</a:t>
            </a:r>
          </a:p>
        </p:txBody>
      </p:sp>
      <p:sp>
        <p:nvSpPr>
          <p:cNvPr id="4" name="TextBox 3"/>
          <p:cNvSpPr txBox="1"/>
          <p:nvPr/>
        </p:nvSpPr>
        <p:spPr>
          <a:xfrm>
            <a:off x="1886849" y="4051627"/>
            <a:ext cx="6764741" cy="707886"/>
          </a:xfrm>
          <a:prstGeom prst="rect">
            <a:avLst/>
          </a:prstGeom>
          <a:noFill/>
        </p:spPr>
        <p:txBody>
          <a:bodyPr wrap="square" rtlCol="0">
            <a:spAutoFit/>
          </a:bodyPr>
          <a:lstStyle/>
          <a:p>
            <a:pPr lvl="0"/>
            <a:r>
              <a:rPr lang="de-CH" sz="2000" b="0" dirty="0" smtClean="0"/>
              <a:t>To enable replication of your results, you should ideally state which SPM version you are using when publishing papers.</a:t>
            </a:r>
            <a:endParaRPr lang="de-CH" sz="2000" b="0" dirty="0" smtClean="0">
              <a:solidFill>
                <a:srgbClr val="000000"/>
              </a:solidFill>
            </a:endParaRPr>
          </a:p>
        </p:txBody>
      </p:sp>
      <p:sp>
        <p:nvSpPr>
          <p:cNvPr id="5" name="Right Arrow 4"/>
          <p:cNvSpPr/>
          <p:nvPr/>
        </p:nvSpPr>
        <p:spPr bwMode="auto">
          <a:xfrm>
            <a:off x="894510" y="4209146"/>
            <a:ext cx="740766" cy="362857"/>
          </a:xfrm>
          <a:prstGeom prst="rightArrow">
            <a:avLst/>
          </a:prstGeom>
          <a:solidFill>
            <a:srgbClr val="333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6" name="Title 5"/>
          <p:cNvSpPr>
            <a:spLocks noGrp="1"/>
          </p:cNvSpPr>
          <p:nvPr>
            <p:ph type="title"/>
          </p:nvPr>
        </p:nvSpPr>
        <p:spPr/>
        <p:txBody>
          <a:bodyPr/>
          <a:lstStyle/>
          <a:p>
            <a:r>
              <a:rPr lang="en-GB" dirty="0" smtClean="0"/>
              <a:t>Final note 1: The evolution of DCM in SPM</a:t>
            </a:r>
            <a:endParaRPr lang="en-GB" dirty="0"/>
          </a:p>
        </p:txBody>
      </p:sp>
    </p:spTree>
    <p:extLst>
      <p:ext uri="{BB962C8B-B14F-4D97-AF65-F5344CB8AC3E}">
        <p14:creationId xmlns:p14="http://schemas.microsoft.com/office/powerpoint/2010/main" val="134801234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95300" y="1059543"/>
            <a:ext cx="8915400" cy="5066620"/>
          </a:xfrm>
        </p:spPr>
        <p:txBody>
          <a:bodyPr/>
          <a:lstStyle/>
          <a:p>
            <a:pPr marL="0" indent="0" eaLnBrk="1" hangingPunct="1">
              <a:spcBef>
                <a:spcPct val="50000"/>
              </a:spcBef>
              <a:buFontTx/>
              <a:buNone/>
            </a:pPr>
            <a:r>
              <a:rPr lang="de-CH" sz="2000" dirty="0" smtClean="0">
                <a:solidFill>
                  <a:schemeClr val="tx2"/>
                </a:solidFill>
              </a:rPr>
              <a:t>DCM tries to model the same phenomena (i.e. local BOLD responses) as a GLM, just in a different way (via connectivity and its modulation).</a:t>
            </a:r>
          </a:p>
          <a:p>
            <a:pPr marL="0" indent="0" eaLnBrk="1" hangingPunct="1">
              <a:spcBef>
                <a:spcPct val="50000"/>
              </a:spcBef>
              <a:buFontTx/>
              <a:buNone/>
            </a:pPr>
            <a:r>
              <a:rPr lang="de-CH" sz="2000" b="1" dirty="0" smtClean="0"/>
              <a:t>No activation detected by a GLM </a:t>
            </a:r>
            <a:br>
              <a:rPr lang="de-CH" sz="2000" b="1" dirty="0" smtClean="0"/>
            </a:br>
            <a:r>
              <a:rPr lang="de-CH" sz="2000" b="1" dirty="0" smtClean="0">
                <a:cs typeface="Arial" charset="0"/>
              </a:rPr>
              <a:t>→ no motivation to include this region in a deterministic DCM.</a:t>
            </a:r>
          </a:p>
          <a:p>
            <a:pPr marL="0" indent="0" eaLnBrk="1" hangingPunct="1">
              <a:spcBef>
                <a:spcPct val="50000"/>
              </a:spcBef>
              <a:buFontTx/>
              <a:buNone/>
            </a:pPr>
            <a:r>
              <a:rPr lang="de-CH" sz="2000" dirty="0" smtClean="0">
                <a:cs typeface="Arial" charset="0"/>
              </a:rPr>
              <a:t>However, a stochastic DCM could be applied despite the absence of a local activation.</a:t>
            </a:r>
          </a:p>
        </p:txBody>
      </p:sp>
      <p:sp>
        <p:nvSpPr>
          <p:cNvPr id="82950" name="Text Box 6"/>
          <p:cNvSpPr txBox="1">
            <a:spLocks noChangeArrowheads="1"/>
          </p:cNvSpPr>
          <p:nvPr/>
        </p:nvSpPr>
        <p:spPr bwMode="auto">
          <a:xfrm>
            <a:off x="639739" y="6525344"/>
            <a:ext cx="2657077" cy="323165"/>
          </a:xfrm>
          <a:prstGeom prst="rect">
            <a:avLst/>
          </a:prstGeom>
          <a:noFill/>
          <a:ln w="9525">
            <a:noFill/>
            <a:miter lim="800000"/>
            <a:headEnd/>
            <a:tailEnd/>
          </a:ln>
        </p:spPr>
        <p:txBody>
          <a:bodyPr wrap="square">
            <a:spAutoFit/>
          </a:bodyPr>
          <a:lstStyle/>
          <a:p>
            <a:pPr eaLnBrk="0" hangingPunct="0"/>
            <a:r>
              <a:rPr lang="en-GB" sz="1500" b="0" dirty="0">
                <a:latin typeface="Times New Roman" pitchFamily="18" charset="0"/>
              </a:rPr>
              <a:t>Stephan </a:t>
            </a:r>
            <a:r>
              <a:rPr lang="en-GB" sz="1500" b="0" dirty="0" smtClean="0">
                <a:latin typeface="Times New Roman" pitchFamily="18" charset="0"/>
              </a:rPr>
              <a:t>(2004) </a:t>
            </a:r>
            <a:r>
              <a:rPr lang="en-GB" sz="1500" b="0" i="1" dirty="0">
                <a:latin typeface="Times New Roman" pitchFamily="18" charset="0"/>
              </a:rPr>
              <a:t>J. Anat.</a:t>
            </a:r>
            <a:endParaRPr lang="en-US" sz="1500" b="0" dirty="0">
              <a:latin typeface="Times New Roman" pitchFamily="18" charset="0"/>
            </a:endParaRPr>
          </a:p>
        </p:txBody>
      </p:sp>
      <p:sp>
        <p:nvSpPr>
          <p:cNvPr id="7" name="Title 6"/>
          <p:cNvSpPr>
            <a:spLocks noGrp="1"/>
          </p:cNvSpPr>
          <p:nvPr>
            <p:ph type="title"/>
          </p:nvPr>
        </p:nvSpPr>
        <p:spPr/>
        <p:txBody>
          <a:bodyPr/>
          <a:lstStyle/>
          <a:p>
            <a:r>
              <a:rPr lang="en-GB" dirty="0" smtClean="0"/>
              <a:t>Final note 2: GLM vs. DCM</a:t>
            </a:r>
            <a:endParaRPr lang="en-GB" dirty="0"/>
          </a:p>
        </p:txBody>
      </p:sp>
      <p:grpSp>
        <p:nvGrpSpPr>
          <p:cNvPr id="8" name="Group 119"/>
          <p:cNvGrpSpPr>
            <a:grpSpLocks/>
          </p:cNvGrpSpPr>
          <p:nvPr/>
        </p:nvGrpSpPr>
        <p:grpSpPr bwMode="auto">
          <a:xfrm>
            <a:off x="5046729" y="3933056"/>
            <a:ext cx="2210527" cy="1600200"/>
            <a:chOff x="7800975" y="1600200"/>
            <a:chExt cx="2295547" cy="1600200"/>
          </a:xfrm>
        </p:grpSpPr>
        <p:cxnSp>
          <p:nvCxnSpPr>
            <p:cNvPr id="10" name="AutoShape 55"/>
            <p:cNvCxnSpPr>
              <a:cxnSpLocks noChangeShapeType="1"/>
              <a:stCxn id="11" idx="2"/>
              <a:endCxn id="16" idx="3"/>
            </p:cNvCxnSpPr>
            <p:nvPr/>
          </p:nvCxnSpPr>
          <p:spPr bwMode="auto">
            <a:xfrm flipH="1" flipV="1">
              <a:off x="8333999" y="2981518"/>
              <a:ext cx="343276" cy="2982"/>
            </a:xfrm>
            <a:prstGeom prst="straightConnector1">
              <a:avLst/>
            </a:prstGeom>
            <a:noFill/>
            <a:ln w="9525">
              <a:solidFill>
                <a:schemeClr val="tx1"/>
              </a:solidFill>
              <a:round/>
              <a:headEnd type="triangle" w="med" len="med"/>
              <a:tailEnd/>
            </a:ln>
          </p:spPr>
        </p:cxnSp>
        <p:sp>
          <p:nvSpPr>
            <p:cNvPr id="11" name="Oval 56"/>
            <p:cNvSpPr>
              <a:spLocks noChangeAspect="1" noChangeArrowheads="1"/>
            </p:cNvSpPr>
            <p:nvPr/>
          </p:nvSpPr>
          <p:spPr bwMode="auto">
            <a:xfrm>
              <a:off x="8677275"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2" name="Text Box 57"/>
            <p:cNvSpPr txBox="1">
              <a:spLocks noChangeArrowheads="1"/>
            </p:cNvSpPr>
            <p:nvPr/>
          </p:nvSpPr>
          <p:spPr bwMode="auto">
            <a:xfrm>
              <a:off x="8726125" y="2841625"/>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13" name="Oval 58"/>
            <p:cNvSpPr>
              <a:spLocks noChangeAspect="1" noChangeArrowheads="1"/>
            </p:cNvSpPr>
            <p:nvPr/>
          </p:nvSpPr>
          <p:spPr bwMode="auto">
            <a:xfrm>
              <a:off x="9567863"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4" name="Text Box 59"/>
            <p:cNvSpPr txBox="1">
              <a:spLocks noChangeArrowheads="1"/>
            </p:cNvSpPr>
            <p:nvPr/>
          </p:nvSpPr>
          <p:spPr bwMode="auto">
            <a:xfrm>
              <a:off x="9613538" y="2846388"/>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15" name="AutoShape 60"/>
            <p:cNvCxnSpPr>
              <a:cxnSpLocks noChangeShapeType="1"/>
              <a:stCxn id="11" idx="5"/>
              <a:endCxn id="13" idx="3"/>
            </p:cNvCxnSpPr>
            <p:nvPr/>
          </p:nvCxnSpPr>
          <p:spPr bwMode="auto">
            <a:xfrm>
              <a:off x="9091613" y="3136900"/>
              <a:ext cx="547687" cy="0"/>
            </a:xfrm>
            <a:prstGeom prst="straightConnector1">
              <a:avLst/>
            </a:prstGeom>
            <a:noFill/>
            <a:ln w="9525">
              <a:solidFill>
                <a:schemeClr val="tx1"/>
              </a:solidFill>
              <a:round/>
              <a:headEnd type="triangle" w="med" len="med"/>
              <a:tailEnd/>
            </a:ln>
          </p:spPr>
        </p:cxnSp>
        <p:sp>
          <p:nvSpPr>
            <p:cNvPr id="16" name="Text Box 61"/>
            <p:cNvSpPr txBox="1">
              <a:spLocks noChangeArrowheads="1"/>
            </p:cNvSpPr>
            <p:nvPr/>
          </p:nvSpPr>
          <p:spPr bwMode="auto">
            <a:xfrm>
              <a:off x="7800975" y="2841625"/>
              <a:ext cx="533024" cy="279786"/>
            </a:xfrm>
            <a:prstGeom prst="rect">
              <a:avLst/>
            </a:prstGeom>
            <a:noFill/>
            <a:ln w="9525">
              <a:noFill/>
              <a:miter lim="800000"/>
              <a:headEnd/>
              <a:tailEnd/>
            </a:ln>
          </p:spPr>
          <p:txBody>
            <a:bodyPr wrap="none" tIns="18000">
              <a:spAutoFit/>
            </a:bodyPr>
            <a:lstStyle/>
            <a:p>
              <a:r>
                <a:rPr lang="de-DE" sz="1400">
                  <a:latin typeface="Arial Unicode MS" pitchFamily="34" charset="-128"/>
                </a:rPr>
                <a:t>stim</a:t>
              </a:r>
            </a:p>
          </p:txBody>
        </p:sp>
        <p:sp>
          <p:nvSpPr>
            <p:cNvPr id="17" name="Oval 62"/>
            <p:cNvSpPr>
              <a:spLocks noChangeAspect="1" noChangeArrowheads="1"/>
            </p:cNvSpPr>
            <p:nvPr/>
          </p:nvSpPr>
          <p:spPr bwMode="auto">
            <a:xfrm>
              <a:off x="9567863" y="1976438"/>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8" name="Text Box 63"/>
            <p:cNvSpPr txBox="1">
              <a:spLocks noChangeArrowheads="1"/>
            </p:cNvSpPr>
            <p:nvPr/>
          </p:nvSpPr>
          <p:spPr bwMode="auto">
            <a:xfrm>
              <a:off x="9520217" y="2060575"/>
              <a:ext cx="576305"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19" name="AutoShape 64"/>
            <p:cNvCxnSpPr>
              <a:cxnSpLocks noChangeShapeType="1"/>
              <a:stCxn id="13" idx="1"/>
              <a:endCxn id="11" idx="7"/>
            </p:cNvCxnSpPr>
            <p:nvPr/>
          </p:nvCxnSpPr>
          <p:spPr bwMode="auto">
            <a:xfrm flipH="1">
              <a:off x="9091613" y="2832100"/>
              <a:ext cx="547687" cy="0"/>
            </a:xfrm>
            <a:prstGeom prst="straightConnector1">
              <a:avLst/>
            </a:prstGeom>
            <a:noFill/>
            <a:ln w="9525">
              <a:solidFill>
                <a:schemeClr val="tx1"/>
              </a:solidFill>
              <a:round/>
              <a:headEnd type="triangle" w="med" len="med"/>
              <a:tailEnd/>
            </a:ln>
          </p:spPr>
        </p:cxnSp>
        <p:cxnSp>
          <p:nvCxnSpPr>
            <p:cNvPr id="20" name="AutoShape 65"/>
            <p:cNvCxnSpPr>
              <a:cxnSpLocks noChangeShapeType="1"/>
              <a:stCxn id="17" idx="5"/>
              <a:endCxn id="13" idx="7"/>
            </p:cNvCxnSpPr>
            <p:nvPr/>
          </p:nvCxnSpPr>
          <p:spPr bwMode="auto">
            <a:xfrm>
              <a:off x="9982200" y="2344738"/>
              <a:ext cx="0" cy="487362"/>
            </a:xfrm>
            <a:prstGeom prst="straightConnector1">
              <a:avLst/>
            </a:prstGeom>
            <a:noFill/>
            <a:ln w="9525">
              <a:solidFill>
                <a:schemeClr val="tx1"/>
              </a:solidFill>
              <a:round/>
              <a:headEnd/>
              <a:tailEnd type="triangle" w="med" len="med"/>
            </a:ln>
          </p:spPr>
        </p:cxnSp>
        <p:sp>
          <p:nvSpPr>
            <p:cNvPr id="21" name="Text Box 66"/>
            <p:cNvSpPr txBox="1">
              <a:spLocks noChangeArrowheads="1"/>
            </p:cNvSpPr>
            <p:nvPr/>
          </p:nvSpPr>
          <p:spPr bwMode="auto">
            <a:xfrm>
              <a:off x="8401049" y="1600200"/>
              <a:ext cx="904241" cy="279786"/>
            </a:xfrm>
            <a:prstGeom prst="rect">
              <a:avLst/>
            </a:prstGeom>
            <a:noFill/>
            <a:ln w="9525">
              <a:noFill/>
              <a:miter lim="800000"/>
              <a:headEnd/>
              <a:tailEnd/>
            </a:ln>
          </p:spPr>
          <p:txBody>
            <a:bodyPr wrap="none" tIns="18000">
              <a:spAutoFit/>
            </a:bodyPr>
            <a:lstStyle/>
            <a:p>
              <a:r>
                <a:rPr lang="de-DE" sz="1400" dirty="0" smtClean="0">
                  <a:latin typeface="Arial Unicode MS" pitchFamily="34" charset="-128"/>
                </a:rPr>
                <a:t>attention</a:t>
              </a:r>
              <a:endParaRPr lang="de-DE" sz="1400" dirty="0">
                <a:latin typeface="Arial Unicode MS" pitchFamily="34" charset="-128"/>
              </a:endParaRPr>
            </a:p>
          </p:txBody>
        </p:sp>
        <p:sp>
          <p:nvSpPr>
            <p:cNvPr id="22" name="Oval 67"/>
            <p:cNvSpPr>
              <a:spLocks noChangeArrowheads="1"/>
            </p:cNvSpPr>
            <p:nvPr/>
          </p:nvSpPr>
          <p:spPr bwMode="auto">
            <a:xfrm>
              <a:off x="9812337" y="2303344"/>
              <a:ext cx="269757" cy="519351"/>
            </a:xfrm>
            <a:prstGeom prst="ellipse">
              <a:avLst/>
            </a:prstGeom>
            <a:noFill/>
            <a:ln w="9525" algn="ctr">
              <a:noFill/>
              <a:round/>
              <a:headEnd/>
              <a:tailEnd/>
            </a:ln>
          </p:spPr>
          <p:txBody>
            <a:bodyPr wrap="none" anchor="ctr">
              <a:spAutoFit/>
            </a:bodyPr>
            <a:lstStyle/>
            <a:p>
              <a:endParaRPr lang="en-GB"/>
            </a:p>
          </p:txBody>
        </p:sp>
        <p:cxnSp>
          <p:nvCxnSpPr>
            <p:cNvPr id="23" name="AutoShape 68"/>
            <p:cNvCxnSpPr>
              <a:cxnSpLocks noChangeShapeType="1"/>
              <a:stCxn id="13" idx="1"/>
              <a:endCxn id="17" idx="3"/>
            </p:cNvCxnSpPr>
            <p:nvPr/>
          </p:nvCxnSpPr>
          <p:spPr bwMode="auto">
            <a:xfrm flipV="1">
              <a:off x="9639300" y="2344738"/>
              <a:ext cx="0" cy="487362"/>
            </a:xfrm>
            <a:prstGeom prst="straightConnector1">
              <a:avLst/>
            </a:prstGeom>
            <a:noFill/>
            <a:ln w="9525">
              <a:solidFill>
                <a:schemeClr val="tx1"/>
              </a:solidFill>
              <a:round/>
              <a:headEnd/>
              <a:tailEnd type="triangle" w="med" len="med"/>
            </a:ln>
          </p:spPr>
        </p:cxnSp>
        <p:cxnSp>
          <p:nvCxnSpPr>
            <p:cNvPr id="24" name="AutoShape 69"/>
            <p:cNvCxnSpPr>
              <a:cxnSpLocks noChangeShapeType="1"/>
            </p:cNvCxnSpPr>
            <p:nvPr/>
          </p:nvCxnSpPr>
          <p:spPr bwMode="auto">
            <a:xfrm rot="10800000" flipV="1">
              <a:off x="9272588" y="2247900"/>
              <a:ext cx="300037" cy="571500"/>
            </a:xfrm>
            <a:prstGeom prst="curvedConnector2">
              <a:avLst/>
            </a:prstGeom>
            <a:noFill/>
            <a:ln w="9525">
              <a:solidFill>
                <a:srgbClr val="FF0000"/>
              </a:solidFill>
              <a:round/>
              <a:headEnd/>
              <a:tailEnd type="oval" w="med" len="med"/>
            </a:ln>
          </p:spPr>
        </p:cxnSp>
        <p:sp>
          <p:nvSpPr>
            <p:cNvPr id="25" name="Line 70"/>
            <p:cNvSpPr>
              <a:spLocks noChangeShapeType="1"/>
            </p:cNvSpPr>
            <p:nvPr/>
          </p:nvSpPr>
          <p:spPr bwMode="auto">
            <a:xfrm>
              <a:off x="9372600" y="1866900"/>
              <a:ext cx="257175" cy="152400"/>
            </a:xfrm>
            <a:prstGeom prst="line">
              <a:avLst/>
            </a:prstGeom>
            <a:noFill/>
            <a:ln w="9525">
              <a:solidFill>
                <a:srgbClr val="FF0000"/>
              </a:solidFill>
              <a:round/>
              <a:headEnd/>
              <a:tailEnd type="triangle" w="med" len="med"/>
            </a:ln>
          </p:spPr>
          <p:txBody>
            <a:bodyPr wrap="none" anchor="ctr">
              <a:spAutoFit/>
            </a:bodyPr>
            <a:lstStyle/>
            <a:p>
              <a:endParaRPr lang="en-GB"/>
            </a:p>
          </p:txBody>
        </p:sp>
      </p:grpSp>
      <p:grpSp>
        <p:nvGrpSpPr>
          <p:cNvPr id="26" name="Group 119"/>
          <p:cNvGrpSpPr>
            <a:grpSpLocks/>
          </p:cNvGrpSpPr>
          <p:nvPr/>
        </p:nvGrpSpPr>
        <p:grpSpPr bwMode="auto">
          <a:xfrm>
            <a:off x="1252026" y="3979912"/>
            <a:ext cx="2210527" cy="1600200"/>
            <a:chOff x="7800975" y="1600200"/>
            <a:chExt cx="2295547" cy="1600200"/>
          </a:xfrm>
        </p:grpSpPr>
        <p:cxnSp>
          <p:nvCxnSpPr>
            <p:cNvPr id="27" name="AutoShape 55"/>
            <p:cNvCxnSpPr>
              <a:cxnSpLocks noChangeShapeType="1"/>
              <a:stCxn id="28" idx="2"/>
              <a:endCxn id="33" idx="3"/>
            </p:cNvCxnSpPr>
            <p:nvPr/>
          </p:nvCxnSpPr>
          <p:spPr bwMode="auto">
            <a:xfrm flipH="1" flipV="1">
              <a:off x="8333999" y="2324403"/>
              <a:ext cx="343277" cy="660097"/>
            </a:xfrm>
            <a:prstGeom prst="straightConnector1">
              <a:avLst/>
            </a:prstGeom>
            <a:noFill/>
            <a:ln w="9525">
              <a:solidFill>
                <a:schemeClr val="tx1"/>
              </a:solidFill>
              <a:round/>
              <a:headEnd type="triangle" w="med" len="med"/>
              <a:tailEnd/>
            </a:ln>
          </p:spPr>
        </p:cxnSp>
        <p:sp>
          <p:nvSpPr>
            <p:cNvPr id="28" name="Oval 56"/>
            <p:cNvSpPr>
              <a:spLocks noChangeAspect="1" noChangeArrowheads="1"/>
            </p:cNvSpPr>
            <p:nvPr/>
          </p:nvSpPr>
          <p:spPr bwMode="auto">
            <a:xfrm>
              <a:off x="8677275"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29" name="Text Box 57"/>
            <p:cNvSpPr txBox="1">
              <a:spLocks noChangeArrowheads="1"/>
            </p:cNvSpPr>
            <p:nvPr/>
          </p:nvSpPr>
          <p:spPr bwMode="auto">
            <a:xfrm>
              <a:off x="8726125" y="2841625"/>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30" name="Oval 58"/>
            <p:cNvSpPr>
              <a:spLocks noChangeAspect="1" noChangeArrowheads="1"/>
            </p:cNvSpPr>
            <p:nvPr/>
          </p:nvSpPr>
          <p:spPr bwMode="auto">
            <a:xfrm>
              <a:off x="9567863"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31" name="Text Box 59"/>
            <p:cNvSpPr txBox="1">
              <a:spLocks noChangeArrowheads="1"/>
            </p:cNvSpPr>
            <p:nvPr/>
          </p:nvSpPr>
          <p:spPr bwMode="auto">
            <a:xfrm>
              <a:off x="9613538" y="2846388"/>
              <a:ext cx="419827"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sp>
          <p:nvSpPr>
            <p:cNvPr id="33" name="Text Box 61"/>
            <p:cNvSpPr txBox="1">
              <a:spLocks noChangeArrowheads="1"/>
            </p:cNvSpPr>
            <p:nvPr/>
          </p:nvSpPr>
          <p:spPr bwMode="auto">
            <a:xfrm>
              <a:off x="7800975" y="2184510"/>
              <a:ext cx="533024" cy="279786"/>
            </a:xfrm>
            <a:prstGeom prst="rect">
              <a:avLst/>
            </a:prstGeom>
            <a:noFill/>
            <a:ln w="9525">
              <a:noFill/>
              <a:miter lim="800000"/>
              <a:headEnd/>
              <a:tailEnd/>
            </a:ln>
          </p:spPr>
          <p:txBody>
            <a:bodyPr wrap="none" tIns="18000">
              <a:spAutoFit/>
            </a:bodyPr>
            <a:lstStyle/>
            <a:p>
              <a:r>
                <a:rPr lang="de-DE" sz="1400" dirty="0">
                  <a:latin typeface="Arial Unicode MS" pitchFamily="34" charset="-128"/>
                </a:rPr>
                <a:t>stim</a:t>
              </a:r>
            </a:p>
          </p:txBody>
        </p:sp>
        <p:sp>
          <p:nvSpPr>
            <p:cNvPr id="34" name="Oval 62"/>
            <p:cNvSpPr>
              <a:spLocks noChangeAspect="1" noChangeArrowheads="1"/>
            </p:cNvSpPr>
            <p:nvPr/>
          </p:nvSpPr>
          <p:spPr bwMode="auto">
            <a:xfrm>
              <a:off x="9567863" y="1976438"/>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35" name="Text Box 63"/>
            <p:cNvSpPr txBox="1">
              <a:spLocks noChangeArrowheads="1"/>
            </p:cNvSpPr>
            <p:nvPr/>
          </p:nvSpPr>
          <p:spPr bwMode="auto">
            <a:xfrm>
              <a:off x="9520217" y="2060575"/>
              <a:ext cx="576305"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sp>
          <p:nvSpPr>
            <p:cNvPr id="38" name="Text Box 66"/>
            <p:cNvSpPr txBox="1">
              <a:spLocks noChangeArrowheads="1"/>
            </p:cNvSpPr>
            <p:nvPr/>
          </p:nvSpPr>
          <p:spPr bwMode="auto">
            <a:xfrm>
              <a:off x="8401049" y="1600200"/>
              <a:ext cx="904241" cy="279786"/>
            </a:xfrm>
            <a:prstGeom prst="rect">
              <a:avLst/>
            </a:prstGeom>
            <a:noFill/>
            <a:ln w="9525">
              <a:noFill/>
              <a:miter lim="800000"/>
              <a:headEnd/>
              <a:tailEnd/>
            </a:ln>
          </p:spPr>
          <p:txBody>
            <a:bodyPr wrap="none" tIns="18000">
              <a:spAutoFit/>
            </a:bodyPr>
            <a:lstStyle/>
            <a:p>
              <a:r>
                <a:rPr lang="de-DE" sz="1400" dirty="0" smtClean="0">
                  <a:latin typeface="Arial Unicode MS" pitchFamily="34" charset="-128"/>
                </a:rPr>
                <a:t>attention</a:t>
              </a:r>
              <a:endParaRPr lang="de-DE" sz="1400" dirty="0">
                <a:latin typeface="Arial Unicode MS" pitchFamily="34" charset="-128"/>
              </a:endParaRPr>
            </a:p>
          </p:txBody>
        </p:sp>
        <p:sp>
          <p:nvSpPr>
            <p:cNvPr id="39" name="Oval 67"/>
            <p:cNvSpPr>
              <a:spLocks noChangeArrowheads="1"/>
            </p:cNvSpPr>
            <p:nvPr/>
          </p:nvSpPr>
          <p:spPr bwMode="auto">
            <a:xfrm>
              <a:off x="9812337" y="2303344"/>
              <a:ext cx="269757" cy="519351"/>
            </a:xfrm>
            <a:prstGeom prst="ellipse">
              <a:avLst/>
            </a:prstGeom>
            <a:noFill/>
            <a:ln w="9525" algn="ctr">
              <a:noFill/>
              <a:round/>
              <a:headEnd/>
              <a:tailEnd/>
            </a:ln>
          </p:spPr>
          <p:txBody>
            <a:bodyPr wrap="none" anchor="ctr">
              <a:spAutoFit/>
            </a:bodyPr>
            <a:lstStyle/>
            <a:p>
              <a:endParaRPr lang="en-GB"/>
            </a:p>
          </p:txBody>
        </p:sp>
      </p:grpSp>
      <p:cxnSp>
        <p:nvCxnSpPr>
          <p:cNvPr id="45" name="AutoShape 55"/>
          <p:cNvCxnSpPr>
            <a:cxnSpLocks noChangeShapeType="1"/>
            <a:endCxn id="33" idx="3"/>
          </p:cNvCxnSpPr>
          <p:nvPr/>
        </p:nvCxnSpPr>
        <p:spPr bwMode="auto">
          <a:xfrm flipH="1" flipV="1">
            <a:off x="1765308" y="4704115"/>
            <a:ext cx="1193189" cy="499933"/>
          </a:xfrm>
          <a:prstGeom prst="straightConnector1">
            <a:avLst/>
          </a:prstGeom>
          <a:noFill/>
          <a:ln w="9525">
            <a:solidFill>
              <a:schemeClr val="tx1"/>
            </a:solidFill>
            <a:round/>
            <a:headEnd type="triangle" w="med" len="med"/>
            <a:tailEnd/>
          </a:ln>
        </p:spPr>
      </p:cxnSp>
      <p:cxnSp>
        <p:nvCxnSpPr>
          <p:cNvPr id="48" name="AutoShape 55"/>
          <p:cNvCxnSpPr>
            <a:cxnSpLocks noChangeShapeType="1"/>
            <a:stCxn id="34" idx="2"/>
            <a:endCxn id="33" idx="3"/>
          </p:cNvCxnSpPr>
          <p:nvPr/>
        </p:nvCxnSpPr>
        <p:spPr bwMode="auto">
          <a:xfrm flipH="1">
            <a:off x="1765308" y="4572050"/>
            <a:ext cx="1188166" cy="132065"/>
          </a:xfrm>
          <a:prstGeom prst="straightConnector1">
            <a:avLst/>
          </a:prstGeom>
          <a:noFill/>
          <a:ln w="9525">
            <a:solidFill>
              <a:schemeClr val="tx1"/>
            </a:solidFill>
            <a:round/>
            <a:headEnd type="triangle" w="med" len="med"/>
            <a:tailEnd/>
          </a:ln>
        </p:spPr>
      </p:cxnSp>
      <p:cxnSp>
        <p:nvCxnSpPr>
          <p:cNvPr id="51" name="AutoShape 55"/>
          <p:cNvCxnSpPr>
            <a:cxnSpLocks noChangeShapeType="1"/>
            <a:stCxn id="34" idx="1"/>
            <a:endCxn id="38" idx="3"/>
          </p:cNvCxnSpPr>
          <p:nvPr/>
        </p:nvCxnSpPr>
        <p:spPr bwMode="auto">
          <a:xfrm flipH="1" flipV="1">
            <a:off x="2700626" y="4119805"/>
            <a:ext cx="321353" cy="299581"/>
          </a:xfrm>
          <a:prstGeom prst="straightConnector1">
            <a:avLst/>
          </a:prstGeom>
          <a:noFill/>
          <a:ln w="9525">
            <a:solidFill>
              <a:srgbClr val="FF0000"/>
            </a:solidFill>
            <a:round/>
            <a:headEnd type="triangle" w="med" len="med"/>
            <a:tailEnd/>
          </a:ln>
        </p:spPr>
      </p:cxnSp>
      <p:cxnSp>
        <p:nvCxnSpPr>
          <p:cNvPr id="54" name="AutoShape 55"/>
          <p:cNvCxnSpPr>
            <a:cxnSpLocks noChangeShapeType="1"/>
            <a:stCxn id="30" idx="1"/>
            <a:endCxn id="38" idx="3"/>
          </p:cNvCxnSpPr>
          <p:nvPr/>
        </p:nvCxnSpPr>
        <p:spPr bwMode="auto">
          <a:xfrm flipH="1" flipV="1">
            <a:off x="2700626" y="4119805"/>
            <a:ext cx="321353" cy="1091743"/>
          </a:xfrm>
          <a:prstGeom prst="straightConnector1">
            <a:avLst/>
          </a:prstGeom>
          <a:noFill/>
          <a:ln w="9525">
            <a:solidFill>
              <a:srgbClr val="FF0000"/>
            </a:solidFill>
            <a:round/>
            <a:headEnd type="triangle" w="med" len="med"/>
            <a:tailEnd/>
          </a:ln>
        </p:spPr>
      </p:cxnSp>
      <p:cxnSp>
        <p:nvCxnSpPr>
          <p:cNvPr id="57" name="AutoShape 55"/>
          <p:cNvCxnSpPr>
            <a:cxnSpLocks noChangeShapeType="1"/>
            <a:stCxn id="28" idx="0"/>
            <a:endCxn id="38" idx="3"/>
          </p:cNvCxnSpPr>
          <p:nvPr/>
        </p:nvCxnSpPr>
        <p:spPr bwMode="auto">
          <a:xfrm flipV="1">
            <a:off x="2329763" y="4119805"/>
            <a:ext cx="370863" cy="1028507"/>
          </a:xfrm>
          <a:prstGeom prst="straightConnector1">
            <a:avLst/>
          </a:prstGeom>
          <a:noFill/>
          <a:ln w="9525">
            <a:solidFill>
              <a:srgbClr val="FF0000"/>
            </a:solidFill>
            <a:round/>
            <a:headEnd type="triangle" w="med" len="med"/>
            <a:tailEnd/>
          </a:ln>
        </p:spPr>
      </p:cxn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sz="2500" dirty="0" smtClean="0"/>
              <a:t>Other exciting developments</a:t>
            </a:r>
            <a:endParaRPr lang="en-GB" sz="2500" dirty="0"/>
          </a:p>
        </p:txBody>
      </p:sp>
      <p:sp>
        <p:nvSpPr>
          <p:cNvPr id="14" name="Content Placeholder 13"/>
          <p:cNvSpPr>
            <a:spLocks noGrp="1"/>
          </p:cNvSpPr>
          <p:nvPr>
            <p:ph sz="quarter" idx="1"/>
          </p:nvPr>
        </p:nvSpPr>
        <p:spPr>
          <a:xfrm>
            <a:off x="570586" y="1071546"/>
            <a:ext cx="8925967" cy="5021749"/>
          </a:xfrm>
        </p:spPr>
        <p:txBody>
          <a:bodyPr>
            <a:normAutofit/>
          </a:bodyPr>
          <a:lstStyle/>
          <a:p>
            <a:pPr marL="342900" indent="-342900">
              <a:spcBef>
                <a:spcPct val="100000"/>
              </a:spcBef>
              <a:buFontTx/>
              <a:buChar char="•"/>
            </a:pPr>
            <a:r>
              <a:rPr lang="de-DE" dirty="0" smtClean="0">
                <a:latin typeface="+mn-lt"/>
              </a:rPr>
              <a:t>Nonlinear DCM for fMRI: </a:t>
            </a:r>
            <a:r>
              <a:rPr lang="de-DE" i="1" dirty="0" smtClean="0">
                <a:solidFill>
                  <a:srgbClr val="006699"/>
                </a:solidFill>
                <a:latin typeface="+mn-lt"/>
              </a:rPr>
              <a:t>Could connectivity changes be mediated by another region? </a:t>
            </a:r>
            <a:r>
              <a:rPr lang="de-DE" sz="1600" i="1" dirty="0" smtClean="0">
                <a:solidFill>
                  <a:srgbClr val="006699"/>
                </a:solidFill>
                <a:latin typeface="+mn-lt"/>
              </a:rPr>
              <a:t>(Stephan et al. 2008)</a:t>
            </a:r>
            <a:endParaRPr lang="de-DE" i="1" dirty="0" smtClean="0">
              <a:solidFill>
                <a:srgbClr val="006699"/>
              </a:solidFill>
              <a:latin typeface="+mn-lt"/>
            </a:endParaRPr>
          </a:p>
          <a:p>
            <a:pPr marL="342900" indent="-342900">
              <a:spcBef>
                <a:spcPct val="100000"/>
              </a:spcBef>
              <a:buFontTx/>
              <a:buChar char="•"/>
            </a:pPr>
            <a:r>
              <a:rPr lang="de-DE" dirty="0" smtClean="0">
                <a:latin typeface="+mn-lt"/>
              </a:rPr>
              <a:t>Clustering DCM parameters: </a:t>
            </a:r>
            <a:r>
              <a:rPr lang="de-DE" i="1" dirty="0" smtClean="0">
                <a:solidFill>
                  <a:srgbClr val="006699"/>
                </a:solidFill>
                <a:latin typeface="+mn-lt"/>
              </a:rPr>
              <a:t>Classify patients, or even find  new sub-categories </a:t>
            </a:r>
            <a:r>
              <a:rPr lang="de-DE" sz="1600" i="1" dirty="0" smtClean="0">
                <a:solidFill>
                  <a:srgbClr val="006699"/>
                </a:solidFill>
                <a:latin typeface="+mn-lt"/>
              </a:rPr>
              <a:t>(Brodersen et al. 2011Neuroimage)</a:t>
            </a:r>
            <a:endParaRPr lang="de-DE" dirty="0" smtClean="0">
              <a:latin typeface="+mn-lt"/>
            </a:endParaRPr>
          </a:p>
          <a:p>
            <a:pPr marL="342900" indent="-342900">
              <a:spcBef>
                <a:spcPct val="100000"/>
              </a:spcBef>
              <a:buFontTx/>
              <a:buChar char="•"/>
            </a:pPr>
            <a:r>
              <a:rPr lang="de-DE" dirty="0" smtClean="0">
                <a:latin typeface="+mn-lt"/>
              </a:rPr>
              <a:t>Embedding computational models in DCMs: </a:t>
            </a:r>
            <a:r>
              <a:rPr lang="de-DE" i="1" dirty="0" smtClean="0">
                <a:solidFill>
                  <a:srgbClr val="006699"/>
                </a:solidFill>
                <a:latin typeface="+mn-lt"/>
              </a:rPr>
              <a:t>DCM can be used to make inferences on parametric designs like SPM </a:t>
            </a:r>
            <a:r>
              <a:rPr lang="de-DE" sz="1600" i="1" dirty="0" smtClean="0">
                <a:solidFill>
                  <a:srgbClr val="006699"/>
                </a:solidFill>
                <a:latin typeface="+mn-lt"/>
              </a:rPr>
              <a:t>(den Ouden et al. 2010, J Neurosci.)</a:t>
            </a:r>
            <a:endParaRPr lang="de-DE" i="1" dirty="0" smtClean="0">
              <a:solidFill>
                <a:srgbClr val="006699"/>
              </a:solidFill>
              <a:latin typeface="+mn-lt"/>
            </a:endParaRPr>
          </a:p>
          <a:p>
            <a:pPr marL="342900" indent="-342900">
              <a:spcBef>
                <a:spcPct val="100000"/>
              </a:spcBef>
              <a:buFontTx/>
              <a:buChar char="•"/>
            </a:pPr>
            <a:r>
              <a:rPr lang="de-DE" dirty="0" smtClean="0">
                <a:latin typeface="+mn-lt"/>
              </a:rPr>
              <a:t>Integrating tractography and DCM: </a:t>
            </a:r>
            <a:r>
              <a:rPr lang="de-DE" i="1" dirty="0" smtClean="0">
                <a:solidFill>
                  <a:srgbClr val="006699"/>
                </a:solidFill>
                <a:latin typeface="+mn-lt"/>
              </a:rPr>
              <a:t>Prior variance is a good way to embed other forms of information, test validity </a:t>
            </a:r>
            <a:r>
              <a:rPr lang="de-DE" sz="1600" i="1" dirty="0" smtClean="0">
                <a:solidFill>
                  <a:srgbClr val="006699"/>
                </a:solidFill>
                <a:latin typeface="+mn-lt"/>
              </a:rPr>
              <a:t>(Stephan et al. 2009, NeuroImage)</a:t>
            </a:r>
            <a:endParaRPr lang="de-DE" i="1" dirty="0" smtClean="0">
              <a:solidFill>
                <a:srgbClr val="006699"/>
              </a:solidFill>
              <a:latin typeface="+mn-lt"/>
            </a:endParaRPr>
          </a:p>
          <a:p>
            <a:pPr marL="342900" indent="-342900">
              <a:spcBef>
                <a:spcPct val="100000"/>
              </a:spcBef>
              <a:buFontTx/>
              <a:buChar char="•"/>
            </a:pPr>
            <a:r>
              <a:rPr lang="de-DE" dirty="0" smtClean="0">
                <a:latin typeface="+mn-lt"/>
              </a:rPr>
              <a:t>Stochastic DCM: </a:t>
            </a:r>
            <a:r>
              <a:rPr lang="de-DE" i="1" dirty="0" smtClean="0">
                <a:solidFill>
                  <a:srgbClr val="006699"/>
                </a:solidFill>
                <a:latin typeface="+mn-lt"/>
              </a:rPr>
              <a:t>Model resting state studies / background fluctuations </a:t>
            </a:r>
            <a:r>
              <a:rPr lang="de-DE" sz="1600" i="1" dirty="0" smtClean="0">
                <a:solidFill>
                  <a:srgbClr val="006699"/>
                </a:solidFill>
                <a:latin typeface="+mn-lt"/>
              </a:rPr>
              <a:t>(Li et al. 2011 Neuroimage, Daunizeau et al. Physica D 2009)</a:t>
            </a:r>
            <a:endParaRPr lang="de-DE" i="1" dirty="0" smtClean="0">
              <a:solidFill>
                <a:srgbClr val="006699"/>
              </a:solidFill>
              <a:latin typeface="+mn-lt"/>
            </a:endParaRPr>
          </a:p>
          <a:p>
            <a:endParaRPr lang="en-GB" dirty="0" smtClean="0">
              <a:latin typeface="+mn-lt"/>
            </a:endParaRPr>
          </a:p>
          <a:p>
            <a:endParaRPr lang="en-GB"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normAutofit/>
          </a:bodyPr>
          <a:lstStyle/>
          <a:p>
            <a:r>
              <a:rPr lang="en-GB" sz="2800" dirty="0" smtClean="0"/>
              <a:t>DCM Roadmap</a:t>
            </a:r>
            <a:endParaRPr lang="en-GB" sz="2800" dirty="0"/>
          </a:p>
        </p:txBody>
      </p:sp>
      <p:sp>
        <p:nvSpPr>
          <p:cNvPr id="29" name="Rounded Rectangle 28"/>
          <p:cNvSpPr>
            <a:spLocks noChangeArrowheads="1"/>
          </p:cNvSpPr>
          <p:nvPr/>
        </p:nvSpPr>
        <p:spPr bwMode="auto">
          <a:xfrm>
            <a:off x="272480" y="5084043"/>
            <a:ext cx="2160000" cy="719137"/>
          </a:xfrm>
          <a:prstGeom prst="roundRect">
            <a:avLst/>
          </a:prstGeom>
          <a:solidFill>
            <a:schemeClr val="tx2">
              <a:lumMod val="20000"/>
              <a:lumOff val="80000"/>
            </a:schemeClr>
          </a:solidFill>
          <a:ln w="28575">
            <a:solidFill>
              <a:schemeClr val="tx2">
                <a:lumMod val="60000"/>
                <a:lumOff val="40000"/>
              </a:schemeClr>
            </a:solidFill>
            <a:miter lim="800000"/>
            <a:headEnd/>
            <a:tailEnd/>
          </a:ln>
        </p:spPr>
        <p:txBody>
          <a:bodyPr wrap="none" anchor="ctr"/>
          <a:lstStyle/>
          <a:p>
            <a:pPr algn="ctr" eaLnBrk="0" hangingPunct="0"/>
            <a:r>
              <a:rPr lang="en-GB" sz="2000" b="0">
                <a:cs typeface="Arial" charset="0"/>
              </a:rPr>
              <a:t>fMRI data</a:t>
            </a:r>
            <a:endParaRPr lang="el-GR" sz="2000" b="0">
              <a:cs typeface="Arial" charset="0"/>
            </a:endParaRPr>
          </a:p>
        </p:txBody>
      </p:sp>
      <p:sp>
        <p:nvSpPr>
          <p:cNvPr id="30" name="Rounded Rectangle 29"/>
          <p:cNvSpPr>
            <a:spLocks noChangeArrowheads="1"/>
          </p:cNvSpPr>
          <p:nvPr/>
        </p:nvSpPr>
        <p:spPr bwMode="auto">
          <a:xfrm>
            <a:off x="7473520" y="3717032"/>
            <a:ext cx="2160000" cy="719137"/>
          </a:xfrm>
          <a:prstGeom prst="roundRect">
            <a:avLst/>
          </a:prstGeom>
          <a:solidFill>
            <a:schemeClr val="tx2">
              <a:lumMod val="20000"/>
              <a:lumOff val="80000"/>
            </a:schemeClr>
          </a:solidFill>
          <a:ln w="28575">
            <a:solidFill>
              <a:schemeClr val="tx2">
                <a:lumMod val="60000"/>
                <a:lumOff val="40000"/>
              </a:schemeClr>
            </a:solidFill>
            <a:miter lim="800000"/>
            <a:headEnd/>
            <a:tailEnd/>
          </a:ln>
        </p:spPr>
        <p:txBody>
          <a:bodyPr wrap="none" anchor="ctr"/>
          <a:lstStyle/>
          <a:p>
            <a:pPr algn="ctr" eaLnBrk="0" hangingPunct="0"/>
            <a:r>
              <a:rPr lang="en-GB" sz="2000" dirty="0" smtClean="0">
                <a:cs typeface="Arial" charset="0"/>
              </a:rPr>
              <a:t>posterior </a:t>
            </a:r>
          </a:p>
          <a:p>
            <a:pPr algn="ctr" eaLnBrk="0" hangingPunct="0"/>
            <a:r>
              <a:rPr lang="en-GB" sz="2000" dirty="0" smtClean="0">
                <a:cs typeface="Arial" charset="0"/>
              </a:rPr>
              <a:t>parameters</a:t>
            </a:r>
            <a:endParaRPr lang="el-GR" sz="2000" dirty="0">
              <a:cs typeface="Arial" charset="0"/>
            </a:endParaRPr>
          </a:p>
        </p:txBody>
      </p:sp>
      <p:sp>
        <p:nvSpPr>
          <p:cNvPr id="31" name="Rounded Rectangle 30"/>
          <p:cNvSpPr>
            <a:spLocks noChangeArrowheads="1"/>
          </p:cNvSpPr>
          <p:nvPr/>
        </p:nvSpPr>
        <p:spPr bwMode="auto">
          <a:xfrm>
            <a:off x="2072680" y="1124744"/>
            <a:ext cx="2160000" cy="719137"/>
          </a:xfrm>
          <a:prstGeom prst="roundRect">
            <a:avLst/>
          </a:prstGeom>
          <a:solidFill>
            <a:schemeClr val="tx2"/>
          </a:solidFill>
          <a:ln w="28575">
            <a:solidFill>
              <a:schemeClr val="tx2">
                <a:lumMod val="60000"/>
                <a:lumOff val="40000"/>
              </a:schemeClr>
            </a:solidFill>
            <a:miter lim="800000"/>
            <a:headEnd/>
            <a:tailEnd/>
          </a:ln>
        </p:spPr>
        <p:txBody>
          <a:bodyPr wrap="none" anchor="ctr"/>
          <a:lstStyle/>
          <a:p>
            <a:pPr algn="ctr" eaLnBrk="0" hangingPunct="0"/>
            <a:r>
              <a:rPr lang="en-GB" sz="2000" dirty="0">
                <a:solidFill>
                  <a:schemeClr val="bg1"/>
                </a:solidFill>
                <a:cs typeface="Arial" charset="0"/>
              </a:rPr>
              <a:t>n</a:t>
            </a:r>
            <a:r>
              <a:rPr lang="en-GB" sz="2000" b="0" dirty="0" smtClean="0">
                <a:solidFill>
                  <a:schemeClr val="bg1"/>
                </a:solidFill>
                <a:cs typeface="Arial" charset="0"/>
              </a:rPr>
              <a:t>euronal </a:t>
            </a:r>
            <a:endParaRPr lang="en-GB" sz="2000" b="0" dirty="0">
              <a:solidFill>
                <a:schemeClr val="bg1"/>
              </a:solidFill>
              <a:cs typeface="Arial" charset="0"/>
            </a:endParaRPr>
          </a:p>
          <a:p>
            <a:pPr algn="ctr" eaLnBrk="0" hangingPunct="0"/>
            <a:r>
              <a:rPr lang="en-GB" sz="2000" b="0" dirty="0">
                <a:solidFill>
                  <a:schemeClr val="bg1"/>
                </a:solidFill>
                <a:cs typeface="Arial" charset="0"/>
              </a:rPr>
              <a:t>dynamics</a:t>
            </a:r>
            <a:endParaRPr lang="el-GR" sz="2000" b="0" dirty="0">
              <a:solidFill>
                <a:schemeClr val="bg1"/>
              </a:solidFill>
              <a:cs typeface="Arial" charset="0"/>
            </a:endParaRPr>
          </a:p>
        </p:txBody>
      </p:sp>
      <p:sp>
        <p:nvSpPr>
          <p:cNvPr id="32" name="Rounded Rectangle 31"/>
          <p:cNvSpPr>
            <a:spLocks noChangeArrowheads="1"/>
          </p:cNvSpPr>
          <p:nvPr/>
        </p:nvSpPr>
        <p:spPr bwMode="auto">
          <a:xfrm>
            <a:off x="5673320" y="1124744"/>
            <a:ext cx="2160000" cy="719137"/>
          </a:xfrm>
          <a:prstGeom prst="roundRect">
            <a:avLst/>
          </a:prstGeom>
          <a:solidFill>
            <a:schemeClr val="tx2"/>
          </a:solidFill>
          <a:ln w="28575">
            <a:solidFill>
              <a:schemeClr val="tx2">
                <a:lumMod val="60000"/>
                <a:lumOff val="40000"/>
              </a:schemeClr>
            </a:solidFill>
            <a:miter lim="800000"/>
            <a:headEnd/>
            <a:tailEnd/>
          </a:ln>
        </p:spPr>
        <p:txBody>
          <a:bodyPr wrap="none" anchor="ctr"/>
          <a:lstStyle/>
          <a:p>
            <a:pPr algn="ctr" eaLnBrk="0" hangingPunct="0"/>
            <a:r>
              <a:rPr lang="en-GB" sz="2000" dirty="0" err="1">
                <a:solidFill>
                  <a:schemeClr val="bg1"/>
                </a:solidFill>
                <a:cs typeface="Arial" charset="0"/>
              </a:rPr>
              <a:t>h</a:t>
            </a:r>
            <a:r>
              <a:rPr lang="en-GB" sz="2000" b="0" dirty="0" err="1" smtClean="0">
                <a:solidFill>
                  <a:schemeClr val="bg1"/>
                </a:solidFill>
                <a:cs typeface="Arial" charset="0"/>
              </a:rPr>
              <a:t>aemodynamics</a:t>
            </a:r>
            <a:endParaRPr lang="el-GR" sz="2000" b="0" dirty="0">
              <a:solidFill>
                <a:schemeClr val="bg1"/>
              </a:solidFill>
              <a:cs typeface="Arial" charset="0"/>
            </a:endParaRPr>
          </a:p>
        </p:txBody>
      </p:sp>
      <p:sp>
        <p:nvSpPr>
          <p:cNvPr id="33" name="Rounded Rectangle 32"/>
          <p:cNvSpPr>
            <a:spLocks noChangeArrowheads="1"/>
          </p:cNvSpPr>
          <p:nvPr/>
        </p:nvSpPr>
        <p:spPr bwMode="auto">
          <a:xfrm>
            <a:off x="7473520" y="5084043"/>
            <a:ext cx="2160000" cy="719137"/>
          </a:xfrm>
          <a:prstGeom prst="roundRect">
            <a:avLst/>
          </a:prstGeom>
          <a:solidFill>
            <a:schemeClr val="tx2">
              <a:lumMod val="20000"/>
              <a:lumOff val="80000"/>
            </a:schemeClr>
          </a:solidFill>
          <a:ln w="28575">
            <a:solidFill>
              <a:schemeClr val="tx2">
                <a:lumMod val="60000"/>
                <a:lumOff val="40000"/>
              </a:schemeClr>
            </a:solidFill>
            <a:miter lim="800000"/>
            <a:headEnd/>
            <a:tailEnd/>
          </a:ln>
        </p:spPr>
        <p:txBody>
          <a:bodyPr wrap="none" anchor="ctr"/>
          <a:lstStyle/>
          <a:p>
            <a:pPr algn="ctr" eaLnBrk="0" hangingPunct="0"/>
            <a:r>
              <a:rPr lang="en-GB" sz="2000" dirty="0">
                <a:cs typeface="Arial" charset="0"/>
              </a:rPr>
              <a:t>m</a:t>
            </a:r>
            <a:r>
              <a:rPr lang="en-GB" sz="2000" dirty="0" smtClean="0">
                <a:cs typeface="Arial" charset="0"/>
              </a:rPr>
              <a:t>odel </a:t>
            </a:r>
            <a:endParaRPr lang="en-GB" sz="2000" dirty="0">
              <a:cs typeface="Arial" charset="0"/>
            </a:endParaRPr>
          </a:p>
          <a:p>
            <a:pPr algn="ctr" eaLnBrk="0" hangingPunct="0"/>
            <a:r>
              <a:rPr lang="en-GB" sz="2000" dirty="0">
                <a:cs typeface="Arial" charset="0"/>
              </a:rPr>
              <a:t>comparison</a:t>
            </a:r>
            <a:endParaRPr lang="el-GR" sz="2000" dirty="0">
              <a:cs typeface="Arial" charset="0"/>
            </a:endParaRPr>
          </a:p>
        </p:txBody>
      </p:sp>
      <p:cxnSp>
        <p:nvCxnSpPr>
          <p:cNvPr id="34" name="AutoShape 9"/>
          <p:cNvCxnSpPr>
            <a:cxnSpLocks noChangeShapeType="1"/>
            <a:stCxn id="43" idx="3"/>
            <a:endCxn id="36" idx="1"/>
          </p:cNvCxnSpPr>
          <p:nvPr/>
        </p:nvCxnSpPr>
        <p:spPr bwMode="auto">
          <a:xfrm>
            <a:off x="2444980" y="4076601"/>
            <a:ext cx="655978" cy="712167"/>
          </a:xfrm>
          <a:prstGeom prst="straightConnector1">
            <a:avLst/>
          </a:prstGeom>
          <a:noFill/>
          <a:ln w="22225" cap="rnd">
            <a:solidFill>
              <a:schemeClr val="tx2">
                <a:lumMod val="60000"/>
                <a:lumOff val="40000"/>
              </a:schemeClr>
            </a:solidFill>
            <a:round/>
            <a:headEnd/>
            <a:tailEnd type="arrow" w="med" len="med"/>
          </a:ln>
        </p:spPr>
      </p:cxnSp>
      <p:cxnSp>
        <p:nvCxnSpPr>
          <p:cNvPr id="35" name="AutoShape 10"/>
          <p:cNvCxnSpPr>
            <a:cxnSpLocks noChangeShapeType="1"/>
            <a:stCxn id="29" idx="3"/>
            <a:endCxn id="36" idx="1"/>
          </p:cNvCxnSpPr>
          <p:nvPr/>
        </p:nvCxnSpPr>
        <p:spPr bwMode="auto">
          <a:xfrm flipV="1">
            <a:off x="2432480" y="4788768"/>
            <a:ext cx="668478" cy="654844"/>
          </a:xfrm>
          <a:prstGeom prst="straightConnector1">
            <a:avLst/>
          </a:prstGeom>
          <a:noFill/>
          <a:ln w="22225" cap="rnd">
            <a:solidFill>
              <a:schemeClr val="tx2">
                <a:lumMod val="60000"/>
                <a:lumOff val="40000"/>
              </a:schemeClr>
            </a:solidFill>
            <a:round/>
            <a:headEnd/>
            <a:tailEnd type="arrow" w="med" len="med"/>
          </a:ln>
        </p:spPr>
      </p:cxnSp>
      <p:sp>
        <p:nvSpPr>
          <p:cNvPr id="36" name="Rectangle 12"/>
          <p:cNvSpPr>
            <a:spLocks noChangeArrowheads="1"/>
          </p:cNvSpPr>
          <p:nvPr/>
        </p:nvSpPr>
        <p:spPr bwMode="auto">
          <a:xfrm>
            <a:off x="3100958" y="4133130"/>
            <a:ext cx="3704085" cy="1311275"/>
          </a:xfrm>
          <a:prstGeom prst="roundRect">
            <a:avLst/>
          </a:prstGeom>
          <a:solidFill>
            <a:srgbClr val="E99393"/>
          </a:solidFill>
          <a:ln w="28575">
            <a:solidFill>
              <a:schemeClr val="tx2">
                <a:lumMod val="60000"/>
                <a:lumOff val="40000"/>
              </a:schemeClr>
            </a:solidFill>
            <a:prstDash val="solid"/>
            <a:miter lim="800000"/>
            <a:headEnd/>
            <a:tailEnd/>
          </a:ln>
        </p:spPr>
        <p:txBody>
          <a:bodyPr wrap="none" anchor="ctr"/>
          <a:lstStyle/>
          <a:p>
            <a:pPr algn="ctr" eaLnBrk="0" hangingPunct="0"/>
            <a:endParaRPr lang="en-GB" sz="2000" dirty="0" smtClean="0">
              <a:cs typeface="Arial" charset="0"/>
            </a:endParaRPr>
          </a:p>
          <a:p>
            <a:pPr algn="ctr" eaLnBrk="0" hangingPunct="0"/>
            <a:r>
              <a:rPr lang="en-GB" sz="2000" b="1" dirty="0" smtClean="0">
                <a:solidFill>
                  <a:schemeClr val="bg1"/>
                </a:solidFill>
                <a:cs typeface="Arial" charset="0"/>
              </a:rPr>
              <a:t>Bayesian </a:t>
            </a:r>
            <a:r>
              <a:rPr lang="en-GB" sz="2000" b="1" dirty="0">
                <a:solidFill>
                  <a:schemeClr val="bg1"/>
                </a:solidFill>
                <a:cs typeface="Arial" charset="0"/>
              </a:rPr>
              <a:t>Model </a:t>
            </a:r>
          </a:p>
          <a:p>
            <a:pPr algn="ctr" eaLnBrk="0" hangingPunct="0"/>
            <a:r>
              <a:rPr lang="en-GB" sz="2000" b="1" dirty="0" smtClean="0">
                <a:solidFill>
                  <a:schemeClr val="bg1"/>
                </a:solidFill>
                <a:cs typeface="Arial" charset="0"/>
              </a:rPr>
              <a:t>Inversion </a:t>
            </a:r>
            <a:endParaRPr lang="en-GB" sz="2000" b="1" dirty="0">
              <a:solidFill>
                <a:schemeClr val="bg1"/>
              </a:solidFill>
              <a:cs typeface="Arial" charset="0"/>
            </a:endParaRPr>
          </a:p>
          <a:p>
            <a:pPr algn="ctr" eaLnBrk="0" hangingPunct="0"/>
            <a:endParaRPr lang="el-GR" sz="2000" i="1" dirty="0">
              <a:cs typeface="Arial" charset="0"/>
            </a:endParaRPr>
          </a:p>
        </p:txBody>
      </p:sp>
      <p:cxnSp>
        <p:nvCxnSpPr>
          <p:cNvPr id="37" name="AutoShape 17"/>
          <p:cNvCxnSpPr>
            <a:cxnSpLocks noChangeShapeType="1"/>
            <a:stCxn id="36" idx="3"/>
            <a:endCxn id="30" idx="1"/>
          </p:cNvCxnSpPr>
          <p:nvPr/>
        </p:nvCxnSpPr>
        <p:spPr bwMode="auto">
          <a:xfrm flipV="1">
            <a:off x="6805043" y="4076601"/>
            <a:ext cx="668477" cy="712167"/>
          </a:xfrm>
          <a:prstGeom prst="straightConnector1">
            <a:avLst/>
          </a:prstGeom>
          <a:noFill/>
          <a:ln w="22225" cap="rnd">
            <a:solidFill>
              <a:schemeClr val="tx2">
                <a:lumMod val="60000"/>
                <a:lumOff val="40000"/>
              </a:schemeClr>
            </a:solidFill>
            <a:round/>
            <a:headEnd/>
            <a:tailEnd type="arrow" w="med" len="med"/>
          </a:ln>
        </p:spPr>
      </p:cxnSp>
      <p:cxnSp>
        <p:nvCxnSpPr>
          <p:cNvPr id="38" name="AutoShape 18"/>
          <p:cNvCxnSpPr>
            <a:cxnSpLocks noChangeShapeType="1"/>
            <a:stCxn id="36" idx="3"/>
            <a:endCxn id="33" idx="1"/>
          </p:cNvCxnSpPr>
          <p:nvPr/>
        </p:nvCxnSpPr>
        <p:spPr bwMode="auto">
          <a:xfrm>
            <a:off x="6805043" y="4788768"/>
            <a:ext cx="668477" cy="654844"/>
          </a:xfrm>
          <a:prstGeom prst="straightConnector1">
            <a:avLst/>
          </a:prstGeom>
          <a:noFill/>
          <a:ln w="22225" cap="rnd">
            <a:solidFill>
              <a:schemeClr val="tx2">
                <a:lumMod val="60000"/>
                <a:lumOff val="40000"/>
              </a:schemeClr>
            </a:solidFill>
            <a:round/>
            <a:headEnd/>
            <a:tailEnd type="arrow" w="med" len="med"/>
          </a:ln>
        </p:spPr>
      </p:cxnSp>
      <p:sp>
        <p:nvSpPr>
          <p:cNvPr id="39" name="Rectangle 20"/>
          <p:cNvSpPr>
            <a:spLocks noChangeArrowheads="1"/>
          </p:cNvSpPr>
          <p:nvPr/>
        </p:nvSpPr>
        <p:spPr bwMode="auto">
          <a:xfrm>
            <a:off x="3873000" y="2546685"/>
            <a:ext cx="2160000" cy="665695"/>
          </a:xfrm>
          <a:prstGeom prst="roundRect">
            <a:avLst/>
          </a:prstGeom>
          <a:solidFill>
            <a:schemeClr val="tx2"/>
          </a:solidFill>
          <a:ln w="28575">
            <a:solidFill>
              <a:schemeClr val="tx2">
                <a:lumMod val="60000"/>
                <a:lumOff val="40000"/>
              </a:schemeClr>
            </a:solidFill>
            <a:miter lim="800000"/>
            <a:headEnd/>
            <a:tailEnd/>
          </a:ln>
        </p:spPr>
        <p:txBody>
          <a:bodyPr wrap="none" anchor="ctr"/>
          <a:lstStyle/>
          <a:p>
            <a:pPr algn="ctr" eaLnBrk="0" hangingPunct="0"/>
            <a:r>
              <a:rPr lang="en-GB" sz="2000" dirty="0" smtClean="0">
                <a:solidFill>
                  <a:schemeClr val="bg1"/>
                </a:solidFill>
                <a:cs typeface="Arial" charset="0"/>
              </a:rPr>
              <a:t>s</a:t>
            </a:r>
            <a:r>
              <a:rPr lang="en-GB" sz="2000" b="0" dirty="0" smtClean="0">
                <a:solidFill>
                  <a:schemeClr val="bg1"/>
                </a:solidFill>
                <a:cs typeface="Arial" charset="0"/>
              </a:rPr>
              <a:t>tate-space </a:t>
            </a:r>
            <a:endParaRPr lang="en-GB" sz="2000" b="0" dirty="0">
              <a:solidFill>
                <a:schemeClr val="bg1"/>
              </a:solidFill>
              <a:cs typeface="Arial" charset="0"/>
            </a:endParaRPr>
          </a:p>
          <a:p>
            <a:pPr algn="ctr" eaLnBrk="0" hangingPunct="0"/>
            <a:r>
              <a:rPr lang="en-GB" sz="2000" b="0" dirty="0" smtClean="0">
                <a:solidFill>
                  <a:schemeClr val="bg1"/>
                </a:solidFill>
                <a:cs typeface="Arial" charset="0"/>
              </a:rPr>
              <a:t>model</a:t>
            </a:r>
            <a:endParaRPr lang="el-GR" sz="2000" b="0" dirty="0">
              <a:solidFill>
                <a:schemeClr val="bg1"/>
              </a:solidFill>
              <a:cs typeface="Arial" charset="0"/>
            </a:endParaRPr>
          </a:p>
        </p:txBody>
      </p:sp>
      <p:cxnSp>
        <p:nvCxnSpPr>
          <p:cNvPr id="40" name="AutoShape 23"/>
          <p:cNvCxnSpPr>
            <a:cxnSpLocks noChangeShapeType="1"/>
            <a:stCxn id="31" idx="2"/>
            <a:endCxn id="39" idx="0"/>
          </p:cNvCxnSpPr>
          <p:nvPr/>
        </p:nvCxnSpPr>
        <p:spPr bwMode="auto">
          <a:xfrm>
            <a:off x="3152680" y="1843881"/>
            <a:ext cx="1800320" cy="702804"/>
          </a:xfrm>
          <a:prstGeom prst="straightConnector1">
            <a:avLst/>
          </a:prstGeom>
          <a:noFill/>
          <a:ln w="22225" cap="rnd">
            <a:solidFill>
              <a:schemeClr val="tx2">
                <a:lumMod val="60000"/>
                <a:lumOff val="40000"/>
              </a:schemeClr>
            </a:solidFill>
            <a:round/>
            <a:headEnd/>
            <a:tailEnd type="arrow" w="med" len="med"/>
          </a:ln>
        </p:spPr>
      </p:cxnSp>
      <p:cxnSp>
        <p:nvCxnSpPr>
          <p:cNvPr id="41" name="AutoShape 24"/>
          <p:cNvCxnSpPr>
            <a:cxnSpLocks noChangeShapeType="1"/>
            <a:stCxn id="32" idx="2"/>
            <a:endCxn id="39" idx="0"/>
          </p:cNvCxnSpPr>
          <p:nvPr/>
        </p:nvCxnSpPr>
        <p:spPr bwMode="auto">
          <a:xfrm flipH="1">
            <a:off x="4953000" y="1843881"/>
            <a:ext cx="1800320" cy="702804"/>
          </a:xfrm>
          <a:prstGeom prst="straightConnector1">
            <a:avLst/>
          </a:prstGeom>
          <a:noFill/>
          <a:ln w="22225" cap="rnd">
            <a:solidFill>
              <a:schemeClr val="tx2">
                <a:lumMod val="60000"/>
                <a:lumOff val="40000"/>
              </a:schemeClr>
            </a:solidFill>
            <a:round/>
            <a:headEnd/>
            <a:tailEnd type="arrow" w="med" len="med"/>
          </a:ln>
        </p:spPr>
      </p:cxnSp>
      <p:cxnSp>
        <p:nvCxnSpPr>
          <p:cNvPr id="42" name="AutoShape 25"/>
          <p:cNvCxnSpPr>
            <a:cxnSpLocks noChangeShapeType="1"/>
          </p:cNvCxnSpPr>
          <p:nvPr/>
        </p:nvCxnSpPr>
        <p:spPr bwMode="auto">
          <a:xfrm>
            <a:off x="4951214" y="3212380"/>
            <a:ext cx="3572" cy="920750"/>
          </a:xfrm>
          <a:prstGeom prst="straightConnector1">
            <a:avLst/>
          </a:prstGeom>
          <a:noFill/>
          <a:ln w="22225" cap="rnd">
            <a:solidFill>
              <a:schemeClr val="tx2">
                <a:lumMod val="60000"/>
                <a:lumOff val="40000"/>
              </a:schemeClr>
            </a:solidFill>
            <a:round/>
            <a:headEnd/>
            <a:tailEnd type="arrow" w="med" len="med"/>
          </a:ln>
        </p:spPr>
      </p:cxnSp>
      <p:sp>
        <p:nvSpPr>
          <p:cNvPr id="43" name="Rectangle 26"/>
          <p:cNvSpPr>
            <a:spLocks noChangeArrowheads="1"/>
          </p:cNvSpPr>
          <p:nvPr/>
        </p:nvSpPr>
        <p:spPr bwMode="auto">
          <a:xfrm>
            <a:off x="284980" y="3717032"/>
            <a:ext cx="2160000" cy="719137"/>
          </a:xfrm>
          <a:prstGeom prst="roundRect">
            <a:avLst/>
          </a:prstGeom>
          <a:solidFill>
            <a:schemeClr val="tx2">
              <a:lumMod val="20000"/>
              <a:lumOff val="80000"/>
            </a:schemeClr>
          </a:solidFill>
          <a:ln w="28575">
            <a:solidFill>
              <a:schemeClr val="tx2">
                <a:lumMod val="60000"/>
                <a:lumOff val="40000"/>
              </a:schemeClr>
            </a:solidFill>
            <a:miter lim="800000"/>
            <a:headEnd/>
            <a:tailEnd/>
          </a:ln>
        </p:spPr>
        <p:txBody>
          <a:bodyPr wrap="none" anchor="ctr"/>
          <a:lstStyle/>
          <a:p>
            <a:pPr algn="ctr" eaLnBrk="0" hangingPunct="0"/>
            <a:r>
              <a:rPr lang="en-GB" sz="2000" dirty="0">
                <a:cs typeface="Arial" charset="0"/>
              </a:rPr>
              <a:t>p</a:t>
            </a:r>
            <a:r>
              <a:rPr lang="en-GB" sz="2000" dirty="0" smtClean="0">
                <a:cs typeface="Arial" charset="0"/>
              </a:rPr>
              <a:t>riors</a:t>
            </a:r>
            <a:endParaRPr lang="el-GR" sz="2000" dirty="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de-CH" dirty="0" smtClean="0">
                <a:latin typeface="+mn-lt"/>
              </a:rPr>
              <a:t>Some useful references</a:t>
            </a:r>
            <a:endParaRPr lang="en-US" dirty="0" smtClean="0">
              <a:latin typeface="+mn-lt"/>
            </a:endParaRPr>
          </a:p>
        </p:txBody>
      </p:sp>
      <p:sp>
        <p:nvSpPr>
          <p:cNvPr id="5" name="Text Box 3"/>
          <p:cNvSpPr txBox="1">
            <a:spLocks noChangeArrowheads="1"/>
          </p:cNvSpPr>
          <p:nvPr/>
        </p:nvSpPr>
        <p:spPr bwMode="auto">
          <a:xfrm>
            <a:off x="478485" y="836614"/>
            <a:ext cx="8947502" cy="5743575"/>
          </a:xfrm>
          <a:prstGeom prst="rect">
            <a:avLst/>
          </a:prstGeom>
          <a:noFill/>
          <a:ln w="9525" algn="ctr">
            <a:noFill/>
            <a:miter lim="800000"/>
            <a:headEnd/>
            <a:tailEnd/>
          </a:ln>
        </p:spPr>
        <p:txBody>
          <a:bodyPr>
            <a:spAutoFit/>
          </a:bodyPr>
          <a:lstStyle/>
          <a:p>
            <a:pPr marL="179388" indent="-179388">
              <a:lnSpc>
                <a:spcPct val="120000"/>
              </a:lnSpc>
              <a:spcBef>
                <a:spcPct val="30000"/>
              </a:spcBef>
              <a:buFontTx/>
              <a:buChar char="•"/>
            </a:pPr>
            <a:r>
              <a:rPr lang="de-CH" sz="1800" dirty="0">
                <a:solidFill>
                  <a:srgbClr val="A50021"/>
                </a:solidFill>
                <a:cs typeface="Arial" charset="0"/>
              </a:rPr>
              <a:t>10 Simple Rules for DCM</a:t>
            </a:r>
            <a:r>
              <a:rPr lang="de-CH" sz="1800" b="0" dirty="0">
                <a:solidFill>
                  <a:srgbClr val="A50021"/>
                </a:solidFill>
                <a:cs typeface="Arial" charset="0"/>
              </a:rPr>
              <a:t> (2010). Stephan et al</a:t>
            </a:r>
            <a:r>
              <a:rPr lang="de-CH" sz="1800" b="0" i="1" dirty="0">
                <a:solidFill>
                  <a:srgbClr val="A50021"/>
                </a:solidFill>
                <a:cs typeface="Arial" charset="0"/>
              </a:rPr>
              <a:t>. NeuroImage 52</a:t>
            </a:r>
            <a:r>
              <a:rPr lang="de-CH" sz="1800" b="0" dirty="0">
                <a:solidFill>
                  <a:srgbClr val="A50021"/>
                </a:solidFill>
                <a:cs typeface="Arial" charset="0"/>
              </a:rPr>
              <a:t>.</a:t>
            </a:r>
            <a:endParaRPr lang="de-CH" sz="1800" b="0" dirty="0">
              <a:cs typeface="Arial" charset="0"/>
            </a:endParaRPr>
          </a:p>
          <a:p>
            <a:pPr marL="179388" indent="-179388">
              <a:lnSpc>
                <a:spcPct val="120000"/>
              </a:lnSpc>
              <a:spcBef>
                <a:spcPct val="30000"/>
              </a:spcBef>
              <a:buFontTx/>
              <a:buChar char="•"/>
            </a:pPr>
            <a:r>
              <a:rPr lang="de-CH" sz="1800" dirty="0">
                <a:cs typeface="Arial" charset="0"/>
              </a:rPr>
              <a:t>The first DCM paper: </a:t>
            </a:r>
            <a:r>
              <a:rPr lang="de-CH" sz="1800" b="0" dirty="0">
                <a:cs typeface="Arial" charset="0"/>
              </a:rPr>
              <a:t>Dynamic Causal Modelling (2003).  Friston et al. </a:t>
            </a:r>
            <a:r>
              <a:rPr lang="de-CH" sz="1800" b="0" i="1" dirty="0">
                <a:cs typeface="Arial" charset="0"/>
              </a:rPr>
              <a:t>NeuroImage </a:t>
            </a:r>
            <a:r>
              <a:rPr lang="de-CH" sz="1800" b="0" dirty="0">
                <a:cs typeface="Arial" charset="0"/>
              </a:rPr>
              <a:t>19:1273-1302. </a:t>
            </a:r>
          </a:p>
          <a:p>
            <a:pPr marL="179388" indent="-179388">
              <a:lnSpc>
                <a:spcPct val="120000"/>
              </a:lnSpc>
              <a:spcBef>
                <a:spcPct val="30000"/>
              </a:spcBef>
              <a:buFontTx/>
              <a:buChar char="•"/>
            </a:pPr>
            <a:r>
              <a:rPr lang="de-CH" sz="1800" dirty="0">
                <a:cs typeface="Arial" charset="0"/>
              </a:rPr>
              <a:t>Physiological validation of DCM for fMRI:</a:t>
            </a:r>
            <a:r>
              <a:rPr lang="de-CH" sz="1800" b="0" dirty="0">
                <a:cs typeface="Arial" charset="0"/>
              </a:rPr>
              <a:t> Identifying neural drivers with functional MRI: an electrophysiological validation (2008). David et al. </a:t>
            </a:r>
            <a:r>
              <a:rPr lang="de-CH" sz="1800" b="0" i="1" dirty="0">
                <a:cs typeface="Arial" charset="0"/>
              </a:rPr>
              <a:t>PLoS Biol. </a:t>
            </a:r>
            <a:r>
              <a:rPr lang="de-CH" sz="1800" b="0" dirty="0">
                <a:cs typeface="Arial" charset="0"/>
              </a:rPr>
              <a:t>6 2683–2697</a:t>
            </a:r>
          </a:p>
          <a:p>
            <a:pPr marL="179388" indent="-179388">
              <a:lnSpc>
                <a:spcPct val="120000"/>
              </a:lnSpc>
              <a:spcBef>
                <a:spcPct val="30000"/>
              </a:spcBef>
              <a:buFontTx/>
              <a:buChar char="•"/>
            </a:pPr>
            <a:r>
              <a:rPr lang="de-CH" sz="1800" dirty="0">
                <a:cs typeface="Arial" charset="0"/>
              </a:rPr>
              <a:t>Hemodynamic model:</a:t>
            </a:r>
            <a:r>
              <a:rPr lang="de-CH" sz="1800" b="0" dirty="0">
                <a:cs typeface="Arial" charset="0"/>
              </a:rPr>
              <a:t> </a:t>
            </a:r>
            <a:r>
              <a:rPr lang="en-GB" sz="1800" b="0" dirty="0">
                <a:cs typeface="Arial" charset="0"/>
              </a:rPr>
              <a:t>Comparing hemodynamic models with DCM (2007). Stephan et al. </a:t>
            </a:r>
            <a:r>
              <a:rPr lang="en-GB" sz="1800" b="0" i="1" dirty="0" err="1">
                <a:cs typeface="Arial" charset="0"/>
              </a:rPr>
              <a:t>NeuroImage</a:t>
            </a:r>
            <a:r>
              <a:rPr lang="en-GB" sz="1800" b="0" dirty="0">
                <a:cs typeface="Arial" charset="0"/>
              </a:rPr>
              <a:t> 38:387-401</a:t>
            </a:r>
            <a:endParaRPr lang="de-CH" sz="1800" b="0" dirty="0">
              <a:cs typeface="Arial" charset="0"/>
            </a:endParaRPr>
          </a:p>
          <a:p>
            <a:pPr marL="179388" indent="-179388">
              <a:lnSpc>
                <a:spcPct val="120000"/>
              </a:lnSpc>
              <a:spcBef>
                <a:spcPct val="30000"/>
              </a:spcBef>
              <a:buFontTx/>
              <a:buChar char="•"/>
            </a:pPr>
            <a:r>
              <a:rPr lang="de-CH" sz="1800" dirty="0">
                <a:cs typeface="Arial" charset="0"/>
              </a:rPr>
              <a:t>Nonlinear DCM:</a:t>
            </a:r>
            <a:r>
              <a:rPr lang="de-CH" sz="1800" b="0" dirty="0">
                <a:cs typeface="Arial" charset="0"/>
              </a:rPr>
              <a:t>Nonlinear Dynamic Causal Models for FMRI (2008). Stephan et al. </a:t>
            </a:r>
            <a:r>
              <a:rPr lang="de-CH" sz="1800" b="0" i="1" dirty="0">
                <a:cs typeface="Arial" charset="0"/>
              </a:rPr>
              <a:t>NeuroImage</a:t>
            </a:r>
            <a:r>
              <a:rPr lang="de-CH" sz="1800" b="0" dirty="0">
                <a:cs typeface="Arial" charset="0"/>
              </a:rPr>
              <a:t> 42:649-662</a:t>
            </a:r>
          </a:p>
          <a:p>
            <a:pPr marL="179388" indent="-179388">
              <a:lnSpc>
                <a:spcPct val="120000"/>
              </a:lnSpc>
              <a:spcBef>
                <a:spcPct val="30000"/>
              </a:spcBef>
              <a:buFontTx/>
              <a:buChar char="•"/>
            </a:pPr>
            <a:r>
              <a:rPr lang="de-CH" sz="1800" dirty="0">
                <a:cs typeface="Arial" charset="0"/>
              </a:rPr>
              <a:t>Two-state DCM: </a:t>
            </a:r>
            <a:r>
              <a:rPr lang="de-CH" sz="1800" b="0" dirty="0">
                <a:cs typeface="Arial" charset="0"/>
              </a:rPr>
              <a:t>Dynamic causal modelling for fMRI: A two-state model (2008). Marreiros et al. </a:t>
            </a:r>
            <a:r>
              <a:rPr lang="de-CH" sz="1800" b="0" i="1" dirty="0">
                <a:cs typeface="Arial" charset="0"/>
              </a:rPr>
              <a:t>NeuroImage</a:t>
            </a:r>
            <a:r>
              <a:rPr lang="de-CH" sz="1800" b="0" dirty="0">
                <a:cs typeface="Arial" charset="0"/>
              </a:rPr>
              <a:t> 39:269-278</a:t>
            </a:r>
            <a:endParaRPr lang="de-CH" sz="1800" dirty="0">
              <a:cs typeface="Arial" charset="0"/>
            </a:endParaRPr>
          </a:p>
          <a:p>
            <a:pPr marL="179388" indent="-179388">
              <a:lnSpc>
                <a:spcPct val="120000"/>
              </a:lnSpc>
              <a:spcBef>
                <a:spcPct val="30000"/>
              </a:spcBef>
              <a:buFontTx/>
              <a:buChar char="•"/>
            </a:pPr>
            <a:r>
              <a:rPr lang="de-CH" sz="1800" dirty="0">
                <a:cs typeface="Arial" charset="0"/>
              </a:rPr>
              <a:t>Stochastic DCM: </a:t>
            </a:r>
            <a:r>
              <a:rPr lang="en-GB" sz="1800" b="0" dirty="0"/>
              <a:t>Generalised filtering and stochastic DCM for </a:t>
            </a:r>
            <a:r>
              <a:rPr lang="en-GB" sz="1800" b="0" dirty="0" err="1"/>
              <a:t>fMRI</a:t>
            </a:r>
            <a:r>
              <a:rPr lang="en-GB" sz="1800" b="0" dirty="0"/>
              <a:t> (2011). </a:t>
            </a:r>
            <a:r>
              <a:rPr lang="de-CH" sz="1800" b="0" dirty="0">
                <a:cs typeface="Arial" charset="0"/>
              </a:rPr>
              <a:t>Li et al. </a:t>
            </a:r>
            <a:r>
              <a:rPr lang="de-CH" sz="1800" b="0" i="1" dirty="0">
                <a:cs typeface="Arial" charset="0"/>
              </a:rPr>
              <a:t>NeuroImage </a:t>
            </a:r>
            <a:r>
              <a:rPr lang="de-CH" sz="1800" b="0" dirty="0">
                <a:cs typeface="Arial" charset="0"/>
              </a:rPr>
              <a:t>58:442-457.</a:t>
            </a:r>
          </a:p>
          <a:p>
            <a:pPr marL="179388" indent="-179388">
              <a:lnSpc>
                <a:spcPct val="120000"/>
              </a:lnSpc>
              <a:spcBef>
                <a:spcPct val="30000"/>
              </a:spcBef>
              <a:buFontTx/>
              <a:buChar char="•"/>
            </a:pPr>
            <a:r>
              <a:rPr lang="de-CH" sz="1800" dirty="0">
                <a:cs typeface="Arial" charset="0"/>
              </a:rPr>
              <a:t>Bayesian model comparison: </a:t>
            </a:r>
            <a:r>
              <a:rPr lang="de-CH" sz="1800" b="0" dirty="0">
                <a:cs typeface="Arial" charset="0"/>
              </a:rPr>
              <a:t>Comparing families of dynamic causal models (2010). Penny et al. </a:t>
            </a:r>
            <a:r>
              <a:rPr lang="de-CH" sz="1800" b="0" i="1" dirty="0">
                <a:cs typeface="Arial" charset="0"/>
              </a:rPr>
              <a:t>PLoS Comput Biol. </a:t>
            </a:r>
            <a:r>
              <a:rPr lang="de-CH" sz="1800" b="0" dirty="0">
                <a:cs typeface="Arial" charset="0"/>
              </a:rPr>
              <a:t>6(3):e1000709.</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Thank you</a:t>
            </a:r>
            <a:endParaRPr lang="en-GB" dirty="0"/>
          </a:p>
        </p:txBody>
      </p:sp>
      <p:pic>
        <p:nvPicPr>
          <p:cNvPr id="171010" name="Picture 2" descr="https://encrypted-tbn1.gstatic.com/images?q=tbn:ANd9GcReyL0K-7yOCFOFflxZ9MPYPoLrQytzPveMQ19GLAsxcs7mEorg"/>
          <p:cNvPicPr>
            <a:picLocks noChangeAspect="1" noChangeArrowheads="1"/>
          </p:cNvPicPr>
          <p:nvPr/>
        </p:nvPicPr>
        <p:blipFill>
          <a:blip r:embed="rId2"/>
          <a:srcRect/>
          <a:stretch>
            <a:fillRect/>
          </a:stretch>
        </p:blipFill>
        <p:spPr bwMode="auto">
          <a:xfrm>
            <a:off x="5805788" y="2780928"/>
            <a:ext cx="2352547" cy="273709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Regions: location of nodes</a:t>
            </a:r>
          </a:p>
          <a:p>
            <a:pPr lvl="1"/>
            <a:r>
              <a:rPr lang="en-US" dirty="0" smtClean="0"/>
              <a:t>Probabilistic </a:t>
            </a:r>
            <a:r>
              <a:rPr lang="en-US" dirty="0" err="1" smtClean="0"/>
              <a:t>cytoarchitectonic</a:t>
            </a:r>
            <a:r>
              <a:rPr lang="en-US" dirty="0" smtClean="0"/>
              <a:t> atlas (SPM)</a:t>
            </a:r>
          </a:p>
          <a:p>
            <a:pPr lvl="1"/>
            <a:r>
              <a:rPr lang="en-US" dirty="0" smtClean="0"/>
              <a:t>Individual anatomical masks (FSL first)</a:t>
            </a:r>
          </a:p>
          <a:p>
            <a:endParaRPr lang="en-US" dirty="0" smtClean="0"/>
          </a:p>
          <a:p>
            <a:r>
              <a:rPr lang="en-US" dirty="0" smtClean="0"/>
              <a:t>Connections</a:t>
            </a:r>
          </a:p>
          <a:p>
            <a:pPr lvl="1"/>
            <a:r>
              <a:rPr lang="en-US" dirty="0" smtClean="0"/>
              <a:t>Tract tracing studies in monkeys</a:t>
            </a:r>
          </a:p>
          <a:p>
            <a:pPr lvl="1"/>
            <a:r>
              <a:rPr lang="en-US" dirty="0" smtClean="0"/>
              <a:t>Human DTI data to inform priors on connections (Stephan et al. 2009)</a:t>
            </a:r>
          </a:p>
          <a:p>
            <a:pPr lvl="2"/>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Use anatomical info and computational models to refine DCMs </a:t>
            </a:r>
            <a:endParaRPr lang="en-US" dirty="0"/>
          </a:p>
        </p:txBody>
      </p:sp>
      <p:sp>
        <p:nvSpPr>
          <p:cNvPr id="4" name="TextBox 3"/>
          <p:cNvSpPr txBox="1"/>
          <p:nvPr/>
        </p:nvSpPr>
        <p:spPr>
          <a:xfrm>
            <a:off x="9057456" y="-27384"/>
            <a:ext cx="848544" cy="830997"/>
          </a:xfrm>
          <a:prstGeom prst="rect">
            <a:avLst/>
          </a:prstGeom>
          <a:solidFill>
            <a:schemeClr val="tx2"/>
          </a:solidFill>
        </p:spPr>
        <p:txBody>
          <a:bodyPr wrap="square" rtlCol="0">
            <a:spAutoFit/>
          </a:bodyPr>
          <a:lstStyle/>
          <a:p>
            <a:pPr algn="ctr"/>
            <a:r>
              <a:rPr lang="en-GB" sz="4800" dirty="0" smtClean="0">
                <a:solidFill>
                  <a:schemeClr val="bg1"/>
                </a:solidFill>
              </a:rPr>
              <a:t>9</a:t>
            </a:r>
            <a:endParaRPr lang="en-GB" dirty="0">
              <a:solidFill>
                <a:schemeClr val="bg1"/>
              </a:solidFill>
            </a:endParaRPr>
          </a:p>
        </p:txBody>
      </p:sp>
      <p:grpSp>
        <p:nvGrpSpPr>
          <p:cNvPr id="5" name="Group 43"/>
          <p:cNvGrpSpPr>
            <a:grpSpLocks noChangeAspect="1"/>
          </p:cNvGrpSpPr>
          <p:nvPr/>
        </p:nvGrpSpPr>
        <p:grpSpPr bwMode="auto">
          <a:xfrm>
            <a:off x="3224808" y="4551317"/>
            <a:ext cx="2495583" cy="1830011"/>
            <a:chOff x="3772" y="388"/>
            <a:chExt cx="2021" cy="1482"/>
          </a:xfrm>
        </p:grpSpPr>
        <p:sp>
          <p:nvSpPr>
            <p:cNvPr id="33" name="Oval 44"/>
            <p:cNvSpPr>
              <a:spLocks noChangeArrowheads="1"/>
            </p:cNvSpPr>
            <p:nvPr/>
          </p:nvSpPr>
          <p:spPr bwMode="auto">
            <a:xfrm>
              <a:off x="4599" y="619"/>
              <a:ext cx="210" cy="386"/>
            </a:xfrm>
            <a:prstGeom prst="ellipse">
              <a:avLst/>
            </a:prstGeom>
            <a:noFill/>
            <a:ln w="3175" algn="ctr">
              <a:noFill/>
              <a:round/>
              <a:headEnd/>
              <a:tailEnd/>
            </a:ln>
            <a:effectLst/>
          </p:spPr>
          <p:txBody>
            <a:bodyPr wrap="none" anchor="ctr">
              <a:spAutoFit/>
            </a:bodyPr>
            <a:lstStyle/>
            <a:p>
              <a:endParaRPr lang="en-US" sz="1600">
                <a:solidFill>
                  <a:srgbClr val="000000"/>
                </a:solidFill>
              </a:endParaRPr>
            </a:p>
          </p:txBody>
        </p:sp>
        <p:cxnSp>
          <p:nvCxnSpPr>
            <p:cNvPr id="34" name="AutoShape 46"/>
            <p:cNvCxnSpPr>
              <a:cxnSpLocks noChangeShapeType="1"/>
              <a:stCxn id="50" idx="4"/>
              <a:endCxn id="53" idx="0"/>
            </p:cNvCxnSpPr>
            <p:nvPr/>
          </p:nvCxnSpPr>
          <p:spPr bwMode="auto">
            <a:xfrm>
              <a:off x="4328" y="917"/>
              <a:ext cx="4" cy="491"/>
            </a:xfrm>
            <a:prstGeom prst="straightConnector1">
              <a:avLst/>
            </a:prstGeom>
            <a:noFill/>
            <a:ln w="38100">
              <a:solidFill>
                <a:schemeClr val="tx1"/>
              </a:solidFill>
              <a:round/>
              <a:headEnd/>
              <a:tailEnd/>
            </a:ln>
            <a:effectLst/>
          </p:spPr>
        </p:cxnSp>
        <p:grpSp>
          <p:nvGrpSpPr>
            <p:cNvPr id="6" name="Group 47"/>
            <p:cNvGrpSpPr>
              <a:grpSpLocks/>
            </p:cNvGrpSpPr>
            <p:nvPr/>
          </p:nvGrpSpPr>
          <p:grpSpPr bwMode="auto">
            <a:xfrm>
              <a:off x="4102" y="1371"/>
              <a:ext cx="453" cy="461"/>
              <a:chOff x="409" y="3119"/>
              <a:chExt cx="453" cy="461"/>
            </a:xfrm>
          </p:grpSpPr>
          <p:sp>
            <p:nvSpPr>
              <p:cNvPr id="52" name="Oval 48"/>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sz="1600">
                  <a:solidFill>
                    <a:srgbClr val="000000"/>
                  </a:solidFill>
                </a:endParaRPr>
              </a:p>
            </p:txBody>
          </p:sp>
          <p:sp>
            <p:nvSpPr>
              <p:cNvPr id="53" name="Text Box 49"/>
              <p:cNvSpPr txBox="1">
                <a:spLocks noChangeArrowheads="1"/>
              </p:cNvSpPr>
              <p:nvPr/>
            </p:nvSpPr>
            <p:spPr bwMode="auto">
              <a:xfrm>
                <a:off x="464" y="3156"/>
                <a:ext cx="348" cy="424"/>
              </a:xfrm>
              <a:prstGeom prst="rect">
                <a:avLst/>
              </a:prstGeom>
              <a:noFill/>
              <a:ln w="9525">
                <a:noFill/>
                <a:miter lim="800000"/>
                <a:headEnd/>
                <a:tailEnd/>
              </a:ln>
              <a:effectLst/>
            </p:spPr>
            <p:txBody>
              <a:bodyPr wrap="none">
                <a:spAutoFit/>
              </a:bodyPr>
              <a:lstStyle/>
              <a:p>
                <a:pPr algn="ctr" eaLnBrk="0" hangingPunct="0"/>
                <a:r>
                  <a:rPr lang="de-DE" sz="1400">
                    <a:solidFill>
                      <a:srgbClr val="000000"/>
                    </a:solidFill>
                  </a:rPr>
                  <a:t>LG</a:t>
                </a:r>
              </a:p>
              <a:p>
                <a:pPr algn="ctr" eaLnBrk="0" hangingPunct="0"/>
                <a:r>
                  <a:rPr lang="de-DE" sz="1400">
                    <a:solidFill>
                      <a:srgbClr val="000000"/>
                    </a:solidFill>
                  </a:rPr>
                  <a:t>left</a:t>
                </a:r>
              </a:p>
            </p:txBody>
          </p:sp>
        </p:grpSp>
        <p:sp>
          <p:nvSpPr>
            <p:cNvPr id="36" name="Oval 50"/>
            <p:cNvSpPr>
              <a:spLocks noChangeAspect="1" noChangeArrowheads="1"/>
            </p:cNvSpPr>
            <p:nvPr/>
          </p:nvSpPr>
          <p:spPr bwMode="auto">
            <a:xfrm>
              <a:off x="5009" y="1372"/>
              <a:ext cx="454"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sz="1600">
                <a:solidFill>
                  <a:srgbClr val="000000"/>
                </a:solidFill>
              </a:endParaRPr>
            </a:p>
          </p:txBody>
        </p:sp>
        <p:sp>
          <p:nvSpPr>
            <p:cNvPr id="37" name="Text Box 51"/>
            <p:cNvSpPr txBox="1">
              <a:spLocks noChangeArrowheads="1"/>
            </p:cNvSpPr>
            <p:nvPr/>
          </p:nvSpPr>
          <p:spPr bwMode="auto">
            <a:xfrm>
              <a:off x="5024" y="1407"/>
              <a:ext cx="427" cy="424"/>
            </a:xfrm>
            <a:prstGeom prst="rect">
              <a:avLst/>
            </a:prstGeom>
            <a:noFill/>
            <a:ln w="9525">
              <a:noFill/>
              <a:miter lim="800000"/>
              <a:headEnd/>
              <a:tailEnd/>
            </a:ln>
            <a:effectLst/>
          </p:spPr>
          <p:txBody>
            <a:bodyPr wrap="none">
              <a:spAutoFit/>
            </a:bodyPr>
            <a:lstStyle/>
            <a:p>
              <a:pPr algn="ctr" eaLnBrk="0" hangingPunct="0"/>
              <a:r>
                <a:rPr lang="de-DE" sz="1400" dirty="0">
                  <a:solidFill>
                    <a:srgbClr val="000000"/>
                  </a:solidFill>
                </a:rPr>
                <a:t>LG</a:t>
              </a:r>
            </a:p>
            <a:p>
              <a:pPr algn="ctr" eaLnBrk="0" hangingPunct="0"/>
              <a:r>
                <a:rPr lang="de-DE" sz="1400" dirty="0">
                  <a:solidFill>
                    <a:srgbClr val="000000"/>
                  </a:solidFill>
                </a:rPr>
                <a:t>right</a:t>
              </a:r>
            </a:p>
          </p:txBody>
        </p:sp>
        <p:sp>
          <p:nvSpPr>
            <p:cNvPr id="38" name="Oval 52"/>
            <p:cNvSpPr>
              <a:spLocks noChangeAspect="1" noChangeArrowheads="1"/>
            </p:cNvSpPr>
            <p:nvPr/>
          </p:nvSpPr>
          <p:spPr bwMode="auto">
            <a:xfrm>
              <a:off x="5009" y="464"/>
              <a:ext cx="454"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sz="1600">
                <a:solidFill>
                  <a:srgbClr val="000000"/>
                </a:solidFill>
              </a:endParaRPr>
            </a:p>
          </p:txBody>
        </p:sp>
        <p:sp>
          <p:nvSpPr>
            <p:cNvPr id="39" name="Text Box 53"/>
            <p:cNvSpPr txBox="1">
              <a:spLocks noChangeArrowheads="1"/>
            </p:cNvSpPr>
            <p:nvPr/>
          </p:nvSpPr>
          <p:spPr bwMode="auto">
            <a:xfrm>
              <a:off x="5018" y="501"/>
              <a:ext cx="427" cy="424"/>
            </a:xfrm>
            <a:prstGeom prst="rect">
              <a:avLst/>
            </a:prstGeom>
            <a:noFill/>
            <a:ln w="9525">
              <a:noFill/>
              <a:miter lim="800000"/>
              <a:headEnd/>
              <a:tailEnd/>
            </a:ln>
            <a:effectLst/>
          </p:spPr>
          <p:txBody>
            <a:bodyPr wrap="none">
              <a:spAutoFit/>
            </a:bodyPr>
            <a:lstStyle/>
            <a:p>
              <a:pPr algn="ctr" eaLnBrk="0" hangingPunct="0"/>
              <a:r>
                <a:rPr lang="de-DE" sz="1400" dirty="0">
                  <a:solidFill>
                    <a:srgbClr val="000000"/>
                  </a:solidFill>
                </a:rPr>
                <a:t>FG</a:t>
              </a:r>
            </a:p>
            <a:p>
              <a:pPr algn="ctr" eaLnBrk="0" hangingPunct="0"/>
              <a:r>
                <a:rPr lang="de-DE" sz="1400" dirty="0">
                  <a:solidFill>
                    <a:srgbClr val="000000"/>
                  </a:solidFill>
                </a:rPr>
                <a:t>right</a:t>
              </a:r>
            </a:p>
          </p:txBody>
        </p:sp>
        <p:grpSp>
          <p:nvGrpSpPr>
            <p:cNvPr id="7" name="Group 54"/>
            <p:cNvGrpSpPr>
              <a:grpSpLocks/>
            </p:cNvGrpSpPr>
            <p:nvPr/>
          </p:nvGrpSpPr>
          <p:grpSpPr bwMode="auto">
            <a:xfrm>
              <a:off x="4102" y="464"/>
              <a:ext cx="452" cy="461"/>
              <a:chOff x="841" y="3119"/>
              <a:chExt cx="453" cy="461"/>
            </a:xfrm>
          </p:grpSpPr>
          <p:sp>
            <p:nvSpPr>
              <p:cNvPr id="50" name="Oval 5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sz="1600">
                  <a:solidFill>
                    <a:srgbClr val="000000"/>
                  </a:solidFill>
                </a:endParaRPr>
              </a:p>
            </p:txBody>
          </p:sp>
          <p:sp>
            <p:nvSpPr>
              <p:cNvPr id="51" name="Text Box 56"/>
              <p:cNvSpPr txBox="1">
                <a:spLocks noChangeArrowheads="1"/>
              </p:cNvSpPr>
              <p:nvPr/>
            </p:nvSpPr>
            <p:spPr bwMode="auto">
              <a:xfrm>
                <a:off x="892" y="3156"/>
                <a:ext cx="349" cy="424"/>
              </a:xfrm>
              <a:prstGeom prst="rect">
                <a:avLst/>
              </a:prstGeom>
              <a:noFill/>
              <a:ln w="9525">
                <a:noFill/>
                <a:miter lim="800000"/>
                <a:headEnd/>
                <a:tailEnd/>
              </a:ln>
              <a:effectLst/>
            </p:spPr>
            <p:txBody>
              <a:bodyPr wrap="none">
                <a:spAutoFit/>
              </a:bodyPr>
              <a:lstStyle/>
              <a:p>
                <a:pPr algn="ctr" eaLnBrk="0" hangingPunct="0"/>
                <a:r>
                  <a:rPr lang="de-DE" sz="1400" dirty="0" smtClean="0">
                    <a:solidFill>
                      <a:srgbClr val="000000"/>
                    </a:solidFill>
                  </a:rPr>
                  <a:t>FG</a:t>
                </a:r>
              </a:p>
              <a:p>
                <a:pPr algn="ctr" eaLnBrk="0" hangingPunct="0"/>
                <a:r>
                  <a:rPr lang="de-DE" sz="1400" dirty="0" smtClean="0">
                    <a:solidFill>
                      <a:srgbClr val="000000"/>
                    </a:solidFill>
                  </a:rPr>
                  <a:t>left</a:t>
                </a:r>
                <a:endParaRPr lang="de-DE" sz="1400" dirty="0">
                  <a:solidFill>
                    <a:srgbClr val="000000"/>
                  </a:solidFill>
                </a:endParaRPr>
              </a:p>
            </p:txBody>
          </p:sp>
        </p:grpSp>
        <p:cxnSp>
          <p:nvCxnSpPr>
            <p:cNvPr id="41" name="AutoShape 57"/>
            <p:cNvCxnSpPr>
              <a:cxnSpLocks noChangeShapeType="1"/>
              <a:stCxn id="38" idx="2"/>
              <a:endCxn id="50" idx="6"/>
            </p:cNvCxnSpPr>
            <p:nvPr/>
          </p:nvCxnSpPr>
          <p:spPr bwMode="auto">
            <a:xfrm flipH="1">
              <a:off x="4554" y="691"/>
              <a:ext cx="455" cy="0"/>
            </a:xfrm>
            <a:prstGeom prst="straightConnector1">
              <a:avLst/>
            </a:prstGeom>
            <a:noFill/>
            <a:ln w="19050">
              <a:solidFill>
                <a:schemeClr val="tx1"/>
              </a:solidFill>
              <a:round/>
              <a:headEnd/>
              <a:tailEnd/>
            </a:ln>
            <a:effectLst/>
          </p:spPr>
        </p:cxnSp>
        <p:sp>
          <p:nvSpPr>
            <p:cNvPr id="42" name="Oval 58"/>
            <p:cNvSpPr>
              <a:spLocks noChangeArrowheads="1"/>
            </p:cNvSpPr>
            <p:nvPr/>
          </p:nvSpPr>
          <p:spPr bwMode="auto">
            <a:xfrm>
              <a:off x="4603" y="388"/>
              <a:ext cx="210" cy="386"/>
            </a:xfrm>
            <a:prstGeom prst="ellipse">
              <a:avLst/>
            </a:prstGeom>
            <a:noFill/>
            <a:ln w="3175" algn="ctr">
              <a:noFill/>
              <a:round/>
              <a:headEnd/>
              <a:tailEnd/>
            </a:ln>
            <a:effectLst/>
          </p:spPr>
          <p:txBody>
            <a:bodyPr wrap="none" anchor="ctr">
              <a:spAutoFit/>
            </a:bodyPr>
            <a:lstStyle/>
            <a:p>
              <a:endParaRPr lang="en-US" sz="1600">
                <a:solidFill>
                  <a:srgbClr val="000000"/>
                </a:solidFill>
              </a:endParaRPr>
            </a:p>
          </p:txBody>
        </p:sp>
        <p:cxnSp>
          <p:nvCxnSpPr>
            <p:cNvPr id="43" name="AutoShape 59"/>
            <p:cNvCxnSpPr>
              <a:cxnSpLocks noChangeShapeType="1"/>
              <a:stCxn id="38" idx="4"/>
              <a:endCxn id="36" idx="0"/>
            </p:cNvCxnSpPr>
            <p:nvPr/>
          </p:nvCxnSpPr>
          <p:spPr bwMode="auto">
            <a:xfrm>
              <a:off x="5236" y="917"/>
              <a:ext cx="0" cy="455"/>
            </a:xfrm>
            <a:prstGeom prst="straightConnector1">
              <a:avLst/>
            </a:prstGeom>
            <a:noFill/>
            <a:ln w="76200">
              <a:solidFill>
                <a:schemeClr val="tx1"/>
              </a:solidFill>
              <a:round/>
              <a:headEnd/>
              <a:tailEnd/>
            </a:ln>
            <a:effectLst/>
          </p:spPr>
        </p:cxnSp>
        <p:cxnSp>
          <p:nvCxnSpPr>
            <p:cNvPr id="44" name="AutoShape 60"/>
            <p:cNvCxnSpPr>
              <a:cxnSpLocks noChangeShapeType="1"/>
              <a:stCxn id="36" idx="2"/>
              <a:endCxn id="52" idx="6"/>
            </p:cNvCxnSpPr>
            <p:nvPr/>
          </p:nvCxnSpPr>
          <p:spPr bwMode="auto">
            <a:xfrm flipH="1" flipV="1">
              <a:off x="4555" y="1598"/>
              <a:ext cx="454" cy="1"/>
            </a:xfrm>
            <a:prstGeom prst="straightConnector1">
              <a:avLst/>
            </a:prstGeom>
            <a:noFill/>
            <a:ln w="57150">
              <a:solidFill>
                <a:schemeClr val="tx1"/>
              </a:solidFill>
              <a:round/>
              <a:headEnd/>
              <a:tailEnd/>
            </a:ln>
            <a:effectLst/>
          </p:spPr>
        </p:cxnSp>
        <p:graphicFrame>
          <p:nvGraphicFramePr>
            <p:cNvPr id="45" name="Object 61"/>
            <p:cNvGraphicFramePr>
              <a:graphicFrameLocks noChangeAspect="1"/>
            </p:cNvGraphicFramePr>
            <p:nvPr/>
          </p:nvGraphicFramePr>
          <p:xfrm>
            <a:off x="3772" y="1075"/>
            <a:ext cx="480" cy="144"/>
          </p:xfrm>
          <a:graphic>
            <a:graphicData uri="http://schemas.openxmlformats.org/presentationml/2006/ole">
              <mc:AlternateContent xmlns:mc="http://schemas.openxmlformats.org/markup-compatibility/2006">
                <mc:Choice xmlns:v="urn:schemas-microsoft-com:vml" Requires="v">
                  <p:oleObj spid="_x0000_s162885" name="Equation" r:id="rId4" imgW="761669" imgH="228501" progId="">
                    <p:embed/>
                  </p:oleObj>
                </mc:Choice>
                <mc:Fallback>
                  <p:oleObj name="Equation" r:id="rId4" imgW="761669" imgH="22850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2" y="1075"/>
                          <a:ext cx="480"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62"/>
            <p:cNvGraphicFramePr>
              <a:graphicFrameLocks noChangeAspect="1"/>
            </p:cNvGraphicFramePr>
            <p:nvPr/>
          </p:nvGraphicFramePr>
          <p:xfrm>
            <a:off x="4567" y="481"/>
            <a:ext cx="440" cy="144"/>
          </p:xfrm>
          <a:graphic>
            <a:graphicData uri="http://schemas.openxmlformats.org/presentationml/2006/ole">
              <mc:AlternateContent xmlns:mc="http://schemas.openxmlformats.org/markup-compatibility/2006">
                <mc:Choice xmlns:v="urn:schemas-microsoft-com:vml" Requires="v">
                  <p:oleObj spid="_x0000_s162886" name="Equation" r:id="rId6" imgW="698500" imgH="228600" progId="">
                    <p:embed/>
                  </p:oleObj>
                </mc:Choice>
                <mc:Fallback>
                  <p:oleObj name="Equation" r:id="rId6" imgW="698500" imgH="2286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 y="481"/>
                          <a:ext cx="440"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63"/>
            <p:cNvGraphicFramePr>
              <a:graphicFrameLocks noChangeAspect="1"/>
            </p:cNvGraphicFramePr>
            <p:nvPr/>
          </p:nvGraphicFramePr>
          <p:xfrm>
            <a:off x="5297" y="1063"/>
            <a:ext cx="496" cy="144"/>
          </p:xfrm>
          <a:graphic>
            <a:graphicData uri="http://schemas.openxmlformats.org/presentationml/2006/ole">
              <mc:AlternateContent xmlns:mc="http://schemas.openxmlformats.org/markup-compatibility/2006">
                <mc:Choice xmlns:v="urn:schemas-microsoft-com:vml" Requires="v">
                  <p:oleObj spid="_x0000_s162887" name="Equation" r:id="rId8" imgW="787400" imgH="228600" progId="">
                    <p:embed/>
                  </p:oleObj>
                </mc:Choice>
                <mc:Fallback>
                  <p:oleObj name="Equation" r:id="rId8" imgW="787400" imgH="22860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7" y="1063"/>
                          <a:ext cx="496"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64"/>
            <p:cNvGraphicFramePr>
              <a:graphicFrameLocks noChangeAspect="1"/>
            </p:cNvGraphicFramePr>
            <p:nvPr/>
          </p:nvGraphicFramePr>
          <p:xfrm>
            <a:off x="4550" y="1726"/>
            <a:ext cx="488" cy="144"/>
          </p:xfrm>
          <a:graphic>
            <a:graphicData uri="http://schemas.openxmlformats.org/presentationml/2006/ole">
              <mc:AlternateContent xmlns:mc="http://schemas.openxmlformats.org/markup-compatibility/2006">
                <mc:Choice xmlns:v="urn:schemas-microsoft-com:vml" Requires="v">
                  <p:oleObj spid="_x0000_s162888" name="Equation" r:id="rId10" imgW="774364" imgH="228501" progId="">
                    <p:embed/>
                  </p:oleObj>
                </mc:Choice>
                <mc:Fallback>
                  <p:oleObj name="Equation" r:id="rId10" imgW="774364" imgH="228501"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0" y="1726"/>
                          <a:ext cx="488"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54" name="Picture 7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257409" y="4159013"/>
            <a:ext cx="3448119" cy="2438339"/>
          </a:xfrm>
          <a:prstGeom prst="rect">
            <a:avLst/>
          </a:prstGeom>
          <a:noFill/>
          <a:ln w="9525" algn="ctr">
            <a:noFill/>
            <a:miter lim="800000"/>
            <a:headEnd/>
            <a:tailEnd/>
          </a:ln>
          <a:effectLst/>
        </p:spPr>
      </p:pic>
      <p:sp>
        <p:nvSpPr>
          <p:cNvPr id="55" name="Text Box 72"/>
          <p:cNvSpPr txBox="1">
            <a:spLocks noChangeArrowheads="1"/>
          </p:cNvSpPr>
          <p:nvPr/>
        </p:nvSpPr>
        <p:spPr bwMode="auto">
          <a:xfrm>
            <a:off x="6305601" y="3861048"/>
            <a:ext cx="2952328" cy="646331"/>
          </a:xfrm>
          <a:prstGeom prst="rect">
            <a:avLst/>
          </a:prstGeom>
          <a:solidFill>
            <a:schemeClr val="bg1"/>
          </a:solidFill>
          <a:ln w="9525" algn="ctr">
            <a:noFill/>
            <a:miter lim="800000"/>
            <a:headEnd/>
            <a:tailEnd/>
          </a:ln>
          <a:effectLst/>
        </p:spPr>
        <p:txBody>
          <a:bodyPr wrap="square">
            <a:spAutoFit/>
          </a:bodyPr>
          <a:lstStyle/>
          <a:p>
            <a:pPr marL="269875" indent="-269875"/>
            <a:r>
              <a:rPr lang="de-CH" b="1" dirty="0" smtClean="0">
                <a:solidFill>
                  <a:schemeClr val="accent1"/>
                </a:solidFill>
              </a:rPr>
              <a:t>	connection-specific </a:t>
            </a:r>
            <a:r>
              <a:rPr lang="de-CH" b="1" dirty="0">
                <a:solidFill>
                  <a:schemeClr val="accent1"/>
                </a:solidFill>
              </a:rPr>
              <a:t>priors for coupling </a:t>
            </a:r>
            <a:r>
              <a:rPr lang="de-CH" b="1" dirty="0" smtClean="0">
                <a:solidFill>
                  <a:schemeClr val="accent1"/>
                </a:solidFill>
              </a:rPr>
              <a:t>params</a:t>
            </a:r>
            <a:endParaRPr lang="en-US" b="1" dirty="0">
              <a:solidFill>
                <a:schemeClr val="accent1"/>
              </a:solidFill>
            </a:endParaRPr>
          </a:p>
        </p:txBody>
      </p:sp>
      <p:sp>
        <p:nvSpPr>
          <p:cNvPr id="56" name="Text Box 65"/>
          <p:cNvSpPr txBox="1">
            <a:spLocks noChangeArrowheads="1"/>
          </p:cNvSpPr>
          <p:nvPr/>
        </p:nvSpPr>
        <p:spPr bwMode="auto">
          <a:xfrm>
            <a:off x="3584848" y="3861048"/>
            <a:ext cx="2448272" cy="646331"/>
          </a:xfrm>
          <a:prstGeom prst="rect">
            <a:avLst/>
          </a:prstGeom>
          <a:noFill/>
          <a:ln w="9525" algn="ctr">
            <a:noFill/>
            <a:miter lim="800000"/>
            <a:headEnd/>
            <a:tailEnd/>
          </a:ln>
          <a:effectLst/>
        </p:spPr>
        <p:txBody>
          <a:bodyPr wrap="square">
            <a:spAutoFit/>
          </a:bodyPr>
          <a:lstStyle/>
          <a:p>
            <a:pPr marL="269875" indent="-269875"/>
            <a:r>
              <a:rPr lang="de-CH" b="1" dirty="0" smtClean="0">
                <a:solidFill>
                  <a:schemeClr val="accent1"/>
                </a:solidFill>
              </a:rPr>
              <a:t>anatomical </a:t>
            </a:r>
          </a:p>
          <a:p>
            <a:pPr marL="269875" indent="-269875"/>
            <a:r>
              <a:rPr lang="de-CH" b="1" dirty="0" smtClean="0">
                <a:solidFill>
                  <a:schemeClr val="accent1"/>
                </a:solidFill>
              </a:rPr>
              <a:t>connectivity </a:t>
            </a:r>
            <a:r>
              <a:rPr lang="de-CH" b="1" i="1" dirty="0" smtClean="0">
                <a:solidFill>
                  <a:schemeClr val="accent1"/>
                </a:solidFill>
                <a:latin typeface="Times New Roman" pitchFamily="18" charset="0"/>
                <a:sym typeface="Symbol" pitchFamily="18" charset="2"/>
              </a:rPr>
              <a:t></a:t>
            </a:r>
            <a:endParaRPr lang="de-CH" b="1" i="1" dirty="0">
              <a:solidFill>
                <a:schemeClr val="accent1"/>
              </a:solidFill>
              <a:latin typeface="Times New Roman" pitchFamily="18" charset="0"/>
              <a:sym typeface="Symbol" pitchFamily="18" charset="2"/>
            </a:endParaRPr>
          </a:p>
        </p:txBody>
      </p:sp>
      <p:sp>
        <p:nvSpPr>
          <p:cNvPr id="57" name="Text Box 65"/>
          <p:cNvSpPr txBox="1">
            <a:spLocks noChangeArrowheads="1"/>
          </p:cNvSpPr>
          <p:nvPr/>
        </p:nvSpPr>
        <p:spPr bwMode="auto">
          <a:xfrm>
            <a:off x="560512" y="3861048"/>
            <a:ext cx="2072680" cy="646331"/>
          </a:xfrm>
          <a:prstGeom prst="rect">
            <a:avLst/>
          </a:prstGeom>
          <a:noFill/>
          <a:ln w="9525" algn="ctr">
            <a:noFill/>
            <a:miter lim="800000"/>
            <a:headEnd/>
            <a:tailEnd/>
          </a:ln>
          <a:effectLst/>
        </p:spPr>
        <p:txBody>
          <a:bodyPr wrap="square">
            <a:spAutoFit/>
          </a:bodyPr>
          <a:lstStyle/>
          <a:p>
            <a:pPr marL="269875" indent="-269875"/>
            <a:r>
              <a:rPr lang="de-CH" b="1" dirty="0" smtClean="0">
                <a:solidFill>
                  <a:schemeClr val="accent1"/>
                </a:solidFill>
              </a:rPr>
              <a:t>probabilistic</a:t>
            </a:r>
          </a:p>
          <a:p>
            <a:pPr marL="269875" indent="-269875"/>
            <a:r>
              <a:rPr lang="de-CH" b="1" dirty="0" smtClean="0">
                <a:solidFill>
                  <a:schemeClr val="accent1"/>
                </a:solidFill>
              </a:rPr>
              <a:t>tractography</a:t>
            </a:r>
            <a:endParaRPr lang="de-CH" b="1" i="1" dirty="0">
              <a:solidFill>
                <a:schemeClr val="accent1"/>
              </a:solidFill>
              <a:latin typeface="Times New Roman" pitchFamily="18" charset="0"/>
              <a:sym typeface="Symbol" pitchFamily="18" charset="2"/>
            </a:endParaRPr>
          </a:p>
        </p:txBody>
      </p:sp>
      <p:pic>
        <p:nvPicPr>
          <p:cNvPr id="58" name="Picture 1"/>
          <p:cNvPicPr>
            <a:picLocks noChangeAspect="1" noChangeArrowheads="1"/>
          </p:cNvPicPr>
          <p:nvPr/>
        </p:nvPicPr>
        <p:blipFill>
          <a:blip r:embed="rId13" cstate="print">
            <a:clrChange>
              <a:clrFrom>
                <a:srgbClr val="040607"/>
              </a:clrFrom>
              <a:clrTo>
                <a:srgbClr val="040607">
                  <a:alpha val="0"/>
                </a:srgbClr>
              </a:clrTo>
            </a:clrChange>
          </a:blip>
          <a:srcRect/>
          <a:stretch>
            <a:fillRect/>
          </a:stretch>
        </p:blipFill>
        <p:spPr bwMode="auto">
          <a:xfrm>
            <a:off x="761658" y="4581128"/>
            <a:ext cx="2103110" cy="1697690"/>
          </a:xfrm>
          <a:prstGeom prst="rect">
            <a:avLst/>
          </a:prstGeom>
          <a:noFill/>
          <a:ln w="9525">
            <a:noFill/>
            <a:miter lim="800000"/>
            <a:headEnd/>
            <a:tailEnd/>
          </a:ln>
        </p:spPr>
      </p:pic>
      <p:sp>
        <p:nvSpPr>
          <p:cNvPr id="59" name="AutoShape 67"/>
          <p:cNvSpPr>
            <a:spLocks noChangeArrowheads="1"/>
          </p:cNvSpPr>
          <p:nvPr/>
        </p:nvSpPr>
        <p:spPr bwMode="auto">
          <a:xfrm>
            <a:off x="2360712" y="4036576"/>
            <a:ext cx="1016820" cy="295275"/>
          </a:xfrm>
          <a:prstGeom prst="rightArrow">
            <a:avLst>
              <a:gd name="adj1" fmla="val 50000"/>
              <a:gd name="adj2" fmla="val 166667"/>
            </a:avLst>
          </a:prstGeom>
          <a:solidFill>
            <a:schemeClr val="tx2">
              <a:lumMod val="20000"/>
              <a:lumOff val="80000"/>
            </a:schemeClr>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60" name="AutoShape 67"/>
          <p:cNvSpPr>
            <a:spLocks noChangeArrowheads="1"/>
          </p:cNvSpPr>
          <p:nvPr/>
        </p:nvSpPr>
        <p:spPr bwMode="auto">
          <a:xfrm>
            <a:off x="5385048" y="4036576"/>
            <a:ext cx="1016820" cy="295275"/>
          </a:xfrm>
          <a:prstGeom prst="rightArrow">
            <a:avLst>
              <a:gd name="adj1" fmla="val 50000"/>
              <a:gd name="adj2" fmla="val 166667"/>
            </a:avLst>
          </a:prstGeom>
          <a:solidFill>
            <a:schemeClr val="tx2">
              <a:lumMod val="20000"/>
              <a:lumOff val="80000"/>
            </a:schemeClr>
          </a:solidFill>
          <a:ln w="9525" algn="ctr">
            <a:solidFill>
              <a:schemeClr val="tx1"/>
            </a:solidFill>
            <a:miter lim="800000"/>
            <a:headEnd/>
            <a:tailEnd/>
          </a:ln>
          <a:effectLst/>
        </p:spPr>
        <p:txBody>
          <a:bodyPr wrap="none" anchor="ctr"/>
          <a:lstStyle/>
          <a:p>
            <a:endParaRPr lang="en-US">
              <a:solidFill>
                <a:srgbClr val="000000"/>
              </a:solidFill>
            </a:endParaRPr>
          </a:p>
        </p:txBody>
      </p:sp>
      <p:pic>
        <p:nvPicPr>
          <p:cNvPr id="61" name="Picture 60" descr="probatlas.jpg"/>
          <p:cNvPicPr>
            <a:picLocks noChangeAspect="1"/>
          </p:cNvPicPr>
          <p:nvPr/>
        </p:nvPicPr>
        <p:blipFill>
          <a:blip r:embed="rId14">
            <a:clrChange>
              <a:clrFrom>
                <a:srgbClr val="000000"/>
              </a:clrFrom>
              <a:clrTo>
                <a:srgbClr val="000000">
                  <a:alpha val="0"/>
                </a:srgbClr>
              </a:clrTo>
            </a:clrChange>
          </a:blip>
          <a:stretch>
            <a:fillRect/>
          </a:stretch>
        </p:blipFill>
        <p:spPr>
          <a:xfrm>
            <a:off x="6213140" y="1268760"/>
            <a:ext cx="1657958" cy="132636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7" grpId="0"/>
      <p:bldP spid="59" grpId="0" animBg="1"/>
      <p:bldP spid="6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Regions: locations of nodes</a:t>
            </a:r>
          </a:p>
          <a:p>
            <a:pPr lvl="1"/>
            <a:r>
              <a:rPr lang="en-US" dirty="0" smtClean="0"/>
              <a:t>Probabilistic </a:t>
            </a:r>
            <a:r>
              <a:rPr lang="en-US" dirty="0" err="1" smtClean="0"/>
              <a:t>cytoarchitectonic</a:t>
            </a:r>
            <a:r>
              <a:rPr lang="en-US" dirty="0" smtClean="0"/>
              <a:t> atlas (SPM)</a:t>
            </a:r>
          </a:p>
          <a:p>
            <a:pPr lvl="1"/>
            <a:r>
              <a:rPr lang="en-US" dirty="0" smtClean="0"/>
              <a:t>Individual anatomical masks (FSL first)</a:t>
            </a:r>
          </a:p>
          <a:p>
            <a:endParaRPr lang="en-US" dirty="0" smtClean="0"/>
          </a:p>
          <a:p>
            <a:r>
              <a:rPr lang="en-US" dirty="0" smtClean="0"/>
              <a:t>Connections</a:t>
            </a:r>
          </a:p>
          <a:p>
            <a:pPr lvl="1"/>
            <a:r>
              <a:rPr lang="en-US" dirty="0" smtClean="0"/>
              <a:t>Tract tracing studies in monkeys</a:t>
            </a:r>
          </a:p>
          <a:p>
            <a:pPr lvl="1"/>
            <a:r>
              <a:rPr lang="en-US" dirty="0" smtClean="0"/>
              <a:t>Human DTI data to inform priors on connections (Stephan et al. 2009)</a:t>
            </a:r>
          </a:p>
          <a:p>
            <a:pPr lvl="1"/>
            <a:endParaRPr lang="en-US" dirty="0" smtClean="0"/>
          </a:p>
          <a:p>
            <a:r>
              <a:rPr lang="en-US" dirty="0" smtClean="0"/>
              <a:t>Regions: modulation of other connections </a:t>
            </a:r>
          </a:p>
          <a:p>
            <a:pPr>
              <a:spcBef>
                <a:spcPts val="0"/>
              </a:spcBef>
              <a:buNone/>
            </a:pPr>
            <a:r>
              <a:rPr lang="en-US" dirty="0" smtClean="0"/>
              <a:t>	(den </a:t>
            </a:r>
            <a:r>
              <a:rPr lang="en-US" dirty="0" err="1" smtClean="0"/>
              <a:t>Ouden</a:t>
            </a:r>
            <a:r>
              <a:rPr lang="en-US" dirty="0" smtClean="0"/>
              <a:t> et al. 2010)</a:t>
            </a:r>
          </a:p>
          <a:p>
            <a:pPr>
              <a:spcBef>
                <a:spcPts val="0"/>
              </a:spcBef>
              <a:buNone/>
            </a:pPr>
            <a:endParaRPr lang="en-US" sz="1600" dirty="0" smtClean="0"/>
          </a:p>
          <a:p>
            <a:pPr>
              <a:spcBef>
                <a:spcPts val="0"/>
              </a:spcBef>
            </a:pPr>
            <a:r>
              <a:rPr lang="en-US" dirty="0" smtClean="0"/>
              <a:t>Computational models</a:t>
            </a:r>
          </a:p>
          <a:p>
            <a:pPr lvl="1">
              <a:spcBef>
                <a:spcPts val="0"/>
              </a:spcBef>
            </a:pPr>
            <a:r>
              <a:rPr lang="en-US" dirty="0" smtClean="0"/>
              <a:t>Learning parametrically changes connections</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Use anatomical info and computational models to refine DCMs </a:t>
            </a:r>
            <a:endParaRPr lang="en-US" dirty="0"/>
          </a:p>
        </p:txBody>
      </p:sp>
      <p:sp>
        <p:nvSpPr>
          <p:cNvPr id="4" name="TextBox 3"/>
          <p:cNvSpPr txBox="1"/>
          <p:nvPr/>
        </p:nvSpPr>
        <p:spPr>
          <a:xfrm>
            <a:off x="9057456" y="-27384"/>
            <a:ext cx="848544" cy="830997"/>
          </a:xfrm>
          <a:prstGeom prst="rect">
            <a:avLst/>
          </a:prstGeom>
          <a:solidFill>
            <a:schemeClr val="tx2"/>
          </a:solidFill>
        </p:spPr>
        <p:txBody>
          <a:bodyPr wrap="square" rtlCol="0">
            <a:spAutoFit/>
          </a:bodyPr>
          <a:lstStyle/>
          <a:p>
            <a:pPr algn="ctr"/>
            <a:r>
              <a:rPr lang="en-GB" sz="4800" dirty="0" smtClean="0">
                <a:solidFill>
                  <a:schemeClr val="bg1"/>
                </a:solidFill>
              </a:rPr>
              <a:t>9</a:t>
            </a:r>
            <a:endParaRPr lang="en-GB" dirty="0">
              <a:solidFill>
                <a:schemeClr val="bg1"/>
              </a:solidFill>
            </a:endParaRPr>
          </a:p>
        </p:txBody>
      </p:sp>
      <p:pic>
        <p:nvPicPr>
          <p:cNvPr id="61" name="Picture 60" descr="probatlas.jpg"/>
          <p:cNvPicPr>
            <a:picLocks noChangeAspect="1"/>
          </p:cNvPicPr>
          <p:nvPr/>
        </p:nvPicPr>
        <p:blipFill>
          <a:blip r:embed="rId3">
            <a:clrChange>
              <a:clrFrom>
                <a:srgbClr val="000000"/>
              </a:clrFrom>
              <a:clrTo>
                <a:srgbClr val="000000">
                  <a:alpha val="0"/>
                </a:srgbClr>
              </a:clrTo>
            </a:clrChange>
          </a:blip>
          <a:stretch>
            <a:fillRect/>
          </a:stretch>
        </p:blipFill>
        <p:spPr>
          <a:xfrm>
            <a:off x="6213140" y="1268760"/>
            <a:ext cx="1657958" cy="1326366"/>
          </a:xfrm>
          <a:prstGeom prst="rect">
            <a:avLst/>
          </a:prstGeom>
        </p:spPr>
      </p:pic>
      <p:grpSp>
        <p:nvGrpSpPr>
          <p:cNvPr id="5" name="Group 96"/>
          <p:cNvGrpSpPr>
            <a:grpSpLocks noChangeAspect="1"/>
          </p:cNvGrpSpPr>
          <p:nvPr/>
        </p:nvGrpSpPr>
        <p:grpSpPr>
          <a:xfrm>
            <a:off x="5986161" y="3861048"/>
            <a:ext cx="2567239" cy="2376264"/>
            <a:chOff x="2539547" y="1262784"/>
            <a:chExt cx="5134477" cy="4752527"/>
          </a:xfrm>
        </p:grpSpPr>
        <p:grpSp>
          <p:nvGrpSpPr>
            <p:cNvPr id="6" name="Group 246"/>
            <p:cNvGrpSpPr>
              <a:grpSpLocks/>
            </p:cNvGrpSpPr>
            <p:nvPr/>
          </p:nvGrpSpPr>
          <p:grpSpPr bwMode="auto">
            <a:xfrm>
              <a:off x="3915426" y="1749425"/>
              <a:ext cx="2080948" cy="2435225"/>
              <a:chOff x="3751" y="1446"/>
              <a:chExt cx="1210" cy="1534"/>
            </a:xfrm>
          </p:grpSpPr>
          <p:sp>
            <p:nvSpPr>
              <p:cNvPr id="40" name="Oval 192"/>
              <p:cNvSpPr>
                <a:spLocks noChangeAspect="1" noChangeArrowheads="1"/>
              </p:cNvSpPr>
              <p:nvPr/>
            </p:nvSpPr>
            <p:spPr bwMode="auto">
              <a:xfrm>
                <a:off x="4151" y="1663"/>
                <a:ext cx="444" cy="444"/>
              </a:xfrm>
              <a:prstGeom prst="ellipse">
                <a:avLst/>
              </a:prstGeom>
              <a:gradFill rotWithShape="1">
                <a:gsLst>
                  <a:gs pos="0">
                    <a:srgbClr val="B2B2B2">
                      <a:gamma/>
                      <a:tint val="0"/>
                      <a:invGamma/>
                    </a:srgbClr>
                  </a:gs>
                  <a:gs pos="100000">
                    <a:srgbClr val="B2B2B2"/>
                  </a:gs>
                </a:gsLst>
                <a:path path="shape">
                  <a:fillToRect l="50000" t="50000" r="50000" b="50000"/>
                </a:path>
              </a:gradFill>
              <a:ln w="19050">
                <a:solidFill>
                  <a:schemeClr val="tx1"/>
                </a:solidFill>
                <a:round/>
                <a:headEnd/>
                <a:tailEnd/>
              </a:ln>
              <a:effectLst/>
            </p:spPr>
            <p:txBody>
              <a:bodyPr wrap="none" anchor="ctr"/>
              <a:lstStyle/>
              <a:p>
                <a:endParaRPr lang="en-US"/>
              </a:p>
            </p:txBody>
          </p:sp>
          <p:sp>
            <p:nvSpPr>
              <p:cNvPr id="49" name="Text Box 195"/>
              <p:cNvSpPr txBox="1">
                <a:spLocks noChangeAspect="1" noChangeArrowheads="1"/>
              </p:cNvSpPr>
              <p:nvPr/>
            </p:nvSpPr>
            <p:spPr bwMode="auto">
              <a:xfrm>
                <a:off x="4064" y="1672"/>
                <a:ext cx="617" cy="465"/>
              </a:xfrm>
              <a:prstGeom prst="rect">
                <a:avLst/>
              </a:prstGeom>
              <a:noFill/>
              <a:ln w="19050">
                <a:noFill/>
                <a:miter lim="800000"/>
                <a:headEnd/>
                <a:tailEnd/>
              </a:ln>
              <a:effectLst/>
            </p:spPr>
            <p:txBody>
              <a:bodyPr wrap="none" lIns="91413" tIns="45706" rIns="91413" bIns="45706">
                <a:spAutoFit/>
              </a:bodyPr>
              <a:lstStyle/>
              <a:p>
                <a:pPr algn="ctr" eaLnBrk="0" hangingPunct="0"/>
                <a:r>
                  <a:rPr lang="de-DE" dirty="0" smtClean="0">
                    <a:solidFill>
                      <a:srgbClr val="800080"/>
                    </a:solidFill>
                    <a:latin typeface="Trebuchet MS" pitchFamily="34" charset="0"/>
                  </a:rPr>
                  <a:t>Put</a:t>
                </a:r>
                <a:endParaRPr lang="de-DE" dirty="0">
                  <a:solidFill>
                    <a:srgbClr val="800080"/>
                  </a:solidFill>
                  <a:latin typeface="Trebuchet MS" pitchFamily="34" charset="0"/>
                </a:endParaRPr>
              </a:p>
            </p:txBody>
          </p:sp>
          <p:sp>
            <p:nvSpPr>
              <p:cNvPr id="64" name="Line 206"/>
              <p:cNvSpPr>
                <a:spLocks noChangeAspect="1" noChangeShapeType="1"/>
              </p:cNvSpPr>
              <p:nvPr/>
            </p:nvSpPr>
            <p:spPr bwMode="auto">
              <a:xfrm>
                <a:off x="3751" y="1451"/>
                <a:ext cx="405" cy="390"/>
              </a:xfrm>
              <a:prstGeom prst="line">
                <a:avLst/>
              </a:prstGeom>
              <a:noFill/>
              <a:ln w="19050">
                <a:solidFill>
                  <a:schemeClr val="tx1"/>
                </a:solidFill>
                <a:round/>
                <a:headEnd/>
                <a:tailEnd type="triangle" w="med" len="med"/>
              </a:ln>
              <a:effectLst/>
            </p:spPr>
            <p:txBody>
              <a:bodyPr/>
              <a:lstStyle/>
              <a:p>
                <a:endParaRPr lang="en-US"/>
              </a:p>
            </p:txBody>
          </p:sp>
          <p:sp>
            <p:nvSpPr>
              <p:cNvPr id="65" name="Line 207"/>
              <p:cNvSpPr>
                <a:spLocks noChangeAspect="1" noChangeShapeType="1"/>
              </p:cNvSpPr>
              <p:nvPr/>
            </p:nvSpPr>
            <p:spPr bwMode="auto">
              <a:xfrm flipV="1">
                <a:off x="4578" y="1446"/>
                <a:ext cx="383" cy="393"/>
              </a:xfrm>
              <a:prstGeom prst="line">
                <a:avLst/>
              </a:prstGeom>
              <a:noFill/>
              <a:ln w="19050">
                <a:solidFill>
                  <a:schemeClr val="tx1"/>
                </a:solidFill>
                <a:round/>
                <a:headEnd type="triangle" w="med" len="med"/>
                <a:tailEnd/>
              </a:ln>
              <a:effectLst/>
            </p:spPr>
            <p:txBody>
              <a:bodyPr/>
              <a:lstStyle/>
              <a:p>
                <a:endParaRPr lang="en-US"/>
              </a:p>
            </p:txBody>
          </p:sp>
          <p:cxnSp>
            <p:nvCxnSpPr>
              <p:cNvPr id="66" name="AutoShape 208"/>
              <p:cNvCxnSpPr>
                <a:cxnSpLocks noChangeAspect="1" noChangeShapeType="1"/>
                <a:stCxn id="40" idx="2"/>
              </p:cNvCxnSpPr>
              <p:nvPr/>
            </p:nvCxnSpPr>
            <p:spPr bwMode="auto">
              <a:xfrm rot="10800000" flipV="1">
                <a:off x="4010" y="1885"/>
                <a:ext cx="141" cy="1095"/>
              </a:xfrm>
              <a:prstGeom prst="curvedConnector3">
                <a:avLst>
                  <a:gd name="adj1" fmla="val 348278"/>
                </a:avLst>
              </a:prstGeom>
              <a:noFill/>
              <a:ln w="19050">
                <a:solidFill>
                  <a:srgbClr val="800080"/>
                </a:solidFill>
                <a:round/>
                <a:headEnd/>
                <a:tailEnd type="oval" w="med" len="med"/>
              </a:ln>
              <a:effectLst/>
            </p:spPr>
          </p:cxnSp>
          <p:cxnSp>
            <p:nvCxnSpPr>
              <p:cNvPr id="67" name="AutoShape 209"/>
              <p:cNvCxnSpPr>
                <a:cxnSpLocks noChangeAspect="1" noChangeShapeType="1"/>
                <a:stCxn id="40" idx="6"/>
              </p:cNvCxnSpPr>
              <p:nvPr/>
            </p:nvCxnSpPr>
            <p:spPr bwMode="auto">
              <a:xfrm>
                <a:off x="4595" y="1885"/>
                <a:ext cx="149" cy="1095"/>
              </a:xfrm>
              <a:prstGeom prst="curvedConnector3">
                <a:avLst>
                  <a:gd name="adj1" fmla="val 336065"/>
                </a:avLst>
              </a:prstGeom>
              <a:noFill/>
              <a:ln w="19050">
                <a:solidFill>
                  <a:srgbClr val="800080"/>
                </a:solidFill>
                <a:round/>
                <a:headEnd/>
                <a:tailEnd type="oval" w="med" len="med"/>
              </a:ln>
              <a:effectLst/>
            </p:spPr>
          </p:cxnSp>
        </p:grpSp>
        <p:grpSp>
          <p:nvGrpSpPr>
            <p:cNvPr id="7" name="Group 245"/>
            <p:cNvGrpSpPr>
              <a:grpSpLocks/>
            </p:cNvGrpSpPr>
            <p:nvPr/>
          </p:nvGrpSpPr>
          <p:grpSpPr bwMode="auto">
            <a:xfrm>
              <a:off x="2967821" y="3044824"/>
              <a:ext cx="4051830" cy="2435225"/>
              <a:chOff x="3200" y="2262"/>
              <a:chExt cx="2356" cy="1534"/>
            </a:xfrm>
          </p:grpSpPr>
          <p:sp>
            <p:nvSpPr>
              <p:cNvPr id="69" name="Oval 98"/>
              <p:cNvSpPr>
                <a:spLocks noChangeAspect="1" noChangeArrowheads="1"/>
              </p:cNvSpPr>
              <p:nvPr/>
            </p:nvSpPr>
            <p:spPr bwMode="auto">
              <a:xfrm>
                <a:off x="4126" y="2262"/>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9050">
                <a:solidFill>
                  <a:schemeClr val="tx1"/>
                </a:solidFill>
                <a:round/>
                <a:headEnd/>
                <a:tailEnd/>
              </a:ln>
              <a:effectLst/>
            </p:spPr>
            <p:txBody>
              <a:bodyPr wrap="none" anchor="ctr"/>
              <a:lstStyle/>
              <a:p>
                <a:endParaRPr lang="en-US"/>
              </a:p>
            </p:txBody>
          </p:sp>
          <p:sp>
            <p:nvSpPr>
              <p:cNvPr id="70" name="Text Box 99"/>
              <p:cNvSpPr txBox="1">
                <a:spLocks noChangeArrowheads="1"/>
              </p:cNvSpPr>
              <p:nvPr/>
            </p:nvSpPr>
            <p:spPr bwMode="auto">
              <a:xfrm>
                <a:off x="4057" y="2319"/>
                <a:ext cx="593" cy="388"/>
              </a:xfrm>
              <a:prstGeom prst="rect">
                <a:avLst/>
              </a:prstGeom>
              <a:noFill/>
              <a:ln w="19050">
                <a:noFill/>
                <a:miter lim="800000"/>
                <a:headEnd/>
                <a:tailEnd/>
              </a:ln>
              <a:effectLst/>
            </p:spPr>
            <p:txBody>
              <a:bodyPr wrap="none" lIns="91413" tIns="45706" rIns="91413" bIns="45706">
                <a:spAutoFit/>
              </a:bodyPr>
              <a:lstStyle/>
              <a:p>
                <a:pPr algn="ctr" eaLnBrk="0" hangingPunct="0"/>
                <a:r>
                  <a:rPr lang="de-DE" sz="1400" dirty="0">
                    <a:latin typeface="Trebuchet MS" pitchFamily="34" charset="0"/>
                  </a:rPr>
                  <a:t>PMd</a:t>
                </a:r>
              </a:p>
            </p:txBody>
          </p:sp>
          <p:cxnSp>
            <p:nvCxnSpPr>
              <p:cNvPr id="71" name="AutoShape 90"/>
              <p:cNvCxnSpPr>
                <a:cxnSpLocks noChangeShapeType="1"/>
              </p:cNvCxnSpPr>
              <p:nvPr/>
            </p:nvCxnSpPr>
            <p:spPr bwMode="auto">
              <a:xfrm>
                <a:off x="4482" y="2693"/>
                <a:ext cx="362" cy="608"/>
              </a:xfrm>
              <a:prstGeom prst="straightConnector1">
                <a:avLst/>
              </a:prstGeom>
              <a:noFill/>
              <a:ln w="19050">
                <a:solidFill>
                  <a:schemeClr val="tx1"/>
                </a:solidFill>
                <a:round/>
                <a:headEnd/>
                <a:tailEnd type="triangle" w="med" len="med"/>
              </a:ln>
              <a:effectLst/>
            </p:spPr>
          </p:cxnSp>
          <p:cxnSp>
            <p:nvCxnSpPr>
              <p:cNvPr id="72" name="AutoShape 91"/>
              <p:cNvCxnSpPr>
                <a:cxnSpLocks noChangeShapeType="1"/>
              </p:cNvCxnSpPr>
              <p:nvPr/>
            </p:nvCxnSpPr>
            <p:spPr bwMode="auto">
              <a:xfrm>
                <a:off x="4540" y="2667"/>
                <a:ext cx="354" cy="592"/>
              </a:xfrm>
              <a:prstGeom prst="straightConnector1">
                <a:avLst/>
              </a:prstGeom>
              <a:noFill/>
              <a:ln w="19050">
                <a:solidFill>
                  <a:schemeClr val="tx1"/>
                </a:solidFill>
                <a:round/>
                <a:headEnd type="triangle" w="med" len="med"/>
                <a:tailEnd/>
              </a:ln>
              <a:effectLst/>
            </p:spPr>
          </p:cxnSp>
          <p:sp>
            <p:nvSpPr>
              <p:cNvPr id="73" name="Oval 92"/>
              <p:cNvSpPr>
                <a:spLocks noChangeAspect="1" noChangeArrowheads="1"/>
              </p:cNvSpPr>
              <p:nvPr/>
            </p:nvSpPr>
            <p:spPr bwMode="auto">
              <a:xfrm>
                <a:off x="3514" y="3274"/>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9050">
                <a:solidFill>
                  <a:schemeClr val="tx1"/>
                </a:solidFill>
                <a:round/>
                <a:headEnd/>
                <a:tailEnd/>
              </a:ln>
              <a:effectLst/>
            </p:spPr>
            <p:txBody>
              <a:bodyPr wrap="none" anchor="ctr"/>
              <a:lstStyle/>
              <a:p>
                <a:endParaRPr lang="en-US"/>
              </a:p>
            </p:txBody>
          </p:sp>
          <p:sp>
            <p:nvSpPr>
              <p:cNvPr id="74" name="Text Box 93"/>
              <p:cNvSpPr txBox="1">
                <a:spLocks noChangeArrowheads="1"/>
              </p:cNvSpPr>
              <p:nvPr/>
            </p:nvSpPr>
            <p:spPr bwMode="auto">
              <a:xfrm>
                <a:off x="3469" y="3317"/>
                <a:ext cx="546" cy="388"/>
              </a:xfrm>
              <a:prstGeom prst="rect">
                <a:avLst/>
              </a:prstGeom>
              <a:noFill/>
              <a:ln w="19050">
                <a:noFill/>
                <a:miter lim="800000"/>
                <a:headEnd/>
                <a:tailEnd/>
              </a:ln>
              <a:effectLst/>
            </p:spPr>
            <p:txBody>
              <a:bodyPr wrap="none" lIns="91413" tIns="45706" rIns="91413" bIns="45706">
                <a:spAutoFit/>
              </a:bodyPr>
              <a:lstStyle/>
              <a:p>
                <a:pPr algn="ctr" eaLnBrk="0" hangingPunct="0"/>
                <a:r>
                  <a:rPr lang="de-DE" sz="1400" dirty="0">
                    <a:latin typeface="Trebuchet MS" pitchFamily="34" charset="0"/>
                  </a:rPr>
                  <a:t>PPA</a:t>
                </a:r>
              </a:p>
            </p:txBody>
          </p:sp>
          <p:sp>
            <p:nvSpPr>
              <p:cNvPr id="75" name="Oval 94"/>
              <p:cNvSpPr>
                <a:spLocks noChangeAspect="1" noChangeArrowheads="1"/>
              </p:cNvSpPr>
              <p:nvPr/>
            </p:nvSpPr>
            <p:spPr bwMode="auto">
              <a:xfrm>
                <a:off x="4781" y="3274"/>
                <a:ext cx="453" cy="454"/>
              </a:xfrm>
              <a:prstGeom prst="ellipse">
                <a:avLst/>
              </a:prstGeom>
              <a:gradFill rotWithShape="1">
                <a:gsLst>
                  <a:gs pos="0">
                    <a:srgbClr val="B2B2B2">
                      <a:gamma/>
                      <a:tint val="0"/>
                      <a:invGamma/>
                    </a:srgbClr>
                  </a:gs>
                  <a:gs pos="100000">
                    <a:srgbClr val="B2B2B2"/>
                  </a:gs>
                </a:gsLst>
                <a:path path="shape">
                  <a:fillToRect l="50000" t="50000" r="50000" b="50000"/>
                </a:path>
              </a:gradFill>
              <a:ln w="19050">
                <a:solidFill>
                  <a:schemeClr val="tx1"/>
                </a:solidFill>
                <a:round/>
                <a:headEnd/>
                <a:tailEnd/>
              </a:ln>
              <a:effectLst/>
            </p:spPr>
            <p:txBody>
              <a:bodyPr wrap="none" anchor="ctr"/>
              <a:lstStyle/>
              <a:p>
                <a:endParaRPr lang="en-US"/>
              </a:p>
            </p:txBody>
          </p:sp>
          <p:sp>
            <p:nvSpPr>
              <p:cNvPr id="76" name="Text Box 95"/>
              <p:cNvSpPr txBox="1">
                <a:spLocks noChangeArrowheads="1"/>
              </p:cNvSpPr>
              <p:nvPr/>
            </p:nvSpPr>
            <p:spPr bwMode="auto">
              <a:xfrm>
                <a:off x="4739" y="3317"/>
                <a:ext cx="536" cy="388"/>
              </a:xfrm>
              <a:prstGeom prst="rect">
                <a:avLst/>
              </a:prstGeom>
              <a:noFill/>
              <a:ln w="19050">
                <a:noFill/>
                <a:miter lim="800000"/>
                <a:headEnd/>
                <a:tailEnd/>
              </a:ln>
              <a:effectLst/>
            </p:spPr>
            <p:txBody>
              <a:bodyPr wrap="none" lIns="91413" tIns="45706" rIns="91413" bIns="45706">
                <a:spAutoFit/>
              </a:bodyPr>
              <a:lstStyle/>
              <a:p>
                <a:pPr algn="ctr" eaLnBrk="0" hangingPunct="0"/>
                <a:r>
                  <a:rPr lang="de-DE" sz="1400">
                    <a:latin typeface="Trebuchet MS" pitchFamily="34" charset="0"/>
                  </a:rPr>
                  <a:t>FFA</a:t>
                </a:r>
              </a:p>
            </p:txBody>
          </p:sp>
          <p:cxnSp>
            <p:nvCxnSpPr>
              <p:cNvPr id="77" name="AutoShape 96"/>
              <p:cNvCxnSpPr>
                <a:cxnSpLocks noChangeShapeType="1"/>
              </p:cNvCxnSpPr>
              <p:nvPr/>
            </p:nvCxnSpPr>
            <p:spPr bwMode="auto">
              <a:xfrm>
                <a:off x="3973" y="3541"/>
                <a:ext cx="816" cy="1"/>
              </a:xfrm>
              <a:prstGeom prst="straightConnector1">
                <a:avLst/>
              </a:prstGeom>
              <a:noFill/>
              <a:ln w="19050">
                <a:solidFill>
                  <a:schemeClr val="tx1"/>
                </a:solidFill>
                <a:round/>
                <a:headEnd/>
                <a:tailEnd type="triangle" w="med" len="med"/>
              </a:ln>
              <a:effectLst/>
            </p:spPr>
          </p:cxnSp>
          <p:cxnSp>
            <p:nvCxnSpPr>
              <p:cNvPr id="78" name="AutoShape 97"/>
              <p:cNvCxnSpPr>
                <a:cxnSpLocks noChangeShapeType="1"/>
              </p:cNvCxnSpPr>
              <p:nvPr/>
            </p:nvCxnSpPr>
            <p:spPr bwMode="auto">
              <a:xfrm>
                <a:off x="3958" y="3474"/>
                <a:ext cx="816" cy="1"/>
              </a:xfrm>
              <a:prstGeom prst="straightConnector1">
                <a:avLst/>
              </a:prstGeom>
              <a:noFill/>
              <a:ln w="19050">
                <a:solidFill>
                  <a:schemeClr val="tx1"/>
                </a:solidFill>
                <a:round/>
                <a:headEnd type="triangle" w="med" len="med"/>
                <a:tailEnd/>
              </a:ln>
              <a:effectLst/>
            </p:spPr>
          </p:cxnSp>
          <p:cxnSp>
            <p:nvCxnSpPr>
              <p:cNvPr id="79" name="AutoShape 100"/>
              <p:cNvCxnSpPr>
                <a:cxnSpLocks noChangeShapeType="1"/>
              </p:cNvCxnSpPr>
              <p:nvPr/>
            </p:nvCxnSpPr>
            <p:spPr bwMode="auto">
              <a:xfrm flipH="1">
                <a:off x="3893" y="2705"/>
                <a:ext cx="363" cy="619"/>
              </a:xfrm>
              <a:prstGeom prst="straightConnector1">
                <a:avLst/>
              </a:prstGeom>
              <a:noFill/>
              <a:ln w="19050">
                <a:solidFill>
                  <a:schemeClr val="tx1"/>
                </a:solidFill>
                <a:round/>
                <a:headEnd/>
                <a:tailEnd type="triangle" w="med" len="med"/>
              </a:ln>
              <a:effectLst/>
            </p:spPr>
          </p:cxnSp>
          <p:cxnSp>
            <p:nvCxnSpPr>
              <p:cNvPr id="80" name="AutoShape 101"/>
              <p:cNvCxnSpPr>
                <a:cxnSpLocks noChangeShapeType="1"/>
              </p:cNvCxnSpPr>
              <p:nvPr/>
            </p:nvCxnSpPr>
            <p:spPr bwMode="auto">
              <a:xfrm flipH="1">
                <a:off x="3847" y="2683"/>
                <a:ext cx="349" cy="585"/>
              </a:xfrm>
              <a:prstGeom prst="straightConnector1">
                <a:avLst/>
              </a:prstGeom>
              <a:noFill/>
              <a:ln w="19050">
                <a:solidFill>
                  <a:schemeClr val="tx1"/>
                </a:solidFill>
                <a:round/>
                <a:headEnd type="triangle" w="med" len="med"/>
                <a:tailEnd/>
              </a:ln>
              <a:effectLst/>
            </p:spPr>
          </p:cxnSp>
          <p:sp>
            <p:nvSpPr>
              <p:cNvPr id="81" name="Line 102"/>
              <p:cNvSpPr>
                <a:spLocks noChangeShapeType="1"/>
              </p:cNvSpPr>
              <p:nvPr/>
            </p:nvSpPr>
            <p:spPr bwMode="auto">
              <a:xfrm flipV="1">
                <a:off x="3200" y="3568"/>
                <a:ext cx="340" cy="226"/>
              </a:xfrm>
              <a:prstGeom prst="line">
                <a:avLst/>
              </a:prstGeom>
              <a:noFill/>
              <a:ln w="19050">
                <a:solidFill>
                  <a:schemeClr val="tx1"/>
                </a:solidFill>
                <a:round/>
                <a:headEnd/>
                <a:tailEnd type="triangle" w="med" len="med"/>
              </a:ln>
              <a:effectLst/>
            </p:spPr>
            <p:txBody>
              <a:bodyPr/>
              <a:lstStyle/>
              <a:p>
                <a:endParaRPr lang="en-US"/>
              </a:p>
            </p:txBody>
          </p:sp>
          <p:sp>
            <p:nvSpPr>
              <p:cNvPr id="82" name="Line 103"/>
              <p:cNvSpPr>
                <a:spLocks noChangeShapeType="1"/>
              </p:cNvSpPr>
              <p:nvPr/>
            </p:nvSpPr>
            <p:spPr bwMode="auto">
              <a:xfrm>
                <a:off x="5224" y="3569"/>
                <a:ext cx="332" cy="227"/>
              </a:xfrm>
              <a:prstGeom prst="line">
                <a:avLst/>
              </a:prstGeom>
              <a:noFill/>
              <a:ln w="19050">
                <a:solidFill>
                  <a:schemeClr val="tx1"/>
                </a:solidFill>
                <a:round/>
                <a:headEnd type="triangle" w="med" len="med"/>
                <a:tailEnd/>
              </a:ln>
              <a:effectLst/>
            </p:spPr>
            <p:txBody>
              <a:bodyPr/>
              <a:lstStyle/>
              <a:p>
                <a:endParaRPr lang="en-US"/>
              </a:p>
            </p:txBody>
          </p:sp>
        </p:grpSp>
        <p:pic>
          <p:nvPicPr>
            <p:cNvPr id="83" name="Picture 41" descr="gray_h5"/>
            <p:cNvPicPr>
              <a:picLocks noChangeAspect="1" noChangeArrowheads="1"/>
            </p:cNvPicPr>
            <p:nvPr/>
          </p:nvPicPr>
          <p:blipFill>
            <a:blip r:embed="rId4"/>
            <a:srcRect/>
            <a:stretch>
              <a:fillRect/>
            </a:stretch>
          </p:blipFill>
          <p:spPr bwMode="auto">
            <a:xfrm>
              <a:off x="2539547" y="5501769"/>
              <a:ext cx="556338" cy="513542"/>
            </a:xfrm>
            <a:prstGeom prst="rect">
              <a:avLst/>
            </a:prstGeom>
            <a:noFill/>
            <a:ln w="19050">
              <a:solidFill>
                <a:schemeClr val="tx1"/>
              </a:solidFill>
            </a:ln>
          </p:spPr>
        </p:pic>
        <p:pic>
          <p:nvPicPr>
            <p:cNvPr id="84" name="Picture 42" descr="gray_f1"/>
            <p:cNvPicPr>
              <a:picLocks noChangeAspect="1" noChangeArrowheads="1"/>
            </p:cNvPicPr>
            <p:nvPr/>
          </p:nvPicPr>
          <p:blipFill>
            <a:blip r:embed="rId5"/>
            <a:srcRect/>
            <a:stretch>
              <a:fillRect/>
            </a:stretch>
          </p:blipFill>
          <p:spPr bwMode="auto">
            <a:xfrm>
              <a:off x="7117686" y="5501769"/>
              <a:ext cx="556338" cy="513542"/>
            </a:xfrm>
            <a:prstGeom prst="rect">
              <a:avLst/>
            </a:prstGeom>
            <a:noFill/>
            <a:ln w="19050">
              <a:solidFill>
                <a:schemeClr val="tx1"/>
              </a:solidFill>
            </a:ln>
          </p:spPr>
        </p:pic>
        <p:grpSp>
          <p:nvGrpSpPr>
            <p:cNvPr id="8" name="Group 84"/>
            <p:cNvGrpSpPr/>
            <p:nvPr/>
          </p:nvGrpSpPr>
          <p:grpSpPr>
            <a:xfrm>
              <a:off x="2784650" y="1262784"/>
              <a:ext cx="916184" cy="466373"/>
              <a:chOff x="2321286" y="1163928"/>
              <a:chExt cx="916184" cy="466373"/>
            </a:xfrm>
          </p:grpSpPr>
          <p:sp>
            <p:nvSpPr>
              <p:cNvPr id="86" name="Freeform 230"/>
              <p:cNvSpPr>
                <a:spLocks/>
              </p:cNvSpPr>
              <p:nvPr/>
            </p:nvSpPr>
            <p:spPr bwMode="auto">
              <a:xfrm flipV="1">
                <a:off x="2321286" y="1163928"/>
                <a:ext cx="694796" cy="412828"/>
              </a:xfrm>
              <a:custGeom>
                <a:avLst/>
                <a:gdLst>
                  <a:gd name="T0" fmla="*/ 24 w 2238"/>
                  <a:gd name="T1" fmla="*/ 606 h 954"/>
                  <a:gd name="T2" fmla="*/ 72 w 2238"/>
                  <a:gd name="T3" fmla="*/ 642 h 954"/>
                  <a:gd name="T4" fmla="*/ 114 w 2238"/>
                  <a:gd name="T5" fmla="*/ 654 h 954"/>
                  <a:gd name="T6" fmla="*/ 162 w 2238"/>
                  <a:gd name="T7" fmla="*/ 318 h 954"/>
                  <a:gd name="T8" fmla="*/ 204 w 2238"/>
                  <a:gd name="T9" fmla="*/ 162 h 954"/>
                  <a:gd name="T10" fmla="*/ 252 w 2238"/>
                  <a:gd name="T11" fmla="*/ 102 h 954"/>
                  <a:gd name="T12" fmla="*/ 294 w 2238"/>
                  <a:gd name="T13" fmla="*/ 60 h 954"/>
                  <a:gd name="T14" fmla="*/ 342 w 2238"/>
                  <a:gd name="T15" fmla="*/ 216 h 954"/>
                  <a:gd name="T16" fmla="*/ 384 w 2238"/>
                  <a:gd name="T17" fmla="*/ 108 h 954"/>
                  <a:gd name="T18" fmla="*/ 432 w 2238"/>
                  <a:gd name="T19" fmla="*/ 60 h 954"/>
                  <a:gd name="T20" fmla="*/ 474 w 2238"/>
                  <a:gd name="T21" fmla="*/ 30 h 954"/>
                  <a:gd name="T22" fmla="*/ 522 w 2238"/>
                  <a:gd name="T23" fmla="*/ 0 h 954"/>
                  <a:gd name="T24" fmla="*/ 564 w 2238"/>
                  <a:gd name="T25" fmla="*/ 174 h 954"/>
                  <a:gd name="T26" fmla="*/ 612 w 2238"/>
                  <a:gd name="T27" fmla="*/ 534 h 954"/>
                  <a:gd name="T28" fmla="*/ 654 w 2238"/>
                  <a:gd name="T29" fmla="*/ 144 h 954"/>
                  <a:gd name="T30" fmla="*/ 702 w 2238"/>
                  <a:gd name="T31" fmla="*/ 690 h 954"/>
                  <a:gd name="T32" fmla="*/ 744 w 2238"/>
                  <a:gd name="T33" fmla="*/ 330 h 954"/>
                  <a:gd name="T34" fmla="*/ 792 w 2238"/>
                  <a:gd name="T35" fmla="*/ 762 h 954"/>
                  <a:gd name="T36" fmla="*/ 834 w 2238"/>
                  <a:gd name="T37" fmla="*/ 360 h 954"/>
                  <a:gd name="T38" fmla="*/ 882 w 2238"/>
                  <a:gd name="T39" fmla="*/ 774 h 954"/>
                  <a:gd name="T40" fmla="*/ 924 w 2238"/>
                  <a:gd name="T41" fmla="*/ 378 h 954"/>
                  <a:gd name="T42" fmla="*/ 972 w 2238"/>
                  <a:gd name="T43" fmla="*/ 330 h 954"/>
                  <a:gd name="T44" fmla="*/ 1014 w 2238"/>
                  <a:gd name="T45" fmla="*/ 762 h 954"/>
                  <a:gd name="T46" fmla="*/ 1062 w 2238"/>
                  <a:gd name="T47" fmla="*/ 372 h 954"/>
                  <a:gd name="T48" fmla="*/ 1110 w 2238"/>
                  <a:gd name="T49" fmla="*/ 660 h 954"/>
                  <a:gd name="T50" fmla="*/ 1152 w 2238"/>
                  <a:gd name="T51" fmla="*/ 210 h 954"/>
                  <a:gd name="T52" fmla="*/ 1200 w 2238"/>
                  <a:gd name="T53" fmla="*/ 726 h 954"/>
                  <a:gd name="T54" fmla="*/ 1242 w 2238"/>
                  <a:gd name="T55" fmla="*/ 342 h 954"/>
                  <a:gd name="T56" fmla="*/ 1290 w 2238"/>
                  <a:gd name="T57" fmla="*/ 654 h 954"/>
                  <a:gd name="T58" fmla="*/ 1332 w 2238"/>
                  <a:gd name="T59" fmla="*/ 204 h 954"/>
                  <a:gd name="T60" fmla="*/ 1380 w 2238"/>
                  <a:gd name="T61" fmla="*/ 606 h 954"/>
                  <a:gd name="T62" fmla="*/ 1422 w 2238"/>
                  <a:gd name="T63" fmla="*/ 294 h 954"/>
                  <a:gd name="T64" fmla="*/ 1470 w 2238"/>
                  <a:gd name="T65" fmla="*/ 750 h 954"/>
                  <a:gd name="T66" fmla="*/ 1512 w 2238"/>
                  <a:gd name="T67" fmla="*/ 228 h 954"/>
                  <a:gd name="T68" fmla="*/ 1560 w 2238"/>
                  <a:gd name="T69" fmla="*/ 138 h 954"/>
                  <a:gd name="T70" fmla="*/ 1602 w 2238"/>
                  <a:gd name="T71" fmla="*/ 84 h 954"/>
                  <a:gd name="T72" fmla="*/ 1650 w 2238"/>
                  <a:gd name="T73" fmla="*/ 222 h 954"/>
                  <a:gd name="T74" fmla="*/ 1692 w 2238"/>
                  <a:gd name="T75" fmla="*/ 120 h 954"/>
                  <a:gd name="T76" fmla="*/ 1740 w 2238"/>
                  <a:gd name="T77" fmla="*/ 696 h 954"/>
                  <a:gd name="T78" fmla="*/ 1782 w 2238"/>
                  <a:gd name="T79" fmla="*/ 324 h 954"/>
                  <a:gd name="T80" fmla="*/ 1830 w 2238"/>
                  <a:gd name="T81" fmla="*/ 762 h 954"/>
                  <a:gd name="T82" fmla="*/ 1872 w 2238"/>
                  <a:gd name="T83" fmla="*/ 840 h 954"/>
                  <a:gd name="T84" fmla="*/ 1920 w 2238"/>
                  <a:gd name="T85" fmla="*/ 888 h 954"/>
                  <a:gd name="T86" fmla="*/ 1962 w 2238"/>
                  <a:gd name="T87" fmla="*/ 924 h 954"/>
                  <a:gd name="T88" fmla="*/ 2010 w 2238"/>
                  <a:gd name="T89" fmla="*/ 456 h 954"/>
                  <a:gd name="T90" fmla="*/ 2052 w 2238"/>
                  <a:gd name="T91" fmla="*/ 828 h 954"/>
                  <a:gd name="T92" fmla="*/ 2100 w 2238"/>
                  <a:gd name="T93" fmla="*/ 894 h 954"/>
                  <a:gd name="T94" fmla="*/ 2142 w 2238"/>
                  <a:gd name="T95" fmla="*/ 936 h 954"/>
                  <a:gd name="T96" fmla="*/ 2190 w 2238"/>
                  <a:gd name="T97" fmla="*/ 498 h 954"/>
                  <a:gd name="T98" fmla="*/ 2238 w 2238"/>
                  <a:gd name="T99" fmla="*/ 846 h 9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38"/>
                  <a:gd name="T151" fmla="*/ 0 h 954"/>
                  <a:gd name="T152" fmla="*/ 2238 w 2238"/>
                  <a:gd name="T153" fmla="*/ 954 h 9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38" h="954">
                    <a:moveTo>
                      <a:pt x="0" y="180"/>
                    </a:moveTo>
                    <a:lnTo>
                      <a:pt x="24" y="606"/>
                    </a:lnTo>
                    <a:lnTo>
                      <a:pt x="48" y="252"/>
                    </a:lnTo>
                    <a:lnTo>
                      <a:pt x="72" y="642"/>
                    </a:lnTo>
                    <a:lnTo>
                      <a:pt x="90" y="270"/>
                    </a:lnTo>
                    <a:lnTo>
                      <a:pt x="114" y="654"/>
                    </a:lnTo>
                    <a:lnTo>
                      <a:pt x="138" y="744"/>
                    </a:lnTo>
                    <a:lnTo>
                      <a:pt x="162" y="318"/>
                    </a:lnTo>
                    <a:lnTo>
                      <a:pt x="180" y="216"/>
                    </a:lnTo>
                    <a:lnTo>
                      <a:pt x="204" y="162"/>
                    </a:lnTo>
                    <a:lnTo>
                      <a:pt x="228" y="132"/>
                    </a:lnTo>
                    <a:lnTo>
                      <a:pt x="252" y="102"/>
                    </a:lnTo>
                    <a:lnTo>
                      <a:pt x="270" y="78"/>
                    </a:lnTo>
                    <a:lnTo>
                      <a:pt x="294" y="60"/>
                    </a:lnTo>
                    <a:lnTo>
                      <a:pt x="318" y="546"/>
                    </a:lnTo>
                    <a:lnTo>
                      <a:pt x="342" y="216"/>
                    </a:lnTo>
                    <a:lnTo>
                      <a:pt x="360" y="150"/>
                    </a:lnTo>
                    <a:lnTo>
                      <a:pt x="384" y="108"/>
                    </a:lnTo>
                    <a:lnTo>
                      <a:pt x="408" y="84"/>
                    </a:lnTo>
                    <a:lnTo>
                      <a:pt x="432" y="60"/>
                    </a:lnTo>
                    <a:lnTo>
                      <a:pt x="450" y="42"/>
                    </a:lnTo>
                    <a:lnTo>
                      <a:pt x="474" y="30"/>
                    </a:lnTo>
                    <a:lnTo>
                      <a:pt x="498" y="12"/>
                    </a:lnTo>
                    <a:lnTo>
                      <a:pt x="522" y="0"/>
                    </a:lnTo>
                    <a:lnTo>
                      <a:pt x="546" y="468"/>
                    </a:lnTo>
                    <a:lnTo>
                      <a:pt x="564" y="174"/>
                    </a:lnTo>
                    <a:lnTo>
                      <a:pt x="588" y="108"/>
                    </a:lnTo>
                    <a:lnTo>
                      <a:pt x="612" y="534"/>
                    </a:lnTo>
                    <a:lnTo>
                      <a:pt x="636" y="216"/>
                    </a:lnTo>
                    <a:lnTo>
                      <a:pt x="654" y="144"/>
                    </a:lnTo>
                    <a:lnTo>
                      <a:pt x="678" y="552"/>
                    </a:lnTo>
                    <a:lnTo>
                      <a:pt x="702" y="690"/>
                    </a:lnTo>
                    <a:lnTo>
                      <a:pt x="726" y="762"/>
                    </a:lnTo>
                    <a:lnTo>
                      <a:pt x="744" y="330"/>
                    </a:lnTo>
                    <a:lnTo>
                      <a:pt x="768" y="684"/>
                    </a:lnTo>
                    <a:lnTo>
                      <a:pt x="792" y="762"/>
                    </a:lnTo>
                    <a:lnTo>
                      <a:pt x="816" y="804"/>
                    </a:lnTo>
                    <a:lnTo>
                      <a:pt x="834" y="360"/>
                    </a:lnTo>
                    <a:lnTo>
                      <a:pt x="858" y="708"/>
                    </a:lnTo>
                    <a:lnTo>
                      <a:pt x="882" y="774"/>
                    </a:lnTo>
                    <a:lnTo>
                      <a:pt x="906" y="816"/>
                    </a:lnTo>
                    <a:lnTo>
                      <a:pt x="924" y="378"/>
                    </a:lnTo>
                    <a:lnTo>
                      <a:pt x="948" y="720"/>
                    </a:lnTo>
                    <a:lnTo>
                      <a:pt x="972" y="330"/>
                    </a:lnTo>
                    <a:lnTo>
                      <a:pt x="996" y="690"/>
                    </a:lnTo>
                    <a:lnTo>
                      <a:pt x="1014" y="762"/>
                    </a:lnTo>
                    <a:lnTo>
                      <a:pt x="1038" y="804"/>
                    </a:lnTo>
                    <a:lnTo>
                      <a:pt x="1062" y="372"/>
                    </a:lnTo>
                    <a:lnTo>
                      <a:pt x="1086" y="252"/>
                    </a:lnTo>
                    <a:lnTo>
                      <a:pt x="1110" y="660"/>
                    </a:lnTo>
                    <a:lnTo>
                      <a:pt x="1128" y="288"/>
                    </a:lnTo>
                    <a:lnTo>
                      <a:pt x="1152" y="210"/>
                    </a:lnTo>
                    <a:lnTo>
                      <a:pt x="1176" y="630"/>
                    </a:lnTo>
                    <a:lnTo>
                      <a:pt x="1200" y="726"/>
                    </a:lnTo>
                    <a:lnTo>
                      <a:pt x="1218" y="780"/>
                    </a:lnTo>
                    <a:lnTo>
                      <a:pt x="1242" y="342"/>
                    </a:lnTo>
                    <a:lnTo>
                      <a:pt x="1266" y="234"/>
                    </a:lnTo>
                    <a:lnTo>
                      <a:pt x="1290" y="654"/>
                    </a:lnTo>
                    <a:lnTo>
                      <a:pt x="1308" y="276"/>
                    </a:lnTo>
                    <a:lnTo>
                      <a:pt x="1332" y="204"/>
                    </a:lnTo>
                    <a:lnTo>
                      <a:pt x="1356" y="156"/>
                    </a:lnTo>
                    <a:lnTo>
                      <a:pt x="1380" y="606"/>
                    </a:lnTo>
                    <a:lnTo>
                      <a:pt x="1398" y="714"/>
                    </a:lnTo>
                    <a:lnTo>
                      <a:pt x="1422" y="294"/>
                    </a:lnTo>
                    <a:lnTo>
                      <a:pt x="1446" y="678"/>
                    </a:lnTo>
                    <a:lnTo>
                      <a:pt x="1470" y="750"/>
                    </a:lnTo>
                    <a:lnTo>
                      <a:pt x="1488" y="318"/>
                    </a:lnTo>
                    <a:lnTo>
                      <a:pt x="1512" y="228"/>
                    </a:lnTo>
                    <a:lnTo>
                      <a:pt x="1536" y="174"/>
                    </a:lnTo>
                    <a:lnTo>
                      <a:pt x="1560" y="138"/>
                    </a:lnTo>
                    <a:lnTo>
                      <a:pt x="1578" y="108"/>
                    </a:lnTo>
                    <a:lnTo>
                      <a:pt x="1602" y="84"/>
                    </a:lnTo>
                    <a:lnTo>
                      <a:pt x="1626" y="558"/>
                    </a:lnTo>
                    <a:lnTo>
                      <a:pt x="1650" y="222"/>
                    </a:lnTo>
                    <a:lnTo>
                      <a:pt x="1674" y="156"/>
                    </a:lnTo>
                    <a:lnTo>
                      <a:pt x="1692" y="120"/>
                    </a:lnTo>
                    <a:lnTo>
                      <a:pt x="1716" y="564"/>
                    </a:lnTo>
                    <a:lnTo>
                      <a:pt x="1740" y="696"/>
                    </a:lnTo>
                    <a:lnTo>
                      <a:pt x="1764" y="768"/>
                    </a:lnTo>
                    <a:lnTo>
                      <a:pt x="1782" y="324"/>
                    </a:lnTo>
                    <a:lnTo>
                      <a:pt x="1806" y="690"/>
                    </a:lnTo>
                    <a:lnTo>
                      <a:pt x="1830" y="762"/>
                    </a:lnTo>
                    <a:lnTo>
                      <a:pt x="1854" y="804"/>
                    </a:lnTo>
                    <a:lnTo>
                      <a:pt x="1872" y="840"/>
                    </a:lnTo>
                    <a:lnTo>
                      <a:pt x="1896" y="864"/>
                    </a:lnTo>
                    <a:lnTo>
                      <a:pt x="1920" y="888"/>
                    </a:lnTo>
                    <a:lnTo>
                      <a:pt x="1944" y="906"/>
                    </a:lnTo>
                    <a:lnTo>
                      <a:pt x="1962" y="924"/>
                    </a:lnTo>
                    <a:lnTo>
                      <a:pt x="1986" y="942"/>
                    </a:lnTo>
                    <a:lnTo>
                      <a:pt x="2010" y="456"/>
                    </a:lnTo>
                    <a:lnTo>
                      <a:pt x="2034" y="768"/>
                    </a:lnTo>
                    <a:lnTo>
                      <a:pt x="2052" y="828"/>
                    </a:lnTo>
                    <a:lnTo>
                      <a:pt x="2076" y="870"/>
                    </a:lnTo>
                    <a:lnTo>
                      <a:pt x="2100" y="894"/>
                    </a:lnTo>
                    <a:lnTo>
                      <a:pt x="2124" y="918"/>
                    </a:lnTo>
                    <a:lnTo>
                      <a:pt x="2142" y="936"/>
                    </a:lnTo>
                    <a:lnTo>
                      <a:pt x="2166" y="954"/>
                    </a:lnTo>
                    <a:lnTo>
                      <a:pt x="2190" y="498"/>
                    </a:lnTo>
                    <a:lnTo>
                      <a:pt x="2214" y="786"/>
                    </a:lnTo>
                    <a:lnTo>
                      <a:pt x="2238" y="846"/>
                    </a:lnTo>
                  </a:path>
                </a:pathLst>
              </a:custGeom>
              <a:noFill/>
              <a:ln w="19050">
                <a:solidFill>
                  <a:srgbClr val="FF0000"/>
                </a:solidFill>
                <a:prstDash val="solid"/>
                <a:round/>
                <a:headEnd/>
                <a:tailEnd/>
              </a:ln>
            </p:spPr>
            <p:txBody>
              <a:bodyPr/>
              <a:lstStyle/>
              <a:p>
                <a:endParaRPr lang="en-US" sz="1200"/>
              </a:p>
            </p:txBody>
          </p:sp>
          <p:grpSp>
            <p:nvGrpSpPr>
              <p:cNvPr id="9" name="Group 113"/>
              <p:cNvGrpSpPr/>
              <p:nvPr/>
            </p:nvGrpSpPr>
            <p:grpSpPr>
              <a:xfrm>
                <a:off x="2322152" y="1163928"/>
                <a:ext cx="915318" cy="466373"/>
                <a:chOff x="2322152" y="1163928"/>
                <a:chExt cx="915318" cy="466373"/>
              </a:xfrm>
            </p:grpSpPr>
            <p:cxnSp>
              <p:nvCxnSpPr>
                <p:cNvPr id="88" name="Straight Connector 87"/>
                <p:cNvCxnSpPr/>
                <p:nvPr/>
              </p:nvCxnSpPr>
              <p:spPr>
                <a:xfrm>
                  <a:off x="2323070" y="1626184"/>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2322152" y="1163928"/>
                  <a:ext cx="0" cy="4663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 name="Group 89"/>
            <p:cNvGrpSpPr/>
            <p:nvPr/>
          </p:nvGrpSpPr>
          <p:grpSpPr>
            <a:xfrm>
              <a:off x="6205359" y="1262784"/>
              <a:ext cx="915318" cy="466373"/>
              <a:chOff x="6392782" y="1102143"/>
              <a:chExt cx="915318" cy="466373"/>
            </a:xfrm>
          </p:grpSpPr>
          <p:sp>
            <p:nvSpPr>
              <p:cNvPr id="91" name="Freeform 230"/>
              <p:cNvSpPr>
                <a:spLocks/>
              </p:cNvSpPr>
              <p:nvPr/>
            </p:nvSpPr>
            <p:spPr bwMode="auto">
              <a:xfrm>
                <a:off x="6401065" y="1163928"/>
                <a:ext cx="694796" cy="386770"/>
              </a:xfrm>
              <a:custGeom>
                <a:avLst/>
                <a:gdLst>
                  <a:gd name="T0" fmla="*/ 24 w 2238"/>
                  <a:gd name="T1" fmla="*/ 606 h 954"/>
                  <a:gd name="T2" fmla="*/ 72 w 2238"/>
                  <a:gd name="T3" fmla="*/ 642 h 954"/>
                  <a:gd name="T4" fmla="*/ 114 w 2238"/>
                  <a:gd name="T5" fmla="*/ 654 h 954"/>
                  <a:gd name="T6" fmla="*/ 162 w 2238"/>
                  <a:gd name="T7" fmla="*/ 318 h 954"/>
                  <a:gd name="T8" fmla="*/ 204 w 2238"/>
                  <a:gd name="T9" fmla="*/ 162 h 954"/>
                  <a:gd name="T10" fmla="*/ 252 w 2238"/>
                  <a:gd name="T11" fmla="*/ 102 h 954"/>
                  <a:gd name="T12" fmla="*/ 294 w 2238"/>
                  <a:gd name="T13" fmla="*/ 60 h 954"/>
                  <a:gd name="T14" fmla="*/ 342 w 2238"/>
                  <a:gd name="T15" fmla="*/ 216 h 954"/>
                  <a:gd name="T16" fmla="*/ 384 w 2238"/>
                  <a:gd name="T17" fmla="*/ 108 h 954"/>
                  <a:gd name="T18" fmla="*/ 432 w 2238"/>
                  <a:gd name="T19" fmla="*/ 60 h 954"/>
                  <a:gd name="T20" fmla="*/ 474 w 2238"/>
                  <a:gd name="T21" fmla="*/ 30 h 954"/>
                  <a:gd name="T22" fmla="*/ 522 w 2238"/>
                  <a:gd name="T23" fmla="*/ 0 h 954"/>
                  <a:gd name="T24" fmla="*/ 564 w 2238"/>
                  <a:gd name="T25" fmla="*/ 174 h 954"/>
                  <a:gd name="T26" fmla="*/ 612 w 2238"/>
                  <a:gd name="T27" fmla="*/ 534 h 954"/>
                  <a:gd name="T28" fmla="*/ 654 w 2238"/>
                  <a:gd name="T29" fmla="*/ 144 h 954"/>
                  <a:gd name="T30" fmla="*/ 702 w 2238"/>
                  <a:gd name="T31" fmla="*/ 690 h 954"/>
                  <a:gd name="T32" fmla="*/ 744 w 2238"/>
                  <a:gd name="T33" fmla="*/ 330 h 954"/>
                  <a:gd name="T34" fmla="*/ 792 w 2238"/>
                  <a:gd name="T35" fmla="*/ 762 h 954"/>
                  <a:gd name="T36" fmla="*/ 834 w 2238"/>
                  <a:gd name="T37" fmla="*/ 360 h 954"/>
                  <a:gd name="T38" fmla="*/ 882 w 2238"/>
                  <a:gd name="T39" fmla="*/ 774 h 954"/>
                  <a:gd name="T40" fmla="*/ 924 w 2238"/>
                  <a:gd name="T41" fmla="*/ 378 h 954"/>
                  <a:gd name="T42" fmla="*/ 972 w 2238"/>
                  <a:gd name="T43" fmla="*/ 330 h 954"/>
                  <a:gd name="T44" fmla="*/ 1014 w 2238"/>
                  <a:gd name="T45" fmla="*/ 762 h 954"/>
                  <a:gd name="T46" fmla="*/ 1062 w 2238"/>
                  <a:gd name="T47" fmla="*/ 372 h 954"/>
                  <a:gd name="T48" fmla="*/ 1110 w 2238"/>
                  <a:gd name="T49" fmla="*/ 660 h 954"/>
                  <a:gd name="T50" fmla="*/ 1152 w 2238"/>
                  <a:gd name="T51" fmla="*/ 210 h 954"/>
                  <a:gd name="T52" fmla="*/ 1200 w 2238"/>
                  <a:gd name="T53" fmla="*/ 726 h 954"/>
                  <a:gd name="T54" fmla="*/ 1242 w 2238"/>
                  <a:gd name="T55" fmla="*/ 342 h 954"/>
                  <a:gd name="T56" fmla="*/ 1290 w 2238"/>
                  <a:gd name="T57" fmla="*/ 654 h 954"/>
                  <a:gd name="T58" fmla="*/ 1332 w 2238"/>
                  <a:gd name="T59" fmla="*/ 204 h 954"/>
                  <a:gd name="T60" fmla="*/ 1380 w 2238"/>
                  <a:gd name="T61" fmla="*/ 606 h 954"/>
                  <a:gd name="T62" fmla="*/ 1422 w 2238"/>
                  <a:gd name="T63" fmla="*/ 294 h 954"/>
                  <a:gd name="T64" fmla="*/ 1470 w 2238"/>
                  <a:gd name="T65" fmla="*/ 750 h 954"/>
                  <a:gd name="T66" fmla="*/ 1512 w 2238"/>
                  <a:gd name="T67" fmla="*/ 228 h 954"/>
                  <a:gd name="T68" fmla="*/ 1560 w 2238"/>
                  <a:gd name="T69" fmla="*/ 138 h 954"/>
                  <a:gd name="T70" fmla="*/ 1602 w 2238"/>
                  <a:gd name="T71" fmla="*/ 84 h 954"/>
                  <a:gd name="T72" fmla="*/ 1650 w 2238"/>
                  <a:gd name="T73" fmla="*/ 222 h 954"/>
                  <a:gd name="T74" fmla="*/ 1692 w 2238"/>
                  <a:gd name="T75" fmla="*/ 120 h 954"/>
                  <a:gd name="T76" fmla="*/ 1740 w 2238"/>
                  <a:gd name="T77" fmla="*/ 696 h 954"/>
                  <a:gd name="T78" fmla="*/ 1782 w 2238"/>
                  <a:gd name="T79" fmla="*/ 324 h 954"/>
                  <a:gd name="T80" fmla="*/ 1830 w 2238"/>
                  <a:gd name="T81" fmla="*/ 762 h 954"/>
                  <a:gd name="T82" fmla="*/ 1872 w 2238"/>
                  <a:gd name="T83" fmla="*/ 840 h 954"/>
                  <a:gd name="T84" fmla="*/ 1920 w 2238"/>
                  <a:gd name="T85" fmla="*/ 888 h 954"/>
                  <a:gd name="T86" fmla="*/ 1962 w 2238"/>
                  <a:gd name="T87" fmla="*/ 924 h 954"/>
                  <a:gd name="T88" fmla="*/ 2010 w 2238"/>
                  <a:gd name="T89" fmla="*/ 456 h 954"/>
                  <a:gd name="T90" fmla="*/ 2052 w 2238"/>
                  <a:gd name="T91" fmla="*/ 828 h 954"/>
                  <a:gd name="T92" fmla="*/ 2100 w 2238"/>
                  <a:gd name="T93" fmla="*/ 894 h 954"/>
                  <a:gd name="T94" fmla="*/ 2142 w 2238"/>
                  <a:gd name="T95" fmla="*/ 936 h 954"/>
                  <a:gd name="T96" fmla="*/ 2190 w 2238"/>
                  <a:gd name="T97" fmla="*/ 498 h 954"/>
                  <a:gd name="T98" fmla="*/ 2238 w 2238"/>
                  <a:gd name="T99" fmla="*/ 846 h 9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38"/>
                  <a:gd name="T151" fmla="*/ 0 h 954"/>
                  <a:gd name="T152" fmla="*/ 2238 w 2238"/>
                  <a:gd name="T153" fmla="*/ 954 h 9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38" h="954">
                    <a:moveTo>
                      <a:pt x="0" y="180"/>
                    </a:moveTo>
                    <a:lnTo>
                      <a:pt x="24" y="606"/>
                    </a:lnTo>
                    <a:lnTo>
                      <a:pt x="48" y="252"/>
                    </a:lnTo>
                    <a:lnTo>
                      <a:pt x="72" y="642"/>
                    </a:lnTo>
                    <a:lnTo>
                      <a:pt x="90" y="270"/>
                    </a:lnTo>
                    <a:lnTo>
                      <a:pt x="114" y="654"/>
                    </a:lnTo>
                    <a:lnTo>
                      <a:pt x="138" y="744"/>
                    </a:lnTo>
                    <a:lnTo>
                      <a:pt x="162" y="318"/>
                    </a:lnTo>
                    <a:lnTo>
                      <a:pt x="180" y="216"/>
                    </a:lnTo>
                    <a:lnTo>
                      <a:pt x="204" y="162"/>
                    </a:lnTo>
                    <a:lnTo>
                      <a:pt x="228" y="132"/>
                    </a:lnTo>
                    <a:lnTo>
                      <a:pt x="252" y="102"/>
                    </a:lnTo>
                    <a:lnTo>
                      <a:pt x="270" y="78"/>
                    </a:lnTo>
                    <a:lnTo>
                      <a:pt x="294" y="60"/>
                    </a:lnTo>
                    <a:lnTo>
                      <a:pt x="318" y="546"/>
                    </a:lnTo>
                    <a:lnTo>
                      <a:pt x="342" y="216"/>
                    </a:lnTo>
                    <a:lnTo>
                      <a:pt x="360" y="150"/>
                    </a:lnTo>
                    <a:lnTo>
                      <a:pt x="384" y="108"/>
                    </a:lnTo>
                    <a:lnTo>
                      <a:pt x="408" y="84"/>
                    </a:lnTo>
                    <a:lnTo>
                      <a:pt x="432" y="60"/>
                    </a:lnTo>
                    <a:lnTo>
                      <a:pt x="450" y="42"/>
                    </a:lnTo>
                    <a:lnTo>
                      <a:pt x="474" y="30"/>
                    </a:lnTo>
                    <a:lnTo>
                      <a:pt x="498" y="12"/>
                    </a:lnTo>
                    <a:lnTo>
                      <a:pt x="522" y="0"/>
                    </a:lnTo>
                    <a:lnTo>
                      <a:pt x="546" y="468"/>
                    </a:lnTo>
                    <a:lnTo>
                      <a:pt x="564" y="174"/>
                    </a:lnTo>
                    <a:lnTo>
                      <a:pt x="588" y="108"/>
                    </a:lnTo>
                    <a:lnTo>
                      <a:pt x="612" y="534"/>
                    </a:lnTo>
                    <a:lnTo>
                      <a:pt x="636" y="216"/>
                    </a:lnTo>
                    <a:lnTo>
                      <a:pt x="654" y="144"/>
                    </a:lnTo>
                    <a:lnTo>
                      <a:pt x="678" y="552"/>
                    </a:lnTo>
                    <a:lnTo>
                      <a:pt x="702" y="690"/>
                    </a:lnTo>
                    <a:lnTo>
                      <a:pt x="726" y="762"/>
                    </a:lnTo>
                    <a:lnTo>
                      <a:pt x="744" y="330"/>
                    </a:lnTo>
                    <a:lnTo>
                      <a:pt x="768" y="684"/>
                    </a:lnTo>
                    <a:lnTo>
                      <a:pt x="792" y="762"/>
                    </a:lnTo>
                    <a:lnTo>
                      <a:pt x="816" y="804"/>
                    </a:lnTo>
                    <a:lnTo>
                      <a:pt x="834" y="360"/>
                    </a:lnTo>
                    <a:lnTo>
                      <a:pt x="858" y="708"/>
                    </a:lnTo>
                    <a:lnTo>
                      <a:pt x="882" y="774"/>
                    </a:lnTo>
                    <a:lnTo>
                      <a:pt x="906" y="816"/>
                    </a:lnTo>
                    <a:lnTo>
                      <a:pt x="924" y="378"/>
                    </a:lnTo>
                    <a:lnTo>
                      <a:pt x="948" y="720"/>
                    </a:lnTo>
                    <a:lnTo>
                      <a:pt x="972" y="330"/>
                    </a:lnTo>
                    <a:lnTo>
                      <a:pt x="996" y="690"/>
                    </a:lnTo>
                    <a:lnTo>
                      <a:pt x="1014" y="762"/>
                    </a:lnTo>
                    <a:lnTo>
                      <a:pt x="1038" y="804"/>
                    </a:lnTo>
                    <a:lnTo>
                      <a:pt x="1062" y="372"/>
                    </a:lnTo>
                    <a:lnTo>
                      <a:pt x="1086" y="252"/>
                    </a:lnTo>
                    <a:lnTo>
                      <a:pt x="1110" y="660"/>
                    </a:lnTo>
                    <a:lnTo>
                      <a:pt x="1128" y="288"/>
                    </a:lnTo>
                    <a:lnTo>
                      <a:pt x="1152" y="210"/>
                    </a:lnTo>
                    <a:lnTo>
                      <a:pt x="1176" y="630"/>
                    </a:lnTo>
                    <a:lnTo>
                      <a:pt x="1200" y="726"/>
                    </a:lnTo>
                    <a:lnTo>
                      <a:pt x="1218" y="780"/>
                    </a:lnTo>
                    <a:lnTo>
                      <a:pt x="1242" y="342"/>
                    </a:lnTo>
                    <a:lnTo>
                      <a:pt x="1266" y="234"/>
                    </a:lnTo>
                    <a:lnTo>
                      <a:pt x="1290" y="654"/>
                    </a:lnTo>
                    <a:lnTo>
                      <a:pt x="1308" y="276"/>
                    </a:lnTo>
                    <a:lnTo>
                      <a:pt x="1332" y="204"/>
                    </a:lnTo>
                    <a:lnTo>
                      <a:pt x="1356" y="156"/>
                    </a:lnTo>
                    <a:lnTo>
                      <a:pt x="1380" y="606"/>
                    </a:lnTo>
                    <a:lnTo>
                      <a:pt x="1398" y="714"/>
                    </a:lnTo>
                    <a:lnTo>
                      <a:pt x="1422" y="294"/>
                    </a:lnTo>
                    <a:lnTo>
                      <a:pt x="1446" y="678"/>
                    </a:lnTo>
                    <a:lnTo>
                      <a:pt x="1470" y="750"/>
                    </a:lnTo>
                    <a:lnTo>
                      <a:pt x="1488" y="318"/>
                    </a:lnTo>
                    <a:lnTo>
                      <a:pt x="1512" y="228"/>
                    </a:lnTo>
                    <a:lnTo>
                      <a:pt x="1536" y="174"/>
                    </a:lnTo>
                    <a:lnTo>
                      <a:pt x="1560" y="138"/>
                    </a:lnTo>
                    <a:lnTo>
                      <a:pt x="1578" y="108"/>
                    </a:lnTo>
                    <a:lnTo>
                      <a:pt x="1602" y="84"/>
                    </a:lnTo>
                    <a:lnTo>
                      <a:pt x="1626" y="558"/>
                    </a:lnTo>
                    <a:lnTo>
                      <a:pt x="1650" y="222"/>
                    </a:lnTo>
                    <a:lnTo>
                      <a:pt x="1674" y="156"/>
                    </a:lnTo>
                    <a:lnTo>
                      <a:pt x="1692" y="120"/>
                    </a:lnTo>
                    <a:lnTo>
                      <a:pt x="1716" y="564"/>
                    </a:lnTo>
                    <a:lnTo>
                      <a:pt x="1740" y="696"/>
                    </a:lnTo>
                    <a:lnTo>
                      <a:pt x="1764" y="768"/>
                    </a:lnTo>
                    <a:lnTo>
                      <a:pt x="1782" y="324"/>
                    </a:lnTo>
                    <a:lnTo>
                      <a:pt x="1806" y="690"/>
                    </a:lnTo>
                    <a:lnTo>
                      <a:pt x="1830" y="762"/>
                    </a:lnTo>
                    <a:lnTo>
                      <a:pt x="1854" y="804"/>
                    </a:lnTo>
                    <a:lnTo>
                      <a:pt x="1872" y="840"/>
                    </a:lnTo>
                    <a:lnTo>
                      <a:pt x="1896" y="864"/>
                    </a:lnTo>
                    <a:lnTo>
                      <a:pt x="1920" y="888"/>
                    </a:lnTo>
                    <a:lnTo>
                      <a:pt x="1944" y="906"/>
                    </a:lnTo>
                    <a:lnTo>
                      <a:pt x="1962" y="924"/>
                    </a:lnTo>
                    <a:lnTo>
                      <a:pt x="1986" y="942"/>
                    </a:lnTo>
                    <a:lnTo>
                      <a:pt x="2010" y="456"/>
                    </a:lnTo>
                    <a:lnTo>
                      <a:pt x="2034" y="768"/>
                    </a:lnTo>
                    <a:lnTo>
                      <a:pt x="2052" y="828"/>
                    </a:lnTo>
                    <a:lnTo>
                      <a:pt x="2076" y="870"/>
                    </a:lnTo>
                    <a:lnTo>
                      <a:pt x="2100" y="894"/>
                    </a:lnTo>
                    <a:lnTo>
                      <a:pt x="2124" y="918"/>
                    </a:lnTo>
                    <a:lnTo>
                      <a:pt x="2142" y="936"/>
                    </a:lnTo>
                    <a:lnTo>
                      <a:pt x="2166" y="954"/>
                    </a:lnTo>
                    <a:lnTo>
                      <a:pt x="2190" y="498"/>
                    </a:lnTo>
                    <a:lnTo>
                      <a:pt x="2214" y="786"/>
                    </a:lnTo>
                    <a:lnTo>
                      <a:pt x="2238" y="846"/>
                    </a:lnTo>
                  </a:path>
                </a:pathLst>
              </a:custGeom>
              <a:noFill/>
              <a:ln w="19050">
                <a:solidFill>
                  <a:srgbClr val="00CC00"/>
                </a:solidFill>
                <a:prstDash val="solid"/>
                <a:round/>
                <a:headEnd/>
                <a:tailEnd/>
              </a:ln>
            </p:spPr>
            <p:txBody>
              <a:bodyPr/>
              <a:lstStyle/>
              <a:p>
                <a:endParaRPr lang="en-US" sz="1200"/>
              </a:p>
            </p:txBody>
          </p:sp>
          <p:grpSp>
            <p:nvGrpSpPr>
              <p:cNvPr id="11" name="Group 114"/>
              <p:cNvGrpSpPr/>
              <p:nvPr/>
            </p:nvGrpSpPr>
            <p:grpSpPr>
              <a:xfrm>
                <a:off x="6392782" y="1102143"/>
                <a:ext cx="915318" cy="466373"/>
                <a:chOff x="2322152" y="1163928"/>
                <a:chExt cx="915318" cy="466373"/>
              </a:xfrm>
            </p:grpSpPr>
            <p:cxnSp>
              <p:nvCxnSpPr>
                <p:cNvPr id="93" name="Straight Connector 92"/>
                <p:cNvCxnSpPr/>
                <p:nvPr/>
              </p:nvCxnSpPr>
              <p:spPr>
                <a:xfrm>
                  <a:off x="2323070" y="1626184"/>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322152" y="1163928"/>
                  <a:ext cx="0" cy="4663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sz="quarter" idx="1"/>
          </p:nvPr>
        </p:nvSpPr>
        <p:spPr>
          <a:xfrm>
            <a:off x="570587" y="3284984"/>
            <a:ext cx="6326630" cy="3057293"/>
          </a:xfrm>
          <a:solidFill>
            <a:schemeClr val="bg1"/>
          </a:solidFill>
        </p:spPr>
        <p:txBody>
          <a:bodyPr>
            <a:normAutofit lnSpcReduction="10000"/>
          </a:bodyPr>
          <a:lstStyle/>
          <a:p>
            <a:pPr>
              <a:lnSpc>
                <a:spcPct val="120000"/>
              </a:lnSpc>
              <a:spcBef>
                <a:spcPct val="80000"/>
              </a:spcBef>
            </a:pPr>
            <a:r>
              <a:rPr lang="de-CH" sz="2000" b="1" dirty="0">
                <a:latin typeface="+mn-lt"/>
              </a:rPr>
              <a:t>anatomical/structural connectivity</a:t>
            </a:r>
            <a:br>
              <a:rPr lang="de-CH" sz="2000" b="1" dirty="0">
                <a:latin typeface="+mn-lt"/>
              </a:rPr>
            </a:br>
            <a:r>
              <a:rPr lang="de-CH" sz="2000" dirty="0" smtClean="0">
                <a:latin typeface="+mn-lt"/>
              </a:rPr>
              <a:t>presence </a:t>
            </a:r>
            <a:r>
              <a:rPr lang="de-CH" sz="2000" dirty="0">
                <a:latin typeface="+mn-lt"/>
              </a:rPr>
              <a:t>of axonal connections</a:t>
            </a:r>
          </a:p>
          <a:p>
            <a:pPr>
              <a:lnSpc>
                <a:spcPct val="120000"/>
              </a:lnSpc>
              <a:spcBef>
                <a:spcPct val="80000"/>
              </a:spcBef>
            </a:pPr>
            <a:r>
              <a:rPr lang="de-CH" sz="2000" b="1" dirty="0">
                <a:latin typeface="+mn-lt"/>
              </a:rPr>
              <a:t>functional connectivity </a:t>
            </a:r>
            <a:br>
              <a:rPr lang="de-CH" sz="2000" b="1" dirty="0">
                <a:latin typeface="+mn-lt"/>
              </a:rPr>
            </a:br>
            <a:r>
              <a:rPr lang="de-CH" sz="2000" dirty="0" smtClean="0">
                <a:latin typeface="+mn-lt"/>
              </a:rPr>
              <a:t>statistical </a:t>
            </a:r>
            <a:r>
              <a:rPr lang="de-CH" sz="2000" dirty="0">
                <a:latin typeface="+mn-lt"/>
              </a:rPr>
              <a:t>dependencies between regional time series</a:t>
            </a:r>
          </a:p>
          <a:p>
            <a:pPr>
              <a:lnSpc>
                <a:spcPct val="120000"/>
              </a:lnSpc>
              <a:spcBef>
                <a:spcPct val="80000"/>
              </a:spcBef>
            </a:pPr>
            <a:r>
              <a:rPr lang="de-CH" sz="2000" b="1" dirty="0">
                <a:latin typeface="+mn-lt"/>
              </a:rPr>
              <a:t>effective connectivity </a:t>
            </a:r>
            <a:br>
              <a:rPr lang="de-CH" sz="2000" b="1" dirty="0">
                <a:latin typeface="+mn-lt"/>
              </a:rPr>
            </a:br>
            <a:r>
              <a:rPr lang="de-CH" sz="2000" dirty="0" smtClean="0">
                <a:latin typeface="+mn-lt"/>
              </a:rPr>
              <a:t>causal </a:t>
            </a:r>
            <a:r>
              <a:rPr lang="de-CH" sz="2000" dirty="0">
                <a:latin typeface="+mn-lt"/>
              </a:rPr>
              <a:t>(directed) influences between neurons or neuronal populations</a:t>
            </a:r>
            <a:endParaRPr lang="en-US" sz="2000" dirty="0">
              <a:latin typeface="+mn-lt"/>
            </a:endParaRPr>
          </a:p>
        </p:txBody>
      </p:sp>
      <p:sp>
        <p:nvSpPr>
          <p:cNvPr id="17410" name="Rectangle 2"/>
          <p:cNvSpPr>
            <a:spLocks noGrp="1" noChangeArrowheads="1"/>
          </p:cNvSpPr>
          <p:nvPr>
            <p:ph type="title"/>
          </p:nvPr>
        </p:nvSpPr>
        <p:spPr/>
        <p:txBody>
          <a:bodyPr>
            <a:normAutofit/>
          </a:bodyPr>
          <a:lstStyle/>
          <a:p>
            <a:r>
              <a:rPr lang="de-CH" dirty="0">
                <a:latin typeface="+mn-lt"/>
              </a:rPr>
              <a:t>Structural, functional &amp; effective connectivity</a:t>
            </a:r>
            <a:endParaRPr lang="en-US" dirty="0">
              <a:latin typeface="+mn-lt"/>
            </a:endParaRPr>
          </a:p>
        </p:txBody>
      </p:sp>
      <p:pic>
        <p:nvPicPr>
          <p:cNvPr id="17411" name="Picture 3" descr="600px-Fig_bc"/>
          <p:cNvPicPr>
            <a:picLocks noChangeAspect="1" noChangeArrowheads="1"/>
          </p:cNvPicPr>
          <p:nvPr/>
        </p:nvPicPr>
        <p:blipFill>
          <a:blip r:embed="rId3"/>
          <a:srcRect t="5977" b="56148"/>
          <a:stretch>
            <a:fillRect/>
          </a:stretch>
        </p:blipFill>
        <p:spPr bwMode="auto">
          <a:xfrm>
            <a:off x="1314555" y="1052736"/>
            <a:ext cx="6590773" cy="1944216"/>
          </a:xfrm>
          <a:prstGeom prst="rect">
            <a:avLst/>
          </a:prstGeom>
          <a:noFill/>
        </p:spPr>
      </p:pic>
      <p:sp>
        <p:nvSpPr>
          <p:cNvPr id="17413" name="Rectangle 5"/>
          <p:cNvSpPr>
            <a:spLocks noChangeArrowheads="1"/>
          </p:cNvSpPr>
          <p:nvPr/>
        </p:nvSpPr>
        <p:spPr bwMode="auto">
          <a:xfrm>
            <a:off x="7446698" y="2852936"/>
            <a:ext cx="2135521" cy="307777"/>
          </a:xfrm>
          <a:prstGeom prst="rect">
            <a:avLst/>
          </a:prstGeom>
          <a:noFill/>
          <a:ln w="9525" algn="ctr">
            <a:noFill/>
            <a:miter lim="800000"/>
            <a:headEnd/>
            <a:tailEnd/>
          </a:ln>
          <a:effectLst/>
        </p:spPr>
        <p:txBody>
          <a:bodyPr wrap="none">
            <a:spAutoFit/>
          </a:bodyPr>
          <a:lstStyle/>
          <a:p>
            <a:r>
              <a:rPr lang="de-CH" sz="1400" dirty="0"/>
              <a:t>Sporns 2007, </a:t>
            </a:r>
            <a:r>
              <a:rPr lang="de-CH" sz="1400" i="1" dirty="0"/>
              <a:t>Scholarpedia</a:t>
            </a:r>
            <a:endParaRPr lang="en-US" sz="1400" i="1" dirty="0"/>
          </a:p>
        </p:txBody>
      </p:sp>
      <p:sp>
        <p:nvSpPr>
          <p:cNvPr id="6" name="Rounded Rectangle 5"/>
          <p:cNvSpPr/>
          <p:nvPr/>
        </p:nvSpPr>
        <p:spPr>
          <a:xfrm>
            <a:off x="7041232" y="4437112"/>
            <a:ext cx="2568785" cy="576064"/>
          </a:xfrm>
          <a:prstGeom prst="roundRect">
            <a:avLst>
              <a:gd name="adj" fmla="val 7962"/>
            </a:avLst>
          </a:prstGeom>
          <a:solidFill>
            <a:srgbClr val="AD23A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0" rtlCol="0" anchor="t" anchorCtr="0"/>
          <a:lstStyle/>
          <a:p>
            <a:pPr algn="ctr">
              <a:spcAft>
                <a:spcPts val="1200"/>
              </a:spcAft>
            </a:pPr>
            <a:r>
              <a:rPr lang="en-GB" sz="2400" b="1" dirty="0" smtClean="0"/>
              <a:t>Mechanism - free</a:t>
            </a:r>
            <a:endParaRPr lang="en-GB" sz="2000" dirty="0"/>
          </a:p>
        </p:txBody>
      </p:sp>
      <p:sp>
        <p:nvSpPr>
          <p:cNvPr id="7" name="Rounded Rectangle 6"/>
          <p:cNvSpPr/>
          <p:nvPr/>
        </p:nvSpPr>
        <p:spPr>
          <a:xfrm>
            <a:off x="7041232" y="5517232"/>
            <a:ext cx="2568785" cy="576064"/>
          </a:xfrm>
          <a:prstGeom prst="roundRect">
            <a:avLst>
              <a:gd name="adj" fmla="val 7962"/>
            </a:avLst>
          </a:prstGeom>
          <a:solidFill>
            <a:srgbClr val="AD23A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0" rtlCol="0" anchor="t" anchorCtr="0"/>
          <a:lstStyle/>
          <a:p>
            <a:pPr algn="ctr">
              <a:spcAft>
                <a:spcPts val="1200"/>
              </a:spcAft>
            </a:pPr>
            <a:r>
              <a:rPr lang="en-GB" sz="2400" b="1" dirty="0" smtClean="0"/>
              <a:t>Mechanistic</a:t>
            </a:r>
            <a:endParaRPr lang="en-GB"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6536" y="188640"/>
            <a:ext cx="7876479" cy="523220"/>
          </a:xfrm>
          <a:prstGeom prst="rect">
            <a:avLst/>
          </a:prstGeom>
          <a:noFill/>
        </p:spPr>
        <p:txBody>
          <a:bodyPr wrap="square" rtlCol="0">
            <a:spAutoFit/>
          </a:bodyPr>
          <a:lstStyle/>
          <a:p>
            <a:r>
              <a:rPr lang="en-US" sz="2800" b="0" dirty="0" smtClean="0">
                <a:solidFill>
                  <a:srgbClr val="264190"/>
                </a:solidFill>
              </a:rPr>
              <a:t>Functional </a:t>
            </a:r>
            <a:r>
              <a:rPr lang="en-US" sz="2800" b="0" dirty="0" err="1" smtClean="0">
                <a:solidFill>
                  <a:srgbClr val="264190"/>
                </a:solidFill>
              </a:rPr>
              <a:t>vs</a:t>
            </a:r>
            <a:r>
              <a:rPr lang="en-US" sz="2800" b="0" dirty="0" smtClean="0">
                <a:solidFill>
                  <a:srgbClr val="264190"/>
                </a:solidFill>
              </a:rPr>
              <a:t> Effective Connectivity</a:t>
            </a:r>
            <a:endParaRPr lang="en-US" sz="2800" b="0" dirty="0">
              <a:solidFill>
                <a:srgbClr val="264190"/>
              </a:solidFill>
            </a:endParaRPr>
          </a:p>
        </p:txBody>
      </p:sp>
      <p:sp>
        <p:nvSpPr>
          <p:cNvPr id="3" name="TextBox 2"/>
          <p:cNvSpPr txBox="1"/>
          <p:nvPr/>
        </p:nvSpPr>
        <p:spPr>
          <a:xfrm>
            <a:off x="416496" y="2492896"/>
            <a:ext cx="8900587" cy="3970318"/>
          </a:xfrm>
          <a:prstGeom prst="rect">
            <a:avLst/>
          </a:prstGeom>
          <a:noFill/>
        </p:spPr>
        <p:txBody>
          <a:bodyPr wrap="square" rtlCol="0">
            <a:spAutoFit/>
          </a:bodyPr>
          <a:lstStyle/>
          <a:p>
            <a:r>
              <a:rPr lang="en-US" sz="1800" dirty="0"/>
              <a:t>F</a:t>
            </a:r>
            <a:r>
              <a:rPr lang="en-US" sz="1800" dirty="0" smtClean="0"/>
              <a:t>unctional </a:t>
            </a:r>
            <a:r>
              <a:rPr lang="en-US" sz="1800" dirty="0"/>
              <a:t>connectivity </a:t>
            </a:r>
            <a:r>
              <a:rPr lang="en-US" sz="1800" b="0" dirty="0"/>
              <a:t>is defined in terms of statistical </a:t>
            </a:r>
            <a:r>
              <a:rPr lang="en-US" sz="1800" b="0" dirty="0" smtClean="0"/>
              <a:t>dependencies: an </a:t>
            </a:r>
            <a:r>
              <a:rPr lang="en-US" sz="1800" b="0" dirty="0"/>
              <a:t>operational concept that underlies the detection of </a:t>
            </a:r>
            <a:r>
              <a:rPr lang="en-US" sz="1800" b="0" dirty="0" smtClean="0"/>
              <a:t>a </a:t>
            </a:r>
            <a:r>
              <a:rPr lang="en-US" sz="1800" b="0" dirty="0"/>
              <a:t>functional connection, without any commitment to how that </a:t>
            </a:r>
            <a:r>
              <a:rPr lang="en-US" sz="1800" b="0" dirty="0" smtClean="0"/>
              <a:t>connection </a:t>
            </a:r>
            <a:r>
              <a:rPr lang="en-US" sz="1800" b="0" dirty="0"/>
              <a:t>was caused </a:t>
            </a:r>
            <a:endParaRPr lang="en-US" sz="1800" b="0" dirty="0" smtClean="0"/>
          </a:p>
          <a:p>
            <a:pPr marL="285750" indent="-285750">
              <a:buFontTx/>
              <a:buChar char="-"/>
            </a:pPr>
            <a:r>
              <a:rPr lang="en-US" sz="1800" b="0" dirty="0" smtClean="0"/>
              <a:t>Assessing mutual information &amp; testing for significant departures from zero</a:t>
            </a:r>
          </a:p>
          <a:p>
            <a:pPr marL="285750" indent="-285750">
              <a:buFontTx/>
              <a:buChar char="-"/>
            </a:pPr>
            <a:r>
              <a:rPr lang="en-US" sz="1800" b="0" dirty="0" smtClean="0"/>
              <a:t>Simple assessment: patterns of correlations</a:t>
            </a:r>
          </a:p>
          <a:p>
            <a:pPr marL="285750" indent="-285750">
              <a:buFontTx/>
              <a:buChar char="-"/>
            </a:pPr>
            <a:r>
              <a:rPr lang="en-US" sz="1800" b="0" dirty="0" smtClean="0"/>
              <a:t>Undirected or Directed Functional Connectivity </a:t>
            </a:r>
            <a:r>
              <a:rPr lang="en-US" sz="1800" b="0" dirty="0" err="1" smtClean="0"/>
              <a:t>eg</a:t>
            </a:r>
            <a:r>
              <a:rPr lang="en-US" sz="1800" b="0" dirty="0" smtClean="0"/>
              <a:t>. Granger Connectivity</a:t>
            </a:r>
          </a:p>
          <a:p>
            <a:pPr marL="285750" indent="-285750">
              <a:buFontTx/>
              <a:buChar char="-"/>
            </a:pPr>
            <a:endParaRPr lang="en-US" sz="1800" b="0" dirty="0"/>
          </a:p>
          <a:p>
            <a:r>
              <a:rPr lang="en-US" sz="1800" dirty="0"/>
              <a:t>E</a:t>
            </a:r>
            <a:r>
              <a:rPr lang="en-US" sz="1800" dirty="0" smtClean="0"/>
              <a:t>ffective </a:t>
            </a:r>
            <a:r>
              <a:rPr lang="en-US" sz="1800" dirty="0"/>
              <a:t>connectivity </a:t>
            </a:r>
            <a:r>
              <a:rPr lang="en-US" sz="1800" b="0" dirty="0"/>
              <a:t>is </a:t>
            </a:r>
            <a:r>
              <a:rPr lang="en-US" sz="1800" b="0" dirty="0" smtClean="0"/>
              <a:t>defined at the level of hidden </a:t>
            </a:r>
            <a:r>
              <a:rPr lang="en-US" sz="1800" b="0" dirty="0"/>
              <a:t>neuronal states generating measurements. E</a:t>
            </a:r>
            <a:r>
              <a:rPr lang="en-US" sz="1800" b="0" dirty="0" smtClean="0"/>
              <a:t>ffective connectivity </a:t>
            </a:r>
            <a:r>
              <a:rPr lang="en-US" sz="1800" b="0" dirty="0"/>
              <a:t>is always directed and rests on an explicit (</a:t>
            </a:r>
            <a:r>
              <a:rPr lang="en-US" sz="1800" b="0" dirty="0" err="1" smtClean="0"/>
              <a:t>parameterised</a:t>
            </a:r>
            <a:r>
              <a:rPr lang="en-US" sz="1800" b="0" dirty="0"/>
              <a:t>) model of causal influences — usually expressed in terms of difference (discrete time) or </a:t>
            </a:r>
            <a:r>
              <a:rPr lang="en-US" sz="1800" b="0" dirty="0" smtClean="0"/>
              <a:t>differential </a:t>
            </a:r>
            <a:r>
              <a:rPr lang="en-US" sz="1800" b="0" dirty="0"/>
              <a:t>(continuous time) equations. </a:t>
            </a:r>
          </a:p>
          <a:p>
            <a:pPr marL="285750" indent="-285750">
              <a:buFontTx/>
              <a:buChar char="-"/>
            </a:pPr>
            <a:r>
              <a:rPr lang="en-US" sz="1800" b="0" dirty="0" smtClean="0"/>
              <a:t>DCM</a:t>
            </a:r>
          </a:p>
          <a:p>
            <a:pPr marL="285750" indent="-285750">
              <a:buFontTx/>
              <a:buChar char="-"/>
            </a:pPr>
            <a:r>
              <a:rPr lang="en-US" sz="1800" b="0" dirty="0" smtClean="0"/>
              <a:t>SEM</a:t>
            </a:r>
            <a:endParaRPr lang="en-US" sz="1800" b="0" dirty="0"/>
          </a:p>
          <a:p>
            <a:endParaRPr lang="en-US" sz="1800" dirty="0"/>
          </a:p>
        </p:txBody>
      </p:sp>
      <p:pic>
        <p:nvPicPr>
          <p:cNvPr id="4" name="Picture 3"/>
          <p:cNvPicPr>
            <a:picLocks noChangeAspect="1"/>
          </p:cNvPicPr>
          <p:nvPr/>
        </p:nvPicPr>
        <p:blipFill rotWithShape="1">
          <a:blip r:embed="rId2"/>
          <a:srcRect t="15083"/>
          <a:stretch/>
        </p:blipFill>
        <p:spPr>
          <a:xfrm>
            <a:off x="4808984" y="980728"/>
            <a:ext cx="4772966" cy="1201377"/>
          </a:xfrm>
          <a:prstGeom prst="rect">
            <a:avLst/>
          </a:prstGeom>
        </p:spPr>
      </p:pic>
    </p:spTree>
    <p:extLst>
      <p:ext uri="{BB962C8B-B14F-4D97-AF65-F5344CB8AC3E}">
        <p14:creationId xmlns:p14="http://schemas.microsoft.com/office/powerpoint/2010/main" val="11506796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205465" y="3312071"/>
          <a:ext cx="1868076" cy="801687"/>
        </p:xfrm>
        <a:graphic>
          <a:graphicData uri="http://schemas.openxmlformats.org/presentationml/2006/ole">
            <mc:AlternateContent xmlns:mc="http://schemas.openxmlformats.org/markup-compatibility/2006">
              <mc:Choice xmlns:v="urn:schemas-microsoft-com:vml" Requires="v">
                <p:oleObj spid="_x0000_s152597" name="Equation" r:id="rId3" imgW="30467160" imgH="12605400" progId="Equation.3">
                  <p:embed/>
                </p:oleObj>
              </mc:Choice>
              <mc:Fallback>
                <p:oleObj name="Equation" r:id="rId3" imgW="30467160" imgH="12605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465" y="3312071"/>
                        <a:ext cx="1868076"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3"/>
          <p:cNvSpPr txBox="1">
            <a:spLocks noChangeArrowheads="1"/>
          </p:cNvSpPr>
          <p:nvPr/>
        </p:nvSpPr>
        <p:spPr bwMode="auto">
          <a:xfrm>
            <a:off x="3821760" y="2977108"/>
            <a:ext cx="2691763" cy="400110"/>
          </a:xfrm>
          <a:prstGeom prst="rect">
            <a:avLst/>
          </a:prstGeom>
          <a:noFill/>
          <a:ln w="9525" algn="ctr">
            <a:noFill/>
            <a:miter lim="800000"/>
            <a:headEnd/>
            <a:tailEnd/>
          </a:ln>
        </p:spPr>
        <p:txBody>
          <a:bodyPr wrap="none">
            <a:spAutoFit/>
          </a:bodyPr>
          <a:lstStyle/>
          <a:p>
            <a:pPr eaLnBrk="0" hangingPunct="0">
              <a:spcBef>
                <a:spcPct val="50000"/>
              </a:spcBef>
            </a:pPr>
            <a:r>
              <a:rPr lang="en-GB" sz="2000" b="0">
                <a:latin typeface="Arial Unicode MS" pitchFamily="34" charset="-128"/>
              </a:rPr>
              <a:t>Neural state equation:</a:t>
            </a:r>
            <a:endParaRPr lang="en-US" sz="2000" b="0">
              <a:latin typeface="Arial Unicode MS" pitchFamily="34" charset="-128"/>
            </a:endParaRPr>
          </a:p>
        </p:txBody>
      </p:sp>
      <p:cxnSp>
        <p:nvCxnSpPr>
          <p:cNvPr id="1029" name="AutoShape 4"/>
          <p:cNvCxnSpPr>
            <a:cxnSpLocks noChangeShapeType="1"/>
          </p:cNvCxnSpPr>
          <p:nvPr/>
        </p:nvCxnSpPr>
        <p:spPr bwMode="auto">
          <a:xfrm flipV="1">
            <a:off x="6073541" y="2873921"/>
            <a:ext cx="2363376" cy="839787"/>
          </a:xfrm>
          <a:prstGeom prst="curvedConnector2">
            <a:avLst/>
          </a:prstGeom>
          <a:noFill/>
          <a:ln w="38100">
            <a:solidFill>
              <a:schemeClr val="tx1"/>
            </a:solidFill>
            <a:round/>
            <a:headEnd/>
            <a:tailEnd type="triangle" w="med" len="med"/>
          </a:ln>
        </p:spPr>
      </p:cxnSp>
      <p:sp>
        <p:nvSpPr>
          <p:cNvPr id="1030" name="Text Box 5"/>
          <p:cNvSpPr txBox="1">
            <a:spLocks noChangeArrowheads="1"/>
          </p:cNvSpPr>
          <p:nvPr/>
        </p:nvSpPr>
        <p:spPr bwMode="auto">
          <a:xfrm>
            <a:off x="4762770" y="1103857"/>
            <a:ext cx="2547492" cy="1508105"/>
          </a:xfrm>
          <a:prstGeom prst="rect">
            <a:avLst/>
          </a:prstGeom>
          <a:noFill/>
          <a:ln w="9525" algn="ctr">
            <a:noFill/>
            <a:miter lim="800000"/>
            <a:headEnd/>
            <a:tailEnd/>
          </a:ln>
        </p:spPr>
        <p:txBody>
          <a:bodyPr wrap="none">
            <a:spAutoFit/>
          </a:bodyPr>
          <a:lstStyle/>
          <a:p>
            <a:pPr algn="r" eaLnBrk="0" hangingPunct="0">
              <a:spcBef>
                <a:spcPct val="50000"/>
              </a:spcBef>
            </a:pPr>
            <a:r>
              <a:rPr lang="en-GB" sz="2000">
                <a:latin typeface="Arial Unicode MS" pitchFamily="34" charset="-128"/>
              </a:rPr>
              <a:t>Electromagnetic</a:t>
            </a:r>
          </a:p>
          <a:p>
            <a:pPr algn="r" eaLnBrk="0" hangingPunct="0">
              <a:lnSpc>
                <a:spcPct val="90000"/>
              </a:lnSpc>
            </a:pP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EEG</a:t>
            </a:r>
            <a:br>
              <a:rPr lang="en-GB" sz="2000" b="0">
                <a:latin typeface="Arial Unicode MS" pitchFamily="34" charset="-128"/>
                <a:sym typeface="Symbol" pitchFamily="18" charset="2"/>
              </a:rPr>
            </a:br>
            <a:r>
              <a:rPr lang="en-GB" sz="2000" b="0">
                <a:latin typeface="Arial Unicode MS" pitchFamily="34" charset="-128"/>
                <a:sym typeface="Symbol" pitchFamily="18" charset="2"/>
              </a:rPr>
              <a:t>MEG</a:t>
            </a:r>
          </a:p>
          <a:p>
            <a:pPr algn="r" eaLnBrk="0" hangingPunct="0">
              <a:lnSpc>
                <a:spcPct val="90000"/>
              </a:lnSpc>
            </a:pPr>
            <a:r>
              <a:rPr lang="en-GB" sz="2000" b="0">
                <a:latin typeface="Arial Unicode MS" pitchFamily="34" charset="-128"/>
                <a:sym typeface="Symbol" pitchFamily="18" charset="2"/>
              </a:rPr>
              <a:t>LFP</a:t>
            </a:r>
          </a:p>
        </p:txBody>
      </p:sp>
      <p:cxnSp>
        <p:nvCxnSpPr>
          <p:cNvPr id="1031" name="AutoShape 6"/>
          <p:cNvCxnSpPr>
            <a:cxnSpLocks noChangeShapeType="1"/>
          </p:cNvCxnSpPr>
          <p:nvPr/>
        </p:nvCxnSpPr>
        <p:spPr bwMode="auto">
          <a:xfrm rot="10800000">
            <a:off x="1693804" y="2791371"/>
            <a:ext cx="2511661" cy="922337"/>
          </a:xfrm>
          <a:prstGeom prst="curvedConnector2">
            <a:avLst/>
          </a:prstGeom>
          <a:noFill/>
          <a:ln w="38100">
            <a:solidFill>
              <a:schemeClr val="tx1"/>
            </a:solidFill>
            <a:round/>
            <a:headEnd/>
            <a:tailEnd type="triangle" w="med" len="med"/>
          </a:ln>
        </p:spPr>
      </p:cxnSp>
      <p:sp>
        <p:nvSpPr>
          <p:cNvPr id="1033" name="Text Box 8"/>
          <p:cNvSpPr txBox="1">
            <a:spLocks noChangeArrowheads="1"/>
          </p:cNvSpPr>
          <p:nvPr/>
        </p:nvSpPr>
        <p:spPr bwMode="auto">
          <a:xfrm>
            <a:off x="204847" y="4526507"/>
            <a:ext cx="3248005" cy="646331"/>
          </a:xfrm>
          <a:prstGeom prst="rect">
            <a:avLst/>
          </a:prstGeom>
          <a:noFill/>
          <a:ln w="9525" algn="ctr">
            <a:noFill/>
            <a:miter lim="800000"/>
            <a:headEnd/>
            <a:tailEnd/>
          </a:ln>
        </p:spPr>
        <p:txBody>
          <a:bodyPr wrap="none">
            <a:spAutoFit/>
          </a:bodyPr>
          <a:lstStyle/>
          <a:p>
            <a:pPr eaLnBrk="0" hangingPunct="0">
              <a:lnSpc>
                <a:spcPct val="90000"/>
              </a:lnSpc>
            </a:pPr>
            <a:r>
              <a:rPr lang="en-GB" sz="2000" b="0">
                <a:latin typeface="Arial Unicode MS" pitchFamily="34" charset="-128"/>
              </a:rPr>
              <a:t>simple neuronal model</a:t>
            </a:r>
          </a:p>
          <a:p>
            <a:pPr eaLnBrk="0" hangingPunct="0">
              <a:lnSpc>
                <a:spcPct val="90000"/>
              </a:lnSpc>
            </a:pPr>
            <a:r>
              <a:rPr lang="en-GB" sz="2000" b="0">
                <a:latin typeface="Arial Unicode MS" pitchFamily="34" charset="-128"/>
              </a:rPr>
              <a:t>complicated forward model</a:t>
            </a:r>
          </a:p>
        </p:txBody>
      </p:sp>
      <p:sp>
        <p:nvSpPr>
          <p:cNvPr id="1034" name="Text Box 9"/>
          <p:cNvSpPr txBox="1">
            <a:spLocks noChangeArrowheads="1"/>
          </p:cNvSpPr>
          <p:nvPr/>
        </p:nvSpPr>
        <p:spPr bwMode="auto">
          <a:xfrm>
            <a:off x="6417418" y="4528095"/>
            <a:ext cx="3392275" cy="646331"/>
          </a:xfrm>
          <a:prstGeom prst="rect">
            <a:avLst/>
          </a:prstGeom>
          <a:noFill/>
          <a:ln w="9525" algn="ctr">
            <a:noFill/>
            <a:miter lim="800000"/>
            <a:headEnd/>
            <a:tailEnd/>
          </a:ln>
        </p:spPr>
        <p:txBody>
          <a:bodyPr wrap="none">
            <a:spAutoFit/>
          </a:bodyPr>
          <a:lstStyle/>
          <a:p>
            <a:pPr algn="r" eaLnBrk="0" hangingPunct="0">
              <a:lnSpc>
                <a:spcPct val="90000"/>
              </a:lnSpc>
            </a:pPr>
            <a:r>
              <a:rPr lang="en-GB" sz="2000" b="0">
                <a:latin typeface="Arial Unicode MS" pitchFamily="34" charset="-128"/>
              </a:rPr>
              <a:t>complicated neuronal model</a:t>
            </a:r>
          </a:p>
          <a:p>
            <a:pPr algn="r" eaLnBrk="0" hangingPunct="0">
              <a:lnSpc>
                <a:spcPct val="90000"/>
              </a:lnSpc>
            </a:pPr>
            <a:r>
              <a:rPr lang="en-GB" sz="2000" b="0">
                <a:latin typeface="Arial Unicode MS" pitchFamily="34" charset="-128"/>
              </a:rPr>
              <a:t>simple forward model</a:t>
            </a:r>
          </a:p>
        </p:txBody>
      </p:sp>
      <p:sp>
        <p:nvSpPr>
          <p:cNvPr id="2352138" name="Text Box 10"/>
          <p:cNvSpPr txBox="1">
            <a:spLocks noChangeArrowheads="1"/>
          </p:cNvSpPr>
          <p:nvPr/>
        </p:nvSpPr>
        <p:spPr bwMode="auto">
          <a:xfrm>
            <a:off x="328672" y="3635920"/>
            <a:ext cx="942887" cy="523220"/>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fMRI</a:t>
            </a:r>
            <a:endParaRPr lang="en-US" sz="2800">
              <a:solidFill>
                <a:srgbClr val="FFFFFF"/>
              </a:solidFill>
              <a:latin typeface="Arial Unicode MS" pitchFamily="34" charset="-128"/>
            </a:endParaRPr>
          </a:p>
        </p:txBody>
      </p:sp>
      <p:sp>
        <p:nvSpPr>
          <p:cNvPr id="2352139" name="Text Box 11"/>
          <p:cNvSpPr txBox="1">
            <a:spLocks noChangeArrowheads="1"/>
          </p:cNvSpPr>
          <p:nvPr/>
        </p:nvSpPr>
        <p:spPr bwMode="auto">
          <a:xfrm>
            <a:off x="7937030" y="3635920"/>
            <a:ext cx="1858201" cy="523220"/>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EEG/MEG</a:t>
            </a:r>
            <a:endParaRPr lang="en-US" sz="2800">
              <a:solidFill>
                <a:srgbClr val="FFFFFF"/>
              </a:solidFill>
              <a:latin typeface="Arial Unicode MS" pitchFamily="34" charset="-128"/>
            </a:endParaRPr>
          </a:p>
        </p:txBody>
      </p:sp>
      <p:pic>
        <p:nvPicPr>
          <p:cNvPr id="1047" name="Picture 23"/>
          <p:cNvPicPr>
            <a:picLocks noChangeAspect="1" noChangeArrowheads="1"/>
          </p:cNvPicPr>
          <p:nvPr/>
        </p:nvPicPr>
        <p:blipFill>
          <a:blip r:embed="rId5" cstate="print"/>
          <a:srcRect/>
          <a:stretch>
            <a:fillRect/>
          </a:stretch>
        </p:blipFill>
        <p:spPr bwMode="auto">
          <a:xfrm>
            <a:off x="791869" y="1116558"/>
            <a:ext cx="1803870" cy="1674813"/>
          </a:xfrm>
          <a:prstGeom prst="rect">
            <a:avLst/>
          </a:prstGeom>
          <a:noFill/>
          <a:ln w="9525">
            <a:noFill/>
            <a:miter lim="800000"/>
            <a:headEnd/>
            <a:tailEnd/>
          </a:ln>
        </p:spPr>
      </p:pic>
      <p:sp>
        <p:nvSpPr>
          <p:cNvPr id="1048" name="Text Box 24"/>
          <p:cNvSpPr txBox="1">
            <a:spLocks noChangeArrowheads="1"/>
          </p:cNvSpPr>
          <p:nvPr/>
        </p:nvSpPr>
        <p:spPr bwMode="auto">
          <a:xfrm>
            <a:off x="1710620" y="1103857"/>
            <a:ext cx="2704587" cy="1015663"/>
          </a:xfrm>
          <a:prstGeom prst="rect">
            <a:avLst/>
          </a:prstGeom>
          <a:noFill/>
          <a:ln w="9525" algn="ctr">
            <a:noFill/>
            <a:miter lim="800000"/>
            <a:headEnd/>
            <a:tailEnd/>
          </a:ln>
        </p:spPr>
        <p:txBody>
          <a:bodyPr wrap="none">
            <a:spAutoFit/>
          </a:bodyPr>
          <a:lstStyle/>
          <a:p>
            <a:pPr eaLnBrk="0" hangingPunct="0">
              <a:spcBef>
                <a:spcPct val="50000"/>
              </a:spcBef>
            </a:pPr>
            <a:r>
              <a:rPr lang="en-GB" sz="2000">
                <a:latin typeface="Arial Unicode MS" pitchFamily="34" charset="-128"/>
              </a:rPr>
              <a:t>Hemodynamic</a:t>
            </a:r>
            <a:br>
              <a:rPr lang="en-GB" sz="2000">
                <a:latin typeface="Arial Unicode MS" pitchFamily="34" charset="-128"/>
              </a:rPr>
            </a:b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BOLD</a:t>
            </a:r>
          </a:p>
        </p:txBody>
      </p:sp>
      <p:pic>
        <p:nvPicPr>
          <p:cNvPr id="1049"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41382" y="876884"/>
            <a:ext cx="1804106" cy="1997037"/>
          </a:xfrm>
          <a:prstGeom prst="rect">
            <a:avLst/>
          </a:prstGeom>
          <a:noFill/>
          <a:ln w="9525">
            <a:noFill/>
            <a:miter lim="800000"/>
            <a:headEnd/>
            <a:tailEnd/>
          </a:ln>
        </p:spPr>
      </p:pic>
      <p:grpSp>
        <p:nvGrpSpPr>
          <p:cNvPr id="27" name="Group 26"/>
          <p:cNvGrpSpPr/>
          <p:nvPr/>
        </p:nvGrpSpPr>
        <p:grpSpPr>
          <a:xfrm>
            <a:off x="3656856" y="4221088"/>
            <a:ext cx="2880320" cy="2142629"/>
            <a:chOff x="6480720" y="1988840"/>
            <a:chExt cx="3296816" cy="2574677"/>
          </a:xfrm>
        </p:grpSpPr>
        <p:pic>
          <p:nvPicPr>
            <p:cNvPr id="28" name="Picture 27" descr="brain.png"/>
            <p:cNvPicPr>
              <a:picLocks noChangeAspect="1"/>
            </p:cNvPicPr>
            <p:nvPr/>
          </p:nvPicPr>
          <p:blipFill>
            <a:blip r:embed="rId7"/>
            <a:stretch>
              <a:fillRect/>
            </a:stretch>
          </p:blipFill>
          <p:spPr>
            <a:xfrm flipH="1">
              <a:off x="6480720" y="1988840"/>
              <a:ext cx="2736305" cy="2574677"/>
            </a:xfrm>
            <a:prstGeom prst="rect">
              <a:avLst/>
            </a:prstGeom>
          </p:spPr>
        </p:pic>
        <p:sp>
          <p:nvSpPr>
            <p:cNvPr id="29" name="Oval 28"/>
            <p:cNvSpPr/>
            <p:nvPr/>
          </p:nvSpPr>
          <p:spPr>
            <a:xfrm>
              <a:off x="6768752" y="2996952"/>
              <a:ext cx="360040" cy="360040"/>
            </a:xfrm>
            <a:prstGeom prst="ellipse">
              <a:avLst/>
            </a:prstGeom>
            <a:solidFill>
              <a:srgbClr val="AD23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0" name="Oval 29"/>
            <p:cNvSpPr/>
            <p:nvPr/>
          </p:nvSpPr>
          <p:spPr>
            <a:xfrm>
              <a:off x="7776864" y="2276872"/>
              <a:ext cx="360040" cy="360040"/>
            </a:xfrm>
            <a:prstGeom prst="ellipse">
              <a:avLst/>
            </a:prstGeom>
            <a:solidFill>
              <a:srgbClr val="AD23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1" name="Oval 30"/>
            <p:cNvSpPr/>
            <p:nvPr/>
          </p:nvSpPr>
          <p:spPr>
            <a:xfrm>
              <a:off x="7632848" y="3356992"/>
              <a:ext cx="360040" cy="360040"/>
            </a:xfrm>
            <a:prstGeom prst="ellipse">
              <a:avLst/>
            </a:prstGeom>
            <a:solidFill>
              <a:srgbClr val="AD23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cxnSp>
          <p:nvCxnSpPr>
            <p:cNvPr id="32" name="Straight Arrow Connector 31"/>
            <p:cNvCxnSpPr>
              <a:stCxn id="29" idx="7"/>
              <a:endCxn id="30" idx="3"/>
            </p:cNvCxnSpPr>
            <p:nvPr/>
          </p:nvCxnSpPr>
          <p:spPr>
            <a:xfrm flipV="1">
              <a:off x="7076065" y="2584185"/>
              <a:ext cx="753526" cy="465494"/>
            </a:xfrm>
            <a:prstGeom prst="straightConnector1">
              <a:avLst/>
            </a:prstGeom>
            <a:ln w="28575">
              <a:solidFill>
                <a:srgbClr val="99CC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5"/>
              <a:endCxn id="31" idx="2"/>
            </p:cNvCxnSpPr>
            <p:nvPr/>
          </p:nvCxnSpPr>
          <p:spPr>
            <a:xfrm>
              <a:off x="7076065" y="3304265"/>
              <a:ext cx="556783" cy="232747"/>
            </a:xfrm>
            <a:prstGeom prst="straightConnector1">
              <a:avLst/>
            </a:prstGeom>
            <a:ln w="28575">
              <a:solidFill>
                <a:srgbClr val="99CC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640960" y="2852936"/>
              <a:ext cx="360040" cy="360040"/>
            </a:xfrm>
            <a:prstGeom prst="ellipse">
              <a:avLst/>
            </a:prstGeom>
            <a:solidFill>
              <a:srgbClr val="AD23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cxnSp>
          <p:nvCxnSpPr>
            <p:cNvPr id="35" name="Straight Arrow Connector 34"/>
            <p:cNvCxnSpPr>
              <a:stCxn id="34" idx="3"/>
            </p:cNvCxnSpPr>
            <p:nvPr/>
          </p:nvCxnSpPr>
          <p:spPr>
            <a:xfrm flipH="1">
              <a:off x="7992888" y="3160249"/>
              <a:ext cx="700799" cy="340759"/>
            </a:xfrm>
            <a:prstGeom prst="straightConnector1">
              <a:avLst/>
            </a:prstGeom>
            <a:ln w="28575">
              <a:solidFill>
                <a:srgbClr val="99CCFF"/>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4" idx="1"/>
              <a:endCxn id="30" idx="5"/>
            </p:cNvCxnSpPr>
            <p:nvPr/>
          </p:nvCxnSpPr>
          <p:spPr>
            <a:xfrm flipH="1" flipV="1">
              <a:off x="8084177" y="2584185"/>
              <a:ext cx="609510" cy="321478"/>
            </a:xfrm>
            <a:prstGeom prst="straightConnector1">
              <a:avLst/>
            </a:prstGeom>
            <a:ln w="28575">
              <a:solidFill>
                <a:srgbClr val="99CCFF"/>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4" idx="6"/>
            </p:cNvCxnSpPr>
            <p:nvPr/>
          </p:nvCxnSpPr>
          <p:spPr>
            <a:xfrm flipH="1" flipV="1">
              <a:off x="9001000" y="3032956"/>
              <a:ext cx="776536" cy="252028"/>
            </a:xfrm>
            <a:prstGeom prst="straightConnector1">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768752" y="2276872"/>
              <a:ext cx="720080" cy="504056"/>
            </a:xfrm>
            <a:prstGeom prst="straightConnector1">
              <a:avLst/>
            </a:prstGeom>
            <a:ln w="28575">
              <a:solidFill>
                <a:srgbClr val="FF0000"/>
              </a:solidFill>
              <a:headEnd type="none" w="lg" len="med"/>
              <a:tailEnd type="oval" w="lg" len="lg"/>
            </a:ln>
          </p:spPr>
          <p:style>
            <a:lnRef idx="1">
              <a:schemeClr val="accent1"/>
            </a:lnRef>
            <a:fillRef idx="0">
              <a:schemeClr val="accent1"/>
            </a:fillRef>
            <a:effectRef idx="0">
              <a:schemeClr val="accent1"/>
            </a:effectRef>
            <a:fontRef idx="minor">
              <a:schemeClr val="tx1"/>
            </a:fontRef>
          </p:style>
        </p:cxnSp>
      </p:grpSp>
      <p:sp>
        <p:nvSpPr>
          <p:cNvPr id="41" name="Title 4"/>
          <p:cNvSpPr>
            <a:spLocks noGrp="1"/>
          </p:cNvSpPr>
          <p:nvPr>
            <p:ph type="title"/>
          </p:nvPr>
        </p:nvSpPr>
        <p:spPr>
          <a:xfrm>
            <a:off x="572400" y="3"/>
            <a:ext cx="8925967" cy="709572"/>
          </a:xfrm>
        </p:spPr>
        <p:txBody>
          <a:bodyPr/>
          <a:lstStyle/>
          <a:p>
            <a:r>
              <a:rPr lang="en-GB" dirty="0" smtClean="0"/>
              <a:t>Dynamic Causal Modelling (DCM)</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brain_2.jpg"/>
          <p:cNvPicPr>
            <a:picLocks noChangeAspect="1"/>
          </p:cNvPicPr>
          <p:nvPr/>
        </p:nvPicPr>
        <p:blipFill>
          <a:blip r:embed="rId3" cstate="print"/>
          <a:stretch>
            <a:fillRect/>
          </a:stretch>
        </p:blipFill>
        <p:spPr>
          <a:xfrm>
            <a:off x="3118556" y="4059238"/>
            <a:ext cx="3714750" cy="2571750"/>
          </a:xfrm>
          <a:prstGeom prst="rect">
            <a:avLst/>
          </a:prstGeom>
          <a:effectLst>
            <a:outerShdw blurRad="165100" dist="50800" dir="7260000" sx="105000" sy="105000" algn="ctr" rotWithShape="0">
              <a:srgbClr val="000000">
                <a:alpha val="52000"/>
              </a:srgbClr>
            </a:outerShdw>
          </a:effectLst>
        </p:spPr>
      </p:pic>
      <p:sp>
        <p:nvSpPr>
          <p:cNvPr id="24579" name="Rectangle 7"/>
          <p:cNvSpPr>
            <a:spLocks noGrp="1" noChangeArrowheads="1"/>
          </p:cNvSpPr>
          <p:nvPr>
            <p:ph type="title"/>
          </p:nvPr>
        </p:nvSpPr>
        <p:spPr>
          <a:xfrm>
            <a:off x="560512" y="188640"/>
            <a:ext cx="9197446" cy="548680"/>
          </a:xfrm>
        </p:spPr>
        <p:txBody>
          <a:bodyPr/>
          <a:lstStyle/>
          <a:p>
            <a:pPr algn="l" eaLnBrk="1" hangingPunct="1"/>
            <a:r>
              <a:rPr lang="en-US" sz="2800" dirty="0" smtClean="0"/>
              <a:t>Dynamic Causal </a:t>
            </a:r>
            <a:r>
              <a:rPr lang="en-US" sz="2800" dirty="0" err="1" smtClean="0"/>
              <a:t>Modelling</a:t>
            </a:r>
            <a:endParaRPr lang="en-US" sz="2800" dirty="0" smtClean="0"/>
          </a:p>
        </p:txBody>
      </p:sp>
      <p:sp>
        <p:nvSpPr>
          <p:cNvPr id="23" name="TextBox 22"/>
          <p:cNvSpPr txBox="1"/>
          <p:nvPr/>
        </p:nvSpPr>
        <p:spPr>
          <a:xfrm>
            <a:off x="304404" y="5557838"/>
            <a:ext cx="2291870" cy="253916"/>
          </a:xfrm>
          <a:prstGeom prst="rect">
            <a:avLst/>
          </a:prstGeom>
          <a:noFill/>
        </p:spPr>
        <p:txBody>
          <a:bodyPr wrap="none">
            <a:spAutoFit/>
          </a:bodyPr>
          <a:lstStyle/>
          <a:p>
            <a:pPr>
              <a:defRPr/>
            </a:pPr>
            <a:r>
              <a:rPr lang="en-GB" sz="1050" b="1" i="1" dirty="0">
                <a:solidFill>
                  <a:srgbClr val="000000"/>
                </a:solidFill>
              </a:rPr>
              <a:t>Friston et al 2003; Stephan et al 2008</a:t>
            </a:r>
          </a:p>
        </p:txBody>
      </p:sp>
      <p:sp>
        <p:nvSpPr>
          <p:cNvPr id="24" name="TextBox 23"/>
          <p:cNvSpPr txBox="1"/>
          <p:nvPr/>
        </p:nvSpPr>
        <p:spPr>
          <a:xfrm>
            <a:off x="273448" y="5872163"/>
            <a:ext cx="2287596" cy="253916"/>
          </a:xfrm>
          <a:prstGeom prst="rect">
            <a:avLst/>
          </a:prstGeom>
          <a:noFill/>
        </p:spPr>
        <p:txBody>
          <a:bodyPr wrap="none">
            <a:spAutoFit/>
          </a:bodyPr>
          <a:lstStyle/>
          <a:p>
            <a:pPr>
              <a:defRPr/>
            </a:pPr>
            <a:r>
              <a:rPr lang="en-GB" sz="1050" b="1" i="1" dirty="0">
                <a:solidFill>
                  <a:srgbClr val="000000"/>
                </a:solidFill>
              </a:rPr>
              <a:t>Kiebel et al, 2006; Garrido et al, 2007</a:t>
            </a:r>
          </a:p>
        </p:txBody>
      </p:sp>
      <p:sp>
        <p:nvSpPr>
          <p:cNvPr id="25" name="TextBox 24"/>
          <p:cNvSpPr txBox="1"/>
          <p:nvPr/>
        </p:nvSpPr>
        <p:spPr>
          <a:xfrm>
            <a:off x="244210" y="6138863"/>
            <a:ext cx="2219086" cy="253916"/>
          </a:xfrm>
          <a:prstGeom prst="rect">
            <a:avLst/>
          </a:prstGeom>
          <a:noFill/>
        </p:spPr>
        <p:txBody>
          <a:bodyPr wrap="none">
            <a:spAutoFit/>
          </a:bodyPr>
          <a:lstStyle/>
          <a:p>
            <a:pPr>
              <a:defRPr/>
            </a:pPr>
            <a:r>
              <a:rPr lang="en-GB" sz="1050" b="1" i="1" dirty="0" smtClean="0">
                <a:solidFill>
                  <a:srgbClr val="000000"/>
                </a:solidFill>
              </a:rPr>
              <a:t>David </a:t>
            </a:r>
            <a:r>
              <a:rPr lang="en-GB" sz="1050" b="1" i="1" dirty="0">
                <a:solidFill>
                  <a:srgbClr val="000000"/>
                </a:solidFill>
              </a:rPr>
              <a:t>et al, 2006; Moran et al, 2007 </a:t>
            </a:r>
          </a:p>
        </p:txBody>
      </p:sp>
      <p:grpSp>
        <p:nvGrpSpPr>
          <p:cNvPr id="3" name="Group 2"/>
          <p:cNvGrpSpPr/>
          <p:nvPr/>
        </p:nvGrpSpPr>
        <p:grpSpPr>
          <a:xfrm>
            <a:off x="3948642" y="4686301"/>
            <a:ext cx="2037955" cy="1762124"/>
            <a:chOff x="3644900" y="4686301"/>
            <a:chExt cx="1881189" cy="1762124"/>
          </a:xfrm>
        </p:grpSpPr>
        <p:grpSp>
          <p:nvGrpSpPr>
            <p:cNvPr id="24581" name="Group 18"/>
            <p:cNvGrpSpPr>
              <a:grpSpLocks/>
            </p:cNvGrpSpPr>
            <p:nvPr/>
          </p:nvGrpSpPr>
          <p:grpSpPr bwMode="auto">
            <a:xfrm>
              <a:off x="3644900" y="4686301"/>
              <a:ext cx="1881189" cy="1206497"/>
              <a:chOff x="1261268" y="2396729"/>
              <a:chExt cx="1567657" cy="1000844"/>
            </a:xfrm>
          </p:grpSpPr>
          <p:sp>
            <p:nvSpPr>
              <p:cNvPr id="7" name="Oval 6"/>
              <p:cNvSpPr/>
              <p:nvPr/>
            </p:nvSpPr>
            <p:spPr>
              <a:xfrm>
                <a:off x="1261268" y="2396729"/>
                <a:ext cx="858574" cy="1000844"/>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2590800" y="2934025"/>
                <a:ext cx="238125" cy="256797"/>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2400300" y="2657475"/>
                <a:ext cx="238125" cy="256797"/>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1" name="Straight Arrow Connector 10"/>
              <p:cNvCxnSpPr>
                <a:stCxn id="9" idx="3"/>
                <a:endCxn id="7" idx="7"/>
              </p:cNvCxnSpPr>
              <p:nvPr/>
            </p:nvCxnSpPr>
            <p:spPr>
              <a:xfrm flipH="1" flipV="1">
                <a:off x="1994107" y="2543300"/>
                <a:ext cx="441066" cy="333365"/>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7" idx="5"/>
              </p:cNvCxnSpPr>
              <p:nvPr/>
            </p:nvCxnSpPr>
            <p:spPr>
              <a:xfrm flipH="1">
                <a:off x="1994107" y="3153215"/>
                <a:ext cx="631566" cy="97788"/>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7"/>
              </p:cNvCxnSpPr>
              <p:nvPr/>
            </p:nvCxnSpPr>
            <p:spPr>
              <a:xfrm rot="16200000" flipV="1">
                <a:off x="2636212" y="2812581"/>
                <a:ext cx="189634" cy="127000"/>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rot="5400000" flipH="1" flipV="1">
              <a:off x="4976020" y="6041231"/>
              <a:ext cx="804862" cy="9525"/>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130720219"/>
                </p:ext>
              </p:extLst>
            </p:nvPr>
          </p:nvGraphicFramePr>
          <p:xfrm>
            <a:off x="3898900" y="4933950"/>
            <a:ext cx="469900" cy="809272"/>
          </p:xfrm>
          <a:graphic>
            <a:graphicData uri="http://schemas.openxmlformats.org/presentationml/2006/ole">
              <mc:AlternateContent xmlns:mc="http://schemas.openxmlformats.org/markup-compatibility/2006">
                <mc:Choice xmlns:v="urn:schemas-microsoft-com:vml" Requires="v">
                  <p:oleObj spid="_x0000_s174091" name="Equation" r:id="rId4" imgW="228600" imgH="393700" progId="Equation.3">
                    <p:embed/>
                  </p:oleObj>
                </mc:Choice>
                <mc:Fallback>
                  <p:oleObj name="Equation" r:id="rId4" imgW="228600" imgH="393700" progId="Equation.3">
                    <p:embed/>
                    <p:pic>
                      <p:nvPicPr>
                        <p:cNvPr id="0" name=""/>
                        <p:cNvPicPr/>
                        <p:nvPr/>
                      </p:nvPicPr>
                      <p:blipFill>
                        <a:blip r:embed="rId5"/>
                        <a:stretch>
                          <a:fillRect/>
                        </a:stretch>
                      </p:blipFill>
                      <p:spPr>
                        <a:xfrm>
                          <a:off x="3898900" y="4933950"/>
                          <a:ext cx="469900" cy="809272"/>
                        </a:xfrm>
                        <a:prstGeom prst="rect">
                          <a:avLst/>
                        </a:prstGeom>
                      </p:spPr>
                    </p:pic>
                  </p:oleObj>
                </mc:Fallback>
              </mc:AlternateContent>
            </a:graphicData>
          </a:graphic>
        </p:graphicFrame>
      </p:grpSp>
      <p:cxnSp>
        <p:nvCxnSpPr>
          <p:cNvPr id="14" name="Elbow Connector 13"/>
          <p:cNvCxnSpPr/>
          <p:nvPr/>
        </p:nvCxnSpPr>
        <p:spPr>
          <a:xfrm rot="5400000" flipH="1" flipV="1">
            <a:off x="5742517" y="1767417"/>
            <a:ext cx="3263900" cy="1100667"/>
          </a:xfrm>
          <a:prstGeom prst="bentConnector3">
            <a:avLst>
              <a:gd name="adj1" fmla="val 109144"/>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6"/>
          <a:srcRect r="19926"/>
          <a:stretch/>
        </p:blipFill>
        <p:spPr>
          <a:xfrm>
            <a:off x="7360710" y="977900"/>
            <a:ext cx="1637241" cy="1295400"/>
          </a:xfrm>
          <a:prstGeom prst="rect">
            <a:avLst/>
          </a:prstGeom>
        </p:spPr>
      </p:pic>
      <p:pic>
        <p:nvPicPr>
          <p:cNvPr id="18" name="Picture 17"/>
          <p:cNvPicPr>
            <a:picLocks noChangeAspect="1"/>
          </p:cNvPicPr>
          <p:nvPr/>
        </p:nvPicPr>
        <p:blipFill>
          <a:blip r:embed="rId7"/>
          <a:stretch>
            <a:fillRect/>
          </a:stretch>
        </p:blipFill>
        <p:spPr>
          <a:xfrm>
            <a:off x="7401983" y="2512494"/>
            <a:ext cx="1568450" cy="1957906"/>
          </a:xfrm>
          <a:prstGeom prst="rect">
            <a:avLst/>
          </a:prstGeom>
        </p:spPr>
      </p:pic>
      <p:pic>
        <p:nvPicPr>
          <p:cNvPr id="19" name="Picture 18"/>
          <p:cNvPicPr>
            <a:picLocks noChangeAspect="1"/>
          </p:cNvPicPr>
          <p:nvPr/>
        </p:nvPicPr>
        <p:blipFill>
          <a:blip r:embed="rId8"/>
          <a:stretch>
            <a:fillRect/>
          </a:stretch>
        </p:blipFill>
        <p:spPr>
          <a:xfrm>
            <a:off x="7388225" y="4800600"/>
            <a:ext cx="1595967" cy="1325880"/>
          </a:xfrm>
          <a:prstGeom prst="rect">
            <a:avLst/>
          </a:prstGeom>
        </p:spPr>
      </p:pic>
      <p:sp>
        <p:nvSpPr>
          <p:cNvPr id="27" name="TextBox 26"/>
          <p:cNvSpPr txBox="1"/>
          <p:nvPr/>
        </p:nvSpPr>
        <p:spPr>
          <a:xfrm rot="5400000">
            <a:off x="8805207" y="2078039"/>
            <a:ext cx="1198052" cy="338554"/>
          </a:xfrm>
          <a:prstGeom prst="rect">
            <a:avLst/>
          </a:prstGeom>
          <a:noFill/>
        </p:spPr>
        <p:txBody>
          <a:bodyPr wrap="none">
            <a:spAutoFit/>
          </a:bodyPr>
          <a:lstStyle/>
          <a:p>
            <a:pPr>
              <a:defRPr/>
            </a:pPr>
            <a:r>
              <a:rPr lang="en-GB" sz="1600" b="1" i="1" dirty="0" smtClean="0">
                <a:solidFill>
                  <a:schemeClr val="tx2">
                    <a:lumMod val="40000"/>
                    <a:lumOff val="60000"/>
                  </a:schemeClr>
                </a:solidFill>
              </a:rPr>
              <a:t>Time Series</a:t>
            </a:r>
            <a:endParaRPr lang="en-GB" sz="1600" b="1" i="1" dirty="0">
              <a:solidFill>
                <a:schemeClr val="tx2">
                  <a:lumMod val="40000"/>
                  <a:lumOff val="60000"/>
                </a:schemeClr>
              </a:solidFill>
            </a:endParaRPr>
          </a:p>
        </p:txBody>
      </p:sp>
      <p:cxnSp>
        <p:nvCxnSpPr>
          <p:cNvPr id="28" name="Elbow Connector 27"/>
          <p:cNvCxnSpPr/>
          <p:nvPr/>
        </p:nvCxnSpPr>
        <p:spPr>
          <a:xfrm rot="5400000">
            <a:off x="6582304" y="3708929"/>
            <a:ext cx="3276600" cy="2132542"/>
          </a:xfrm>
          <a:prstGeom prst="bentConnector3">
            <a:avLst>
              <a:gd name="adj1" fmla="val 100000"/>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18"/>
          <p:cNvSpPr txBox="1">
            <a:spLocks noChangeArrowheads="1"/>
          </p:cNvSpPr>
          <p:nvPr/>
        </p:nvSpPr>
        <p:spPr bwMode="auto">
          <a:xfrm>
            <a:off x="240771" y="1323976"/>
            <a:ext cx="5303838" cy="2554545"/>
          </a:xfrm>
          <a:prstGeom prst="rect">
            <a:avLst/>
          </a:prstGeom>
          <a:noFill/>
          <a:ln w="9525">
            <a:noFill/>
            <a:miter lim="800000"/>
            <a:headEnd/>
            <a:tailEnd/>
          </a:ln>
        </p:spPr>
        <p:txBody>
          <a:bodyPr wrap="square">
            <a:spAutoFit/>
          </a:bodyPr>
          <a:lstStyle/>
          <a:p>
            <a:r>
              <a:rPr lang="en-GB" sz="1600" dirty="0" smtClean="0">
                <a:latin typeface="Calibri" pitchFamily="34" charset="0"/>
              </a:rPr>
              <a:t>DCM </a:t>
            </a:r>
            <a:r>
              <a:rPr lang="en-GB" sz="1600" i="1" dirty="0" smtClean="0">
                <a:latin typeface="Calibri" pitchFamily="34" charset="0"/>
              </a:rPr>
              <a:t>is not </a:t>
            </a:r>
            <a:r>
              <a:rPr lang="en-GB" sz="1600" dirty="0" smtClean="0">
                <a:latin typeface="Calibri" pitchFamily="34" charset="0"/>
              </a:rPr>
              <a:t>intended for ‘modelling’</a:t>
            </a:r>
          </a:p>
          <a:p>
            <a:r>
              <a:rPr lang="en-GB" sz="1600" dirty="0" smtClean="0">
                <a:latin typeface="Calibri" pitchFamily="34" charset="0"/>
              </a:rPr>
              <a:t> </a:t>
            </a:r>
          </a:p>
          <a:p>
            <a:r>
              <a:rPr lang="en-GB" sz="1600" dirty="0" smtClean="0">
                <a:latin typeface="Calibri" pitchFamily="34" charset="0"/>
              </a:rPr>
              <a:t>DCM </a:t>
            </a:r>
            <a:r>
              <a:rPr lang="en-GB" sz="1600" i="1" dirty="0" smtClean="0">
                <a:latin typeface="Calibri" pitchFamily="34" charset="0"/>
              </a:rPr>
              <a:t>is </a:t>
            </a:r>
            <a:r>
              <a:rPr lang="en-GB" sz="1600" dirty="0" smtClean="0">
                <a:latin typeface="Calibri" pitchFamily="34" charset="0"/>
              </a:rPr>
              <a:t>an analysis framework for empirical data</a:t>
            </a:r>
          </a:p>
          <a:p>
            <a:endParaRPr lang="en-GB" sz="1600" dirty="0">
              <a:latin typeface="Calibri" pitchFamily="34" charset="0"/>
            </a:endParaRPr>
          </a:p>
          <a:p>
            <a:r>
              <a:rPr lang="en-GB" sz="1600" dirty="0" smtClean="0">
                <a:latin typeface="Calibri" pitchFamily="34" charset="0"/>
              </a:rPr>
              <a:t>DCM </a:t>
            </a:r>
            <a:r>
              <a:rPr lang="en-GB" sz="1600" i="1" dirty="0" smtClean="0">
                <a:latin typeface="Calibri" pitchFamily="34" charset="0"/>
              </a:rPr>
              <a:t>does </a:t>
            </a:r>
            <a:r>
              <a:rPr lang="en-GB" sz="1600" dirty="0" smtClean="0">
                <a:latin typeface="Calibri" pitchFamily="34" charset="0"/>
              </a:rPr>
              <a:t>not</a:t>
            </a:r>
            <a:r>
              <a:rPr lang="en-GB" sz="1600" i="1" dirty="0" smtClean="0">
                <a:latin typeface="Calibri" pitchFamily="34" charset="0"/>
              </a:rPr>
              <a:t> describe</a:t>
            </a:r>
            <a:r>
              <a:rPr lang="en-GB" sz="1600" dirty="0" smtClean="0">
                <a:latin typeface="Calibri" pitchFamily="34" charset="0"/>
              </a:rPr>
              <a:t> a time series</a:t>
            </a:r>
          </a:p>
          <a:p>
            <a:endParaRPr lang="en-GB" sz="1600" dirty="0">
              <a:latin typeface="Calibri" pitchFamily="34" charset="0"/>
            </a:endParaRPr>
          </a:p>
          <a:p>
            <a:r>
              <a:rPr lang="en-GB" sz="1600" dirty="0" smtClean="0">
                <a:latin typeface="Calibri" pitchFamily="34" charset="0"/>
              </a:rPr>
              <a:t>DCM </a:t>
            </a:r>
            <a:r>
              <a:rPr lang="en-GB" sz="1600" i="1" dirty="0" smtClean="0">
                <a:latin typeface="Calibri" pitchFamily="34" charset="0"/>
              </a:rPr>
              <a:t>uses</a:t>
            </a:r>
            <a:r>
              <a:rPr lang="en-GB" sz="1600" dirty="0" smtClean="0">
                <a:latin typeface="Calibri" pitchFamily="34" charset="0"/>
              </a:rPr>
              <a:t> a times series to test mechanistic hypotheses</a:t>
            </a:r>
          </a:p>
          <a:p>
            <a:endParaRPr lang="en-GB" sz="1600" dirty="0">
              <a:latin typeface="Calibri" pitchFamily="34" charset="0"/>
            </a:endParaRPr>
          </a:p>
          <a:p>
            <a:r>
              <a:rPr lang="en-GB" sz="1600" dirty="0">
                <a:latin typeface="Calibri" pitchFamily="34" charset="0"/>
              </a:rPr>
              <a:t>H</a:t>
            </a:r>
            <a:r>
              <a:rPr lang="en-GB" sz="1600" dirty="0" smtClean="0">
                <a:latin typeface="Calibri" pitchFamily="34" charset="0"/>
              </a:rPr>
              <a:t>ypotheses </a:t>
            </a:r>
            <a:r>
              <a:rPr lang="en-GB" sz="1600" i="1" dirty="0" smtClean="0">
                <a:latin typeface="Calibri" pitchFamily="34" charset="0"/>
              </a:rPr>
              <a:t>are constrained </a:t>
            </a:r>
            <a:r>
              <a:rPr lang="en-GB" sz="1600" dirty="0" smtClean="0">
                <a:latin typeface="Calibri" pitchFamily="34" charset="0"/>
              </a:rPr>
              <a:t>by the underlying dynamic generative (biological) model</a:t>
            </a:r>
            <a:endParaRPr lang="en-GB" sz="1600" dirty="0">
              <a:latin typeface="Calibri" pitchFamily="34" charset="0"/>
            </a:endParaRPr>
          </a:p>
        </p:txBody>
      </p:sp>
    </p:spTree>
    <p:extLst>
      <p:ext uri="{BB962C8B-B14F-4D97-AF65-F5344CB8AC3E}">
        <p14:creationId xmlns:p14="http://schemas.microsoft.com/office/powerpoint/2010/main" val="2757998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3|26.5|11.5|38.5|48.7|16.4|17"/>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9.2|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Kay">
      <a:dk1>
        <a:sysClr val="windowText" lastClr="000000"/>
      </a:dk1>
      <a:lt1>
        <a:sysClr val="window" lastClr="FFFFFF"/>
      </a:lt1>
      <a:dk2>
        <a:srgbClr val="415873"/>
      </a:dk2>
      <a:lt2>
        <a:srgbClr val="EEECE1"/>
      </a:lt2>
      <a:accent1>
        <a:srgbClr val="26588E"/>
      </a:accent1>
      <a:accent2>
        <a:srgbClr val="C0504D"/>
      </a:accent2>
      <a:accent3>
        <a:srgbClr val="55BF69"/>
      </a:accent3>
      <a:accent4>
        <a:srgbClr val="6D59A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15836</TotalTime>
  <Words>4848</Words>
  <Application>Microsoft Macintosh PowerPoint</Application>
  <PresentationFormat>A4 Paper (210x297 mm)</PresentationFormat>
  <Paragraphs>857</Paragraphs>
  <Slides>59</Slides>
  <Notes>37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Median</vt:lpstr>
      <vt:lpstr>Image Photo Editor</vt:lpstr>
      <vt:lpstr>Equation</vt:lpstr>
      <vt:lpstr>Dynamic Causal Modelling for fMRI </vt:lpstr>
      <vt:lpstr>Dynamic Causal Modelling</vt:lpstr>
      <vt:lpstr>Overview</vt:lpstr>
      <vt:lpstr>Overview</vt:lpstr>
      <vt:lpstr>Principles of organisation: complementary approaches</vt:lpstr>
      <vt:lpstr>Structural, functional &amp; effective connectivity</vt:lpstr>
      <vt:lpstr>PowerPoint Presentation</vt:lpstr>
      <vt:lpstr>Dynamic Causal Modelling (DCM)</vt:lpstr>
      <vt:lpstr>Dynamic Causal Modelling</vt:lpstr>
      <vt:lpstr>Deterministic DCM for fMRI</vt:lpstr>
      <vt:lpstr>Overview</vt:lpstr>
      <vt:lpstr>Neuronal model</vt:lpstr>
      <vt:lpstr>Example: a linear model of interacting visual regions</vt:lpstr>
      <vt:lpstr>Example: a linear model of interacting visual regions</vt:lpstr>
      <vt:lpstr>Example: a linear model of interacting visual regions</vt:lpstr>
      <vt:lpstr>Example: a linear model of interacting visual regions</vt:lpstr>
      <vt:lpstr>PowerPoint Presentation</vt:lpstr>
      <vt:lpstr>DCM parameters = rate constant</vt:lpstr>
      <vt:lpstr>Example: context-dependent enhancement</vt:lpstr>
      <vt:lpstr>DCM for fMRI: the full picture</vt:lpstr>
      <vt:lpstr>Overview</vt:lpstr>
      <vt:lpstr>DCM: Neuronal and hemodynamic level</vt:lpstr>
      <vt:lpstr>DCM: Neuronal and hemodynamic level</vt:lpstr>
      <vt:lpstr>The hemodynamic “Balloon” model</vt:lpstr>
      <vt:lpstr>Hemodynamic model</vt:lpstr>
      <vt:lpstr>How independent are neural and hemodynamic parameter estimates?</vt:lpstr>
      <vt:lpstr>Overview</vt:lpstr>
      <vt:lpstr>DCM is a Bayesian approach</vt:lpstr>
      <vt:lpstr>Parameter estimation: Bayesian inversion</vt:lpstr>
      <vt:lpstr>VB in a nutshell (mean-field approximation)</vt:lpstr>
      <vt:lpstr>Bayesian inversion</vt:lpstr>
      <vt:lpstr>Inference about DCM parameters: Bayesian single subject analysis</vt:lpstr>
      <vt:lpstr>Inference about DCM parameters: Bayesian parameter averaging</vt:lpstr>
      <vt:lpstr>Inference about DCM parameters: RFX analysis (frequentist)</vt:lpstr>
      <vt:lpstr>Inference about models: Bayesian model comparison</vt:lpstr>
      <vt:lpstr>PowerPoint Presentation</vt:lpstr>
      <vt:lpstr>PowerPoint Presentation</vt:lpstr>
      <vt:lpstr>Overview</vt:lpstr>
      <vt:lpstr>Example 1: Attention to motion </vt:lpstr>
      <vt:lpstr>Bayesian model selection</vt:lpstr>
      <vt:lpstr>Parameter inference</vt:lpstr>
      <vt:lpstr>Data fits</vt:lpstr>
      <vt:lpstr>Example 2: Brain Connectivity in Synesthesia</vt:lpstr>
      <vt:lpstr>Relative model evidence predicts sensory experience</vt:lpstr>
      <vt:lpstr>Example 3: The Status-Quo Bias</vt:lpstr>
      <vt:lpstr>Example 3: The Status-Quo Bias</vt:lpstr>
      <vt:lpstr>Example 3: The Status-Quo Bias</vt:lpstr>
      <vt:lpstr>Example 3: The Status-Quo Bias</vt:lpstr>
      <vt:lpstr>PowerPoint Presentation</vt:lpstr>
      <vt:lpstr>PowerPoint Presentation</vt:lpstr>
      <vt:lpstr>PowerPoint Presentation</vt:lpstr>
      <vt:lpstr>Final note 1: The evolution of DCM in SPM</vt:lpstr>
      <vt:lpstr>Final note 2: GLM vs. DCM</vt:lpstr>
      <vt:lpstr>Other exciting developments</vt:lpstr>
      <vt:lpstr>DCM Roadmap</vt:lpstr>
      <vt:lpstr>Some useful references</vt:lpstr>
      <vt:lpstr>Thank you</vt:lpstr>
      <vt:lpstr>Use anatomical info and computational models to refine DCMs </vt:lpstr>
      <vt:lpstr>Use anatomical info and computational models to refine DCMs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Multivariate analyses and decoding</dc:title>
  <dc:subject>SPM Course Zurich 2011</dc:subject>
  <dc:creator>Kay Henning Brodersen</dc:creator>
  <cp:lastModifiedBy>Rosalyn Moran</cp:lastModifiedBy>
  <cp:revision>1003</cp:revision>
  <cp:lastPrinted>2010-02-24T13:48:17Z</cp:lastPrinted>
  <dcterms:created xsi:type="dcterms:W3CDTF">2009-11-08T14:33:07Z</dcterms:created>
  <dcterms:modified xsi:type="dcterms:W3CDTF">2014-05-08T12:08:05Z</dcterms:modified>
</cp:coreProperties>
</file>