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68" r:id="rId2"/>
  </p:sldMasterIdLst>
  <p:notesMasterIdLst>
    <p:notesMasterId r:id="rId39"/>
  </p:notesMasterIdLst>
  <p:handoutMasterIdLst>
    <p:handoutMasterId r:id="rId40"/>
  </p:handoutMasterIdLst>
  <p:sldIdLst>
    <p:sldId id="413" r:id="rId3"/>
    <p:sldId id="575" r:id="rId4"/>
    <p:sldId id="658" r:id="rId5"/>
    <p:sldId id="666" r:id="rId6"/>
    <p:sldId id="668" r:id="rId7"/>
    <p:sldId id="665" r:id="rId8"/>
    <p:sldId id="602" r:id="rId9"/>
    <p:sldId id="601" r:id="rId10"/>
    <p:sldId id="597" r:id="rId11"/>
    <p:sldId id="599" r:id="rId12"/>
    <p:sldId id="607" r:id="rId13"/>
    <p:sldId id="608" r:id="rId14"/>
    <p:sldId id="609" r:id="rId15"/>
    <p:sldId id="622" r:id="rId16"/>
    <p:sldId id="630" r:id="rId17"/>
    <p:sldId id="648" r:id="rId18"/>
    <p:sldId id="636" r:id="rId19"/>
    <p:sldId id="638" r:id="rId20"/>
    <p:sldId id="639" r:id="rId21"/>
    <p:sldId id="640" r:id="rId22"/>
    <p:sldId id="641" r:id="rId23"/>
    <p:sldId id="659" r:id="rId24"/>
    <p:sldId id="664" r:id="rId25"/>
    <p:sldId id="644" r:id="rId26"/>
    <p:sldId id="660" r:id="rId27"/>
    <p:sldId id="661" r:id="rId28"/>
    <p:sldId id="662" r:id="rId29"/>
    <p:sldId id="663" r:id="rId30"/>
    <p:sldId id="569" r:id="rId31"/>
    <p:sldId id="624" r:id="rId32"/>
    <p:sldId id="667" r:id="rId33"/>
    <p:sldId id="512" r:id="rId34"/>
    <p:sldId id="581" r:id="rId35"/>
    <p:sldId id="582" r:id="rId36"/>
    <p:sldId id="579" r:id="rId37"/>
    <p:sldId id="580" r:id="rId38"/>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8FEC8"/>
    <a:srgbClr val="009688"/>
    <a:srgbClr val="000000"/>
    <a:srgbClr val="006B61"/>
    <a:srgbClr val="037C03"/>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7" autoAdjust="0"/>
  </p:normalViewPr>
  <p:slideViewPr>
    <p:cSldViewPr snapToGrid="0" snapToObjects="1">
      <p:cViewPr>
        <p:scale>
          <a:sx n="70" d="100"/>
          <a:sy n="70" d="100"/>
        </p:scale>
        <p:origin x="-996" y="-18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6</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7</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13</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28</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29</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30</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17" name="Grafik 16" descr="pic_titel_1.jpg"/>
          <p:cNvPicPr>
            <a:picLocks noChangeAspect="1"/>
          </p:cNvPicPr>
          <p:nvPr userDrawn="1"/>
        </p:nvPicPr>
        <p:blipFill>
          <a:blip r:embed="rId3"/>
          <a:srcRect b="1765"/>
          <a:stretch>
            <a:fillRect/>
          </a:stretch>
        </p:blipFill>
        <p:spPr>
          <a:xfrm>
            <a:off x="-1719" y="3292476"/>
            <a:ext cx="9906000" cy="3286125"/>
          </a:xfrm>
          <a:prstGeom prst="rect">
            <a:avLst/>
          </a:prstGeom>
        </p:spPr>
      </p:pic>
      <p:pic>
        <p:nvPicPr>
          <p:cNvPr id="22" name="Picture 12" descr="eth_ologo"/>
          <p:cNvPicPr>
            <a:picLocks noChangeAspect="1" noChangeArrowheads="1"/>
          </p:cNvPicPr>
          <p:nvPr userDrawn="1"/>
        </p:nvPicPr>
        <p:blipFill>
          <a:blip r:embed="rId4"/>
          <a:srcRect/>
          <a:stretch>
            <a:fillRect/>
          </a:stretch>
        </p:blipFill>
        <p:spPr bwMode="auto">
          <a:xfrm>
            <a:off x="411031" y="94068"/>
            <a:ext cx="1786863" cy="419930"/>
          </a:xfrm>
          <a:prstGeom prst="rect">
            <a:avLst/>
          </a:prstGeom>
          <a:noFill/>
          <a:ln w="9525">
            <a:noFill/>
            <a:miter lim="800000"/>
            <a:headEnd/>
            <a:tailEnd/>
          </a:ln>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0"/>
            <a:ext cx="1919288" cy="59795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41778468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22" name="Picture 12" descr="eth_ologo"/>
          <p:cNvPicPr>
            <a:picLocks noChangeAspect="1" noChangeArrowheads="1"/>
          </p:cNvPicPr>
          <p:nvPr userDrawn="1"/>
        </p:nvPicPr>
        <p:blipFill>
          <a:blip r:embed="rId3"/>
          <a:srcRect/>
          <a:stretch>
            <a:fillRect/>
          </a:stretch>
        </p:blipFill>
        <p:spPr bwMode="auto">
          <a:xfrm>
            <a:off x="411031" y="152401"/>
            <a:ext cx="1786863" cy="419930"/>
          </a:xfrm>
          <a:prstGeom prst="rect">
            <a:avLst/>
          </a:prstGeom>
          <a:noFill/>
          <a:ln w="9525">
            <a:noFill/>
            <a:miter lim="800000"/>
            <a:headEnd/>
            <a:tailEnd/>
          </a:ln>
        </p:spPr>
      </p:pic>
      <p:pic>
        <p:nvPicPr>
          <p:cNvPr id="15" name="Grafik 14" descr="pic_titel_2.jpg"/>
          <p:cNvPicPr>
            <a:picLocks noChangeAspect="1"/>
          </p:cNvPicPr>
          <p:nvPr userDrawn="1"/>
        </p:nvPicPr>
        <p:blipFill>
          <a:blip r:embed="rId4"/>
          <a:srcRect t="1765"/>
          <a:stretch>
            <a:fillRect/>
          </a:stretch>
        </p:blipFill>
        <p:spPr>
          <a:xfrm>
            <a:off x="-1719" y="3292476"/>
            <a:ext cx="9906000" cy="3286125"/>
          </a:xfrm>
          <a:prstGeom prst="rect">
            <a:avLst/>
          </a:prstGeom>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95251"/>
            <a:ext cx="1919288" cy="5979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3" name="Footer Placeholder 2"/>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4" name="Slide Number Placeholder 3"/>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538959831"/>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CH" dirty="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Date Placeholder 6"/>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8" name="Footer Placeholder 7"/>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9" name="Slide Number Placeholder 8"/>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26112264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127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4" name="Inhaltsplatzhalter 3"/>
          <p:cNvSpPr>
            <a:spLocks noGrp="1"/>
          </p:cNvSpPr>
          <p:nvPr>
            <p:ph sz="half" idx="2"/>
          </p:nvPr>
        </p:nvSpPr>
        <p:spPr>
          <a:xfrm>
            <a:off x="50355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112764637"/>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138522483"/>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6" name="Footer Placeholder 5"/>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7" name="Slide Number Placeholder 6"/>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49622346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r>
              <a:rPr lang="en-US" smtClean="0">
                <a:solidFill>
                  <a:srgbClr val="FFFFFF"/>
                </a:solidFill>
              </a:rPr>
              <a:t>Lars Kasper</a:t>
            </a:r>
            <a:endParaRPr lang="de-DE" dirty="0">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3F7EB3D-6C05-42A2-B999-E4832731EF43}" type="slidenum">
              <a:rPr lang="de-DE">
                <a:solidFill>
                  <a:srgbClr val="FFFFFF"/>
                </a:solidFill>
              </a:rPr>
              <a:pPr/>
              <a:t>‹#›</a:t>
            </a:fld>
            <a:endParaRPr lang="de-DE">
              <a:solidFill>
                <a:srgbClr val="FFFFFF"/>
              </a:solidFill>
            </a:endParaRPr>
          </a:p>
        </p:txBody>
      </p:sp>
      <p:sp>
        <p:nvSpPr>
          <p:cNvPr id="7" name="Fußzeilenplatzhalter 6"/>
          <p:cNvSpPr>
            <a:spLocks noGrp="1"/>
          </p:cNvSpPr>
          <p:nvPr>
            <p:ph type="ftr" sz="quarter" idx="12"/>
          </p:nvPr>
        </p:nvSpPr>
        <p:spPr/>
        <p:txBody>
          <a:bodyPr/>
          <a:lstStyle>
            <a:lvl1pPr>
              <a:defRPr/>
            </a:lvl1pPr>
          </a:lstStyle>
          <a:p>
            <a:r>
              <a:rPr lang="de-DE" smtClean="0">
                <a:solidFill>
                  <a:srgbClr val="FFFFFF"/>
                </a:solidFill>
              </a:rPr>
              <a:t>Signal, Noise and Preprocessing</a:t>
            </a:r>
            <a:endParaRPr lang="de-DE" dirty="0">
              <a:solidFill>
                <a:srgbClr val="FFFFFF"/>
              </a:solidFill>
            </a:endParaRPr>
          </a:p>
        </p:txBody>
      </p:sp>
      <p:sp>
        <p:nvSpPr>
          <p:cNvPr id="3" name="Bildplatzhalter 2"/>
          <p:cNvSpPr>
            <a:spLocks noGrp="1"/>
          </p:cNvSpPr>
          <p:nvPr>
            <p:ph type="pic" idx="1"/>
          </p:nvPr>
        </p:nvSpPr>
        <p:spPr>
          <a:xfrm>
            <a:off x="0" y="957263"/>
            <a:ext cx="9906000" cy="5621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Tree>
    <p:extLst>
      <p:ext uri="{BB962C8B-B14F-4D97-AF65-F5344CB8AC3E}">
        <p14:creationId xmlns:p14="http://schemas.microsoft.com/office/powerpoint/2010/main" val="31257947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0099"/>
              </a:buClr>
              <a:buSzPct val="120000"/>
              <a:buFont typeface="Arial" pitchFamily="34" charset="0"/>
              <a:buChar char="•"/>
              <a:defRPr/>
            </a:lvl1pPr>
            <a:lvl2pPr marL="742950" indent="-285750">
              <a:buClr>
                <a:srgbClr val="000099"/>
              </a:buClr>
              <a:buSzPct val="100000"/>
              <a:buFont typeface="Arial" pitchFamily="34" charset="0"/>
              <a:buChar char="−"/>
              <a:defRPr/>
            </a:lvl2pPr>
            <a:lvl3pPr marL="1143000" indent="-228600">
              <a:buClr>
                <a:srgbClr val="000099"/>
              </a:buClr>
              <a:buSzPct val="120000"/>
              <a:buFont typeface="Arial" pitchFamily="34" charset="0"/>
              <a:buChar char="•"/>
              <a:defRPr/>
            </a:lvl3pPr>
            <a:lvl4pPr marL="1600200" indent="-228600">
              <a:buClr>
                <a:srgbClr val="000099"/>
              </a:buClr>
              <a:buSzPct val="120000"/>
              <a:buFont typeface="Arial" pitchFamily="34" charset="0"/>
              <a:buChar char="•"/>
              <a:defRPr/>
            </a:lvl4pPr>
            <a:lvl5pPr marL="2057400" indent="-228600">
              <a:buClr>
                <a:srgbClr val="000099"/>
              </a:buClr>
              <a:buSzPct val="12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08988862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SzPct val="120000"/>
        <a:buFont typeface="Arial" pitchFamily="34" charset="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120000"/>
        <a:buFont typeface="Arial" pitchFamily="34" charset="0"/>
        <a:buChar char="−"/>
        <a:defRPr kumimoji="1" sz="2400">
          <a:solidFill>
            <a:schemeClr val="tx1"/>
          </a:solidFill>
          <a:latin typeface="+mn-lt"/>
        </a:defRPr>
      </a:lvl2pPr>
      <a:lvl3pPr marL="11430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3pPr>
      <a:lvl4pPr marL="16002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11"/>
          <a:srcRect l="307" r="360" b="8740"/>
          <a:stretch>
            <a:fillRect/>
          </a:stretch>
        </p:blipFill>
        <p:spPr bwMode="auto">
          <a:xfrm>
            <a:off x="0" y="6577014"/>
            <a:ext cx="9906000" cy="295275"/>
          </a:xfrm>
          <a:prstGeom prst="rect">
            <a:avLst/>
          </a:prstGeom>
          <a:noFill/>
          <a:ln w="9525">
            <a:noFill/>
            <a:miter lim="800000"/>
            <a:headEnd/>
            <a:tailEnd/>
          </a:ln>
        </p:spPr>
      </p:pic>
      <p:sp>
        <p:nvSpPr>
          <p:cNvPr id="134156" name="Rectangle 2"/>
          <p:cNvSpPr>
            <a:spLocks noGrp="1" noChangeArrowheads="1"/>
          </p:cNvSpPr>
          <p:nvPr>
            <p:ph type="title"/>
          </p:nvPr>
        </p:nvSpPr>
        <p:spPr bwMode="auto">
          <a:xfrm>
            <a:off x="412750" y="957261"/>
            <a:ext cx="90805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de-DE" dirty="0" smtClean="0"/>
              <a:t>Mastertitelformat bearbeiten</a:t>
            </a:r>
          </a:p>
        </p:txBody>
      </p:sp>
      <p:sp>
        <p:nvSpPr>
          <p:cNvPr id="134157" name="Rectangle 3"/>
          <p:cNvSpPr>
            <a:spLocks noGrp="1" noChangeArrowheads="1"/>
          </p:cNvSpPr>
          <p:nvPr>
            <p:ph type="body" idx="1"/>
          </p:nvPr>
        </p:nvSpPr>
        <p:spPr bwMode="auto">
          <a:xfrm>
            <a:off x="412750" y="1751013"/>
            <a:ext cx="90805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9" name="Line 16"/>
          <p:cNvSpPr>
            <a:spLocks noChangeShapeType="1"/>
          </p:cNvSpPr>
          <p:nvPr/>
        </p:nvSpPr>
        <p:spPr bwMode="auto">
          <a:xfrm>
            <a:off x="2368154"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20" name="Line 16"/>
          <p:cNvSpPr>
            <a:spLocks noChangeShapeType="1"/>
          </p:cNvSpPr>
          <p:nvPr/>
        </p:nvSpPr>
        <p:spPr bwMode="auto">
          <a:xfrm>
            <a:off x="7682310"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32" name="Datumsplatzhalter 18"/>
          <p:cNvSpPr>
            <a:spLocks noGrp="1"/>
          </p:cNvSpPr>
          <p:nvPr>
            <p:ph type="dt" sz="half" idx="2"/>
          </p:nvPr>
        </p:nvSpPr>
        <p:spPr bwMode="auto">
          <a:xfrm>
            <a:off x="316442" y="6635750"/>
            <a:ext cx="1974321"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pPr defTabSz="457200"/>
            <a:r>
              <a:rPr lang="en-US" baseline="0" smtClean="0">
                <a:solidFill>
                  <a:srgbClr val="FFFFFF"/>
                </a:solidFill>
                <a:latin typeface="Arial" charset="0"/>
              </a:rPr>
              <a:t>Lars Kasper</a:t>
            </a:r>
            <a:endParaRPr lang="de-DE" baseline="0" dirty="0">
              <a:solidFill>
                <a:srgbClr val="FFFFFF"/>
              </a:solidFill>
              <a:latin typeface="Arial" charset="0"/>
            </a:endParaRPr>
          </a:p>
        </p:txBody>
      </p:sp>
      <p:sp>
        <p:nvSpPr>
          <p:cNvPr id="33" name="Foliennummernplatzhalter 19"/>
          <p:cNvSpPr>
            <a:spLocks noGrp="1"/>
          </p:cNvSpPr>
          <p:nvPr>
            <p:ph type="sldNum" sz="quarter" idx="4"/>
          </p:nvPr>
        </p:nvSpPr>
        <p:spPr bwMode="auto">
          <a:xfrm>
            <a:off x="7804415" y="6635750"/>
            <a:ext cx="17748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pPr defTabSz="457200"/>
            <a:fld id="{62516AB8-4C80-40CA-B4C0-3A8331293178}" type="slidenum">
              <a:rPr lang="de-DE" baseline="0" smtClean="0">
                <a:solidFill>
                  <a:srgbClr val="FFFFFF"/>
                </a:solidFill>
                <a:latin typeface="Arial" charset="0"/>
              </a:rPr>
              <a:pPr defTabSz="457200"/>
              <a:t>‹#›</a:t>
            </a:fld>
            <a:endParaRPr lang="de-DE" baseline="0">
              <a:solidFill>
                <a:srgbClr val="FFFFFF"/>
              </a:solidFill>
              <a:latin typeface="Arial" charset="0"/>
            </a:endParaRPr>
          </a:p>
        </p:txBody>
      </p:sp>
      <p:sp>
        <p:nvSpPr>
          <p:cNvPr id="34" name="Fußzeilenplatzhalter 20"/>
          <p:cNvSpPr>
            <a:spLocks noGrp="1"/>
          </p:cNvSpPr>
          <p:nvPr>
            <p:ph type="ftr" sz="quarter" idx="3"/>
          </p:nvPr>
        </p:nvSpPr>
        <p:spPr bwMode="auto">
          <a:xfrm>
            <a:off x="2426627" y="6635751"/>
            <a:ext cx="5171413"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pPr defTabSz="457200"/>
            <a:r>
              <a:rPr lang="de-DE" baseline="0" dirty="0" smtClean="0">
                <a:solidFill>
                  <a:srgbClr val="FFFFFF"/>
                </a:solidFill>
                <a:latin typeface="Arial" charset="0"/>
              </a:rPr>
              <a:t>Signal, Noise </a:t>
            </a:r>
            <a:r>
              <a:rPr lang="de-DE" baseline="0" dirty="0" err="1" smtClean="0">
                <a:solidFill>
                  <a:srgbClr val="FFFFFF"/>
                </a:solidFill>
                <a:latin typeface="Arial" charset="0"/>
              </a:rPr>
              <a:t>and</a:t>
            </a:r>
            <a:r>
              <a:rPr lang="de-DE" baseline="0" dirty="0" smtClean="0">
                <a:solidFill>
                  <a:srgbClr val="FFFFFF"/>
                </a:solidFill>
                <a:latin typeface="Arial" charset="0"/>
              </a:rPr>
              <a:t> </a:t>
            </a:r>
            <a:r>
              <a:rPr lang="de-DE" baseline="0" dirty="0" err="1" smtClean="0">
                <a:solidFill>
                  <a:srgbClr val="FFFFFF"/>
                </a:solidFill>
                <a:latin typeface="Arial" charset="0"/>
              </a:rPr>
              <a:t>Preprocessing</a:t>
            </a:r>
            <a:endParaRPr lang="de-DE" baseline="0" dirty="0">
              <a:solidFill>
                <a:srgbClr val="FFFFFF"/>
              </a:solidFill>
              <a:latin typeface="Arial" charset="0"/>
            </a:endParaRPr>
          </a:p>
        </p:txBody>
      </p:sp>
      <p:sp>
        <p:nvSpPr>
          <p:cNvPr id="17" name="TextBox 16"/>
          <p:cNvSpPr txBox="1"/>
          <p:nvPr userDrawn="1"/>
        </p:nvSpPr>
        <p:spPr>
          <a:xfrm>
            <a:off x="8695626" y="0"/>
            <a:ext cx="1210375" cy="585462"/>
          </a:xfrm>
          <a:prstGeom prst="rect">
            <a:avLst/>
          </a:prstGeom>
          <a:noFill/>
        </p:spPr>
        <p:txBody>
          <a:bodyPr wrap="square" lIns="76881" tIns="38440" rIns="76881" bIns="38440" rtlCol="0">
            <a:spAutoFit/>
          </a:bodyPr>
          <a:lstStyle/>
          <a:p>
            <a:pPr defTabSz="457200">
              <a:spcBef>
                <a:spcPts val="0"/>
              </a:spcBef>
              <a:buClr>
                <a:srgbClr val="2A6AB3"/>
              </a:buClr>
              <a:buSzPct val="110000"/>
              <a:buFont typeface="Wingdings" pitchFamily="16" charset="2"/>
              <a:buNone/>
            </a:pPr>
            <a:r>
              <a:rPr lang="en-GB" sz="1100" baseline="0" dirty="0">
                <a:solidFill>
                  <a:srgbClr val="000000"/>
                </a:solidFill>
                <a:latin typeface="ETH Light" pitchFamily="2" charset="0"/>
              </a:rPr>
              <a:t>Translational </a:t>
            </a:r>
            <a:endParaRPr lang="en-GB" sz="1100" baseline="0" dirty="0" smtClean="0">
              <a:solidFill>
                <a:srgbClr val="000000"/>
              </a:solidFill>
              <a:latin typeface="ETH Light" pitchFamily="2" charset="0"/>
            </a:endParaRP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Neuromodeling </a:t>
            </a: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Unit</a:t>
            </a:r>
            <a:endParaRPr lang="en-GB" sz="1100" baseline="0" dirty="0">
              <a:solidFill>
                <a:srgbClr val="000000"/>
              </a:solidFill>
              <a:latin typeface="ETH Light" pitchFamily="2" charset="0"/>
            </a:endParaRPr>
          </a:p>
        </p:txBody>
      </p:sp>
      <p:pic>
        <p:nvPicPr>
          <p:cNvPr id="3" name="Picture 2" descr="Logo_TNU.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38750" y="0"/>
            <a:ext cx="1385671" cy="612000"/>
          </a:xfrm>
          <a:prstGeom prst="rect">
            <a:avLst/>
          </a:prstGeom>
        </p:spPr>
      </p:pic>
    </p:spTree>
    <p:extLst>
      <p:ext uri="{BB962C8B-B14F-4D97-AF65-F5344CB8AC3E}">
        <p14:creationId xmlns:p14="http://schemas.microsoft.com/office/powerpoint/2010/main" val="28820142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ransition spd="slow">
    <p:fade/>
  </p:transition>
  <p:timing>
    <p:tnLst>
      <p:par>
        <p:cTn id="1" dur="indefinite" restart="never" nodeType="tmRoot"/>
      </p:par>
    </p:tnLst>
  </p:timing>
  <p:hf hdr="0"/>
  <p:txStyles>
    <p:titleStyle>
      <a:lvl1pPr algn="l" rtl="0" fontAlgn="base">
        <a:spcBef>
          <a:spcPct val="0"/>
        </a:spcBef>
        <a:spcAft>
          <a:spcPct val="0"/>
        </a:spcAft>
        <a:defRPr sz="4000" b="1">
          <a:solidFill>
            <a:schemeClr val="accent1"/>
          </a:solidFill>
          <a:latin typeface="+mj-lt"/>
          <a:ea typeface="+mj-ea"/>
          <a:cs typeface="+mj-cs"/>
        </a:defRPr>
      </a:lvl1pPr>
      <a:lvl2pPr algn="l" rtl="0" fontAlgn="base">
        <a:spcBef>
          <a:spcPct val="0"/>
        </a:spcBef>
        <a:spcAft>
          <a:spcPct val="0"/>
        </a:spcAft>
        <a:defRPr sz="2400" b="1">
          <a:solidFill>
            <a:schemeClr val="accent1"/>
          </a:solidFill>
          <a:latin typeface="Arial" charset="0"/>
          <a:ea typeface="ＭＳ Ｐゴシック" pitchFamily="16" charset="-128"/>
        </a:defRPr>
      </a:lvl2pPr>
      <a:lvl3pPr algn="l" rtl="0" fontAlgn="base">
        <a:spcBef>
          <a:spcPct val="0"/>
        </a:spcBef>
        <a:spcAft>
          <a:spcPct val="0"/>
        </a:spcAft>
        <a:defRPr sz="2400" b="1">
          <a:solidFill>
            <a:schemeClr val="accent1"/>
          </a:solidFill>
          <a:latin typeface="Arial" charset="0"/>
          <a:ea typeface="ＭＳ Ｐゴシック" pitchFamily="16" charset="-128"/>
        </a:defRPr>
      </a:lvl3pPr>
      <a:lvl4pPr algn="l" rtl="0" fontAlgn="base">
        <a:spcBef>
          <a:spcPct val="0"/>
        </a:spcBef>
        <a:spcAft>
          <a:spcPct val="0"/>
        </a:spcAft>
        <a:defRPr sz="2400" b="1">
          <a:solidFill>
            <a:schemeClr val="accent1"/>
          </a:solidFill>
          <a:latin typeface="Arial" charset="0"/>
          <a:ea typeface="ＭＳ Ｐゴシック" pitchFamily="16" charset="-128"/>
        </a:defRPr>
      </a:lvl4pPr>
      <a:lvl5pPr algn="l" rtl="0" fontAlgn="base">
        <a:spcBef>
          <a:spcPct val="0"/>
        </a:spcBef>
        <a:spcAft>
          <a:spcPct val="0"/>
        </a:spcAft>
        <a:defRPr sz="2400" b="1">
          <a:solidFill>
            <a:schemeClr val="accent1"/>
          </a:solidFill>
          <a:latin typeface="Arial" charset="0"/>
          <a:ea typeface="ＭＳ Ｐゴシック" pitchFamily="16" charset="-128"/>
        </a:defRPr>
      </a:lvl5pPr>
      <a:lvl6pPr marL="457200" algn="l" rtl="0" fontAlgn="base">
        <a:spcBef>
          <a:spcPct val="0"/>
        </a:spcBef>
        <a:spcAft>
          <a:spcPct val="0"/>
        </a:spcAft>
        <a:defRPr sz="2400" b="1">
          <a:solidFill>
            <a:schemeClr val="accent1"/>
          </a:solidFill>
          <a:latin typeface="Arial" charset="0"/>
          <a:ea typeface="ＭＳ Ｐゴシック" pitchFamily="16" charset="-128"/>
        </a:defRPr>
      </a:lvl6pPr>
      <a:lvl7pPr marL="914400" algn="l" rtl="0" fontAlgn="base">
        <a:spcBef>
          <a:spcPct val="0"/>
        </a:spcBef>
        <a:spcAft>
          <a:spcPct val="0"/>
        </a:spcAft>
        <a:defRPr sz="2400" b="1">
          <a:solidFill>
            <a:schemeClr val="accent1"/>
          </a:solidFill>
          <a:latin typeface="Arial" charset="0"/>
          <a:ea typeface="ＭＳ Ｐゴシック" pitchFamily="16" charset="-128"/>
        </a:defRPr>
      </a:lvl7pPr>
      <a:lvl8pPr marL="1371600" algn="l" rtl="0" fontAlgn="base">
        <a:spcBef>
          <a:spcPct val="0"/>
        </a:spcBef>
        <a:spcAft>
          <a:spcPct val="0"/>
        </a:spcAft>
        <a:defRPr sz="2400" b="1">
          <a:solidFill>
            <a:schemeClr val="accent1"/>
          </a:solidFill>
          <a:latin typeface="Arial" charset="0"/>
          <a:ea typeface="ＭＳ Ｐゴシック" pitchFamily="16" charset="-128"/>
        </a:defRPr>
      </a:lvl8pPr>
      <a:lvl9pPr marL="1828800" algn="l" rtl="0" fontAlgn="base">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fontAlgn="base">
        <a:lnSpc>
          <a:spcPct val="150000"/>
        </a:lnSpc>
        <a:spcBef>
          <a:spcPct val="20000"/>
        </a:spcBef>
        <a:spcAft>
          <a:spcPct val="0"/>
        </a:spcAft>
        <a:buClr>
          <a:schemeClr val="accent2"/>
        </a:buClr>
        <a:buFont typeface="Wingdings" pitchFamily="16" charset="2"/>
        <a:buChar char="§"/>
        <a:defRPr sz="3200">
          <a:solidFill>
            <a:schemeClr val="tx1"/>
          </a:solidFill>
          <a:latin typeface="+mn-lt"/>
          <a:ea typeface="+mn-ea"/>
          <a:cs typeface="+mn-cs"/>
        </a:defRPr>
      </a:lvl1pPr>
      <a:lvl2pPr marL="628650" indent="-242888" algn="l" rtl="0" fontAlgn="base">
        <a:lnSpc>
          <a:spcPct val="150000"/>
        </a:lnSpc>
        <a:spcBef>
          <a:spcPts val="400"/>
        </a:spcBef>
        <a:spcAft>
          <a:spcPct val="0"/>
        </a:spcAft>
        <a:buClr>
          <a:schemeClr val="accent3"/>
        </a:buClr>
        <a:buFont typeface="Wingdings" pitchFamily="16" charset="2"/>
        <a:buChar char="§"/>
        <a:defRPr sz="2800">
          <a:solidFill>
            <a:schemeClr val="tx1"/>
          </a:solidFill>
          <a:latin typeface="+mn-lt"/>
          <a:ea typeface="+mn-ea"/>
        </a:defRPr>
      </a:lvl2pPr>
      <a:lvl3pPr marL="957263" indent="-190500" algn="l" rtl="0" fontAlgn="base">
        <a:lnSpc>
          <a:spcPct val="150000"/>
        </a:lnSpc>
        <a:spcBef>
          <a:spcPts val="400"/>
        </a:spcBef>
        <a:spcAft>
          <a:spcPct val="0"/>
        </a:spcAft>
        <a:buClr>
          <a:schemeClr val="accent4"/>
        </a:buClr>
        <a:buFont typeface="Wingdings" pitchFamily="16" charset="2"/>
        <a:buChar char="§"/>
        <a:defRPr sz="2000">
          <a:solidFill>
            <a:schemeClr val="tx1"/>
          </a:solidFill>
          <a:latin typeface="+mn-lt"/>
          <a:ea typeface="+mn-ea"/>
        </a:defRPr>
      </a:lvl3pPr>
      <a:lvl4pPr marL="1343025" indent="-195263" algn="l" rtl="0" fontAlgn="base">
        <a:lnSpc>
          <a:spcPct val="150000"/>
        </a:lnSpc>
        <a:spcBef>
          <a:spcPts val="200"/>
        </a:spcBef>
        <a:spcAft>
          <a:spcPct val="0"/>
        </a:spcAft>
        <a:buClr>
          <a:schemeClr val="accent4"/>
        </a:buClr>
        <a:buFont typeface="Wingdings" pitchFamily="16" charset="2"/>
        <a:buChar char="§"/>
        <a:defRPr sz="1800">
          <a:solidFill>
            <a:schemeClr val="tx1"/>
          </a:solidFill>
          <a:latin typeface="+mn-lt"/>
          <a:ea typeface="+mn-ea"/>
        </a:defRPr>
      </a:lvl4pPr>
      <a:lvl5pPr marL="1524000" indent="-96838" algn="l" rtl="0" fontAlgn="base">
        <a:lnSpc>
          <a:spcPct val="150000"/>
        </a:lnSpc>
        <a:spcBef>
          <a:spcPct val="20000"/>
        </a:spcBef>
        <a:spcAft>
          <a:spcPct val="0"/>
        </a:spcAft>
        <a:buClr>
          <a:schemeClr val="accent4"/>
        </a:buClr>
        <a:buFont typeface="Wingdings" pitchFamily="16" charset="2"/>
        <a:buChar char="§"/>
        <a:defRPr sz="1100">
          <a:solidFill>
            <a:schemeClr val="tx1"/>
          </a:solidFill>
          <a:latin typeface="+mn-lt"/>
          <a:ea typeface="+mn-ea"/>
        </a:defRPr>
      </a:lvl5pPr>
      <a:lvl6pPr marL="19812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6.jpeg"/><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27.wmf"/><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hyperlink" Target="http://imaging.mrc-cbu.cam.ac.uk/imaging/MniTalairac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pubmed/2336525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il.ion.ucl.ac.uk/spm/course/vide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2.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hyperlink" Target="http://www.translationalneuromodeling.org/spmcour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1.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6000" dirty="0" smtClean="0"/>
              <a:t>Spatial 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FMRIB/FIL</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dirty="0">
                <a:latin typeface="+mn-lt"/>
              </a:rPr>
              <a:t>Estimate movement parameters.</a:t>
            </a:r>
            <a:endParaRPr lang="en-US" baseline="0" dirty="0">
              <a:latin typeface="+mn-lt"/>
            </a:endParaRPr>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new distortion fields for each image:</a:t>
            </a:r>
          </a:p>
          <a:p>
            <a:pPr>
              <a:spcBef>
                <a:spcPct val="50000"/>
              </a:spcBef>
              <a:buFontTx/>
              <a:buChar char="•"/>
            </a:pPr>
            <a:r>
              <a:rPr lang="en-GB" baseline="0">
                <a:latin typeface="+mn-lt"/>
              </a:rPr>
              <a:t>estimate rate of change of field with respect to the current estimate of movement parameters in </a:t>
            </a:r>
            <a:r>
              <a:rPr lang="en-GB" b="1" baseline="0">
                <a:latin typeface="+mn-lt"/>
              </a:rPr>
              <a:t>pitch</a:t>
            </a:r>
            <a:r>
              <a:rPr lang="en-GB" baseline="0">
                <a:latin typeface="+mn-lt"/>
              </a:rPr>
              <a:t> and </a:t>
            </a:r>
            <a:r>
              <a:rPr lang="en-GB" b="1" baseline="0">
                <a:latin typeface="+mn-lt"/>
              </a:rPr>
              <a:t>roll</a:t>
            </a:r>
            <a:r>
              <a:rPr lang="en-GB" baseline="0">
                <a:latin typeface="+mn-lt"/>
              </a:rPr>
              <a:t>.</a:t>
            </a:r>
            <a:endParaRPr lang="en-US" baseline="0">
              <a:solidFill>
                <a:srgbClr val="FF0000"/>
              </a:solidFill>
              <a:latin typeface="+mn-lt"/>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reference from mean of all scans.</a:t>
            </a:r>
            <a:endParaRPr lang="en-US" baseline="0">
              <a:latin typeface="+mn-lt"/>
            </a:endParaRPr>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Unwarp time series.</a:t>
            </a:r>
            <a:endParaRPr lang="en-US" baseline="0">
              <a:latin typeface="+mn-lt"/>
            </a:endParaRPr>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latin typeface="+mn-lt"/>
            </a:endParaRPr>
          </a:p>
        </p:txBody>
      </p:sp>
      <p:pic>
        <p:nvPicPr>
          <p:cNvPr id="5136" name="Picture 149" descr="taylor_dxr"/>
          <p:cNvPicPr>
            <a:picLocks noChangeAspect="1" noChangeArrowheads="1"/>
          </p:cNvPicPr>
          <p:nvPr/>
        </p:nvPicPr>
        <p:blipFill>
          <a:blip r:embed="rId4" cstate="print">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857386266"/>
              </p:ext>
            </p:extLst>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375" name="Equation" r:id="rId5" imgW="686520" imgH="291960" progId="">
                  <p:embed/>
                </p:oleObj>
              </mc:Choice>
              <mc:Fallback>
                <p:oleObj name="Equation" r:id="rId5" imgW="686520" imgH="291960" progId="">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cstate="print">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extLst>
              <p:ext uri="{D42A27DB-BD31-4B8C-83A1-F6EECF244321}">
                <p14:modId xmlns:p14="http://schemas.microsoft.com/office/powerpoint/2010/main" val="4011482578"/>
              </p:ext>
            </p:extLst>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376" name="Equation" r:id="rId8" imgW="660960" imgH="291960" progId="">
                  <p:embed/>
                </p:oleObj>
              </mc:Choice>
              <mc:Fallback>
                <p:oleObj name="Equation" r:id="rId8" imgW="660960" imgH="291960" progId="">
                  <p:embed/>
                  <p:pic>
                    <p:nvPicPr>
                      <p:cNvPr id="0"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latin typeface="+mn-lt"/>
            </a:endParaRPr>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solidFill>
                <a:schemeClr val="bg1"/>
              </a:solidFill>
              <a:latin typeface="+mn-lt"/>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latin typeface="+mn-lt"/>
              </a:rPr>
              <a:t>Andersson et al, 2001</a:t>
            </a:r>
            <a:endParaRPr lang="en-US" sz="2200" i="1" baseline="0">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smtClean="0"/>
              <a:t>Inter-subject averaging</a:t>
            </a:r>
          </a:p>
          <a:p>
            <a:pPr lvl="1" eaLnBrk="1" hangingPunct="1"/>
            <a:r>
              <a:rPr lang="en-GB" smtClean="0"/>
              <a:t>Increase sensitivity with more subjects</a:t>
            </a:r>
          </a:p>
          <a:p>
            <a:pPr lvl="2" eaLnBrk="1" hangingPunct="1"/>
            <a:r>
              <a:rPr lang="en-GB" smtClean="0"/>
              <a:t>Fixed-effects analysis</a:t>
            </a:r>
          </a:p>
          <a:p>
            <a:pPr lvl="1" eaLnBrk="1" hangingPunct="1"/>
            <a:r>
              <a:rPr lang="en-GB" smtClean="0"/>
              <a:t>Extrapolate findings to the population as a whole</a:t>
            </a:r>
          </a:p>
          <a:p>
            <a:pPr lvl="2" eaLnBrk="1" hangingPunct="1"/>
            <a:r>
              <a:rPr lang="en-GB" smtClean="0"/>
              <a:t>Mixed-effects analysis</a:t>
            </a:r>
          </a:p>
          <a:p>
            <a:pPr lvl="2" eaLnBrk="1" hangingPunct="1"/>
            <a:endParaRPr lang="en-GB" smtClean="0"/>
          </a:p>
          <a:p>
            <a:pPr eaLnBrk="1" hangingPunct="1"/>
            <a:r>
              <a:rPr lang="en-GB" smtClean="0"/>
              <a:t>Make results from different studies comparable  by aligning them to standard space</a:t>
            </a:r>
          </a:p>
          <a:p>
            <a:pPr lvl="1" eaLnBrk="1" hangingPunct="1"/>
            <a:r>
              <a:rPr lang="en-GB" smtClean="0"/>
              <a:t>e.g. The T&amp;T convention, using the MNI template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cstate="print">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smtClean="0"/>
              <a:t>Noise, artefacts, partial volume effect</a:t>
            </a:r>
          </a:p>
          <a:p>
            <a:pPr lvl="1"/>
            <a:r>
              <a:rPr lang="en-GB" dirty="0" smtClean="0"/>
              <a:t>Intensity inhomogeneity or “bias” field</a:t>
            </a:r>
          </a:p>
          <a:p>
            <a:pPr lvl="1"/>
            <a:r>
              <a:rPr lang="en-GB" dirty="0" smtClean="0"/>
              <a:t>Differences between sequences</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dirty="0" smtClean="0"/>
              <a:t>SPM12 implements a </a:t>
            </a:r>
            <a:r>
              <a:rPr lang="en-GB" b="1" dirty="0" smtClean="0"/>
              <a:t>generative model</a:t>
            </a:r>
          </a:p>
          <a:p>
            <a:pPr lvl="1" eaLnBrk="1" hangingPunct="1"/>
            <a:r>
              <a:rPr lang="en-GB" dirty="0" smtClean="0"/>
              <a:t>Principled Bayesian probabilistic formulation</a:t>
            </a:r>
          </a:p>
          <a:p>
            <a:pPr eaLnBrk="1" hangingPunct="1"/>
            <a:r>
              <a:rPr lang="en-GB" dirty="0" smtClean="0"/>
              <a:t>Gaussian mixture model segmentation with deformable tissue probability maps (priors) </a:t>
            </a:r>
          </a:p>
          <a:p>
            <a:pPr lvl="1" eaLnBrk="1" hangingPunct="1"/>
            <a:r>
              <a:rPr lang="en-GB" dirty="0" smtClean="0"/>
              <a:t>The inverse of the transformation that aligns the TPMs can be used to normalise the original image</a:t>
            </a:r>
          </a:p>
          <a:p>
            <a:pPr eaLnBrk="1" hangingPunct="1"/>
            <a:r>
              <a:rPr lang="en-GB" dirty="0" smtClean="0"/>
              <a:t>Bias correction is included within the model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cstate="print">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dirty="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28600"/>
            <a:ext cx="6810375" cy="1143000"/>
          </a:xfrm>
        </p:spPr>
        <p:txBody>
          <a:bodyPr/>
          <a:lstStyle/>
          <a:p>
            <a:r>
              <a:rPr lang="en-GB" smtClean="0"/>
              <a:t>Modelling inhomogeneity</a:t>
            </a:r>
          </a:p>
        </p:txBody>
      </p:sp>
      <p:sp>
        <p:nvSpPr>
          <p:cNvPr id="57347" name="Rectangle 3"/>
          <p:cNvSpPr>
            <a:spLocks noGrp="1" noChangeArrowheads="1"/>
          </p:cNvSpPr>
          <p:nvPr>
            <p:ph type="body" idx="1"/>
          </p:nvPr>
        </p:nvSpPr>
        <p:spPr>
          <a:xfrm>
            <a:off x="495300" y="1447800"/>
            <a:ext cx="5897563" cy="920750"/>
          </a:xfrm>
        </p:spPr>
        <p:txBody>
          <a:bodyPr/>
          <a:lstStyle/>
          <a:p>
            <a:r>
              <a:rPr lang="en-GB" sz="2000" dirty="0" smtClean="0"/>
              <a:t>A multiplicative bias field can be modelled as a linear combination of basis functions.</a:t>
            </a:r>
            <a:endParaRPr lang="en-GB" sz="2400" dirty="0" smtClean="0"/>
          </a:p>
        </p:txBody>
      </p:sp>
      <p:pic>
        <p:nvPicPr>
          <p:cNvPr id="61444" name="Picture 4" descr="b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0000FF"/>
                </a:solidFill>
                <a:latin typeface="+mn-lt"/>
                <a:cs typeface="Arial" pitchFamily="34" charset="0"/>
              </a:rPr>
              <a:t>Corrupted image</a:t>
            </a:r>
            <a:endParaRPr lang="en-GB" baseline="0" dirty="0">
              <a:latin typeface="+mn-lt"/>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3333FF"/>
                </a:solidFill>
                <a:latin typeface="+mn-lt"/>
                <a:cs typeface="Arial" pitchFamily="34" charset="0"/>
              </a:rPr>
              <a:t>Corrected image</a:t>
            </a:r>
            <a:endParaRPr lang="en-GB" baseline="0" dirty="0">
              <a:solidFill>
                <a:srgbClr val="3333FF"/>
              </a:solidFill>
              <a:latin typeface="+mn-lt"/>
              <a:cs typeface="Arial" pitchFamily="34" charset="0"/>
            </a:endParaRPr>
          </a:p>
        </p:txBody>
      </p:sp>
      <p:sp>
        <p:nvSpPr>
          <p:cNvPr id="61447" name="Text Box 7"/>
          <p:cNvSpPr txBox="1">
            <a:spLocks noChangeArrowheads="1"/>
          </p:cNvSpPr>
          <p:nvPr/>
        </p:nvSpPr>
        <p:spPr bwMode="auto">
          <a:xfrm>
            <a:off x="3786827"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1" baseline="0" dirty="0">
                <a:solidFill>
                  <a:srgbClr val="0000FF"/>
                </a:solidFill>
                <a:latin typeface="+mn-lt"/>
                <a:cs typeface="Arial" pitchFamily="34" charset="0"/>
              </a:rPr>
              <a:t>Bias Field</a:t>
            </a:r>
            <a:endParaRPr lang="en-GB" baseline="0" dirty="0">
              <a:latin typeface="+mn-lt"/>
              <a:cs typeface="Arial" pitchFamily="34" charset="0"/>
            </a:endParaRPr>
          </a:p>
        </p:txBody>
      </p:sp>
      <p:pic>
        <p:nvPicPr>
          <p:cNvPr id="57352" name="Picture 8" descr="dc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4663" y="0"/>
            <a:ext cx="308133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smtClean="0">
                <a:latin typeface="+mn-lt"/>
              </a:rPr>
              <a:t>(e.g. </a:t>
            </a:r>
            <a:r>
              <a:rPr lang="en-GB" sz="2800" b="1" dirty="0" err="1" smtClean="0">
                <a:latin typeface="+mn-lt"/>
              </a:rPr>
              <a:t>y_Blah</a:t>
            </a:r>
            <a:r>
              <a:rPr lang="en-GB" sz="2800" b="1" dirty="0" smtClean="0">
                <a:latin typeface="+mn-lt"/>
              </a:rPr>
              <a:t>)</a:t>
            </a:r>
            <a:endParaRPr lang="en-GB" sz="2800" b="1" dirty="0">
              <a:latin typeface="+mn-lt"/>
            </a:endParaRP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1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200"/>
                            </p:stCondLst>
                            <p:childTnLst>
                              <p:par>
                                <p:cTn id="16" presetID="22" presetClass="entr" presetSubtype="1"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1700"/>
                            </p:stCondLst>
                            <p:childTnLst>
                              <p:par>
                                <p:cTn id="20" presetID="22" presetClass="entr" presetSubtype="1"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with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up)">
                                      <p:cBhvr>
                                        <p:cTn id="40" dur="500"/>
                                        <p:tgtEl>
                                          <p:spTgt spid="10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nodeType="afterGroup">
                            <p:stCondLst>
                              <p:cond delay="2000"/>
                            </p:stCondLst>
                            <p:childTnLst>
                              <p:par>
                                <p:cTn id="50" presetID="22" presetClass="entr" presetSubtype="1"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up)">
                                      <p:cBhvr>
                                        <p:cTn id="52" dur="500"/>
                                        <p:tgtEl>
                                          <p:spTgt spid="107"/>
                                        </p:tgtEl>
                                      </p:cBhvr>
                                    </p:animEffect>
                                  </p:childTnLst>
                                </p:cTn>
                              </p:par>
                            </p:childTnLst>
                          </p:cTn>
                        </p:par>
                        <p:par>
                          <p:cTn id="53" fill="hold" nodeType="afterGroup">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nodeType="withEffect">
                                  <p:stCondLst>
                                    <p:cond delay="0"/>
                                  </p:stCondLst>
                                  <p:childTnLst>
                                    <p:set>
                                      <p:cBhvr>
                                        <p:cTn id="73" dur="1" fill="hold">
                                          <p:stCondLst>
                                            <p:cond delay="0"/>
                                          </p:stCondLst>
                                        </p:cTn>
                                        <p:tgtEl>
                                          <p:spTgt spid="1047"/>
                                        </p:tgtEl>
                                        <p:attrNameLst>
                                          <p:attrName>style.visibility</p:attrName>
                                        </p:attrNameLst>
                                      </p:cBhvr>
                                      <p:to>
                                        <p:strVal val="visible"/>
                                      </p:to>
                                    </p:set>
                                    <p:animEffect transition="in" filter="fade">
                                      <p:cBhvr>
                                        <p:cTn id="74" dur="500"/>
                                        <p:tgtEl>
                                          <p:spTgt spid="104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par>
                                <p:cTn id="94" presetID="10" presetClass="entr" presetSubtype="0" fill="hold" nodeType="withEffect">
                                  <p:stCondLst>
                                    <p:cond delay="0"/>
                                  </p:stCondLst>
                                  <p:childTnLst>
                                    <p:set>
                                      <p:cBhvr>
                                        <p:cTn id="95" dur="1" fill="hold">
                                          <p:stCondLst>
                                            <p:cond delay="0"/>
                                          </p:stCondLst>
                                        </p:cTn>
                                        <p:tgtEl>
                                          <p:spTgt spid="1115"/>
                                        </p:tgtEl>
                                        <p:attrNameLst>
                                          <p:attrName>style.visibility</p:attrName>
                                        </p:attrNameLst>
                                      </p:cBhvr>
                                      <p:to>
                                        <p:strVal val="visible"/>
                                      </p:to>
                                    </p:set>
                                    <p:animEffect transition="in" filter="fade">
                                      <p:cBhvr>
                                        <p:cTn id="96" dur="500"/>
                                        <p:tgtEl>
                                          <p:spTgt spid="11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5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5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5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5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5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5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5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smtClean="0"/>
              <a:t>Tissue probability maps (TPMs) are used as the prior, instead of the proportion of voxels in each class</a:t>
            </a:r>
          </a:p>
        </p:txBody>
      </p:sp>
      <p:pic>
        <p:nvPicPr>
          <p:cNvPr id="62468" name="Picture 4" descr="prior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63" y="2981325"/>
            <a:ext cx="92011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a:latin typeface="Arial" pitchFamily="34" charset="0"/>
              </a:rPr>
              <a:t>The inverse transform warps to the TPMs</a:t>
            </a:r>
          </a:p>
        </p:txBody>
      </p:sp>
      <p:grpSp>
        <p:nvGrpSpPr>
          <p:cNvPr id="2" name="Group 28"/>
          <p:cNvGrpSpPr>
            <a:grpSpLocks/>
          </p:cNvGrpSpPr>
          <p:nvPr/>
        </p:nvGrpSpPr>
        <p:grpSpPr bwMode="auto">
          <a:xfrm>
            <a:off x="0" y="3562350"/>
            <a:ext cx="3814763" cy="3295650"/>
            <a:chOff x="2702" y="1438"/>
            <a:chExt cx="2988" cy="2541"/>
          </a:xfrm>
        </p:grpSpPr>
        <p:sp>
          <p:nvSpPr>
            <p:cNvPr id="65542" name="Rectangle 29"/>
            <p:cNvSpPr>
              <a:spLocks noChangeArrowheads="1"/>
            </p:cNvSpPr>
            <p:nvPr/>
          </p:nvSpPr>
          <p:spPr bwMode="auto">
            <a:xfrm>
              <a:off x="2702" y="1438"/>
              <a:ext cx="2988" cy="2541"/>
            </a:xfrm>
            <a:prstGeom prst="rect">
              <a:avLst/>
            </a:prstGeom>
            <a:solidFill>
              <a:schemeClr val="bg1"/>
            </a:solidFill>
            <a:ln w="9525">
              <a:solidFill>
                <a:schemeClr val="accent2"/>
              </a:solidFill>
              <a:miter lim="800000"/>
              <a:headEnd/>
              <a:tailEnd/>
            </a:ln>
          </p:spPr>
          <p:txBody>
            <a:bodyPr wrap="none" anchor="ctr"/>
            <a:lstStyle/>
            <a:p>
              <a:pPr eaLnBrk="0" hangingPunct="0"/>
              <a:endParaRPr lang="en-US"/>
            </a:p>
          </p:txBody>
        </p:sp>
        <p:pic>
          <p:nvPicPr>
            <p:cNvPr id="65543"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 y="1557"/>
              <a:ext cx="2705"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val="1351690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val="3968017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val="367444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val="144571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val="2947180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dirty="0" smtClean="0"/>
              <a:t>Seek to match </a:t>
            </a:r>
            <a:r>
              <a:rPr lang="en-GB" b="1" dirty="0" smtClean="0"/>
              <a:t>functionally </a:t>
            </a:r>
            <a:r>
              <a:rPr lang="en-GB" dirty="0" smtClean="0"/>
              <a:t>homologous regions, but...</a:t>
            </a:r>
          </a:p>
          <a:p>
            <a:pPr lvl="1"/>
            <a:r>
              <a:rPr lang="en-GB" dirty="0"/>
              <a:t>Challenging high-dimensional </a:t>
            </a:r>
            <a:r>
              <a:rPr lang="en-GB" dirty="0" smtClean="0"/>
              <a:t>optimisation, many local optima</a:t>
            </a:r>
            <a:endParaRPr lang="en-GB" dirty="0"/>
          </a:p>
          <a:p>
            <a:pPr lvl="1"/>
            <a:r>
              <a:rPr lang="en-GB" dirty="0"/>
              <a:t>Different cortices can have different folding patterns</a:t>
            </a:r>
          </a:p>
          <a:p>
            <a:pPr lvl="1"/>
            <a:r>
              <a:rPr lang="en-GB" dirty="0" smtClean="0"/>
              <a:t>No exact match between structure and function</a:t>
            </a:r>
          </a:p>
          <a:p>
            <a:pPr lvl="1"/>
            <a:r>
              <a:rPr lang="en-GB" dirty="0" smtClean="0"/>
              <a:t>[Interesting recent paper </a:t>
            </a:r>
            <a:r>
              <a:rPr lang="en-GB" dirty="0" err="1" smtClean="0"/>
              <a:t>Amiez</a:t>
            </a:r>
            <a:r>
              <a:rPr lang="en-GB" dirty="0" smtClean="0"/>
              <a:t> et al. </a:t>
            </a:r>
            <a:r>
              <a:rPr lang="en-GB" dirty="0"/>
              <a:t>(2013), </a:t>
            </a:r>
            <a:r>
              <a:rPr lang="en-GB" dirty="0" smtClean="0">
                <a:hlinkClick r:id="rId3"/>
              </a:rPr>
              <a:t>PMID:23365257</a:t>
            </a:r>
            <a:r>
              <a:rPr lang="en-GB" dirty="0" smtClean="0"/>
              <a:t> ]</a:t>
            </a:r>
          </a:p>
          <a:p>
            <a:pPr lvl="1"/>
            <a:endParaRPr lang="en-GB" dirty="0" smtClean="0"/>
          </a:p>
          <a:p>
            <a:r>
              <a:rPr lang="en-GB" dirty="0" smtClean="0"/>
              <a:t>Compromise</a:t>
            </a:r>
          </a:p>
          <a:p>
            <a:pPr lvl="1"/>
            <a:r>
              <a:rPr lang="en-GB" dirty="0" smtClean="0"/>
              <a:t>Correct relatively large-scale variability (sizes of structures)</a:t>
            </a:r>
          </a:p>
          <a:p>
            <a:pPr lvl="1"/>
            <a:r>
              <a:rPr lang="en-GB" dirty="0"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7973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1" eaLnBrk="1" hangingPunct="1"/>
            <a:r>
              <a:rPr lang="en-GB" dirty="0" smtClean="0"/>
              <a:t>Increases sensitivity to effects of similar scale to kernel (matched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a more conventional slide-based talk, please </a:t>
            </a:r>
            <a:r>
              <a:rPr lang="en-GB" dirty="0"/>
              <a:t>see </a:t>
            </a:r>
            <a:r>
              <a:rPr lang="en-GB" dirty="0" smtClean="0"/>
              <a:t>the video (with accompanying slides available) at</a:t>
            </a:r>
            <a:r>
              <a:rPr lang="en-GB" dirty="0"/>
              <a:t/>
            </a:r>
            <a:br>
              <a:rPr lang="en-GB" dirty="0"/>
            </a:br>
            <a:r>
              <a:rPr lang="en-GB" dirty="0" smtClean="0">
                <a:solidFill>
                  <a:srgbClr val="0070C0"/>
                </a:solidFill>
                <a:hlinkClick r:id="rId2"/>
              </a:rPr>
              <a:t>www.fil.ion.ucl.ac.uk/spm/course/video/</a:t>
            </a:r>
            <a:r>
              <a:rPr lang="en-GB" dirty="0" smtClean="0"/>
              <a:t>  </a:t>
            </a:r>
            <a:endParaRPr lang="en-GB" dirty="0"/>
          </a:p>
          <a:p>
            <a:endParaRPr lang="en-GB" dirty="0"/>
          </a:p>
        </p:txBody>
      </p:sp>
    </p:spTree>
    <p:extLst>
      <p:ext uri="{BB962C8B-B14F-4D97-AF65-F5344CB8AC3E}">
        <p14:creationId xmlns:p14="http://schemas.microsoft.com/office/powerpoint/2010/main" val="243188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cstate="print">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a:p>
            <a:pPr>
              <a:lnSpc>
                <a:spcPct val="80000"/>
              </a:lnSpc>
            </a:pPr>
            <a:r>
              <a:rPr lang="en-GB" sz="2400" dirty="0" smtClean="0"/>
              <a:t>See also Lars Kasper’s Zurich slides &amp; </a:t>
            </a:r>
            <a:r>
              <a:rPr lang="en-GB" sz="2400" dirty="0" err="1" smtClean="0"/>
              <a:t>PhysIO</a:t>
            </a:r>
            <a:r>
              <a:rPr lang="en-GB" sz="2400" dirty="0"/>
              <a:t> Toolbox </a:t>
            </a:r>
            <a:r>
              <a:rPr lang="en-GB" sz="2400" dirty="0">
                <a:hlinkClick r:id="rId2"/>
              </a:rPr>
              <a:t>http://www.translationalneuromodeling.org/spmcourse</a:t>
            </a:r>
            <a:r>
              <a:rPr lang="en-GB" sz="2400" dirty="0" smtClean="0">
                <a:hlinkClick r:id="rId2"/>
              </a:rPr>
              <a:t>/</a:t>
            </a:r>
            <a:r>
              <a:rPr lang="en-GB" sz="2400" dirty="0" smtClean="0"/>
              <a:t> </a:t>
            </a:r>
            <a:endParaRPr lang="en-GB" sz="2400"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3"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extLst>
      <p:ext uri="{BB962C8B-B14F-4D97-AF65-F5344CB8AC3E}">
        <p14:creationId xmlns:p14="http://schemas.microsoft.com/office/powerpoint/2010/main" val="219965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Coregistration</a:t>
            </a:r>
            <a:r>
              <a:rPr lang="en-GB" dirty="0" smtClean="0"/>
              <a:t/>
            </a:r>
            <a:br>
              <a:rPr lang="en-GB" dirty="0" smtClean="0"/>
            </a:br>
            <a:r>
              <a:rPr lang="en-GB" dirty="0" smtClean="0"/>
              <a:t>(NMI)</a:t>
            </a:r>
            <a:endParaRPr lang="en-GB" dirty="0"/>
          </a:p>
        </p:txBody>
      </p:sp>
      <p:sp>
        <p:nvSpPr>
          <p:cNvPr id="4" name="Content Placeholder 3"/>
          <p:cNvSpPr>
            <a:spLocks noGrp="1"/>
          </p:cNvSpPr>
          <p:nvPr>
            <p:ph sz="half" idx="1"/>
          </p:nvPr>
        </p:nvSpPr>
        <p:spPr>
          <a:xfrm>
            <a:off x="37527" y="1371600"/>
            <a:ext cx="3592773" cy="4876800"/>
          </a:xfrm>
        </p:spPr>
        <p:txBody>
          <a:bodyPr/>
          <a:lstStyle/>
          <a:p>
            <a:endParaRPr lang="en-GB" dirty="0" smtClean="0"/>
          </a:p>
          <a:p>
            <a:r>
              <a:rPr lang="en-GB" dirty="0" smtClean="0"/>
              <a:t>Intermodal </a:t>
            </a:r>
            <a:r>
              <a:rPr lang="en-GB" dirty="0" err="1" smtClean="0"/>
              <a:t>coreg</a:t>
            </a:r>
            <a:r>
              <a:rPr lang="en-GB" dirty="0" smtClean="0"/>
              <a:t>.</a:t>
            </a:r>
          </a:p>
          <a:p>
            <a:pPr lvl="1"/>
            <a:r>
              <a:rPr lang="en-GB" dirty="0" smtClean="0"/>
              <a:t>Can’t simply use intensity difference</a:t>
            </a:r>
          </a:p>
          <a:p>
            <a:pPr lvl="1"/>
            <a:r>
              <a:rPr lang="en-GB" dirty="0" smtClean="0"/>
              <a:t>Quantify how well one image predicts the other = how much shared info</a:t>
            </a:r>
          </a:p>
          <a:p>
            <a:pPr lvl="1"/>
            <a:r>
              <a:rPr lang="en-GB" dirty="0" smtClean="0"/>
              <a:t>Info from joint probability </a:t>
            </a:r>
            <a:r>
              <a:rPr lang="en-GB" dirty="0" err="1" smtClean="0"/>
              <a:t>distrib</a:t>
            </a:r>
            <a:r>
              <a:rPr lang="en-GB" dirty="0" smtClean="0"/>
              <a:t>.</a:t>
            </a:r>
          </a:p>
          <a:p>
            <a:pPr lvl="1"/>
            <a:r>
              <a:rPr lang="en-GB" dirty="0" smtClean="0"/>
              <a:t>Estimated from joint histogram</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25156" r="2216" b="6300"/>
          <a:stretch/>
        </p:blipFill>
        <p:spPr bwMode="auto">
          <a:xfrm>
            <a:off x="3643952" y="33275"/>
            <a:ext cx="6262048" cy="68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887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3" name="fM00223_00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2514600" y="1371600"/>
            <a:ext cx="4876800" cy="4876800"/>
          </a:xfrm>
        </p:spPr>
      </p:pic>
    </p:spTree>
    <p:extLst>
      <p:ext uri="{BB962C8B-B14F-4D97-AF65-F5344CB8AC3E}">
        <p14:creationId xmlns:p14="http://schemas.microsoft.com/office/powerpoint/2010/main" val="409835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video>
              <p:cMediaNode vol="80000" mute="1">
                <p:cTn id="2" repeatCount="indefinite"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p>
          <a:p>
            <a:pPr lvl="1" eaLnBrk="1" hangingPunct="1">
              <a:defRPr/>
            </a:pPr>
            <a:r>
              <a:rPr lang="en-GB" dirty="0" smtClean="0"/>
              <a:t>Increases residual variance and reduces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marL="533400" indent="-533400" eaLnBrk="1" hangingPunct="1">
              <a:defRPr/>
            </a:pPr>
            <a:r>
              <a:rPr lang="en-GB" dirty="0" smtClean="0"/>
              <a:t>Realigned images must be </a:t>
            </a:r>
            <a:r>
              <a:rPr lang="en-GB" dirty="0" err="1" smtClean="0"/>
              <a:t>resliced</a:t>
            </a:r>
            <a:r>
              <a:rPr lang="en-GB" dirty="0" smtClean="0"/>
              <a:t> for analysis</a:t>
            </a:r>
          </a:p>
          <a:p>
            <a:pPr marL="914400" lvl="1" indent="-457200" eaLnBrk="1" hangingPunct="1">
              <a:defRPr/>
            </a:pPr>
            <a:r>
              <a:rPr lang="en-GB" dirty="0" smtClean="0"/>
              <a:t>Not necessary if they will be normalised anyway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Image artefacts may not move according to a rigid body model</a:t>
            </a:r>
          </a:p>
          <a:p>
            <a:pPr lvl="1"/>
            <a:r>
              <a:rPr lang="en-GB" sz="2000" dirty="0" smtClean="0"/>
              <a:t>image distortion, image dropout, </a:t>
            </a:r>
            <a:r>
              <a:rPr lang="en-GB" sz="2000" dirty="0" err="1" smtClean="0"/>
              <a:t>Nyquist</a:t>
            </a:r>
            <a:r>
              <a:rPr lang="en-GB" sz="2000" dirty="0" smtClean="0"/>
              <a:t> ghost</a:t>
            </a:r>
          </a:p>
          <a:p>
            <a:r>
              <a:rPr lang="en-GB" sz="2400" dirty="0" smtClean="0"/>
              <a:t>Gaps between slices can cause aliasing artefacts</a:t>
            </a:r>
          </a:p>
          <a:p>
            <a:r>
              <a:rPr lang="en-GB" sz="2400" dirty="0" smtClean="0"/>
              <a:t>Re-sampling can introduce interpolation errors</a:t>
            </a:r>
          </a:p>
          <a:p>
            <a:pPr lvl="1"/>
            <a:r>
              <a:rPr lang="en-GB" sz="2000" dirty="0" smtClean="0"/>
              <a:t>Though higher degree spline interpolation mitigates</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cstate="print">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GaramondAndreea">
      <a:majorFont>
        <a:latin typeface="Garamond"/>
        <a:ea typeface="ＭＳ Ｐゴシック"/>
        <a:cs typeface=""/>
      </a:majorFont>
      <a:minorFont>
        <a:latin typeface="Garamond"/>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170314993</TotalTime>
  <Pages>19</Pages>
  <Words>1547</Words>
  <Application>Microsoft Office PowerPoint</Application>
  <PresentationFormat>A4 Paper (210x297 mm)</PresentationFormat>
  <Paragraphs>305</Paragraphs>
  <Slides>36</Slides>
  <Notes>7</Notes>
  <HiddenSlides>1</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Contemporary Portrait</vt:lpstr>
      <vt:lpstr>Master CC ETH Zürich</vt:lpstr>
      <vt:lpstr>Equation</vt:lpstr>
      <vt:lpstr>Spatial Preprocessing</vt:lpstr>
      <vt:lpstr>Preprocessing overview</vt:lpstr>
      <vt:lpstr>Reorientation and registration demo</vt:lpstr>
      <vt:lpstr>B-spline Interpolation</vt:lpstr>
      <vt:lpstr>Coregistration (NMI)</vt:lpstr>
      <vt:lpstr>fMRI time-series movie</vt:lpstr>
      <vt:lpstr>Motion in fMRI</vt:lpstr>
      <vt:lpstr>Residual Errors from aligned fMRI</vt:lpstr>
      <vt:lpstr>fMRI movement by distortion interaction</vt:lpstr>
      <vt:lpstr>Correcting for distortion changes using Unwarp</vt:lpstr>
      <vt:lpstr>Spatial Normalisation</vt:lpstr>
      <vt:lpstr>Spatial Normalisation - Reasons</vt:lpstr>
      <vt:lpstr>Standard spaces</vt:lpstr>
      <vt:lpstr>Normalisation via unified segmentation</vt:lpstr>
      <vt:lpstr>Summary of the unified model</vt:lpstr>
      <vt:lpstr>Tissue intensity distributions (T1-w MRI)</vt:lpstr>
      <vt:lpstr>Mixture of Gaussians (MOG)</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Smoothing</vt:lpstr>
      <vt:lpstr>PowerPoint Presentation</vt:lpstr>
      <vt:lpstr>Preprocessing overview</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Ged Ridgway</cp:lastModifiedBy>
  <cp:revision>248</cp:revision>
  <cp:lastPrinted>2004-05-04T13:58:27Z</cp:lastPrinted>
  <dcterms:created xsi:type="dcterms:W3CDTF">1996-05-14T17:42:09Z</dcterms:created>
  <dcterms:modified xsi:type="dcterms:W3CDTF">2014-05-07T14:00:06Z</dcterms:modified>
</cp:coreProperties>
</file>