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301" r:id="rId7"/>
    <p:sldId id="282" r:id="rId8"/>
    <p:sldId id="296" r:id="rId9"/>
    <p:sldId id="297" r:id="rId10"/>
    <p:sldId id="284" r:id="rId11"/>
    <p:sldId id="290" r:id="rId12"/>
    <p:sldId id="263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99E"/>
    <a:srgbClr val="C7D4AA"/>
    <a:srgbClr val="E5F5F7"/>
    <a:srgbClr val="FFFF99"/>
    <a:srgbClr val="F2EFF2"/>
    <a:srgbClr val="E9D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7" autoAdjust="0"/>
    <p:restoredTop sz="80288"/>
  </p:normalViewPr>
  <p:slideViewPr>
    <p:cSldViewPr>
      <p:cViewPr varScale="1">
        <p:scale>
          <a:sx n="85" d="100"/>
          <a:sy n="85" d="100"/>
        </p:scale>
        <p:origin x="472" y="168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D28FF-E487-534B-BA7B-A879AEAA9F12}" type="datetimeFigureOut">
              <a:rPr lang="en-US" smtClean="0"/>
              <a:t>5/14/16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2F951-A264-4F46-A827-DB967E2E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2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2F951-A264-4F46-A827-DB967E2E680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DarkRed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0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0F83C-A616-8C46-A392-9F35C1BB0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19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9BBB5-9C27-4D4A-A00A-91B32F357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82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EF341-C53A-914D-9D72-61663DD70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31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FB9A8-E871-6243-A2D7-07DB94E9A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3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2B618-1792-7E42-A752-EB831BE6E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64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0FA7C-30B7-A84C-9BA7-C269EE0EB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68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73083-5549-4246-AEDF-5526EDFE3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86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53981-0E4B-8F43-B0D2-901787179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8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49ADC-DE18-AD4E-970D-49DD00BC7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07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44DA9-0AC9-AF48-90B0-F7107F50C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50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F407A74-0C2B-0341-BE7A-A1FCED6B256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101" name="Picture 16" descr="DarkRed9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951933"/>
            <a:ext cx="8496300" cy="13684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altLang="en-US" sz="3200" dirty="0" smtClean="0"/>
              <a:t>Advanced applications of the GLM:</a:t>
            </a:r>
            <a:br>
              <a:rPr lang="en-GB" altLang="en-US" sz="3200" dirty="0" smtClean="0"/>
            </a:br>
            <a:r>
              <a:rPr lang="en-GB" altLang="en-US" sz="3200" dirty="0" smtClean="0"/>
              <a:t>Cross-frequency Coupling</a:t>
            </a:r>
            <a:endParaRPr lang="en-GB" alt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5516563"/>
            <a:ext cx="84963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2000" b="1" i="1" smtClean="0">
                <a:latin typeface="Calibri" charset="0"/>
              </a:rPr>
              <a:t>Bernadette van Wijk</a:t>
            </a:r>
          </a:p>
          <a:p>
            <a:pPr eaLnBrk="1" hangingPunct="1"/>
            <a:r>
              <a:rPr lang="en-GB" altLang="en-US" sz="2000" i="1" smtClean="0">
                <a:latin typeface="Calibri" charset="0"/>
              </a:rPr>
              <a:t>Charit</a:t>
            </a:r>
            <a:r>
              <a:rPr lang="en-US" altLang="en-US" sz="2000" i="1" smtClean="0">
                <a:latin typeface="Calibri" charset="0"/>
              </a:rPr>
              <a:t>é-University Medicine Berlin</a:t>
            </a:r>
            <a:endParaRPr lang="en-GB" altLang="en-US" sz="2000" i="1" dirty="0"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3968750"/>
            <a:ext cx="84963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2000" b="1" kern="0" dirty="0" smtClean="0">
                <a:latin typeface="Calibri" charset="0"/>
              </a:rPr>
              <a:t>SPM course for MEG &amp; EEG 2016</a:t>
            </a:r>
            <a:endParaRPr lang="en-GB" altLang="en-US" sz="2000" b="1" kern="0" dirty="0">
              <a:latin typeface="Calibri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5351463"/>
            <a:ext cx="2709863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3" descr="Figure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r="74153" b="33853"/>
          <a:stretch>
            <a:fillRect/>
          </a:stretch>
        </p:blipFill>
        <p:spPr bwMode="auto">
          <a:xfrm>
            <a:off x="2843213" y="1484313"/>
            <a:ext cx="24876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Afbeelding 5" descr="Figure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0" t="11520" r="47662" b="73944"/>
          <a:stretch>
            <a:fillRect/>
          </a:stretch>
        </p:blipFill>
        <p:spPr bwMode="auto">
          <a:xfrm>
            <a:off x="5616575" y="2835275"/>
            <a:ext cx="14843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kstvak 11"/>
          <p:cNvSpPr txBox="1">
            <a:spLocks noChangeArrowheads="1"/>
          </p:cNvSpPr>
          <p:nvPr/>
        </p:nvSpPr>
        <p:spPr bwMode="auto">
          <a:xfrm>
            <a:off x="3698875" y="5087938"/>
            <a:ext cx="1373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>
                <a:latin typeface="Calibri" charset="0"/>
              </a:rPr>
              <a:t>Noise level </a:t>
            </a:r>
            <a:r>
              <a:rPr lang="el-GR" altLang="en-US" i="1">
                <a:latin typeface="Calibri" charset="0"/>
              </a:rPr>
              <a:t>ρ</a:t>
            </a:r>
            <a:endParaRPr lang="en-GB" altLang="en-US" i="1">
              <a:latin typeface="Calibri" charset="0"/>
            </a:endParaRPr>
          </a:p>
        </p:txBody>
      </p:sp>
      <p:sp>
        <p:nvSpPr>
          <p:cNvPr id="17413" name="Tekstvak 12"/>
          <p:cNvSpPr txBox="1">
            <a:spLocks noChangeArrowheads="1"/>
          </p:cNvSpPr>
          <p:nvPr/>
        </p:nvSpPr>
        <p:spPr bwMode="auto">
          <a:xfrm>
            <a:off x="6119813" y="1784350"/>
            <a:ext cx="1311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 sz="1600">
                <a:latin typeface="Calibri" charset="0"/>
              </a:rPr>
              <a:t>GLM</a:t>
            </a:r>
          </a:p>
          <a:p>
            <a:pPr eaLnBrk="1" hangingPunct="1"/>
            <a:r>
              <a:rPr lang="nl-NL" altLang="en-US" sz="1600">
                <a:latin typeface="Calibri" charset="0"/>
              </a:rPr>
              <a:t>permutations</a:t>
            </a:r>
            <a:endParaRPr lang="en-GB" altLang="en-US" sz="1600" i="1">
              <a:latin typeface="Calibri" charset="0"/>
            </a:endParaRPr>
          </a:p>
        </p:txBody>
      </p:sp>
      <p:cxnSp>
        <p:nvCxnSpPr>
          <p:cNvPr id="8" name="Rechte verbindingslijn 10"/>
          <p:cNvCxnSpPr/>
          <p:nvPr/>
        </p:nvCxnSpPr>
        <p:spPr>
          <a:xfrm>
            <a:off x="5795963" y="1973263"/>
            <a:ext cx="319087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11"/>
          <p:cNvCxnSpPr/>
          <p:nvPr/>
        </p:nvCxnSpPr>
        <p:spPr>
          <a:xfrm>
            <a:off x="5795963" y="2232025"/>
            <a:ext cx="31908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416" name="Tekstvak 16"/>
          <p:cNvSpPr txBox="1">
            <a:spLocks noChangeArrowheads="1"/>
          </p:cNvSpPr>
          <p:nvPr/>
        </p:nvSpPr>
        <p:spPr bwMode="auto">
          <a:xfrm>
            <a:off x="2530475" y="5646738"/>
            <a:ext cx="384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>
                <a:latin typeface="Calibri" charset="0"/>
              </a:rPr>
              <a:t>Slightly lower statistical power for GLM</a:t>
            </a:r>
            <a:endParaRPr lang="en-GB" altLang="en-US">
              <a:latin typeface="Calibri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49225" y="763588"/>
            <a:ext cx="87455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GLM vs permutation tests: simulations</a:t>
            </a:r>
            <a:b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</a:br>
            <a:endParaRPr lang="en-GB" sz="24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49225" y="6419850"/>
            <a:ext cx="3270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van Wijk et al. (2015)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Tijdelijke aanduiding voor inhoud 3" descr="Figure5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17"/>
          <a:stretch>
            <a:fillRect/>
          </a:stretch>
        </p:blipFill>
        <p:spPr>
          <a:xfrm>
            <a:off x="1311275" y="1568450"/>
            <a:ext cx="6805613" cy="2938463"/>
          </a:xfrm>
        </p:spPr>
      </p:pic>
      <p:pic>
        <p:nvPicPr>
          <p:cNvPr id="18435" name="Tijdelijke aanduiding voor inhoud 3" descr="Figure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76"/>
          <a:stretch>
            <a:fillRect/>
          </a:stretch>
        </p:blipFill>
        <p:spPr bwMode="auto">
          <a:xfrm>
            <a:off x="1311275" y="4502150"/>
            <a:ext cx="6805613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246188" y="4522788"/>
            <a:ext cx="3395662" cy="14811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nl-NL" dirty="0"/>
              <a:t>     GLM	      200 </a:t>
            </a:r>
            <a:r>
              <a:rPr lang="nl-NL" dirty="0" err="1"/>
              <a:t>permutations</a:t>
            </a:r>
            <a:r>
              <a:rPr lang="nl-NL" dirty="0"/>
              <a:t> 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nl-NL" dirty="0"/>
              <a:t>    &lt;7min		159min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nl-NL" dirty="0"/>
              <a:t>GLM </a:t>
            </a:r>
            <a:r>
              <a:rPr lang="nl-NL" dirty="0">
                <a:solidFill>
                  <a:srgbClr val="FF0000"/>
                </a:solidFill>
              </a:rPr>
              <a:t>~24x </a:t>
            </a:r>
            <a:r>
              <a:rPr lang="nl-NL" dirty="0" err="1"/>
              <a:t>faster</a:t>
            </a:r>
            <a:r>
              <a:rPr lang="nl-NL" dirty="0"/>
              <a:t> to </a:t>
            </a:r>
            <a:r>
              <a:rPr lang="nl-NL" dirty="0" err="1"/>
              <a:t>compute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9225" y="6419850"/>
            <a:ext cx="3270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van Wijk et al. (2015)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9225" y="763588"/>
            <a:ext cx="87455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GLM vs permutation tests: real data</a:t>
            </a:r>
            <a:b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</a:br>
            <a:endParaRPr lang="en-GB" sz="24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341438"/>
            <a:ext cx="759777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356227" y="1412777"/>
            <a:ext cx="8489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Compute amplitude time series and phase time series for frequencies of interest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Create two separate files because of filter settings</a:t>
            </a:r>
            <a:endParaRPr lang="en-GB" altLang="en-US" sz="2000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763589"/>
            <a:ext cx="8489950" cy="649188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First step: Time-frequency analysis</a:t>
            </a:r>
            <a:endParaRPr lang="en-GB" alt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" t="-399" r="489" b="52750"/>
          <a:stretch/>
        </p:blipFill>
        <p:spPr>
          <a:xfrm>
            <a:off x="4629068" y="2997102"/>
            <a:ext cx="3960168" cy="2700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50"/>
          <a:stretch/>
        </p:blipFill>
        <p:spPr>
          <a:xfrm>
            <a:off x="356227" y="2992258"/>
            <a:ext cx="4073856" cy="2740771"/>
          </a:xfrm>
          <a:prstGeom prst="rect">
            <a:avLst/>
          </a:prstGeom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1691680" y="5783262"/>
            <a:ext cx="116357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smtClean="0"/>
              <a:t>Amplitude</a:t>
            </a:r>
            <a:endParaRPr lang="en-GB" altLang="en-US" sz="2000" dirty="0"/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6349524" y="5733029"/>
            <a:ext cx="116357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smtClean="0"/>
              <a:t>Phase</a:t>
            </a:r>
            <a:endParaRPr lang="en-GB" alt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316094" y="5400000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" b="42574"/>
          <a:stretch/>
        </p:blipFill>
        <p:spPr>
          <a:xfrm>
            <a:off x="755576" y="1772816"/>
            <a:ext cx="3843837" cy="320655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427984" y="2708920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27984" y="350100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00640" y="3212976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15616" y="3376094"/>
            <a:ext cx="792088" cy="19971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65383" y="4307864"/>
            <a:ext cx="906397" cy="996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763589"/>
            <a:ext cx="8489950" cy="649188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Cross-frequency coupling</a:t>
            </a:r>
            <a:endParaRPr lang="en-GB" altLang="en-US" sz="2400" dirty="0"/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5292080" y="2420888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Data set with amplitude time series</a:t>
            </a:r>
            <a:endParaRPr lang="en-GB" altLang="en-US" sz="2000" dirty="0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5292080" y="2924944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Select epoch size here (for stats) </a:t>
            </a:r>
            <a:endParaRPr lang="en-GB" altLang="en-US" sz="2000" dirty="0"/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5292080" y="3212975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Data set with phase time series</a:t>
            </a:r>
            <a:endParaRPr lang="en-GB" altLang="en-US" sz="2000" dirty="0"/>
          </a:p>
        </p:txBody>
      </p:sp>
      <p:sp>
        <p:nvSpPr>
          <p:cNvPr id="18" name="Rectangle 8"/>
          <p:cNvSpPr txBox="1">
            <a:spLocks noChangeArrowheads="1"/>
          </p:cNvSpPr>
          <p:nvPr/>
        </p:nvSpPr>
        <p:spPr bwMode="auto">
          <a:xfrm>
            <a:off x="3057166" y="5216633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Add other time series as </a:t>
            </a:r>
            <a:r>
              <a:rPr lang="en-GB" altLang="en-US" sz="1800" dirty="0" err="1" smtClean="0"/>
              <a:t>regressors</a:t>
            </a:r>
            <a:endParaRPr lang="en-GB" altLang="en-US" sz="2000" dirty="0"/>
          </a:p>
        </p:txBody>
      </p:sp>
      <p:sp>
        <p:nvSpPr>
          <p:cNvPr id="19" name="Rectangle 8"/>
          <p:cNvSpPr txBox="1">
            <a:spLocks noChangeArrowheads="1"/>
          </p:cNvSpPr>
          <p:nvPr/>
        </p:nvSpPr>
        <p:spPr bwMode="auto">
          <a:xfrm>
            <a:off x="422949" y="5392023"/>
            <a:ext cx="4176464" cy="112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GB" altLang="en-US" sz="1800" dirty="0" smtClean="0"/>
              <a:t>Select phase or </a:t>
            </a:r>
            <a:br>
              <a:rPr lang="en-GB" altLang="en-US" sz="1800" dirty="0" smtClean="0"/>
            </a:br>
            <a:r>
              <a:rPr lang="en-GB" altLang="en-US" sz="1800" dirty="0" smtClean="0"/>
              <a:t>amplitude as </a:t>
            </a:r>
            <a:r>
              <a:rPr lang="en-GB" altLang="en-US" sz="1800" dirty="0" err="1" smtClean="0"/>
              <a:t>regressors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36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763589"/>
            <a:ext cx="8489950" cy="649188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Results</a:t>
            </a:r>
            <a:endParaRPr lang="en-GB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92896"/>
            <a:ext cx="4546213" cy="3192760"/>
          </a:xfrm>
          <a:prstGeom prst="rect">
            <a:avLst/>
          </a:prstGeom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2597726" y="1772816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Figure is plotted + .</a:t>
            </a:r>
            <a:r>
              <a:rPr lang="en-GB" altLang="en-US" sz="1800" dirty="0" err="1" smtClean="0"/>
              <a:t>nii</a:t>
            </a:r>
            <a:r>
              <a:rPr lang="en-GB" altLang="en-US" sz="1800" dirty="0" smtClean="0"/>
              <a:t> images saved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707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763588"/>
            <a:ext cx="8489950" cy="1296987"/>
          </a:xfrm>
        </p:spPr>
        <p:txBody>
          <a:bodyPr/>
          <a:lstStyle/>
          <a:p>
            <a:pPr algn="ctr" eaLnBrk="1" hangingPunct="1"/>
            <a:r>
              <a:rPr lang="en-GB" altLang="en-US" sz="2400"/>
              <a:t>Cross-frequency coupling</a:t>
            </a:r>
          </a:p>
        </p:txBody>
      </p:sp>
      <p:pic>
        <p:nvPicPr>
          <p:cNvPr id="7172" name="Afbeelding 16" descr="head-outline-with-brain-powerpoint-templat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5" t="15077" r="20847"/>
          <a:stretch>
            <a:fillRect/>
          </a:stretch>
        </p:blipFill>
        <p:spPr bwMode="auto">
          <a:xfrm>
            <a:off x="468313" y="3644900"/>
            <a:ext cx="23749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Afbeelding 19" descr="freq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2160587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Afbeelding 20" descr="int_freq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57563"/>
            <a:ext cx="21605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Rechte verbindingslijn 27"/>
          <p:cNvCxnSpPr/>
          <p:nvPr/>
        </p:nvCxnSpPr>
        <p:spPr>
          <a:xfrm flipV="1">
            <a:off x="5219700" y="3573463"/>
            <a:ext cx="1008063" cy="12239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5219700" y="2349500"/>
            <a:ext cx="1008063" cy="122396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11188" y="5732463"/>
            <a:ext cx="3455987" cy="433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200" i="1"/>
              <a:t>Jirsa &amp; Müller, 2013; Frontiers in Comp Neurosci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" t="-2458" r="-2496" b="-4095"/>
          <a:stretch>
            <a:fillRect/>
          </a:stretch>
        </p:blipFill>
        <p:spPr bwMode="auto">
          <a:xfrm>
            <a:off x="395288" y="1844675"/>
            <a:ext cx="37750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kstvak 8"/>
          <p:cNvSpPr txBox="1">
            <a:spLocks noChangeArrowheads="1"/>
          </p:cNvSpPr>
          <p:nvPr/>
        </p:nvSpPr>
        <p:spPr bwMode="auto">
          <a:xfrm>
            <a:off x="4537075" y="1989138"/>
            <a:ext cx="44275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nl-NL" altLang="en-US" b="1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nl-NL" altLang="en-US" b="1">
                <a:latin typeface="Calibri" charset="0"/>
              </a:rPr>
              <a:t>Frequency combinations </a:t>
            </a:r>
            <a:r>
              <a:rPr lang="nl-NL" altLang="en-US">
                <a:latin typeface="Calibri" charset="0"/>
              </a:rPr>
              <a:t/>
            </a:r>
            <a:br>
              <a:rPr lang="nl-NL" altLang="en-US">
                <a:latin typeface="Calibri" charset="0"/>
              </a:rPr>
            </a:br>
            <a:endParaRPr lang="nl-NL" altLang="en-US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endParaRPr lang="nl-NL" altLang="en-US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endParaRPr lang="nl-NL" altLang="en-US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nl-NL" altLang="en-US" b="1">
                <a:latin typeface="Calibri" charset="0"/>
              </a:rPr>
              <a:t>Within</a:t>
            </a:r>
            <a:r>
              <a:rPr lang="nl-NL" altLang="en-US">
                <a:latin typeface="Calibri" charset="0"/>
              </a:rPr>
              <a:t> a recorded signal (brain region)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b="1">
                <a:latin typeface="Calibri" charset="0"/>
              </a:rPr>
              <a:t>Between</a:t>
            </a:r>
            <a:r>
              <a:rPr lang="nl-NL" altLang="en-US">
                <a:latin typeface="Calibri" charset="0"/>
              </a:rPr>
              <a:t> two different signals (brain regions)</a:t>
            </a:r>
            <a:endParaRPr lang="en-GB" altLang="en-US">
              <a:latin typeface="Calibri" charset="0"/>
            </a:endParaRPr>
          </a:p>
        </p:txBody>
      </p:sp>
      <p:sp>
        <p:nvSpPr>
          <p:cNvPr id="8197" name="Tekstvak 14"/>
          <p:cNvSpPr txBox="1">
            <a:spLocks noChangeArrowheads="1"/>
          </p:cNvSpPr>
          <p:nvPr/>
        </p:nvSpPr>
        <p:spPr bwMode="auto">
          <a:xfrm>
            <a:off x="5940425" y="4941888"/>
            <a:ext cx="1554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en-US" b="1">
                <a:latin typeface="Calibri" charset="0"/>
              </a:rPr>
              <a:t>Many </a:t>
            </a:r>
            <a:br>
              <a:rPr lang="nl-NL" altLang="en-US" b="1">
                <a:latin typeface="Calibri" charset="0"/>
              </a:rPr>
            </a:br>
            <a:r>
              <a:rPr lang="nl-NL" altLang="en-US" b="1">
                <a:latin typeface="Calibri" charset="0"/>
              </a:rPr>
              <a:t>combinations!</a:t>
            </a:r>
            <a:endParaRPr lang="en-GB" altLang="en-US" b="1">
              <a:latin typeface="Calibri" charset="0"/>
            </a:endParaRPr>
          </a:p>
        </p:txBody>
      </p:sp>
      <p:sp>
        <p:nvSpPr>
          <p:cNvPr id="9" name="Afgeronde rechthoek 7"/>
          <p:cNvSpPr/>
          <p:nvPr/>
        </p:nvSpPr>
        <p:spPr>
          <a:xfrm>
            <a:off x="323850" y="1700213"/>
            <a:ext cx="3887788" cy="4321175"/>
          </a:xfrm>
          <a:prstGeom prst="roundRect">
            <a:avLst>
              <a:gd name="adj" fmla="val 75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23" name="Title 1"/>
          <p:cNvSpPr>
            <a:spLocks noGrp="1"/>
          </p:cNvSpPr>
          <p:nvPr>
            <p:ph type="title"/>
          </p:nvPr>
        </p:nvSpPr>
        <p:spPr>
          <a:xfrm>
            <a:off x="330200" y="765175"/>
            <a:ext cx="8489950" cy="1296988"/>
          </a:xfrm>
        </p:spPr>
        <p:txBody>
          <a:bodyPr/>
          <a:lstStyle/>
          <a:p>
            <a:pPr algn="ctr" eaLnBrk="1" hangingPunct="1"/>
            <a:r>
              <a:rPr lang="en-GB" altLang="en-US" sz="2400"/>
              <a:t>Various forms of cross-frequency coupling</a:t>
            </a:r>
          </a:p>
        </p:txBody>
      </p:sp>
      <p:sp>
        <p:nvSpPr>
          <p:cNvPr id="8201" name="Rechthoek 9"/>
          <p:cNvSpPr>
            <a:spLocks noChangeArrowheads="1"/>
          </p:cNvSpPr>
          <p:nvPr/>
        </p:nvSpPr>
        <p:spPr bwMode="auto">
          <a:xfrm>
            <a:off x="7380288" y="1700213"/>
            <a:ext cx="13684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delta-alpha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theta-beta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theta-gamma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alpha-gamma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beta-gamma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etc.</a:t>
            </a:r>
          </a:p>
        </p:txBody>
      </p:sp>
      <p:sp>
        <p:nvSpPr>
          <p:cNvPr id="13" name="Linkeraccolade 12"/>
          <p:cNvSpPr/>
          <p:nvPr/>
        </p:nvSpPr>
        <p:spPr>
          <a:xfrm>
            <a:off x="7164388" y="1844675"/>
            <a:ext cx="215900" cy="1368425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763588"/>
            <a:ext cx="8489950" cy="1296987"/>
          </a:xfrm>
        </p:spPr>
        <p:txBody>
          <a:bodyPr/>
          <a:lstStyle/>
          <a:p>
            <a:pPr algn="ctr" eaLnBrk="1" hangingPunct="1"/>
            <a:r>
              <a:rPr lang="en-GB" altLang="en-US" sz="2400"/>
              <a:t>Phase amplitude coupling (PAC)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344971" y="2308082"/>
            <a:ext cx="6984504" cy="15843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GB" altLang="en-US" sz="1800" dirty="0" smtClean="0"/>
              <a:t>Amplitude of fast frequency is modulated by phase of slow frequency</a:t>
            </a:r>
            <a:endParaRPr lang="en-GB" altLang="en-US" sz="1800" dirty="0"/>
          </a:p>
        </p:txBody>
      </p:sp>
      <p:pic>
        <p:nvPicPr>
          <p:cNvPr id="12292" name="Afbeelding 4" descr="int_freq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4835"/>
            <a:ext cx="3384376" cy="61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5" y="3378345"/>
            <a:ext cx="2867722" cy="142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4126892" y="3502610"/>
            <a:ext cx="420258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GB" altLang="en-US" sz="1800" b="1" dirty="0" smtClean="0"/>
              <a:t>Hippocampal theta-gamma coupling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GB" altLang="en-US" sz="1800" dirty="0" smtClean="0"/>
              <a:t>Spatial navigation &amp; working memory</a:t>
            </a:r>
            <a:endParaRPr lang="en-GB" altLang="en-US" sz="18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72978"/>
            <a:ext cx="16732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2214141" y="5330399"/>
            <a:ext cx="420258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GB" altLang="en-US" sz="1800" b="1" dirty="0" smtClean="0"/>
              <a:t>Occipital alpha-gamma coupling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GB" altLang="en-US" sz="1800" dirty="0" smtClean="0"/>
              <a:t>Visual perception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Tijdelijke aanduiding voor inhoud 12" descr="steps_pac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695325"/>
            <a:ext cx="4268787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44913" y="6307138"/>
            <a:ext cx="25558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i="1" kern="0" dirty="0">
                <a:latin typeface="Calibri" pitchFamily="34" charset="0"/>
              </a:rPr>
              <a:t>e.g., </a:t>
            </a:r>
            <a:r>
              <a:rPr lang="en-GB" sz="1400" i="1" kern="0" dirty="0" err="1">
                <a:latin typeface="Calibri" pitchFamily="34" charset="0"/>
              </a:rPr>
              <a:t>Canolty</a:t>
            </a:r>
            <a:r>
              <a:rPr lang="en-GB" sz="1400" i="1" kern="0" dirty="0">
                <a:latin typeface="Calibri" pitchFamily="34" charset="0"/>
              </a:rPr>
              <a:t> et al. 2006, Science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667500" y="6307138"/>
            <a:ext cx="23685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i="1" kern="0" dirty="0">
                <a:latin typeface="Calibri" pitchFamily="34" charset="0"/>
              </a:rPr>
              <a:t>e.g., Tort et al. 2008, PNAS</a:t>
            </a:r>
          </a:p>
        </p:txBody>
      </p:sp>
      <p:sp>
        <p:nvSpPr>
          <p:cNvPr id="15367" name="Rectangle 8"/>
          <p:cNvSpPr txBox="1">
            <a:spLocks noChangeArrowheads="1"/>
          </p:cNvSpPr>
          <p:nvPr/>
        </p:nvSpPr>
        <p:spPr bwMode="auto">
          <a:xfrm>
            <a:off x="323850" y="836613"/>
            <a:ext cx="8351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GB" altLang="en-US" sz="2400">
                <a:latin typeface="Calibri" charset="0"/>
              </a:rPr>
              <a:t>How to detect PAC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4913" y="3440113"/>
            <a:ext cx="5003800" cy="3157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Tijdelijke aanduiding voor inhoud 12" descr="steps_pac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695325"/>
            <a:ext cx="4268787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kstvak 5"/>
          <p:cNvSpPr txBox="1">
            <a:spLocks noChangeArrowheads="1"/>
          </p:cNvSpPr>
          <p:nvPr/>
        </p:nvSpPr>
        <p:spPr bwMode="auto">
          <a:xfrm>
            <a:off x="468313" y="3068638"/>
            <a:ext cx="25923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en-US">
                <a:latin typeface="Calibri" charset="0"/>
              </a:rPr>
              <a:t>Compared against </a:t>
            </a:r>
          </a:p>
          <a:p>
            <a:pPr algn="ctr" eaLnBrk="1" hangingPunct="1">
              <a:lnSpc>
                <a:spcPct val="120000"/>
              </a:lnSpc>
            </a:pPr>
            <a:r>
              <a:rPr lang="en-GB" altLang="en-US">
                <a:latin typeface="Calibri" charset="0"/>
              </a:rPr>
              <a:t>&gt;100 shuffled time series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44913" y="6307138"/>
            <a:ext cx="25558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i="1" kern="0" dirty="0">
                <a:latin typeface="Calibri" pitchFamily="34" charset="0"/>
              </a:rPr>
              <a:t>e.g., </a:t>
            </a:r>
            <a:r>
              <a:rPr lang="en-GB" sz="1400" i="1" kern="0" dirty="0" err="1">
                <a:latin typeface="Calibri" pitchFamily="34" charset="0"/>
              </a:rPr>
              <a:t>Canolty</a:t>
            </a:r>
            <a:r>
              <a:rPr lang="en-GB" sz="1400" i="1" kern="0" dirty="0">
                <a:latin typeface="Calibri" pitchFamily="34" charset="0"/>
              </a:rPr>
              <a:t> et al. 2006, Science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667500" y="6307138"/>
            <a:ext cx="23685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i="1" kern="0" dirty="0">
                <a:latin typeface="Calibri" pitchFamily="34" charset="0"/>
              </a:rPr>
              <a:t>e.g., Tort et al. 2008, PNAS</a:t>
            </a:r>
          </a:p>
        </p:txBody>
      </p:sp>
      <p:sp>
        <p:nvSpPr>
          <p:cNvPr id="15367" name="Rectangle 8"/>
          <p:cNvSpPr txBox="1">
            <a:spLocks noChangeArrowheads="1"/>
          </p:cNvSpPr>
          <p:nvPr/>
        </p:nvSpPr>
        <p:spPr bwMode="auto">
          <a:xfrm>
            <a:off x="323850" y="836613"/>
            <a:ext cx="8351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GB" altLang="en-US" sz="2400">
                <a:latin typeface="Calibri" charset="0"/>
              </a:rPr>
              <a:t>How to detect PAC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0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85750" y="763588"/>
            <a:ext cx="34940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General Linear Model</a:t>
            </a:r>
            <a:b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</a:br>
            <a:endParaRPr lang="en-GB" sz="24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9225" y="5829300"/>
            <a:ext cx="63357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B.C.M. van Wijk,  A. </a:t>
            </a:r>
            <a:r>
              <a:rPr lang="en-GB" sz="1400" kern="0" dirty="0" err="1">
                <a:latin typeface="Calibri" pitchFamily="34" charset="0"/>
              </a:rPr>
              <a:t>Jha</a:t>
            </a:r>
            <a:r>
              <a:rPr lang="en-GB" sz="1400" kern="0" dirty="0">
                <a:latin typeface="Calibri" pitchFamily="34" charset="0"/>
              </a:rPr>
              <a:t>, W. Penny , V. Litvak (2015).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Parametric estimation of cross-frequency coupling.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 </a:t>
            </a:r>
            <a:r>
              <a:rPr lang="en-GB" sz="1400" kern="0" dirty="0">
                <a:latin typeface="Calibri" pitchFamily="34" charset="0"/>
              </a:rPr>
              <a:t>243:94-102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9225" y="5443538"/>
            <a:ext cx="3270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Penny et al. (2008)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4787900" y="4508500"/>
          <a:ext cx="31686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2323800" imgH="812520" progId="Equation.DSMT4">
                  <p:embed/>
                </p:oleObj>
              </mc:Choice>
              <mc:Fallback>
                <p:oleObj name="Equation" r:id="rId3" imgW="2323800" imgH="8125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508500"/>
                        <a:ext cx="316865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elijkbenige driehoek 15"/>
          <p:cNvSpPr/>
          <p:nvPr/>
        </p:nvSpPr>
        <p:spPr>
          <a:xfrm>
            <a:off x="5724525" y="1412875"/>
            <a:ext cx="1150938" cy="50323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Gelijkbenige driehoek 16"/>
          <p:cNvSpPr/>
          <p:nvPr/>
        </p:nvSpPr>
        <p:spPr>
          <a:xfrm flipV="1">
            <a:off x="5724525" y="3573463"/>
            <a:ext cx="1150938" cy="5032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34" name="Tijdelijke aanduiding voor inhoud 12" descr="steps_pac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77"/>
          <a:stretch>
            <a:fillRect/>
          </a:stretch>
        </p:blipFill>
        <p:spPr bwMode="auto">
          <a:xfrm>
            <a:off x="4284663" y="692150"/>
            <a:ext cx="42687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Afbeelding 4" descr="steps_GLMc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56113" r="6418" b="22305"/>
          <a:stretch>
            <a:fillRect/>
          </a:stretch>
        </p:blipFill>
        <p:spPr bwMode="auto">
          <a:xfrm>
            <a:off x="3979863" y="3462338"/>
            <a:ext cx="50101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/>
          <p:cNvSpPr/>
          <p:nvPr/>
        </p:nvSpPr>
        <p:spPr>
          <a:xfrm flipV="1">
            <a:off x="6024563" y="3522663"/>
            <a:ext cx="476250" cy="60166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Afbeelding 4" descr="steps_GLMc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2" b="23746"/>
          <a:stretch>
            <a:fillRect/>
          </a:stretch>
        </p:blipFill>
        <p:spPr bwMode="auto">
          <a:xfrm>
            <a:off x="3883025" y="692150"/>
            <a:ext cx="50101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10"/>
          <p:cNvSpPr txBox="1">
            <a:spLocks noChangeArrowheads="1"/>
          </p:cNvSpPr>
          <p:nvPr/>
        </p:nvSpPr>
        <p:spPr bwMode="auto">
          <a:xfrm>
            <a:off x="285750" y="2594079"/>
            <a:ext cx="3348038" cy="135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GB" smtClean="0">
                <a:solidFill>
                  <a:srgbClr val="000000"/>
                </a:solidFill>
                <a:latin typeface="Calibri" pitchFamily="34" charset="0"/>
              </a:rPr>
              <a:t>Easy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to include other predictors:</a:t>
            </a:r>
          </a:p>
          <a:p>
            <a:pPr marL="177800" indent="-177800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amplitude correlations </a:t>
            </a:r>
          </a:p>
          <a:p>
            <a:pPr marL="177800" indent="-177800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non-linearities</a:t>
            </a:r>
            <a:endParaRPr lang="nl-NL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177800" indent="-177800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confounding</a:t>
            </a:r>
            <a:r>
              <a:rPr lang="nl-NL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factors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5750" y="763588"/>
            <a:ext cx="34940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GB" sz="2400" b="1" kern="0" dirty="0">
                <a:solidFill>
                  <a:srgbClr val="5A1B31"/>
                </a:solidFill>
                <a:latin typeface="Calibri" pitchFamily="34" charset="0"/>
              </a:rPr>
              <a:t>General Linear Model</a:t>
            </a:r>
            <a:br>
              <a:rPr lang="en-GB" sz="2400" b="1" kern="0" dirty="0">
                <a:solidFill>
                  <a:srgbClr val="5A1B31"/>
                </a:solidFill>
                <a:latin typeface="Calibri" pitchFamily="34" charset="0"/>
              </a:rPr>
            </a:br>
            <a:r>
              <a:rPr lang="en-GB" sz="2400" b="1" kern="0" dirty="0">
                <a:solidFill>
                  <a:srgbClr val="5A1B31"/>
                </a:solidFill>
                <a:latin typeface="Calibri" pitchFamily="34" charset="0"/>
              </a:rPr>
              <a:t/>
            </a:r>
            <a:br>
              <a:rPr lang="en-GB" sz="2400" b="1" kern="0" dirty="0">
                <a:solidFill>
                  <a:srgbClr val="5A1B31"/>
                </a:solidFill>
                <a:latin typeface="Calibri" pitchFamily="34" charset="0"/>
              </a:rPr>
            </a:br>
            <a:endParaRPr lang="en-GB" sz="2400" b="1" kern="0" dirty="0">
              <a:solidFill>
                <a:srgbClr val="5A1B31"/>
              </a:solidFill>
              <a:latin typeface="Calibri" pitchFamily="34" charset="0"/>
            </a:endParaRP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4559300" y="4652963"/>
          <a:ext cx="4189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3073400" imgH="279400" progId="Equation.DSMT4">
                  <p:embed/>
                </p:oleObj>
              </mc:Choice>
              <mc:Fallback>
                <p:oleObj name="Equation" r:id="rId4" imgW="30734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4652963"/>
                        <a:ext cx="4189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49225" y="6419850"/>
            <a:ext cx="3270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van Wijk et al. (2015)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4" descr="steps_GLMc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2" b="23746"/>
          <a:stretch>
            <a:fillRect/>
          </a:stretch>
        </p:blipFill>
        <p:spPr bwMode="auto">
          <a:xfrm>
            <a:off x="3883025" y="692150"/>
            <a:ext cx="50101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Tijdelijke aanduiding voor inhoud 3" descr="steps_GLMt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80009" r="16475" b="-2580"/>
          <a:stretch>
            <a:fillRect/>
          </a:stretch>
        </p:blipFill>
        <p:spPr bwMode="auto">
          <a:xfrm>
            <a:off x="3708400" y="4652963"/>
            <a:ext cx="5256213" cy="1465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10"/>
          <p:cNvSpPr txBox="1">
            <a:spLocks noChangeArrowheads="1"/>
          </p:cNvSpPr>
          <p:nvPr/>
        </p:nvSpPr>
        <p:spPr bwMode="auto">
          <a:xfrm>
            <a:off x="285750" y="1484313"/>
            <a:ext cx="3348038" cy="72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nl-NL" b="1" dirty="0" err="1">
                <a:solidFill>
                  <a:srgbClr val="000000"/>
                </a:solidFill>
                <a:latin typeface="Calibri" pitchFamily="34" charset="0"/>
              </a:rPr>
              <a:t>Parametric</a:t>
            </a:r>
            <a:r>
              <a:rPr lang="nl-NL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b="1" dirty="0" err="1">
                <a:solidFill>
                  <a:srgbClr val="000000"/>
                </a:solidFill>
                <a:latin typeface="Calibri" pitchFamily="34" charset="0"/>
              </a:rPr>
              <a:t>approach</a:t>
            </a:r>
            <a:endParaRPr lang="en-GB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No surrogate time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series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5750" y="763588"/>
            <a:ext cx="34940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GB" sz="2400" b="1" kern="0" dirty="0">
                <a:solidFill>
                  <a:srgbClr val="5A1B31"/>
                </a:solidFill>
                <a:latin typeface="Calibri" pitchFamily="34" charset="0"/>
              </a:rPr>
              <a:t>General Linear Model</a:t>
            </a:r>
            <a:br>
              <a:rPr lang="en-GB" sz="2400" b="1" kern="0" dirty="0">
                <a:solidFill>
                  <a:srgbClr val="5A1B31"/>
                </a:solidFill>
                <a:latin typeface="Calibri" pitchFamily="34" charset="0"/>
              </a:rPr>
            </a:br>
            <a:r>
              <a:rPr lang="en-GB" sz="2400" b="1" kern="0" dirty="0">
                <a:solidFill>
                  <a:srgbClr val="5A1B31"/>
                </a:solidFill>
                <a:latin typeface="Calibri" pitchFamily="34" charset="0"/>
              </a:rPr>
              <a:t/>
            </a:r>
            <a:br>
              <a:rPr lang="en-GB" sz="2400" b="1" kern="0" dirty="0">
                <a:solidFill>
                  <a:srgbClr val="5A1B31"/>
                </a:solidFill>
                <a:latin typeface="Calibri" pitchFamily="34" charset="0"/>
              </a:rPr>
            </a:br>
            <a:endParaRPr lang="en-GB" sz="2400" b="1" kern="0" dirty="0">
              <a:solidFill>
                <a:srgbClr val="5A1B31"/>
              </a:solidFill>
              <a:latin typeface="Calibri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5940425" y="692150"/>
            <a:ext cx="647700" cy="647700"/>
          </a:xfrm>
          <a:prstGeom prst="rect">
            <a:avLst/>
          </a:prstGeom>
          <a:noFill/>
          <a:ln>
            <a:solidFill>
              <a:srgbClr val="001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645025" y="692150"/>
            <a:ext cx="647700" cy="647700"/>
          </a:xfrm>
          <a:prstGeom prst="rect">
            <a:avLst/>
          </a:prstGeom>
          <a:noFill/>
          <a:ln>
            <a:solidFill>
              <a:srgbClr val="001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6659563" y="692150"/>
            <a:ext cx="647700" cy="647700"/>
          </a:xfrm>
          <a:prstGeom prst="rect">
            <a:avLst/>
          </a:prstGeom>
          <a:noFill/>
          <a:ln>
            <a:solidFill>
              <a:srgbClr val="001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Gelijkbenige driehoek 15"/>
          <p:cNvSpPr/>
          <p:nvPr/>
        </p:nvSpPr>
        <p:spPr>
          <a:xfrm>
            <a:off x="5724525" y="1412875"/>
            <a:ext cx="1150938" cy="50323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Gelijkbenige driehoek 16"/>
          <p:cNvSpPr/>
          <p:nvPr/>
        </p:nvSpPr>
        <p:spPr>
          <a:xfrm flipV="1">
            <a:off x="5724525" y="3573463"/>
            <a:ext cx="1150938" cy="5032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49225" y="6419850"/>
            <a:ext cx="3270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van Wijk et al. (2015)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F341-C53A-914D-9D72-61663DD703B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5A1B31"/>
      </a:dk2>
      <a:lt2>
        <a:srgbClr val="808080"/>
      </a:lt2>
      <a:accent1>
        <a:srgbClr val="7FA1AC"/>
      </a:accent1>
      <a:accent2>
        <a:srgbClr val="C88BA9"/>
      </a:accent2>
      <a:accent3>
        <a:srgbClr val="FFFFFF"/>
      </a:accent3>
      <a:accent4>
        <a:srgbClr val="000000"/>
      </a:accent4>
      <a:accent5>
        <a:srgbClr val="C0CDD2"/>
      </a:accent5>
      <a:accent6>
        <a:srgbClr val="B57D99"/>
      </a:accent6>
      <a:hlink>
        <a:srgbClr val="4B4620"/>
      </a:hlink>
      <a:folHlink>
        <a:srgbClr val="B25D8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5A1B31"/>
        </a:dk2>
        <a:lt2>
          <a:srgbClr val="808080"/>
        </a:lt2>
        <a:accent1>
          <a:srgbClr val="7FA1AC"/>
        </a:accent1>
        <a:accent2>
          <a:srgbClr val="C88BA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B57D99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345</Words>
  <Application>Microsoft Macintosh PowerPoint</Application>
  <PresentationFormat>On-screen Show (4:3)</PresentationFormat>
  <Paragraphs>88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Wingdings</vt:lpstr>
      <vt:lpstr>Arial Unicode MS</vt:lpstr>
      <vt:lpstr>Helvetica</vt:lpstr>
      <vt:lpstr>Custom Design</vt:lpstr>
      <vt:lpstr>MathType 6.0 Equation</vt:lpstr>
      <vt:lpstr>Advanced applications of the GLM: Cross-frequency Coupling</vt:lpstr>
      <vt:lpstr>Cross-frequency coupling</vt:lpstr>
      <vt:lpstr>Various forms of cross-frequency coupling</vt:lpstr>
      <vt:lpstr>Phase amplitude coupling (PAC)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step: Time-frequency analysis</vt:lpstr>
      <vt:lpstr>Cross-frequency coupling</vt:lpstr>
      <vt:lpstr>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Interacting brain rhythms  in health and disease</dc:title>
  <dc:creator>Bernadette van Wijk</dc:creator>
  <cp:lastModifiedBy>Bernadette van Wijk</cp:lastModifiedBy>
  <cp:revision>12</cp:revision>
  <dcterms:created xsi:type="dcterms:W3CDTF">2016-05-14T21:38:50Z</dcterms:created>
  <dcterms:modified xsi:type="dcterms:W3CDTF">2016-05-14T23:16:54Z</dcterms:modified>
</cp:coreProperties>
</file>