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6" r:id="rId2"/>
    <p:sldId id="385" r:id="rId3"/>
    <p:sldId id="383" r:id="rId4"/>
    <p:sldId id="386" r:id="rId5"/>
    <p:sldId id="419" r:id="rId6"/>
    <p:sldId id="387" r:id="rId7"/>
    <p:sldId id="388" r:id="rId8"/>
    <p:sldId id="389" r:id="rId9"/>
    <p:sldId id="358" r:id="rId10"/>
    <p:sldId id="390" r:id="rId11"/>
    <p:sldId id="391" r:id="rId12"/>
    <p:sldId id="424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25" r:id="rId23"/>
    <p:sldId id="423" r:id="rId24"/>
    <p:sldId id="404" r:id="rId25"/>
    <p:sldId id="408" r:id="rId26"/>
    <p:sldId id="405" r:id="rId27"/>
    <p:sldId id="413" r:id="rId28"/>
    <p:sldId id="417" r:id="rId29"/>
    <p:sldId id="365" r:id="rId30"/>
    <p:sldId id="366" r:id="rId31"/>
    <p:sldId id="367" r:id="rId32"/>
    <p:sldId id="369" r:id="rId33"/>
    <p:sldId id="349" r:id="rId34"/>
    <p:sldId id="351" r:id="rId35"/>
    <p:sldId id="420" r:id="rId36"/>
    <p:sldId id="421" r:id="rId37"/>
    <p:sldId id="422" r:id="rId38"/>
    <p:sldId id="363" r:id="rId39"/>
    <p:sldId id="426" r:id="rId40"/>
    <p:sldId id="373" r:id="rId41"/>
    <p:sldId id="370" r:id="rId42"/>
    <p:sldId id="371" r:id="rId43"/>
    <p:sldId id="322" r:id="rId44"/>
    <p:sldId id="40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7575"/>
    <a:srgbClr val="A4A4A4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2" autoAdjust="0"/>
  </p:normalViewPr>
  <p:slideViewPr>
    <p:cSldViewPr>
      <p:cViewPr>
        <p:scale>
          <a:sx n="100" d="100"/>
          <a:sy n="100" d="100"/>
        </p:scale>
        <p:origin x="-1640" y="-152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4BEE7-D011-4E28-804A-12EE6C71EA1B}" type="datetimeFigureOut">
              <a:rPr lang="en-GB" smtClean="0"/>
              <a:t>06/11/16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3C870-6B4F-4A5E-B2D0-48662C7CC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5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DCM is a</a:t>
            </a:r>
            <a:r>
              <a:rPr lang="en-GB" baseline="0" dirty="0" smtClean="0"/>
              <a:t>n approach used to model connectivity or coupling among neuronal populations, using neuroimaging data (BOLD).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2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4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Experimental stimulation</a:t>
            </a:r>
            <a:r>
              <a:rPr lang="en-GB" baseline="0" dirty="0" smtClean="0"/>
              <a:t> causes changes in neural activity. Neural activity in turn causes the BOLD response, which we observe via the scanner.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 are interested in the hidden neural activity, which we cannot directly observe - so it must be estimated or inferred.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4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Connectivity</a:t>
            </a:r>
            <a:r>
              <a:rPr lang="en-GB" baseline="0" dirty="0" smtClean="0"/>
              <a:t> analysis is another way to look at neural activity. The most interesting or informative one, if your aim is to understand the brain function is effective connectivity – interactions at the neural level.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1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3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2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2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8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340768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852936"/>
            <a:ext cx="8496300" cy="331291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410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AF1463-378D-445B-98D7-01DA2B456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E32D36-3644-49FD-BFBA-ED3DDF5BE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2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64704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204865"/>
            <a:ext cx="8489950" cy="39609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D37A50-F04C-4D30-A0D9-19C69B63C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96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84B04-9D34-4D47-BF48-582A2708B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77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B39E19-D7CC-4809-832B-ECD627A33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1A1A7F-2F40-47F1-8CD3-BDFC768B1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8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36E84-ECD4-4628-ACE2-30C34DDC6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64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D08CE-9BCE-40E6-A8EF-7E73B78C4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52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D76A3-009E-4740-8952-9652F8999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81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31FA67-171E-43F4-9CFE-75CDC8188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8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BA4A9D-2B1A-42A0-8FFA-40ED0A284BD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84" name="Picture 12" descr="Black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2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0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5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7.wmf"/><Relationship Id="rId7" Type="http://schemas.openxmlformats.org/officeDocument/2006/relationships/image" Target="../media/image52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48.wmf"/><Relationship Id="rId10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creativecommons.org/licenses/by/2.0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 smtClean="0"/>
              <a:t>Dynamic Causal Modelling</a:t>
            </a:r>
            <a:br>
              <a:rPr lang="en-GB" altLang="en-US" dirty="0" smtClean="0"/>
            </a:br>
            <a:r>
              <a:rPr lang="en-GB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lang="en-GB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 smtClean="0"/>
              <a:t>SPM Course (fMRI), October 2016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sz="2000" dirty="0" smtClean="0"/>
              <a:t>Sasha Ondobaka </a:t>
            </a:r>
          </a:p>
          <a:p>
            <a:r>
              <a:rPr lang="en-GB" altLang="en-US" sz="2000" dirty="0" err="1" smtClean="0"/>
              <a:t>Wellcome</a:t>
            </a:r>
            <a:r>
              <a:rPr lang="en-GB" altLang="en-US" sz="2000" dirty="0" smtClean="0"/>
              <a:t> Trust Centre for Neuroimaging</a:t>
            </a:r>
          </a:p>
          <a:p>
            <a:r>
              <a:rPr lang="en-GB" altLang="en-US" sz="2000" dirty="0" smtClean="0"/>
              <a:t>University College London</a:t>
            </a:r>
          </a:p>
          <a:p>
            <a:endParaRPr lang="en-GB" altLang="en-US" sz="2000" dirty="0"/>
          </a:p>
          <a:p>
            <a:r>
              <a:rPr lang="en-GB" altLang="en-US" sz="2000" dirty="0"/>
              <a:t>(thanks to Peter </a:t>
            </a:r>
            <a:r>
              <a:rPr lang="en-GB" altLang="en-US" sz="2000" dirty="0" err="1"/>
              <a:t>Zeidman</a:t>
            </a:r>
            <a:r>
              <a:rPr lang="en-GB" altLang="en-US" sz="2000" dirty="0"/>
              <a:t> for the slides)</a:t>
            </a:r>
          </a:p>
          <a:p>
            <a:endParaRPr lang="en-GB" alt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9672" y="1338444"/>
            <a:ext cx="7056784" cy="2234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773915" y="1338445"/>
            <a:ext cx="7118565" cy="2091285"/>
            <a:chOff x="244404" y="1328970"/>
            <a:chExt cx="8864100" cy="2604086"/>
          </a:xfrm>
        </p:grpSpPr>
        <p:sp>
          <p:nvSpPr>
            <p:cNvPr id="5" name="Rectangle 4"/>
            <p:cNvSpPr/>
            <p:nvPr/>
          </p:nvSpPr>
          <p:spPr>
            <a:xfrm>
              <a:off x="2301239" y="1679322"/>
              <a:ext cx="4431001" cy="22537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/>
            </a:p>
          </p:txBody>
        </p:sp>
        <p:pic>
          <p:nvPicPr>
            <p:cNvPr id="12295" name="Picture 7" descr="D:\Documents\teaching\spm course\starfield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11791" r="23378" b="16482"/>
            <a:stretch/>
          </p:blipFill>
          <p:spPr bwMode="auto">
            <a:xfrm>
              <a:off x="244404" y="2151494"/>
              <a:ext cx="1426000" cy="13629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4404" y="1498247"/>
              <a:ext cx="1406222" cy="5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smtClean="0"/>
                <a:t>Experimental Stimulus (u)</a:t>
              </a:r>
              <a:endParaRPr lang="en-GB" sz="11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63688" y="2901778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5" descr="http://www.carl-olsson.com/wp-content/uploads/2012/08/siemens-magnetom-trio-a-tim-system-3-t-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9" r="7326"/>
            <a:stretch/>
          </p:blipFill>
          <p:spPr bwMode="auto">
            <a:xfrm>
              <a:off x="7279580" y="2072912"/>
              <a:ext cx="1417562" cy="1364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876255" y="1510044"/>
              <a:ext cx="2232249" cy="32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smtClean="0"/>
                <a:t>Observations (y)</a:t>
              </a:r>
              <a:endParaRPr lang="en-GB" sz="1100" b="1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747701" y="2849125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142861" y="1340768"/>
              <a:ext cx="2337751" cy="2304256"/>
              <a:chOff x="2142861" y="1340768"/>
              <a:chExt cx="2337751" cy="230425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142861" y="1340768"/>
                <a:ext cx="2337751" cy="325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Neural Model</a:t>
                </a:r>
                <a:endParaRPr lang="en-GB" sz="1100" b="1" dirty="0"/>
              </a:p>
            </p:txBody>
          </p:sp>
          <p:pic>
            <p:nvPicPr>
              <p:cNvPr id="17410" name="Picture 2" descr="D:\Documents\teaching\spm course\effective_con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1313" y="1833609"/>
                <a:ext cx="1780849" cy="18114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4263493" y="1328970"/>
              <a:ext cx="2570523" cy="2414499"/>
              <a:chOff x="4263493" y="1328970"/>
              <a:chExt cx="2570523" cy="2414499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4263493" y="2891613"/>
                <a:ext cx="465543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434" name="Picture 2" descr="Full-size image (96 K)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85"/>
              <a:stretch/>
            </p:blipFill>
            <p:spPr bwMode="auto">
              <a:xfrm>
                <a:off x="4809205" y="1848599"/>
                <a:ext cx="1711872" cy="189487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4496265" y="1328970"/>
                <a:ext cx="2337751" cy="325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Observation Model</a:t>
                </a:r>
                <a:endParaRPr lang="en-GB" sz="1100" b="1" dirty="0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425714" y="4583931"/>
            <a:ext cx="3558440" cy="1809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/>
          </a:p>
        </p:txBody>
      </p:sp>
      <p:pic>
        <p:nvPicPr>
          <p:cNvPr id="24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1773915" y="4963122"/>
            <a:ext cx="1145189" cy="109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73915" y="4438514"/>
            <a:ext cx="1129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Experimental Stimulus (u)</a:t>
            </a:r>
            <a:endParaRPr lang="en-GB" sz="11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94019" y="5565659"/>
            <a:ext cx="37386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http://www.carl-olsson.com/wp-content/uploads/2012/08/siemens-magnetom-trio-a-tim-system-3-t-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7326"/>
          <a:stretch/>
        </p:blipFill>
        <p:spPr bwMode="auto">
          <a:xfrm>
            <a:off x="7423711" y="4900015"/>
            <a:ext cx="1138413" cy="1095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099810" y="4447988"/>
            <a:ext cx="1792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Observations (y)</a:t>
            </a:r>
            <a:endParaRPr lang="en-GB" sz="11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996571" y="5523375"/>
            <a:ext cx="37386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98524" y="4312046"/>
            <a:ext cx="1877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Neural Model</a:t>
            </a:r>
            <a:endParaRPr lang="en-GB" sz="1100" b="1" dirty="0"/>
          </a:p>
        </p:txBody>
      </p:sp>
      <p:pic>
        <p:nvPicPr>
          <p:cNvPr id="37" name="Picture 2" descr="D:\Documents\teaching\spm course\effective_con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43" y="4707836"/>
            <a:ext cx="1430161" cy="1454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01558" y="4302571"/>
            <a:ext cx="2064331" cy="1939032"/>
            <a:chOff x="4263493" y="1328970"/>
            <a:chExt cx="2570523" cy="2414499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263493" y="2891613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 descr="Full-size image (96 K)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5"/>
            <a:stretch/>
          </p:blipFill>
          <p:spPr bwMode="auto">
            <a:xfrm>
              <a:off x="4809205" y="1848599"/>
              <a:ext cx="1711872" cy="1894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496265" y="1328970"/>
              <a:ext cx="2337751" cy="32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smtClean="0"/>
                <a:t>Observation Model</a:t>
              </a:r>
              <a:endParaRPr lang="en-GB" sz="11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9512" y="2204864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Model 1: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90108" y="521990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Model 2:</a:t>
            </a:r>
            <a:endParaRPr lang="en-GB" sz="2400" dirty="0"/>
          </a:p>
        </p:txBody>
      </p:sp>
      <p:sp>
        <p:nvSpPr>
          <p:cNvPr id="39" name="Rectangle 38"/>
          <p:cNvSpPr/>
          <p:nvPr/>
        </p:nvSpPr>
        <p:spPr>
          <a:xfrm>
            <a:off x="1619672" y="4246638"/>
            <a:ext cx="7056784" cy="2234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03948" y="5157192"/>
            <a:ext cx="36004" cy="290683"/>
          </a:xfrm>
          <a:prstGeom prst="straightConnector1">
            <a:avLst/>
          </a:prstGeom>
          <a:ln w="1905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29940" y="3718373"/>
            <a:ext cx="7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Model comparison: Which model best explains my observed data?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330200" y="-27384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>
                <a:solidFill>
                  <a:schemeClr val="bg1"/>
                </a:solidFill>
              </a:rPr>
              <a:t>DCM approach</a:t>
            </a: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6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40222"/>
            <a:ext cx="8706296" cy="39609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We embody each of our hypotheses in a generative model.</a:t>
            </a:r>
          </a:p>
          <a:p>
            <a:pPr lvl="1" indent="-342900"/>
            <a:r>
              <a:rPr lang="en-GB" sz="2000" dirty="0">
                <a:solidFill>
                  <a:schemeClr val="accent2"/>
                </a:solidFill>
              </a:rPr>
              <a:t>t</a:t>
            </a:r>
            <a:r>
              <a:rPr lang="en-GB" sz="2000" dirty="0" smtClean="0">
                <a:solidFill>
                  <a:schemeClr val="accent2"/>
                </a:solidFill>
              </a:rPr>
              <a:t>he generative model separates neural activity from </a:t>
            </a:r>
            <a:r>
              <a:rPr lang="en-GB" sz="2000" dirty="0" err="1" smtClean="0">
                <a:solidFill>
                  <a:schemeClr val="accent2"/>
                </a:solidFill>
              </a:rPr>
              <a:t>haemodynamics</a:t>
            </a:r>
            <a:r>
              <a:rPr lang="en-GB" sz="2000" dirty="0" smtClean="0">
                <a:solidFill>
                  <a:schemeClr val="accent2"/>
                </a:solidFill>
              </a:rPr>
              <a:t/>
            </a:r>
            <a:br>
              <a:rPr lang="en-GB" sz="2000" dirty="0" smtClean="0">
                <a:solidFill>
                  <a:schemeClr val="accent2"/>
                </a:solidFill>
              </a:rPr>
            </a:br>
            <a:endParaRPr lang="en-GB" sz="2000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We perform model estimation (inversion)</a:t>
            </a:r>
          </a:p>
          <a:p>
            <a:pPr marL="400050" lvl="1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The inversion identifies:</a:t>
            </a:r>
          </a:p>
          <a:p>
            <a:pPr lvl="1" indent="-342900"/>
            <a:r>
              <a:rPr lang="en-GB" sz="2000" b="1" dirty="0" smtClean="0">
                <a:solidFill>
                  <a:schemeClr val="accent2"/>
                </a:solidFill>
              </a:rPr>
              <a:t>parameters </a:t>
            </a:r>
            <a:r>
              <a:rPr lang="el-GR" sz="2000" b="1" dirty="0" smtClean="0">
                <a:solidFill>
                  <a:schemeClr val="accent2"/>
                </a:solidFill>
              </a:rPr>
              <a:t>θ</a:t>
            </a:r>
            <a:r>
              <a:rPr lang="en-GB" sz="2000" dirty="0" smtClean="0">
                <a:solidFill>
                  <a:schemeClr val="accent2"/>
                </a:solidFill>
              </a:rPr>
              <a:t> = {</a:t>
            </a:r>
            <a:r>
              <a:rPr lang="el-GR" sz="2000" dirty="0" smtClean="0">
                <a:solidFill>
                  <a:schemeClr val="accent2"/>
                </a:solidFill>
              </a:rPr>
              <a:t>θ</a:t>
            </a:r>
            <a:r>
              <a:rPr lang="en-GB" sz="2000" baseline="30000" dirty="0" smtClean="0">
                <a:solidFill>
                  <a:schemeClr val="accent2"/>
                </a:solidFill>
              </a:rPr>
              <a:t>n</a:t>
            </a:r>
            <a:r>
              <a:rPr lang="en-GB" sz="2000" dirty="0" smtClean="0">
                <a:solidFill>
                  <a:schemeClr val="accent2"/>
                </a:solidFill>
              </a:rPr>
              <a:t>,</a:t>
            </a:r>
            <a:r>
              <a:rPr lang="el-GR" sz="2000" dirty="0" smtClean="0">
                <a:solidFill>
                  <a:schemeClr val="accent2"/>
                </a:solidFill>
              </a:rPr>
              <a:t>θ</a:t>
            </a:r>
            <a:r>
              <a:rPr lang="en-GB" sz="2000" baseline="30000" dirty="0" smtClean="0">
                <a:solidFill>
                  <a:schemeClr val="accent2"/>
                </a:solidFill>
              </a:rPr>
              <a:t>h</a:t>
            </a:r>
            <a:r>
              <a:rPr lang="en-GB" sz="2000" dirty="0" smtClean="0">
                <a:solidFill>
                  <a:schemeClr val="accent2"/>
                </a:solidFill>
              </a:rPr>
              <a:t>} which make the model best fit the data</a:t>
            </a:r>
          </a:p>
          <a:p>
            <a:pPr lvl="1" indent="-342900"/>
            <a:r>
              <a:rPr lang="en-GB" sz="2000" b="1" dirty="0" smtClean="0">
                <a:solidFill>
                  <a:schemeClr val="accent2"/>
                </a:solidFill>
              </a:rPr>
              <a:t>free energy</a:t>
            </a:r>
            <a:r>
              <a:rPr lang="en-GB" sz="2000" dirty="0" smtClean="0">
                <a:solidFill>
                  <a:schemeClr val="accent2"/>
                </a:solidFill>
              </a:rPr>
              <a:t> (F) that represents log model evidence</a:t>
            </a:r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We inspect the estimated parameters and/or we compare models to see which best explains the data.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0200" y="-28228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>
                <a:solidFill>
                  <a:schemeClr val="bg1"/>
                </a:solidFill>
              </a:rPr>
              <a:t>DCM approach</a:t>
            </a: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1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Overview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52190"/>
            <a:ext cx="8489950" cy="3960986"/>
          </a:xfrm>
        </p:spPr>
        <p:txBody>
          <a:bodyPr/>
          <a:lstStyle/>
          <a:p>
            <a:r>
              <a:rPr lang="en-GB" sz="2600" dirty="0" smtClean="0"/>
              <a:t> DCM basics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Effective connectivity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 DCM framework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 generative models</a:t>
            </a:r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 smtClean="0"/>
              <a:t>Generative Model specification</a:t>
            </a:r>
          </a:p>
          <a:p>
            <a:pPr lvl="1"/>
            <a:r>
              <a:rPr lang="en-GB" sz="2600" dirty="0" smtClean="0">
                <a:solidFill>
                  <a:schemeClr val="accent2"/>
                </a:solidFill>
              </a:rPr>
              <a:t>Neural and haemodynamic models</a:t>
            </a:r>
            <a:br>
              <a:rPr lang="en-GB" sz="2600" dirty="0" smtClean="0">
                <a:solidFill>
                  <a:schemeClr val="accent2"/>
                </a:solidFill>
              </a:rPr>
            </a:br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 smtClean="0"/>
              <a:t>Model estimation or inversion</a:t>
            </a:r>
          </a:p>
          <a:p>
            <a:pPr lvl="1"/>
            <a:r>
              <a:rPr lang="en-GB" sz="2600" dirty="0">
                <a:solidFill>
                  <a:schemeClr val="accent2"/>
                </a:solidFill>
              </a:rPr>
              <a:t>m</a:t>
            </a:r>
            <a:r>
              <a:rPr lang="en-GB" sz="2600" dirty="0" smtClean="0">
                <a:solidFill>
                  <a:schemeClr val="accent2"/>
                </a:solidFill>
              </a:rPr>
              <a:t>odel inversion (fitting the data to the model)</a:t>
            </a:r>
          </a:p>
          <a:p>
            <a:pPr lvl="1"/>
            <a:r>
              <a:rPr lang="en-GB" sz="2600" dirty="0" smtClean="0">
                <a:solidFill>
                  <a:schemeClr val="accent2"/>
                </a:solidFill>
              </a:rPr>
              <a:t>parameter inference (making sense of connectivity)</a:t>
            </a:r>
            <a:endParaRPr lang="en-GB" sz="2600" dirty="0">
              <a:solidFill>
                <a:schemeClr val="accent2"/>
              </a:solidFill>
            </a:endParaRPr>
          </a:p>
          <a:p>
            <a:pPr lvl="1"/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 smtClean="0"/>
              <a:t>Example</a:t>
            </a:r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6056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98" y="44624"/>
            <a:ext cx="8489950" cy="1296988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How does brain </a:t>
            </a:r>
            <a:r>
              <a:rPr lang="en-GB" sz="2400" dirty="0" smtClean="0">
                <a:solidFill>
                  <a:schemeClr val="bg1"/>
                </a:solidFill>
              </a:rPr>
              <a:t>activity (z) </a:t>
            </a:r>
            <a:r>
              <a:rPr lang="en-GB" sz="2400" dirty="0">
                <a:solidFill>
                  <a:schemeClr val="bg1"/>
                </a:solidFill>
              </a:rPr>
              <a:t>change over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2776"/>
            <a:ext cx="8489950" cy="4753075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801135" y="3903439"/>
            <a:ext cx="234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Driving input u</a:t>
            </a:r>
            <a:r>
              <a:rPr lang="en-GB" sz="2000" baseline="-25000" dirty="0" smtClean="0"/>
              <a:t>1</a:t>
            </a:r>
            <a:endParaRPr lang="en-GB" sz="2000" baseline="-25000" dirty="0"/>
          </a:p>
        </p:txBody>
      </p:sp>
      <p:sp>
        <p:nvSpPr>
          <p:cNvPr id="36" name="Arc 35"/>
          <p:cNvSpPr/>
          <p:nvPr/>
        </p:nvSpPr>
        <p:spPr>
          <a:xfrm rot="2499746">
            <a:off x="6937076" y="2340913"/>
            <a:ext cx="601548" cy="614033"/>
          </a:xfrm>
          <a:prstGeom prst="arc">
            <a:avLst>
              <a:gd name="adj1" fmla="val 11619363"/>
              <a:gd name="adj2" fmla="val 2879836"/>
            </a:avLst>
          </a:prstGeom>
          <a:ln w="2857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377014" y="2256597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V1</a:t>
            </a:r>
            <a:endParaRPr lang="en-GB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804242" y="3192701"/>
            <a:ext cx="0" cy="710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19965" y="254462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65694" y="2428094"/>
            <a:ext cx="1470757" cy="1360946"/>
            <a:chOff x="6465694" y="2428094"/>
            <a:chExt cx="1470757" cy="1360946"/>
          </a:xfrm>
        </p:grpSpPr>
        <p:sp>
          <p:nvSpPr>
            <p:cNvPr id="50" name="TextBox 49"/>
            <p:cNvSpPr txBox="1"/>
            <p:nvPr/>
          </p:nvSpPr>
          <p:spPr>
            <a:xfrm>
              <a:off x="7580263" y="242809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7030A0"/>
                  </a:solidFill>
                </a:rPr>
                <a:t>a</a:t>
              </a:r>
              <a:endParaRPr lang="en-GB" sz="24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65694" y="33273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7030A0"/>
                  </a:solidFill>
                </a:rPr>
                <a:t>c</a:t>
              </a:r>
              <a:endParaRPr lang="en-GB" sz="2400" baseline="-25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6591" y="2374527"/>
            <a:ext cx="4201963" cy="3032344"/>
            <a:chOff x="1954213" y="1539875"/>
            <a:chExt cx="5235575" cy="3778250"/>
          </a:xfrm>
        </p:grpSpPr>
        <p:pic>
          <p:nvPicPr>
            <p:cNvPr id="53" name="Picture 52" descr="NeuroDynamicsUni_No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4213" y="1539875"/>
              <a:ext cx="5235575" cy="377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103438" y="1755775"/>
              <a:ext cx="438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78051" y="34163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2178051" y="42799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103438" y="2547938"/>
              <a:ext cx="4784725" cy="8651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endParaRPr lang="en-GB" sz="2000" b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924058" y="4593361"/>
            <a:ext cx="3840120" cy="6943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GB" sz="2000" b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6239" y="5083705"/>
            <a:ext cx="7426999" cy="1785848"/>
            <a:chOff x="966239" y="5083705"/>
            <a:chExt cx="7426999" cy="1785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66239" y="5083705"/>
                  <a:ext cx="30614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36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GB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3600" b="0" i="1" smtClean="0">
                            <a:latin typeface="Cambria Math"/>
                          </a:rPr>
                          <m:t>=</m:t>
                        </m:r>
                        <m:r>
                          <a:rPr lang="en-GB" sz="3600" b="0" i="1" smtClean="0">
                            <a:latin typeface="Cambria Math"/>
                          </a:rPr>
                          <m:t>𝑎𝑧</m:t>
                        </m:r>
                        <m:r>
                          <a:rPr lang="en-GB" sz="3600" b="0" i="1" smtClean="0">
                            <a:latin typeface="Cambria Math"/>
                          </a:rPr>
                          <m:t>+</m:t>
                        </m:r>
                        <m:r>
                          <a:rPr lang="en-GB" sz="3600" b="0" i="1" smtClean="0"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239" y="5083705"/>
                  <a:ext cx="3061414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2051720" y="5157192"/>
              <a:ext cx="6341518" cy="1712361"/>
              <a:chOff x="2051720" y="5157192"/>
              <a:chExt cx="6341518" cy="171236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051720" y="5157192"/>
                <a:ext cx="412274" cy="43150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/>
              <p:cNvCxnSpPr>
                <a:endCxn id="6" idx="5"/>
              </p:cNvCxnSpPr>
              <p:nvPr/>
            </p:nvCxnSpPr>
            <p:spPr>
              <a:xfrm flipH="1" flipV="1">
                <a:off x="2403618" y="5525501"/>
                <a:ext cx="1973074" cy="42526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360790" y="5392225"/>
                <a:ext cx="403244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Inhibitory self-connection (Hz).</a:t>
                </a:r>
              </a:p>
              <a:p>
                <a:pPr algn="ctr"/>
                <a:r>
                  <a:rPr lang="en-GB" dirty="0" smtClean="0"/>
                  <a:t>Rate constant: controls rate of decay in region 1. </a:t>
                </a:r>
              </a:p>
              <a:p>
                <a:pPr algn="ctr"/>
                <a:r>
                  <a:rPr lang="en-GB" dirty="0" smtClean="0"/>
                  <a:t>More negative = stronger connectivity (faster decay)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901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38"/>
          <p:cNvSpPr/>
          <p:nvPr/>
        </p:nvSpPr>
        <p:spPr>
          <a:xfrm rot="2499746">
            <a:off x="7323939" y="2536943"/>
            <a:ext cx="601548" cy="614033"/>
          </a:xfrm>
          <a:prstGeom prst="arc">
            <a:avLst>
              <a:gd name="adj1" fmla="val 11619363"/>
              <a:gd name="adj2" fmla="val 2099655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2499746">
            <a:off x="7364309" y="4343373"/>
            <a:ext cx="601548" cy="614033"/>
          </a:xfrm>
          <a:prstGeom prst="arc">
            <a:avLst>
              <a:gd name="adj1" fmla="val 11619363"/>
              <a:gd name="adj2" fmla="val 287983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020272" y="3385326"/>
            <a:ext cx="0" cy="1161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2776"/>
            <a:ext cx="8489950" cy="4753075"/>
          </a:xfrm>
        </p:spPr>
        <p:txBody>
          <a:bodyPr/>
          <a:lstStyle/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04245" y="2530865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V5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6804247" y="4259057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V1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31475" y="5195161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9814" y="5661248"/>
            <a:ext cx="327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riving input (stimulus) u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740352" y="6093296"/>
            <a:ext cx="936104" cy="628818"/>
            <a:chOff x="563176" y="4602725"/>
            <a:chExt cx="2208624" cy="1494693"/>
          </a:xfrm>
        </p:grpSpPr>
        <p:sp>
          <p:nvSpPr>
            <p:cNvPr id="14" name="Rectangle 13"/>
            <p:cNvSpPr/>
            <p:nvPr/>
          </p:nvSpPr>
          <p:spPr>
            <a:xfrm>
              <a:off x="563176" y="4602725"/>
              <a:ext cx="2208624" cy="1494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96654" y="5611480"/>
              <a:ext cx="202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89865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91135" y="4963408"/>
              <a:ext cx="21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0364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94122" y="5611480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13896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0102" y="4963408"/>
              <a:ext cx="2248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353087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43562" y="5616024"/>
              <a:ext cx="304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94749" y="5800690"/>
              <a:ext cx="166427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996654" y="4810100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347198" y="454708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47198" y="28096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8007496" y="4430554"/>
            <a:ext cx="56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1488" y="2607295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22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20272" y="3615407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9719" y="5195161"/>
            <a:ext cx="55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c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67544" y="2414658"/>
            <a:ext cx="3961802" cy="1302374"/>
            <a:chOff x="467544" y="2414658"/>
            <a:chExt cx="3961802" cy="1302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259632" y="3193812"/>
                  <a:ext cx="31697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3193812"/>
                  <a:ext cx="3169714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467544" y="241465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Change of activity in V1:</a:t>
              </a:r>
              <a:endParaRPr lang="en-GB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7544" y="3995772"/>
            <a:ext cx="3996491" cy="1089412"/>
            <a:chOff x="467544" y="3995772"/>
            <a:chExt cx="3996491" cy="1089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259632" y="4561964"/>
                  <a:ext cx="32044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4561964"/>
                  <a:ext cx="320440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467544" y="3995772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Change of activity in V5: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77519" y="5211347"/>
            <a:ext cx="2553852" cy="873388"/>
            <a:chOff x="2077519" y="5211347"/>
            <a:chExt cx="2553852" cy="873388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2704325" y="5211347"/>
              <a:ext cx="0" cy="4457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77519" y="5715403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Self decay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4106737" y="5211347"/>
              <a:ext cx="0" cy="4457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600320" y="5715403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V1 input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52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6868274" y="6084735"/>
            <a:ext cx="655303" cy="62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14498" y="43780"/>
            <a:ext cx="8489950" cy="1296988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How does brain </a:t>
            </a:r>
            <a:r>
              <a:rPr lang="en-GB" sz="2400" dirty="0" smtClean="0">
                <a:solidFill>
                  <a:schemeClr val="bg1"/>
                </a:solidFill>
              </a:rPr>
              <a:t>activity (z) </a:t>
            </a:r>
            <a:r>
              <a:rPr lang="en-GB" sz="2400" dirty="0">
                <a:solidFill>
                  <a:schemeClr val="bg1"/>
                </a:solidFill>
              </a:rPr>
              <a:t>change over time </a:t>
            </a:r>
          </a:p>
        </p:txBody>
      </p:sp>
    </p:spTree>
    <p:extLst>
      <p:ext uri="{BB962C8B-B14F-4D97-AF65-F5344CB8AC3E}">
        <p14:creationId xmlns:p14="http://schemas.microsoft.com/office/powerpoint/2010/main" val="306638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38"/>
          <p:cNvSpPr/>
          <p:nvPr/>
        </p:nvSpPr>
        <p:spPr>
          <a:xfrm rot="2499746">
            <a:off x="7323939" y="2536943"/>
            <a:ext cx="601548" cy="614033"/>
          </a:xfrm>
          <a:prstGeom prst="arc">
            <a:avLst>
              <a:gd name="adj1" fmla="val 11619363"/>
              <a:gd name="adj2" fmla="val 2099655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2499746">
            <a:off x="7364309" y="4343373"/>
            <a:ext cx="601548" cy="614033"/>
          </a:xfrm>
          <a:prstGeom prst="arc">
            <a:avLst>
              <a:gd name="adj1" fmla="val 11619363"/>
              <a:gd name="adj2" fmla="val 287983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020272" y="3385326"/>
            <a:ext cx="0" cy="1161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2776"/>
            <a:ext cx="8489950" cy="4753075"/>
          </a:xfrm>
        </p:spPr>
        <p:txBody>
          <a:bodyPr/>
          <a:lstStyle/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04245" y="2530865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V5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6804247" y="4259057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V1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31475" y="5195161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47198" y="454708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47198" y="28096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8007496" y="4430554"/>
            <a:ext cx="56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1488" y="2607295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22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9719" y="5195161"/>
            <a:ext cx="55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c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27989" y="5072051"/>
                <a:ext cx="26720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𝐴𝑧</m:t>
                      </m:r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9" y="5072051"/>
                <a:ext cx="267201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121" y="2285166"/>
                <a:ext cx="5261825" cy="89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GB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8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GB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1" y="2285166"/>
                <a:ext cx="5261825" cy="893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2267744" y="3285533"/>
            <a:ext cx="0" cy="57551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5536" y="3861048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C00000"/>
                </a:solidFill>
              </a:rPr>
              <a:t>Columns are outgoing connections</a:t>
            </a:r>
          </a:p>
          <a:p>
            <a:pPr algn="ctr"/>
            <a:r>
              <a:rPr lang="en-GB" i="1" dirty="0" smtClean="0">
                <a:solidFill>
                  <a:srgbClr val="C00000"/>
                </a:solidFill>
              </a:rPr>
              <a:t>Rows are incoming connections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20272" y="3615407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59814" y="5661248"/>
            <a:ext cx="327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riving input (stimulus) u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740352" y="6093296"/>
            <a:ext cx="936104" cy="628818"/>
            <a:chOff x="563176" y="4602725"/>
            <a:chExt cx="2208624" cy="1494693"/>
          </a:xfrm>
        </p:grpSpPr>
        <p:sp>
          <p:nvSpPr>
            <p:cNvPr id="40" name="Rectangle 39"/>
            <p:cNvSpPr/>
            <p:nvPr/>
          </p:nvSpPr>
          <p:spPr>
            <a:xfrm>
              <a:off x="563176" y="4602725"/>
              <a:ext cx="2208624" cy="1494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996654" y="5611480"/>
              <a:ext cx="202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189865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91135" y="4963408"/>
              <a:ext cx="21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0364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94122" y="5611480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13896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30102" y="4963408"/>
              <a:ext cx="2248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353087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343562" y="5616024"/>
              <a:ext cx="304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994749" y="5800690"/>
              <a:ext cx="166427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996654" y="4810100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6868274" y="6084735"/>
            <a:ext cx="655303" cy="62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114498" y="43780"/>
            <a:ext cx="8489950" cy="1296988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How does brain </a:t>
            </a:r>
            <a:r>
              <a:rPr lang="en-GB" sz="2400" dirty="0" smtClean="0">
                <a:solidFill>
                  <a:schemeClr val="bg1"/>
                </a:solidFill>
              </a:rPr>
              <a:t>activity (z) </a:t>
            </a:r>
            <a:r>
              <a:rPr lang="en-GB" sz="2400" dirty="0">
                <a:solidFill>
                  <a:schemeClr val="bg1"/>
                </a:solidFill>
              </a:rPr>
              <a:t>change over time </a:t>
            </a:r>
          </a:p>
        </p:txBody>
      </p:sp>
    </p:spTree>
    <p:extLst>
      <p:ext uri="{BB962C8B-B14F-4D97-AF65-F5344CB8AC3E}">
        <p14:creationId xmlns:p14="http://schemas.microsoft.com/office/powerpoint/2010/main" val="36770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38"/>
          <p:cNvSpPr/>
          <p:nvPr/>
        </p:nvSpPr>
        <p:spPr>
          <a:xfrm rot="2499746">
            <a:off x="7323939" y="2536943"/>
            <a:ext cx="601548" cy="614033"/>
          </a:xfrm>
          <a:prstGeom prst="arc">
            <a:avLst>
              <a:gd name="adj1" fmla="val 11619363"/>
              <a:gd name="adj2" fmla="val 2099655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2499746">
            <a:off x="7364309" y="4343373"/>
            <a:ext cx="601548" cy="614033"/>
          </a:xfrm>
          <a:prstGeom prst="arc">
            <a:avLst>
              <a:gd name="adj1" fmla="val 11619363"/>
              <a:gd name="adj2" fmla="val 287983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020272" y="3385326"/>
            <a:ext cx="0" cy="1161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2776"/>
            <a:ext cx="8489950" cy="4753075"/>
          </a:xfrm>
        </p:spPr>
        <p:txBody>
          <a:bodyPr/>
          <a:lstStyle/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04245" y="2530865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V5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6804247" y="4259057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V1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31475" y="5195161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47198" y="454708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47198" y="28096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8007496" y="4430554"/>
            <a:ext cx="56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1488" y="2607295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22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9719" y="5195161"/>
            <a:ext cx="55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c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3132960"/>
            <a:ext cx="4201963" cy="3032344"/>
            <a:chOff x="1954213" y="1539875"/>
            <a:chExt cx="5235575" cy="3778250"/>
          </a:xfrm>
        </p:grpSpPr>
        <p:pic>
          <p:nvPicPr>
            <p:cNvPr id="40" name="Picture 39" descr="NeuroDynamicsUni_No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4213" y="1539875"/>
              <a:ext cx="5235575" cy="377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2103438" y="1755775"/>
              <a:ext cx="438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2178051" y="34163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2178051" y="42799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103438" y="2547938"/>
              <a:ext cx="4784725" cy="8651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endParaRPr lang="en-GB" sz="2000" b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1560" y="2060848"/>
                <a:ext cx="26720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𝐴𝑧</m:t>
                      </m:r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267201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020272" y="3615407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9814" y="5661248"/>
            <a:ext cx="327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riving input (stimulus) u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740352" y="6093296"/>
            <a:ext cx="936104" cy="628818"/>
            <a:chOff x="563176" y="4602725"/>
            <a:chExt cx="2208624" cy="1494693"/>
          </a:xfrm>
        </p:grpSpPr>
        <p:sp>
          <p:nvSpPr>
            <p:cNvPr id="46" name="Rectangle 45"/>
            <p:cNvSpPr/>
            <p:nvPr/>
          </p:nvSpPr>
          <p:spPr>
            <a:xfrm>
              <a:off x="563176" y="4602725"/>
              <a:ext cx="2208624" cy="1494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996654" y="5611480"/>
              <a:ext cx="202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189865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91135" y="4963408"/>
              <a:ext cx="21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40364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394122" y="5611480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13896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30102" y="4963408"/>
              <a:ext cx="2248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353087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343562" y="5616024"/>
              <a:ext cx="304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994749" y="5800690"/>
              <a:ext cx="166427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996654" y="4810100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6868274" y="6084735"/>
            <a:ext cx="655303" cy="62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114498" y="43780"/>
            <a:ext cx="8489950" cy="1296988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How does brain </a:t>
            </a:r>
            <a:r>
              <a:rPr lang="en-GB" sz="2400" dirty="0" smtClean="0">
                <a:solidFill>
                  <a:schemeClr val="bg1"/>
                </a:solidFill>
              </a:rPr>
              <a:t>activity (z) </a:t>
            </a:r>
            <a:r>
              <a:rPr lang="en-GB" sz="2400" dirty="0">
                <a:solidFill>
                  <a:schemeClr val="bg1"/>
                </a:solidFill>
              </a:rPr>
              <a:t>change over time </a:t>
            </a:r>
          </a:p>
        </p:txBody>
      </p:sp>
    </p:spTree>
    <p:extLst>
      <p:ext uri="{BB962C8B-B14F-4D97-AF65-F5344CB8AC3E}">
        <p14:creationId xmlns:p14="http://schemas.microsoft.com/office/powerpoint/2010/main" val="105685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2776"/>
            <a:ext cx="8489950" cy="4753075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39" name="Arc 38"/>
          <p:cNvSpPr/>
          <p:nvPr/>
        </p:nvSpPr>
        <p:spPr>
          <a:xfrm rot="2499746">
            <a:off x="7323939" y="2536943"/>
            <a:ext cx="601548" cy="614033"/>
          </a:xfrm>
          <a:prstGeom prst="arc">
            <a:avLst>
              <a:gd name="adj1" fmla="val 11619363"/>
              <a:gd name="adj2" fmla="val 2099655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2499746">
            <a:off x="7364309" y="4343373"/>
            <a:ext cx="601548" cy="614033"/>
          </a:xfrm>
          <a:prstGeom prst="arc">
            <a:avLst>
              <a:gd name="adj1" fmla="val 11619363"/>
              <a:gd name="adj2" fmla="val 287983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020272" y="3385326"/>
            <a:ext cx="0" cy="1161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04245" y="2530865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V5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6804247" y="4259057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V1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31475" y="5195161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47198" y="454708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47198" y="28096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8007496" y="4430554"/>
            <a:ext cx="56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1488" y="2607295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22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9719" y="5195161"/>
            <a:ext cx="55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c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12918" y="3839903"/>
            <a:ext cx="11487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20272" y="3615407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0520" y="2324352"/>
            <a:ext cx="5235575" cy="1791611"/>
            <a:chOff x="200520" y="2324352"/>
            <a:chExt cx="5235575" cy="1791611"/>
          </a:xfrm>
        </p:grpSpPr>
        <p:pic>
          <p:nvPicPr>
            <p:cNvPr id="85" name="Picture 84" descr="NeuroDynamicsUni_augment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52581"/>
            <a:stretch/>
          </p:blipFill>
          <p:spPr bwMode="auto">
            <a:xfrm>
              <a:off x="200520" y="2324352"/>
              <a:ext cx="5235575" cy="179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49746" y="3607271"/>
              <a:ext cx="438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349746" y="2862734"/>
              <a:ext cx="438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 dirty="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GB" sz="2400" b="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0521" y="4096028"/>
            <a:ext cx="5235575" cy="884431"/>
            <a:chOff x="200521" y="4096028"/>
            <a:chExt cx="5235575" cy="884431"/>
          </a:xfrm>
        </p:grpSpPr>
        <p:pic>
          <p:nvPicPr>
            <p:cNvPr id="86" name="Picture 85" descr="NeuroDynamicsUni_augment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47419" b="29966"/>
            <a:stretch/>
          </p:blipFill>
          <p:spPr bwMode="auto">
            <a:xfrm>
              <a:off x="200521" y="4096028"/>
              <a:ext cx="5235575" cy="85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424359" y="4523259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400" b="0" dirty="0">
                <a:latin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0519" y="5042566"/>
            <a:ext cx="5235575" cy="1050535"/>
            <a:chOff x="200519" y="5042566"/>
            <a:chExt cx="5235575" cy="1050535"/>
          </a:xfrm>
        </p:grpSpPr>
        <p:pic>
          <p:nvPicPr>
            <p:cNvPr id="88" name="Picture 87" descr="NeuroDynamicsUni_augment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2195"/>
            <a:stretch/>
          </p:blipFill>
          <p:spPr bwMode="auto">
            <a:xfrm>
              <a:off x="200519" y="5042566"/>
              <a:ext cx="5235575" cy="1050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9"/>
            <p:cNvSpPr txBox="1">
              <a:spLocks noChangeArrowheads="1"/>
            </p:cNvSpPr>
            <p:nvPr/>
          </p:nvSpPr>
          <p:spPr bwMode="auto">
            <a:xfrm>
              <a:off x="424359" y="5339234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2400" b="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GB" sz="2400" b="0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12918" y="3356992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b</a:t>
            </a:r>
            <a:r>
              <a:rPr lang="en-GB" sz="2400" baseline="-25000" dirty="0" smtClean="0">
                <a:solidFill>
                  <a:srgbClr val="7030A0"/>
                </a:solidFill>
              </a:rPr>
              <a:t>21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0072" y="3831431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Attention u</a:t>
            </a:r>
            <a:r>
              <a:rPr lang="en-GB" sz="2400" baseline="-25000" dirty="0" smtClean="0"/>
              <a:t>2</a:t>
            </a:r>
            <a:endParaRPr lang="en-GB" sz="24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09310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C00000"/>
                </a:solidFill>
              </a:rPr>
              <a:t>Could model be used to model a main effect and interaction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59814" y="5661248"/>
            <a:ext cx="327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riving input (stimulus) u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7740352" y="6093296"/>
            <a:ext cx="936104" cy="628818"/>
            <a:chOff x="563176" y="4602725"/>
            <a:chExt cx="2208624" cy="1494693"/>
          </a:xfrm>
        </p:grpSpPr>
        <p:sp>
          <p:nvSpPr>
            <p:cNvPr id="47" name="Rectangle 46"/>
            <p:cNvSpPr/>
            <p:nvPr/>
          </p:nvSpPr>
          <p:spPr>
            <a:xfrm>
              <a:off x="563176" y="4602725"/>
              <a:ext cx="2208624" cy="1494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996654" y="5611480"/>
              <a:ext cx="202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189865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91135" y="4963408"/>
              <a:ext cx="21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0364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394122" y="5611480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13896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30102" y="4963408"/>
              <a:ext cx="2248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353087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343562" y="5616024"/>
              <a:ext cx="304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994749" y="5800690"/>
              <a:ext cx="166427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996654" y="4810100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6868274" y="6084735"/>
            <a:ext cx="655303" cy="62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14498" y="43780"/>
            <a:ext cx="8489950" cy="1296988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How does brain </a:t>
            </a:r>
            <a:r>
              <a:rPr lang="en-GB" sz="2400" dirty="0" smtClean="0">
                <a:solidFill>
                  <a:schemeClr val="bg1"/>
                </a:solidFill>
              </a:rPr>
              <a:t>activity (z) </a:t>
            </a:r>
            <a:r>
              <a:rPr lang="en-GB" sz="2400" dirty="0">
                <a:solidFill>
                  <a:schemeClr val="bg1"/>
                </a:solidFill>
              </a:rPr>
              <a:t>change over time </a:t>
            </a:r>
          </a:p>
        </p:txBody>
      </p:sp>
    </p:spTree>
    <p:extLst>
      <p:ext uri="{BB962C8B-B14F-4D97-AF65-F5344CB8AC3E}">
        <p14:creationId xmlns:p14="http://schemas.microsoft.com/office/powerpoint/2010/main" val="413357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38"/>
          <p:cNvSpPr/>
          <p:nvPr/>
        </p:nvSpPr>
        <p:spPr>
          <a:xfrm rot="2499746">
            <a:off x="7323939" y="2536943"/>
            <a:ext cx="601548" cy="614033"/>
          </a:xfrm>
          <a:prstGeom prst="arc">
            <a:avLst>
              <a:gd name="adj1" fmla="val 11619363"/>
              <a:gd name="adj2" fmla="val 2099655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2499746">
            <a:off x="7364309" y="4343373"/>
            <a:ext cx="601548" cy="614033"/>
          </a:xfrm>
          <a:prstGeom prst="arc">
            <a:avLst>
              <a:gd name="adj1" fmla="val 11619363"/>
              <a:gd name="adj2" fmla="val 287983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020272" y="3385326"/>
            <a:ext cx="0" cy="1161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2776"/>
            <a:ext cx="8489950" cy="4753075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6804245" y="2530865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V5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6804247" y="4259057"/>
            <a:ext cx="854461" cy="8544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V1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31475" y="5195161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47198" y="454708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47198" y="28096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8007496" y="4430554"/>
            <a:ext cx="56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1488" y="2607295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22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9719" y="5195161"/>
            <a:ext cx="55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c</a:t>
            </a:r>
            <a:r>
              <a:rPr lang="en-GB" sz="2400" baseline="-25000" dirty="0" smtClean="0">
                <a:solidFill>
                  <a:srgbClr val="7030A0"/>
                </a:solidFill>
              </a:rPr>
              <a:t>11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12918" y="3839903"/>
            <a:ext cx="11487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20272" y="3615407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</a:t>
            </a:r>
            <a:r>
              <a:rPr lang="en-GB" sz="2400" baseline="-25000" dirty="0" smtClean="0">
                <a:solidFill>
                  <a:srgbClr val="7030A0"/>
                </a:solidFill>
              </a:rPr>
              <a:t>21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504" y="2414658"/>
            <a:ext cx="3456384" cy="1321538"/>
            <a:chOff x="107504" y="2414658"/>
            <a:chExt cx="3456384" cy="1321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7504" y="3212976"/>
                  <a:ext cx="31697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GB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212976"/>
                  <a:ext cx="3169714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/>
            <p:cNvSpPr txBox="1"/>
            <p:nvPr/>
          </p:nvSpPr>
          <p:spPr>
            <a:xfrm>
              <a:off x="467544" y="241465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Change of activity in V1: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712918" y="3356992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b</a:t>
            </a:r>
            <a:r>
              <a:rPr lang="en-GB" sz="2400" baseline="-25000" dirty="0" smtClean="0">
                <a:solidFill>
                  <a:srgbClr val="7030A0"/>
                </a:solidFill>
              </a:rPr>
              <a:t>21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2" y="3831431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Attention u</a:t>
            </a:r>
            <a:r>
              <a:rPr lang="en-GB" sz="2400" baseline="-25000" dirty="0" smtClean="0">
                <a:solidFill>
                  <a:srgbClr val="7030A0"/>
                </a:solidFill>
              </a:rPr>
              <a:t>2</a:t>
            </a:r>
            <a:endParaRPr lang="en-GB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512" y="4427820"/>
            <a:ext cx="5346645" cy="2250832"/>
            <a:chOff x="179512" y="4427820"/>
            <a:chExt cx="5346645" cy="225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79512" y="5120138"/>
                  <a:ext cx="50405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GB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21</m:t>
                            </m:r>
                          </m:sub>
                          <m:sup/>
                        </m:sSubSup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GB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20138"/>
                  <a:ext cx="504056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/>
            <p:cNvSpPr txBox="1"/>
            <p:nvPr/>
          </p:nvSpPr>
          <p:spPr>
            <a:xfrm>
              <a:off x="467544" y="4427820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Change of activity in V5: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491880" y="4916420"/>
              <a:ext cx="1728192" cy="103285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454390" y="5795972"/>
              <a:ext cx="0" cy="4457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27584" y="630002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Self decay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856802" y="5795972"/>
              <a:ext cx="0" cy="4457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350385" y="630002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V1 input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358337" y="5805264"/>
              <a:ext cx="0" cy="4457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635896" y="6309320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Modulatory input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59814" y="5661248"/>
            <a:ext cx="327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riving input (stimulus) u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740352" y="6093296"/>
            <a:ext cx="936104" cy="628818"/>
            <a:chOff x="563176" y="4602725"/>
            <a:chExt cx="2208624" cy="1494693"/>
          </a:xfrm>
        </p:grpSpPr>
        <p:sp>
          <p:nvSpPr>
            <p:cNvPr id="37" name="Rectangle 36"/>
            <p:cNvSpPr/>
            <p:nvPr/>
          </p:nvSpPr>
          <p:spPr>
            <a:xfrm>
              <a:off x="563176" y="4602725"/>
              <a:ext cx="2208624" cy="14946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996654" y="5611480"/>
              <a:ext cx="202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189865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91135" y="4963408"/>
              <a:ext cx="21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40364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94122" y="5611480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13896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30102" y="4963408"/>
              <a:ext cx="2248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353087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343562" y="5616024"/>
              <a:ext cx="304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994749" y="5800690"/>
              <a:ext cx="166427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996654" y="4810100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6868274" y="6084735"/>
            <a:ext cx="655303" cy="62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114498" y="43780"/>
            <a:ext cx="8489950" cy="1296988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How does brain </a:t>
            </a:r>
            <a:r>
              <a:rPr lang="en-GB" sz="2400" dirty="0" smtClean="0">
                <a:solidFill>
                  <a:schemeClr val="bg1"/>
                </a:solidFill>
              </a:rPr>
              <a:t>activity (z) </a:t>
            </a:r>
            <a:r>
              <a:rPr lang="en-GB" sz="2400" dirty="0">
                <a:solidFill>
                  <a:schemeClr val="bg1"/>
                </a:solidFill>
              </a:rPr>
              <a:t>change over time </a:t>
            </a:r>
          </a:p>
        </p:txBody>
      </p:sp>
    </p:spTree>
    <p:extLst>
      <p:ext uri="{BB962C8B-B14F-4D97-AF65-F5344CB8AC3E}">
        <p14:creationId xmlns:p14="http://schemas.microsoft.com/office/powerpoint/2010/main" val="164268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2776"/>
            <a:ext cx="8489950" cy="4753075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969771" y="741617"/>
            <a:ext cx="1952310" cy="2151173"/>
            <a:chOff x="5436097" y="1302141"/>
            <a:chExt cx="3560805" cy="3923511"/>
          </a:xfrm>
        </p:grpSpPr>
        <p:sp>
          <p:nvSpPr>
            <p:cNvPr id="39" name="Arc 38"/>
            <p:cNvSpPr/>
            <p:nvPr/>
          </p:nvSpPr>
          <p:spPr>
            <a:xfrm rot="2499746">
              <a:off x="7539964" y="1308219"/>
              <a:ext cx="601548" cy="614033"/>
            </a:xfrm>
            <a:prstGeom prst="arc">
              <a:avLst>
                <a:gd name="adj1" fmla="val 11619363"/>
                <a:gd name="adj2" fmla="val 2099655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38" name="Arc 37"/>
            <p:cNvSpPr/>
            <p:nvPr/>
          </p:nvSpPr>
          <p:spPr>
            <a:xfrm rot="2499746">
              <a:off x="7580334" y="3114649"/>
              <a:ext cx="601548" cy="614033"/>
            </a:xfrm>
            <a:prstGeom prst="arc">
              <a:avLst>
                <a:gd name="adj1" fmla="val 11619363"/>
                <a:gd name="adj2" fmla="val 2879836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7236297" y="2156602"/>
              <a:ext cx="0" cy="1161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020270" y="1302141"/>
              <a:ext cx="854461" cy="8544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V5</a:t>
              </a:r>
              <a:endParaRPr lang="en-GB" sz="1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020272" y="3030333"/>
              <a:ext cx="854461" cy="8544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V1</a:t>
              </a:r>
              <a:endParaRPr lang="en-GB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447500" y="3966437"/>
              <a:ext cx="0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563224" y="3318366"/>
              <a:ext cx="650051" cy="53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z</a:t>
              </a:r>
              <a:r>
                <a:rPr lang="en-GB" sz="1000" baseline="-25000" dirty="0" smtClean="0"/>
                <a:t>1</a:t>
              </a:r>
              <a:endParaRPr lang="en-GB" sz="10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63224" y="1580882"/>
              <a:ext cx="650051" cy="53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z</a:t>
              </a:r>
              <a:r>
                <a:rPr lang="en-GB" sz="1000" baseline="-25000" dirty="0" smtClean="0"/>
                <a:t>2</a:t>
              </a:r>
              <a:endParaRPr lang="en-GB" sz="1000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23521" y="3201831"/>
              <a:ext cx="769390" cy="53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7030A0"/>
                  </a:solidFill>
                </a:rPr>
                <a:t>a</a:t>
              </a:r>
              <a:r>
                <a:rPr lang="en-GB" sz="1000" baseline="-25000" dirty="0" smtClean="0">
                  <a:solidFill>
                    <a:srgbClr val="7030A0"/>
                  </a:solidFill>
                </a:rPr>
                <a:t>11</a:t>
              </a:r>
              <a:endParaRPr lang="en-GB" sz="1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27512" y="1378570"/>
              <a:ext cx="769390" cy="53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7030A0"/>
                  </a:solidFill>
                </a:rPr>
                <a:t>a</a:t>
              </a:r>
              <a:r>
                <a:rPr lang="en-GB" sz="1000" baseline="-25000" dirty="0" smtClean="0">
                  <a:solidFill>
                    <a:srgbClr val="7030A0"/>
                  </a:solidFill>
                </a:rPr>
                <a:t>22</a:t>
              </a:r>
              <a:endParaRPr lang="en-GB" sz="1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55743" y="3966437"/>
              <a:ext cx="755350" cy="53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7030A0"/>
                  </a:solidFill>
                </a:rPr>
                <a:t>c</a:t>
              </a:r>
              <a:r>
                <a:rPr lang="en-GB" sz="1000" baseline="-25000" dirty="0" smtClean="0">
                  <a:solidFill>
                    <a:srgbClr val="7030A0"/>
                  </a:solidFill>
                </a:rPr>
                <a:t>11</a:t>
              </a:r>
              <a:endParaRPr lang="en-GB" sz="1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03322" y="4686517"/>
              <a:ext cx="2425483" cy="53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Driving input u</a:t>
              </a:r>
              <a:r>
                <a:rPr lang="en-GB" sz="1000" baseline="-25000" dirty="0" smtClean="0"/>
                <a:t>1</a:t>
              </a:r>
              <a:endParaRPr lang="en-GB" sz="1000" baseline="-250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928943" y="2611179"/>
              <a:ext cx="114875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36296" y="2386684"/>
              <a:ext cx="769390" cy="53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7030A0"/>
                  </a:solidFill>
                </a:rPr>
                <a:t>a</a:t>
              </a:r>
              <a:r>
                <a:rPr lang="en-GB" sz="1000" baseline="-25000" dirty="0" smtClean="0">
                  <a:solidFill>
                    <a:srgbClr val="7030A0"/>
                  </a:solidFill>
                </a:rPr>
                <a:t>21</a:t>
              </a:r>
              <a:endParaRPr lang="en-GB" sz="1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28943" y="2128267"/>
              <a:ext cx="769390" cy="53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7030A0"/>
                  </a:solidFill>
                </a:rPr>
                <a:t>b</a:t>
              </a:r>
              <a:r>
                <a:rPr lang="en-GB" sz="1000" baseline="-25000" dirty="0" smtClean="0">
                  <a:solidFill>
                    <a:srgbClr val="7030A0"/>
                  </a:solidFill>
                </a:rPr>
                <a:t>21</a:t>
              </a:r>
              <a:endParaRPr lang="en-GB" sz="10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6097" y="2602707"/>
              <a:ext cx="1839941" cy="53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7030A0"/>
                  </a:solidFill>
                </a:rPr>
                <a:t>Attention u</a:t>
              </a:r>
              <a:r>
                <a:rPr lang="en-GB" sz="1000" baseline="-25000" dirty="0" smtClean="0">
                  <a:solidFill>
                    <a:srgbClr val="7030A0"/>
                  </a:solidFill>
                </a:rPr>
                <a:t>2</a:t>
              </a:r>
              <a:endParaRPr lang="en-GB" sz="1000" baseline="-25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9512" y="2089143"/>
            <a:ext cx="4332361" cy="1299189"/>
            <a:chOff x="179512" y="2089143"/>
            <a:chExt cx="4332361" cy="1299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11560" y="2420888"/>
                  <a:ext cx="3900313" cy="967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en-GB" sz="2000" b="0" i="1" smtClean="0">
                            <a:latin typeface="Cambria Math"/>
                          </a:rPr>
                          <m:t>=(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sz="20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)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𝑧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𝐶𝑢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420888"/>
                  <a:ext cx="3900313" cy="96744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179512" y="2089143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For m inputs:</a:t>
              </a:r>
              <a:endParaRPr lang="en-GB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8844" y="4405637"/>
                <a:ext cx="5622886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44" y="4405637"/>
                <a:ext cx="5622886" cy="6075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632097" y="3851756"/>
            <a:ext cx="1762988" cy="504056"/>
            <a:chOff x="2056049" y="3851756"/>
            <a:chExt cx="1402948" cy="50405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36240" y="4355812"/>
              <a:ext cx="99358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56049" y="3851756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A: Structure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62785" y="371703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B: Modulatory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Input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275856" y="4365104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033879" y="3717032"/>
            <a:ext cx="1197765" cy="648072"/>
            <a:chOff x="5033879" y="3717032"/>
            <a:chExt cx="1197765" cy="64807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220072" y="4365104"/>
              <a:ext cx="79208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33879" y="3717032"/>
              <a:ext cx="11977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C: Driving</a:t>
              </a:r>
            </a:p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Input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5536" y="5085184"/>
            <a:ext cx="1351652" cy="1715418"/>
            <a:chOff x="395536" y="5085184"/>
            <a:chExt cx="1351652" cy="1715418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018844" y="5085184"/>
              <a:ext cx="240788" cy="7920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95536" y="5877272"/>
              <a:ext cx="13516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Change in </a:t>
              </a:r>
            </a:p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activity per </a:t>
              </a:r>
            </a:p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region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3396250" y="5085184"/>
            <a:ext cx="0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13591" y="5877272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External input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(attention)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58570" y="5085184"/>
            <a:ext cx="1223413" cy="1715418"/>
            <a:chOff x="4458570" y="5085184"/>
            <a:chExt cx="1223413" cy="1715418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4788024" y="5085184"/>
              <a:ext cx="271075" cy="7200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458570" y="5877272"/>
              <a:ext cx="12234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Current</a:t>
              </a:r>
            </a:p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activity </a:t>
              </a:r>
            </a:p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per region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29627" y="5085184"/>
            <a:ext cx="1633781" cy="1438419"/>
            <a:chOff x="6029627" y="5085184"/>
            <a:chExt cx="1633781" cy="1438419"/>
          </a:xfrm>
        </p:grpSpPr>
        <p:cxnSp>
          <p:nvCxnSpPr>
            <p:cNvPr id="56" name="Straight Arrow Connector 55"/>
            <p:cNvCxnSpPr/>
            <p:nvPr/>
          </p:nvCxnSpPr>
          <p:spPr>
            <a:xfrm flipH="1" flipV="1">
              <a:off x="6372200" y="5085184"/>
              <a:ext cx="271075" cy="7200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029627" y="5877272"/>
              <a:ext cx="1633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All </a:t>
              </a:r>
            </a:p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external input</a:t>
              </a:r>
              <a:r>
                <a:rPr lang="en-GB" dirty="0">
                  <a:solidFill>
                    <a:srgbClr val="C00000"/>
                  </a:solidFill>
                </a:rPr>
                <a:t> </a:t>
              </a:r>
              <a:endParaRPr lang="en-GB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 bwMode="auto">
          <a:xfrm>
            <a:off x="114498" y="4378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2400" smtClean="0">
                <a:solidFill>
                  <a:schemeClr val="bg1"/>
                </a:solidFill>
              </a:rPr>
              <a:t>How does brain activity (z) change over time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200" y="-28228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Dynamic Causal Modelling (DCM)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5784" y="5581689"/>
            <a:ext cx="5668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6"/>
                </a:solidFill>
              </a:rPr>
              <a:t>DCM explains how current neural states (</a:t>
            </a:r>
            <a:r>
              <a:rPr lang="en-GB" sz="2000" b="1" dirty="0">
                <a:solidFill>
                  <a:schemeClr val="accent6"/>
                </a:solidFill>
              </a:rPr>
              <a:t>z</a:t>
            </a:r>
            <a:r>
              <a:rPr lang="en-GB" sz="2000" dirty="0" smtClean="0">
                <a:solidFill>
                  <a:schemeClr val="accent6"/>
                </a:solidFill>
              </a:rPr>
              <a:t>), </a:t>
            </a:r>
          </a:p>
          <a:p>
            <a:pPr algn="ctr"/>
            <a:r>
              <a:rPr lang="en-GB" sz="2000" dirty="0" smtClean="0">
                <a:solidFill>
                  <a:schemeClr val="accent6"/>
                </a:solidFill>
              </a:rPr>
              <a:t>external inputs (</a:t>
            </a:r>
            <a:r>
              <a:rPr lang="en-GB" sz="2000" b="1" dirty="0" smtClean="0">
                <a:solidFill>
                  <a:schemeClr val="accent6"/>
                </a:solidFill>
              </a:rPr>
              <a:t>u</a:t>
            </a:r>
            <a:r>
              <a:rPr lang="en-GB" sz="2000" dirty="0">
                <a:solidFill>
                  <a:schemeClr val="accent6"/>
                </a:solidFill>
              </a:rPr>
              <a:t>) and connectivity strengths (</a:t>
            </a:r>
            <a:r>
              <a:rPr lang="en-GB" sz="2000" b="1" dirty="0" err="1">
                <a:solidFill>
                  <a:schemeClr val="accent6"/>
                </a:solidFill>
              </a:rPr>
              <a:t>θ</a:t>
            </a:r>
            <a:r>
              <a:rPr lang="en-GB" sz="2000" dirty="0">
                <a:solidFill>
                  <a:schemeClr val="accent6"/>
                </a:solidFill>
              </a:rPr>
              <a:t>) 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algn="ctr"/>
            <a:r>
              <a:rPr lang="en-GB" sz="2000" dirty="0" smtClean="0">
                <a:solidFill>
                  <a:schemeClr val="accent6"/>
                </a:solidFill>
              </a:rPr>
              <a:t>generate or produce observed fMRI data.</a:t>
            </a:r>
            <a:endParaRPr lang="en-GB" sz="2000" i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48680"/>
            <a:ext cx="7630011" cy="50565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99992" y="3284984"/>
            <a:ext cx="216024" cy="216024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779912" y="3284984"/>
            <a:ext cx="216024" cy="216024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296733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8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1239" y="1679322"/>
            <a:ext cx="4431001" cy="2253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DCM approach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623731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Stimulus from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Buchel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Friston, 1997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Figure 3 from Friston et al.,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Neuroimage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2003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Brain by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Dierk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Schaefer, Flickr,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CC 2.0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5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244404" y="2151494"/>
            <a:ext cx="1426000" cy="1362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04" y="1498247"/>
            <a:ext cx="140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Experimental Stimulus (u)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2901778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http://www.carl-olsson.com/wp-content/uploads/2012/08/siemens-magnetom-trio-a-tim-system-3-t-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7326"/>
          <a:stretch/>
        </p:blipFill>
        <p:spPr bwMode="auto">
          <a:xfrm>
            <a:off x="7279580" y="2072912"/>
            <a:ext cx="1417562" cy="136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76256" y="151004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Observations (y)</a:t>
            </a:r>
            <a:endParaRPr lang="en-GB" sz="16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47701" y="2849125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707904" y="4077072"/>
            <a:ext cx="1926405" cy="2088232"/>
            <a:chOff x="2337088" y="4077072"/>
            <a:chExt cx="1926405" cy="2088232"/>
          </a:xfrm>
        </p:grpSpPr>
        <p:sp>
          <p:nvSpPr>
            <p:cNvPr id="94" name="Rectangle 93"/>
            <p:cNvSpPr/>
            <p:nvPr/>
          </p:nvSpPr>
          <p:spPr>
            <a:xfrm>
              <a:off x="2337088" y="4077072"/>
              <a:ext cx="1926405" cy="2088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627784" y="572396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z = f(</a:t>
              </a:r>
              <a:r>
                <a:rPr lang="en-GB" b="1" dirty="0" err="1" smtClean="0"/>
                <a:t>z,u</a:t>
              </a:r>
              <a:r>
                <a:rPr lang="en-GB" b="1" dirty="0" smtClean="0"/>
                <a:t>,</a:t>
              </a:r>
              <a:r>
                <a:rPr lang="el-GR" b="1" dirty="0" smtClean="0"/>
                <a:t>θ</a:t>
              </a:r>
              <a:r>
                <a:rPr lang="en-GB" b="1" baseline="30000" dirty="0" smtClean="0"/>
                <a:t>n</a:t>
              </a:r>
              <a:r>
                <a:rPr lang="en-GB" b="1" dirty="0" smtClean="0"/>
                <a:t>)</a:t>
              </a:r>
              <a:endParaRPr lang="en-GB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50836" y="554796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.</a:t>
              </a:r>
              <a:endParaRPr lang="en-GB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21313" y="4193069"/>
              <a:ext cx="17808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How brain activity </a:t>
              </a:r>
              <a:r>
                <a:rPr lang="en-GB" sz="1600" b="1" dirty="0" smtClean="0"/>
                <a:t>z</a:t>
              </a:r>
              <a:r>
                <a:rPr lang="en-GB" sz="1600" dirty="0" smtClean="0"/>
                <a:t> changes over time, given intrinsic and extrinsic dynamics</a:t>
              </a:r>
              <a:endParaRPr lang="en-GB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6832" y="4077072"/>
            <a:ext cx="1926405" cy="2088232"/>
            <a:chOff x="4716016" y="4077072"/>
            <a:chExt cx="1926405" cy="2088232"/>
          </a:xfrm>
        </p:grpSpPr>
        <p:sp>
          <p:nvSpPr>
            <p:cNvPr id="48" name="Rectangle 47"/>
            <p:cNvSpPr/>
            <p:nvPr/>
          </p:nvSpPr>
          <p:spPr>
            <a:xfrm>
              <a:off x="4716016" y="4077072"/>
              <a:ext cx="1926405" cy="2088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32040" y="5723964"/>
              <a:ext cx="1517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y</a:t>
              </a:r>
              <a:r>
                <a:rPr lang="en-GB" b="1" dirty="0" smtClean="0"/>
                <a:t> = g(z, </a:t>
              </a:r>
              <a:r>
                <a:rPr lang="el-GR" b="1" dirty="0" smtClean="0"/>
                <a:t>θ</a:t>
              </a:r>
              <a:r>
                <a:rPr lang="en-GB" b="1" baseline="30000" dirty="0" smtClean="0"/>
                <a:t>h</a:t>
              </a:r>
              <a:r>
                <a:rPr lang="en-GB" b="1" dirty="0" smtClean="0"/>
                <a:t>)</a:t>
              </a:r>
              <a:endParaRPr lang="en-GB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00241" y="4193069"/>
              <a:ext cx="17808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What fMRI signal would we observe, given the neural model?</a:t>
              </a:r>
              <a:endParaRPr lang="en-GB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42861" y="1340768"/>
            <a:ext cx="2337751" cy="2304256"/>
            <a:chOff x="2142861" y="1340768"/>
            <a:chExt cx="2337751" cy="2304256"/>
          </a:xfrm>
        </p:grpSpPr>
        <p:sp>
          <p:nvSpPr>
            <p:cNvPr id="17" name="TextBox 16"/>
            <p:cNvSpPr txBox="1"/>
            <p:nvPr/>
          </p:nvSpPr>
          <p:spPr>
            <a:xfrm>
              <a:off x="2142861" y="1340768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Neural Model</a:t>
              </a:r>
              <a:endParaRPr lang="en-GB" sz="1600" dirty="0"/>
            </a:p>
          </p:txBody>
        </p:sp>
        <p:pic>
          <p:nvPicPr>
            <p:cNvPr id="17410" name="Picture 2" descr="D:\Documents\teaching\spm course\effective_con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313" y="1833609"/>
              <a:ext cx="1780849" cy="1811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63493" y="1328970"/>
            <a:ext cx="2570523" cy="2414499"/>
            <a:chOff x="4263493" y="1328970"/>
            <a:chExt cx="2570523" cy="24144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263493" y="2891613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 descr="Full-size image (96 K)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5"/>
            <a:stretch/>
          </p:blipFill>
          <p:spPr bwMode="auto">
            <a:xfrm>
              <a:off x="4809205" y="1848599"/>
              <a:ext cx="1711872" cy="1894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496265" y="1328970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Observation Model</a:t>
              </a:r>
              <a:endParaRPr lang="en-GB" sz="160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707904" y="6057292"/>
            <a:ext cx="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2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GB" dirty="0" smtClean="0">
                <a:solidFill>
                  <a:schemeClr val="bg1"/>
                </a:solidFill>
              </a:rPr>
              <a:t>aemodynamic (observation) model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9450" t="15479" r="35032" b="8336"/>
          <a:stretch>
            <a:fillRect/>
          </a:stretch>
        </p:blipFill>
        <p:spPr bwMode="auto">
          <a:xfrm>
            <a:off x="2058041" y="1881448"/>
            <a:ext cx="5330674" cy="45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7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Overview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52190"/>
            <a:ext cx="8489950" cy="3960986"/>
          </a:xfrm>
        </p:spPr>
        <p:txBody>
          <a:bodyPr/>
          <a:lstStyle/>
          <a:p>
            <a:r>
              <a:rPr lang="en-GB" sz="2600" dirty="0" smtClean="0"/>
              <a:t> DCM basics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Effective connectivity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 DCM framework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 generative models</a:t>
            </a:r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 smtClean="0"/>
              <a:t>Generative Model specification</a:t>
            </a:r>
          </a:p>
          <a:p>
            <a:pPr lvl="1"/>
            <a:r>
              <a:rPr lang="en-GB" sz="2600" dirty="0" smtClean="0">
                <a:solidFill>
                  <a:schemeClr val="accent2"/>
                </a:solidFill>
              </a:rPr>
              <a:t>Neural and haemodynamic models</a:t>
            </a:r>
            <a:br>
              <a:rPr lang="en-GB" sz="2600" dirty="0" smtClean="0">
                <a:solidFill>
                  <a:schemeClr val="accent2"/>
                </a:solidFill>
              </a:rPr>
            </a:br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 smtClean="0"/>
              <a:t>Model estimation or inversion</a:t>
            </a:r>
          </a:p>
          <a:p>
            <a:pPr lvl="1"/>
            <a:r>
              <a:rPr lang="en-GB" sz="2600" dirty="0">
                <a:solidFill>
                  <a:schemeClr val="accent2"/>
                </a:solidFill>
              </a:rPr>
              <a:t>m</a:t>
            </a:r>
            <a:r>
              <a:rPr lang="en-GB" sz="2600" dirty="0" smtClean="0">
                <a:solidFill>
                  <a:schemeClr val="accent2"/>
                </a:solidFill>
              </a:rPr>
              <a:t>odel inversion (fitting the data to the model)</a:t>
            </a:r>
          </a:p>
          <a:p>
            <a:pPr lvl="1"/>
            <a:r>
              <a:rPr lang="en-GB" sz="2600" dirty="0" smtClean="0">
                <a:solidFill>
                  <a:schemeClr val="accent2"/>
                </a:solidFill>
              </a:rPr>
              <a:t>parameter inference (making sense of connectivity)</a:t>
            </a:r>
            <a:endParaRPr lang="en-GB" sz="2600" dirty="0">
              <a:solidFill>
                <a:schemeClr val="accent2"/>
              </a:solidFill>
            </a:endParaRPr>
          </a:p>
          <a:p>
            <a:pPr lvl="1"/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/>
              <a:t>Preparing data and an example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26193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1239" y="1679322"/>
            <a:ext cx="4431001" cy="2253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DCM model inversion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5" descr="http://www.carl-olsson.com/wp-content/uploads/2012/08/siemens-magnetom-trio-a-tim-system-3-t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7326"/>
          <a:stretch/>
        </p:blipFill>
        <p:spPr bwMode="auto">
          <a:xfrm>
            <a:off x="7279580" y="2072912"/>
            <a:ext cx="1417562" cy="136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76256" y="151004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Observations (y)</a:t>
            </a:r>
            <a:endParaRPr lang="en-GB" sz="16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747701" y="2849125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142861" y="1340768"/>
            <a:ext cx="2337751" cy="2304256"/>
            <a:chOff x="2142861" y="1340768"/>
            <a:chExt cx="2337751" cy="2304256"/>
          </a:xfrm>
        </p:grpSpPr>
        <p:sp>
          <p:nvSpPr>
            <p:cNvPr id="17" name="TextBox 16"/>
            <p:cNvSpPr txBox="1"/>
            <p:nvPr/>
          </p:nvSpPr>
          <p:spPr>
            <a:xfrm>
              <a:off x="2142861" y="1340768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Neural Model</a:t>
              </a:r>
              <a:endParaRPr lang="en-GB" sz="1600" dirty="0"/>
            </a:p>
          </p:txBody>
        </p:sp>
        <p:pic>
          <p:nvPicPr>
            <p:cNvPr id="17410" name="Picture 2" descr="D:\Documents\teaching\spm course\effective_con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313" y="1833609"/>
              <a:ext cx="1780849" cy="1811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63493" y="1328970"/>
            <a:ext cx="2570523" cy="2414499"/>
            <a:chOff x="4263493" y="1328970"/>
            <a:chExt cx="2570523" cy="2414499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263493" y="2891613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 descr="Full-size image (96 K)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5"/>
            <a:stretch/>
          </p:blipFill>
          <p:spPr bwMode="auto">
            <a:xfrm>
              <a:off x="4809205" y="1848599"/>
              <a:ext cx="1711872" cy="1894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496265" y="1328970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Observation Model</a:t>
              </a:r>
              <a:endParaRPr lang="en-GB" sz="1600" dirty="0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1730193" y="2924944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6064" y="2579420"/>
            <a:ext cx="2411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b="1" dirty="0" smtClean="0"/>
              <a:t>θ</a:t>
            </a:r>
            <a:r>
              <a:rPr lang="en-GB" sz="4800" b="1" baseline="30000" dirty="0" smtClean="0"/>
              <a:t>n </a:t>
            </a:r>
          </a:p>
          <a:p>
            <a:r>
              <a:rPr lang="en-GB" sz="3200" dirty="0" smtClean="0"/>
              <a:t>(</a:t>
            </a:r>
            <a:r>
              <a:rPr lang="en-GB" sz="2400" dirty="0" smtClean="0"/>
              <a:t>and</a:t>
            </a:r>
            <a:r>
              <a:rPr lang="en-GB" sz="3200" dirty="0" smtClean="0"/>
              <a:t> </a:t>
            </a:r>
            <a:r>
              <a:rPr lang="el-GR" sz="3200" dirty="0" smtClean="0"/>
              <a:t>θ</a:t>
            </a:r>
            <a:r>
              <a:rPr lang="en-GB" sz="3200" baseline="30000" dirty="0" smtClean="0"/>
              <a:t>h</a:t>
            </a:r>
            <a:r>
              <a:rPr lang="en-GB" sz="3600" dirty="0" smtClean="0"/>
              <a:t>)</a:t>
            </a:r>
            <a:r>
              <a:rPr lang="en-GB" sz="4800" dirty="0" smtClean="0"/>
              <a:t> 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4293096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θ</a:t>
            </a:r>
            <a:r>
              <a:rPr lang="en-GB" sz="2800" b="1" baseline="30000" dirty="0" smtClean="0"/>
              <a:t>n</a:t>
            </a:r>
            <a:r>
              <a:rPr lang="en-GB" b="1" baseline="30000" dirty="0" smtClean="0"/>
              <a:t> </a:t>
            </a:r>
            <a:r>
              <a:rPr lang="en-GB" dirty="0" smtClean="0"/>
              <a:t>are</a:t>
            </a:r>
            <a:r>
              <a:rPr lang="en-GB" b="1" dirty="0" smtClean="0"/>
              <a:t> </a:t>
            </a:r>
            <a:r>
              <a:rPr lang="en-GB" dirty="0" smtClean="0"/>
              <a:t>the</a:t>
            </a:r>
            <a:r>
              <a:rPr lang="en-GB" b="1" dirty="0" smtClean="0"/>
              <a:t> </a:t>
            </a:r>
            <a:r>
              <a:rPr lang="en-GB" dirty="0" smtClean="0"/>
              <a:t>interesting</a:t>
            </a:r>
            <a:r>
              <a:rPr lang="en-GB" b="1" dirty="0" smtClean="0"/>
              <a:t> </a:t>
            </a:r>
            <a:r>
              <a:rPr lang="en-US" dirty="0" smtClean="0"/>
              <a:t>connectivity parameters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6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86506" y="-27384"/>
            <a:ext cx="8489950" cy="1296988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Bayesian inference and model estimation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504" y="3573463"/>
            <a:ext cx="3528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Calibri" charset="0"/>
                <a:cs typeface="Calibri" charset="0"/>
              </a:rPr>
              <a:t>p(parameters </a:t>
            </a:r>
            <a:r>
              <a:rPr lang="en-US" b="1" dirty="0" err="1">
                <a:latin typeface="Calibri" charset="0"/>
                <a:cs typeface="Calibri" charset="0"/>
              </a:rPr>
              <a:t>θ</a:t>
            </a:r>
            <a:r>
              <a:rPr lang="en-US" b="1" baseline="30000" dirty="0" err="1">
                <a:latin typeface="Calibri" charset="0"/>
                <a:cs typeface="Calibri" charset="0"/>
              </a:rPr>
              <a:t>n</a:t>
            </a:r>
            <a:r>
              <a:rPr lang="en-US" dirty="0" err="1">
                <a:latin typeface="Calibri" charset="0"/>
                <a:cs typeface="Calibri" charset="0"/>
              </a:rPr>
              <a:t>θ</a:t>
            </a:r>
            <a:r>
              <a:rPr lang="en-US" baseline="30000" dirty="0" err="1">
                <a:latin typeface="Calibri" charset="0"/>
                <a:cs typeface="Calibri" charset="0"/>
              </a:rPr>
              <a:t>h</a:t>
            </a:r>
            <a:r>
              <a:rPr lang="en-US" b="1" dirty="0" smtClean="0">
                <a:latin typeface="Calibri" charset="0"/>
                <a:cs typeface="Calibri" charset="0"/>
              </a:rPr>
              <a:t>| </a:t>
            </a:r>
            <a:r>
              <a:rPr lang="en-US" sz="2000" dirty="0" smtClean="0">
                <a:latin typeface="Calibri" charset="0"/>
                <a:cs typeface="Calibri" charset="0"/>
              </a:rPr>
              <a:t>data </a:t>
            </a:r>
            <a:r>
              <a:rPr lang="en-US" b="1" dirty="0">
                <a:latin typeface="Calibri" charset="0"/>
                <a:cs typeface="Calibri" charset="0"/>
              </a:rPr>
              <a:t>y</a:t>
            </a:r>
            <a:r>
              <a:rPr lang="en-US" sz="2000" dirty="0" smtClean="0">
                <a:latin typeface="Calibri" charset="0"/>
                <a:cs typeface="Calibri" charset="0"/>
              </a:rPr>
              <a:t>)  ≈ </a:t>
            </a:r>
            <a:endParaRPr lang="en-US" sz="2000" dirty="0">
              <a:latin typeface="Calibri" charset="0"/>
              <a:cs typeface="Calibri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02485" y="3573016"/>
            <a:ext cx="6122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Calibri" charset="0"/>
                <a:cs typeface="Calibri" charset="0"/>
              </a:rPr>
              <a:t>p(data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b="1" dirty="0" smtClean="0">
                <a:latin typeface="Calibri" charset="0"/>
                <a:cs typeface="Calibri" charset="0"/>
              </a:rPr>
              <a:t>y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sz="2000" b="1" dirty="0">
                <a:latin typeface="Calibri" charset="0"/>
                <a:cs typeface="Calibri" charset="0"/>
              </a:rPr>
              <a:t>| </a:t>
            </a:r>
            <a:r>
              <a:rPr lang="en-US" sz="2000" dirty="0" smtClean="0">
                <a:latin typeface="Calibri" charset="0"/>
                <a:cs typeface="Calibri" charset="0"/>
              </a:rPr>
              <a:t>parameters </a:t>
            </a:r>
            <a:r>
              <a:rPr lang="en-US" b="1" dirty="0" err="1" smtClean="0">
                <a:latin typeface="Calibri" charset="0"/>
                <a:cs typeface="Calibri" charset="0"/>
              </a:rPr>
              <a:t>θ</a:t>
            </a:r>
            <a:r>
              <a:rPr lang="en-US" b="1" baseline="30000" dirty="0" err="1" smtClean="0">
                <a:latin typeface="Calibri" charset="0"/>
                <a:cs typeface="Calibri" charset="0"/>
              </a:rPr>
              <a:t>n</a:t>
            </a:r>
            <a:r>
              <a:rPr lang="en-US" dirty="0" err="1" smtClean="0">
                <a:latin typeface="Calibri" charset="0"/>
                <a:cs typeface="Calibri" charset="0"/>
              </a:rPr>
              <a:t>θ</a:t>
            </a:r>
            <a:r>
              <a:rPr lang="en-US" baseline="30000" dirty="0" err="1" smtClean="0">
                <a:latin typeface="Calibri" charset="0"/>
                <a:cs typeface="Calibri" charset="0"/>
              </a:rPr>
              <a:t>h</a:t>
            </a:r>
            <a:r>
              <a:rPr lang="en-US" sz="2000" dirty="0" smtClean="0">
                <a:latin typeface="Calibri" charset="0"/>
                <a:cs typeface="Calibri" charset="0"/>
              </a:rPr>
              <a:t>) </a:t>
            </a:r>
            <a:r>
              <a:rPr lang="en-US" sz="2000" dirty="0">
                <a:latin typeface="Calibri" charset="0"/>
                <a:cs typeface="Calibri" charset="0"/>
              </a:rPr>
              <a:t>* </a:t>
            </a:r>
            <a:r>
              <a:rPr lang="en-US" sz="2000" dirty="0" smtClean="0">
                <a:latin typeface="Calibri" charset="0"/>
                <a:cs typeface="Calibri" charset="0"/>
              </a:rPr>
              <a:t>p(parameters </a:t>
            </a:r>
            <a:r>
              <a:rPr lang="en-US" b="1" dirty="0" err="1">
                <a:latin typeface="Calibri" charset="0"/>
                <a:cs typeface="Calibri" charset="0"/>
              </a:rPr>
              <a:t>θ</a:t>
            </a:r>
            <a:r>
              <a:rPr lang="en-US" b="1" baseline="30000" dirty="0" err="1">
                <a:latin typeface="Calibri" charset="0"/>
                <a:cs typeface="Calibri" charset="0"/>
              </a:rPr>
              <a:t>n</a:t>
            </a:r>
            <a:r>
              <a:rPr lang="en-US" dirty="0" err="1">
                <a:latin typeface="Calibri" charset="0"/>
                <a:cs typeface="Calibri" charset="0"/>
              </a:rPr>
              <a:t>θ</a:t>
            </a:r>
            <a:r>
              <a:rPr lang="en-US" baseline="30000" dirty="0" err="1">
                <a:latin typeface="Calibri" charset="0"/>
                <a:cs typeface="Calibri" charset="0"/>
              </a:rPr>
              <a:t>h</a:t>
            </a:r>
            <a:r>
              <a:rPr lang="en-US" sz="2000" dirty="0" smtClean="0">
                <a:latin typeface="Calibri" charset="0"/>
                <a:cs typeface="Calibri" charset="0"/>
              </a:rPr>
              <a:t>)  </a:t>
            </a:r>
            <a:endParaRPr lang="en-US" sz="2000" dirty="0">
              <a:latin typeface="Calibri" charset="0"/>
              <a:cs typeface="Calibri" charset="0"/>
            </a:endParaRPr>
          </a:p>
        </p:txBody>
      </p:sp>
      <p:sp>
        <p:nvSpPr>
          <p:cNvPr id="21" name="Isosceles Triangle 1"/>
          <p:cNvSpPr/>
          <p:nvPr/>
        </p:nvSpPr>
        <p:spPr>
          <a:xfrm>
            <a:off x="-180528" y="2919561"/>
            <a:ext cx="2649537" cy="628650"/>
          </a:xfrm>
          <a:custGeom>
            <a:avLst/>
            <a:gdLst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41760 w 3915735"/>
              <a:gd name="connsiteY0" fmla="*/ 1380435 h 1380435"/>
              <a:gd name="connsiteX1" fmla="*/ 1957868 w 3915735"/>
              <a:gd name="connsiteY1" fmla="*/ 0 h 1380435"/>
              <a:gd name="connsiteX2" fmla="*/ 3873975 w 3915735"/>
              <a:gd name="connsiteY2" fmla="*/ 1380435 h 1380435"/>
              <a:gd name="connsiteX3" fmla="*/ 41760 w 3915735"/>
              <a:gd name="connsiteY3" fmla="*/ 1380435 h 1380435"/>
              <a:gd name="connsiteX0" fmla="*/ 0 w 3873975"/>
              <a:gd name="connsiteY0" fmla="*/ 1380435 h 1380435"/>
              <a:gd name="connsiteX1" fmla="*/ 1916108 w 3873975"/>
              <a:gd name="connsiteY1" fmla="*/ 0 h 1380435"/>
              <a:gd name="connsiteX2" fmla="*/ 3832215 w 3873975"/>
              <a:gd name="connsiteY2" fmla="*/ 1380435 h 1380435"/>
              <a:gd name="connsiteX3" fmla="*/ 0 w 387397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2215" h="1380435">
                <a:moveTo>
                  <a:pt x="0" y="1380435"/>
                </a:moveTo>
                <a:cubicBezTo>
                  <a:pt x="1268054" y="1380284"/>
                  <a:pt x="1277406" y="0"/>
                  <a:pt x="1916108" y="0"/>
                </a:cubicBezTo>
                <a:cubicBezTo>
                  <a:pt x="2554810" y="0"/>
                  <a:pt x="2531318" y="1369336"/>
                  <a:pt x="3832215" y="1380435"/>
                </a:cubicBezTo>
                <a:lnTo>
                  <a:pt x="0" y="1380435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2" name="Isosceles Triangle 1"/>
          <p:cNvSpPr/>
          <p:nvPr/>
        </p:nvSpPr>
        <p:spPr>
          <a:xfrm>
            <a:off x="2068959" y="2684611"/>
            <a:ext cx="1392238" cy="863600"/>
          </a:xfrm>
          <a:custGeom>
            <a:avLst/>
            <a:gdLst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41760 w 3915735"/>
              <a:gd name="connsiteY0" fmla="*/ 1380435 h 1380435"/>
              <a:gd name="connsiteX1" fmla="*/ 1957868 w 3915735"/>
              <a:gd name="connsiteY1" fmla="*/ 0 h 1380435"/>
              <a:gd name="connsiteX2" fmla="*/ 3873975 w 3915735"/>
              <a:gd name="connsiteY2" fmla="*/ 1380435 h 1380435"/>
              <a:gd name="connsiteX3" fmla="*/ 41760 w 3915735"/>
              <a:gd name="connsiteY3" fmla="*/ 1380435 h 1380435"/>
              <a:gd name="connsiteX0" fmla="*/ 0 w 3873975"/>
              <a:gd name="connsiteY0" fmla="*/ 1380435 h 1380435"/>
              <a:gd name="connsiteX1" fmla="*/ 1916108 w 3873975"/>
              <a:gd name="connsiteY1" fmla="*/ 0 h 1380435"/>
              <a:gd name="connsiteX2" fmla="*/ 3832215 w 3873975"/>
              <a:gd name="connsiteY2" fmla="*/ 1380435 h 1380435"/>
              <a:gd name="connsiteX3" fmla="*/ 0 w 387397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2215" h="1380435">
                <a:moveTo>
                  <a:pt x="0" y="1380435"/>
                </a:moveTo>
                <a:cubicBezTo>
                  <a:pt x="1268054" y="1380284"/>
                  <a:pt x="1277406" y="0"/>
                  <a:pt x="1916108" y="0"/>
                </a:cubicBezTo>
                <a:cubicBezTo>
                  <a:pt x="2554810" y="0"/>
                  <a:pt x="2531318" y="1369336"/>
                  <a:pt x="3832215" y="1380435"/>
                </a:cubicBezTo>
                <a:lnTo>
                  <a:pt x="0" y="138043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Isosceles Triangle 1"/>
          <p:cNvSpPr/>
          <p:nvPr/>
        </p:nvSpPr>
        <p:spPr>
          <a:xfrm>
            <a:off x="1518097" y="2421086"/>
            <a:ext cx="1368425" cy="1127125"/>
          </a:xfrm>
          <a:custGeom>
            <a:avLst/>
            <a:gdLst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41760 w 3915735"/>
              <a:gd name="connsiteY0" fmla="*/ 1380435 h 1380435"/>
              <a:gd name="connsiteX1" fmla="*/ 1957868 w 3915735"/>
              <a:gd name="connsiteY1" fmla="*/ 0 h 1380435"/>
              <a:gd name="connsiteX2" fmla="*/ 3873975 w 3915735"/>
              <a:gd name="connsiteY2" fmla="*/ 1380435 h 1380435"/>
              <a:gd name="connsiteX3" fmla="*/ 41760 w 3915735"/>
              <a:gd name="connsiteY3" fmla="*/ 1380435 h 1380435"/>
              <a:gd name="connsiteX0" fmla="*/ 0 w 3873975"/>
              <a:gd name="connsiteY0" fmla="*/ 1380435 h 1380435"/>
              <a:gd name="connsiteX1" fmla="*/ 1916108 w 3873975"/>
              <a:gd name="connsiteY1" fmla="*/ 0 h 1380435"/>
              <a:gd name="connsiteX2" fmla="*/ 3832215 w 3873975"/>
              <a:gd name="connsiteY2" fmla="*/ 1380435 h 1380435"/>
              <a:gd name="connsiteX3" fmla="*/ 0 w 387397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  <a:gd name="connsiteX0" fmla="*/ 0 w 3832215"/>
              <a:gd name="connsiteY0" fmla="*/ 1380435 h 1380435"/>
              <a:gd name="connsiteX1" fmla="*/ 1916108 w 3832215"/>
              <a:gd name="connsiteY1" fmla="*/ 0 h 1380435"/>
              <a:gd name="connsiteX2" fmla="*/ 3832215 w 3832215"/>
              <a:gd name="connsiteY2" fmla="*/ 1380435 h 1380435"/>
              <a:gd name="connsiteX3" fmla="*/ 0 w 3832215"/>
              <a:gd name="connsiteY3" fmla="*/ 1380435 h 13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2215" h="1380435">
                <a:moveTo>
                  <a:pt x="0" y="1380435"/>
                </a:moveTo>
                <a:cubicBezTo>
                  <a:pt x="1268054" y="1380284"/>
                  <a:pt x="1277406" y="0"/>
                  <a:pt x="1916108" y="0"/>
                </a:cubicBezTo>
                <a:cubicBezTo>
                  <a:pt x="2554810" y="0"/>
                  <a:pt x="2531318" y="1369336"/>
                  <a:pt x="3832215" y="1380435"/>
                </a:cubicBezTo>
                <a:lnTo>
                  <a:pt x="0" y="1380435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149080"/>
            <a:ext cx="283820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posterior </a:t>
            </a:r>
          </a:p>
          <a:p>
            <a:pPr algn="ctr">
              <a:defRPr/>
            </a:pPr>
            <a:r>
              <a:rPr lang="en-US" sz="1400" dirty="0" smtClean="0"/>
              <a:t>(model parameter estimates)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3968" y="4149080"/>
            <a:ext cx="18002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/>
              <a:t>likelihood</a:t>
            </a:r>
          </a:p>
          <a:p>
            <a:pPr algn="ctr">
              <a:defRPr/>
            </a:pPr>
            <a:r>
              <a:rPr lang="en-US" sz="1400" dirty="0" smtClean="0"/>
              <a:t>(new fMRI  data)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6296" y="4149080"/>
            <a:ext cx="132633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/>
              <a:t>prior</a:t>
            </a:r>
          </a:p>
          <a:p>
            <a:pPr algn="ctr">
              <a:defRPr/>
            </a:pPr>
            <a:r>
              <a:rPr lang="en-US" sz="1400" dirty="0" smtClean="0"/>
              <a:t>(knowledge)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177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5405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Priors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0473" y="1556792"/>
                <a:ext cx="7869919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All parameters have prior distributions, </a:t>
                </a:r>
                <a14:m>
                  <m:oMath xmlns=""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Between-regions neuronal coupling parameters have shrinkage priors.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Haemodynamic parameters have empirical priors.</a:t>
                </a:r>
                <a:br>
                  <a:rPr lang="en-GB" dirty="0" smtClean="0"/>
                </a:br>
                <a:endParaRPr lang="en-GB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73" y="1556792"/>
                <a:ext cx="7869919" cy="5078313"/>
              </a:xfrm>
              <a:prstGeom prst="rect">
                <a:avLst/>
              </a:prstGeom>
              <a:blipFill rotWithShape="0">
                <a:blip r:embed="rId3"/>
                <a:stretch>
                  <a:fillRect l="-542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2555875" y="3102322"/>
            <a:ext cx="3679825" cy="2774950"/>
            <a:chOff x="2555875" y="3284538"/>
            <a:chExt cx="3679825" cy="2774950"/>
          </a:xfrm>
        </p:grpSpPr>
        <p:sp>
          <p:nvSpPr>
            <p:cNvPr id="5" name="Rectangle 4"/>
            <p:cNvSpPr/>
            <p:nvPr/>
          </p:nvSpPr>
          <p:spPr>
            <a:xfrm>
              <a:off x="4594860" y="4941168"/>
              <a:ext cx="229131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55875" y="3284538"/>
              <a:ext cx="3679825" cy="276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035300" y="3494088"/>
              <a:ext cx="2852738" cy="22479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035300" y="5741988"/>
              <a:ext cx="28527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3027364" y="3685674"/>
              <a:ext cx="7936" cy="20563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035300" y="5741988"/>
              <a:ext cx="28527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3035300" y="5710238"/>
              <a:ext cx="0" cy="31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976563" y="5762625"/>
              <a:ext cx="15081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3744913" y="5710238"/>
              <a:ext cx="0" cy="31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646488" y="5762625"/>
              <a:ext cx="242888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-0.5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V="1">
              <a:off x="4460875" y="5710238"/>
              <a:ext cx="0" cy="31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4435475" y="5762625"/>
              <a:ext cx="111125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5170488" y="5710238"/>
              <a:ext cx="0" cy="31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5099050" y="5762625"/>
              <a:ext cx="203200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V="1">
              <a:off x="5888038" y="5710238"/>
              <a:ext cx="0" cy="31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5861050" y="5762625"/>
              <a:ext cx="111125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3035300" y="5741988"/>
              <a:ext cx="269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5854700" y="5741988"/>
              <a:ext cx="333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>
              <a:off x="3035300" y="5741988"/>
              <a:ext cx="28527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3035300" y="3824288"/>
              <a:ext cx="2852738" cy="1917700"/>
            </a:xfrm>
            <a:custGeom>
              <a:avLst/>
              <a:gdLst>
                <a:gd name="T0" fmla="*/ 54 w 1797"/>
                <a:gd name="T1" fmla="*/ 1208 h 1208"/>
                <a:gd name="T2" fmla="*/ 108 w 1797"/>
                <a:gd name="T3" fmla="*/ 1208 h 1208"/>
                <a:gd name="T4" fmla="*/ 166 w 1797"/>
                <a:gd name="T5" fmla="*/ 1208 h 1208"/>
                <a:gd name="T6" fmla="*/ 224 w 1797"/>
                <a:gd name="T7" fmla="*/ 1208 h 1208"/>
                <a:gd name="T8" fmla="*/ 277 w 1797"/>
                <a:gd name="T9" fmla="*/ 1208 h 1208"/>
                <a:gd name="T10" fmla="*/ 335 w 1797"/>
                <a:gd name="T11" fmla="*/ 1208 h 1208"/>
                <a:gd name="T12" fmla="*/ 393 w 1797"/>
                <a:gd name="T13" fmla="*/ 1208 h 1208"/>
                <a:gd name="T14" fmla="*/ 447 w 1797"/>
                <a:gd name="T15" fmla="*/ 1208 h 1208"/>
                <a:gd name="T16" fmla="*/ 505 w 1797"/>
                <a:gd name="T17" fmla="*/ 1208 h 1208"/>
                <a:gd name="T18" fmla="*/ 563 w 1797"/>
                <a:gd name="T19" fmla="*/ 1208 h 1208"/>
                <a:gd name="T20" fmla="*/ 617 w 1797"/>
                <a:gd name="T21" fmla="*/ 1208 h 1208"/>
                <a:gd name="T22" fmla="*/ 675 w 1797"/>
                <a:gd name="T23" fmla="*/ 1208 h 1208"/>
                <a:gd name="T24" fmla="*/ 733 w 1797"/>
                <a:gd name="T25" fmla="*/ 1208 h 1208"/>
                <a:gd name="T26" fmla="*/ 787 w 1797"/>
                <a:gd name="T27" fmla="*/ 1204 h 1208"/>
                <a:gd name="T28" fmla="*/ 845 w 1797"/>
                <a:gd name="T29" fmla="*/ 1204 h 1208"/>
                <a:gd name="T30" fmla="*/ 903 w 1797"/>
                <a:gd name="T31" fmla="*/ 8 h 1208"/>
                <a:gd name="T32" fmla="*/ 956 w 1797"/>
                <a:gd name="T33" fmla="*/ 1204 h 1208"/>
                <a:gd name="T34" fmla="*/ 1014 w 1797"/>
                <a:gd name="T35" fmla="*/ 1204 h 1208"/>
                <a:gd name="T36" fmla="*/ 1072 w 1797"/>
                <a:gd name="T37" fmla="*/ 1208 h 1208"/>
                <a:gd name="T38" fmla="*/ 1126 w 1797"/>
                <a:gd name="T39" fmla="*/ 1208 h 1208"/>
                <a:gd name="T40" fmla="*/ 1184 w 1797"/>
                <a:gd name="T41" fmla="*/ 1208 h 1208"/>
                <a:gd name="T42" fmla="*/ 1242 w 1797"/>
                <a:gd name="T43" fmla="*/ 1208 h 1208"/>
                <a:gd name="T44" fmla="*/ 1296 w 1797"/>
                <a:gd name="T45" fmla="*/ 1208 h 1208"/>
                <a:gd name="T46" fmla="*/ 1354 w 1797"/>
                <a:gd name="T47" fmla="*/ 1208 h 1208"/>
                <a:gd name="T48" fmla="*/ 1412 w 1797"/>
                <a:gd name="T49" fmla="*/ 1208 h 1208"/>
                <a:gd name="T50" fmla="*/ 1470 w 1797"/>
                <a:gd name="T51" fmla="*/ 1208 h 1208"/>
                <a:gd name="T52" fmla="*/ 1523 w 1797"/>
                <a:gd name="T53" fmla="*/ 1208 h 1208"/>
                <a:gd name="T54" fmla="*/ 1581 w 1797"/>
                <a:gd name="T55" fmla="*/ 1208 h 1208"/>
                <a:gd name="T56" fmla="*/ 1639 w 1797"/>
                <a:gd name="T57" fmla="*/ 1208 h 1208"/>
                <a:gd name="T58" fmla="*/ 1693 w 1797"/>
                <a:gd name="T59" fmla="*/ 1208 h 1208"/>
                <a:gd name="T60" fmla="*/ 1751 w 1797"/>
                <a:gd name="T61" fmla="*/ 1208 h 1208"/>
                <a:gd name="T62" fmla="*/ 1784 w 1797"/>
                <a:gd name="T63" fmla="*/ 1208 h 1208"/>
                <a:gd name="T64" fmla="*/ 1726 w 1797"/>
                <a:gd name="T65" fmla="*/ 1208 h 1208"/>
                <a:gd name="T66" fmla="*/ 1668 w 1797"/>
                <a:gd name="T67" fmla="*/ 1208 h 1208"/>
                <a:gd name="T68" fmla="*/ 1614 w 1797"/>
                <a:gd name="T69" fmla="*/ 1208 h 1208"/>
                <a:gd name="T70" fmla="*/ 1556 w 1797"/>
                <a:gd name="T71" fmla="*/ 1208 h 1208"/>
                <a:gd name="T72" fmla="*/ 1499 w 1797"/>
                <a:gd name="T73" fmla="*/ 1208 h 1208"/>
                <a:gd name="T74" fmla="*/ 1445 w 1797"/>
                <a:gd name="T75" fmla="*/ 1208 h 1208"/>
                <a:gd name="T76" fmla="*/ 1387 w 1797"/>
                <a:gd name="T77" fmla="*/ 1208 h 1208"/>
                <a:gd name="T78" fmla="*/ 1329 w 1797"/>
                <a:gd name="T79" fmla="*/ 1208 h 1208"/>
                <a:gd name="T80" fmla="*/ 1275 w 1797"/>
                <a:gd name="T81" fmla="*/ 1208 h 1208"/>
                <a:gd name="T82" fmla="*/ 1217 w 1797"/>
                <a:gd name="T83" fmla="*/ 1208 h 1208"/>
                <a:gd name="T84" fmla="*/ 1159 w 1797"/>
                <a:gd name="T85" fmla="*/ 1208 h 1208"/>
                <a:gd name="T86" fmla="*/ 1105 w 1797"/>
                <a:gd name="T87" fmla="*/ 1208 h 1208"/>
                <a:gd name="T88" fmla="*/ 1047 w 1797"/>
                <a:gd name="T89" fmla="*/ 1208 h 1208"/>
                <a:gd name="T90" fmla="*/ 989 w 1797"/>
                <a:gd name="T91" fmla="*/ 1208 h 1208"/>
                <a:gd name="T92" fmla="*/ 936 w 1797"/>
                <a:gd name="T93" fmla="*/ 1208 h 1208"/>
                <a:gd name="T94" fmla="*/ 878 w 1797"/>
                <a:gd name="T95" fmla="*/ 1208 h 1208"/>
                <a:gd name="T96" fmla="*/ 820 w 1797"/>
                <a:gd name="T97" fmla="*/ 1208 h 1208"/>
                <a:gd name="T98" fmla="*/ 766 w 1797"/>
                <a:gd name="T99" fmla="*/ 1208 h 1208"/>
                <a:gd name="T100" fmla="*/ 708 w 1797"/>
                <a:gd name="T101" fmla="*/ 1208 h 1208"/>
                <a:gd name="T102" fmla="*/ 650 w 1797"/>
                <a:gd name="T103" fmla="*/ 1208 h 1208"/>
                <a:gd name="T104" fmla="*/ 596 w 1797"/>
                <a:gd name="T105" fmla="*/ 1208 h 1208"/>
                <a:gd name="T106" fmla="*/ 538 w 1797"/>
                <a:gd name="T107" fmla="*/ 1208 h 1208"/>
                <a:gd name="T108" fmla="*/ 480 w 1797"/>
                <a:gd name="T109" fmla="*/ 1208 h 1208"/>
                <a:gd name="T110" fmla="*/ 426 w 1797"/>
                <a:gd name="T111" fmla="*/ 1208 h 1208"/>
                <a:gd name="T112" fmla="*/ 369 w 1797"/>
                <a:gd name="T113" fmla="*/ 1208 h 1208"/>
                <a:gd name="T114" fmla="*/ 311 w 1797"/>
                <a:gd name="T115" fmla="*/ 1208 h 1208"/>
                <a:gd name="T116" fmla="*/ 257 w 1797"/>
                <a:gd name="T117" fmla="*/ 1208 h 1208"/>
                <a:gd name="T118" fmla="*/ 199 w 1797"/>
                <a:gd name="T119" fmla="*/ 1208 h 1208"/>
                <a:gd name="T120" fmla="*/ 141 w 1797"/>
                <a:gd name="T121" fmla="*/ 1208 h 1208"/>
                <a:gd name="T122" fmla="*/ 87 w 1797"/>
                <a:gd name="T123" fmla="*/ 1208 h 1208"/>
                <a:gd name="T124" fmla="*/ 29 w 1797"/>
                <a:gd name="T125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97" h="1208">
                  <a:moveTo>
                    <a:pt x="0" y="1208"/>
                  </a:moveTo>
                  <a:lnTo>
                    <a:pt x="0" y="1208"/>
                  </a:lnTo>
                  <a:lnTo>
                    <a:pt x="0" y="1208"/>
                  </a:lnTo>
                  <a:lnTo>
                    <a:pt x="0" y="1208"/>
                  </a:lnTo>
                  <a:lnTo>
                    <a:pt x="0" y="1208"/>
                  </a:lnTo>
                  <a:lnTo>
                    <a:pt x="0" y="1208"/>
                  </a:lnTo>
                  <a:lnTo>
                    <a:pt x="4" y="1208"/>
                  </a:lnTo>
                  <a:lnTo>
                    <a:pt x="4" y="1208"/>
                  </a:lnTo>
                  <a:lnTo>
                    <a:pt x="4" y="1208"/>
                  </a:lnTo>
                  <a:lnTo>
                    <a:pt x="4" y="1208"/>
                  </a:lnTo>
                  <a:lnTo>
                    <a:pt x="4" y="1208"/>
                  </a:lnTo>
                  <a:lnTo>
                    <a:pt x="8" y="1208"/>
                  </a:lnTo>
                  <a:lnTo>
                    <a:pt x="8" y="1208"/>
                  </a:lnTo>
                  <a:lnTo>
                    <a:pt x="8" y="1208"/>
                  </a:lnTo>
                  <a:lnTo>
                    <a:pt x="8" y="1208"/>
                  </a:lnTo>
                  <a:lnTo>
                    <a:pt x="13" y="1208"/>
                  </a:lnTo>
                  <a:lnTo>
                    <a:pt x="13" y="1208"/>
                  </a:lnTo>
                  <a:lnTo>
                    <a:pt x="13" y="1208"/>
                  </a:lnTo>
                  <a:lnTo>
                    <a:pt x="13" y="1208"/>
                  </a:lnTo>
                  <a:lnTo>
                    <a:pt x="13" y="1208"/>
                  </a:lnTo>
                  <a:lnTo>
                    <a:pt x="17" y="1208"/>
                  </a:lnTo>
                  <a:lnTo>
                    <a:pt x="17" y="1208"/>
                  </a:lnTo>
                  <a:lnTo>
                    <a:pt x="17" y="1208"/>
                  </a:lnTo>
                  <a:lnTo>
                    <a:pt x="17" y="1208"/>
                  </a:lnTo>
                  <a:lnTo>
                    <a:pt x="17" y="1208"/>
                  </a:lnTo>
                  <a:lnTo>
                    <a:pt x="21" y="1208"/>
                  </a:lnTo>
                  <a:lnTo>
                    <a:pt x="21" y="1208"/>
                  </a:lnTo>
                  <a:lnTo>
                    <a:pt x="21" y="1208"/>
                  </a:lnTo>
                  <a:lnTo>
                    <a:pt x="21" y="1208"/>
                  </a:lnTo>
                  <a:lnTo>
                    <a:pt x="25" y="1208"/>
                  </a:lnTo>
                  <a:lnTo>
                    <a:pt x="25" y="1208"/>
                  </a:lnTo>
                  <a:lnTo>
                    <a:pt x="25" y="1208"/>
                  </a:lnTo>
                  <a:lnTo>
                    <a:pt x="25" y="1208"/>
                  </a:lnTo>
                  <a:lnTo>
                    <a:pt x="25" y="1208"/>
                  </a:lnTo>
                  <a:lnTo>
                    <a:pt x="29" y="1208"/>
                  </a:lnTo>
                  <a:lnTo>
                    <a:pt x="29" y="1208"/>
                  </a:lnTo>
                  <a:lnTo>
                    <a:pt x="29" y="1208"/>
                  </a:lnTo>
                  <a:lnTo>
                    <a:pt x="29" y="1208"/>
                  </a:lnTo>
                  <a:lnTo>
                    <a:pt x="33" y="1208"/>
                  </a:lnTo>
                  <a:lnTo>
                    <a:pt x="33" y="1208"/>
                  </a:lnTo>
                  <a:lnTo>
                    <a:pt x="33" y="1208"/>
                  </a:lnTo>
                  <a:lnTo>
                    <a:pt x="33" y="1208"/>
                  </a:lnTo>
                  <a:lnTo>
                    <a:pt x="33" y="1208"/>
                  </a:lnTo>
                  <a:lnTo>
                    <a:pt x="37" y="1208"/>
                  </a:lnTo>
                  <a:lnTo>
                    <a:pt x="37" y="1208"/>
                  </a:lnTo>
                  <a:lnTo>
                    <a:pt x="37" y="1208"/>
                  </a:lnTo>
                  <a:lnTo>
                    <a:pt x="37" y="1208"/>
                  </a:lnTo>
                  <a:lnTo>
                    <a:pt x="37" y="1208"/>
                  </a:lnTo>
                  <a:lnTo>
                    <a:pt x="42" y="1208"/>
                  </a:lnTo>
                  <a:lnTo>
                    <a:pt x="42" y="1208"/>
                  </a:lnTo>
                  <a:lnTo>
                    <a:pt x="42" y="1208"/>
                  </a:lnTo>
                  <a:lnTo>
                    <a:pt x="42" y="1208"/>
                  </a:lnTo>
                  <a:lnTo>
                    <a:pt x="46" y="1208"/>
                  </a:lnTo>
                  <a:lnTo>
                    <a:pt x="46" y="1208"/>
                  </a:lnTo>
                  <a:lnTo>
                    <a:pt x="46" y="1208"/>
                  </a:lnTo>
                  <a:lnTo>
                    <a:pt x="46" y="1208"/>
                  </a:lnTo>
                  <a:lnTo>
                    <a:pt x="46" y="1208"/>
                  </a:lnTo>
                  <a:lnTo>
                    <a:pt x="50" y="1208"/>
                  </a:lnTo>
                  <a:lnTo>
                    <a:pt x="50" y="1208"/>
                  </a:lnTo>
                  <a:lnTo>
                    <a:pt x="50" y="1208"/>
                  </a:lnTo>
                  <a:lnTo>
                    <a:pt x="50" y="1208"/>
                  </a:lnTo>
                  <a:lnTo>
                    <a:pt x="54" y="1208"/>
                  </a:lnTo>
                  <a:lnTo>
                    <a:pt x="54" y="1208"/>
                  </a:lnTo>
                  <a:lnTo>
                    <a:pt x="54" y="1208"/>
                  </a:lnTo>
                  <a:lnTo>
                    <a:pt x="54" y="1208"/>
                  </a:lnTo>
                  <a:lnTo>
                    <a:pt x="54" y="1208"/>
                  </a:lnTo>
                  <a:lnTo>
                    <a:pt x="58" y="1208"/>
                  </a:lnTo>
                  <a:lnTo>
                    <a:pt x="58" y="1208"/>
                  </a:lnTo>
                  <a:lnTo>
                    <a:pt x="58" y="1208"/>
                  </a:lnTo>
                  <a:lnTo>
                    <a:pt x="58" y="1208"/>
                  </a:lnTo>
                  <a:lnTo>
                    <a:pt x="58" y="1208"/>
                  </a:lnTo>
                  <a:lnTo>
                    <a:pt x="62" y="1208"/>
                  </a:lnTo>
                  <a:lnTo>
                    <a:pt x="62" y="1208"/>
                  </a:lnTo>
                  <a:lnTo>
                    <a:pt x="62" y="1208"/>
                  </a:lnTo>
                  <a:lnTo>
                    <a:pt x="62" y="1208"/>
                  </a:lnTo>
                  <a:lnTo>
                    <a:pt x="66" y="1208"/>
                  </a:lnTo>
                  <a:lnTo>
                    <a:pt x="66" y="1208"/>
                  </a:lnTo>
                  <a:lnTo>
                    <a:pt x="66" y="1208"/>
                  </a:lnTo>
                  <a:lnTo>
                    <a:pt x="66" y="1208"/>
                  </a:lnTo>
                  <a:lnTo>
                    <a:pt x="66" y="1208"/>
                  </a:lnTo>
                  <a:lnTo>
                    <a:pt x="71" y="1208"/>
                  </a:lnTo>
                  <a:lnTo>
                    <a:pt x="71" y="1208"/>
                  </a:lnTo>
                  <a:lnTo>
                    <a:pt x="71" y="1208"/>
                  </a:lnTo>
                  <a:lnTo>
                    <a:pt x="71" y="1208"/>
                  </a:lnTo>
                  <a:lnTo>
                    <a:pt x="75" y="1208"/>
                  </a:lnTo>
                  <a:lnTo>
                    <a:pt x="75" y="1208"/>
                  </a:lnTo>
                  <a:lnTo>
                    <a:pt x="75" y="1208"/>
                  </a:lnTo>
                  <a:lnTo>
                    <a:pt x="75" y="1208"/>
                  </a:lnTo>
                  <a:lnTo>
                    <a:pt x="75" y="1208"/>
                  </a:lnTo>
                  <a:lnTo>
                    <a:pt x="79" y="1208"/>
                  </a:lnTo>
                  <a:lnTo>
                    <a:pt x="79" y="1208"/>
                  </a:lnTo>
                  <a:lnTo>
                    <a:pt x="79" y="1208"/>
                  </a:lnTo>
                  <a:lnTo>
                    <a:pt x="79" y="1208"/>
                  </a:lnTo>
                  <a:lnTo>
                    <a:pt x="79" y="1208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87" y="1208"/>
                  </a:lnTo>
                  <a:lnTo>
                    <a:pt x="87" y="1208"/>
                  </a:lnTo>
                  <a:lnTo>
                    <a:pt x="87" y="1208"/>
                  </a:lnTo>
                  <a:lnTo>
                    <a:pt x="87" y="1208"/>
                  </a:lnTo>
                  <a:lnTo>
                    <a:pt x="87" y="1208"/>
                  </a:lnTo>
                  <a:lnTo>
                    <a:pt x="91" y="1208"/>
                  </a:lnTo>
                  <a:lnTo>
                    <a:pt x="91" y="1208"/>
                  </a:lnTo>
                  <a:lnTo>
                    <a:pt x="91" y="1208"/>
                  </a:lnTo>
                  <a:lnTo>
                    <a:pt x="91" y="1208"/>
                  </a:lnTo>
                  <a:lnTo>
                    <a:pt x="95" y="1208"/>
                  </a:lnTo>
                  <a:lnTo>
                    <a:pt x="95" y="1208"/>
                  </a:lnTo>
                  <a:lnTo>
                    <a:pt x="95" y="1208"/>
                  </a:lnTo>
                  <a:lnTo>
                    <a:pt x="95" y="1208"/>
                  </a:lnTo>
                  <a:lnTo>
                    <a:pt x="95" y="1208"/>
                  </a:lnTo>
                  <a:lnTo>
                    <a:pt x="100" y="1208"/>
                  </a:lnTo>
                  <a:lnTo>
                    <a:pt x="100" y="1208"/>
                  </a:lnTo>
                  <a:lnTo>
                    <a:pt x="100" y="1208"/>
                  </a:lnTo>
                  <a:lnTo>
                    <a:pt x="100" y="1208"/>
                  </a:lnTo>
                  <a:lnTo>
                    <a:pt x="100" y="1208"/>
                  </a:lnTo>
                  <a:lnTo>
                    <a:pt x="104" y="1208"/>
                  </a:lnTo>
                  <a:lnTo>
                    <a:pt x="104" y="1208"/>
                  </a:lnTo>
                  <a:lnTo>
                    <a:pt x="104" y="1208"/>
                  </a:lnTo>
                  <a:lnTo>
                    <a:pt x="104" y="1208"/>
                  </a:lnTo>
                  <a:lnTo>
                    <a:pt x="108" y="1208"/>
                  </a:lnTo>
                  <a:lnTo>
                    <a:pt x="108" y="1208"/>
                  </a:lnTo>
                  <a:lnTo>
                    <a:pt x="108" y="1208"/>
                  </a:lnTo>
                  <a:lnTo>
                    <a:pt x="108" y="1208"/>
                  </a:lnTo>
                  <a:lnTo>
                    <a:pt x="108" y="1208"/>
                  </a:lnTo>
                  <a:lnTo>
                    <a:pt x="112" y="1208"/>
                  </a:lnTo>
                  <a:lnTo>
                    <a:pt x="112" y="1208"/>
                  </a:lnTo>
                  <a:lnTo>
                    <a:pt x="112" y="1208"/>
                  </a:lnTo>
                  <a:lnTo>
                    <a:pt x="112" y="1208"/>
                  </a:lnTo>
                  <a:lnTo>
                    <a:pt x="112" y="1208"/>
                  </a:lnTo>
                  <a:lnTo>
                    <a:pt x="116" y="1208"/>
                  </a:lnTo>
                  <a:lnTo>
                    <a:pt x="116" y="1208"/>
                  </a:lnTo>
                  <a:lnTo>
                    <a:pt x="116" y="1208"/>
                  </a:lnTo>
                  <a:lnTo>
                    <a:pt x="116" y="1208"/>
                  </a:lnTo>
                  <a:lnTo>
                    <a:pt x="120" y="1208"/>
                  </a:lnTo>
                  <a:lnTo>
                    <a:pt x="120" y="1208"/>
                  </a:lnTo>
                  <a:lnTo>
                    <a:pt x="120" y="1208"/>
                  </a:lnTo>
                  <a:lnTo>
                    <a:pt x="120" y="1208"/>
                  </a:lnTo>
                  <a:lnTo>
                    <a:pt x="120" y="1208"/>
                  </a:lnTo>
                  <a:lnTo>
                    <a:pt x="124" y="1208"/>
                  </a:lnTo>
                  <a:lnTo>
                    <a:pt x="124" y="1208"/>
                  </a:lnTo>
                  <a:lnTo>
                    <a:pt x="124" y="1208"/>
                  </a:lnTo>
                  <a:lnTo>
                    <a:pt x="124" y="1208"/>
                  </a:lnTo>
                  <a:lnTo>
                    <a:pt x="128" y="1208"/>
                  </a:lnTo>
                  <a:lnTo>
                    <a:pt x="128" y="1208"/>
                  </a:lnTo>
                  <a:lnTo>
                    <a:pt x="128" y="1208"/>
                  </a:lnTo>
                  <a:lnTo>
                    <a:pt x="128" y="1208"/>
                  </a:lnTo>
                  <a:lnTo>
                    <a:pt x="128" y="1208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37" y="1208"/>
                  </a:lnTo>
                  <a:lnTo>
                    <a:pt x="137" y="1208"/>
                  </a:lnTo>
                  <a:lnTo>
                    <a:pt x="137" y="1208"/>
                  </a:lnTo>
                  <a:lnTo>
                    <a:pt x="137" y="1208"/>
                  </a:lnTo>
                  <a:lnTo>
                    <a:pt x="141" y="1208"/>
                  </a:lnTo>
                  <a:lnTo>
                    <a:pt x="141" y="1208"/>
                  </a:lnTo>
                  <a:lnTo>
                    <a:pt x="141" y="1208"/>
                  </a:lnTo>
                  <a:lnTo>
                    <a:pt x="141" y="1208"/>
                  </a:lnTo>
                  <a:lnTo>
                    <a:pt x="141" y="1208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53" y="1208"/>
                  </a:lnTo>
                  <a:lnTo>
                    <a:pt x="153" y="1208"/>
                  </a:lnTo>
                  <a:lnTo>
                    <a:pt x="153" y="1208"/>
                  </a:lnTo>
                  <a:lnTo>
                    <a:pt x="153" y="1208"/>
                  </a:lnTo>
                  <a:lnTo>
                    <a:pt x="153" y="1208"/>
                  </a:lnTo>
                  <a:lnTo>
                    <a:pt x="157" y="1208"/>
                  </a:lnTo>
                  <a:lnTo>
                    <a:pt x="157" y="1208"/>
                  </a:lnTo>
                  <a:lnTo>
                    <a:pt x="157" y="1208"/>
                  </a:lnTo>
                  <a:lnTo>
                    <a:pt x="157" y="1208"/>
                  </a:lnTo>
                  <a:lnTo>
                    <a:pt x="162" y="1208"/>
                  </a:lnTo>
                  <a:lnTo>
                    <a:pt x="162" y="1208"/>
                  </a:lnTo>
                  <a:lnTo>
                    <a:pt x="162" y="1208"/>
                  </a:lnTo>
                  <a:lnTo>
                    <a:pt x="162" y="1208"/>
                  </a:lnTo>
                  <a:lnTo>
                    <a:pt x="162" y="1208"/>
                  </a:lnTo>
                  <a:lnTo>
                    <a:pt x="166" y="1208"/>
                  </a:lnTo>
                  <a:lnTo>
                    <a:pt x="166" y="1208"/>
                  </a:lnTo>
                  <a:lnTo>
                    <a:pt x="166" y="1208"/>
                  </a:lnTo>
                  <a:lnTo>
                    <a:pt x="166" y="1208"/>
                  </a:lnTo>
                  <a:lnTo>
                    <a:pt x="170" y="1208"/>
                  </a:lnTo>
                  <a:lnTo>
                    <a:pt x="170" y="1208"/>
                  </a:lnTo>
                  <a:lnTo>
                    <a:pt x="170" y="1208"/>
                  </a:lnTo>
                  <a:lnTo>
                    <a:pt x="170" y="1208"/>
                  </a:lnTo>
                  <a:lnTo>
                    <a:pt x="170" y="1208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8" y="1208"/>
                  </a:lnTo>
                  <a:lnTo>
                    <a:pt x="178" y="1208"/>
                  </a:lnTo>
                  <a:lnTo>
                    <a:pt x="178" y="1208"/>
                  </a:lnTo>
                  <a:lnTo>
                    <a:pt x="178" y="1208"/>
                  </a:lnTo>
                  <a:lnTo>
                    <a:pt x="182" y="1208"/>
                  </a:lnTo>
                  <a:lnTo>
                    <a:pt x="182" y="1208"/>
                  </a:lnTo>
                  <a:lnTo>
                    <a:pt x="182" y="1208"/>
                  </a:lnTo>
                  <a:lnTo>
                    <a:pt x="182" y="1208"/>
                  </a:lnTo>
                  <a:lnTo>
                    <a:pt x="182" y="1208"/>
                  </a:lnTo>
                  <a:lnTo>
                    <a:pt x="186" y="1208"/>
                  </a:lnTo>
                  <a:lnTo>
                    <a:pt x="186" y="1208"/>
                  </a:lnTo>
                  <a:lnTo>
                    <a:pt x="186" y="1208"/>
                  </a:lnTo>
                  <a:lnTo>
                    <a:pt x="186" y="1208"/>
                  </a:lnTo>
                  <a:lnTo>
                    <a:pt x="191" y="1208"/>
                  </a:lnTo>
                  <a:lnTo>
                    <a:pt x="191" y="1208"/>
                  </a:lnTo>
                  <a:lnTo>
                    <a:pt x="191" y="1208"/>
                  </a:lnTo>
                  <a:lnTo>
                    <a:pt x="191" y="1208"/>
                  </a:lnTo>
                  <a:lnTo>
                    <a:pt x="191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203" y="1208"/>
                  </a:lnTo>
                  <a:lnTo>
                    <a:pt x="203" y="1208"/>
                  </a:lnTo>
                  <a:lnTo>
                    <a:pt x="203" y="1208"/>
                  </a:lnTo>
                  <a:lnTo>
                    <a:pt x="203" y="1208"/>
                  </a:lnTo>
                  <a:lnTo>
                    <a:pt x="203" y="1208"/>
                  </a:lnTo>
                  <a:lnTo>
                    <a:pt x="207" y="1208"/>
                  </a:lnTo>
                  <a:lnTo>
                    <a:pt x="207" y="1208"/>
                  </a:lnTo>
                  <a:lnTo>
                    <a:pt x="207" y="1208"/>
                  </a:lnTo>
                  <a:lnTo>
                    <a:pt x="207" y="1208"/>
                  </a:lnTo>
                  <a:lnTo>
                    <a:pt x="207" y="1208"/>
                  </a:lnTo>
                  <a:lnTo>
                    <a:pt x="211" y="1208"/>
                  </a:lnTo>
                  <a:lnTo>
                    <a:pt x="211" y="1208"/>
                  </a:lnTo>
                  <a:lnTo>
                    <a:pt x="211" y="1208"/>
                  </a:lnTo>
                  <a:lnTo>
                    <a:pt x="211" y="1208"/>
                  </a:lnTo>
                  <a:lnTo>
                    <a:pt x="215" y="1208"/>
                  </a:lnTo>
                  <a:lnTo>
                    <a:pt x="215" y="1208"/>
                  </a:lnTo>
                  <a:lnTo>
                    <a:pt x="215" y="1208"/>
                  </a:lnTo>
                  <a:lnTo>
                    <a:pt x="215" y="1208"/>
                  </a:lnTo>
                  <a:lnTo>
                    <a:pt x="215" y="1208"/>
                  </a:lnTo>
                  <a:lnTo>
                    <a:pt x="220" y="1208"/>
                  </a:lnTo>
                  <a:lnTo>
                    <a:pt x="220" y="1208"/>
                  </a:lnTo>
                  <a:lnTo>
                    <a:pt x="220" y="1208"/>
                  </a:lnTo>
                  <a:lnTo>
                    <a:pt x="220" y="1208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32" y="1208"/>
                  </a:lnTo>
                  <a:lnTo>
                    <a:pt x="232" y="1208"/>
                  </a:lnTo>
                  <a:lnTo>
                    <a:pt x="232" y="1208"/>
                  </a:lnTo>
                  <a:lnTo>
                    <a:pt x="232" y="1208"/>
                  </a:lnTo>
                  <a:lnTo>
                    <a:pt x="236" y="1208"/>
                  </a:lnTo>
                  <a:lnTo>
                    <a:pt x="236" y="1208"/>
                  </a:lnTo>
                  <a:lnTo>
                    <a:pt x="236" y="1208"/>
                  </a:lnTo>
                  <a:lnTo>
                    <a:pt x="236" y="1208"/>
                  </a:lnTo>
                  <a:lnTo>
                    <a:pt x="236" y="1208"/>
                  </a:lnTo>
                  <a:lnTo>
                    <a:pt x="240" y="1208"/>
                  </a:lnTo>
                  <a:lnTo>
                    <a:pt x="240" y="1208"/>
                  </a:lnTo>
                  <a:lnTo>
                    <a:pt x="240" y="1208"/>
                  </a:lnTo>
                  <a:lnTo>
                    <a:pt x="240" y="1208"/>
                  </a:lnTo>
                  <a:lnTo>
                    <a:pt x="244" y="1208"/>
                  </a:lnTo>
                  <a:lnTo>
                    <a:pt x="244" y="1208"/>
                  </a:lnTo>
                  <a:lnTo>
                    <a:pt x="244" y="1208"/>
                  </a:lnTo>
                  <a:lnTo>
                    <a:pt x="244" y="1208"/>
                  </a:lnTo>
                  <a:lnTo>
                    <a:pt x="244" y="1208"/>
                  </a:lnTo>
                  <a:lnTo>
                    <a:pt x="249" y="1208"/>
                  </a:lnTo>
                  <a:lnTo>
                    <a:pt x="249" y="1208"/>
                  </a:lnTo>
                  <a:lnTo>
                    <a:pt x="249" y="1208"/>
                  </a:lnTo>
                  <a:lnTo>
                    <a:pt x="249" y="1208"/>
                  </a:lnTo>
                  <a:lnTo>
                    <a:pt x="249" y="1208"/>
                  </a:lnTo>
                  <a:lnTo>
                    <a:pt x="253" y="1208"/>
                  </a:lnTo>
                  <a:lnTo>
                    <a:pt x="253" y="1208"/>
                  </a:lnTo>
                  <a:lnTo>
                    <a:pt x="253" y="1208"/>
                  </a:lnTo>
                  <a:lnTo>
                    <a:pt x="253" y="1208"/>
                  </a:lnTo>
                  <a:lnTo>
                    <a:pt x="257" y="1208"/>
                  </a:lnTo>
                  <a:lnTo>
                    <a:pt x="257" y="1208"/>
                  </a:lnTo>
                  <a:lnTo>
                    <a:pt x="257" y="1208"/>
                  </a:lnTo>
                  <a:lnTo>
                    <a:pt x="257" y="1208"/>
                  </a:lnTo>
                  <a:lnTo>
                    <a:pt x="257" y="1208"/>
                  </a:lnTo>
                  <a:lnTo>
                    <a:pt x="261" y="1208"/>
                  </a:lnTo>
                  <a:lnTo>
                    <a:pt x="261" y="1208"/>
                  </a:lnTo>
                  <a:lnTo>
                    <a:pt x="261" y="1208"/>
                  </a:lnTo>
                  <a:lnTo>
                    <a:pt x="261" y="1208"/>
                  </a:lnTo>
                  <a:lnTo>
                    <a:pt x="265" y="1208"/>
                  </a:lnTo>
                  <a:lnTo>
                    <a:pt x="265" y="1208"/>
                  </a:lnTo>
                  <a:lnTo>
                    <a:pt x="265" y="1208"/>
                  </a:lnTo>
                  <a:lnTo>
                    <a:pt x="265" y="1208"/>
                  </a:lnTo>
                  <a:lnTo>
                    <a:pt x="265" y="1208"/>
                  </a:lnTo>
                  <a:lnTo>
                    <a:pt x="269" y="1208"/>
                  </a:lnTo>
                  <a:lnTo>
                    <a:pt x="269" y="1208"/>
                  </a:lnTo>
                  <a:lnTo>
                    <a:pt x="269" y="1208"/>
                  </a:lnTo>
                  <a:lnTo>
                    <a:pt x="269" y="1208"/>
                  </a:lnTo>
                  <a:lnTo>
                    <a:pt x="269" y="1208"/>
                  </a:lnTo>
                  <a:lnTo>
                    <a:pt x="273" y="1208"/>
                  </a:lnTo>
                  <a:lnTo>
                    <a:pt x="273" y="1208"/>
                  </a:lnTo>
                  <a:lnTo>
                    <a:pt x="273" y="1208"/>
                  </a:lnTo>
                  <a:lnTo>
                    <a:pt x="273" y="1208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82" y="1208"/>
                  </a:lnTo>
                  <a:lnTo>
                    <a:pt x="282" y="1208"/>
                  </a:lnTo>
                  <a:lnTo>
                    <a:pt x="282" y="1208"/>
                  </a:lnTo>
                  <a:lnTo>
                    <a:pt x="282" y="1208"/>
                  </a:lnTo>
                  <a:lnTo>
                    <a:pt x="286" y="1208"/>
                  </a:lnTo>
                  <a:lnTo>
                    <a:pt x="286" y="1208"/>
                  </a:lnTo>
                  <a:lnTo>
                    <a:pt x="286" y="1208"/>
                  </a:lnTo>
                  <a:lnTo>
                    <a:pt x="286" y="1208"/>
                  </a:lnTo>
                  <a:lnTo>
                    <a:pt x="286" y="1208"/>
                  </a:lnTo>
                  <a:lnTo>
                    <a:pt x="290" y="1208"/>
                  </a:lnTo>
                  <a:lnTo>
                    <a:pt x="290" y="1208"/>
                  </a:lnTo>
                  <a:lnTo>
                    <a:pt x="290" y="1208"/>
                  </a:lnTo>
                  <a:lnTo>
                    <a:pt x="290" y="1208"/>
                  </a:lnTo>
                  <a:lnTo>
                    <a:pt x="290" y="1208"/>
                  </a:lnTo>
                  <a:lnTo>
                    <a:pt x="294" y="1208"/>
                  </a:lnTo>
                  <a:lnTo>
                    <a:pt x="294" y="1208"/>
                  </a:lnTo>
                  <a:lnTo>
                    <a:pt x="294" y="1208"/>
                  </a:lnTo>
                  <a:lnTo>
                    <a:pt x="294" y="1208"/>
                  </a:lnTo>
                  <a:lnTo>
                    <a:pt x="298" y="1208"/>
                  </a:lnTo>
                  <a:lnTo>
                    <a:pt x="298" y="1208"/>
                  </a:lnTo>
                  <a:lnTo>
                    <a:pt x="298" y="1208"/>
                  </a:lnTo>
                  <a:lnTo>
                    <a:pt x="298" y="1208"/>
                  </a:lnTo>
                  <a:lnTo>
                    <a:pt x="298" y="1208"/>
                  </a:lnTo>
                  <a:lnTo>
                    <a:pt x="302" y="1208"/>
                  </a:lnTo>
                  <a:lnTo>
                    <a:pt x="302" y="1208"/>
                  </a:lnTo>
                  <a:lnTo>
                    <a:pt x="302" y="1208"/>
                  </a:lnTo>
                  <a:lnTo>
                    <a:pt x="302" y="1208"/>
                  </a:lnTo>
                  <a:lnTo>
                    <a:pt x="302" y="1208"/>
                  </a:lnTo>
                  <a:lnTo>
                    <a:pt x="306" y="1208"/>
                  </a:lnTo>
                  <a:lnTo>
                    <a:pt x="306" y="1208"/>
                  </a:lnTo>
                  <a:lnTo>
                    <a:pt x="306" y="1208"/>
                  </a:lnTo>
                  <a:lnTo>
                    <a:pt x="306" y="1208"/>
                  </a:lnTo>
                  <a:lnTo>
                    <a:pt x="311" y="1208"/>
                  </a:lnTo>
                  <a:lnTo>
                    <a:pt x="311" y="1208"/>
                  </a:lnTo>
                  <a:lnTo>
                    <a:pt x="311" y="1208"/>
                  </a:lnTo>
                  <a:lnTo>
                    <a:pt x="311" y="1208"/>
                  </a:lnTo>
                  <a:lnTo>
                    <a:pt x="311" y="1208"/>
                  </a:lnTo>
                  <a:lnTo>
                    <a:pt x="315" y="1208"/>
                  </a:lnTo>
                  <a:lnTo>
                    <a:pt x="315" y="1208"/>
                  </a:lnTo>
                  <a:lnTo>
                    <a:pt x="315" y="1208"/>
                  </a:lnTo>
                  <a:lnTo>
                    <a:pt x="315" y="1208"/>
                  </a:lnTo>
                  <a:lnTo>
                    <a:pt x="319" y="1208"/>
                  </a:lnTo>
                  <a:lnTo>
                    <a:pt x="319" y="1208"/>
                  </a:lnTo>
                  <a:lnTo>
                    <a:pt x="319" y="1208"/>
                  </a:lnTo>
                  <a:lnTo>
                    <a:pt x="319" y="1208"/>
                  </a:lnTo>
                  <a:lnTo>
                    <a:pt x="319" y="1208"/>
                  </a:lnTo>
                  <a:lnTo>
                    <a:pt x="323" y="1208"/>
                  </a:lnTo>
                  <a:lnTo>
                    <a:pt x="323" y="1208"/>
                  </a:lnTo>
                  <a:lnTo>
                    <a:pt x="323" y="1208"/>
                  </a:lnTo>
                  <a:lnTo>
                    <a:pt x="323" y="1208"/>
                  </a:lnTo>
                  <a:lnTo>
                    <a:pt x="323" y="1208"/>
                  </a:lnTo>
                  <a:lnTo>
                    <a:pt x="327" y="1208"/>
                  </a:lnTo>
                  <a:lnTo>
                    <a:pt x="327" y="1208"/>
                  </a:lnTo>
                  <a:lnTo>
                    <a:pt x="327" y="1208"/>
                  </a:lnTo>
                  <a:lnTo>
                    <a:pt x="327" y="1208"/>
                  </a:lnTo>
                  <a:lnTo>
                    <a:pt x="331" y="1208"/>
                  </a:lnTo>
                  <a:lnTo>
                    <a:pt x="331" y="1208"/>
                  </a:lnTo>
                  <a:lnTo>
                    <a:pt x="331" y="1208"/>
                  </a:lnTo>
                  <a:lnTo>
                    <a:pt x="331" y="1208"/>
                  </a:lnTo>
                  <a:lnTo>
                    <a:pt x="331" y="1208"/>
                  </a:lnTo>
                  <a:lnTo>
                    <a:pt x="335" y="1208"/>
                  </a:lnTo>
                  <a:lnTo>
                    <a:pt x="335" y="1208"/>
                  </a:lnTo>
                  <a:lnTo>
                    <a:pt x="335" y="1208"/>
                  </a:lnTo>
                  <a:lnTo>
                    <a:pt x="335" y="1208"/>
                  </a:lnTo>
                  <a:lnTo>
                    <a:pt x="340" y="1208"/>
                  </a:lnTo>
                  <a:lnTo>
                    <a:pt x="340" y="1208"/>
                  </a:lnTo>
                  <a:lnTo>
                    <a:pt x="340" y="1208"/>
                  </a:lnTo>
                  <a:lnTo>
                    <a:pt x="340" y="1208"/>
                  </a:lnTo>
                  <a:lnTo>
                    <a:pt x="340" y="1208"/>
                  </a:lnTo>
                  <a:lnTo>
                    <a:pt x="344" y="1208"/>
                  </a:lnTo>
                  <a:lnTo>
                    <a:pt x="344" y="1208"/>
                  </a:lnTo>
                  <a:lnTo>
                    <a:pt x="344" y="1208"/>
                  </a:lnTo>
                  <a:lnTo>
                    <a:pt x="344" y="1208"/>
                  </a:lnTo>
                  <a:lnTo>
                    <a:pt x="344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52" y="1208"/>
                  </a:lnTo>
                  <a:lnTo>
                    <a:pt x="352" y="1208"/>
                  </a:lnTo>
                  <a:lnTo>
                    <a:pt x="352" y="1208"/>
                  </a:lnTo>
                  <a:lnTo>
                    <a:pt x="352" y="1208"/>
                  </a:lnTo>
                  <a:lnTo>
                    <a:pt x="352" y="1208"/>
                  </a:lnTo>
                  <a:lnTo>
                    <a:pt x="356" y="1208"/>
                  </a:lnTo>
                  <a:lnTo>
                    <a:pt x="356" y="1208"/>
                  </a:lnTo>
                  <a:lnTo>
                    <a:pt x="356" y="1208"/>
                  </a:lnTo>
                  <a:lnTo>
                    <a:pt x="356" y="1208"/>
                  </a:lnTo>
                  <a:lnTo>
                    <a:pt x="360" y="1208"/>
                  </a:lnTo>
                  <a:lnTo>
                    <a:pt x="360" y="1208"/>
                  </a:lnTo>
                  <a:lnTo>
                    <a:pt x="360" y="1208"/>
                  </a:lnTo>
                  <a:lnTo>
                    <a:pt x="360" y="1208"/>
                  </a:lnTo>
                  <a:lnTo>
                    <a:pt x="360" y="1208"/>
                  </a:lnTo>
                  <a:lnTo>
                    <a:pt x="364" y="1208"/>
                  </a:lnTo>
                  <a:lnTo>
                    <a:pt x="364" y="1208"/>
                  </a:lnTo>
                  <a:lnTo>
                    <a:pt x="364" y="1208"/>
                  </a:lnTo>
                  <a:lnTo>
                    <a:pt x="364" y="1208"/>
                  </a:lnTo>
                  <a:lnTo>
                    <a:pt x="364" y="1208"/>
                  </a:lnTo>
                  <a:lnTo>
                    <a:pt x="369" y="1208"/>
                  </a:lnTo>
                  <a:lnTo>
                    <a:pt x="369" y="1208"/>
                  </a:lnTo>
                  <a:lnTo>
                    <a:pt x="369" y="1208"/>
                  </a:lnTo>
                  <a:lnTo>
                    <a:pt x="369" y="1208"/>
                  </a:lnTo>
                  <a:lnTo>
                    <a:pt x="373" y="1208"/>
                  </a:lnTo>
                  <a:lnTo>
                    <a:pt x="373" y="1208"/>
                  </a:lnTo>
                  <a:lnTo>
                    <a:pt x="373" y="1208"/>
                  </a:lnTo>
                  <a:lnTo>
                    <a:pt x="373" y="1208"/>
                  </a:lnTo>
                  <a:lnTo>
                    <a:pt x="373" y="1208"/>
                  </a:lnTo>
                  <a:lnTo>
                    <a:pt x="377" y="1208"/>
                  </a:lnTo>
                  <a:lnTo>
                    <a:pt x="377" y="1208"/>
                  </a:lnTo>
                  <a:lnTo>
                    <a:pt x="377" y="1208"/>
                  </a:lnTo>
                  <a:lnTo>
                    <a:pt x="377" y="1208"/>
                  </a:lnTo>
                  <a:lnTo>
                    <a:pt x="381" y="1208"/>
                  </a:lnTo>
                  <a:lnTo>
                    <a:pt x="381" y="1208"/>
                  </a:lnTo>
                  <a:lnTo>
                    <a:pt x="381" y="1208"/>
                  </a:lnTo>
                  <a:lnTo>
                    <a:pt x="381" y="1208"/>
                  </a:lnTo>
                  <a:lnTo>
                    <a:pt x="381" y="1208"/>
                  </a:lnTo>
                  <a:lnTo>
                    <a:pt x="385" y="1208"/>
                  </a:lnTo>
                  <a:lnTo>
                    <a:pt x="385" y="1208"/>
                  </a:lnTo>
                  <a:lnTo>
                    <a:pt x="385" y="1208"/>
                  </a:lnTo>
                  <a:lnTo>
                    <a:pt x="385" y="1208"/>
                  </a:lnTo>
                  <a:lnTo>
                    <a:pt x="385" y="1208"/>
                  </a:lnTo>
                  <a:lnTo>
                    <a:pt x="389" y="1208"/>
                  </a:lnTo>
                  <a:lnTo>
                    <a:pt x="389" y="1208"/>
                  </a:lnTo>
                  <a:lnTo>
                    <a:pt x="389" y="1208"/>
                  </a:lnTo>
                  <a:lnTo>
                    <a:pt x="389" y="1208"/>
                  </a:lnTo>
                  <a:lnTo>
                    <a:pt x="393" y="1208"/>
                  </a:lnTo>
                  <a:lnTo>
                    <a:pt x="393" y="1208"/>
                  </a:lnTo>
                  <a:lnTo>
                    <a:pt x="393" y="1208"/>
                  </a:lnTo>
                  <a:lnTo>
                    <a:pt x="393" y="1208"/>
                  </a:lnTo>
                  <a:lnTo>
                    <a:pt x="393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402" y="1208"/>
                  </a:lnTo>
                  <a:lnTo>
                    <a:pt x="402" y="1208"/>
                  </a:lnTo>
                  <a:lnTo>
                    <a:pt x="402" y="1208"/>
                  </a:lnTo>
                  <a:lnTo>
                    <a:pt x="402" y="1208"/>
                  </a:lnTo>
                  <a:lnTo>
                    <a:pt x="406" y="1208"/>
                  </a:lnTo>
                  <a:lnTo>
                    <a:pt x="406" y="1208"/>
                  </a:lnTo>
                  <a:lnTo>
                    <a:pt x="406" y="1208"/>
                  </a:lnTo>
                  <a:lnTo>
                    <a:pt x="406" y="1208"/>
                  </a:lnTo>
                  <a:lnTo>
                    <a:pt x="406" y="1208"/>
                  </a:lnTo>
                  <a:lnTo>
                    <a:pt x="410" y="1208"/>
                  </a:lnTo>
                  <a:lnTo>
                    <a:pt x="410" y="1208"/>
                  </a:lnTo>
                  <a:lnTo>
                    <a:pt x="410" y="1208"/>
                  </a:lnTo>
                  <a:lnTo>
                    <a:pt x="410" y="1208"/>
                  </a:lnTo>
                  <a:lnTo>
                    <a:pt x="414" y="1208"/>
                  </a:lnTo>
                  <a:lnTo>
                    <a:pt x="414" y="1208"/>
                  </a:lnTo>
                  <a:lnTo>
                    <a:pt x="414" y="1208"/>
                  </a:lnTo>
                  <a:lnTo>
                    <a:pt x="414" y="1208"/>
                  </a:lnTo>
                  <a:lnTo>
                    <a:pt x="414" y="1208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26" y="1208"/>
                  </a:lnTo>
                  <a:lnTo>
                    <a:pt x="426" y="1208"/>
                  </a:lnTo>
                  <a:lnTo>
                    <a:pt x="426" y="1208"/>
                  </a:lnTo>
                  <a:lnTo>
                    <a:pt x="426" y="1208"/>
                  </a:lnTo>
                  <a:lnTo>
                    <a:pt x="426" y="1208"/>
                  </a:lnTo>
                  <a:lnTo>
                    <a:pt x="431" y="1208"/>
                  </a:lnTo>
                  <a:lnTo>
                    <a:pt x="431" y="1208"/>
                  </a:lnTo>
                  <a:lnTo>
                    <a:pt x="431" y="1208"/>
                  </a:lnTo>
                  <a:lnTo>
                    <a:pt x="431" y="1208"/>
                  </a:lnTo>
                  <a:lnTo>
                    <a:pt x="435" y="1208"/>
                  </a:lnTo>
                  <a:lnTo>
                    <a:pt x="435" y="1208"/>
                  </a:lnTo>
                  <a:lnTo>
                    <a:pt x="435" y="1208"/>
                  </a:lnTo>
                  <a:lnTo>
                    <a:pt x="435" y="1208"/>
                  </a:lnTo>
                  <a:lnTo>
                    <a:pt x="435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43" y="1208"/>
                  </a:lnTo>
                  <a:lnTo>
                    <a:pt x="443" y="1208"/>
                  </a:lnTo>
                  <a:lnTo>
                    <a:pt x="443" y="1208"/>
                  </a:lnTo>
                  <a:lnTo>
                    <a:pt x="443" y="1208"/>
                  </a:lnTo>
                  <a:lnTo>
                    <a:pt x="447" y="1208"/>
                  </a:lnTo>
                  <a:lnTo>
                    <a:pt x="447" y="1208"/>
                  </a:lnTo>
                  <a:lnTo>
                    <a:pt x="447" y="1208"/>
                  </a:lnTo>
                  <a:lnTo>
                    <a:pt x="447" y="1208"/>
                  </a:lnTo>
                  <a:lnTo>
                    <a:pt x="447" y="1208"/>
                  </a:lnTo>
                  <a:lnTo>
                    <a:pt x="451" y="1208"/>
                  </a:lnTo>
                  <a:lnTo>
                    <a:pt x="451" y="1208"/>
                  </a:lnTo>
                  <a:lnTo>
                    <a:pt x="451" y="1208"/>
                  </a:lnTo>
                  <a:lnTo>
                    <a:pt x="451" y="1208"/>
                  </a:lnTo>
                  <a:lnTo>
                    <a:pt x="455" y="1208"/>
                  </a:lnTo>
                  <a:lnTo>
                    <a:pt x="455" y="1208"/>
                  </a:lnTo>
                  <a:lnTo>
                    <a:pt x="455" y="1208"/>
                  </a:lnTo>
                  <a:lnTo>
                    <a:pt x="455" y="1208"/>
                  </a:lnTo>
                  <a:lnTo>
                    <a:pt x="455" y="1208"/>
                  </a:lnTo>
                  <a:lnTo>
                    <a:pt x="460" y="1208"/>
                  </a:lnTo>
                  <a:lnTo>
                    <a:pt x="460" y="1208"/>
                  </a:lnTo>
                  <a:lnTo>
                    <a:pt x="460" y="1208"/>
                  </a:lnTo>
                  <a:lnTo>
                    <a:pt x="460" y="1208"/>
                  </a:lnTo>
                  <a:lnTo>
                    <a:pt x="460" y="1208"/>
                  </a:lnTo>
                  <a:lnTo>
                    <a:pt x="464" y="1208"/>
                  </a:lnTo>
                  <a:lnTo>
                    <a:pt x="464" y="1208"/>
                  </a:lnTo>
                  <a:lnTo>
                    <a:pt x="464" y="1208"/>
                  </a:lnTo>
                  <a:lnTo>
                    <a:pt x="464" y="1208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472" y="1208"/>
                  </a:lnTo>
                  <a:lnTo>
                    <a:pt x="472" y="1208"/>
                  </a:lnTo>
                  <a:lnTo>
                    <a:pt x="472" y="1208"/>
                  </a:lnTo>
                  <a:lnTo>
                    <a:pt x="472" y="1208"/>
                  </a:lnTo>
                  <a:lnTo>
                    <a:pt x="476" y="1208"/>
                  </a:lnTo>
                  <a:lnTo>
                    <a:pt x="476" y="1208"/>
                  </a:lnTo>
                  <a:lnTo>
                    <a:pt x="476" y="1208"/>
                  </a:lnTo>
                  <a:lnTo>
                    <a:pt x="476" y="1208"/>
                  </a:lnTo>
                  <a:lnTo>
                    <a:pt x="476" y="1208"/>
                  </a:lnTo>
                  <a:lnTo>
                    <a:pt x="480" y="1208"/>
                  </a:lnTo>
                  <a:lnTo>
                    <a:pt x="480" y="1208"/>
                  </a:lnTo>
                  <a:lnTo>
                    <a:pt x="480" y="1208"/>
                  </a:lnTo>
                  <a:lnTo>
                    <a:pt x="480" y="1208"/>
                  </a:lnTo>
                  <a:lnTo>
                    <a:pt x="480" y="1208"/>
                  </a:lnTo>
                  <a:lnTo>
                    <a:pt x="484" y="1208"/>
                  </a:lnTo>
                  <a:lnTo>
                    <a:pt x="484" y="1208"/>
                  </a:lnTo>
                  <a:lnTo>
                    <a:pt x="484" y="1208"/>
                  </a:lnTo>
                  <a:lnTo>
                    <a:pt x="484" y="1208"/>
                  </a:lnTo>
                  <a:lnTo>
                    <a:pt x="489" y="1208"/>
                  </a:lnTo>
                  <a:lnTo>
                    <a:pt x="489" y="1208"/>
                  </a:lnTo>
                  <a:lnTo>
                    <a:pt x="489" y="1208"/>
                  </a:lnTo>
                  <a:lnTo>
                    <a:pt x="489" y="1208"/>
                  </a:lnTo>
                  <a:lnTo>
                    <a:pt x="489" y="1208"/>
                  </a:lnTo>
                  <a:lnTo>
                    <a:pt x="493" y="1208"/>
                  </a:lnTo>
                  <a:lnTo>
                    <a:pt x="493" y="1208"/>
                  </a:lnTo>
                  <a:lnTo>
                    <a:pt x="493" y="1208"/>
                  </a:lnTo>
                  <a:lnTo>
                    <a:pt x="493" y="1208"/>
                  </a:lnTo>
                  <a:lnTo>
                    <a:pt x="497" y="1208"/>
                  </a:lnTo>
                  <a:lnTo>
                    <a:pt x="497" y="1208"/>
                  </a:lnTo>
                  <a:lnTo>
                    <a:pt x="497" y="1208"/>
                  </a:lnTo>
                  <a:lnTo>
                    <a:pt x="497" y="1208"/>
                  </a:lnTo>
                  <a:lnTo>
                    <a:pt x="497" y="1208"/>
                  </a:lnTo>
                  <a:lnTo>
                    <a:pt x="501" y="1208"/>
                  </a:lnTo>
                  <a:lnTo>
                    <a:pt x="501" y="1208"/>
                  </a:lnTo>
                  <a:lnTo>
                    <a:pt x="501" y="1208"/>
                  </a:lnTo>
                  <a:lnTo>
                    <a:pt x="501" y="1208"/>
                  </a:lnTo>
                  <a:lnTo>
                    <a:pt x="501" y="1208"/>
                  </a:lnTo>
                  <a:lnTo>
                    <a:pt x="505" y="1208"/>
                  </a:lnTo>
                  <a:lnTo>
                    <a:pt x="505" y="1208"/>
                  </a:lnTo>
                  <a:lnTo>
                    <a:pt x="505" y="1208"/>
                  </a:lnTo>
                  <a:lnTo>
                    <a:pt x="505" y="1208"/>
                  </a:lnTo>
                  <a:lnTo>
                    <a:pt x="509" y="1208"/>
                  </a:lnTo>
                  <a:lnTo>
                    <a:pt x="509" y="1208"/>
                  </a:lnTo>
                  <a:lnTo>
                    <a:pt x="509" y="1208"/>
                  </a:lnTo>
                  <a:lnTo>
                    <a:pt x="509" y="1208"/>
                  </a:lnTo>
                  <a:lnTo>
                    <a:pt x="509" y="1208"/>
                  </a:lnTo>
                  <a:lnTo>
                    <a:pt x="513" y="1208"/>
                  </a:lnTo>
                  <a:lnTo>
                    <a:pt x="513" y="1208"/>
                  </a:lnTo>
                  <a:lnTo>
                    <a:pt x="513" y="1208"/>
                  </a:lnTo>
                  <a:lnTo>
                    <a:pt x="513" y="1208"/>
                  </a:lnTo>
                  <a:lnTo>
                    <a:pt x="513" y="1208"/>
                  </a:lnTo>
                  <a:lnTo>
                    <a:pt x="518" y="1208"/>
                  </a:lnTo>
                  <a:lnTo>
                    <a:pt x="518" y="1208"/>
                  </a:lnTo>
                  <a:lnTo>
                    <a:pt x="518" y="1208"/>
                  </a:lnTo>
                  <a:lnTo>
                    <a:pt x="518" y="1208"/>
                  </a:lnTo>
                  <a:lnTo>
                    <a:pt x="522" y="1208"/>
                  </a:lnTo>
                  <a:lnTo>
                    <a:pt x="522" y="1208"/>
                  </a:lnTo>
                  <a:lnTo>
                    <a:pt x="522" y="1208"/>
                  </a:lnTo>
                  <a:lnTo>
                    <a:pt x="522" y="1208"/>
                  </a:lnTo>
                  <a:lnTo>
                    <a:pt x="522" y="1208"/>
                  </a:lnTo>
                  <a:lnTo>
                    <a:pt x="526" y="1208"/>
                  </a:lnTo>
                  <a:lnTo>
                    <a:pt x="526" y="1208"/>
                  </a:lnTo>
                  <a:lnTo>
                    <a:pt x="526" y="1208"/>
                  </a:lnTo>
                  <a:lnTo>
                    <a:pt x="526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34" y="1208"/>
                  </a:lnTo>
                  <a:lnTo>
                    <a:pt x="534" y="1208"/>
                  </a:lnTo>
                  <a:lnTo>
                    <a:pt x="534" y="1208"/>
                  </a:lnTo>
                  <a:lnTo>
                    <a:pt x="534" y="1208"/>
                  </a:lnTo>
                  <a:lnTo>
                    <a:pt x="534" y="1208"/>
                  </a:lnTo>
                  <a:lnTo>
                    <a:pt x="538" y="1208"/>
                  </a:lnTo>
                  <a:lnTo>
                    <a:pt x="538" y="1208"/>
                  </a:lnTo>
                  <a:lnTo>
                    <a:pt x="538" y="1208"/>
                  </a:lnTo>
                  <a:lnTo>
                    <a:pt x="538" y="1208"/>
                  </a:lnTo>
                  <a:lnTo>
                    <a:pt x="542" y="1208"/>
                  </a:lnTo>
                  <a:lnTo>
                    <a:pt x="542" y="1208"/>
                  </a:lnTo>
                  <a:lnTo>
                    <a:pt x="542" y="1208"/>
                  </a:lnTo>
                  <a:lnTo>
                    <a:pt x="542" y="1208"/>
                  </a:lnTo>
                  <a:lnTo>
                    <a:pt x="542" y="1208"/>
                  </a:lnTo>
                  <a:lnTo>
                    <a:pt x="547" y="1208"/>
                  </a:lnTo>
                  <a:lnTo>
                    <a:pt x="547" y="1208"/>
                  </a:lnTo>
                  <a:lnTo>
                    <a:pt x="547" y="1208"/>
                  </a:lnTo>
                  <a:lnTo>
                    <a:pt x="547" y="1208"/>
                  </a:lnTo>
                  <a:lnTo>
                    <a:pt x="551" y="1208"/>
                  </a:lnTo>
                  <a:lnTo>
                    <a:pt x="551" y="1208"/>
                  </a:lnTo>
                  <a:lnTo>
                    <a:pt x="551" y="1208"/>
                  </a:lnTo>
                  <a:lnTo>
                    <a:pt x="551" y="1208"/>
                  </a:lnTo>
                  <a:lnTo>
                    <a:pt x="551" y="1208"/>
                  </a:lnTo>
                  <a:lnTo>
                    <a:pt x="555" y="1208"/>
                  </a:lnTo>
                  <a:lnTo>
                    <a:pt x="555" y="1208"/>
                  </a:lnTo>
                  <a:lnTo>
                    <a:pt x="555" y="1208"/>
                  </a:lnTo>
                  <a:lnTo>
                    <a:pt x="555" y="1208"/>
                  </a:lnTo>
                  <a:lnTo>
                    <a:pt x="555" y="1208"/>
                  </a:lnTo>
                  <a:lnTo>
                    <a:pt x="559" y="1208"/>
                  </a:lnTo>
                  <a:lnTo>
                    <a:pt x="559" y="1208"/>
                  </a:lnTo>
                  <a:lnTo>
                    <a:pt x="559" y="1208"/>
                  </a:lnTo>
                  <a:lnTo>
                    <a:pt x="559" y="1208"/>
                  </a:lnTo>
                  <a:lnTo>
                    <a:pt x="563" y="1208"/>
                  </a:lnTo>
                  <a:lnTo>
                    <a:pt x="563" y="1208"/>
                  </a:lnTo>
                  <a:lnTo>
                    <a:pt x="563" y="1208"/>
                  </a:lnTo>
                  <a:lnTo>
                    <a:pt x="563" y="1208"/>
                  </a:lnTo>
                  <a:lnTo>
                    <a:pt x="563" y="1208"/>
                  </a:lnTo>
                  <a:lnTo>
                    <a:pt x="567" y="1208"/>
                  </a:lnTo>
                  <a:lnTo>
                    <a:pt x="567" y="1208"/>
                  </a:lnTo>
                  <a:lnTo>
                    <a:pt x="567" y="1208"/>
                  </a:lnTo>
                  <a:lnTo>
                    <a:pt x="567" y="1208"/>
                  </a:lnTo>
                  <a:lnTo>
                    <a:pt x="571" y="1208"/>
                  </a:lnTo>
                  <a:lnTo>
                    <a:pt x="571" y="1208"/>
                  </a:lnTo>
                  <a:lnTo>
                    <a:pt x="571" y="1208"/>
                  </a:lnTo>
                  <a:lnTo>
                    <a:pt x="571" y="1208"/>
                  </a:lnTo>
                  <a:lnTo>
                    <a:pt x="571" y="1208"/>
                  </a:lnTo>
                  <a:lnTo>
                    <a:pt x="576" y="1208"/>
                  </a:lnTo>
                  <a:lnTo>
                    <a:pt x="576" y="1208"/>
                  </a:lnTo>
                  <a:lnTo>
                    <a:pt x="576" y="1208"/>
                  </a:lnTo>
                  <a:lnTo>
                    <a:pt x="576" y="1208"/>
                  </a:lnTo>
                  <a:lnTo>
                    <a:pt x="576" y="1208"/>
                  </a:lnTo>
                  <a:lnTo>
                    <a:pt x="580" y="1208"/>
                  </a:lnTo>
                  <a:lnTo>
                    <a:pt x="580" y="1208"/>
                  </a:lnTo>
                  <a:lnTo>
                    <a:pt x="580" y="1208"/>
                  </a:lnTo>
                  <a:lnTo>
                    <a:pt x="580" y="1208"/>
                  </a:lnTo>
                  <a:lnTo>
                    <a:pt x="584" y="1208"/>
                  </a:lnTo>
                  <a:lnTo>
                    <a:pt x="584" y="1208"/>
                  </a:lnTo>
                  <a:lnTo>
                    <a:pt x="584" y="1208"/>
                  </a:lnTo>
                  <a:lnTo>
                    <a:pt x="584" y="1208"/>
                  </a:lnTo>
                  <a:lnTo>
                    <a:pt x="584" y="1208"/>
                  </a:lnTo>
                  <a:lnTo>
                    <a:pt x="588" y="1208"/>
                  </a:lnTo>
                  <a:lnTo>
                    <a:pt x="588" y="1208"/>
                  </a:lnTo>
                  <a:lnTo>
                    <a:pt x="588" y="1208"/>
                  </a:lnTo>
                  <a:lnTo>
                    <a:pt x="588" y="1208"/>
                  </a:lnTo>
                  <a:lnTo>
                    <a:pt x="592" y="1208"/>
                  </a:lnTo>
                  <a:lnTo>
                    <a:pt x="592" y="1208"/>
                  </a:lnTo>
                  <a:lnTo>
                    <a:pt x="592" y="1208"/>
                  </a:lnTo>
                  <a:lnTo>
                    <a:pt x="592" y="1208"/>
                  </a:lnTo>
                  <a:lnTo>
                    <a:pt x="592" y="1208"/>
                  </a:lnTo>
                  <a:lnTo>
                    <a:pt x="596" y="1208"/>
                  </a:lnTo>
                  <a:lnTo>
                    <a:pt x="596" y="1208"/>
                  </a:lnTo>
                  <a:lnTo>
                    <a:pt x="596" y="1208"/>
                  </a:lnTo>
                  <a:lnTo>
                    <a:pt x="596" y="1208"/>
                  </a:lnTo>
                  <a:lnTo>
                    <a:pt x="596" y="1208"/>
                  </a:lnTo>
                  <a:lnTo>
                    <a:pt x="600" y="1208"/>
                  </a:lnTo>
                  <a:lnTo>
                    <a:pt x="600" y="1208"/>
                  </a:lnTo>
                  <a:lnTo>
                    <a:pt x="600" y="1208"/>
                  </a:lnTo>
                  <a:lnTo>
                    <a:pt x="600" y="1208"/>
                  </a:lnTo>
                  <a:lnTo>
                    <a:pt x="604" y="1208"/>
                  </a:lnTo>
                  <a:lnTo>
                    <a:pt x="604" y="1208"/>
                  </a:lnTo>
                  <a:lnTo>
                    <a:pt x="604" y="1208"/>
                  </a:lnTo>
                  <a:lnTo>
                    <a:pt x="604" y="1208"/>
                  </a:lnTo>
                  <a:lnTo>
                    <a:pt x="604" y="1208"/>
                  </a:lnTo>
                  <a:lnTo>
                    <a:pt x="609" y="1208"/>
                  </a:lnTo>
                  <a:lnTo>
                    <a:pt x="609" y="1208"/>
                  </a:lnTo>
                  <a:lnTo>
                    <a:pt x="609" y="1208"/>
                  </a:lnTo>
                  <a:lnTo>
                    <a:pt x="609" y="1208"/>
                  </a:lnTo>
                  <a:lnTo>
                    <a:pt x="609" y="1208"/>
                  </a:lnTo>
                  <a:lnTo>
                    <a:pt x="613" y="1208"/>
                  </a:lnTo>
                  <a:lnTo>
                    <a:pt x="613" y="1208"/>
                  </a:lnTo>
                  <a:lnTo>
                    <a:pt x="613" y="1208"/>
                  </a:lnTo>
                  <a:lnTo>
                    <a:pt x="613" y="1208"/>
                  </a:lnTo>
                  <a:lnTo>
                    <a:pt x="617" y="1208"/>
                  </a:lnTo>
                  <a:lnTo>
                    <a:pt x="617" y="1208"/>
                  </a:lnTo>
                  <a:lnTo>
                    <a:pt x="617" y="1208"/>
                  </a:lnTo>
                  <a:lnTo>
                    <a:pt x="617" y="1208"/>
                  </a:lnTo>
                  <a:lnTo>
                    <a:pt x="617" y="1208"/>
                  </a:lnTo>
                  <a:lnTo>
                    <a:pt x="621" y="1208"/>
                  </a:lnTo>
                  <a:lnTo>
                    <a:pt x="621" y="1208"/>
                  </a:lnTo>
                  <a:lnTo>
                    <a:pt x="621" y="1208"/>
                  </a:lnTo>
                  <a:lnTo>
                    <a:pt x="621" y="1208"/>
                  </a:lnTo>
                  <a:lnTo>
                    <a:pt x="625" y="1208"/>
                  </a:lnTo>
                  <a:lnTo>
                    <a:pt x="625" y="1208"/>
                  </a:lnTo>
                  <a:lnTo>
                    <a:pt x="625" y="1208"/>
                  </a:lnTo>
                  <a:lnTo>
                    <a:pt x="625" y="1208"/>
                  </a:lnTo>
                  <a:lnTo>
                    <a:pt x="625" y="1208"/>
                  </a:lnTo>
                  <a:lnTo>
                    <a:pt x="629" y="1208"/>
                  </a:lnTo>
                  <a:lnTo>
                    <a:pt x="629" y="1208"/>
                  </a:lnTo>
                  <a:lnTo>
                    <a:pt x="629" y="1208"/>
                  </a:lnTo>
                  <a:lnTo>
                    <a:pt x="629" y="1208"/>
                  </a:lnTo>
                  <a:lnTo>
                    <a:pt x="629" y="1208"/>
                  </a:lnTo>
                  <a:lnTo>
                    <a:pt x="633" y="1208"/>
                  </a:lnTo>
                  <a:lnTo>
                    <a:pt x="633" y="1208"/>
                  </a:lnTo>
                  <a:lnTo>
                    <a:pt x="633" y="1208"/>
                  </a:lnTo>
                  <a:lnTo>
                    <a:pt x="633" y="1208"/>
                  </a:lnTo>
                  <a:lnTo>
                    <a:pt x="638" y="1208"/>
                  </a:lnTo>
                  <a:lnTo>
                    <a:pt x="638" y="1208"/>
                  </a:lnTo>
                  <a:lnTo>
                    <a:pt x="638" y="1208"/>
                  </a:lnTo>
                  <a:lnTo>
                    <a:pt x="638" y="1208"/>
                  </a:lnTo>
                  <a:lnTo>
                    <a:pt x="638" y="1208"/>
                  </a:lnTo>
                  <a:lnTo>
                    <a:pt x="642" y="1208"/>
                  </a:lnTo>
                  <a:lnTo>
                    <a:pt x="642" y="1208"/>
                  </a:lnTo>
                  <a:lnTo>
                    <a:pt x="642" y="1208"/>
                  </a:lnTo>
                  <a:lnTo>
                    <a:pt x="642" y="1208"/>
                  </a:lnTo>
                  <a:lnTo>
                    <a:pt x="646" y="1208"/>
                  </a:lnTo>
                  <a:lnTo>
                    <a:pt x="646" y="1208"/>
                  </a:lnTo>
                  <a:lnTo>
                    <a:pt x="646" y="1208"/>
                  </a:lnTo>
                  <a:lnTo>
                    <a:pt x="646" y="1208"/>
                  </a:lnTo>
                  <a:lnTo>
                    <a:pt x="646" y="1208"/>
                  </a:lnTo>
                  <a:lnTo>
                    <a:pt x="650" y="1208"/>
                  </a:lnTo>
                  <a:lnTo>
                    <a:pt x="650" y="1208"/>
                  </a:lnTo>
                  <a:lnTo>
                    <a:pt x="650" y="1208"/>
                  </a:lnTo>
                  <a:lnTo>
                    <a:pt x="650" y="1208"/>
                  </a:lnTo>
                  <a:lnTo>
                    <a:pt x="650" y="1208"/>
                  </a:lnTo>
                  <a:lnTo>
                    <a:pt x="654" y="1208"/>
                  </a:lnTo>
                  <a:lnTo>
                    <a:pt x="654" y="1208"/>
                  </a:lnTo>
                  <a:lnTo>
                    <a:pt x="654" y="1208"/>
                  </a:lnTo>
                  <a:lnTo>
                    <a:pt x="654" y="1208"/>
                  </a:lnTo>
                  <a:lnTo>
                    <a:pt x="658" y="1208"/>
                  </a:lnTo>
                  <a:lnTo>
                    <a:pt x="658" y="1208"/>
                  </a:lnTo>
                  <a:lnTo>
                    <a:pt x="658" y="1208"/>
                  </a:lnTo>
                  <a:lnTo>
                    <a:pt x="658" y="1208"/>
                  </a:lnTo>
                  <a:lnTo>
                    <a:pt x="658" y="1208"/>
                  </a:lnTo>
                  <a:lnTo>
                    <a:pt x="662" y="1208"/>
                  </a:lnTo>
                  <a:lnTo>
                    <a:pt x="662" y="1208"/>
                  </a:lnTo>
                  <a:lnTo>
                    <a:pt x="662" y="1208"/>
                  </a:lnTo>
                  <a:lnTo>
                    <a:pt x="662" y="1208"/>
                  </a:lnTo>
                  <a:lnTo>
                    <a:pt x="667" y="1208"/>
                  </a:lnTo>
                  <a:lnTo>
                    <a:pt x="667" y="1208"/>
                  </a:lnTo>
                  <a:lnTo>
                    <a:pt x="667" y="1208"/>
                  </a:lnTo>
                  <a:lnTo>
                    <a:pt x="667" y="1208"/>
                  </a:lnTo>
                  <a:lnTo>
                    <a:pt x="667" y="1208"/>
                  </a:lnTo>
                  <a:lnTo>
                    <a:pt x="671" y="1208"/>
                  </a:lnTo>
                  <a:lnTo>
                    <a:pt x="671" y="1208"/>
                  </a:lnTo>
                  <a:lnTo>
                    <a:pt x="671" y="1208"/>
                  </a:lnTo>
                  <a:lnTo>
                    <a:pt x="671" y="1208"/>
                  </a:lnTo>
                  <a:lnTo>
                    <a:pt x="671" y="1208"/>
                  </a:lnTo>
                  <a:lnTo>
                    <a:pt x="675" y="1208"/>
                  </a:lnTo>
                  <a:lnTo>
                    <a:pt x="675" y="1208"/>
                  </a:lnTo>
                  <a:lnTo>
                    <a:pt x="675" y="1208"/>
                  </a:lnTo>
                  <a:lnTo>
                    <a:pt x="675" y="1208"/>
                  </a:lnTo>
                  <a:lnTo>
                    <a:pt x="679" y="1208"/>
                  </a:lnTo>
                  <a:lnTo>
                    <a:pt x="679" y="1208"/>
                  </a:lnTo>
                  <a:lnTo>
                    <a:pt x="679" y="1208"/>
                  </a:lnTo>
                  <a:lnTo>
                    <a:pt x="679" y="1208"/>
                  </a:lnTo>
                  <a:lnTo>
                    <a:pt x="679" y="1208"/>
                  </a:lnTo>
                  <a:lnTo>
                    <a:pt x="683" y="1208"/>
                  </a:lnTo>
                  <a:lnTo>
                    <a:pt x="683" y="1208"/>
                  </a:lnTo>
                  <a:lnTo>
                    <a:pt x="683" y="1208"/>
                  </a:lnTo>
                  <a:lnTo>
                    <a:pt x="683" y="1208"/>
                  </a:lnTo>
                  <a:lnTo>
                    <a:pt x="687" y="1208"/>
                  </a:lnTo>
                  <a:lnTo>
                    <a:pt x="687" y="1208"/>
                  </a:lnTo>
                  <a:lnTo>
                    <a:pt x="687" y="1208"/>
                  </a:lnTo>
                  <a:lnTo>
                    <a:pt x="687" y="1208"/>
                  </a:lnTo>
                  <a:lnTo>
                    <a:pt x="687" y="1208"/>
                  </a:lnTo>
                  <a:lnTo>
                    <a:pt x="691" y="1208"/>
                  </a:lnTo>
                  <a:lnTo>
                    <a:pt x="691" y="1208"/>
                  </a:lnTo>
                  <a:lnTo>
                    <a:pt x="691" y="1208"/>
                  </a:lnTo>
                  <a:lnTo>
                    <a:pt x="691" y="1208"/>
                  </a:lnTo>
                  <a:lnTo>
                    <a:pt x="691" y="1208"/>
                  </a:lnTo>
                  <a:lnTo>
                    <a:pt x="696" y="1208"/>
                  </a:lnTo>
                  <a:lnTo>
                    <a:pt x="696" y="1208"/>
                  </a:lnTo>
                  <a:lnTo>
                    <a:pt x="696" y="1208"/>
                  </a:lnTo>
                  <a:lnTo>
                    <a:pt x="696" y="1208"/>
                  </a:lnTo>
                  <a:lnTo>
                    <a:pt x="700" y="1208"/>
                  </a:lnTo>
                  <a:lnTo>
                    <a:pt x="700" y="1208"/>
                  </a:lnTo>
                  <a:lnTo>
                    <a:pt x="700" y="1208"/>
                  </a:lnTo>
                  <a:lnTo>
                    <a:pt x="700" y="1208"/>
                  </a:lnTo>
                  <a:lnTo>
                    <a:pt x="700" y="1208"/>
                  </a:lnTo>
                  <a:lnTo>
                    <a:pt x="704" y="1208"/>
                  </a:lnTo>
                  <a:lnTo>
                    <a:pt x="704" y="1208"/>
                  </a:lnTo>
                  <a:lnTo>
                    <a:pt x="704" y="1208"/>
                  </a:lnTo>
                  <a:lnTo>
                    <a:pt x="704" y="1208"/>
                  </a:lnTo>
                  <a:lnTo>
                    <a:pt x="704" y="1208"/>
                  </a:lnTo>
                  <a:lnTo>
                    <a:pt x="708" y="1208"/>
                  </a:lnTo>
                  <a:lnTo>
                    <a:pt x="708" y="1208"/>
                  </a:lnTo>
                  <a:lnTo>
                    <a:pt x="708" y="1208"/>
                  </a:lnTo>
                  <a:lnTo>
                    <a:pt x="708" y="1208"/>
                  </a:lnTo>
                  <a:lnTo>
                    <a:pt x="712" y="1208"/>
                  </a:lnTo>
                  <a:lnTo>
                    <a:pt x="712" y="1208"/>
                  </a:lnTo>
                  <a:lnTo>
                    <a:pt x="712" y="1208"/>
                  </a:lnTo>
                  <a:lnTo>
                    <a:pt x="712" y="1208"/>
                  </a:lnTo>
                  <a:lnTo>
                    <a:pt x="712" y="1208"/>
                  </a:lnTo>
                  <a:lnTo>
                    <a:pt x="716" y="1208"/>
                  </a:lnTo>
                  <a:lnTo>
                    <a:pt x="716" y="1208"/>
                  </a:lnTo>
                  <a:lnTo>
                    <a:pt x="716" y="1208"/>
                  </a:lnTo>
                  <a:lnTo>
                    <a:pt x="716" y="1208"/>
                  </a:lnTo>
                  <a:lnTo>
                    <a:pt x="720" y="1208"/>
                  </a:lnTo>
                  <a:lnTo>
                    <a:pt x="720" y="1208"/>
                  </a:lnTo>
                  <a:lnTo>
                    <a:pt x="720" y="1208"/>
                  </a:lnTo>
                  <a:lnTo>
                    <a:pt x="720" y="1208"/>
                  </a:lnTo>
                  <a:lnTo>
                    <a:pt x="720" y="1208"/>
                  </a:lnTo>
                  <a:lnTo>
                    <a:pt x="725" y="1208"/>
                  </a:lnTo>
                  <a:lnTo>
                    <a:pt x="725" y="1208"/>
                  </a:lnTo>
                  <a:lnTo>
                    <a:pt x="725" y="1208"/>
                  </a:lnTo>
                  <a:lnTo>
                    <a:pt x="725" y="1208"/>
                  </a:lnTo>
                  <a:lnTo>
                    <a:pt x="725" y="1208"/>
                  </a:lnTo>
                  <a:lnTo>
                    <a:pt x="729" y="1208"/>
                  </a:lnTo>
                  <a:lnTo>
                    <a:pt x="729" y="1208"/>
                  </a:lnTo>
                  <a:lnTo>
                    <a:pt x="729" y="1208"/>
                  </a:lnTo>
                  <a:lnTo>
                    <a:pt x="729" y="1208"/>
                  </a:lnTo>
                  <a:lnTo>
                    <a:pt x="733" y="1208"/>
                  </a:lnTo>
                  <a:lnTo>
                    <a:pt x="733" y="1208"/>
                  </a:lnTo>
                  <a:lnTo>
                    <a:pt x="733" y="1208"/>
                  </a:lnTo>
                  <a:lnTo>
                    <a:pt x="733" y="1208"/>
                  </a:lnTo>
                  <a:lnTo>
                    <a:pt x="733" y="1208"/>
                  </a:lnTo>
                  <a:lnTo>
                    <a:pt x="737" y="1208"/>
                  </a:lnTo>
                  <a:lnTo>
                    <a:pt x="737" y="1208"/>
                  </a:lnTo>
                  <a:lnTo>
                    <a:pt x="737" y="1208"/>
                  </a:lnTo>
                  <a:lnTo>
                    <a:pt x="737" y="1208"/>
                  </a:lnTo>
                  <a:lnTo>
                    <a:pt x="741" y="1208"/>
                  </a:lnTo>
                  <a:lnTo>
                    <a:pt x="741" y="1208"/>
                  </a:lnTo>
                  <a:lnTo>
                    <a:pt x="741" y="1208"/>
                  </a:lnTo>
                  <a:lnTo>
                    <a:pt x="741" y="1208"/>
                  </a:lnTo>
                  <a:lnTo>
                    <a:pt x="741" y="1208"/>
                  </a:lnTo>
                  <a:lnTo>
                    <a:pt x="745" y="1208"/>
                  </a:lnTo>
                  <a:lnTo>
                    <a:pt x="745" y="1208"/>
                  </a:lnTo>
                  <a:lnTo>
                    <a:pt x="745" y="1208"/>
                  </a:lnTo>
                  <a:lnTo>
                    <a:pt x="745" y="1208"/>
                  </a:lnTo>
                  <a:lnTo>
                    <a:pt x="745" y="1208"/>
                  </a:lnTo>
                  <a:lnTo>
                    <a:pt x="749" y="1208"/>
                  </a:lnTo>
                  <a:lnTo>
                    <a:pt x="749" y="1208"/>
                  </a:lnTo>
                  <a:lnTo>
                    <a:pt x="749" y="1208"/>
                  </a:lnTo>
                  <a:lnTo>
                    <a:pt x="749" y="1208"/>
                  </a:lnTo>
                  <a:lnTo>
                    <a:pt x="753" y="1208"/>
                  </a:lnTo>
                  <a:lnTo>
                    <a:pt x="753" y="1208"/>
                  </a:lnTo>
                  <a:lnTo>
                    <a:pt x="753" y="1208"/>
                  </a:lnTo>
                  <a:lnTo>
                    <a:pt x="753" y="1208"/>
                  </a:lnTo>
                  <a:lnTo>
                    <a:pt x="753" y="1208"/>
                  </a:lnTo>
                  <a:lnTo>
                    <a:pt x="758" y="1208"/>
                  </a:lnTo>
                  <a:lnTo>
                    <a:pt x="758" y="1208"/>
                  </a:lnTo>
                  <a:lnTo>
                    <a:pt x="758" y="1208"/>
                  </a:lnTo>
                  <a:lnTo>
                    <a:pt x="758" y="1208"/>
                  </a:lnTo>
                  <a:lnTo>
                    <a:pt x="762" y="1208"/>
                  </a:lnTo>
                  <a:lnTo>
                    <a:pt x="762" y="1208"/>
                  </a:lnTo>
                  <a:lnTo>
                    <a:pt x="762" y="1208"/>
                  </a:lnTo>
                  <a:lnTo>
                    <a:pt x="762" y="1208"/>
                  </a:lnTo>
                  <a:lnTo>
                    <a:pt x="762" y="1208"/>
                  </a:lnTo>
                  <a:lnTo>
                    <a:pt x="766" y="1208"/>
                  </a:lnTo>
                  <a:lnTo>
                    <a:pt x="766" y="1208"/>
                  </a:lnTo>
                  <a:lnTo>
                    <a:pt x="766" y="1208"/>
                  </a:lnTo>
                  <a:lnTo>
                    <a:pt x="766" y="1208"/>
                  </a:lnTo>
                  <a:lnTo>
                    <a:pt x="766" y="1208"/>
                  </a:lnTo>
                  <a:lnTo>
                    <a:pt x="770" y="1208"/>
                  </a:lnTo>
                  <a:lnTo>
                    <a:pt x="770" y="1208"/>
                  </a:lnTo>
                  <a:lnTo>
                    <a:pt x="770" y="1208"/>
                  </a:lnTo>
                  <a:lnTo>
                    <a:pt x="770" y="1208"/>
                  </a:lnTo>
                  <a:lnTo>
                    <a:pt x="774" y="1208"/>
                  </a:lnTo>
                  <a:lnTo>
                    <a:pt x="774" y="1208"/>
                  </a:lnTo>
                  <a:lnTo>
                    <a:pt x="774" y="1208"/>
                  </a:lnTo>
                  <a:lnTo>
                    <a:pt x="774" y="1208"/>
                  </a:lnTo>
                  <a:lnTo>
                    <a:pt x="774" y="1208"/>
                  </a:lnTo>
                  <a:lnTo>
                    <a:pt x="778" y="1208"/>
                  </a:lnTo>
                  <a:lnTo>
                    <a:pt x="778" y="1208"/>
                  </a:lnTo>
                  <a:lnTo>
                    <a:pt x="778" y="1208"/>
                  </a:lnTo>
                  <a:lnTo>
                    <a:pt x="778" y="1208"/>
                  </a:lnTo>
                  <a:lnTo>
                    <a:pt x="782" y="1208"/>
                  </a:lnTo>
                  <a:lnTo>
                    <a:pt x="782" y="1208"/>
                  </a:lnTo>
                  <a:lnTo>
                    <a:pt x="782" y="1208"/>
                  </a:lnTo>
                  <a:lnTo>
                    <a:pt x="782" y="1204"/>
                  </a:lnTo>
                  <a:lnTo>
                    <a:pt x="782" y="1204"/>
                  </a:lnTo>
                  <a:lnTo>
                    <a:pt x="787" y="1204"/>
                  </a:lnTo>
                  <a:lnTo>
                    <a:pt x="787" y="1204"/>
                  </a:lnTo>
                  <a:lnTo>
                    <a:pt x="787" y="1204"/>
                  </a:lnTo>
                  <a:lnTo>
                    <a:pt x="787" y="1204"/>
                  </a:lnTo>
                  <a:lnTo>
                    <a:pt x="787" y="1204"/>
                  </a:lnTo>
                  <a:lnTo>
                    <a:pt x="791" y="1204"/>
                  </a:lnTo>
                  <a:lnTo>
                    <a:pt x="791" y="1204"/>
                  </a:lnTo>
                  <a:lnTo>
                    <a:pt x="791" y="1204"/>
                  </a:lnTo>
                  <a:lnTo>
                    <a:pt x="791" y="1204"/>
                  </a:lnTo>
                  <a:lnTo>
                    <a:pt x="795" y="1204"/>
                  </a:lnTo>
                  <a:lnTo>
                    <a:pt x="795" y="1204"/>
                  </a:lnTo>
                  <a:lnTo>
                    <a:pt x="795" y="1204"/>
                  </a:lnTo>
                  <a:lnTo>
                    <a:pt x="795" y="1204"/>
                  </a:lnTo>
                  <a:lnTo>
                    <a:pt x="795" y="1204"/>
                  </a:lnTo>
                  <a:lnTo>
                    <a:pt x="799" y="1204"/>
                  </a:lnTo>
                  <a:lnTo>
                    <a:pt x="799" y="1204"/>
                  </a:lnTo>
                  <a:lnTo>
                    <a:pt x="799" y="1204"/>
                  </a:lnTo>
                  <a:lnTo>
                    <a:pt x="799" y="1204"/>
                  </a:lnTo>
                  <a:lnTo>
                    <a:pt x="799" y="1204"/>
                  </a:lnTo>
                  <a:lnTo>
                    <a:pt x="803" y="1204"/>
                  </a:lnTo>
                  <a:lnTo>
                    <a:pt x="803" y="1204"/>
                  </a:lnTo>
                  <a:lnTo>
                    <a:pt x="803" y="1204"/>
                  </a:lnTo>
                  <a:lnTo>
                    <a:pt x="803" y="1204"/>
                  </a:lnTo>
                  <a:lnTo>
                    <a:pt x="807" y="1204"/>
                  </a:lnTo>
                  <a:lnTo>
                    <a:pt x="807" y="1204"/>
                  </a:lnTo>
                  <a:lnTo>
                    <a:pt x="807" y="1204"/>
                  </a:lnTo>
                  <a:lnTo>
                    <a:pt x="807" y="1204"/>
                  </a:lnTo>
                  <a:lnTo>
                    <a:pt x="807" y="1204"/>
                  </a:lnTo>
                  <a:lnTo>
                    <a:pt x="811" y="1204"/>
                  </a:lnTo>
                  <a:lnTo>
                    <a:pt x="811" y="1204"/>
                  </a:lnTo>
                  <a:lnTo>
                    <a:pt x="811" y="1204"/>
                  </a:lnTo>
                  <a:lnTo>
                    <a:pt x="811" y="1204"/>
                  </a:lnTo>
                  <a:lnTo>
                    <a:pt x="816" y="1204"/>
                  </a:lnTo>
                  <a:lnTo>
                    <a:pt x="816" y="1204"/>
                  </a:lnTo>
                  <a:lnTo>
                    <a:pt x="816" y="1204"/>
                  </a:lnTo>
                  <a:lnTo>
                    <a:pt x="816" y="1204"/>
                  </a:lnTo>
                  <a:lnTo>
                    <a:pt x="816" y="1204"/>
                  </a:lnTo>
                  <a:lnTo>
                    <a:pt x="820" y="1204"/>
                  </a:lnTo>
                  <a:lnTo>
                    <a:pt x="820" y="1204"/>
                  </a:lnTo>
                  <a:lnTo>
                    <a:pt x="820" y="1204"/>
                  </a:lnTo>
                  <a:lnTo>
                    <a:pt x="820" y="1204"/>
                  </a:lnTo>
                  <a:lnTo>
                    <a:pt x="820" y="1204"/>
                  </a:lnTo>
                  <a:lnTo>
                    <a:pt x="824" y="1204"/>
                  </a:lnTo>
                  <a:lnTo>
                    <a:pt x="824" y="1204"/>
                  </a:lnTo>
                  <a:lnTo>
                    <a:pt x="824" y="1204"/>
                  </a:lnTo>
                  <a:lnTo>
                    <a:pt x="824" y="1204"/>
                  </a:lnTo>
                  <a:lnTo>
                    <a:pt x="828" y="1204"/>
                  </a:lnTo>
                  <a:lnTo>
                    <a:pt x="828" y="1204"/>
                  </a:lnTo>
                  <a:lnTo>
                    <a:pt x="828" y="1204"/>
                  </a:lnTo>
                  <a:lnTo>
                    <a:pt x="828" y="1204"/>
                  </a:lnTo>
                  <a:lnTo>
                    <a:pt x="828" y="1204"/>
                  </a:lnTo>
                  <a:lnTo>
                    <a:pt x="832" y="1204"/>
                  </a:lnTo>
                  <a:lnTo>
                    <a:pt x="832" y="1204"/>
                  </a:lnTo>
                  <a:lnTo>
                    <a:pt x="832" y="1204"/>
                  </a:lnTo>
                  <a:lnTo>
                    <a:pt x="832" y="1204"/>
                  </a:lnTo>
                  <a:lnTo>
                    <a:pt x="836" y="1204"/>
                  </a:lnTo>
                  <a:lnTo>
                    <a:pt x="836" y="1204"/>
                  </a:lnTo>
                  <a:lnTo>
                    <a:pt x="836" y="1204"/>
                  </a:lnTo>
                  <a:lnTo>
                    <a:pt x="836" y="1204"/>
                  </a:lnTo>
                  <a:lnTo>
                    <a:pt x="836" y="1204"/>
                  </a:lnTo>
                  <a:lnTo>
                    <a:pt x="840" y="1204"/>
                  </a:lnTo>
                  <a:lnTo>
                    <a:pt x="840" y="1204"/>
                  </a:lnTo>
                  <a:lnTo>
                    <a:pt x="840" y="1204"/>
                  </a:lnTo>
                  <a:lnTo>
                    <a:pt x="840" y="1204"/>
                  </a:lnTo>
                  <a:lnTo>
                    <a:pt x="840" y="1204"/>
                  </a:lnTo>
                  <a:lnTo>
                    <a:pt x="845" y="1204"/>
                  </a:lnTo>
                  <a:lnTo>
                    <a:pt x="845" y="1204"/>
                  </a:lnTo>
                  <a:lnTo>
                    <a:pt x="845" y="1204"/>
                  </a:lnTo>
                  <a:lnTo>
                    <a:pt x="845" y="1204"/>
                  </a:lnTo>
                  <a:lnTo>
                    <a:pt x="849" y="1204"/>
                  </a:lnTo>
                  <a:lnTo>
                    <a:pt x="849" y="1204"/>
                  </a:lnTo>
                  <a:lnTo>
                    <a:pt x="849" y="1204"/>
                  </a:lnTo>
                  <a:lnTo>
                    <a:pt x="849" y="1204"/>
                  </a:lnTo>
                  <a:lnTo>
                    <a:pt x="849" y="1204"/>
                  </a:lnTo>
                  <a:lnTo>
                    <a:pt x="853" y="1204"/>
                  </a:lnTo>
                  <a:lnTo>
                    <a:pt x="853" y="1204"/>
                  </a:lnTo>
                  <a:lnTo>
                    <a:pt x="853" y="1204"/>
                  </a:lnTo>
                  <a:lnTo>
                    <a:pt x="853" y="1204"/>
                  </a:lnTo>
                  <a:lnTo>
                    <a:pt x="857" y="1204"/>
                  </a:lnTo>
                  <a:lnTo>
                    <a:pt x="857" y="1204"/>
                  </a:lnTo>
                  <a:lnTo>
                    <a:pt x="857" y="1200"/>
                  </a:lnTo>
                  <a:lnTo>
                    <a:pt x="857" y="1200"/>
                  </a:lnTo>
                  <a:lnTo>
                    <a:pt x="857" y="1200"/>
                  </a:lnTo>
                  <a:lnTo>
                    <a:pt x="861" y="1196"/>
                  </a:lnTo>
                  <a:lnTo>
                    <a:pt x="861" y="1196"/>
                  </a:lnTo>
                  <a:lnTo>
                    <a:pt x="861" y="1192"/>
                  </a:lnTo>
                  <a:lnTo>
                    <a:pt x="861" y="1192"/>
                  </a:lnTo>
                  <a:lnTo>
                    <a:pt x="861" y="1188"/>
                  </a:lnTo>
                  <a:lnTo>
                    <a:pt x="865" y="1184"/>
                  </a:lnTo>
                  <a:lnTo>
                    <a:pt x="865" y="1180"/>
                  </a:lnTo>
                  <a:lnTo>
                    <a:pt x="865" y="1171"/>
                  </a:lnTo>
                  <a:lnTo>
                    <a:pt x="865" y="1167"/>
                  </a:lnTo>
                  <a:lnTo>
                    <a:pt x="869" y="1159"/>
                  </a:lnTo>
                  <a:lnTo>
                    <a:pt x="869" y="1151"/>
                  </a:lnTo>
                  <a:lnTo>
                    <a:pt x="869" y="1142"/>
                  </a:lnTo>
                  <a:lnTo>
                    <a:pt x="869" y="1130"/>
                  </a:lnTo>
                  <a:lnTo>
                    <a:pt x="869" y="1117"/>
                  </a:lnTo>
                  <a:lnTo>
                    <a:pt x="874" y="1105"/>
                  </a:lnTo>
                  <a:lnTo>
                    <a:pt x="874" y="1093"/>
                  </a:lnTo>
                  <a:lnTo>
                    <a:pt x="874" y="1072"/>
                  </a:lnTo>
                  <a:lnTo>
                    <a:pt x="874" y="1055"/>
                  </a:lnTo>
                  <a:lnTo>
                    <a:pt x="878" y="1035"/>
                  </a:lnTo>
                  <a:lnTo>
                    <a:pt x="878" y="1010"/>
                  </a:lnTo>
                  <a:lnTo>
                    <a:pt x="878" y="985"/>
                  </a:lnTo>
                  <a:lnTo>
                    <a:pt x="878" y="960"/>
                  </a:lnTo>
                  <a:lnTo>
                    <a:pt x="878" y="931"/>
                  </a:lnTo>
                  <a:lnTo>
                    <a:pt x="882" y="898"/>
                  </a:lnTo>
                  <a:lnTo>
                    <a:pt x="882" y="865"/>
                  </a:lnTo>
                  <a:lnTo>
                    <a:pt x="882" y="828"/>
                  </a:lnTo>
                  <a:lnTo>
                    <a:pt x="882" y="790"/>
                  </a:lnTo>
                  <a:lnTo>
                    <a:pt x="882" y="753"/>
                  </a:lnTo>
                  <a:lnTo>
                    <a:pt x="886" y="712"/>
                  </a:lnTo>
                  <a:lnTo>
                    <a:pt x="886" y="666"/>
                  </a:lnTo>
                  <a:lnTo>
                    <a:pt x="886" y="625"/>
                  </a:lnTo>
                  <a:lnTo>
                    <a:pt x="886" y="579"/>
                  </a:lnTo>
                  <a:lnTo>
                    <a:pt x="890" y="529"/>
                  </a:lnTo>
                  <a:lnTo>
                    <a:pt x="890" y="484"/>
                  </a:lnTo>
                  <a:lnTo>
                    <a:pt x="890" y="438"/>
                  </a:lnTo>
                  <a:lnTo>
                    <a:pt x="890" y="393"/>
                  </a:lnTo>
                  <a:lnTo>
                    <a:pt x="890" y="347"/>
                  </a:lnTo>
                  <a:lnTo>
                    <a:pt x="894" y="302"/>
                  </a:lnTo>
                  <a:lnTo>
                    <a:pt x="894" y="256"/>
                  </a:lnTo>
                  <a:lnTo>
                    <a:pt x="894" y="219"/>
                  </a:lnTo>
                  <a:lnTo>
                    <a:pt x="894" y="178"/>
                  </a:lnTo>
                  <a:lnTo>
                    <a:pt x="898" y="144"/>
                  </a:lnTo>
                  <a:lnTo>
                    <a:pt x="898" y="111"/>
                  </a:lnTo>
                  <a:lnTo>
                    <a:pt x="898" y="82"/>
                  </a:lnTo>
                  <a:lnTo>
                    <a:pt x="898" y="57"/>
                  </a:lnTo>
                  <a:lnTo>
                    <a:pt x="898" y="37"/>
                  </a:lnTo>
                  <a:lnTo>
                    <a:pt x="903" y="20"/>
                  </a:lnTo>
                  <a:lnTo>
                    <a:pt x="903" y="8"/>
                  </a:lnTo>
                  <a:lnTo>
                    <a:pt x="903" y="4"/>
                  </a:lnTo>
                  <a:lnTo>
                    <a:pt x="903" y="0"/>
                  </a:lnTo>
                  <a:lnTo>
                    <a:pt x="903" y="4"/>
                  </a:lnTo>
                  <a:lnTo>
                    <a:pt x="907" y="12"/>
                  </a:lnTo>
                  <a:lnTo>
                    <a:pt x="907" y="24"/>
                  </a:lnTo>
                  <a:lnTo>
                    <a:pt x="907" y="45"/>
                  </a:lnTo>
                  <a:lnTo>
                    <a:pt x="907" y="66"/>
                  </a:lnTo>
                  <a:lnTo>
                    <a:pt x="911" y="91"/>
                  </a:lnTo>
                  <a:lnTo>
                    <a:pt x="911" y="124"/>
                  </a:lnTo>
                  <a:lnTo>
                    <a:pt x="911" y="157"/>
                  </a:lnTo>
                  <a:lnTo>
                    <a:pt x="911" y="194"/>
                  </a:lnTo>
                  <a:lnTo>
                    <a:pt x="911" y="231"/>
                  </a:lnTo>
                  <a:lnTo>
                    <a:pt x="915" y="273"/>
                  </a:lnTo>
                  <a:lnTo>
                    <a:pt x="915" y="318"/>
                  </a:lnTo>
                  <a:lnTo>
                    <a:pt x="915" y="364"/>
                  </a:lnTo>
                  <a:lnTo>
                    <a:pt x="915" y="409"/>
                  </a:lnTo>
                  <a:lnTo>
                    <a:pt x="915" y="455"/>
                  </a:lnTo>
                  <a:lnTo>
                    <a:pt x="919" y="500"/>
                  </a:lnTo>
                  <a:lnTo>
                    <a:pt x="919" y="550"/>
                  </a:lnTo>
                  <a:lnTo>
                    <a:pt x="919" y="596"/>
                  </a:lnTo>
                  <a:lnTo>
                    <a:pt x="919" y="641"/>
                  </a:lnTo>
                  <a:lnTo>
                    <a:pt x="923" y="683"/>
                  </a:lnTo>
                  <a:lnTo>
                    <a:pt x="923" y="724"/>
                  </a:lnTo>
                  <a:lnTo>
                    <a:pt x="923" y="765"/>
                  </a:lnTo>
                  <a:lnTo>
                    <a:pt x="923" y="807"/>
                  </a:lnTo>
                  <a:lnTo>
                    <a:pt x="923" y="844"/>
                  </a:lnTo>
                  <a:lnTo>
                    <a:pt x="927" y="877"/>
                  </a:lnTo>
                  <a:lnTo>
                    <a:pt x="927" y="910"/>
                  </a:lnTo>
                  <a:lnTo>
                    <a:pt x="927" y="939"/>
                  </a:lnTo>
                  <a:lnTo>
                    <a:pt x="927" y="968"/>
                  </a:lnTo>
                  <a:lnTo>
                    <a:pt x="931" y="997"/>
                  </a:lnTo>
                  <a:lnTo>
                    <a:pt x="931" y="1018"/>
                  </a:lnTo>
                  <a:lnTo>
                    <a:pt x="931" y="1043"/>
                  </a:lnTo>
                  <a:lnTo>
                    <a:pt x="931" y="1064"/>
                  </a:lnTo>
                  <a:lnTo>
                    <a:pt x="931" y="1080"/>
                  </a:lnTo>
                  <a:lnTo>
                    <a:pt x="936" y="1097"/>
                  </a:lnTo>
                  <a:lnTo>
                    <a:pt x="936" y="1109"/>
                  </a:lnTo>
                  <a:lnTo>
                    <a:pt x="936" y="1126"/>
                  </a:lnTo>
                  <a:lnTo>
                    <a:pt x="936" y="1134"/>
                  </a:lnTo>
                  <a:lnTo>
                    <a:pt x="936" y="1146"/>
                  </a:lnTo>
                  <a:lnTo>
                    <a:pt x="940" y="1155"/>
                  </a:lnTo>
                  <a:lnTo>
                    <a:pt x="940" y="1163"/>
                  </a:lnTo>
                  <a:lnTo>
                    <a:pt x="940" y="1167"/>
                  </a:lnTo>
                  <a:lnTo>
                    <a:pt x="940" y="1175"/>
                  </a:lnTo>
                  <a:lnTo>
                    <a:pt x="944" y="1180"/>
                  </a:lnTo>
                  <a:lnTo>
                    <a:pt x="944" y="1184"/>
                  </a:lnTo>
                  <a:lnTo>
                    <a:pt x="944" y="1188"/>
                  </a:lnTo>
                  <a:lnTo>
                    <a:pt x="944" y="1192"/>
                  </a:lnTo>
                  <a:lnTo>
                    <a:pt x="944" y="1192"/>
                  </a:lnTo>
                  <a:lnTo>
                    <a:pt x="948" y="1196"/>
                  </a:lnTo>
                  <a:lnTo>
                    <a:pt x="948" y="1196"/>
                  </a:lnTo>
                  <a:lnTo>
                    <a:pt x="948" y="1200"/>
                  </a:lnTo>
                  <a:lnTo>
                    <a:pt x="948" y="1200"/>
                  </a:lnTo>
                  <a:lnTo>
                    <a:pt x="952" y="1200"/>
                  </a:lnTo>
                  <a:lnTo>
                    <a:pt x="952" y="1204"/>
                  </a:lnTo>
                  <a:lnTo>
                    <a:pt x="952" y="1204"/>
                  </a:lnTo>
                  <a:lnTo>
                    <a:pt x="952" y="1204"/>
                  </a:lnTo>
                  <a:lnTo>
                    <a:pt x="952" y="1204"/>
                  </a:lnTo>
                  <a:lnTo>
                    <a:pt x="956" y="1204"/>
                  </a:lnTo>
                  <a:lnTo>
                    <a:pt x="956" y="1204"/>
                  </a:lnTo>
                  <a:lnTo>
                    <a:pt x="956" y="1204"/>
                  </a:lnTo>
                  <a:lnTo>
                    <a:pt x="956" y="1204"/>
                  </a:lnTo>
                  <a:lnTo>
                    <a:pt x="956" y="1204"/>
                  </a:lnTo>
                  <a:lnTo>
                    <a:pt x="960" y="1204"/>
                  </a:lnTo>
                  <a:lnTo>
                    <a:pt x="960" y="1204"/>
                  </a:lnTo>
                  <a:lnTo>
                    <a:pt x="960" y="1204"/>
                  </a:lnTo>
                  <a:lnTo>
                    <a:pt x="960" y="1204"/>
                  </a:lnTo>
                  <a:lnTo>
                    <a:pt x="965" y="1204"/>
                  </a:lnTo>
                  <a:lnTo>
                    <a:pt x="965" y="1204"/>
                  </a:lnTo>
                  <a:lnTo>
                    <a:pt x="965" y="1204"/>
                  </a:lnTo>
                  <a:lnTo>
                    <a:pt x="965" y="1204"/>
                  </a:lnTo>
                  <a:lnTo>
                    <a:pt x="965" y="1204"/>
                  </a:lnTo>
                  <a:lnTo>
                    <a:pt x="969" y="1204"/>
                  </a:lnTo>
                  <a:lnTo>
                    <a:pt x="969" y="1204"/>
                  </a:lnTo>
                  <a:lnTo>
                    <a:pt x="969" y="1204"/>
                  </a:lnTo>
                  <a:lnTo>
                    <a:pt x="969" y="1204"/>
                  </a:lnTo>
                  <a:lnTo>
                    <a:pt x="973" y="1204"/>
                  </a:lnTo>
                  <a:lnTo>
                    <a:pt x="973" y="1204"/>
                  </a:lnTo>
                  <a:lnTo>
                    <a:pt x="973" y="1204"/>
                  </a:lnTo>
                  <a:lnTo>
                    <a:pt x="973" y="1204"/>
                  </a:lnTo>
                  <a:lnTo>
                    <a:pt x="973" y="1204"/>
                  </a:lnTo>
                  <a:lnTo>
                    <a:pt x="977" y="1204"/>
                  </a:lnTo>
                  <a:lnTo>
                    <a:pt x="977" y="1204"/>
                  </a:lnTo>
                  <a:lnTo>
                    <a:pt x="977" y="1204"/>
                  </a:lnTo>
                  <a:lnTo>
                    <a:pt x="977" y="1204"/>
                  </a:lnTo>
                  <a:lnTo>
                    <a:pt x="977" y="1204"/>
                  </a:lnTo>
                  <a:lnTo>
                    <a:pt x="981" y="1204"/>
                  </a:lnTo>
                  <a:lnTo>
                    <a:pt x="981" y="1204"/>
                  </a:lnTo>
                  <a:lnTo>
                    <a:pt x="981" y="1204"/>
                  </a:lnTo>
                  <a:lnTo>
                    <a:pt x="981" y="1204"/>
                  </a:lnTo>
                  <a:lnTo>
                    <a:pt x="985" y="1204"/>
                  </a:lnTo>
                  <a:lnTo>
                    <a:pt x="985" y="1204"/>
                  </a:lnTo>
                  <a:lnTo>
                    <a:pt x="985" y="1204"/>
                  </a:lnTo>
                  <a:lnTo>
                    <a:pt x="985" y="1204"/>
                  </a:lnTo>
                  <a:lnTo>
                    <a:pt x="985" y="1204"/>
                  </a:lnTo>
                  <a:lnTo>
                    <a:pt x="989" y="1204"/>
                  </a:lnTo>
                  <a:lnTo>
                    <a:pt x="989" y="1204"/>
                  </a:lnTo>
                  <a:lnTo>
                    <a:pt x="989" y="1204"/>
                  </a:lnTo>
                  <a:lnTo>
                    <a:pt x="989" y="1204"/>
                  </a:lnTo>
                  <a:lnTo>
                    <a:pt x="994" y="1204"/>
                  </a:lnTo>
                  <a:lnTo>
                    <a:pt x="994" y="1204"/>
                  </a:lnTo>
                  <a:lnTo>
                    <a:pt x="994" y="1204"/>
                  </a:lnTo>
                  <a:lnTo>
                    <a:pt x="994" y="1204"/>
                  </a:lnTo>
                  <a:lnTo>
                    <a:pt x="994" y="1204"/>
                  </a:lnTo>
                  <a:lnTo>
                    <a:pt x="998" y="1204"/>
                  </a:lnTo>
                  <a:lnTo>
                    <a:pt x="998" y="1204"/>
                  </a:lnTo>
                  <a:lnTo>
                    <a:pt x="998" y="1204"/>
                  </a:lnTo>
                  <a:lnTo>
                    <a:pt x="998" y="1204"/>
                  </a:lnTo>
                  <a:lnTo>
                    <a:pt x="998" y="1204"/>
                  </a:lnTo>
                  <a:lnTo>
                    <a:pt x="1002" y="1204"/>
                  </a:lnTo>
                  <a:lnTo>
                    <a:pt x="1002" y="1204"/>
                  </a:lnTo>
                  <a:lnTo>
                    <a:pt x="1002" y="1204"/>
                  </a:lnTo>
                  <a:lnTo>
                    <a:pt x="1002" y="1204"/>
                  </a:lnTo>
                  <a:lnTo>
                    <a:pt x="1006" y="1204"/>
                  </a:lnTo>
                  <a:lnTo>
                    <a:pt x="1006" y="1204"/>
                  </a:lnTo>
                  <a:lnTo>
                    <a:pt x="1006" y="1204"/>
                  </a:lnTo>
                  <a:lnTo>
                    <a:pt x="1006" y="1204"/>
                  </a:lnTo>
                  <a:lnTo>
                    <a:pt x="1006" y="1204"/>
                  </a:lnTo>
                  <a:lnTo>
                    <a:pt x="1010" y="1204"/>
                  </a:lnTo>
                  <a:lnTo>
                    <a:pt x="1010" y="1204"/>
                  </a:lnTo>
                  <a:lnTo>
                    <a:pt x="1010" y="1204"/>
                  </a:lnTo>
                  <a:lnTo>
                    <a:pt x="1010" y="1204"/>
                  </a:lnTo>
                  <a:lnTo>
                    <a:pt x="1010" y="1204"/>
                  </a:lnTo>
                  <a:lnTo>
                    <a:pt x="1014" y="1204"/>
                  </a:lnTo>
                  <a:lnTo>
                    <a:pt x="1014" y="1204"/>
                  </a:lnTo>
                  <a:lnTo>
                    <a:pt x="1014" y="1204"/>
                  </a:lnTo>
                  <a:lnTo>
                    <a:pt x="1014" y="1204"/>
                  </a:lnTo>
                  <a:lnTo>
                    <a:pt x="1018" y="1204"/>
                  </a:lnTo>
                  <a:lnTo>
                    <a:pt x="1018" y="1204"/>
                  </a:lnTo>
                  <a:lnTo>
                    <a:pt x="1018" y="1204"/>
                  </a:lnTo>
                  <a:lnTo>
                    <a:pt x="1018" y="1204"/>
                  </a:lnTo>
                  <a:lnTo>
                    <a:pt x="1018" y="1204"/>
                  </a:lnTo>
                  <a:lnTo>
                    <a:pt x="1023" y="1204"/>
                  </a:lnTo>
                  <a:lnTo>
                    <a:pt x="1023" y="1204"/>
                  </a:lnTo>
                  <a:lnTo>
                    <a:pt x="1023" y="1204"/>
                  </a:lnTo>
                  <a:lnTo>
                    <a:pt x="1023" y="1208"/>
                  </a:lnTo>
                  <a:lnTo>
                    <a:pt x="1027" y="1208"/>
                  </a:lnTo>
                  <a:lnTo>
                    <a:pt x="1027" y="1208"/>
                  </a:lnTo>
                  <a:lnTo>
                    <a:pt x="1027" y="1208"/>
                  </a:lnTo>
                  <a:lnTo>
                    <a:pt x="1027" y="1208"/>
                  </a:lnTo>
                  <a:lnTo>
                    <a:pt x="1027" y="1208"/>
                  </a:lnTo>
                  <a:lnTo>
                    <a:pt x="1031" y="1208"/>
                  </a:lnTo>
                  <a:lnTo>
                    <a:pt x="1031" y="1208"/>
                  </a:lnTo>
                  <a:lnTo>
                    <a:pt x="1031" y="1208"/>
                  </a:lnTo>
                  <a:lnTo>
                    <a:pt x="1031" y="1208"/>
                  </a:lnTo>
                  <a:lnTo>
                    <a:pt x="1031" y="1208"/>
                  </a:lnTo>
                  <a:lnTo>
                    <a:pt x="1035" y="1208"/>
                  </a:lnTo>
                  <a:lnTo>
                    <a:pt x="1035" y="1208"/>
                  </a:lnTo>
                  <a:lnTo>
                    <a:pt x="1035" y="1208"/>
                  </a:lnTo>
                  <a:lnTo>
                    <a:pt x="1035" y="1208"/>
                  </a:lnTo>
                  <a:lnTo>
                    <a:pt x="1039" y="1208"/>
                  </a:lnTo>
                  <a:lnTo>
                    <a:pt x="1039" y="1208"/>
                  </a:lnTo>
                  <a:lnTo>
                    <a:pt x="1039" y="1208"/>
                  </a:lnTo>
                  <a:lnTo>
                    <a:pt x="1039" y="1208"/>
                  </a:lnTo>
                  <a:lnTo>
                    <a:pt x="1039" y="1208"/>
                  </a:lnTo>
                  <a:lnTo>
                    <a:pt x="1043" y="1208"/>
                  </a:lnTo>
                  <a:lnTo>
                    <a:pt x="1043" y="1208"/>
                  </a:lnTo>
                  <a:lnTo>
                    <a:pt x="1043" y="1208"/>
                  </a:lnTo>
                  <a:lnTo>
                    <a:pt x="1043" y="1208"/>
                  </a:lnTo>
                  <a:lnTo>
                    <a:pt x="1047" y="1208"/>
                  </a:lnTo>
                  <a:lnTo>
                    <a:pt x="1047" y="1208"/>
                  </a:lnTo>
                  <a:lnTo>
                    <a:pt x="1047" y="1208"/>
                  </a:lnTo>
                  <a:lnTo>
                    <a:pt x="1047" y="1208"/>
                  </a:lnTo>
                  <a:lnTo>
                    <a:pt x="1047" y="1208"/>
                  </a:lnTo>
                  <a:lnTo>
                    <a:pt x="1052" y="1208"/>
                  </a:lnTo>
                  <a:lnTo>
                    <a:pt x="1052" y="1208"/>
                  </a:lnTo>
                  <a:lnTo>
                    <a:pt x="1052" y="1208"/>
                  </a:lnTo>
                  <a:lnTo>
                    <a:pt x="1052" y="1208"/>
                  </a:lnTo>
                  <a:lnTo>
                    <a:pt x="1052" y="1208"/>
                  </a:lnTo>
                  <a:lnTo>
                    <a:pt x="1056" y="1208"/>
                  </a:lnTo>
                  <a:lnTo>
                    <a:pt x="1056" y="1208"/>
                  </a:lnTo>
                  <a:lnTo>
                    <a:pt x="1056" y="1208"/>
                  </a:lnTo>
                  <a:lnTo>
                    <a:pt x="1056" y="1208"/>
                  </a:lnTo>
                  <a:lnTo>
                    <a:pt x="1060" y="1208"/>
                  </a:lnTo>
                  <a:lnTo>
                    <a:pt x="1060" y="1208"/>
                  </a:lnTo>
                  <a:lnTo>
                    <a:pt x="1060" y="1208"/>
                  </a:lnTo>
                  <a:lnTo>
                    <a:pt x="1060" y="1208"/>
                  </a:lnTo>
                  <a:lnTo>
                    <a:pt x="1060" y="1208"/>
                  </a:lnTo>
                  <a:lnTo>
                    <a:pt x="1064" y="1208"/>
                  </a:lnTo>
                  <a:lnTo>
                    <a:pt x="1064" y="1208"/>
                  </a:lnTo>
                  <a:lnTo>
                    <a:pt x="1064" y="1208"/>
                  </a:lnTo>
                  <a:lnTo>
                    <a:pt x="1064" y="1208"/>
                  </a:lnTo>
                  <a:lnTo>
                    <a:pt x="1068" y="1208"/>
                  </a:lnTo>
                  <a:lnTo>
                    <a:pt x="1068" y="1208"/>
                  </a:lnTo>
                  <a:lnTo>
                    <a:pt x="1068" y="1208"/>
                  </a:lnTo>
                  <a:lnTo>
                    <a:pt x="1068" y="1208"/>
                  </a:lnTo>
                  <a:lnTo>
                    <a:pt x="1068" y="1208"/>
                  </a:lnTo>
                  <a:lnTo>
                    <a:pt x="1072" y="1208"/>
                  </a:lnTo>
                  <a:lnTo>
                    <a:pt x="1072" y="1208"/>
                  </a:lnTo>
                  <a:lnTo>
                    <a:pt x="1072" y="1208"/>
                  </a:lnTo>
                  <a:lnTo>
                    <a:pt x="1072" y="1208"/>
                  </a:lnTo>
                  <a:lnTo>
                    <a:pt x="1072" y="1208"/>
                  </a:lnTo>
                  <a:lnTo>
                    <a:pt x="1076" y="1208"/>
                  </a:lnTo>
                  <a:lnTo>
                    <a:pt x="1076" y="1208"/>
                  </a:lnTo>
                  <a:lnTo>
                    <a:pt x="1076" y="1208"/>
                  </a:lnTo>
                  <a:lnTo>
                    <a:pt x="1076" y="1208"/>
                  </a:lnTo>
                  <a:lnTo>
                    <a:pt x="1080" y="1208"/>
                  </a:lnTo>
                  <a:lnTo>
                    <a:pt x="1080" y="1208"/>
                  </a:lnTo>
                  <a:lnTo>
                    <a:pt x="1080" y="1208"/>
                  </a:lnTo>
                  <a:lnTo>
                    <a:pt x="1080" y="1208"/>
                  </a:lnTo>
                  <a:lnTo>
                    <a:pt x="1080" y="1208"/>
                  </a:lnTo>
                  <a:lnTo>
                    <a:pt x="1085" y="1208"/>
                  </a:lnTo>
                  <a:lnTo>
                    <a:pt x="1085" y="1208"/>
                  </a:lnTo>
                  <a:lnTo>
                    <a:pt x="1085" y="1208"/>
                  </a:lnTo>
                  <a:lnTo>
                    <a:pt x="1085" y="1208"/>
                  </a:lnTo>
                  <a:lnTo>
                    <a:pt x="1089" y="1208"/>
                  </a:lnTo>
                  <a:lnTo>
                    <a:pt x="1089" y="1208"/>
                  </a:lnTo>
                  <a:lnTo>
                    <a:pt x="1089" y="1208"/>
                  </a:lnTo>
                  <a:lnTo>
                    <a:pt x="1089" y="1208"/>
                  </a:lnTo>
                  <a:lnTo>
                    <a:pt x="1089" y="1208"/>
                  </a:lnTo>
                  <a:lnTo>
                    <a:pt x="1093" y="1208"/>
                  </a:lnTo>
                  <a:lnTo>
                    <a:pt x="1093" y="1208"/>
                  </a:lnTo>
                  <a:lnTo>
                    <a:pt x="1093" y="1208"/>
                  </a:lnTo>
                  <a:lnTo>
                    <a:pt x="1093" y="1208"/>
                  </a:lnTo>
                  <a:lnTo>
                    <a:pt x="1093" y="1208"/>
                  </a:lnTo>
                  <a:lnTo>
                    <a:pt x="1097" y="1208"/>
                  </a:lnTo>
                  <a:lnTo>
                    <a:pt x="1097" y="1208"/>
                  </a:lnTo>
                  <a:lnTo>
                    <a:pt x="1097" y="1208"/>
                  </a:lnTo>
                  <a:lnTo>
                    <a:pt x="1097" y="1208"/>
                  </a:lnTo>
                  <a:lnTo>
                    <a:pt x="1101" y="1208"/>
                  </a:lnTo>
                  <a:lnTo>
                    <a:pt x="1101" y="1208"/>
                  </a:lnTo>
                  <a:lnTo>
                    <a:pt x="1101" y="1208"/>
                  </a:lnTo>
                  <a:lnTo>
                    <a:pt x="1101" y="1208"/>
                  </a:lnTo>
                  <a:lnTo>
                    <a:pt x="1101" y="1208"/>
                  </a:lnTo>
                  <a:lnTo>
                    <a:pt x="1105" y="1208"/>
                  </a:lnTo>
                  <a:lnTo>
                    <a:pt x="1105" y="1208"/>
                  </a:lnTo>
                  <a:lnTo>
                    <a:pt x="1105" y="1208"/>
                  </a:lnTo>
                  <a:lnTo>
                    <a:pt x="1105" y="1208"/>
                  </a:lnTo>
                  <a:lnTo>
                    <a:pt x="1105" y="1208"/>
                  </a:lnTo>
                  <a:lnTo>
                    <a:pt x="1109" y="1208"/>
                  </a:lnTo>
                  <a:lnTo>
                    <a:pt x="1109" y="1208"/>
                  </a:lnTo>
                  <a:lnTo>
                    <a:pt x="1109" y="1208"/>
                  </a:lnTo>
                  <a:lnTo>
                    <a:pt x="1109" y="1208"/>
                  </a:lnTo>
                  <a:lnTo>
                    <a:pt x="1114" y="1208"/>
                  </a:lnTo>
                  <a:lnTo>
                    <a:pt x="1114" y="1208"/>
                  </a:lnTo>
                  <a:lnTo>
                    <a:pt x="1114" y="1208"/>
                  </a:lnTo>
                  <a:lnTo>
                    <a:pt x="1114" y="1208"/>
                  </a:lnTo>
                  <a:lnTo>
                    <a:pt x="1114" y="1208"/>
                  </a:lnTo>
                  <a:lnTo>
                    <a:pt x="1118" y="1208"/>
                  </a:lnTo>
                  <a:lnTo>
                    <a:pt x="1118" y="1208"/>
                  </a:lnTo>
                  <a:lnTo>
                    <a:pt x="1118" y="1208"/>
                  </a:lnTo>
                  <a:lnTo>
                    <a:pt x="1118" y="1208"/>
                  </a:lnTo>
                  <a:lnTo>
                    <a:pt x="1122" y="1208"/>
                  </a:lnTo>
                  <a:lnTo>
                    <a:pt x="1122" y="1208"/>
                  </a:lnTo>
                  <a:lnTo>
                    <a:pt x="1122" y="1208"/>
                  </a:lnTo>
                  <a:lnTo>
                    <a:pt x="1122" y="1208"/>
                  </a:lnTo>
                  <a:lnTo>
                    <a:pt x="1122" y="1208"/>
                  </a:lnTo>
                  <a:lnTo>
                    <a:pt x="1126" y="1208"/>
                  </a:lnTo>
                  <a:lnTo>
                    <a:pt x="1126" y="1208"/>
                  </a:lnTo>
                  <a:lnTo>
                    <a:pt x="1126" y="1208"/>
                  </a:lnTo>
                  <a:lnTo>
                    <a:pt x="1126" y="1208"/>
                  </a:lnTo>
                  <a:lnTo>
                    <a:pt x="1126" y="1208"/>
                  </a:lnTo>
                  <a:lnTo>
                    <a:pt x="1130" y="1208"/>
                  </a:lnTo>
                  <a:lnTo>
                    <a:pt x="1130" y="1208"/>
                  </a:lnTo>
                  <a:lnTo>
                    <a:pt x="1130" y="1208"/>
                  </a:lnTo>
                  <a:lnTo>
                    <a:pt x="1130" y="1208"/>
                  </a:lnTo>
                  <a:lnTo>
                    <a:pt x="1134" y="1208"/>
                  </a:lnTo>
                  <a:lnTo>
                    <a:pt x="1134" y="1208"/>
                  </a:lnTo>
                  <a:lnTo>
                    <a:pt x="1134" y="1208"/>
                  </a:lnTo>
                  <a:lnTo>
                    <a:pt x="1134" y="1208"/>
                  </a:lnTo>
                  <a:lnTo>
                    <a:pt x="1134" y="1208"/>
                  </a:lnTo>
                  <a:lnTo>
                    <a:pt x="1138" y="1208"/>
                  </a:lnTo>
                  <a:lnTo>
                    <a:pt x="1138" y="1208"/>
                  </a:lnTo>
                  <a:lnTo>
                    <a:pt x="1138" y="1208"/>
                  </a:lnTo>
                  <a:lnTo>
                    <a:pt x="1138" y="1208"/>
                  </a:lnTo>
                  <a:lnTo>
                    <a:pt x="1143" y="1208"/>
                  </a:lnTo>
                  <a:lnTo>
                    <a:pt x="1143" y="1208"/>
                  </a:lnTo>
                  <a:lnTo>
                    <a:pt x="1143" y="1208"/>
                  </a:lnTo>
                  <a:lnTo>
                    <a:pt x="1143" y="1208"/>
                  </a:lnTo>
                  <a:lnTo>
                    <a:pt x="1143" y="1208"/>
                  </a:lnTo>
                  <a:lnTo>
                    <a:pt x="1147" y="1208"/>
                  </a:lnTo>
                  <a:lnTo>
                    <a:pt x="1147" y="1208"/>
                  </a:lnTo>
                  <a:lnTo>
                    <a:pt x="1147" y="1208"/>
                  </a:lnTo>
                  <a:lnTo>
                    <a:pt x="1147" y="1208"/>
                  </a:lnTo>
                  <a:lnTo>
                    <a:pt x="1147" y="1208"/>
                  </a:lnTo>
                  <a:lnTo>
                    <a:pt x="1151" y="1208"/>
                  </a:lnTo>
                  <a:lnTo>
                    <a:pt x="1151" y="1208"/>
                  </a:lnTo>
                  <a:lnTo>
                    <a:pt x="1151" y="1208"/>
                  </a:lnTo>
                  <a:lnTo>
                    <a:pt x="1151" y="1208"/>
                  </a:lnTo>
                  <a:lnTo>
                    <a:pt x="1155" y="1208"/>
                  </a:lnTo>
                  <a:lnTo>
                    <a:pt x="1155" y="1208"/>
                  </a:lnTo>
                  <a:lnTo>
                    <a:pt x="1155" y="1208"/>
                  </a:lnTo>
                  <a:lnTo>
                    <a:pt x="1155" y="1208"/>
                  </a:lnTo>
                  <a:lnTo>
                    <a:pt x="1155" y="1208"/>
                  </a:lnTo>
                  <a:lnTo>
                    <a:pt x="1159" y="1208"/>
                  </a:lnTo>
                  <a:lnTo>
                    <a:pt x="1159" y="1208"/>
                  </a:lnTo>
                  <a:lnTo>
                    <a:pt x="1159" y="1208"/>
                  </a:lnTo>
                  <a:lnTo>
                    <a:pt x="1159" y="1208"/>
                  </a:lnTo>
                  <a:lnTo>
                    <a:pt x="1163" y="1208"/>
                  </a:lnTo>
                  <a:lnTo>
                    <a:pt x="1163" y="1208"/>
                  </a:lnTo>
                  <a:lnTo>
                    <a:pt x="1163" y="1208"/>
                  </a:lnTo>
                  <a:lnTo>
                    <a:pt x="1163" y="1208"/>
                  </a:lnTo>
                  <a:lnTo>
                    <a:pt x="1163" y="1208"/>
                  </a:lnTo>
                  <a:lnTo>
                    <a:pt x="1167" y="1208"/>
                  </a:lnTo>
                  <a:lnTo>
                    <a:pt x="1167" y="1208"/>
                  </a:lnTo>
                  <a:lnTo>
                    <a:pt x="1167" y="1208"/>
                  </a:lnTo>
                  <a:lnTo>
                    <a:pt x="1167" y="1208"/>
                  </a:lnTo>
                  <a:lnTo>
                    <a:pt x="1167" y="1208"/>
                  </a:lnTo>
                  <a:lnTo>
                    <a:pt x="1172" y="1208"/>
                  </a:lnTo>
                  <a:lnTo>
                    <a:pt x="1172" y="1208"/>
                  </a:lnTo>
                  <a:lnTo>
                    <a:pt x="1172" y="1208"/>
                  </a:lnTo>
                  <a:lnTo>
                    <a:pt x="1172" y="1208"/>
                  </a:lnTo>
                  <a:lnTo>
                    <a:pt x="1176" y="1208"/>
                  </a:lnTo>
                  <a:lnTo>
                    <a:pt x="1176" y="1208"/>
                  </a:lnTo>
                  <a:lnTo>
                    <a:pt x="1176" y="1208"/>
                  </a:lnTo>
                  <a:lnTo>
                    <a:pt x="1176" y="1208"/>
                  </a:lnTo>
                  <a:lnTo>
                    <a:pt x="1176" y="1208"/>
                  </a:lnTo>
                  <a:lnTo>
                    <a:pt x="1180" y="1208"/>
                  </a:lnTo>
                  <a:lnTo>
                    <a:pt x="1180" y="1208"/>
                  </a:lnTo>
                  <a:lnTo>
                    <a:pt x="1180" y="1208"/>
                  </a:lnTo>
                  <a:lnTo>
                    <a:pt x="1180" y="1208"/>
                  </a:lnTo>
                  <a:lnTo>
                    <a:pt x="1184" y="1208"/>
                  </a:lnTo>
                  <a:lnTo>
                    <a:pt x="1184" y="1208"/>
                  </a:lnTo>
                  <a:lnTo>
                    <a:pt x="1184" y="1208"/>
                  </a:lnTo>
                  <a:lnTo>
                    <a:pt x="1184" y="1208"/>
                  </a:lnTo>
                  <a:lnTo>
                    <a:pt x="1184" y="1208"/>
                  </a:lnTo>
                  <a:lnTo>
                    <a:pt x="1188" y="1208"/>
                  </a:lnTo>
                  <a:lnTo>
                    <a:pt x="1188" y="1208"/>
                  </a:lnTo>
                  <a:lnTo>
                    <a:pt x="1188" y="1208"/>
                  </a:lnTo>
                  <a:lnTo>
                    <a:pt x="1188" y="1208"/>
                  </a:lnTo>
                  <a:lnTo>
                    <a:pt x="1188" y="1208"/>
                  </a:lnTo>
                  <a:lnTo>
                    <a:pt x="1192" y="1208"/>
                  </a:lnTo>
                  <a:lnTo>
                    <a:pt x="1192" y="1208"/>
                  </a:lnTo>
                  <a:lnTo>
                    <a:pt x="1192" y="1208"/>
                  </a:lnTo>
                  <a:lnTo>
                    <a:pt x="1192" y="1208"/>
                  </a:lnTo>
                  <a:lnTo>
                    <a:pt x="1196" y="1208"/>
                  </a:lnTo>
                  <a:lnTo>
                    <a:pt x="1196" y="1208"/>
                  </a:lnTo>
                  <a:lnTo>
                    <a:pt x="1196" y="1208"/>
                  </a:lnTo>
                  <a:lnTo>
                    <a:pt x="1196" y="1208"/>
                  </a:lnTo>
                  <a:lnTo>
                    <a:pt x="1196" y="1208"/>
                  </a:lnTo>
                  <a:lnTo>
                    <a:pt x="1201" y="1208"/>
                  </a:lnTo>
                  <a:lnTo>
                    <a:pt x="1201" y="1208"/>
                  </a:lnTo>
                  <a:lnTo>
                    <a:pt x="1201" y="1208"/>
                  </a:lnTo>
                  <a:lnTo>
                    <a:pt x="1201" y="1208"/>
                  </a:lnTo>
                  <a:lnTo>
                    <a:pt x="1201" y="1208"/>
                  </a:lnTo>
                  <a:lnTo>
                    <a:pt x="1205" y="1208"/>
                  </a:lnTo>
                  <a:lnTo>
                    <a:pt x="1205" y="1208"/>
                  </a:lnTo>
                  <a:lnTo>
                    <a:pt x="1205" y="1208"/>
                  </a:lnTo>
                  <a:lnTo>
                    <a:pt x="1205" y="1208"/>
                  </a:lnTo>
                  <a:lnTo>
                    <a:pt x="1209" y="1208"/>
                  </a:lnTo>
                  <a:lnTo>
                    <a:pt x="1209" y="1208"/>
                  </a:lnTo>
                  <a:lnTo>
                    <a:pt x="1209" y="1208"/>
                  </a:lnTo>
                  <a:lnTo>
                    <a:pt x="1209" y="1208"/>
                  </a:lnTo>
                  <a:lnTo>
                    <a:pt x="1209" y="1208"/>
                  </a:lnTo>
                  <a:lnTo>
                    <a:pt x="1213" y="1208"/>
                  </a:lnTo>
                  <a:lnTo>
                    <a:pt x="1213" y="1208"/>
                  </a:lnTo>
                  <a:lnTo>
                    <a:pt x="1213" y="1208"/>
                  </a:lnTo>
                  <a:lnTo>
                    <a:pt x="1213" y="1208"/>
                  </a:lnTo>
                  <a:lnTo>
                    <a:pt x="1217" y="1208"/>
                  </a:lnTo>
                  <a:lnTo>
                    <a:pt x="1217" y="1208"/>
                  </a:lnTo>
                  <a:lnTo>
                    <a:pt x="1217" y="1208"/>
                  </a:lnTo>
                  <a:lnTo>
                    <a:pt x="1217" y="1208"/>
                  </a:lnTo>
                  <a:lnTo>
                    <a:pt x="1217" y="1208"/>
                  </a:lnTo>
                  <a:lnTo>
                    <a:pt x="1221" y="1208"/>
                  </a:lnTo>
                  <a:lnTo>
                    <a:pt x="1221" y="1208"/>
                  </a:lnTo>
                  <a:lnTo>
                    <a:pt x="1221" y="1208"/>
                  </a:lnTo>
                  <a:lnTo>
                    <a:pt x="1221" y="1208"/>
                  </a:lnTo>
                  <a:lnTo>
                    <a:pt x="1221" y="1208"/>
                  </a:lnTo>
                  <a:lnTo>
                    <a:pt x="1225" y="1208"/>
                  </a:lnTo>
                  <a:lnTo>
                    <a:pt x="1225" y="1208"/>
                  </a:lnTo>
                  <a:lnTo>
                    <a:pt x="1225" y="1208"/>
                  </a:lnTo>
                  <a:lnTo>
                    <a:pt x="1225" y="1208"/>
                  </a:lnTo>
                  <a:lnTo>
                    <a:pt x="1230" y="1208"/>
                  </a:lnTo>
                  <a:lnTo>
                    <a:pt x="1230" y="1208"/>
                  </a:lnTo>
                  <a:lnTo>
                    <a:pt x="1230" y="1208"/>
                  </a:lnTo>
                  <a:lnTo>
                    <a:pt x="1230" y="1208"/>
                  </a:lnTo>
                  <a:lnTo>
                    <a:pt x="1230" y="1208"/>
                  </a:lnTo>
                  <a:lnTo>
                    <a:pt x="1234" y="1208"/>
                  </a:lnTo>
                  <a:lnTo>
                    <a:pt x="1234" y="1208"/>
                  </a:lnTo>
                  <a:lnTo>
                    <a:pt x="1234" y="1208"/>
                  </a:lnTo>
                  <a:lnTo>
                    <a:pt x="1234" y="1208"/>
                  </a:lnTo>
                  <a:lnTo>
                    <a:pt x="1238" y="1208"/>
                  </a:lnTo>
                  <a:lnTo>
                    <a:pt x="1238" y="1208"/>
                  </a:lnTo>
                  <a:lnTo>
                    <a:pt x="1238" y="1208"/>
                  </a:lnTo>
                  <a:lnTo>
                    <a:pt x="1238" y="1208"/>
                  </a:lnTo>
                  <a:lnTo>
                    <a:pt x="1238" y="1208"/>
                  </a:lnTo>
                  <a:lnTo>
                    <a:pt x="1242" y="1208"/>
                  </a:lnTo>
                  <a:lnTo>
                    <a:pt x="1242" y="1208"/>
                  </a:lnTo>
                  <a:lnTo>
                    <a:pt x="1242" y="1208"/>
                  </a:lnTo>
                  <a:lnTo>
                    <a:pt x="1242" y="1208"/>
                  </a:lnTo>
                  <a:lnTo>
                    <a:pt x="1242" y="1208"/>
                  </a:lnTo>
                  <a:lnTo>
                    <a:pt x="1246" y="1208"/>
                  </a:lnTo>
                  <a:lnTo>
                    <a:pt x="1246" y="1208"/>
                  </a:lnTo>
                  <a:lnTo>
                    <a:pt x="1246" y="1208"/>
                  </a:lnTo>
                  <a:lnTo>
                    <a:pt x="1246" y="1208"/>
                  </a:lnTo>
                  <a:lnTo>
                    <a:pt x="1250" y="1208"/>
                  </a:lnTo>
                  <a:lnTo>
                    <a:pt x="1250" y="1208"/>
                  </a:lnTo>
                  <a:lnTo>
                    <a:pt x="1250" y="1208"/>
                  </a:lnTo>
                  <a:lnTo>
                    <a:pt x="1250" y="1208"/>
                  </a:lnTo>
                  <a:lnTo>
                    <a:pt x="1250" y="1208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1258" y="1208"/>
                  </a:lnTo>
                  <a:lnTo>
                    <a:pt x="1258" y="1208"/>
                  </a:lnTo>
                  <a:lnTo>
                    <a:pt x="1258" y="1208"/>
                  </a:lnTo>
                  <a:lnTo>
                    <a:pt x="1258" y="1208"/>
                  </a:lnTo>
                  <a:lnTo>
                    <a:pt x="1258" y="1208"/>
                  </a:lnTo>
                  <a:lnTo>
                    <a:pt x="1263" y="1208"/>
                  </a:lnTo>
                  <a:lnTo>
                    <a:pt x="1263" y="1208"/>
                  </a:lnTo>
                  <a:lnTo>
                    <a:pt x="1263" y="1208"/>
                  </a:lnTo>
                  <a:lnTo>
                    <a:pt x="1263" y="1208"/>
                  </a:lnTo>
                  <a:lnTo>
                    <a:pt x="1263" y="1208"/>
                  </a:lnTo>
                  <a:lnTo>
                    <a:pt x="1267" y="1208"/>
                  </a:lnTo>
                  <a:lnTo>
                    <a:pt x="1267" y="1208"/>
                  </a:lnTo>
                  <a:lnTo>
                    <a:pt x="1267" y="1208"/>
                  </a:lnTo>
                  <a:lnTo>
                    <a:pt x="1267" y="1208"/>
                  </a:lnTo>
                  <a:lnTo>
                    <a:pt x="1271" y="1208"/>
                  </a:lnTo>
                  <a:lnTo>
                    <a:pt x="1271" y="1208"/>
                  </a:lnTo>
                  <a:lnTo>
                    <a:pt x="1271" y="1208"/>
                  </a:lnTo>
                  <a:lnTo>
                    <a:pt x="1271" y="1208"/>
                  </a:lnTo>
                  <a:lnTo>
                    <a:pt x="1271" y="1208"/>
                  </a:lnTo>
                  <a:lnTo>
                    <a:pt x="1275" y="1208"/>
                  </a:lnTo>
                  <a:lnTo>
                    <a:pt x="1275" y="1208"/>
                  </a:lnTo>
                  <a:lnTo>
                    <a:pt x="1275" y="1208"/>
                  </a:lnTo>
                  <a:lnTo>
                    <a:pt x="1275" y="1208"/>
                  </a:lnTo>
                  <a:lnTo>
                    <a:pt x="1279" y="1208"/>
                  </a:lnTo>
                  <a:lnTo>
                    <a:pt x="1279" y="1208"/>
                  </a:lnTo>
                  <a:lnTo>
                    <a:pt x="1279" y="1208"/>
                  </a:lnTo>
                  <a:lnTo>
                    <a:pt x="1279" y="1208"/>
                  </a:lnTo>
                  <a:lnTo>
                    <a:pt x="1279" y="1208"/>
                  </a:lnTo>
                  <a:lnTo>
                    <a:pt x="1283" y="1208"/>
                  </a:lnTo>
                  <a:lnTo>
                    <a:pt x="1283" y="1208"/>
                  </a:lnTo>
                  <a:lnTo>
                    <a:pt x="1283" y="1208"/>
                  </a:lnTo>
                  <a:lnTo>
                    <a:pt x="1283" y="1208"/>
                  </a:lnTo>
                  <a:lnTo>
                    <a:pt x="1283" y="1208"/>
                  </a:lnTo>
                  <a:lnTo>
                    <a:pt x="1287" y="1208"/>
                  </a:lnTo>
                  <a:lnTo>
                    <a:pt x="1287" y="1208"/>
                  </a:lnTo>
                  <a:lnTo>
                    <a:pt x="1287" y="1208"/>
                  </a:lnTo>
                  <a:lnTo>
                    <a:pt x="1287" y="1208"/>
                  </a:lnTo>
                  <a:lnTo>
                    <a:pt x="1292" y="1208"/>
                  </a:lnTo>
                  <a:lnTo>
                    <a:pt x="1292" y="1208"/>
                  </a:lnTo>
                  <a:lnTo>
                    <a:pt x="1292" y="1208"/>
                  </a:lnTo>
                  <a:lnTo>
                    <a:pt x="1292" y="1208"/>
                  </a:lnTo>
                  <a:lnTo>
                    <a:pt x="1292" y="1208"/>
                  </a:lnTo>
                  <a:lnTo>
                    <a:pt x="1296" y="1208"/>
                  </a:lnTo>
                  <a:lnTo>
                    <a:pt x="1296" y="1208"/>
                  </a:lnTo>
                  <a:lnTo>
                    <a:pt x="1296" y="1208"/>
                  </a:lnTo>
                  <a:lnTo>
                    <a:pt x="1296" y="1208"/>
                  </a:lnTo>
                  <a:lnTo>
                    <a:pt x="1296" y="1208"/>
                  </a:lnTo>
                  <a:lnTo>
                    <a:pt x="1300" y="1208"/>
                  </a:lnTo>
                  <a:lnTo>
                    <a:pt x="1300" y="1208"/>
                  </a:lnTo>
                  <a:lnTo>
                    <a:pt x="1300" y="1208"/>
                  </a:lnTo>
                  <a:lnTo>
                    <a:pt x="1300" y="1208"/>
                  </a:lnTo>
                  <a:lnTo>
                    <a:pt x="1304" y="1208"/>
                  </a:lnTo>
                  <a:lnTo>
                    <a:pt x="1304" y="1208"/>
                  </a:lnTo>
                  <a:lnTo>
                    <a:pt x="1304" y="1208"/>
                  </a:lnTo>
                  <a:lnTo>
                    <a:pt x="1304" y="1208"/>
                  </a:lnTo>
                  <a:lnTo>
                    <a:pt x="1304" y="1208"/>
                  </a:lnTo>
                  <a:lnTo>
                    <a:pt x="1308" y="1208"/>
                  </a:lnTo>
                  <a:lnTo>
                    <a:pt x="1308" y="1208"/>
                  </a:lnTo>
                  <a:lnTo>
                    <a:pt x="1308" y="1208"/>
                  </a:lnTo>
                  <a:lnTo>
                    <a:pt x="1308" y="1208"/>
                  </a:lnTo>
                  <a:lnTo>
                    <a:pt x="1312" y="1208"/>
                  </a:lnTo>
                  <a:lnTo>
                    <a:pt x="1312" y="1208"/>
                  </a:lnTo>
                  <a:lnTo>
                    <a:pt x="1312" y="1208"/>
                  </a:lnTo>
                  <a:lnTo>
                    <a:pt x="1312" y="1208"/>
                  </a:lnTo>
                  <a:lnTo>
                    <a:pt x="1312" y="1208"/>
                  </a:lnTo>
                  <a:lnTo>
                    <a:pt x="1316" y="1208"/>
                  </a:lnTo>
                  <a:lnTo>
                    <a:pt x="1316" y="1208"/>
                  </a:lnTo>
                  <a:lnTo>
                    <a:pt x="1316" y="1208"/>
                  </a:lnTo>
                  <a:lnTo>
                    <a:pt x="1316" y="1208"/>
                  </a:lnTo>
                  <a:lnTo>
                    <a:pt x="1316" y="1208"/>
                  </a:lnTo>
                  <a:lnTo>
                    <a:pt x="1321" y="1208"/>
                  </a:lnTo>
                  <a:lnTo>
                    <a:pt x="1321" y="1208"/>
                  </a:lnTo>
                  <a:lnTo>
                    <a:pt x="1321" y="1208"/>
                  </a:lnTo>
                  <a:lnTo>
                    <a:pt x="1321" y="1208"/>
                  </a:lnTo>
                  <a:lnTo>
                    <a:pt x="1325" y="1208"/>
                  </a:lnTo>
                  <a:lnTo>
                    <a:pt x="1325" y="1208"/>
                  </a:lnTo>
                  <a:lnTo>
                    <a:pt x="1325" y="1208"/>
                  </a:lnTo>
                  <a:lnTo>
                    <a:pt x="1325" y="1208"/>
                  </a:lnTo>
                  <a:lnTo>
                    <a:pt x="1325" y="1208"/>
                  </a:lnTo>
                  <a:lnTo>
                    <a:pt x="1329" y="1208"/>
                  </a:lnTo>
                  <a:lnTo>
                    <a:pt x="1329" y="1208"/>
                  </a:lnTo>
                  <a:lnTo>
                    <a:pt x="1329" y="1208"/>
                  </a:lnTo>
                  <a:lnTo>
                    <a:pt x="1329" y="1208"/>
                  </a:lnTo>
                  <a:lnTo>
                    <a:pt x="1333" y="1208"/>
                  </a:lnTo>
                  <a:lnTo>
                    <a:pt x="1333" y="1208"/>
                  </a:lnTo>
                  <a:lnTo>
                    <a:pt x="1333" y="1208"/>
                  </a:lnTo>
                  <a:lnTo>
                    <a:pt x="1333" y="1208"/>
                  </a:lnTo>
                  <a:lnTo>
                    <a:pt x="1333" y="1208"/>
                  </a:lnTo>
                  <a:lnTo>
                    <a:pt x="1337" y="1208"/>
                  </a:lnTo>
                  <a:lnTo>
                    <a:pt x="1337" y="1208"/>
                  </a:lnTo>
                  <a:lnTo>
                    <a:pt x="1337" y="1208"/>
                  </a:lnTo>
                  <a:lnTo>
                    <a:pt x="1337" y="1208"/>
                  </a:lnTo>
                  <a:lnTo>
                    <a:pt x="1337" y="1208"/>
                  </a:lnTo>
                  <a:lnTo>
                    <a:pt x="1341" y="1208"/>
                  </a:lnTo>
                  <a:lnTo>
                    <a:pt x="1341" y="1208"/>
                  </a:lnTo>
                  <a:lnTo>
                    <a:pt x="1341" y="1208"/>
                  </a:lnTo>
                  <a:lnTo>
                    <a:pt x="1341" y="1208"/>
                  </a:lnTo>
                  <a:lnTo>
                    <a:pt x="1345" y="1208"/>
                  </a:lnTo>
                  <a:lnTo>
                    <a:pt x="1345" y="1208"/>
                  </a:lnTo>
                  <a:lnTo>
                    <a:pt x="1345" y="1208"/>
                  </a:lnTo>
                  <a:lnTo>
                    <a:pt x="1345" y="1208"/>
                  </a:lnTo>
                  <a:lnTo>
                    <a:pt x="1345" y="1208"/>
                  </a:lnTo>
                  <a:lnTo>
                    <a:pt x="1350" y="1208"/>
                  </a:lnTo>
                  <a:lnTo>
                    <a:pt x="1350" y="1208"/>
                  </a:lnTo>
                  <a:lnTo>
                    <a:pt x="1350" y="1208"/>
                  </a:lnTo>
                  <a:lnTo>
                    <a:pt x="1350" y="1208"/>
                  </a:lnTo>
                  <a:lnTo>
                    <a:pt x="1354" y="1208"/>
                  </a:lnTo>
                  <a:lnTo>
                    <a:pt x="1354" y="1208"/>
                  </a:lnTo>
                  <a:lnTo>
                    <a:pt x="1354" y="1208"/>
                  </a:lnTo>
                  <a:lnTo>
                    <a:pt x="1354" y="1208"/>
                  </a:lnTo>
                  <a:lnTo>
                    <a:pt x="1354" y="1208"/>
                  </a:lnTo>
                  <a:lnTo>
                    <a:pt x="1358" y="1208"/>
                  </a:lnTo>
                  <a:lnTo>
                    <a:pt x="1358" y="1208"/>
                  </a:lnTo>
                  <a:lnTo>
                    <a:pt x="1358" y="1208"/>
                  </a:lnTo>
                  <a:lnTo>
                    <a:pt x="1358" y="1208"/>
                  </a:lnTo>
                  <a:lnTo>
                    <a:pt x="1358" y="1208"/>
                  </a:lnTo>
                  <a:lnTo>
                    <a:pt x="1362" y="1208"/>
                  </a:lnTo>
                  <a:lnTo>
                    <a:pt x="1362" y="1208"/>
                  </a:lnTo>
                  <a:lnTo>
                    <a:pt x="1362" y="1208"/>
                  </a:lnTo>
                  <a:lnTo>
                    <a:pt x="1362" y="1208"/>
                  </a:lnTo>
                  <a:lnTo>
                    <a:pt x="1366" y="1208"/>
                  </a:lnTo>
                  <a:lnTo>
                    <a:pt x="1366" y="1208"/>
                  </a:lnTo>
                  <a:lnTo>
                    <a:pt x="1366" y="1208"/>
                  </a:lnTo>
                  <a:lnTo>
                    <a:pt x="1366" y="1208"/>
                  </a:lnTo>
                  <a:lnTo>
                    <a:pt x="1366" y="1208"/>
                  </a:lnTo>
                  <a:lnTo>
                    <a:pt x="1370" y="1208"/>
                  </a:lnTo>
                  <a:lnTo>
                    <a:pt x="1370" y="1208"/>
                  </a:lnTo>
                  <a:lnTo>
                    <a:pt x="1370" y="1208"/>
                  </a:lnTo>
                  <a:lnTo>
                    <a:pt x="1370" y="1208"/>
                  </a:lnTo>
                  <a:lnTo>
                    <a:pt x="1374" y="1208"/>
                  </a:lnTo>
                  <a:lnTo>
                    <a:pt x="1374" y="1208"/>
                  </a:lnTo>
                  <a:lnTo>
                    <a:pt x="1374" y="1208"/>
                  </a:lnTo>
                  <a:lnTo>
                    <a:pt x="1374" y="1208"/>
                  </a:lnTo>
                  <a:lnTo>
                    <a:pt x="1374" y="1208"/>
                  </a:lnTo>
                  <a:lnTo>
                    <a:pt x="1379" y="1208"/>
                  </a:lnTo>
                  <a:lnTo>
                    <a:pt x="1379" y="1208"/>
                  </a:lnTo>
                  <a:lnTo>
                    <a:pt x="1379" y="1208"/>
                  </a:lnTo>
                  <a:lnTo>
                    <a:pt x="1379" y="1208"/>
                  </a:lnTo>
                  <a:lnTo>
                    <a:pt x="1379" y="1208"/>
                  </a:lnTo>
                  <a:lnTo>
                    <a:pt x="1383" y="1208"/>
                  </a:lnTo>
                  <a:lnTo>
                    <a:pt x="1383" y="1208"/>
                  </a:lnTo>
                  <a:lnTo>
                    <a:pt x="1383" y="1208"/>
                  </a:lnTo>
                  <a:lnTo>
                    <a:pt x="1383" y="1208"/>
                  </a:lnTo>
                  <a:lnTo>
                    <a:pt x="1387" y="1208"/>
                  </a:lnTo>
                  <a:lnTo>
                    <a:pt x="1387" y="1208"/>
                  </a:lnTo>
                  <a:lnTo>
                    <a:pt x="1387" y="1208"/>
                  </a:lnTo>
                  <a:lnTo>
                    <a:pt x="1387" y="1208"/>
                  </a:lnTo>
                  <a:lnTo>
                    <a:pt x="1387" y="1208"/>
                  </a:lnTo>
                  <a:lnTo>
                    <a:pt x="1391" y="1208"/>
                  </a:lnTo>
                  <a:lnTo>
                    <a:pt x="1391" y="1208"/>
                  </a:lnTo>
                  <a:lnTo>
                    <a:pt x="1391" y="1208"/>
                  </a:lnTo>
                  <a:lnTo>
                    <a:pt x="1391" y="1208"/>
                  </a:lnTo>
                  <a:lnTo>
                    <a:pt x="1395" y="1208"/>
                  </a:lnTo>
                  <a:lnTo>
                    <a:pt x="1395" y="1208"/>
                  </a:lnTo>
                  <a:lnTo>
                    <a:pt x="1395" y="1208"/>
                  </a:lnTo>
                  <a:lnTo>
                    <a:pt x="1395" y="1208"/>
                  </a:lnTo>
                  <a:lnTo>
                    <a:pt x="1395" y="1208"/>
                  </a:lnTo>
                  <a:lnTo>
                    <a:pt x="1399" y="1208"/>
                  </a:lnTo>
                  <a:lnTo>
                    <a:pt x="1399" y="1208"/>
                  </a:lnTo>
                  <a:lnTo>
                    <a:pt x="1399" y="1208"/>
                  </a:lnTo>
                  <a:lnTo>
                    <a:pt x="1399" y="1208"/>
                  </a:lnTo>
                  <a:lnTo>
                    <a:pt x="1399" y="1208"/>
                  </a:lnTo>
                  <a:lnTo>
                    <a:pt x="1403" y="1208"/>
                  </a:lnTo>
                  <a:lnTo>
                    <a:pt x="1403" y="1208"/>
                  </a:lnTo>
                  <a:lnTo>
                    <a:pt x="1403" y="1208"/>
                  </a:lnTo>
                  <a:lnTo>
                    <a:pt x="1403" y="1208"/>
                  </a:lnTo>
                  <a:lnTo>
                    <a:pt x="1407" y="1208"/>
                  </a:lnTo>
                  <a:lnTo>
                    <a:pt x="1407" y="1208"/>
                  </a:lnTo>
                  <a:lnTo>
                    <a:pt x="1407" y="1208"/>
                  </a:lnTo>
                  <a:lnTo>
                    <a:pt x="1407" y="1208"/>
                  </a:lnTo>
                  <a:lnTo>
                    <a:pt x="1407" y="1208"/>
                  </a:lnTo>
                  <a:lnTo>
                    <a:pt x="1412" y="1208"/>
                  </a:lnTo>
                  <a:lnTo>
                    <a:pt x="1412" y="1208"/>
                  </a:lnTo>
                  <a:lnTo>
                    <a:pt x="1412" y="1208"/>
                  </a:lnTo>
                  <a:lnTo>
                    <a:pt x="1412" y="1208"/>
                  </a:lnTo>
                  <a:lnTo>
                    <a:pt x="1412" y="1208"/>
                  </a:lnTo>
                  <a:lnTo>
                    <a:pt x="1416" y="1208"/>
                  </a:lnTo>
                  <a:lnTo>
                    <a:pt x="1416" y="1208"/>
                  </a:lnTo>
                  <a:lnTo>
                    <a:pt x="1416" y="1208"/>
                  </a:lnTo>
                  <a:lnTo>
                    <a:pt x="1416" y="1208"/>
                  </a:lnTo>
                  <a:lnTo>
                    <a:pt x="1420" y="1208"/>
                  </a:lnTo>
                  <a:lnTo>
                    <a:pt x="1420" y="1208"/>
                  </a:lnTo>
                  <a:lnTo>
                    <a:pt x="1420" y="1208"/>
                  </a:lnTo>
                  <a:lnTo>
                    <a:pt x="1420" y="1208"/>
                  </a:lnTo>
                  <a:lnTo>
                    <a:pt x="1420" y="1208"/>
                  </a:lnTo>
                  <a:lnTo>
                    <a:pt x="1424" y="1208"/>
                  </a:lnTo>
                  <a:lnTo>
                    <a:pt x="1424" y="1208"/>
                  </a:lnTo>
                  <a:lnTo>
                    <a:pt x="1424" y="1208"/>
                  </a:lnTo>
                  <a:lnTo>
                    <a:pt x="1424" y="1208"/>
                  </a:lnTo>
                  <a:lnTo>
                    <a:pt x="1428" y="1208"/>
                  </a:lnTo>
                  <a:lnTo>
                    <a:pt x="1428" y="1208"/>
                  </a:lnTo>
                  <a:lnTo>
                    <a:pt x="1428" y="1208"/>
                  </a:lnTo>
                  <a:lnTo>
                    <a:pt x="1428" y="1208"/>
                  </a:lnTo>
                  <a:lnTo>
                    <a:pt x="1428" y="1208"/>
                  </a:lnTo>
                  <a:lnTo>
                    <a:pt x="1432" y="1208"/>
                  </a:lnTo>
                  <a:lnTo>
                    <a:pt x="1432" y="1208"/>
                  </a:lnTo>
                  <a:lnTo>
                    <a:pt x="1432" y="1208"/>
                  </a:lnTo>
                  <a:lnTo>
                    <a:pt x="1432" y="1208"/>
                  </a:lnTo>
                  <a:lnTo>
                    <a:pt x="1432" y="1208"/>
                  </a:lnTo>
                  <a:lnTo>
                    <a:pt x="1436" y="1208"/>
                  </a:lnTo>
                  <a:lnTo>
                    <a:pt x="1436" y="1208"/>
                  </a:lnTo>
                  <a:lnTo>
                    <a:pt x="1436" y="1208"/>
                  </a:lnTo>
                  <a:lnTo>
                    <a:pt x="1436" y="1208"/>
                  </a:lnTo>
                  <a:lnTo>
                    <a:pt x="1441" y="1208"/>
                  </a:lnTo>
                  <a:lnTo>
                    <a:pt x="1441" y="1208"/>
                  </a:lnTo>
                  <a:lnTo>
                    <a:pt x="1441" y="1208"/>
                  </a:lnTo>
                  <a:lnTo>
                    <a:pt x="1441" y="1208"/>
                  </a:lnTo>
                  <a:lnTo>
                    <a:pt x="1441" y="1208"/>
                  </a:lnTo>
                  <a:lnTo>
                    <a:pt x="1445" y="1208"/>
                  </a:lnTo>
                  <a:lnTo>
                    <a:pt x="1445" y="1208"/>
                  </a:lnTo>
                  <a:lnTo>
                    <a:pt x="1445" y="1208"/>
                  </a:lnTo>
                  <a:lnTo>
                    <a:pt x="1445" y="1208"/>
                  </a:lnTo>
                  <a:lnTo>
                    <a:pt x="1449" y="1208"/>
                  </a:lnTo>
                  <a:lnTo>
                    <a:pt x="1449" y="1208"/>
                  </a:lnTo>
                  <a:lnTo>
                    <a:pt x="1449" y="1208"/>
                  </a:lnTo>
                  <a:lnTo>
                    <a:pt x="1449" y="1208"/>
                  </a:lnTo>
                  <a:lnTo>
                    <a:pt x="1449" y="1208"/>
                  </a:lnTo>
                  <a:lnTo>
                    <a:pt x="1453" y="1208"/>
                  </a:lnTo>
                  <a:lnTo>
                    <a:pt x="1453" y="1208"/>
                  </a:lnTo>
                  <a:lnTo>
                    <a:pt x="1453" y="1208"/>
                  </a:lnTo>
                  <a:lnTo>
                    <a:pt x="1453" y="1208"/>
                  </a:lnTo>
                  <a:lnTo>
                    <a:pt x="1453" y="1208"/>
                  </a:lnTo>
                  <a:lnTo>
                    <a:pt x="1457" y="1208"/>
                  </a:lnTo>
                  <a:lnTo>
                    <a:pt x="1457" y="1208"/>
                  </a:lnTo>
                  <a:lnTo>
                    <a:pt x="1457" y="1208"/>
                  </a:lnTo>
                  <a:lnTo>
                    <a:pt x="1457" y="1208"/>
                  </a:lnTo>
                  <a:lnTo>
                    <a:pt x="1461" y="1208"/>
                  </a:lnTo>
                  <a:lnTo>
                    <a:pt x="1461" y="1208"/>
                  </a:lnTo>
                  <a:lnTo>
                    <a:pt x="1461" y="1208"/>
                  </a:lnTo>
                  <a:lnTo>
                    <a:pt x="1461" y="1208"/>
                  </a:lnTo>
                  <a:lnTo>
                    <a:pt x="1461" y="1208"/>
                  </a:lnTo>
                  <a:lnTo>
                    <a:pt x="1465" y="1208"/>
                  </a:lnTo>
                  <a:lnTo>
                    <a:pt x="1465" y="1208"/>
                  </a:lnTo>
                  <a:lnTo>
                    <a:pt x="1465" y="1208"/>
                  </a:lnTo>
                  <a:lnTo>
                    <a:pt x="1465" y="1208"/>
                  </a:lnTo>
                  <a:lnTo>
                    <a:pt x="1470" y="1208"/>
                  </a:lnTo>
                  <a:lnTo>
                    <a:pt x="1470" y="1208"/>
                  </a:lnTo>
                  <a:lnTo>
                    <a:pt x="1470" y="1208"/>
                  </a:lnTo>
                  <a:lnTo>
                    <a:pt x="1470" y="1208"/>
                  </a:lnTo>
                  <a:lnTo>
                    <a:pt x="1470" y="1208"/>
                  </a:lnTo>
                  <a:lnTo>
                    <a:pt x="1474" y="1208"/>
                  </a:lnTo>
                  <a:lnTo>
                    <a:pt x="1474" y="1208"/>
                  </a:lnTo>
                  <a:lnTo>
                    <a:pt x="1474" y="1208"/>
                  </a:lnTo>
                  <a:lnTo>
                    <a:pt x="1474" y="1208"/>
                  </a:lnTo>
                  <a:lnTo>
                    <a:pt x="1474" y="1208"/>
                  </a:lnTo>
                  <a:lnTo>
                    <a:pt x="1478" y="1208"/>
                  </a:lnTo>
                  <a:lnTo>
                    <a:pt x="1478" y="1208"/>
                  </a:lnTo>
                  <a:lnTo>
                    <a:pt x="1478" y="1208"/>
                  </a:lnTo>
                  <a:lnTo>
                    <a:pt x="1478" y="1208"/>
                  </a:lnTo>
                  <a:lnTo>
                    <a:pt x="1482" y="1208"/>
                  </a:lnTo>
                  <a:lnTo>
                    <a:pt x="1482" y="1208"/>
                  </a:lnTo>
                  <a:lnTo>
                    <a:pt x="1482" y="1208"/>
                  </a:lnTo>
                  <a:lnTo>
                    <a:pt x="1482" y="1208"/>
                  </a:lnTo>
                  <a:lnTo>
                    <a:pt x="1482" y="1208"/>
                  </a:lnTo>
                  <a:lnTo>
                    <a:pt x="1486" y="1208"/>
                  </a:lnTo>
                  <a:lnTo>
                    <a:pt x="1486" y="1208"/>
                  </a:lnTo>
                  <a:lnTo>
                    <a:pt x="1486" y="1208"/>
                  </a:lnTo>
                  <a:lnTo>
                    <a:pt x="1486" y="1208"/>
                  </a:lnTo>
                  <a:lnTo>
                    <a:pt x="1490" y="1208"/>
                  </a:lnTo>
                  <a:lnTo>
                    <a:pt x="1490" y="1208"/>
                  </a:lnTo>
                  <a:lnTo>
                    <a:pt x="1490" y="1208"/>
                  </a:lnTo>
                  <a:lnTo>
                    <a:pt x="1490" y="1208"/>
                  </a:lnTo>
                  <a:lnTo>
                    <a:pt x="1490" y="1208"/>
                  </a:lnTo>
                  <a:lnTo>
                    <a:pt x="1494" y="1208"/>
                  </a:lnTo>
                  <a:lnTo>
                    <a:pt x="1494" y="1208"/>
                  </a:lnTo>
                  <a:lnTo>
                    <a:pt x="1494" y="1208"/>
                  </a:lnTo>
                  <a:lnTo>
                    <a:pt x="1494" y="1208"/>
                  </a:lnTo>
                  <a:lnTo>
                    <a:pt x="1494" y="1208"/>
                  </a:lnTo>
                  <a:lnTo>
                    <a:pt x="1499" y="1208"/>
                  </a:lnTo>
                  <a:lnTo>
                    <a:pt x="1499" y="1208"/>
                  </a:lnTo>
                  <a:lnTo>
                    <a:pt x="1499" y="1208"/>
                  </a:lnTo>
                  <a:lnTo>
                    <a:pt x="1499" y="1208"/>
                  </a:lnTo>
                  <a:lnTo>
                    <a:pt x="1503" y="1208"/>
                  </a:lnTo>
                  <a:lnTo>
                    <a:pt x="1503" y="1208"/>
                  </a:lnTo>
                  <a:lnTo>
                    <a:pt x="1503" y="1208"/>
                  </a:lnTo>
                  <a:lnTo>
                    <a:pt x="1503" y="1208"/>
                  </a:lnTo>
                  <a:lnTo>
                    <a:pt x="1503" y="1208"/>
                  </a:lnTo>
                  <a:lnTo>
                    <a:pt x="1507" y="1208"/>
                  </a:lnTo>
                  <a:lnTo>
                    <a:pt x="1507" y="1208"/>
                  </a:lnTo>
                  <a:lnTo>
                    <a:pt x="1507" y="1208"/>
                  </a:lnTo>
                  <a:lnTo>
                    <a:pt x="1507" y="1208"/>
                  </a:lnTo>
                  <a:lnTo>
                    <a:pt x="1507" y="1208"/>
                  </a:lnTo>
                  <a:lnTo>
                    <a:pt x="1511" y="1208"/>
                  </a:lnTo>
                  <a:lnTo>
                    <a:pt x="1511" y="1208"/>
                  </a:lnTo>
                  <a:lnTo>
                    <a:pt x="1511" y="1208"/>
                  </a:lnTo>
                  <a:lnTo>
                    <a:pt x="1511" y="1208"/>
                  </a:lnTo>
                  <a:lnTo>
                    <a:pt x="1515" y="1208"/>
                  </a:lnTo>
                  <a:lnTo>
                    <a:pt x="1515" y="1208"/>
                  </a:lnTo>
                  <a:lnTo>
                    <a:pt x="1515" y="1208"/>
                  </a:lnTo>
                  <a:lnTo>
                    <a:pt x="1515" y="1208"/>
                  </a:lnTo>
                  <a:lnTo>
                    <a:pt x="1515" y="1208"/>
                  </a:lnTo>
                  <a:lnTo>
                    <a:pt x="1519" y="1208"/>
                  </a:lnTo>
                  <a:lnTo>
                    <a:pt x="1519" y="1208"/>
                  </a:lnTo>
                  <a:lnTo>
                    <a:pt x="1519" y="1208"/>
                  </a:lnTo>
                  <a:lnTo>
                    <a:pt x="1519" y="1208"/>
                  </a:lnTo>
                  <a:lnTo>
                    <a:pt x="1523" y="1208"/>
                  </a:lnTo>
                  <a:lnTo>
                    <a:pt x="1523" y="1208"/>
                  </a:lnTo>
                  <a:lnTo>
                    <a:pt x="1523" y="1208"/>
                  </a:lnTo>
                  <a:lnTo>
                    <a:pt x="1523" y="1208"/>
                  </a:lnTo>
                  <a:lnTo>
                    <a:pt x="1523" y="1208"/>
                  </a:lnTo>
                  <a:lnTo>
                    <a:pt x="1528" y="1208"/>
                  </a:lnTo>
                  <a:lnTo>
                    <a:pt x="1528" y="1208"/>
                  </a:lnTo>
                  <a:lnTo>
                    <a:pt x="1528" y="1208"/>
                  </a:lnTo>
                  <a:lnTo>
                    <a:pt x="1528" y="1208"/>
                  </a:lnTo>
                  <a:lnTo>
                    <a:pt x="1528" y="1208"/>
                  </a:lnTo>
                  <a:lnTo>
                    <a:pt x="1532" y="1208"/>
                  </a:lnTo>
                  <a:lnTo>
                    <a:pt x="1532" y="1208"/>
                  </a:lnTo>
                  <a:lnTo>
                    <a:pt x="1532" y="1208"/>
                  </a:lnTo>
                  <a:lnTo>
                    <a:pt x="1532" y="1208"/>
                  </a:lnTo>
                  <a:lnTo>
                    <a:pt x="1536" y="1208"/>
                  </a:lnTo>
                  <a:lnTo>
                    <a:pt x="1536" y="1208"/>
                  </a:lnTo>
                  <a:lnTo>
                    <a:pt x="1536" y="1208"/>
                  </a:lnTo>
                  <a:lnTo>
                    <a:pt x="1536" y="1208"/>
                  </a:lnTo>
                  <a:lnTo>
                    <a:pt x="1536" y="1208"/>
                  </a:lnTo>
                  <a:lnTo>
                    <a:pt x="1540" y="1208"/>
                  </a:lnTo>
                  <a:lnTo>
                    <a:pt x="1540" y="1208"/>
                  </a:lnTo>
                  <a:lnTo>
                    <a:pt x="1540" y="1208"/>
                  </a:lnTo>
                  <a:lnTo>
                    <a:pt x="1540" y="1208"/>
                  </a:lnTo>
                  <a:lnTo>
                    <a:pt x="1544" y="1208"/>
                  </a:lnTo>
                  <a:lnTo>
                    <a:pt x="1544" y="1208"/>
                  </a:lnTo>
                  <a:lnTo>
                    <a:pt x="1544" y="1208"/>
                  </a:lnTo>
                  <a:lnTo>
                    <a:pt x="1544" y="1208"/>
                  </a:lnTo>
                  <a:lnTo>
                    <a:pt x="1544" y="1208"/>
                  </a:lnTo>
                  <a:lnTo>
                    <a:pt x="1548" y="1208"/>
                  </a:lnTo>
                  <a:lnTo>
                    <a:pt x="1548" y="1208"/>
                  </a:lnTo>
                  <a:lnTo>
                    <a:pt x="1548" y="1208"/>
                  </a:lnTo>
                  <a:lnTo>
                    <a:pt x="1548" y="1208"/>
                  </a:lnTo>
                  <a:lnTo>
                    <a:pt x="1548" y="1208"/>
                  </a:lnTo>
                  <a:lnTo>
                    <a:pt x="1552" y="1208"/>
                  </a:lnTo>
                  <a:lnTo>
                    <a:pt x="1552" y="1208"/>
                  </a:lnTo>
                  <a:lnTo>
                    <a:pt x="1552" y="1208"/>
                  </a:lnTo>
                  <a:lnTo>
                    <a:pt x="1552" y="1208"/>
                  </a:lnTo>
                  <a:lnTo>
                    <a:pt x="1556" y="1208"/>
                  </a:lnTo>
                  <a:lnTo>
                    <a:pt x="1556" y="1208"/>
                  </a:lnTo>
                  <a:lnTo>
                    <a:pt x="1556" y="1208"/>
                  </a:lnTo>
                  <a:lnTo>
                    <a:pt x="1556" y="1208"/>
                  </a:lnTo>
                  <a:lnTo>
                    <a:pt x="1556" y="1208"/>
                  </a:lnTo>
                  <a:lnTo>
                    <a:pt x="1561" y="1208"/>
                  </a:lnTo>
                  <a:lnTo>
                    <a:pt x="1561" y="1208"/>
                  </a:lnTo>
                  <a:lnTo>
                    <a:pt x="1561" y="1208"/>
                  </a:lnTo>
                  <a:lnTo>
                    <a:pt x="1561" y="1208"/>
                  </a:lnTo>
                  <a:lnTo>
                    <a:pt x="1565" y="1208"/>
                  </a:lnTo>
                  <a:lnTo>
                    <a:pt x="1565" y="1208"/>
                  </a:lnTo>
                  <a:lnTo>
                    <a:pt x="1565" y="1208"/>
                  </a:lnTo>
                  <a:lnTo>
                    <a:pt x="1565" y="1208"/>
                  </a:lnTo>
                  <a:lnTo>
                    <a:pt x="1565" y="1208"/>
                  </a:lnTo>
                  <a:lnTo>
                    <a:pt x="1569" y="1208"/>
                  </a:lnTo>
                  <a:lnTo>
                    <a:pt x="1569" y="1208"/>
                  </a:lnTo>
                  <a:lnTo>
                    <a:pt x="1569" y="1208"/>
                  </a:lnTo>
                  <a:lnTo>
                    <a:pt x="1569" y="1208"/>
                  </a:lnTo>
                  <a:lnTo>
                    <a:pt x="1569" y="1208"/>
                  </a:lnTo>
                  <a:lnTo>
                    <a:pt x="1573" y="1208"/>
                  </a:lnTo>
                  <a:lnTo>
                    <a:pt x="1573" y="1208"/>
                  </a:lnTo>
                  <a:lnTo>
                    <a:pt x="1573" y="1208"/>
                  </a:lnTo>
                  <a:lnTo>
                    <a:pt x="1573" y="1208"/>
                  </a:lnTo>
                  <a:lnTo>
                    <a:pt x="1577" y="1208"/>
                  </a:lnTo>
                  <a:lnTo>
                    <a:pt x="1577" y="1208"/>
                  </a:lnTo>
                  <a:lnTo>
                    <a:pt x="1577" y="1208"/>
                  </a:lnTo>
                  <a:lnTo>
                    <a:pt x="1577" y="1208"/>
                  </a:lnTo>
                  <a:lnTo>
                    <a:pt x="1577" y="1208"/>
                  </a:lnTo>
                  <a:lnTo>
                    <a:pt x="1581" y="1208"/>
                  </a:lnTo>
                  <a:lnTo>
                    <a:pt x="1581" y="1208"/>
                  </a:lnTo>
                  <a:lnTo>
                    <a:pt x="1581" y="1208"/>
                  </a:lnTo>
                  <a:lnTo>
                    <a:pt x="1581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90" y="1208"/>
                  </a:lnTo>
                  <a:lnTo>
                    <a:pt x="1590" y="1208"/>
                  </a:lnTo>
                  <a:lnTo>
                    <a:pt x="1590" y="1208"/>
                  </a:lnTo>
                  <a:lnTo>
                    <a:pt x="1590" y="1208"/>
                  </a:lnTo>
                  <a:lnTo>
                    <a:pt x="1590" y="1208"/>
                  </a:lnTo>
                  <a:lnTo>
                    <a:pt x="1594" y="1208"/>
                  </a:lnTo>
                  <a:lnTo>
                    <a:pt x="1594" y="1208"/>
                  </a:lnTo>
                  <a:lnTo>
                    <a:pt x="1594" y="1208"/>
                  </a:lnTo>
                  <a:lnTo>
                    <a:pt x="1594" y="1208"/>
                  </a:lnTo>
                  <a:lnTo>
                    <a:pt x="1598" y="1208"/>
                  </a:lnTo>
                  <a:lnTo>
                    <a:pt x="1598" y="1208"/>
                  </a:lnTo>
                  <a:lnTo>
                    <a:pt x="1598" y="1208"/>
                  </a:lnTo>
                  <a:lnTo>
                    <a:pt x="1598" y="1208"/>
                  </a:lnTo>
                  <a:lnTo>
                    <a:pt x="1598" y="1208"/>
                  </a:lnTo>
                  <a:lnTo>
                    <a:pt x="1602" y="1208"/>
                  </a:lnTo>
                  <a:lnTo>
                    <a:pt x="1602" y="1208"/>
                  </a:lnTo>
                  <a:lnTo>
                    <a:pt x="1602" y="1208"/>
                  </a:lnTo>
                  <a:lnTo>
                    <a:pt x="1602" y="1208"/>
                  </a:lnTo>
                  <a:lnTo>
                    <a:pt x="1602" y="1208"/>
                  </a:lnTo>
                  <a:lnTo>
                    <a:pt x="1606" y="1208"/>
                  </a:lnTo>
                  <a:lnTo>
                    <a:pt x="1606" y="1208"/>
                  </a:lnTo>
                  <a:lnTo>
                    <a:pt x="1606" y="1208"/>
                  </a:lnTo>
                  <a:lnTo>
                    <a:pt x="1606" y="1208"/>
                  </a:lnTo>
                  <a:lnTo>
                    <a:pt x="1610" y="1208"/>
                  </a:lnTo>
                  <a:lnTo>
                    <a:pt x="1610" y="1208"/>
                  </a:lnTo>
                  <a:lnTo>
                    <a:pt x="1610" y="1208"/>
                  </a:lnTo>
                  <a:lnTo>
                    <a:pt x="1610" y="1208"/>
                  </a:lnTo>
                  <a:lnTo>
                    <a:pt x="1610" y="1208"/>
                  </a:lnTo>
                  <a:lnTo>
                    <a:pt x="1614" y="1208"/>
                  </a:lnTo>
                  <a:lnTo>
                    <a:pt x="1614" y="1208"/>
                  </a:lnTo>
                  <a:lnTo>
                    <a:pt x="1614" y="1208"/>
                  </a:lnTo>
                  <a:lnTo>
                    <a:pt x="1614" y="1208"/>
                  </a:lnTo>
                  <a:lnTo>
                    <a:pt x="1619" y="1208"/>
                  </a:lnTo>
                  <a:lnTo>
                    <a:pt x="1619" y="1208"/>
                  </a:lnTo>
                  <a:lnTo>
                    <a:pt x="1619" y="1208"/>
                  </a:lnTo>
                  <a:lnTo>
                    <a:pt x="1619" y="1208"/>
                  </a:lnTo>
                  <a:lnTo>
                    <a:pt x="1619" y="1208"/>
                  </a:lnTo>
                  <a:lnTo>
                    <a:pt x="1623" y="1208"/>
                  </a:lnTo>
                  <a:lnTo>
                    <a:pt x="1623" y="1208"/>
                  </a:lnTo>
                  <a:lnTo>
                    <a:pt x="1623" y="1208"/>
                  </a:lnTo>
                  <a:lnTo>
                    <a:pt x="1623" y="1208"/>
                  </a:lnTo>
                  <a:lnTo>
                    <a:pt x="1623" y="1208"/>
                  </a:lnTo>
                  <a:lnTo>
                    <a:pt x="1627" y="1208"/>
                  </a:lnTo>
                  <a:lnTo>
                    <a:pt x="1627" y="1208"/>
                  </a:lnTo>
                  <a:lnTo>
                    <a:pt x="1627" y="1208"/>
                  </a:lnTo>
                  <a:lnTo>
                    <a:pt x="1627" y="1208"/>
                  </a:lnTo>
                  <a:lnTo>
                    <a:pt x="1631" y="1208"/>
                  </a:lnTo>
                  <a:lnTo>
                    <a:pt x="1631" y="1208"/>
                  </a:lnTo>
                  <a:lnTo>
                    <a:pt x="1631" y="1208"/>
                  </a:lnTo>
                  <a:lnTo>
                    <a:pt x="1631" y="1208"/>
                  </a:lnTo>
                  <a:lnTo>
                    <a:pt x="1631" y="1208"/>
                  </a:lnTo>
                  <a:lnTo>
                    <a:pt x="1635" y="1208"/>
                  </a:lnTo>
                  <a:lnTo>
                    <a:pt x="1635" y="1208"/>
                  </a:lnTo>
                  <a:lnTo>
                    <a:pt x="1635" y="1208"/>
                  </a:lnTo>
                  <a:lnTo>
                    <a:pt x="1635" y="1208"/>
                  </a:lnTo>
                  <a:lnTo>
                    <a:pt x="1639" y="1208"/>
                  </a:lnTo>
                  <a:lnTo>
                    <a:pt x="1639" y="1208"/>
                  </a:lnTo>
                  <a:lnTo>
                    <a:pt x="1639" y="1208"/>
                  </a:lnTo>
                  <a:lnTo>
                    <a:pt x="1639" y="1208"/>
                  </a:lnTo>
                  <a:lnTo>
                    <a:pt x="1639" y="1208"/>
                  </a:lnTo>
                  <a:lnTo>
                    <a:pt x="1643" y="1208"/>
                  </a:lnTo>
                  <a:lnTo>
                    <a:pt x="1643" y="1208"/>
                  </a:lnTo>
                  <a:lnTo>
                    <a:pt x="1643" y="1208"/>
                  </a:lnTo>
                  <a:lnTo>
                    <a:pt x="1643" y="1208"/>
                  </a:lnTo>
                  <a:lnTo>
                    <a:pt x="1643" y="1208"/>
                  </a:lnTo>
                  <a:lnTo>
                    <a:pt x="1648" y="1208"/>
                  </a:lnTo>
                  <a:lnTo>
                    <a:pt x="1648" y="1208"/>
                  </a:lnTo>
                  <a:lnTo>
                    <a:pt x="1648" y="1208"/>
                  </a:lnTo>
                  <a:lnTo>
                    <a:pt x="1648" y="1208"/>
                  </a:lnTo>
                  <a:lnTo>
                    <a:pt x="1652" y="1208"/>
                  </a:lnTo>
                  <a:lnTo>
                    <a:pt x="1652" y="1208"/>
                  </a:lnTo>
                  <a:lnTo>
                    <a:pt x="1652" y="1208"/>
                  </a:lnTo>
                  <a:lnTo>
                    <a:pt x="1652" y="1208"/>
                  </a:lnTo>
                  <a:lnTo>
                    <a:pt x="1652" y="1208"/>
                  </a:lnTo>
                  <a:lnTo>
                    <a:pt x="1656" y="1208"/>
                  </a:lnTo>
                  <a:lnTo>
                    <a:pt x="1656" y="1208"/>
                  </a:lnTo>
                  <a:lnTo>
                    <a:pt x="1656" y="1208"/>
                  </a:lnTo>
                  <a:lnTo>
                    <a:pt x="1656" y="1208"/>
                  </a:lnTo>
                  <a:lnTo>
                    <a:pt x="1660" y="1208"/>
                  </a:lnTo>
                  <a:lnTo>
                    <a:pt x="1660" y="1208"/>
                  </a:lnTo>
                  <a:lnTo>
                    <a:pt x="1660" y="1208"/>
                  </a:lnTo>
                  <a:lnTo>
                    <a:pt x="1660" y="1208"/>
                  </a:lnTo>
                  <a:lnTo>
                    <a:pt x="1660" y="1208"/>
                  </a:lnTo>
                  <a:lnTo>
                    <a:pt x="1664" y="1208"/>
                  </a:lnTo>
                  <a:lnTo>
                    <a:pt x="1664" y="1208"/>
                  </a:lnTo>
                  <a:lnTo>
                    <a:pt x="1664" y="1208"/>
                  </a:lnTo>
                  <a:lnTo>
                    <a:pt x="1664" y="1208"/>
                  </a:lnTo>
                  <a:lnTo>
                    <a:pt x="1664" y="1208"/>
                  </a:lnTo>
                  <a:lnTo>
                    <a:pt x="1668" y="1208"/>
                  </a:lnTo>
                  <a:lnTo>
                    <a:pt x="1668" y="1208"/>
                  </a:lnTo>
                  <a:lnTo>
                    <a:pt x="1668" y="1208"/>
                  </a:lnTo>
                  <a:lnTo>
                    <a:pt x="1668" y="1208"/>
                  </a:lnTo>
                  <a:lnTo>
                    <a:pt x="1672" y="1208"/>
                  </a:lnTo>
                  <a:lnTo>
                    <a:pt x="1672" y="1208"/>
                  </a:lnTo>
                  <a:lnTo>
                    <a:pt x="1672" y="1208"/>
                  </a:lnTo>
                  <a:lnTo>
                    <a:pt x="1672" y="1208"/>
                  </a:lnTo>
                  <a:lnTo>
                    <a:pt x="1672" y="1208"/>
                  </a:lnTo>
                  <a:lnTo>
                    <a:pt x="1677" y="1208"/>
                  </a:lnTo>
                  <a:lnTo>
                    <a:pt x="1677" y="1208"/>
                  </a:lnTo>
                  <a:lnTo>
                    <a:pt x="1677" y="1208"/>
                  </a:lnTo>
                  <a:lnTo>
                    <a:pt x="1677" y="1208"/>
                  </a:lnTo>
                  <a:lnTo>
                    <a:pt x="1681" y="1208"/>
                  </a:lnTo>
                  <a:lnTo>
                    <a:pt x="1681" y="1208"/>
                  </a:lnTo>
                  <a:lnTo>
                    <a:pt x="1681" y="1208"/>
                  </a:lnTo>
                  <a:lnTo>
                    <a:pt x="1681" y="1208"/>
                  </a:lnTo>
                  <a:lnTo>
                    <a:pt x="1681" y="1208"/>
                  </a:lnTo>
                  <a:lnTo>
                    <a:pt x="1685" y="1208"/>
                  </a:lnTo>
                  <a:lnTo>
                    <a:pt x="1685" y="1208"/>
                  </a:lnTo>
                  <a:lnTo>
                    <a:pt x="1685" y="1208"/>
                  </a:lnTo>
                  <a:lnTo>
                    <a:pt x="1685" y="1208"/>
                  </a:lnTo>
                  <a:lnTo>
                    <a:pt x="1685" y="1208"/>
                  </a:lnTo>
                  <a:lnTo>
                    <a:pt x="1689" y="1208"/>
                  </a:lnTo>
                  <a:lnTo>
                    <a:pt x="1689" y="1208"/>
                  </a:lnTo>
                  <a:lnTo>
                    <a:pt x="1689" y="1208"/>
                  </a:lnTo>
                  <a:lnTo>
                    <a:pt x="1689" y="1208"/>
                  </a:lnTo>
                  <a:lnTo>
                    <a:pt x="1693" y="1208"/>
                  </a:lnTo>
                  <a:lnTo>
                    <a:pt x="1693" y="1208"/>
                  </a:lnTo>
                  <a:lnTo>
                    <a:pt x="1693" y="1208"/>
                  </a:lnTo>
                  <a:lnTo>
                    <a:pt x="1693" y="1208"/>
                  </a:lnTo>
                  <a:lnTo>
                    <a:pt x="1693" y="1208"/>
                  </a:lnTo>
                  <a:lnTo>
                    <a:pt x="1697" y="1208"/>
                  </a:lnTo>
                  <a:lnTo>
                    <a:pt x="1697" y="1208"/>
                  </a:lnTo>
                  <a:lnTo>
                    <a:pt x="1697" y="1208"/>
                  </a:lnTo>
                  <a:lnTo>
                    <a:pt x="1697" y="1208"/>
                  </a:lnTo>
                  <a:lnTo>
                    <a:pt x="1697" y="1208"/>
                  </a:lnTo>
                  <a:lnTo>
                    <a:pt x="1701" y="1208"/>
                  </a:lnTo>
                  <a:lnTo>
                    <a:pt x="1701" y="1208"/>
                  </a:lnTo>
                  <a:lnTo>
                    <a:pt x="1701" y="1208"/>
                  </a:lnTo>
                  <a:lnTo>
                    <a:pt x="1701" y="1208"/>
                  </a:lnTo>
                  <a:lnTo>
                    <a:pt x="1706" y="1208"/>
                  </a:lnTo>
                  <a:lnTo>
                    <a:pt x="1706" y="1208"/>
                  </a:lnTo>
                  <a:lnTo>
                    <a:pt x="1706" y="1208"/>
                  </a:lnTo>
                  <a:lnTo>
                    <a:pt x="1706" y="1208"/>
                  </a:lnTo>
                  <a:lnTo>
                    <a:pt x="1706" y="1208"/>
                  </a:lnTo>
                  <a:lnTo>
                    <a:pt x="1710" y="1208"/>
                  </a:lnTo>
                  <a:lnTo>
                    <a:pt x="1710" y="1208"/>
                  </a:lnTo>
                  <a:lnTo>
                    <a:pt x="1710" y="1208"/>
                  </a:lnTo>
                  <a:lnTo>
                    <a:pt x="1710" y="1208"/>
                  </a:lnTo>
                  <a:lnTo>
                    <a:pt x="1714" y="1208"/>
                  </a:lnTo>
                  <a:lnTo>
                    <a:pt x="1714" y="1208"/>
                  </a:lnTo>
                  <a:lnTo>
                    <a:pt x="1714" y="1208"/>
                  </a:lnTo>
                  <a:lnTo>
                    <a:pt x="1714" y="1208"/>
                  </a:lnTo>
                  <a:lnTo>
                    <a:pt x="1714" y="1208"/>
                  </a:lnTo>
                  <a:lnTo>
                    <a:pt x="1718" y="1208"/>
                  </a:lnTo>
                  <a:lnTo>
                    <a:pt x="1718" y="1208"/>
                  </a:lnTo>
                  <a:lnTo>
                    <a:pt x="1718" y="1208"/>
                  </a:lnTo>
                  <a:lnTo>
                    <a:pt x="1718" y="1208"/>
                  </a:lnTo>
                  <a:lnTo>
                    <a:pt x="1718" y="1208"/>
                  </a:lnTo>
                  <a:lnTo>
                    <a:pt x="1722" y="1208"/>
                  </a:lnTo>
                  <a:lnTo>
                    <a:pt x="1722" y="1208"/>
                  </a:lnTo>
                  <a:lnTo>
                    <a:pt x="1722" y="1208"/>
                  </a:lnTo>
                  <a:lnTo>
                    <a:pt x="1722" y="1208"/>
                  </a:lnTo>
                  <a:lnTo>
                    <a:pt x="1726" y="1208"/>
                  </a:lnTo>
                  <a:lnTo>
                    <a:pt x="1726" y="1208"/>
                  </a:lnTo>
                  <a:lnTo>
                    <a:pt x="1726" y="1208"/>
                  </a:lnTo>
                  <a:lnTo>
                    <a:pt x="1726" y="1208"/>
                  </a:lnTo>
                  <a:lnTo>
                    <a:pt x="1726" y="1208"/>
                  </a:lnTo>
                  <a:lnTo>
                    <a:pt x="1730" y="1208"/>
                  </a:lnTo>
                  <a:lnTo>
                    <a:pt x="1730" y="1208"/>
                  </a:lnTo>
                  <a:lnTo>
                    <a:pt x="1730" y="1208"/>
                  </a:lnTo>
                  <a:lnTo>
                    <a:pt x="1730" y="1208"/>
                  </a:lnTo>
                  <a:lnTo>
                    <a:pt x="1734" y="1208"/>
                  </a:lnTo>
                  <a:lnTo>
                    <a:pt x="1734" y="1208"/>
                  </a:lnTo>
                  <a:lnTo>
                    <a:pt x="1734" y="1208"/>
                  </a:lnTo>
                  <a:lnTo>
                    <a:pt x="1734" y="1208"/>
                  </a:lnTo>
                  <a:lnTo>
                    <a:pt x="1734" y="1208"/>
                  </a:lnTo>
                  <a:lnTo>
                    <a:pt x="1739" y="1208"/>
                  </a:lnTo>
                  <a:lnTo>
                    <a:pt x="1739" y="1208"/>
                  </a:lnTo>
                  <a:lnTo>
                    <a:pt x="1739" y="1208"/>
                  </a:lnTo>
                  <a:lnTo>
                    <a:pt x="1739" y="1208"/>
                  </a:lnTo>
                  <a:lnTo>
                    <a:pt x="1739" y="1208"/>
                  </a:lnTo>
                  <a:lnTo>
                    <a:pt x="1743" y="1208"/>
                  </a:lnTo>
                  <a:lnTo>
                    <a:pt x="1743" y="1208"/>
                  </a:lnTo>
                  <a:lnTo>
                    <a:pt x="1743" y="1208"/>
                  </a:lnTo>
                  <a:lnTo>
                    <a:pt x="1743" y="1208"/>
                  </a:lnTo>
                  <a:lnTo>
                    <a:pt x="1747" y="1208"/>
                  </a:lnTo>
                  <a:lnTo>
                    <a:pt x="1747" y="1208"/>
                  </a:lnTo>
                  <a:lnTo>
                    <a:pt x="1747" y="1208"/>
                  </a:lnTo>
                  <a:lnTo>
                    <a:pt x="1747" y="1208"/>
                  </a:lnTo>
                  <a:lnTo>
                    <a:pt x="1747" y="1208"/>
                  </a:lnTo>
                  <a:lnTo>
                    <a:pt x="1751" y="1208"/>
                  </a:lnTo>
                  <a:lnTo>
                    <a:pt x="1751" y="1208"/>
                  </a:lnTo>
                  <a:lnTo>
                    <a:pt x="1751" y="1208"/>
                  </a:lnTo>
                  <a:lnTo>
                    <a:pt x="1751" y="1208"/>
                  </a:lnTo>
                  <a:lnTo>
                    <a:pt x="1755" y="1208"/>
                  </a:lnTo>
                  <a:lnTo>
                    <a:pt x="1755" y="1208"/>
                  </a:lnTo>
                  <a:lnTo>
                    <a:pt x="1755" y="1208"/>
                  </a:lnTo>
                  <a:lnTo>
                    <a:pt x="1755" y="1208"/>
                  </a:lnTo>
                  <a:lnTo>
                    <a:pt x="1755" y="1208"/>
                  </a:lnTo>
                  <a:lnTo>
                    <a:pt x="1759" y="1208"/>
                  </a:lnTo>
                  <a:lnTo>
                    <a:pt x="1759" y="1208"/>
                  </a:lnTo>
                  <a:lnTo>
                    <a:pt x="1759" y="1208"/>
                  </a:lnTo>
                  <a:lnTo>
                    <a:pt x="1759" y="1208"/>
                  </a:lnTo>
                  <a:lnTo>
                    <a:pt x="1759" y="1208"/>
                  </a:lnTo>
                  <a:lnTo>
                    <a:pt x="1763" y="1208"/>
                  </a:lnTo>
                  <a:lnTo>
                    <a:pt x="1763" y="1208"/>
                  </a:lnTo>
                  <a:lnTo>
                    <a:pt x="1763" y="1208"/>
                  </a:lnTo>
                  <a:lnTo>
                    <a:pt x="1763" y="1208"/>
                  </a:lnTo>
                  <a:lnTo>
                    <a:pt x="1768" y="1208"/>
                  </a:lnTo>
                  <a:lnTo>
                    <a:pt x="1768" y="1208"/>
                  </a:lnTo>
                  <a:lnTo>
                    <a:pt x="1768" y="1208"/>
                  </a:lnTo>
                  <a:lnTo>
                    <a:pt x="1768" y="1208"/>
                  </a:lnTo>
                  <a:lnTo>
                    <a:pt x="1768" y="1208"/>
                  </a:lnTo>
                  <a:lnTo>
                    <a:pt x="1772" y="1208"/>
                  </a:lnTo>
                  <a:lnTo>
                    <a:pt x="1772" y="1208"/>
                  </a:lnTo>
                  <a:lnTo>
                    <a:pt x="1772" y="1208"/>
                  </a:lnTo>
                  <a:lnTo>
                    <a:pt x="1772" y="1208"/>
                  </a:lnTo>
                  <a:lnTo>
                    <a:pt x="1776" y="1208"/>
                  </a:lnTo>
                  <a:lnTo>
                    <a:pt x="1776" y="1208"/>
                  </a:lnTo>
                  <a:lnTo>
                    <a:pt x="1776" y="1208"/>
                  </a:lnTo>
                  <a:lnTo>
                    <a:pt x="1776" y="1208"/>
                  </a:lnTo>
                  <a:lnTo>
                    <a:pt x="1776" y="1208"/>
                  </a:lnTo>
                  <a:lnTo>
                    <a:pt x="1780" y="1208"/>
                  </a:lnTo>
                  <a:lnTo>
                    <a:pt x="1780" y="1208"/>
                  </a:lnTo>
                  <a:lnTo>
                    <a:pt x="1780" y="1208"/>
                  </a:lnTo>
                  <a:lnTo>
                    <a:pt x="1780" y="1208"/>
                  </a:lnTo>
                  <a:lnTo>
                    <a:pt x="1780" y="1208"/>
                  </a:lnTo>
                  <a:lnTo>
                    <a:pt x="1784" y="1208"/>
                  </a:lnTo>
                  <a:lnTo>
                    <a:pt x="1784" y="1208"/>
                  </a:lnTo>
                  <a:lnTo>
                    <a:pt x="1784" y="1208"/>
                  </a:lnTo>
                  <a:lnTo>
                    <a:pt x="1784" y="1208"/>
                  </a:lnTo>
                  <a:lnTo>
                    <a:pt x="1788" y="1208"/>
                  </a:lnTo>
                  <a:lnTo>
                    <a:pt x="1788" y="1208"/>
                  </a:lnTo>
                  <a:lnTo>
                    <a:pt x="1788" y="1208"/>
                  </a:lnTo>
                  <a:lnTo>
                    <a:pt x="1788" y="1208"/>
                  </a:lnTo>
                  <a:lnTo>
                    <a:pt x="1788" y="1208"/>
                  </a:lnTo>
                  <a:lnTo>
                    <a:pt x="1792" y="1208"/>
                  </a:lnTo>
                  <a:lnTo>
                    <a:pt x="1792" y="1208"/>
                  </a:lnTo>
                  <a:lnTo>
                    <a:pt x="1792" y="1208"/>
                  </a:lnTo>
                  <a:lnTo>
                    <a:pt x="1792" y="1208"/>
                  </a:lnTo>
                  <a:lnTo>
                    <a:pt x="1797" y="1208"/>
                  </a:lnTo>
                  <a:lnTo>
                    <a:pt x="1797" y="1208"/>
                  </a:lnTo>
                  <a:lnTo>
                    <a:pt x="1792" y="1208"/>
                  </a:lnTo>
                  <a:lnTo>
                    <a:pt x="1792" y="1208"/>
                  </a:lnTo>
                  <a:lnTo>
                    <a:pt x="1792" y="1208"/>
                  </a:lnTo>
                  <a:lnTo>
                    <a:pt x="1792" y="1208"/>
                  </a:lnTo>
                  <a:lnTo>
                    <a:pt x="1788" y="1208"/>
                  </a:lnTo>
                  <a:lnTo>
                    <a:pt x="1788" y="1208"/>
                  </a:lnTo>
                  <a:lnTo>
                    <a:pt x="1788" y="1208"/>
                  </a:lnTo>
                  <a:lnTo>
                    <a:pt x="1788" y="1208"/>
                  </a:lnTo>
                  <a:lnTo>
                    <a:pt x="1788" y="1208"/>
                  </a:lnTo>
                  <a:lnTo>
                    <a:pt x="1784" y="1208"/>
                  </a:lnTo>
                  <a:lnTo>
                    <a:pt x="1784" y="1208"/>
                  </a:lnTo>
                  <a:lnTo>
                    <a:pt x="1784" y="1208"/>
                  </a:lnTo>
                  <a:lnTo>
                    <a:pt x="1784" y="1208"/>
                  </a:lnTo>
                  <a:lnTo>
                    <a:pt x="1780" y="1208"/>
                  </a:lnTo>
                  <a:lnTo>
                    <a:pt x="1780" y="1208"/>
                  </a:lnTo>
                  <a:lnTo>
                    <a:pt x="1780" y="1208"/>
                  </a:lnTo>
                  <a:lnTo>
                    <a:pt x="1780" y="1208"/>
                  </a:lnTo>
                  <a:lnTo>
                    <a:pt x="1780" y="1208"/>
                  </a:lnTo>
                  <a:lnTo>
                    <a:pt x="1776" y="1208"/>
                  </a:lnTo>
                  <a:lnTo>
                    <a:pt x="1776" y="1208"/>
                  </a:lnTo>
                  <a:lnTo>
                    <a:pt x="1776" y="1208"/>
                  </a:lnTo>
                  <a:lnTo>
                    <a:pt x="1776" y="1208"/>
                  </a:lnTo>
                  <a:lnTo>
                    <a:pt x="1776" y="1208"/>
                  </a:lnTo>
                  <a:lnTo>
                    <a:pt x="1772" y="1208"/>
                  </a:lnTo>
                  <a:lnTo>
                    <a:pt x="1772" y="1208"/>
                  </a:lnTo>
                  <a:lnTo>
                    <a:pt x="1772" y="1208"/>
                  </a:lnTo>
                  <a:lnTo>
                    <a:pt x="1772" y="1208"/>
                  </a:lnTo>
                  <a:lnTo>
                    <a:pt x="1768" y="1208"/>
                  </a:lnTo>
                  <a:lnTo>
                    <a:pt x="1768" y="1208"/>
                  </a:lnTo>
                  <a:lnTo>
                    <a:pt x="1768" y="1208"/>
                  </a:lnTo>
                  <a:lnTo>
                    <a:pt x="1768" y="1208"/>
                  </a:lnTo>
                  <a:lnTo>
                    <a:pt x="1768" y="1208"/>
                  </a:lnTo>
                  <a:lnTo>
                    <a:pt x="1763" y="1208"/>
                  </a:lnTo>
                  <a:lnTo>
                    <a:pt x="1763" y="1208"/>
                  </a:lnTo>
                  <a:lnTo>
                    <a:pt x="1763" y="1208"/>
                  </a:lnTo>
                  <a:lnTo>
                    <a:pt x="1763" y="1208"/>
                  </a:lnTo>
                  <a:lnTo>
                    <a:pt x="1759" y="1208"/>
                  </a:lnTo>
                  <a:lnTo>
                    <a:pt x="1759" y="1208"/>
                  </a:lnTo>
                  <a:lnTo>
                    <a:pt x="1759" y="1208"/>
                  </a:lnTo>
                  <a:lnTo>
                    <a:pt x="1759" y="1208"/>
                  </a:lnTo>
                  <a:lnTo>
                    <a:pt x="1759" y="1208"/>
                  </a:lnTo>
                  <a:lnTo>
                    <a:pt x="1755" y="1208"/>
                  </a:lnTo>
                  <a:lnTo>
                    <a:pt x="1755" y="1208"/>
                  </a:lnTo>
                  <a:lnTo>
                    <a:pt x="1755" y="1208"/>
                  </a:lnTo>
                  <a:lnTo>
                    <a:pt x="1755" y="1208"/>
                  </a:lnTo>
                  <a:lnTo>
                    <a:pt x="1755" y="1208"/>
                  </a:lnTo>
                  <a:lnTo>
                    <a:pt x="1751" y="1208"/>
                  </a:lnTo>
                  <a:lnTo>
                    <a:pt x="1751" y="1208"/>
                  </a:lnTo>
                  <a:lnTo>
                    <a:pt x="1751" y="1208"/>
                  </a:lnTo>
                  <a:lnTo>
                    <a:pt x="1751" y="1208"/>
                  </a:lnTo>
                  <a:lnTo>
                    <a:pt x="1747" y="1208"/>
                  </a:lnTo>
                  <a:lnTo>
                    <a:pt x="1747" y="1208"/>
                  </a:lnTo>
                  <a:lnTo>
                    <a:pt x="1747" y="1208"/>
                  </a:lnTo>
                  <a:lnTo>
                    <a:pt x="1747" y="1208"/>
                  </a:lnTo>
                  <a:lnTo>
                    <a:pt x="1747" y="1208"/>
                  </a:lnTo>
                  <a:lnTo>
                    <a:pt x="1743" y="1208"/>
                  </a:lnTo>
                  <a:lnTo>
                    <a:pt x="1743" y="1208"/>
                  </a:lnTo>
                  <a:lnTo>
                    <a:pt x="1743" y="1208"/>
                  </a:lnTo>
                  <a:lnTo>
                    <a:pt x="1743" y="1208"/>
                  </a:lnTo>
                  <a:lnTo>
                    <a:pt x="1739" y="1208"/>
                  </a:lnTo>
                  <a:lnTo>
                    <a:pt x="1739" y="1208"/>
                  </a:lnTo>
                  <a:lnTo>
                    <a:pt x="1739" y="1208"/>
                  </a:lnTo>
                  <a:lnTo>
                    <a:pt x="1739" y="1208"/>
                  </a:lnTo>
                  <a:lnTo>
                    <a:pt x="1739" y="1208"/>
                  </a:lnTo>
                  <a:lnTo>
                    <a:pt x="1734" y="1208"/>
                  </a:lnTo>
                  <a:lnTo>
                    <a:pt x="1734" y="1208"/>
                  </a:lnTo>
                  <a:lnTo>
                    <a:pt x="1734" y="1208"/>
                  </a:lnTo>
                  <a:lnTo>
                    <a:pt x="1734" y="1208"/>
                  </a:lnTo>
                  <a:lnTo>
                    <a:pt x="1734" y="1208"/>
                  </a:lnTo>
                  <a:lnTo>
                    <a:pt x="1730" y="1208"/>
                  </a:lnTo>
                  <a:lnTo>
                    <a:pt x="1730" y="1208"/>
                  </a:lnTo>
                  <a:lnTo>
                    <a:pt x="1730" y="1208"/>
                  </a:lnTo>
                  <a:lnTo>
                    <a:pt x="1730" y="1208"/>
                  </a:lnTo>
                  <a:lnTo>
                    <a:pt x="1726" y="1208"/>
                  </a:lnTo>
                  <a:lnTo>
                    <a:pt x="1726" y="1208"/>
                  </a:lnTo>
                  <a:lnTo>
                    <a:pt x="1726" y="1208"/>
                  </a:lnTo>
                  <a:lnTo>
                    <a:pt x="1726" y="1208"/>
                  </a:lnTo>
                  <a:lnTo>
                    <a:pt x="1726" y="1208"/>
                  </a:lnTo>
                  <a:lnTo>
                    <a:pt x="1722" y="1208"/>
                  </a:lnTo>
                  <a:lnTo>
                    <a:pt x="1722" y="1208"/>
                  </a:lnTo>
                  <a:lnTo>
                    <a:pt x="1722" y="1208"/>
                  </a:lnTo>
                  <a:lnTo>
                    <a:pt x="1722" y="1208"/>
                  </a:lnTo>
                  <a:lnTo>
                    <a:pt x="1718" y="1208"/>
                  </a:lnTo>
                  <a:lnTo>
                    <a:pt x="1718" y="1208"/>
                  </a:lnTo>
                  <a:lnTo>
                    <a:pt x="1718" y="1208"/>
                  </a:lnTo>
                  <a:lnTo>
                    <a:pt x="1718" y="1208"/>
                  </a:lnTo>
                  <a:lnTo>
                    <a:pt x="1718" y="1208"/>
                  </a:lnTo>
                  <a:lnTo>
                    <a:pt x="1714" y="1208"/>
                  </a:lnTo>
                  <a:lnTo>
                    <a:pt x="1714" y="1208"/>
                  </a:lnTo>
                  <a:lnTo>
                    <a:pt x="1714" y="1208"/>
                  </a:lnTo>
                  <a:lnTo>
                    <a:pt x="1714" y="1208"/>
                  </a:lnTo>
                  <a:lnTo>
                    <a:pt x="1714" y="1208"/>
                  </a:lnTo>
                  <a:lnTo>
                    <a:pt x="1710" y="1208"/>
                  </a:lnTo>
                  <a:lnTo>
                    <a:pt x="1710" y="1208"/>
                  </a:lnTo>
                  <a:lnTo>
                    <a:pt x="1710" y="1208"/>
                  </a:lnTo>
                  <a:lnTo>
                    <a:pt x="1710" y="1208"/>
                  </a:lnTo>
                  <a:lnTo>
                    <a:pt x="1706" y="1208"/>
                  </a:lnTo>
                  <a:lnTo>
                    <a:pt x="1706" y="1208"/>
                  </a:lnTo>
                  <a:lnTo>
                    <a:pt x="1706" y="1208"/>
                  </a:lnTo>
                  <a:lnTo>
                    <a:pt x="1706" y="1208"/>
                  </a:lnTo>
                  <a:lnTo>
                    <a:pt x="1706" y="1208"/>
                  </a:lnTo>
                  <a:lnTo>
                    <a:pt x="1701" y="1208"/>
                  </a:lnTo>
                  <a:lnTo>
                    <a:pt x="1701" y="1208"/>
                  </a:lnTo>
                  <a:lnTo>
                    <a:pt x="1701" y="1208"/>
                  </a:lnTo>
                  <a:lnTo>
                    <a:pt x="1701" y="1208"/>
                  </a:lnTo>
                  <a:lnTo>
                    <a:pt x="1697" y="1208"/>
                  </a:lnTo>
                  <a:lnTo>
                    <a:pt x="1697" y="1208"/>
                  </a:lnTo>
                  <a:lnTo>
                    <a:pt x="1697" y="1208"/>
                  </a:lnTo>
                  <a:lnTo>
                    <a:pt x="1697" y="1208"/>
                  </a:lnTo>
                  <a:lnTo>
                    <a:pt x="1697" y="1208"/>
                  </a:lnTo>
                  <a:lnTo>
                    <a:pt x="1693" y="1208"/>
                  </a:lnTo>
                  <a:lnTo>
                    <a:pt x="1693" y="1208"/>
                  </a:lnTo>
                  <a:lnTo>
                    <a:pt x="1693" y="1208"/>
                  </a:lnTo>
                  <a:lnTo>
                    <a:pt x="1693" y="1208"/>
                  </a:lnTo>
                  <a:lnTo>
                    <a:pt x="1693" y="1208"/>
                  </a:lnTo>
                  <a:lnTo>
                    <a:pt x="1689" y="1208"/>
                  </a:lnTo>
                  <a:lnTo>
                    <a:pt x="1689" y="1208"/>
                  </a:lnTo>
                  <a:lnTo>
                    <a:pt x="1689" y="1208"/>
                  </a:lnTo>
                  <a:lnTo>
                    <a:pt x="1689" y="1208"/>
                  </a:lnTo>
                  <a:lnTo>
                    <a:pt x="1685" y="1208"/>
                  </a:lnTo>
                  <a:lnTo>
                    <a:pt x="1685" y="1208"/>
                  </a:lnTo>
                  <a:lnTo>
                    <a:pt x="1685" y="1208"/>
                  </a:lnTo>
                  <a:lnTo>
                    <a:pt x="1685" y="1208"/>
                  </a:lnTo>
                  <a:lnTo>
                    <a:pt x="1685" y="1208"/>
                  </a:lnTo>
                  <a:lnTo>
                    <a:pt x="1681" y="1208"/>
                  </a:lnTo>
                  <a:lnTo>
                    <a:pt x="1681" y="1208"/>
                  </a:lnTo>
                  <a:lnTo>
                    <a:pt x="1681" y="1208"/>
                  </a:lnTo>
                  <a:lnTo>
                    <a:pt x="1681" y="1208"/>
                  </a:lnTo>
                  <a:lnTo>
                    <a:pt x="1681" y="1208"/>
                  </a:lnTo>
                  <a:lnTo>
                    <a:pt x="1677" y="1208"/>
                  </a:lnTo>
                  <a:lnTo>
                    <a:pt x="1677" y="1208"/>
                  </a:lnTo>
                  <a:lnTo>
                    <a:pt x="1677" y="1208"/>
                  </a:lnTo>
                  <a:lnTo>
                    <a:pt x="1677" y="1208"/>
                  </a:lnTo>
                  <a:lnTo>
                    <a:pt x="1672" y="1208"/>
                  </a:lnTo>
                  <a:lnTo>
                    <a:pt x="1672" y="1208"/>
                  </a:lnTo>
                  <a:lnTo>
                    <a:pt x="1672" y="1208"/>
                  </a:lnTo>
                  <a:lnTo>
                    <a:pt x="1672" y="1208"/>
                  </a:lnTo>
                  <a:lnTo>
                    <a:pt x="1672" y="1208"/>
                  </a:lnTo>
                  <a:lnTo>
                    <a:pt x="1668" y="1208"/>
                  </a:lnTo>
                  <a:lnTo>
                    <a:pt x="1668" y="1208"/>
                  </a:lnTo>
                  <a:lnTo>
                    <a:pt x="1668" y="1208"/>
                  </a:lnTo>
                  <a:lnTo>
                    <a:pt x="1668" y="1208"/>
                  </a:lnTo>
                  <a:lnTo>
                    <a:pt x="1664" y="1208"/>
                  </a:lnTo>
                  <a:lnTo>
                    <a:pt x="1664" y="1208"/>
                  </a:lnTo>
                  <a:lnTo>
                    <a:pt x="1664" y="1208"/>
                  </a:lnTo>
                  <a:lnTo>
                    <a:pt x="1664" y="1208"/>
                  </a:lnTo>
                  <a:lnTo>
                    <a:pt x="1664" y="1208"/>
                  </a:lnTo>
                  <a:lnTo>
                    <a:pt x="1660" y="1208"/>
                  </a:lnTo>
                  <a:lnTo>
                    <a:pt x="1660" y="1208"/>
                  </a:lnTo>
                  <a:lnTo>
                    <a:pt x="1660" y="1208"/>
                  </a:lnTo>
                  <a:lnTo>
                    <a:pt x="1660" y="1208"/>
                  </a:lnTo>
                  <a:lnTo>
                    <a:pt x="1660" y="1208"/>
                  </a:lnTo>
                  <a:lnTo>
                    <a:pt x="1656" y="1208"/>
                  </a:lnTo>
                  <a:lnTo>
                    <a:pt x="1656" y="1208"/>
                  </a:lnTo>
                  <a:lnTo>
                    <a:pt x="1656" y="1208"/>
                  </a:lnTo>
                  <a:lnTo>
                    <a:pt x="1656" y="1208"/>
                  </a:lnTo>
                  <a:lnTo>
                    <a:pt x="1652" y="1208"/>
                  </a:lnTo>
                  <a:lnTo>
                    <a:pt x="1652" y="1208"/>
                  </a:lnTo>
                  <a:lnTo>
                    <a:pt x="1652" y="1208"/>
                  </a:lnTo>
                  <a:lnTo>
                    <a:pt x="1652" y="1208"/>
                  </a:lnTo>
                  <a:lnTo>
                    <a:pt x="1652" y="1208"/>
                  </a:lnTo>
                  <a:lnTo>
                    <a:pt x="1648" y="1208"/>
                  </a:lnTo>
                  <a:lnTo>
                    <a:pt x="1648" y="1208"/>
                  </a:lnTo>
                  <a:lnTo>
                    <a:pt x="1648" y="1208"/>
                  </a:lnTo>
                  <a:lnTo>
                    <a:pt x="1648" y="1208"/>
                  </a:lnTo>
                  <a:lnTo>
                    <a:pt x="1643" y="1208"/>
                  </a:lnTo>
                  <a:lnTo>
                    <a:pt x="1643" y="1208"/>
                  </a:lnTo>
                  <a:lnTo>
                    <a:pt x="1643" y="1208"/>
                  </a:lnTo>
                  <a:lnTo>
                    <a:pt x="1643" y="1208"/>
                  </a:lnTo>
                  <a:lnTo>
                    <a:pt x="1643" y="1208"/>
                  </a:lnTo>
                  <a:lnTo>
                    <a:pt x="1639" y="1208"/>
                  </a:lnTo>
                  <a:lnTo>
                    <a:pt x="1639" y="1208"/>
                  </a:lnTo>
                  <a:lnTo>
                    <a:pt x="1639" y="1208"/>
                  </a:lnTo>
                  <a:lnTo>
                    <a:pt x="1639" y="1208"/>
                  </a:lnTo>
                  <a:lnTo>
                    <a:pt x="1639" y="1208"/>
                  </a:lnTo>
                  <a:lnTo>
                    <a:pt x="1635" y="1208"/>
                  </a:lnTo>
                  <a:lnTo>
                    <a:pt x="1635" y="1208"/>
                  </a:lnTo>
                  <a:lnTo>
                    <a:pt x="1635" y="1208"/>
                  </a:lnTo>
                  <a:lnTo>
                    <a:pt x="1635" y="1208"/>
                  </a:lnTo>
                  <a:lnTo>
                    <a:pt x="1631" y="1208"/>
                  </a:lnTo>
                  <a:lnTo>
                    <a:pt x="1631" y="1208"/>
                  </a:lnTo>
                  <a:lnTo>
                    <a:pt x="1631" y="1208"/>
                  </a:lnTo>
                  <a:lnTo>
                    <a:pt x="1631" y="1208"/>
                  </a:lnTo>
                  <a:lnTo>
                    <a:pt x="1631" y="1208"/>
                  </a:lnTo>
                  <a:lnTo>
                    <a:pt x="1627" y="1208"/>
                  </a:lnTo>
                  <a:lnTo>
                    <a:pt x="1627" y="1208"/>
                  </a:lnTo>
                  <a:lnTo>
                    <a:pt x="1627" y="1208"/>
                  </a:lnTo>
                  <a:lnTo>
                    <a:pt x="1627" y="1208"/>
                  </a:lnTo>
                  <a:lnTo>
                    <a:pt x="1623" y="1208"/>
                  </a:lnTo>
                  <a:lnTo>
                    <a:pt x="1623" y="1208"/>
                  </a:lnTo>
                  <a:lnTo>
                    <a:pt x="1623" y="1208"/>
                  </a:lnTo>
                  <a:lnTo>
                    <a:pt x="1623" y="1208"/>
                  </a:lnTo>
                  <a:lnTo>
                    <a:pt x="1623" y="1208"/>
                  </a:lnTo>
                  <a:lnTo>
                    <a:pt x="1619" y="1208"/>
                  </a:lnTo>
                  <a:lnTo>
                    <a:pt x="1619" y="1208"/>
                  </a:lnTo>
                  <a:lnTo>
                    <a:pt x="1619" y="1208"/>
                  </a:lnTo>
                  <a:lnTo>
                    <a:pt x="1619" y="1208"/>
                  </a:lnTo>
                  <a:lnTo>
                    <a:pt x="1619" y="1208"/>
                  </a:lnTo>
                  <a:lnTo>
                    <a:pt x="1614" y="1208"/>
                  </a:lnTo>
                  <a:lnTo>
                    <a:pt x="1614" y="1208"/>
                  </a:lnTo>
                  <a:lnTo>
                    <a:pt x="1614" y="1208"/>
                  </a:lnTo>
                  <a:lnTo>
                    <a:pt x="1614" y="1208"/>
                  </a:lnTo>
                  <a:lnTo>
                    <a:pt x="1610" y="1208"/>
                  </a:lnTo>
                  <a:lnTo>
                    <a:pt x="1610" y="1208"/>
                  </a:lnTo>
                  <a:lnTo>
                    <a:pt x="1610" y="1208"/>
                  </a:lnTo>
                  <a:lnTo>
                    <a:pt x="1610" y="1208"/>
                  </a:lnTo>
                  <a:lnTo>
                    <a:pt x="1610" y="1208"/>
                  </a:lnTo>
                  <a:lnTo>
                    <a:pt x="1606" y="1208"/>
                  </a:lnTo>
                  <a:lnTo>
                    <a:pt x="1606" y="1208"/>
                  </a:lnTo>
                  <a:lnTo>
                    <a:pt x="1606" y="1208"/>
                  </a:lnTo>
                  <a:lnTo>
                    <a:pt x="1606" y="1208"/>
                  </a:lnTo>
                  <a:lnTo>
                    <a:pt x="1602" y="1208"/>
                  </a:lnTo>
                  <a:lnTo>
                    <a:pt x="1602" y="1208"/>
                  </a:lnTo>
                  <a:lnTo>
                    <a:pt x="1602" y="1208"/>
                  </a:lnTo>
                  <a:lnTo>
                    <a:pt x="1602" y="1208"/>
                  </a:lnTo>
                  <a:lnTo>
                    <a:pt x="1602" y="1208"/>
                  </a:lnTo>
                  <a:lnTo>
                    <a:pt x="1598" y="1208"/>
                  </a:lnTo>
                  <a:lnTo>
                    <a:pt x="1598" y="1208"/>
                  </a:lnTo>
                  <a:lnTo>
                    <a:pt x="1598" y="1208"/>
                  </a:lnTo>
                  <a:lnTo>
                    <a:pt x="1598" y="1208"/>
                  </a:lnTo>
                  <a:lnTo>
                    <a:pt x="1598" y="1208"/>
                  </a:lnTo>
                  <a:lnTo>
                    <a:pt x="1594" y="1208"/>
                  </a:lnTo>
                  <a:lnTo>
                    <a:pt x="1594" y="1208"/>
                  </a:lnTo>
                  <a:lnTo>
                    <a:pt x="1594" y="1208"/>
                  </a:lnTo>
                  <a:lnTo>
                    <a:pt x="1594" y="1208"/>
                  </a:lnTo>
                  <a:lnTo>
                    <a:pt x="1590" y="1208"/>
                  </a:lnTo>
                  <a:lnTo>
                    <a:pt x="1590" y="1208"/>
                  </a:lnTo>
                  <a:lnTo>
                    <a:pt x="1590" y="1208"/>
                  </a:lnTo>
                  <a:lnTo>
                    <a:pt x="1590" y="1208"/>
                  </a:lnTo>
                  <a:lnTo>
                    <a:pt x="1590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5" y="1208"/>
                  </a:lnTo>
                  <a:lnTo>
                    <a:pt x="1581" y="1208"/>
                  </a:lnTo>
                  <a:lnTo>
                    <a:pt x="1581" y="1208"/>
                  </a:lnTo>
                  <a:lnTo>
                    <a:pt x="1581" y="1208"/>
                  </a:lnTo>
                  <a:lnTo>
                    <a:pt x="1581" y="1208"/>
                  </a:lnTo>
                  <a:lnTo>
                    <a:pt x="1577" y="1208"/>
                  </a:lnTo>
                  <a:lnTo>
                    <a:pt x="1577" y="1208"/>
                  </a:lnTo>
                  <a:lnTo>
                    <a:pt x="1577" y="1208"/>
                  </a:lnTo>
                  <a:lnTo>
                    <a:pt x="1577" y="1208"/>
                  </a:lnTo>
                  <a:lnTo>
                    <a:pt x="1577" y="1208"/>
                  </a:lnTo>
                  <a:lnTo>
                    <a:pt x="1573" y="1208"/>
                  </a:lnTo>
                  <a:lnTo>
                    <a:pt x="1573" y="1208"/>
                  </a:lnTo>
                  <a:lnTo>
                    <a:pt x="1573" y="1208"/>
                  </a:lnTo>
                  <a:lnTo>
                    <a:pt x="1573" y="1208"/>
                  </a:lnTo>
                  <a:lnTo>
                    <a:pt x="1569" y="1208"/>
                  </a:lnTo>
                  <a:lnTo>
                    <a:pt x="1569" y="1208"/>
                  </a:lnTo>
                  <a:lnTo>
                    <a:pt x="1569" y="1208"/>
                  </a:lnTo>
                  <a:lnTo>
                    <a:pt x="1569" y="1208"/>
                  </a:lnTo>
                  <a:lnTo>
                    <a:pt x="1569" y="1208"/>
                  </a:lnTo>
                  <a:lnTo>
                    <a:pt x="1565" y="1208"/>
                  </a:lnTo>
                  <a:lnTo>
                    <a:pt x="1565" y="1208"/>
                  </a:lnTo>
                  <a:lnTo>
                    <a:pt x="1565" y="1208"/>
                  </a:lnTo>
                  <a:lnTo>
                    <a:pt x="1565" y="1208"/>
                  </a:lnTo>
                  <a:lnTo>
                    <a:pt x="1565" y="1208"/>
                  </a:lnTo>
                  <a:lnTo>
                    <a:pt x="1561" y="1208"/>
                  </a:lnTo>
                  <a:lnTo>
                    <a:pt x="1561" y="1208"/>
                  </a:lnTo>
                  <a:lnTo>
                    <a:pt x="1561" y="1208"/>
                  </a:lnTo>
                  <a:lnTo>
                    <a:pt x="1561" y="1208"/>
                  </a:lnTo>
                  <a:lnTo>
                    <a:pt x="1556" y="1208"/>
                  </a:lnTo>
                  <a:lnTo>
                    <a:pt x="1556" y="1208"/>
                  </a:lnTo>
                  <a:lnTo>
                    <a:pt x="1556" y="1208"/>
                  </a:lnTo>
                  <a:lnTo>
                    <a:pt x="1556" y="1208"/>
                  </a:lnTo>
                  <a:lnTo>
                    <a:pt x="1556" y="1208"/>
                  </a:lnTo>
                  <a:lnTo>
                    <a:pt x="1552" y="1208"/>
                  </a:lnTo>
                  <a:lnTo>
                    <a:pt x="1552" y="1208"/>
                  </a:lnTo>
                  <a:lnTo>
                    <a:pt x="1552" y="1208"/>
                  </a:lnTo>
                  <a:lnTo>
                    <a:pt x="1552" y="1208"/>
                  </a:lnTo>
                  <a:lnTo>
                    <a:pt x="1548" y="1208"/>
                  </a:lnTo>
                  <a:lnTo>
                    <a:pt x="1548" y="1208"/>
                  </a:lnTo>
                  <a:lnTo>
                    <a:pt x="1548" y="1208"/>
                  </a:lnTo>
                  <a:lnTo>
                    <a:pt x="1548" y="1208"/>
                  </a:lnTo>
                  <a:lnTo>
                    <a:pt x="1548" y="1208"/>
                  </a:lnTo>
                  <a:lnTo>
                    <a:pt x="1544" y="1208"/>
                  </a:lnTo>
                  <a:lnTo>
                    <a:pt x="1544" y="1208"/>
                  </a:lnTo>
                  <a:lnTo>
                    <a:pt x="1544" y="1208"/>
                  </a:lnTo>
                  <a:lnTo>
                    <a:pt x="1544" y="1208"/>
                  </a:lnTo>
                  <a:lnTo>
                    <a:pt x="1544" y="1208"/>
                  </a:lnTo>
                  <a:lnTo>
                    <a:pt x="1540" y="1208"/>
                  </a:lnTo>
                  <a:lnTo>
                    <a:pt x="1540" y="1208"/>
                  </a:lnTo>
                  <a:lnTo>
                    <a:pt x="1540" y="1208"/>
                  </a:lnTo>
                  <a:lnTo>
                    <a:pt x="1540" y="1208"/>
                  </a:lnTo>
                  <a:lnTo>
                    <a:pt x="1536" y="1208"/>
                  </a:lnTo>
                  <a:lnTo>
                    <a:pt x="1536" y="1208"/>
                  </a:lnTo>
                  <a:lnTo>
                    <a:pt x="1536" y="1208"/>
                  </a:lnTo>
                  <a:lnTo>
                    <a:pt x="1536" y="1208"/>
                  </a:lnTo>
                  <a:lnTo>
                    <a:pt x="1536" y="1208"/>
                  </a:lnTo>
                  <a:lnTo>
                    <a:pt x="1532" y="1208"/>
                  </a:lnTo>
                  <a:lnTo>
                    <a:pt x="1532" y="1208"/>
                  </a:lnTo>
                  <a:lnTo>
                    <a:pt x="1532" y="1208"/>
                  </a:lnTo>
                  <a:lnTo>
                    <a:pt x="1532" y="1208"/>
                  </a:lnTo>
                  <a:lnTo>
                    <a:pt x="1528" y="1208"/>
                  </a:lnTo>
                  <a:lnTo>
                    <a:pt x="1528" y="1208"/>
                  </a:lnTo>
                  <a:lnTo>
                    <a:pt x="1528" y="1208"/>
                  </a:lnTo>
                  <a:lnTo>
                    <a:pt x="1528" y="1208"/>
                  </a:lnTo>
                  <a:lnTo>
                    <a:pt x="1528" y="1208"/>
                  </a:lnTo>
                  <a:lnTo>
                    <a:pt x="1523" y="1208"/>
                  </a:lnTo>
                  <a:lnTo>
                    <a:pt x="1523" y="1208"/>
                  </a:lnTo>
                  <a:lnTo>
                    <a:pt x="1523" y="1208"/>
                  </a:lnTo>
                  <a:lnTo>
                    <a:pt x="1523" y="1208"/>
                  </a:lnTo>
                  <a:lnTo>
                    <a:pt x="1523" y="1208"/>
                  </a:lnTo>
                  <a:lnTo>
                    <a:pt x="1519" y="1208"/>
                  </a:lnTo>
                  <a:lnTo>
                    <a:pt x="1519" y="1208"/>
                  </a:lnTo>
                  <a:lnTo>
                    <a:pt x="1519" y="1208"/>
                  </a:lnTo>
                  <a:lnTo>
                    <a:pt x="1519" y="1208"/>
                  </a:lnTo>
                  <a:lnTo>
                    <a:pt x="1515" y="1208"/>
                  </a:lnTo>
                  <a:lnTo>
                    <a:pt x="1515" y="1208"/>
                  </a:lnTo>
                  <a:lnTo>
                    <a:pt x="1515" y="1208"/>
                  </a:lnTo>
                  <a:lnTo>
                    <a:pt x="1515" y="1208"/>
                  </a:lnTo>
                  <a:lnTo>
                    <a:pt x="1515" y="1208"/>
                  </a:lnTo>
                  <a:lnTo>
                    <a:pt x="1511" y="1208"/>
                  </a:lnTo>
                  <a:lnTo>
                    <a:pt x="1511" y="1208"/>
                  </a:lnTo>
                  <a:lnTo>
                    <a:pt x="1511" y="1208"/>
                  </a:lnTo>
                  <a:lnTo>
                    <a:pt x="1511" y="1208"/>
                  </a:lnTo>
                  <a:lnTo>
                    <a:pt x="1507" y="1208"/>
                  </a:lnTo>
                  <a:lnTo>
                    <a:pt x="1507" y="1208"/>
                  </a:lnTo>
                  <a:lnTo>
                    <a:pt x="1507" y="1208"/>
                  </a:lnTo>
                  <a:lnTo>
                    <a:pt x="1507" y="1208"/>
                  </a:lnTo>
                  <a:lnTo>
                    <a:pt x="1507" y="1208"/>
                  </a:lnTo>
                  <a:lnTo>
                    <a:pt x="1503" y="1208"/>
                  </a:lnTo>
                  <a:lnTo>
                    <a:pt x="1503" y="1208"/>
                  </a:lnTo>
                  <a:lnTo>
                    <a:pt x="1503" y="1208"/>
                  </a:lnTo>
                  <a:lnTo>
                    <a:pt x="1503" y="1208"/>
                  </a:lnTo>
                  <a:lnTo>
                    <a:pt x="1503" y="1208"/>
                  </a:lnTo>
                  <a:lnTo>
                    <a:pt x="1499" y="1208"/>
                  </a:lnTo>
                  <a:lnTo>
                    <a:pt x="1499" y="1208"/>
                  </a:lnTo>
                  <a:lnTo>
                    <a:pt x="1499" y="1208"/>
                  </a:lnTo>
                  <a:lnTo>
                    <a:pt x="1499" y="1208"/>
                  </a:lnTo>
                  <a:lnTo>
                    <a:pt x="1494" y="1208"/>
                  </a:lnTo>
                  <a:lnTo>
                    <a:pt x="1494" y="1208"/>
                  </a:lnTo>
                  <a:lnTo>
                    <a:pt x="1494" y="1208"/>
                  </a:lnTo>
                  <a:lnTo>
                    <a:pt x="1494" y="1208"/>
                  </a:lnTo>
                  <a:lnTo>
                    <a:pt x="1494" y="1208"/>
                  </a:lnTo>
                  <a:lnTo>
                    <a:pt x="1490" y="1208"/>
                  </a:lnTo>
                  <a:lnTo>
                    <a:pt x="1490" y="1208"/>
                  </a:lnTo>
                  <a:lnTo>
                    <a:pt x="1490" y="1208"/>
                  </a:lnTo>
                  <a:lnTo>
                    <a:pt x="1490" y="1208"/>
                  </a:lnTo>
                  <a:lnTo>
                    <a:pt x="1490" y="1208"/>
                  </a:lnTo>
                  <a:lnTo>
                    <a:pt x="1486" y="1208"/>
                  </a:lnTo>
                  <a:lnTo>
                    <a:pt x="1486" y="1208"/>
                  </a:lnTo>
                  <a:lnTo>
                    <a:pt x="1486" y="1208"/>
                  </a:lnTo>
                  <a:lnTo>
                    <a:pt x="1486" y="1208"/>
                  </a:lnTo>
                  <a:lnTo>
                    <a:pt x="1482" y="1208"/>
                  </a:lnTo>
                  <a:lnTo>
                    <a:pt x="1482" y="1208"/>
                  </a:lnTo>
                  <a:lnTo>
                    <a:pt x="1482" y="1208"/>
                  </a:lnTo>
                  <a:lnTo>
                    <a:pt x="1482" y="1208"/>
                  </a:lnTo>
                  <a:lnTo>
                    <a:pt x="1482" y="1208"/>
                  </a:lnTo>
                  <a:lnTo>
                    <a:pt x="1478" y="1208"/>
                  </a:lnTo>
                  <a:lnTo>
                    <a:pt x="1478" y="1208"/>
                  </a:lnTo>
                  <a:lnTo>
                    <a:pt x="1478" y="1208"/>
                  </a:lnTo>
                  <a:lnTo>
                    <a:pt x="1478" y="1208"/>
                  </a:lnTo>
                  <a:lnTo>
                    <a:pt x="1474" y="1208"/>
                  </a:lnTo>
                  <a:lnTo>
                    <a:pt x="1474" y="1208"/>
                  </a:lnTo>
                  <a:lnTo>
                    <a:pt x="1474" y="1208"/>
                  </a:lnTo>
                  <a:lnTo>
                    <a:pt x="1474" y="1208"/>
                  </a:lnTo>
                  <a:lnTo>
                    <a:pt x="1474" y="1208"/>
                  </a:lnTo>
                  <a:lnTo>
                    <a:pt x="1470" y="1208"/>
                  </a:lnTo>
                  <a:lnTo>
                    <a:pt x="1470" y="1208"/>
                  </a:lnTo>
                  <a:lnTo>
                    <a:pt x="1470" y="1208"/>
                  </a:lnTo>
                  <a:lnTo>
                    <a:pt x="1470" y="1208"/>
                  </a:lnTo>
                  <a:lnTo>
                    <a:pt x="1470" y="1208"/>
                  </a:lnTo>
                  <a:lnTo>
                    <a:pt x="1465" y="1208"/>
                  </a:lnTo>
                  <a:lnTo>
                    <a:pt x="1465" y="1208"/>
                  </a:lnTo>
                  <a:lnTo>
                    <a:pt x="1465" y="1208"/>
                  </a:lnTo>
                  <a:lnTo>
                    <a:pt x="1465" y="1208"/>
                  </a:lnTo>
                  <a:lnTo>
                    <a:pt x="1461" y="1208"/>
                  </a:lnTo>
                  <a:lnTo>
                    <a:pt x="1461" y="1208"/>
                  </a:lnTo>
                  <a:lnTo>
                    <a:pt x="1461" y="1208"/>
                  </a:lnTo>
                  <a:lnTo>
                    <a:pt x="1461" y="1208"/>
                  </a:lnTo>
                  <a:lnTo>
                    <a:pt x="1461" y="1208"/>
                  </a:lnTo>
                  <a:lnTo>
                    <a:pt x="1457" y="1208"/>
                  </a:lnTo>
                  <a:lnTo>
                    <a:pt x="1457" y="1208"/>
                  </a:lnTo>
                  <a:lnTo>
                    <a:pt x="1457" y="1208"/>
                  </a:lnTo>
                  <a:lnTo>
                    <a:pt x="1457" y="1208"/>
                  </a:lnTo>
                  <a:lnTo>
                    <a:pt x="1453" y="1208"/>
                  </a:lnTo>
                  <a:lnTo>
                    <a:pt x="1453" y="1208"/>
                  </a:lnTo>
                  <a:lnTo>
                    <a:pt x="1453" y="1208"/>
                  </a:lnTo>
                  <a:lnTo>
                    <a:pt x="1453" y="1208"/>
                  </a:lnTo>
                  <a:lnTo>
                    <a:pt x="1453" y="1208"/>
                  </a:lnTo>
                  <a:lnTo>
                    <a:pt x="1449" y="1208"/>
                  </a:lnTo>
                  <a:lnTo>
                    <a:pt x="1449" y="1208"/>
                  </a:lnTo>
                  <a:lnTo>
                    <a:pt x="1449" y="1208"/>
                  </a:lnTo>
                  <a:lnTo>
                    <a:pt x="1449" y="1208"/>
                  </a:lnTo>
                  <a:lnTo>
                    <a:pt x="1449" y="1208"/>
                  </a:lnTo>
                  <a:lnTo>
                    <a:pt x="1445" y="1208"/>
                  </a:lnTo>
                  <a:lnTo>
                    <a:pt x="1445" y="1208"/>
                  </a:lnTo>
                  <a:lnTo>
                    <a:pt x="1445" y="1208"/>
                  </a:lnTo>
                  <a:lnTo>
                    <a:pt x="1445" y="1208"/>
                  </a:lnTo>
                  <a:lnTo>
                    <a:pt x="1441" y="1208"/>
                  </a:lnTo>
                  <a:lnTo>
                    <a:pt x="1441" y="1208"/>
                  </a:lnTo>
                  <a:lnTo>
                    <a:pt x="1441" y="1208"/>
                  </a:lnTo>
                  <a:lnTo>
                    <a:pt x="1441" y="1208"/>
                  </a:lnTo>
                  <a:lnTo>
                    <a:pt x="1441" y="1208"/>
                  </a:lnTo>
                  <a:lnTo>
                    <a:pt x="1436" y="1208"/>
                  </a:lnTo>
                  <a:lnTo>
                    <a:pt x="1436" y="1208"/>
                  </a:lnTo>
                  <a:lnTo>
                    <a:pt x="1436" y="1208"/>
                  </a:lnTo>
                  <a:lnTo>
                    <a:pt x="1436" y="1208"/>
                  </a:lnTo>
                  <a:lnTo>
                    <a:pt x="1432" y="1208"/>
                  </a:lnTo>
                  <a:lnTo>
                    <a:pt x="1432" y="1208"/>
                  </a:lnTo>
                  <a:lnTo>
                    <a:pt x="1432" y="1208"/>
                  </a:lnTo>
                  <a:lnTo>
                    <a:pt x="1432" y="1208"/>
                  </a:lnTo>
                  <a:lnTo>
                    <a:pt x="1432" y="1208"/>
                  </a:lnTo>
                  <a:lnTo>
                    <a:pt x="1428" y="1208"/>
                  </a:lnTo>
                  <a:lnTo>
                    <a:pt x="1428" y="1208"/>
                  </a:lnTo>
                  <a:lnTo>
                    <a:pt x="1428" y="1208"/>
                  </a:lnTo>
                  <a:lnTo>
                    <a:pt x="1428" y="1208"/>
                  </a:lnTo>
                  <a:lnTo>
                    <a:pt x="1428" y="1208"/>
                  </a:lnTo>
                  <a:lnTo>
                    <a:pt x="1424" y="1208"/>
                  </a:lnTo>
                  <a:lnTo>
                    <a:pt x="1424" y="1208"/>
                  </a:lnTo>
                  <a:lnTo>
                    <a:pt x="1424" y="1208"/>
                  </a:lnTo>
                  <a:lnTo>
                    <a:pt x="1424" y="1208"/>
                  </a:lnTo>
                  <a:lnTo>
                    <a:pt x="1420" y="1208"/>
                  </a:lnTo>
                  <a:lnTo>
                    <a:pt x="1420" y="1208"/>
                  </a:lnTo>
                  <a:lnTo>
                    <a:pt x="1420" y="1208"/>
                  </a:lnTo>
                  <a:lnTo>
                    <a:pt x="1420" y="1208"/>
                  </a:lnTo>
                  <a:lnTo>
                    <a:pt x="1420" y="1208"/>
                  </a:lnTo>
                  <a:lnTo>
                    <a:pt x="1416" y="1208"/>
                  </a:lnTo>
                  <a:lnTo>
                    <a:pt x="1416" y="1208"/>
                  </a:lnTo>
                  <a:lnTo>
                    <a:pt x="1416" y="1208"/>
                  </a:lnTo>
                  <a:lnTo>
                    <a:pt x="1416" y="1208"/>
                  </a:lnTo>
                  <a:lnTo>
                    <a:pt x="1412" y="1208"/>
                  </a:lnTo>
                  <a:lnTo>
                    <a:pt x="1412" y="1208"/>
                  </a:lnTo>
                  <a:lnTo>
                    <a:pt x="1412" y="1208"/>
                  </a:lnTo>
                  <a:lnTo>
                    <a:pt x="1412" y="1208"/>
                  </a:lnTo>
                  <a:lnTo>
                    <a:pt x="1412" y="1208"/>
                  </a:lnTo>
                  <a:lnTo>
                    <a:pt x="1407" y="1208"/>
                  </a:lnTo>
                  <a:lnTo>
                    <a:pt x="1407" y="1208"/>
                  </a:lnTo>
                  <a:lnTo>
                    <a:pt x="1407" y="1208"/>
                  </a:lnTo>
                  <a:lnTo>
                    <a:pt x="1407" y="1208"/>
                  </a:lnTo>
                  <a:lnTo>
                    <a:pt x="1407" y="1208"/>
                  </a:lnTo>
                  <a:lnTo>
                    <a:pt x="1403" y="1208"/>
                  </a:lnTo>
                  <a:lnTo>
                    <a:pt x="1403" y="1208"/>
                  </a:lnTo>
                  <a:lnTo>
                    <a:pt x="1403" y="1208"/>
                  </a:lnTo>
                  <a:lnTo>
                    <a:pt x="1403" y="1208"/>
                  </a:lnTo>
                  <a:lnTo>
                    <a:pt x="1399" y="1208"/>
                  </a:lnTo>
                  <a:lnTo>
                    <a:pt x="1399" y="1208"/>
                  </a:lnTo>
                  <a:lnTo>
                    <a:pt x="1399" y="1208"/>
                  </a:lnTo>
                  <a:lnTo>
                    <a:pt x="1399" y="1208"/>
                  </a:lnTo>
                  <a:lnTo>
                    <a:pt x="1399" y="1208"/>
                  </a:lnTo>
                  <a:lnTo>
                    <a:pt x="1395" y="1208"/>
                  </a:lnTo>
                  <a:lnTo>
                    <a:pt x="1395" y="1208"/>
                  </a:lnTo>
                  <a:lnTo>
                    <a:pt x="1395" y="1208"/>
                  </a:lnTo>
                  <a:lnTo>
                    <a:pt x="1395" y="1208"/>
                  </a:lnTo>
                  <a:lnTo>
                    <a:pt x="1395" y="1208"/>
                  </a:lnTo>
                  <a:lnTo>
                    <a:pt x="1391" y="1208"/>
                  </a:lnTo>
                  <a:lnTo>
                    <a:pt x="1391" y="1208"/>
                  </a:lnTo>
                  <a:lnTo>
                    <a:pt x="1391" y="1208"/>
                  </a:lnTo>
                  <a:lnTo>
                    <a:pt x="1391" y="1208"/>
                  </a:lnTo>
                  <a:lnTo>
                    <a:pt x="1387" y="1208"/>
                  </a:lnTo>
                  <a:lnTo>
                    <a:pt x="1387" y="1208"/>
                  </a:lnTo>
                  <a:lnTo>
                    <a:pt x="1387" y="1208"/>
                  </a:lnTo>
                  <a:lnTo>
                    <a:pt x="1387" y="1208"/>
                  </a:lnTo>
                  <a:lnTo>
                    <a:pt x="1387" y="1208"/>
                  </a:lnTo>
                  <a:lnTo>
                    <a:pt x="1383" y="1208"/>
                  </a:lnTo>
                  <a:lnTo>
                    <a:pt x="1383" y="1208"/>
                  </a:lnTo>
                  <a:lnTo>
                    <a:pt x="1383" y="1208"/>
                  </a:lnTo>
                  <a:lnTo>
                    <a:pt x="1383" y="1208"/>
                  </a:lnTo>
                  <a:lnTo>
                    <a:pt x="1379" y="1208"/>
                  </a:lnTo>
                  <a:lnTo>
                    <a:pt x="1379" y="1208"/>
                  </a:lnTo>
                  <a:lnTo>
                    <a:pt x="1379" y="1208"/>
                  </a:lnTo>
                  <a:lnTo>
                    <a:pt x="1379" y="1208"/>
                  </a:lnTo>
                  <a:lnTo>
                    <a:pt x="1379" y="1208"/>
                  </a:lnTo>
                  <a:lnTo>
                    <a:pt x="1374" y="1208"/>
                  </a:lnTo>
                  <a:lnTo>
                    <a:pt x="1374" y="1208"/>
                  </a:lnTo>
                  <a:lnTo>
                    <a:pt x="1374" y="1208"/>
                  </a:lnTo>
                  <a:lnTo>
                    <a:pt x="1374" y="1208"/>
                  </a:lnTo>
                  <a:lnTo>
                    <a:pt x="1374" y="1208"/>
                  </a:lnTo>
                  <a:lnTo>
                    <a:pt x="1370" y="1208"/>
                  </a:lnTo>
                  <a:lnTo>
                    <a:pt x="1370" y="1208"/>
                  </a:lnTo>
                  <a:lnTo>
                    <a:pt x="1370" y="1208"/>
                  </a:lnTo>
                  <a:lnTo>
                    <a:pt x="1370" y="1208"/>
                  </a:lnTo>
                  <a:lnTo>
                    <a:pt x="1366" y="1208"/>
                  </a:lnTo>
                  <a:lnTo>
                    <a:pt x="1366" y="1208"/>
                  </a:lnTo>
                  <a:lnTo>
                    <a:pt x="1366" y="1208"/>
                  </a:lnTo>
                  <a:lnTo>
                    <a:pt x="1366" y="1208"/>
                  </a:lnTo>
                  <a:lnTo>
                    <a:pt x="1366" y="1208"/>
                  </a:lnTo>
                  <a:lnTo>
                    <a:pt x="1362" y="1208"/>
                  </a:lnTo>
                  <a:lnTo>
                    <a:pt x="1362" y="1208"/>
                  </a:lnTo>
                  <a:lnTo>
                    <a:pt x="1362" y="1208"/>
                  </a:lnTo>
                  <a:lnTo>
                    <a:pt x="1362" y="1208"/>
                  </a:lnTo>
                  <a:lnTo>
                    <a:pt x="1358" y="1208"/>
                  </a:lnTo>
                  <a:lnTo>
                    <a:pt x="1358" y="1208"/>
                  </a:lnTo>
                  <a:lnTo>
                    <a:pt x="1358" y="1208"/>
                  </a:lnTo>
                  <a:lnTo>
                    <a:pt x="1358" y="1208"/>
                  </a:lnTo>
                  <a:lnTo>
                    <a:pt x="1358" y="1208"/>
                  </a:lnTo>
                  <a:lnTo>
                    <a:pt x="1354" y="1208"/>
                  </a:lnTo>
                  <a:lnTo>
                    <a:pt x="1354" y="1208"/>
                  </a:lnTo>
                  <a:lnTo>
                    <a:pt x="1354" y="1208"/>
                  </a:lnTo>
                  <a:lnTo>
                    <a:pt x="1354" y="1208"/>
                  </a:lnTo>
                  <a:lnTo>
                    <a:pt x="1354" y="1208"/>
                  </a:lnTo>
                  <a:lnTo>
                    <a:pt x="1350" y="1208"/>
                  </a:lnTo>
                  <a:lnTo>
                    <a:pt x="1350" y="1208"/>
                  </a:lnTo>
                  <a:lnTo>
                    <a:pt x="1350" y="1208"/>
                  </a:lnTo>
                  <a:lnTo>
                    <a:pt x="1350" y="1208"/>
                  </a:lnTo>
                  <a:lnTo>
                    <a:pt x="1345" y="1208"/>
                  </a:lnTo>
                  <a:lnTo>
                    <a:pt x="1345" y="1208"/>
                  </a:lnTo>
                  <a:lnTo>
                    <a:pt x="1345" y="1208"/>
                  </a:lnTo>
                  <a:lnTo>
                    <a:pt x="1345" y="1208"/>
                  </a:lnTo>
                  <a:lnTo>
                    <a:pt x="1345" y="1208"/>
                  </a:lnTo>
                  <a:lnTo>
                    <a:pt x="1341" y="1208"/>
                  </a:lnTo>
                  <a:lnTo>
                    <a:pt x="1341" y="1208"/>
                  </a:lnTo>
                  <a:lnTo>
                    <a:pt x="1341" y="1208"/>
                  </a:lnTo>
                  <a:lnTo>
                    <a:pt x="1341" y="1208"/>
                  </a:lnTo>
                  <a:lnTo>
                    <a:pt x="1337" y="1208"/>
                  </a:lnTo>
                  <a:lnTo>
                    <a:pt x="1337" y="1208"/>
                  </a:lnTo>
                  <a:lnTo>
                    <a:pt x="1337" y="1208"/>
                  </a:lnTo>
                  <a:lnTo>
                    <a:pt x="1337" y="1208"/>
                  </a:lnTo>
                  <a:lnTo>
                    <a:pt x="1337" y="1208"/>
                  </a:lnTo>
                  <a:lnTo>
                    <a:pt x="1333" y="1208"/>
                  </a:lnTo>
                  <a:lnTo>
                    <a:pt x="1333" y="1208"/>
                  </a:lnTo>
                  <a:lnTo>
                    <a:pt x="1333" y="1208"/>
                  </a:lnTo>
                  <a:lnTo>
                    <a:pt x="1333" y="1208"/>
                  </a:lnTo>
                  <a:lnTo>
                    <a:pt x="1333" y="1208"/>
                  </a:lnTo>
                  <a:lnTo>
                    <a:pt x="1329" y="1208"/>
                  </a:lnTo>
                  <a:lnTo>
                    <a:pt x="1329" y="1208"/>
                  </a:lnTo>
                  <a:lnTo>
                    <a:pt x="1329" y="1208"/>
                  </a:lnTo>
                  <a:lnTo>
                    <a:pt x="1329" y="1208"/>
                  </a:lnTo>
                  <a:lnTo>
                    <a:pt x="1325" y="1208"/>
                  </a:lnTo>
                  <a:lnTo>
                    <a:pt x="1325" y="1208"/>
                  </a:lnTo>
                  <a:lnTo>
                    <a:pt x="1325" y="1208"/>
                  </a:lnTo>
                  <a:lnTo>
                    <a:pt x="1325" y="1208"/>
                  </a:lnTo>
                  <a:lnTo>
                    <a:pt x="1325" y="1208"/>
                  </a:lnTo>
                  <a:lnTo>
                    <a:pt x="1321" y="1208"/>
                  </a:lnTo>
                  <a:lnTo>
                    <a:pt x="1321" y="1208"/>
                  </a:lnTo>
                  <a:lnTo>
                    <a:pt x="1321" y="1208"/>
                  </a:lnTo>
                  <a:lnTo>
                    <a:pt x="1321" y="1208"/>
                  </a:lnTo>
                  <a:lnTo>
                    <a:pt x="1316" y="1208"/>
                  </a:lnTo>
                  <a:lnTo>
                    <a:pt x="1316" y="1208"/>
                  </a:lnTo>
                  <a:lnTo>
                    <a:pt x="1316" y="1208"/>
                  </a:lnTo>
                  <a:lnTo>
                    <a:pt x="1316" y="1208"/>
                  </a:lnTo>
                  <a:lnTo>
                    <a:pt x="1316" y="1208"/>
                  </a:lnTo>
                  <a:lnTo>
                    <a:pt x="1312" y="1208"/>
                  </a:lnTo>
                  <a:lnTo>
                    <a:pt x="1312" y="1208"/>
                  </a:lnTo>
                  <a:lnTo>
                    <a:pt x="1312" y="1208"/>
                  </a:lnTo>
                  <a:lnTo>
                    <a:pt x="1312" y="1208"/>
                  </a:lnTo>
                  <a:lnTo>
                    <a:pt x="1312" y="1208"/>
                  </a:lnTo>
                  <a:lnTo>
                    <a:pt x="1308" y="1208"/>
                  </a:lnTo>
                  <a:lnTo>
                    <a:pt x="1308" y="1208"/>
                  </a:lnTo>
                  <a:lnTo>
                    <a:pt x="1308" y="1208"/>
                  </a:lnTo>
                  <a:lnTo>
                    <a:pt x="1308" y="1208"/>
                  </a:lnTo>
                  <a:lnTo>
                    <a:pt x="1304" y="1208"/>
                  </a:lnTo>
                  <a:lnTo>
                    <a:pt x="1304" y="1208"/>
                  </a:lnTo>
                  <a:lnTo>
                    <a:pt x="1304" y="1208"/>
                  </a:lnTo>
                  <a:lnTo>
                    <a:pt x="1304" y="1208"/>
                  </a:lnTo>
                  <a:lnTo>
                    <a:pt x="1304" y="1208"/>
                  </a:lnTo>
                  <a:lnTo>
                    <a:pt x="1300" y="1208"/>
                  </a:lnTo>
                  <a:lnTo>
                    <a:pt x="1300" y="1208"/>
                  </a:lnTo>
                  <a:lnTo>
                    <a:pt x="1300" y="1208"/>
                  </a:lnTo>
                  <a:lnTo>
                    <a:pt x="1300" y="1208"/>
                  </a:lnTo>
                  <a:lnTo>
                    <a:pt x="1296" y="1208"/>
                  </a:lnTo>
                  <a:lnTo>
                    <a:pt x="1296" y="1208"/>
                  </a:lnTo>
                  <a:lnTo>
                    <a:pt x="1296" y="1208"/>
                  </a:lnTo>
                  <a:lnTo>
                    <a:pt x="1296" y="1208"/>
                  </a:lnTo>
                  <a:lnTo>
                    <a:pt x="1296" y="1208"/>
                  </a:lnTo>
                  <a:lnTo>
                    <a:pt x="1292" y="1208"/>
                  </a:lnTo>
                  <a:lnTo>
                    <a:pt x="1292" y="1208"/>
                  </a:lnTo>
                  <a:lnTo>
                    <a:pt x="1292" y="1208"/>
                  </a:lnTo>
                  <a:lnTo>
                    <a:pt x="1292" y="1208"/>
                  </a:lnTo>
                  <a:lnTo>
                    <a:pt x="1292" y="1208"/>
                  </a:lnTo>
                  <a:lnTo>
                    <a:pt x="1287" y="1208"/>
                  </a:lnTo>
                  <a:lnTo>
                    <a:pt x="1287" y="1208"/>
                  </a:lnTo>
                  <a:lnTo>
                    <a:pt x="1287" y="1208"/>
                  </a:lnTo>
                  <a:lnTo>
                    <a:pt x="1287" y="1208"/>
                  </a:lnTo>
                  <a:lnTo>
                    <a:pt x="1283" y="1208"/>
                  </a:lnTo>
                  <a:lnTo>
                    <a:pt x="1283" y="1208"/>
                  </a:lnTo>
                  <a:lnTo>
                    <a:pt x="1283" y="1208"/>
                  </a:lnTo>
                  <a:lnTo>
                    <a:pt x="1283" y="1208"/>
                  </a:lnTo>
                  <a:lnTo>
                    <a:pt x="1283" y="1208"/>
                  </a:lnTo>
                  <a:lnTo>
                    <a:pt x="1279" y="1208"/>
                  </a:lnTo>
                  <a:lnTo>
                    <a:pt x="1279" y="1208"/>
                  </a:lnTo>
                  <a:lnTo>
                    <a:pt x="1279" y="1208"/>
                  </a:lnTo>
                  <a:lnTo>
                    <a:pt x="1279" y="1208"/>
                  </a:lnTo>
                  <a:lnTo>
                    <a:pt x="1279" y="1208"/>
                  </a:lnTo>
                  <a:lnTo>
                    <a:pt x="1275" y="1208"/>
                  </a:lnTo>
                  <a:lnTo>
                    <a:pt x="1275" y="1208"/>
                  </a:lnTo>
                  <a:lnTo>
                    <a:pt x="1275" y="1208"/>
                  </a:lnTo>
                  <a:lnTo>
                    <a:pt x="1275" y="1208"/>
                  </a:lnTo>
                  <a:lnTo>
                    <a:pt x="1271" y="1208"/>
                  </a:lnTo>
                  <a:lnTo>
                    <a:pt x="1271" y="1208"/>
                  </a:lnTo>
                  <a:lnTo>
                    <a:pt x="1271" y="1208"/>
                  </a:lnTo>
                  <a:lnTo>
                    <a:pt x="1271" y="1208"/>
                  </a:lnTo>
                  <a:lnTo>
                    <a:pt x="1271" y="1208"/>
                  </a:lnTo>
                  <a:lnTo>
                    <a:pt x="1267" y="1208"/>
                  </a:lnTo>
                  <a:lnTo>
                    <a:pt x="1267" y="1208"/>
                  </a:lnTo>
                  <a:lnTo>
                    <a:pt x="1267" y="1208"/>
                  </a:lnTo>
                  <a:lnTo>
                    <a:pt x="1267" y="1208"/>
                  </a:lnTo>
                  <a:lnTo>
                    <a:pt x="1263" y="1208"/>
                  </a:lnTo>
                  <a:lnTo>
                    <a:pt x="1263" y="1208"/>
                  </a:lnTo>
                  <a:lnTo>
                    <a:pt x="1263" y="1208"/>
                  </a:lnTo>
                  <a:lnTo>
                    <a:pt x="1263" y="1208"/>
                  </a:lnTo>
                  <a:lnTo>
                    <a:pt x="1263" y="1208"/>
                  </a:lnTo>
                  <a:lnTo>
                    <a:pt x="1258" y="1208"/>
                  </a:lnTo>
                  <a:lnTo>
                    <a:pt x="1258" y="1208"/>
                  </a:lnTo>
                  <a:lnTo>
                    <a:pt x="1258" y="1208"/>
                  </a:lnTo>
                  <a:lnTo>
                    <a:pt x="1258" y="1208"/>
                  </a:lnTo>
                  <a:lnTo>
                    <a:pt x="1258" y="1208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1250" y="1208"/>
                  </a:lnTo>
                  <a:lnTo>
                    <a:pt x="1250" y="1208"/>
                  </a:lnTo>
                  <a:lnTo>
                    <a:pt x="1250" y="1208"/>
                  </a:lnTo>
                  <a:lnTo>
                    <a:pt x="1250" y="1208"/>
                  </a:lnTo>
                  <a:lnTo>
                    <a:pt x="1250" y="1208"/>
                  </a:lnTo>
                  <a:lnTo>
                    <a:pt x="1246" y="1208"/>
                  </a:lnTo>
                  <a:lnTo>
                    <a:pt x="1246" y="1208"/>
                  </a:lnTo>
                  <a:lnTo>
                    <a:pt x="1246" y="1208"/>
                  </a:lnTo>
                  <a:lnTo>
                    <a:pt x="1246" y="1208"/>
                  </a:lnTo>
                  <a:lnTo>
                    <a:pt x="1242" y="1208"/>
                  </a:lnTo>
                  <a:lnTo>
                    <a:pt x="1242" y="1208"/>
                  </a:lnTo>
                  <a:lnTo>
                    <a:pt x="1242" y="1208"/>
                  </a:lnTo>
                  <a:lnTo>
                    <a:pt x="1242" y="1208"/>
                  </a:lnTo>
                  <a:lnTo>
                    <a:pt x="1242" y="1208"/>
                  </a:lnTo>
                  <a:lnTo>
                    <a:pt x="1238" y="1208"/>
                  </a:lnTo>
                  <a:lnTo>
                    <a:pt x="1238" y="1208"/>
                  </a:lnTo>
                  <a:lnTo>
                    <a:pt x="1238" y="1208"/>
                  </a:lnTo>
                  <a:lnTo>
                    <a:pt x="1238" y="1208"/>
                  </a:lnTo>
                  <a:lnTo>
                    <a:pt x="1238" y="1208"/>
                  </a:lnTo>
                  <a:lnTo>
                    <a:pt x="1234" y="1208"/>
                  </a:lnTo>
                  <a:lnTo>
                    <a:pt x="1234" y="1208"/>
                  </a:lnTo>
                  <a:lnTo>
                    <a:pt x="1234" y="1208"/>
                  </a:lnTo>
                  <a:lnTo>
                    <a:pt x="1234" y="1208"/>
                  </a:lnTo>
                  <a:lnTo>
                    <a:pt x="1230" y="1208"/>
                  </a:lnTo>
                  <a:lnTo>
                    <a:pt x="1230" y="1208"/>
                  </a:lnTo>
                  <a:lnTo>
                    <a:pt x="1230" y="1208"/>
                  </a:lnTo>
                  <a:lnTo>
                    <a:pt x="1230" y="1208"/>
                  </a:lnTo>
                  <a:lnTo>
                    <a:pt x="1230" y="1208"/>
                  </a:lnTo>
                  <a:lnTo>
                    <a:pt x="1225" y="1208"/>
                  </a:lnTo>
                  <a:lnTo>
                    <a:pt x="1225" y="1208"/>
                  </a:lnTo>
                  <a:lnTo>
                    <a:pt x="1225" y="1208"/>
                  </a:lnTo>
                  <a:lnTo>
                    <a:pt x="1225" y="1208"/>
                  </a:lnTo>
                  <a:lnTo>
                    <a:pt x="1221" y="1208"/>
                  </a:lnTo>
                  <a:lnTo>
                    <a:pt x="1221" y="1208"/>
                  </a:lnTo>
                  <a:lnTo>
                    <a:pt x="1221" y="1208"/>
                  </a:lnTo>
                  <a:lnTo>
                    <a:pt x="1221" y="1208"/>
                  </a:lnTo>
                  <a:lnTo>
                    <a:pt x="1221" y="1208"/>
                  </a:lnTo>
                  <a:lnTo>
                    <a:pt x="1217" y="1208"/>
                  </a:lnTo>
                  <a:lnTo>
                    <a:pt x="1217" y="1208"/>
                  </a:lnTo>
                  <a:lnTo>
                    <a:pt x="1217" y="1208"/>
                  </a:lnTo>
                  <a:lnTo>
                    <a:pt x="1217" y="1208"/>
                  </a:lnTo>
                  <a:lnTo>
                    <a:pt x="1217" y="1208"/>
                  </a:lnTo>
                  <a:lnTo>
                    <a:pt x="1213" y="1208"/>
                  </a:lnTo>
                  <a:lnTo>
                    <a:pt x="1213" y="1208"/>
                  </a:lnTo>
                  <a:lnTo>
                    <a:pt x="1213" y="1208"/>
                  </a:lnTo>
                  <a:lnTo>
                    <a:pt x="1213" y="1208"/>
                  </a:lnTo>
                  <a:lnTo>
                    <a:pt x="1209" y="1208"/>
                  </a:lnTo>
                  <a:lnTo>
                    <a:pt x="1209" y="1208"/>
                  </a:lnTo>
                  <a:lnTo>
                    <a:pt x="1209" y="1208"/>
                  </a:lnTo>
                  <a:lnTo>
                    <a:pt x="1209" y="1208"/>
                  </a:lnTo>
                  <a:lnTo>
                    <a:pt x="1209" y="1208"/>
                  </a:lnTo>
                  <a:lnTo>
                    <a:pt x="1205" y="1208"/>
                  </a:lnTo>
                  <a:lnTo>
                    <a:pt x="1205" y="1208"/>
                  </a:lnTo>
                  <a:lnTo>
                    <a:pt x="1205" y="1208"/>
                  </a:lnTo>
                  <a:lnTo>
                    <a:pt x="1205" y="1208"/>
                  </a:lnTo>
                  <a:lnTo>
                    <a:pt x="1201" y="1208"/>
                  </a:lnTo>
                  <a:lnTo>
                    <a:pt x="1201" y="1208"/>
                  </a:lnTo>
                  <a:lnTo>
                    <a:pt x="1201" y="1208"/>
                  </a:lnTo>
                  <a:lnTo>
                    <a:pt x="1201" y="1208"/>
                  </a:lnTo>
                  <a:lnTo>
                    <a:pt x="1201" y="1208"/>
                  </a:lnTo>
                  <a:lnTo>
                    <a:pt x="1196" y="1208"/>
                  </a:lnTo>
                  <a:lnTo>
                    <a:pt x="1196" y="1208"/>
                  </a:lnTo>
                  <a:lnTo>
                    <a:pt x="1196" y="1208"/>
                  </a:lnTo>
                  <a:lnTo>
                    <a:pt x="1196" y="1208"/>
                  </a:lnTo>
                  <a:lnTo>
                    <a:pt x="1196" y="1208"/>
                  </a:lnTo>
                  <a:lnTo>
                    <a:pt x="1192" y="1208"/>
                  </a:lnTo>
                  <a:lnTo>
                    <a:pt x="1192" y="1208"/>
                  </a:lnTo>
                  <a:lnTo>
                    <a:pt x="1192" y="1208"/>
                  </a:lnTo>
                  <a:lnTo>
                    <a:pt x="1192" y="1208"/>
                  </a:lnTo>
                  <a:lnTo>
                    <a:pt x="1188" y="1208"/>
                  </a:lnTo>
                  <a:lnTo>
                    <a:pt x="1188" y="1208"/>
                  </a:lnTo>
                  <a:lnTo>
                    <a:pt x="1188" y="1208"/>
                  </a:lnTo>
                  <a:lnTo>
                    <a:pt x="1188" y="1208"/>
                  </a:lnTo>
                  <a:lnTo>
                    <a:pt x="1188" y="1208"/>
                  </a:lnTo>
                  <a:lnTo>
                    <a:pt x="1184" y="1208"/>
                  </a:lnTo>
                  <a:lnTo>
                    <a:pt x="1184" y="1208"/>
                  </a:lnTo>
                  <a:lnTo>
                    <a:pt x="1184" y="1208"/>
                  </a:lnTo>
                  <a:lnTo>
                    <a:pt x="1184" y="1208"/>
                  </a:lnTo>
                  <a:lnTo>
                    <a:pt x="1184" y="1208"/>
                  </a:lnTo>
                  <a:lnTo>
                    <a:pt x="1180" y="1208"/>
                  </a:lnTo>
                  <a:lnTo>
                    <a:pt x="1180" y="1208"/>
                  </a:lnTo>
                  <a:lnTo>
                    <a:pt x="1180" y="1208"/>
                  </a:lnTo>
                  <a:lnTo>
                    <a:pt x="1180" y="1208"/>
                  </a:lnTo>
                  <a:lnTo>
                    <a:pt x="1176" y="1208"/>
                  </a:lnTo>
                  <a:lnTo>
                    <a:pt x="1176" y="1208"/>
                  </a:lnTo>
                  <a:lnTo>
                    <a:pt x="1176" y="1208"/>
                  </a:lnTo>
                  <a:lnTo>
                    <a:pt x="1176" y="1208"/>
                  </a:lnTo>
                  <a:lnTo>
                    <a:pt x="1176" y="1208"/>
                  </a:lnTo>
                  <a:lnTo>
                    <a:pt x="1172" y="1208"/>
                  </a:lnTo>
                  <a:lnTo>
                    <a:pt x="1172" y="1208"/>
                  </a:lnTo>
                  <a:lnTo>
                    <a:pt x="1172" y="1208"/>
                  </a:lnTo>
                  <a:lnTo>
                    <a:pt x="1172" y="1208"/>
                  </a:lnTo>
                  <a:lnTo>
                    <a:pt x="1167" y="1208"/>
                  </a:lnTo>
                  <a:lnTo>
                    <a:pt x="1167" y="1208"/>
                  </a:lnTo>
                  <a:lnTo>
                    <a:pt x="1167" y="1208"/>
                  </a:lnTo>
                  <a:lnTo>
                    <a:pt x="1167" y="1208"/>
                  </a:lnTo>
                  <a:lnTo>
                    <a:pt x="1167" y="1208"/>
                  </a:lnTo>
                  <a:lnTo>
                    <a:pt x="1163" y="1208"/>
                  </a:lnTo>
                  <a:lnTo>
                    <a:pt x="1163" y="1208"/>
                  </a:lnTo>
                  <a:lnTo>
                    <a:pt x="1163" y="1208"/>
                  </a:lnTo>
                  <a:lnTo>
                    <a:pt x="1163" y="1208"/>
                  </a:lnTo>
                  <a:lnTo>
                    <a:pt x="1163" y="1208"/>
                  </a:lnTo>
                  <a:lnTo>
                    <a:pt x="1159" y="1208"/>
                  </a:lnTo>
                  <a:lnTo>
                    <a:pt x="1159" y="1208"/>
                  </a:lnTo>
                  <a:lnTo>
                    <a:pt x="1159" y="1208"/>
                  </a:lnTo>
                  <a:lnTo>
                    <a:pt x="1159" y="1208"/>
                  </a:lnTo>
                  <a:lnTo>
                    <a:pt x="1155" y="1208"/>
                  </a:lnTo>
                  <a:lnTo>
                    <a:pt x="1155" y="1208"/>
                  </a:lnTo>
                  <a:lnTo>
                    <a:pt x="1155" y="1208"/>
                  </a:lnTo>
                  <a:lnTo>
                    <a:pt x="1155" y="1208"/>
                  </a:lnTo>
                  <a:lnTo>
                    <a:pt x="1155" y="1208"/>
                  </a:lnTo>
                  <a:lnTo>
                    <a:pt x="1151" y="1208"/>
                  </a:lnTo>
                  <a:lnTo>
                    <a:pt x="1151" y="1208"/>
                  </a:lnTo>
                  <a:lnTo>
                    <a:pt x="1151" y="1208"/>
                  </a:lnTo>
                  <a:lnTo>
                    <a:pt x="1151" y="1208"/>
                  </a:lnTo>
                  <a:lnTo>
                    <a:pt x="1147" y="1208"/>
                  </a:lnTo>
                  <a:lnTo>
                    <a:pt x="1147" y="1208"/>
                  </a:lnTo>
                  <a:lnTo>
                    <a:pt x="1147" y="1208"/>
                  </a:lnTo>
                  <a:lnTo>
                    <a:pt x="1147" y="1208"/>
                  </a:lnTo>
                  <a:lnTo>
                    <a:pt x="1147" y="1208"/>
                  </a:lnTo>
                  <a:lnTo>
                    <a:pt x="1143" y="1208"/>
                  </a:lnTo>
                  <a:lnTo>
                    <a:pt x="1143" y="1208"/>
                  </a:lnTo>
                  <a:lnTo>
                    <a:pt x="1143" y="1208"/>
                  </a:lnTo>
                  <a:lnTo>
                    <a:pt x="1143" y="1208"/>
                  </a:lnTo>
                  <a:lnTo>
                    <a:pt x="1143" y="1208"/>
                  </a:lnTo>
                  <a:lnTo>
                    <a:pt x="1138" y="1208"/>
                  </a:lnTo>
                  <a:lnTo>
                    <a:pt x="1138" y="1208"/>
                  </a:lnTo>
                  <a:lnTo>
                    <a:pt x="1138" y="1208"/>
                  </a:lnTo>
                  <a:lnTo>
                    <a:pt x="1138" y="1208"/>
                  </a:lnTo>
                  <a:lnTo>
                    <a:pt x="1134" y="1208"/>
                  </a:lnTo>
                  <a:lnTo>
                    <a:pt x="1134" y="1208"/>
                  </a:lnTo>
                  <a:lnTo>
                    <a:pt x="1134" y="1208"/>
                  </a:lnTo>
                  <a:lnTo>
                    <a:pt x="1134" y="1208"/>
                  </a:lnTo>
                  <a:lnTo>
                    <a:pt x="1134" y="1208"/>
                  </a:lnTo>
                  <a:lnTo>
                    <a:pt x="1130" y="1208"/>
                  </a:lnTo>
                  <a:lnTo>
                    <a:pt x="1130" y="1208"/>
                  </a:lnTo>
                  <a:lnTo>
                    <a:pt x="1130" y="1208"/>
                  </a:lnTo>
                  <a:lnTo>
                    <a:pt x="1130" y="1208"/>
                  </a:lnTo>
                  <a:lnTo>
                    <a:pt x="1126" y="1208"/>
                  </a:lnTo>
                  <a:lnTo>
                    <a:pt x="1126" y="1208"/>
                  </a:lnTo>
                  <a:lnTo>
                    <a:pt x="1126" y="1208"/>
                  </a:lnTo>
                  <a:lnTo>
                    <a:pt x="1126" y="1208"/>
                  </a:lnTo>
                  <a:lnTo>
                    <a:pt x="1126" y="1208"/>
                  </a:lnTo>
                  <a:lnTo>
                    <a:pt x="1122" y="1208"/>
                  </a:lnTo>
                  <a:lnTo>
                    <a:pt x="1122" y="1208"/>
                  </a:lnTo>
                  <a:lnTo>
                    <a:pt x="1122" y="1208"/>
                  </a:lnTo>
                  <a:lnTo>
                    <a:pt x="1122" y="1208"/>
                  </a:lnTo>
                  <a:lnTo>
                    <a:pt x="1122" y="1208"/>
                  </a:lnTo>
                  <a:lnTo>
                    <a:pt x="1118" y="1208"/>
                  </a:lnTo>
                  <a:lnTo>
                    <a:pt x="1118" y="1208"/>
                  </a:lnTo>
                  <a:lnTo>
                    <a:pt x="1118" y="1208"/>
                  </a:lnTo>
                  <a:lnTo>
                    <a:pt x="1118" y="1208"/>
                  </a:lnTo>
                  <a:lnTo>
                    <a:pt x="1114" y="1208"/>
                  </a:lnTo>
                  <a:lnTo>
                    <a:pt x="1114" y="1208"/>
                  </a:lnTo>
                  <a:lnTo>
                    <a:pt x="1114" y="1208"/>
                  </a:lnTo>
                  <a:lnTo>
                    <a:pt x="1114" y="1208"/>
                  </a:lnTo>
                  <a:lnTo>
                    <a:pt x="1114" y="1208"/>
                  </a:lnTo>
                  <a:lnTo>
                    <a:pt x="1109" y="1208"/>
                  </a:lnTo>
                  <a:lnTo>
                    <a:pt x="1109" y="1208"/>
                  </a:lnTo>
                  <a:lnTo>
                    <a:pt x="1109" y="1208"/>
                  </a:lnTo>
                  <a:lnTo>
                    <a:pt x="1109" y="1208"/>
                  </a:lnTo>
                  <a:lnTo>
                    <a:pt x="1105" y="1208"/>
                  </a:lnTo>
                  <a:lnTo>
                    <a:pt x="1105" y="1208"/>
                  </a:lnTo>
                  <a:lnTo>
                    <a:pt x="1105" y="1208"/>
                  </a:lnTo>
                  <a:lnTo>
                    <a:pt x="1105" y="1208"/>
                  </a:lnTo>
                  <a:lnTo>
                    <a:pt x="1105" y="1208"/>
                  </a:lnTo>
                  <a:lnTo>
                    <a:pt x="1101" y="1208"/>
                  </a:lnTo>
                  <a:lnTo>
                    <a:pt x="1101" y="1208"/>
                  </a:lnTo>
                  <a:lnTo>
                    <a:pt x="1101" y="1208"/>
                  </a:lnTo>
                  <a:lnTo>
                    <a:pt x="1101" y="1208"/>
                  </a:lnTo>
                  <a:lnTo>
                    <a:pt x="1101" y="1208"/>
                  </a:lnTo>
                  <a:lnTo>
                    <a:pt x="1097" y="1208"/>
                  </a:lnTo>
                  <a:lnTo>
                    <a:pt x="1097" y="1208"/>
                  </a:lnTo>
                  <a:lnTo>
                    <a:pt x="1097" y="1208"/>
                  </a:lnTo>
                  <a:lnTo>
                    <a:pt x="1097" y="1208"/>
                  </a:lnTo>
                  <a:lnTo>
                    <a:pt x="1093" y="1208"/>
                  </a:lnTo>
                  <a:lnTo>
                    <a:pt x="1093" y="1208"/>
                  </a:lnTo>
                  <a:lnTo>
                    <a:pt x="1093" y="1208"/>
                  </a:lnTo>
                  <a:lnTo>
                    <a:pt x="1093" y="1208"/>
                  </a:lnTo>
                  <a:lnTo>
                    <a:pt x="1093" y="1208"/>
                  </a:lnTo>
                  <a:lnTo>
                    <a:pt x="1089" y="1208"/>
                  </a:lnTo>
                  <a:lnTo>
                    <a:pt x="1089" y="1208"/>
                  </a:lnTo>
                  <a:lnTo>
                    <a:pt x="1089" y="1208"/>
                  </a:lnTo>
                  <a:lnTo>
                    <a:pt x="1089" y="1208"/>
                  </a:lnTo>
                  <a:lnTo>
                    <a:pt x="1089" y="1208"/>
                  </a:lnTo>
                  <a:lnTo>
                    <a:pt x="1085" y="1208"/>
                  </a:lnTo>
                  <a:lnTo>
                    <a:pt x="1085" y="1208"/>
                  </a:lnTo>
                  <a:lnTo>
                    <a:pt x="1085" y="1208"/>
                  </a:lnTo>
                  <a:lnTo>
                    <a:pt x="1085" y="1208"/>
                  </a:lnTo>
                  <a:lnTo>
                    <a:pt x="1080" y="1208"/>
                  </a:lnTo>
                  <a:lnTo>
                    <a:pt x="1080" y="1208"/>
                  </a:lnTo>
                  <a:lnTo>
                    <a:pt x="1080" y="1208"/>
                  </a:lnTo>
                  <a:lnTo>
                    <a:pt x="1080" y="1208"/>
                  </a:lnTo>
                  <a:lnTo>
                    <a:pt x="1080" y="1208"/>
                  </a:lnTo>
                  <a:lnTo>
                    <a:pt x="1076" y="1208"/>
                  </a:lnTo>
                  <a:lnTo>
                    <a:pt x="1076" y="1208"/>
                  </a:lnTo>
                  <a:lnTo>
                    <a:pt x="1076" y="1208"/>
                  </a:lnTo>
                  <a:lnTo>
                    <a:pt x="1076" y="1208"/>
                  </a:lnTo>
                  <a:lnTo>
                    <a:pt x="1072" y="1208"/>
                  </a:lnTo>
                  <a:lnTo>
                    <a:pt x="1072" y="1208"/>
                  </a:lnTo>
                  <a:lnTo>
                    <a:pt x="1072" y="1208"/>
                  </a:lnTo>
                  <a:lnTo>
                    <a:pt x="1072" y="1208"/>
                  </a:lnTo>
                  <a:lnTo>
                    <a:pt x="1072" y="1208"/>
                  </a:lnTo>
                  <a:lnTo>
                    <a:pt x="1068" y="1208"/>
                  </a:lnTo>
                  <a:lnTo>
                    <a:pt x="1068" y="1208"/>
                  </a:lnTo>
                  <a:lnTo>
                    <a:pt x="1068" y="1208"/>
                  </a:lnTo>
                  <a:lnTo>
                    <a:pt x="1068" y="1208"/>
                  </a:lnTo>
                  <a:lnTo>
                    <a:pt x="1068" y="1208"/>
                  </a:lnTo>
                  <a:lnTo>
                    <a:pt x="1064" y="1208"/>
                  </a:lnTo>
                  <a:lnTo>
                    <a:pt x="1064" y="1208"/>
                  </a:lnTo>
                  <a:lnTo>
                    <a:pt x="1064" y="1208"/>
                  </a:lnTo>
                  <a:lnTo>
                    <a:pt x="1064" y="1208"/>
                  </a:lnTo>
                  <a:lnTo>
                    <a:pt x="1060" y="1208"/>
                  </a:lnTo>
                  <a:lnTo>
                    <a:pt x="1060" y="1208"/>
                  </a:lnTo>
                  <a:lnTo>
                    <a:pt x="1060" y="1208"/>
                  </a:lnTo>
                  <a:lnTo>
                    <a:pt x="1060" y="1208"/>
                  </a:lnTo>
                  <a:lnTo>
                    <a:pt x="1060" y="1208"/>
                  </a:lnTo>
                  <a:lnTo>
                    <a:pt x="1056" y="1208"/>
                  </a:lnTo>
                  <a:lnTo>
                    <a:pt x="1056" y="1208"/>
                  </a:lnTo>
                  <a:lnTo>
                    <a:pt x="1056" y="1208"/>
                  </a:lnTo>
                  <a:lnTo>
                    <a:pt x="1056" y="1208"/>
                  </a:lnTo>
                  <a:lnTo>
                    <a:pt x="1052" y="1208"/>
                  </a:lnTo>
                  <a:lnTo>
                    <a:pt x="1052" y="1208"/>
                  </a:lnTo>
                  <a:lnTo>
                    <a:pt x="1052" y="1208"/>
                  </a:lnTo>
                  <a:lnTo>
                    <a:pt x="1052" y="1208"/>
                  </a:lnTo>
                  <a:lnTo>
                    <a:pt x="1052" y="1208"/>
                  </a:lnTo>
                  <a:lnTo>
                    <a:pt x="1047" y="1208"/>
                  </a:lnTo>
                  <a:lnTo>
                    <a:pt x="1047" y="1208"/>
                  </a:lnTo>
                  <a:lnTo>
                    <a:pt x="1047" y="1208"/>
                  </a:lnTo>
                  <a:lnTo>
                    <a:pt x="1047" y="1208"/>
                  </a:lnTo>
                  <a:lnTo>
                    <a:pt x="1047" y="1208"/>
                  </a:lnTo>
                  <a:lnTo>
                    <a:pt x="1043" y="1208"/>
                  </a:lnTo>
                  <a:lnTo>
                    <a:pt x="1043" y="1208"/>
                  </a:lnTo>
                  <a:lnTo>
                    <a:pt x="1043" y="1208"/>
                  </a:lnTo>
                  <a:lnTo>
                    <a:pt x="1043" y="1208"/>
                  </a:lnTo>
                  <a:lnTo>
                    <a:pt x="1039" y="1208"/>
                  </a:lnTo>
                  <a:lnTo>
                    <a:pt x="1039" y="1208"/>
                  </a:lnTo>
                  <a:lnTo>
                    <a:pt x="1039" y="1208"/>
                  </a:lnTo>
                  <a:lnTo>
                    <a:pt x="1039" y="1208"/>
                  </a:lnTo>
                  <a:lnTo>
                    <a:pt x="1039" y="1208"/>
                  </a:lnTo>
                  <a:lnTo>
                    <a:pt x="1035" y="1208"/>
                  </a:lnTo>
                  <a:lnTo>
                    <a:pt x="1035" y="1208"/>
                  </a:lnTo>
                  <a:lnTo>
                    <a:pt x="1035" y="1208"/>
                  </a:lnTo>
                  <a:lnTo>
                    <a:pt x="1035" y="1208"/>
                  </a:lnTo>
                  <a:lnTo>
                    <a:pt x="1031" y="1208"/>
                  </a:lnTo>
                  <a:lnTo>
                    <a:pt x="1031" y="1208"/>
                  </a:lnTo>
                  <a:lnTo>
                    <a:pt x="1031" y="1208"/>
                  </a:lnTo>
                  <a:lnTo>
                    <a:pt x="1031" y="1208"/>
                  </a:lnTo>
                  <a:lnTo>
                    <a:pt x="1031" y="1208"/>
                  </a:lnTo>
                  <a:lnTo>
                    <a:pt x="1027" y="1208"/>
                  </a:lnTo>
                  <a:lnTo>
                    <a:pt x="1027" y="1208"/>
                  </a:lnTo>
                  <a:lnTo>
                    <a:pt x="1027" y="1208"/>
                  </a:lnTo>
                  <a:lnTo>
                    <a:pt x="1027" y="1208"/>
                  </a:lnTo>
                  <a:lnTo>
                    <a:pt x="1027" y="1208"/>
                  </a:lnTo>
                  <a:lnTo>
                    <a:pt x="1023" y="1208"/>
                  </a:lnTo>
                  <a:lnTo>
                    <a:pt x="1023" y="1208"/>
                  </a:lnTo>
                  <a:lnTo>
                    <a:pt x="1023" y="1208"/>
                  </a:lnTo>
                  <a:lnTo>
                    <a:pt x="1023" y="1208"/>
                  </a:lnTo>
                  <a:lnTo>
                    <a:pt x="1018" y="1208"/>
                  </a:lnTo>
                  <a:lnTo>
                    <a:pt x="1018" y="1208"/>
                  </a:lnTo>
                  <a:lnTo>
                    <a:pt x="1018" y="1208"/>
                  </a:lnTo>
                  <a:lnTo>
                    <a:pt x="1018" y="1208"/>
                  </a:lnTo>
                  <a:lnTo>
                    <a:pt x="1018" y="1208"/>
                  </a:lnTo>
                  <a:lnTo>
                    <a:pt x="1014" y="1208"/>
                  </a:lnTo>
                  <a:lnTo>
                    <a:pt x="1014" y="1208"/>
                  </a:lnTo>
                  <a:lnTo>
                    <a:pt x="1014" y="1208"/>
                  </a:lnTo>
                  <a:lnTo>
                    <a:pt x="1014" y="1208"/>
                  </a:lnTo>
                  <a:lnTo>
                    <a:pt x="1010" y="1208"/>
                  </a:lnTo>
                  <a:lnTo>
                    <a:pt x="1010" y="1208"/>
                  </a:lnTo>
                  <a:lnTo>
                    <a:pt x="1010" y="1208"/>
                  </a:lnTo>
                  <a:lnTo>
                    <a:pt x="1010" y="1208"/>
                  </a:lnTo>
                  <a:lnTo>
                    <a:pt x="1010" y="1208"/>
                  </a:lnTo>
                  <a:lnTo>
                    <a:pt x="1006" y="1208"/>
                  </a:lnTo>
                  <a:lnTo>
                    <a:pt x="1006" y="1208"/>
                  </a:lnTo>
                  <a:lnTo>
                    <a:pt x="1006" y="1208"/>
                  </a:lnTo>
                  <a:lnTo>
                    <a:pt x="1006" y="1208"/>
                  </a:lnTo>
                  <a:lnTo>
                    <a:pt x="1006" y="1208"/>
                  </a:lnTo>
                  <a:lnTo>
                    <a:pt x="1002" y="1208"/>
                  </a:lnTo>
                  <a:lnTo>
                    <a:pt x="1002" y="1208"/>
                  </a:lnTo>
                  <a:lnTo>
                    <a:pt x="1002" y="1208"/>
                  </a:lnTo>
                  <a:lnTo>
                    <a:pt x="1002" y="1208"/>
                  </a:lnTo>
                  <a:lnTo>
                    <a:pt x="998" y="1208"/>
                  </a:lnTo>
                  <a:lnTo>
                    <a:pt x="998" y="1208"/>
                  </a:lnTo>
                  <a:lnTo>
                    <a:pt x="998" y="1208"/>
                  </a:lnTo>
                  <a:lnTo>
                    <a:pt x="998" y="1208"/>
                  </a:lnTo>
                  <a:lnTo>
                    <a:pt x="998" y="1208"/>
                  </a:lnTo>
                  <a:lnTo>
                    <a:pt x="994" y="1208"/>
                  </a:lnTo>
                  <a:lnTo>
                    <a:pt x="994" y="1208"/>
                  </a:lnTo>
                  <a:lnTo>
                    <a:pt x="994" y="1208"/>
                  </a:lnTo>
                  <a:lnTo>
                    <a:pt x="994" y="1208"/>
                  </a:lnTo>
                  <a:lnTo>
                    <a:pt x="994" y="1208"/>
                  </a:lnTo>
                  <a:lnTo>
                    <a:pt x="989" y="1208"/>
                  </a:lnTo>
                  <a:lnTo>
                    <a:pt x="989" y="1208"/>
                  </a:lnTo>
                  <a:lnTo>
                    <a:pt x="989" y="1208"/>
                  </a:lnTo>
                  <a:lnTo>
                    <a:pt x="989" y="1208"/>
                  </a:lnTo>
                  <a:lnTo>
                    <a:pt x="985" y="1208"/>
                  </a:lnTo>
                  <a:lnTo>
                    <a:pt x="985" y="1208"/>
                  </a:lnTo>
                  <a:lnTo>
                    <a:pt x="985" y="1208"/>
                  </a:lnTo>
                  <a:lnTo>
                    <a:pt x="985" y="1208"/>
                  </a:lnTo>
                  <a:lnTo>
                    <a:pt x="985" y="1208"/>
                  </a:lnTo>
                  <a:lnTo>
                    <a:pt x="981" y="1208"/>
                  </a:lnTo>
                  <a:lnTo>
                    <a:pt x="981" y="1208"/>
                  </a:lnTo>
                  <a:lnTo>
                    <a:pt x="981" y="1208"/>
                  </a:lnTo>
                  <a:lnTo>
                    <a:pt x="981" y="1208"/>
                  </a:lnTo>
                  <a:lnTo>
                    <a:pt x="977" y="1208"/>
                  </a:lnTo>
                  <a:lnTo>
                    <a:pt x="977" y="1208"/>
                  </a:lnTo>
                  <a:lnTo>
                    <a:pt x="977" y="1208"/>
                  </a:lnTo>
                  <a:lnTo>
                    <a:pt x="977" y="1208"/>
                  </a:lnTo>
                  <a:lnTo>
                    <a:pt x="977" y="1208"/>
                  </a:lnTo>
                  <a:lnTo>
                    <a:pt x="973" y="1208"/>
                  </a:lnTo>
                  <a:lnTo>
                    <a:pt x="973" y="1208"/>
                  </a:lnTo>
                  <a:lnTo>
                    <a:pt x="973" y="1208"/>
                  </a:lnTo>
                  <a:lnTo>
                    <a:pt x="973" y="1208"/>
                  </a:lnTo>
                  <a:lnTo>
                    <a:pt x="973" y="1208"/>
                  </a:lnTo>
                  <a:lnTo>
                    <a:pt x="969" y="1208"/>
                  </a:lnTo>
                  <a:lnTo>
                    <a:pt x="969" y="1208"/>
                  </a:lnTo>
                  <a:lnTo>
                    <a:pt x="969" y="1208"/>
                  </a:lnTo>
                  <a:lnTo>
                    <a:pt x="969" y="1208"/>
                  </a:lnTo>
                  <a:lnTo>
                    <a:pt x="965" y="1208"/>
                  </a:lnTo>
                  <a:lnTo>
                    <a:pt x="965" y="1208"/>
                  </a:lnTo>
                  <a:lnTo>
                    <a:pt x="965" y="1208"/>
                  </a:lnTo>
                  <a:lnTo>
                    <a:pt x="965" y="1208"/>
                  </a:lnTo>
                  <a:lnTo>
                    <a:pt x="965" y="1208"/>
                  </a:lnTo>
                  <a:lnTo>
                    <a:pt x="960" y="1208"/>
                  </a:lnTo>
                  <a:lnTo>
                    <a:pt x="960" y="1208"/>
                  </a:lnTo>
                  <a:lnTo>
                    <a:pt x="960" y="1208"/>
                  </a:lnTo>
                  <a:lnTo>
                    <a:pt x="960" y="1208"/>
                  </a:lnTo>
                  <a:lnTo>
                    <a:pt x="956" y="1208"/>
                  </a:lnTo>
                  <a:lnTo>
                    <a:pt x="956" y="1208"/>
                  </a:lnTo>
                  <a:lnTo>
                    <a:pt x="956" y="1208"/>
                  </a:lnTo>
                  <a:lnTo>
                    <a:pt x="956" y="1208"/>
                  </a:lnTo>
                  <a:lnTo>
                    <a:pt x="956" y="1208"/>
                  </a:lnTo>
                  <a:lnTo>
                    <a:pt x="952" y="1208"/>
                  </a:lnTo>
                  <a:lnTo>
                    <a:pt x="952" y="1208"/>
                  </a:lnTo>
                  <a:lnTo>
                    <a:pt x="952" y="1208"/>
                  </a:lnTo>
                  <a:lnTo>
                    <a:pt x="952" y="1208"/>
                  </a:lnTo>
                  <a:lnTo>
                    <a:pt x="952" y="1208"/>
                  </a:lnTo>
                  <a:lnTo>
                    <a:pt x="948" y="1208"/>
                  </a:lnTo>
                  <a:lnTo>
                    <a:pt x="948" y="1208"/>
                  </a:lnTo>
                  <a:lnTo>
                    <a:pt x="948" y="1208"/>
                  </a:lnTo>
                  <a:lnTo>
                    <a:pt x="948" y="1208"/>
                  </a:lnTo>
                  <a:lnTo>
                    <a:pt x="944" y="1208"/>
                  </a:lnTo>
                  <a:lnTo>
                    <a:pt x="944" y="1208"/>
                  </a:lnTo>
                  <a:lnTo>
                    <a:pt x="944" y="1208"/>
                  </a:lnTo>
                  <a:lnTo>
                    <a:pt x="944" y="1208"/>
                  </a:lnTo>
                  <a:lnTo>
                    <a:pt x="944" y="1208"/>
                  </a:lnTo>
                  <a:lnTo>
                    <a:pt x="940" y="1208"/>
                  </a:lnTo>
                  <a:lnTo>
                    <a:pt x="940" y="1208"/>
                  </a:lnTo>
                  <a:lnTo>
                    <a:pt x="940" y="1208"/>
                  </a:lnTo>
                  <a:lnTo>
                    <a:pt x="940" y="1208"/>
                  </a:lnTo>
                  <a:lnTo>
                    <a:pt x="936" y="1208"/>
                  </a:lnTo>
                  <a:lnTo>
                    <a:pt x="936" y="1208"/>
                  </a:lnTo>
                  <a:lnTo>
                    <a:pt x="936" y="1208"/>
                  </a:lnTo>
                  <a:lnTo>
                    <a:pt x="936" y="1208"/>
                  </a:lnTo>
                  <a:lnTo>
                    <a:pt x="936" y="1208"/>
                  </a:lnTo>
                  <a:lnTo>
                    <a:pt x="931" y="1208"/>
                  </a:lnTo>
                  <a:lnTo>
                    <a:pt x="931" y="1208"/>
                  </a:lnTo>
                  <a:lnTo>
                    <a:pt x="931" y="1208"/>
                  </a:lnTo>
                  <a:lnTo>
                    <a:pt x="931" y="1208"/>
                  </a:lnTo>
                  <a:lnTo>
                    <a:pt x="931" y="1208"/>
                  </a:lnTo>
                  <a:lnTo>
                    <a:pt x="927" y="1208"/>
                  </a:lnTo>
                  <a:lnTo>
                    <a:pt x="927" y="1208"/>
                  </a:lnTo>
                  <a:lnTo>
                    <a:pt x="927" y="1208"/>
                  </a:lnTo>
                  <a:lnTo>
                    <a:pt x="927" y="1208"/>
                  </a:lnTo>
                  <a:lnTo>
                    <a:pt x="923" y="1208"/>
                  </a:lnTo>
                  <a:lnTo>
                    <a:pt x="923" y="1208"/>
                  </a:lnTo>
                  <a:lnTo>
                    <a:pt x="923" y="1208"/>
                  </a:lnTo>
                  <a:lnTo>
                    <a:pt x="923" y="1208"/>
                  </a:lnTo>
                  <a:lnTo>
                    <a:pt x="923" y="1208"/>
                  </a:lnTo>
                  <a:lnTo>
                    <a:pt x="919" y="1208"/>
                  </a:lnTo>
                  <a:lnTo>
                    <a:pt x="919" y="1208"/>
                  </a:lnTo>
                  <a:lnTo>
                    <a:pt x="919" y="1208"/>
                  </a:lnTo>
                  <a:lnTo>
                    <a:pt x="919" y="1208"/>
                  </a:lnTo>
                  <a:lnTo>
                    <a:pt x="915" y="1208"/>
                  </a:lnTo>
                  <a:lnTo>
                    <a:pt x="915" y="1208"/>
                  </a:lnTo>
                  <a:lnTo>
                    <a:pt x="915" y="1208"/>
                  </a:lnTo>
                  <a:lnTo>
                    <a:pt x="915" y="1208"/>
                  </a:lnTo>
                  <a:lnTo>
                    <a:pt x="915" y="1208"/>
                  </a:lnTo>
                  <a:lnTo>
                    <a:pt x="911" y="1208"/>
                  </a:lnTo>
                  <a:lnTo>
                    <a:pt x="911" y="1208"/>
                  </a:lnTo>
                  <a:lnTo>
                    <a:pt x="911" y="1208"/>
                  </a:lnTo>
                  <a:lnTo>
                    <a:pt x="911" y="1208"/>
                  </a:lnTo>
                  <a:lnTo>
                    <a:pt x="911" y="1208"/>
                  </a:lnTo>
                  <a:lnTo>
                    <a:pt x="907" y="1208"/>
                  </a:lnTo>
                  <a:lnTo>
                    <a:pt x="907" y="1208"/>
                  </a:lnTo>
                  <a:lnTo>
                    <a:pt x="907" y="1208"/>
                  </a:lnTo>
                  <a:lnTo>
                    <a:pt x="907" y="1208"/>
                  </a:lnTo>
                  <a:lnTo>
                    <a:pt x="903" y="1208"/>
                  </a:lnTo>
                  <a:lnTo>
                    <a:pt x="903" y="1208"/>
                  </a:lnTo>
                  <a:lnTo>
                    <a:pt x="903" y="1208"/>
                  </a:lnTo>
                  <a:lnTo>
                    <a:pt x="903" y="1208"/>
                  </a:lnTo>
                  <a:lnTo>
                    <a:pt x="903" y="1208"/>
                  </a:lnTo>
                  <a:lnTo>
                    <a:pt x="898" y="1208"/>
                  </a:lnTo>
                  <a:lnTo>
                    <a:pt x="898" y="1208"/>
                  </a:lnTo>
                  <a:lnTo>
                    <a:pt x="898" y="1208"/>
                  </a:lnTo>
                  <a:lnTo>
                    <a:pt x="898" y="1208"/>
                  </a:lnTo>
                  <a:lnTo>
                    <a:pt x="898" y="1208"/>
                  </a:lnTo>
                  <a:lnTo>
                    <a:pt x="894" y="1208"/>
                  </a:lnTo>
                  <a:lnTo>
                    <a:pt x="894" y="1208"/>
                  </a:lnTo>
                  <a:lnTo>
                    <a:pt x="894" y="1208"/>
                  </a:lnTo>
                  <a:lnTo>
                    <a:pt x="894" y="1208"/>
                  </a:lnTo>
                  <a:lnTo>
                    <a:pt x="890" y="1208"/>
                  </a:lnTo>
                  <a:lnTo>
                    <a:pt x="890" y="1208"/>
                  </a:lnTo>
                  <a:lnTo>
                    <a:pt x="890" y="1208"/>
                  </a:lnTo>
                  <a:lnTo>
                    <a:pt x="890" y="1208"/>
                  </a:lnTo>
                  <a:lnTo>
                    <a:pt x="890" y="1208"/>
                  </a:lnTo>
                  <a:lnTo>
                    <a:pt x="886" y="1208"/>
                  </a:lnTo>
                  <a:lnTo>
                    <a:pt x="886" y="1208"/>
                  </a:lnTo>
                  <a:lnTo>
                    <a:pt x="886" y="1208"/>
                  </a:lnTo>
                  <a:lnTo>
                    <a:pt x="886" y="1208"/>
                  </a:lnTo>
                  <a:lnTo>
                    <a:pt x="882" y="1208"/>
                  </a:lnTo>
                  <a:lnTo>
                    <a:pt x="882" y="1208"/>
                  </a:lnTo>
                  <a:lnTo>
                    <a:pt x="882" y="1208"/>
                  </a:lnTo>
                  <a:lnTo>
                    <a:pt x="882" y="1208"/>
                  </a:lnTo>
                  <a:lnTo>
                    <a:pt x="882" y="1208"/>
                  </a:lnTo>
                  <a:lnTo>
                    <a:pt x="878" y="1208"/>
                  </a:lnTo>
                  <a:lnTo>
                    <a:pt x="878" y="1208"/>
                  </a:lnTo>
                  <a:lnTo>
                    <a:pt x="878" y="1208"/>
                  </a:lnTo>
                  <a:lnTo>
                    <a:pt x="878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4" y="1208"/>
                  </a:lnTo>
                  <a:lnTo>
                    <a:pt x="874" y="1208"/>
                  </a:lnTo>
                  <a:lnTo>
                    <a:pt x="874" y="1208"/>
                  </a:lnTo>
                  <a:lnTo>
                    <a:pt x="869" y="1208"/>
                  </a:lnTo>
                  <a:lnTo>
                    <a:pt x="869" y="1208"/>
                  </a:lnTo>
                  <a:lnTo>
                    <a:pt x="869" y="1208"/>
                  </a:lnTo>
                  <a:lnTo>
                    <a:pt x="869" y="1208"/>
                  </a:lnTo>
                  <a:lnTo>
                    <a:pt x="869" y="1208"/>
                  </a:lnTo>
                  <a:lnTo>
                    <a:pt x="865" y="1208"/>
                  </a:lnTo>
                  <a:lnTo>
                    <a:pt x="865" y="1208"/>
                  </a:lnTo>
                  <a:lnTo>
                    <a:pt x="865" y="1208"/>
                  </a:lnTo>
                  <a:lnTo>
                    <a:pt x="865" y="1208"/>
                  </a:lnTo>
                  <a:lnTo>
                    <a:pt x="861" y="1208"/>
                  </a:lnTo>
                  <a:lnTo>
                    <a:pt x="861" y="1208"/>
                  </a:lnTo>
                  <a:lnTo>
                    <a:pt x="861" y="1208"/>
                  </a:lnTo>
                  <a:lnTo>
                    <a:pt x="861" y="1208"/>
                  </a:lnTo>
                  <a:lnTo>
                    <a:pt x="861" y="1208"/>
                  </a:lnTo>
                  <a:lnTo>
                    <a:pt x="857" y="1208"/>
                  </a:lnTo>
                  <a:lnTo>
                    <a:pt x="857" y="1208"/>
                  </a:lnTo>
                  <a:lnTo>
                    <a:pt x="857" y="1208"/>
                  </a:lnTo>
                  <a:lnTo>
                    <a:pt x="857" y="1208"/>
                  </a:lnTo>
                  <a:lnTo>
                    <a:pt x="857" y="1208"/>
                  </a:lnTo>
                  <a:lnTo>
                    <a:pt x="853" y="1208"/>
                  </a:lnTo>
                  <a:lnTo>
                    <a:pt x="853" y="1208"/>
                  </a:lnTo>
                  <a:lnTo>
                    <a:pt x="853" y="1208"/>
                  </a:lnTo>
                  <a:lnTo>
                    <a:pt x="853" y="1208"/>
                  </a:lnTo>
                  <a:lnTo>
                    <a:pt x="849" y="1208"/>
                  </a:lnTo>
                  <a:lnTo>
                    <a:pt x="849" y="1208"/>
                  </a:lnTo>
                  <a:lnTo>
                    <a:pt x="849" y="1208"/>
                  </a:lnTo>
                  <a:lnTo>
                    <a:pt x="849" y="1208"/>
                  </a:lnTo>
                  <a:lnTo>
                    <a:pt x="849" y="1208"/>
                  </a:lnTo>
                  <a:lnTo>
                    <a:pt x="845" y="1208"/>
                  </a:lnTo>
                  <a:lnTo>
                    <a:pt x="845" y="1208"/>
                  </a:lnTo>
                  <a:lnTo>
                    <a:pt x="845" y="1208"/>
                  </a:lnTo>
                  <a:lnTo>
                    <a:pt x="845" y="1208"/>
                  </a:lnTo>
                  <a:lnTo>
                    <a:pt x="840" y="1208"/>
                  </a:lnTo>
                  <a:lnTo>
                    <a:pt x="840" y="1208"/>
                  </a:lnTo>
                  <a:lnTo>
                    <a:pt x="840" y="1208"/>
                  </a:lnTo>
                  <a:lnTo>
                    <a:pt x="840" y="1208"/>
                  </a:lnTo>
                  <a:lnTo>
                    <a:pt x="840" y="1208"/>
                  </a:lnTo>
                  <a:lnTo>
                    <a:pt x="836" y="1208"/>
                  </a:lnTo>
                  <a:lnTo>
                    <a:pt x="836" y="1208"/>
                  </a:lnTo>
                  <a:lnTo>
                    <a:pt x="836" y="1208"/>
                  </a:lnTo>
                  <a:lnTo>
                    <a:pt x="836" y="1208"/>
                  </a:lnTo>
                  <a:lnTo>
                    <a:pt x="836" y="1208"/>
                  </a:lnTo>
                  <a:lnTo>
                    <a:pt x="832" y="1208"/>
                  </a:lnTo>
                  <a:lnTo>
                    <a:pt x="832" y="1208"/>
                  </a:lnTo>
                  <a:lnTo>
                    <a:pt x="832" y="1208"/>
                  </a:lnTo>
                  <a:lnTo>
                    <a:pt x="832" y="1208"/>
                  </a:lnTo>
                  <a:lnTo>
                    <a:pt x="828" y="1208"/>
                  </a:lnTo>
                  <a:lnTo>
                    <a:pt x="828" y="1208"/>
                  </a:lnTo>
                  <a:lnTo>
                    <a:pt x="828" y="1208"/>
                  </a:lnTo>
                  <a:lnTo>
                    <a:pt x="828" y="1208"/>
                  </a:lnTo>
                  <a:lnTo>
                    <a:pt x="828" y="1208"/>
                  </a:lnTo>
                  <a:lnTo>
                    <a:pt x="824" y="1208"/>
                  </a:lnTo>
                  <a:lnTo>
                    <a:pt x="824" y="1208"/>
                  </a:lnTo>
                  <a:lnTo>
                    <a:pt x="824" y="1208"/>
                  </a:lnTo>
                  <a:lnTo>
                    <a:pt x="824" y="1208"/>
                  </a:lnTo>
                  <a:lnTo>
                    <a:pt x="820" y="1208"/>
                  </a:lnTo>
                  <a:lnTo>
                    <a:pt x="820" y="1208"/>
                  </a:lnTo>
                  <a:lnTo>
                    <a:pt x="820" y="1208"/>
                  </a:lnTo>
                  <a:lnTo>
                    <a:pt x="820" y="1208"/>
                  </a:lnTo>
                  <a:lnTo>
                    <a:pt x="820" y="1208"/>
                  </a:lnTo>
                  <a:lnTo>
                    <a:pt x="816" y="1208"/>
                  </a:lnTo>
                  <a:lnTo>
                    <a:pt x="816" y="1208"/>
                  </a:lnTo>
                  <a:lnTo>
                    <a:pt x="816" y="1208"/>
                  </a:lnTo>
                  <a:lnTo>
                    <a:pt x="816" y="1208"/>
                  </a:lnTo>
                  <a:lnTo>
                    <a:pt x="816" y="1208"/>
                  </a:lnTo>
                  <a:lnTo>
                    <a:pt x="811" y="1208"/>
                  </a:lnTo>
                  <a:lnTo>
                    <a:pt x="811" y="1208"/>
                  </a:lnTo>
                  <a:lnTo>
                    <a:pt x="811" y="1208"/>
                  </a:lnTo>
                  <a:lnTo>
                    <a:pt x="811" y="1208"/>
                  </a:lnTo>
                  <a:lnTo>
                    <a:pt x="807" y="1208"/>
                  </a:lnTo>
                  <a:lnTo>
                    <a:pt x="807" y="1208"/>
                  </a:lnTo>
                  <a:lnTo>
                    <a:pt x="807" y="1208"/>
                  </a:lnTo>
                  <a:lnTo>
                    <a:pt x="807" y="1208"/>
                  </a:lnTo>
                  <a:lnTo>
                    <a:pt x="807" y="1208"/>
                  </a:lnTo>
                  <a:lnTo>
                    <a:pt x="803" y="1208"/>
                  </a:lnTo>
                  <a:lnTo>
                    <a:pt x="803" y="1208"/>
                  </a:lnTo>
                  <a:lnTo>
                    <a:pt x="803" y="1208"/>
                  </a:lnTo>
                  <a:lnTo>
                    <a:pt x="803" y="1208"/>
                  </a:lnTo>
                  <a:lnTo>
                    <a:pt x="799" y="1208"/>
                  </a:lnTo>
                  <a:lnTo>
                    <a:pt x="799" y="1208"/>
                  </a:lnTo>
                  <a:lnTo>
                    <a:pt x="799" y="1208"/>
                  </a:lnTo>
                  <a:lnTo>
                    <a:pt x="799" y="1208"/>
                  </a:lnTo>
                  <a:lnTo>
                    <a:pt x="799" y="1208"/>
                  </a:lnTo>
                  <a:lnTo>
                    <a:pt x="795" y="1208"/>
                  </a:lnTo>
                  <a:lnTo>
                    <a:pt x="795" y="1208"/>
                  </a:lnTo>
                  <a:lnTo>
                    <a:pt x="795" y="1208"/>
                  </a:lnTo>
                  <a:lnTo>
                    <a:pt x="795" y="1208"/>
                  </a:lnTo>
                  <a:lnTo>
                    <a:pt x="795" y="1208"/>
                  </a:lnTo>
                  <a:lnTo>
                    <a:pt x="791" y="1208"/>
                  </a:lnTo>
                  <a:lnTo>
                    <a:pt x="791" y="1208"/>
                  </a:lnTo>
                  <a:lnTo>
                    <a:pt x="791" y="1208"/>
                  </a:lnTo>
                  <a:lnTo>
                    <a:pt x="791" y="1208"/>
                  </a:lnTo>
                  <a:lnTo>
                    <a:pt x="787" y="1208"/>
                  </a:lnTo>
                  <a:lnTo>
                    <a:pt x="787" y="1208"/>
                  </a:lnTo>
                  <a:lnTo>
                    <a:pt x="787" y="1208"/>
                  </a:lnTo>
                  <a:lnTo>
                    <a:pt x="787" y="1208"/>
                  </a:lnTo>
                  <a:lnTo>
                    <a:pt x="787" y="1208"/>
                  </a:lnTo>
                  <a:lnTo>
                    <a:pt x="782" y="1208"/>
                  </a:lnTo>
                  <a:lnTo>
                    <a:pt x="782" y="1208"/>
                  </a:lnTo>
                  <a:lnTo>
                    <a:pt x="782" y="1208"/>
                  </a:lnTo>
                  <a:lnTo>
                    <a:pt x="782" y="1208"/>
                  </a:lnTo>
                  <a:lnTo>
                    <a:pt x="782" y="1208"/>
                  </a:lnTo>
                  <a:lnTo>
                    <a:pt x="778" y="1208"/>
                  </a:lnTo>
                  <a:lnTo>
                    <a:pt x="778" y="1208"/>
                  </a:lnTo>
                  <a:lnTo>
                    <a:pt x="778" y="1208"/>
                  </a:lnTo>
                  <a:lnTo>
                    <a:pt x="778" y="1208"/>
                  </a:lnTo>
                  <a:lnTo>
                    <a:pt x="774" y="1208"/>
                  </a:lnTo>
                  <a:lnTo>
                    <a:pt x="774" y="1208"/>
                  </a:lnTo>
                  <a:lnTo>
                    <a:pt x="774" y="1208"/>
                  </a:lnTo>
                  <a:lnTo>
                    <a:pt x="774" y="1208"/>
                  </a:lnTo>
                  <a:lnTo>
                    <a:pt x="774" y="1208"/>
                  </a:lnTo>
                  <a:lnTo>
                    <a:pt x="770" y="1208"/>
                  </a:lnTo>
                  <a:lnTo>
                    <a:pt x="770" y="1208"/>
                  </a:lnTo>
                  <a:lnTo>
                    <a:pt x="770" y="1208"/>
                  </a:lnTo>
                  <a:lnTo>
                    <a:pt x="770" y="1208"/>
                  </a:lnTo>
                  <a:lnTo>
                    <a:pt x="766" y="1208"/>
                  </a:lnTo>
                  <a:lnTo>
                    <a:pt x="766" y="1208"/>
                  </a:lnTo>
                  <a:lnTo>
                    <a:pt x="766" y="1208"/>
                  </a:lnTo>
                  <a:lnTo>
                    <a:pt x="766" y="1208"/>
                  </a:lnTo>
                  <a:lnTo>
                    <a:pt x="766" y="1208"/>
                  </a:lnTo>
                  <a:lnTo>
                    <a:pt x="762" y="1208"/>
                  </a:lnTo>
                  <a:lnTo>
                    <a:pt x="762" y="1208"/>
                  </a:lnTo>
                  <a:lnTo>
                    <a:pt x="762" y="1208"/>
                  </a:lnTo>
                  <a:lnTo>
                    <a:pt x="762" y="1208"/>
                  </a:lnTo>
                  <a:lnTo>
                    <a:pt x="762" y="1208"/>
                  </a:lnTo>
                  <a:lnTo>
                    <a:pt x="758" y="1208"/>
                  </a:lnTo>
                  <a:lnTo>
                    <a:pt x="758" y="1208"/>
                  </a:lnTo>
                  <a:lnTo>
                    <a:pt x="758" y="1208"/>
                  </a:lnTo>
                  <a:lnTo>
                    <a:pt x="758" y="1208"/>
                  </a:lnTo>
                  <a:lnTo>
                    <a:pt x="753" y="1208"/>
                  </a:lnTo>
                  <a:lnTo>
                    <a:pt x="753" y="1208"/>
                  </a:lnTo>
                  <a:lnTo>
                    <a:pt x="753" y="1208"/>
                  </a:lnTo>
                  <a:lnTo>
                    <a:pt x="753" y="1208"/>
                  </a:lnTo>
                  <a:lnTo>
                    <a:pt x="753" y="1208"/>
                  </a:lnTo>
                  <a:lnTo>
                    <a:pt x="749" y="1208"/>
                  </a:lnTo>
                  <a:lnTo>
                    <a:pt x="749" y="1208"/>
                  </a:lnTo>
                  <a:lnTo>
                    <a:pt x="749" y="1208"/>
                  </a:lnTo>
                  <a:lnTo>
                    <a:pt x="749" y="1208"/>
                  </a:lnTo>
                  <a:lnTo>
                    <a:pt x="745" y="1208"/>
                  </a:lnTo>
                  <a:lnTo>
                    <a:pt x="745" y="1208"/>
                  </a:lnTo>
                  <a:lnTo>
                    <a:pt x="745" y="1208"/>
                  </a:lnTo>
                  <a:lnTo>
                    <a:pt x="745" y="1208"/>
                  </a:lnTo>
                  <a:lnTo>
                    <a:pt x="745" y="1208"/>
                  </a:lnTo>
                  <a:lnTo>
                    <a:pt x="741" y="1208"/>
                  </a:lnTo>
                  <a:lnTo>
                    <a:pt x="741" y="1208"/>
                  </a:lnTo>
                  <a:lnTo>
                    <a:pt x="741" y="1208"/>
                  </a:lnTo>
                  <a:lnTo>
                    <a:pt x="741" y="1208"/>
                  </a:lnTo>
                  <a:lnTo>
                    <a:pt x="741" y="1208"/>
                  </a:lnTo>
                  <a:lnTo>
                    <a:pt x="737" y="1208"/>
                  </a:lnTo>
                  <a:lnTo>
                    <a:pt x="737" y="1208"/>
                  </a:lnTo>
                  <a:lnTo>
                    <a:pt x="737" y="1208"/>
                  </a:lnTo>
                  <a:lnTo>
                    <a:pt x="737" y="1208"/>
                  </a:lnTo>
                  <a:lnTo>
                    <a:pt x="733" y="1208"/>
                  </a:lnTo>
                  <a:lnTo>
                    <a:pt x="733" y="1208"/>
                  </a:lnTo>
                  <a:lnTo>
                    <a:pt x="733" y="1208"/>
                  </a:lnTo>
                  <a:lnTo>
                    <a:pt x="733" y="1208"/>
                  </a:lnTo>
                  <a:lnTo>
                    <a:pt x="733" y="1208"/>
                  </a:lnTo>
                  <a:lnTo>
                    <a:pt x="729" y="1208"/>
                  </a:lnTo>
                  <a:lnTo>
                    <a:pt x="729" y="1208"/>
                  </a:lnTo>
                  <a:lnTo>
                    <a:pt x="729" y="1208"/>
                  </a:lnTo>
                  <a:lnTo>
                    <a:pt x="729" y="1208"/>
                  </a:lnTo>
                  <a:lnTo>
                    <a:pt x="725" y="1208"/>
                  </a:lnTo>
                  <a:lnTo>
                    <a:pt x="725" y="1208"/>
                  </a:lnTo>
                  <a:lnTo>
                    <a:pt x="725" y="1208"/>
                  </a:lnTo>
                  <a:lnTo>
                    <a:pt x="725" y="1208"/>
                  </a:lnTo>
                  <a:lnTo>
                    <a:pt x="725" y="1208"/>
                  </a:lnTo>
                  <a:lnTo>
                    <a:pt x="720" y="1208"/>
                  </a:lnTo>
                  <a:lnTo>
                    <a:pt x="720" y="1208"/>
                  </a:lnTo>
                  <a:lnTo>
                    <a:pt x="720" y="1208"/>
                  </a:lnTo>
                  <a:lnTo>
                    <a:pt x="720" y="1208"/>
                  </a:lnTo>
                  <a:lnTo>
                    <a:pt x="720" y="1208"/>
                  </a:lnTo>
                  <a:lnTo>
                    <a:pt x="716" y="1208"/>
                  </a:lnTo>
                  <a:lnTo>
                    <a:pt x="716" y="1208"/>
                  </a:lnTo>
                  <a:lnTo>
                    <a:pt x="716" y="1208"/>
                  </a:lnTo>
                  <a:lnTo>
                    <a:pt x="716" y="1208"/>
                  </a:lnTo>
                  <a:lnTo>
                    <a:pt x="712" y="1208"/>
                  </a:lnTo>
                  <a:lnTo>
                    <a:pt x="712" y="1208"/>
                  </a:lnTo>
                  <a:lnTo>
                    <a:pt x="712" y="1208"/>
                  </a:lnTo>
                  <a:lnTo>
                    <a:pt x="712" y="1208"/>
                  </a:lnTo>
                  <a:lnTo>
                    <a:pt x="712" y="1208"/>
                  </a:lnTo>
                  <a:lnTo>
                    <a:pt x="708" y="1208"/>
                  </a:lnTo>
                  <a:lnTo>
                    <a:pt x="708" y="1208"/>
                  </a:lnTo>
                  <a:lnTo>
                    <a:pt x="708" y="1208"/>
                  </a:lnTo>
                  <a:lnTo>
                    <a:pt x="708" y="1208"/>
                  </a:lnTo>
                  <a:lnTo>
                    <a:pt x="704" y="1208"/>
                  </a:lnTo>
                  <a:lnTo>
                    <a:pt x="704" y="1208"/>
                  </a:lnTo>
                  <a:lnTo>
                    <a:pt x="704" y="1208"/>
                  </a:lnTo>
                  <a:lnTo>
                    <a:pt x="704" y="1208"/>
                  </a:lnTo>
                  <a:lnTo>
                    <a:pt x="704" y="1208"/>
                  </a:lnTo>
                  <a:lnTo>
                    <a:pt x="700" y="1208"/>
                  </a:lnTo>
                  <a:lnTo>
                    <a:pt x="700" y="1208"/>
                  </a:lnTo>
                  <a:lnTo>
                    <a:pt x="700" y="1208"/>
                  </a:lnTo>
                  <a:lnTo>
                    <a:pt x="700" y="1208"/>
                  </a:lnTo>
                  <a:lnTo>
                    <a:pt x="700" y="1208"/>
                  </a:lnTo>
                  <a:lnTo>
                    <a:pt x="696" y="1208"/>
                  </a:lnTo>
                  <a:lnTo>
                    <a:pt x="696" y="1208"/>
                  </a:lnTo>
                  <a:lnTo>
                    <a:pt x="696" y="1208"/>
                  </a:lnTo>
                  <a:lnTo>
                    <a:pt x="696" y="1208"/>
                  </a:lnTo>
                  <a:lnTo>
                    <a:pt x="691" y="1208"/>
                  </a:lnTo>
                  <a:lnTo>
                    <a:pt x="691" y="1208"/>
                  </a:lnTo>
                  <a:lnTo>
                    <a:pt x="691" y="1208"/>
                  </a:lnTo>
                  <a:lnTo>
                    <a:pt x="691" y="1208"/>
                  </a:lnTo>
                  <a:lnTo>
                    <a:pt x="691" y="1208"/>
                  </a:lnTo>
                  <a:lnTo>
                    <a:pt x="687" y="1208"/>
                  </a:lnTo>
                  <a:lnTo>
                    <a:pt x="687" y="1208"/>
                  </a:lnTo>
                  <a:lnTo>
                    <a:pt x="687" y="1208"/>
                  </a:lnTo>
                  <a:lnTo>
                    <a:pt x="687" y="1208"/>
                  </a:lnTo>
                  <a:lnTo>
                    <a:pt x="687" y="1208"/>
                  </a:lnTo>
                  <a:lnTo>
                    <a:pt x="683" y="1208"/>
                  </a:lnTo>
                  <a:lnTo>
                    <a:pt x="683" y="1208"/>
                  </a:lnTo>
                  <a:lnTo>
                    <a:pt x="683" y="1208"/>
                  </a:lnTo>
                  <a:lnTo>
                    <a:pt x="683" y="1208"/>
                  </a:lnTo>
                  <a:lnTo>
                    <a:pt x="679" y="1208"/>
                  </a:lnTo>
                  <a:lnTo>
                    <a:pt x="679" y="1208"/>
                  </a:lnTo>
                  <a:lnTo>
                    <a:pt x="679" y="1208"/>
                  </a:lnTo>
                  <a:lnTo>
                    <a:pt x="679" y="1208"/>
                  </a:lnTo>
                  <a:lnTo>
                    <a:pt x="679" y="1208"/>
                  </a:lnTo>
                  <a:lnTo>
                    <a:pt x="675" y="1208"/>
                  </a:lnTo>
                  <a:lnTo>
                    <a:pt x="675" y="1208"/>
                  </a:lnTo>
                  <a:lnTo>
                    <a:pt x="675" y="1208"/>
                  </a:lnTo>
                  <a:lnTo>
                    <a:pt x="675" y="1208"/>
                  </a:lnTo>
                  <a:lnTo>
                    <a:pt x="671" y="1208"/>
                  </a:lnTo>
                  <a:lnTo>
                    <a:pt x="671" y="1208"/>
                  </a:lnTo>
                  <a:lnTo>
                    <a:pt x="671" y="1208"/>
                  </a:lnTo>
                  <a:lnTo>
                    <a:pt x="671" y="1208"/>
                  </a:lnTo>
                  <a:lnTo>
                    <a:pt x="671" y="1208"/>
                  </a:lnTo>
                  <a:lnTo>
                    <a:pt x="667" y="1208"/>
                  </a:lnTo>
                  <a:lnTo>
                    <a:pt x="667" y="1208"/>
                  </a:lnTo>
                  <a:lnTo>
                    <a:pt x="667" y="1208"/>
                  </a:lnTo>
                  <a:lnTo>
                    <a:pt x="667" y="1208"/>
                  </a:lnTo>
                  <a:lnTo>
                    <a:pt x="667" y="1208"/>
                  </a:lnTo>
                  <a:lnTo>
                    <a:pt x="662" y="1208"/>
                  </a:lnTo>
                  <a:lnTo>
                    <a:pt x="662" y="1208"/>
                  </a:lnTo>
                  <a:lnTo>
                    <a:pt x="662" y="1208"/>
                  </a:lnTo>
                  <a:lnTo>
                    <a:pt x="662" y="1208"/>
                  </a:lnTo>
                  <a:lnTo>
                    <a:pt x="658" y="1208"/>
                  </a:lnTo>
                  <a:lnTo>
                    <a:pt x="658" y="1208"/>
                  </a:lnTo>
                  <a:lnTo>
                    <a:pt x="658" y="1208"/>
                  </a:lnTo>
                  <a:lnTo>
                    <a:pt x="658" y="1208"/>
                  </a:lnTo>
                  <a:lnTo>
                    <a:pt x="658" y="1208"/>
                  </a:lnTo>
                  <a:lnTo>
                    <a:pt x="654" y="1208"/>
                  </a:lnTo>
                  <a:lnTo>
                    <a:pt x="654" y="1208"/>
                  </a:lnTo>
                  <a:lnTo>
                    <a:pt x="654" y="1208"/>
                  </a:lnTo>
                  <a:lnTo>
                    <a:pt x="654" y="1208"/>
                  </a:lnTo>
                  <a:lnTo>
                    <a:pt x="650" y="1208"/>
                  </a:lnTo>
                  <a:lnTo>
                    <a:pt x="650" y="1208"/>
                  </a:lnTo>
                  <a:lnTo>
                    <a:pt x="650" y="1208"/>
                  </a:lnTo>
                  <a:lnTo>
                    <a:pt x="650" y="1208"/>
                  </a:lnTo>
                  <a:lnTo>
                    <a:pt x="650" y="1208"/>
                  </a:lnTo>
                  <a:lnTo>
                    <a:pt x="646" y="1208"/>
                  </a:lnTo>
                  <a:lnTo>
                    <a:pt x="646" y="1208"/>
                  </a:lnTo>
                  <a:lnTo>
                    <a:pt x="646" y="1208"/>
                  </a:lnTo>
                  <a:lnTo>
                    <a:pt x="646" y="1208"/>
                  </a:lnTo>
                  <a:lnTo>
                    <a:pt x="646" y="1208"/>
                  </a:lnTo>
                  <a:lnTo>
                    <a:pt x="642" y="1208"/>
                  </a:lnTo>
                  <a:lnTo>
                    <a:pt x="642" y="1208"/>
                  </a:lnTo>
                  <a:lnTo>
                    <a:pt x="642" y="1208"/>
                  </a:lnTo>
                  <a:lnTo>
                    <a:pt x="642" y="1208"/>
                  </a:lnTo>
                  <a:lnTo>
                    <a:pt x="638" y="1208"/>
                  </a:lnTo>
                  <a:lnTo>
                    <a:pt x="638" y="1208"/>
                  </a:lnTo>
                  <a:lnTo>
                    <a:pt x="638" y="1208"/>
                  </a:lnTo>
                  <a:lnTo>
                    <a:pt x="638" y="1208"/>
                  </a:lnTo>
                  <a:lnTo>
                    <a:pt x="638" y="1208"/>
                  </a:lnTo>
                  <a:lnTo>
                    <a:pt x="633" y="1208"/>
                  </a:lnTo>
                  <a:lnTo>
                    <a:pt x="633" y="1208"/>
                  </a:lnTo>
                  <a:lnTo>
                    <a:pt x="633" y="1208"/>
                  </a:lnTo>
                  <a:lnTo>
                    <a:pt x="633" y="1208"/>
                  </a:lnTo>
                  <a:lnTo>
                    <a:pt x="629" y="1208"/>
                  </a:lnTo>
                  <a:lnTo>
                    <a:pt x="629" y="1208"/>
                  </a:lnTo>
                  <a:lnTo>
                    <a:pt x="629" y="1208"/>
                  </a:lnTo>
                  <a:lnTo>
                    <a:pt x="629" y="1208"/>
                  </a:lnTo>
                  <a:lnTo>
                    <a:pt x="629" y="1208"/>
                  </a:lnTo>
                  <a:lnTo>
                    <a:pt x="625" y="1208"/>
                  </a:lnTo>
                  <a:lnTo>
                    <a:pt x="625" y="1208"/>
                  </a:lnTo>
                  <a:lnTo>
                    <a:pt x="625" y="1208"/>
                  </a:lnTo>
                  <a:lnTo>
                    <a:pt x="625" y="1208"/>
                  </a:lnTo>
                  <a:lnTo>
                    <a:pt x="625" y="1208"/>
                  </a:lnTo>
                  <a:lnTo>
                    <a:pt x="621" y="1208"/>
                  </a:lnTo>
                  <a:lnTo>
                    <a:pt x="621" y="1208"/>
                  </a:lnTo>
                  <a:lnTo>
                    <a:pt x="621" y="1208"/>
                  </a:lnTo>
                  <a:lnTo>
                    <a:pt x="621" y="1208"/>
                  </a:lnTo>
                  <a:lnTo>
                    <a:pt x="617" y="1208"/>
                  </a:lnTo>
                  <a:lnTo>
                    <a:pt x="617" y="1208"/>
                  </a:lnTo>
                  <a:lnTo>
                    <a:pt x="617" y="1208"/>
                  </a:lnTo>
                  <a:lnTo>
                    <a:pt x="617" y="1208"/>
                  </a:lnTo>
                  <a:lnTo>
                    <a:pt x="617" y="1208"/>
                  </a:lnTo>
                  <a:lnTo>
                    <a:pt x="613" y="1208"/>
                  </a:lnTo>
                  <a:lnTo>
                    <a:pt x="613" y="1208"/>
                  </a:lnTo>
                  <a:lnTo>
                    <a:pt x="613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9" y="1208"/>
                  </a:lnTo>
                  <a:lnTo>
                    <a:pt x="609" y="1208"/>
                  </a:lnTo>
                  <a:lnTo>
                    <a:pt x="609" y="1208"/>
                  </a:lnTo>
                  <a:lnTo>
                    <a:pt x="609" y="1208"/>
                  </a:lnTo>
                  <a:lnTo>
                    <a:pt x="604" y="1208"/>
                  </a:lnTo>
                  <a:lnTo>
                    <a:pt x="604" y="1208"/>
                  </a:lnTo>
                  <a:lnTo>
                    <a:pt x="604" y="1208"/>
                  </a:lnTo>
                  <a:lnTo>
                    <a:pt x="604" y="1208"/>
                  </a:lnTo>
                  <a:lnTo>
                    <a:pt x="604" y="1208"/>
                  </a:lnTo>
                  <a:lnTo>
                    <a:pt x="600" y="1208"/>
                  </a:lnTo>
                  <a:lnTo>
                    <a:pt x="600" y="1208"/>
                  </a:lnTo>
                  <a:lnTo>
                    <a:pt x="600" y="1208"/>
                  </a:lnTo>
                  <a:lnTo>
                    <a:pt x="600" y="1208"/>
                  </a:lnTo>
                  <a:lnTo>
                    <a:pt x="596" y="1208"/>
                  </a:lnTo>
                  <a:lnTo>
                    <a:pt x="596" y="1208"/>
                  </a:lnTo>
                  <a:lnTo>
                    <a:pt x="596" y="1208"/>
                  </a:lnTo>
                  <a:lnTo>
                    <a:pt x="596" y="1208"/>
                  </a:lnTo>
                  <a:lnTo>
                    <a:pt x="596" y="1208"/>
                  </a:lnTo>
                  <a:lnTo>
                    <a:pt x="592" y="1208"/>
                  </a:lnTo>
                  <a:lnTo>
                    <a:pt x="592" y="1208"/>
                  </a:lnTo>
                  <a:lnTo>
                    <a:pt x="592" y="1208"/>
                  </a:lnTo>
                  <a:lnTo>
                    <a:pt x="592" y="1208"/>
                  </a:lnTo>
                  <a:lnTo>
                    <a:pt x="592" y="1208"/>
                  </a:lnTo>
                  <a:lnTo>
                    <a:pt x="588" y="1208"/>
                  </a:lnTo>
                  <a:lnTo>
                    <a:pt x="588" y="1208"/>
                  </a:lnTo>
                  <a:lnTo>
                    <a:pt x="588" y="1208"/>
                  </a:lnTo>
                  <a:lnTo>
                    <a:pt x="588" y="1208"/>
                  </a:lnTo>
                  <a:lnTo>
                    <a:pt x="584" y="1208"/>
                  </a:lnTo>
                  <a:lnTo>
                    <a:pt x="584" y="1208"/>
                  </a:lnTo>
                  <a:lnTo>
                    <a:pt x="584" y="1208"/>
                  </a:lnTo>
                  <a:lnTo>
                    <a:pt x="584" y="1208"/>
                  </a:lnTo>
                  <a:lnTo>
                    <a:pt x="584" y="1208"/>
                  </a:lnTo>
                  <a:lnTo>
                    <a:pt x="580" y="1208"/>
                  </a:lnTo>
                  <a:lnTo>
                    <a:pt x="580" y="1208"/>
                  </a:lnTo>
                  <a:lnTo>
                    <a:pt x="580" y="1208"/>
                  </a:lnTo>
                  <a:lnTo>
                    <a:pt x="580" y="1208"/>
                  </a:lnTo>
                  <a:lnTo>
                    <a:pt x="576" y="1208"/>
                  </a:lnTo>
                  <a:lnTo>
                    <a:pt x="576" y="1208"/>
                  </a:lnTo>
                  <a:lnTo>
                    <a:pt x="576" y="1208"/>
                  </a:lnTo>
                  <a:lnTo>
                    <a:pt x="576" y="1208"/>
                  </a:lnTo>
                  <a:lnTo>
                    <a:pt x="576" y="1208"/>
                  </a:lnTo>
                  <a:lnTo>
                    <a:pt x="571" y="1208"/>
                  </a:lnTo>
                  <a:lnTo>
                    <a:pt x="571" y="1208"/>
                  </a:lnTo>
                  <a:lnTo>
                    <a:pt x="571" y="1208"/>
                  </a:lnTo>
                  <a:lnTo>
                    <a:pt x="571" y="1208"/>
                  </a:lnTo>
                  <a:lnTo>
                    <a:pt x="571" y="1208"/>
                  </a:lnTo>
                  <a:lnTo>
                    <a:pt x="567" y="1208"/>
                  </a:lnTo>
                  <a:lnTo>
                    <a:pt x="567" y="1208"/>
                  </a:lnTo>
                  <a:lnTo>
                    <a:pt x="567" y="1208"/>
                  </a:lnTo>
                  <a:lnTo>
                    <a:pt x="567" y="1208"/>
                  </a:lnTo>
                  <a:lnTo>
                    <a:pt x="563" y="1208"/>
                  </a:lnTo>
                  <a:lnTo>
                    <a:pt x="563" y="1208"/>
                  </a:lnTo>
                  <a:lnTo>
                    <a:pt x="563" y="1208"/>
                  </a:lnTo>
                  <a:lnTo>
                    <a:pt x="563" y="1208"/>
                  </a:lnTo>
                  <a:lnTo>
                    <a:pt x="563" y="1208"/>
                  </a:lnTo>
                  <a:lnTo>
                    <a:pt x="559" y="1208"/>
                  </a:lnTo>
                  <a:lnTo>
                    <a:pt x="559" y="1208"/>
                  </a:lnTo>
                  <a:lnTo>
                    <a:pt x="559" y="1208"/>
                  </a:lnTo>
                  <a:lnTo>
                    <a:pt x="559" y="1208"/>
                  </a:lnTo>
                  <a:lnTo>
                    <a:pt x="555" y="1208"/>
                  </a:lnTo>
                  <a:lnTo>
                    <a:pt x="555" y="1208"/>
                  </a:lnTo>
                  <a:lnTo>
                    <a:pt x="555" y="1208"/>
                  </a:lnTo>
                  <a:lnTo>
                    <a:pt x="555" y="1208"/>
                  </a:lnTo>
                  <a:lnTo>
                    <a:pt x="555" y="1208"/>
                  </a:lnTo>
                  <a:lnTo>
                    <a:pt x="551" y="1208"/>
                  </a:lnTo>
                  <a:lnTo>
                    <a:pt x="551" y="1208"/>
                  </a:lnTo>
                  <a:lnTo>
                    <a:pt x="551" y="1208"/>
                  </a:lnTo>
                  <a:lnTo>
                    <a:pt x="551" y="1208"/>
                  </a:lnTo>
                  <a:lnTo>
                    <a:pt x="551" y="1208"/>
                  </a:lnTo>
                  <a:lnTo>
                    <a:pt x="547" y="1208"/>
                  </a:lnTo>
                  <a:lnTo>
                    <a:pt x="547" y="1208"/>
                  </a:lnTo>
                  <a:lnTo>
                    <a:pt x="547" y="1208"/>
                  </a:lnTo>
                  <a:lnTo>
                    <a:pt x="547" y="1208"/>
                  </a:lnTo>
                  <a:lnTo>
                    <a:pt x="542" y="1208"/>
                  </a:lnTo>
                  <a:lnTo>
                    <a:pt x="542" y="1208"/>
                  </a:lnTo>
                  <a:lnTo>
                    <a:pt x="542" y="1208"/>
                  </a:lnTo>
                  <a:lnTo>
                    <a:pt x="542" y="1208"/>
                  </a:lnTo>
                  <a:lnTo>
                    <a:pt x="542" y="1208"/>
                  </a:lnTo>
                  <a:lnTo>
                    <a:pt x="538" y="1208"/>
                  </a:lnTo>
                  <a:lnTo>
                    <a:pt x="538" y="1208"/>
                  </a:lnTo>
                  <a:lnTo>
                    <a:pt x="538" y="1208"/>
                  </a:lnTo>
                  <a:lnTo>
                    <a:pt x="538" y="1208"/>
                  </a:lnTo>
                  <a:lnTo>
                    <a:pt x="534" y="1208"/>
                  </a:lnTo>
                  <a:lnTo>
                    <a:pt x="534" y="1208"/>
                  </a:lnTo>
                  <a:lnTo>
                    <a:pt x="534" y="1208"/>
                  </a:lnTo>
                  <a:lnTo>
                    <a:pt x="534" y="1208"/>
                  </a:lnTo>
                  <a:lnTo>
                    <a:pt x="534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30" y="1208"/>
                  </a:lnTo>
                  <a:lnTo>
                    <a:pt x="526" y="1208"/>
                  </a:lnTo>
                  <a:lnTo>
                    <a:pt x="526" y="1208"/>
                  </a:lnTo>
                  <a:lnTo>
                    <a:pt x="526" y="1208"/>
                  </a:lnTo>
                  <a:lnTo>
                    <a:pt x="526" y="1208"/>
                  </a:lnTo>
                  <a:lnTo>
                    <a:pt x="522" y="1208"/>
                  </a:lnTo>
                  <a:lnTo>
                    <a:pt x="522" y="1208"/>
                  </a:lnTo>
                  <a:lnTo>
                    <a:pt x="522" y="1208"/>
                  </a:lnTo>
                  <a:lnTo>
                    <a:pt x="522" y="1208"/>
                  </a:lnTo>
                  <a:lnTo>
                    <a:pt x="522" y="1208"/>
                  </a:lnTo>
                  <a:lnTo>
                    <a:pt x="518" y="1208"/>
                  </a:lnTo>
                  <a:lnTo>
                    <a:pt x="518" y="1208"/>
                  </a:lnTo>
                  <a:lnTo>
                    <a:pt x="518" y="1208"/>
                  </a:lnTo>
                  <a:lnTo>
                    <a:pt x="518" y="1208"/>
                  </a:lnTo>
                  <a:lnTo>
                    <a:pt x="513" y="1208"/>
                  </a:lnTo>
                  <a:lnTo>
                    <a:pt x="513" y="1208"/>
                  </a:lnTo>
                  <a:lnTo>
                    <a:pt x="513" y="1208"/>
                  </a:lnTo>
                  <a:lnTo>
                    <a:pt x="513" y="1208"/>
                  </a:lnTo>
                  <a:lnTo>
                    <a:pt x="513" y="1208"/>
                  </a:lnTo>
                  <a:lnTo>
                    <a:pt x="509" y="1208"/>
                  </a:lnTo>
                  <a:lnTo>
                    <a:pt x="509" y="1208"/>
                  </a:lnTo>
                  <a:lnTo>
                    <a:pt x="509" y="1208"/>
                  </a:lnTo>
                  <a:lnTo>
                    <a:pt x="509" y="1208"/>
                  </a:lnTo>
                  <a:lnTo>
                    <a:pt x="509" y="1208"/>
                  </a:lnTo>
                  <a:lnTo>
                    <a:pt x="505" y="1208"/>
                  </a:lnTo>
                  <a:lnTo>
                    <a:pt x="505" y="1208"/>
                  </a:lnTo>
                  <a:lnTo>
                    <a:pt x="505" y="1208"/>
                  </a:lnTo>
                  <a:lnTo>
                    <a:pt x="505" y="1208"/>
                  </a:lnTo>
                  <a:lnTo>
                    <a:pt x="501" y="1208"/>
                  </a:lnTo>
                  <a:lnTo>
                    <a:pt x="501" y="1208"/>
                  </a:lnTo>
                  <a:lnTo>
                    <a:pt x="501" y="1208"/>
                  </a:lnTo>
                  <a:lnTo>
                    <a:pt x="501" y="1208"/>
                  </a:lnTo>
                  <a:lnTo>
                    <a:pt x="501" y="1208"/>
                  </a:lnTo>
                  <a:lnTo>
                    <a:pt x="497" y="1208"/>
                  </a:lnTo>
                  <a:lnTo>
                    <a:pt x="497" y="1208"/>
                  </a:lnTo>
                  <a:lnTo>
                    <a:pt x="497" y="1208"/>
                  </a:lnTo>
                  <a:lnTo>
                    <a:pt x="497" y="1208"/>
                  </a:lnTo>
                  <a:lnTo>
                    <a:pt x="497" y="1208"/>
                  </a:lnTo>
                  <a:lnTo>
                    <a:pt x="493" y="1208"/>
                  </a:lnTo>
                  <a:lnTo>
                    <a:pt x="493" y="1208"/>
                  </a:lnTo>
                  <a:lnTo>
                    <a:pt x="493" y="1208"/>
                  </a:lnTo>
                  <a:lnTo>
                    <a:pt x="493" y="1208"/>
                  </a:lnTo>
                  <a:lnTo>
                    <a:pt x="489" y="1208"/>
                  </a:lnTo>
                  <a:lnTo>
                    <a:pt x="489" y="1208"/>
                  </a:lnTo>
                  <a:lnTo>
                    <a:pt x="489" y="1208"/>
                  </a:lnTo>
                  <a:lnTo>
                    <a:pt x="489" y="1208"/>
                  </a:lnTo>
                  <a:lnTo>
                    <a:pt x="489" y="1208"/>
                  </a:lnTo>
                  <a:lnTo>
                    <a:pt x="484" y="1208"/>
                  </a:lnTo>
                  <a:lnTo>
                    <a:pt x="484" y="1208"/>
                  </a:lnTo>
                  <a:lnTo>
                    <a:pt x="484" y="1208"/>
                  </a:lnTo>
                  <a:lnTo>
                    <a:pt x="484" y="1208"/>
                  </a:lnTo>
                  <a:lnTo>
                    <a:pt x="480" y="1208"/>
                  </a:lnTo>
                  <a:lnTo>
                    <a:pt x="480" y="1208"/>
                  </a:lnTo>
                  <a:lnTo>
                    <a:pt x="480" y="1208"/>
                  </a:lnTo>
                  <a:lnTo>
                    <a:pt x="480" y="1208"/>
                  </a:lnTo>
                  <a:lnTo>
                    <a:pt x="480" y="1208"/>
                  </a:lnTo>
                  <a:lnTo>
                    <a:pt x="476" y="1208"/>
                  </a:lnTo>
                  <a:lnTo>
                    <a:pt x="476" y="1208"/>
                  </a:lnTo>
                  <a:lnTo>
                    <a:pt x="476" y="1208"/>
                  </a:lnTo>
                  <a:lnTo>
                    <a:pt x="476" y="1208"/>
                  </a:lnTo>
                  <a:lnTo>
                    <a:pt x="476" y="1208"/>
                  </a:lnTo>
                  <a:lnTo>
                    <a:pt x="472" y="1208"/>
                  </a:lnTo>
                  <a:lnTo>
                    <a:pt x="472" y="1208"/>
                  </a:lnTo>
                  <a:lnTo>
                    <a:pt x="472" y="1208"/>
                  </a:lnTo>
                  <a:lnTo>
                    <a:pt x="472" y="1208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464" y="1208"/>
                  </a:lnTo>
                  <a:lnTo>
                    <a:pt x="464" y="1208"/>
                  </a:lnTo>
                  <a:lnTo>
                    <a:pt x="464" y="1208"/>
                  </a:lnTo>
                  <a:lnTo>
                    <a:pt x="464" y="1208"/>
                  </a:lnTo>
                  <a:lnTo>
                    <a:pt x="460" y="1208"/>
                  </a:lnTo>
                  <a:lnTo>
                    <a:pt x="460" y="1208"/>
                  </a:lnTo>
                  <a:lnTo>
                    <a:pt x="460" y="1208"/>
                  </a:lnTo>
                  <a:lnTo>
                    <a:pt x="460" y="1208"/>
                  </a:lnTo>
                  <a:lnTo>
                    <a:pt x="460" y="1208"/>
                  </a:lnTo>
                  <a:lnTo>
                    <a:pt x="455" y="1208"/>
                  </a:lnTo>
                  <a:lnTo>
                    <a:pt x="455" y="1208"/>
                  </a:lnTo>
                  <a:lnTo>
                    <a:pt x="455" y="1208"/>
                  </a:lnTo>
                  <a:lnTo>
                    <a:pt x="455" y="1208"/>
                  </a:lnTo>
                  <a:lnTo>
                    <a:pt x="455" y="1208"/>
                  </a:lnTo>
                  <a:lnTo>
                    <a:pt x="451" y="1208"/>
                  </a:lnTo>
                  <a:lnTo>
                    <a:pt x="451" y="1208"/>
                  </a:lnTo>
                  <a:lnTo>
                    <a:pt x="451" y="1208"/>
                  </a:lnTo>
                  <a:lnTo>
                    <a:pt x="451" y="1208"/>
                  </a:lnTo>
                  <a:lnTo>
                    <a:pt x="447" y="1208"/>
                  </a:lnTo>
                  <a:lnTo>
                    <a:pt x="447" y="1208"/>
                  </a:lnTo>
                  <a:lnTo>
                    <a:pt x="447" y="1208"/>
                  </a:lnTo>
                  <a:lnTo>
                    <a:pt x="447" y="1208"/>
                  </a:lnTo>
                  <a:lnTo>
                    <a:pt x="447" y="1208"/>
                  </a:lnTo>
                  <a:lnTo>
                    <a:pt x="443" y="1208"/>
                  </a:lnTo>
                  <a:lnTo>
                    <a:pt x="443" y="1208"/>
                  </a:lnTo>
                  <a:lnTo>
                    <a:pt x="443" y="1208"/>
                  </a:lnTo>
                  <a:lnTo>
                    <a:pt x="443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5" y="1208"/>
                  </a:lnTo>
                  <a:lnTo>
                    <a:pt x="435" y="1208"/>
                  </a:lnTo>
                  <a:lnTo>
                    <a:pt x="435" y="1208"/>
                  </a:lnTo>
                  <a:lnTo>
                    <a:pt x="435" y="1208"/>
                  </a:lnTo>
                  <a:lnTo>
                    <a:pt x="435" y="1208"/>
                  </a:lnTo>
                  <a:lnTo>
                    <a:pt x="431" y="1208"/>
                  </a:lnTo>
                  <a:lnTo>
                    <a:pt x="431" y="1208"/>
                  </a:lnTo>
                  <a:lnTo>
                    <a:pt x="431" y="1208"/>
                  </a:lnTo>
                  <a:lnTo>
                    <a:pt x="431" y="1208"/>
                  </a:lnTo>
                  <a:lnTo>
                    <a:pt x="426" y="1208"/>
                  </a:lnTo>
                  <a:lnTo>
                    <a:pt x="426" y="1208"/>
                  </a:lnTo>
                  <a:lnTo>
                    <a:pt x="426" y="1208"/>
                  </a:lnTo>
                  <a:lnTo>
                    <a:pt x="426" y="1208"/>
                  </a:lnTo>
                  <a:lnTo>
                    <a:pt x="426" y="1208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4" y="1208"/>
                  </a:lnTo>
                  <a:lnTo>
                    <a:pt x="414" y="1208"/>
                  </a:lnTo>
                  <a:lnTo>
                    <a:pt x="414" y="1208"/>
                  </a:lnTo>
                  <a:lnTo>
                    <a:pt x="414" y="1208"/>
                  </a:lnTo>
                  <a:lnTo>
                    <a:pt x="414" y="1208"/>
                  </a:lnTo>
                  <a:lnTo>
                    <a:pt x="410" y="1208"/>
                  </a:lnTo>
                  <a:lnTo>
                    <a:pt x="410" y="1208"/>
                  </a:lnTo>
                  <a:lnTo>
                    <a:pt x="410" y="1208"/>
                  </a:lnTo>
                  <a:lnTo>
                    <a:pt x="410" y="1208"/>
                  </a:lnTo>
                  <a:lnTo>
                    <a:pt x="406" y="1208"/>
                  </a:lnTo>
                  <a:lnTo>
                    <a:pt x="406" y="1208"/>
                  </a:lnTo>
                  <a:lnTo>
                    <a:pt x="406" y="1208"/>
                  </a:lnTo>
                  <a:lnTo>
                    <a:pt x="406" y="1208"/>
                  </a:lnTo>
                  <a:lnTo>
                    <a:pt x="406" y="1208"/>
                  </a:lnTo>
                  <a:lnTo>
                    <a:pt x="402" y="1208"/>
                  </a:lnTo>
                  <a:lnTo>
                    <a:pt x="402" y="1208"/>
                  </a:lnTo>
                  <a:lnTo>
                    <a:pt x="402" y="1208"/>
                  </a:lnTo>
                  <a:lnTo>
                    <a:pt x="402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3" y="1208"/>
                  </a:lnTo>
                  <a:lnTo>
                    <a:pt x="393" y="1208"/>
                  </a:lnTo>
                  <a:lnTo>
                    <a:pt x="393" y="1208"/>
                  </a:lnTo>
                  <a:lnTo>
                    <a:pt x="393" y="1208"/>
                  </a:lnTo>
                  <a:lnTo>
                    <a:pt x="393" y="1208"/>
                  </a:lnTo>
                  <a:lnTo>
                    <a:pt x="389" y="1208"/>
                  </a:lnTo>
                  <a:lnTo>
                    <a:pt x="389" y="1208"/>
                  </a:lnTo>
                  <a:lnTo>
                    <a:pt x="389" y="1208"/>
                  </a:lnTo>
                  <a:lnTo>
                    <a:pt x="389" y="1208"/>
                  </a:lnTo>
                  <a:lnTo>
                    <a:pt x="385" y="1208"/>
                  </a:lnTo>
                  <a:lnTo>
                    <a:pt x="385" y="1208"/>
                  </a:lnTo>
                  <a:lnTo>
                    <a:pt x="385" y="1208"/>
                  </a:lnTo>
                  <a:lnTo>
                    <a:pt x="385" y="1208"/>
                  </a:lnTo>
                  <a:lnTo>
                    <a:pt x="385" y="1208"/>
                  </a:lnTo>
                  <a:lnTo>
                    <a:pt x="381" y="1208"/>
                  </a:lnTo>
                  <a:lnTo>
                    <a:pt x="381" y="1208"/>
                  </a:lnTo>
                  <a:lnTo>
                    <a:pt x="381" y="1208"/>
                  </a:lnTo>
                  <a:lnTo>
                    <a:pt x="381" y="1208"/>
                  </a:lnTo>
                  <a:lnTo>
                    <a:pt x="381" y="1208"/>
                  </a:lnTo>
                  <a:lnTo>
                    <a:pt x="377" y="1208"/>
                  </a:lnTo>
                  <a:lnTo>
                    <a:pt x="377" y="1208"/>
                  </a:lnTo>
                  <a:lnTo>
                    <a:pt x="377" y="1208"/>
                  </a:lnTo>
                  <a:lnTo>
                    <a:pt x="377" y="1208"/>
                  </a:lnTo>
                  <a:lnTo>
                    <a:pt x="373" y="1208"/>
                  </a:lnTo>
                  <a:lnTo>
                    <a:pt x="373" y="1208"/>
                  </a:lnTo>
                  <a:lnTo>
                    <a:pt x="373" y="1208"/>
                  </a:lnTo>
                  <a:lnTo>
                    <a:pt x="373" y="1208"/>
                  </a:lnTo>
                  <a:lnTo>
                    <a:pt x="373" y="1208"/>
                  </a:lnTo>
                  <a:lnTo>
                    <a:pt x="369" y="1208"/>
                  </a:lnTo>
                  <a:lnTo>
                    <a:pt x="369" y="1208"/>
                  </a:lnTo>
                  <a:lnTo>
                    <a:pt x="369" y="1208"/>
                  </a:lnTo>
                  <a:lnTo>
                    <a:pt x="369" y="1208"/>
                  </a:lnTo>
                  <a:lnTo>
                    <a:pt x="364" y="1208"/>
                  </a:lnTo>
                  <a:lnTo>
                    <a:pt x="364" y="1208"/>
                  </a:lnTo>
                  <a:lnTo>
                    <a:pt x="364" y="1208"/>
                  </a:lnTo>
                  <a:lnTo>
                    <a:pt x="364" y="1208"/>
                  </a:lnTo>
                  <a:lnTo>
                    <a:pt x="364" y="1208"/>
                  </a:lnTo>
                  <a:lnTo>
                    <a:pt x="360" y="1208"/>
                  </a:lnTo>
                  <a:lnTo>
                    <a:pt x="360" y="1208"/>
                  </a:lnTo>
                  <a:lnTo>
                    <a:pt x="360" y="1208"/>
                  </a:lnTo>
                  <a:lnTo>
                    <a:pt x="360" y="1208"/>
                  </a:lnTo>
                  <a:lnTo>
                    <a:pt x="360" y="1208"/>
                  </a:lnTo>
                  <a:lnTo>
                    <a:pt x="356" y="1208"/>
                  </a:lnTo>
                  <a:lnTo>
                    <a:pt x="356" y="1208"/>
                  </a:lnTo>
                  <a:lnTo>
                    <a:pt x="356" y="1208"/>
                  </a:lnTo>
                  <a:lnTo>
                    <a:pt x="356" y="1208"/>
                  </a:lnTo>
                  <a:lnTo>
                    <a:pt x="352" y="1208"/>
                  </a:lnTo>
                  <a:lnTo>
                    <a:pt x="352" y="1208"/>
                  </a:lnTo>
                  <a:lnTo>
                    <a:pt x="352" y="1208"/>
                  </a:lnTo>
                  <a:lnTo>
                    <a:pt x="352" y="1208"/>
                  </a:lnTo>
                  <a:lnTo>
                    <a:pt x="352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4" y="1208"/>
                  </a:lnTo>
                  <a:lnTo>
                    <a:pt x="344" y="1208"/>
                  </a:lnTo>
                  <a:lnTo>
                    <a:pt x="344" y="1208"/>
                  </a:lnTo>
                  <a:lnTo>
                    <a:pt x="344" y="1208"/>
                  </a:lnTo>
                  <a:lnTo>
                    <a:pt x="344" y="1208"/>
                  </a:lnTo>
                  <a:lnTo>
                    <a:pt x="340" y="1208"/>
                  </a:lnTo>
                  <a:lnTo>
                    <a:pt x="340" y="1208"/>
                  </a:lnTo>
                  <a:lnTo>
                    <a:pt x="340" y="1208"/>
                  </a:lnTo>
                  <a:lnTo>
                    <a:pt x="340" y="1208"/>
                  </a:lnTo>
                  <a:lnTo>
                    <a:pt x="340" y="1208"/>
                  </a:lnTo>
                  <a:lnTo>
                    <a:pt x="335" y="1208"/>
                  </a:lnTo>
                  <a:lnTo>
                    <a:pt x="335" y="1208"/>
                  </a:lnTo>
                  <a:lnTo>
                    <a:pt x="335" y="1208"/>
                  </a:lnTo>
                  <a:lnTo>
                    <a:pt x="335" y="1208"/>
                  </a:lnTo>
                  <a:lnTo>
                    <a:pt x="331" y="1208"/>
                  </a:lnTo>
                  <a:lnTo>
                    <a:pt x="331" y="1208"/>
                  </a:lnTo>
                  <a:lnTo>
                    <a:pt x="331" y="1208"/>
                  </a:lnTo>
                  <a:lnTo>
                    <a:pt x="331" y="1208"/>
                  </a:lnTo>
                  <a:lnTo>
                    <a:pt x="331" y="1208"/>
                  </a:lnTo>
                  <a:lnTo>
                    <a:pt x="327" y="1208"/>
                  </a:lnTo>
                  <a:lnTo>
                    <a:pt x="327" y="1208"/>
                  </a:lnTo>
                  <a:lnTo>
                    <a:pt x="327" y="1208"/>
                  </a:lnTo>
                  <a:lnTo>
                    <a:pt x="327" y="1208"/>
                  </a:lnTo>
                  <a:lnTo>
                    <a:pt x="323" y="1208"/>
                  </a:lnTo>
                  <a:lnTo>
                    <a:pt x="323" y="1208"/>
                  </a:lnTo>
                  <a:lnTo>
                    <a:pt x="323" y="1208"/>
                  </a:lnTo>
                  <a:lnTo>
                    <a:pt x="323" y="1208"/>
                  </a:lnTo>
                  <a:lnTo>
                    <a:pt x="323" y="1208"/>
                  </a:lnTo>
                  <a:lnTo>
                    <a:pt x="319" y="1208"/>
                  </a:lnTo>
                  <a:lnTo>
                    <a:pt x="319" y="1208"/>
                  </a:lnTo>
                  <a:lnTo>
                    <a:pt x="319" y="1208"/>
                  </a:lnTo>
                  <a:lnTo>
                    <a:pt x="319" y="1208"/>
                  </a:lnTo>
                  <a:lnTo>
                    <a:pt x="319" y="1208"/>
                  </a:lnTo>
                  <a:lnTo>
                    <a:pt x="315" y="1208"/>
                  </a:lnTo>
                  <a:lnTo>
                    <a:pt x="315" y="1208"/>
                  </a:lnTo>
                  <a:lnTo>
                    <a:pt x="315" y="1208"/>
                  </a:lnTo>
                  <a:lnTo>
                    <a:pt x="315" y="1208"/>
                  </a:lnTo>
                  <a:lnTo>
                    <a:pt x="311" y="1208"/>
                  </a:lnTo>
                  <a:lnTo>
                    <a:pt x="311" y="1208"/>
                  </a:lnTo>
                  <a:lnTo>
                    <a:pt x="311" y="1208"/>
                  </a:lnTo>
                  <a:lnTo>
                    <a:pt x="311" y="1208"/>
                  </a:lnTo>
                  <a:lnTo>
                    <a:pt x="311" y="1208"/>
                  </a:lnTo>
                  <a:lnTo>
                    <a:pt x="306" y="1208"/>
                  </a:lnTo>
                  <a:lnTo>
                    <a:pt x="306" y="1208"/>
                  </a:lnTo>
                  <a:lnTo>
                    <a:pt x="306" y="1208"/>
                  </a:lnTo>
                  <a:lnTo>
                    <a:pt x="306" y="1208"/>
                  </a:lnTo>
                  <a:lnTo>
                    <a:pt x="302" y="1208"/>
                  </a:lnTo>
                  <a:lnTo>
                    <a:pt x="302" y="1208"/>
                  </a:lnTo>
                  <a:lnTo>
                    <a:pt x="302" y="1208"/>
                  </a:lnTo>
                  <a:lnTo>
                    <a:pt x="302" y="1208"/>
                  </a:lnTo>
                  <a:lnTo>
                    <a:pt x="302" y="1208"/>
                  </a:lnTo>
                  <a:lnTo>
                    <a:pt x="298" y="1208"/>
                  </a:lnTo>
                  <a:lnTo>
                    <a:pt x="298" y="1208"/>
                  </a:lnTo>
                  <a:lnTo>
                    <a:pt x="298" y="1208"/>
                  </a:lnTo>
                  <a:lnTo>
                    <a:pt x="298" y="1208"/>
                  </a:lnTo>
                  <a:lnTo>
                    <a:pt x="298" y="1208"/>
                  </a:lnTo>
                  <a:lnTo>
                    <a:pt x="294" y="1208"/>
                  </a:lnTo>
                  <a:lnTo>
                    <a:pt x="294" y="1208"/>
                  </a:lnTo>
                  <a:lnTo>
                    <a:pt x="294" y="1208"/>
                  </a:lnTo>
                  <a:lnTo>
                    <a:pt x="294" y="1208"/>
                  </a:lnTo>
                  <a:lnTo>
                    <a:pt x="290" y="1208"/>
                  </a:lnTo>
                  <a:lnTo>
                    <a:pt x="290" y="1208"/>
                  </a:lnTo>
                  <a:lnTo>
                    <a:pt x="290" y="1208"/>
                  </a:lnTo>
                  <a:lnTo>
                    <a:pt x="290" y="1208"/>
                  </a:lnTo>
                  <a:lnTo>
                    <a:pt x="290" y="1208"/>
                  </a:lnTo>
                  <a:lnTo>
                    <a:pt x="286" y="1208"/>
                  </a:lnTo>
                  <a:lnTo>
                    <a:pt x="286" y="1208"/>
                  </a:lnTo>
                  <a:lnTo>
                    <a:pt x="286" y="1208"/>
                  </a:lnTo>
                  <a:lnTo>
                    <a:pt x="286" y="1208"/>
                  </a:lnTo>
                  <a:lnTo>
                    <a:pt x="286" y="1208"/>
                  </a:lnTo>
                  <a:lnTo>
                    <a:pt x="282" y="1208"/>
                  </a:lnTo>
                  <a:lnTo>
                    <a:pt x="282" y="1208"/>
                  </a:lnTo>
                  <a:lnTo>
                    <a:pt x="282" y="1208"/>
                  </a:lnTo>
                  <a:lnTo>
                    <a:pt x="282" y="1208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77" y="1208"/>
                  </a:lnTo>
                  <a:lnTo>
                    <a:pt x="273" y="1208"/>
                  </a:lnTo>
                  <a:lnTo>
                    <a:pt x="273" y="1208"/>
                  </a:lnTo>
                  <a:lnTo>
                    <a:pt x="273" y="1208"/>
                  </a:lnTo>
                  <a:lnTo>
                    <a:pt x="273" y="1208"/>
                  </a:lnTo>
                  <a:lnTo>
                    <a:pt x="269" y="1208"/>
                  </a:lnTo>
                  <a:lnTo>
                    <a:pt x="269" y="1208"/>
                  </a:lnTo>
                  <a:lnTo>
                    <a:pt x="269" y="1208"/>
                  </a:lnTo>
                  <a:lnTo>
                    <a:pt x="269" y="1208"/>
                  </a:lnTo>
                  <a:lnTo>
                    <a:pt x="269" y="1208"/>
                  </a:lnTo>
                  <a:lnTo>
                    <a:pt x="265" y="1208"/>
                  </a:lnTo>
                  <a:lnTo>
                    <a:pt x="265" y="1208"/>
                  </a:lnTo>
                  <a:lnTo>
                    <a:pt x="265" y="1208"/>
                  </a:lnTo>
                  <a:lnTo>
                    <a:pt x="265" y="1208"/>
                  </a:lnTo>
                  <a:lnTo>
                    <a:pt x="265" y="1208"/>
                  </a:lnTo>
                  <a:lnTo>
                    <a:pt x="261" y="1208"/>
                  </a:lnTo>
                  <a:lnTo>
                    <a:pt x="261" y="1208"/>
                  </a:lnTo>
                  <a:lnTo>
                    <a:pt x="261" y="1208"/>
                  </a:lnTo>
                  <a:lnTo>
                    <a:pt x="261" y="1208"/>
                  </a:lnTo>
                  <a:lnTo>
                    <a:pt x="257" y="1208"/>
                  </a:lnTo>
                  <a:lnTo>
                    <a:pt x="257" y="1208"/>
                  </a:lnTo>
                  <a:lnTo>
                    <a:pt x="257" y="1208"/>
                  </a:lnTo>
                  <a:lnTo>
                    <a:pt x="257" y="1208"/>
                  </a:lnTo>
                  <a:lnTo>
                    <a:pt x="257" y="1208"/>
                  </a:lnTo>
                  <a:lnTo>
                    <a:pt x="253" y="1208"/>
                  </a:lnTo>
                  <a:lnTo>
                    <a:pt x="253" y="1208"/>
                  </a:lnTo>
                  <a:lnTo>
                    <a:pt x="253" y="1208"/>
                  </a:lnTo>
                  <a:lnTo>
                    <a:pt x="253" y="1208"/>
                  </a:lnTo>
                  <a:lnTo>
                    <a:pt x="249" y="1208"/>
                  </a:lnTo>
                  <a:lnTo>
                    <a:pt x="249" y="1208"/>
                  </a:lnTo>
                  <a:lnTo>
                    <a:pt x="249" y="1208"/>
                  </a:lnTo>
                  <a:lnTo>
                    <a:pt x="249" y="1208"/>
                  </a:lnTo>
                  <a:lnTo>
                    <a:pt x="249" y="1208"/>
                  </a:lnTo>
                  <a:lnTo>
                    <a:pt x="244" y="1208"/>
                  </a:lnTo>
                  <a:lnTo>
                    <a:pt x="244" y="1208"/>
                  </a:lnTo>
                  <a:lnTo>
                    <a:pt x="244" y="1208"/>
                  </a:lnTo>
                  <a:lnTo>
                    <a:pt x="244" y="1208"/>
                  </a:lnTo>
                  <a:lnTo>
                    <a:pt x="244" y="1208"/>
                  </a:lnTo>
                  <a:lnTo>
                    <a:pt x="240" y="1208"/>
                  </a:lnTo>
                  <a:lnTo>
                    <a:pt x="240" y="1208"/>
                  </a:lnTo>
                  <a:lnTo>
                    <a:pt x="240" y="1208"/>
                  </a:lnTo>
                  <a:lnTo>
                    <a:pt x="240" y="1208"/>
                  </a:lnTo>
                  <a:lnTo>
                    <a:pt x="236" y="1208"/>
                  </a:lnTo>
                  <a:lnTo>
                    <a:pt x="236" y="1208"/>
                  </a:lnTo>
                  <a:lnTo>
                    <a:pt x="236" y="1208"/>
                  </a:lnTo>
                  <a:lnTo>
                    <a:pt x="236" y="1208"/>
                  </a:lnTo>
                  <a:lnTo>
                    <a:pt x="236" y="1208"/>
                  </a:lnTo>
                  <a:lnTo>
                    <a:pt x="232" y="1208"/>
                  </a:lnTo>
                  <a:lnTo>
                    <a:pt x="232" y="1208"/>
                  </a:lnTo>
                  <a:lnTo>
                    <a:pt x="232" y="1208"/>
                  </a:lnTo>
                  <a:lnTo>
                    <a:pt x="232" y="1208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0" y="1208"/>
                  </a:lnTo>
                  <a:lnTo>
                    <a:pt x="220" y="1208"/>
                  </a:lnTo>
                  <a:lnTo>
                    <a:pt x="220" y="1208"/>
                  </a:lnTo>
                  <a:lnTo>
                    <a:pt x="220" y="1208"/>
                  </a:lnTo>
                  <a:lnTo>
                    <a:pt x="215" y="1208"/>
                  </a:lnTo>
                  <a:lnTo>
                    <a:pt x="215" y="1208"/>
                  </a:lnTo>
                  <a:lnTo>
                    <a:pt x="215" y="1208"/>
                  </a:lnTo>
                  <a:lnTo>
                    <a:pt x="215" y="1208"/>
                  </a:lnTo>
                  <a:lnTo>
                    <a:pt x="215" y="1208"/>
                  </a:lnTo>
                  <a:lnTo>
                    <a:pt x="211" y="1208"/>
                  </a:lnTo>
                  <a:lnTo>
                    <a:pt x="211" y="1208"/>
                  </a:lnTo>
                  <a:lnTo>
                    <a:pt x="211" y="1208"/>
                  </a:lnTo>
                  <a:lnTo>
                    <a:pt x="211" y="1208"/>
                  </a:lnTo>
                  <a:lnTo>
                    <a:pt x="207" y="1208"/>
                  </a:lnTo>
                  <a:lnTo>
                    <a:pt x="207" y="1208"/>
                  </a:lnTo>
                  <a:lnTo>
                    <a:pt x="207" y="1208"/>
                  </a:lnTo>
                  <a:lnTo>
                    <a:pt x="207" y="1208"/>
                  </a:lnTo>
                  <a:lnTo>
                    <a:pt x="207" y="1208"/>
                  </a:lnTo>
                  <a:lnTo>
                    <a:pt x="203" y="1208"/>
                  </a:lnTo>
                  <a:lnTo>
                    <a:pt x="203" y="1208"/>
                  </a:lnTo>
                  <a:lnTo>
                    <a:pt x="203" y="1208"/>
                  </a:lnTo>
                  <a:lnTo>
                    <a:pt x="203" y="1208"/>
                  </a:lnTo>
                  <a:lnTo>
                    <a:pt x="203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191" y="1208"/>
                  </a:lnTo>
                  <a:lnTo>
                    <a:pt x="191" y="1208"/>
                  </a:lnTo>
                  <a:lnTo>
                    <a:pt x="191" y="1208"/>
                  </a:lnTo>
                  <a:lnTo>
                    <a:pt x="191" y="1208"/>
                  </a:lnTo>
                  <a:lnTo>
                    <a:pt x="191" y="1208"/>
                  </a:lnTo>
                  <a:lnTo>
                    <a:pt x="186" y="1208"/>
                  </a:lnTo>
                  <a:lnTo>
                    <a:pt x="186" y="1208"/>
                  </a:lnTo>
                  <a:lnTo>
                    <a:pt x="186" y="1208"/>
                  </a:lnTo>
                  <a:lnTo>
                    <a:pt x="186" y="1208"/>
                  </a:lnTo>
                  <a:lnTo>
                    <a:pt x="182" y="1208"/>
                  </a:lnTo>
                  <a:lnTo>
                    <a:pt x="182" y="1208"/>
                  </a:lnTo>
                  <a:lnTo>
                    <a:pt x="182" y="1208"/>
                  </a:lnTo>
                  <a:lnTo>
                    <a:pt x="182" y="1208"/>
                  </a:lnTo>
                  <a:lnTo>
                    <a:pt x="182" y="1208"/>
                  </a:lnTo>
                  <a:lnTo>
                    <a:pt x="178" y="1208"/>
                  </a:lnTo>
                  <a:lnTo>
                    <a:pt x="178" y="1208"/>
                  </a:lnTo>
                  <a:lnTo>
                    <a:pt x="178" y="1208"/>
                  </a:lnTo>
                  <a:lnTo>
                    <a:pt x="178" y="1208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0" y="1208"/>
                  </a:lnTo>
                  <a:lnTo>
                    <a:pt x="170" y="1208"/>
                  </a:lnTo>
                  <a:lnTo>
                    <a:pt x="170" y="1208"/>
                  </a:lnTo>
                  <a:lnTo>
                    <a:pt x="170" y="1208"/>
                  </a:lnTo>
                  <a:lnTo>
                    <a:pt x="170" y="1208"/>
                  </a:lnTo>
                  <a:lnTo>
                    <a:pt x="166" y="1208"/>
                  </a:lnTo>
                  <a:lnTo>
                    <a:pt x="166" y="1208"/>
                  </a:lnTo>
                  <a:lnTo>
                    <a:pt x="166" y="1208"/>
                  </a:lnTo>
                  <a:lnTo>
                    <a:pt x="166" y="1208"/>
                  </a:lnTo>
                  <a:lnTo>
                    <a:pt x="162" y="1208"/>
                  </a:lnTo>
                  <a:lnTo>
                    <a:pt x="162" y="1208"/>
                  </a:lnTo>
                  <a:lnTo>
                    <a:pt x="162" y="1208"/>
                  </a:lnTo>
                  <a:lnTo>
                    <a:pt x="162" y="1208"/>
                  </a:lnTo>
                  <a:lnTo>
                    <a:pt x="162" y="1208"/>
                  </a:lnTo>
                  <a:lnTo>
                    <a:pt x="157" y="1208"/>
                  </a:lnTo>
                  <a:lnTo>
                    <a:pt x="157" y="1208"/>
                  </a:lnTo>
                  <a:lnTo>
                    <a:pt x="157" y="1208"/>
                  </a:lnTo>
                  <a:lnTo>
                    <a:pt x="157" y="1208"/>
                  </a:lnTo>
                  <a:lnTo>
                    <a:pt x="153" y="1208"/>
                  </a:lnTo>
                  <a:lnTo>
                    <a:pt x="153" y="1208"/>
                  </a:lnTo>
                  <a:lnTo>
                    <a:pt x="153" y="1208"/>
                  </a:lnTo>
                  <a:lnTo>
                    <a:pt x="153" y="1208"/>
                  </a:lnTo>
                  <a:lnTo>
                    <a:pt x="153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9" y="1208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1" y="1208"/>
                  </a:lnTo>
                  <a:lnTo>
                    <a:pt x="141" y="1208"/>
                  </a:lnTo>
                  <a:lnTo>
                    <a:pt x="141" y="1208"/>
                  </a:lnTo>
                  <a:lnTo>
                    <a:pt x="141" y="1208"/>
                  </a:lnTo>
                  <a:lnTo>
                    <a:pt x="141" y="1208"/>
                  </a:lnTo>
                  <a:lnTo>
                    <a:pt x="137" y="1208"/>
                  </a:lnTo>
                  <a:lnTo>
                    <a:pt x="137" y="1208"/>
                  </a:lnTo>
                  <a:lnTo>
                    <a:pt x="137" y="1208"/>
                  </a:lnTo>
                  <a:lnTo>
                    <a:pt x="137" y="1208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33" y="1208"/>
                  </a:lnTo>
                  <a:lnTo>
                    <a:pt x="128" y="1208"/>
                  </a:lnTo>
                  <a:lnTo>
                    <a:pt x="128" y="1208"/>
                  </a:lnTo>
                  <a:lnTo>
                    <a:pt x="128" y="1208"/>
                  </a:lnTo>
                  <a:lnTo>
                    <a:pt x="128" y="1208"/>
                  </a:lnTo>
                  <a:lnTo>
                    <a:pt x="128" y="1208"/>
                  </a:lnTo>
                  <a:lnTo>
                    <a:pt x="124" y="1208"/>
                  </a:lnTo>
                  <a:lnTo>
                    <a:pt x="124" y="1208"/>
                  </a:lnTo>
                  <a:lnTo>
                    <a:pt x="124" y="1208"/>
                  </a:lnTo>
                  <a:lnTo>
                    <a:pt x="124" y="1208"/>
                  </a:lnTo>
                  <a:lnTo>
                    <a:pt x="120" y="1208"/>
                  </a:lnTo>
                  <a:lnTo>
                    <a:pt x="120" y="1208"/>
                  </a:lnTo>
                  <a:lnTo>
                    <a:pt x="120" y="1208"/>
                  </a:lnTo>
                  <a:lnTo>
                    <a:pt x="120" y="1208"/>
                  </a:lnTo>
                  <a:lnTo>
                    <a:pt x="120" y="1208"/>
                  </a:lnTo>
                  <a:lnTo>
                    <a:pt x="116" y="1208"/>
                  </a:lnTo>
                  <a:lnTo>
                    <a:pt x="116" y="1208"/>
                  </a:lnTo>
                  <a:lnTo>
                    <a:pt x="116" y="1208"/>
                  </a:lnTo>
                  <a:lnTo>
                    <a:pt x="116" y="1208"/>
                  </a:lnTo>
                  <a:lnTo>
                    <a:pt x="112" y="1208"/>
                  </a:lnTo>
                  <a:lnTo>
                    <a:pt x="112" y="1208"/>
                  </a:lnTo>
                  <a:lnTo>
                    <a:pt x="112" y="1208"/>
                  </a:lnTo>
                  <a:lnTo>
                    <a:pt x="112" y="1208"/>
                  </a:lnTo>
                  <a:lnTo>
                    <a:pt x="112" y="1208"/>
                  </a:lnTo>
                  <a:lnTo>
                    <a:pt x="108" y="1208"/>
                  </a:lnTo>
                  <a:lnTo>
                    <a:pt x="108" y="1208"/>
                  </a:lnTo>
                  <a:lnTo>
                    <a:pt x="108" y="1208"/>
                  </a:lnTo>
                  <a:lnTo>
                    <a:pt x="108" y="1208"/>
                  </a:lnTo>
                  <a:lnTo>
                    <a:pt x="108" y="1208"/>
                  </a:lnTo>
                  <a:lnTo>
                    <a:pt x="104" y="1208"/>
                  </a:lnTo>
                  <a:lnTo>
                    <a:pt x="104" y="1208"/>
                  </a:lnTo>
                  <a:lnTo>
                    <a:pt x="104" y="1208"/>
                  </a:lnTo>
                  <a:lnTo>
                    <a:pt x="104" y="1208"/>
                  </a:lnTo>
                  <a:lnTo>
                    <a:pt x="100" y="1208"/>
                  </a:lnTo>
                  <a:lnTo>
                    <a:pt x="100" y="1208"/>
                  </a:lnTo>
                  <a:lnTo>
                    <a:pt x="100" y="1208"/>
                  </a:lnTo>
                  <a:lnTo>
                    <a:pt x="100" y="1208"/>
                  </a:lnTo>
                  <a:lnTo>
                    <a:pt x="100" y="1208"/>
                  </a:lnTo>
                  <a:lnTo>
                    <a:pt x="95" y="1208"/>
                  </a:lnTo>
                  <a:lnTo>
                    <a:pt x="95" y="1208"/>
                  </a:lnTo>
                  <a:lnTo>
                    <a:pt x="95" y="1208"/>
                  </a:lnTo>
                  <a:lnTo>
                    <a:pt x="95" y="1208"/>
                  </a:lnTo>
                  <a:lnTo>
                    <a:pt x="95" y="1208"/>
                  </a:lnTo>
                  <a:lnTo>
                    <a:pt x="91" y="1208"/>
                  </a:lnTo>
                  <a:lnTo>
                    <a:pt x="91" y="1208"/>
                  </a:lnTo>
                  <a:lnTo>
                    <a:pt x="91" y="1208"/>
                  </a:lnTo>
                  <a:lnTo>
                    <a:pt x="91" y="1208"/>
                  </a:lnTo>
                  <a:lnTo>
                    <a:pt x="87" y="1208"/>
                  </a:lnTo>
                  <a:lnTo>
                    <a:pt x="87" y="1208"/>
                  </a:lnTo>
                  <a:lnTo>
                    <a:pt x="87" y="1208"/>
                  </a:lnTo>
                  <a:lnTo>
                    <a:pt x="87" y="1208"/>
                  </a:lnTo>
                  <a:lnTo>
                    <a:pt x="87" y="1208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79" y="1208"/>
                  </a:lnTo>
                  <a:lnTo>
                    <a:pt x="79" y="1208"/>
                  </a:lnTo>
                  <a:lnTo>
                    <a:pt x="79" y="1208"/>
                  </a:lnTo>
                  <a:lnTo>
                    <a:pt x="79" y="1208"/>
                  </a:lnTo>
                  <a:lnTo>
                    <a:pt x="79" y="1208"/>
                  </a:lnTo>
                  <a:lnTo>
                    <a:pt x="75" y="1208"/>
                  </a:lnTo>
                  <a:lnTo>
                    <a:pt x="75" y="1208"/>
                  </a:lnTo>
                  <a:lnTo>
                    <a:pt x="75" y="1208"/>
                  </a:lnTo>
                  <a:lnTo>
                    <a:pt x="75" y="1208"/>
                  </a:lnTo>
                  <a:lnTo>
                    <a:pt x="75" y="1208"/>
                  </a:lnTo>
                  <a:lnTo>
                    <a:pt x="71" y="1208"/>
                  </a:lnTo>
                  <a:lnTo>
                    <a:pt x="71" y="1208"/>
                  </a:lnTo>
                  <a:lnTo>
                    <a:pt x="71" y="1208"/>
                  </a:lnTo>
                  <a:lnTo>
                    <a:pt x="71" y="1208"/>
                  </a:lnTo>
                  <a:lnTo>
                    <a:pt x="66" y="1208"/>
                  </a:lnTo>
                  <a:lnTo>
                    <a:pt x="66" y="1208"/>
                  </a:lnTo>
                  <a:lnTo>
                    <a:pt x="66" y="1208"/>
                  </a:lnTo>
                  <a:lnTo>
                    <a:pt x="66" y="1208"/>
                  </a:lnTo>
                  <a:lnTo>
                    <a:pt x="66" y="1208"/>
                  </a:lnTo>
                  <a:lnTo>
                    <a:pt x="62" y="1208"/>
                  </a:lnTo>
                  <a:lnTo>
                    <a:pt x="62" y="1208"/>
                  </a:lnTo>
                  <a:lnTo>
                    <a:pt x="62" y="1208"/>
                  </a:lnTo>
                  <a:lnTo>
                    <a:pt x="62" y="1208"/>
                  </a:lnTo>
                  <a:lnTo>
                    <a:pt x="58" y="1208"/>
                  </a:lnTo>
                  <a:lnTo>
                    <a:pt x="58" y="1208"/>
                  </a:lnTo>
                  <a:lnTo>
                    <a:pt x="58" y="1208"/>
                  </a:lnTo>
                  <a:lnTo>
                    <a:pt x="58" y="1208"/>
                  </a:lnTo>
                  <a:lnTo>
                    <a:pt x="58" y="1208"/>
                  </a:lnTo>
                  <a:lnTo>
                    <a:pt x="54" y="1208"/>
                  </a:lnTo>
                  <a:lnTo>
                    <a:pt x="54" y="1208"/>
                  </a:lnTo>
                  <a:lnTo>
                    <a:pt x="54" y="1208"/>
                  </a:lnTo>
                  <a:lnTo>
                    <a:pt x="54" y="1208"/>
                  </a:lnTo>
                  <a:lnTo>
                    <a:pt x="54" y="1208"/>
                  </a:lnTo>
                  <a:lnTo>
                    <a:pt x="50" y="1208"/>
                  </a:lnTo>
                  <a:lnTo>
                    <a:pt x="50" y="1208"/>
                  </a:lnTo>
                  <a:lnTo>
                    <a:pt x="50" y="1208"/>
                  </a:lnTo>
                  <a:lnTo>
                    <a:pt x="50" y="1208"/>
                  </a:lnTo>
                  <a:lnTo>
                    <a:pt x="46" y="1208"/>
                  </a:lnTo>
                  <a:lnTo>
                    <a:pt x="46" y="1208"/>
                  </a:lnTo>
                  <a:lnTo>
                    <a:pt x="46" y="1208"/>
                  </a:lnTo>
                  <a:lnTo>
                    <a:pt x="46" y="1208"/>
                  </a:lnTo>
                  <a:lnTo>
                    <a:pt x="46" y="1208"/>
                  </a:lnTo>
                  <a:lnTo>
                    <a:pt x="42" y="1208"/>
                  </a:lnTo>
                  <a:lnTo>
                    <a:pt x="42" y="1208"/>
                  </a:lnTo>
                  <a:lnTo>
                    <a:pt x="42" y="1208"/>
                  </a:lnTo>
                  <a:lnTo>
                    <a:pt x="42" y="1208"/>
                  </a:lnTo>
                  <a:lnTo>
                    <a:pt x="37" y="1208"/>
                  </a:lnTo>
                  <a:lnTo>
                    <a:pt x="37" y="1208"/>
                  </a:lnTo>
                  <a:lnTo>
                    <a:pt x="37" y="1208"/>
                  </a:lnTo>
                  <a:lnTo>
                    <a:pt x="37" y="1208"/>
                  </a:lnTo>
                  <a:lnTo>
                    <a:pt x="37" y="1208"/>
                  </a:lnTo>
                  <a:lnTo>
                    <a:pt x="33" y="1208"/>
                  </a:lnTo>
                  <a:lnTo>
                    <a:pt x="33" y="1208"/>
                  </a:lnTo>
                  <a:lnTo>
                    <a:pt x="33" y="1208"/>
                  </a:lnTo>
                  <a:lnTo>
                    <a:pt x="33" y="1208"/>
                  </a:lnTo>
                  <a:lnTo>
                    <a:pt x="33" y="1208"/>
                  </a:lnTo>
                  <a:lnTo>
                    <a:pt x="29" y="1208"/>
                  </a:lnTo>
                  <a:lnTo>
                    <a:pt x="29" y="1208"/>
                  </a:lnTo>
                  <a:lnTo>
                    <a:pt x="29" y="1208"/>
                  </a:lnTo>
                  <a:lnTo>
                    <a:pt x="29" y="1208"/>
                  </a:lnTo>
                  <a:lnTo>
                    <a:pt x="25" y="1208"/>
                  </a:lnTo>
                  <a:lnTo>
                    <a:pt x="25" y="1208"/>
                  </a:lnTo>
                  <a:lnTo>
                    <a:pt x="25" y="1208"/>
                  </a:lnTo>
                  <a:lnTo>
                    <a:pt x="25" y="1208"/>
                  </a:lnTo>
                  <a:lnTo>
                    <a:pt x="25" y="1208"/>
                  </a:lnTo>
                  <a:lnTo>
                    <a:pt x="21" y="1208"/>
                  </a:lnTo>
                  <a:lnTo>
                    <a:pt x="21" y="1208"/>
                  </a:lnTo>
                  <a:lnTo>
                    <a:pt x="21" y="1208"/>
                  </a:lnTo>
                  <a:lnTo>
                    <a:pt x="21" y="1208"/>
                  </a:lnTo>
                  <a:lnTo>
                    <a:pt x="17" y="1208"/>
                  </a:lnTo>
                  <a:lnTo>
                    <a:pt x="17" y="1208"/>
                  </a:lnTo>
                  <a:lnTo>
                    <a:pt x="17" y="1208"/>
                  </a:lnTo>
                  <a:lnTo>
                    <a:pt x="17" y="1208"/>
                  </a:lnTo>
                  <a:lnTo>
                    <a:pt x="17" y="1208"/>
                  </a:lnTo>
                  <a:lnTo>
                    <a:pt x="13" y="1208"/>
                  </a:lnTo>
                  <a:lnTo>
                    <a:pt x="13" y="1208"/>
                  </a:lnTo>
                  <a:lnTo>
                    <a:pt x="13" y="1208"/>
                  </a:lnTo>
                  <a:lnTo>
                    <a:pt x="13" y="1208"/>
                  </a:lnTo>
                  <a:lnTo>
                    <a:pt x="13" y="1208"/>
                  </a:lnTo>
                  <a:lnTo>
                    <a:pt x="8" y="1208"/>
                  </a:lnTo>
                  <a:lnTo>
                    <a:pt x="8" y="1208"/>
                  </a:lnTo>
                  <a:lnTo>
                    <a:pt x="8" y="1208"/>
                  </a:lnTo>
                  <a:lnTo>
                    <a:pt x="8" y="1208"/>
                  </a:lnTo>
                  <a:lnTo>
                    <a:pt x="4" y="1208"/>
                  </a:lnTo>
                  <a:lnTo>
                    <a:pt x="4" y="1208"/>
                  </a:lnTo>
                  <a:lnTo>
                    <a:pt x="4" y="1208"/>
                  </a:lnTo>
                  <a:lnTo>
                    <a:pt x="4" y="1208"/>
                  </a:lnTo>
                  <a:lnTo>
                    <a:pt x="4" y="1208"/>
                  </a:lnTo>
                  <a:lnTo>
                    <a:pt x="0" y="1208"/>
                  </a:lnTo>
                  <a:lnTo>
                    <a:pt x="0" y="1208"/>
                  </a:lnTo>
                  <a:lnTo>
                    <a:pt x="0" y="1208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3035300" y="3824288"/>
              <a:ext cx="1452563" cy="1917700"/>
            </a:xfrm>
            <a:custGeom>
              <a:avLst/>
              <a:gdLst>
                <a:gd name="T0" fmla="*/ 17 w 915"/>
                <a:gd name="T1" fmla="*/ 1208 h 1208"/>
                <a:gd name="T2" fmla="*/ 37 w 915"/>
                <a:gd name="T3" fmla="*/ 1208 h 1208"/>
                <a:gd name="T4" fmla="*/ 58 w 915"/>
                <a:gd name="T5" fmla="*/ 1208 h 1208"/>
                <a:gd name="T6" fmla="*/ 79 w 915"/>
                <a:gd name="T7" fmla="*/ 1208 h 1208"/>
                <a:gd name="T8" fmla="*/ 100 w 915"/>
                <a:gd name="T9" fmla="*/ 1208 h 1208"/>
                <a:gd name="T10" fmla="*/ 120 w 915"/>
                <a:gd name="T11" fmla="*/ 1208 h 1208"/>
                <a:gd name="T12" fmla="*/ 141 w 915"/>
                <a:gd name="T13" fmla="*/ 1208 h 1208"/>
                <a:gd name="T14" fmla="*/ 162 w 915"/>
                <a:gd name="T15" fmla="*/ 1208 h 1208"/>
                <a:gd name="T16" fmla="*/ 182 w 915"/>
                <a:gd name="T17" fmla="*/ 1208 h 1208"/>
                <a:gd name="T18" fmla="*/ 203 w 915"/>
                <a:gd name="T19" fmla="*/ 1208 h 1208"/>
                <a:gd name="T20" fmla="*/ 224 w 915"/>
                <a:gd name="T21" fmla="*/ 1208 h 1208"/>
                <a:gd name="T22" fmla="*/ 244 w 915"/>
                <a:gd name="T23" fmla="*/ 1208 h 1208"/>
                <a:gd name="T24" fmla="*/ 265 w 915"/>
                <a:gd name="T25" fmla="*/ 1208 h 1208"/>
                <a:gd name="T26" fmla="*/ 286 w 915"/>
                <a:gd name="T27" fmla="*/ 1208 h 1208"/>
                <a:gd name="T28" fmla="*/ 306 w 915"/>
                <a:gd name="T29" fmla="*/ 1208 h 1208"/>
                <a:gd name="T30" fmla="*/ 327 w 915"/>
                <a:gd name="T31" fmla="*/ 1208 h 1208"/>
                <a:gd name="T32" fmla="*/ 348 w 915"/>
                <a:gd name="T33" fmla="*/ 1208 h 1208"/>
                <a:gd name="T34" fmla="*/ 369 w 915"/>
                <a:gd name="T35" fmla="*/ 1208 h 1208"/>
                <a:gd name="T36" fmla="*/ 389 w 915"/>
                <a:gd name="T37" fmla="*/ 1208 h 1208"/>
                <a:gd name="T38" fmla="*/ 410 w 915"/>
                <a:gd name="T39" fmla="*/ 1208 h 1208"/>
                <a:gd name="T40" fmla="*/ 431 w 915"/>
                <a:gd name="T41" fmla="*/ 1208 h 1208"/>
                <a:gd name="T42" fmla="*/ 451 w 915"/>
                <a:gd name="T43" fmla="*/ 1208 h 1208"/>
                <a:gd name="T44" fmla="*/ 472 w 915"/>
                <a:gd name="T45" fmla="*/ 1208 h 1208"/>
                <a:gd name="T46" fmla="*/ 493 w 915"/>
                <a:gd name="T47" fmla="*/ 1208 h 1208"/>
                <a:gd name="T48" fmla="*/ 513 w 915"/>
                <a:gd name="T49" fmla="*/ 1208 h 1208"/>
                <a:gd name="T50" fmla="*/ 534 w 915"/>
                <a:gd name="T51" fmla="*/ 1208 h 1208"/>
                <a:gd name="T52" fmla="*/ 555 w 915"/>
                <a:gd name="T53" fmla="*/ 1208 h 1208"/>
                <a:gd name="T54" fmla="*/ 576 w 915"/>
                <a:gd name="T55" fmla="*/ 1208 h 1208"/>
                <a:gd name="T56" fmla="*/ 596 w 915"/>
                <a:gd name="T57" fmla="*/ 1208 h 1208"/>
                <a:gd name="T58" fmla="*/ 617 w 915"/>
                <a:gd name="T59" fmla="*/ 1208 h 1208"/>
                <a:gd name="T60" fmla="*/ 638 w 915"/>
                <a:gd name="T61" fmla="*/ 1208 h 1208"/>
                <a:gd name="T62" fmla="*/ 658 w 915"/>
                <a:gd name="T63" fmla="*/ 1208 h 1208"/>
                <a:gd name="T64" fmla="*/ 679 w 915"/>
                <a:gd name="T65" fmla="*/ 1208 h 1208"/>
                <a:gd name="T66" fmla="*/ 700 w 915"/>
                <a:gd name="T67" fmla="*/ 1208 h 1208"/>
                <a:gd name="T68" fmla="*/ 720 w 915"/>
                <a:gd name="T69" fmla="*/ 1208 h 1208"/>
                <a:gd name="T70" fmla="*/ 741 w 915"/>
                <a:gd name="T71" fmla="*/ 1208 h 1208"/>
                <a:gd name="T72" fmla="*/ 762 w 915"/>
                <a:gd name="T73" fmla="*/ 1208 h 1208"/>
                <a:gd name="T74" fmla="*/ 782 w 915"/>
                <a:gd name="T75" fmla="*/ 1208 h 1208"/>
                <a:gd name="T76" fmla="*/ 799 w 915"/>
                <a:gd name="T77" fmla="*/ 1204 h 1208"/>
                <a:gd name="T78" fmla="*/ 820 w 915"/>
                <a:gd name="T79" fmla="*/ 1204 h 1208"/>
                <a:gd name="T80" fmla="*/ 840 w 915"/>
                <a:gd name="T81" fmla="*/ 1204 h 1208"/>
                <a:gd name="T82" fmla="*/ 857 w 915"/>
                <a:gd name="T83" fmla="*/ 1200 h 1208"/>
                <a:gd name="T84" fmla="*/ 865 w 915"/>
                <a:gd name="T85" fmla="*/ 1180 h 1208"/>
                <a:gd name="T86" fmla="*/ 869 w 915"/>
                <a:gd name="T87" fmla="*/ 1142 h 1208"/>
                <a:gd name="T88" fmla="*/ 874 w 915"/>
                <a:gd name="T89" fmla="*/ 1072 h 1208"/>
                <a:gd name="T90" fmla="*/ 878 w 915"/>
                <a:gd name="T91" fmla="*/ 960 h 1208"/>
                <a:gd name="T92" fmla="*/ 882 w 915"/>
                <a:gd name="T93" fmla="*/ 790 h 1208"/>
                <a:gd name="T94" fmla="*/ 886 w 915"/>
                <a:gd name="T95" fmla="*/ 579 h 1208"/>
                <a:gd name="T96" fmla="*/ 890 w 915"/>
                <a:gd name="T97" fmla="*/ 347 h 1208"/>
                <a:gd name="T98" fmla="*/ 898 w 915"/>
                <a:gd name="T99" fmla="*/ 144 h 1208"/>
                <a:gd name="T100" fmla="*/ 903 w 915"/>
                <a:gd name="T101" fmla="*/ 20 h 1208"/>
                <a:gd name="T102" fmla="*/ 907 w 915"/>
                <a:gd name="T103" fmla="*/ 12 h 1208"/>
                <a:gd name="T104" fmla="*/ 911 w 915"/>
                <a:gd name="T105" fmla="*/ 124 h 1208"/>
                <a:gd name="T106" fmla="*/ 915 w 915"/>
                <a:gd name="T107" fmla="*/ 31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1208">
                  <a:moveTo>
                    <a:pt x="0" y="1208"/>
                  </a:moveTo>
                  <a:lnTo>
                    <a:pt x="4" y="1208"/>
                  </a:lnTo>
                  <a:lnTo>
                    <a:pt x="8" y="1208"/>
                  </a:lnTo>
                  <a:lnTo>
                    <a:pt x="13" y="1208"/>
                  </a:lnTo>
                  <a:lnTo>
                    <a:pt x="17" y="1208"/>
                  </a:lnTo>
                  <a:lnTo>
                    <a:pt x="21" y="1208"/>
                  </a:lnTo>
                  <a:lnTo>
                    <a:pt x="25" y="1208"/>
                  </a:lnTo>
                  <a:lnTo>
                    <a:pt x="29" y="1208"/>
                  </a:lnTo>
                  <a:lnTo>
                    <a:pt x="33" y="1208"/>
                  </a:lnTo>
                  <a:lnTo>
                    <a:pt x="37" y="1208"/>
                  </a:lnTo>
                  <a:lnTo>
                    <a:pt x="42" y="1208"/>
                  </a:lnTo>
                  <a:lnTo>
                    <a:pt x="46" y="1208"/>
                  </a:lnTo>
                  <a:lnTo>
                    <a:pt x="50" y="1208"/>
                  </a:lnTo>
                  <a:lnTo>
                    <a:pt x="54" y="1208"/>
                  </a:lnTo>
                  <a:lnTo>
                    <a:pt x="58" y="1208"/>
                  </a:lnTo>
                  <a:lnTo>
                    <a:pt x="62" y="1208"/>
                  </a:lnTo>
                  <a:lnTo>
                    <a:pt x="66" y="1208"/>
                  </a:lnTo>
                  <a:lnTo>
                    <a:pt x="71" y="1208"/>
                  </a:lnTo>
                  <a:lnTo>
                    <a:pt x="75" y="1208"/>
                  </a:lnTo>
                  <a:lnTo>
                    <a:pt x="79" y="1208"/>
                  </a:lnTo>
                  <a:lnTo>
                    <a:pt x="83" y="1208"/>
                  </a:lnTo>
                  <a:lnTo>
                    <a:pt x="87" y="1208"/>
                  </a:lnTo>
                  <a:lnTo>
                    <a:pt x="91" y="1208"/>
                  </a:lnTo>
                  <a:lnTo>
                    <a:pt x="95" y="1208"/>
                  </a:lnTo>
                  <a:lnTo>
                    <a:pt x="100" y="1208"/>
                  </a:lnTo>
                  <a:lnTo>
                    <a:pt x="104" y="1208"/>
                  </a:lnTo>
                  <a:lnTo>
                    <a:pt x="108" y="1208"/>
                  </a:lnTo>
                  <a:lnTo>
                    <a:pt x="112" y="1208"/>
                  </a:lnTo>
                  <a:lnTo>
                    <a:pt x="116" y="1208"/>
                  </a:lnTo>
                  <a:lnTo>
                    <a:pt x="120" y="1208"/>
                  </a:lnTo>
                  <a:lnTo>
                    <a:pt x="124" y="1208"/>
                  </a:lnTo>
                  <a:lnTo>
                    <a:pt x="128" y="1208"/>
                  </a:lnTo>
                  <a:lnTo>
                    <a:pt x="133" y="1208"/>
                  </a:lnTo>
                  <a:lnTo>
                    <a:pt x="137" y="1208"/>
                  </a:lnTo>
                  <a:lnTo>
                    <a:pt x="141" y="1208"/>
                  </a:lnTo>
                  <a:lnTo>
                    <a:pt x="145" y="1208"/>
                  </a:lnTo>
                  <a:lnTo>
                    <a:pt x="149" y="1208"/>
                  </a:lnTo>
                  <a:lnTo>
                    <a:pt x="153" y="1208"/>
                  </a:lnTo>
                  <a:lnTo>
                    <a:pt x="157" y="1208"/>
                  </a:lnTo>
                  <a:lnTo>
                    <a:pt x="162" y="1208"/>
                  </a:lnTo>
                  <a:lnTo>
                    <a:pt x="166" y="1208"/>
                  </a:lnTo>
                  <a:lnTo>
                    <a:pt x="170" y="1208"/>
                  </a:lnTo>
                  <a:lnTo>
                    <a:pt x="174" y="1208"/>
                  </a:lnTo>
                  <a:lnTo>
                    <a:pt x="178" y="1208"/>
                  </a:lnTo>
                  <a:lnTo>
                    <a:pt x="182" y="1208"/>
                  </a:lnTo>
                  <a:lnTo>
                    <a:pt x="186" y="1208"/>
                  </a:lnTo>
                  <a:lnTo>
                    <a:pt x="191" y="1208"/>
                  </a:lnTo>
                  <a:lnTo>
                    <a:pt x="195" y="1208"/>
                  </a:lnTo>
                  <a:lnTo>
                    <a:pt x="199" y="1208"/>
                  </a:lnTo>
                  <a:lnTo>
                    <a:pt x="203" y="1208"/>
                  </a:lnTo>
                  <a:lnTo>
                    <a:pt x="207" y="1208"/>
                  </a:lnTo>
                  <a:lnTo>
                    <a:pt x="211" y="1208"/>
                  </a:lnTo>
                  <a:lnTo>
                    <a:pt x="215" y="1208"/>
                  </a:lnTo>
                  <a:lnTo>
                    <a:pt x="220" y="1208"/>
                  </a:lnTo>
                  <a:lnTo>
                    <a:pt x="224" y="1208"/>
                  </a:lnTo>
                  <a:lnTo>
                    <a:pt x="228" y="1208"/>
                  </a:lnTo>
                  <a:lnTo>
                    <a:pt x="232" y="1208"/>
                  </a:lnTo>
                  <a:lnTo>
                    <a:pt x="236" y="1208"/>
                  </a:lnTo>
                  <a:lnTo>
                    <a:pt x="240" y="1208"/>
                  </a:lnTo>
                  <a:lnTo>
                    <a:pt x="244" y="1208"/>
                  </a:lnTo>
                  <a:lnTo>
                    <a:pt x="249" y="1208"/>
                  </a:lnTo>
                  <a:lnTo>
                    <a:pt x="253" y="1208"/>
                  </a:lnTo>
                  <a:lnTo>
                    <a:pt x="257" y="1208"/>
                  </a:lnTo>
                  <a:lnTo>
                    <a:pt x="261" y="1208"/>
                  </a:lnTo>
                  <a:lnTo>
                    <a:pt x="265" y="1208"/>
                  </a:lnTo>
                  <a:lnTo>
                    <a:pt x="269" y="1208"/>
                  </a:lnTo>
                  <a:lnTo>
                    <a:pt x="273" y="1208"/>
                  </a:lnTo>
                  <a:lnTo>
                    <a:pt x="277" y="1208"/>
                  </a:lnTo>
                  <a:lnTo>
                    <a:pt x="282" y="1208"/>
                  </a:lnTo>
                  <a:lnTo>
                    <a:pt x="286" y="1208"/>
                  </a:lnTo>
                  <a:lnTo>
                    <a:pt x="290" y="1208"/>
                  </a:lnTo>
                  <a:lnTo>
                    <a:pt x="294" y="1208"/>
                  </a:lnTo>
                  <a:lnTo>
                    <a:pt x="298" y="1208"/>
                  </a:lnTo>
                  <a:lnTo>
                    <a:pt x="302" y="1208"/>
                  </a:lnTo>
                  <a:lnTo>
                    <a:pt x="306" y="1208"/>
                  </a:lnTo>
                  <a:lnTo>
                    <a:pt x="311" y="1208"/>
                  </a:lnTo>
                  <a:lnTo>
                    <a:pt x="315" y="1208"/>
                  </a:lnTo>
                  <a:lnTo>
                    <a:pt x="319" y="1208"/>
                  </a:lnTo>
                  <a:lnTo>
                    <a:pt x="323" y="1208"/>
                  </a:lnTo>
                  <a:lnTo>
                    <a:pt x="327" y="1208"/>
                  </a:lnTo>
                  <a:lnTo>
                    <a:pt x="331" y="1208"/>
                  </a:lnTo>
                  <a:lnTo>
                    <a:pt x="335" y="1208"/>
                  </a:lnTo>
                  <a:lnTo>
                    <a:pt x="340" y="1208"/>
                  </a:lnTo>
                  <a:lnTo>
                    <a:pt x="344" y="1208"/>
                  </a:lnTo>
                  <a:lnTo>
                    <a:pt x="348" y="1208"/>
                  </a:lnTo>
                  <a:lnTo>
                    <a:pt x="352" y="1208"/>
                  </a:lnTo>
                  <a:lnTo>
                    <a:pt x="356" y="1208"/>
                  </a:lnTo>
                  <a:lnTo>
                    <a:pt x="360" y="1208"/>
                  </a:lnTo>
                  <a:lnTo>
                    <a:pt x="364" y="1208"/>
                  </a:lnTo>
                  <a:lnTo>
                    <a:pt x="369" y="1208"/>
                  </a:lnTo>
                  <a:lnTo>
                    <a:pt x="373" y="1208"/>
                  </a:lnTo>
                  <a:lnTo>
                    <a:pt x="377" y="1208"/>
                  </a:lnTo>
                  <a:lnTo>
                    <a:pt x="381" y="1208"/>
                  </a:lnTo>
                  <a:lnTo>
                    <a:pt x="385" y="1208"/>
                  </a:lnTo>
                  <a:lnTo>
                    <a:pt x="389" y="1208"/>
                  </a:lnTo>
                  <a:lnTo>
                    <a:pt x="393" y="1208"/>
                  </a:lnTo>
                  <a:lnTo>
                    <a:pt x="398" y="1208"/>
                  </a:lnTo>
                  <a:lnTo>
                    <a:pt x="402" y="1208"/>
                  </a:lnTo>
                  <a:lnTo>
                    <a:pt x="406" y="1208"/>
                  </a:lnTo>
                  <a:lnTo>
                    <a:pt x="410" y="1208"/>
                  </a:lnTo>
                  <a:lnTo>
                    <a:pt x="414" y="1208"/>
                  </a:lnTo>
                  <a:lnTo>
                    <a:pt x="418" y="1208"/>
                  </a:lnTo>
                  <a:lnTo>
                    <a:pt x="422" y="1208"/>
                  </a:lnTo>
                  <a:lnTo>
                    <a:pt x="426" y="1208"/>
                  </a:lnTo>
                  <a:lnTo>
                    <a:pt x="431" y="1208"/>
                  </a:lnTo>
                  <a:lnTo>
                    <a:pt x="435" y="1208"/>
                  </a:lnTo>
                  <a:lnTo>
                    <a:pt x="439" y="1208"/>
                  </a:lnTo>
                  <a:lnTo>
                    <a:pt x="443" y="1208"/>
                  </a:lnTo>
                  <a:lnTo>
                    <a:pt x="447" y="1208"/>
                  </a:lnTo>
                  <a:lnTo>
                    <a:pt x="451" y="1208"/>
                  </a:lnTo>
                  <a:lnTo>
                    <a:pt x="455" y="1208"/>
                  </a:lnTo>
                  <a:lnTo>
                    <a:pt x="460" y="1208"/>
                  </a:lnTo>
                  <a:lnTo>
                    <a:pt x="464" y="1208"/>
                  </a:lnTo>
                  <a:lnTo>
                    <a:pt x="468" y="1208"/>
                  </a:lnTo>
                  <a:lnTo>
                    <a:pt x="472" y="1208"/>
                  </a:lnTo>
                  <a:lnTo>
                    <a:pt x="476" y="1208"/>
                  </a:lnTo>
                  <a:lnTo>
                    <a:pt x="480" y="1208"/>
                  </a:lnTo>
                  <a:lnTo>
                    <a:pt x="484" y="1208"/>
                  </a:lnTo>
                  <a:lnTo>
                    <a:pt x="489" y="1208"/>
                  </a:lnTo>
                  <a:lnTo>
                    <a:pt x="493" y="1208"/>
                  </a:lnTo>
                  <a:lnTo>
                    <a:pt x="497" y="1208"/>
                  </a:lnTo>
                  <a:lnTo>
                    <a:pt x="501" y="1208"/>
                  </a:lnTo>
                  <a:lnTo>
                    <a:pt x="505" y="1208"/>
                  </a:lnTo>
                  <a:lnTo>
                    <a:pt x="509" y="1208"/>
                  </a:lnTo>
                  <a:lnTo>
                    <a:pt x="513" y="1208"/>
                  </a:lnTo>
                  <a:lnTo>
                    <a:pt x="518" y="1208"/>
                  </a:lnTo>
                  <a:lnTo>
                    <a:pt x="522" y="1208"/>
                  </a:lnTo>
                  <a:lnTo>
                    <a:pt x="526" y="1208"/>
                  </a:lnTo>
                  <a:lnTo>
                    <a:pt x="530" y="1208"/>
                  </a:lnTo>
                  <a:lnTo>
                    <a:pt x="534" y="1208"/>
                  </a:lnTo>
                  <a:lnTo>
                    <a:pt x="538" y="1208"/>
                  </a:lnTo>
                  <a:lnTo>
                    <a:pt x="542" y="1208"/>
                  </a:lnTo>
                  <a:lnTo>
                    <a:pt x="547" y="1208"/>
                  </a:lnTo>
                  <a:lnTo>
                    <a:pt x="551" y="1208"/>
                  </a:lnTo>
                  <a:lnTo>
                    <a:pt x="555" y="1208"/>
                  </a:lnTo>
                  <a:lnTo>
                    <a:pt x="559" y="1208"/>
                  </a:lnTo>
                  <a:lnTo>
                    <a:pt x="563" y="1208"/>
                  </a:lnTo>
                  <a:lnTo>
                    <a:pt x="567" y="1208"/>
                  </a:lnTo>
                  <a:lnTo>
                    <a:pt x="571" y="1208"/>
                  </a:lnTo>
                  <a:lnTo>
                    <a:pt x="576" y="1208"/>
                  </a:lnTo>
                  <a:lnTo>
                    <a:pt x="580" y="1208"/>
                  </a:lnTo>
                  <a:lnTo>
                    <a:pt x="584" y="1208"/>
                  </a:lnTo>
                  <a:lnTo>
                    <a:pt x="588" y="1208"/>
                  </a:lnTo>
                  <a:lnTo>
                    <a:pt x="592" y="1208"/>
                  </a:lnTo>
                  <a:lnTo>
                    <a:pt x="596" y="1208"/>
                  </a:lnTo>
                  <a:lnTo>
                    <a:pt x="600" y="1208"/>
                  </a:lnTo>
                  <a:lnTo>
                    <a:pt x="604" y="1208"/>
                  </a:lnTo>
                  <a:lnTo>
                    <a:pt x="609" y="1208"/>
                  </a:lnTo>
                  <a:lnTo>
                    <a:pt x="613" y="1208"/>
                  </a:lnTo>
                  <a:lnTo>
                    <a:pt x="617" y="1208"/>
                  </a:lnTo>
                  <a:lnTo>
                    <a:pt x="621" y="1208"/>
                  </a:lnTo>
                  <a:lnTo>
                    <a:pt x="625" y="1208"/>
                  </a:lnTo>
                  <a:lnTo>
                    <a:pt x="629" y="1208"/>
                  </a:lnTo>
                  <a:lnTo>
                    <a:pt x="633" y="1208"/>
                  </a:lnTo>
                  <a:lnTo>
                    <a:pt x="638" y="1208"/>
                  </a:lnTo>
                  <a:lnTo>
                    <a:pt x="642" y="1208"/>
                  </a:lnTo>
                  <a:lnTo>
                    <a:pt x="646" y="1208"/>
                  </a:lnTo>
                  <a:lnTo>
                    <a:pt x="650" y="1208"/>
                  </a:lnTo>
                  <a:lnTo>
                    <a:pt x="654" y="1208"/>
                  </a:lnTo>
                  <a:lnTo>
                    <a:pt x="658" y="1208"/>
                  </a:lnTo>
                  <a:lnTo>
                    <a:pt x="662" y="1208"/>
                  </a:lnTo>
                  <a:lnTo>
                    <a:pt x="667" y="1208"/>
                  </a:lnTo>
                  <a:lnTo>
                    <a:pt x="671" y="1208"/>
                  </a:lnTo>
                  <a:lnTo>
                    <a:pt x="675" y="1208"/>
                  </a:lnTo>
                  <a:lnTo>
                    <a:pt x="679" y="1208"/>
                  </a:lnTo>
                  <a:lnTo>
                    <a:pt x="683" y="1208"/>
                  </a:lnTo>
                  <a:lnTo>
                    <a:pt x="687" y="1208"/>
                  </a:lnTo>
                  <a:lnTo>
                    <a:pt x="691" y="1208"/>
                  </a:lnTo>
                  <a:lnTo>
                    <a:pt x="696" y="1208"/>
                  </a:lnTo>
                  <a:lnTo>
                    <a:pt x="700" y="1208"/>
                  </a:lnTo>
                  <a:lnTo>
                    <a:pt x="704" y="1208"/>
                  </a:lnTo>
                  <a:lnTo>
                    <a:pt x="708" y="1208"/>
                  </a:lnTo>
                  <a:lnTo>
                    <a:pt x="712" y="1208"/>
                  </a:lnTo>
                  <a:lnTo>
                    <a:pt x="716" y="1208"/>
                  </a:lnTo>
                  <a:lnTo>
                    <a:pt x="720" y="1208"/>
                  </a:lnTo>
                  <a:lnTo>
                    <a:pt x="725" y="1208"/>
                  </a:lnTo>
                  <a:lnTo>
                    <a:pt x="729" y="1208"/>
                  </a:lnTo>
                  <a:lnTo>
                    <a:pt x="733" y="1208"/>
                  </a:lnTo>
                  <a:lnTo>
                    <a:pt x="737" y="1208"/>
                  </a:lnTo>
                  <a:lnTo>
                    <a:pt x="741" y="1208"/>
                  </a:lnTo>
                  <a:lnTo>
                    <a:pt x="745" y="1208"/>
                  </a:lnTo>
                  <a:lnTo>
                    <a:pt x="749" y="1208"/>
                  </a:lnTo>
                  <a:lnTo>
                    <a:pt x="753" y="1208"/>
                  </a:lnTo>
                  <a:lnTo>
                    <a:pt x="758" y="1208"/>
                  </a:lnTo>
                  <a:lnTo>
                    <a:pt x="762" y="1208"/>
                  </a:lnTo>
                  <a:lnTo>
                    <a:pt x="766" y="1208"/>
                  </a:lnTo>
                  <a:lnTo>
                    <a:pt x="770" y="1208"/>
                  </a:lnTo>
                  <a:lnTo>
                    <a:pt x="774" y="1208"/>
                  </a:lnTo>
                  <a:lnTo>
                    <a:pt x="778" y="1208"/>
                  </a:lnTo>
                  <a:lnTo>
                    <a:pt x="782" y="1208"/>
                  </a:lnTo>
                  <a:lnTo>
                    <a:pt x="782" y="1204"/>
                  </a:lnTo>
                  <a:lnTo>
                    <a:pt x="787" y="1204"/>
                  </a:lnTo>
                  <a:lnTo>
                    <a:pt x="791" y="1204"/>
                  </a:lnTo>
                  <a:lnTo>
                    <a:pt x="795" y="1204"/>
                  </a:lnTo>
                  <a:lnTo>
                    <a:pt x="799" y="1204"/>
                  </a:lnTo>
                  <a:lnTo>
                    <a:pt x="803" y="1204"/>
                  </a:lnTo>
                  <a:lnTo>
                    <a:pt x="807" y="1204"/>
                  </a:lnTo>
                  <a:lnTo>
                    <a:pt x="811" y="1204"/>
                  </a:lnTo>
                  <a:lnTo>
                    <a:pt x="816" y="1204"/>
                  </a:lnTo>
                  <a:lnTo>
                    <a:pt x="820" y="1204"/>
                  </a:lnTo>
                  <a:lnTo>
                    <a:pt x="824" y="1204"/>
                  </a:lnTo>
                  <a:lnTo>
                    <a:pt x="828" y="1204"/>
                  </a:lnTo>
                  <a:lnTo>
                    <a:pt x="832" y="1204"/>
                  </a:lnTo>
                  <a:lnTo>
                    <a:pt x="836" y="1204"/>
                  </a:lnTo>
                  <a:lnTo>
                    <a:pt x="840" y="1204"/>
                  </a:lnTo>
                  <a:lnTo>
                    <a:pt x="845" y="1204"/>
                  </a:lnTo>
                  <a:lnTo>
                    <a:pt x="849" y="1204"/>
                  </a:lnTo>
                  <a:lnTo>
                    <a:pt x="853" y="1204"/>
                  </a:lnTo>
                  <a:lnTo>
                    <a:pt x="857" y="1204"/>
                  </a:lnTo>
                  <a:lnTo>
                    <a:pt x="857" y="1200"/>
                  </a:lnTo>
                  <a:lnTo>
                    <a:pt x="861" y="1196"/>
                  </a:lnTo>
                  <a:lnTo>
                    <a:pt x="861" y="1192"/>
                  </a:lnTo>
                  <a:lnTo>
                    <a:pt x="861" y="1188"/>
                  </a:lnTo>
                  <a:lnTo>
                    <a:pt x="865" y="1184"/>
                  </a:lnTo>
                  <a:lnTo>
                    <a:pt x="865" y="1180"/>
                  </a:lnTo>
                  <a:lnTo>
                    <a:pt x="865" y="1171"/>
                  </a:lnTo>
                  <a:lnTo>
                    <a:pt x="865" y="1167"/>
                  </a:lnTo>
                  <a:lnTo>
                    <a:pt x="869" y="1159"/>
                  </a:lnTo>
                  <a:lnTo>
                    <a:pt x="869" y="1151"/>
                  </a:lnTo>
                  <a:lnTo>
                    <a:pt x="869" y="1142"/>
                  </a:lnTo>
                  <a:lnTo>
                    <a:pt x="869" y="1130"/>
                  </a:lnTo>
                  <a:lnTo>
                    <a:pt x="869" y="1117"/>
                  </a:lnTo>
                  <a:lnTo>
                    <a:pt x="874" y="1105"/>
                  </a:lnTo>
                  <a:lnTo>
                    <a:pt x="874" y="1093"/>
                  </a:lnTo>
                  <a:lnTo>
                    <a:pt x="874" y="1072"/>
                  </a:lnTo>
                  <a:lnTo>
                    <a:pt x="874" y="1055"/>
                  </a:lnTo>
                  <a:lnTo>
                    <a:pt x="878" y="1035"/>
                  </a:lnTo>
                  <a:lnTo>
                    <a:pt x="878" y="1010"/>
                  </a:lnTo>
                  <a:lnTo>
                    <a:pt x="878" y="985"/>
                  </a:lnTo>
                  <a:lnTo>
                    <a:pt x="878" y="960"/>
                  </a:lnTo>
                  <a:lnTo>
                    <a:pt x="878" y="931"/>
                  </a:lnTo>
                  <a:lnTo>
                    <a:pt x="882" y="898"/>
                  </a:lnTo>
                  <a:lnTo>
                    <a:pt x="882" y="865"/>
                  </a:lnTo>
                  <a:lnTo>
                    <a:pt x="882" y="828"/>
                  </a:lnTo>
                  <a:lnTo>
                    <a:pt x="882" y="790"/>
                  </a:lnTo>
                  <a:lnTo>
                    <a:pt x="882" y="753"/>
                  </a:lnTo>
                  <a:lnTo>
                    <a:pt x="886" y="712"/>
                  </a:lnTo>
                  <a:lnTo>
                    <a:pt x="886" y="666"/>
                  </a:lnTo>
                  <a:lnTo>
                    <a:pt x="886" y="625"/>
                  </a:lnTo>
                  <a:lnTo>
                    <a:pt x="886" y="579"/>
                  </a:lnTo>
                  <a:lnTo>
                    <a:pt x="890" y="529"/>
                  </a:lnTo>
                  <a:lnTo>
                    <a:pt x="890" y="484"/>
                  </a:lnTo>
                  <a:lnTo>
                    <a:pt x="890" y="438"/>
                  </a:lnTo>
                  <a:lnTo>
                    <a:pt x="890" y="393"/>
                  </a:lnTo>
                  <a:lnTo>
                    <a:pt x="890" y="347"/>
                  </a:lnTo>
                  <a:lnTo>
                    <a:pt x="894" y="302"/>
                  </a:lnTo>
                  <a:lnTo>
                    <a:pt x="894" y="256"/>
                  </a:lnTo>
                  <a:lnTo>
                    <a:pt x="894" y="219"/>
                  </a:lnTo>
                  <a:lnTo>
                    <a:pt x="894" y="178"/>
                  </a:lnTo>
                  <a:lnTo>
                    <a:pt x="898" y="144"/>
                  </a:lnTo>
                  <a:lnTo>
                    <a:pt x="898" y="111"/>
                  </a:lnTo>
                  <a:lnTo>
                    <a:pt x="898" y="82"/>
                  </a:lnTo>
                  <a:lnTo>
                    <a:pt x="898" y="57"/>
                  </a:lnTo>
                  <a:lnTo>
                    <a:pt x="898" y="37"/>
                  </a:lnTo>
                  <a:lnTo>
                    <a:pt x="903" y="20"/>
                  </a:lnTo>
                  <a:lnTo>
                    <a:pt x="903" y="8"/>
                  </a:lnTo>
                  <a:lnTo>
                    <a:pt x="903" y="4"/>
                  </a:lnTo>
                  <a:lnTo>
                    <a:pt x="903" y="0"/>
                  </a:lnTo>
                  <a:lnTo>
                    <a:pt x="903" y="4"/>
                  </a:lnTo>
                  <a:lnTo>
                    <a:pt x="907" y="12"/>
                  </a:lnTo>
                  <a:lnTo>
                    <a:pt x="907" y="24"/>
                  </a:lnTo>
                  <a:lnTo>
                    <a:pt x="907" y="45"/>
                  </a:lnTo>
                  <a:lnTo>
                    <a:pt x="907" y="66"/>
                  </a:lnTo>
                  <a:lnTo>
                    <a:pt x="911" y="91"/>
                  </a:lnTo>
                  <a:lnTo>
                    <a:pt x="911" y="124"/>
                  </a:lnTo>
                  <a:lnTo>
                    <a:pt x="911" y="157"/>
                  </a:lnTo>
                  <a:lnTo>
                    <a:pt x="911" y="194"/>
                  </a:lnTo>
                  <a:lnTo>
                    <a:pt x="911" y="231"/>
                  </a:lnTo>
                  <a:lnTo>
                    <a:pt x="915" y="273"/>
                  </a:lnTo>
                  <a:lnTo>
                    <a:pt x="915" y="318"/>
                  </a:lnTo>
                  <a:lnTo>
                    <a:pt x="915" y="364"/>
                  </a:lnTo>
                  <a:lnTo>
                    <a:pt x="915" y="40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4487863" y="4473575"/>
              <a:ext cx="1400175" cy="1268412"/>
            </a:xfrm>
            <a:custGeom>
              <a:avLst/>
              <a:gdLst>
                <a:gd name="T0" fmla="*/ 4 w 882"/>
                <a:gd name="T1" fmla="*/ 141 h 799"/>
                <a:gd name="T2" fmla="*/ 8 w 882"/>
                <a:gd name="T3" fmla="*/ 315 h 799"/>
                <a:gd name="T4" fmla="*/ 12 w 882"/>
                <a:gd name="T5" fmla="*/ 468 h 799"/>
                <a:gd name="T6" fmla="*/ 16 w 882"/>
                <a:gd name="T7" fmla="*/ 588 h 799"/>
                <a:gd name="T8" fmla="*/ 16 w 882"/>
                <a:gd name="T9" fmla="*/ 671 h 799"/>
                <a:gd name="T10" fmla="*/ 21 w 882"/>
                <a:gd name="T11" fmla="*/ 725 h 799"/>
                <a:gd name="T12" fmla="*/ 25 w 882"/>
                <a:gd name="T13" fmla="*/ 758 h 799"/>
                <a:gd name="T14" fmla="*/ 29 w 882"/>
                <a:gd name="T15" fmla="*/ 779 h 799"/>
                <a:gd name="T16" fmla="*/ 37 w 882"/>
                <a:gd name="T17" fmla="*/ 791 h 799"/>
                <a:gd name="T18" fmla="*/ 50 w 882"/>
                <a:gd name="T19" fmla="*/ 795 h 799"/>
                <a:gd name="T20" fmla="*/ 66 w 882"/>
                <a:gd name="T21" fmla="*/ 795 h 799"/>
                <a:gd name="T22" fmla="*/ 83 w 882"/>
                <a:gd name="T23" fmla="*/ 795 h 799"/>
                <a:gd name="T24" fmla="*/ 99 w 882"/>
                <a:gd name="T25" fmla="*/ 795 h 799"/>
                <a:gd name="T26" fmla="*/ 112 w 882"/>
                <a:gd name="T27" fmla="*/ 799 h 799"/>
                <a:gd name="T28" fmla="*/ 128 w 882"/>
                <a:gd name="T29" fmla="*/ 799 h 799"/>
                <a:gd name="T30" fmla="*/ 145 w 882"/>
                <a:gd name="T31" fmla="*/ 799 h 799"/>
                <a:gd name="T32" fmla="*/ 161 w 882"/>
                <a:gd name="T33" fmla="*/ 799 h 799"/>
                <a:gd name="T34" fmla="*/ 178 w 882"/>
                <a:gd name="T35" fmla="*/ 799 h 799"/>
                <a:gd name="T36" fmla="*/ 194 w 882"/>
                <a:gd name="T37" fmla="*/ 799 h 799"/>
                <a:gd name="T38" fmla="*/ 211 w 882"/>
                <a:gd name="T39" fmla="*/ 799 h 799"/>
                <a:gd name="T40" fmla="*/ 228 w 882"/>
                <a:gd name="T41" fmla="*/ 799 h 799"/>
                <a:gd name="T42" fmla="*/ 244 w 882"/>
                <a:gd name="T43" fmla="*/ 799 h 799"/>
                <a:gd name="T44" fmla="*/ 261 w 882"/>
                <a:gd name="T45" fmla="*/ 799 h 799"/>
                <a:gd name="T46" fmla="*/ 277 w 882"/>
                <a:gd name="T47" fmla="*/ 799 h 799"/>
                <a:gd name="T48" fmla="*/ 294 w 882"/>
                <a:gd name="T49" fmla="*/ 799 h 799"/>
                <a:gd name="T50" fmla="*/ 310 w 882"/>
                <a:gd name="T51" fmla="*/ 799 h 799"/>
                <a:gd name="T52" fmla="*/ 327 w 882"/>
                <a:gd name="T53" fmla="*/ 799 h 799"/>
                <a:gd name="T54" fmla="*/ 343 w 882"/>
                <a:gd name="T55" fmla="*/ 799 h 799"/>
                <a:gd name="T56" fmla="*/ 360 w 882"/>
                <a:gd name="T57" fmla="*/ 799 h 799"/>
                <a:gd name="T58" fmla="*/ 377 w 882"/>
                <a:gd name="T59" fmla="*/ 799 h 799"/>
                <a:gd name="T60" fmla="*/ 393 w 882"/>
                <a:gd name="T61" fmla="*/ 799 h 799"/>
                <a:gd name="T62" fmla="*/ 410 w 882"/>
                <a:gd name="T63" fmla="*/ 799 h 799"/>
                <a:gd name="T64" fmla="*/ 426 w 882"/>
                <a:gd name="T65" fmla="*/ 799 h 799"/>
                <a:gd name="T66" fmla="*/ 443 w 882"/>
                <a:gd name="T67" fmla="*/ 799 h 799"/>
                <a:gd name="T68" fmla="*/ 459 w 882"/>
                <a:gd name="T69" fmla="*/ 799 h 799"/>
                <a:gd name="T70" fmla="*/ 476 w 882"/>
                <a:gd name="T71" fmla="*/ 799 h 799"/>
                <a:gd name="T72" fmla="*/ 492 w 882"/>
                <a:gd name="T73" fmla="*/ 799 h 799"/>
                <a:gd name="T74" fmla="*/ 509 w 882"/>
                <a:gd name="T75" fmla="*/ 799 h 799"/>
                <a:gd name="T76" fmla="*/ 526 w 882"/>
                <a:gd name="T77" fmla="*/ 799 h 799"/>
                <a:gd name="T78" fmla="*/ 542 w 882"/>
                <a:gd name="T79" fmla="*/ 799 h 799"/>
                <a:gd name="T80" fmla="*/ 559 w 882"/>
                <a:gd name="T81" fmla="*/ 799 h 799"/>
                <a:gd name="T82" fmla="*/ 575 w 882"/>
                <a:gd name="T83" fmla="*/ 799 h 799"/>
                <a:gd name="T84" fmla="*/ 592 w 882"/>
                <a:gd name="T85" fmla="*/ 799 h 799"/>
                <a:gd name="T86" fmla="*/ 608 w 882"/>
                <a:gd name="T87" fmla="*/ 799 h 799"/>
                <a:gd name="T88" fmla="*/ 625 w 882"/>
                <a:gd name="T89" fmla="*/ 799 h 799"/>
                <a:gd name="T90" fmla="*/ 641 w 882"/>
                <a:gd name="T91" fmla="*/ 799 h 799"/>
                <a:gd name="T92" fmla="*/ 658 w 882"/>
                <a:gd name="T93" fmla="*/ 799 h 799"/>
                <a:gd name="T94" fmla="*/ 675 w 882"/>
                <a:gd name="T95" fmla="*/ 799 h 799"/>
                <a:gd name="T96" fmla="*/ 691 w 882"/>
                <a:gd name="T97" fmla="*/ 799 h 799"/>
                <a:gd name="T98" fmla="*/ 708 w 882"/>
                <a:gd name="T99" fmla="*/ 799 h 799"/>
                <a:gd name="T100" fmla="*/ 724 w 882"/>
                <a:gd name="T101" fmla="*/ 799 h 799"/>
                <a:gd name="T102" fmla="*/ 741 w 882"/>
                <a:gd name="T103" fmla="*/ 799 h 799"/>
                <a:gd name="T104" fmla="*/ 757 w 882"/>
                <a:gd name="T105" fmla="*/ 799 h 799"/>
                <a:gd name="T106" fmla="*/ 774 w 882"/>
                <a:gd name="T107" fmla="*/ 799 h 799"/>
                <a:gd name="T108" fmla="*/ 791 w 882"/>
                <a:gd name="T109" fmla="*/ 799 h 799"/>
                <a:gd name="T110" fmla="*/ 807 w 882"/>
                <a:gd name="T111" fmla="*/ 799 h 799"/>
                <a:gd name="T112" fmla="*/ 824 w 882"/>
                <a:gd name="T113" fmla="*/ 799 h 799"/>
                <a:gd name="T114" fmla="*/ 840 w 882"/>
                <a:gd name="T115" fmla="*/ 799 h 799"/>
                <a:gd name="T116" fmla="*/ 857 w 882"/>
                <a:gd name="T117" fmla="*/ 799 h 799"/>
                <a:gd name="T118" fmla="*/ 873 w 882"/>
                <a:gd name="T119" fmla="*/ 799 h 799"/>
                <a:gd name="T120" fmla="*/ 873 w 882"/>
                <a:gd name="T121" fmla="*/ 799 h 799"/>
                <a:gd name="T122" fmla="*/ 857 w 882"/>
                <a:gd name="T123" fmla="*/ 799 h 799"/>
                <a:gd name="T124" fmla="*/ 840 w 882"/>
                <a:gd name="T125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" h="799">
                  <a:moveTo>
                    <a:pt x="0" y="0"/>
                  </a:moveTo>
                  <a:lnTo>
                    <a:pt x="0" y="46"/>
                  </a:lnTo>
                  <a:lnTo>
                    <a:pt x="4" y="91"/>
                  </a:lnTo>
                  <a:lnTo>
                    <a:pt x="4" y="141"/>
                  </a:lnTo>
                  <a:lnTo>
                    <a:pt x="4" y="187"/>
                  </a:lnTo>
                  <a:lnTo>
                    <a:pt x="4" y="232"/>
                  </a:lnTo>
                  <a:lnTo>
                    <a:pt x="8" y="274"/>
                  </a:lnTo>
                  <a:lnTo>
                    <a:pt x="8" y="315"/>
                  </a:lnTo>
                  <a:lnTo>
                    <a:pt x="8" y="356"/>
                  </a:lnTo>
                  <a:lnTo>
                    <a:pt x="8" y="398"/>
                  </a:lnTo>
                  <a:lnTo>
                    <a:pt x="8" y="435"/>
                  </a:lnTo>
                  <a:lnTo>
                    <a:pt x="12" y="468"/>
                  </a:lnTo>
                  <a:lnTo>
                    <a:pt x="12" y="501"/>
                  </a:lnTo>
                  <a:lnTo>
                    <a:pt x="12" y="530"/>
                  </a:lnTo>
                  <a:lnTo>
                    <a:pt x="12" y="559"/>
                  </a:lnTo>
                  <a:lnTo>
                    <a:pt x="16" y="588"/>
                  </a:lnTo>
                  <a:lnTo>
                    <a:pt x="16" y="609"/>
                  </a:lnTo>
                  <a:lnTo>
                    <a:pt x="16" y="634"/>
                  </a:lnTo>
                  <a:lnTo>
                    <a:pt x="16" y="655"/>
                  </a:lnTo>
                  <a:lnTo>
                    <a:pt x="16" y="671"/>
                  </a:lnTo>
                  <a:lnTo>
                    <a:pt x="21" y="688"/>
                  </a:lnTo>
                  <a:lnTo>
                    <a:pt x="21" y="700"/>
                  </a:lnTo>
                  <a:lnTo>
                    <a:pt x="21" y="717"/>
                  </a:lnTo>
                  <a:lnTo>
                    <a:pt x="21" y="725"/>
                  </a:lnTo>
                  <a:lnTo>
                    <a:pt x="21" y="737"/>
                  </a:lnTo>
                  <a:lnTo>
                    <a:pt x="25" y="746"/>
                  </a:lnTo>
                  <a:lnTo>
                    <a:pt x="25" y="754"/>
                  </a:lnTo>
                  <a:lnTo>
                    <a:pt x="25" y="758"/>
                  </a:lnTo>
                  <a:lnTo>
                    <a:pt x="25" y="766"/>
                  </a:lnTo>
                  <a:lnTo>
                    <a:pt x="29" y="771"/>
                  </a:lnTo>
                  <a:lnTo>
                    <a:pt x="29" y="775"/>
                  </a:lnTo>
                  <a:lnTo>
                    <a:pt x="29" y="779"/>
                  </a:lnTo>
                  <a:lnTo>
                    <a:pt x="29" y="783"/>
                  </a:lnTo>
                  <a:lnTo>
                    <a:pt x="33" y="787"/>
                  </a:lnTo>
                  <a:lnTo>
                    <a:pt x="33" y="791"/>
                  </a:lnTo>
                  <a:lnTo>
                    <a:pt x="37" y="791"/>
                  </a:lnTo>
                  <a:lnTo>
                    <a:pt x="37" y="795"/>
                  </a:lnTo>
                  <a:lnTo>
                    <a:pt x="41" y="795"/>
                  </a:lnTo>
                  <a:lnTo>
                    <a:pt x="45" y="795"/>
                  </a:lnTo>
                  <a:lnTo>
                    <a:pt x="50" y="795"/>
                  </a:lnTo>
                  <a:lnTo>
                    <a:pt x="54" y="795"/>
                  </a:lnTo>
                  <a:lnTo>
                    <a:pt x="58" y="795"/>
                  </a:lnTo>
                  <a:lnTo>
                    <a:pt x="62" y="795"/>
                  </a:lnTo>
                  <a:lnTo>
                    <a:pt x="66" y="795"/>
                  </a:lnTo>
                  <a:lnTo>
                    <a:pt x="70" y="795"/>
                  </a:lnTo>
                  <a:lnTo>
                    <a:pt x="74" y="795"/>
                  </a:lnTo>
                  <a:lnTo>
                    <a:pt x="79" y="795"/>
                  </a:lnTo>
                  <a:lnTo>
                    <a:pt x="83" y="795"/>
                  </a:lnTo>
                  <a:lnTo>
                    <a:pt x="87" y="795"/>
                  </a:lnTo>
                  <a:lnTo>
                    <a:pt x="91" y="795"/>
                  </a:lnTo>
                  <a:lnTo>
                    <a:pt x="95" y="795"/>
                  </a:lnTo>
                  <a:lnTo>
                    <a:pt x="99" y="795"/>
                  </a:lnTo>
                  <a:lnTo>
                    <a:pt x="103" y="795"/>
                  </a:lnTo>
                  <a:lnTo>
                    <a:pt x="108" y="795"/>
                  </a:lnTo>
                  <a:lnTo>
                    <a:pt x="108" y="799"/>
                  </a:lnTo>
                  <a:lnTo>
                    <a:pt x="112" y="799"/>
                  </a:lnTo>
                  <a:lnTo>
                    <a:pt x="116" y="799"/>
                  </a:lnTo>
                  <a:lnTo>
                    <a:pt x="120" y="799"/>
                  </a:lnTo>
                  <a:lnTo>
                    <a:pt x="124" y="799"/>
                  </a:lnTo>
                  <a:lnTo>
                    <a:pt x="128" y="799"/>
                  </a:lnTo>
                  <a:lnTo>
                    <a:pt x="132" y="799"/>
                  </a:lnTo>
                  <a:lnTo>
                    <a:pt x="137" y="799"/>
                  </a:lnTo>
                  <a:lnTo>
                    <a:pt x="141" y="799"/>
                  </a:lnTo>
                  <a:lnTo>
                    <a:pt x="145" y="799"/>
                  </a:lnTo>
                  <a:lnTo>
                    <a:pt x="149" y="799"/>
                  </a:lnTo>
                  <a:lnTo>
                    <a:pt x="153" y="799"/>
                  </a:lnTo>
                  <a:lnTo>
                    <a:pt x="157" y="799"/>
                  </a:lnTo>
                  <a:lnTo>
                    <a:pt x="161" y="799"/>
                  </a:lnTo>
                  <a:lnTo>
                    <a:pt x="165" y="799"/>
                  </a:lnTo>
                  <a:lnTo>
                    <a:pt x="170" y="799"/>
                  </a:lnTo>
                  <a:lnTo>
                    <a:pt x="174" y="799"/>
                  </a:lnTo>
                  <a:lnTo>
                    <a:pt x="178" y="799"/>
                  </a:lnTo>
                  <a:lnTo>
                    <a:pt x="182" y="799"/>
                  </a:lnTo>
                  <a:lnTo>
                    <a:pt x="186" y="799"/>
                  </a:lnTo>
                  <a:lnTo>
                    <a:pt x="190" y="799"/>
                  </a:lnTo>
                  <a:lnTo>
                    <a:pt x="194" y="799"/>
                  </a:lnTo>
                  <a:lnTo>
                    <a:pt x="199" y="799"/>
                  </a:lnTo>
                  <a:lnTo>
                    <a:pt x="203" y="799"/>
                  </a:lnTo>
                  <a:lnTo>
                    <a:pt x="207" y="799"/>
                  </a:lnTo>
                  <a:lnTo>
                    <a:pt x="211" y="799"/>
                  </a:lnTo>
                  <a:lnTo>
                    <a:pt x="215" y="799"/>
                  </a:lnTo>
                  <a:lnTo>
                    <a:pt x="219" y="799"/>
                  </a:lnTo>
                  <a:lnTo>
                    <a:pt x="223" y="799"/>
                  </a:lnTo>
                  <a:lnTo>
                    <a:pt x="228" y="799"/>
                  </a:lnTo>
                  <a:lnTo>
                    <a:pt x="232" y="799"/>
                  </a:lnTo>
                  <a:lnTo>
                    <a:pt x="236" y="799"/>
                  </a:lnTo>
                  <a:lnTo>
                    <a:pt x="240" y="799"/>
                  </a:lnTo>
                  <a:lnTo>
                    <a:pt x="244" y="799"/>
                  </a:lnTo>
                  <a:lnTo>
                    <a:pt x="248" y="799"/>
                  </a:lnTo>
                  <a:lnTo>
                    <a:pt x="252" y="799"/>
                  </a:lnTo>
                  <a:lnTo>
                    <a:pt x="257" y="799"/>
                  </a:lnTo>
                  <a:lnTo>
                    <a:pt x="261" y="799"/>
                  </a:lnTo>
                  <a:lnTo>
                    <a:pt x="265" y="799"/>
                  </a:lnTo>
                  <a:lnTo>
                    <a:pt x="269" y="799"/>
                  </a:lnTo>
                  <a:lnTo>
                    <a:pt x="273" y="799"/>
                  </a:lnTo>
                  <a:lnTo>
                    <a:pt x="277" y="799"/>
                  </a:lnTo>
                  <a:lnTo>
                    <a:pt x="281" y="799"/>
                  </a:lnTo>
                  <a:lnTo>
                    <a:pt x="286" y="799"/>
                  </a:lnTo>
                  <a:lnTo>
                    <a:pt x="290" y="799"/>
                  </a:lnTo>
                  <a:lnTo>
                    <a:pt x="294" y="799"/>
                  </a:lnTo>
                  <a:lnTo>
                    <a:pt x="298" y="799"/>
                  </a:lnTo>
                  <a:lnTo>
                    <a:pt x="302" y="799"/>
                  </a:lnTo>
                  <a:lnTo>
                    <a:pt x="306" y="799"/>
                  </a:lnTo>
                  <a:lnTo>
                    <a:pt x="310" y="799"/>
                  </a:lnTo>
                  <a:lnTo>
                    <a:pt x="315" y="799"/>
                  </a:lnTo>
                  <a:lnTo>
                    <a:pt x="319" y="799"/>
                  </a:lnTo>
                  <a:lnTo>
                    <a:pt x="323" y="799"/>
                  </a:lnTo>
                  <a:lnTo>
                    <a:pt x="327" y="799"/>
                  </a:lnTo>
                  <a:lnTo>
                    <a:pt x="331" y="799"/>
                  </a:lnTo>
                  <a:lnTo>
                    <a:pt x="335" y="799"/>
                  </a:lnTo>
                  <a:lnTo>
                    <a:pt x="339" y="799"/>
                  </a:lnTo>
                  <a:lnTo>
                    <a:pt x="343" y="799"/>
                  </a:lnTo>
                  <a:lnTo>
                    <a:pt x="348" y="799"/>
                  </a:lnTo>
                  <a:lnTo>
                    <a:pt x="352" y="799"/>
                  </a:lnTo>
                  <a:lnTo>
                    <a:pt x="356" y="799"/>
                  </a:lnTo>
                  <a:lnTo>
                    <a:pt x="360" y="799"/>
                  </a:lnTo>
                  <a:lnTo>
                    <a:pt x="364" y="799"/>
                  </a:lnTo>
                  <a:lnTo>
                    <a:pt x="368" y="799"/>
                  </a:lnTo>
                  <a:lnTo>
                    <a:pt x="372" y="799"/>
                  </a:lnTo>
                  <a:lnTo>
                    <a:pt x="377" y="799"/>
                  </a:lnTo>
                  <a:lnTo>
                    <a:pt x="381" y="799"/>
                  </a:lnTo>
                  <a:lnTo>
                    <a:pt x="385" y="799"/>
                  </a:lnTo>
                  <a:lnTo>
                    <a:pt x="389" y="799"/>
                  </a:lnTo>
                  <a:lnTo>
                    <a:pt x="393" y="799"/>
                  </a:lnTo>
                  <a:lnTo>
                    <a:pt x="397" y="799"/>
                  </a:lnTo>
                  <a:lnTo>
                    <a:pt x="401" y="799"/>
                  </a:lnTo>
                  <a:lnTo>
                    <a:pt x="406" y="799"/>
                  </a:lnTo>
                  <a:lnTo>
                    <a:pt x="410" y="799"/>
                  </a:lnTo>
                  <a:lnTo>
                    <a:pt x="414" y="799"/>
                  </a:lnTo>
                  <a:lnTo>
                    <a:pt x="418" y="799"/>
                  </a:lnTo>
                  <a:lnTo>
                    <a:pt x="422" y="799"/>
                  </a:lnTo>
                  <a:lnTo>
                    <a:pt x="426" y="799"/>
                  </a:lnTo>
                  <a:lnTo>
                    <a:pt x="430" y="799"/>
                  </a:lnTo>
                  <a:lnTo>
                    <a:pt x="435" y="799"/>
                  </a:lnTo>
                  <a:lnTo>
                    <a:pt x="439" y="799"/>
                  </a:lnTo>
                  <a:lnTo>
                    <a:pt x="443" y="799"/>
                  </a:lnTo>
                  <a:lnTo>
                    <a:pt x="447" y="799"/>
                  </a:lnTo>
                  <a:lnTo>
                    <a:pt x="451" y="799"/>
                  </a:lnTo>
                  <a:lnTo>
                    <a:pt x="455" y="799"/>
                  </a:lnTo>
                  <a:lnTo>
                    <a:pt x="459" y="799"/>
                  </a:lnTo>
                  <a:lnTo>
                    <a:pt x="464" y="799"/>
                  </a:lnTo>
                  <a:lnTo>
                    <a:pt x="468" y="799"/>
                  </a:lnTo>
                  <a:lnTo>
                    <a:pt x="472" y="799"/>
                  </a:lnTo>
                  <a:lnTo>
                    <a:pt x="476" y="799"/>
                  </a:lnTo>
                  <a:lnTo>
                    <a:pt x="480" y="799"/>
                  </a:lnTo>
                  <a:lnTo>
                    <a:pt x="484" y="799"/>
                  </a:lnTo>
                  <a:lnTo>
                    <a:pt x="488" y="799"/>
                  </a:lnTo>
                  <a:lnTo>
                    <a:pt x="492" y="799"/>
                  </a:lnTo>
                  <a:lnTo>
                    <a:pt x="497" y="799"/>
                  </a:lnTo>
                  <a:lnTo>
                    <a:pt x="501" y="799"/>
                  </a:lnTo>
                  <a:lnTo>
                    <a:pt x="505" y="799"/>
                  </a:lnTo>
                  <a:lnTo>
                    <a:pt x="509" y="799"/>
                  </a:lnTo>
                  <a:lnTo>
                    <a:pt x="513" y="799"/>
                  </a:lnTo>
                  <a:lnTo>
                    <a:pt x="517" y="799"/>
                  </a:lnTo>
                  <a:lnTo>
                    <a:pt x="521" y="799"/>
                  </a:lnTo>
                  <a:lnTo>
                    <a:pt x="526" y="799"/>
                  </a:lnTo>
                  <a:lnTo>
                    <a:pt x="530" y="799"/>
                  </a:lnTo>
                  <a:lnTo>
                    <a:pt x="534" y="799"/>
                  </a:lnTo>
                  <a:lnTo>
                    <a:pt x="538" y="799"/>
                  </a:lnTo>
                  <a:lnTo>
                    <a:pt x="542" y="799"/>
                  </a:lnTo>
                  <a:lnTo>
                    <a:pt x="546" y="799"/>
                  </a:lnTo>
                  <a:lnTo>
                    <a:pt x="550" y="799"/>
                  </a:lnTo>
                  <a:lnTo>
                    <a:pt x="555" y="799"/>
                  </a:lnTo>
                  <a:lnTo>
                    <a:pt x="559" y="799"/>
                  </a:lnTo>
                  <a:lnTo>
                    <a:pt x="563" y="799"/>
                  </a:lnTo>
                  <a:lnTo>
                    <a:pt x="567" y="799"/>
                  </a:lnTo>
                  <a:lnTo>
                    <a:pt x="571" y="799"/>
                  </a:lnTo>
                  <a:lnTo>
                    <a:pt x="575" y="799"/>
                  </a:lnTo>
                  <a:lnTo>
                    <a:pt x="579" y="799"/>
                  </a:lnTo>
                  <a:lnTo>
                    <a:pt x="584" y="799"/>
                  </a:lnTo>
                  <a:lnTo>
                    <a:pt x="588" y="799"/>
                  </a:lnTo>
                  <a:lnTo>
                    <a:pt x="592" y="799"/>
                  </a:lnTo>
                  <a:lnTo>
                    <a:pt x="596" y="799"/>
                  </a:lnTo>
                  <a:lnTo>
                    <a:pt x="600" y="799"/>
                  </a:lnTo>
                  <a:lnTo>
                    <a:pt x="604" y="799"/>
                  </a:lnTo>
                  <a:lnTo>
                    <a:pt x="608" y="799"/>
                  </a:lnTo>
                  <a:lnTo>
                    <a:pt x="613" y="799"/>
                  </a:lnTo>
                  <a:lnTo>
                    <a:pt x="617" y="799"/>
                  </a:lnTo>
                  <a:lnTo>
                    <a:pt x="621" y="799"/>
                  </a:lnTo>
                  <a:lnTo>
                    <a:pt x="625" y="799"/>
                  </a:lnTo>
                  <a:lnTo>
                    <a:pt x="629" y="799"/>
                  </a:lnTo>
                  <a:lnTo>
                    <a:pt x="633" y="799"/>
                  </a:lnTo>
                  <a:lnTo>
                    <a:pt x="637" y="799"/>
                  </a:lnTo>
                  <a:lnTo>
                    <a:pt x="641" y="799"/>
                  </a:lnTo>
                  <a:lnTo>
                    <a:pt x="646" y="799"/>
                  </a:lnTo>
                  <a:lnTo>
                    <a:pt x="650" y="799"/>
                  </a:lnTo>
                  <a:lnTo>
                    <a:pt x="654" y="799"/>
                  </a:lnTo>
                  <a:lnTo>
                    <a:pt x="658" y="799"/>
                  </a:lnTo>
                  <a:lnTo>
                    <a:pt x="662" y="799"/>
                  </a:lnTo>
                  <a:lnTo>
                    <a:pt x="666" y="799"/>
                  </a:lnTo>
                  <a:lnTo>
                    <a:pt x="670" y="799"/>
                  </a:lnTo>
                  <a:lnTo>
                    <a:pt x="675" y="799"/>
                  </a:lnTo>
                  <a:lnTo>
                    <a:pt x="679" y="799"/>
                  </a:lnTo>
                  <a:lnTo>
                    <a:pt x="683" y="799"/>
                  </a:lnTo>
                  <a:lnTo>
                    <a:pt x="687" y="799"/>
                  </a:lnTo>
                  <a:lnTo>
                    <a:pt x="691" y="799"/>
                  </a:lnTo>
                  <a:lnTo>
                    <a:pt x="695" y="799"/>
                  </a:lnTo>
                  <a:lnTo>
                    <a:pt x="699" y="799"/>
                  </a:lnTo>
                  <a:lnTo>
                    <a:pt x="704" y="799"/>
                  </a:lnTo>
                  <a:lnTo>
                    <a:pt x="708" y="799"/>
                  </a:lnTo>
                  <a:lnTo>
                    <a:pt x="712" y="799"/>
                  </a:lnTo>
                  <a:lnTo>
                    <a:pt x="716" y="799"/>
                  </a:lnTo>
                  <a:lnTo>
                    <a:pt x="720" y="799"/>
                  </a:lnTo>
                  <a:lnTo>
                    <a:pt x="724" y="799"/>
                  </a:lnTo>
                  <a:lnTo>
                    <a:pt x="728" y="799"/>
                  </a:lnTo>
                  <a:lnTo>
                    <a:pt x="733" y="799"/>
                  </a:lnTo>
                  <a:lnTo>
                    <a:pt x="737" y="799"/>
                  </a:lnTo>
                  <a:lnTo>
                    <a:pt x="741" y="799"/>
                  </a:lnTo>
                  <a:lnTo>
                    <a:pt x="745" y="799"/>
                  </a:lnTo>
                  <a:lnTo>
                    <a:pt x="749" y="799"/>
                  </a:lnTo>
                  <a:lnTo>
                    <a:pt x="753" y="799"/>
                  </a:lnTo>
                  <a:lnTo>
                    <a:pt x="757" y="799"/>
                  </a:lnTo>
                  <a:lnTo>
                    <a:pt x="762" y="799"/>
                  </a:lnTo>
                  <a:lnTo>
                    <a:pt x="766" y="799"/>
                  </a:lnTo>
                  <a:lnTo>
                    <a:pt x="770" y="799"/>
                  </a:lnTo>
                  <a:lnTo>
                    <a:pt x="774" y="799"/>
                  </a:lnTo>
                  <a:lnTo>
                    <a:pt x="778" y="799"/>
                  </a:lnTo>
                  <a:lnTo>
                    <a:pt x="782" y="799"/>
                  </a:lnTo>
                  <a:lnTo>
                    <a:pt x="786" y="799"/>
                  </a:lnTo>
                  <a:lnTo>
                    <a:pt x="791" y="799"/>
                  </a:lnTo>
                  <a:lnTo>
                    <a:pt x="795" y="799"/>
                  </a:lnTo>
                  <a:lnTo>
                    <a:pt x="799" y="799"/>
                  </a:lnTo>
                  <a:lnTo>
                    <a:pt x="803" y="799"/>
                  </a:lnTo>
                  <a:lnTo>
                    <a:pt x="807" y="799"/>
                  </a:lnTo>
                  <a:lnTo>
                    <a:pt x="811" y="799"/>
                  </a:lnTo>
                  <a:lnTo>
                    <a:pt x="815" y="799"/>
                  </a:lnTo>
                  <a:lnTo>
                    <a:pt x="819" y="799"/>
                  </a:lnTo>
                  <a:lnTo>
                    <a:pt x="824" y="799"/>
                  </a:lnTo>
                  <a:lnTo>
                    <a:pt x="828" y="799"/>
                  </a:lnTo>
                  <a:lnTo>
                    <a:pt x="832" y="799"/>
                  </a:lnTo>
                  <a:lnTo>
                    <a:pt x="836" y="799"/>
                  </a:lnTo>
                  <a:lnTo>
                    <a:pt x="840" y="799"/>
                  </a:lnTo>
                  <a:lnTo>
                    <a:pt x="844" y="799"/>
                  </a:lnTo>
                  <a:lnTo>
                    <a:pt x="848" y="799"/>
                  </a:lnTo>
                  <a:lnTo>
                    <a:pt x="853" y="799"/>
                  </a:lnTo>
                  <a:lnTo>
                    <a:pt x="857" y="799"/>
                  </a:lnTo>
                  <a:lnTo>
                    <a:pt x="861" y="799"/>
                  </a:lnTo>
                  <a:lnTo>
                    <a:pt x="865" y="799"/>
                  </a:lnTo>
                  <a:lnTo>
                    <a:pt x="869" y="799"/>
                  </a:lnTo>
                  <a:lnTo>
                    <a:pt x="873" y="799"/>
                  </a:lnTo>
                  <a:lnTo>
                    <a:pt x="877" y="799"/>
                  </a:lnTo>
                  <a:lnTo>
                    <a:pt x="882" y="799"/>
                  </a:lnTo>
                  <a:lnTo>
                    <a:pt x="877" y="799"/>
                  </a:lnTo>
                  <a:lnTo>
                    <a:pt x="873" y="799"/>
                  </a:lnTo>
                  <a:lnTo>
                    <a:pt x="869" y="799"/>
                  </a:lnTo>
                  <a:lnTo>
                    <a:pt x="865" y="799"/>
                  </a:lnTo>
                  <a:lnTo>
                    <a:pt x="861" y="799"/>
                  </a:lnTo>
                  <a:lnTo>
                    <a:pt x="857" y="799"/>
                  </a:lnTo>
                  <a:lnTo>
                    <a:pt x="853" y="799"/>
                  </a:lnTo>
                  <a:lnTo>
                    <a:pt x="848" y="799"/>
                  </a:lnTo>
                  <a:lnTo>
                    <a:pt x="844" y="799"/>
                  </a:lnTo>
                  <a:lnTo>
                    <a:pt x="840" y="79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4362450" y="5741988"/>
              <a:ext cx="1458913" cy="0"/>
            </a:xfrm>
            <a:custGeom>
              <a:avLst/>
              <a:gdLst>
                <a:gd name="T0" fmla="*/ 907 w 919"/>
                <a:gd name="T1" fmla="*/ 890 w 919"/>
                <a:gd name="T2" fmla="*/ 874 w 919"/>
                <a:gd name="T3" fmla="*/ 857 w 919"/>
                <a:gd name="T4" fmla="*/ 841 w 919"/>
                <a:gd name="T5" fmla="*/ 824 w 919"/>
                <a:gd name="T6" fmla="*/ 807 w 919"/>
                <a:gd name="T7" fmla="*/ 791 w 919"/>
                <a:gd name="T8" fmla="*/ 774 w 919"/>
                <a:gd name="T9" fmla="*/ 758 w 919"/>
                <a:gd name="T10" fmla="*/ 741 w 919"/>
                <a:gd name="T11" fmla="*/ 725 w 919"/>
                <a:gd name="T12" fmla="*/ 708 w 919"/>
                <a:gd name="T13" fmla="*/ 692 w 919"/>
                <a:gd name="T14" fmla="*/ 675 w 919"/>
                <a:gd name="T15" fmla="*/ 658 w 919"/>
                <a:gd name="T16" fmla="*/ 642 w 919"/>
                <a:gd name="T17" fmla="*/ 625 w 919"/>
                <a:gd name="T18" fmla="*/ 609 w 919"/>
                <a:gd name="T19" fmla="*/ 592 w 919"/>
                <a:gd name="T20" fmla="*/ 576 w 919"/>
                <a:gd name="T21" fmla="*/ 559 w 919"/>
                <a:gd name="T22" fmla="*/ 543 w 919"/>
                <a:gd name="T23" fmla="*/ 526 w 919"/>
                <a:gd name="T24" fmla="*/ 509 w 919"/>
                <a:gd name="T25" fmla="*/ 493 w 919"/>
                <a:gd name="T26" fmla="*/ 476 w 919"/>
                <a:gd name="T27" fmla="*/ 460 w 919"/>
                <a:gd name="T28" fmla="*/ 443 w 919"/>
                <a:gd name="T29" fmla="*/ 427 w 919"/>
                <a:gd name="T30" fmla="*/ 410 w 919"/>
                <a:gd name="T31" fmla="*/ 394 w 919"/>
                <a:gd name="T32" fmla="*/ 377 w 919"/>
                <a:gd name="T33" fmla="*/ 360 w 919"/>
                <a:gd name="T34" fmla="*/ 344 w 919"/>
                <a:gd name="T35" fmla="*/ 327 w 919"/>
                <a:gd name="T36" fmla="*/ 311 w 919"/>
                <a:gd name="T37" fmla="*/ 294 w 919"/>
                <a:gd name="T38" fmla="*/ 278 w 919"/>
                <a:gd name="T39" fmla="*/ 261 w 919"/>
                <a:gd name="T40" fmla="*/ 244 w 919"/>
                <a:gd name="T41" fmla="*/ 228 w 919"/>
                <a:gd name="T42" fmla="*/ 211 w 919"/>
                <a:gd name="T43" fmla="*/ 195 w 919"/>
                <a:gd name="T44" fmla="*/ 178 w 919"/>
                <a:gd name="T45" fmla="*/ 162 w 919"/>
                <a:gd name="T46" fmla="*/ 145 w 919"/>
                <a:gd name="T47" fmla="*/ 129 w 919"/>
                <a:gd name="T48" fmla="*/ 112 w 919"/>
                <a:gd name="T49" fmla="*/ 95 w 919"/>
                <a:gd name="T50" fmla="*/ 79 w 919"/>
                <a:gd name="T51" fmla="*/ 62 w 919"/>
                <a:gd name="T52" fmla="*/ 46 w 919"/>
                <a:gd name="T53" fmla="*/ 29 w 919"/>
                <a:gd name="T54" fmla="*/ 13 w 9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</a:cxnLst>
              <a:rect l="0" t="0" r="r" b="b"/>
              <a:pathLst>
                <a:path w="919">
                  <a:moveTo>
                    <a:pt x="919" y="0"/>
                  </a:moveTo>
                  <a:lnTo>
                    <a:pt x="915" y="0"/>
                  </a:lnTo>
                  <a:lnTo>
                    <a:pt x="911" y="0"/>
                  </a:lnTo>
                  <a:lnTo>
                    <a:pt x="907" y="0"/>
                  </a:lnTo>
                  <a:lnTo>
                    <a:pt x="903" y="0"/>
                  </a:lnTo>
                  <a:lnTo>
                    <a:pt x="898" y="0"/>
                  </a:lnTo>
                  <a:lnTo>
                    <a:pt x="894" y="0"/>
                  </a:lnTo>
                  <a:lnTo>
                    <a:pt x="890" y="0"/>
                  </a:lnTo>
                  <a:lnTo>
                    <a:pt x="886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4" y="0"/>
                  </a:lnTo>
                  <a:lnTo>
                    <a:pt x="870" y="0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57" y="0"/>
                  </a:lnTo>
                  <a:lnTo>
                    <a:pt x="853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1" y="0"/>
                  </a:lnTo>
                  <a:lnTo>
                    <a:pt x="836" y="0"/>
                  </a:lnTo>
                  <a:lnTo>
                    <a:pt x="832" y="0"/>
                  </a:lnTo>
                  <a:lnTo>
                    <a:pt x="828" y="0"/>
                  </a:lnTo>
                  <a:lnTo>
                    <a:pt x="824" y="0"/>
                  </a:lnTo>
                  <a:lnTo>
                    <a:pt x="820" y="0"/>
                  </a:lnTo>
                  <a:lnTo>
                    <a:pt x="816" y="0"/>
                  </a:lnTo>
                  <a:lnTo>
                    <a:pt x="812" y="0"/>
                  </a:lnTo>
                  <a:lnTo>
                    <a:pt x="807" y="0"/>
                  </a:lnTo>
                  <a:lnTo>
                    <a:pt x="803" y="0"/>
                  </a:lnTo>
                  <a:lnTo>
                    <a:pt x="799" y="0"/>
                  </a:lnTo>
                  <a:lnTo>
                    <a:pt x="795" y="0"/>
                  </a:lnTo>
                  <a:lnTo>
                    <a:pt x="791" y="0"/>
                  </a:lnTo>
                  <a:lnTo>
                    <a:pt x="787" y="0"/>
                  </a:lnTo>
                  <a:lnTo>
                    <a:pt x="783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66" y="0"/>
                  </a:lnTo>
                  <a:lnTo>
                    <a:pt x="762" y="0"/>
                  </a:lnTo>
                  <a:lnTo>
                    <a:pt x="758" y="0"/>
                  </a:lnTo>
                  <a:lnTo>
                    <a:pt x="754" y="0"/>
                  </a:lnTo>
                  <a:lnTo>
                    <a:pt x="749" y="0"/>
                  </a:lnTo>
                  <a:lnTo>
                    <a:pt x="745" y="0"/>
                  </a:lnTo>
                  <a:lnTo>
                    <a:pt x="741" y="0"/>
                  </a:lnTo>
                  <a:lnTo>
                    <a:pt x="737" y="0"/>
                  </a:lnTo>
                  <a:lnTo>
                    <a:pt x="733" y="0"/>
                  </a:lnTo>
                  <a:lnTo>
                    <a:pt x="729" y="0"/>
                  </a:lnTo>
                  <a:lnTo>
                    <a:pt x="725" y="0"/>
                  </a:lnTo>
                  <a:lnTo>
                    <a:pt x="720" y="0"/>
                  </a:lnTo>
                  <a:lnTo>
                    <a:pt x="716" y="0"/>
                  </a:lnTo>
                  <a:lnTo>
                    <a:pt x="712" y="0"/>
                  </a:lnTo>
                  <a:lnTo>
                    <a:pt x="708" y="0"/>
                  </a:lnTo>
                  <a:lnTo>
                    <a:pt x="704" y="0"/>
                  </a:lnTo>
                  <a:lnTo>
                    <a:pt x="700" y="0"/>
                  </a:lnTo>
                  <a:lnTo>
                    <a:pt x="696" y="0"/>
                  </a:lnTo>
                  <a:lnTo>
                    <a:pt x="692" y="0"/>
                  </a:lnTo>
                  <a:lnTo>
                    <a:pt x="687" y="0"/>
                  </a:lnTo>
                  <a:lnTo>
                    <a:pt x="683" y="0"/>
                  </a:lnTo>
                  <a:lnTo>
                    <a:pt x="679" y="0"/>
                  </a:lnTo>
                  <a:lnTo>
                    <a:pt x="675" y="0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8" y="0"/>
                  </a:lnTo>
                  <a:lnTo>
                    <a:pt x="654" y="0"/>
                  </a:lnTo>
                  <a:lnTo>
                    <a:pt x="650" y="0"/>
                  </a:lnTo>
                  <a:lnTo>
                    <a:pt x="646" y="0"/>
                  </a:lnTo>
                  <a:lnTo>
                    <a:pt x="642" y="0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9" y="0"/>
                  </a:lnTo>
                  <a:lnTo>
                    <a:pt x="625" y="0"/>
                  </a:lnTo>
                  <a:lnTo>
                    <a:pt x="621" y="0"/>
                  </a:lnTo>
                  <a:lnTo>
                    <a:pt x="617" y="0"/>
                  </a:lnTo>
                  <a:lnTo>
                    <a:pt x="613" y="0"/>
                  </a:lnTo>
                  <a:lnTo>
                    <a:pt x="609" y="0"/>
                  </a:lnTo>
                  <a:lnTo>
                    <a:pt x="605" y="0"/>
                  </a:lnTo>
                  <a:lnTo>
                    <a:pt x="600" y="0"/>
                  </a:lnTo>
                  <a:lnTo>
                    <a:pt x="596" y="0"/>
                  </a:lnTo>
                  <a:lnTo>
                    <a:pt x="592" y="0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80" y="0"/>
                  </a:lnTo>
                  <a:lnTo>
                    <a:pt x="576" y="0"/>
                  </a:lnTo>
                  <a:lnTo>
                    <a:pt x="571" y="0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5" y="0"/>
                  </a:lnTo>
                  <a:lnTo>
                    <a:pt x="551" y="0"/>
                  </a:lnTo>
                  <a:lnTo>
                    <a:pt x="547" y="0"/>
                  </a:lnTo>
                  <a:lnTo>
                    <a:pt x="543" y="0"/>
                  </a:lnTo>
                  <a:lnTo>
                    <a:pt x="538" y="0"/>
                  </a:lnTo>
                  <a:lnTo>
                    <a:pt x="534" y="0"/>
                  </a:lnTo>
                  <a:lnTo>
                    <a:pt x="530" y="0"/>
                  </a:lnTo>
                  <a:lnTo>
                    <a:pt x="526" y="0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9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7" y="0"/>
                  </a:lnTo>
                  <a:lnTo>
                    <a:pt x="493" y="0"/>
                  </a:lnTo>
                  <a:lnTo>
                    <a:pt x="489" y="0"/>
                  </a:lnTo>
                  <a:lnTo>
                    <a:pt x="485" y="0"/>
                  </a:lnTo>
                  <a:lnTo>
                    <a:pt x="480" y="0"/>
                  </a:lnTo>
                  <a:lnTo>
                    <a:pt x="476" y="0"/>
                  </a:lnTo>
                  <a:lnTo>
                    <a:pt x="472" y="0"/>
                  </a:lnTo>
                  <a:lnTo>
                    <a:pt x="468" y="0"/>
                  </a:lnTo>
                  <a:lnTo>
                    <a:pt x="464" y="0"/>
                  </a:lnTo>
                  <a:lnTo>
                    <a:pt x="460" y="0"/>
                  </a:lnTo>
                  <a:lnTo>
                    <a:pt x="456" y="0"/>
                  </a:lnTo>
                  <a:lnTo>
                    <a:pt x="451" y="0"/>
                  </a:lnTo>
                  <a:lnTo>
                    <a:pt x="447" y="0"/>
                  </a:lnTo>
                  <a:lnTo>
                    <a:pt x="443" y="0"/>
                  </a:lnTo>
                  <a:lnTo>
                    <a:pt x="439" y="0"/>
                  </a:lnTo>
                  <a:lnTo>
                    <a:pt x="435" y="0"/>
                  </a:lnTo>
                  <a:lnTo>
                    <a:pt x="431" y="0"/>
                  </a:lnTo>
                  <a:lnTo>
                    <a:pt x="427" y="0"/>
                  </a:lnTo>
                  <a:lnTo>
                    <a:pt x="422" y="0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0"/>
                  </a:lnTo>
                  <a:lnTo>
                    <a:pt x="389" y="0"/>
                  </a:lnTo>
                  <a:lnTo>
                    <a:pt x="385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5" y="0"/>
                  </a:lnTo>
                  <a:lnTo>
                    <a:pt x="360" y="0"/>
                  </a:lnTo>
                  <a:lnTo>
                    <a:pt x="356" y="0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344" y="0"/>
                  </a:lnTo>
                  <a:lnTo>
                    <a:pt x="340" y="0"/>
                  </a:lnTo>
                  <a:lnTo>
                    <a:pt x="336" y="0"/>
                  </a:lnTo>
                  <a:lnTo>
                    <a:pt x="331" y="0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1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3" y="0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3" y="0"/>
                  </a:lnTo>
                  <a:lnTo>
                    <a:pt x="199" y="0"/>
                  </a:lnTo>
                  <a:lnTo>
                    <a:pt x="195" y="0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3035300" y="5741988"/>
              <a:ext cx="1327150" cy="0"/>
            </a:xfrm>
            <a:custGeom>
              <a:avLst/>
              <a:gdLst>
                <a:gd name="T0" fmla="*/ 824 w 836"/>
                <a:gd name="T1" fmla="*/ 807 w 836"/>
                <a:gd name="T2" fmla="*/ 791 w 836"/>
                <a:gd name="T3" fmla="*/ 774 w 836"/>
                <a:gd name="T4" fmla="*/ 758 w 836"/>
                <a:gd name="T5" fmla="*/ 741 w 836"/>
                <a:gd name="T6" fmla="*/ 725 w 836"/>
                <a:gd name="T7" fmla="*/ 708 w 836"/>
                <a:gd name="T8" fmla="*/ 691 w 836"/>
                <a:gd name="T9" fmla="*/ 675 w 836"/>
                <a:gd name="T10" fmla="*/ 658 w 836"/>
                <a:gd name="T11" fmla="*/ 642 w 836"/>
                <a:gd name="T12" fmla="*/ 625 w 836"/>
                <a:gd name="T13" fmla="*/ 609 w 836"/>
                <a:gd name="T14" fmla="*/ 592 w 836"/>
                <a:gd name="T15" fmla="*/ 576 w 836"/>
                <a:gd name="T16" fmla="*/ 559 w 836"/>
                <a:gd name="T17" fmla="*/ 542 w 836"/>
                <a:gd name="T18" fmla="*/ 526 w 836"/>
                <a:gd name="T19" fmla="*/ 509 w 836"/>
                <a:gd name="T20" fmla="*/ 493 w 836"/>
                <a:gd name="T21" fmla="*/ 476 w 836"/>
                <a:gd name="T22" fmla="*/ 460 w 836"/>
                <a:gd name="T23" fmla="*/ 443 w 836"/>
                <a:gd name="T24" fmla="*/ 426 w 836"/>
                <a:gd name="T25" fmla="*/ 410 w 836"/>
                <a:gd name="T26" fmla="*/ 393 w 836"/>
                <a:gd name="T27" fmla="*/ 377 w 836"/>
                <a:gd name="T28" fmla="*/ 360 w 836"/>
                <a:gd name="T29" fmla="*/ 344 w 836"/>
                <a:gd name="T30" fmla="*/ 327 w 836"/>
                <a:gd name="T31" fmla="*/ 311 w 836"/>
                <a:gd name="T32" fmla="*/ 294 w 836"/>
                <a:gd name="T33" fmla="*/ 277 w 836"/>
                <a:gd name="T34" fmla="*/ 261 w 836"/>
                <a:gd name="T35" fmla="*/ 244 w 836"/>
                <a:gd name="T36" fmla="*/ 228 w 836"/>
                <a:gd name="T37" fmla="*/ 211 w 836"/>
                <a:gd name="T38" fmla="*/ 195 w 836"/>
                <a:gd name="T39" fmla="*/ 178 w 836"/>
                <a:gd name="T40" fmla="*/ 162 w 836"/>
                <a:gd name="T41" fmla="*/ 145 w 836"/>
                <a:gd name="T42" fmla="*/ 128 w 836"/>
                <a:gd name="T43" fmla="*/ 112 w 836"/>
                <a:gd name="T44" fmla="*/ 95 w 836"/>
                <a:gd name="T45" fmla="*/ 79 w 836"/>
                <a:gd name="T46" fmla="*/ 62 w 836"/>
                <a:gd name="T47" fmla="*/ 46 w 836"/>
                <a:gd name="T48" fmla="*/ 29 w 836"/>
                <a:gd name="T49" fmla="*/ 13 w 8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836">
                  <a:moveTo>
                    <a:pt x="836" y="0"/>
                  </a:moveTo>
                  <a:lnTo>
                    <a:pt x="832" y="0"/>
                  </a:lnTo>
                  <a:lnTo>
                    <a:pt x="828" y="0"/>
                  </a:lnTo>
                  <a:lnTo>
                    <a:pt x="824" y="0"/>
                  </a:lnTo>
                  <a:lnTo>
                    <a:pt x="820" y="0"/>
                  </a:lnTo>
                  <a:lnTo>
                    <a:pt x="816" y="0"/>
                  </a:lnTo>
                  <a:lnTo>
                    <a:pt x="811" y="0"/>
                  </a:lnTo>
                  <a:lnTo>
                    <a:pt x="807" y="0"/>
                  </a:lnTo>
                  <a:lnTo>
                    <a:pt x="803" y="0"/>
                  </a:lnTo>
                  <a:lnTo>
                    <a:pt x="799" y="0"/>
                  </a:lnTo>
                  <a:lnTo>
                    <a:pt x="795" y="0"/>
                  </a:lnTo>
                  <a:lnTo>
                    <a:pt x="791" y="0"/>
                  </a:lnTo>
                  <a:lnTo>
                    <a:pt x="787" y="0"/>
                  </a:lnTo>
                  <a:lnTo>
                    <a:pt x="782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66" y="0"/>
                  </a:lnTo>
                  <a:lnTo>
                    <a:pt x="762" y="0"/>
                  </a:lnTo>
                  <a:lnTo>
                    <a:pt x="758" y="0"/>
                  </a:lnTo>
                  <a:lnTo>
                    <a:pt x="753" y="0"/>
                  </a:lnTo>
                  <a:lnTo>
                    <a:pt x="749" y="0"/>
                  </a:lnTo>
                  <a:lnTo>
                    <a:pt x="745" y="0"/>
                  </a:lnTo>
                  <a:lnTo>
                    <a:pt x="741" y="0"/>
                  </a:lnTo>
                  <a:lnTo>
                    <a:pt x="737" y="0"/>
                  </a:lnTo>
                  <a:lnTo>
                    <a:pt x="733" y="0"/>
                  </a:lnTo>
                  <a:lnTo>
                    <a:pt x="729" y="0"/>
                  </a:lnTo>
                  <a:lnTo>
                    <a:pt x="725" y="0"/>
                  </a:lnTo>
                  <a:lnTo>
                    <a:pt x="720" y="0"/>
                  </a:lnTo>
                  <a:lnTo>
                    <a:pt x="716" y="0"/>
                  </a:lnTo>
                  <a:lnTo>
                    <a:pt x="712" y="0"/>
                  </a:lnTo>
                  <a:lnTo>
                    <a:pt x="708" y="0"/>
                  </a:lnTo>
                  <a:lnTo>
                    <a:pt x="704" y="0"/>
                  </a:lnTo>
                  <a:lnTo>
                    <a:pt x="700" y="0"/>
                  </a:lnTo>
                  <a:lnTo>
                    <a:pt x="696" y="0"/>
                  </a:lnTo>
                  <a:lnTo>
                    <a:pt x="691" y="0"/>
                  </a:lnTo>
                  <a:lnTo>
                    <a:pt x="687" y="0"/>
                  </a:lnTo>
                  <a:lnTo>
                    <a:pt x="683" y="0"/>
                  </a:lnTo>
                  <a:lnTo>
                    <a:pt x="679" y="0"/>
                  </a:lnTo>
                  <a:lnTo>
                    <a:pt x="675" y="0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2" y="0"/>
                  </a:lnTo>
                  <a:lnTo>
                    <a:pt x="658" y="0"/>
                  </a:lnTo>
                  <a:lnTo>
                    <a:pt x="654" y="0"/>
                  </a:lnTo>
                  <a:lnTo>
                    <a:pt x="650" y="0"/>
                  </a:lnTo>
                  <a:lnTo>
                    <a:pt x="646" y="0"/>
                  </a:lnTo>
                  <a:lnTo>
                    <a:pt x="642" y="0"/>
                  </a:lnTo>
                  <a:lnTo>
                    <a:pt x="638" y="0"/>
                  </a:lnTo>
                  <a:lnTo>
                    <a:pt x="633" y="0"/>
                  </a:lnTo>
                  <a:lnTo>
                    <a:pt x="629" y="0"/>
                  </a:lnTo>
                  <a:lnTo>
                    <a:pt x="625" y="0"/>
                  </a:lnTo>
                  <a:lnTo>
                    <a:pt x="621" y="0"/>
                  </a:lnTo>
                  <a:lnTo>
                    <a:pt x="617" y="0"/>
                  </a:lnTo>
                  <a:lnTo>
                    <a:pt x="613" y="0"/>
                  </a:lnTo>
                  <a:lnTo>
                    <a:pt x="609" y="0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96" y="0"/>
                  </a:lnTo>
                  <a:lnTo>
                    <a:pt x="592" y="0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80" y="0"/>
                  </a:lnTo>
                  <a:lnTo>
                    <a:pt x="576" y="0"/>
                  </a:lnTo>
                  <a:lnTo>
                    <a:pt x="571" y="0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5" y="0"/>
                  </a:lnTo>
                  <a:lnTo>
                    <a:pt x="551" y="0"/>
                  </a:lnTo>
                  <a:lnTo>
                    <a:pt x="547" y="0"/>
                  </a:lnTo>
                  <a:lnTo>
                    <a:pt x="542" y="0"/>
                  </a:lnTo>
                  <a:lnTo>
                    <a:pt x="538" y="0"/>
                  </a:lnTo>
                  <a:lnTo>
                    <a:pt x="534" y="0"/>
                  </a:lnTo>
                  <a:lnTo>
                    <a:pt x="530" y="0"/>
                  </a:lnTo>
                  <a:lnTo>
                    <a:pt x="526" y="0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3" y="0"/>
                  </a:lnTo>
                  <a:lnTo>
                    <a:pt x="509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7" y="0"/>
                  </a:lnTo>
                  <a:lnTo>
                    <a:pt x="493" y="0"/>
                  </a:lnTo>
                  <a:lnTo>
                    <a:pt x="489" y="0"/>
                  </a:lnTo>
                  <a:lnTo>
                    <a:pt x="484" y="0"/>
                  </a:lnTo>
                  <a:lnTo>
                    <a:pt x="480" y="0"/>
                  </a:lnTo>
                  <a:lnTo>
                    <a:pt x="476" y="0"/>
                  </a:lnTo>
                  <a:lnTo>
                    <a:pt x="472" y="0"/>
                  </a:lnTo>
                  <a:lnTo>
                    <a:pt x="468" y="0"/>
                  </a:lnTo>
                  <a:lnTo>
                    <a:pt x="464" y="0"/>
                  </a:lnTo>
                  <a:lnTo>
                    <a:pt x="460" y="0"/>
                  </a:lnTo>
                  <a:lnTo>
                    <a:pt x="455" y="0"/>
                  </a:lnTo>
                  <a:lnTo>
                    <a:pt x="451" y="0"/>
                  </a:lnTo>
                  <a:lnTo>
                    <a:pt x="447" y="0"/>
                  </a:lnTo>
                  <a:lnTo>
                    <a:pt x="443" y="0"/>
                  </a:lnTo>
                  <a:lnTo>
                    <a:pt x="439" y="0"/>
                  </a:lnTo>
                  <a:lnTo>
                    <a:pt x="435" y="0"/>
                  </a:lnTo>
                  <a:lnTo>
                    <a:pt x="431" y="0"/>
                  </a:lnTo>
                  <a:lnTo>
                    <a:pt x="426" y="0"/>
                  </a:lnTo>
                  <a:lnTo>
                    <a:pt x="422" y="0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10" y="0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3" y="0"/>
                  </a:lnTo>
                  <a:lnTo>
                    <a:pt x="389" y="0"/>
                  </a:lnTo>
                  <a:lnTo>
                    <a:pt x="385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4" y="0"/>
                  </a:lnTo>
                  <a:lnTo>
                    <a:pt x="360" y="0"/>
                  </a:lnTo>
                  <a:lnTo>
                    <a:pt x="356" y="0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344" y="0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331" y="0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1" y="0"/>
                  </a:lnTo>
                  <a:lnTo>
                    <a:pt x="306" y="0"/>
                  </a:lnTo>
                  <a:lnTo>
                    <a:pt x="302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7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3" y="0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3" y="0"/>
                  </a:lnTo>
                  <a:lnTo>
                    <a:pt x="199" y="0"/>
                  </a:lnTo>
                  <a:lnTo>
                    <a:pt x="195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2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3738563" y="5888038"/>
              <a:ext cx="1550988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Connection strength (Hz)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3275856" y="3501008"/>
              <a:ext cx="24606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Prior on between-region coupling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915025" y="438088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(0,1/64)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5564" y="205155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Prior means stored in </a:t>
            </a:r>
            <a:r>
              <a:rPr lang="en-GB" dirty="0" err="1" smtClean="0">
                <a:solidFill>
                  <a:schemeClr val="accent2"/>
                </a:solidFill>
              </a:rPr>
              <a:t>DCM.M.pE</a:t>
            </a:r>
            <a:r>
              <a:rPr lang="en-GB" dirty="0" smtClean="0">
                <a:solidFill>
                  <a:schemeClr val="accent2"/>
                </a:solidFill>
              </a:rPr>
              <a:t>, covariance in </a:t>
            </a:r>
            <a:r>
              <a:rPr lang="en-GB" dirty="0" err="1" smtClean="0">
                <a:solidFill>
                  <a:schemeClr val="accent2"/>
                </a:solidFill>
              </a:rPr>
              <a:t>DCM.M.pC</a:t>
            </a:r>
            <a:endParaRPr lang="en-GB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3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72" grpId="0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54050" y="-28228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Model Estimation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3528" y="1772816"/>
                <a:ext cx="786991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Inverting the model (via </a:t>
                </a:r>
                <a:r>
                  <a:rPr lang="en-GB" dirty="0" err="1" smtClean="0"/>
                  <a:t>Variational</a:t>
                </a:r>
                <a:r>
                  <a:rPr lang="en-GB" dirty="0" smtClean="0"/>
                  <a:t> EM) gives: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Posterior probability distribution for each parameter,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Posterior estimate of the noise precision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Approximation of the model evidence</a:t>
                </a:r>
                <a:r>
                  <a:rPr lang="en-GB" dirty="0"/>
                  <a:t> </a:t>
                </a:r>
                <a:r>
                  <a:rPr lang="en-GB" dirty="0" smtClean="0"/>
                  <a:t>(level of certainty)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7869919" cy="4524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29908" y="2952819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Posterior mean stored in </a:t>
            </a:r>
            <a:r>
              <a:rPr lang="en-GB" dirty="0" err="1" smtClean="0">
                <a:solidFill>
                  <a:srgbClr val="800000"/>
                </a:solidFill>
              </a:rPr>
              <a:t>DCM.Ep</a:t>
            </a:r>
            <a:endParaRPr lang="en-GB" dirty="0" smtClean="0">
              <a:solidFill>
                <a:srgbClr val="800000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rgbClr val="FF6600"/>
                </a:solidFill>
              </a:rPr>
              <a:t>Posterior variance stored in </a:t>
            </a:r>
            <a:r>
              <a:rPr lang="en-GB" dirty="0" err="1" smtClean="0">
                <a:solidFill>
                  <a:srgbClr val="FF6600"/>
                </a:solidFill>
              </a:rPr>
              <a:t>DCM.Vp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640" y="49318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Noise precision stored in </a:t>
            </a:r>
            <a:r>
              <a:rPr lang="en-GB" dirty="0" err="1" smtClean="0">
                <a:solidFill>
                  <a:schemeClr val="accent2"/>
                </a:solidFill>
              </a:rPr>
              <a:t>DCM.Ce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4544" y="602128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GB" b="1" dirty="0"/>
              <a:t>Free energy stored in DCM.F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536" y="2852936"/>
            <a:ext cx="3600400" cy="1440160"/>
            <a:chOff x="-326181" y="2421086"/>
            <a:chExt cx="4655971" cy="1600858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-326181" y="3573464"/>
              <a:ext cx="4655971" cy="44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latin typeface="Calibri" charset="0"/>
                  <a:cs typeface="Calibri" charset="0"/>
                </a:rPr>
                <a:t>p(parameters </a:t>
              </a:r>
              <a:r>
                <a:rPr lang="en-US" sz="2000" b="1" dirty="0" err="1" smtClean="0">
                  <a:latin typeface="Calibri" charset="0"/>
                  <a:cs typeface="Calibri" charset="0"/>
                </a:rPr>
                <a:t>θ</a:t>
              </a:r>
              <a:r>
                <a:rPr lang="en-US" sz="2000" b="1" dirty="0" smtClean="0">
                  <a:latin typeface="Calibri" charset="0"/>
                  <a:cs typeface="Calibri" charset="0"/>
                </a:rPr>
                <a:t>| </a:t>
              </a:r>
              <a:r>
                <a:rPr lang="en-US" sz="1800" dirty="0" smtClean="0">
                  <a:latin typeface="Calibri" charset="0"/>
                  <a:cs typeface="Calibri" charset="0"/>
                </a:rPr>
                <a:t>data </a:t>
              </a:r>
              <a:r>
                <a:rPr lang="en-US" sz="2000" b="1" dirty="0">
                  <a:latin typeface="Calibri" charset="0"/>
                  <a:cs typeface="Calibri" charset="0"/>
                </a:rPr>
                <a:t>y</a:t>
              </a:r>
              <a:r>
                <a:rPr lang="en-US" sz="1800" dirty="0" smtClean="0">
                  <a:latin typeface="Calibri" charset="0"/>
                  <a:cs typeface="Calibri" charset="0"/>
                </a:rPr>
                <a:t>)   </a:t>
              </a:r>
              <a:endParaRPr lang="en-US" sz="1800" dirty="0">
                <a:latin typeface="Calibri" charset="0"/>
                <a:cs typeface="Calibri" charset="0"/>
              </a:endParaRPr>
            </a:p>
          </p:txBody>
        </p:sp>
        <p:sp>
          <p:nvSpPr>
            <p:cNvPr id="18" name="Isosceles Triangle 1"/>
            <p:cNvSpPr/>
            <p:nvPr/>
          </p:nvSpPr>
          <p:spPr>
            <a:xfrm>
              <a:off x="-180528" y="2919561"/>
              <a:ext cx="2649537" cy="628650"/>
            </a:xfrm>
            <a:custGeom>
              <a:avLst/>
              <a:gdLst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41760 w 3915735"/>
                <a:gd name="connsiteY0" fmla="*/ 1380435 h 1380435"/>
                <a:gd name="connsiteX1" fmla="*/ 1957868 w 3915735"/>
                <a:gd name="connsiteY1" fmla="*/ 0 h 1380435"/>
                <a:gd name="connsiteX2" fmla="*/ 3873975 w 3915735"/>
                <a:gd name="connsiteY2" fmla="*/ 1380435 h 1380435"/>
                <a:gd name="connsiteX3" fmla="*/ 41760 w 3915735"/>
                <a:gd name="connsiteY3" fmla="*/ 1380435 h 1380435"/>
                <a:gd name="connsiteX0" fmla="*/ 0 w 3873975"/>
                <a:gd name="connsiteY0" fmla="*/ 1380435 h 1380435"/>
                <a:gd name="connsiteX1" fmla="*/ 1916108 w 3873975"/>
                <a:gd name="connsiteY1" fmla="*/ 0 h 1380435"/>
                <a:gd name="connsiteX2" fmla="*/ 3832215 w 3873975"/>
                <a:gd name="connsiteY2" fmla="*/ 1380435 h 1380435"/>
                <a:gd name="connsiteX3" fmla="*/ 0 w 387397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215" h="1380435">
                  <a:moveTo>
                    <a:pt x="0" y="1380435"/>
                  </a:moveTo>
                  <a:cubicBezTo>
                    <a:pt x="1268054" y="1380284"/>
                    <a:pt x="1277406" y="0"/>
                    <a:pt x="1916108" y="0"/>
                  </a:cubicBezTo>
                  <a:cubicBezTo>
                    <a:pt x="2554810" y="0"/>
                    <a:pt x="2531318" y="1369336"/>
                    <a:pt x="3832215" y="1380435"/>
                  </a:cubicBezTo>
                  <a:lnTo>
                    <a:pt x="0" y="1380435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9" name="Isosceles Triangle 1"/>
            <p:cNvSpPr/>
            <p:nvPr/>
          </p:nvSpPr>
          <p:spPr>
            <a:xfrm>
              <a:off x="2068959" y="2684611"/>
              <a:ext cx="1392238" cy="863600"/>
            </a:xfrm>
            <a:custGeom>
              <a:avLst/>
              <a:gdLst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41760 w 3915735"/>
                <a:gd name="connsiteY0" fmla="*/ 1380435 h 1380435"/>
                <a:gd name="connsiteX1" fmla="*/ 1957868 w 3915735"/>
                <a:gd name="connsiteY1" fmla="*/ 0 h 1380435"/>
                <a:gd name="connsiteX2" fmla="*/ 3873975 w 3915735"/>
                <a:gd name="connsiteY2" fmla="*/ 1380435 h 1380435"/>
                <a:gd name="connsiteX3" fmla="*/ 41760 w 3915735"/>
                <a:gd name="connsiteY3" fmla="*/ 1380435 h 1380435"/>
                <a:gd name="connsiteX0" fmla="*/ 0 w 3873975"/>
                <a:gd name="connsiteY0" fmla="*/ 1380435 h 1380435"/>
                <a:gd name="connsiteX1" fmla="*/ 1916108 w 3873975"/>
                <a:gd name="connsiteY1" fmla="*/ 0 h 1380435"/>
                <a:gd name="connsiteX2" fmla="*/ 3832215 w 3873975"/>
                <a:gd name="connsiteY2" fmla="*/ 1380435 h 1380435"/>
                <a:gd name="connsiteX3" fmla="*/ 0 w 387397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215" h="1380435">
                  <a:moveTo>
                    <a:pt x="0" y="1380435"/>
                  </a:moveTo>
                  <a:cubicBezTo>
                    <a:pt x="1268054" y="1380284"/>
                    <a:pt x="1277406" y="0"/>
                    <a:pt x="1916108" y="0"/>
                  </a:cubicBezTo>
                  <a:cubicBezTo>
                    <a:pt x="2554810" y="0"/>
                    <a:pt x="2531318" y="1369336"/>
                    <a:pt x="3832215" y="1380435"/>
                  </a:cubicBezTo>
                  <a:lnTo>
                    <a:pt x="0" y="138043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9" name="Isosceles Triangle 1"/>
            <p:cNvSpPr/>
            <p:nvPr/>
          </p:nvSpPr>
          <p:spPr>
            <a:xfrm>
              <a:off x="1518097" y="2421086"/>
              <a:ext cx="1368425" cy="1127125"/>
            </a:xfrm>
            <a:custGeom>
              <a:avLst/>
              <a:gdLst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41760 w 3915735"/>
                <a:gd name="connsiteY0" fmla="*/ 1380435 h 1380435"/>
                <a:gd name="connsiteX1" fmla="*/ 1957868 w 3915735"/>
                <a:gd name="connsiteY1" fmla="*/ 0 h 1380435"/>
                <a:gd name="connsiteX2" fmla="*/ 3873975 w 3915735"/>
                <a:gd name="connsiteY2" fmla="*/ 1380435 h 1380435"/>
                <a:gd name="connsiteX3" fmla="*/ 41760 w 3915735"/>
                <a:gd name="connsiteY3" fmla="*/ 1380435 h 1380435"/>
                <a:gd name="connsiteX0" fmla="*/ 0 w 3873975"/>
                <a:gd name="connsiteY0" fmla="*/ 1380435 h 1380435"/>
                <a:gd name="connsiteX1" fmla="*/ 1916108 w 3873975"/>
                <a:gd name="connsiteY1" fmla="*/ 0 h 1380435"/>
                <a:gd name="connsiteX2" fmla="*/ 3832215 w 3873975"/>
                <a:gd name="connsiteY2" fmla="*/ 1380435 h 1380435"/>
                <a:gd name="connsiteX3" fmla="*/ 0 w 387397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  <a:gd name="connsiteX0" fmla="*/ 0 w 3832215"/>
                <a:gd name="connsiteY0" fmla="*/ 1380435 h 1380435"/>
                <a:gd name="connsiteX1" fmla="*/ 1916108 w 3832215"/>
                <a:gd name="connsiteY1" fmla="*/ 0 h 1380435"/>
                <a:gd name="connsiteX2" fmla="*/ 3832215 w 3832215"/>
                <a:gd name="connsiteY2" fmla="*/ 1380435 h 1380435"/>
                <a:gd name="connsiteX3" fmla="*/ 0 w 3832215"/>
                <a:gd name="connsiteY3" fmla="*/ 1380435 h 138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2215" h="1380435">
                  <a:moveTo>
                    <a:pt x="0" y="1380435"/>
                  </a:moveTo>
                  <a:cubicBezTo>
                    <a:pt x="1268054" y="1380284"/>
                    <a:pt x="1277406" y="0"/>
                    <a:pt x="1916108" y="0"/>
                  </a:cubicBezTo>
                  <a:cubicBezTo>
                    <a:pt x="2554810" y="0"/>
                    <a:pt x="2531318" y="1369336"/>
                    <a:pt x="3832215" y="1380435"/>
                  </a:cubicBezTo>
                  <a:lnTo>
                    <a:pt x="0" y="1380435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339752" y="2780928"/>
            <a:ext cx="0" cy="1152128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1720" y="3573016"/>
            <a:ext cx="576064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7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2"/>
      <p:bldP spid="2" grpId="0"/>
      <p:bldP spid="28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114450" y="1494276"/>
            <a:ext cx="2160000" cy="17066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8228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Bayesian </a:t>
            </a:r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odel selection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530" y="3877505"/>
            <a:ext cx="784391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Option 1:</a:t>
            </a:r>
          </a:p>
          <a:p>
            <a:endParaRPr lang="en-GB" dirty="0" smtClean="0"/>
          </a:p>
          <a:p>
            <a:r>
              <a:rPr lang="en-GB" dirty="0" smtClean="0"/>
              <a:t>Individually fit each model to the data, </a:t>
            </a:r>
          </a:p>
          <a:p>
            <a:r>
              <a:rPr lang="en-GB" dirty="0" smtClean="0"/>
              <a:t>then inspect or compare the model evidences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Option 2:</a:t>
            </a:r>
          </a:p>
          <a:p>
            <a:endParaRPr lang="en-GB" dirty="0" smtClean="0"/>
          </a:p>
          <a:p>
            <a:r>
              <a:rPr lang="en-GB" dirty="0" smtClean="0"/>
              <a:t>Fit only the full model (model 1) then use ‘post-hoc model reduction’ (Bayesian Model Reduction) to estimate the others</a:t>
            </a:r>
            <a:endParaRPr lang="en-GB" dirty="0"/>
          </a:p>
        </p:txBody>
      </p:sp>
      <p:pic>
        <p:nvPicPr>
          <p:cNvPr id="3074" name="Picture 2" descr="http://s1.ibtimes.com/sites/www.ibtimes.com/files/2014/01/15/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07" y="1662144"/>
            <a:ext cx="1781567" cy="14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06539" y="1809028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906539" y="2253316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484802" y="2210026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667284" y="2011833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996539" y="2016163"/>
            <a:ext cx="0" cy="198193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4516" y="2138046"/>
            <a:ext cx="486128" cy="184416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134516" y="1899028"/>
            <a:ext cx="500529" cy="108389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624400" y="1950351"/>
            <a:ext cx="243064" cy="210067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688706" y="2322462"/>
            <a:ext cx="202662" cy="17354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186459" y="2310217"/>
            <a:ext cx="384135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66761" y="1484784"/>
            <a:ext cx="2160000" cy="17066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2" descr="http://s1.ibtimes.com/sites/www.ibtimes.com/files/2014/01/15/b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18" y="1652652"/>
            <a:ext cx="1781567" cy="14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42"/>
          <p:cNvSpPr/>
          <p:nvPr/>
        </p:nvSpPr>
        <p:spPr>
          <a:xfrm>
            <a:off x="4358850" y="1799536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358850" y="2243824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937113" y="2200534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119595" y="200234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586827" y="2128554"/>
            <a:ext cx="486128" cy="184416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586827" y="1889536"/>
            <a:ext cx="500529" cy="108389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076711" y="1940859"/>
            <a:ext cx="243064" cy="210067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141017" y="2312970"/>
            <a:ext cx="202662" cy="17354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638770" y="2300725"/>
            <a:ext cx="384135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012160" y="1527209"/>
            <a:ext cx="2160000" cy="17066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2" descr="http://s1.ibtimes.com/sites/www.ibtimes.com/files/2014/01/15/b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17" y="1695077"/>
            <a:ext cx="1781567" cy="14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54"/>
          <p:cNvSpPr/>
          <p:nvPr/>
        </p:nvSpPr>
        <p:spPr>
          <a:xfrm>
            <a:off x="6804249" y="184196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804249" y="228624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382512" y="224295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564994" y="2044766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7032226" y="2170979"/>
            <a:ext cx="486128" cy="184416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7032226" y="1931961"/>
            <a:ext cx="500529" cy="108389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522110" y="1983284"/>
            <a:ext cx="243064" cy="210067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6586416" y="2355395"/>
            <a:ext cx="202662" cy="17354"/>
          </a:xfrm>
          <a:prstGeom prst="straightConnector1">
            <a:avLst/>
          </a:prstGeom>
          <a:ln w="1270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084169" y="2343150"/>
            <a:ext cx="384135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16848" y="339269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Model 1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4242348" y="341808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Model 2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6586416" y="339269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Model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41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28800"/>
            <a:ext cx="8489950" cy="3960986"/>
          </a:xfrm>
        </p:spPr>
        <p:txBody>
          <a:bodyPr/>
          <a:lstStyle/>
          <a:p>
            <a: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  <a:t>Overview of DCM</a:t>
            </a:r>
          </a:p>
          <a:p>
            <a:pPr lvl="1"/>
            <a: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  <a:t>Effective connectivity, DCM framework, generative models</a:t>
            </a:r>
            <a:b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  <a:t>Model specification</a:t>
            </a:r>
          </a:p>
          <a:p>
            <a:pPr lvl="1"/>
            <a: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  <a:t>Neural model, haemodynamic model</a:t>
            </a:r>
            <a:b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  <a:t>Model estimation</a:t>
            </a:r>
          </a:p>
          <a:p>
            <a:pPr lvl="1"/>
            <a:r>
              <a:rPr lang="en-GB" sz="2600" dirty="0" smtClean="0">
                <a:solidFill>
                  <a:schemeClr val="bg1">
                    <a:lumMod val="50000"/>
                  </a:schemeClr>
                </a:solidFill>
              </a:rPr>
              <a:t>Model inversion, parameter inference</a:t>
            </a:r>
            <a:r>
              <a:rPr lang="en-GB" sz="2600" dirty="0" smtClean="0">
                <a:solidFill>
                  <a:schemeClr val="accent2"/>
                </a:solidFill>
              </a:rPr>
              <a:t/>
            </a:r>
            <a:br>
              <a:rPr lang="en-GB" sz="2600" dirty="0" smtClean="0">
                <a:solidFill>
                  <a:schemeClr val="accent2"/>
                </a:solidFill>
              </a:rPr>
            </a:br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b="1" dirty="0" smtClean="0"/>
              <a:t>Preparing data and an example</a:t>
            </a:r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0046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838" y="44624"/>
            <a:ext cx="764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Preparing data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6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Overview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52190"/>
            <a:ext cx="8489950" cy="3960986"/>
          </a:xfrm>
        </p:spPr>
        <p:txBody>
          <a:bodyPr/>
          <a:lstStyle/>
          <a:p>
            <a:r>
              <a:rPr lang="en-GB" sz="2600" dirty="0" smtClean="0"/>
              <a:t> DCM basics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Effective connectivity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 DCM framework for effective connectivity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 generative models</a:t>
            </a:r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 smtClean="0"/>
              <a:t>Generative Model specification</a:t>
            </a:r>
          </a:p>
          <a:p>
            <a:pPr lvl="1"/>
            <a:r>
              <a:rPr lang="en-GB" sz="2600" dirty="0" smtClean="0">
                <a:solidFill>
                  <a:schemeClr val="accent2"/>
                </a:solidFill>
              </a:rPr>
              <a:t>Neural and haemodynamic models</a:t>
            </a:r>
            <a:br>
              <a:rPr lang="en-GB" sz="2600" dirty="0" smtClean="0">
                <a:solidFill>
                  <a:schemeClr val="accent2"/>
                </a:solidFill>
              </a:rPr>
            </a:br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 smtClean="0"/>
              <a:t>Model estimation or inversion</a:t>
            </a:r>
          </a:p>
          <a:p>
            <a:pPr lvl="1"/>
            <a:r>
              <a:rPr lang="en-GB" sz="2600" dirty="0">
                <a:solidFill>
                  <a:schemeClr val="accent2"/>
                </a:solidFill>
              </a:rPr>
              <a:t>m</a:t>
            </a:r>
            <a:r>
              <a:rPr lang="en-GB" sz="2600" dirty="0" smtClean="0">
                <a:solidFill>
                  <a:schemeClr val="accent2"/>
                </a:solidFill>
              </a:rPr>
              <a:t>odel inversion (fitting the data to the model)</a:t>
            </a:r>
          </a:p>
          <a:p>
            <a:pPr lvl="1"/>
            <a:r>
              <a:rPr lang="en-GB" sz="2600" dirty="0" smtClean="0">
                <a:solidFill>
                  <a:schemeClr val="accent2"/>
                </a:solidFill>
              </a:rPr>
              <a:t>parameter inference (making sense of connectivity)</a:t>
            </a:r>
            <a:endParaRPr lang="en-GB" sz="2600" dirty="0">
              <a:solidFill>
                <a:schemeClr val="accent2"/>
              </a:solidFill>
            </a:endParaRPr>
          </a:p>
          <a:p>
            <a:pPr lvl="1"/>
            <a:endParaRPr lang="en-GB" sz="2600" dirty="0" smtClean="0">
              <a:solidFill>
                <a:schemeClr val="accent2"/>
              </a:solidFill>
            </a:endParaRPr>
          </a:p>
          <a:p>
            <a:r>
              <a:rPr lang="en-GB" sz="2600" dirty="0"/>
              <a:t>Preparing data and an example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6456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2" name="Group 6291"/>
          <p:cNvGrpSpPr/>
          <p:nvPr/>
        </p:nvGrpSpPr>
        <p:grpSpPr>
          <a:xfrm>
            <a:off x="2673079" y="2636912"/>
            <a:ext cx="3816424" cy="3253744"/>
            <a:chOff x="539552" y="2204864"/>
            <a:chExt cx="3096344" cy="2639831"/>
          </a:xfrm>
        </p:grpSpPr>
        <p:sp>
          <p:nvSpPr>
            <p:cNvPr id="168" name="Rectangle 87"/>
            <p:cNvSpPr>
              <a:spLocks noChangeArrowheads="1"/>
            </p:cNvSpPr>
            <p:nvPr/>
          </p:nvSpPr>
          <p:spPr bwMode="auto">
            <a:xfrm>
              <a:off x="539552" y="3442467"/>
              <a:ext cx="1659090" cy="13742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Rectangle 88"/>
            <p:cNvSpPr>
              <a:spLocks noChangeArrowheads="1"/>
            </p:cNvSpPr>
            <p:nvPr/>
          </p:nvSpPr>
          <p:spPr bwMode="auto">
            <a:xfrm>
              <a:off x="539552" y="3442467"/>
              <a:ext cx="1659090" cy="137420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70" name="Picture 8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442467"/>
              <a:ext cx="1659090" cy="137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Line 90"/>
            <p:cNvSpPr>
              <a:spLocks noChangeShapeType="1"/>
            </p:cNvSpPr>
            <p:nvPr/>
          </p:nvSpPr>
          <p:spPr bwMode="auto">
            <a:xfrm>
              <a:off x="539552" y="4128987"/>
              <a:ext cx="1659090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91"/>
            <p:cNvSpPr>
              <a:spLocks noChangeShapeType="1"/>
            </p:cNvSpPr>
            <p:nvPr/>
          </p:nvSpPr>
          <p:spPr bwMode="auto">
            <a:xfrm flipV="1">
              <a:off x="704176" y="3442467"/>
              <a:ext cx="0" cy="137420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Line 92"/>
            <p:cNvSpPr>
              <a:spLocks noChangeShapeType="1"/>
            </p:cNvSpPr>
            <p:nvPr/>
          </p:nvSpPr>
          <p:spPr bwMode="auto">
            <a:xfrm>
              <a:off x="539552" y="3442467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Line 93"/>
            <p:cNvSpPr>
              <a:spLocks noChangeShapeType="1"/>
            </p:cNvSpPr>
            <p:nvPr/>
          </p:nvSpPr>
          <p:spPr bwMode="auto">
            <a:xfrm>
              <a:off x="539552" y="4816674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Line 94"/>
            <p:cNvSpPr>
              <a:spLocks noChangeShapeType="1"/>
            </p:cNvSpPr>
            <p:nvPr/>
          </p:nvSpPr>
          <p:spPr bwMode="auto">
            <a:xfrm flipV="1">
              <a:off x="2198641" y="3442467"/>
              <a:ext cx="0" cy="1374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95"/>
            <p:cNvSpPr>
              <a:spLocks noChangeShapeType="1"/>
            </p:cNvSpPr>
            <p:nvPr/>
          </p:nvSpPr>
          <p:spPr bwMode="auto">
            <a:xfrm flipV="1">
              <a:off x="539552" y="3442467"/>
              <a:ext cx="0" cy="1374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Line 96"/>
            <p:cNvSpPr>
              <a:spLocks noChangeShapeType="1"/>
            </p:cNvSpPr>
            <p:nvPr/>
          </p:nvSpPr>
          <p:spPr bwMode="auto">
            <a:xfrm>
              <a:off x="539552" y="4816674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Line 97"/>
            <p:cNvSpPr>
              <a:spLocks noChangeShapeType="1"/>
            </p:cNvSpPr>
            <p:nvPr/>
          </p:nvSpPr>
          <p:spPr bwMode="auto">
            <a:xfrm flipV="1">
              <a:off x="539552" y="3442467"/>
              <a:ext cx="0" cy="1374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Line 98"/>
            <p:cNvSpPr>
              <a:spLocks noChangeShapeType="1"/>
            </p:cNvSpPr>
            <p:nvPr/>
          </p:nvSpPr>
          <p:spPr bwMode="auto">
            <a:xfrm>
              <a:off x="539552" y="3442467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99"/>
            <p:cNvSpPr>
              <a:spLocks noChangeShapeType="1"/>
            </p:cNvSpPr>
            <p:nvPr/>
          </p:nvSpPr>
          <p:spPr bwMode="auto">
            <a:xfrm>
              <a:off x="539552" y="4816674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Line 100"/>
            <p:cNvSpPr>
              <a:spLocks noChangeShapeType="1"/>
            </p:cNvSpPr>
            <p:nvPr/>
          </p:nvSpPr>
          <p:spPr bwMode="auto">
            <a:xfrm flipV="1">
              <a:off x="2198641" y="3442467"/>
              <a:ext cx="0" cy="1374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Line 101"/>
            <p:cNvSpPr>
              <a:spLocks noChangeShapeType="1"/>
            </p:cNvSpPr>
            <p:nvPr/>
          </p:nvSpPr>
          <p:spPr bwMode="auto">
            <a:xfrm flipV="1">
              <a:off x="539552" y="3442467"/>
              <a:ext cx="0" cy="1374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102"/>
            <p:cNvSpPr>
              <a:spLocks noChangeArrowheads="1"/>
            </p:cNvSpPr>
            <p:nvPr/>
          </p:nvSpPr>
          <p:spPr bwMode="auto">
            <a:xfrm>
              <a:off x="539552" y="2204864"/>
              <a:ext cx="1659090" cy="1187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Rectangle 103"/>
            <p:cNvSpPr>
              <a:spLocks noChangeArrowheads="1"/>
            </p:cNvSpPr>
            <p:nvPr/>
          </p:nvSpPr>
          <p:spPr bwMode="auto">
            <a:xfrm>
              <a:off x="539552" y="2204864"/>
              <a:ext cx="1659090" cy="118739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5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204864"/>
              <a:ext cx="1659090" cy="118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" name="Line 105"/>
            <p:cNvSpPr>
              <a:spLocks noChangeShapeType="1"/>
            </p:cNvSpPr>
            <p:nvPr/>
          </p:nvSpPr>
          <p:spPr bwMode="auto">
            <a:xfrm>
              <a:off x="539552" y="2941588"/>
              <a:ext cx="1659090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Line 106"/>
            <p:cNvSpPr>
              <a:spLocks noChangeShapeType="1"/>
            </p:cNvSpPr>
            <p:nvPr/>
          </p:nvSpPr>
          <p:spPr bwMode="auto">
            <a:xfrm flipV="1">
              <a:off x="704176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107"/>
            <p:cNvSpPr>
              <a:spLocks noChangeShapeType="1"/>
            </p:cNvSpPr>
            <p:nvPr/>
          </p:nvSpPr>
          <p:spPr bwMode="auto">
            <a:xfrm>
              <a:off x="539552" y="2204864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Line 108"/>
            <p:cNvSpPr>
              <a:spLocks noChangeShapeType="1"/>
            </p:cNvSpPr>
            <p:nvPr/>
          </p:nvSpPr>
          <p:spPr bwMode="auto">
            <a:xfrm>
              <a:off x="539552" y="3392262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Line 109"/>
            <p:cNvSpPr>
              <a:spLocks noChangeShapeType="1"/>
            </p:cNvSpPr>
            <p:nvPr/>
          </p:nvSpPr>
          <p:spPr bwMode="auto">
            <a:xfrm flipV="1">
              <a:off x="2198641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Line 110"/>
            <p:cNvSpPr>
              <a:spLocks noChangeShapeType="1"/>
            </p:cNvSpPr>
            <p:nvPr/>
          </p:nvSpPr>
          <p:spPr bwMode="auto">
            <a:xfrm flipV="1">
              <a:off x="539552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111"/>
            <p:cNvSpPr>
              <a:spLocks noChangeShapeType="1"/>
            </p:cNvSpPr>
            <p:nvPr/>
          </p:nvSpPr>
          <p:spPr bwMode="auto">
            <a:xfrm>
              <a:off x="539552" y="3392262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Line 112"/>
            <p:cNvSpPr>
              <a:spLocks noChangeShapeType="1"/>
            </p:cNvSpPr>
            <p:nvPr/>
          </p:nvSpPr>
          <p:spPr bwMode="auto">
            <a:xfrm flipV="1">
              <a:off x="539552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Line 113"/>
            <p:cNvSpPr>
              <a:spLocks noChangeShapeType="1"/>
            </p:cNvSpPr>
            <p:nvPr/>
          </p:nvSpPr>
          <p:spPr bwMode="auto">
            <a:xfrm>
              <a:off x="539552" y="2204864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Line 114"/>
            <p:cNvSpPr>
              <a:spLocks noChangeShapeType="1"/>
            </p:cNvSpPr>
            <p:nvPr/>
          </p:nvSpPr>
          <p:spPr bwMode="auto">
            <a:xfrm>
              <a:off x="539552" y="3392262"/>
              <a:ext cx="16590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115"/>
            <p:cNvSpPr>
              <a:spLocks noChangeShapeType="1"/>
            </p:cNvSpPr>
            <p:nvPr/>
          </p:nvSpPr>
          <p:spPr bwMode="auto">
            <a:xfrm flipV="1">
              <a:off x="2198641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Line 116"/>
            <p:cNvSpPr>
              <a:spLocks noChangeShapeType="1"/>
            </p:cNvSpPr>
            <p:nvPr/>
          </p:nvSpPr>
          <p:spPr bwMode="auto">
            <a:xfrm flipV="1">
              <a:off x="539552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Rectangle 117"/>
            <p:cNvSpPr>
              <a:spLocks noChangeArrowheads="1"/>
            </p:cNvSpPr>
            <p:nvPr/>
          </p:nvSpPr>
          <p:spPr bwMode="auto">
            <a:xfrm>
              <a:off x="2255851" y="2204864"/>
              <a:ext cx="1380045" cy="1187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Rectangle 118"/>
            <p:cNvSpPr>
              <a:spLocks noChangeArrowheads="1"/>
            </p:cNvSpPr>
            <p:nvPr/>
          </p:nvSpPr>
          <p:spPr bwMode="auto">
            <a:xfrm>
              <a:off x="2255851" y="2204864"/>
              <a:ext cx="1380045" cy="118739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0" name="Picture 1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851" y="2204864"/>
              <a:ext cx="1380045" cy="118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Line 120"/>
            <p:cNvSpPr>
              <a:spLocks noChangeShapeType="1"/>
            </p:cNvSpPr>
            <p:nvPr/>
          </p:nvSpPr>
          <p:spPr bwMode="auto">
            <a:xfrm>
              <a:off x="2255851" y="2941588"/>
              <a:ext cx="1380045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Line 121"/>
            <p:cNvSpPr>
              <a:spLocks noChangeShapeType="1"/>
            </p:cNvSpPr>
            <p:nvPr/>
          </p:nvSpPr>
          <p:spPr bwMode="auto">
            <a:xfrm flipV="1">
              <a:off x="2942371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Line 122"/>
            <p:cNvSpPr>
              <a:spLocks noChangeShapeType="1"/>
            </p:cNvSpPr>
            <p:nvPr/>
          </p:nvSpPr>
          <p:spPr bwMode="auto">
            <a:xfrm>
              <a:off x="2255851" y="2204864"/>
              <a:ext cx="1380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123"/>
            <p:cNvSpPr>
              <a:spLocks noChangeShapeType="1"/>
            </p:cNvSpPr>
            <p:nvPr/>
          </p:nvSpPr>
          <p:spPr bwMode="auto">
            <a:xfrm>
              <a:off x="2255851" y="3392262"/>
              <a:ext cx="1380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Line 124"/>
            <p:cNvSpPr>
              <a:spLocks noChangeShapeType="1"/>
            </p:cNvSpPr>
            <p:nvPr/>
          </p:nvSpPr>
          <p:spPr bwMode="auto">
            <a:xfrm flipV="1">
              <a:off x="3635896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Line 125"/>
            <p:cNvSpPr>
              <a:spLocks noChangeShapeType="1"/>
            </p:cNvSpPr>
            <p:nvPr/>
          </p:nvSpPr>
          <p:spPr bwMode="auto">
            <a:xfrm flipV="1">
              <a:off x="2255851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Line 126"/>
            <p:cNvSpPr>
              <a:spLocks noChangeShapeType="1"/>
            </p:cNvSpPr>
            <p:nvPr/>
          </p:nvSpPr>
          <p:spPr bwMode="auto">
            <a:xfrm>
              <a:off x="2255851" y="3392262"/>
              <a:ext cx="1380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Line 127"/>
            <p:cNvSpPr>
              <a:spLocks noChangeShapeType="1"/>
            </p:cNvSpPr>
            <p:nvPr/>
          </p:nvSpPr>
          <p:spPr bwMode="auto">
            <a:xfrm flipV="1">
              <a:off x="2255851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Line 128"/>
            <p:cNvSpPr>
              <a:spLocks noChangeShapeType="1"/>
            </p:cNvSpPr>
            <p:nvPr/>
          </p:nvSpPr>
          <p:spPr bwMode="auto">
            <a:xfrm>
              <a:off x="2255851" y="2204864"/>
              <a:ext cx="1380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Line 129"/>
            <p:cNvSpPr>
              <a:spLocks noChangeShapeType="1"/>
            </p:cNvSpPr>
            <p:nvPr/>
          </p:nvSpPr>
          <p:spPr bwMode="auto">
            <a:xfrm>
              <a:off x="2255851" y="3392262"/>
              <a:ext cx="1380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Line 130"/>
            <p:cNvSpPr>
              <a:spLocks noChangeShapeType="1"/>
            </p:cNvSpPr>
            <p:nvPr/>
          </p:nvSpPr>
          <p:spPr bwMode="auto">
            <a:xfrm flipV="1">
              <a:off x="3635896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Line 131"/>
            <p:cNvSpPr>
              <a:spLocks noChangeShapeType="1"/>
            </p:cNvSpPr>
            <p:nvPr/>
          </p:nvSpPr>
          <p:spPr bwMode="auto">
            <a:xfrm flipV="1">
              <a:off x="2255851" y="2204864"/>
              <a:ext cx="0" cy="1187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Rectangle 132"/>
            <p:cNvSpPr>
              <a:spLocks noChangeArrowheads="1"/>
            </p:cNvSpPr>
            <p:nvPr/>
          </p:nvSpPr>
          <p:spPr bwMode="auto">
            <a:xfrm>
              <a:off x="2469513" y="3471656"/>
              <a:ext cx="279045" cy="1315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Rectangle 133"/>
            <p:cNvSpPr>
              <a:spLocks noChangeArrowheads="1"/>
            </p:cNvSpPr>
            <p:nvPr/>
          </p:nvSpPr>
          <p:spPr bwMode="auto">
            <a:xfrm>
              <a:off x="2469513" y="3471656"/>
              <a:ext cx="279045" cy="13158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5" name="Picture 1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513" y="3471656"/>
              <a:ext cx="279045" cy="131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" name="Line 135"/>
            <p:cNvSpPr>
              <a:spLocks noChangeShapeType="1"/>
            </p:cNvSpPr>
            <p:nvPr/>
          </p:nvSpPr>
          <p:spPr bwMode="auto">
            <a:xfrm>
              <a:off x="2469513" y="3471656"/>
              <a:ext cx="279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Line 136"/>
            <p:cNvSpPr>
              <a:spLocks noChangeShapeType="1"/>
            </p:cNvSpPr>
            <p:nvPr/>
          </p:nvSpPr>
          <p:spPr bwMode="auto">
            <a:xfrm>
              <a:off x="2469513" y="4787485"/>
              <a:ext cx="279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Line 137"/>
            <p:cNvSpPr>
              <a:spLocks noChangeShapeType="1"/>
            </p:cNvSpPr>
            <p:nvPr/>
          </p:nvSpPr>
          <p:spPr bwMode="auto">
            <a:xfrm flipV="1">
              <a:off x="2748558" y="3471656"/>
              <a:ext cx="0" cy="1315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Line 138"/>
            <p:cNvSpPr>
              <a:spLocks noChangeShapeType="1"/>
            </p:cNvSpPr>
            <p:nvPr/>
          </p:nvSpPr>
          <p:spPr bwMode="auto">
            <a:xfrm flipV="1">
              <a:off x="2469513" y="3471656"/>
              <a:ext cx="0" cy="1315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Line 139"/>
            <p:cNvSpPr>
              <a:spLocks noChangeShapeType="1"/>
            </p:cNvSpPr>
            <p:nvPr/>
          </p:nvSpPr>
          <p:spPr bwMode="auto">
            <a:xfrm>
              <a:off x="2469513" y="4787485"/>
              <a:ext cx="279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Line 140"/>
            <p:cNvSpPr>
              <a:spLocks noChangeShapeType="1"/>
            </p:cNvSpPr>
            <p:nvPr/>
          </p:nvSpPr>
          <p:spPr bwMode="auto">
            <a:xfrm flipV="1">
              <a:off x="2469513" y="3471656"/>
              <a:ext cx="0" cy="1315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Line 141"/>
            <p:cNvSpPr>
              <a:spLocks noChangeShapeType="1"/>
            </p:cNvSpPr>
            <p:nvPr/>
          </p:nvSpPr>
          <p:spPr bwMode="auto">
            <a:xfrm>
              <a:off x="2469513" y="4773475"/>
              <a:ext cx="81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Line 142"/>
            <p:cNvSpPr>
              <a:spLocks noChangeShapeType="1"/>
            </p:cNvSpPr>
            <p:nvPr/>
          </p:nvSpPr>
          <p:spPr bwMode="auto">
            <a:xfrm flipH="1">
              <a:off x="2734547" y="4773475"/>
              <a:ext cx="140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Rectangle 143"/>
            <p:cNvSpPr>
              <a:spLocks noChangeArrowheads="1"/>
            </p:cNvSpPr>
            <p:nvPr/>
          </p:nvSpPr>
          <p:spPr bwMode="auto">
            <a:xfrm>
              <a:off x="2357917" y="4716264"/>
              <a:ext cx="78226" cy="12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Line 144"/>
            <p:cNvSpPr>
              <a:spLocks noChangeShapeType="1"/>
            </p:cNvSpPr>
            <p:nvPr/>
          </p:nvSpPr>
          <p:spPr bwMode="auto">
            <a:xfrm>
              <a:off x="2469513" y="4580829"/>
              <a:ext cx="81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Line 145"/>
            <p:cNvSpPr>
              <a:spLocks noChangeShapeType="1"/>
            </p:cNvSpPr>
            <p:nvPr/>
          </p:nvSpPr>
          <p:spPr bwMode="auto">
            <a:xfrm flipH="1">
              <a:off x="2734547" y="4580829"/>
              <a:ext cx="140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146"/>
            <p:cNvSpPr>
              <a:spLocks noChangeArrowheads="1"/>
            </p:cNvSpPr>
            <p:nvPr/>
          </p:nvSpPr>
          <p:spPr bwMode="auto">
            <a:xfrm>
              <a:off x="2357917" y="4523619"/>
              <a:ext cx="78226" cy="12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Line 147"/>
            <p:cNvSpPr>
              <a:spLocks noChangeShapeType="1"/>
            </p:cNvSpPr>
            <p:nvPr/>
          </p:nvSpPr>
          <p:spPr bwMode="auto">
            <a:xfrm>
              <a:off x="2469513" y="4387015"/>
              <a:ext cx="81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Line 148"/>
            <p:cNvSpPr>
              <a:spLocks noChangeShapeType="1"/>
            </p:cNvSpPr>
            <p:nvPr/>
          </p:nvSpPr>
          <p:spPr bwMode="auto">
            <a:xfrm flipH="1">
              <a:off x="2734547" y="4387015"/>
              <a:ext cx="140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149"/>
            <p:cNvSpPr>
              <a:spLocks noChangeArrowheads="1"/>
            </p:cNvSpPr>
            <p:nvPr/>
          </p:nvSpPr>
          <p:spPr bwMode="auto">
            <a:xfrm>
              <a:off x="2357917" y="4329806"/>
              <a:ext cx="78226" cy="12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1" name="Line 150"/>
            <p:cNvSpPr>
              <a:spLocks noChangeShapeType="1"/>
            </p:cNvSpPr>
            <p:nvPr/>
          </p:nvSpPr>
          <p:spPr bwMode="auto">
            <a:xfrm>
              <a:off x="2469513" y="4194370"/>
              <a:ext cx="81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Line 151"/>
            <p:cNvSpPr>
              <a:spLocks noChangeShapeType="1"/>
            </p:cNvSpPr>
            <p:nvPr/>
          </p:nvSpPr>
          <p:spPr bwMode="auto">
            <a:xfrm flipH="1">
              <a:off x="2734547" y="4194370"/>
              <a:ext cx="140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152"/>
            <p:cNvSpPr>
              <a:spLocks noChangeArrowheads="1"/>
            </p:cNvSpPr>
            <p:nvPr/>
          </p:nvSpPr>
          <p:spPr bwMode="auto">
            <a:xfrm>
              <a:off x="2357917" y="4137159"/>
              <a:ext cx="78226" cy="12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Line 153"/>
            <p:cNvSpPr>
              <a:spLocks noChangeShapeType="1"/>
            </p:cNvSpPr>
            <p:nvPr/>
          </p:nvSpPr>
          <p:spPr bwMode="auto">
            <a:xfrm>
              <a:off x="2469513" y="3993551"/>
              <a:ext cx="81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Line 154"/>
            <p:cNvSpPr>
              <a:spLocks noChangeShapeType="1"/>
            </p:cNvSpPr>
            <p:nvPr/>
          </p:nvSpPr>
          <p:spPr bwMode="auto">
            <a:xfrm flipH="1">
              <a:off x="2734547" y="3993551"/>
              <a:ext cx="140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55"/>
            <p:cNvSpPr>
              <a:spLocks noChangeArrowheads="1"/>
            </p:cNvSpPr>
            <p:nvPr/>
          </p:nvSpPr>
          <p:spPr bwMode="auto">
            <a:xfrm>
              <a:off x="2357917" y="3936341"/>
              <a:ext cx="78226" cy="12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Line 156"/>
            <p:cNvSpPr>
              <a:spLocks noChangeShapeType="1"/>
            </p:cNvSpPr>
            <p:nvPr/>
          </p:nvSpPr>
          <p:spPr bwMode="auto">
            <a:xfrm>
              <a:off x="2469513" y="3800905"/>
              <a:ext cx="81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Line 157"/>
            <p:cNvSpPr>
              <a:spLocks noChangeShapeType="1"/>
            </p:cNvSpPr>
            <p:nvPr/>
          </p:nvSpPr>
          <p:spPr bwMode="auto">
            <a:xfrm flipH="1">
              <a:off x="2734547" y="3800905"/>
              <a:ext cx="140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Rectangle 158"/>
            <p:cNvSpPr>
              <a:spLocks noChangeArrowheads="1"/>
            </p:cNvSpPr>
            <p:nvPr/>
          </p:nvSpPr>
          <p:spPr bwMode="auto">
            <a:xfrm>
              <a:off x="2314718" y="3742527"/>
              <a:ext cx="121425" cy="12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Line 159"/>
            <p:cNvSpPr>
              <a:spLocks noChangeShapeType="1"/>
            </p:cNvSpPr>
            <p:nvPr/>
          </p:nvSpPr>
          <p:spPr bwMode="auto">
            <a:xfrm>
              <a:off x="2469513" y="3607092"/>
              <a:ext cx="81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Line 160"/>
            <p:cNvSpPr>
              <a:spLocks noChangeShapeType="1"/>
            </p:cNvSpPr>
            <p:nvPr/>
          </p:nvSpPr>
          <p:spPr bwMode="auto">
            <a:xfrm flipH="1">
              <a:off x="2734547" y="3607092"/>
              <a:ext cx="140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Rectangle 161"/>
            <p:cNvSpPr>
              <a:spLocks noChangeArrowheads="1"/>
            </p:cNvSpPr>
            <p:nvPr/>
          </p:nvSpPr>
          <p:spPr bwMode="auto">
            <a:xfrm>
              <a:off x="2314718" y="3549882"/>
              <a:ext cx="121425" cy="12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Line 162"/>
            <p:cNvSpPr>
              <a:spLocks noChangeShapeType="1"/>
            </p:cNvSpPr>
            <p:nvPr/>
          </p:nvSpPr>
          <p:spPr bwMode="auto">
            <a:xfrm>
              <a:off x="2469513" y="3471656"/>
              <a:ext cx="279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Line 163"/>
            <p:cNvSpPr>
              <a:spLocks noChangeShapeType="1"/>
            </p:cNvSpPr>
            <p:nvPr/>
          </p:nvSpPr>
          <p:spPr bwMode="auto">
            <a:xfrm>
              <a:off x="2469513" y="4787485"/>
              <a:ext cx="279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Line 164"/>
            <p:cNvSpPr>
              <a:spLocks noChangeShapeType="1"/>
            </p:cNvSpPr>
            <p:nvPr/>
          </p:nvSpPr>
          <p:spPr bwMode="auto">
            <a:xfrm flipV="1">
              <a:off x="2748558" y="3471656"/>
              <a:ext cx="0" cy="1315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251520" y="1500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Preparing the data for DCM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281" name="TextBox 6280"/>
          <p:cNvSpPr txBox="1"/>
          <p:nvPr/>
        </p:nvSpPr>
        <p:spPr>
          <a:xfrm>
            <a:off x="2195736" y="980728"/>
            <a:ext cx="467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</a:rPr>
              <a:t>We generally start with SPM results and choose our regions of interest (ROIs)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4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9110" y="3968914"/>
            <a:ext cx="1978049" cy="197804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38" y="44624"/>
            <a:ext cx="256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ROI Options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39" y="104026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A sphere with given radius</a:t>
            </a:r>
            <a:endParaRPr lang="en-GB" dirty="0"/>
          </a:p>
        </p:txBody>
      </p:sp>
      <p:pic>
        <p:nvPicPr>
          <p:cNvPr id="5" name="Picture 167" descr="glossy spher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21459" r="34071" b="35625"/>
          <a:stretch/>
        </p:blipFill>
        <p:spPr bwMode="auto">
          <a:xfrm>
            <a:off x="308847" y="1644902"/>
            <a:ext cx="751973" cy="7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9110" y="1853985"/>
            <a:ext cx="314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Positioned at the group peak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852936"/>
            <a:ext cx="314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Allowed to vary for each subject, within a radius of the group peak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37801" y="237711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</a:t>
            </a:r>
            <a:endParaRPr lang="en-GB" dirty="0"/>
          </a:p>
        </p:txBody>
      </p:sp>
      <p:pic>
        <p:nvPicPr>
          <p:cNvPr id="9" name="Picture 167" descr="glossy spher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21459" r="34071" b="35625"/>
          <a:stretch/>
        </p:blipFill>
        <p:spPr bwMode="auto">
          <a:xfrm>
            <a:off x="308846" y="2907958"/>
            <a:ext cx="751973" cy="7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441925" y="4280623"/>
            <a:ext cx="1361025" cy="1361025"/>
          </a:xfrm>
          <a:prstGeom prst="ellipse">
            <a:avLst/>
          </a:prstGeom>
          <a:noFill/>
          <a:ln>
            <a:solidFill>
              <a:srgbClr val="FF7575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23226" y="4129851"/>
            <a:ext cx="552067" cy="55206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24128" y="104026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An anatomical mask</a:t>
            </a:r>
            <a:endParaRPr lang="en-GB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/>
          <a:srcRect l="48494" t="15363" r="3316" b="57530"/>
          <a:stretch/>
        </p:blipFill>
        <p:spPr>
          <a:xfrm>
            <a:off x="5148064" y="1626104"/>
            <a:ext cx="3575294" cy="20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10" grpId="0" animBg="1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889" y="15007"/>
            <a:ext cx="307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Pre-processing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Regress out nuisance effects (anything not specified in the ‘effects of interest f-contrast’)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Remove confounds such as low frequency drift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Summarise the ROI by performing PCA and retaining the first component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220072" y="2348880"/>
            <a:ext cx="2842125" cy="2685247"/>
            <a:chOff x="899592" y="3984113"/>
            <a:chExt cx="2842125" cy="2685247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297673" y="4120868"/>
              <a:ext cx="1805158" cy="1807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297673" y="4120868"/>
              <a:ext cx="1805158" cy="180718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1297673" y="4120868"/>
              <a:ext cx="1805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297673" y="5928052"/>
              <a:ext cx="1805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3102831" y="4120868"/>
              <a:ext cx="0" cy="1807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1297673" y="4120868"/>
              <a:ext cx="0" cy="1807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297673" y="5928052"/>
              <a:ext cx="1805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1297673" y="4120868"/>
              <a:ext cx="0" cy="1807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1607649" y="5908804"/>
              <a:ext cx="0" cy="192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1607649" y="4120868"/>
              <a:ext cx="0" cy="18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551935" y="5946286"/>
              <a:ext cx="142833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1917626" y="5908804"/>
              <a:ext cx="0" cy="192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1917626" y="4120868"/>
              <a:ext cx="0" cy="18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861912" y="5946286"/>
              <a:ext cx="142833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V="1">
              <a:off x="2228616" y="5908804"/>
              <a:ext cx="0" cy="192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228616" y="4120868"/>
              <a:ext cx="0" cy="18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2171888" y="5946286"/>
              <a:ext cx="142833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600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2538593" y="5908804"/>
              <a:ext cx="0" cy="192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2538593" y="4120868"/>
              <a:ext cx="0" cy="18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2482878" y="5946286"/>
              <a:ext cx="142833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800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2854647" y="5908804"/>
              <a:ext cx="0" cy="192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2854647" y="4120868"/>
              <a:ext cx="0" cy="18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780698" y="5946286"/>
              <a:ext cx="180313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1297673" y="5921974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3084597" y="5921974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1216633" y="5872337"/>
              <a:ext cx="87118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-4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1297673" y="5698101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>
              <a:off x="3084597" y="5698101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1216633" y="5648465"/>
              <a:ext cx="87118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1297673" y="5468152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H="1">
              <a:off x="3084597" y="5468152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1216633" y="5418515"/>
              <a:ext cx="87118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-2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1297673" y="5244279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H="1">
              <a:off x="3084597" y="5244279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1216633" y="5194643"/>
              <a:ext cx="87118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1297673" y="5021420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>
              <a:off x="3084597" y="5021420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1241958" y="4971784"/>
              <a:ext cx="67871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1297673" y="4791471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H="1">
              <a:off x="3084597" y="4791471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1241958" y="4741834"/>
              <a:ext cx="67871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>
              <a:off x="1297673" y="4567598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H="1">
              <a:off x="3084597" y="4567598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>
              <a:off x="1241958" y="4517962"/>
              <a:ext cx="67871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1297673" y="4344739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 flipH="1">
              <a:off x="3084597" y="4344739"/>
              <a:ext cx="182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1241958" y="4294090"/>
              <a:ext cx="67871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>
              <a:off x="1297673" y="4120868"/>
              <a:ext cx="1805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>
              <a:off x="1297673" y="5928052"/>
              <a:ext cx="18051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 flipV="1">
              <a:off x="3102831" y="4120868"/>
              <a:ext cx="0" cy="1807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 flipV="1">
              <a:off x="1297673" y="4120868"/>
              <a:ext cx="0" cy="1807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1297673" y="4126946"/>
              <a:ext cx="297821" cy="1682586"/>
            </a:xfrm>
            <a:custGeom>
              <a:avLst/>
              <a:gdLst>
                <a:gd name="T0" fmla="*/ 0 w 294"/>
                <a:gd name="T1" fmla="*/ 993 h 1661"/>
                <a:gd name="T2" fmla="*/ 6 w 294"/>
                <a:gd name="T3" fmla="*/ 981 h 1661"/>
                <a:gd name="T4" fmla="*/ 12 w 294"/>
                <a:gd name="T5" fmla="*/ 993 h 1661"/>
                <a:gd name="T6" fmla="*/ 18 w 294"/>
                <a:gd name="T7" fmla="*/ 1085 h 1661"/>
                <a:gd name="T8" fmla="*/ 24 w 294"/>
                <a:gd name="T9" fmla="*/ 1251 h 1661"/>
                <a:gd name="T10" fmla="*/ 30 w 294"/>
                <a:gd name="T11" fmla="*/ 1293 h 1661"/>
                <a:gd name="T12" fmla="*/ 30 w 294"/>
                <a:gd name="T13" fmla="*/ 1134 h 1661"/>
                <a:gd name="T14" fmla="*/ 36 w 294"/>
                <a:gd name="T15" fmla="*/ 1183 h 1661"/>
                <a:gd name="T16" fmla="*/ 43 w 294"/>
                <a:gd name="T17" fmla="*/ 981 h 1661"/>
                <a:gd name="T18" fmla="*/ 49 w 294"/>
                <a:gd name="T19" fmla="*/ 1281 h 1661"/>
                <a:gd name="T20" fmla="*/ 55 w 294"/>
                <a:gd name="T21" fmla="*/ 926 h 1661"/>
                <a:gd name="T22" fmla="*/ 55 w 294"/>
                <a:gd name="T23" fmla="*/ 503 h 1661"/>
                <a:gd name="T24" fmla="*/ 61 w 294"/>
                <a:gd name="T25" fmla="*/ 245 h 1661"/>
                <a:gd name="T26" fmla="*/ 67 w 294"/>
                <a:gd name="T27" fmla="*/ 202 h 1661"/>
                <a:gd name="T28" fmla="*/ 73 w 294"/>
                <a:gd name="T29" fmla="*/ 208 h 1661"/>
                <a:gd name="T30" fmla="*/ 79 w 294"/>
                <a:gd name="T31" fmla="*/ 110 h 1661"/>
                <a:gd name="T32" fmla="*/ 79 w 294"/>
                <a:gd name="T33" fmla="*/ 300 h 1661"/>
                <a:gd name="T34" fmla="*/ 85 w 294"/>
                <a:gd name="T35" fmla="*/ 441 h 1661"/>
                <a:gd name="T36" fmla="*/ 92 w 294"/>
                <a:gd name="T37" fmla="*/ 552 h 1661"/>
                <a:gd name="T38" fmla="*/ 98 w 294"/>
                <a:gd name="T39" fmla="*/ 613 h 1661"/>
                <a:gd name="T40" fmla="*/ 104 w 294"/>
                <a:gd name="T41" fmla="*/ 441 h 1661"/>
                <a:gd name="T42" fmla="*/ 104 w 294"/>
                <a:gd name="T43" fmla="*/ 852 h 1661"/>
                <a:gd name="T44" fmla="*/ 110 w 294"/>
                <a:gd name="T45" fmla="*/ 1392 h 1661"/>
                <a:gd name="T46" fmla="*/ 116 w 294"/>
                <a:gd name="T47" fmla="*/ 1447 h 1661"/>
                <a:gd name="T48" fmla="*/ 122 w 294"/>
                <a:gd name="T49" fmla="*/ 1318 h 1661"/>
                <a:gd name="T50" fmla="*/ 128 w 294"/>
                <a:gd name="T51" fmla="*/ 1661 h 1661"/>
                <a:gd name="T52" fmla="*/ 134 w 294"/>
                <a:gd name="T53" fmla="*/ 1214 h 1661"/>
                <a:gd name="T54" fmla="*/ 134 w 294"/>
                <a:gd name="T55" fmla="*/ 1336 h 1661"/>
                <a:gd name="T56" fmla="*/ 141 w 294"/>
                <a:gd name="T57" fmla="*/ 1410 h 1661"/>
                <a:gd name="T58" fmla="*/ 147 w 294"/>
                <a:gd name="T59" fmla="*/ 1600 h 1661"/>
                <a:gd name="T60" fmla="*/ 153 w 294"/>
                <a:gd name="T61" fmla="*/ 1520 h 1661"/>
                <a:gd name="T62" fmla="*/ 159 w 294"/>
                <a:gd name="T63" fmla="*/ 1110 h 1661"/>
                <a:gd name="T64" fmla="*/ 159 w 294"/>
                <a:gd name="T65" fmla="*/ 607 h 1661"/>
                <a:gd name="T66" fmla="*/ 165 w 294"/>
                <a:gd name="T67" fmla="*/ 527 h 1661"/>
                <a:gd name="T68" fmla="*/ 171 w 294"/>
                <a:gd name="T69" fmla="*/ 294 h 1661"/>
                <a:gd name="T70" fmla="*/ 177 w 294"/>
                <a:gd name="T71" fmla="*/ 282 h 1661"/>
                <a:gd name="T72" fmla="*/ 183 w 294"/>
                <a:gd name="T73" fmla="*/ 533 h 1661"/>
                <a:gd name="T74" fmla="*/ 183 w 294"/>
                <a:gd name="T75" fmla="*/ 466 h 1661"/>
                <a:gd name="T76" fmla="*/ 190 w 294"/>
                <a:gd name="T77" fmla="*/ 460 h 1661"/>
                <a:gd name="T78" fmla="*/ 196 w 294"/>
                <a:gd name="T79" fmla="*/ 202 h 1661"/>
                <a:gd name="T80" fmla="*/ 202 w 294"/>
                <a:gd name="T81" fmla="*/ 533 h 1661"/>
                <a:gd name="T82" fmla="*/ 208 w 294"/>
                <a:gd name="T83" fmla="*/ 736 h 1661"/>
                <a:gd name="T84" fmla="*/ 208 w 294"/>
                <a:gd name="T85" fmla="*/ 1067 h 1661"/>
                <a:gd name="T86" fmla="*/ 214 w 294"/>
                <a:gd name="T87" fmla="*/ 1214 h 1661"/>
                <a:gd name="T88" fmla="*/ 220 w 294"/>
                <a:gd name="T89" fmla="*/ 1343 h 1661"/>
                <a:gd name="T90" fmla="*/ 226 w 294"/>
                <a:gd name="T91" fmla="*/ 1533 h 1661"/>
                <a:gd name="T92" fmla="*/ 232 w 294"/>
                <a:gd name="T93" fmla="*/ 1428 h 1661"/>
                <a:gd name="T94" fmla="*/ 232 w 294"/>
                <a:gd name="T95" fmla="*/ 1232 h 1661"/>
                <a:gd name="T96" fmla="*/ 239 w 294"/>
                <a:gd name="T97" fmla="*/ 1514 h 1661"/>
                <a:gd name="T98" fmla="*/ 245 w 294"/>
                <a:gd name="T99" fmla="*/ 1624 h 1661"/>
                <a:gd name="T100" fmla="*/ 251 w 294"/>
                <a:gd name="T101" fmla="*/ 1073 h 1661"/>
                <a:gd name="T102" fmla="*/ 257 w 294"/>
                <a:gd name="T103" fmla="*/ 588 h 1661"/>
                <a:gd name="T104" fmla="*/ 263 w 294"/>
                <a:gd name="T105" fmla="*/ 539 h 1661"/>
                <a:gd name="T106" fmla="*/ 263 w 294"/>
                <a:gd name="T107" fmla="*/ 325 h 1661"/>
                <a:gd name="T108" fmla="*/ 269 w 294"/>
                <a:gd name="T109" fmla="*/ 239 h 1661"/>
                <a:gd name="T110" fmla="*/ 275 w 294"/>
                <a:gd name="T111" fmla="*/ 435 h 1661"/>
                <a:gd name="T112" fmla="*/ 281 w 294"/>
                <a:gd name="T113" fmla="*/ 257 h 1661"/>
                <a:gd name="T114" fmla="*/ 288 w 294"/>
                <a:gd name="T115" fmla="*/ 337 h 1661"/>
                <a:gd name="T116" fmla="*/ 288 w 294"/>
                <a:gd name="T117" fmla="*/ 392 h 1661"/>
                <a:gd name="T118" fmla="*/ 294 w 294"/>
                <a:gd name="T119" fmla="*/ 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" h="1661">
                  <a:moveTo>
                    <a:pt x="0" y="993"/>
                  </a:moveTo>
                  <a:lnTo>
                    <a:pt x="6" y="981"/>
                  </a:lnTo>
                  <a:lnTo>
                    <a:pt x="12" y="993"/>
                  </a:lnTo>
                  <a:lnTo>
                    <a:pt x="18" y="1085"/>
                  </a:lnTo>
                  <a:lnTo>
                    <a:pt x="24" y="1251"/>
                  </a:lnTo>
                  <a:lnTo>
                    <a:pt x="30" y="1293"/>
                  </a:lnTo>
                  <a:lnTo>
                    <a:pt x="30" y="1134"/>
                  </a:lnTo>
                  <a:lnTo>
                    <a:pt x="36" y="1183"/>
                  </a:lnTo>
                  <a:lnTo>
                    <a:pt x="43" y="981"/>
                  </a:lnTo>
                  <a:lnTo>
                    <a:pt x="49" y="1281"/>
                  </a:lnTo>
                  <a:lnTo>
                    <a:pt x="55" y="926"/>
                  </a:lnTo>
                  <a:lnTo>
                    <a:pt x="55" y="503"/>
                  </a:lnTo>
                  <a:lnTo>
                    <a:pt x="61" y="245"/>
                  </a:lnTo>
                  <a:lnTo>
                    <a:pt x="67" y="202"/>
                  </a:lnTo>
                  <a:lnTo>
                    <a:pt x="73" y="208"/>
                  </a:lnTo>
                  <a:lnTo>
                    <a:pt x="79" y="110"/>
                  </a:lnTo>
                  <a:lnTo>
                    <a:pt x="79" y="300"/>
                  </a:lnTo>
                  <a:lnTo>
                    <a:pt x="85" y="441"/>
                  </a:lnTo>
                  <a:lnTo>
                    <a:pt x="92" y="552"/>
                  </a:lnTo>
                  <a:lnTo>
                    <a:pt x="98" y="613"/>
                  </a:lnTo>
                  <a:lnTo>
                    <a:pt x="104" y="441"/>
                  </a:lnTo>
                  <a:lnTo>
                    <a:pt x="104" y="852"/>
                  </a:lnTo>
                  <a:lnTo>
                    <a:pt x="110" y="1392"/>
                  </a:lnTo>
                  <a:lnTo>
                    <a:pt x="116" y="1447"/>
                  </a:lnTo>
                  <a:lnTo>
                    <a:pt x="122" y="1318"/>
                  </a:lnTo>
                  <a:lnTo>
                    <a:pt x="128" y="1661"/>
                  </a:lnTo>
                  <a:lnTo>
                    <a:pt x="134" y="1214"/>
                  </a:lnTo>
                  <a:lnTo>
                    <a:pt x="134" y="1336"/>
                  </a:lnTo>
                  <a:lnTo>
                    <a:pt x="141" y="1410"/>
                  </a:lnTo>
                  <a:lnTo>
                    <a:pt x="147" y="1600"/>
                  </a:lnTo>
                  <a:lnTo>
                    <a:pt x="153" y="1520"/>
                  </a:lnTo>
                  <a:lnTo>
                    <a:pt x="159" y="1110"/>
                  </a:lnTo>
                  <a:lnTo>
                    <a:pt x="159" y="607"/>
                  </a:lnTo>
                  <a:lnTo>
                    <a:pt x="165" y="527"/>
                  </a:lnTo>
                  <a:lnTo>
                    <a:pt x="171" y="294"/>
                  </a:lnTo>
                  <a:lnTo>
                    <a:pt x="177" y="282"/>
                  </a:lnTo>
                  <a:lnTo>
                    <a:pt x="183" y="533"/>
                  </a:lnTo>
                  <a:lnTo>
                    <a:pt x="183" y="466"/>
                  </a:lnTo>
                  <a:lnTo>
                    <a:pt x="190" y="460"/>
                  </a:lnTo>
                  <a:lnTo>
                    <a:pt x="196" y="202"/>
                  </a:lnTo>
                  <a:lnTo>
                    <a:pt x="202" y="533"/>
                  </a:lnTo>
                  <a:lnTo>
                    <a:pt x="208" y="736"/>
                  </a:lnTo>
                  <a:lnTo>
                    <a:pt x="208" y="1067"/>
                  </a:lnTo>
                  <a:lnTo>
                    <a:pt x="214" y="1214"/>
                  </a:lnTo>
                  <a:lnTo>
                    <a:pt x="220" y="1343"/>
                  </a:lnTo>
                  <a:lnTo>
                    <a:pt x="226" y="1533"/>
                  </a:lnTo>
                  <a:lnTo>
                    <a:pt x="232" y="1428"/>
                  </a:lnTo>
                  <a:lnTo>
                    <a:pt x="232" y="1232"/>
                  </a:lnTo>
                  <a:lnTo>
                    <a:pt x="239" y="1514"/>
                  </a:lnTo>
                  <a:lnTo>
                    <a:pt x="245" y="1624"/>
                  </a:lnTo>
                  <a:lnTo>
                    <a:pt x="251" y="1073"/>
                  </a:lnTo>
                  <a:lnTo>
                    <a:pt x="257" y="588"/>
                  </a:lnTo>
                  <a:lnTo>
                    <a:pt x="263" y="539"/>
                  </a:lnTo>
                  <a:lnTo>
                    <a:pt x="263" y="325"/>
                  </a:lnTo>
                  <a:lnTo>
                    <a:pt x="269" y="239"/>
                  </a:lnTo>
                  <a:lnTo>
                    <a:pt x="275" y="435"/>
                  </a:lnTo>
                  <a:lnTo>
                    <a:pt x="281" y="257"/>
                  </a:lnTo>
                  <a:lnTo>
                    <a:pt x="288" y="337"/>
                  </a:lnTo>
                  <a:lnTo>
                    <a:pt x="288" y="392"/>
                  </a:lnTo>
                  <a:lnTo>
                    <a:pt x="29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1595493" y="4126946"/>
              <a:ext cx="645279" cy="1801106"/>
            </a:xfrm>
            <a:custGeom>
              <a:avLst/>
              <a:gdLst>
                <a:gd name="T0" fmla="*/ 12 w 637"/>
                <a:gd name="T1" fmla="*/ 870 h 1778"/>
                <a:gd name="T2" fmla="*/ 24 w 637"/>
                <a:gd name="T3" fmla="*/ 1655 h 1778"/>
                <a:gd name="T4" fmla="*/ 43 w 637"/>
                <a:gd name="T5" fmla="*/ 1116 h 1778"/>
                <a:gd name="T6" fmla="*/ 55 w 637"/>
                <a:gd name="T7" fmla="*/ 1122 h 1778"/>
                <a:gd name="T8" fmla="*/ 73 w 637"/>
                <a:gd name="T9" fmla="*/ 729 h 1778"/>
                <a:gd name="T10" fmla="*/ 92 w 637"/>
                <a:gd name="T11" fmla="*/ 742 h 1778"/>
                <a:gd name="T12" fmla="*/ 104 w 637"/>
                <a:gd name="T13" fmla="*/ 362 h 1778"/>
                <a:gd name="T14" fmla="*/ 122 w 637"/>
                <a:gd name="T15" fmla="*/ 588 h 1778"/>
                <a:gd name="T16" fmla="*/ 135 w 637"/>
                <a:gd name="T17" fmla="*/ 766 h 1778"/>
                <a:gd name="T18" fmla="*/ 147 w 637"/>
                <a:gd name="T19" fmla="*/ 723 h 1778"/>
                <a:gd name="T20" fmla="*/ 165 w 637"/>
                <a:gd name="T21" fmla="*/ 1146 h 1778"/>
                <a:gd name="T22" fmla="*/ 177 w 637"/>
                <a:gd name="T23" fmla="*/ 1312 h 1778"/>
                <a:gd name="T24" fmla="*/ 196 w 637"/>
                <a:gd name="T25" fmla="*/ 1202 h 1778"/>
                <a:gd name="T26" fmla="*/ 208 w 637"/>
                <a:gd name="T27" fmla="*/ 889 h 1778"/>
                <a:gd name="T28" fmla="*/ 226 w 637"/>
                <a:gd name="T29" fmla="*/ 6 h 1778"/>
                <a:gd name="T30" fmla="*/ 239 w 637"/>
                <a:gd name="T31" fmla="*/ 405 h 1778"/>
                <a:gd name="T32" fmla="*/ 251 w 637"/>
                <a:gd name="T33" fmla="*/ 441 h 1778"/>
                <a:gd name="T34" fmla="*/ 269 w 637"/>
                <a:gd name="T35" fmla="*/ 1545 h 1778"/>
                <a:gd name="T36" fmla="*/ 282 w 637"/>
                <a:gd name="T37" fmla="*/ 1251 h 1778"/>
                <a:gd name="T38" fmla="*/ 300 w 637"/>
                <a:gd name="T39" fmla="*/ 1361 h 1778"/>
                <a:gd name="T40" fmla="*/ 312 w 637"/>
                <a:gd name="T41" fmla="*/ 650 h 1778"/>
                <a:gd name="T42" fmla="*/ 324 w 637"/>
                <a:gd name="T43" fmla="*/ 484 h 1778"/>
                <a:gd name="T44" fmla="*/ 343 w 637"/>
                <a:gd name="T45" fmla="*/ 533 h 1778"/>
                <a:gd name="T46" fmla="*/ 355 w 637"/>
                <a:gd name="T47" fmla="*/ 625 h 1778"/>
                <a:gd name="T48" fmla="*/ 373 w 637"/>
                <a:gd name="T49" fmla="*/ 1208 h 1778"/>
                <a:gd name="T50" fmla="*/ 386 w 637"/>
                <a:gd name="T51" fmla="*/ 1471 h 1778"/>
                <a:gd name="T52" fmla="*/ 404 w 637"/>
                <a:gd name="T53" fmla="*/ 1079 h 1778"/>
                <a:gd name="T54" fmla="*/ 416 w 637"/>
                <a:gd name="T55" fmla="*/ 398 h 1778"/>
                <a:gd name="T56" fmla="*/ 429 w 637"/>
                <a:gd name="T57" fmla="*/ 356 h 1778"/>
                <a:gd name="T58" fmla="*/ 447 w 637"/>
                <a:gd name="T59" fmla="*/ 43 h 1778"/>
                <a:gd name="T60" fmla="*/ 459 w 637"/>
                <a:gd name="T61" fmla="*/ 1281 h 1778"/>
                <a:gd name="T62" fmla="*/ 478 w 637"/>
                <a:gd name="T63" fmla="*/ 1674 h 1778"/>
                <a:gd name="T64" fmla="*/ 490 w 637"/>
                <a:gd name="T65" fmla="*/ 1631 h 1778"/>
                <a:gd name="T66" fmla="*/ 508 w 637"/>
                <a:gd name="T67" fmla="*/ 1042 h 1778"/>
                <a:gd name="T68" fmla="*/ 520 w 637"/>
                <a:gd name="T69" fmla="*/ 343 h 1778"/>
                <a:gd name="T70" fmla="*/ 533 w 637"/>
                <a:gd name="T71" fmla="*/ 607 h 1778"/>
                <a:gd name="T72" fmla="*/ 551 w 637"/>
                <a:gd name="T73" fmla="*/ 601 h 1778"/>
                <a:gd name="T74" fmla="*/ 563 w 637"/>
                <a:gd name="T75" fmla="*/ 484 h 1778"/>
                <a:gd name="T76" fmla="*/ 582 w 637"/>
                <a:gd name="T77" fmla="*/ 907 h 1778"/>
                <a:gd name="T78" fmla="*/ 594 w 637"/>
                <a:gd name="T79" fmla="*/ 1018 h 1778"/>
                <a:gd name="T80" fmla="*/ 612 w 637"/>
                <a:gd name="T81" fmla="*/ 1110 h 1778"/>
                <a:gd name="T82" fmla="*/ 625 w 637"/>
                <a:gd name="T83" fmla="*/ 1146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7" h="1778">
                  <a:moveTo>
                    <a:pt x="0" y="0"/>
                  </a:moveTo>
                  <a:lnTo>
                    <a:pt x="6" y="190"/>
                  </a:lnTo>
                  <a:lnTo>
                    <a:pt x="12" y="870"/>
                  </a:lnTo>
                  <a:lnTo>
                    <a:pt x="18" y="1514"/>
                  </a:lnTo>
                  <a:lnTo>
                    <a:pt x="18" y="1361"/>
                  </a:lnTo>
                  <a:lnTo>
                    <a:pt x="24" y="1655"/>
                  </a:lnTo>
                  <a:lnTo>
                    <a:pt x="30" y="1508"/>
                  </a:lnTo>
                  <a:lnTo>
                    <a:pt x="36" y="1569"/>
                  </a:lnTo>
                  <a:lnTo>
                    <a:pt x="43" y="1116"/>
                  </a:lnTo>
                  <a:lnTo>
                    <a:pt x="43" y="1778"/>
                  </a:lnTo>
                  <a:lnTo>
                    <a:pt x="49" y="1667"/>
                  </a:lnTo>
                  <a:lnTo>
                    <a:pt x="55" y="1122"/>
                  </a:lnTo>
                  <a:lnTo>
                    <a:pt x="61" y="883"/>
                  </a:lnTo>
                  <a:lnTo>
                    <a:pt x="67" y="668"/>
                  </a:lnTo>
                  <a:lnTo>
                    <a:pt x="73" y="729"/>
                  </a:lnTo>
                  <a:lnTo>
                    <a:pt x="79" y="613"/>
                  </a:lnTo>
                  <a:lnTo>
                    <a:pt x="85" y="625"/>
                  </a:lnTo>
                  <a:lnTo>
                    <a:pt x="92" y="742"/>
                  </a:lnTo>
                  <a:lnTo>
                    <a:pt x="98" y="821"/>
                  </a:lnTo>
                  <a:lnTo>
                    <a:pt x="98" y="405"/>
                  </a:lnTo>
                  <a:lnTo>
                    <a:pt x="104" y="362"/>
                  </a:lnTo>
                  <a:lnTo>
                    <a:pt x="110" y="588"/>
                  </a:lnTo>
                  <a:lnTo>
                    <a:pt x="116" y="650"/>
                  </a:lnTo>
                  <a:lnTo>
                    <a:pt x="122" y="588"/>
                  </a:lnTo>
                  <a:lnTo>
                    <a:pt x="122" y="398"/>
                  </a:lnTo>
                  <a:lnTo>
                    <a:pt x="128" y="570"/>
                  </a:lnTo>
                  <a:lnTo>
                    <a:pt x="135" y="766"/>
                  </a:lnTo>
                  <a:lnTo>
                    <a:pt x="141" y="809"/>
                  </a:lnTo>
                  <a:lnTo>
                    <a:pt x="147" y="883"/>
                  </a:lnTo>
                  <a:lnTo>
                    <a:pt x="147" y="723"/>
                  </a:lnTo>
                  <a:lnTo>
                    <a:pt x="153" y="1336"/>
                  </a:lnTo>
                  <a:lnTo>
                    <a:pt x="159" y="1244"/>
                  </a:lnTo>
                  <a:lnTo>
                    <a:pt x="165" y="1146"/>
                  </a:lnTo>
                  <a:lnTo>
                    <a:pt x="171" y="1293"/>
                  </a:lnTo>
                  <a:lnTo>
                    <a:pt x="171" y="1490"/>
                  </a:lnTo>
                  <a:lnTo>
                    <a:pt x="177" y="1312"/>
                  </a:lnTo>
                  <a:lnTo>
                    <a:pt x="184" y="1300"/>
                  </a:lnTo>
                  <a:lnTo>
                    <a:pt x="190" y="1477"/>
                  </a:lnTo>
                  <a:lnTo>
                    <a:pt x="196" y="1202"/>
                  </a:lnTo>
                  <a:lnTo>
                    <a:pt x="196" y="1343"/>
                  </a:lnTo>
                  <a:lnTo>
                    <a:pt x="202" y="1159"/>
                  </a:lnTo>
                  <a:lnTo>
                    <a:pt x="208" y="889"/>
                  </a:lnTo>
                  <a:lnTo>
                    <a:pt x="214" y="607"/>
                  </a:lnTo>
                  <a:lnTo>
                    <a:pt x="220" y="294"/>
                  </a:lnTo>
                  <a:lnTo>
                    <a:pt x="226" y="6"/>
                  </a:lnTo>
                  <a:lnTo>
                    <a:pt x="226" y="178"/>
                  </a:lnTo>
                  <a:lnTo>
                    <a:pt x="233" y="306"/>
                  </a:lnTo>
                  <a:lnTo>
                    <a:pt x="239" y="405"/>
                  </a:lnTo>
                  <a:lnTo>
                    <a:pt x="245" y="270"/>
                  </a:lnTo>
                  <a:lnTo>
                    <a:pt x="251" y="331"/>
                  </a:lnTo>
                  <a:lnTo>
                    <a:pt x="251" y="441"/>
                  </a:lnTo>
                  <a:lnTo>
                    <a:pt x="257" y="460"/>
                  </a:lnTo>
                  <a:lnTo>
                    <a:pt x="263" y="1379"/>
                  </a:lnTo>
                  <a:lnTo>
                    <a:pt x="269" y="1545"/>
                  </a:lnTo>
                  <a:lnTo>
                    <a:pt x="275" y="1496"/>
                  </a:lnTo>
                  <a:lnTo>
                    <a:pt x="275" y="1588"/>
                  </a:lnTo>
                  <a:lnTo>
                    <a:pt x="282" y="1251"/>
                  </a:lnTo>
                  <a:lnTo>
                    <a:pt x="288" y="1490"/>
                  </a:lnTo>
                  <a:lnTo>
                    <a:pt x="294" y="1484"/>
                  </a:lnTo>
                  <a:lnTo>
                    <a:pt x="300" y="1361"/>
                  </a:lnTo>
                  <a:lnTo>
                    <a:pt x="300" y="1349"/>
                  </a:lnTo>
                  <a:lnTo>
                    <a:pt x="306" y="999"/>
                  </a:lnTo>
                  <a:lnTo>
                    <a:pt x="312" y="650"/>
                  </a:lnTo>
                  <a:lnTo>
                    <a:pt x="318" y="362"/>
                  </a:lnTo>
                  <a:lnTo>
                    <a:pt x="324" y="227"/>
                  </a:lnTo>
                  <a:lnTo>
                    <a:pt x="324" y="484"/>
                  </a:lnTo>
                  <a:lnTo>
                    <a:pt x="331" y="288"/>
                  </a:lnTo>
                  <a:lnTo>
                    <a:pt x="337" y="215"/>
                  </a:lnTo>
                  <a:lnTo>
                    <a:pt x="343" y="533"/>
                  </a:lnTo>
                  <a:lnTo>
                    <a:pt x="349" y="570"/>
                  </a:lnTo>
                  <a:lnTo>
                    <a:pt x="355" y="417"/>
                  </a:lnTo>
                  <a:lnTo>
                    <a:pt x="355" y="625"/>
                  </a:lnTo>
                  <a:lnTo>
                    <a:pt x="361" y="1459"/>
                  </a:lnTo>
                  <a:lnTo>
                    <a:pt x="367" y="1441"/>
                  </a:lnTo>
                  <a:lnTo>
                    <a:pt x="373" y="1208"/>
                  </a:lnTo>
                  <a:lnTo>
                    <a:pt x="380" y="1300"/>
                  </a:lnTo>
                  <a:lnTo>
                    <a:pt x="380" y="1557"/>
                  </a:lnTo>
                  <a:lnTo>
                    <a:pt x="386" y="1471"/>
                  </a:lnTo>
                  <a:lnTo>
                    <a:pt x="392" y="1257"/>
                  </a:lnTo>
                  <a:lnTo>
                    <a:pt x="398" y="1392"/>
                  </a:lnTo>
                  <a:lnTo>
                    <a:pt x="404" y="1079"/>
                  </a:lnTo>
                  <a:lnTo>
                    <a:pt x="404" y="1061"/>
                  </a:lnTo>
                  <a:lnTo>
                    <a:pt x="410" y="472"/>
                  </a:lnTo>
                  <a:lnTo>
                    <a:pt x="416" y="398"/>
                  </a:lnTo>
                  <a:lnTo>
                    <a:pt x="422" y="515"/>
                  </a:lnTo>
                  <a:lnTo>
                    <a:pt x="429" y="264"/>
                  </a:lnTo>
                  <a:lnTo>
                    <a:pt x="429" y="356"/>
                  </a:lnTo>
                  <a:lnTo>
                    <a:pt x="435" y="368"/>
                  </a:lnTo>
                  <a:lnTo>
                    <a:pt x="441" y="337"/>
                  </a:lnTo>
                  <a:lnTo>
                    <a:pt x="447" y="43"/>
                  </a:lnTo>
                  <a:lnTo>
                    <a:pt x="453" y="386"/>
                  </a:lnTo>
                  <a:lnTo>
                    <a:pt x="453" y="625"/>
                  </a:lnTo>
                  <a:lnTo>
                    <a:pt x="459" y="1281"/>
                  </a:lnTo>
                  <a:lnTo>
                    <a:pt x="465" y="1349"/>
                  </a:lnTo>
                  <a:lnTo>
                    <a:pt x="471" y="1471"/>
                  </a:lnTo>
                  <a:lnTo>
                    <a:pt x="478" y="1674"/>
                  </a:lnTo>
                  <a:lnTo>
                    <a:pt x="484" y="1324"/>
                  </a:lnTo>
                  <a:lnTo>
                    <a:pt x="484" y="1238"/>
                  </a:lnTo>
                  <a:lnTo>
                    <a:pt x="490" y="1631"/>
                  </a:lnTo>
                  <a:lnTo>
                    <a:pt x="496" y="1582"/>
                  </a:lnTo>
                  <a:lnTo>
                    <a:pt x="502" y="1336"/>
                  </a:lnTo>
                  <a:lnTo>
                    <a:pt x="508" y="1042"/>
                  </a:lnTo>
                  <a:lnTo>
                    <a:pt x="508" y="631"/>
                  </a:lnTo>
                  <a:lnTo>
                    <a:pt x="514" y="570"/>
                  </a:lnTo>
                  <a:lnTo>
                    <a:pt x="520" y="343"/>
                  </a:lnTo>
                  <a:lnTo>
                    <a:pt x="527" y="687"/>
                  </a:lnTo>
                  <a:lnTo>
                    <a:pt x="533" y="772"/>
                  </a:lnTo>
                  <a:lnTo>
                    <a:pt x="533" y="607"/>
                  </a:lnTo>
                  <a:lnTo>
                    <a:pt x="539" y="417"/>
                  </a:lnTo>
                  <a:lnTo>
                    <a:pt x="545" y="674"/>
                  </a:lnTo>
                  <a:lnTo>
                    <a:pt x="551" y="601"/>
                  </a:lnTo>
                  <a:lnTo>
                    <a:pt x="557" y="668"/>
                  </a:lnTo>
                  <a:lnTo>
                    <a:pt x="557" y="576"/>
                  </a:lnTo>
                  <a:lnTo>
                    <a:pt x="563" y="484"/>
                  </a:lnTo>
                  <a:lnTo>
                    <a:pt x="569" y="558"/>
                  </a:lnTo>
                  <a:lnTo>
                    <a:pt x="576" y="638"/>
                  </a:lnTo>
                  <a:lnTo>
                    <a:pt x="582" y="907"/>
                  </a:lnTo>
                  <a:lnTo>
                    <a:pt x="582" y="834"/>
                  </a:lnTo>
                  <a:lnTo>
                    <a:pt x="588" y="858"/>
                  </a:lnTo>
                  <a:lnTo>
                    <a:pt x="594" y="1018"/>
                  </a:lnTo>
                  <a:lnTo>
                    <a:pt x="600" y="1637"/>
                  </a:lnTo>
                  <a:lnTo>
                    <a:pt x="606" y="1318"/>
                  </a:lnTo>
                  <a:lnTo>
                    <a:pt x="612" y="1110"/>
                  </a:lnTo>
                  <a:lnTo>
                    <a:pt x="612" y="1281"/>
                  </a:lnTo>
                  <a:lnTo>
                    <a:pt x="618" y="1459"/>
                  </a:lnTo>
                  <a:lnTo>
                    <a:pt x="625" y="1146"/>
                  </a:lnTo>
                  <a:lnTo>
                    <a:pt x="631" y="1042"/>
                  </a:lnTo>
                  <a:lnTo>
                    <a:pt x="637" y="137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2240772" y="4151258"/>
              <a:ext cx="633123" cy="1695754"/>
            </a:xfrm>
            <a:custGeom>
              <a:avLst/>
              <a:gdLst>
                <a:gd name="T0" fmla="*/ 6 w 625"/>
                <a:gd name="T1" fmla="*/ 1159 h 1674"/>
                <a:gd name="T2" fmla="*/ 24 w 625"/>
                <a:gd name="T3" fmla="*/ 332 h 1674"/>
                <a:gd name="T4" fmla="*/ 37 w 625"/>
                <a:gd name="T5" fmla="*/ 430 h 1674"/>
                <a:gd name="T6" fmla="*/ 49 w 625"/>
                <a:gd name="T7" fmla="*/ 417 h 1674"/>
                <a:gd name="T8" fmla="*/ 67 w 625"/>
                <a:gd name="T9" fmla="*/ 748 h 1674"/>
                <a:gd name="T10" fmla="*/ 79 w 625"/>
                <a:gd name="T11" fmla="*/ 1380 h 1674"/>
                <a:gd name="T12" fmla="*/ 98 w 625"/>
                <a:gd name="T13" fmla="*/ 1490 h 1674"/>
                <a:gd name="T14" fmla="*/ 110 w 625"/>
                <a:gd name="T15" fmla="*/ 1613 h 1674"/>
                <a:gd name="T16" fmla="*/ 128 w 625"/>
                <a:gd name="T17" fmla="*/ 595 h 1674"/>
                <a:gd name="T18" fmla="*/ 141 w 625"/>
                <a:gd name="T19" fmla="*/ 289 h 1674"/>
                <a:gd name="T20" fmla="*/ 153 w 625"/>
                <a:gd name="T21" fmla="*/ 338 h 1674"/>
                <a:gd name="T22" fmla="*/ 171 w 625"/>
                <a:gd name="T23" fmla="*/ 1447 h 1674"/>
                <a:gd name="T24" fmla="*/ 184 w 625"/>
                <a:gd name="T25" fmla="*/ 1239 h 1674"/>
                <a:gd name="T26" fmla="*/ 202 w 625"/>
                <a:gd name="T27" fmla="*/ 1227 h 1674"/>
                <a:gd name="T28" fmla="*/ 214 w 625"/>
                <a:gd name="T29" fmla="*/ 362 h 1674"/>
                <a:gd name="T30" fmla="*/ 233 w 625"/>
                <a:gd name="T31" fmla="*/ 718 h 1674"/>
                <a:gd name="T32" fmla="*/ 245 w 625"/>
                <a:gd name="T33" fmla="*/ 577 h 1674"/>
                <a:gd name="T34" fmla="*/ 257 w 625"/>
                <a:gd name="T35" fmla="*/ 344 h 1674"/>
                <a:gd name="T36" fmla="*/ 276 w 625"/>
                <a:gd name="T37" fmla="*/ 1257 h 1674"/>
                <a:gd name="T38" fmla="*/ 288 w 625"/>
                <a:gd name="T39" fmla="*/ 1269 h 1674"/>
                <a:gd name="T40" fmla="*/ 306 w 625"/>
                <a:gd name="T41" fmla="*/ 1650 h 1674"/>
                <a:gd name="T42" fmla="*/ 318 w 625"/>
                <a:gd name="T43" fmla="*/ 632 h 1674"/>
                <a:gd name="T44" fmla="*/ 331 w 625"/>
                <a:gd name="T45" fmla="*/ 448 h 1674"/>
                <a:gd name="T46" fmla="*/ 349 w 625"/>
                <a:gd name="T47" fmla="*/ 491 h 1674"/>
                <a:gd name="T48" fmla="*/ 361 w 625"/>
                <a:gd name="T49" fmla="*/ 289 h 1674"/>
                <a:gd name="T50" fmla="*/ 380 w 625"/>
                <a:gd name="T51" fmla="*/ 748 h 1674"/>
                <a:gd name="T52" fmla="*/ 392 w 625"/>
                <a:gd name="T53" fmla="*/ 1239 h 1674"/>
                <a:gd name="T54" fmla="*/ 410 w 625"/>
                <a:gd name="T55" fmla="*/ 1319 h 1674"/>
                <a:gd name="T56" fmla="*/ 423 w 625"/>
                <a:gd name="T57" fmla="*/ 1233 h 1674"/>
                <a:gd name="T58" fmla="*/ 435 w 625"/>
                <a:gd name="T59" fmla="*/ 1079 h 1674"/>
                <a:gd name="T60" fmla="*/ 453 w 625"/>
                <a:gd name="T61" fmla="*/ 1104 h 1674"/>
                <a:gd name="T62" fmla="*/ 465 w 625"/>
                <a:gd name="T63" fmla="*/ 381 h 1674"/>
                <a:gd name="T64" fmla="*/ 484 w 625"/>
                <a:gd name="T65" fmla="*/ 227 h 1674"/>
                <a:gd name="T66" fmla="*/ 496 w 625"/>
                <a:gd name="T67" fmla="*/ 276 h 1674"/>
                <a:gd name="T68" fmla="*/ 514 w 625"/>
                <a:gd name="T69" fmla="*/ 736 h 1674"/>
                <a:gd name="T70" fmla="*/ 527 w 625"/>
                <a:gd name="T71" fmla="*/ 1521 h 1674"/>
                <a:gd name="T72" fmla="*/ 539 w 625"/>
                <a:gd name="T73" fmla="*/ 1502 h 1674"/>
                <a:gd name="T74" fmla="*/ 557 w 625"/>
                <a:gd name="T75" fmla="*/ 1190 h 1674"/>
                <a:gd name="T76" fmla="*/ 570 w 625"/>
                <a:gd name="T77" fmla="*/ 417 h 1674"/>
                <a:gd name="T78" fmla="*/ 588 w 625"/>
                <a:gd name="T79" fmla="*/ 466 h 1674"/>
                <a:gd name="T80" fmla="*/ 600 w 625"/>
                <a:gd name="T81" fmla="*/ 479 h 1674"/>
                <a:gd name="T82" fmla="*/ 619 w 625"/>
                <a:gd name="T83" fmla="*/ 1233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5" h="1674">
                  <a:moveTo>
                    <a:pt x="0" y="1355"/>
                  </a:moveTo>
                  <a:lnTo>
                    <a:pt x="0" y="1110"/>
                  </a:lnTo>
                  <a:lnTo>
                    <a:pt x="6" y="1159"/>
                  </a:lnTo>
                  <a:lnTo>
                    <a:pt x="12" y="1104"/>
                  </a:lnTo>
                  <a:lnTo>
                    <a:pt x="18" y="779"/>
                  </a:lnTo>
                  <a:lnTo>
                    <a:pt x="24" y="332"/>
                  </a:lnTo>
                  <a:lnTo>
                    <a:pt x="24" y="62"/>
                  </a:lnTo>
                  <a:lnTo>
                    <a:pt x="30" y="240"/>
                  </a:lnTo>
                  <a:lnTo>
                    <a:pt x="37" y="430"/>
                  </a:lnTo>
                  <a:lnTo>
                    <a:pt x="43" y="301"/>
                  </a:lnTo>
                  <a:lnTo>
                    <a:pt x="49" y="460"/>
                  </a:lnTo>
                  <a:lnTo>
                    <a:pt x="49" y="417"/>
                  </a:lnTo>
                  <a:lnTo>
                    <a:pt x="55" y="74"/>
                  </a:lnTo>
                  <a:lnTo>
                    <a:pt x="61" y="264"/>
                  </a:lnTo>
                  <a:lnTo>
                    <a:pt x="67" y="748"/>
                  </a:lnTo>
                  <a:lnTo>
                    <a:pt x="73" y="1202"/>
                  </a:lnTo>
                  <a:lnTo>
                    <a:pt x="73" y="1257"/>
                  </a:lnTo>
                  <a:lnTo>
                    <a:pt x="79" y="1380"/>
                  </a:lnTo>
                  <a:lnTo>
                    <a:pt x="86" y="1668"/>
                  </a:lnTo>
                  <a:lnTo>
                    <a:pt x="92" y="1343"/>
                  </a:lnTo>
                  <a:lnTo>
                    <a:pt x="98" y="1490"/>
                  </a:lnTo>
                  <a:lnTo>
                    <a:pt x="104" y="1453"/>
                  </a:lnTo>
                  <a:lnTo>
                    <a:pt x="104" y="1551"/>
                  </a:lnTo>
                  <a:lnTo>
                    <a:pt x="110" y="1613"/>
                  </a:lnTo>
                  <a:lnTo>
                    <a:pt x="116" y="859"/>
                  </a:lnTo>
                  <a:lnTo>
                    <a:pt x="122" y="712"/>
                  </a:lnTo>
                  <a:lnTo>
                    <a:pt x="128" y="595"/>
                  </a:lnTo>
                  <a:lnTo>
                    <a:pt x="128" y="325"/>
                  </a:lnTo>
                  <a:lnTo>
                    <a:pt x="135" y="307"/>
                  </a:lnTo>
                  <a:lnTo>
                    <a:pt x="141" y="289"/>
                  </a:lnTo>
                  <a:lnTo>
                    <a:pt x="147" y="405"/>
                  </a:lnTo>
                  <a:lnTo>
                    <a:pt x="153" y="319"/>
                  </a:lnTo>
                  <a:lnTo>
                    <a:pt x="153" y="338"/>
                  </a:lnTo>
                  <a:lnTo>
                    <a:pt x="159" y="129"/>
                  </a:lnTo>
                  <a:lnTo>
                    <a:pt x="165" y="307"/>
                  </a:lnTo>
                  <a:lnTo>
                    <a:pt x="171" y="1447"/>
                  </a:lnTo>
                  <a:lnTo>
                    <a:pt x="178" y="1386"/>
                  </a:lnTo>
                  <a:lnTo>
                    <a:pt x="178" y="1674"/>
                  </a:lnTo>
                  <a:lnTo>
                    <a:pt x="184" y="1239"/>
                  </a:lnTo>
                  <a:lnTo>
                    <a:pt x="190" y="1171"/>
                  </a:lnTo>
                  <a:lnTo>
                    <a:pt x="196" y="1539"/>
                  </a:lnTo>
                  <a:lnTo>
                    <a:pt x="202" y="1227"/>
                  </a:lnTo>
                  <a:lnTo>
                    <a:pt x="202" y="1343"/>
                  </a:lnTo>
                  <a:lnTo>
                    <a:pt x="208" y="816"/>
                  </a:lnTo>
                  <a:lnTo>
                    <a:pt x="214" y="362"/>
                  </a:lnTo>
                  <a:lnTo>
                    <a:pt x="220" y="473"/>
                  </a:lnTo>
                  <a:lnTo>
                    <a:pt x="227" y="797"/>
                  </a:lnTo>
                  <a:lnTo>
                    <a:pt x="233" y="718"/>
                  </a:lnTo>
                  <a:lnTo>
                    <a:pt x="233" y="405"/>
                  </a:lnTo>
                  <a:lnTo>
                    <a:pt x="239" y="368"/>
                  </a:lnTo>
                  <a:lnTo>
                    <a:pt x="245" y="577"/>
                  </a:lnTo>
                  <a:lnTo>
                    <a:pt x="251" y="319"/>
                  </a:lnTo>
                  <a:lnTo>
                    <a:pt x="257" y="356"/>
                  </a:lnTo>
                  <a:lnTo>
                    <a:pt x="257" y="344"/>
                  </a:lnTo>
                  <a:lnTo>
                    <a:pt x="263" y="399"/>
                  </a:lnTo>
                  <a:lnTo>
                    <a:pt x="269" y="1233"/>
                  </a:lnTo>
                  <a:lnTo>
                    <a:pt x="276" y="1257"/>
                  </a:lnTo>
                  <a:lnTo>
                    <a:pt x="282" y="1435"/>
                  </a:lnTo>
                  <a:lnTo>
                    <a:pt x="282" y="1496"/>
                  </a:lnTo>
                  <a:lnTo>
                    <a:pt x="288" y="1269"/>
                  </a:lnTo>
                  <a:lnTo>
                    <a:pt x="294" y="1527"/>
                  </a:lnTo>
                  <a:lnTo>
                    <a:pt x="300" y="1637"/>
                  </a:lnTo>
                  <a:lnTo>
                    <a:pt x="306" y="1650"/>
                  </a:lnTo>
                  <a:lnTo>
                    <a:pt x="306" y="1496"/>
                  </a:lnTo>
                  <a:lnTo>
                    <a:pt x="312" y="1110"/>
                  </a:lnTo>
                  <a:lnTo>
                    <a:pt x="318" y="632"/>
                  </a:lnTo>
                  <a:lnTo>
                    <a:pt x="325" y="338"/>
                  </a:lnTo>
                  <a:lnTo>
                    <a:pt x="331" y="325"/>
                  </a:lnTo>
                  <a:lnTo>
                    <a:pt x="331" y="448"/>
                  </a:lnTo>
                  <a:lnTo>
                    <a:pt x="337" y="374"/>
                  </a:lnTo>
                  <a:lnTo>
                    <a:pt x="343" y="264"/>
                  </a:lnTo>
                  <a:lnTo>
                    <a:pt x="349" y="491"/>
                  </a:lnTo>
                  <a:lnTo>
                    <a:pt x="355" y="503"/>
                  </a:lnTo>
                  <a:lnTo>
                    <a:pt x="361" y="338"/>
                  </a:lnTo>
                  <a:lnTo>
                    <a:pt x="361" y="289"/>
                  </a:lnTo>
                  <a:lnTo>
                    <a:pt x="367" y="669"/>
                  </a:lnTo>
                  <a:lnTo>
                    <a:pt x="374" y="669"/>
                  </a:lnTo>
                  <a:lnTo>
                    <a:pt x="380" y="748"/>
                  </a:lnTo>
                  <a:lnTo>
                    <a:pt x="386" y="981"/>
                  </a:lnTo>
                  <a:lnTo>
                    <a:pt x="386" y="1208"/>
                  </a:lnTo>
                  <a:lnTo>
                    <a:pt x="392" y="1239"/>
                  </a:lnTo>
                  <a:lnTo>
                    <a:pt x="398" y="705"/>
                  </a:lnTo>
                  <a:lnTo>
                    <a:pt x="404" y="1104"/>
                  </a:lnTo>
                  <a:lnTo>
                    <a:pt x="410" y="1319"/>
                  </a:lnTo>
                  <a:lnTo>
                    <a:pt x="410" y="1171"/>
                  </a:lnTo>
                  <a:lnTo>
                    <a:pt x="416" y="1122"/>
                  </a:lnTo>
                  <a:lnTo>
                    <a:pt x="423" y="1233"/>
                  </a:lnTo>
                  <a:lnTo>
                    <a:pt x="429" y="1453"/>
                  </a:lnTo>
                  <a:lnTo>
                    <a:pt x="435" y="1024"/>
                  </a:lnTo>
                  <a:lnTo>
                    <a:pt x="435" y="1079"/>
                  </a:lnTo>
                  <a:lnTo>
                    <a:pt x="441" y="1288"/>
                  </a:lnTo>
                  <a:lnTo>
                    <a:pt x="447" y="1116"/>
                  </a:lnTo>
                  <a:lnTo>
                    <a:pt x="453" y="1104"/>
                  </a:lnTo>
                  <a:lnTo>
                    <a:pt x="459" y="1037"/>
                  </a:lnTo>
                  <a:lnTo>
                    <a:pt x="459" y="791"/>
                  </a:lnTo>
                  <a:lnTo>
                    <a:pt x="465" y="381"/>
                  </a:lnTo>
                  <a:lnTo>
                    <a:pt x="472" y="0"/>
                  </a:lnTo>
                  <a:lnTo>
                    <a:pt x="478" y="332"/>
                  </a:lnTo>
                  <a:lnTo>
                    <a:pt x="484" y="227"/>
                  </a:lnTo>
                  <a:lnTo>
                    <a:pt x="490" y="362"/>
                  </a:lnTo>
                  <a:lnTo>
                    <a:pt x="490" y="436"/>
                  </a:lnTo>
                  <a:lnTo>
                    <a:pt x="496" y="276"/>
                  </a:lnTo>
                  <a:lnTo>
                    <a:pt x="502" y="571"/>
                  </a:lnTo>
                  <a:lnTo>
                    <a:pt x="508" y="356"/>
                  </a:lnTo>
                  <a:lnTo>
                    <a:pt x="514" y="736"/>
                  </a:lnTo>
                  <a:lnTo>
                    <a:pt x="514" y="1392"/>
                  </a:lnTo>
                  <a:lnTo>
                    <a:pt x="521" y="1049"/>
                  </a:lnTo>
                  <a:lnTo>
                    <a:pt x="527" y="1521"/>
                  </a:lnTo>
                  <a:lnTo>
                    <a:pt x="533" y="1594"/>
                  </a:lnTo>
                  <a:lnTo>
                    <a:pt x="539" y="1239"/>
                  </a:lnTo>
                  <a:lnTo>
                    <a:pt x="539" y="1502"/>
                  </a:lnTo>
                  <a:lnTo>
                    <a:pt x="545" y="1441"/>
                  </a:lnTo>
                  <a:lnTo>
                    <a:pt x="551" y="1159"/>
                  </a:lnTo>
                  <a:lnTo>
                    <a:pt x="557" y="1190"/>
                  </a:lnTo>
                  <a:lnTo>
                    <a:pt x="563" y="994"/>
                  </a:lnTo>
                  <a:lnTo>
                    <a:pt x="563" y="705"/>
                  </a:lnTo>
                  <a:lnTo>
                    <a:pt x="570" y="417"/>
                  </a:lnTo>
                  <a:lnTo>
                    <a:pt x="576" y="264"/>
                  </a:lnTo>
                  <a:lnTo>
                    <a:pt x="582" y="92"/>
                  </a:lnTo>
                  <a:lnTo>
                    <a:pt x="588" y="466"/>
                  </a:lnTo>
                  <a:lnTo>
                    <a:pt x="588" y="552"/>
                  </a:lnTo>
                  <a:lnTo>
                    <a:pt x="594" y="485"/>
                  </a:lnTo>
                  <a:lnTo>
                    <a:pt x="600" y="479"/>
                  </a:lnTo>
                  <a:lnTo>
                    <a:pt x="606" y="368"/>
                  </a:lnTo>
                  <a:lnTo>
                    <a:pt x="612" y="546"/>
                  </a:lnTo>
                  <a:lnTo>
                    <a:pt x="619" y="1233"/>
                  </a:lnTo>
                  <a:lnTo>
                    <a:pt x="619" y="1453"/>
                  </a:lnTo>
                  <a:lnTo>
                    <a:pt x="625" y="158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2873894" y="4244453"/>
              <a:ext cx="228937" cy="1627884"/>
            </a:xfrm>
            <a:custGeom>
              <a:avLst/>
              <a:gdLst>
                <a:gd name="T0" fmla="*/ 0 w 226"/>
                <a:gd name="T1" fmla="*/ 1496 h 1607"/>
                <a:gd name="T2" fmla="*/ 6 w 226"/>
                <a:gd name="T3" fmla="*/ 1263 h 1607"/>
                <a:gd name="T4" fmla="*/ 12 w 226"/>
                <a:gd name="T5" fmla="*/ 1521 h 1607"/>
                <a:gd name="T6" fmla="*/ 18 w 226"/>
                <a:gd name="T7" fmla="*/ 1331 h 1607"/>
                <a:gd name="T8" fmla="*/ 18 w 226"/>
                <a:gd name="T9" fmla="*/ 1300 h 1607"/>
                <a:gd name="T10" fmla="*/ 24 w 226"/>
                <a:gd name="T11" fmla="*/ 1453 h 1607"/>
                <a:gd name="T12" fmla="*/ 30 w 226"/>
                <a:gd name="T13" fmla="*/ 938 h 1607"/>
                <a:gd name="T14" fmla="*/ 36 w 226"/>
                <a:gd name="T15" fmla="*/ 626 h 1607"/>
                <a:gd name="T16" fmla="*/ 43 w 226"/>
                <a:gd name="T17" fmla="*/ 264 h 1607"/>
                <a:gd name="T18" fmla="*/ 43 w 226"/>
                <a:gd name="T19" fmla="*/ 31 h 1607"/>
                <a:gd name="T20" fmla="*/ 49 w 226"/>
                <a:gd name="T21" fmla="*/ 0 h 1607"/>
                <a:gd name="T22" fmla="*/ 55 w 226"/>
                <a:gd name="T23" fmla="*/ 184 h 1607"/>
                <a:gd name="T24" fmla="*/ 61 w 226"/>
                <a:gd name="T25" fmla="*/ 313 h 1607"/>
                <a:gd name="T26" fmla="*/ 67 w 226"/>
                <a:gd name="T27" fmla="*/ 289 h 1607"/>
                <a:gd name="T28" fmla="*/ 67 w 226"/>
                <a:gd name="T29" fmla="*/ 31 h 1607"/>
                <a:gd name="T30" fmla="*/ 73 w 226"/>
                <a:gd name="T31" fmla="*/ 215 h 1607"/>
                <a:gd name="T32" fmla="*/ 79 w 226"/>
                <a:gd name="T33" fmla="*/ 356 h 1607"/>
                <a:gd name="T34" fmla="*/ 85 w 226"/>
                <a:gd name="T35" fmla="*/ 779 h 1607"/>
                <a:gd name="T36" fmla="*/ 92 w 226"/>
                <a:gd name="T37" fmla="*/ 1294 h 1607"/>
                <a:gd name="T38" fmla="*/ 92 w 226"/>
                <a:gd name="T39" fmla="*/ 1184 h 1607"/>
                <a:gd name="T40" fmla="*/ 98 w 226"/>
                <a:gd name="T41" fmla="*/ 1006 h 1607"/>
                <a:gd name="T42" fmla="*/ 104 w 226"/>
                <a:gd name="T43" fmla="*/ 1331 h 1607"/>
                <a:gd name="T44" fmla="*/ 110 w 226"/>
                <a:gd name="T45" fmla="*/ 1607 h 1607"/>
                <a:gd name="T46" fmla="*/ 116 w 226"/>
                <a:gd name="T47" fmla="*/ 932 h 1607"/>
                <a:gd name="T48" fmla="*/ 122 w 226"/>
                <a:gd name="T49" fmla="*/ 1337 h 1607"/>
                <a:gd name="T50" fmla="*/ 122 w 226"/>
                <a:gd name="T51" fmla="*/ 1582 h 1607"/>
                <a:gd name="T52" fmla="*/ 128 w 226"/>
                <a:gd name="T53" fmla="*/ 1251 h 1607"/>
                <a:gd name="T54" fmla="*/ 134 w 226"/>
                <a:gd name="T55" fmla="*/ 773 h 1607"/>
                <a:gd name="T56" fmla="*/ 141 w 226"/>
                <a:gd name="T57" fmla="*/ 736 h 1607"/>
                <a:gd name="T58" fmla="*/ 147 w 226"/>
                <a:gd name="T59" fmla="*/ 203 h 1607"/>
                <a:gd name="T60" fmla="*/ 147 w 226"/>
                <a:gd name="T61" fmla="*/ 43 h 1607"/>
                <a:gd name="T62" fmla="*/ 153 w 226"/>
                <a:gd name="T63" fmla="*/ 571 h 1607"/>
                <a:gd name="T64" fmla="*/ 159 w 226"/>
                <a:gd name="T65" fmla="*/ 663 h 1607"/>
                <a:gd name="T66" fmla="*/ 165 w 226"/>
                <a:gd name="T67" fmla="*/ 509 h 1607"/>
                <a:gd name="T68" fmla="*/ 171 w 226"/>
                <a:gd name="T69" fmla="*/ 430 h 1607"/>
                <a:gd name="T70" fmla="*/ 171 w 226"/>
                <a:gd name="T71" fmla="*/ 399 h 1607"/>
                <a:gd name="T72" fmla="*/ 177 w 226"/>
                <a:gd name="T73" fmla="*/ 626 h 1607"/>
                <a:gd name="T74" fmla="*/ 184 w 226"/>
                <a:gd name="T75" fmla="*/ 663 h 1607"/>
                <a:gd name="T76" fmla="*/ 190 w 226"/>
                <a:gd name="T77" fmla="*/ 761 h 1607"/>
                <a:gd name="T78" fmla="*/ 196 w 226"/>
                <a:gd name="T79" fmla="*/ 957 h 1607"/>
                <a:gd name="T80" fmla="*/ 196 w 226"/>
                <a:gd name="T81" fmla="*/ 638 h 1607"/>
                <a:gd name="T82" fmla="*/ 202 w 226"/>
                <a:gd name="T83" fmla="*/ 681 h 1607"/>
                <a:gd name="T84" fmla="*/ 208 w 226"/>
                <a:gd name="T85" fmla="*/ 1067 h 1607"/>
                <a:gd name="T86" fmla="*/ 214 w 226"/>
                <a:gd name="T87" fmla="*/ 902 h 1607"/>
                <a:gd name="T88" fmla="*/ 220 w 226"/>
                <a:gd name="T89" fmla="*/ 834 h 1607"/>
                <a:gd name="T90" fmla="*/ 226 w 226"/>
                <a:gd name="T91" fmla="*/ 104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6" h="1607">
                  <a:moveTo>
                    <a:pt x="0" y="1496"/>
                  </a:moveTo>
                  <a:lnTo>
                    <a:pt x="6" y="1263"/>
                  </a:lnTo>
                  <a:lnTo>
                    <a:pt x="12" y="1521"/>
                  </a:lnTo>
                  <a:lnTo>
                    <a:pt x="18" y="1331"/>
                  </a:lnTo>
                  <a:lnTo>
                    <a:pt x="18" y="1300"/>
                  </a:lnTo>
                  <a:lnTo>
                    <a:pt x="24" y="1453"/>
                  </a:lnTo>
                  <a:lnTo>
                    <a:pt x="30" y="938"/>
                  </a:lnTo>
                  <a:lnTo>
                    <a:pt x="36" y="626"/>
                  </a:lnTo>
                  <a:lnTo>
                    <a:pt x="43" y="264"/>
                  </a:lnTo>
                  <a:lnTo>
                    <a:pt x="43" y="31"/>
                  </a:lnTo>
                  <a:lnTo>
                    <a:pt x="49" y="0"/>
                  </a:lnTo>
                  <a:lnTo>
                    <a:pt x="55" y="184"/>
                  </a:lnTo>
                  <a:lnTo>
                    <a:pt x="61" y="313"/>
                  </a:lnTo>
                  <a:lnTo>
                    <a:pt x="67" y="289"/>
                  </a:lnTo>
                  <a:lnTo>
                    <a:pt x="67" y="31"/>
                  </a:lnTo>
                  <a:lnTo>
                    <a:pt x="73" y="215"/>
                  </a:lnTo>
                  <a:lnTo>
                    <a:pt x="79" y="356"/>
                  </a:lnTo>
                  <a:lnTo>
                    <a:pt x="85" y="779"/>
                  </a:lnTo>
                  <a:lnTo>
                    <a:pt x="92" y="1294"/>
                  </a:lnTo>
                  <a:lnTo>
                    <a:pt x="92" y="1184"/>
                  </a:lnTo>
                  <a:lnTo>
                    <a:pt x="98" y="1006"/>
                  </a:lnTo>
                  <a:lnTo>
                    <a:pt x="104" y="1331"/>
                  </a:lnTo>
                  <a:lnTo>
                    <a:pt x="110" y="1607"/>
                  </a:lnTo>
                  <a:lnTo>
                    <a:pt x="116" y="932"/>
                  </a:lnTo>
                  <a:lnTo>
                    <a:pt x="122" y="1337"/>
                  </a:lnTo>
                  <a:lnTo>
                    <a:pt x="122" y="1582"/>
                  </a:lnTo>
                  <a:lnTo>
                    <a:pt x="128" y="1251"/>
                  </a:lnTo>
                  <a:lnTo>
                    <a:pt x="134" y="773"/>
                  </a:lnTo>
                  <a:lnTo>
                    <a:pt x="141" y="736"/>
                  </a:lnTo>
                  <a:lnTo>
                    <a:pt x="147" y="203"/>
                  </a:lnTo>
                  <a:lnTo>
                    <a:pt x="147" y="43"/>
                  </a:lnTo>
                  <a:lnTo>
                    <a:pt x="153" y="571"/>
                  </a:lnTo>
                  <a:lnTo>
                    <a:pt x="159" y="663"/>
                  </a:lnTo>
                  <a:lnTo>
                    <a:pt x="165" y="509"/>
                  </a:lnTo>
                  <a:lnTo>
                    <a:pt x="171" y="430"/>
                  </a:lnTo>
                  <a:lnTo>
                    <a:pt x="171" y="399"/>
                  </a:lnTo>
                  <a:lnTo>
                    <a:pt x="177" y="626"/>
                  </a:lnTo>
                  <a:lnTo>
                    <a:pt x="184" y="663"/>
                  </a:lnTo>
                  <a:lnTo>
                    <a:pt x="190" y="761"/>
                  </a:lnTo>
                  <a:lnTo>
                    <a:pt x="196" y="957"/>
                  </a:lnTo>
                  <a:lnTo>
                    <a:pt x="196" y="638"/>
                  </a:lnTo>
                  <a:lnTo>
                    <a:pt x="202" y="681"/>
                  </a:lnTo>
                  <a:lnTo>
                    <a:pt x="208" y="1067"/>
                  </a:lnTo>
                  <a:lnTo>
                    <a:pt x="214" y="902"/>
                  </a:lnTo>
                  <a:lnTo>
                    <a:pt x="220" y="834"/>
                  </a:lnTo>
                  <a:lnTo>
                    <a:pt x="226" y="104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1899392" y="3984113"/>
              <a:ext cx="639201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1st eigenvariate: test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>
              <a:off x="1967263" y="6051637"/>
              <a:ext cx="502446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time \{seconds\}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2185057" y="6150911"/>
              <a:ext cx="49637" cy="11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7"/>
            <p:cNvSpPr>
              <a:spLocks noChangeArrowheads="1"/>
            </p:cNvSpPr>
            <p:nvPr/>
          </p:nvSpPr>
          <p:spPr bwMode="auto">
            <a:xfrm>
              <a:off x="899592" y="6280069"/>
              <a:ext cx="284212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230 voxels in VOI from mask </a:t>
              </a:r>
              <a:r>
                <a:rPr kumimoji="0" lang="en-US" alt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VOI_test_mask.nii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8"/>
            <p:cNvSpPr>
              <a:spLocks noChangeArrowheads="1"/>
            </p:cNvSpPr>
            <p:nvPr/>
          </p:nvSpPr>
          <p:spPr bwMode="auto">
            <a:xfrm>
              <a:off x="1588429" y="6484694"/>
              <a:ext cx="10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Variance: 81.66%</a:t>
              </a:r>
              <a:endPara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36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889" y="87015"/>
            <a:ext cx="531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Example DCM of synaesthesia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4067" b="6606"/>
          <a:stretch/>
        </p:blipFill>
        <p:spPr>
          <a:xfrm>
            <a:off x="899592" y="2276872"/>
            <a:ext cx="748300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88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journals.plos.org/plosone/article/figure/image?size=large&amp;id=info:doi/10.1371/journal.pone.0012074.g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89"/>
          <a:stretch/>
        </p:blipFill>
        <p:spPr bwMode="auto">
          <a:xfrm>
            <a:off x="4355976" y="1473897"/>
            <a:ext cx="2460191" cy="14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journals.plos.org/plosone/article/figure/image?size=large&amp;id=info:doi/10.1371/journal.pone.0012074.g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3" b="58354"/>
          <a:stretch/>
        </p:blipFill>
        <p:spPr bwMode="auto">
          <a:xfrm>
            <a:off x="6156176" y="4892080"/>
            <a:ext cx="246019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838" y="44624"/>
            <a:ext cx="764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Grapheme-colour integration in synaesthesia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6597352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Van </a:t>
            </a:r>
            <a:r>
              <a:rPr lang="en-GB" sz="1050" dirty="0" err="1" smtClean="0"/>
              <a:t>Leeuwen</a:t>
            </a:r>
            <a:r>
              <a:rPr lang="en-GB" sz="1050" dirty="0"/>
              <a:t> </a:t>
            </a:r>
            <a:r>
              <a:rPr lang="en-GB" sz="1050" dirty="0" smtClean="0"/>
              <a:t>et al., 2010, </a:t>
            </a:r>
            <a:r>
              <a:rPr lang="en-GB" sz="1050" dirty="0" err="1" smtClean="0"/>
              <a:t>PLOSOne</a:t>
            </a:r>
            <a:endParaRPr lang="en-GB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1930489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Synaesthesia related activations</a:t>
            </a:r>
          </a:p>
          <a:p>
            <a:pPr algn="ctr"/>
            <a:r>
              <a:rPr lang="en-GB" sz="1400" dirty="0" smtClean="0"/>
              <a:t>in SPL  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5350550"/>
            <a:ext cx="1794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Colour processing </a:t>
            </a:r>
          </a:p>
          <a:p>
            <a:pPr algn="ctr"/>
            <a:r>
              <a:rPr lang="en-GB" sz="1400" dirty="0" smtClean="0"/>
              <a:t>related activations </a:t>
            </a:r>
          </a:p>
          <a:p>
            <a:pPr algn="ctr"/>
            <a:r>
              <a:rPr lang="en-GB" sz="1400" dirty="0" smtClean="0"/>
              <a:t>in V4   </a:t>
            </a:r>
            <a:endParaRPr lang="en-GB" sz="1400" dirty="0"/>
          </a:p>
        </p:txBody>
      </p:sp>
      <p:pic>
        <p:nvPicPr>
          <p:cNvPr id="3078" name="Picture 6" descr="http://journals.plos.org/plosone/article/figure/image?size=large&amp;id=info:doi/10.1371/journal.pone.0012074.g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045"/>
          <a:stretch/>
        </p:blipFill>
        <p:spPr bwMode="auto">
          <a:xfrm>
            <a:off x="1043608" y="3434060"/>
            <a:ext cx="2460191" cy="14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3848" y="3789040"/>
            <a:ext cx="1794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Grapheme processing </a:t>
            </a:r>
          </a:p>
          <a:p>
            <a:pPr algn="ctr"/>
            <a:r>
              <a:rPr lang="en-GB" sz="1400" dirty="0" smtClean="0"/>
              <a:t>in FG 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7040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journals.plos.org/plosone/article/figure/image?size=large&amp;id=info:doi/10.1371/journal.pone.0012074.g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89"/>
          <a:stretch/>
        </p:blipFill>
        <p:spPr bwMode="auto">
          <a:xfrm>
            <a:off x="4355976" y="1473897"/>
            <a:ext cx="2460191" cy="14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journals.plos.org/plosone/article/figure/image?size=large&amp;id=info:doi/10.1371/journal.pone.0012074.g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3" b="58354"/>
          <a:stretch/>
        </p:blipFill>
        <p:spPr bwMode="auto">
          <a:xfrm>
            <a:off x="6156176" y="4892080"/>
            <a:ext cx="246019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51194" y="44624"/>
            <a:ext cx="807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Neural mechanisms of underlying </a:t>
            </a:r>
            <a:r>
              <a:rPr lang="en-GB" sz="2400" b="1" dirty="0" err="1" smtClean="0">
                <a:solidFill>
                  <a:schemeClr val="bg1"/>
                </a:solidFill>
              </a:rPr>
              <a:t>synaestesia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1930489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Extraction of </a:t>
            </a:r>
          </a:p>
          <a:p>
            <a:pPr algn="ctr"/>
            <a:r>
              <a:rPr lang="en-GB" sz="1400" dirty="0" smtClean="0"/>
              <a:t>a time-course from SPL  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5350550"/>
            <a:ext cx="1794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Extraction of </a:t>
            </a:r>
            <a:endParaRPr lang="en-GB" sz="1400" dirty="0" smtClean="0"/>
          </a:p>
          <a:p>
            <a:pPr algn="ctr"/>
            <a:r>
              <a:rPr lang="en-GB" sz="1400" dirty="0" smtClean="0"/>
              <a:t>a time-course</a:t>
            </a:r>
          </a:p>
          <a:p>
            <a:pPr algn="ctr"/>
            <a:r>
              <a:rPr lang="en-GB" sz="1400" dirty="0" smtClean="0"/>
              <a:t> from V4   </a:t>
            </a:r>
            <a:endParaRPr lang="en-GB" sz="1400" dirty="0"/>
          </a:p>
        </p:txBody>
      </p:sp>
      <p:pic>
        <p:nvPicPr>
          <p:cNvPr id="3078" name="Picture 6" descr="http://journals.plos.org/plosone/article/figure/image?size=large&amp;id=info:doi/10.1371/journal.pone.0012074.g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045"/>
          <a:stretch/>
        </p:blipFill>
        <p:spPr bwMode="auto">
          <a:xfrm>
            <a:off x="1043608" y="3434060"/>
            <a:ext cx="2460191" cy="14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7864" y="3645024"/>
            <a:ext cx="1794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Extraction of </a:t>
            </a:r>
            <a:endParaRPr lang="en-GB" sz="1400" dirty="0" smtClean="0"/>
          </a:p>
          <a:p>
            <a:pPr algn="ctr"/>
            <a:r>
              <a:rPr lang="en-GB" sz="1400" dirty="0"/>
              <a:t>a</a:t>
            </a:r>
            <a:r>
              <a:rPr lang="en-GB" sz="1400" dirty="0" smtClean="0"/>
              <a:t> time-course</a:t>
            </a:r>
            <a:endParaRPr lang="en-GB" sz="1400" dirty="0"/>
          </a:p>
          <a:p>
            <a:pPr algn="ctr"/>
            <a:r>
              <a:rPr lang="en-GB" sz="1400" dirty="0"/>
              <a:t>from </a:t>
            </a:r>
            <a:r>
              <a:rPr lang="en-GB" sz="1400" dirty="0" smtClean="0"/>
              <a:t>FG   </a:t>
            </a:r>
            <a:endParaRPr lang="en-GB" sz="1400" dirty="0"/>
          </a:p>
        </p:txBody>
      </p:sp>
      <p:sp>
        <p:nvSpPr>
          <p:cNvPr id="2" name="Oval 1"/>
          <p:cNvSpPr/>
          <p:nvPr/>
        </p:nvSpPr>
        <p:spPr>
          <a:xfrm>
            <a:off x="4644008" y="2192099"/>
            <a:ext cx="288032" cy="248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339752" y="4332283"/>
            <a:ext cx="288032" cy="248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469590" y="5556419"/>
            <a:ext cx="288032" cy="248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4128" y="6597352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Van </a:t>
            </a:r>
            <a:r>
              <a:rPr lang="en-GB" sz="1050" dirty="0" err="1" smtClean="0"/>
              <a:t>Leeuwen</a:t>
            </a:r>
            <a:r>
              <a:rPr lang="en-GB" sz="1050" dirty="0" smtClean="0"/>
              <a:t> et al., 2012, </a:t>
            </a:r>
            <a:r>
              <a:rPr lang="en-GB" sz="1050" dirty="0" err="1" smtClean="0"/>
              <a:t>JNeurosci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54020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51194" y="44624"/>
            <a:ext cx="807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Neural mechanisms of underlying </a:t>
            </a:r>
            <a:r>
              <a:rPr lang="en-GB" sz="2400" b="1" dirty="0" err="1" smtClean="0">
                <a:solidFill>
                  <a:schemeClr val="bg1"/>
                </a:solidFill>
              </a:rPr>
              <a:t>synaestesia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6597352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Van </a:t>
            </a:r>
            <a:r>
              <a:rPr lang="en-GB" sz="1050" dirty="0" err="1" smtClean="0"/>
              <a:t>Leeuwen</a:t>
            </a:r>
            <a:r>
              <a:rPr lang="en-GB" sz="1050" dirty="0"/>
              <a:t> </a:t>
            </a:r>
            <a:r>
              <a:rPr lang="en-GB" sz="1050" dirty="0" smtClean="0"/>
              <a:t>et al., 2012, </a:t>
            </a:r>
            <a:r>
              <a:rPr lang="en-GB" sz="1050" dirty="0" err="1" smtClean="0"/>
              <a:t>JNeurosci</a:t>
            </a:r>
            <a:endParaRPr lang="en-GB" sz="10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2420938"/>
            <a:ext cx="5400675" cy="367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484438" y="1846263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Projectors perceive the </a:t>
            </a:r>
          </a:p>
          <a:p>
            <a:pPr algn="ctr" eaLnBrk="1" hangingPunct="1"/>
            <a:r>
              <a:rPr lang="en-US" sz="1800"/>
              <a:t>colour ‘externally’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7950" y="4724400"/>
            <a:ext cx="28860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G   = grapheme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SG = </a:t>
            </a:r>
            <a:r>
              <a:rPr lang="en-US" sz="1600" dirty="0" err="1"/>
              <a:t>synestesia</a:t>
            </a:r>
            <a:r>
              <a:rPr lang="en-US" sz="1600" dirty="0"/>
              <a:t>-inducing </a:t>
            </a:r>
          </a:p>
          <a:p>
            <a:pPr eaLnBrk="1" hangingPunct="1"/>
            <a:r>
              <a:rPr lang="en-US" sz="1600" dirty="0"/>
              <a:t>	grapheme</a:t>
            </a:r>
          </a:p>
          <a:p>
            <a:pPr eaLnBrk="1" hangingPunct="1"/>
            <a:r>
              <a:rPr lang="en-US" sz="1600" dirty="0"/>
              <a:t>CG = </a:t>
            </a:r>
            <a:r>
              <a:rPr lang="en-US" sz="1600" dirty="0" err="1"/>
              <a:t>colour</a:t>
            </a:r>
            <a:r>
              <a:rPr lang="en-US" sz="1600" dirty="0"/>
              <a:t> grapheme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59113" y="3644900"/>
            <a:ext cx="5400675" cy="2952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DCM was used to test the hypothesis that group differences are due to differences in effective connectivity in the grapheme-</a:t>
            </a:r>
            <a:r>
              <a:rPr lang="en-US" sz="1600" dirty="0" err="1">
                <a:solidFill>
                  <a:schemeClr val="tx1"/>
                </a:solidFill>
              </a:rPr>
              <a:t>colour</a:t>
            </a:r>
            <a:r>
              <a:rPr lang="en-US" sz="1600" dirty="0">
                <a:solidFill>
                  <a:schemeClr val="tx1"/>
                </a:solidFill>
              </a:rPr>
              <a:t> synesthesia network. </a:t>
            </a:r>
          </a:p>
        </p:txBody>
      </p:sp>
      <p:sp>
        <p:nvSpPr>
          <p:cNvPr id="22" name="TextBox 60"/>
          <p:cNvSpPr txBox="1">
            <a:spLocks noChangeArrowheads="1"/>
          </p:cNvSpPr>
          <p:nvPr/>
        </p:nvSpPr>
        <p:spPr bwMode="auto">
          <a:xfrm>
            <a:off x="5435600" y="1846263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/>
              <a:t>Associators</a:t>
            </a:r>
            <a:r>
              <a:rPr lang="en-US" sz="1800" dirty="0"/>
              <a:t> perceive the </a:t>
            </a:r>
          </a:p>
          <a:p>
            <a:pPr algn="ctr" eaLnBrk="1" hangingPunct="1"/>
            <a:r>
              <a:rPr lang="en-US" sz="1800" dirty="0" err="1"/>
              <a:t>colour</a:t>
            </a:r>
            <a:r>
              <a:rPr lang="en-US" sz="1800" dirty="0"/>
              <a:t> ‘internally’</a:t>
            </a:r>
          </a:p>
        </p:txBody>
      </p:sp>
    </p:spTree>
    <p:extLst>
      <p:ext uri="{BB962C8B-B14F-4D97-AF65-F5344CB8AC3E}">
        <p14:creationId xmlns:p14="http://schemas.microsoft.com/office/powerpoint/2010/main" val="144889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51194" y="44624"/>
            <a:ext cx="807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Neural mechanisms of underlying </a:t>
            </a:r>
            <a:r>
              <a:rPr lang="en-GB" sz="2400" b="1" dirty="0" err="1" smtClean="0">
                <a:solidFill>
                  <a:schemeClr val="bg1"/>
                </a:solidFill>
              </a:rPr>
              <a:t>synaestesia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6597352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Van </a:t>
            </a:r>
            <a:r>
              <a:rPr lang="en-GB" sz="1050" dirty="0" err="1" smtClean="0"/>
              <a:t>Leeuwen</a:t>
            </a:r>
            <a:r>
              <a:rPr lang="en-GB" sz="1050" dirty="0" smtClean="0"/>
              <a:t>, Den </a:t>
            </a:r>
            <a:r>
              <a:rPr lang="en-GB" sz="1050" dirty="0" err="1" smtClean="0"/>
              <a:t>Ouden</a:t>
            </a:r>
            <a:r>
              <a:rPr lang="en-GB" sz="1050" dirty="0" smtClean="0"/>
              <a:t>, </a:t>
            </a:r>
            <a:r>
              <a:rPr lang="en-GB" sz="1050" dirty="0" err="1" smtClean="0"/>
              <a:t>Hagoort</a:t>
            </a:r>
            <a:r>
              <a:rPr lang="en-GB" sz="1050" dirty="0" smtClean="0"/>
              <a:t>, 2012, </a:t>
            </a:r>
            <a:r>
              <a:rPr lang="en-GB" sz="1050" dirty="0" err="1" smtClean="0"/>
              <a:t>JNeurosci</a:t>
            </a:r>
            <a:endParaRPr lang="en-GB" sz="105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58888" y="549275"/>
            <a:ext cx="7273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800000"/>
                </a:solidFill>
              </a:rPr>
              <a:t>Individual differences in subjective grapheme-</a:t>
            </a:r>
            <a:r>
              <a:rPr lang="en-US" sz="1800" dirty="0" err="1">
                <a:solidFill>
                  <a:srgbClr val="800000"/>
                </a:solidFill>
              </a:rPr>
              <a:t>colour</a:t>
            </a:r>
            <a:r>
              <a:rPr lang="en-US" sz="1800" dirty="0">
                <a:solidFill>
                  <a:srgbClr val="800000"/>
                </a:solidFill>
              </a:rPr>
              <a:t> integration are determined by altered feed forward and feedback coupling:</a:t>
            </a:r>
          </a:p>
          <a:p>
            <a:pPr algn="ctr" eaLnBrk="1" hangingPunct="1"/>
            <a:endParaRPr lang="en-US" sz="1800" dirty="0">
              <a:solidFill>
                <a:srgbClr val="800000"/>
              </a:solidFill>
            </a:endParaRPr>
          </a:p>
          <a:p>
            <a:pPr algn="ctr" eaLnBrk="1" hangingPunct="1"/>
            <a:r>
              <a:rPr lang="en-US" sz="1800" dirty="0"/>
              <a:t>For </a:t>
            </a:r>
            <a:r>
              <a:rPr lang="en-US" sz="1800" b="1" dirty="0"/>
              <a:t>projectors</a:t>
            </a:r>
            <a:r>
              <a:rPr lang="en-US" sz="1800" dirty="0"/>
              <a:t> bottom-up activation of V4 is the best explanation.</a:t>
            </a:r>
          </a:p>
          <a:p>
            <a:pPr algn="ctr" eaLnBrk="1" hangingPunct="1"/>
            <a:r>
              <a:rPr lang="en-US" sz="1800" dirty="0"/>
              <a:t>For </a:t>
            </a:r>
            <a:r>
              <a:rPr lang="en-US" sz="1800" b="1" dirty="0" err="1"/>
              <a:t>associators</a:t>
            </a:r>
            <a:r>
              <a:rPr lang="en-US" sz="1800" dirty="0"/>
              <a:t> top-down activation of V4 is the best explanation.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3284984"/>
            <a:ext cx="5940425" cy="331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4067" b="6606"/>
          <a:stretch/>
        </p:blipFill>
        <p:spPr>
          <a:xfrm>
            <a:off x="3419872" y="2061592"/>
            <a:ext cx="320516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67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7384"/>
            <a:ext cx="8489950" cy="57606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Further Reading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0200" y="1557338"/>
          <a:ext cx="8489950" cy="4983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4975"/>
                <a:gridCol w="42449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The original DCM paper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Friston et al. 2003, </a:t>
                      </a:r>
                      <a:r>
                        <a:rPr lang="en-GB" sz="1600" i="1" dirty="0" err="1" smtClean="0"/>
                        <a:t>NeuroImage</a:t>
                      </a:r>
                      <a:endParaRPr lang="en-GB" sz="1600" i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b="1" dirty="0" smtClean="0"/>
                        <a:t>Descriptive</a:t>
                      </a:r>
                      <a:r>
                        <a:rPr lang="en-GB" sz="1600" b="1" baseline="0" dirty="0" smtClean="0"/>
                        <a:t> / tutorial papers</a:t>
                      </a:r>
                      <a:endParaRPr lang="en-GB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Role of General Systems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Stephan</a:t>
                      </a:r>
                      <a:r>
                        <a:rPr lang="en-GB" sz="1600" baseline="0" dirty="0" smtClean="0"/>
                        <a:t> 2004, </a:t>
                      </a:r>
                      <a:r>
                        <a:rPr lang="en-GB" sz="1600" i="1" baseline="0" dirty="0" smtClean="0"/>
                        <a:t>J Anatomy</a:t>
                      </a:r>
                      <a:endParaRPr lang="en-GB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DCM: Ten simple rules for the clinician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Kahan et al. 2013, </a:t>
                      </a:r>
                      <a:r>
                        <a:rPr lang="en-GB" sz="1600" i="1" dirty="0" err="1" smtClean="0"/>
                        <a:t>NeuroImage</a:t>
                      </a:r>
                      <a:endParaRPr lang="en-GB" sz="1600" i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Ten Simple Rules</a:t>
                      </a:r>
                      <a:r>
                        <a:rPr lang="en-GB" sz="1600" baseline="0" dirty="0" smtClean="0"/>
                        <a:t> for DCM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/>
                        <a:t>Stephan</a:t>
                      </a:r>
                      <a:r>
                        <a:rPr lang="en-GB" sz="1600" i="0" baseline="0" dirty="0" smtClean="0"/>
                        <a:t> et al. 2010, </a:t>
                      </a:r>
                      <a:r>
                        <a:rPr lang="en-GB" sz="1600" i="1" baseline="0" dirty="0" err="1" smtClean="0"/>
                        <a:t>NeuroImage</a:t>
                      </a:r>
                      <a:endParaRPr lang="en-GB" sz="1600" i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600" b="1" dirty="0" smtClean="0"/>
                        <a:t>DCM Extensions</a:t>
                      </a:r>
                      <a:endParaRPr lang="en-GB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Two-state DCM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Marreiros</a:t>
                      </a:r>
                      <a:r>
                        <a:rPr lang="en-GB" sz="1600" baseline="0" dirty="0" smtClean="0"/>
                        <a:t> et al. 2008, </a:t>
                      </a:r>
                      <a:r>
                        <a:rPr lang="en-GB" sz="1600" i="1" baseline="0" dirty="0" err="1" smtClean="0"/>
                        <a:t>NeuroImage</a:t>
                      </a:r>
                      <a:endParaRPr lang="en-GB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Non-linear DCM</a:t>
                      </a:r>
                      <a:endParaRPr lang="en-GB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Stephan et al. 2008, </a:t>
                      </a:r>
                      <a:r>
                        <a:rPr lang="en-GB" sz="1600" i="1" dirty="0" err="1" smtClean="0"/>
                        <a:t>NeuroImage</a:t>
                      </a:r>
                      <a:endParaRPr lang="en-GB" sz="1600" i="1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Stochastic DCM</a:t>
                      </a:r>
                      <a:endParaRPr lang="en-GB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 et</a:t>
                      </a:r>
                      <a:r>
                        <a:rPr lang="en-GB" sz="1600" baseline="0" dirty="0" smtClean="0"/>
                        <a:t> al. 2011, </a:t>
                      </a:r>
                      <a:r>
                        <a:rPr lang="en-GB" sz="1600" i="1" baseline="0" dirty="0" err="1" smtClean="0"/>
                        <a:t>NeuroImage</a:t>
                      </a:r>
                      <a:endParaRPr lang="en-GB" sz="1600" i="1" baseline="0" dirty="0" smtClean="0"/>
                    </a:p>
                    <a:p>
                      <a:r>
                        <a:rPr lang="en-GB" sz="1600" baseline="0" dirty="0" smtClean="0"/>
                        <a:t>Friston et al. 2011, </a:t>
                      </a:r>
                      <a:r>
                        <a:rPr lang="en-GB" sz="1600" i="1" baseline="0" dirty="0" err="1" smtClean="0"/>
                        <a:t>NeuroImage</a:t>
                      </a:r>
                      <a:endParaRPr lang="en-GB" sz="1600" i="1" baseline="0" dirty="0" smtClean="0"/>
                    </a:p>
                    <a:p>
                      <a:r>
                        <a:rPr lang="en-GB" sz="1600" baseline="0" dirty="0" err="1" smtClean="0"/>
                        <a:t>Daunizeau</a:t>
                      </a:r>
                      <a:r>
                        <a:rPr lang="en-GB" sz="1600" baseline="0" dirty="0" smtClean="0"/>
                        <a:t> et al. 2012, </a:t>
                      </a:r>
                      <a:r>
                        <a:rPr lang="en-GB" sz="1600" i="1" baseline="0" dirty="0" smtClean="0"/>
                        <a:t>Front </a:t>
                      </a:r>
                      <a:r>
                        <a:rPr lang="en-GB" sz="1600" i="1" baseline="0" dirty="0" err="1" smtClean="0"/>
                        <a:t>Comput</a:t>
                      </a:r>
                      <a:r>
                        <a:rPr lang="en-GB" sz="1600" i="1" baseline="0" dirty="0" smtClean="0"/>
                        <a:t> </a:t>
                      </a:r>
                      <a:r>
                        <a:rPr lang="en-GB" sz="1600" i="1" baseline="0" dirty="0" err="1" smtClean="0"/>
                        <a:t>Neurosci</a:t>
                      </a:r>
                      <a:endParaRPr lang="en-GB" sz="1600" i="1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Post-hoc DCM</a:t>
                      </a:r>
                      <a:endParaRPr lang="en-GB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Friston and Penny, 2011, </a:t>
                      </a:r>
                      <a:r>
                        <a:rPr lang="en-GB" sz="1600" i="1" baseline="0" dirty="0" err="1" smtClean="0"/>
                        <a:t>NeuroImage</a:t>
                      </a:r>
                      <a:endParaRPr lang="en-GB" sz="1600" i="1" baseline="0" dirty="0" smtClean="0"/>
                    </a:p>
                    <a:p>
                      <a:r>
                        <a:rPr lang="en-GB" sz="1600" baseline="0" dirty="0" smtClean="0"/>
                        <a:t>Rosa and Friston, 2012, </a:t>
                      </a:r>
                      <a:r>
                        <a:rPr lang="en-GB" sz="1600" i="1" baseline="0" dirty="0" smtClean="0"/>
                        <a:t>J Neuro Methods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DCM for Resting</a:t>
                      </a:r>
                      <a:r>
                        <a:rPr lang="en-GB" sz="1600" baseline="0" dirty="0" smtClean="0"/>
                        <a:t> State fMRI</a:t>
                      </a:r>
                      <a:endParaRPr lang="en-GB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0" baseline="0" dirty="0" smtClean="0"/>
                        <a:t>Friston et al., 2014, </a:t>
                      </a:r>
                      <a:r>
                        <a:rPr lang="en-GB" sz="1600" i="1" baseline="0" dirty="0" err="1" smtClean="0"/>
                        <a:t>NeuroImage</a:t>
                      </a:r>
                      <a:endParaRPr lang="en-GB" sz="1600" i="1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27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89950" cy="576064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Thank you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08175" y="1052513"/>
            <a:ext cx="5400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Many thanks for your attention!</a:t>
            </a:r>
          </a:p>
          <a:p>
            <a:pPr algn="ctr" eaLnBrk="1" hangingPunct="1"/>
            <a:endParaRPr lang="en-US" sz="1800" dirty="0"/>
          </a:p>
          <a:p>
            <a:pPr algn="ctr" eaLnBrk="1" hangingPunct="1"/>
            <a:r>
              <a:rPr lang="en-US" sz="1800" dirty="0"/>
              <a:t>Thanks to </a:t>
            </a:r>
            <a:r>
              <a:rPr lang="en-US" sz="1800" dirty="0" smtClean="0"/>
              <a:t>Guillaume for organization.</a:t>
            </a:r>
            <a:endParaRPr lang="en-US" sz="1800" dirty="0"/>
          </a:p>
          <a:p>
            <a:pPr algn="ctr" eaLnBrk="1" hangingPunct="1"/>
            <a:endParaRPr lang="en-US" sz="1800" b="1" dirty="0"/>
          </a:p>
          <a:p>
            <a:pPr algn="ctr" eaLnBrk="1" hangingPunct="1"/>
            <a:endParaRPr lang="en-US" sz="1800" b="1" dirty="0"/>
          </a:p>
          <a:p>
            <a:pPr algn="ctr" eaLnBrk="1" hangingPunct="1"/>
            <a:r>
              <a:rPr lang="en-US" sz="1800" b="1" dirty="0"/>
              <a:t>Karl </a:t>
            </a:r>
            <a:r>
              <a:rPr lang="en-US" sz="1800" b="1" dirty="0" err="1"/>
              <a:t>Friston</a:t>
            </a:r>
            <a:r>
              <a:rPr lang="en-US" sz="1800" b="1" dirty="0"/>
              <a:t> </a:t>
            </a:r>
            <a:r>
              <a:rPr lang="en-US" sz="1800" dirty="0"/>
              <a:t>and the Theoretical Neurobiology and Neuroimaging Methods groups</a:t>
            </a:r>
          </a:p>
          <a:p>
            <a:pPr algn="ctr"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452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Classical fMRI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6464369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Stimulus from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Buchel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Friston, 1997</a:t>
            </a:r>
          </a:p>
        </p:txBody>
      </p:sp>
      <p:grpSp>
        <p:nvGrpSpPr>
          <p:cNvPr id="12310" name="Group 12309"/>
          <p:cNvGrpSpPr/>
          <p:nvPr/>
        </p:nvGrpSpPr>
        <p:grpSpPr>
          <a:xfrm>
            <a:off x="532573" y="1340768"/>
            <a:ext cx="2297200" cy="2642810"/>
            <a:chOff x="532573" y="1340768"/>
            <a:chExt cx="2297200" cy="2642810"/>
          </a:xfrm>
        </p:grpSpPr>
        <p:pic>
          <p:nvPicPr>
            <p:cNvPr id="12295" name="Picture 7" descr="D:\Documents\teaching\spm course\starfiel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11791" r="23378" b="16482"/>
            <a:stretch/>
          </p:blipFill>
          <p:spPr bwMode="auto">
            <a:xfrm>
              <a:off x="566129" y="1819978"/>
              <a:ext cx="2263644" cy="2163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32573" y="1340768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Experimental Stimulus</a:t>
              </a:r>
              <a:endParaRPr lang="en-GB" sz="16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3225613" y="2852936"/>
            <a:ext cx="257052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13" name="Group 12312"/>
          <p:cNvGrpSpPr/>
          <p:nvPr/>
        </p:nvGrpSpPr>
        <p:grpSpPr>
          <a:xfrm>
            <a:off x="6212531" y="1340768"/>
            <a:ext cx="2281809" cy="2642810"/>
            <a:chOff x="6212531" y="1340768"/>
            <a:chExt cx="2281809" cy="2642810"/>
          </a:xfrm>
        </p:grpSpPr>
        <p:pic>
          <p:nvPicPr>
            <p:cNvPr id="7" name="Picture 5" descr="http://www.carl-olsson.com/wp-content/uploads/2012/08/siemens-magnetom-trio-a-tim-system-3-t-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9" r="7326"/>
            <a:stretch/>
          </p:blipFill>
          <p:spPr bwMode="auto">
            <a:xfrm>
              <a:off x="6212531" y="1819978"/>
              <a:ext cx="2247901" cy="2163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262092" y="1340768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Observations (BOLD)</a:t>
              </a:r>
              <a:endParaRPr lang="en-GB" sz="1600" dirty="0"/>
            </a:p>
          </p:txBody>
        </p:sp>
      </p:grpSp>
      <p:grpSp>
        <p:nvGrpSpPr>
          <p:cNvPr id="12314" name="Group 12313"/>
          <p:cNvGrpSpPr/>
          <p:nvPr/>
        </p:nvGrpSpPr>
        <p:grpSpPr>
          <a:xfrm>
            <a:off x="6228184" y="4343618"/>
            <a:ext cx="2208624" cy="1753801"/>
            <a:chOff x="6228184" y="4343618"/>
            <a:chExt cx="2208624" cy="1753801"/>
          </a:xfrm>
        </p:grpSpPr>
        <p:sp>
          <p:nvSpPr>
            <p:cNvPr id="47" name="Rectangle 46"/>
            <p:cNvSpPr/>
            <p:nvPr/>
          </p:nvSpPr>
          <p:spPr>
            <a:xfrm>
              <a:off x="6228184" y="4343618"/>
              <a:ext cx="2208624" cy="1753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595080" y="5808310"/>
              <a:ext cx="1728956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913908" y="578964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time</a:t>
              </a:r>
              <a:endParaRPr lang="en-GB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16299" y="4406334"/>
              <a:ext cx="1031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Vector y</a:t>
              </a:r>
              <a:endParaRPr lang="en-GB" dirty="0"/>
            </a:p>
          </p:txBody>
        </p:sp>
        <p:pic>
          <p:nvPicPr>
            <p:cNvPr id="12299" name="Picture 10" descr="D:\Documents\teaching\spm course\timeseries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92"/>
            <a:stretch/>
          </p:blipFill>
          <p:spPr bwMode="auto">
            <a:xfrm>
              <a:off x="6602700" y="4736028"/>
              <a:ext cx="167875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1" name="Straight Arrow Connector 80"/>
            <p:cNvCxnSpPr/>
            <p:nvPr/>
          </p:nvCxnSpPr>
          <p:spPr>
            <a:xfrm flipV="1">
              <a:off x="6595080" y="4821927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16200000">
              <a:off x="6059758" y="5030577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BOLD</a:t>
              </a:r>
              <a:endParaRPr lang="en-GB" sz="1400" dirty="0"/>
            </a:p>
          </p:txBody>
        </p:sp>
      </p:grpSp>
      <p:grpSp>
        <p:nvGrpSpPr>
          <p:cNvPr id="12311" name="Group 12310"/>
          <p:cNvGrpSpPr/>
          <p:nvPr/>
        </p:nvGrpSpPr>
        <p:grpSpPr>
          <a:xfrm>
            <a:off x="563176" y="4343618"/>
            <a:ext cx="2208624" cy="1753801"/>
            <a:chOff x="563176" y="4343618"/>
            <a:chExt cx="2208624" cy="1753801"/>
          </a:xfrm>
        </p:grpSpPr>
        <p:sp>
          <p:nvSpPr>
            <p:cNvPr id="41" name="Rectangle 40"/>
            <p:cNvSpPr/>
            <p:nvPr/>
          </p:nvSpPr>
          <p:spPr>
            <a:xfrm>
              <a:off x="563176" y="4343618"/>
              <a:ext cx="2208624" cy="1753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96654" y="5611480"/>
              <a:ext cx="202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189865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191135" y="4963408"/>
              <a:ext cx="21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0364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94122" y="5611480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13896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30102" y="4963408"/>
              <a:ext cx="2248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53087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43562" y="5616024"/>
              <a:ext cx="304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3176" y="5431358"/>
              <a:ext cx="3801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off</a:t>
              </a:r>
              <a:endParaRPr lang="en-GB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176" y="480248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on</a:t>
              </a:r>
              <a:endParaRPr lang="en-GB" sz="1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994749" y="5800690"/>
              <a:ext cx="166427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248900" y="578964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time</a:t>
              </a:r>
              <a:endParaRPr lang="en-GB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51291" y="4406334"/>
              <a:ext cx="1031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Vector u</a:t>
              </a:r>
              <a:endParaRPr lang="en-GB" dirty="0"/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V="1">
              <a:off x="996654" y="4810100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87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7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195513" y="4740275"/>
            <a:ext cx="4608512" cy="1522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325438" y="1341438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Approximates: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484438" y="1341438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The log model evidence:</a:t>
            </a:r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2484438" y="1700213"/>
            <a:ext cx="295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Posterior over parameters: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8104" y="1340768"/>
            <a:ext cx="1206933" cy="369332"/>
          </a:xfrm>
          <a:prstGeom prst="rect">
            <a:avLst/>
          </a:prstGeom>
          <a:blipFill rotWithShape="1">
            <a:blip r:embed="rId2"/>
            <a:stretch>
              <a:fillRect b="-13115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8104" y="1700808"/>
            <a:ext cx="1200842" cy="369332"/>
          </a:xfrm>
          <a:prstGeom prst="rect">
            <a:avLst/>
          </a:prstGeom>
          <a:blipFill rotWithShape="1">
            <a:blip r:embed="rId3"/>
            <a:stretch>
              <a:fillRect b="-13115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323850" y="2420938"/>
            <a:ext cx="431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The log model evidence is decomposed: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80254" y="2996952"/>
            <a:ext cx="4302012" cy="369332"/>
          </a:xfrm>
          <a:prstGeom prst="rect">
            <a:avLst/>
          </a:prstGeom>
          <a:blipFill rotWithShape="1">
            <a:blip r:embed="rId4"/>
            <a:stretch>
              <a:fillRect b="-8333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95888" y="3429000"/>
            <a:ext cx="0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17"/>
          <p:cNvSpPr txBox="1">
            <a:spLocks noChangeArrowheads="1"/>
          </p:cNvSpPr>
          <p:nvPr/>
        </p:nvSpPr>
        <p:spPr bwMode="auto">
          <a:xfrm>
            <a:off x="4437063" y="3860800"/>
            <a:ext cx="3951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The difference between the true and </a:t>
            </a:r>
          </a:p>
          <a:p>
            <a:pPr eaLnBrk="1" hangingPunct="1"/>
            <a:r>
              <a:rPr lang="en-GB" altLang="en-US"/>
              <a:t>approximate posterior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55348" y="5109844"/>
            <a:ext cx="4524957" cy="369332"/>
          </a:xfrm>
          <a:prstGeom prst="rect">
            <a:avLst/>
          </a:prstGeom>
          <a:blipFill rotWithShape="1">
            <a:blip r:embed="rId5"/>
            <a:stretch>
              <a:fillRect b="-13115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708400" y="3402013"/>
            <a:ext cx="0" cy="13223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21"/>
          <p:cNvSpPr txBox="1">
            <a:spLocks noChangeArrowheads="1"/>
          </p:cNvSpPr>
          <p:nvPr/>
        </p:nvSpPr>
        <p:spPr bwMode="auto">
          <a:xfrm>
            <a:off x="2555875" y="4740275"/>
            <a:ext cx="396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Free energy (Laplace approximation)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63938" y="5500688"/>
            <a:ext cx="0" cy="360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80063" y="5516563"/>
            <a:ext cx="0" cy="360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4" name="TextBox 24"/>
          <p:cNvSpPr txBox="1">
            <a:spLocks noChangeArrowheads="1"/>
          </p:cNvSpPr>
          <p:nvPr/>
        </p:nvSpPr>
        <p:spPr bwMode="auto">
          <a:xfrm>
            <a:off x="3011488" y="58928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Accuracy</a:t>
            </a:r>
          </a:p>
        </p:txBody>
      </p:sp>
      <p:sp>
        <p:nvSpPr>
          <p:cNvPr id="9235" name="TextBox 25"/>
          <p:cNvSpPr txBox="1">
            <a:spLocks noChangeArrowheads="1"/>
          </p:cNvSpPr>
          <p:nvPr/>
        </p:nvSpPr>
        <p:spPr bwMode="auto">
          <a:xfrm>
            <a:off x="4932363" y="589280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Complexity</a:t>
            </a:r>
          </a:p>
        </p:txBody>
      </p:sp>
      <p:sp>
        <p:nvSpPr>
          <p:cNvPr id="9236" name="TextBox 29"/>
          <p:cNvSpPr txBox="1">
            <a:spLocks noChangeArrowheads="1"/>
          </p:cNvSpPr>
          <p:nvPr/>
        </p:nvSpPr>
        <p:spPr bwMode="auto">
          <a:xfrm>
            <a:off x="4427538" y="5876925"/>
            <a:ext cx="26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836712"/>
            <a:ext cx="820891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Variational</a:t>
            </a:r>
            <a:r>
              <a:rPr lang="en-GB" sz="1400" b="1" dirty="0"/>
              <a:t> </a:t>
            </a:r>
            <a:r>
              <a:rPr lang="en-GB" sz="1400" b="1" dirty="0" smtClean="0"/>
              <a:t>Bayes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1463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513" y="765175"/>
            <a:ext cx="4608512" cy="1520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55348" y="1134036"/>
            <a:ext cx="4524957" cy="369332"/>
          </a:xfrm>
          <a:prstGeom prst="rect">
            <a:avLst/>
          </a:prstGeom>
          <a:blipFill rotWithShape="1">
            <a:blip r:embed="rId2"/>
            <a:stretch>
              <a:fillRect b="-13115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563938" y="765175"/>
            <a:ext cx="191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The Free Energy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63938" y="1524000"/>
            <a:ext cx="0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580063" y="1541463"/>
            <a:ext cx="0" cy="3603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3011488" y="1917700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Accuracy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4932363" y="1916113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Complexity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4427538" y="1901825"/>
            <a:ext cx="26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-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395288" y="2708275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Complexity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0138" y="3933056"/>
            <a:ext cx="6184190" cy="51379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59300" y="4446588"/>
            <a:ext cx="130175" cy="4222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3865563" y="4941888"/>
            <a:ext cx="1387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posterior-prior </a:t>
            </a:r>
          </a:p>
          <a:p>
            <a:pPr eaLnBrk="1" hangingPunct="1"/>
            <a:r>
              <a:rPr lang="en-GB" altLang="en-US" sz="1200"/>
              <a:t>parameter means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4838700" y="5519738"/>
            <a:ext cx="1241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Prior precisions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932363" y="4446588"/>
            <a:ext cx="536575" cy="10699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78500" y="3914775"/>
            <a:ext cx="8096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TextBox 22"/>
          <p:cNvSpPr txBox="1">
            <a:spLocks noChangeArrowheads="1"/>
          </p:cNvSpPr>
          <p:nvPr/>
        </p:nvSpPr>
        <p:spPr bwMode="auto">
          <a:xfrm>
            <a:off x="5724525" y="3521075"/>
            <a:ext cx="1208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Occam’s factor</a:t>
            </a:r>
          </a:p>
        </p:txBody>
      </p:sp>
      <p:sp>
        <p:nvSpPr>
          <p:cNvPr id="10258" name="TextBox 23"/>
          <p:cNvSpPr txBox="1">
            <a:spLocks noChangeArrowheads="1"/>
          </p:cNvSpPr>
          <p:nvPr/>
        </p:nvSpPr>
        <p:spPr bwMode="auto">
          <a:xfrm>
            <a:off x="6318250" y="5545138"/>
            <a:ext cx="160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Volume of </a:t>
            </a:r>
            <a:br>
              <a:rPr lang="en-GB" altLang="en-US" sz="1200"/>
            </a:br>
            <a:r>
              <a:rPr lang="en-GB" altLang="en-US" sz="1200"/>
              <a:t>posterior parameters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411913" y="4471988"/>
            <a:ext cx="536575" cy="10699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25"/>
          <p:cNvSpPr txBox="1">
            <a:spLocks noChangeArrowheads="1"/>
          </p:cNvSpPr>
          <p:nvPr/>
        </p:nvSpPr>
        <p:spPr bwMode="auto">
          <a:xfrm>
            <a:off x="7092950" y="4545013"/>
            <a:ext cx="130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Volume of </a:t>
            </a:r>
            <a:br>
              <a:rPr lang="en-GB" altLang="en-US" sz="1200"/>
            </a:br>
            <a:r>
              <a:rPr lang="en-GB" altLang="en-US" sz="1200"/>
              <a:t>prior parameters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564313" y="4122738"/>
            <a:ext cx="744537" cy="4222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2" name="TextBox 28"/>
          <p:cNvSpPr txBox="1">
            <a:spLocks noChangeArrowheads="1"/>
          </p:cNvSpPr>
          <p:nvPr/>
        </p:nvSpPr>
        <p:spPr bwMode="auto">
          <a:xfrm>
            <a:off x="2195513" y="6453188"/>
            <a:ext cx="2873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(Terms for hyperparameters not shown)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356100" y="3906838"/>
            <a:ext cx="1117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4" name="TextBox 31"/>
          <p:cNvSpPr txBox="1">
            <a:spLocks noChangeArrowheads="1"/>
          </p:cNvSpPr>
          <p:nvPr/>
        </p:nvSpPr>
        <p:spPr bwMode="auto">
          <a:xfrm>
            <a:off x="4233863" y="3284538"/>
            <a:ext cx="1490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/>
              <a:t>Distance between </a:t>
            </a:r>
          </a:p>
          <a:p>
            <a:pPr eaLnBrk="1" hangingPunct="1"/>
            <a:r>
              <a:rPr lang="en-GB" altLang="en-US" sz="1200"/>
              <a:t>prior and posterior </a:t>
            </a:r>
          </a:p>
          <a:p>
            <a:pPr eaLnBrk="1" hangingPunct="1"/>
            <a:r>
              <a:rPr lang="en-GB" altLang="en-US" sz="1200"/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228287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402168" y="3549928"/>
            <a:ext cx="8322733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696686" y="475914"/>
            <a:ext cx="81884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GB" sz="2800" dirty="0">
                <a:latin typeface="Arial Unicode MS" pitchFamily="34" charset="-128"/>
              </a:rPr>
              <a:t>DCM parameters =  rate constants</a:t>
            </a:r>
            <a:endParaRPr lang="en-US" sz="2800" dirty="0">
              <a:latin typeface="Arial Unicode MS" pitchFamily="34" charset="-128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91634" y="2036763"/>
          <a:ext cx="1188156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" name="Equation" r:id="rId3" imgW="520474" imgH="393529" progId="Equation.DSMT4">
                  <p:embed/>
                </p:oleObj>
              </mc:Choice>
              <mc:Fallback>
                <p:oleObj name="Equation" r:id="rId3" imgW="52047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34" y="2036763"/>
                        <a:ext cx="1188156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3444523" y="2187575"/>
          <a:ext cx="2583744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" name="Equation" r:id="rId5" imgW="1054100" imgH="228600" progId="Equation.DSMT4">
                  <p:embed/>
                </p:oleObj>
              </mc:Choice>
              <mc:Fallback>
                <p:oleObj name="Equation" r:id="rId5" imgW="1054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523" y="2187575"/>
                        <a:ext cx="2583744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6" descr="ExpDec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6089" y="2730500"/>
            <a:ext cx="403013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7"/>
          <p:cNvSpPr txBox="1">
            <a:spLocks noChangeArrowheads="1"/>
          </p:cNvSpPr>
          <p:nvPr/>
        </p:nvSpPr>
        <p:spPr bwMode="auto">
          <a:xfrm>
            <a:off x="5349523" y="3279776"/>
            <a:ext cx="354616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>
                <a:solidFill>
                  <a:srgbClr val="FF0000"/>
                </a:solidFill>
              </a:rPr>
              <a:t>The coupling parameter </a:t>
            </a:r>
            <a:r>
              <a:rPr lang="en-GB" sz="2000" b="0" dirty="0" smtClean="0">
                <a:solidFill>
                  <a:srgbClr val="FF0000"/>
                </a:solidFill>
              </a:rPr>
              <a:t>‘a’ </a:t>
            </a:r>
            <a:r>
              <a:rPr lang="en-GB" sz="2000" b="0" dirty="0">
                <a:solidFill>
                  <a:srgbClr val="FF0000"/>
                </a:solidFill>
              </a:rPr>
              <a:t/>
            </a:r>
            <a:br>
              <a:rPr lang="en-GB" sz="2000" b="0" dirty="0">
                <a:solidFill>
                  <a:srgbClr val="FF0000"/>
                </a:solidFill>
              </a:rPr>
            </a:br>
            <a:r>
              <a:rPr lang="en-GB" sz="2000" b="0" dirty="0">
                <a:solidFill>
                  <a:srgbClr val="FF0000"/>
                </a:solidFill>
              </a:rPr>
              <a:t>thus describes the speed of</a:t>
            </a:r>
            <a:br>
              <a:rPr lang="en-GB" sz="2000" b="0" dirty="0">
                <a:solidFill>
                  <a:srgbClr val="FF0000"/>
                </a:solidFill>
              </a:rPr>
            </a:br>
            <a:r>
              <a:rPr lang="en-GB" sz="2000" b="0" dirty="0">
                <a:solidFill>
                  <a:srgbClr val="FF0000"/>
                </a:solidFill>
              </a:rPr>
              <a:t>the exponential change in x(t)</a:t>
            </a: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771879" y="4292600"/>
          <a:ext cx="25146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" name="Equation" r:id="rId8" imgW="1104900" imgH="457200" progId="Equation.DSMT4">
                  <p:embed/>
                </p:oleObj>
              </mc:Choice>
              <mc:Fallback>
                <p:oleObj name="Equation" r:id="rId8" imgW="1104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79" y="4292600"/>
                        <a:ext cx="2514600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9"/>
          <p:cNvSpPr txBox="1">
            <a:spLocks noChangeArrowheads="1"/>
          </p:cNvSpPr>
          <p:nvPr/>
        </p:nvSpPr>
        <p:spPr bwMode="auto">
          <a:xfrm>
            <a:off x="609600" y="1268414"/>
            <a:ext cx="708578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/>
              <a:t>Integration of a first-order linear differential equation gives an</a:t>
            </a:r>
            <a:br>
              <a:rPr lang="en-GB" sz="2000" b="0"/>
            </a:br>
            <a:r>
              <a:rPr lang="en-GB" sz="2000" b="0"/>
              <a:t>exponential function:</a:t>
            </a:r>
            <a:endParaRPr lang="en-US" sz="2000" b="0"/>
          </a:p>
        </p:txBody>
      </p:sp>
      <p:graphicFrame>
        <p:nvGraphicFramePr>
          <p:cNvPr id="10245" name="Object 10"/>
          <p:cNvGraphicFramePr>
            <a:graphicFrameLocks noChangeAspect="1"/>
          </p:cNvGraphicFramePr>
          <p:nvPr/>
        </p:nvGraphicFramePr>
        <p:xfrm>
          <a:off x="1745545" y="5600700"/>
          <a:ext cx="1619956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" name="Equation" r:id="rId10" imgW="660113" imgH="177723" progId="Equation.3">
                  <p:embed/>
                </p:oleObj>
              </mc:Choice>
              <mc:Fallback>
                <p:oleObj name="Equation" r:id="rId10" imgW="66011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545" y="5600700"/>
                        <a:ext cx="1619956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AutoShape 11"/>
          <p:cNvSpPr>
            <a:spLocks noChangeArrowheads="1"/>
          </p:cNvSpPr>
          <p:nvPr/>
        </p:nvSpPr>
        <p:spPr bwMode="auto">
          <a:xfrm>
            <a:off x="733778" y="5505332"/>
            <a:ext cx="274059" cy="733663"/>
          </a:xfrm>
          <a:prstGeom prst="rightArrow">
            <a:avLst>
              <a:gd name="adj1" fmla="val 50000"/>
              <a:gd name="adj2" fmla="val 66208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4" name="AutoShape 12"/>
          <p:cNvSpPr>
            <a:spLocks noChangeArrowheads="1"/>
          </p:cNvSpPr>
          <p:nvPr/>
        </p:nvSpPr>
        <p:spPr bwMode="auto">
          <a:xfrm>
            <a:off x="2257778" y="2163644"/>
            <a:ext cx="274059" cy="733663"/>
          </a:xfrm>
          <a:prstGeom prst="rightArrow">
            <a:avLst>
              <a:gd name="adj1" fmla="val 50000"/>
              <a:gd name="adj2" fmla="val 66208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5" name="Line 13"/>
          <p:cNvSpPr>
            <a:spLocks noChangeShapeType="1"/>
          </p:cNvSpPr>
          <p:nvPr/>
        </p:nvSpPr>
        <p:spPr bwMode="auto">
          <a:xfrm>
            <a:off x="4651022" y="4373563"/>
            <a:ext cx="412044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>
            <a:off x="5039078" y="4357688"/>
            <a:ext cx="0" cy="1377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46" name="Object 15"/>
          <p:cNvGraphicFramePr>
            <a:graphicFrameLocks noChangeAspect="1"/>
          </p:cNvGraphicFramePr>
          <p:nvPr/>
        </p:nvGraphicFramePr>
        <p:xfrm>
          <a:off x="3870679" y="4144963"/>
          <a:ext cx="61242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" name="Equation" r:id="rId12" imgW="355446" imgH="228501" progId="Equation.DSMT4">
                  <p:embed/>
                </p:oleObj>
              </mc:Choice>
              <mc:Fallback>
                <p:oleObj name="Equation" r:id="rId12" imgW="35544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679" y="4144963"/>
                        <a:ext cx="61242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6"/>
          <p:cNvGraphicFramePr>
            <a:graphicFrameLocks noChangeAspect="1"/>
          </p:cNvGraphicFramePr>
          <p:nvPr/>
        </p:nvGraphicFramePr>
        <p:xfrm>
          <a:off x="4934656" y="5783264"/>
          <a:ext cx="139982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" name="Equation" r:id="rId14" imgW="660113" imgH="177723" progId="Equation.3">
                  <p:embed/>
                </p:oleObj>
              </mc:Choice>
              <mc:Fallback>
                <p:oleObj name="Equation" r:id="rId14" imgW="66011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656" y="5783264"/>
                        <a:ext cx="139982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704622" y="5670828"/>
            <a:ext cx="184731" cy="36933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79512" y="3281364"/>
            <a:ext cx="410881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Coupling parameter a is inversely</a:t>
            </a:r>
            <a:br>
              <a:rPr lang="en-GB" sz="2000" b="0" dirty="0"/>
            </a:br>
            <a:r>
              <a:rPr lang="en-GB" sz="2000" b="0" dirty="0"/>
              <a:t>proportional to the half life </a:t>
            </a:r>
            <a:r>
              <a:rPr lang="en-GB" sz="2000" b="0" dirty="0">
                <a:sym typeface="Symbol" pitchFamily="18" charset="2"/>
              </a:rPr>
              <a:t> </a:t>
            </a:r>
            <a:r>
              <a:rPr lang="en-GB" sz="2000" b="0" dirty="0"/>
              <a:t>of </a:t>
            </a:r>
            <a:r>
              <a:rPr lang="en-GB" sz="2000" dirty="0" smtClean="0"/>
              <a:t>x</a:t>
            </a:r>
            <a:r>
              <a:rPr lang="en-GB" sz="2000" b="0" dirty="0" smtClean="0"/>
              <a:t>(t</a:t>
            </a:r>
            <a:r>
              <a:rPr lang="en-GB" sz="2000" b="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07248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Straight Arrow Connector 186"/>
          <p:cNvCxnSpPr/>
          <p:nvPr/>
        </p:nvCxnSpPr>
        <p:spPr>
          <a:xfrm>
            <a:off x="5922150" y="5459657"/>
            <a:ext cx="10448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292962" y="5055919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Main effects </a:t>
            </a:r>
            <a:r>
              <a:rPr lang="en-GB" dirty="0"/>
              <a:t>→ </a:t>
            </a:r>
            <a:r>
              <a:rPr lang="en-GB" dirty="0">
                <a:solidFill>
                  <a:srgbClr val="C00000"/>
                </a:solidFill>
              </a:rPr>
              <a:t>driving inputs</a:t>
            </a:r>
          </a:p>
          <a:p>
            <a:r>
              <a:rPr lang="en-GB" dirty="0">
                <a:solidFill>
                  <a:srgbClr val="008000"/>
                </a:solidFill>
              </a:rPr>
              <a:t>Interactions</a:t>
            </a:r>
            <a:r>
              <a:rPr lang="en-GB" dirty="0"/>
              <a:t>  → </a:t>
            </a:r>
            <a:r>
              <a:rPr lang="en-GB" dirty="0">
                <a:solidFill>
                  <a:srgbClr val="008000"/>
                </a:solidFill>
              </a:rPr>
              <a:t>modulatory inputs</a:t>
            </a:r>
          </a:p>
        </p:txBody>
      </p:sp>
      <p:sp>
        <p:nvSpPr>
          <p:cNvPr id="183" name="Oval 182"/>
          <p:cNvSpPr/>
          <p:nvPr/>
        </p:nvSpPr>
        <p:spPr>
          <a:xfrm>
            <a:off x="5328084" y="5049180"/>
            <a:ext cx="702078" cy="7020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FFA</a:t>
            </a:r>
          </a:p>
        </p:txBody>
      </p:sp>
      <p:sp>
        <p:nvSpPr>
          <p:cNvPr id="184" name="Oval 183"/>
          <p:cNvSpPr/>
          <p:nvPr/>
        </p:nvSpPr>
        <p:spPr>
          <a:xfrm>
            <a:off x="7002270" y="5049180"/>
            <a:ext cx="702078" cy="7020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Amy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4728961" y="5400219"/>
            <a:ext cx="53168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4728960" y="50796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Face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6516216" y="4800069"/>
            <a:ext cx="0" cy="498224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6160278" y="4475420"/>
            <a:ext cx="100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Valence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292963" y="479929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From a factorial design: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1292963" y="1376772"/>
            <a:ext cx="343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 factorial design translates easily to DCM</a:t>
            </a:r>
          </a:p>
        </p:txBody>
      </p:sp>
      <p:cxnSp>
        <p:nvCxnSpPr>
          <p:cNvPr id="9366" name="Straight Connector 9365"/>
          <p:cNvCxnSpPr/>
          <p:nvPr/>
        </p:nvCxnSpPr>
        <p:spPr>
          <a:xfrm>
            <a:off x="1143000" y="4401108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67" name="TextBox 9366"/>
          <p:cNvSpPr txBox="1"/>
          <p:nvPr/>
        </p:nvSpPr>
        <p:spPr>
          <a:xfrm>
            <a:off x="1292963" y="1875380"/>
            <a:ext cx="40704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(fictitious!) example of a 2x2 design:</a:t>
            </a:r>
          </a:p>
          <a:p>
            <a:endParaRPr lang="en-GB" dirty="0"/>
          </a:p>
          <a:p>
            <a:r>
              <a:rPr lang="en-GB" b="1" dirty="0"/>
              <a:t>Factor 1:</a:t>
            </a:r>
          </a:p>
          <a:p>
            <a:r>
              <a:rPr lang="en-GB" dirty="0"/>
              <a:t>Stimulus (face or inverted face)</a:t>
            </a:r>
          </a:p>
          <a:p>
            <a:endParaRPr lang="en-GB" dirty="0"/>
          </a:p>
          <a:p>
            <a:r>
              <a:rPr lang="en-GB" b="1" dirty="0"/>
              <a:t>Factor 2:</a:t>
            </a:r>
          </a:p>
          <a:p>
            <a:r>
              <a:rPr lang="en-GB" dirty="0"/>
              <a:t>Valence (neutral or angry)</a:t>
            </a:r>
          </a:p>
        </p:txBody>
      </p:sp>
      <p:pic>
        <p:nvPicPr>
          <p:cNvPr id="433" name="Picture 432"/>
          <p:cNvPicPr>
            <a:picLocks noChangeAspect="1"/>
          </p:cNvPicPr>
          <p:nvPr/>
        </p:nvPicPr>
        <p:blipFill rotWithShape="1">
          <a:blip r:embed="rId2"/>
          <a:srcRect l="39370" t="15351" r="46850" b="66379"/>
          <a:stretch/>
        </p:blipFill>
        <p:spPr>
          <a:xfrm>
            <a:off x="4976636" y="3169277"/>
            <a:ext cx="1350150" cy="1118696"/>
          </a:xfrm>
          <a:prstGeom prst="rect">
            <a:avLst/>
          </a:prstGeom>
        </p:spPr>
      </p:pic>
      <p:pic>
        <p:nvPicPr>
          <p:cNvPr id="434" name="Picture 433"/>
          <p:cNvPicPr>
            <a:picLocks noChangeAspect="1"/>
          </p:cNvPicPr>
          <p:nvPr/>
        </p:nvPicPr>
        <p:blipFill rotWithShape="1">
          <a:blip r:embed="rId3"/>
          <a:srcRect l="39566" t="22280" r="47046" b="59450"/>
          <a:stretch/>
        </p:blipFill>
        <p:spPr>
          <a:xfrm>
            <a:off x="4976637" y="1875379"/>
            <a:ext cx="1298395" cy="1107455"/>
          </a:xfrm>
          <a:prstGeom prst="rect">
            <a:avLst/>
          </a:prstGeom>
        </p:spPr>
      </p:pic>
      <p:sp>
        <p:nvSpPr>
          <p:cNvPr id="9369" name="TextBox 9368"/>
          <p:cNvSpPr txBox="1"/>
          <p:nvPr/>
        </p:nvSpPr>
        <p:spPr>
          <a:xfrm>
            <a:off x="6236383" y="1845006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Main effect of face: FFA</a:t>
            </a:r>
          </a:p>
        </p:txBody>
      </p:sp>
      <p:sp>
        <p:nvSpPr>
          <p:cNvPr id="436" name="TextBox 435"/>
          <p:cNvSpPr txBox="1"/>
          <p:nvPr/>
        </p:nvSpPr>
        <p:spPr>
          <a:xfrm>
            <a:off x="6351901" y="3148360"/>
            <a:ext cx="1564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Interaction of </a:t>
            </a:r>
          </a:p>
          <a:p>
            <a:r>
              <a:rPr lang="en-GB" sz="1200" dirty="0"/>
              <a:t>Stimulus x Valence: </a:t>
            </a:r>
          </a:p>
          <a:p>
            <a:r>
              <a:rPr lang="en-GB" sz="1200" dirty="0"/>
              <a:t>Amygdala</a:t>
            </a:r>
          </a:p>
        </p:txBody>
      </p:sp>
      <p:cxnSp>
        <p:nvCxnSpPr>
          <p:cNvPr id="439" name="Straight Arrow Connector 438"/>
          <p:cNvCxnSpPr/>
          <p:nvPr/>
        </p:nvCxnSpPr>
        <p:spPr>
          <a:xfrm flipH="1">
            <a:off x="6084168" y="5319210"/>
            <a:ext cx="9181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6647943" y="4800069"/>
            <a:ext cx="0" cy="65959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5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 animBg="1"/>
      <p:bldP spid="184" grpId="0" animBg="1"/>
      <p:bldP spid="186" grpId="0"/>
      <p:bldP spid="189" grpId="0"/>
      <p:bldP spid="190" grpId="0"/>
      <p:bldP spid="9367" grpId="0"/>
      <p:bldP spid="9369" grpId="0"/>
      <p:bldP spid="4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8228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dynamic system of interest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pzeidman\Downloads\2961565820_5a03199811_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219" y="1819978"/>
            <a:ext cx="2123800" cy="2163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6351711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Stimulus from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Buchel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Friston, 1997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Brain by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Dierk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Schaefer, Flickr,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CC 2.0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310" name="Group 12309"/>
          <p:cNvGrpSpPr/>
          <p:nvPr/>
        </p:nvGrpSpPr>
        <p:grpSpPr>
          <a:xfrm>
            <a:off x="532573" y="1340768"/>
            <a:ext cx="2297200" cy="2642810"/>
            <a:chOff x="532573" y="1340768"/>
            <a:chExt cx="2297200" cy="2642810"/>
          </a:xfrm>
        </p:grpSpPr>
        <p:pic>
          <p:nvPicPr>
            <p:cNvPr id="12295" name="Picture 7" descr="D:\Documents\teaching\spm course\starfield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11791" r="23378" b="16482"/>
            <a:stretch/>
          </p:blipFill>
          <p:spPr bwMode="auto">
            <a:xfrm>
              <a:off x="566129" y="1819978"/>
              <a:ext cx="2263644" cy="2163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32573" y="1340768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Experimental Stimulus</a:t>
              </a:r>
              <a:endParaRPr lang="en-GB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59832" y="134076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(Hidden) Neural dynamics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70096" y="2901778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13" name="Group 12312"/>
          <p:cNvGrpSpPr/>
          <p:nvPr/>
        </p:nvGrpSpPr>
        <p:grpSpPr>
          <a:xfrm>
            <a:off x="5641485" y="1340768"/>
            <a:ext cx="2852855" cy="2642810"/>
            <a:chOff x="5641485" y="1340768"/>
            <a:chExt cx="2852855" cy="2642810"/>
          </a:xfrm>
        </p:grpSpPr>
        <p:pic>
          <p:nvPicPr>
            <p:cNvPr id="7" name="Picture 5" descr="http://www.carl-olsson.com/wp-content/uploads/2012/08/siemens-magnetom-trio-a-tim-system-3-t-0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9" r="7326"/>
            <a:stretch/>
          </p:blipFill>
          <p:spPr bwMode="auto">
            <a:xfrm>
              <a:off x="6212531" y="1819978"/>
              <a:ext cx="2247901" cy="2163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5641485" y="2902084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262092" y="1340768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Observations (BOLD)</a:t>
              </a:r>
              <a:endParaRPr lang="en-GB" sz="1600" dirty="0"/>
            </a:p>
          </p:txBody>
        </p:sp>
      </p:grpSp>
      <p:grpSp>
        <p:nvGrpSpPr>
          <p:cNvPr id="12314" name="Group 12313"/>
          <p:cNvGrpSpPr/>
          <p:nvPr/>
        </p:nvGrpSpPr>
        <p:grpSpPr>
          <a:xfrm>
            <a:off x="6228184" y="4343618"/>
            <a:ext cx="2208624" cy="1753801"/>
            <a:chOff x="6228184" y="4343618"/>
            <a:chExt cx="2208624" cy="1753801"/>
          </a:xfrm>
        </p:grpSpPr>
        <p:sp>
          <p:nvSpPr>
            <p:cNvPr id="47" name="Rectangle 46"/>
            <p:cNvSpPr/>
            <p:nvPr/>
          </p:nvSpPr>
          <p:spPr>
            <a:xfrm>
              <a:off x="6228184" y="4343618"/>
              <a:ext cx="2208624" cy="1753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595080" y="5808310"/>
              <a:ext cx="1728956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913908" y="578964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time</a:t>
              </a:r>
              <a:endParaRPr lang="en-GB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16299" y="4406334"/>
              <a:ext cx="1031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Vector y</a:t>
              </a:r>
              <a:endParaRPr lang="en-GB" dirty="0"/>
            </a:p>
          </p:txBody>
        </p:sp>
        <p:pic>
          <p:nvPicPr>
            <p:cNvPr id="12299" name="Picture 10" descr="D:\Documents\teaching\spm course\timeserie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92"/>
            <a:stretch/>
          </p:blipFill>
          <p:spPr bwMode="auto">
            <a:xfrm>
              <a:off x="6602700" y="4736028"/>
              <a:ext cx="167875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1" name="Straight Arrow Connector 80"/>
            <p:cNvCxnSpPr/>
            <p:nvPr/>
          </p:nvCxnSpPr>
          <p:spPr>
            <a:xfrm flipV="1">
              <a:off x="6595080" y="4821927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16200000">
              <a:off x="6059758" y="5030577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BOLD</a:t>
              </a:r>
              <a:endParaRPr lang="en-GB" sz="1400" dirty="0"/>
            </a:p>
          </p:txBody>
        </p:sp>
      </p:grpSp>
      <p:grpSp>
        <p:nvGrpSpPr>
          <p:cNvPr id="12312" name="Group 12311"/>
          <p:cNvGrpSpPr/>
          <p:nvPr/>
        </p:nvGrpSpPr>
        <p:grpSpPr>
          <a:xfrm>
            <a:off x="3371488" y="4343618"/>
            <a:ext cx="2208624" cy="1753801"/>
            <a:chOff x="3371488" y="4343618"/>
            <a:chExt cx="2208624" cy="1753801"/>
          </a:xfrm>
        </p:grpSpPr>
        <p:sp>
          <p:nvSpPr>
            <p:cNvPr id="94" name="Rectangle 93"/>
            <p:cNvSpPr/>
            <p:nvPr/>
          </p:nvSpPr>
          <p:spPr>
            <a:xfrm>
              <a:off x="3371488" y="4343618"/>
              <a:ext cx="2208624" cy="1753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95780" y="512641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?</a:t>
              </a:r>
              <a:endParaRPr lang="en-GB" b="1" dirty="0"/>
            </a:p>
          </p:txBody>
        </p:sp>
      </p:grpSp>
      <p:grpSp>
        <p:nvGrpSpPr>
          <p:cNvPr id="12311" name="Group 12310"/>
          <p:cNvGrpSpPr/>
          <p:nvPr/>
        </p:nvGrpSpPr>
        <p:grpSpPr>
          <a:xfrm>
            <a:off x="563176" y="4343618"/>
            <a:ext cx="2208624" cy="1753801"/>
            <a:chOff x="563176" y="4343618"/>
            <a:chExt cx="2208624" cy="1753801"/>
          </a:xfrm>
        </p:grpSpPr>
        <p:sp>
          <p:nvSpPr>
            <p:cNvPr id="41" name="Rectangle 40"/>
            <p:cNvSpPr/>
            <p:nvPr/>
          </p:nvSpPr>
          <p:spPr>
            <a:xfrm>
              <a:off x="563176" y="4343618"/>
              <a:ext cx="2208624" cy="1753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96654" y="5611480"/>
              <a:ext cx="202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189865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191135" y="4963408"/>
              <a:ext cx="21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0364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94122" y="5611480"/>
              <a:ext cx="75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138968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30102" y="4963408"/>
              <a:ext cx="2248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53087" y="4963408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43562" y="5616024"/>
              <a:ext cx="3040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3176" y="5431358"/>
              <a:ext cx="3801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off</a:t>
              </a:r>
              <a:endParaRPr lang="en-GB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176" y="480248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on</a:t>
              </a:r>
              <a:endParaRPr lang="en-GB" sz="1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994749" y="5800690"/>
              <a:ext cx="166427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248900" y="578964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time</a:t>
              </a:r>
              <a:endParaRPr lang="en-GB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51291" y="4406334"/>
              <a:ext cx="1031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Vector u</a:t>
              </a:r>
              <a:endParaRPr lang="en-GB" dirty="0"/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V="1">
              <a:off x="996654" y="4810100"/>
              <a:ext cx="0" cy="9967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129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Different sorts of Connectivity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0201" y="1556793"/>
            <a:ext cx="5393928" cy="3960986"/>
          </a:xfrm>
        </p:spPr>
        <p:txBody>
          <a:bodyPr/>
          <a:lstStyle/>
          <a:p>
            <a:r>
              <a:rPr lang="en-GB" altLang="en-US" sz="2400" dirty="0" smtClean="0"/>
              <a:t>Structural Connectivity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connections of the brain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  <a:p>
            <a:r>
              <a:rPr lang="en-GB" altLang="en-US" sz="2400" dirty="0" smtClean="0"/>
              <a:t>Functional Connectivity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Dependencies between </a:t>
            </a:r>
            <a:r>
              <a:rPr lang="en-GB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BOLD observations</a:t>
            </a:r>
          </a:p>
          <a:p>
            <a:endParaRPr lang="en-GB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GB" altLang="en-US" dirty="0" smtClean="0"/>
          </a:p>
          <a:p>
            <a:r>
              <a:rPr lang="en-GB" altLang="en-US" sz="2400" dirty="0"/>
              <a:t>Effectivity </a:t>
            </a:r>
            <a:r>
              <a:rPr lang="en-GB" altLang="en-US" sz="2400" dirty="0" smtClean="0"/>
              <a:t>Connectivity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Causal </a:t>
            </a:r>
            <a:r>
              <a:rPr lang="en-GB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relationships between </a:t>
            </a:r>
            <a:r>
              <a:rPr lang="en-GB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brain regions</a:t>
            </a:r>
            <a:endParaRPr lang="en-GB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82" name="Picture 14" descr="C:\Users\pzeidman\Downloads\Connect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016224" cy="15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6309320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Connectome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by </a:t>
            </a: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jgmarcelino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CC 2.0 via Wikimedia Commons</a:t>
            </a:r>
            <a:b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Figure 1, Hong et al. 2013 PLOS ONE.</a:t>
            </a:r>
          </a:p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 Stefan, SPM Course 2011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362" name="Picture 2" descr="http://upload.wikimedia.org/wikipedia/commons/0/0e/Brain_network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2163" y="2852936"/>
            <a:ext cx="221220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93036" y="4510083"/>
            <a:ext cx="1958181" cy="1831773"/>
            <a:chOff x="5446489" y="3966765"/>
            <a:chExt cx="2705100" cy="2530475"/>
          </a:xfrm>
        </p:grpSpPr>
        <p:pic>
          <p:nvPicPr>
            <p:cNvPr id="36" name="Picture 2" descr="later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5877" y="3966765"/>
              <a:ext cx="2525712" cy="253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6356127" y="4396978"/>
              <a:ext cx="217487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5889402" y="5051028"/>
              <a:ext cx="217487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6546627" y="5278040"/>
              <a:ext cx="219075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7354664" y="4697015"/>
              <a:ext cx="215900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41" name="AutoShape 7"/>
            <p:cNvCxnSpPr>
              <a:cxnSpLocks noChangeShapeType="1"/>
              <a:stCxn id="38" idx="5"/>
              <a:endCxn id="39" idx="2"/>
            </p:cNvCxnSpPr>
            <p:nvPr/>
          </p:nvCxnSpPr>
          <p:spPr bwMode="auto">
            <a:xfrm>
              <a:off x="6075139" y="5235178"/>
              <a:ext cx="471488" cy="150812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2" name="AutoShape 8"/>
            <p:cNvCxnSpPr>
              <a:cxnSpLocks noChangeShapeType="1"/>
              <a:stCxn id="38" idx="0"/>
              <a:endCxn id="37" idx="3"/>
            </p:cNvCxnSpPr>
            <p:nvPr/>
          </p:nvCxnSpPr>
          <p:spPr bwMode="auto">
            <a:xfrm flipV="1">
              <a:off x="5998939" y="4581128"/>
              <a:ext cx="388938" cy="469900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3" name="AutoShape 9"/>
            <p:cNvCxnSpPr>
              <a:cxnSpLocks noChangeShapeType="1"/>
              <a:stCxn id="37" idx="5"/>
              <a:endCxn id="40" idx="2"/>
            </p:cNvCxnSpPr>
            <p:nvPr/>
          </p:nvCxnSpPr>
          <p:spPr bwMode="auto">
            <a:xfrm>
              <a:off x="6541864" y="4581128"/>
              <a:ext cx="812800" cy="223837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4" name="AutoShape 10"/>
            <p:cNvCxnSpPr>
              <a:cxnSpLocks noChangeShapeType="1"/>
              <a:stCxn id="40" idx="3"/>
              <a:endCxn id="39" idx="7"/>
            </p:cNvCxnSpPr>
            <p:nvPr/>
          </p:nvCxnSpPr>
          <p:spPr bwMode="auto">
            <a:xfrm flipH="1">
              <a:off x="6733952" y="4881165"/>
              <a:ext cx="652462" cy="428625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5" name="AutoShape 15"/>
            <p:cNvCxnSpPr>
              <a:cxnSpLocks noChangeShapeType="1"/>
              <a:stCxn id="38" idx="1"/>
            </p:cNvCxnSpPr>
            <p:nvPr/>
          </p:nvCxnSpPr>
          <p:spPr bwMode="auto">
            <a:xfrm flipH="1" flipV="1">
              <a:off x="5446489" y="4846240"/>
              <a:ext cx="474663" cy="236538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6240239" y="5314553"/>
              <a:ext cx="149225" cy="149225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1239" y="1679322"/>
            <a:ext cx="4431001" cy="2253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2738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DCM approach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623731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Stimulus from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Buchel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Friston, 1997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Figure 3 from Friston et al.,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Neuroimage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2003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Brain by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Dierk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Schaefer, Flickr,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CC 2.0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5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244404" y="2151494"/>
            <a:ext cx="1426000" cy="1362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04" y="1498247"/>
            <a:ext cx="140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Experimental Stimulus (u)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2901778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http://www.carl-olsson.com/wp-content/uploads/2012/08/siemens-magnetom-trio-a-tim-system-3-t-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7326"/>
          <a:stretch/>
        </p:blipFill>
        <p:spPr bwMode="auto">
          <a:xfrm>
            <a:off x="7279580" y="2072912"/>
            <a:ext cx="1417562" cy="136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76256" y="151004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Observations (y)</a:t>
            </a:r>
            <a:endParaRPr lang="en-GB" sz="16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47701" y="2849125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337088" y="4077072"/>
            <a:ext cx="1926405" cy="2088232"/>
            <a:chOff x="2337088" y="4077072"/>
            <a:chExt cx="1926405" cy="2088232"/>
          </a:xfrm>
        </p:grpSpPr>
        <p:sp>
          <p:nvSpPr>
            <p:cNvPr id="94" name="Rectangle 93"/>
            <p:cNvSpPr/>
            <p:nvPr/>
          </p:nvSpPr>
          <p:spPr>
            <a:xfrm>
              <a:off x="2337088" y="4077072"/>
              <a:ext cx="1926405" cy="2088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627784" y="572396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z = f(</a:t>
              </a:r>
              <a:r>
                <a:rPr lang="en-GB" b="1" dirty="0" err="1" smtClean="0"/>
                <a:t>z,u</a:t>
              </a:r>
              <a:r>
                <a:rPr lang="en-GB" b="1" dirty="0" smtClean="0"/>
                <a:t>,</a:t>
              </a:r>
              <a:r>
                <a:rPr lang="el-GR" b="1" dirty="0" smtClean="0"/>
                <a:t>θ</a:t>
              </a:r>
              <a:r>
                <a:rPr lang="en-GB" b="1" baseline="30000" dirty="0" smtClean="0"/>
                <a:t>n</a:t>
              </a:r>
              <a:r>
                <a:rPr lang="en-GB" b="1" dirty="0" smtClean="0"/>
                <a:t>)</a:t>
              </a:r>
              <a:endParaRPr lang="en-GB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50836" y="554796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.</a:t>
              </a:r>
              <a:endParaRPr lang="en-GB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21313" y="4193069"/>
              <a:ext cx="17808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How brain activity </a:t>
              </a:r>
              <a:r>
                <a:rPr lang="en-GB" b="1" dirty="0" smtClean="0"/>
                <a:t>z</a:t>
              </a:r>
              <a:r>
                <a:rPr lang="en-GB" dirty="0" smtClean="0"/>
                <a:t> changes over time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6016" y="4077072"/>
            <a:ext cx="1926405" cy="2088232"/>
            <a:chOff x="4716016" y="4077072"/>
            <a:chExt cx="1926405" cy="2088232"/>
          </a:xfrm>
        </p:grpSpPr>
        <p:sp>
          <p:nvSpPr>
            <p:cNvPr id="48" name="Rectangle 47"/>
            <p:cNvSpPr/>
            <p:nvPr/>
          </p:nvSpPr>
          <p:spPr>
            <a:xfrm>
              <a:off x="4716016" y="4077072"/>
              <a:ext cx="1926405" cy="2088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32040" y="5723964"/>
              <a:ext cx="1517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y</a:t>
              </a:r>
              <a:r>
                <a:rPr lang="en-GB" b="1" dirty="0" smtClean="0"/>
                <a:t> = g(z, </a:t>
              </a:r>
              <a:r>
                <a:rPr lang="el-GR" b="1" dirty="0" smtClean="0"/>
                <a:t>θ</a:t>
              </a:r>
              <a:r>
                <a:rPr lang="en-GB" b="1" baseline="30000" dirty="0" smtClean="0"/>
                <a:t>h</a:t>
              </a:r>
              <a:r>
                <a:rPr lang="en-GB" b="1" dirty="0" smtClean="0"/>
                <a:t>)</a:t>
              </a:r>
              <a:endParaRPr lang="en-GB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00241" y="4193069"/>
              <a:ext cx="178084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What </a:t>
              </a:r>
              <a:r>
                <a:rPr lang="en-GB" dirty="0"/>
                <a:t>we would </a:t>
              </a:r>
              <a:r>
                <a:rPr lang="en-GB" dirty="0" smtClean="0"/>
                <a:t>see in the scanner, y, given the neural model?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42861" y="1340768"/>
            <a:ext cx="2337751" cy="2304256"/>
            <a:chOff x="2142861" y="1340768"/>
            <a:chExt cx="2337751" cy="2304256"/>
          </a:xfrm>
        </p:grpSpPr>
        <p:sp>
          <p:nvSpPr>
            <p:cNvPr id="17" name="TextBox 16"/>
            <p:cNvSpPr txBox="1"/>
            <p:nvPr/>
          </p:nvSpPr>
          <p:spPr>
            <a:xfrm>
              <a:off x="2142861" y="1340768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Neural Model</a:t>
              </a:r>
              <a:endParaRPr lang="en-GB" sz="1600" dirty="0"/>
            </a:p>
          </p:txBody>
        </p:sp>
        <p:pic>
          <p:nvPicPr>
            <p:cNvPr id="17410" name="Picture 2" descr="D:\Documents\teaching\spm course\effective_con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313" y="1833609"/>
              <a:ext cx="1780849" cy="1811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63493" y="1328970"/>
            <a:ext cx="2570523" cy="2414499"/>
            <a:chOff x="4263493" y="1328970"/>
            <a:chExt cx="2570523" cy="24144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263493" y="2891613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 descr="Full-size image (96 K)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5"/>
            <a:stretch/>
          </p:blipFill>
          <p:spPr bwMode="auto">
            <a:xfrm>
              <a:off x="4809205" y="1848599"/>
              <a:ext cx="1711872" cy="1894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496265" y="1328970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Observation Model</a:t>
              </a:r>
              <a:endParaRPr lang="en-GB" sz="160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707904" y="6057292"/>
            <a:ext cx="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00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1239" y="1679322"/>
            <a:ext cx="4431001" cy="2253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580112" y="623731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Stimulus from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Buchel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Friston, 1997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Figure 3 from Friston et al.,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Neuroimage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2003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Brain by 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Dierk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Schaefer, Flickr,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CC 2.0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5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244404" y="2151494"/>
            <a:ext cx="1426000" cy="1362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04" y="1498247"/>
            <a:ext cx="140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Experimental Stimulus (u)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2901778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http://www.carl-olsson.com/wp-content/uploads/2012/08/siemens-magnetom-trio-a-tim-system-3-t-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7326"/>
          <a:stretch/>
        </p:blipFill>
        <p:spPr bwMode="auto">
          <a:xfrm>
            <a:off x="7279580" y="2072912"/>
            <a:ext cx="1417562" cy="136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76256" y="151004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Observations (y)</a:t>
            </a:r>
            <a:endParaRPr lang="en-GB" sz="16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47701" y="2849125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142861" y="1340768"/>
            <a:ext cx="2337751" cy="2304256"/>
            <a:chOff x="2142861" y="1340768"/>
            <a:chExt cx="2337751" cy="2304256"/>
          </a:xfrm>
        </p:grpSpPr>
        <p:sp>
          <p:nvSpPr>
            <p:cNvPr id="17" name="TextBox 16"/>
            <p:cNvSpPr txBox="1"/>
            <p:nvPr/>
          </p:nvSpPr>
          <p:spPr>
            <a:xfrm>
              <a:off x="2142861" y="1340768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Neural Model</a:t>
              </a:r>
              <a:endParaRPr lang="en-GB" sz="1600" dirty="0"/>
            </a:p>
          </p:txBody>
        </p:sp>
        <p:pic>
          <p:nvPicPr>
            <p:cNvPr id="17410" name="Picture 2" descr="D:\Documents\teaching\spm course\effective_con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313" y="1833609"/>
              <a:ext cx="1780849" cy="1811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63493" y="1328970"/>
            <a:ext cx="2570523" cy="2414499"/>
            <a:chOff x="4263493" y="1328970"/>
            <a:chExt cx="2570523" cy="24144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263493" y="2891613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 descr="Full-size image (96 K)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5"/>
            <a:stretch/>
          </p:blipFill>
          <p:spPr bwMode="auto">
            <a:xfrm>
              <a:off x="4809205" y="1848599"/>
              <a:ext cx="1711872" cy="1894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496265" y="1328970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Observation Model</a:t>
              </a:r>
              <a:endParaRPr lang="en-GB" sz="1600" dirty="0"/>
            </a:p>
          </p:txBody>
        </p:sp>
      </p:grpSp>
      <p:sp>
        <p:nvSpPr>
          <p:cNvPr id="8" name="Left Brace 7"/>
          <p:cNvSpPr/>
          <p:nvPr/>
        </p:nvSpPr>
        <p:spPr>
          <a:xfrm rot="16200000">
            <a:off x="4237083" y="2141230"/>
            <a:ext cx="559316" cy="4431002"/>
          </a:xfrm>
          <a:prstGeom prst="leftBrac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9050" y="4636389"/>
            <a:ext cx="222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Generative model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30200" y="-27384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>
                <a:solidFill>
                  <a:schemeClr val="bg1"/>
                </a:solidFill>
              </a:rPr>
              <a:t>DCM approach</a:t>
            </a: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5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1239" y="1679322"/>
            <a:ext cx="4431001" cy="2253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5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244404" y="2151494"/>
            <a:ext cx="1426000" cy="1362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04" y="1498247"/>
            <a:ext cx="140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Experimental Stimulus (u)</a:t>
            </a:r>
            <a:endParaRPr lang="en-GB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2901778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http://www.carl-olsson.com/wp-content/uploads/2012/08/siemens-magnetom-trio-a-tim-system-3-t-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7326"/>
          <a:stretch/>
        </p:blipFill>
        <p:spPr bwMode="auto">
          <a:xfrm>
            <a:off x="7279580" y="2072912"/>
            <a:ext cx="1417562" cy="136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76256" y="151004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Observations (y)</a:t>
            </a:r>
            <a:endParaRPr lang="en-GB" sz="16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47701" y="2849125"/>
            <a:ext cx="46554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142861" y="1340768"/>
            <a:ext cx="2337751" cy="2304256"/>
            <a:chOff x="2142861" y="1340768"/>
            <a:chExt cx="2337751" cy="2304256"/>
          </a:xfrm>
        </p:grpSpPr>
        <p:sp>
          <p:nvSpPr>
            <p:cNvPr id="17" name="TextBox 16"/>
            <p:cNvSpPr txBox="1"/>
            <p:nvPr/>
          </p:nvSpPr>
          <p:spPr>
            <a:xfrm>
              <a:off x="2142861" y="1340768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Neural Model</a:t>
              </a:r>
              <a:endParaRPr lang="en-GB" sz="1600" dirty="0"/>
            </a:p>
          </p:txBody>
        </p:sp>
        <p:pic>
          <p:nvPicPr>
            <p:cNvPr id="17410" name="Picture 2" descr="D:\Documents\teaching\spm course\effective_con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313" y="1833609"/>
              <a:ext cx="1780849" cy="1811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63493" y="1328970"/>
            <a:ext cx="2570523" cy="2414499"/>
            <a:chOff x="4263493" y="1328970"/>
            <a:chExt cx="2570523" cy="24144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263493" y="2891613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 descr="Full-size image (96 K)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5"/>
            <a:stretch/>
          </p:blipFill>
          <p:spPr bwMode="auto">
            <a:xfrm>
              <a:off x="4809205" y="1848599"/>
              <a:ext cx="1711872" cy="1894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496265" y="1328970"/>
              <a:ext cx="233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Observation Model</a:t>
              </a:r>
              <a:endParaRPr lang="en-GB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31640" y="4149080"/>
                <a:ext cx="6762080" cy="255454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/>
                  <a:t>Model Inversion</a:t>
                </a:r>
              </a:p>
              <a:p>
                <a:pPr algn="ctr"/>
                <a:r>
                  <a:rPr lang="en-GB" sz="1600" dirty="0" smtClean="0"/>
                  <a:t>(</a:t>
                </a:r>
                <a:r>
                  <a:rPr lang="en-GB" sz="1600" dirty="0" err="1" smtClean="0"/>
                  <a:t>Variational</a:t>
                </a:r>
                <a:r>
                  <a:rPr lang="en-GB" sz="1600" dirty="0" smtClean="0"/>
                  <a:t> Expectation Maximization)</a:t>
                </a:r>
              </a:p>
              <a:p>
                <a:pPr algn="ctr"/>
                <a:endParaRPr lang="en-GB" sz="1600" dirty="0" smtClean="0"/>
              </a:p>
              <a:p>
                <a:r>
                  <a:rPr lang="en-GB" sz="1600" b="1" dirty="0" smtClean="0"/>
                  <a:t>1. Gives parameter estimates:</a:t>
                </a:r>
                <a:endParaRPr lang="en-GB" sz="1600" dirty="0" smtClean="0"/>
              </a:p>
              <a:p>
                <a:pPr algn="ctr"/>
                <a:r>
                  <a:rPr lang="en-GB" sz="1600" dirty="0" smtClean="0"/>
                  <a:t>Given our observations y, and stimuli u, what parameters </a:t>
                </a:r>
                <a:r>
                  <a:rPr lang="el-GR" sz="1600" b="1" dirty="0" smtClean="0"/>
                  <a:t>θ</a:t>
                </a:r>
                <a:r>
                  <a:rPr lang="en-GB" sz="1600" b="1" baseline="30000" dirty="0" smtClean="0"/>
                  <a:t> </a:t>
                </a:r>
                <a:r>
                  <a:rPr lang="en-GB" sz="1600" dirty="0" smtClean="0"/>
                  <a:t>make the model best fit the data?</a:t>
                </a:r>
              </a:p>
              <a:p>
                <a:pPr algn="ctr"/>
                <a:endParaRPr lang="en-GB" sz="1600" dirty="0"/>
              </a:p>
              <a:p>
                <a:r>
                  <a:rPr lang="en-GB" sz="1600" b="1" dirty="0" smtClean="0"/>
                  <a:t>2. Gives an approximation to the log model evidence:</a:t>
                </a:r>
              </a:p>
              <a:p>
                <a:pPr algn="ctr"/>
                <a:endParaRPr lang="en-GB" sz="1600" dirty="0" smtClean="0"/>
              </a:p>
              <a:p>
                <a:pPr algn="ctr"/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GB" sz="1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6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GB" sz="1600" dirty="0" smtClean="0"/>
                  <a:t> </a:t>
                </a:r>
                <a:r>
                  <a:rPr lang="en-GB" sz="1600" dirty="0"/>
                  <a:t>Free energy = </a:t>
                </a:r>
                <a:r>
                  <a:rPr lang="en-GB" sz="1600" dirty="0" smtClean="0"/>
                  <a:t>accuracy - complexity</a:t>
                </a:r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149080"/>
                <a:ext cx="6762080" cy="25545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 bwMode="auto">
          <a:xfrm>
            <a:off x="330200" y="-27384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>
                <a:solidFill>
                  <a:schemeClr val="bg1"/>
                </a:solidFill>
              </a:rPr>
              <a:t>DCM approach</a:t>
            </a: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5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14780</TotalTime>
  <Words>2270</Words>
  <Application>Microsoft Macintosh PowerPoint</Application>
  <PresentationFormat>On-screen Show (4:3)</PresentationFormat>
  <Paragraphs>545</Paragraphs>
  <Slides>44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Custom Design</vt:lpstr>
      <vt:lpstr>Equation</vt:lpstr>
      <vt:lpstr>Dynamic Causal Modelling Introduction</vt:lpstr>
      <vt:lpstr>Dynamic Causal Modelling (DCM)</vt:lpstr>
      <vt:lpstr>Overview</vt:lpstr>
      <vt:lpstr>Classical fMRI analysis</vt:lpstr>
      <vt:lpstr>The dynamic system of interest</vt:lpstr>
      <vt:lpstr>Different sorts of Connectivity</vt:lpstr>
      <vt:lpstr>DCM approach</vt:lpstr>
      <vt:lpstr>PowerPoint Presentation</vt:lpstr>
      <vt:lpstr>PowerPoint Presentation</vt:lpstr>
      <vt:lpstr>PowerPoint Presentation</vt:lpstr>
      <vt:lpstr>PowerPoint Presentation</vt:lpstr>
      <vt:lpstr>Overview</vt:lpstr>
      <vt:lpstr>How does brain activity (z) change over time </vt:lpstr>
      <vt:lpstr>How does brain activity (z) change over time </vt:lpstr>
      <vt:lpstr>How does brain activity (z) change over time </vt:lpstr>
      <vt:lpstr>How does brain activity (z) change over time </vt:lpstr>
      <vt:lpstr>How does brain activity (z) change over time </vt:lpstr>
      <vt:lpstr>How does brain activity (z) change over time </vt:lpstr>
      <vt:lpstr>PowerPoint Presentation</vt:lpstr>
      <vt:lpstr>DCM approach</vt:lpstr>
      <vt:lpstr>The haemodynamic (observation) model</vt:lpstr>
      <vt:lpstr>Overview</vt:lpstr>
      <vt:lpstr>DCM model inversion </vt:lpstr>
      <vt:lpstr>Bayesian inference and model estimation </vt:lpstr>
      <vt:lpstr>Priors</vt:lpstr>
      <vt:lpstr>Model Estimation</vt:lpstr>
      <vt:lpstr>Bayesian model selection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Reading</vt:lpstr>
      <vt:lpstr>Thank you</vt:lpstr>
      <vt:lpstr>extras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Sasha Ondobaka</cp:lastModifiedBy>
  <cp:revision>258</cp:revision>
  <dcterms:created xsi:type="dcterms:W3CDTF">2005-07-13T12:26:50Z</dcterms:created>
  <dcterms:modified xsi:type="dcterms:W3CDTF">2016-11-08T10:28:40Z</dcterms:modified>
</cp:coreProperties>
</file>