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8"/>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50" r:id="rId25"/>
    <p:sldId id="363" r:id="rId26"/>
    <p:sldId id="364" r:id="rId27"/>
    <p:sldId id="365" r:id="rId28"/>
    <p:sldId id="367" r:id="rId29"/>
    <p:sldId id="347" r:id="rId30"/>
    <p:sldId id="323" r:id="rId31"/>
    <p:sldId id="296" r:id="rId32"/>
    <p:sldId id="334" r:id="rId33"/>
    <p:sldId id="294" r:id="rId34"/>
    <p:sldId id="330" r:id="rId35"/>
    <p:sldId id="348" r:id="rId36"/>
    <p:sldId id="366"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3792">
          <p15:clr>
            <a:srgbClr val="A4A3A4"/>
          </p15:clr>
        </p15:guide>
        <p15:guide id="2" pos="33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50000" autoAdjust="0"/>
  </p:normalViewPr>
  <p:slideViewPr>
    <p:cSldViewPr snapToGrid="0">
      <p:cViewPr varScale="1">
        <p:scale>
          <a:sx n="126" d="100"/>
          <a:sy n="126" d="100"/>
        </p:scale>
        <p:origin x="248" y="200"/>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8" Type="http://schemas.openxmlformats.org/officeDocument/2006/relationships/image" Target="../media/image65.wmf"/><Relationship Id="rId9" Type="http://schemas.openxmlformats.org/officeDocument/2006/relationships/image" Target="../media/image66.wmf"/><Relationship Id="rId1" Type="http://schemas.openxmlformats.org/officeDocument/2006/relationships/image" Target="../media/image58.wmf"/><Relationship Id="rId2"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123319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247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8319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9596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6109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9657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1242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702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1063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170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7597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9047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647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796936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5229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26524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639139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0105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80782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29</a:t>
            </a:fld>
            <a:endParaRPr lang="en-US" smtClean="0"/>
          </a:p>
        </p:txBody>
      </p:sp>
    </p:spTree>
    <p:extLst>
      <p:ext uri="{BB962C8B-B14F-4D97-AF65-F5344CB8AC3E}">
        <p14:creationId xmlns:p14="http://schemas.microsoft.com/office/powerpoint/2010/main" val="157696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30</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1935571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31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063764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32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617435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387923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66655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645802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40692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11.xml"/><Relationship Id="rId4" Type="http://schemas.openxmlformats.org/officeDocument/2006/relationships/image" Target="../media/image12.jpeg"/><Relationship Id="rId5" Type="http://schemas.openxmlformats.org/officeDocument/2006/relationships/image" Target="../media/image10.jpeg"/><Relationship Id="rId6" Type="http://schemas.openxmlformats.org/officeDocument/2006/relationships/image" Target="../media/image9.png"/><Relationship Id="rId7" Type="http://schemas.openxmlformats.org/officeDocument/2006/relationships/image" Target="../media/image13.wmf"/><Relationship Id="rId8" Type="http://schemas.openxmlformats.org/officeDocument/2006/relationships/oleObject" Target="../embeddings/oleObject1.bin"/><Relationship Id="rId9" Type="http://schemas.openxmlformats.org/officeDocument/2006/relationships/image" Target="../media/image11.wmf"/><Relationship Id="rId10"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4" Type="http://schemas.openxmlformats.org/officeDocument/2006/relationships/image" Target="../media/image28.jpe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33.png"/><Relationship Id="rId25" Type="http://schemas.openxmlformats.org/officeDocument/2006/relationships/image" Target="../media/image380.png"/><Relationship Id="rId26" Type="http://schemas.openxmlformats.org/officeDocument/2006/relationships/image" Target="../media/image41.png"/><Relationship Id="rId20" Type="http://schemas.openxmlformats.org/officeDocument/2006/relationships/image" Target="../media/image42.png"/><Relationship Id="rId22"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20.png"/><Relationship Id="rId9" Type="http://schemas.openxmlformats.org/officeDocument/2006/relationships/image" Target="../media/image39.png"/><Relationship Id="rId23" Type="http://schemas.openxmlformats.org/officeDocument/2006/relationships/image" Target="../media/image45.png"/><Relationship Id="rId24" Type="http://schemas.openxmlformats.org/officeDocument/2006/relationships/image" Target="../media/image38.png"/><Relationship Id="rId10"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43.png"/><Relationship Id="rId6" Type="http://schemas.openxmlformats.org/officeDocument/2006/relationships/image" Target="../media/image46.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44.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wmf"/><Relationship Id="rId8" Type="http://schemas.openxmlformats.org/officeDocument/2006/relationships/image" Target="../media/image56.wmf"/><Relationship Id="rId9" Type="http://schemas.openxmlformats.org/officeDocument/2006/relationships/image" Target="../media/image57.wmf"/><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9" Type="http://schemas.openxmlformats.org/officeDocument/2006/relationships/image" Target="../media/image59.wmf"/><Relationship Id="rId20" Type="http://schemas.openxmlformats.org/officeDocument/2006/relationships/oleObject" Target="../embeddings/oleObject9.bin"/><Relationship Id="rId21" Type="http://schemas.openxmlformats.org/officeDocument/2006/relationships/image" Target="../media/image65.wmf"/><Relationship Id="rId22" Type="http://schemas.openxmlformats.org/officeDocument/2006/relationships/oleObject" Target="../embeddings/oleObject10.bin"/><Relationship Id="rId23" Type="http://schemas.openxmlformats.org/officeDocument/2006/relationships/image" Target="../media/image66.wmf"/><Relationship Id="rId10" Type="http://schemas.openxmlformats.org/officeDocument/2006/relationships/oleObject" Target="../embeddings/oleObject4.bin"/><Relationship Id="rId11" Type="http://schemas.openxmlformats.org/officeDocument/2006/relationships/image" Target="../media/image60.wmf"/><Relationship Id="rId12" Type="http://schemas.openxmlformats.org/officeDocument/2006/relationships/oleObject" Target="../embeddings/oleObject5.bin"/><Relationship Id="rId13" Type="http://schemas.openxmlformats.org/officeDocument/2006/relationships/image" Target="../media/image61.wmf"/><Relationship Id="rId14" Type="http://schemas.openxmlformats.org/officeDocument/2006/relationships/oleObject" Target="../embeddings/oleObject6.bin"/><Relationship Id="rId15" Type="http://schemas.openxmlformats.org/officeDocument/2006/relationships/image" Target="../media/image62.wmf"/><Relationship Id="rId16" Type="http://schemas.openxmlformats.org/officeDocument/2006/relationships/oleObject" Target="../embeddings/oleObject7.bin"/><Relationship Id="rId17" Type="http://schemas.openxmlformats.org/officeDocument/2006/relationships/image" Target="../media/image63.wmf"/><Relationship Id="rId18" Type="http://schemas.openxmlformats.org/officeDocument/2006/relationships/oleObject" Target="../embeddings/oleObject8.bin"/><Relationship Id="rId19" Type="http://schemas.openxmlformats.org/officeDocument/2006/relationships/image" Target="../media/image64.wmf"/><Relationship Id="rId1" Type="http://schemas.openxmlformats.org/officeDocument/2006/relationships/vmlDrawing" Target="../drawings/vmlDrawing2.vml"/><Relationship Id="rId2" Type="http://schemas.openxmlformats.org/officeDocument/2006/relationships/slideLayout" Target="../slideLayouts/slideLayout5.xml"/><Relationship Id="rId3" Type="http://schemas.openxmlformats.org/officeDocument/2006/relationships/notesSlide" Target="../notesSlides/notesSlide31.xml"/><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oleObject" Target="../embeddings/oleObject2.bin"/><Relationship Id="rId7" Type="http://schemas.openxmlformats.org/officeDocument/2006/relationships/image" Target="../media/image58.wmf"/><Relationship Id="rId8"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png"/><Relationship Id="rId6" Type="http://schemas.openxmlformats.org/officeDocument/2006/relationships/image" Target="../media/image72.jpeg"/><Relationship Id="rId7" Type="http://schemas.openxmlformats.org/officeDocument/2006/relationships/image" Target="../media/image73.jpe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75.jpeg"/><Relationship Id="rId5" Type="http://schemas.openxmlformats.org/officeDocument/2006/relationships/image" Target="../media/image76.png"/><Relationship Id="rId6" Type="http://schemas.openxmlformats.org/officeDocument/2006/relationships/oleObject" Target="../embeddings/oleObject11.bin"/><Relationship Id="rId7" Type="http://schemas.openxmlformats.org/officeDocument/2006/relationships/image" Target="../media/image74.w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78.png"/><Relationship Id="rId5" Type="http://schemas.openxmlformats.org/officeDocument/2006/relationships/oleObject" Target="../embeddings/oleObject12.bin"/><Relationship Id="rId6" Type="http://schemas.openxmlformats.org/officeDocument/2006/relationships/image" Target="../media/image77.wmf"/><Relationship Id="rId7" Type="http://schemas.openxmlformats.org/officeDocument/2006/relationships/image" Target="../media/image79.png"/><Relationship Id="rId8" Type="http://schemas.openxmlformats.org/officeDocument/2006/relationships/image" Target="../media/image80.png"/><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http://www.youtube.com/watch?v=pjvQFtlNQ-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1523494"/>
          </a:xfrm>
        </p:spPr>
        <p:txBody>
          <a:bodyPr wrap="square">
            <a:spAutoFit/>
          </a:bodyPr>
          <a:lstStyle/>
          <a:p>
            <a:pPr algn="ctr"/>
            <a:r>
              <a:rPr lang="en-US" sz="1500" b="1" dirty="0" smtClean="0"/>
              <a:t>Chris </a:t>
            </a:r>
            <a:r>
              <a:rPr lang="en-US" sz="1500" b="1" dirty="0" err="1" smtClean="0"/>
              <a:t>Mathys</a:t>
            </a:r>
            <a:endParaRPr lang="en-US" sz="1500" b="1" dirty="0" smtClean="0"/>
          </a:p>
          <a:p>
            <a:pPr algn="ctr"/>
            <a:r>
              <a:rPr lang="de-CH" sz="1500" b="1" dirty="0" smtClean="0"/>
              <a:t>Wellcome Trust Centre for Neuroimaging</a:t>
            </a:r>
          </a:p>
          <a:p>
            <a:pPr algn="ctr"/>
            <a:r>
              <a:rPr lang="de-CH" sz="1500" b="1" dirty="0" smtClean="0"/>
              <a:t>UCL</a:t>
            </a:r>
          </a:p>
          <a:p>
            <a:pPr algn="ctr"/>
            <a:endParaRPr lang="de-CH" sz="1500" b="1" dirty="0" smtClean="0"/>
          </a:p>
          <a:p>
            <a:pPr algn="ctr"/>
            <a:r>
              <a:rPr lang="de-CH" sz="1500" b="1" dirty="0" smtClean="0"/>
              <a:t>London SPM Course</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216"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charset="0"/>
                            </a:rPr>
                          </m:ctrlPr>
                        </m:fPr>
                        <m:num>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010602"/>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p>
          <a:p>
            <a:pPr marL="285750" indent="-285750" algn="just">
              <a:lnSpc>
                <a:spcPct val="150000"/>
              </a:lnSpc>
              <a:buFont typeface="Arial" pitchFamily="34" charset="0"/>
              <a:buChar char="•"/>
            </a:pPr>
            <a:r>
              <a:rPr lang="de-CH" dirty="0" smtClean="0"/>
              <a:t>By comparing their arithmetic means</a:t>
            </a:r>
          </a:p>
          <a:p>
            <a:pPr marL="285750" indent="-285750" algn="just">
              <a:lnSpc>
                <a:spcPct val="150000"/>
              </a:lnSpc>
              <a:buFont typeface="Arial" pitchFamily="34" charset="0"/>
              <a:buChar char="•"/>
            </a:pPr>
            <a:endParaRPr lang="de-CH" dirty="0"/>
          </a:p>
          <a:p>
            <a:pPr algn="just">
              <a:lnSpc>
                <a:spcPct val="150000"/>
              </a:lnSpc>
            </a:pPr>
            <a:r>
              <a:rPr lang="de-CH" sz="2400" dirty="0" smtClean="0"/>
              <a:t>Why do we take means?</a:t>
            </a:r>
          </a:p>
          <a:p>
            <a:pPr marL="285750" indent="-285750" algn="just">
              <a:lnSpc>
                <a:spcPct val="150000"/>
              </a:lnSpc>
              <a:buFont typeface="Arial" pitchFamily="34" charset="0"/>
              <a:buChar char="•"/>
            </a:pPr>
            <a:r>
              <a:rPr lang="de-CH" dirty="0" smtClean="0"/>
              <a:t>If we take the mean as our estimate, the error in our estimate is the mean of the errors in the individual measurements</a:t>
            </a:r>
          </a:p>
          <a:p>
            <a:pPr marL="285750" indent="-285750" algn="just">
              <a:lnSpc>
                <a:spcPct val="150000"/>
              </a:lnSpc>
              <a:buFont typeface="Arial" pitchFamily="34" charset="0"/>
              <a:buChar char="•"/>
            </a:pPr>
            <a:r>
              <a:rPr lang="de-CH" dirty="0" smtClean="0"/>
              <a:t>Taking the mean as maximum-likelihood estimate implies a </a:t>
            </a:r>
            <a:r>
              <a:rPr lang="de-CH" b="1" dirty="0" smtClean="0"/>
              <a:t>Gaussian error distribution</a:t>
            </a:r>
          </a:p>
          <a:p>
            <a:pPr marL="285750" indent="-285750" algn="just">
              <a:lnSpc>
                <a:spcPct val="150000"/>
              </a:lnSpc>
              <a:buFont typeface="Arial" pitchFamily="34" charset="0"/>
              <a:buChar char="•"/>
            </a:pPr>
            <a:r>
              <a:rPr lang="de-CH" dirty="0" smtClean="0"/>
              <a:t>A Gaussian error distribution appropriately reflects our </a:t>
            </a:r>
            <a:r>
              <a:rPr lang="de-CH" b="1" dirty="0" smtClean="0"/>
              <a:t>prior</a:t>
            </a:r>
            <a:r>
              <a:rPr lang="de-CH" dirty="0" smtClean="0"/>
              <a:t> knowledge about the errors whenever we know nothing about them except perhaps their variance</a:t>
            </a:r>
            <a:endParaRPr lang="de-CH"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62923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p>
          <a:p>
            <a:pPr marL="285750" indent="-285750" algn="just">
              <a:lnSpc>
                <a:spcPct val="150000"/>
              </a:lnSpc>
              <a:buFont typeface="Arial" pitchFamily="34" charset="0"/>
              <a:buChar char="•"/>
            </a:pPr>
            <a:r>
              <a:rPr lang="de-CH" dirty="0" smtClean="0"/>
              <a:t>Let’s do a t-test (but first, let’s compare variances with an F-test):</a:t>
            </a:r>
          </a:p>
          <a:p>
            <a:pPr algn="just">
              <a:lnSpc>
                <a:spcPct val="150000"/>
              </a:lnSpc>
            </a:pPr>
            <a:endParaRPr lang="de-CH" dirty="0"/>
          </a:p>
          <a:p>
            <a:pPr algn="just">
              <a:lnSpc>
                <a:spcPct val="150000"/>
              </a:lnSpc>
            </a:pPr>
            <a:endParaRPr lang="de-CH" dirty="0" smtClean="0"/>
          </a:p>
          <a:p>
            <a:pPr algn="just">
              <a:lnSpc>
                <a:spcPct val="150000"/>
              </a:lnSpc>
            </a:pPr>
            <a:endParaRPr lang="de-CH" dirty="0" smtClean="0"/>
          </a:p>
          <a:p>
            <a:pPr algn="just">
              <a:lnSpc>
                <a:spcPct val="150000"/>
              </a:lnSpc>
            </a:pPr>
            <a:endParaRPr lang="de-CH" dirty="0"/>
          </a:p>
          <a:p>
            <a:pPr algn="just">
              <a:lnSpc>
                <a:spcPct val="150000"/>
              </a:lnSpc>
            </a:pPr>
            <a:endParaRPr lang="de-CH" sz="2400" dirty="0" smtClean="0"/>
          </a:p>
          <a:p>
            <a:pPr algn="just">
              <a:lnSpc>
                <a:spcPct val="150000"/>
              </a:lnSpc>
            </a:pPr>
            <a:endParaRPr lang="de-CH" sz="2400" dirty="0" smtClean="0"/>
          </a:p>
          <a:p>
            <a:pPr algn="just">
              <a:lnSpc>
                <a:spcPct val="150000"/>
              </a:lnSpc>
            </a:pPr>
            <a:r>
              <a:rPr lang="de-CH" sz="2400" dirty="0" smtClean="0"/>
              <a:t>Is this satisfactory? </a:t>
            </a:r>
            <a:r>
              <a:rPr lang="de-CH" dirty="0" smtClean="0"/>
              <a:t>No, so what can we learn by turning to probability theory (i.e., Bayesian inference)?</a:t>
            </a:r>
          </a:p>
        </p:txBody>
      </p:sp>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grpSp>
        <p:nvGrpSpPr>
          <p:cNvPr id="3" name="Group 2"/>
          <p:cNvGrpSpPr/>
          <p:nvPr/>
        </p:nvGrpSpPr>
        <p:grpSpPr>
          <a:xfrm>
            <a:off x="768972" y="3726104"/>
            <a:ext cx="5515311" cy="1189601"/>
            <a:chOff x="755576" y="2132856"/>
            <a:chExt cx="5515311" cy="1189601"/>
          </a:xfrm>
        </p:grpSpPr>
        <p:pic>
          <p:nvPicPr>
            <p:cNvPr id="706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576" y="2132856"/>
              <a:ext cx="344818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420888"/>
              <a:ext cx="98269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771" y="2470691"/>
              <a:ext cx="1008112" cy="71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304" y="2466577"/>
              <a:ext cx="1734583" cy="85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624956" y="3870120"/>
            <a:ext cx="3930379" cy="1230251"/>
            <a:chOff x="624956" y="4038280"/>
            <a:chExt cx="3930379" cy="1230251"/>
          </a:xfrm>
        </p:grpSpPr>
        <p:sp>
          <p:nvSpPr>
            <p:cNvPr id="11" name="Oval 10"/>
            <p:cNvSpPr/>
            <p:nvPr/>
          </p:nvSpPr>
          <p:spPr bwMode="auto">
            <a:xfrm>
              <a:off x="624956" y="4038280"/>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2" name="TextBox 11"/>
            <p:cNvSpPr txBox="1"/>
            <p:nvPr/>
          </p:nvSpPr>
          <p:spPr>
            <a:xfrm>
              <a:off x="1129012" y="4899199"/>
              <a:ext cx="3426323" cy="369332"/>
            </a:xfrm>
            <a:prstGeom prst="rect">
              <a:avLst/>
            </a:prstGeom>
            <a:noFill/>
          </p:spPr>
          <p:txBody>
            <a:bodyPr wrap="none" rtlCol="0">
              <a:spAutoFit/>
            </a:bodyPr>
            <a:lstStyle/>
            <a:p>
              <a:r>
                <a:rPr lang="de-CH" dirty="0" smtClean="0">
                  <a:solidFill>
                    <a:srgbClr val="FF0000"/>
                  </a:solidFill>
                  <a:latin typeface="Cambria" pitchFamily="18" charset="0"/>
                </a:rPr>
                <a:t>Means not significantly different!</a:t>
              </a:r>
              <a:endParaRPr lang="en-US" dirty="0">
                <a:solidFill>
                  <a:srgbClr val="FF0000"/>
                </a:solidFill>
                <a:latin typeface="Cambria" pitchFamily="18" charset="0"/>
              </a:endParaRPr>
            </a:p>
          </p:txBody>
        </p:sp>
      </p:gr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grpSp>
        <p:nvGrpSpPr>
          <p:cNvPr id="6" name="Group 5"/>
          <p:cNvGrpSpPr/>
          <p:nvPr/>
        </p:nvGrpSpPr>
        <p:grpSpPr>
          <a:xfrm>
            <a:off x="768972" y="1954186"/>
            <a:ext cx="5379580" cy="1149283"/>
            <a:chOff x="768972" y="2132856"/>
            <a:chExt cx="5379580" cy="1149283"/>
          </a:xfrm>
        </p:grpSpPr>
        <p:pic>
          <p:nvPicPr>
            <p:cNvPr id="1126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68972" y="2132856"/>
              <a:ext cx="3585982" cy="83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101" y="2471027"/>
              <a:ext cx="994180" cy="49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2167" y="2465756"/>
              <a:ext cx="1008112" cy="67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9700" y="2448935"/>
              <a:ext cx="1598852" cy="83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524831" y="2144858"/>
            <a:ext cx="4242259" cy="1143277"/>
            <a:chOff x="524831" y="2323528"/>
            <a:chExt cx="4242259" cy="1143277"/>
          </a:xfrm>
        </p:grpSpPr>
        <p:sp>
          <p:nvSpPr>
            <p:cNvPr id="19" name="Oval 18"/>
            <p:cNvSpPr/>
            <p:nvPr/>
          </p:nvSpPr>
          <p:spPr bwMode="auto">
            <a:xfrm>
              <a:off x="524831" y="2323528"/>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20" name="TextBox 19"/>
            <p:cNvSpPr txBox="1"/>
            <p:nvPr/>
          </p:nvSpPr>
          <p:spPr>
            <a:xfrm>
              <a:off x="1028887" y="3097473"/>
              <a:ext cx="3738203" cy="369332"/>
            </a:xfrm>
            <a:prstGeom prst="rect">
              <a:avLst/>
            </a:prstGeom>
            <a:noFill/>
          </p:spPr>
          <p:txBody>
            <a:bodyPr wrap="none" rtlCol="0">
              <a:spAutoFit/>
            </a:bodyPr>
            <a:lstStyle/>
            <a:p>
              <a:r>
                <a:rPr lang="de-CH" dirty="0" smtClean="0">
                  <a:solidFill>
                    <a:srgbClr val="FF0000"/>
                  </a:solidFill>
                  <a:latin typeface="Cambria" pitchFamily="18" charset="0"/>
                </a:rPr>
                <a:t>Variances not significantly different!</a:t>
              </a:r>
              <a:endParaRPr lang="en-US" dirty="0">
                <a:solidFill>
                  <a:srgbClr val="FF0000"/>
                </a:solidFill>
                <a:latin typeface="Cambria" pitchFamily="18" charset="0"/>
              </a:endParaRPr>
            </a:p>
          </p:txBody>
        </p:sp>
      </p:gr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3 hours longer than those from A with a probability of at least 80%, I will choose those from B.</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 </a:t>
                </a:r>
                <a:r>
                  <a:rPr lang="de-CH" sz="1800" dirty="0" smtClean="0"/>
                  <a:t>(bear with me, this </a:t>
                </a:r>
                <a:r>
                  <a:rPr lang="de-CH" sz="1800" b="1" dirty="0" smtClean="0"/>
                  <a:t>will</a:t>
                </a:r>
                <a:r>
                  <a:rPr lang="de-CH" sz="1800" dirty="0" smtClean="0"/>
                  <a:t> turn out to be simple):</a:t>
                </a:r>
              </a:p>
              <a:p>
                <a:pPr marL="342900" indent="-342900" algn="just">
                  <a:lnSpc>
                    <a:spcPct val="150000"/>
                  </a:lnSpc>
                  <a:buFont typeface="Arial" pitchFamily="34" charset="0"/>
                  <a:buChar char="•"/>
                </a:pPr>
                <a:r>
                  <a:rPr lang="de-CH" sz="2400" dirty="0" smtClean="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d>
                            <m:dPr>
                              <m:begChr m:val="{"/>
                              <m:endChr m:val="}"/>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charset="0"/>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charset="0"/>
                                </a:rPr>
                              </m:ctrlPr>
                            </m:sSupPr>
                            <m:e>
                              <m:d>
                                <m:dPr>
                                  <m:ctrlPr>
                                    <a:rPr lang="de-CH" b="0" i="1" smtClean="0">
                                      <a:latin typeface="Cambria Math" charset="0"/>
                                    </a:rPr>
                                  </m:ctrlPr>
                                </m:dPr>
                                <m:e>
                                  <m:f>
                                    <m:fPr>
                                      <m:ctrlPr>
                                        <a:rPr lang="de-CH" b="0" i="1" smtClean="0">
                                          <a:latin typeface="Cambria Math" charset="0"/>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charset="0"/>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r>
                                <a:rPr lang="de-CH" b="0" i="1" smtClean="0">
                                  <a:latin typeface="Cambria Math"/>
                                </a:rPr>
                                <m:t>−</m:t>
                              </m:r>
                              <m:f>
                                <m:fPr>
                                  <m:ctrlPr>
                                    <a:rPr lang="de-CH" b="0" i="1" smtClean="0">
                                      <a:latin typeface="Cambria Math" charset="0"/>
                                    </a:rPr>
                                  </m:ctrlPr>
                                </m:fPr>
                                <m:num>
                                  <m:r>
                                    <a:rPr lang="de-CH" b="0" i="1" smtClean="0">
                                      <a:latin typeface="Cambria Math"/>
                                    </a:rPr>
                                    <m:t>𝜆</m:t>
                                  </m:r>
                                </m:num>
                                <m:den>
                                  <m:r>
                                    <a:rPr lang="de-CH" b="0" i="1" smtClean="0">
                                      <a:latin typeface="Cambria Math"/>
                                    </a:rPr>
                                    <m:t>2</m:t>
                                  </m:r>
                                </m:den>
                              </m:f>
                              <m:sSup>
                                <m:sSupPr>
                                  <m:ctrlPr>
                                    <a:rPr lang="de-CH" b="0" i="1" smtClean="0">
                                      <a:latin typeface="Cambria Math" charset="0"/>
                                    </a:rPr>
                                  </m:ctrlPr>
                                </m:sSupPr>
                                <m:e>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smtClean="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charset="0"/>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sSub>
                            <m:sSubPr>
                              <m:ctrlPr>
                                <a:rPr lang="de-CH" b="0" i="1" smtClean="0">
                                  <a:latin typeface="Cambria Math"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charset="0"/>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charset="0"/>
                              <a:ea typeface="Cambria Math"/>
                            </a:rPr>
                          </m:ctrlPr>
                        </m:dPr>
                        <m:e>
                          <m:r>
                            <a:rPr lang="de-CH" b="0" i="1" smtClean="0">
                              <a:latin typeface="Cambria Math"/>
                              <a:ea typeface="Cambria Math"/>
                            </a:rPr>
                            <m:t>𝜇</m:t>
                          </m:r>
                        </m:e>
                        <m:e>
                          <m:sSub>
                            <m:sSubPr>
                              <m:ctrlPr>
                                <a:rPr lang="de-CH" b="0" i="1" smtClean="0">
                                  <a:latin typeface="Cambria Math" charset="0"/>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charset="0"/>
                                  <a:ea typeface="Cambria Math"/>
                                </a:rPr>
                              </m:ctrlPr>
                            </m:sSupPr>
                            <m:e>
                              <m:d>
                                <m:dPr>
                                  <m:ctrlPr>
                                    <a:rPr lang="de-CH" b="0" i="1" smtClean="0">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charset="0"/>
                              <a:ea typeface="Cambria Math"/>
                            </a:rPr>
                          </m:ctrlPr>
                        </m:dPr>
                        <m:e>
                          <m:r>
                            <a:rPr lang="de-CH" b="0" i="1" smtClean="0">
                              <a:latin typeface="Cambria Math"/>
                              <a:ea typeface="Cambria Math"/>
                            </a:rPr>
                            <m:t>𝜆</m:t>
                          </m:r>
                        </m:e>
                        <m:e>
                          <m:sSub>
                            <m:sSubPr>
                              <m:ctrlPr>
                                <a:rPr lang="de-CH" b="0" i="1" smtClean="0">
                                  <a:latin typeface="Cambria Math" charset="0"/>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charset="0"/>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1">
                <a:blip r:embed="rId3"/>
                <a:stretch>
                  <a:fillRect l="-126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616707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charset="0"/>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charset="0"/>
                                </a:rPr>
                              </m:ctrlPr>
                            </m:dPr>
                            <m:e>
                              <m:sSub>
                                <m:sSubPr>
                                  <m:ctrlPr>
                                    <a:rPr lang="de-CH" i="1">
                                      <a:latin typeface="Cambria Math" charset="0"/>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charset="0"/>
                              <a:ea typeface="Cambria Math"/>
                            </a:rPr>
                          </m:ctrlPr>
                        </m:dPr>
                        <m:e>
                          <m:r>
                            <a:rPr lang="de-CH" i="1">
                              <a:latin typeface="Cambria Math"/>
                              <a:ea typeface="Cambria Math"/>
                            </a:rPr>
                            <m:t>𝜇</m:t>
                          </m:r>
                        </m:e>
                        <m:e>
                          <m:sSub>
                            <m:sSubPr>
                              <m:ctrlPr>
                                <a:rPr lang="de-CH" i="1">
                                  <a:latin typeface="Cambria Math" charset="0"/>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charset="0"/>
                                  <a:ea typeface="Cambria Math"/>
                                </a:rPr>
                              </m:ctrlPr>
                            </m:sSupPr>
                            <m:e>
                              <m:d>
                                <m:dPr>
                                  <m:ctrlPr>
                                    <a:rPr lang="de-CH" i="1">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charset="0"/>
                              <a:ea typeface="Cambria Math"/>
                            </a:rPr>
                          </m:ctrlPr>
                        </m:dPr>
                        <m:e>
                          <m:r>
                            <a:rPr lang="de-CH" i="1">
                              <a:latin typeface="Cambria Math"/>
                              <a:ea typeface="Cambria Math"/>
                            </a:rPr>
                            <m:t>𝜆</m:t>
                          </m:r>
                        </m:e>
                        <m:e>
                          <m:sSub>
                            <m:sSubPr>
                              <m:ctrlPr>
                                <a:rPr lang="de-CH" i="1">
                                  <a:latin typeface="Cambria Math" charset="0"/>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charset="0"/>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charset="0"/>
                            </a:rPr>
                          </m:ctrlPr>
                        </m:dPr>
                        <m:e>
                          <m:acc>
                            <m:accPr>
                              <m:chr m:val="̅"/>
                              <m:ctrlPr>
                                <a:rPr lang="de-CH" b="0" i="1" smtClean="0">
                                  <a:latin typeface="Cambria Math" charset="0"/>
                                </a:rPr>
                              </m:ctrlPr>
                            </m:accPr>
                            <m:e>
                              <m:r>
                                <a:rPr lang="de-CH" b="0" i="1" smtClean="0">
                                  <a:latin typeface="Cambria Math"/>
                                </a:rPr>
                                <m:t>𝑥</m:t>
                              </m:r>
                            </m:e>
                          </m:acc>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e>
                      </m:d>
                      <m:r>
                        <a:rPr lang="de-CH" b="0" i="1" smtClean="0">
                          <a:latin typeface="Cambria Math"/>
                        </a:rPr>
                        <m:t>,  </m:t>
                      </m:r>
                      <m:sSub>
                        <m:sSubPr>
                          <m:ctrlPr>
                            <a:rPr lang="de-CH" b="0" i="1" smtClean="0">
                              <a:latin typeface="Cambria Math" charset="0"/>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charset="0"/>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r>
                            <a:rPr lang="de-CH" b="0" i="1" smtClean="0">
                              <a:latin typeface="Cambria Math"/>
                            </a:rPr>
                            <m:t>2</m:t>
                          </m:r>
                        </m:den>
                      </m:f>
                      <m:d>
                        <m:dPr>
                          <m:ctrlPr>
                            <a:rPr lang="de-CH" b="0" i="1" smtClean="0">
                              <a:latin typeface="Cambria Math" charset="0"/>
                            </a:rPr>
                          </m:ctrlPr>
                        </m:dPr>
                        <m:e>
                          <m:sSup>
                            <m:sSupPr>
                              <m:ctrlPr>
                                <a:rPr lang="de-CH" b="0" i="1" smtClean="0">
                                  <a:latin typeface="Cambria Math"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charset="0"/>
                                </a:rPr>
                              </m:ctrlPr>
                            </m:fPr>
                            <m:num>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charset="0"/>
                                </a:rPr>
                              </m:ctrlPr>
                            </m:sSupPr>
                            <m:e>
                              <m:d>
                                <m:dPr>
                                  <m:ctrlPr>
                                    <a:rPr lang="de-CH" b="0" i="1" smtClean="0">
                                      <a:latin typeface="Cambria Math" charset="0"/>
                                    </a:rPr>
                                  </m:ctrlPr>
                                </m:dPr>
                                <m:e>
                                  <m:acc>
                                    <m:accPr>
                                      <m:chr m:val="̅"/>
                                      <m:ctrlPr>
                                        <a:rPr lang="de-CH" i="1">
                                          <a:latin typeface="Cambria Math" charset="0"/>
                                        </a:rPr>
                                      </m:ctrlPr>
                                    </m:accPr>
                                    <m:e>
                                      <m:r>
                                        <a:rPr lang="de-CH" i="1">
                                          <a:latin typeface="Cambria Math"/>
                                        </a:rPr>
                                        <m:t>𝑥</m:t>
                                      </m:r>
                                    </m:e>
                                  </m:acc>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de-CH" b="0" dirty="0" smtClean="0"/>
                  <a:t>with</a:t>
                </a:r>
                <a:r>
                  <a:rPr lang="de-CH" dirty="0" smtClean="0"/>
                  <a:t/>
                </a:r>
                <a:br>
                  <a:rPr lang="de-CH" dirty="0" smtClean="0"/>
                </a:br>
                <a14:m>
                  <m:oMathPara xmlns:m="http://schemas.openxmlformats.org/officeDocument/2006/math">
                    <m:oMathParaPr>
                      <m:jc m:val="centerGroup"/>
                    </m:oMathParaPr>
                    <m:oMath xmlns:m="http://schemas.openxmlformats.org/officeDocument/2006/math">
                      <m:acc>
                        <m:accPr>
                          <m:chr m:val="̅"/>
                          <m:ctrlPr>
                            <a:rPr lang="de-CH" i="1">
                              <a:latin typeface="Cambria Math" charset="0"/>
                            </a:rPr>
                          </m:ctrlPr>
                        </m:accPr>
                        <m:e>
                          <m:r>
                            <a:rPr lang="de-CH" i="1">
                              <a:latin typeface="Cambria Math"/>
                            </a:rPr>
                            <m:t>𝑥</m:t>
                          </m:r>
                        </m:e>
                      </m:acc>
                      <m:r>
                        <a:rPr lang="de-CH" i="1">
                          <a:latin typeface="Cambria Math"/>
                        </a:rPr>
                        <m:t>≔</m:t>
                      </m:r>
                      <m:f>
                        <m:fPr>
                          <m:ctrlPr>
                            <a:rPr lang="de-CH" i="1">
                              <a:latin typeface="Cambria Math" charset="0"/>
                            </a:rPr>
                          </m:ctrlPr>
                        </m:fPr>
                        <m:num>
                          <m:r>
                            <a:rPr lang="de-CH" i="1">
                              <a:latin typeface="Cambria Math"/>
                            </a:rPr>
                            <m:t>1</m:t>
                          </m:r>
                        </m:num>
                        <m:den>
                          <m:r>
                            <a:rPr lang="de-CH" i="1">
                              <a:latin typeface="Cambria Math"/>
                            </a:rPr>
                            <m:t>𝑛</m:t>
                          </m:r>
                        </m:den>
                      </m:f>
                      <m:nary>
                        <m:naryPr>
                          <m:chr m:val="∑"/>
                          <m:ctrlPr>
                            <a:rPr lang="de-CH" i="1">
                              <a:latin typeface="Cambria Math" charset="0"/>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charset="0"/>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charset="0"/>
                            </a:rPr>
                          </m:ctrlPr>
                        </m:fPr>
                        <m:num>
                          <m:r>
                            <a:rPr lang="de-CH" i="1">
                              <a:latin typeface="Cambria Math"/>
                            </a:rPr>
                            <m:t>1</m:t>
                          </m:r>
                        </m:num>
                        <m:den>
                          <m:r>
                            <a:rPr lang="de-CH" b="0" i="1" smtClean="0">
                              <a:latin typeface="Cambria Math"/>
                            </a:rPr>
                            <m:t>𝑛</m:t>
                          </m:r>
                        </m:den>
                      </m:f>
                      <m:nary>
                        <m:naryPr>
                          <m:chr m:val="∑"/>
                          <m:ctrlPr>
                            <a:rPr lang="de-CH" i="1">
                              <a:latin typeface="Cambria Math" charset="0"/>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charset="0"/>
                                </a:rPr>
                              </m:ctrlPr>
                            </m:sSupPr>
                            <m:e>
                              <m:d>
                                <m:dPr>
                                  <m:ctrlPr>
                                    <a:rPr lang="de-CH" i="1">
                                      <a:latin typeface="Cambria Math" charset="0"/>
                                    </a:rPr>
                                  </m:ctrlPr>
                                </m:dPr>
                                <m:e>
                                  <m:sSub>
                                    <m:sSubPr>
                                      <m:ctrlPr>
                                        <a:rPr lang="de-CH" i="1">
                                          <a:latin typeface="Cambria Math" charset="0"/>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charset="0"/>
                                        </a:rPr>
                                      </m:ctrlPr>
                                    </m:accPr>
                                    <m:e>
                                      <m:r>
                                        <a:rPr lang="de-CH" i="1">
                                          <a:latin typeface="Cambria Math"/>
                                        </a:rPr>
                                        <m:t>𝑥</m:t>
                                      </m:r>
                                    </m:e>
                                  </m:acc>
                                </m:e>
                              </m:d>
                            </m:e>
                            <m:sup>
                              <m:r>
                                <a:rPr lang="de-CH" i="1">
                                  <a:latin typeface="Cambria Math"/>
                                </a:rPr>
                                <m:t>2</m:t>
                              </m:r>
                            </m:sup>
                          </m:sSup>
                        </m:e>
                      </m:nary>
                    </m:oMath>
                  </m:oMathPara>
                </a14:m>
                <a:endParaRPr lang="de-CH" dirty="0"/>
              </a:p>
              <a:p>
                <a:pPr algn="just">
                  <a:lnSpc>
                    <a:spcPct val="150000"/>
                  </a:lnSpc>
                </a:pPr>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6167073"/>
              </a:xfrm>
              <a:prstGeom prst="rect">
                <a:avLst/>
              </a:prstGeom>
              <a:blipFill rotWithShape="1">
                <a:blip r:embed="rId3"/>
                <a:stretch>
                  <a:fillRect l="-126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84414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limit for which the prior becomes uninformative:</a:t>
                </a:r>
              </a:p>
              <a:p>
                <a:pPr marL="285750" indent="-285750" algn="just">
                  <a:lnSpc>
                    <a:spcPct val="150000"/>
                  </a:lnSpc>
                  <a:buFont typeface="Arial" pitchFamily="34" charset="0"/>
                  <a:buChar char="•"/>
                </a:pPr>
                <a:r>
                  <a:rPr lang="de-CH" sz="2000" dirty="0" smtClean="0"/>
                  <a:t>For </a:t>
                </a:r>
                <a14:m>
                  <m:oMath xmlns:m="http://schemas.openxmlformats.org/officeDocument/2006/math">
                    <m:sSub>
                      <m:sSubPr>
                        <m:ctrlPr>
                          <a:rPr lang="de-CH" sz="2000" i="1">
                            <a:latin typeface="Cambria Math" charset="0"/>
                          </a:rPr>
                        </m:ctrlPr>
                      </m:sSubPr>
                      <m:e>
                        <m:r>
                          <a:rPr lang="de-CH" sz="2000" i="1">
                            <a:latin typeface="Cambria Math"/>
                          </a:rPr>
                          <m:t>𝜅</m:t>
                        </m:r>
                      </m:e>
                      <m:sub>
                        <m:r>
                          <a:rPr lang="de-CH" sz="2000" i="1">
                            <a:latin typeface="Cambria Math"/>
                          </a:rPr>
                          <m:t>0</m:t>
                        </m:r>
                      </m:sub>
                    </m:sSub>
                    <m:r>
                      <a:rPr lang="de-CH" sz="2000" i="1">
                        <a:latin typeface="Cambria Math"/>
                      </a:rPr>
                      <m:t>=0</m:t>
                    </m:r>
                  </m:oMath>
                </a14:m>
                <a:r>
                  <a:rPr lang="de-CH" sz="2000" dirty="0" smtClean="0"/>
                  <a:t>, </a:t>
                </a:r>
                <a14:m>
                  <m:oMath xmlns:m="http://schemas.openxmlformats.org/officeDocument/2006/math">
                    <m:sSub>
                      <m:sSubPr>
                        <m:ctrlPr>
                          <a:rPr lang="de-CH" sz="2000" b="0" i="1" smtClean="0">
                            <a:latin typeface="Cambria Math" charset="0"/>
                          </a:rPr>
                        </m:ctrlPr>
                      </m:sSubPr>
                      <m:e>
                        <m:r>
                          <a:rPr lang="de-CH" sz="2000" b="0" i="1" smtClean="0">
                            <a:latin typeface="Cambria Math"/>
                          </a:rPr>
                          <m:t>𝑎</m:t>
                        </m:r>
                      </m:e>
                      <m:sub>
                        <m:r>
                          <a:rPr lang="de-CH" sz="2000" b="0" i="1" smtClean="0">
                            <a:latin typeface="Cambria Math"/>
                          </a:rPr>
                          <m:t>0</m:t>
                        </m:r>
                      </m:sub>
                    </m:sSub>
                    <m:r>
                      <a:rPr lang="de-CH" sz="2000" b="0" i="1" smtClean="0">
                        <a:latin typeface="Cambria Math"/>
                      </a:rPr>
                      <m:t>=0</m:t>
                    </m:r>
                  </m:oMath>
                </a14:m>
                <a:r>
                  <a:rPr lang="de-CH" sz="2000" dirty="0" smtClean="0"/>
                  <a:t>, </a:t>
                </a:r>
                <a14:m>
                  <m:oMath xmlns:m="http://schemas.openxmlformats.org/officeDocument/2006/math">
                    <m:sSub>
                      <m:sSubPr>
                        <m:ctrlPr>
                          <a:rPr lang="de-CH" sz="2000" b="0" i="1" smtClean="0">
                            <a:latin typeface="Cambria Math" charset="0"/>
                          </a:rPr>
                        </m:ctrlPr>
                      </m:sSubPr>
                      <m:e>
                        <m:r>
                          <a:rPr lang="de-CH" sz="2000" b="0" i="1" smtClean="0">
                            <a:latin typeface="Cambria Math"/>
                          </a:rPr>
                          <m:t>𝑏</m:t>
                        </m:r>
                      </m:e>
                      <m:sub>
                        <m:r>
                          <a:rPr lang="de-CH" sz="2000" b="0" i="1" smtClean="0">
                            <a:latin typeface="Cambria Math"/>
                          </a:rPr>
                          <m:t>0</m:t>
                        </m:r>
                      </m:sub>
                    </m:sSub>
                    <m:r>
                      <a:rPr lang="de-CH" sz="2000" b="0" i="1" smtClean="0">
                        <a:latin typeface="Cambria Math"/>
                      </a:rPr>
                      <m:t>=0</m:t>
                    </m:r>
                  </m:oMath>
                </a14:m>
                <a:r>
                  <a:rPr lang="de-CH" sz="2000"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sz="2000" b="0" i="1" smtClean="0">
                              <a:latin typeface="Cambria Math" charset="0"/>
                            </a:rPr>
                          </m:ctrlPr>
                        </m:sSubPr>
                        <m:e>
                          <m:r>
                            <a:rPr lang="de-CH" sz="2000" b="0" i="1" smtClean="0">
                              <a:latin typeface="Cambria Math"/>
                            </a:rPr>
                            <m:t>𝜇</m:t>
                          </m:r>
                        </m:e>
                        <m:sub>
                          <m:r>
                            <a:rPr lang="de-CH" sz="2000" b="0" i="1" smtClean="0">
                              <a:latin typeface="Cambria Math"/>
                            </a:rPr>
                            <m:t>𝑛</m:t>
                          </m:r>
                        </m:sub>
                      </m:sSub>
                      <m:r>
                        <a:rPr lang="de-CH" sz="2000" b="0" i="1" smtClean="0">
                          <a:latin typeface="Cambria Math"/>
                        </a:rPr>
                        <m:t>=</m:t>
                      </m:r>
                      <m:acc>
                        <m:accPr>
                          <m:chr m:val="̅"/>
                          <m:ctrlPr>
                            <a:rPr lang="de-CH" sz="2000" i="1">
                              <a:latin typeface="Cambria Math" charset="0"/>
                            </a:rPr>
                          </m:ctrlPr>
                        </m:accPr>
                        <m:e>
                          <m:r>
                            <a:rPr lang="de-CH" sz="2000" i="1">
                              <a:latin typeface="Cambria Math"/>
                            </a:rPr>
                            <m:t>𝑥</m:t>
                          </m:r>
                        </m:e>
                      </m:acc>
                      <m:r>
                        <a:rPr lang="de-CH" sz="2000" b="0" i="0" smtClean="0">
                          <a:latin typeface="Cambria Math"/>
                        </a:rPr>
                        <m:t>       </m:t>
                      </m:r>
                      <m:sSub>
                        <m:sSubPr>
                          <m:ctrlPr>
                            <a:rPr lang="de-CH" sz="2000" b="0" i="1" smtClean="0">
                              <a:latin typeface="Cambria Math" charset="0"/>
                            </a:rPr>
                          </m:ctrlPr>
                        </m:sSubPr>
                        <m:e>
                          <m:r>
                            <a:rPr lang="de-CH" sz="2000" b="0" i="1" smtClean="0">
                              <a:latin typeface="Cambria Math"/>
                            </a:rPr>
                            <m:t>𝜅</m:t>
                          </m:r>
                        </m:e>
                        <m:sub>
                          <m:r>
                            <a:rPr lang="de-CH" sz="2000" b="0" i="1" smtClean="0">
                              <a:latin typeface="Cambria Math"/>
                            </a:rPr>
                            <m:t>𝑛</m:t>
                          </m:r>
                        </m:sub>
                      </m:sSub>
                      <m:r>
                        <a:rPr lang="de-CH" sz="2000" b="0" i="1" smtClean="0">
                          <a:latin typeface="Cambria Math"/>
                        </a:rPr>
                        <m:t>=</m:t>
                      </m:r>
                      <m:r>
                        <a:rPr lang="de-CH" sz="2000" b="0" i="1" smtClean="0">
                          <a:latin typeface="Cambria Math"/>
                        </a:rPr>
                        <m:t>𝑛</m:t>
                      </m:r>
                      <m:r>
                        <a:rPr lang="de-CH" sz="2000" b="0" i="0" smtClean="0">
                          <a:latin typeface="Cambria Math"/>
                        </a:rPr>
                        <m:t>            </m:t>
                      </m:r>
                      <m:sSub>
                        <m:sSubPr>
                          <m:ctrlPr>
                            <a:rPr lang="de-CH" sz="2000" b="0" i="1" smtClean="0">
                              <a:latin typeface="Cambria Math" charset="0"/>
                            </a:rPr>
                          </m:ctrlPr>
                        </m:sSubPr>
                        <m:e>
                          <m:r>
                            <a:rPr lang="de-CH" sz="2000" b="0" i="1" smtClean="0">
                              <a:latin typeface="Cambria Math"/>
                            </a:rPr>
                            <m:t>𝑎</m:t>
                          </m:r>
                        </m:e>
                        <m:sub>
                          <m:r>
                            <a:rPr lang="de-CH" sz="2000" b="0" i="1" smtClean="0">
                              <a:latin typeface="Cambria Math"/>
                            </a:rPr>
                            <m:t>𝑛</m:t>
                          </m:r>
                        </m:sub>
                      </m:sSub>
                      <m:r>
                        <a:rPr lang="de-CH" sz="2000" b="0" i="1" smtClean="0">
                          <a:latin typeface="Cambria Math"/>
                        </a:rPr>
                        <m:t>=</m:t>
                      </m:r>
                      <m:f>
                        <m:fPr>
                          <m:ctrlPr>
                            <a:rPr lang="de-CH" sz="2000" b="0" i="1" smtClean="0">
                              <a:latin typeface="Cambria Math" charset="0"/>
                            </a:rPr>
                          </m:ctrlPr>
                        </m:fPr>
                        <m:num>
                          <m:r>
                            <a:rPr lang="de-CH" sz="2000" b="0" i="1" smtClean="0">
                              <a:latin typeface="Cambria Math"/>
                            </a:rPr>
                            <m:t>𝑛</m:t>
                          </m:r>
                        </m:num>
                        <m:den>
                          <m:r>
                            <a:rPr lang="de-CH" sz="2000" b="0" i="1" smtClean="0">
                              <a:latin typeface="Cambria Math"/>
                            </a:rPr>
                            <m:t>2</m:t>
                          </m:r>
                        </m:den>
                      </m:f>
                      <m:r>
                        <a:rPr lang="de-CH" sz="2000" b="0" i="0" smtClean="0">
                          <a:latin typeface="Cambria Math"/>
                        </a:rPr>
                        <m:t>        </m:t>
                      </m:r>
                      <m:sSub>
                        <m:sSubPr>
                          <m:ctrlPr>
                            <a:rPr lang="de-CH" sz="2000" b="0" i="1" smtClean="0">
                              <a:latin typeface="Cambria Math" charset="0"/>
                            </a:rPr>
                          </m:ctrlPr>
                        </m:sSubPr>
                        <m:e>
                          <m:r>
                            <a:rPr lang="de-CH" sz="2000" b="0" i="1" smtClean="0">
                              <a:latin typeface="Cambria Math"/>
                            </a:rPr>
                            <m:t>𝑏</m:t>
                          </m:r>
                        </m:e>
                        <m:sub>
                          <m:r>
                            <a:rPr lang="de-CH" sz="2000" b="0" i="1" smtClean="0">
                              <a:latin typeface="Cambria Math"/>
                            </a:rPr>
                            <m:t>𝑛</m:t>
                          </m:r>
                        </m:sub>
                      </m:sSub>
                      <m:r>
                        <a:rPr lang="de-CH" sz="2000" b="0" i="1" smtClean="0">
                          <a:latin typeface="Cambria Math"/>
                        </a:rPr>
                        <m:t>=</m:t>
                      </m:r>
                      <m:f>
                        <m:fPr>
                          <m:ctrlPr>
                            <a:rPr lang="de-CH" sz="2000" b="0" i="1" smtClean="0">
                              <a:latin typeface="Cambria Math" charset="0"/>
                            </a:rPr>
                          </m:ctrlPr>
                        </m:fPr>
                        <m:num>
                          <m:r>
                            <a:rPr lang="de-CH" sz="2000" b="0" i="1" smtClean="0">
                              <a:latin typeface="Cambria Math"/>
                            </a:rPr>
                            <m:t>𝑛</m:t>
                          </m:r>
                        </m:num>
                        <m:den>
                          <m:r>
                            <a:rPr lang="de-CH" sz="2000" b="0" i="1" smtClean="0">
                              <a:latin typeface="Cambria Math"/>
                            </a:rPr>
                            <m:t>2</m:t>
                          </m:r>
                        </m:den>
                      </m:f>
                      <m:sSup>
                        <m:sSupPr>
                          <m:ctrlPr>
                            <a:rPr lang="de-CH" sz="2000" b="0" i="1" smtClean="0">
                              <a:latin typeface="Cambria Math" charset="0"/>
                            </a:rPr>
                          </m:ctrlPr>
                        </m:sSupPr>
                        <m:e>
                          <m:r>
                            <a:rPr lang="de-CH" sz="2000" b="0" i="1" smtClean="0">
                              <a:latin typeface="Cambria Math"/>
                            </a:rPr>
                            <m:t>𝑠</m:t>
                          </m:r>
                        </m:e>
                        <m:sup>
                          <m:r>
                            <a:rPr lang="de-CH" sz="2000" b="0" i="1" smtClean="0">
                              <a:latin typeface="Cambria Math"/>
                            </a:rPr>
                            <m:t>2</m:t>
                          </m:r>
                        </m:sup>
                      </m:sSup>
                    </m:oMath>
                  </m:oMathPara>
                </a14:m>
                <a:endParaRPr lang="de-CH" sz="2000" dirty="0" smtClean="0"/>
              </a:p>
              <a:p>
                <a:pPr marL="285750" indent="-285750" algn="just">
                  <a:lnSpc>
                    <a:spcPct val="150000"/>
                  </a:lnSpc>
                  <a:buFont typeface="Arial" pitchFamily="34" charset="0"/>
                  <a:buChar char="•"/>
                </a:pPr>
                <a:r>
                  <a:rPr lang="de-CH" sz="2000" dirty="0" smtClean="0"/>
                  <a:t>As promised, this is really simple: </a:t>
                </a:r>
                <a:r>
                  <a:rPr lang="de-CH" sz="2000" b="1" dirty="0" smtClean="0"/>
                  <a:t>all you need is </a:t>
                </a:r>
                <a14:m>
                  <m:oMath xmlns:m="http://schemas.openxmlformats.org/officeDocument/2006/math">
                    <m:r>
                      <a:rPr lang="de-CH" sz="2000" b="1" i="1">
                        <a:latin typeface="Cambria Math"/>
                      </a:rPr>
                      <m:t>𝒏</m:t>
                    </m:r>
                  </m:oMath>
                </a14:m>
                <a:r>
                  <a:rPr lang="de-CH" sz="2000" b="1" dirty="0" smtClean="0"/>
                  <a:t>, the number of datapoints; </a:t>
                </a:r>
                <a14:m>
                  <m:oMath xmlns:m="http://schemas.openxmlformats.org/officeDocument/2006/math">
                    <m:acc>
                      <m:accPr>
                        <m:chr m:val="̅"/>
                        <m:ctrlPr>
                          <a:rPr lang="de-CH" sz="2000" b="1" i="1">
                            <a:latin typeface="Cambria Math" charset="0"/>
                          </a:rPr>
                        </m:ctrlPr>
                      </m:accPr>
                      <m:e>
                        <m:r>
                          <a:rPr lang="de-CH" sz="2000" b="1" i="1">
                            <a:latin typeface="Cambria Math"/>
                          </a:rPr>
                          <m:t>𝒙</m:t>
                        </m:r>
                      </m:e>
                    </m:acc>
                  </m:oMath>
                </a14:m>
                <a:r>
                  <a:rPr lang="de-CH" sz="2000" b="1" dirty="0" smtClean="0"/>
                  <a:t>, their mean; and </a:t>
                </a:r>
                <a14:m>
                  <m:oMath xmlns:m="http://schemas.openxmlformats.org/officeDocument/2006/math">
                    <m:sSup>
                      <m:sSupPr>
                        <m:ctrlPr>
                          <a:rPr lang="de-CH" sz="2000" b="1" i="1">
                            <a:latin typeface="Cambria Math" charset="0"/>
                          </a:rPr>
                        </m:ctrlPr>
                      </m:sSupPr>
                      <m:e>
                        <m:r>
                          <a:rPr lang="de-CH" sz="2000" b="1" i="1">
                            <a:latin typeface="Cambria Math"/>
                          </a:rPr>
                          <m:t>𝒔</m:t>
                        </m:r>
                      </m:e>
                      <m:sup>
                        <m:r>
                          <a:rPr lang="de-CH" sz="2000" b="1" i="1">
                            <a:latin typeface="Cambria Math"/>
                          </a:rPr>
                          <m:t>𝟐</m:t>
                        </m:r>
                      </m:sup>
                    </m:sSup>
                  </m:oMath>
                </a14:m>
                <a:r>
                  <a:rPr lang="de-CH" sz="2000" b="1" dirty="0" smtClean="0"/>
                  <a:t>, their variance</a:t>
                </a:r>
                <a:r>
                  <a:rPr lang="de-CH" sz="2000" dirty="0" smtClean="0"/>
                  <a:t>.</a:t>
                </a:r>
                <a:endParaRPr lang="de-CH" sz="2000" dirty="0"/>
              </a:p>
              <a:p>
                <a:pPr marL="285750" indent="-285750" algn="just">
                  <a:lnSpc>
                    <a:spcPct val="150000"/>
                  </a:lnSpc>
                  <a:buFont typeface="Arial" pitchFamily="34" charset="0"/>
                  <a:buChar char="•"/>
                </a:pPr>
                <a:r>
                  <a:rPr lang="de-CH" sz="1600" dirty="0" smtClean="0"/>
                  <a:t>This means that only the data influence the posterior and all influence from the parameters of the prior has been eliminated.</a:t>
                </a:r>
              </a:p>
              <a:p>
                <a:pPr marL="285750" indent="-285750" algn="just">
                  <a:lnSpc>
                    <a:spcPct val="150000"/>
                  </a:lnSpc>
                  <a:buFont typeface="Arial" pitchFamily="34" charset="0"/>
                  <a:buChar char="•"/>
                </a:pPr>
                <a:r>
                  <a:rPr lang="de-CH" sz="1600" dirty="0" smtClean="0"/>
                  <a:t>The uninformative limit should only ever be taken </a:t>
                </a:r>
                <a:r>
                  <a:rPr lang="de-CH" sz="1600" b="1" dirty="0" smtClean="0"/>
                  <a:t>after</a:t>
                </a:r>
                <a:r>
                  <a:rPr lang="de-CH" sz="1600" dirty="0" smtClean="0"/>
                  <a:t> the calculation of the posterior using a proper prior.</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844147"/>
              </a:xfrm>
              <a:prstGeom prst="rect">
                <a:avLst/>
              </a:prstGeom>
              <a:blipFill rotWithShape="1">
                <a:blip r:embed="rId3"/>
                <a:stretch>
                  <a:fillRect l="-1266" r="-79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charset="0"/>
                              </a:rPr>
                            </m:ctrlPr>
                          </m:sSubPr>
                          <m:e>
                            <m:d>
                              <m:dPr>
                                <m:begChr m:val="{"/>
                                <m:endChr m:val="}"/>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charset="0"/>
                          </a:rPr>
                        </m:ctrlPr>
                      </m:dPr>
                      <m:e>
                        <m:sSub>
                          <m:sSubPr>
                            <m:ctrlPr>
                              <a:rPr lang="de-CH" sz="2200" i="1">
                                <a:latin typeface="Cambria Math" charset="0"/>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charset="0"/>
                            </a:rPr>
                          </m:ctrlPr>
                        </m:dPr>
                        <m:e>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&gt;3</m:t>
                          </m:r>
                        </m:e>
                      </m:d>
                      <m:r>
                        <a:rPr lang="de-CH" sz="1800" b="0" i="1" smtClean="0">
                          <a:latin typeface="Cambria Math"/>
                        </a:rPr>
                        <m:t>=</m:t>
                      </m:r>
                      <m:nary>
                        <m:naryPr>
                          <m:limLoc m:val="undOvr"/>
                          <m:ctrlPr>
                            <a:rPr lang="de-CH" sz="1800" b="0" i="1" smtClean="0">
                              <a:latin typeface="Cambria Math" charset="0"/>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charset="0"/>
                            </a:rPr>
                          </m:ctrlPr>
                        </m:dPr>
                        <m:e>
                          <m:sSub>
                            <m:sSubPr>
                              <m:ctrlPr>
                                <a:rPr lang="de-CH" sz="1800" i="1">
                                  <a:latin typeface="Cambria Math" charset="0"/>
                                </a:rPr>
                              </m:ctrlPr>
                            </m:sSubPr>
                            <m:e>
                              <m:r>
                                <a:rPr lang="de-CH" sz="1800" i="1">
                                  <a:latin typeface="Cambria Math"/>
                                </a:rPr>
                                <m:t>𝜇</m:t>
                              </m:r>
                            </m:e>
                            <m:sub>
                              <m:r>
                                <a:rPr lang="de-CH" sz="1800" i="1">
                                  <a:latin typeface="Cambria Math"/>
                                </a:rPr>
                                <m:t>𝐴</m:t>
                              </m:r>
                            </m:sub>
                          </m:sSub>
                        </m:e>
                        <m:e>
                          <m:sSub>
                            <m:sSubPr>
                              <m:ctrlPr>
                                <a:rPr lang="de-CH" sz="1800" i="1">
                                  <a:latin typeface="Cambria Math" charset="0"/>
                                </a:rPr>
                              </m:ctrlPr>
                            </m:sSubPr>
                            <m:e>
                              <m:d>
                                <m:dPr>
                                  <m:begChr m:val="{"/>
                                  <m:endChr m:val="}"/>
                                  <m:ctrlPr>
                                    <a:rPr lang="de-CH" sz="1800" i="1">
                                      <a:latin typeface="Cambria Math" charset="0"/>
                                    </a:rPr>
                                  </m:ctrlPr>
                                </m:dPr>
                                <m:e>
                                  <m:sSub>
                                    <m:sSubPr>
                                      <m:ctrlPr>
                                        <a:rPr lang="de-CH" sz="1800" i="1">
                                          <a:latin typeface="Cambria Math" charset="0"/>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charset="0"/>
                            </a:rPr>
                          </m:ctrlPr>
                        </m:naryPr>
                        <m:sub>
                          <m:sSub>
                            <m:sSubPr>
                              <m:ctrlPr>
                                <a:rPr lang="de-CH" sz="1800" i="1">
                                  <a:latin typeface="Cambria Math" charset="0"/>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charset="0"/>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charset="0"/>
                            </a:rPr>
                          </m:ctrlPr>
                        </m:dPr>
                        <m:e>
                          <m:sSub>
                            <m:sSubPr>
                              <m:ctrlPr>
                                <a:rPr lang="de-CH" sz="1800" i="1">
                                  <a:latin typeface="Cambria Math" charset="0"/>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charset="0"/>
                                </a:rPr>
                              </m:ctrlPr>
                            </m:sSubPr>
                            <m:e>
                              <m:d>
                                <m:dPr>
                                  <m:begChr m:val="{"/>
                                  <m:endChr m:val="}"/>
                                  <m:ctrlPr>
                                    <a:rPr lang="de-CH" sz="1800" i="1">
                                      <a:latin typeface="Cambria Math" charset="0"/>
                                    </a:rPr>
                                  </m:ctrlPr>
                                </m:dPr>
                                <m:e>
                                  <m:sSub>
                                    <m:sSubPr>
                                      <m:ctrlPr>
                                        <a:rPr lang="de-CH" sz="1800" i="1">
                                          <a:latin typeface="Cambria Math" charset="0"/>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&gt;95% probability that the parts from B will </a:t>
                </a:r>
                <a:r>
                  <a:rPr lang="de-CH" sz="2200" smtClean="0"/>
                  <a:t>last at least 3 </a:t>
                </a:r>
                <a:r>
                  <a:rPr lang="de-CH" sz="2200" dirty="0" smtClean="0"/>
                  <a:t>hours longer than those from A.</a:t>
                </a:r>
                <a:endParaRPr lang="de-CH" sz="2200"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hypothesis testing</a:t>
            </a:r>
            <a:endParaRPr lang="en-US" dirty="0"/>
          </a:p>
        </p:txBody>
      </p:sp>
      <p:grpSp>
        <p:nvGrpSpPr>
          <p:cNvPr id="8" name="Group 7"/>
          <p:cNvGrpSpPr/>
          <p:nvPr/>
        </p:nvGrpSpPr>
        <p:grpSpPr>
          <a:xfrm>
            <a:off x="228666" y="1124436"/>
            <a:ext cx="4446470" cy="5055041"/>
            <a:chOff x="228665" y="1124436"/>
            <a:chExt cx="4448543" cy="5055041"/>
          </a:xfrm>
        </p:grpSpPr>
        <p:grpSp>
          <p:nvGrpSpPr>
            <p:cNvPr id="4109" name="Group 92"/>
            <p:cNvGrpSpPr>
              <a:grpSpLocks/>
            </p:cNvGrpSpPr>
            <p:nvPr/>
          </p:nvGrpSpPr>
          <p:grpSpPr bwMode="auto">
            <a:xfrm>
              <a:off x="315745" y="1124436"/>
              <a:ext cx="4361463" cy="5055041"/>
              <a:chOff x="180" y="392"/>
              <a:chExt cx="3160" cy="3433"/>
            </a:xfrm>
          </p:grpSpPr>
          <p:pic>
            <p:nvPicPr>
              <p:cNvPr id="4124" name="Picture 47" descr="GaussianCDF"/>
              <p:cNvPicPr>
                <a:picLocks noChangeAspect="1" noChangeArrowheads="1"/>
              </p:cNvPicPr>
              <p:nvPr/>
            </p:nvPicPr>
            <p:blipFill>
              <a:blip r:embed="rId3" cstate="print">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mc:AlternateContent xmlns:mc="http://schemas.openxmlformats.org/markup-compatibility/2006" xmlns:a14="http://schemas.microsoft.com/office/drawing/2010/main">
            <mc:Choice Requires="a14">
              <p:sp>
                <p:nvSpPr>
                  <p:cNvPr id="4129" name="Text Box 76"/>
                  <p:cNvSpPr txBox="1">
                    <a:spLocks noChangeArrowheads="1"/>
                  </p:cNvSpPr>
                  <p:nvPr/>
                </p:nvSpPr>
                <p:spPr bwMode="auto">
                  <a:xfrm>
                    <a:off x="182" y="3024"/>
                    <a:ext cx="3158" cy="2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r>
                      <a:rPr lang="en-US" dirty="0" smtClean="0">
                        <a:latin typeface="Cambria" pitchFamily="18" charset="0"/>
                      </a:rPr>
                      <a:t>. </a:t>
                    </a:r>
                    <a14:m>
                      <m:oMath xmlns:m="http://schemas.openxmlformats.org/officeDocument/2006/math">
                        <m:sSup>
                          <m:sSupPr>
                            <m:ctrlPr>
                              <a:rPr lang="de-CH" i="1">
                                <a:latin typeface="Cambria Math" charset="0"/>
                              </a:rPr>
                            </m:ctrlPr>
                          </m:sSupPr>
                          <m:e>
                            <m:r>
                              <a:rPr lang="de-CH" i="1">
                                <a:latin typeface="Cambria Math"/>
                              </a:rPr>
                              <m:t>𝑡</m:t>
                            </m:r>
                          </m:e>
                          <m:sup>
                            <m:r>
                              <a:rPr lang="de-CH" i="1">
                                <a:latin typeface="Cambria Math"/>
                              </a:rPr>
                              <m:t>∗</m:t>
                            </m:r>
                          </m:sup>
                        </m:sSup>
                      </m:oMath>
                    </a14:m>
                    <a:r>
                      <a:rPr lang="en-US" dirty="0" smtClean="0">
                        <a:latin typeface="Cambria" pitchFamily="18" charset="0"/>
                      </a:rPr>
                      <a:t>)</a:t>
                    </a:r>
                    <a:endParaRPr lang="en-US" dirty="0">
                      <a:latin typeface="Cambria" pitchFamily="18" charset="0"/>
                    </a:endParaRPr>
                  </a:p>
                </p:txBody>
              </p:sp>
            </mc:Choice>
            <mc:Fallback xmlns="">
              <p:sp>
                <p:nvSpPr>
                  <p:cNvPr id="4129" name="Text Box 76"/>
                  <p:cNvSpPr txBox="1">
                    <a:spLocks noRot="1" noChangeAspect="1" noMove="1" noResize="1" noEditPoints="1" noAdjustHandles="1" noChangeArrowheads="1" noChangeShapeType="1" noTextEdit="1"/>
                  </p:cNvSpPr>
                  <p:nvPr/>
                </p:nvSpPr>
                <p:spPr bwMode="auto">
                  <a:xfrm>
                    <a:off x="182" y="3024"/>
                    <a:ext cx="3158" cy="251"/>
                  </a:xfrm>
                  <a:prstGeom prst="rect">
                    <a:avLst/>
                  </a:prstGeom>
                  <a:blipFill rotWithShape="1">
                    <a:blip r:embed="rId4"/>
                    <a:stretch>
                      <a:fillRect l="-1119" t="-9836" r="-420"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r>
                              <a:rPr lang="de-CH" b="0" i="1" smtClean="0">
                                <a:latin typeface="Cambria Math"/>
                              </a:rPr>
                              <m:t>&gt;</m:t>
                            </m:r>
                            <m:sSup>
                              <m:sSupPr>
                                <m:ctrlPr>
                                  <a:rPr lang="de-CH" b="0" i="1" smtClean="0">
                                    <a:latin typeface="Cambria Math"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78153"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solidFill>
                                  <a:srgbClr val="FF0000"/>
                                </a:solidFill>
                                <a:latin typeface="Cambria Math" charset="0"/>
                              </a:rPr>
                            </m:ctrlPr>
                          </m:sSupPr>
                          <m:e>
                            <m:r>
                              <a:rPr lang="de-CH" b="0" i="1" smtClean="0">
                                <a:solidFill>
                                  <a:srgbClr val="FF0000"/>
                                </a:solidFill>
                                <a:latin typeface="Cambria Math"/>
                              </a:rPr>
                              <m:t>𝑡</m:t>
                            </m:r>
                          </m:e>
                          <m:sup>
                            <m:r>
                              <a:rPr lang="de-CH" b="0" i="1" smtClean="0">
                                <a:solidFill>
                                  <a:srgbClr val="FF0000"/>
                                </a:solidFill>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78153"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charset="0"/>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r>
                              <a:rPr lang="de-CH" b="0" i="1" smtClean="0">
                                <a:latin typeface="Cambria Math"/>
                              </a:rPr>
                              <m:t>&gt;</m:t>
                            </m:r>
                            <m:sSup>
                              <m:sSupPr>
                                <m:ctrlPr>
                                  <a:rPr lang="de-CH" b="0" i="1" smtClean="0">
                                    <a:latin typeface="Cambria Math"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grpSp>
        <p:nvGrpSpPr>
          <p:cNvPr id="11" name="Group 10"/>
          <p:cNvGrpSpPr/>
          <p:nvPr/>
        </p:nvGrpSpPr>
        <p:grpSpPr>
          <a:xfrm>
            <a:off x="4937136" y="1142767"/>
            <a:ext cx="3839393" cy="5066981"/>
            <a:chOff x="4937136" y="1142767"/>
            <a:chExt cx="3839393" cy="5066981"/>
          </a:xfrm>
        </p:grpSpPr>
        <p:pic>
          <p:nvPicPr>
            <p:cNvPr id="45" name="Picture 61" descr="GaussianCDF2"/>
            <p:cNvPicPr>
              <a:picLocks noChangeAspect="1" noChangeArrowheads="1"/>
            </p:cNvPicPr>
            <p:nvPr/>
          </p:nvPicPr>
          <p:blipFill>
            <a:blip r:embed="rId11">
              <a:extLst>
                <a:ext uri="{28A0092B-C50C-407E-A947-70E740481C1C}">
                  <a14:useLocalDpi xmlns:a14="http://schemas.microsoft.com/office/drawing/2010/main" val="0"/>
                </a:ext>
              </a:extLst>
            </a:blip>
            <a:srcRect l="12524" t="7178" r="8479" b="8925"/>
            <a:stretch>
              <a:fillRect/>
            </a:stretch>
          </p:blipFill>
          <p:spPr bwMode="auto">
            <a:xfrm>
              <a:off x="5188847" y="2582382"/>
              <a:ext cx="2905831" cy="211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937136" y="1142767"/>
              <a:ext cx="3839393" cy="5066981"/>
              <a:chOff x="4937136" y="1142767"/>
              <a:chExt cx="3839393" cy="5066981"/>
            </a:xfrm>
          </p:grpSpPr>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285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m:t>
                            </m:r>
                            <m:sSub>
                              <m:sSubPr>
                                <m:ctrlPr>
                                  <a:rPr lang="de-CH" b="0" i="1" smtClean="0">
                                    <a:latin typeface="Cambria Math" charset="0"/>
                                  </a:rPr>
                                </m:ctrlPr>
                              </m:sSubPr>
                              <m:e>
                                <m:r>
                                  <a:rPr lang="de-CH" b="0" i="1" smtClean="0">
                                    <a:latin typeface="Cambria Math"/>
                                  </a:rPr>
                                  <m:t>𝜗</m:t>
                                </m:r>
                              </m:e>
                              <m:sub>
                                <m:r>
                                  <a:rPr lang="de-CH" b="0" i="1" smtClean="0">
                                    <a:latin typeface="Cambria Math"/>
                                  </a:rPr>
                                  <m:t>0</m:t>
                                </m:r>
                              </m:sub>
                            </m:sSub>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285224"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4"/>
                      <a:stretch>
                        <a:fillRect b="-8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6170150" y="4629201"/>
                    <a:ext cx="482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solidFill>
                                    <a:srgbClr val="FF0000"/>
                                  </a:solidFill>
                                  <a:latin typeface="Cambria Math" charset="0"/>
                                </a:rPr>
                              </m:ctrlPr>
                            </m:sSubPr>
                            <m:e>
                              <m:r>
                                <a:rPr lang="de-CH" b="0" i="1" smtClean="0">
                                  <a:solidFill>
                                    <a:srgbClr val="FF0000"/>
                                  </a:solidFill>
                                  <a:latin typeface="Cambria Math"/>
                                </a:rPr>
                                <m:t>𝜗</m:t>
                              </m:r>
                            </m:e>
                            <m:sub>
                              <m:r>
                                <a:rPr lang="de-CH" b="0" i="1" smtClean="0">
                                  <a:solidFill>
                                    <a:srgbClr val="FF0000"/>
                                  </a:solidFill>
                                  <a:latin typeface="Cambria Math"/>
                                </a:rPr>
                                <m:t>0</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170150" y="4629201"/>
                    <a:ext cx="482632" cy="369332"/>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293897" y="4509927"/>
                    <a:ext cx="388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solidFill>
                                <a:schemeClr val="tx1"/>
                              </a:solidFill>
                              <a:latin typeface="Cambria Math"/>
                            </a:rPr>
                            <m:t>𝜗</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8293897" y="4509927"/>
                    <a:ext cx="388503" cy="369332"/>
                  </a:xfrm>
                  <a:prstGeom prst="rect">
                    <a:avLst/>
                  </a:prstGeom>
                  <a:blipFill rotWithShape="1">
                    <a:blip r:embed="rId2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9727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general principles</a:t>
            </a:r>
            <a:endParaRPr lang="en-US" dirty="0"/>
          </a:p>
        </p:txBody>
      </p:sp>
      <p:grpSp>
        <p:nvGrpSpPr>
          <p:cNvPr id="7" name="Group 6"/>
          <p:cNvGrpSpPr/>
          <p:nvPr/>
        </p:nvGrpSpPr>
        <p:grpSpPr>
          <a:xfrm>
            <a:off x="3995936" y="1542983"/>
            <a:ext cx="4773880" cy="4898429"/>
            <a:chOff x="4067176" y="2060577"/>
            <a:chExt cx="452980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4016599" cy="10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charset="0"/>
                              </a:rPr>
                            </m:ctrlPr>
                          </m:naryPr>
                          <m:sub/>
                          <m:sup/>
                          <m:e>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m:t>
                        </m:r>
                        <m:r>
                          <m:rPr>
                            <m:sty m:val="p"/>
                          </m:rPr>
                          <a:rPr lang="de-CH" b="0" i="0" smtClean="0">
                            <a:latin typeface="Cambria Math"/>
                            <a:ea typeface="Cambria Math"/>
                          </a:rPr>
                          <m:t>exp</m:t>
                        </m:r>
                        <m:d>
                          <m:dPr>
                            <m:ctrlPr>
                              <a:rPr lang="de-CH" b="0" i="1" smtClean="0">
                                <a:latin typeface="Cambria Math" charset="0"/>
                                <a:ea typeface="Cambria Math"/>
                              </a:rPr>
                            </m:ctrlPr>
                          </m:dPr>
                          <m:e>
                            <m:r>
                              <a:rPr lang="de-CH" i="1">
                                <a:latin typeface="Cambria Math"/>
                                <a:ea typeface="Cambria Math"/>
                              </a:rPr>
                              <m:t>𝑎𝑐𝑐𝑢𝑟𝑎𝑐𝑦</m:t>
                            </m:r>
                            <m:r>
                              <a:rPr lang="de-CH" i="1">
                                <a:latin typeface="Cambria Math"/>
                                <a:ea typeface="Cambria Math"/>
                              </a:rPr>
                              <m:t> −</m:t>
                            </m:r>
                            <m:r>
                              <a:rPr lang="de-CH" i="1">
                                <a:latin typeface="Cambria Math"/>
                                <a:ea typeface="Cambria Math"/>
                              </a:rPr>
                              <m:t>𝑐𝑜𝑚𝑝𝑙𝑒𝑥𝑖𝑡𝑦</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4016599" cy="1015389"/>
                </a:xfrm>
                <a:prstGeom prst="rect">
                  <a:avLst/>
                </a:prstGeom>
                <a:blipFill rotWithShape="1">
                  <a:blip r:embed="rId6"/>
                  <a:stretch>
                    <a:fillRect b="-3889"/>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Tree>
    <p:extLst>
      <p:ext uri="{BB962C8B-B14F-4D97-AF65-F5344CB8AC3E}">
        <p14:creationId xmlns:p14="http://schemas.microsoft.com/office/powerpoint/2010/main" val="639757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669341" y="231030"/>
            <a:ext cx="7805317"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negative variational free energy </a:t>
            </a:r>
            <a:r>
              <a:rPr lang="de-CH" i="1" dirty="0" smtClean="0"/>
              <a:t>F</a:t>
            </a:r>
            <a:endParaRPr lang="en-US" i="1"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25</a:t>
            </a:fld>
            <a:endParaRPr lang="en-US"/>
          </a:p>
        </p:txBody>
      </p:sp>
      <mc:AlternateContent xmlns:mc="http://schemas.openxmlformats.org/markup-compatibility/2006" xmlns:a14="http://schemas.microsoft.com/office/drawing/2010/main">
        <mc:Choice Requires="a14">
          <p:sp>
            <p:nvSpPr>
              <p:cNvPr id="4" name="Rectangle 3"/>
              <p:cNvSpPr/>
              <p:nvPr/>
            </p:nvSpPr>
            <p:spPr>
              <a:xfrm>
                <a:off x="515007" y="832978"/>
                <a:ext cx="7483365" cy="2825966"/>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1" i="0" smtClean="0">
                              <a:latin typeface="Cambria Math"/>
                            </a:rPr>
                            <m:t>𝐥𝐨𝐠</m:t>
                          </m:r>
                          <m:r>
                            <a:rPr lang="de-CH" b="1" i="0" smtClean="0">
                              <a:latin typeface="Cambria Math"/>
                            </a:rPr>
                            <m:t>−</m:t>
                          </m:r>
                          <m:r>
                            <a:rPr lang="de-CH" b="1" i="0" smtClean="0">
                              <a:latin typeface="Cambria Math"/>
                            </a:rPr>
                            <m:t>𝐦𝐨𝐝𝐞𝐥</m:t>
                          </m:r>
                          <m:r>
                            <a:rPr lang="de-CH" b="1" i="0" smtClean="0">
                              <a:latin typeface="Cambria Math"/>
                            </a:rPr>
                            <m:t> </m:t>
                          </m:r>
                          <m:r>
                            <a:rPr lang="de-CH" b="1" i="0" smtClean="0">
                              <a:latin typeface="Cambria Math"/>
                            </a:rPr>
                            <m:t>𝐞𝐯𝐢𝐝𝐞𝐧𝐜𝐞</m:t>
                          </m:r>
                          <m:r>
                            <a:rPr lang="de-CH" i="1">
                              <a:latin typeface="Cambria Math"/>
                            </a:rPr>
                            <m:t>≔</m:t>
                          </m:r>
                        </m:e>
                      </m:box>
                      <m:func>
                        <m:funcPr>
                          <m:ctrlPr>
                            <a:rPr lang="de-CH" i="1">
                              <a:latin typeface="Cambria Math" charset="0"/>
                            </a:rPr>
                          </m:ctrlPr>
                        </m:funcPr>
                        <m:fName>
                          <m:r>
                            <m:rPr>
                              <m:sty m:val="p"/>
                            </m:rPr>
                            <a:rPr lang="de-CH">
                              <a:latin typeface="Cambria Math"/>
                            </a:rPr>
                            <m:t>log</m:t>
                          </m:r>
                        </m:fName>
                        <m:e>
                          <m:r>
                            <a:rPr lang="de-CH" b="0" i="1" smtClean="0">
                              <a:latin typeface="Cambria Math"/>
                            </a:rPr>
                            <m:t> </m:t>
                          </m:r>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𝑚</m:t>
                              </m:r>
                            </m:e>
                          </m:d>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charset="0"/>
                            </a:rPr>
                          </m:ctrlPr>
                        </m:funcPr>
                        <m:fName>
                          <m:r>
                            <m:rPr>
                              <m:sty m:val="p"/>
                            </m:rPr>
                            <a:rPr lang="de-CH">
                              <a:latin typeface="Cambria Math"/>
                            </a:rPr>
                            <m:t>log</m:t>
                          </m:r>
                        </m:fName>
                        <m:e>
                          <m:nary>
                            <m:naryPr>
                              <m:limLoc m:val="undOvr"/>
                              <m:subHide m:val="on"/>
                              <m:supHide m:val="on"/>
                              <m:ctrlPr>
                                <a:rPr lang="de-CH" i="1">
                                  <a:latin typeface="Cambria Math" charset="0"/>
                                </a:rPr>
                              </m:ctrlPr>
                            </m:naryPr>
                            <m:sub/>
                            <m:sup/>
                            <m:e>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r>
                                <m:rPr>
                                  <m:sty m:val="p"/>
                                </m:rPr>
                                <a:rPr lang="de-CH">
                                  <a:latin typeface="Cambria Math"/>
                                </a:rPr>
                                <m:t>d</m:t>
                              </m:r>
                              <m:r>
                                <a:rPr lang="de-CH" i="1">
                                  <a:latin typeface="Cambria Math"/>
                                </a:rPr>
                                <m:t>𝜗</m:t>
                              </m:r>
                            </m:e>
                          </m:nary>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charset="0"/>
                            </a:rPr>
                          </m:ctrlPr>
                        </m:funcPr>
                        <m:fName>
                          <m:r>
                            <m:rPr>
                              <m:sty m:val="p"/>
                            </m:rPr>
                            <a:rPr lang="de-CH">
                              <a:latin typeface="Cambria Math"/>
                            </a:rPr>
                            <m:t>log</m:t>
                          </m:r>
                        </m:fName>
                        <m:e>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r>
                                <m:rPr>
                                  <m:sty m:val="p"/>
                                </m:rPr>
                                <a:rPr lang="de-CH">
                                  <a:latin typeface="Cambria Math"/>
                                </a:rPr>
                                <m:t>d</m:t>
                              </m:r>
                              <m:r>
                                <a:rPr lang="de-CH" i="1">
                                  <a:latin typeface="Cambria Math"/>
                                </a:rPr>
                                <m:t>𝜗</m:t>
                              </m:r>
                            </m:e>
                          </m:nary>
                        </m:e>
                      </m:func>
                      <m:r>
                        <a:rPr lang="de-CH" i="1">
                          <a:latin typeface="Cambria Math"/>
                        </a:rPr>
                        <m:t> </m:t>
                      </m:r>
                    </m:oMath>
                    <m:oMath xmlns:m="http://schemas.openxmlformats.org/officeDocument/2006/math">
                      <m:r>
                        <a:rPr lang="de-CH" i="1" smtClean="0">
                          <a:latin typeface="Cambria Math"/>
                          <a:ea typeface="Cambria Math"/>
                        </a:rPr>
                        <m:t>     </m:t>
                      </m:r>
                      <m:r>
                        <a:rPr lang="de-CH" b="0" i="1" smtClean="0">
                          <a:latin typeface="Cambria Math"/>
                          <a:ea typeface="Cambria Math"/>
                        </a:rPr>
                        <m:t>                                          </m:t>
                      </m:r>
                      <m:r>
                        <a:rPr lang="de-CH" i="1" smtClean="0">
                          <a:latin typeface="Cambria Math"/>
                          <a:ea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a:latin typeface="Cambria Math"/>
                        </a:rPr>
                        <m:t>     </m:t>
                      </m:r>
                      <m:r>
                        <a:rPr lang="de-CH" b="0" i="1" smtClean="0">
                          <a:latin typeface="Cambria Math"/>
                        </a:rPr>
                        <m:t>                                          </m:t>
                      </m:r>
                      <m:r>
                        <a:rPr lang="de-CH" i="1">
                          <a:latin typeface="Cambria Math"/>
                        </a:rPr>
                        <m:t>=:</m:t>
                      </m:r>
                      <m:r>
                        <a:rPr lang="de-CH" b="1" i="1" smtClean="0">
                          <a:latin typeface="Cambria Math"/>
                        </a:rPr>
                        <m:t>𝑭</m:t>
                      </m:r>
                      <m:r>
                        <a:rPr lang="de-CH" b="0" i="1" smtClean="0">
                          <a:latin typeface="Cambria Math"/>
                        </a:rPr>
                        <m:t>=</m:t>
                      </m:r>
                      <m:r>
                        <a:rPr lang="de-CH" b="1" i="0" smtClean="0">
                          <a:latin typeface="Cambria Math"/>
                        </a:rPr>
                        <m:t>𝐧𝐞𝐠𝐚𝐭𝐢𝐯𝐞</m:t>
                      </m:r>
                      <m:r>
                        <a:rPr lang="de-CH" b="1" i="0" smtClean="0">
                          <a:latin typeface="Cambria Math"/>
                        </a:rPr>
                        <m:t> </m:t>
                      </m:r>
                      <m:r>
                        <a:rPr lang="de-CH" b="1" i="0" smtClean="0">
                          <a:latin typeface="Cambria Math"/>
                        </a:rPr>
                        <m:t>𝐯𝐚𝐫𝐢𝐚𝐭𝐢𝐨𝐧𝐚𝐥</m:t>
                      </m:r>
                      <m:r>
                        <a:rPr lang="de-CH" b="1" i="0" smtClean="0">
                          <a:latin typeface="Cambria Math"/>
                        </a:rPr>
                        <m:t> </m:t>
                      </m:r>
                      <m:r>
                        <a:rPr lang="de-CH" b="1" i="0" smtClean="0">
                          <a:latin typeface="Cambria Math"/>
                        </a:rPr>
                        <m:t>𝐟𝐫𝐞𝐞</m:t>
                      </m:r>
                      <m:r>
                        <a:rPr lang="de-CH" b="1" i="0" smtClean="0">
                          <a:latin typeface="Cambria Math"/>
                        </a:rPr>
                        <m:t> </m:t>
                      </m:r>
                      <m:r>
                        <a:rPr lang="de-CH" b="1" i="0" smtClean="0">
                          <a:latin typeface="Cambria Math"/>
                        </a:rPr>
                        <m:t>𝐞𝐧𝐞𝐫𝐠𝐲</m:t>
                      </m:r>
                    </m:oMath>
                  </m:oMathPara>
                </a14:m>
                <a:endParaRPr lang="de-CH" b="1" dirty="0"/>
              </a:p>
            </p:txBody>
          </p:sp>
        </mc:Choice>
        <mc:Fallback xmlns="">
          <p:sp>
            <p:nvSpPr>
              <p:cNvPr id="4" name="Rectangle 3"/>
              <p:cNvSpPr>
                <a:spLocks noRot="1" noChangeAspect="1" noMove="1" noResize="1" noEditPoints="1" noAdjustHandles="1" noChangeArrowheads="1" noChangeShapeType="1" noTextEdit="1"/>
              </p:cNvSpPr>
              <p:nvPr/>
            </p:nvSpPr>
            <p:spPr>
              <a:xfrm>
                <a:off x="515007" y="832978"/>
                <a:ext cx="7483365" cy="2825966"/>
              </a:xfrm>
              <a:prstGeom prst="rect">
                <a:avLst/>
              </a:prstGeom>
              <a:blipFill rotWithShape="1">
                <a:blip r:embed="rId3"/>
                <a:stretch>
                  <a:fillRect b="-1296"/>
                </a:stretch>
              </a:blipFill>
            </p:spPr>
            <p:txBody>
              <a:bodyPr/>
              <a:lstStyle/>
              <a:p>
                <a:r>
                  <a:rPr lang="en-US">
                    <a:noFill/>
                  </a:rPr>
                  <a:t> </a:t>
                </a:r>
              </a:p>
            </p:txBody>
          </p:sp>
        </mc:Fallback>
      </mc:AlternateContent>
      <p:grpSp>
        <p:nvGrpSpPr>
          <p:cNvPr id="25" name="Group 24"/>
          <p:cNvGrpSpPr/>
          <p:nvPr/>
        </p:nvGrpSpPr>
        <p:grpSpPr>
          <a:xfrm>
            <a:off x="1161357" y="2811151"/>
            <a:ext cx="2423457" cy="690438"/>
            <a:chOff x="348343" y="4293096"/>
            <a:chExt cx="2423457" cy="690438"/>
          </a:xfrm>
        </p:grpSpPr>
        <p:sp>
          <p:nvSpPr>
            <p:cNvPr id="26" name="Oval 25"/>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343" y="4644980"/>
              <a:ext cx="1818511" cy="338554"/>
            </a:xfrm>
            <a:prstGeom prst="rect">
              <a:avLst/>
            </a:prstGeom>
            <a:noFill/>
          </p:spPr>
          <p:txBody>
            <a:bodyPr wrap="none" rtlCol="0">
              <a:spAutoFit/>
            </a:bodyPr>
            <a:lstStyle/>
            <a:p>
              <a:r>
                <a:rPr lang="de-CH" sz="1600" dirty="0" smtClean="0">
                  <a:solidFill>
                    <a:srgbClr val="FF0000"/>
                  </a:solidFill>
                  <a:latin typeface="Cambria" pitchFamily="18" charset="0"/>
                </a:rPr>
                <a:t>Jensen’s inequality</a:t>
              </a:r>
              <a:endParaRPr lang="en-US" sz="1600" dirty="0">
                <a:solidFill>
                  <a:srgbClr val="FF0000"/>
                </a:solidFill>
                <a:latin typeface="Cambria" pitchFamily="18" charset="0"/>
              </a:endParaRPr>
            </a:p>
          </p:txBody>
        </p:sp>
      </p:grpSp>
      <p:grpSp>
        <p:nvGrpSpPr>
          <p:cNvPr id="29" name="Group 28"/>
          <p:cNvGrpSpPr/>
          <p:nvPr/>
        </p:nvGrpSpPr>
        <p:grpSpPr>
          <a:xfrm>
            <a:off x="1584741" y="1359327"/>
            <a:ext cx="2000073" cy="680700"/>
            <a:chOff x="771727" y="4293096"/>
            <a:chExt cx="2000073" cy="680700"/>
          </a:xfrm>
        </p:grpSpPr>
        <p:sp>
          <p:nvSpPr>
            <p:cNvPr id="30" name="Oval 29"/>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727" y="4635242"/>
              <a:ext cx="971741" cy="338554"/>
            </a:xfrm>
            <a:prstGeom prst="rect">
              <a:avLst/>
            </a:prstGeom>
            <a:noFill/>
          </p:spPr>
          <p:txBody>
            <a:bodyPr wrap="none" rtlCol="0">
              <a:spAutoFit/>
            </a:bodyPr>
            <a:lstStyle/>
            <a:p>
              <a:r>
                <a:rPr lang="de-CH" sz="1600" dirty="0" smtClean="0">
                  <a:solidFill>
                    <a:srgbClr val="FF0000"/>
                  </a:solidFill>
                  <a:latin typeface="Cambria" pitchFamily="18" charset="0"/>
                </a:rPr>
                <a:t>sum rule</a:t>
              </a:r>
              <a:endParaRPr lang="en-US" sz="1600" dirty="0">
                <a:solidFill>
                  <a:srgbClr val="FF0000"/>
                </a:solidFill>
                <a:latin typeface="Cambria" pitchFamily="18" charset="0"/>
              </a:endParaRPr>
            </a:p>
          </p:txBody>
        </p:sp>
      </p:grpSp>
      <p:grpSp>
        <p:nvGrpSpPr>
          <p:cNvPr id="33" name="Group 32"/>
          <p:cNvGrpSpPr/>
          <p:nvPr/>
        </p:nvGrpSpPr>
        <p:grpSpPr>
          <a:xfrm>
            <a:off x="1261851" y="2126692"/>
            <a:ext cx="2315562" cy="744313"/>
            <a:chOff x="456238" y="4293096"/>
            <a:chExt cx="2315562" cy="744313"/>
          </a:xfrm>
        </p:grpSpPr>
        <p:sp>
          <p:nvSpPr>
            <p:cNvPr id="34" name="Oval 33"/>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87858" y="4489360"/>
              <a:ext cx="885228"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56238" y="4551186"/>
                  <a:ext cx="1930593" cy="486223"/>
                </a:xfrm>
                <a:prstGeom prst="rect">
                  <a:avLst/>
                </a:prstGeom>
                <a:noFill/>
              </p:spPr>
              <p:txBody>
                <a:bodyPr wrap="none" rtlCol="0">
                  <a:spAutoFit/>
                </a:bodyPr>
                <a:lstStyle/>
                <a:p>
                  <a:r>
                    <a:rPr lang="de-CH" sz="1600" dirty="0" smtClean="0">
                      <a:solidFill>
                        <a:srgbClr val="FF0000"/>
                      </a:solidFill>
                      <a:latin typeface="Cambria" pitchFamily="18" charset="0"/>
                    </a:rPr>
                    <a:t>multiply by </a:t>
                  </a:r>
                  <a14:m>
                    <m:oMath xmlns:m="http://schemas.openxmlformats.org/officeDocument/2006/math">
                      <m:r>
                        <a:rPr lang="de-CH" sz="1600" b="0" i="1" smtClean="0">
                          <a:solidFill>
                            <a:srgbClr val="FF0000"/>
                          </a:solidFill>
                          <a:latin typeface="Cambria Math"/>
                        </a:rPr>
                        <m:t>1=</m:t>
                      </m:r>
                      <m:f>
                        <m:fPr>
                          <m:ctrlPr>
                            <a:rPr lang="de-CH" sz="1600" b="0" i="1" smtClean="0">
                              <a:solidFill>
                                <a:srgbClr val="FF0000"/>
                              </a:solidFill>
                              <a:latin typeface="Cambria Math" charset="0"/>
                            </a:rPr>
                          </m:ctrlPr>
                        </m:fPr>
                        <m:num>
                          <m:r>
                            <a:rPr lang="de-CH" sz="1600" i="1">
                              <a:solidFill>
                                <a:srgbClr val="FF0000"/>
                              </a:solidFill>
                              <a:latin typeface="Cambria Math"/>
                            </a:rPr>
                            <m:t>𝑞</m:t>
                          </m:r>
                          <m:d>
                            <m:dPr>
                              <m:ctrlPr>
                                <a:rPr lang="de-CH" sz="1600" i="1">
                                  <a:solidFill>
                                    <a:srgbClr val="FF0000"/>
                                  </a:solidFill>
                                  <a:latin typeface="Cambria Math" charset="0"/>
                                </a:rPr>
                              </m:ctrlPr>
                            </m:dPr>
                            <m:e>
                              <m:r>
                                <a:rPr lang="de-CH" sz="1600" i="1">
                                  <a:solidFill>
                                    <a:srgbClr val="FF0000"/>
                                  </a:solidFill>
                                  <a:latin typeface="Cambria Math"/>
                                </a:rPr>
                                <m:t>𝜗</m:t>
                              </m:r>
                            </m:e>
                          </m:d>
                        </m:num>
                        <m:den>
                          <m:r>
                            <a:rPr lang="de-CH" sz="1600" i="1">
                              <a:solidFill>
                                <a:srgbClr val="FF0000"/>
                              </a:solidFill>
                              <a:latin typeface="Cambria Math"/>
                            </a:rPr>
                            <m:t>𝑞</m:t>
                          </m:r>
                          <m:d>
                            <m:dPr>
                              <m:ctrlPr>
                                <a:rPr lang="de-CH" sz="1600" i="1">
                                  <a:solidFill>
                                    <a:srgbClr val="FF0000"/>
                                  </a:solidFill>
                                  <a:latin typeface="Cambria Math" charset="0"/>
                                </a:rPr>
                              </m:ctrlPr>
                            </m:dPr>
                            <m:e>
                              <m:r>
                                <a:rPr lang="de-CH" sz="1600" i="1">
                                  <a:solidFill>
                                    <a:srgbClr val="FF0000"/>
                                  </a:solidFill>
                                  <a:latin typeface="Cambria Math"/>
                                </a:rPr>
                                <m:t>𝜗</m:t>
                              </m:r>
                            </m:e>
                          </m:d>
                        </m:den>
                      </m:f>
                    </m:oMath>
                  </a14:m>
                  <a:endParaRPr lang="en-US" sz="1600" dirty="0">
                    <a:solidFill>
                      <a:srgbClr val="FF0000"/>
                    </a:solidFill>
                    <a:latin typeface="Cambria"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6238" y="4551186"/>
                  <a:ext cx="1930593" cy="486223"/>
                </a:xfrm>
                <a:prstGeom prst="rect">
                  <a:avLst/>
                </a:prstGeom>
                <a:blipFill rotWithShape="1">
                  <a:blip r:embed="rId4"/>
                  <a:stretch>
                    <a:fillRect l="-1893" b="-1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a:off x="2979868" y="3786816"/>
                <a:ext cx="5588838" cy="25371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0" i="1" smtClean="0">
                              <a:latin typeface="Cambria Math"/>
                            </a:rPr>
                            <m:t>𝐹</m:t>
                          </m:r>
                          <m:r>
                            <a:rPr lang="de-CH" i="1">
                              <a:latin typeface="Cambria Math"/>
                            </a:rPr>
                            <m:t>≔</m:t>
                          </m:r>
                        </m:e>
                      </m:box>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limLow>
                        <m:limLowPr>
                          <m:ctrlPr>
                            <a:rPr lang="de-CH" i="1">
                              <a:latin typeface="Cambria Math" charset="0"/>
                            </a:rPr>
                          </m:ctrlPr>
                        </m:limLowPr>
                        <m:e>
                          <m:groupChr>
                            <m:groupChrPr>
                              <m:chr m:val="⏟"/>
                              <m:ctrlPr>
                                <a:rPr lang="de-CH" i="1">
                                  <a:latin typeface="Cambria Math" charset="0"/>
                                </a:rPr>
                              </m:ctrlPr>
                            </m:groupChrPr>
                            <m:e>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e>
                          </m:groupChr>
                        </m:e>
                        <m:lim>
                          <m:r>
                            <a:rPr lang="de-CH" b="1" i="1">
                              <a:latin typeface="Cambria Math"/>
                            </a:rPr>
                            <m:t>𝐀𝐜𝐜𝐮𝐫𝐚𝐜𝐲</m:t>
                          </m:r>
                          <m:r>
                            <a:rPr lang="de-CH" b="1" i="1">
                              <a:latin typeface="Cambria Math"/>
                            </a:rPr>
                            <m:t> </m:t>
                          </m:r>
                          <m:r>
                            <a:rPr lang="de-CH" b="1">
                              <a:latin typeface="Cambria Math"/>
                            </a:rPr>
                            <m:t>(</m:t>
                          </m:r>
                          <m:r>
                            <a:rPr lang="de-CH" b="1">
                              <a:latin typeface="Cambria Math"/>
                            </a:rPr>
                            <m:t>𝐞𝐱𝐩𝐞𝐜𝐭𝐞𝐝</m:t>
                          </m:r>
                          <m:r>
                            <a:rPr lang="de-CH" b="1">
                              <a:latin typeface="Cambria Math"/>
                            </a:rPr>
                            <m:t> </m:t>
                          </m:r>
                          <m:r>
                            <a:rPr lang="de-CH" b="1">
                              <a:latin typeface="Cambria Math"/>
                            </a:rPr>
                            <m:t>𝐥𝐨𝐠</m:t>
                          </m:r>
                          <m:r>
                            <a:rPr lang="de-CH" b="1">
                              <a:latin typeface="Cambria Math"/>
                            </a:rPr>
                            <m:t>−</m:t>
                          </m:r>
                          <m:r>
                            <a:rPr lang="de-CH" b="1">
                              <a:latin typeface="Cambria Math"/>
                            </a:rPr>
                            <m:t>𝐥𝐢𝐤𝐞𝐥𝐢𝐡𝐨𝐨𝐝</m:t>
                          </m:r>
                          <m:r>
                            <a:rPr lang="de-CH" b="1">
                              <a:latin typeface="Cambria Math"/>
                            </a:rPr>
                            <m:t>)</m:t>
                          </m:r>
                        </m:lim>
                      </m:limLow>
                      <m:r>
                        <a:rPr lang="de-CH" b="0" i="1" smtClean="0">
                          <a:latin typeface="Cambria Math"/>
                        </a:rPr>
                        <m:t>−</m:t>
                      </m:r>
                      <m:limLow>
                        <m:limLowPr>
                          <m:ctrlPr>
                            <a:rPr lang="de-CH" i="1">
                              <a:latin typeface="Cambria Math" charset="0"/>
                            </a:rPr>
                          </m:ctrlPr>
                        </m:limLowPr>
                        <m:e>
                          <m:groupChr>
                            <m:groupChrPr>
                              <m:chr m:val="⏟"/>
                              <m:ctrlPr>
                                <a:rPr lang="de-CH" i="1">
                                  <a:latin typeface="Cambria Math" charset="0"/>
                                </a:rPr>
                              </m:ctrlPr>
                            </m:groupChrPr>
                            <m:e>
                              <m:r>
                                <a:rPr lang="de-CH" i="1">
                                  <a:latin typeface="Cambria Math"/>
                                </a:rPr>
                                <m:t>𝐾𝐿</m:t>
                              </m:r>
                              <m:d>
                                <m:dPr>
                                  <m:begChr m:val="["/>
                                  <m:endChr m:val="]"/>
                                  <m:ctrlPr>
                                    <a:rPr lang="de-CH" i="1">
                                      <a:latin typeface="Cambria Math" charset="0"/>
                                    </a:rPr>
                                  </m:ctrlPr>
                                </m:dPr>
                                <m:e>
                                  <m:r>
                                    <a:rPr lang="de-CH" i="1">
                                      <a:latin typeface="Cambria Math"/>
                                    </a:rPr>
                                    <m:t>𝑞</m:t>
                                  </m:r>
                                  <m:d>
                                    <m:dPr>
                                      <m:ctrlPr>
                                        <a:rPr lang="de-CH" i="1">
                                          <a:latin typeface="Cambria Math"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e>
                              </m:d>
                            </m:e>
                          </m:groupChr>
                        </m:e>
                        <m:lim>
                          <m:r>
                            <a:rPr lang="de-CH" b="1" i="1">
                              <a:latin typeface="Cambria Math"/>
                            </a:rPr>
                            <m:t>𝐂𝐨𝐦𝐩𝐥𝐞𝐱𝐢𝐭𝐲</m:t>
                          </m:r>
                        </m:lim>
                      </m:limLow>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9868" y="3786816"/>
                <a:ext cx="5588838" cy="2537105"/>
              </a:xfrm>
              <a:prstGeom prst="rect">
                <a:avLst/>
              </a:prstGeom>
              <a:blipFill rotWithShape="1">
                <a:blip r:embed="rId5"/>
                <a:stretch>
                  <a:fillRect/>
                </a:stretch>
              </a:blipFill>
            </p:spPr>
            <p:txBody>
              <a:bodyPr/>
              <a:lstStyle/>
              <a:p>
                <a:r>
                  <a:rPr lang="en-US">
                    <a:noFill/>
                  </a:rPr>
                  <a:t> </a:t>
                </a:r>
              </a:p>
            </p:txBody>
          </p:sp>
        </mc:Fallback>
      </mc:AlternateContent>
      <p:grpSp>
        <p:nvGrpSpPr>
          <p:cNvPr id="41" name="Group 40"/>
          <p:cNvGrpSpPr/>
          <p:nvPr/>
        </p:nvGrpSpPr>
        <p:grpSpPr>
          <a:xfrm>
            <a:off x="1537669" y="4792351"/>
            <a:ext cx="2119930" cy="680366"/>
            <a:chOff x="651870" y="4293096"/>
            <a:chExt cx="2119930" cy="680366"/>
          </a:xfrm>
        </p:grpSpPr>
        <p:sp>
          <p:nvSpPr>
            <p:cNvPr id="42" name="Oval 41"/>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870" y="4634908"/>
              <a:ext cx="1274901" cy="338554"/>
            </a:xfrm>
            <a:prstGeom prst="rect">
              <a:avLst/>
            </a:prstGeom>
            <a:noFill/>
          </p:spPr>
          <p:txBody>
            <a:bodyPr wrap="none" rtlCol="0">
              <a:spAutoFit/>
            </a:bodyPr>
            <a:lstStyle/>
            <a:p>
              <a:r>
                <a:rPr lang="de-CH" sz="1600" dirty="0" smtClean="0">
                  <a:solidFill>
                    <a:srgbClr val="FF0000"/>
                  </a:solidFill>
                  <a:latin typeface="Cambria" pitchFamily="18" charset="0"/>
                </a:rPr>
                <a:t>product rule</a:t>
              </a:r>
              <a:endParaRPr lang="en-US" sz="1600" dirty="0">
                <a:solidFill>
                  <a:srgbClr val="FF0000"/>
                </a:solidFill>
                <a:latin typeface="Cambria" pitchFamily="18" charset="0"/>
              </a:endParaRPr>
            </a:p>
          </p:txBody>
        </p:sp>
      </p:grpSp>
      <p:grpSp>
        <p:nvGrpSpPr>
          <p:cNvPr id="45" name="Group 44"/>
          <p:cNvGrpSpPr/>
          <p:nvPr/>
        </p:nvGrpSpPr>
        <p:grpSpPr>
          <a:xfrm>
            <a:off x="6419281" y="4369577"/>
            <a:ext cx="2632900" cy="1377217"/>
            <a:chOff x="-704408" y="3835455"/>
            <a:chExt cx="2632900" cy="2130132"/>
          </a:xfrm>
        </p:grpSpPr>
        <p:sp>
          <p:nvSpPr>
            <p:cNvPr id="46" name="Oval 45"/>
            <p:cNvSpPr/>
            <p:nvPr/>
          </p:nvSpPr>
          <p:spPr>
            <a:xfrm>
              <a:off x="-462364" y="5541674"/>
              <a:ext cx="361820" cy="423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00543" y="4327361"/>
              <a:ext cx="596854" cy="12143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4408" y="3835455"/>
              <a:ext cx="2632900" cy="338554"/>
            </a:xfrm>
            <a:prstGeom prst="rect">
              <a:avLst/>
            </a:prstGeom>
            <a:noFill/>
          </p:spPr>
          <p:txBody>
            <a:bodyPr wrap="none" rtlCol="0">
              <a:spAutoFit/>
            </a:bodyPr>
            <a:lstStyle/>
            <a:p>
              <a:r>
                <a:rPr lang="de-CH" sz="1600" dirty="0" smtClean="0">
                  <a:solidFill>
                    <a:srgbClr val="FF0000"/>
                  </a:solidFill>
                  <a:latin typeface="Cambria" pitchFamily="18" charset="0"/>
                </a:rPr>
                <a:t>Kullback-Leibler divergence</a:t>
              </a:r>
              <a:endParaRPr lang="en-US" sz="1600" dirty="0">
                <a:solidFill>
                  <a:srgbClr val="FF0000"/>
                </a:solidFill>
                <a:latin typeface="Cambria" pitchFamily="18" charset="0"/>
              </a:endParaRPr>
            </a:p>
          </p:txBody>
        </p:sp>
      </p:grpSp>
      <p:grpSp>
        <p:nvGrpSpPr>
          <p:cNvPr id="49" name="Group 48"/>
          <p:cNvGrpSpPr/>
          <p:nvPr/>
        </p:nvGrpSpPr>
        <p:grpSpPr>
          <a:xfrm>
            <a:off x="6211615" y="2092394"/>
            <a:ext cx="2472229" cy="1239918"/>
            <a:chOff x="-86597" y="4643521"/>
            <a:chExt cx="2472229" cy="1239918"/>
          </a:xfrm>
        </p:grpSpPr>
        <p:cxnSp>
          <p:nvCxnSpPr>
            <p:cNvPr id="51" name="Straight Arrow Connector 50"/>
            <p:cNvCxnSpPr/>
            <p:nvPr/>
          </p:nvCxnSpPr>
          <p:spPr>
            <a:xfrm flipH="1">
              <a:off x="-86597" y="5179020"/>
              <a:ext cx="1261240" cy="7044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343" y="4643521"/>
              <a:ext cx="2037289" cy="584775"/>
            </a:xfrm>
            <a:prstGeom prst="rect">
              <a:avLst/>
            </a:prstGeom>
            <a:noFill/>
          </p:spPr>
          <p:txBody>
            <a:bodyPr wrap="none" rtlCol="0">
              <a:spAutoFit/>
            </a:bodyPr>
            <a:lstStyle/>
            <a:p>
              <a:r>
                <a:rPr lang="de-CH" sz="1600" dirty="0">
                  <a:solidFill>
                    <a:srgbClr val="FF0000"/>
                  </a:solidFill>
                  <a:latin typeface="Cambria" pitchFamily="18" charset="0"/>
                </a:rPr>
                <a:t>a</a:t>
              </a:r>
              <a:r>
                <a:rPr lang="de-CH" sz="1600" dirty="0" smtClean="0">
                  <a:solidFill>
                    <a:srgbClr val="FF0000"/>
                  </a:solidFill>
                  <a:latin typeface="Cambria" pitchFamily="18" charset="0"/>
                </a:rPr>
                <a:t> lower bound on the</a:t>
              </a:r>
            </a:p>
            <a:p>
              <a:r>
                <a:rPr lang="de-CH" sz="1600" dirty="0" smtClean="0">
                  <a:solidFill>
                    <a:srgbClr val="FF0000"/>
                  </a:solidFill>
                  <a:latin typeface="Cambria" pitchFamily="18" charset="0"/>
                </a:rPr>
                <a:t>log-model evidence</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19086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a:t>
            </a:r>
            <a:r>
              <a:rPr lang="de-CH" i="1" dirty="0" smtClean="0"/>
              <a:t>F </a:t>
            </a:r>
            <a:r>
              <a:rPr lang="de-CH" dirty="0" smtClean="0"/>
              <a:t>in relation to Bayes factors, AIC, BIC</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26</a:t>
            </a:fld>
            <a:endParaRPr lang="en-US"/>
          </a:p>
        </p:txBody>
      </p:sp>
      <mc:AlternateContent xmlns:mc="http://schemas.openxmlformats.org/markup-compatibility/2006" xmlns:a14="http://schemas.microsoft.com/office/drawing/2010/main">
        <mc:Choice Requires="a14">
          <p:sp>
            <p:nvSpPr>
              <p:cNvPr id="4" name="Rectangle 3"/>
              <p:cNvSpPr/>
              <p:nvPr/>
            </p:nvSpPr>
            <p:spPr>
              <a:xfrm>
                <a:off x="294291" y="1053695"/>
                <a:ext cx="8723586" cy="2010679"/>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1" i="0" smtClean="0">
                              <a:latin typeface="Cambria Math"/>
                            </a:rPr>
                            <m:t>𝐁𝐚𝐲𝐞𝐬</m:t>
                          </m:r>
                          <m:r>
                            <a:rPr lang="de-CH" b="1" i="0" smtClean="0">
                              <a:latin typeface="Cambria Math"/>
                            </a:rPr>
                            <m:t> </m:t>
                          </m:r>
                          <m:r>
                            <a:rPr lang="de-CH" b="1" i="0" smtClean="0">
                              <a:latin typeface="Cambria Math"/>
                            </a:rPr>
                            <m:t>𝐟𝐚𝐜𝐭𝐨𝐫</m:t>
                          </m:r>
                          <m:r>
                            <a:rPr lang="de-CH" i="1">
                              <a:latin typeface="Cambria Math"/>
                            </a:rPr>
                            <m:t>≔</m:t>
                          </m:r>
                        </m:e>
                      </m:box>
                      <m:f>
                        <m:fPr>
                          <m:ctrlPr>
                            <a:rPr lang="de-CH" i="1" smtClean="0">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b="0" i="1" smtClean="0">
                                      <a:latin typeface="Cambria Math" charset="0"/>
                                    </a:rPr>
                                  </m:ctrlPr>
                                </m:sSubPr>
                                <m:e>
                                  <m:r>
                                    <a:rPr lang="de-CH" i="1">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b="0" i="1" smtClean="0">
                                      <a:latin typeface="Cambria Math" charset="0"/>
                                    </a:rPr>
                                  </m:ctrlPr>
                                </m:sSubPr>
                                <m:e>
                                  <m:r>
                                    <a:rPr lang="de-CH" i="1">
                                      <a:latin typeface="Cambria Math"/>
                                    </a:rPr>
                                    <m:t>𝑚</m:t>
                                  </m:r>
                                </m:e>
                                <m:sub>
                                  <m:r>
                                    <a:rPr lang="de-CH" b="0" i="1" smtClean="0">
                                      <a:latin typeface="Cambria Math"/>
                                    </a:rPr>
                                    <m:t>0</m:t>
                                  </m:r>
                                </m:sub>
                              </m:sSub>
                            </m:e>
                          </m:d>
                        </m:den>
                      </m:f>
                      <m:r>
                        <a:rPr lang="de-CH" b="0" i="1" smtClean="0">
                          <a:latin typeface="Cambria Math"/>
                        </a:rPr>
                        <m:t>=</m:t>
                      </m:r>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func>
                                <m:funcPr>
                                  <m:ctrlPr>
                                    <a:rPr lang="de-CH" b="0" i="1" smtClean="0">
                                      <a:latin typeface="Cambria Math" charset="0"/>
                                    </a:rPr>
                                  </m:ctrlPr>
                                </m:funcPr>
                                <m:fName>
                                  <m:r>
                                    <m:rPr>
                                      <m:sty m:val="p"/>
                                    </m:rPr>
                                    <a:rPr lang="de-CH" b="0" i="0" smtClean="0">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0</m:t>
                                              </m:r>
                                            </m:sub>
                                          </m:sSub>
                                        </m:e>
                                      </m:d>
                                    </m:den>
                                  </m:f>
                                </m:e>
                              </m:func>
                            </m:e>
                          </m:d>
                          <m:r>
                            <a:rPr lang="de-CH" b="0" i="1" smtClean="0">
                              <a:latin typeface="Cambria Math"/>
                            </a:rPr>
                            <m:t>=</m:t>
                          </m:r>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func>
                                    <m:funcPr>
                                      <m:ctrlPr>
                                        <a:rPr lang="de-CH" b="0" i="1" smtClean="0">
                                          <a:latin typeface="Cambria Math" charset="0"/>
                                        </a:rPr>
                                      </m:ctrlPr>
                                    </m:funcPr>
                                    <m:fName>
                                      <m:r>
                                        <m:rPr>
                                          <m:sty m:val="p"/>
                                        </m:rPr>
                                        <a:rPr lang="de-CH" b="0" i="0" smtClean="0">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r>
                                        <a:rPr lang="de-CH" b="0" i="1" smtClean="0">
                                          <a:latin typeface="Cambria Math"/>
                                        </a:rPr>
                                        <m:t>−</m:t>
                                      </m:r>
                                    </m:e>
                                  </m:func>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b="0" i="1" smtClean="0">
                                                  <a:latin typeface="Cambria Math"/>
                                                </a:rPr>
                                                <m:t>0</m:t>
                                              </m:r>
                                            </m:sub>
                                          </m:sSub>
                                        </m:e>
                                      </m:d>
                                    </m:e>
                                  </m:func>
                                </m:e>
                              </m:d>
                            </m:e>
                          </m:func>
                        </m:e>
                      </m:func>
                    </m:oMath>
                    <m:oMath xmlns:m="http://schemas.openxmlformats.org/officeDocument/2006/math">
                      <m:r>
                        <a:rPr lang="de-CH" b="0" i="1" smtClean="0">
                          <a:latin typeface="Cambria Math"/>
                        </a:rPr>
                        <m:t> </m:t>
                      </m:r>
                    </m:oMath>
                    <m:oMath xmlns:m="http://schemas.openxmlformats.org/officeDocument/2006/math">
                      <m:r>
                        <a:rPr lang="de-CH" b="0" i="0" smtClean="0">
                          <a:latin typeface="Cambria Math"/>
                          <a:ea typeface="Cambria Math"/>
                        </a:rPr>
                        <m:t>                            </m:t>
                      </m:r>
                      <m:r>
                        <a:rPr lang="de-CH" b="0" i="1" smtClean="0">
                          <a:latin typeface="Cambria Math"/>
                          <a:ea typeface="Cambria Math"/>
                        </a:rPr>
                        <m:t>≈</m:t>
                      </m:r>
                      <m:func>
                        <m:funcPr>
                          <m:ctrlPr>
                            <a:rPr lang="de-CH" b="0" i="1" smtClean="0">
                              <a:latin typeface="Cambria Math" charset="0"/>
                              <a:ea typeface="Cambria Math"/>
                            </a:rPr>
                          </m:ctrlPr>
                        </m:funcPr>
                        <m:fName>
                          <m:r>
                            <m:rPr>
                              <m:sty m:val="p"/>
                            </m:rPr>
                            <a:rPr lang="de-CH" b="0" i="0" smtClean="0">
                              <a:latin typeface="Cambria Math"/>
                              <a:ea typeface="Cambria Math"/>
                            </a:rPr>
                            <m:t>exp</m:t>
                          </m:r>
                        </m:fName>
                        <m:e>
                          <m:d>
                            <m:dPr>
                              <m:ctrlPr>
                                <a:rPr lang="de-CH" b="0" i="1" smtClean="0">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𝐹</m:t>
                                  </m:r>
                                </m:e>
                                <m:sub>
                                  <m:r>
                                    <a:rPr lang="de-CH" b="0" i="1" smtClean="0">
                                      <a:latin typeface="Cambria Math"/>
                                      <a:ea typeface="Cambria Math"/>
                                    </a:rPr>
                                    <m:t>1</m:t>
                                  </m:r>
                                </m:sub>
                              </m:sSub>
                              <m:r>
                                <a:rPr lang="de-CH" b="0" i="1" smtClean="0">
                                  <a:latin typeface="Cambria Math"/>
                                  <a:ea typeface="Cambria Math"/>
                                </a:rPr>
                                <m:t>−</m:t>
                              </m:r>
                              <m:sSub>
                                <m:sSubPr>
                                  <m:ctrlPr>
                                    <a:rPr lang="de-CH" b="0" i="1" smtClean="0">
                                      <a:latin typeface="Cambria Math" charset="0"/>
                                      <a:ea typeface="Cambria Math"/>
                                    </a:rPr>
                                  </m:ctrlPr>
                                </m:sSubPr>
                                <m:e>
                                  <m:r>
                                    <a:rPr lang="de-CH" b="0" i="1" smtClean="0">
                                      <a:latin typeface="Cambria Math"/>
                                      <a:ea typeface="Cambria Math"/>
                                    </a:rPr>
                                    <m:t>𝐹</m:t>
                                  </m:r>
                                </m:e>
                                <m:sub>
                                  <m:r>
                                    <a:rPr lang="de-CH" b="0" i="1" smtClean="0">
                                      <a:latin typeface="Cambria Math"/>
                                      <a:ea typeface="Cambria Math"/>
                                    </a:rPr>
                                    <m:t>0</m:t>
                                  </m:r>
                                </m:sub>
                              </m:sSub>
                            </m:e>
                          </m:d>
                        </m:e>
                      </m:func>
                    </m:oMath>
                  </m:oMathPara>
                </a14:m>
                <a:endParaRPr lang="de-CH" b="1" dirty="0" smtClean="0"/>
              </a:p>
              <a:p>
                <a:pPr marL="0" indent="0">
                  <a:buNone/>
                </a:pPr>
                <a:endParaRPr lang="de-CH" b="1" dirty="0"/>
              </a:p>
              <a:p>
                <a:pPr marL="0" indent="0" algn="ctr">
                  <a:buNone/>
                </a:pPr>
                <a:r>
                  <a:rPr lang="de-CH" dirty="0" smtClean="0">
                    <a:latin typeface="Cambria" pitchFamily="18" charset="0"/>
                  </a:rPr>
                  <a:t>[Meaning of the Bayes factor:    </a:t>
                </a:r>
                <a14:m>
                  <m:oMath xmlns:m="http://schemas.openxmlformats.org/officeDocument/2006/math">
                    <m:f>
                      <m:fPr>
                        <m:ctrlPr>
                          <a:rPr lang="de-CH" i="1" smtClean="0">
                            <a:latin typeface="Cambria Math" charset="0"/>
                          </a:rPr>
                        </m:ctrlPr>
                      </m:fPr>
                      <m:num>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𝑚</m:t>
                                </m:r>
                              </m:e>
                              <m:sub>
                                <m:r>
                                  <a:rPr lang="de-CH" b="0" i="1" smtClean="0">
                                    <a:latin typeface="Cambria Math"/>
                                  </a:rPr>
                                  <m:t>1</m:t>
                                </m:r>
                              </m:sub>
                            </m:sSub>
                          </m:e>
                          <m:e>
                            <m:r>
                              <a:rPr lang="de-CH" b="0" i="1" smtClean="0">
                                <a:latin typeface="Cambria Math"/>
                              </a:rPr>
                              <m:t>𝑦</m:t>
                            </m:r>
                          </m:e>
                        </m:d>
                      </m:num>
                      <m:den>
                        <m:r>
                          <a:rPr lang="de-CH" i="1">
                            <a:latin typeface="Cambria Math"/>
                          </a:rPr>
                          <m:t>𝑝</m:t>
                        </m:r>
                        <m:d>
                          <m:dPr>
                            <m:ctrlPr>
                              <a:rPr lang="de-CH" i="1">
                                <a:latin typeface="Cambria Math" charset="0"/>
                              </a:rPr>
                            </m:ctrlPr>
                          </m:dPr>
                          <m:e>
                            <m:sSub>
                              <m:sSubPr>
                                <m:ctrlPr>
                                  <a:rPr lang="de-CH" i="1" smtClean="0">
                                    <a:latin typeface="Cambria Math" charset="0"/>
                                  </a:rPr>
                                </m:ctrlPr>
                              </m:sSubPr>
                              <m:e>
                                <m:r>
                                  <a:rPr lang="de-CH" i="1">
                                    <a:latin typeface="Cambria Math"/>
                                  </a:rPr>
                                  <m:t>𝑚</m:t>
                                </m:r>
                              </m:e>
                              <m:sub>
                                <m:r>
                                  <a:rPr lang="de-CH" b="0" i="1" smtClean="0">
                                    <a:latin typeface="Cambria Math"/>
                                  </a:rPr>
                                  <m:t>0</m:t>
                                </m:r>
                              </m:sub>
                            </m:sSub>
                          </m:e>
                          <m:e>
                            <m:r>
                              <a:rPr lang="de-CH" i="1">
                                <a:latin typeface="Cambria Math"/>
                              </a:rPr>
                              <m:t>𝑦</m:t>
                            </m:r>
                          </m:e>
                        </m:d>
                      </m:den>
                    </m:f>
                    <m:r>
                      <a:rPr lang="de-CH" b="0" i="1" smtClean="0">
                        <a:latin typeface="Cambria Math"/>
                      </a:rPr>
                      <m:t>=</m:t>
                    </m:r>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0</m:t>
                                </m:r>
                              </m:sub>
                            </m:sSub>
                          </m:e>
                        </m:d>
                      </m:den>
                    </m:f>
                    <m:f>
                      <m:fPr>
                        <m:ctrlPr>
                          <a:rPr lang="de-CH" i="1" smtClean="0">
                            <a:latin typeface="Cambria Math" charset="0"/>
                          </a:rPr>
                        </m:ctrlPr>
                      </m:fPr>
                      <m:num>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charset="0"/>
                              </a:rPr>
                            </m:ctrlPr>
                          </m:dPr>
                          <m:e>
                            <m:sSub>
                              <m:sSubPr>
                                <m:ctrlPr>
                                  <a:rPr lang="de-CH" i="1">
                                    <a:latin typeface="Cambria Math" charset="0"/>
                                  </a:rPr>
                                </m:ctrlPr>
                              </m:sSubPr>
                              <m:e>
                                <m:r>
                                  <a:rPr lang="de-CH" i="1">
                                    <a:latin typeface="Cambria Math"/>
                                  </a:rPr>
                                  <m:t>𝑚</m:t>
                                </m:r>
                              </m:e>
                              <m:sub>
                                <m:r>
                                  <a:rPr lang="de-CH" b="0" i="1" smtClean="0">
                                    <a:latin typeface="Cambria Math"/>
                                  </a:rPr>
                                  <m:t>0</m:t>
                                </m:r>
                              </m:sub>
                            </m:sSub>
                          </m:e>
                        </m:d>
                      </m:den>
                    </m:f>
                  </m:oMath>
                </a14:m>
                <a:r>
                  <a:rPr lang="de-CH" dirty="0" smtClean="0">
                    <a:latin typeface="Cambria" pitchFamily="18" charset="0"/>
                  </a:rPr>
                  <a:t> ]</a:t>
                </a:r>
                <a:endParaRPr lang="de-CH" dirty="0">
                  <a:latin typeface="Cambria"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4291" y="1053695"/>
                <a:ext cx="8723586" cy="2010679"/>
              </a:xfrm>
              <a:prstGeom prst="rect">
                <a:avLst/>
              </a:prstGeom>
              <a:blipFill rotWithShape="1">
                <a:blip r:embed="rId3"/>
                <a:stretch>
                  <a:fillRect/>
                </a:stretch>
              </a:blipFill>
            </p:spPr>
            <p:txBody>
              <a:bodyPr/>
              <a:lstStyle/>
              <a:p>
                <a:r>
                  <a:rPr lang="en-US">
                    <a:noFill/>
                  </a:rPr>
                  <a:t> </a:t>
                </a:r>
              </a:p>
            </p:txBody>
          </p:sp>
        </mc:Fallback>
      </mc:AlternateContent>
      <p:grpSp>
        <p:nvGrpSpPr>
          <p:cNvPr id="37" name="Group 36"/>
          <p:cNvGrpSpPr/>
          <p:nvPr/>
        </p:nvGrpSpPr>
        <p:grpSpPr>
          <a:xfrm>
            <a:off x="4599936" y="1889757"/>
            <a:ext cx="1467902" cy="1174619"/>
            <a:chOff x="-1091572" y="4389129"/>
            <a:chExt cx="1467902" cy="1816775"/>
          </a:xfrm>
        </p:grpSpPr>
        <p:sp>
          <p:nvSpPr>
            <p:cNvPr id="38" name="Oval 37"/>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437745" y="4782535"/>
              <a:ext cx="180911" cy="5502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91572" y="4389129"/>
              <a:ext cx="1467902" cy="523639"/>
            </a:xfrm>
            <a:prstGeom prst="rect">
              <a:avLst/>
            </a:prstGeom>
            <a:noFill/>
          </p:spPr>
          <p:txBody>
            <a:bodyPr wrap="none" rtlCol="0">
              <a:spAutoFit/>
            </a:bodyPr>
            <a:lstStyle/>
            <a:p>
              <a:r>
                <a:rPr lang="de-CH" sz="1600" dirty="0" smtClean="0">
                  <a:solidFill>
                    <a:srgbClr val="FF0000"/>
                  </a:solidFill>
                  <a:latin typeface="Cambria" pitchFamily="18" charset="0"/>
                </a:rPr>
                <a:t>Posterior odds</a:t>
              </a:r>
              <a:endParaRPr lang="en-US" sz="1600" dirty="0">
                <a:solidFill>
                  <a:srgbClr val="FF0000"/>
                </a:solidFill>
                <a:latin typeface="Cambria" pitchFamily="18" charset="0"/>
              </a:endParaRPr>
            </a:p>
          </p:txBody>
        </p:sp>
      </p:grpSp>
      <p:grpSp>
        <p:nvGrpSpPr>
          <p:cNvPr id="50" name="Group 49"/>
          <p:cNvGrpSpPr/>
          <p:nvPr/>
        </p:nvGrpSpPr>
        <p:grpSpPr>
          <a:xfrm>
            <a:off x="6591695" y="1877022"/>
            <a:ext cx="1470490" cy="1184679"/>
            <a:chOff x="-720115" y="4373569"/>
            <a:chExt cx="1470490" cy="1832335"/>
          </a:xfrm>
        </p:grpSpPr>
        <p:sp>
          <p:nvSpPr>
            <p:cNvPr id="53" name="Oval 52"/>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256834" y="4786671"/>
              <a:ext cx="176141" cy="54612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7621" y="4373569"/>
              <a:ext cx="1107996" cy="523639"/>
            </a:xfrm>
            <a:prstGeom prst="rect">
              <a:avLst/>
            </a:prstGeom>
            <a:noFill/>
          </p:spPr>
          <p:txBody>
            <a:bodyPr wrap="none" rtlCol="0">
              <a:spAutoFit/>
            </a:bodyPr>
            <a:lstStyle/>
            <a:p>
              <a:r>
                <a:rPr lang="de-CH" sz="1600" dirty="0" smtClean="0">
                  <a:solidFill>
                    <a:srgbClr val="FF0000"/>
                  </a:solidFill>
                  <a:latin typeface="Cambria" pitchFamily="18" charset="0"/>
                </a:rPr>
                <a:t>Prior odds</a:t>
              </a:r>
              <a:endParaRPr lang="en-US" sz="1600" dirty="0">
                <a:solidFill>
                  <a:srgbClr val="FF0000"/>
                </a:solidFill>
                <a:latin typeface="Cambria" pitchFamily="18" charset="0"/>
              </a:endParaRPr>
            </a:p>
          </p:txBody>
        </p:sp>
      </p:grpSp>
      <p:grpSp>
        <p:nvGrpSpPr>
          <p:cNvPr id="56" name="Group 55"/>
          <p:cNvGrpSpPr/>
          <p:nvPr/>
        </p:nvGrpSpPr>
        <p:grpSpPr>
          <a:xfrm>
            <a:off x="5913650" y="1551203"/>
            <a:ext cx="1251176" cy="1523232"/>
            <a:chOff x="-727207" y="3849931"/>
            <a:chExt cx="1251176" cy="2355973"/>
          </a:xfrm>
        </p:grpSpPr>
        <p:sp>
          <p:nvSpPr>
            <p:cNvPr id="57" name="Oval 56"/>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59" idx="2"/>
            </p:cNvCxnSpPr>
            <p:nvPr/>
          </p:nvCxnSpPr>
          <p:spPr>
            <a:xfrm flipH="1">
              <a:off x="-256833" y="4373570"/>
              <a:ext cx="155214" cy="9592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7207" y="3849931"/>
              <a:ext cx="1251176" cy="523639"/>
            </a:xfrm>
            <a:prstGeom prst="rect">
              <a:avLst/>
            </a:prstGeom>
            <a:noFill/>
          </p:spPr>
          <p:txBody>
            <a:bodyPr wrap="none" rtlCol="0">
              <a:spAutoFit/>
            </a:bodyPr>
            <a:lstStyle/>
            <a:p>
              <a:r>
                <a:rPr lang="de-CH" sz="1600" dirty="0" smtClean="0">
                  <a:solidFill>
                    <a:srgbClr val="FF0000"/>
                  </a:solidFill>
                  <a:latin typeface="Cambria" pitchFamily="18" charset="0"/>
                </a:rPr>
                <a:t>Bayes factor</a:t>
              </a:r>
              <a:endParaRPr lang="en-US" sz="1600" dirty="0">
                <a:solidFill>
                  <a:srgbClr val="FF0000"/>
                </a:solidFill>
                <a:latin typeface="Cambria"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1716597" y="3403960"/>
                <a:ext cx="5118538" cy="1095877"/>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i="1" smtClean="0">
                          <a:latin typeface="Cambria Math"/>
                        </a:rPr>
                        <m:t>𝑭</m:t>
                      </m:r>
                      <m:r>
                        <a:rPr lang="de-CH" b="1" i="1">
                          <a:latin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r>
                        <a:rPr lang="de-CH" i="1">
                          <a:latin typeface="Cambria Math"/>
                        </a:rPr>
                        <m:t>−</m:t>
                      </m:r>
                      <m:r>
                        <a:rPr lang="de-CH" i="1">
                          <a:latin typeface="Cambria Math"/>
                        </a:rPr>
                        <m:t>𝐾𝐿</m:t>
                      </m:r>
                      <m:d>
                        <m:dPr>
                          <m:begChr m:val="["/>
                          <m:endChr m:val="]"/>
                          <m:ctrlPr>
                            <a:rPr lang="de-CH" i="1">
                              <a:latin typeface="Cambria Math" charset="0"/>
                            </a:rPr>
                          </m:ctrlPr>
                        </m:dPr>
                        <m:e>
                          <m:r>
                            <a:rPr lang="de-CH" i="1">
                              <a:latin typeface="Cambria Math"/>
                            </a:rPr>
                            <m:t>𝑞</m:t>
                          </m:r>
                          <m:d>
                            <m:dPr>
                              <m:ctrlPr>
                                <a:rPr lang="de-CH" i="1">
                                  <a:latin typeface="Cambria Math"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e>
                      </m:d>
                    </m:oMath>
                    <m:oMath xmlns:m="http://schemas.openxmlformats.org/officeDocument/2006/math">
                      <m:r>
                        <a:rPr lang="de-CH" b="0" i="0" smtClean="0">
                          <a:latin typeface="Cambria Math"/>
                        </a:rPr>
                        <m:t>    </m:t>
                      </m:r>
                      <m:r>
                        <a:rPr lang="de-CH" i="1">
                          <a:latin typeface="Cambria Math"/>
                        </a:rPr>
                        <m:t>=</m:t>
                      </m:r>
                      <m:r>
                        <m:rPr>
                          <m:sty m:val="p"/>
                        </m:rPr>
                        <a:rPr lang="de-CH">
                          <a:latin typeface="Cambria Math"/>
                        </a:rPr>
                        <m:t>Accuracy</m:t>
                      </m:r>
                      <m:r>
                        <a:rPr lang="de-CH" i="1">
                          <a:latin typeface="Cambria Math"/>
                        </a:rPr>
                        <m:t> −</m:t>
                      </m:r>
                      <m:r>
                        <m:rPr>
                          <m:sty m:val="p"/>
                        </m:rPr>
                        <a:rPr lang="de-CH">
                          <a:latin typeface="Cambria Math"/>
                        </a:rPr>
                        <m:t>Complexity</m:t>
                      </m:r>
                    </m:oMath>
                  </m:oMathPara>
                </a14:m>
                <a:endParaRPr lang="de-CH" dirty="0">
                  <a:latin typeface="Cambria"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716597" y="3403960"/>
                <a:ext cx="5118538" cy="1095877"/>
              </a:xfrm>
              <a:prstGeom prst="rect">
                <a:avLst/>
              </a:prstGeom>
              <a:blipFill rotWithShape="1">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418898" y="4732478"/>
                <a:ext cx="3237186" cy="111889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smtClean="0">
                          <a:latin typeface="Cambria Math"/>
                        </a:rPr>
                        <m:t>𝐀𝐈𝐂</m:t>
                      </m:r>
                      <m:r>
                        <a:rPr lang="de-CH" i="1">
                          <a:latin typeface="Cambria Math"/>
                        </a:rPr>
                        <m:t>≔</m:t>
                      </m:r>
                      <m:r>
                        <m:rPr>
                          <m:sty m:val="p"/>
                        </m:rPr>
                        <a:rPr lang="de-CH">
                          <a:latin typeface="Cambria Math"/>
                        </a:rPr>
                        <m:t>Accuracy</m:t>
                      </m:r>
                      <m:r>
                        <a:rPr lang="de-CH" i="1">
                          <a:latin typeface="Cambria Math"/>
                        </a:rPr>
                        <m:t>−</m:t>
                      </m:r>
                      <m:r>
                        <a:rPr lang="de-CH" i="1">
                          <a:latin typeface="Cambria Math"/>
                        </a:rPr>
                        <m:t>𝑝</m:t>
                      </m:r>
                    </m:oMath>
                    <m:oMath xmlns:m="http://schemas.openxmlformats.org/officeDocument/2006/math">
                      <m:r>
                        <a:rPr lang="de-CH" b="0" i="1" smtClean="0">
                          <a:latin typeface="Cambria Math"/>
                        </a:rPr>
                        <m:t> </m:t>
                      </m:r>
                    </m:oMath>
                    <m:oMath xmlns:m="http://schemas.openxmlformats.org/officeDocument/2006/math">
                      <m:r>
                        <a:rPr lang="de-CH" b="1">
                          <a:latin typeface="Cambria Math"/>
                        </a:rPr>
                        <m:t>𝐁𝐈𝐂</m:t>
                      </m:r>
                      <m:r>
                        <a:rPr lang="de-CH" i="1">
                          <a:latin typeface="Cambria Math"/>
                        </a:rPr>
                        <m:t>≔</m:t>
                      </m:r>
                      <m:r>
                        <m:rPr>
                          <m:sty m:val="p"/>
                        </m:rPr>
                        <a:rPr lang="de-CH">
                          <a:latin typeface="Cambria Math"/>
                        </a:rPr>
                        <m:t>Accuracy</m:t>
                      </m:r>
                      <m:r>
                        <a:rPr lang="de-CH" i="1">
                          <a:latin typeface="Cambria Math"/>
                        </a:rPr>
                        <m:t>−</m:t>
                      </m:r>
                      <m:f>
                        <m:fPr>
                          <m:ctrlPr>
                            <a:rPr lang="de-CH" i="1">
                              <a:latin typeface="Cambria Math" charset="0"/>
                            </a:rPr>
                          </m:ctrlPr>
                        </m:fPr>
                        <m:num>
                          <m:r>
                            <a:rPr lang="de-CH" i="1">
                              <a:latin typeface="Cambria Math"/>
                            </a:rPr>
                            <m:t>𝑝</m:t>
                          </m:r>
                        </m:num>
                        <m:den>
                          <m:r>
                            <a:rPr lang="de-CH" i="1">
                              <a:latin typeface="Cambria Math"/>
                            </a:rPr>
                            <m:t>2</m:t>
                          </m:r>
                        </m:den>
                      </m:f>
                      <m:func>
                        <m:funcPr>
                          <m:ctrlPr>
                            <a:rPr lang="de-CH" i="1">
                              <a:latin typeface="Cambria Math" charset="0"/>
                            </a:rPr>
                          </m:ctrlPr>
                        </m:funcPr>
                        <m:fName>
                          <m:r>
                            <m:rPr>
                              <m:sty m:val="p"/>
                            </m:rPr>
                            <a:rPr lang="de-CH">
                              <a:latin typeface="Cambria Math"/>
                            </a:rPr>
                            <m:t>log</m:t>
                          </m:r>
                        </m:fName>
                        <m:e>
                          <m:r>
                            <a:rPr lang="de-CH" i="1">
                              <a:latin typeface="Cambria Math"/>
                            </a:rPr>
                            <m:t>𝑁</m:t>
                          </m:r>
                        </m:e>
                      </m:func>
                    </m:oMath>
                  </m:oMathPara>
                </a14:m>
                <a:endParaRPr lang="de-CH" dirty="0">
                  <a:latin typeface="Cambria"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418898" y="4732478"/>
                <a:ext cx="3237186" cy="1118896"/>
              </a:xfrm>
              <a:prstGeom prst="rect">
                <a:avLst/>
              </a:prstGeom>
              <a:blipFill rotWithShape="1">
                <a:blip r:embed="rId5"/>
                <a:stretch>
                  <a:fillRect/>
                </a:stretch>
              </a:blipFill>
            </p:spPr>
            <p:txBody>
              <a:bodyPr/>
              <a:lstStyle/>
              <a:p>
                <a:r>
                  <a:rPr lang="en-US">
                    <a:noFill/>
                  </a:rPr>
                  <a:t> </a:t>
                </a:r>
              </a:p>
            </p:txBody>
          </p:sp>
        </mc:Fallback>
      </mc:AlternateContent>
      <p:grpSp>
        <p:nvGrpSpPr>
          <p:cNvPr id="63" name="Group 62"/>
          <p:cNvGrpSpPr/>
          <p:nvPr/>
        </p:nvGrpSpPr>
        <p:grpSpPr>
          <a:xfrm>
            <a:off x="3269678" y="4658313"/>
            <a:ext cx="3322800" cy="518343"/>
            <a:chOff x="-636031" y="5225902"/>
            <a:chExt cx="3322800" cy="801718"/>
          </a:xfrm>
        </p:grpSpPr>
        <p:sp>
          <p:nvSpPr>
            <p:cNvPr id="64" name="Oval 63"/>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66"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1686" y="5225902"/>
              <a:ext cx="2175083" cy="523639"/>
            </a:xfrm>
            <a:prstGeom prst="rect">
              <a:avLst/>
            </a:prstGeom>
            <a:noFill/>
          </p:spPr>
          <p:txBody>
            <a:bodyPr wrap="none" rtlCol="0">
              <a:spAutoFit/>
            </a:bodyPr>
            <a:lstStyle/>
            <a:p>
              <a:r>
                <a:rPr lang="de-CH" sz="1600" dirty="0" smtClean="0">
                  <a:solidFill>
                    <a:srgbClr val="FF0000"/>
                  </a:solidFill>
                  <a:latin typeface="Cambria" pitchFamily="18" charset="0"/>
                </a:rPr>
                <a:t>Number of parameters</a:t>
              </a:r>
              <a:endParaRPr lang="en-US" sz="1600" dirty="0">
                <a:solidFill>
                  <a:srgbClr val="FF0000"/>
                </a:solidFill>
                <a:latin typeface="Cambria" pitchFamily="18" charset="0"/>
              </a:endParaRPr>
            </a:p>
          </p:txBody>
        </p:sp>
      </p:grpSp>
      <p:grpSp>
        <p:nvGrpSpPr>
          <p:cNvPr id="67" name="Group 66"/>
          <p:cNvGrpSpPr/>
          <p:nvPr/>
        </p:nvGrpSpPr>
        <p:grpSpPr>
          <a:xfrm>
            <a:off x="3820246" y="5176656"/>
            <a:ext cx="3296062" cy="518343"/>
            <a:chOff x="-636031" y="5225902"/>
            <a:chExt cx="3296062" cy="801718"/>
          </a:xfrm>
        </p:grpSpPr>
        <p:sp>
          <p:nvSpPr>
            <p:cNvPr id="68" name="Oval 67"/>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70"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1686" y="5225902"/>
              <a:ext cx="2148345" cy="523639"/>
            </a:xfrm>
            <a:prstGeom prst="rect">
              <a:avLst/>
            </a:prstGeom>
            <a:noFill/>
          </p:spPr>
          <p:txBody>
            <a:bodyPr wrap="none" rtlCol="0">
              <a:spAutoFit/>
            </a:bodyPr>
            <a:lstStyle/>
            <a:p>
              <a:r>
                <a:rPr lang="de-CH" sz="1600" dirty="0" smtClean="0">
                  <a:solidFill>
                    <a:srgbClr val="FF0000"/>
                  </a:solidFill>
                  <a:latin typeface="Cambria" pitchFamily="18" charset="0"/>
                </a:rPr>
                <a:t>Number of data points</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36602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informative priors</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27</a:t>
            </a:fld>
            <a:endParaRPr lang="en-US" dirty="0"/>
          </a:p>
        </p:txBody>
      </p:sp>
      <p:sp>
        <p:nvSpPr>
          <p:cNvPr id="4" name="Rectangle 3"/>
          <p:cNvSpPr/>
          <p:nvPr/>
        </p:nvSpPr>
        <p:spPr>
          <a:xfrm>
            <a:off x="294291" y="1053695"/>
            <a:ext cx="8723586" cy="4524315"/>
          </a:xfrm>
          <a:prstGeom prst="rect">
            <a:avLst/>
          </a:prstGeom>
        </p:spPr>
        <p:txBody>
          <a:bodyPr wrap="square">
            <a:spAutoFit/>
          </a:bodyPr>
          <a:lstStyle/>
          <a:p>
            <a:pPr marL="285750" indent="-285750">
              <a:buFont typeface="Arial" pitchFamily="34" charset="0"/>
              <a:buChar char="•"/>
            </a:pPr>
            <a:r>
              <a:rPr lang="de-CH" dirty="0" smtClean="0">
                <a:latin typeface="Cambria" pitchFamily="18" charset="0"/>
              </a:rPr>
              <a:t>Any model consists of two parts: likelihood and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The choice of likelihood requires as much justification as the choice of prior because it is just as «subjective» as that of the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a:latin typeface="Cambria" pitchFamily="18" charset="0"/>
              </a:rPr>
              <a:t>The data never speak for themselves. They only acquire meaning when seen through the lens of a model. However, this does not mean that </a:t>
            </a:r>
            <a:r>
              <a:rPr lang="de-CH" dirty="0" smtClean="0">
                <a:latin typeface="Cambria" pitchFamily="18" charset="0"/>
              </a:rPr>
              <a:t>all </a:t>
            </a:r>
            <a:r>
              <a:rPr lang="de-CH" dirty="0">
                <a:latin typeface="Cambria" pitchFamily="18" charset="0"/>
              </a:rPr>
              <a:t>is subjective because models differ in their validity.</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 this light, the widespread concern that informative priors might bias results (while the form of  the likelihood is taken as a matter of course requiring no justification) is misplaced.</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Informative priors are an important tool and their use can be justified by establishing the validity (face, construct, and predictive) of the resulting model as well as by model comparison.</a:t>
            </a:r>
            <a:endParaRPr lang="de-CH" dirty="0">
              <a:latin typeface="Cambria" pitchFamily="18" charset="0"/>
            </a:endParaRPr>
          </a:p>
        </p:txBody>
      </p:sp>
    </p:spTree>
    <p:extLst>
      <p:ext uri="{BB962C8B-B14F-4D97-AF65-F5344CB8AC3E}">
        <p14:creationId xmlns:p14="http://schemas.microsoft.com/office/powerpoint/2010/main" val="23638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403005"/>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a:t>
            </a:r>
            <a:r>
              <a:rPr lang="de-CH" dirty="0" err="1" smtClean="0"/>
              <a:t>uninformative</a:t>
            </a:r>
            <a:r>
              <a:rPr lang="de-CH" dirty="0" smtClean="0"/>
              <a:t> priors</a:t>
            </a:r>
            <a:endParaRPr lang="en-US" dirty="0"/>
          </a:p>
        </p:txBody>
      </p:sp>
      <p:sp>
        <p:nvSpPr>
          <p:cNvPr id="4" name="Rectangle 3"/>
          <p:cNvSpPr/>
          <p:nvPr/>
        </p:nvSpPr>
        <p:spPr>
          <a:xfrm>
            <a:off x="329583" y="1238753"/>
            <a:ext cx="8355282" cy="3970318"/>
          </a:xfrm>
          <a:prstGeom prst="rect">
            <a:avLst/>
          </a:prstGeom>
        </p:spPr>
        <p:txBody>
          <a:bodyPr wrap="square">
            <a:spAutoFit/>
          </a:bodyPr>
          <a:lstStyle/>
          <a:p>
            <a:pPr marL="285750" indent="-285750">
              <a:buFont typeface="Arial" pitchFamily="34" charset="0"/>
              <a:buChar char="•"/>
            </a:pPr>
            <a:r>
              <a:rPr lang="en-US" dirty="0" smtClean="0">
                <a:latin typeface="Cambria" pitchFamily="18" charset="0"/>
              </a:rPr>
              <a:t>Using a flat or «uninformative» prior doesn’t make you more «data-driven» than anybody else. It’s a choice that requires just as much justification as any other.</a:t>
            </a:r>
          </a:p>
          <a:p>
            <a:pPr marL="285750" indent="-285750">
              <a:buFont typeface="Arial" pitchFamily="34" charset="0"/>
              <a:buChar char="•"/>
            </a:pPr>
            <a:endParaRPr lang="en-US" dirty="0" smtClean="0">
              <a:latin typeface="Cambria" pitchFamily="18" charset="0"/>
            </a:endParaRPr>
          </a:p>
          <a:p>
            <a:pPr marL="285750" indent="-285750">
              <a:buFont typeface="Arial" pitchFamily="34" charset="0"/>
              <a:buChar char="•"/>
            </a:pPr>
            <a:r>
              <a:rPr lang="en-US" dirty="0" smtClean="0">
                <a:latin typeface="Cambria" pitchFamily="18" charset="0"/>
              </a:rPr>
              <a:t>For example, if you’re studying a small effect in a noisy setting, using a flat prior means assigning the same prior probability mass to the interval covering effect sizes -1 to +1 as to that covering effect sizes +999 to +1001.</a:t>
            </a:r>
          </a:p>
          <a:p>
            <a:pPr marL="285750" indent="-285750">
              <a:buFont typeface="Arial" pitchFamily="34" charset="0"/>
              <a:buChar char="•"/>
            </a:pPr>
            <a:endParaRPr lang="de-CH" dirty="0" smtClean="0">
              <a:latin typeface="Cambria" pitchFamily="18" charset="0"/>
            </a:endParaRPr>
          </a:p>
          <a:p>
            <a:pPr marL="285750" indent="-285750">
              <a:buFont typeface="Arial" pitchFamily="34" charset="0"/>
              <a:buChar char="•"/>
            </a:pPr>
            <a:r>
              <a:rPr lang="en-US" dirty="0" smtClean="0">
                <a:latin typeface="Cambria" pitchFamily="18" charset="0"/>
              </a:rPr>
              <a:t>Far from being unbiased, this amounts to a bias in favor of implausibly large effect sizes. Using flat priors is asking for a replicability crisis.</a:t>
            </a:r>
          </a:p>
          <a:p>
            <a:pPr marL="285750" indent="-285750">
              <a:buFont typeface="Arial" pitchFamily="34" charset="0"/>
              <a:buChar char="•"/>
            </a:pPr>
            <a:endParaRPr lang="en-US" dirty="0">
              <a:latin typeface="Cambria" pitchFamily="18" charset="0"/>
            </a:endParaRPr>
          </a:p>
          <a:p>
            <a:pPr marL="285750" indent="-285750">
              <a:buFont typeface="Arial" pitchFamily="34" charset="0"/>
              <a:buChar char="•"/>
            </a:pPr>
            <a:r>
              <a:rPr lang="en-US" dirty="0" smtClean="0">
                <a:latin typeface="Cambria" pitchFamily="18" charset="0"/>
              </a:rPr>
              <a:t>One way to address this is to collect enough data to swamp the inappropriate priors. A cheaper way is to use more appropriate priors.</a:t>
            </a:r>
          </a:p>
          <a:p>
            <a:pPr marL="285750" indent="-285750">
              <a:buFont typeface="Arial" pitchFamily="34" charset="0"/>
              <a:buChar char="•"/>
            </a:pPr>
            <a:endParaRPr lang="en-US" dirty="0" smtClean="0">
              <a:latin typeface="Cambria" pitchFamily="18" charset="0"/>
            </a:endParaRPr>
          </a:p>
          <a:p>
            <a:pPr marL="285750" indent="-285750">
              <a:buFont typeface="Arial" pitchFamily="34" charset="0"/>
              <a:buChar char="•"/>
            </a:pPr>
            <a:r>
              <a:rPr lang="en-US" dirty="0" smtClean="0">
                <a:latin typeface="Cambria" pitchFamily="18" charset="0"/>
              </a:rPr>
              <a:t>Disclaimer: if you look at my papers, you will find flat priors</a:t>
            </a:r>
            <a:r>
              <a:rPr lang="en-US" dirty="0" smtClean="0">
                <a:latin typeface="Cambria" pitchFamily="18" charset="0"/>
              </a:rPr>
              <a:t>.</a:t>
            </a:r>
            <a:endParaRPr lang="en-US" dirty="0">
              <a:latin typeface="Cambria" pitchFamily="18" charset="0"/>
            </a:endParaRP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28</a:t>
            </a:fld>
            <a:endParaRPr lang="en-US"/>
          </a:p>
        </p:txBody>
      </p:sp>
    </p:spTree>
    <p:extLst>
      <p:ext uri="{BB962C8B-B14F-4D97-AF65-F5344CB8AC3E}">
        <p14:creationId xmlns:p14="http://schemas.microsoft.com/office/powerpoint/2010/main" val="15700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29</a:t>
            </a:fld>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cstate="print">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cstate="print">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cstate="print">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cstate="print">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11464"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11465"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11466"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11467"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11468"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11469"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11470"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11471"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11472"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a:solidFill>
                    <a:srgbClr val="CC6600"/>
                  </a:solidFill>
                </a:rPr>
                <a:t>fMRI time series</a:t>
              </a:r>
              <a:endParaRPr lang="en-US" sz="1400" dirty="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40"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86"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35</a:t>
            </a:fld>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en-US" dirty="0" smtClean="0">
                <a:hlinkClick r:id="rId3"/>
              </a:rPr>
              <a:t>60% of the time, it works *all* the time...</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36</a:t>
            </a:fld>
            <a:endParaRPr lang="en-US"/>
          </a:p>
        </p:txBody>
      </p:sp>
    </p:spTree>
    <p:extLst>
      <p:ext uri="{BB962C8B-B14F-4D97-AF65-F5344CB8AC3E}">
        <p14:creationId xmlns:p14="http://schemas.microsoft.com/office/powerpoint/2010/main" val="76838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for this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charset="0"/>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charset="0"/>
                          </a:rPr>
                        </m:ctrlPr>
                      </m:naryPr>
                      <m:sub>
                        <m:r>
                          <m:rPr>
                            <m:brk m:alnAt="7"/>
                          </m:rPr>
                          <a:rPr lang="de-CH" i="1">
                            <a:latin typeface="Cambria Math"/>
                          </a:rPr>
                          <m:t>𝑎</m:t>
                        </m:r>
                      </m:sub>
                      <m:sup/>
                      <m:e>
                        <m:r>
                          <a:rPr lang="de-CH" b="0" i="1" smtClean="0">
                            <a:latin typeface="Cambria Math"/>
                          </a:rPr>
                          <m:t>𝑝</m:t>
                        </m:r>
                        <m:d>
                          <m:dPr>
                            <m:ctrlPr>
                              <a:rPr lang="de-CH" i="1">
                                <a:latin typeface="Cambria Math" charset="0"/>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charset="0"/>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charset="0"/>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charset="0"/>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charset="0"/>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1" i="1" smtClean="0">
                        <a:latin typeface="Cambria Math"/>
                      </a:rPr>
                      <m:t>𝒂</m:t>
                    </m:r>
                  </m:oMath>
                </a14:m>
                <a:r>
                  <a:rPr lang="en-US" b="1" dirty="0" smtClean="0"/>
                  <a:t> given </a:t>
                </a:r>
                <a14:m>
                  <m:oMath xmlns:m="http://schemas.openxmlformats.org/officeDocument/2006/math">
                    <m:r>
                      <a:rPr lang="de-CH" b="1" i="1" smtClean="0">
                        <a:latin typeface="Cambria Math"/>
                      </a:rPr>
                      <m:t>𝒃</m:t>
                    </m:r>
                  </m:oMath>
                </a14:m>
                <a:r>
                  <a:rPr lang="en-US" b="1" dirty="0" smtClean="0"/>
                  <a:t> </a:t>
                </a:r>
                <a:r>
                  <a:rPr lang="en-US" dirty="0" smtClean="0"/>
                  <a:t>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charset="0"/>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charset="0"/>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charset="0"/>
                            </a:rPr>
                          </m:ctrlPr>
                        </m:fPr>
                        <m:num>
                          <m:r>
                            <a:rPr lang="de-CH" b="0" i="1" smtClean="0">
                              <a:latin typeface="Cambria Math"/>
                            </a:rPr>
                            <m:t>𝑝</m:t>
                          </m:r>
                          <m:d>
                            <m:dPr>
                              <m:ctrlPr>
                                <a:rPr lang="de-CH" i="1">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charset="0"/>
                                </a:rPr>
                              </m:ctrlPr>
                            </m:dPr>
                            <m:e>
                              <m:r>
                                <a:rPr lang="de-CH" b="0" i="1" smtClean="0">
                                  <a:latin typeface="Cambria Math"/>
                                </a:rPr>
                                <m:t>𝑏</m:t>
                              </m:r>
                            </m:e>
                          </m:d>
                        </m:num>
                        <m:den>
                          <m:r>
                            <a:rPr lang="de-CH" b="0" i="1" smtClean="0">
                              <a:latin typeface="Cambria Math"/>
                            </a:rPr>
                            <m:t>𝑝</m:t>
                          </m:r>
                          <m:d>
                            <m:dPr>
                              <m:ctrlPr>
                                <a:rPr lang="de-CH" i="1">
                                  <a:latin typeface="Cambria Math" charset="0"/>
                                </a:rPr>
                              </m:ctrlPr>
                            </m:dPr>
                            <m:e>
                              <m:r>
                                <a:rPr lang="de-CH" i="1">
                                  <a:latin typeface="Cambria Math"/>
                                </a:rPr>
                                <m:t>𝑎</m:t>
                              </m:r>
                            </m:e>
                          </m:d>
                        </m:den>
                      </m:f>
                      <m:r>
                        <a:rPr lang="de-CH" b="0" i="1" smtClean="0">
                          <a:latin typeface="Cambria Math"/>
                        </a:rPr>
                        <m:t>=</m:t>
                      </m:r>
                      <m:f>
                        <m:fPr>
                          <m:ctrlPr>
                            <a:rPr lang="de-CH" i="1">
                              <a:latin typeface="Cambria Math" charset="0"/>
                            </a:rPr>
                          </m:ctrlPr>
                        </m:fPr>
                        <m:num>
                          <m:r>
                            <a:rPr lang="de-CH" b="0" i="1" smtClean="0">
                              <a:latin typeface="Cambria Math"/>
                            </a:rPr>
                            <m:t>𝑝</m:t>
                          </m:r>
                          <m:d>
                            <m:dPr>
                              <m:ctrlPr>
                                <a:rPr lang="de-CH" i="1">
                                  <a:latin typeface="Cambria Math" charset="0"/>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charset="0"/>
                                </a:rPr>
                              </m:ctrlPr>
                            </m:dPr>
                            <m:e>
                              <m:r>
                                <a:rPr lang="de-CH" i="1">
                                  <a:latin typeface="Cambria Math"/>
                                </a:rPr>
                                <m:t>𝑏</m:t>
                              </m:r>
                            </m:e>
                          </m:d>
                        </m:num>
                        <m:den>
                          <m:nary>
                            <m:naryPr>
                              <m:chr m:val="∑"/>
                              <m:supHide m:val="on"/>
                              <m:ctrlPr>
                                <a:rPr lang="de-CH" i="1">
                                  <a:latin typeface="Cambria Math" charset="0"/>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charset="0"/>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charset="0"/>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en-US" dirty="0" smtClean="0"/>
                  <a:t>In our example, it is immediately clear that </a:t>
                </a:r>
                <a14:m>
                  <m:oMath xmlns:m="http://schemas.openxmlformats.org/officeDocument/2006/math">
                    <m:r>
                      <a:rPr lang="en-US" i="1">
                        <a:latin typeface="Cambria Math"/>
                      </a:rPr>
                      <m:t>𝑃</m:t>
                    </m:r>
                    <m:d>
                      <m:dPr>
                        <m:ctrlPr>
                          <a:rPr lang="en-US" i="1">
                            <a:latin typeface="Cambria Math" charset="0"/>
                          </a:rPr>
                        </m:ctrlPr>
                      </m:dPr>
                      <m:e>
                        <m:r>
                          <a:rPr lang="en-US" b="0" i="1" smtClean="0">
                            <a:latin typeface="Cambria Math"/>
                          </a:rPr>
                          <m:t>𝑁𝑜𝑏𝑒𝑙</m:t>
                        </m:r>
                      </m:e>
                      <m:e>
                        <m:r>
                          <a:rPr lang="en-US" b="0" i="1" smtClean="0">
                            <a:latin typeface="Cambria Math"/>
                          </a:rPr>
                          <m:t>𝑐h𝑜𝑐𝑜𝑙𝑎𝑡𝑒</m:t>
                        </m:r>
                      </m:e>
                    </m:d>
                  </m:oMath>
                </a14:m>
                <a:r>
                  <a:rPr lang="en-US" dirty="0" smtClean="0"/>
                  <a:t> is very different from </a:t>
                </a:r>
                <a14:m>
                  <m:oMath xmlns:m="http://schemas.openxmlformats.org/officeDocument/2006/math">
                    <m:r>
                      <a:rPr lang="en-US" i="1">
                        <a:latin typeface="Cambria Math"/>
                      </a:rPr>
                      <m:t>𝑃</m:t>
                    </m:r>
                    <m:d>
                      <m:dPr>
                        <m:ctrlPr>
                          <a:rPr lang="en-US" i="1">
                            <a:latin typeface="Cambria Math" charset="0"/>
                          </a:rPr>
                        </m:ctrlPr>
                      </m:dPr>
                      <m:e>
                        <m:r>
                          <a:rPr lang="en-US" b="0" i="1" smtClean="0">
                            <a:latin typeface="Cambria Math"/>
                          </a:rPr>
                          <m:t>𝑐h𝑜𝑐𝑜𝑙𝑎𝑡𝑒</m:t>
                        </m:r>
                      </m:e>
                      <m:e>
                        <m:r>
                          <a:rPr lang="en-US" b="0" i="1" smtClean="0">
                            <a:latin typeface="Cambria Math"/>
                          </a:rPr>
                          <m:t>𝑁𝑜𝑏𝑒𝑙</m:t>
                        </m:r>
                      </m:e>
                    </m:d>
                  </m:oMath>
                </a14:m>
                <a:r>
                  <a:rPr lang="en-US" dirty="0" smtClean="0"/>
                  <a:t>. While the first is hopeless to determine directly, the second is much easier to find out: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i="1">
                              <a:latin typeface="Cambria Math" charset="0"/>
                            </a:rPr>
                          </m:ctrlPr>
                        </m:dPr>
                        <m:e>
                          <m:r>
                            <a:rPr lang="en-US" b="0" i="1" smtClean="0">
                              <a:latin typeface="Cambria Math"/>
                            </a:rPr>
                            <m:t>𝑁𝑜𝑏𝑒𝑙</m:t>
                          </m:r>
                        </m:e>
                        <m:e>
                          <m:r>
                            <a:rPr lang="en-US" b="0" i="1" smtClean="0">
                              <a:latin typeface="Cambria Math"/>
                            </a:rPr>
                            <m:t>𝑐h𝑜𝑐𝑜𝑙𝑎𝑡𝑒</m:t>
                          </m:r>
                        </m:e>
                      </m:d>
                      <m:r>
                        <a:rPr lang="en-US" b="0" i="1" smtClean="0">
                          <a:latin typeface="Cambria Math"/>
                        </a:rPr>
                        <m:t>=</m:t>
                      </m:r>
                      <m:f>
                        <m:fPr>
                          <m:ctrlPr>
                            <a:rPr lang="en-US" b="0" i="1" smtClean="0">
                              <a:latin typeface="Cambria Math" charset="0"/>
                            </a:rPr>
                          </m:ctrlPr>
                        </m:fPr>
                        <m:num>
                          <m:r>
                            <a:rPr lang="en-US" b="0" i="1" smtClean="0">
                              <a:latin typeface="Cambria Math"/>
                            </a:rPr>
                            <m:t>𝑝</m:t>
                          </m:r>
                          <m:d>
                            <m:dPr>
                              <m:ctrlPr>
                                <a:rPr lang="en-US" i="1">
                                  <a:latin typeface="Cambria Math" charset="0"/>
                                </a:rPr>
                              </m:ctrlPr>
                            </m:dPr>
                            <m:e>
                              <m:r>
                                <a:rPr lang="en-US" b="0" i="1" smtClean="0">
                                  <a:latin typeface="Cambria Math"/>
                                </a:rPr>
                                <m:t>𝑐h𝑜𝑐𝑜𝑙𝑎𝑡𝑒</m:t>
                              </m:r>
                            </m:e>
                            <m:e>
                              <m:r>
                                <a:rPr lang="en-US" b="0" i="1" smtClean="0">
                                  <a:latin typeface="Cambria Math"/>
                                </a:rPr>
                                <m:t>𝑁𝑜𝑏𝑒𝑙</m:t>
                              </m:r>
                            </m:e>
                          </m:d>
                          <m:r>
                            <a:rPr lang="en-US" i="1">
                              <a:latin typeface="Cambria Math"/>
                            </a:rPr>
                            <m:t>𝑃</m:t>
                          </m:r>
                          <m:d>
                            <m:dPr>
                              <m:ctrlPr>
                                <a:rPr lang="en-US" i="1">
                                  <a:latin typeface="Cambria Math" charset="0"/>
                                </a:rPr>
                              </m:ctrlPr>
                            </m:dPr>
                            <m:e>
                              <m:r>
                                <a:rPr lang="en-US" b="0" i="1" smtClean="0">
                                  <a:latin typeface="Cambria Math"/>
                                </a:rPr>
                                <m:t>𝑁𝑜𝑏𝑒𝑙</m:t>
                              </m:r>
                            </m:e>
                          </m:d>
                        </m:num>
                        <m:den>
                          <m:r>
                            <a:rPr lang="en-US" b="0" i="1" smtClean="0">
                              <a:latin typeface="Cambria Math"/>
                            </a:rPr>
                            <m:t>𝑝</m:t>
                          </m:r>
                          <m:d>
                            <m:dPr>
                              <m:ctrlPr>
                                <a:rPr lang="en-US" i="1">
                                  <a:latin typeface="Cambria Math" charset="0"/>
                                </a:rPr>
                              </m:ctrlPr>
                            </m:dPr>
                            <m:e>
                              <m:r>
                                <a:rPr lang="en-US" b="0" i="1" smtClean="0">
                                  <a:latin typeface="Cambria Math"/>
                                </a:rPr>
                                <m:t>𝑐h𝑜𝑐𝑜𝑙𝑎𝑡𝑒</m:t>
                              </m:r>
                            </m:e>
                          </m:d>
                        </m:den>
                      </m:f>
                    </m:oMath>
                  </m:oMathPara>
                </a14:m>
                <a:endParaRPr lang="en-US" dirty="0" smtClean="0"/>
              </a:p>
              <a:p>
                <a:pPr algn="just">
                  <a:lnSpc>
                    <a:spcPct val="150000"/>
                  </a:lnSpc>
                </a:pPr>
                <a:endParaRPr lang="en-US" dirty="0"/>
              </a:p>
              <a:p>
                <a:pPr algn="just">
                  <a:lnSpc>
                    <a:spcPct val="150000"/>
                  </a:lnSpc>
                </a:pPr>
                <a:r>
                  <a:rPr lang="en-US" dirty="0" smtClean="0"/>
                  <a:t>Inference on the quantities of interest </a:t>
                </a:r>
                <a:r>
                  <a:rPr lang="en-US" dirty="0" smtClean="0"/>
                  <a:t>in neuroimaging </a:t>
                </a:r>
                <a:r>
                  <a:rPr lang="en-US" dirty="0" smtClean="0"/>
                  <a:t>studies has exactly the same general structure.</a:t>
                </a:r>
                <a:endParaRPr lang="en-US" dirty="0"/>
              </a:p>
            </p:txBody>
          </p:sp>
        </mc:Choice>
        <mc:Fallback>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rotWithShape="0">
                <a:blip r:embed="rId3"/>
                <a:stretch>
                  <a:fillRect l="-1587" r="-1663" b="-1127"/>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0</TotalTime>
  <Words>1720</Words>
  <Application>Microsoft Macintosh PowerPoint</Application>
  <PresentationFormat>On-screen Show (4:3)</PresentationFormat>
  <Paragraphs>408</Paragraphs>
  <Slides>36</Slides>
  <Notes>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 Unicode MS</vt:lpstr>
      <vt:lpstr>Cambria</vt:lpstr>
      <vt:lpstr>Cambria Math</vt:lpstr>
      <vt:lpstr>Courier New</vt:lpstr>
      <vt:lpstr>MS PGothic</vt:lpstr>
      <vt:lpstr>Times New Roman</vt:lpstr>
      <vt:lpstr>Arial</vt: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2014-05-05T15:47:37Z</dcterms:created>
  <dcterms:modified xsi:type="dcterms:W3CDTF">2016-05-16T11:24:43Z</dcterms:modified>
</cp:coreProperties>
</file>