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726" r:id="rId3"/>
    <p:sldMasterId id="2147483739" r:id="rId4"/>
    <p:sldMasterId id="2147483765" r:id="rId5"/>
    <p:sldMasterId id="2147483778" r:id="rId6"/>
    <p:sldMasterId id="2147483804" r:id="rId7"/>
    <p:sldMasterId id="2147483842" r:id="rId8"/>
    <p:sldMasterId id="2147483855" r:id="rId9"/>
    <p:sldMasterId id="2147483880" r:id="rId10"/>
    <p:sldMasterId id="2147483957" r:id="rId11"/>
    <p:sldMasterId id="2147483970" r:id="rId12"/>
    <p:sldMasterId id="2147484022" r:id="rId13"/>
    <p:sldMasterId id="2147484035" r:id="rId14"/>
    <p:sldMasterId id="2147484048" r:id="rId15"/>
    <p:sldMasterId id="2147484073" r:id="rId16"/>
    <p:sldMasterId id="2147484099" r:id="rId17"/>
  </p:sldMasterIdLst>
  <p:notesMasterIdLst>
    <p:notesMasterId r:id="rId70"/>
  </p:notesMasterIdLst>
  <p:handoutMasterIdLst>
    <p:handoutMasterId r:id="rId71"/>
  </p:handoutMasterIdLst>
  <p:sldIdLst>
    <p:sldId id="1726" r:id="rId18"/>
    <p:sldId id="1283" r:id="rId19"/>
    <p:sldId id="1837" r:id="rId20"/>
    <p:sldId id="1928" r:id="rId21"/>
    <p:sldId id="1735" r:id="rId22"/>
    <p:sldId id="1746" r:id="rId23"/>
    <p:sldId id="1774" r:id="rId24"/>
    <p:sldId id="1776" r:id="rId25"/>
    <p:sldId id="1778" r:id="rId26"/>
    <p:sldId id="1811" r:id="rId27"/>
    <p:sldId id="1812" r:id="rId28"/>
    <p:sldId id="1783" r:id="rId29"/>
    <p:sldId id="1784" r:id="rId30"/>
    <p:sldId id="1819" r:id="rId31"/>
    <p:sldId id="1820" r:id="rId32"/>
    <p:sldId id="1856" r:id="rId33"/>
    <p:sldId id="1857" r:id="rId34"/>
    <p:sldId id="1843" r:id="rId35"/>
    <p:sldId id="1850" r:id="rId36"/>
    <p:sldId id="1773" r:id="rId37"/>
    <p:sldId id="1701" r:id="rId38"/>
    <p:sldId id="1646" r:id="rId39"/>
    <p:sldId id="1753" r:id="rId40"/>
    <p:sldId id="1754" r:id="rId41"/>
    <p:sldId id="1763" r:id="rId42"/>
    <p:sldId id="1685" r:id="rId43"/>
    <p:sldId id="1686" r:id="rId44"/>
    <p:sldId id="1757" r:id="rId45"/>
    <p:sldId id="1912" r:id="rId46"/>
    <p:sldId id="1764" r:id="rId47"/>
    <p:sldId id="1658" r:id="rId48"/>
    <p:sldId id="1913" r:id="rId49"/>
    <p:sldId id="1832" r:id="rId50"/>
    <p:sldId id="1833" r:id="rId51"/>
    <p:sldId id="1834" r:id="rId52"/>
    <p:sldId id="1852" r:id="rId53"/>
    <p:sldId id="1851" r:id="rId54"/>
    <p:sldId id="1853" r:id="rId55"/>
    <p:sldId id="1927" r:id="rId56"/>
    <p:sldId id="1854" r:id="rId57"/>
    <p:sldId id="1706" r:id="rId58"/>
    <p:sldId id="1818" r:id="rId59"/>
    <p:sldId id="1803" r:id="rId60"/>
    <p:sldId id="1846" r:id="rId61"/>
    <p:sldId id="1804" r:id="rId62"/>
    <p:sldId id="1793" r:id="rId63"/>
    <p:sldId id="1722" r:id="rId64"/>
    <p:sldId id="1723" r:id="rId65"/>
    <p:sldId id="1900" r:id="rId66"/>
    <p:sldId id="1651" r:id="rId67"/>
    <p:sldId id="1650" r:id="rId68"/>
    <p:sldId id="1800" r:id="rId69"/>
  </p:sldIdLst>
  <p:sldSz cx="10287000" cy="6858000" type="35mm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>
          <p15:clr>
            <a:srgbClr val="A4A3A4"/>
          </p15:clr>
        </p15:guide>
        <p15:guide id="2" pos="32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CC00CC"/>
    <a:srgbClr val="C0C0C0"/>
    <a:srgbClr val="EAEAEA"/>
    <a:srgbClr val="3333FF"/>
    <a:srgbClr val="FFFF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09" autoAdjust="0"/>
    <p:restoredTop sz="88636" autoAdjust="0"/>
  </p:normalViewPr>
  <p:slideViewPr>
    <p:cSldViewPr snapToGrid="0">
      <p:cViewPr varScale="1">
        <p:scale>
          <a:sx n="88" d="100"/>
          <a:sy n="88" d="100"/>
        </p:scale>
        <p:origin x="1340" y="68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png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436729-222B-4A86-B55F-6DA897591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6125"/>
            <a:ext cx="55880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485346-FB56-4583-A442-E1C6B6FC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DWI:</a:t>
            </a:r>
            <a:r>
              <a:rPr lang="de-CH" baseline="0" dirty="0" smtClean="0"/>
              <a:t> http://dsi-studio.labsolver.org/Manual/use-image-data-from-human-connectome-project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Also:</a:t>
            </a:r>
          </a:p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RFX BMS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can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either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MCMC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VB (at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subject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group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-level)</a:t>
            </a:r>
          </a:p>
          <a:p>
            <a:pPr marL="171450" indent="-171450">
              <a:buFont typeface="Arial" charset="0"/>
              <a:buChar char="•"/>
            </a:pP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RFX BMS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established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procedures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deal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overfitting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problems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(in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space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);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overfitting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space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problem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PEB (a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very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large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tested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implicitly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Overall, Bayesian model selection is a generic and powerful procedure that has found widespread application in machine learning and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neuroimaging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 However, as every method, it has limitations and there are cases when it cannot be used at all.  For these cases, we have been developing a new approach which we colloquially refer to as “model-based decoding”. This approach rests on using a model for theory-guided dimensionality reduction and selecting those data features which are used subsequently for classification.  Here, different models can be compared, by cross-validation, in terms of how well their parameters preserve information about the relevant class labels.</a:t>
            </a:r>
            <a:endParaRPr lang="de-CH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7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6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cannot be absolutely sure that in this case the B parameters encode synaptic plasticity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clinical scores did not differ between treated and non-treated FEPs: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Brief Psychiatric Rating Scale (BPRS)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37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Scale for the Assessment of Negative Symptoms (SANS)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38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the Global Assessment of Functioning (GAF)</a:t>
            </a:r>
          </a:p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0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6689-634A-4D92-ABE2-004896F54388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EF98-42E9-4475-99AF-678FE880D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98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1EB3-9EB2-46AD-B52A-C26C97F89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7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037A-4867-40C7-9C32-71E6AA56E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5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0BA5C-E3E5-450E-B4BE-2A9DBAEBC1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681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2049-FDAC-4DE6-BB6A-62AC23FB5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12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AEE6-A456-4459-90D9-A5EB7BF0B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86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C132-2EAB-4862-B1B2-6E827B1EE2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87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B679-1469-4EBC-9A97-15446761258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75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3E0-030C-4306-A3F7-F2692FA7667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421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CDD-11FE-48CD-828B-3F697F5DD93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7804-708C-468E-9BF5-C9E62BC8C83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32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A4C0-CA95-42F2-896A-AEB220E94F1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8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74AB-226F-4C9A-83C9-622092277A4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30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22C-7764-40BF-AFAF-66573F279EB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5A74-FB41-4BEF-A8EE-0FC574C6C1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4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85F-4B0A-4CD7-B25C-AC37B6C12C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3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6AF-1238-480B-9A9E-898D0CA049F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03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4F286C05-015C-4D29-8E08-D5E8E160A02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25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39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7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6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6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29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97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69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4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2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41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11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9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79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090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7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731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00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86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86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439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30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75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05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758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744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725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69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00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81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38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741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3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55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62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20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72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352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93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6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96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14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02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31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3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A361-05EB-41D1-8C8C-0CE74B200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27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846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769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79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359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61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05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406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B52C-4CAA-4376-A923-B1D8318E7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083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76-6079-460B-A4BB-98EB9153C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59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159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71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2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5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8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23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35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809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57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596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67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48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C132-2EAB-4862-B1B2-6E827B1EE28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5B679-1469-4EBC-9A97-154467612581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73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3E0-030C-4306-A3F7-F2692FA7667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5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CDD-11FE-48CD-828B-3F697F5DD93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25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7804-708C-468E-9BF5-C9E62BC8C83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126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A4C0-CA95-42F2-896A-AEB220E94F1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344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74AB-226F-4C9A-83C9-622092277A46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659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22C-7764-40BF-AFAF-66573F279EB3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96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5A74-FB41-4BEF-A8EE-0FC574C6C1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00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D85F-4B0A-4CD7-B25C-AC37B6C12C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64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86AF-1238-480B-9A9E-898D0CA049F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7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474D-4185-42D1-9EB8-699917F3C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4F286C05-015C-4D29-8E08-D5E8E160A02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AC74-B98A-4683-9BFE-344F28C2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3643-AD34-4C6D-8672-C0C961FE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1252-6D0B-430C-8B6C-62F551D6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CF7E-33AB-4FA4-9861-CFE2F8AF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778E-5EA3-4BB6-A79B-07B815F6BCBD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DBD2-6DB4-41DA-866F-8753E86E6628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CD6B-49BB-48EA-9158-83218B3B3A5F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1BE7-AD41-481B-96CA-E8CEFDD96E7E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96A1-3180-41F1-9906-295B2F6F73F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E33C-F4E6-4BF4-BFA1-40516A2027E5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34C7-6A39-4081-89DC-78387012FEE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F4E3-7061-4BAE-A78B-2AFE69D392C2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63EF-06DA-4B49-8C9E-BB3A903AC047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562-58C0-4904-A720-4B27A489AFAB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F46-3840-4272-A6E3-7DF5D5D2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5CBD7-9C49-4900-9AAF-A1B6D34646C0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DBF8ED80-6494-46ED-B474-F8FC49BE22B9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3909D8-39B7-4732-9055-8FAE13F3FB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36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18125-05CF-4DBD-8627-747D25E076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2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AA156-BD21-44AA-8637-D00A8E25F7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0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CBE1D-2276-45F4-8DE9-5866DD6F9F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58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03F3E-22CB-4DE1-AF40-2FB75D1104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35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AFD99-27F9-472D-BD50-C581B8634C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2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CDAC5-1B16-4793-87EE-5F4A9ED9B2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58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1BD73-BF75-4BE8-8C76-7DE11A623A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3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FBAA-7E27-4DAF-A8F8-146B046B2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DB27B-3ADC-4084-9555-2DAA1F6061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1FF4D-3009-42F8-A09B-C3A253E20A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9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4A4FF-C134-4EE1-A56B-E7E95B336A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02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537-3C5E-450B-BC89-06B800E8CD7B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30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73EE-1E2A-4FF2-A6CF-AA324D8D25EF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4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9335-21EA-4613-976B-332CC1DD33A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1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A88-4D79-4942-B811-A4289879DBA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65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70A4-C5C4-4133-BAB2-1351FE75AC05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2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DC9F-6685-4830-9517-D8C9F3C38E53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04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C658-CB3D-460E-ACBC-9336F2AB8E59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6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EE17-429A-42D2-AF02-AD35C763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495E-224D-4908-BE9A-D790D78E2FD6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017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BD3C-BC42-4EAD-B163-244D00BF1EFC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91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8605-CF00-463B-B902-71BDBEE381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32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7DF-8D82-4F3E-ADB2-E114734D2267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6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1069-36FE-486C-8180-89D0C8878872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08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4C58-8064-4ACA-807D-F34707662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83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FA68-EDC1-457D-89C9-C6C481B8D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64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298D-0D3D-4DB6-A2A0-9256D5EAC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27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6EBB-5BBB-41EC-A4E6-A33799FCE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51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6FBE-6E5B-4610-B07A-4FAF57642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7FC7DD8-C419-4FA8-AC95-8039371EA07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+mn-lt"/>
              </a:defRPr>
            </a:lvl1pPr>
          </a:lstStyle>
          <a:p>
            <a:pPr>
              <a:defRPr/>
            </a:pPr>
            <a:fld id="{FA152D36-731C-4485-8F23-76FB82323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Click to edit Master text styles</a:t>
            </a:r>
          </a:p>
          <a:p>
            <a:pPr lvl="1"/>
            <a:r>
              <a:rPr lang="pt-PT" dirty="0" smtClean="0"/>
              <a:t>Second level</a:t>
            </a:r>
          </a:p>
          <a:p>
            <a:pPr lvl="2"/>
            <a:r>
              <a:rPr lang="pt-PT" dirty="0" smtClean="0"/>
              <a:t>Third level</a:t>
            </a:r>
          </a:p>
          <a:p>
            <a:pPr lvl="3"/>
            <a:r>
              <a:rPr lang="pt-PT" dirty="0" smtClean="0"/>
              <a:t>Fourth level</a:t>
            </a:r>
          </a:p>
          <a:p>
            <a:pPr lvl="4"/>
            <a:r>
              <a:rPr lang="pt-PT" dirty="0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57FC7DD8-C419-4FA8-AC95-8039371EA07C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D5D1423D-8A89-4E4A-8714-629DD75AECA4}" type="slidenum">
              <a:rPr lang="pt-PT">
                <a:solidFill>
                  <a:srgbClr val="000000"/>
                </a:solidFill>
              </a:rPr>
              <a:pPr/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478794-590C-4521-AF5F-7CF92EFC67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60DDC57F-42EA-4C52-8E00-C61D787F9374}" type="slidenum">
              <a:rPr lang="pt-P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6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66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+mn-lt"/>
              </a:defRPr>
            </a:lvl1pPr>
          </a:lstStyle>
          <a:p>
            <a:pPr>
              <a:defRPr/>
            </a:pPr>
            <a:fld id="{EA205257-67C9-441B-A22E-549FDF9A7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183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4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7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40.wmf"/><Relationship Id="rId4" Type="http://schemas.openxmlformats.org/officeDocument/2006/relationships/image" Target="../media/image33.pn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57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2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9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1.emf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70.wmf"/><Relationship Id="rId4" Type="http://schemas.openxmlformats.org/officeDocument/2006/relationships/image" Target="../media/image72.emf"/><Relationship Id="rId9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0.pn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pn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1.jpg"/><Relationship Id="rId16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0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NULL"/><Relationship Id="rId14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.xml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5" Type="http://schemas.openxmlformats.org/officeDocument/2006/relationships/image" Target="../media/image94.png"/><Relationship Id="rId10" Type="http://schemas.openxmlformats.org/officeDocument/2006/relationships/image" Target="../media/image93.wmf"/><Relationship Id="rId4" Type="http://schemas.openxmlformats.org/officeDocument/2006/relationships/slideLayout" Target="../slideLayouts/slideLayout42.xml"/><Relationship Id="rId9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0.tif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0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49" y="4698068"/>
            <a:ext cx="2074401" cy="1382935"/>
          </a:xfrm>
          <a:prstGeom prst="rect">
            <a:avLst/>
          </a:prstGeom>
        </p:spPr>
      </p:pic>
      <p:sp>
        <p:nvSpPr>
          <p:cNvPr id="2037762" name="Rectangle 2"/>
          <p:cNvSpPr>
            <a:spLocks noChangeArrowheads="1"/>
          </p:cNvSpPr>
          <p:nvPr/>
        </p:nvSpPr>
        <p:spPr bwMode="auto">
          <a:xfrm>
            <a:off x="1184260" y="233363"/>
            <a:ext cx="7868479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65200"/>
            <a:r>
              <a:rPr lang="en-US" sz="3600" dirty="0" smtClean="0">
                <a:solidFill>
                  <a:srgbClr val="000000"/>
                </a:solidFill>
              </a:rPr>
              <a:t>DCM for fMRI – Advanced Topics</a:t>
            </a:r>
            <a:endParaRPr lang="en-US" sz="3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763" name="Rectangle 3"/>
          <p:cNvSpPr>
            <a:spLocks noChangeArrowheads="1"/>
          </p:cNvSpPr>
          <p:nvPr/>
        </p:nvSpPr>
        <p:spPr bwMode="auto">
          <a:xfrm>
            <a:off x="823649" y="1736825"/>
            <a:ext cx="5474126" cy="5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400000"/>
              </a:spcBef>
            </a:pPr>
            <a:r>
              <a:rPr lang="en-US" sz="2400" b="0" dirty="0">
                <a:solidFill>
                  <a:srgbClr val="000000"/>
                </a:solidFill>
                <a:latin typeface="Arial"/>
              </a:rPr>
              <a:t>Klaas Enno Stephan </a:t>
            </a:r>
          </a:p>
        </p:txBody>
      </p:sp>
      <p:pic>
        <p:nvPicPr>
          <p:cNvPr id="7" name="Bild 20" descr="uzh_logo_d_pos_grau_1m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574" y="3269975"/>
            <a:ext cx="216463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34" y="4286187"/>
            <a:ext cx="2559314" cy="648000"/>
          </a:xfrm>
          <a:prstGeom prst="rect">
            <a:avLst/>
          </a:prstGeom>
        </p:spPr>
      </p:pic>
      <p:pic>
        <p:nvPicPr>
          <p:cNvPr id="9" name="Picture 3" descr="C:\klaas\Dropbox\KES\science\TNU\misc\Logo\final\Logo_TNU_PNG\Logo_TNU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0" y="3274880"/>
            <a:ext cx="3189620" cy="10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717550"/>
            <a:ext cx="252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252663" y="11477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1785938" y="180181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2443163" y="2028825"/>
            <a:ext cx="219075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Oval 6"/>
          <p:cNvSpPr>
            <a:spLocks noChangeArrowheads="1"/>
          </p:cNvSpPr>
          <p:nvPr/>
        </p:nvSpPr>
        <p:spPr bwMode="auto">
          <a:xfrm>
            <a:off x="3251200" y="14478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71" name="AutoShape 7"/>
          <p:cNvCxnSpPr>
            <a:cxnSpLocks noChangeShapeType="1"/>
            <a:stCxn id="15368" idx="5"/>
            <a:endCxn id="15369" idx="2"/>
          </p:cNvCxnSpPr>
          <p:nvPr/>
        </p:nvCxnSpPr>
        <p:spPr bwMode="auto">
          <a:xfrm>
            <a:off x="1971675" y="1985963"/>
            <a:ext cx="471488" cy="15081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2" name="AutoShape 8"/>
          <p:cNvCxnSpPr>
            <a:cxnSpLocks noChangeShapeType="1"/>
            <a:stCxn id="15368" idx="0"/>
            <a:endCxn id="15367" idx="3"/>
          </p:cNvCxnSpPr>
          <p:nvPr/>
        </p:nvCxnSpPr>
        <p:spPr bwMode="auto">
          <a:xfrm flipV="1">
            <a:off x="1895475" y="1331913"/>
            <a:ext cx="388938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3" name="AutoShape 9"/>
          <p:cNvCxnSpPr>
            <a:cxnSpLocks noChangeShapeType="1"/>
            <a:stCxn id="15367" idx="5"/>
            <a:endCxn id="15370" idx="2"/>
          </p:cNvCxnSpPr>
          <p:nvPr/>
        </p:nvCxnSpPr>
        <p:spPr bwMode="auto">
          <a:xfrm>
            <a:off x="2438400" y="1331913"/>
            <a:ext cx="812800" cy="223837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5374" name="AutoShape 10"/>
          <p:cNvCxnSpPr>
            <a:cxnSpLocks noChangeShapeType="1"/>
            <a:stCxn id="15370" idx="3"/>
            <a:endCxn id="15369" idx="7"/>
          </p:cNvCxnSpPr>
          <p:nvPr/>
        </p:nvCxnSpPr>
        <p:spPr bwMode="auto">
          <a:xfrm flipH="1">
            <a:off x="2630488" y="1631950"/>
            <a:ext cx="652462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</p:spPr>
      </p:cxn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1533525" y="379413"/>
            <a:ext cx="204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bilinear DCM</a:t>
            </a: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1781772" name="Object 12"/>
          <p:cNvGraphicFramePr>
            <a:graphicFrameLocks noChangeAspect="1"/>
          </p:cNvGraphicFramePr>
          <p:nvPr/>
        </p:nvGraphicFramePr>
        <p:xfrm>
          <a:off x="5240338" y="5472113"/>
          <a:ext cx="41052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0" name="Equation" r:id="rId5" imgW="2374560" imgH="482400" progId="Equation.3">
                  <p:embed/>
                </p:oleObj>
              </mc:Choice>
              <mc:Fallback>
                <p:oleObj name="Equation" r:id="rId5" imgW="2374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472113"/>
                        <a:ext cx="410527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73" name="Object 13"/>
          <p:cNvGraphicFramePr>
            <a:graphicFrameLocks noChangeAspect="1"/>
          </p:cNvGraphicFramePr>
          <p:nvPr/>
        </p:nvGraphicFramePr>
        <p:xfrm>
          <a:off x="1014413" y="553402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1" name="Equation" r:id="rId7" imgW="1663560" imgH="457200" progId="Equation.3">
                  <p:embed/>
                </p:oleObj>
              </mc:Choice>
              <mc:Fallback>
                <p:oleObj name="Equation" r:id="rId7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53402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74" name="Text Box 14"/>
          <p:cNvSpPr txBox="1">
            <a:spLocks noChangeArrowheads="1"/>
          </p:cNvSpPr>
          <p:nvPr/>
        </p:nvSpPr>
        <p:spPr bwMode="auto">
          <a:xfrm>
            <a:off x="471488" y="5054600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Bilinear state equation:</a:t>
            </a:r>
            <a:endParaRPr lang="en-US" sz="1800" b="0" i="1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5377" name="AutoShape 15"/>
          <p:cNvCxnSpPr>
            <a:cxnSpLocks noChangeShapeType="1"/>
            <a:stCxn id="15368" idx="1"/>
            <a:endCxn id="15378" idx="3"/>
          </p:cNvCxnSpPr>
          <p:nvPr/>
        </p:nvCxnSpPr>
        <p:spPr bwMode="auto">
          <a:xfrm flipH="1" flipV="1">
            <a:off x="1343025" y="1597025"/>
            <a:ext cx="474663" cy="236538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587375" y="1352550"/>
            <a:ext cx="755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driving </a:t>
            </a:r>
          </a:p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input</a:t>
            </a:r>
          </a:p>
        </p:txBody>
      </p:sp>
      <p:sp>
        <p:nvSpPr>
          <p:cNvPr id="15379" name="Oval 17"/>
          <p:cNvSpPr>
            <a:spLocks noChangeArrowheads="1"/>
          </p:cNvSpPr>
          <p:nvPr/>
        </p:nvSpPr>
        <p:spPr bwMode="auto">
          <a:xfrm>
            <a:off x="2136775" y="20653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80" name="AutoShape 18"/>
          <p:cNvCxnSpPr>
            <a:cxnSpLocks noChangeShapeType="1"/>
            <a:stCxn id="15381" idx="0"/>
            <a:endCxn id="15379" idx="0"/>
          </p:cNvCxnSpPr>
          <p:nvPr/>
        </p:nvCxnSpPr>
        <p:spPr bwMode="auto">
          <a:xfrm flipV="1">
            <a:off x="1897063" y="2065338"/>
            <a:ext cx="314325" cy="914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1370013" y="2979738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Arial Unicode MS" pitchFamily="34" charset="-128"/>
              </a:rPr>
              <a:t>modulation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26100" y="379413"/>
            <a:ext cx="3505200" cy="2867025"/>
            <a:chOff x="3544" y="239"/>
            <a:chExt cx="2208" cy="1806"/>
          </a:xfrm>
        </p:grpSpPr>
        <p:pic>
          <p:nvPicPr>
            <p:cNvPr id="15386" name="Picture 22" descr="later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" y="451"/>
              <a:ext cx="1591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val 23"/>
            <p:cNvSpPr>
              <a:spLocks noChangeArrowheads="1"/>
            </p:cNvSpPr>
            <p:nvPr/>
          </p:nvSpPr>
          <p:spPr bwMode="auto">
            <a:xfrm>
              <a:off x="4593" y="719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4299" y="1131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5"/>
            <p:cNvSpPr>
              <a:spLocks noChangeArrowheads="1"/>
            </p:cNvSpPr>
            <p:nvPr/>
          </p:nvSpPr>
          <p:spPr bwMode="auto">
            <a:xfrm>
              <a:off x="4713" y="1274"/>
              <a:ext cx="138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5221" y="908"/>
              <a:ext cx="137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1" name="AutoShape 27"/>
            <p:cNvCxnSpPr>
              <a:cxnSpLocks noChangeShapeType="1"/>
              <a:stCxn id="15388" idx="5"/>
              <a:endCxn id="15389" idx="2"/>
            </p:cNvCxnSpPr>
            <p:nvPr/>
          </p:nvCxnSpPr>
          <p:spPr bwMode="auto">
            <a:xfrm>
              <a:off x="4416" y="1247"/>
              <a:ext cx="297" cy="9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2" name="AutoShape 28"/>
            <p:cNvCxnSpPr>
              <a:cxnSpLocks noChangeShapeType="1"/>
              <a:stCxn id="15388" idx="0"/>
              <a:endCxn id="15387" idx="3"/>
            </p:cNvCxnSpPr>
            <p:nvPr/>
          </p:nvCxnSpPr>
          <p:spPr bwMode="auto">
            <a:xfrm flipV="1">
              <a:off x="4368" y="835"/>
              <a:ext cx="245" cy="296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3" name="AutoShape 29"/>
            <p:cNvCxnSpPr>
              <a:cxnSpLocks noChangeShapeType="1"/>
              <a:stCxn id="15387" idx="5"/>
              <a:endCxn id="15390" idx="2"/>
            </p:cNvCxnSpPr>
            <p:nvPr/>
          </p:nvCxnSpPr>
          <p:spPr bwMode="auto">
            <a:xfrm>
              <a:off x="4710" y="835"/>
              <a:ext cx="511" cy="141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4" name="AutoShape 30"/>
            <p:cNvCxnSpPr>
              <a:cxnSpLocks noChangeShapeType="1"/>
              <a:stCxn id="15390" idx="3"/>
              <a:endCxn id="15389" idx="7"/>
            </p:cNvCxnSpPr>
            <p:nvPr/>
          </p:nvCxnSpPr>
          <p:spPr bwMode="auto">
            <a:xfrm flipH="1">
              <a:off x="4831" y="1024"/>
              <a:ext cx="410" cy="27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395" name="AutoShape 31"/>
            <p:cNvCxnSpPr>
              <a:cxnSpLocks noChangeShapeType="1"/>
              <a:stCxn id="15388" idx="1"/>
              <a:endCxn id="15396" idx="3"/>
            </p:cNvCxnSpPr>
            <p:nvPr/>
          </p:nvCxnSpPr>
          <p:spPr bwMode="auto">
            <a:xfrm flipH="1" flipV="1">
              <a:off x="4020" y="1002"/>
              <a:ext cx="299" cy="14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96" name="Text Box 32"/>
            <p:cNvSpPr txBox="1">
              <a:spLocks noChangeArrowheads="1"/>
            </p:cNvSpPr>
            <p:nvPr/>
          </p:nvSpPr>
          <p:spPr bwMode="auto">
            <a:xfrm>
              <a:off x="3544" y="848"/>
              <a:ext cx="4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driving </a:t>
              </a:r>
            </a:p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input</a:t>
              </a:r>
            </a:p>
          </p:txBody>
        </p:sp>
        <p:sp>
          <p:nvSpPr>
            <p:cNvPr id="15397" name="Oval 33"/>
            <p:cNvSpPr>
              <a:spLocks noChangeArrowheads="1"/>
            </p:cNvSpPr>
            <p:nvPr/>
          </p:nvSpPr>
          <p:spPr bwMode="auto">
            <a:xfrm>
              <a:off x="4520" y="1297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398" name="AutoShape 34"/>
            <p:cNvCxnSpPr>
              <a:cxnSpLocks noChangeShapeType="1"/>
              <a:stCxn id="15387" idx="4"/>
              <a:endCxn id="15397" idx="0"/>
            </p:cNvCxnSpPr>
            <p:nvPr/>
          </p:nvCxnSpPr>
          <p:spPr bwMode="auto">
            <a:xfrm flipH="1">
              <a:off x="4567" y="855"/>
              <a:ext cx="95" cy="44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</p:spPr>
        </p:cxnSp>
        <p:sp>
          <p:nvSpPr>
            <p:cNvPr id="15399" name="Text Box 35"/>
            <p:cNvSpPr txBox="1">
              <a:spLocks noChangeArrowheads="1"/>
            </p:cNvSpPr>
            <p:nvPr/>
          </p:nvSpPr>
          <p:spPr bwMode="auto">
            <a:xfrm>
              <a:off x="3580" y="525"/>
              <a:ext cx="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18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Arial Unicode MS" pitchFamily="34" charset="-128"/>
                </a:rPr>
                <a:t>modulation</a:t>
              </a:r>
            </a:p>
          </p:txBody>
        </p:sp>
        <p:sp>
          <p:nvSpPr>
            <p:cNvPr id="15400" name="Oval 36"/>
            <p:cNvSpPr>
              <a:spLocks noChangeArrowheads="1"/>
            </p:cNvSpPr>
            <p:nvPr/>
          </p:nvSpPr>
          <p:spPr bwMode="auto">
            <a:xfrm>
              <a:off x="4915" y="901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401" name="AutoShape 37"/>
            <p:cNvCxnSpPr>
              <a:cxnSpLocks noChangeShapeType="1"/>
              <a:stCxn id="15387" idx="2"/>
              <a:endCxn id="15399" idx="3"/>
            </p:cNvCxnSpPr>
            <p:nvPr/>
          </p:nvCxnSpPr>
          <p:spPr bwMode="auto">
            <a:xfrm flipH="1" flipV="1">
              <a:off x="4242" y="612"/>
              <a:ext cx="351" cy="17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15385" name="Text Box 21"/>
            <p:cNvSpPr txBox="1">
              <a:spLocks noChangeArrowheads="1"/>
            </p:cNvSpPr>
            <p:nvPr/>
          </p:nvSpPr>
          <p:spPr bwMode="auto">
            <a:xfrm>
              <a:off x="4218" y="239"/>
              <a:ext cx="15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</a:rPr>
                <a:t>non-linear DCM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781798" name="Object 38"/>
          <p:cNvGraphicFramePr>
            <a:graphicFrameLocks noChangeAspect="1"/>
          </p:cNvGraphicFramePr>
          <p:nvPr/>
        </p:nvGraphicFramePr>
        <p:xfrm>
          <a:off x="852488" y="3887788"/>
          <a:ext cx="63500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2" name="Equation" r:id="rId9" imgW="3124080" imgH="419040" progId="Equation.3">
                  <p:embed/>
                </p:oleObj>
              </mc:Choice>
              <mc:Fallback>
                <p:oleObj name="Equation" r:id="rId9" imgW="312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887788"/>
                        <a:ext cx="63500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9" name="Text Box 39"/>
          <p:cNvSpPr txBox="1">
            <a:spLocks noChangeArrowheads="1"/>
          </p:cNvSpPr>
          <p:nvPr/>
        </p:nvSpPr>
        <p:spPr bwMode="auto">
          <a:xfrm>
            <a:off x="466725" y="3527425"/>
            <a:ext cx="951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Two-dimensional Taylor series (around x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=0, u</a:t>
            </a:r>
            <a:r>
              <a:rPr lang="de-DE" sz="1800" b="0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=0):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81800" name="Text Box 40"/>
          <p:cNvSpPr txBox="1">
            <a:spLocks noChangeArrowheads="1"/>
          </p:cNvSpPr>
          <p:nvPr/>
        </p:nvSpPr>
        <p:spPr bwMode="auto">
          <a:xfrm>
            <a:off x="5232400" y="5048250"/>
            <a:ext cx="470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>
                <a:solidFill>
                  <a:srgbClr val="000000"/>
                </a:solidFill>
                <a:latin typeface="Arial Unicode MS" pitchFamily="34" charset="-128"/>
              </a:rPr>
              <a:t>Nonlinear state equation:</a:t>
            </a:r>
            <a:endParaRPr lang="en-US" sz="1800" b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781801" name="Object 41"/>
          <p:cNvGraphicFramePr>
            <a:graphicFrameLocks noChangeAspect="1"/>
          </p:cNvGraphicFramePr>
          <p:nvPr/>
        </p:nvGraphicFramePr>
        <p:xfrm>
          <a:off x="850900" y="3881438"/>
          <a:ext cx="75644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53" name="Equation" r:id="rId11" imgW="3720960" imgH="419040" progId="Equation.3">
                  <p:embed/>
                </p:oleObj>
              </mc:Choice>
              <mc:Fallback>
                <p:oleObj name="Equation" r:id="rId11" imgW="372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881438"/>
                        <a:ext cx="756443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248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74" grpId="0"/>
      <p:bldP spid="1781799" grpId="0"/>
      <p:bldP spid="1781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70538" y="109538"/>
            <a:ext cx="4703762" cy="6743700"/>
            <a:chOff x="3171" y="0"/>
            <a:chExt cx="2963" cy="4248"/>
          </a:xfrm>
        </p:grpSpPr>
        <p:pic>
          <p:nvPicPr>
            <p:cNvPr id="2241539" name="Picture 3" descr="NeuralStates_D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" y="0"/>
              <a:ext cx="2963" cy="2222"/>
            </a:xfrm>
            <a:prstGeom prst="rect">
              <a:avLst/>
            </a:prstGeom>
            <a:noFill/>
          </p:spPr>
        </p:pic>
        <p:sp>
          <p:nvSpPr>
            <p:cNvPr id="2241540" name="Text Box 4"/>
            <p:cNvSpPr txBox="1">
              <a:spLocks noChangeArrowheads="1"/>
            </p:cNvSpPr>
            <p:nvPr/>
          </p:nvSpPr>
          <p:spPr bwMode="auto">
            <a:xfrm rot="16200000">
              <a:off x="4574" y="-457"/>
              <a:ext cx="250" cy="1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Neural population activity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41" name="Rectangle 5"/>
            <p:cNvSpPr>
              <a:spLocks noChangeArrowheads="1"/>
            </p:cNvSpPr>
            <p:nvPr/>
          </p:nvSpPr>
          <p:spPr bwMode="auto">
            <a:xfrm>
              <a:off x="3574" y="183"/>
              <a:ext cx="569" cy="1767"/>
            </a:xfrm>
            <a:prstGeom prst="rect">
              <a:avLst/>
            </a:prstGeom>
            <a:solidFill>
              <a:srgbClr val="C0C0C0">
                <a:alpha val="14999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42" name="Rectangle 6"/>
            <p:cNvSpPr>
              <a:spLocks noChangeArrowheads="1"/>
            </p:cNvSpPr>
            <p:nvPr/>
          </p:nvSpPr>
          <p:spPr bwMode="auto">
            <a:xfrm>
              <a:off x="4732" y="179"/>
              <a:ext cx="569" cy="1767"/>
            </a:xfrm>
            <a:prstGeom prst="rect">
              <a:avLst/>
            </a:prstGeom>
            <a:solidFill>
              <a:srgbClr val="C0C0C0">
                <a:alpha val="14999"/>
              </a:srgb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171" y="2026"/>
              <a:ext cx="2963" cy="2222"/>
              <a:chOff x="3171" y="2151"/>
              <a:chExt cx="2963" cy="2222"/>
            </a:xfrm>
          </p:grpSpPr>
          <p:pic>
            <p:nvPicPr>
              <p:cNvPr id="2241544" name="Picture 8" descr="BOLD_D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71" y="2151"/>
                <a:ext cx="2963" cy="2222"/>
              </a:xfrm>
              <a:prstGeom prst="rect">
                <a:avLst/>
              </a:prstGeom>
              <a:noFill/>
            </p:spPr>
          </p:pic>
          <p:sp>
            <p:nvSpPr>
              <p:cNvPr id="224154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4590" y="1771"/>
                <a:ext cx="250" cy="1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r>
                  <a:rPr lang="en-GB">
                    <a:solidFill>
                      <a:srgbClr val="000000"/>
                    </a:solidFill>
                  </a:rPr>
                  <a:t>fMRI signal change (%)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3578" y="2342"/>
                <a:ext cx="568" cy="1767"/>
              </a:xfrm>
              <a:prstGeom prst="rect">
                <a:avLst/>
              </a:prstGeom>
              <a:solidFill>
                <a:srgbClr val="C0C0C0">
                  <a:alpha val="14999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4735" y="2338"/>
                <a:ext cx="569" cy="1767"/>
              </a:xfrm>
              <a:prstGeom prst="rect">
                <a:avLst/>
              </a:prstGeom>
              <a:solidFill>
                <a:srgbClr val="C0C0C0">
                  <a:alpha val="14999"/>
                </a:srgb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86163" y="1612900"/>
            <a:ext cx="2159000" cy="2160588"/>
            <a:chOff x="2303" y="1016"/>
            <a:chExt cx="1360" cy="1361"/>
          </a:xfrm>
        </p:grpSpPr>
        <p:sp>
          <p:nvSpPr>
            <p:cNvPr id="2241549" name="Oval 13"/>
            <p:cNvSpPr>
              <a:spLocks noChangeAspect="1" noChangeArrowheads="1"/>
            </p:cNvSpPr>
            <p:nvPr/>
          </p:nvSpPr>
          <p:spPr bwMode="auto">
            <a:xfrm>
              <a:off x="2303" y="1923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gamma/>
                    <a:tint val="0"/>
                    <a:invGamma/>
                  </a:srgbClr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50" name="Text Box 14"/>
            <p:cNvSpPr txBox="1">
              <a:spLocks noChangeArrowheads="1"/>
            </p:cNvSpPr>
            <p:nvPr/>
          </p:nvSpPr>
          <p:spPr bwMode="auto">
            <a:xfrm>
              <a:off x="2417" y="2006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2241551" name="Oval 15"/>
            <p:cNvSpPr>
              <a:spLocks noChangeAspect="1" noChangeArrowheads="1"/>
            </p:cNvSpPr>
            <p:nvPr/>
          </p:nvSpPr>
          <p:spPr bwMode="auto">
            <a:xfrm>
              <a:off x="3210" y="1924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33CC33">
                    <a:gamma/>
                    <a:tint val="0"/>
                    <a:invGamma/>
                  </a:srgbClr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241552" name="Text Box 16"/>
            <p:cNvSpPr txBox="1">
              <a:spLocks noChangeArrowheads="1"/>
            </p:cNvSpPr>
            <p:nvPr/>
          </p:nvSpPr>
          <p:spPr bwMode="auto">
            <a:xfrm>
              <a:off x="3320" y="2006"/>
              <a:ext cx="2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2</a:t>
              </a:r>
            </a:p>
          </p:txBody>
        </p:sp>
        <p:cxnSp>
          <p:nvCxnSpPr>
            <p:cNvPr id="2241553" name="AutoShape 17"/>
            <p:cNvCxnSpPr>
              <a:cxnSpLocks noChangeShapeType="1"/>
              <a:stCxn id="2241549" idx="5"/>
              <a:endCxn id="2241551" idx="3"/>
            </p:cNvCxnSpPr>
            <p:nvPr/>
          </p:nvCxnSpPr>
          <p:spPr bwMode="auto">
            <a:xfrm>
              <a:off x="2690" y="2310"/>
              <a:ext cx="586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241554" name="Oval 18"/>
            <p:cNvSpPr>
              <a:spLocks noChangeAspect="1" noChangeArrowheads="1"/>
            </p:cNvSpPr>
            <p:nvPr/>
          </p:nvSpPr>
          <p:spPr bwMode="auto">
            <a:xfrm>
              <a:off x="2997" y="1016"/>
              <a:ext cx="453" cy="45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gamma/>
                    <a:tint val="0"/>
                    <a:invGamma/>
                  </a:srgbClr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1555" name="Text Box 19"/>
            <p:cNvSpPr txBox="1">
              <a:spLocks noChangeArrowheads="1"/>
            </p:cNvSpPr>
            <p:nvPr/>
          </p:nvSpPr>
          <p:spPr bwMode="auto">
            <a:xfrm>
              <a:off x="3106" y="1094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00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r>
                <a:rPr lang="de-DE" sz="2000" baseline="-25000">
                  <a:solidFill>
                    <a:srgbClr val="000000"/>
                  </a:solidFill>
                  <a:latin typeface="Arial Unicode MS" pitchFamily="34" charset="-128"/>
                </a:rPr>
                <a:t>3</a:t>
              </a:r>
            </a:p>
          </p:txBody>
        </p:sp>
        <p:cxnSp>
          <p:nvCxnSpPr>
            <p:cNvPr id="2241556" name="AutoShape 20"/>
            <p:cNvCxnSpPr>
              <a:cxnSpLocks noChangeShapeType="1"/>
              <a:stCxn id="2241551" idx="1"/>
              <a:endCxn id="2241549" idx="7"/>
            </p:cNvCxnSpPr>
            <p:nvPr/>
          </p:nvCxnSpPr>
          <p:spPr bwMode="auto">
            <a:xfrm flipH="1" flipV="1">
              <a:off x="2690" y="1989"/>
              <a:ext cx="586" cy="1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241557" name="Oval 21"/>
            <p:cNvSpPr>
              <a:spLocks noChangeArrowheads="1"/>
            </p:cNvSpPr>
            <p:nvPr/>
          </p:nvSpPr>
          <p:spPr bwMode="auto">
            <a:xfrm>
              <a:off x="2924" y="1988"/>
              <a:ext cx="94" cy="9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241558" name="AutoShape 22"/>
            <p:cNvCxnSpPr>
              <a:cxnSpLocks noChangeShapeType="1"/>
              <a:stCxn id="2241554" idx="4"/>
              <a:endCxn id="2241557" idx="0"/>
            </p:cNvCxnSpPr>
            <p:nvPr/>
          </p:nvCxnSpPr>
          <p:spPr bwMode="auto">
            <a:xfrm flipH="1">
              <a:off x="2971" y="1469"/>
              <a:ext cx="253" cy="51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</p:spPr>
        </p:cxnSp>
        <p:cxnSp>
          <p:nvCxnSpPr>
            <p:cNvPr id="2241559" name="AutoShape 23"/>
            <p:cNvCxnSpPr>
              <a:cxnSpLocks noChangeShapeType="1"/>
              <a:stCxn id="2241549" idx="4"/>
              <a:endCxn id="2241549" idx="5"/>
            </p:cNvCxnSpPr>
            <p:nvPr/>
          </p:nvCxnSpPr>
          <p:spPr bwMode="auto">
            <a:xfrm rot="5400000" flipH="1" flipV="1">
              <a:off x="2577" y="2263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0" name="AutoShape 24"/>
            <p:cNvCxnSpPr>
              <a:cxnSpLocks noChangeShapeType="1"/>
              <a:stCxn id="2241551" idx="4"/>
              <a:endCxn id="2241551" idx="5"/>
            </p:cNvCxnSpPr>
            <p:nvPr/>
          </p:nvCxnSpPr>
          <p:spPr bwMode="auto">
            <a:xfrm rot="5400000" flipH="1" flipV="1">
              <a:off x="3484" y="2264"/>
              <a:ext cx="66" cy="160"/>
            </a:xfrm>
            <a:prstGeom prst="curvedConnector3">
              <a:avLst>
                <a:gd name="adj1" fmla="val -21666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1" name="AutoShape 25"/>
            <p:cNvCxnSpPr>
              <a:cxnSpLocks noChangeShapeType="1"/>
              <a:stCxn id="2241554" idx="3"/>
              <a:endCxn id="2241554" idx="2"/>
            </p:cNvCxnSpPr>
            <p:nvPr/>
          </p:nvCxnSpPr>
          <p:spPr bwMode="auto">
            <a:xfrm rot="16200000" flipV="1">
              <a:off x="2950" y="1290"/>
              <a:ext cx="160" cy="66"/>
            </a:xfrm>
            <a:prstGeom prst="curvedConnector4">
              <a:avLst>
                <a:gd name="adj1" fmla="val -61875"/>
                <a:gd name="adj2" fmla="val 3181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41562" name="AutoShape 26"/>
            <p:cNvCxnSpPr>
              <a:cxnSpLocks noChangeShapeType="1"/>
              <a:stCxn id="2241554" idx="5"/>
              <a:endCxn id="2241551" idx="0"/>
            </p:cNvCxnSpPr>
            <p:nvPr/>
          </p:nvCxnSpPr>
          <p:spPr bwMode="auto">
            <a:xfrm>
              <a:off x="3384" y="1403"/>
              <a:ext cx="53" cy="5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241563" name="AutoShape 27"/>
            <p:cNvCxnSpPr>
              <a:cxnSpLocks noChangeShapeType="1"/>
              <a:stCxn id="2241554" idx="6"/>
              <a:endCxn id="2241551" idx="7"/>
            </p:cNvCxnSpPr>
            <p:nvPr/>
          </p:nvCxnSpPr>
          <p:spPr bwMode="auto">
            <a:xfrm>
              <a:off x="3450" y="1243"/>
              <a:ext cx="147" cy="74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2241564" name="Object 28"/>
          <p:cNvGraphicFramePr>
            <a:graphicFrameLocks noChangeAspect="1"/>
          </p:cNvGraphicFramePr>
          <p:nvPr/>
        </p:nvGraphicFramePr>
        <p:xfrm>
          <a:off x="430213" y="4897438"/>
          <a:ext cx="5051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7" name="Equation" r:id="rId5" imgW="2361960" imgH="482400" progId="Equation.3">
                  <p:embed/>
                </p:oleObj>
              </mc:Choice>
              <mc:Fallback>
                <p:oleObj name="Equation" r:id="rId5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897438"/>
                        <a:ext cx="5051425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1565" name="Text Box 29"/>
          <p:cNvSpPr txBox="1">
            <a:spLocks noChangeArrowheads="1"/>
          </p:cNvSpPr>
          <p:nvPr/>
        </p:nvSpPr>
        <p:spPr bwMode="auto">
          <a:xfrm>
            <a:off x="400050" y="4464050"/>
            <a:ext cx="4985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</a:t>
            </a: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Causal Model for </a:t>
            </a:r>
            <a:r>
              <a:rPr lang="en-GB" sz="20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fMRI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41566" name="Text Box 30"/>
          <p:cNvSpPr txBox="1">
            <a:spLocks noChangeArrowheads="1"/>
          </p:cNvSpPr>
          <p:nvPr/>
        </p:nvSpPr>
        <p:spPr bwMode="auto">
          <a:xfrm>
            <a:off x="374650" y="6299200"/>
            <a:ext cx="362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b="0">
                <a:solidFill>
                  <a:srgbClr val="000000"/>
                </a:solidFill>
                <a:latin typeface="Times New Roman" pitchFamily="18" charset="0"/>
              </a:rPr>
              <a:t>Stephan et al. 2008, </a:t>
            </a:r>
            <a:r>
              <a:rPr lang="de-DE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41567" name="Picture 31" descr="slide1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571500"/>
            <a:ext cx="2608263" cy="33750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41568" name="Line 32"/>
          <p:cNvSpPr>
            <a:spLocks noChangeShapeType="1"/>
          </p:cNvSpPr>
          <p:nvPr/>
        </p:nvSpPr>
        <p:spPr bwMode="auto">
          <a:xfrm>
            <a:off x="252413" y="2319338"/>
            <a:ext cx="652462" cy="363537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1569" name="Line 33"/>
          <p:cNvSpPr>
            <a:spLocks noChangeShapeType="1"/>
          </p:cNvSpPr>
          <p:nvPr/>
        </p:nvSpPr>
        <p:spPr bwMode="auto">
          <a:xfrm flipH="1">
            <a:off x="1774825" y="2143125"/>
            <a:ext cx="261938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1570" name="Line 34"/>
          <p:cNvSpPr>
            <a:spLocks noChangeShapeType="1"/>
          </p:cNvSpPr>
          <p:nvPr/>
        </p:nvSpPr>
        <p:spPr bwMode="auto">
          <a:xfrm flipH="1">
            <a:off x="2832100" y="2141538"/>
            <a:ext cx="44450" cy="581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41571" name="Picture 35" descr="inputs_blocked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146050"/>
            <a:ext cx="1524000" cy="741363"/>
          </a:xfrm>
          <a:prstGeom prst="rect">
            <a:avLst/>
          </a:prstGeom>
          <a:noFill/>
        </p:spPr>
      </p:pic>
      <p:cxnSp>
        <p:nvCxnSpPr>
          <p:cNvPr id="2241572" name="AutoShape 36"/>
          <p:cNvCxnSpPr>
            <a:cxnSpLocks noChangeShapeType="1"/>
            <a:endCxn id="2241573" idx="2"/>
          </p:cNvCxnSpPr>
          <p:nvPr/>
        </p:nvCxnSpPr>
        <p:spPr bwMode="auto">
          <a:xfrm flipV="1">
            <a:off x="3946525" y="2079625"/>
            <a:ext cx="0" cy="97313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  <a:effectLst/>
        </p:spPr>
      </p:cxnSp>
      <p:sp>
        <p:nvSpPr>
          <p:cNvPr id="2241573" name="Text Box 37"/>
          <p:cNvSpPr txBox="1">
            <a:spLocks noChangeArrowheads="1"/>
          </p:cNvSpPr>
          <p:nvPr/>
        </p:nvSpPr>
        <p:spPr bwMode="auto">
          <a:xfrm>
            <a:off x="3736975" y="1711325"/>
            <a:ext cx="41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1</a:t>
            </a:r>
          </a:p>
        </p:txBody>
      </p:sp>
      <p:pic>
        <p:nvPicPr>
          <p:cNvPr id="2241574" name="Picture 38" descr="inputs_ER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2638" y="1195388"/>
            <a:ext cx="1063625" cy="457200"/>
          </a:xfrm>
          <a:prstGeom prst="rect">
            <a:avLst/>
          </a:prstGeom>
          <a:noFill/>
        </p:spPr>
      </p:pic>
      <p:cxnSp>
        <p:nvCxnSpPr>
          <p:cNvPr id="2241575" name="AutoShape 39"/>
          <p:cNvCxnSpPr>
            <a:cxnSpLocks noChangeShapeType="1"/>
            <a:endCxn id="2241576" idx="2"/>
          </p:cNvCxnSpPr>
          <p:nvPr/>
        </p:nvCxnSpPr>
        <p:spPr bwMode="auto">
          <a:xfrm flipV="1">
            <a:off x="5048250" y="1206500"/>
            <a:ext cx="1588" cy="4064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  <a:effectLst/>
        </p:spPr>
      </p:cxnSp>
      <p:sp>
        <p:nvSpPr>
          <p:cNvPr id="2241576" name="Text Box 40"/>
          <p:cNvSpPr txBox="1">
            <a:spLocks noChangeArrowheads="1"/>
          </p:cNvSpPr>
          <p:nvPr/>
        </p:nvSpPr>
        <p:spPr bwMode="auto">
          <a:xfrm>
            <a:off x="4840288" y="838200"/>
            <a:ext cx="41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000">
            <a:spAutoFit/>
          </a:bodyPr>
          <a:lstStyle/>
          <a:p>
            <a:r>
              <a:rPr lang="de-DE" sz="2000" b="0">
                <a:solidFill>
                  <a:srgbClr val="000000"/>
                </a:solidFill>
                <a:latin typeface="Arial Unicode MS" pitchFamily="34" charset="-128"/>
              </a:rPr>
              <a:t>u</a:t>
            </a:r>
            <a:r>
              <a:rPr lang="de-DE" sz="2000" b="0" baseline="-25000">
                <a:solidFill>
                  <a:srgbClr val="000000"/>
                </a:solidFill>
                <a:latin typeface="Arial Unicode MS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93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8"/>
          <p:cNvGraphicFramePr>
            <a:graphicFrameLocks noChangeAspect="1"/>
          </p:cNvGraphicFramePr>
          <p:nvPr/>
        </p:nvGraphicFramePr>
        <p:xfrm>
          <a:off x="5026025" y="1371578"/>
          <a:ext cx="2016125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09" name="Image Photo Editor" r:id="rId3" imgW="5229955" imgH="4933333" progId="">
                  <p:embed/>
                </p:oleObj>
              </mc:Choice>
              <mc:Fallback>
                <p:oleObj name="Image Photo Editor" r:id="rId3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371578"/>
                        <a:ext cx="2016125" cy="1839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6964363" y="1411265"/>
            <a:ext cx="1589087" cy="1943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8" name="Object 10"/>
          <p:cNvGraphicFramePr>
            <a:graphicFrameLocks noChangeAspect="1"/>
          </p:cNvGraphicFramePr>
          <p:nvPr/>
        </p:nvGraphicFramePr>
        <p:xfrm>
          <a:off x="1712913" y="1371578"/>
          <a:ext cx="2016125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0" name="Image Photo Editor" r:id="rId5" imgW="5229955" imgH="4933333" progId="">
                  <p:embed/>
                </p:oleObj>
              </mc:Choice>
              <mc:Fallback>
                <p:oleObj name="Image Photo Editor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371578"/>
                        <a:ext cx="2016125" cy="1839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11"/>
          <p:cNvSpPr>
            <a:spLocks noChangeAspect="1" noChangeArrowheads="1"/>
          </p:cNvSpPr>
          <p:nvPr/>
        </p:nvSpPr>
        <p:spPr bwMode="auto">
          <a:xfrm>
            <a:off x="3186113" y="2030390"/>
            <a:ext cx="444500" cy="46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Oval 12"/>
          <p:cNvSpPr>
            <a:spLocks noChangeAspect="1" noChangeArrowheads="1"/>
          </p:cNvSpPr>
          <p:nvPr/>
        </p:nvSpPr>
        <p:spPr bwMode="auto">
          <a:xfrm>
            <a:off x="1849438" y="1951015"/>
            <a:ext cx="227012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Oval 13"/>
          <p:cNvSpPr>
            <a:spLocks noChangeAspect="1" noChangeArrowheads="1"/>
          </p:cNvSpPr>
          <p:nvPr/>
        </p:nvSpPr>
        <p:spPr bwMode="auto">
          <a:xfrm>
            <a:off x="2759075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Oval 14"/>
          <p:cNvSpPr>
            <a:spLocks noChangeAspect="1" noChangeArrowheads="1"/>
          </p:cNvSpPr>
          <p:nvPr/>
        </p:nvSpPr>
        <p:spPr bwMode="auto">
          <a:xfrm>
            <a:off x="2532063" y="2293915"/>
            <a:ext cx="227012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53" name="AutoShape 15"/>
          <p:cNvCxnSpPr>
            <a:cxnSpLocks noChangeShapeType="1"/>
            <a:stCxn id="50" idx="4"/>
            <a:endCxn id="52" idx="3"/>
          </p:cNvCxnSpPr>
          <p:nvPr/>
        </p:nvCxnSpPr>
        <p:spPr bwMode="auto">
          <a:xfrm rot="16200000" flipH="1">
            <a:off x="2110581" y="2032772"/>
            <a:ext cx="307975" cy="601662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6"/>
          <p:cNvCxnSpPr>
            <a:cxnSpLocks noChangeShapeType="1"/>
            <a:stCxn id="50" idx="6"/>
            <a:endCxn id="49" idx="2"/>
          </p:cNvCxnSpPr>
          <p:nvPr/>
        </p:nvCxnSpPr>
        <p:spPr bwMode="auto">
          <a:xfrm>
            <a:off x="2076450" y="2065315"/>
            <a:ext cx="1109663" cy="195263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7"/>
          <p:cNvCxnSpPr>
            <a:cxnSpLocks noChangeShapeType="1"/>
            <a:stCxn id="52" idx="7"/>
            <a:endCxn id="51" idx="4"/>
          </p:cNvCxnSpPr>
          <p:nvPr/>
        </p:nvCxnSpPr>
        <p:spPr bwMode="auto">
          <a:xfrm rot="16200000">
            <a:off x="2555082" y="2008959"/>
            <a:ext cx="488950" cy="147637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1497013" y="2058965"/>
            <a:ext cx="3619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7" name="Object 19"/>
          <p:cNvGraphicFramePr>
            <a:graphicFrameLocks noChangeAspect="1"/>
          </p:cNvGraphicFramePr>
          <p:nvPr/>
        </p:nvGraphicFramePr>
        <p:xfrm>
          <a:off x="1292225" y="1960540"/>
          <a:ext cx="179388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1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960540"/>
                        <a:ext cx="179388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1016000" y="157795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928813" y="987403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Single-state DCM</a:t>
            </a:r>
          </a:p>
        </p:txBody>
      </p:sp>
      <p:graphicFrame>
        <p:nvGraphicFramePr>
          <p:cNvPr id="60" name="Object 22"/>
          <p:cNvGraphicFramePr>
            <a:graphicFrameLocks noChangeAspect="1"/>
          </p:cNvGraphicFramePr>
          <p:nvPr/>
        </p:nvGraphicFramePr>
        <p:xfrm>
          <a:off x="3335338" y="2130403"/>
          <a:ext cx="1508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2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130403"/>
                        <a:ext cx="1508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103938" y="6001345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Intrinsic (within-region) coupling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448175" y="600134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800000"/>
                </a:solidFill>
              </a:rPr>
              <a:t>Extrinsic (between-region) coupling</a:t>
            </a:r>
          </a:p>
        </p:txBody>
      </p:sp>
      <p:graphicFrame>
        <p:nvGraphicFramePr>
          <p:cNvPr id="63" name="Object 25"/>
          <p:cNvGraphicFramePr>
            <a:graphicFrameLocks noChangeAspect="1"/>
          </p:cNvGraphicFramePr>
          <p:nvPr/>
        </p:nvGraphicFramePr>
        <p:xfrm>
          <a:off x="1208088" y="3705225"/>
          <a:ext cx="281305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3" name="Equation" r:id="rId10" imgW="2006280" imgH="1396800" progId="Equation.3">
                  <p:embed/>
                </p:oleObj>
              </mc:Choice>
              <mc:Fallback>
                <p:oleObj name="Equation" r:id="rId10" imgW="2006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705225"/>
                        <a:ext cx="2813050" cy="19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5291138" y="1004865"/>
            <a:ext cx="141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Two-state DCM</a:t>
            </a: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65" name="Oval 27"/>
          <p:cNvSpPr>
            <a:spLocks noChangeAspect="1" noChangeArrowheads="1"/>
          </p:cNvSpPr>
          <p:nvPr/>
        </p:nvSpPr>
        <p:spPr bwMode="auto">
          <a:xfrm>
            <a:off x="6492875" y="2030390"/>
            <a:ext cx="404813" cy="5318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" name="Oval 28"/>
          <p:cNvSpPr>
            <a:spLocks noChangeAspect="1" noChangeArrowheads="1"/>
          </p:cNvSpPr>
          <p:nvPr/>
        </p:nvSpPr>
        <p:spPr bwMode="auto">
          <a:xfrm>
            <a:off x="5156200" y="1951015"/>
            <a:ext cx="227013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" name="Oval 29"/>
          <p:cNvSpPr>
            <a:spLocks noChangeAspect="1" noChangeArrowheads="1"/>
          </p:cNvSpPr>
          <p:nvPr/>
        </p:nvSpPr>
        <p:spPr bwMode="auto">
          <a:xfrm>
            <a:off x="6065838" y="160970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" name="Oval 30"/>
          <p:cNvSpPr>
            <a:spLocks noChangeAspect="1" noChangeArrowheads="1"/>
          </p:cNvSpPr>
          <p:nvPr/>
        </p:nvSpPr>
        <p:spPr bwMode="auto">
          <a:xfrm>
            <a:off x="5838825" y="2293915"/>
            <a:ext cx="227013" cy="227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69" name="AutoShape 31"/>
          <p:cNvCxnSpPr>
            <a:cxnSpLocks noChangeShapeType="1"/>
            <a:stCxn id="66" idx="4"/>
            <a:endCxn id="68" idx="3"/>
          </p:cNvCxnSpPr>
          <p:nvPr/>
        </p:nvCxnSpPr>
        <p:spPr bwMode="auto">
          <a:xfrm rot="16200000" flipH="1">
            <a:off x="5417344" y="2032771"/>
            <a:ext cx="307975" cy="601663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32"/>
          <p:cNvCxnSpPr>
            <a:cxnSpLocks noChangeShapeType="1"/>
            <a:stCxn id="66" idx="6"/>
            <a:endCxn id="65" idx="2"/>
          </p:cNvCxnSpPr>
          <p:nvPr/>
        </p:nvCxnSpPr>
        <p:spPr bwMode="auto">
          <a:xfrm>
            <a:off x="5383213" y="2065315"/>
            <a:ext cx="1109662" cy="231775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33"/>
          <p:cNvCxnSpPr>
            <a:cxnSpLocks noChangeShapeType="1"/>
            <a:stCxn id="68" idx="7"/>
            <a:endCxn id="67" idx="4"/>
          </p:cNvCxnSpPr>
          <p:nvPr/>
        </p:nvCxnSpPr>
        <p:spPr bwMode="auto">
          <a:xfrm rot="16200000">
            <a:off x="5861844" y="2008959"/>
            <a:ext cx="488950" cy="147638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72" name="Object 34"/>
          <p:cNvGraphicFramePr>
            <a:graphicFrameLocks noChangeAspect="1"/>
          </p:cNvGraphicFramePr>
          <p:nvPr/>
        </p:nvGraphicFramePr>
        <p:xfrm>
          <a:off x="7685088" y="1973240"/>
          <a:ext cx="2016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4" name="Equation" r:id="rId12" imgW="203040" imgH="228600" progId="Equation.3">
                  <p:embed/>
                </p:oleObj>
              </mc:Choice>
              <mc:Fallback>
                <p:oleObj name="Equation" r:id="rId12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1973240"/>
                        <a:ext cx="201612" cy="228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5"/>
          <p:cNvGraphicFramePr>
            <a:graphicFrameLocks noChangeAspect="1"/>
          </p:cNvGraphicFramePr>
          <p:nvPr/>
        </p:nvGraphicFramePr>
        <p:xfrm>
          <a:off x="4408488" y="3354365"/>
          <a:ext cx="3875087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5" name="Equation" r:id="rId14" imgW="2768400" imgH="1904760" progId="Equation.3">
                  <p:embed/>
                </p:oleObj>
              </mc:Choice>
              <mc:Fallback>
                <p:oleObj name="Equation" r:id="rId14" imgW="276840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3354365"/>
                        <a:ext cx="3875087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AutoShape 36"/>
          <p:cNvCxnSpPr>
            <a:cxnSpLocks noChangeShapeType="1"/>
            <a:stCxn id="65" idx="0"/>
            <a:endCxn id="47" idx="1"/>
          </p:cNvCxnSpPr>
          <p:nvPr/>
        </p:nvCxnSpPr>
        <p:spPr bwMode="auto">
          <a:xfrm flipV="1">
            <a:off x="6696075" y="1695428"/>
            <a:ext cx="501650" cy="334962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5" name="AutoShape 37"/>
          <p:cNvCxnSpPr>
            <a:cxnSpLocks noChangeShapeType="1"/>
            <a:stCxn id="65" idx="4"/>
            <a:endCxn id="47" idx="3"/>
          </p:cNvCxnSpPr>
          <p:nvPr/>
        </p:nvCxnSpPr>
        <p:spPr bwMode="auto">
          <a:xfrm>
            <a:off x="6696075" y="2562203"/>
            <a:ext cx="501650" cy="50800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76" name="AutoShape 38"/>
          <p:cNvCxnSpPr>
            <a:cxnSpLocks noChangeShapeType="1"/>
          </p:cNvCxnSpPr>
          <p:nvPr/>
        </p:nvCxnSpPr>
        <p:spPr bwMode="auto">
          <a:xfrm rot="10800000" flipH="1" flipV="1">
            <a:off x="7685088" y="2087540"/>
            <a:ext cx="201612" cy="1588"/>
          </a:xfrm>
          <a:prstGeom prst="curvedConnector5">
            <a:avLst>
              <a:gd name="adj1" fmla="val -113384"/>
              <a:gd name="adj2" fmla="val -21600000"/>
              <a:gd name="adj3" fmla="val 212597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graphicFrame>
        <p:nvGraphicFramePr>
          <p:cNvPr id="77" name="Object 39"/>
          <p:cNvGraphicFramePr>
            <a:graphicFrameLocks noChangeAspect="1"/>
          </p:cNvGraphicFramePr>
          <p:nvPr/>
        </p:nvGraphicFramePr>
        <p:xfrm>
          <a:off x="7685088" y="2478065"/>
          <a:ext cx="1762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6" name="Equation" r:id="rId16" imgW="177480" imgH="228600" progId="Equation.3">
                  <p:embed/>
                </p:oleObj>
              </mc:Choice>
              <mc:Fallback>
                <p:oleObj name="Equation" r:id="rId1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2478065"/>
                        <a:ext cx="176212" cy="228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AutoShape 40"/>
          <p:cNvCxnSpPr>
            <a:cxnSpLocks noChangeShapeType="1"/>
          </p:cNvCxnSpPr>
          <p:nvPr/>
        </p:nvCxnSpPr>
        <p:spPr bwMode="auto">
          <a:xfrm flipH="1">
            <a:off x="7685088" y="2592365"/>
            <a:ext cx="176212" cy="1588"/>
          </a:xfrm>
          <a:prstGeom prst="curvedConnector5">
            <a:avLst>
              <a:gd name="adj1" fmla="val -128829"/>
              <a:gd name="adj2" fmla="val 23900000"/>
              <a:gd name="adj3" fmla="val 229731"/>
            </a:avLst>
          </a:prstGeom>
          <a:noFill/>
          <a:ln w="9525">
            <a:solidFill>
              <a:srgbClr val="000000"/>
            </a:solidFill>
            <a:prstDash val="sysDot"/>
            <a:round/>
            <a:headEnd type="triangle" w="med" len="med"/>
            <a:tailEnd/>
          </a:ln>
          <a:effectLst/>
        </p:spPr>
      </p:cxnSp>
      <p:cxnSp>
        <p:nvCxnSpPr>
          <p:cNvPr id="79" name="AutoShape 41"/>
          <p:cNvCxnSpPr>
            <a:cxnSpLocks noChangeShapeType="1"/>
          </p:cNvCxnSpPr>
          <p:nvPr/>
        </p:nvCxnSpPr>
        <p:spPr bwMode="auto">
          <a:xfrm rot="10800000" flipH="1">
            <a:off x="7685088" y="2087540"/>
            <a:ext cx="1587" cy="504825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80" name="AutoShape 42"/>
          <p:cNvCxnSpPr>
            <a:cxnSpLocks noChangeShapeType="1"/>
          </p:cNvCxnSpPr>
          <p:nvPr/>
        </p:nvCxnSpPr>
        <p:spPr bwMode="auto">
          <a:xfrm flipH="1">
            <a:off x="7861300" y="2087540"/>
            <a:ext cx="25400" cy="504825"/>
          </a:xfrm>
          <a:prstGeom prst="curvedConnector3">
            <a:avLst>
              <a:gd name="adj1" fmla="val -893750"/>
            </a:avLst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graphicFrame>
        <p:nvGraphicFramePr>
          <p:cNvPr id="81" name="Object 43"/>
          <p:cNvGraphicFramePr>
            <a:graphicFrameLocks noChangeAspect="1"/>
          </p:cNvGraphicFramePr>
          <p:nvPr/>
        </p:nvGraphicFramePr>
        <p:xfrm>
          <a:off x="6608763" y="2058965"/>
          <a:ext cx="201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7" name="Equation" r:id="rId18" imgW="203040" imgH="482400" progId="Equation.3">
                  <p:embed/>
                </p:oleObj>
              </mc:Choice>
              <mc:Fallback>
                <p:oleObj name="Equation" r:id="rId18" imgW="203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2058965"/>
                        <a:ext cx="2016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Oval 44"/>
          <p:cNvSpPr>
            <a:spLocks noChangeArrowheads="1"/>
          </p:cNvSpPr>
          <p:nvPr/>
        </p:nvSpPr>
        <p:spPr bwMode="auto">
          <a:xfrm>
            <a:off x="45926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800000"/>
              </a:solidFill>
            </a:endParaRPr>
          </a:p>
        </p:txBody>
      </p:sp>
      <p:sp>
        <p:nvSpPr>
          <p:cNvPr id="83" name="Oval 45"/>
          <p:cNvSpPr>
            <a:spLocks noChangeArrowheads="1"/>
          </p:cNvSpPr>
          <p:nvPr/>
        </p:nvSpPr>
        <p:spPr bwMode="auto">
          <a:xfrm>
            <a:off x="6103938" y="5280620"/>
            <a:ext cx="1296987" cy="1295400"/>
          </a:xfrm>
          <a:prstGeom prst="ellips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4" name="Line 46"/>
          <p:cNvSpPr>
            <a:spLocks noChangeShapeType="1"/>
          </p:cNvSpPr>
          <p:nvPr/>
        </p:nvSpPr>
        <p:spPr bwMode="auto">
          <a:xfrm flipV="1">
            <a:off x="4038600" y="2201840"/>
            <a:ext cx="769938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514350" y="220046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Two-state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Marreiros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2008,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8920" y="91647"/>
            <a:ext cx="36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latin typeface="Arial Narrow" pitchFamily="34" charset="0"/>
              </a:rPr>
              <a:t>Estimates of hidden causes and states</a:t>
            </a:r>
          </a:p>
          <a:p>
            <a:pPr algn="ctr"/>
            <a:r>
              <a:rPr lang="en-GB" sz="1800" dirty="0">
                <a:solidFill>
                  <a:srgbClr val="000000"/>
                </a:solidFill>
                <a:latin typeface="Arial Narrow" pitchFamily="34" charset="0"/>
              </a:rPr>
              <a:t>(Generalised filtering)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048" y="438782"/>
            <a:ext cx="4705064" cy="67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4350" y="411118"/>
            <a:ext cx="92583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DCM</a:t>
            </a:r>
            <a:endParaRPr lang="en-US" sz="4000" b="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692150" y="1154113"/>
          <a:ext cx="46529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3" name="Equation" r:id="rId4" imgW="2070000" imgH="609480" progId="Equation.DSMT4">
                  <p:embed/>
                </p:oleObj>
              </mc:Choice>
              <mc:Fallback>
                <p:oleObj name="Equation" r:id="rId4" imgW="2070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54113"/>
                        <a:ext cx="4652963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74638" y="634365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Li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. 2011, </a:t>
            </a:r>
            <a:r>
              <a:rPr lang="de-DE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49" y="2920620"/>
            <a:ext cx="4640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all states are represented in generalised coordinates of motion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random state fluctuations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w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(</a:t>
            </a:r>
            <a:r>
              <a:rPr lang="en-GB" sz="1800" b="0" i="1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x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)</a:t>
            </a:r>
            <a:r>
              <a:rPr lang="en-GB" sz="1800" b="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 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account </a:t>
            </a:r>
            <a:r>
              <a:rPr lang="en-GB" sz="1800" b="0" dirty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for endogenous 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fluctuations,</a:t>
            </a:r>
            <a:b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have unknown precision and smoothness </a:t>
            </a:r>
            <a:b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  <a:sym typeface="Symbol"/>
              </a:rPr>
              <a:t> two </a:t>
            </a:r>
            <a:r>
              <a:rPr lang="en-GB" sz="1800" b="0" dirty="0" err="1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hyperparameters</a:t>
            </a:r>
            <a:endParaRPr lang="en-GB" sz="1800" b="0" dirty="0" smtClean="0">
              <a:solidFill>
                <a:srgbClr val="000000"/>
              </a:solidFill>
              <a:latin typeface="Arial" pitchFamily="34" charset="0"/>
              <a:ea typeface="SimSun"/>
              <a:cs typeface="Arial" pitchFamily="34" charset="0"/>
            </a:endParaRP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fluctuations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w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(</a:t>
            </a:r>
            <a:r>
              <a:rPr lang="en-GB" sz="1800" b="0" i="1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v</a:t>
            </a:r>
            <a:r>
              <a:rPr lang="en-GB" sz="1800" b="0" baseline="30000" dirty="0" smtClean="0">
                <a:solidFill>
                  <a:srgbClr val="000000"/>
                </a:solidFill>
                <a:latin typeface="Times New Roman"/>
                <a:ea typeface="SimSun"/>
                <a:cs typeface="Arial" pitchFamily="34" charset="0"/>
              </a:rPr>
              <a:t>)</a:t>
            </a: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 induce uncertainty about how inputs influence neuronal activity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Arial" pitchFamily="34" charset="0"/>
                <a:ea typeface="SimSun"/>
                <a:cs typeface="Arial" pitchFamily="34" charset="0"/>
              </a:rPr>
              <a:t>can be fitted to resting state data</a:t>
            </a:r>
          </a:p>
        </p:txBody>
      </p:sp>
    </p:spTree>
    <p:extLst>
      <p:ext uri="{BB962C8B-B14F-4D97-AF65-F5344CB8AC3E}">
        <p14:creationId xmlns:p14="http://schemas.microsoft.com/office/powerpoint/2010/main" val="18846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Spectral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DCM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u="sng" dirty="0"/>
              <a:t>deterministic</a:t>
            </a:r>
            <a:r>
              <a:rPr lang="en-US" sz="2000" dirty="0"/>
              <a:t> model that generates predicted </a:t>
            </a:r>
            <a:r>
              <a:rPr lang="en-US" sz="2000" dirty="0" smtClean="0"/>
              <a:t>cross-spectra in </a:t>
            </a:r>
            <a:r>
              <a:rPr lang="en-US" sz="2000" dirty="0"/>
              <a:t>a distributed neuronal network or </a:t>
            </a:r>
            <a:r>
              <a:rPr lang="en-US" sz="2000" dirty="0" smtClean="0"/>
              <a:t>graph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cross-spectra: Fourier </a:t>
            </a:r>
            <a:r>
              <a:rPr lang="en-US" sz="1800" dirty="0"/>
              <a:t>transform of cross-correlation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finds </a:t>
            </a:r>
            <a:r>
              <a:rPr lang="en-US" sz="2000" dirty="0"/>
              <a:t>the </a:t>
            </a:r>
            <a:r>
              <a:rPr lang="en-US" sz="2000" dirty="0" smtClean="0"/>
              <a:t>effective </a:t>
            </a:r>
            <a:r>
              <a:rPr lang="en-US" sz="2000" dirty="0"/>
              <a:t>connectivity among hidden neuronal states that </a:t>
            </a:r>
            <a:r>
              <a:rPr lang="en-US" sz="2000" dirty="0" smtClean="0"/>
              <a:t>best explains </a:t>
            </a:r>
            <a:r>
              <a:rPr lang="en-US" sz="2000" dirty="0"/>
              <a:t>the observed </a:t>
            </a:r>
            <a:r>
              <a:rPr lang="en-US" sz="2000" dirty="0" smtClean="0"/>
              <a:t>functional </a:t>
            </a:r>
            <a:r>
              <a:rPr lang="de-CH" sz="2000" dirty="0" err="1" smtClean="0"/>
              <a:t>connectivity</a:t>
            </a:r>
            <a:r>
              <a:rPr lang="de-CH" sz="2000" dirty="0" smtClean="0"/>
              <a:t> </a:t>
            </a:r>
            <a:r>
              <a:rPr lang="de-CH" sz="2000" dirty="0" err="1"/>
              <a:t>among</a:t>
            </a:r>
            <a:r>
              <a:rPr lang="de-CH" sz="2000" dirty="0"/>
              <a:t> </a:t>
            </a:r>
            <a:r>
              <a:rPr lang="de-CH" sz="2000" dirty="0" err="1" smtClean="0"/>
              <a:t>hemodynamic</a:t>
            </a:r>
            <a:r>
              <a:rPr lang="de-CH" sz="2000" dirty="0" smtClean="0"/>
              <a:t> </a:t>
            </a:r>
            <a:r>
              <a:rPr lang="de-CH" sz="2000" dirty="0" err="1"/>
              <a:t>responses</a:t>
            </a:r>
            <a:endParaRPr lang="de-CH" sz="2000" dirty="0" smtClean="0"/>
          </a:p>
          <a:p>
            <a:pPr>
              <a:spcBef>
                <a:spcPts val="2400"/>
              </a:spcBef>
            </a:pPr>
            <a:r>
              <a:rPr lang="de-CH" sz="2000" b="1" dirty="0" err="1" smtClean="0"/>
              <a:t>advantage</a:t>
            </a:r>
            <a:r>
              <a:rPr lang="de-CH" sz="2000" b="1" dirty="0" smtClean="0"/>
              <a:t>: </a:t>
            </a:r>
            <a:r>
              <a:rPr lang="de-CH" sz="2000" dirty="0" err="1" smtClean="0"/>
              <a:t>replaces</a:t>
            </a:r>
            <a:r>
              <a:rPr lang="de-CH" sz="2000" dirty="0" smtClean="0"/>
              <a:t> an </a:t>
            </a:r>
            <a:r>
              <a:rPr lang="de-CH" sz="2000" dirty="0" err="1" smtClean="0"/>
              <a:t>optimisation</a:t>
            </a:r>
            <a:r>
              <a:rPr lang="de-CH" sz="2000" dirty="0" smtClean="0"/>
              <a:t> </a:t>
            </a:r>
            <a:r>
              <a:rPr lang="de-CH" sz="2000" dirty="0" err="1" smtClean="0"/>
              <a:t>problem</a:t>
            </a:r>
            <a:r>
              <a:rPr lang="de-CH" sz="2000" dirty="0" smtClean="0"/>
              <a:t> </a:t>
            </a:r>
            <a:r>
              <a:rPr lang="de-CH" sz="2000" dirty="0" err="1" smtClean="0"/>
              <a:t>wrt</a:t>
            </a:r>
            <a:r>
              <a:rPr lang="de-CH" sz="2000" dirty="0" smtClean="0"/>
              <a:t>. </a:t>
            </a:r>
            <a:r>
              <a:rPr lang="de-CH" sz="2000" dirty="0" err="1" smtClean="0"/>
              <a:t>stochastic</a:t>
            </a:r>
            <a:r>
              <a:rPr lang="de-CH" sz="2000" dirty="0" smtClean="0"/>
              <a:t> differential </a:t>
            </a:r>
            <a:r>
              <a:rPr lang="de-CH" sz="2000" dirty="0" err="1" smtClean="0"/>
              <a:t>equations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a </a:t>
            </a:r>
            <a:r>
              <a:rPr lang="de-CH" sz="2000" dirty="0" err="1" smtClean="0"/>
              <a:t>deterministic</a:t>
            </a:r>
            <a:r>
              <a:rPr lang="de-CH" sz="2000" dirty="0" smtClean="0"/>
              <a:t> </a:t>
            </a:r>
            <a:r>
              <a:rPr lang="de-CH" sz="2000" dirty="0" err="1" smtClean="0"/>
              <a:t>approach</a:t>
            </a:r>
            <a:r>
              <a:rPr lang="de-CH" sz="2000" dirty="0" smtClean="0"/>
              <a:t> </a:t>
            </a:r>
            <a:r>
              <a:rPr lang="de-CH" sz="2000" dirty="0" err="1" smtClean="0"/>
              <a:t>from</a:t>
            </a:r>
            <a:r>
              <a:rPr lang="de-CH" sz="2000" dirty="0" smtClean="0"/>
              <a:t> linear </a:t>
            </a:r>
            <a:r>
              <a:rPr lang="de-CH" sz="2000" dirty="0" err="1" smtClean="0"/>
              <a:t>systems</a:t>
            </a:r>
            <a:r>
              <a:rPr lang="de-CH" sz="2000" dirty="0" smtClean="0"/>
              <a:t> </a:t>
            </a:r>
            <a:r>
              <a:rPr lang="de-CH" sz="2000" dirty="0" err="1" smtClean="0"/>
              <a:t>theory</a:t>
            </a:r>
            <a:r>
              <a:rPr lang="de-CH" sz="2000" dirty="0" smtClean="0"/>
              <a:t> </a:t>
            </a:r>
            <a:br>
              <a:rPr lang="de-CH" sz="2000" dirty="0" smtClean="0"/>
            </a:br>
            <a:r>
              <a:rPr lang="de-CH" sz="2000" dirty="0" smtClean="0">
                <a:cs typeface="Arial"/>
              </a:rPr>
              <a:t>→ </a:t>
            </a:r>
            <a:r>
              <a:rPr lang="de-CH" sz="2000" dirty="0" err="1" smtClean="0"/>
              <a:t>computationally</a:t>
            </a:r>
            <a:r>
              <a:rPr lang="de-CH" sz="2000" dirty="0" smtClean="0"/>
              <a:t> </a:t>
            </a:r>
            <a:r>
              <a:rPr lang="de-CH" sz="2000" dirty="0" err="1" smtClean="0"/>
              <a:t>very</a:t>
            </a:r>
            <a:r>
              <a:rPr lang="de-CH" sz="2000" dirty="0" smtClean="0"/>
              <a:t> </a:t>
            </a:r>
            <a:r>
              <a:rPr lang="de-CH" sz="2000" dirty="0" err="1" smtClean="0"/>
              <a:t>efficient</a:t>
            </a:r>
            <a:endParaRPr lang="de-CH" sz="2000" dirty="0" smtClean="0"/>
          </a:p>
          <a:p>
            <a:pPr>
              <a:spcBef>
                <a:spcPts val="2400"/>
              </a:spcBef>
            </a:pPr>
            <a:r>
              <a:rPr lang="de-CH" sz="2000" b="1" dirty="0" smtClean="0"/>
              <a:t> </a:t>
            </a:r>
            <a:r>
              <a:rPr lang="de-CH" sz="2000" b="1" dirty="0" err="1" smtClean="0"/>
              <a:t>disadvantage</a:t>
            </a:r>
            <a:r>
              <a:rPr lang="de-CH" sz="2000" b="1" dirty="0" smtClean="0"/>
              <a:t>: </a:t>
            </a:r>
            <a:r>
              <a:rPr lang="de-CH" sz="2000" dirty="0" err="1" smtClean="0"/>
              <a:t>assumes</a:t>
            </a:r>
            <a:r>
              <a:rPr lang="de-CH" sz="2000" dirty="0" smtClean="0"/>
              <a:t> </a:t>
            </a:r>
            <a:r>
              <a:rPr lang="de-CH" sz="2000" dirty="0" err="1" smtClean="0"/>
              <a:t>stationarity</a:t>
            </a:r>
            <a:endParaRPr lang="de-CH" sz="2000" dirty="0" smtClean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098663" y="626159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2014,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617509"/>
            <a:ext cx="7543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74638" y="6413990"/>
            <a:ext cx="3703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2014, </a:t>
            </a:r>
            <a:r>
              <a:rPr lang="de-DE" b="0" i="1" dirty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39" y="1198304"/>
            <a:ext cx="2429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cross-spectra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= Fourier </a:t>
            </a:r>
            <a:r>
              <a:rPr lang="en-US" sz="1800" b="0" dirty="0">
                <a:solidFill>
                  <a:srgbClr val="000000"/>
                </a:solidFill>
              </a:rPr>
              <a:t>transform of </a:t>
            </a:r>
            <a:r>
              <a:rPr lang="en-US" sz="1800" b="0" dirty="0" smtClean="0">
                <a:solidFill>
                  <a:srgbClr val="000000"/>
                </a:solidFill>
              </a:rPr>
              <a:t>cross-correlation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cross-correlation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= </a:t>
            </a:r>
            <a:r>
              <a:rPr lang="en-US" sz="1800" b="0" dirty="0">
                <a:solidFill>
                  <a:srgbClr val="000000"/>
                </a:solidFill>
              </a:rPr>
              <a:t>generalized form of correlation (at zero lag, this is the conventional measure of functional connectivity)</a:t>
            </a:r>
          </a:p>
        </p:txBody>
      </p:sp>
    </p:spTree>
    <p:extLst>
      <p:ext uri="{BB962C8B-B14F-4D97-AF65-F5344CB8AC3E}">
        <p14:creationId xmlns:p14="http://schemas.microsoft.com/office/powerpoint/2010/main" val="30110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DCM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fMRI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using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canonical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microcircuit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34977" y="6306209"/>
            <a:ext cx="25851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91" y="1257466"/>
            <a:ext cx="7077018" cy="4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enerating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multimodal predictions from the same 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neuronal model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34977" y="6306209"/>
            <a:ext cx="25851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77" y="1522471"/>
            <a:ext cx="7341863" cy="42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Regression DCM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de-CH" sz="2000" dirty="0"/>
                  <a:t>K</a:t>
                </a:r>
                <a:r>
                  <a:rPr lang="de-CH" sz="2000" dirty="0" smtClean="0"/>
                  <a:t>ey </a:t>
                </a:r>
                <a:r>
                  <a:rPr lang="de-CH" sz="2000" dirty="0" err="1"/>
                  <a:t>idea</a:t>
                </a:r>
                <a:r>
                  <a:rPr lang="de-CH" sz="2000" dirty="0"/>
                  <a:t>: turn </a:t>
                </a:r>
                <a:r>
                  <a:rPr lang="de-CH" sz="2000" dirty="0" err="1"/>
                  <a:t>the</a:t>
                </a:r>
                <a:r>
                  <a:rPr lang="de-CH" sz="2000" dirty="0"/>
                  <a:t> </a:t>
                </a:r>
                <a:r>
                  <a:rPr lang="de-CH" sz="2000" dirty="0" err="1"/>
                  <a:t>inversion</a:t>
                </a:r>
                <a:r>
                  <a:rPr lang="de-CH" sz="2000" dirty="0"/>
                  <a:t> of a generative </a:t>
                </a:r>
                <a:r>
                  <a:rPr lang="de-CH" sz="2000" dirty="0" err="1"/>
                  <a:t>model</a:t>
                </a:r>
                <a:r>
                  <a:rPr lang="de-CH" sz="2000" dirty="0"/>
                  <a:t> </a:t>
                </a:r>
                <a:r>
                  <a:rPr lang="de-CH" sz="2000" dirty="0" err="1"/>
                  <a:t>based</a:t>
                </a:r>
                <a:r>
                  <a:rPr lang="de-CH" sz="2000" dirty="0"/>
                  <a:t> on differential </a:t>
                </a:r>
                <a:r>
                  <a:rPr lang="de-CH" sz="2000" dirty="0" err="1"/>
                  <a:t>equations</a:t>
                </a:r>
                <a:r>
                  <a:rPr lang="de-CH" sz="2000" dirty="0"/>
                  <a:t> </a:t>
                </a:r>
                <a:r>
                  <a:rPr lang="de-CH" sz="2000" dirty="0" err="1"/>
                  <a:t>into</a:t>
                </a:r>
                <a:r>
                  <a:rPr lang="de-CH" sz="2000" dirty="0"/>
                  <a:t> a </a:t>
                </a:r>
                <a:r>
                  <a:rPr lang="de-CH" sz="2000" dirty="0" err="1"/>
                  <a:t>Bayesian</a:t>
                </a:r>
                <a:r>
                  <a:rPr lang="de-CH" sz="2000" dirty="0"/>
                  <a:t> linear </a:t>
                </a:r>
                <a:r>
                  <a:rPr lang="de-CH" sz="2000" dirty="0" err="1"/>
                  <a:t>regression</a:t>
                </a:r>
                <a:r>
                  <a:rPr lang="de-CH" sz="2000" dirty="0"/>
                  <a:t> </a:t>
                </a:r>
                <a:r>
                  <a:rPr lang="de-CH" sz="2000" dirty="0" err="1"/>
                  <a:t>problem</a:t>
                </a:r>
                <a:r>
                  <a:rPr lang="de-CH" sz="2000" dirty="0" smtClean="0"/>
                  <a:t>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de-CH" sz="1800" dirty="0"/>
                  <a:t>differential </a:t>
                </a:r>
                <a:r>
                  <a:rPr lang="de-CH" sz="1800" dirty="0" err="1"/>
                  <a:t>property</a:t>
                </a:r>
                <a:r>
                  <a:rPr lang="de-CH" sz="1800" dirty="0"/>
                  <a:t> of </a:t>
                </a:r>
                <a:r>
                  <a:rPr lang="de-CH" sz="1800" dirty="0" err="1"/>
                  <a:t>the</a:t>
                </a:r>
                <a:r>
                  <a:rPr lang="de-CH" sz="1800" dirty="0"/>
                  <a:t> Fourier </a:t>
                </a:r>
                <a:r>
                  <a:rPr lang="de-CH" sz="1800" dirty="0" err="1" smtClean="0"/>
                  <a:t>transform</a:t>
                </a:r>
                <a:r>
                  <a:rPr lang="de-CH" sz="1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de-CH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acc>
                    <m:r>
                      <a:rPr lang="de-CH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acc>
                      <m:accPr>
                        <m:chr m:val="̂"/>
                        <m:ctrlP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CH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de-CH" sz="1800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 smtClean="0"/>
                  <a:t>differential </a:t>
                </a:r>
                <a:r>
                  <a:rPr lang="en-US" sz="1800" dirty="0"/>
                  <a:t>equation in time domain = algebraic equation in frequency </a:t>
                </a:r>
                <a:r>
                  <a:rPr lang="en-US" sz="1800" dirty="0" smtClean="0"/>
                  <a:t>domain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Several simplifications and/or changes compared to classical DCM: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 smtClean="0"/>
                  <a:t>linear state equation, linear </a:t>
                </a:r>
                <a:r>
                  <a:rPr lang="en-US" sz="1800" dirty="0"/>
                  <a:t>forward </a:t>
                </a:r>
                <a:r>
                  <a:rPr lang="en-US" sz="1800" dirty="0" smtClean="0"/>
                  <a:t>model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 smtClean="0"/>
                  <a:t>noise </a:t>
                </a:r>
                <a:r>
                  <a:rPr lang="en-US" sz="1800" dirty="0"/>
                  <a:t>is </a:t>
                </a:r>
                <a:r>
                  <a:rPr lang="en-US" sz="1800" dirty="0" smtClean="0"/>
                  <a:t>assumed to be independent </a:t>
                </a:r>
                <a:r>
                  <a:rPr lang="en-US" sz="1800" dirty="0"/>
                  <a:t>across regions, with region-specific noise precision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(effectively a mean </a:t>
                </a:r>
                <a:r>
                  <a:rPr lang="en-US" sz="1800" dirty="0"/>
                  <a:t>field </a:t>
                </a:r>
                <a:r>
                  <a:rPr lang="en-US" sz="1800" dirty="0" smtClean="0"/>
                  <a:t>approximation)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 smtClean="0"/>
                  <a:t>Gamma priors on noise precision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 Analytic update equations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 </a:t>
                </a:r>
                <a:r>
                  <a:rPr lang="en-US" sz="2000" dirty="0" smtClean="0"/>
                  <a:t>extremely fast model inversion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Can deal with very large networks</a:t>
                </a:r>
                <a:endParaRPr lang="de-CH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2" t="-674" b="-175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187468" y="6271040"/>
            <a:ext cx="32633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Frässle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Regression DCM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917" y="4800560"/>
            <a:ext cx="2210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66 </a:t>
            </a:r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areas</a:t>
            </a:r>
            <a:endParaRPr lang="de-CH" sz="1800" b="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300 </a:t>
            </a:r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parameters</a:t>
            </a:r>
            <a:endParaRPr lang="de-CH" sz="1800" b="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CH" sz="1800" b="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</a:t>
            </a:r>
            <a:r>
              <a:rPr lang="de-CH" sz="1800" b="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time: 1-3 s</a:t>
            </a:r>
            <a:endParaRPr lang="de-CH" sz="1800" b="0" kern="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97082" y="1918176"/>
            <a:ext cx="7292835" cy="2882384"/>
            <a:chOff x="1801299" y="2131307"/>
            <a:chExt cx="7292835" cy="2882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49848"/>
            <a:stretch/>
          </p:blipFill>
          <p:spPr>
            <a:xfrm>
              <a:off x="1894134" y="2188501"/>
              <a:ext cx="7200000" cy="28251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801299" y="2131307"/>
              <a:ext cx="413370" cy="4331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CH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187468" y="6271040"/>
            <a:ext cx="32633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Frässle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recap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of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some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897" y="5328884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0" dirty="0" err="1" smtClean="0"/>
              <a:t>With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many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thanks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for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slides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to</a:t>
            </a:r>
            <a:r>
              <a:rPr lang="de-CH" sz="1800" b="0" dirty="0" smtClean="0"/>
              <a:t> Peter Zeidman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3176177"/>
            <a:ext cx="9001125" cy="5651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models &amp; model selection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defRPr/>
            </a:pPr>
            <a:r>
              <a:rPr lang="de-CH" sz="2400" dirty="0" smtClean="0"/>
              <a:t>any DCM = a particular generative model of how the data (may) have been caused</a:t>
            </a:r>
          </a:p>
          <a:p>
            <a:pPr lvl="0">
              <a:spcBef>
                <a:spcPts val="2400"/>
              </a:spcBef>
              <a:defRPr/>
            </a:pPr>
            <a:r>
              <a:rPr lang="de-CH" sz="2400" dirty="0" smtClean="0"/>
              <a:t>generative </a:t>
            </a:r>
            <a:r>
              <a:rPr lang="de-CH" sz="2400" dirty="0" err="1" smtClean="0"/>
              <a:t>modelling</a:t>
            </a:r>
            <a:r>
              <a:rPr lang="de-CH" sz="2400" dirty="0" smtClean="0"/>
              <a:t>:  </a:t>
            </a:r>
            <a:r>
              <a:rPr lang="de-CH" sz="2400" dirty="0" err="1" smtClean="0"/>
              <a:t>comparing</a:t>
            </a:r>
            <a:r>
              <a:rPr lang="de-CH" sz="2400" dirty="0" smtClean="0"/>
              <a:t> competing hypotheses about the mechanisms </a:t>
            </a:r>
            <a:r>
              <a:rPr lang="de-CH" sz="2400" dirty="0" err="1" smtClean="0"/>
              <a:t>underlying</a:t>
            </a:r>
            <a:r>
              <a:rPr lang="de-CH" sz="2400" dirty="0" smtClean="0"/>
              <a:t> </a:t>
            </a:r>
            <a:r>
              <a:rPr lang="de-CH" sz="2400" dirty="0" err="1" smtClean="0"/>
              <a:t>observed</a:t>
            </a:r>
            <a:r>
              <a:rPr lang="de-CH" sz="2400" dirty="0" smtClean="0"/>
              <a:t> </a:t>
            </a:r>
            <a:r>
              <a:rPr lang="de-CH" sz="2400" dirty="0" err="1" smtClean="0"/>
              <a:t>data</a:t>
            </a:r>
            <a:endParaRPr lang="de-CH" sz="2400" dirty="0" smtClean="0"/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smtClean="0"/>
              <a:t>a priori </a:t>
            </a:r>
            <a:r>
              <a:rPr lang="de-CH" sz="2400" dirty="0" err="1" smtClean="0"/>
              <a:t>definition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hypothesis</a:t>
            </a:r>
            <a:r>
              <a:rPr lang="de-CH" sz="2400" dirty="0" smtClean="0"/>
              <a:t> </a:t>
            </a:r>
            <a:r>
              <a:rPr lang="de-CH" sz="2400" dirty="0" err="1" smtClean="0"/>
              <a:t>set</a:t>
            </a:r>
            <a:r>
              <a:rPr lang="de-CH" sz="2400" dirty="0" smtClean="0"/>
              <a:t> (</a:t>
            </a:r>
            <a:r>
              <a:rPr lang="de-CH" sz="2400" dirty="0" err="1" smtClean="0"/>
              <a:t>model</a:t>
            </a:r>
            <a:r>
              <a:rPr lang="de-CH" sz="2400" dirty="0" smtClean="0"/>
              <a:t> </a:t>
            </a:r>
            <a:r>
              <a:rPr lang="de-CH" sz="2400" dirty="0" err="1" smtClean="0"/>
              <a:t>space</a:t>
            </a:r>
            <a:r>
              <a:rPr lang="de-CH" sz="2400" dirty="0" smtClean="0"/>
              <a:t>)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dirty="0" err="1" smtClean="0"/>
              <a:t>crucial</a:t>
            </a:r>
            <a:endParaRPr lang="de-CH" sz="2400" dirty="0" smtClean="0"/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err="1" smtClean="0"/>
              <a:t>determine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most</a:t>
            </a:r>
            <a:r>
              <a:rPr lang="de-CH" sz="2400" dirty="0" smtClean="0"/>
              <a:t> plausible </a:t>
            </a:r>
            <a:r>
              <a:rPr lang="de-CH" sz="2400" dirty="0" err="1" smtClean="0"/>
              <a:t>hypothesis</a:t>
            </a:r>
            <a:r>
              <a:rPr lang="de-CH" sz="2400" dirty="0" smtClean="0"/>
              <a:t> (</a:t>
            </a:r>
            <a:r>
              <a:rPr lang="de-CH" sz="2400" dirty="0" err="1" smtClean="0"/>
              <a:t>model</a:t>
            </a:r>
            <a:r>
              <a:rPr lang="de-CH" sz="2400" dirty="0" smtClean="0"/>
              <a:t>), </a:t>
            </a:r>
            <a:r>
              <a:rPr lang="de-CH" sz="2400" dirty="0" err="1" smtClean="0"/>
              <a:t>given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data</a:t>
            </a:r>
            <a:endParaRPr lang="de-CH" sz="2400" dirty="0" smtClean="0"/>
          </a:p>
          <a:p>
            <a:pPr lvl="0">
              <a:spcBef>
                <a:spcPts val="2400"/>
              </a:spcBef>
              <a:defRPr/>
            </a:pPr>
            <a:r>
              <a:rPr lang="de-CH" sz="2400" dirty="0" smtClean="0"/>
              <a:t>model selection </a:t>
            </a:r>
            <a:r>
              <a:rPr lang="de-CH" sz="2400" dirty="0" smtClean="0">
                <a:sym typeface="Symbol"/>
              </a:rPr>
              <a:t> model validation!</a:t>
            </a:r>
          </a:p>
          <a:p>
            <a:pPr marL="800100" lvl="1" indent="-342900">
              <a:spcBef>
                <a:spcPts val="1200"/>
              </a:spcBef>
              <a:buFont typeface="Symbol" pitchFamily="18" charset="2"/>
              <a:buChar char=""/>
              <a:defRPr/>
            </a:pPr>
            <a:r>
              <a:rPr lang="de-CH" sz="2400" dirty="0" smtClean="0">
                <a:sym typeface="Symbol"/>
              </a:rPr>
              <a:t>model validation requires external criteria (external to the measured data)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75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30643"/>
              </p:ext>
            </p:extLst>
          </p:nvPr>
        </p:nvGraphicFramePr>
        <p:xfrm>
          <a:off x="449263" y="1959486"/>
          <a:ext cx="4398617" cy="65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3" imgW="2108160" imgH="279360" progId="Equation.DSMT4">
                  <p:embed/>
                </p:oleObj>
              </mc:Choice>
              <mc:Fallback>
                <p:oleObj name="Equation" r:id="rId3" imgW="21081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959486"/>
                        <a:ext cx="4398617" cy="654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9888" y="1360089"/>
            <a:ext cx="383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Arial Unicode MS" pitchFamily="34" charset="-128"/>
              </a:rPr>
              <a:t>Model evidence:</a:t>
            </a:r>
            <a:endParaRPr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402462" y="4953397"/>
            <a:ext cx="4148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Various </a:t>
            </a: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approximations to log evidence:</a:t>
            </a:r>
            <a:endParaRPr lang="en-GB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176213" indent="-176213" eaLnBrk="0" hangingPunct="0">
              <a:spcBef>
                <a:spcPct val="20000"/>
              </a:spcBef>
              <a:buFontTx/>
              <a:buChar char="-"/>
            </a:pPr>
            <a:r>
              <a:rPr lang="en-GB" sz="2000" b="0" dirty="0">
                <a:solidFill>
                  <a:srgbClr val="000000"/>
                </a:solidFill>
                <a:latin typeface="Arial Unicode MS" pitchFamily="34" charset="-128"/>
              </a:rPr>
              <a:t>negative free energy, AIC, BIC</a:t>
            </a:r>
            <a:endParaRPr lang="en-US" sz="20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01442" y="301625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latin typeface="Arial Unicode MS" pitchFamily="34" charset="-128"/>
              </a:rPr>
              <a:t>Bayesian model selection (BMS)</a:t>
            </a:r>
            <a:endParaRPr lang="en-US" sz="2800">
              <a:latin typeface="Arial Unicode MS" pitchFamily="34" charset="-128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00063" y="3336595"/>
            <a:ext cx="784225" cy="271462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9213" y="3187370"/>
            <a:ext cx="381549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/>
              <a:t>“If I randomly sampled from my prior and plugged the resulting value into the likelihood function, how close would the predicted data be – on average – to my observed data</a:t>
            </a:r>
            <a:r>
              <a:rPr lang="en-US" sz="2000" b="0" dirty="0" smtClean="0"/>
              <a:t>?”</a:t>
            </a:r>
            <a:endParaRPr lang="en-US" sz="2000" b="0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3713" y="5409658"/>
            <a:ext cx="785812" cy="271462"/>
          </a:xfrm>
          <a:prstGeom prst="rightArrow">
            <a:avLst>
              <a:gd name="adj1" fmla="val 50000"/>
              <a:gd name="adj2" fmla="val 72369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12863" y="5308058"/>
            <a:ext cx="39713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/>
              <a:t>accounts for both accuracy and complexity of the model</a:t>
            </a:r>
            <a:endParaRPr lang="en-US" sz="2000" b="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113" y="1509314"/>
            <a:ext cx="3925887" cy="253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515100" y="3882627"/>
            <a:ext cx="20113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possible datasets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732713" y="2955527"/>
            <a:ext cx="28575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en-US" sz="16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10800000">
            <a:off x="5351463" y="2347514"/>
            <a:ext cx="428625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latin typeface="Trebuchet MS" pitchFamily="34" charset="0"/>
              </a:rPr>
              <a:t>p(y|m)</a:t>
            </a:r>
            <a:endParaRPr lang="en-US" sz="1600" b="0">
              <a:latin typeface="Trebuchet MS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896225" y="1437877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dirty="0" err="1">
                <a:latin typeface="Arial Unicode MS" pitchFamily="34" charset="-128"/>
              </a:rPr>
              <a:t>Gharamani</a:t>
            </a:r>
            <a:r>
              <a:rPr lang="en-GB" dirty="0">
                <a:latin typeface="Arial Unicode MS" pitchFamily="34" charset="-128"/>
              </a:rPr>
              <a:t>, 2004</a:t>
            </a:r>
            <a:endParaRPr lang="de-DE" dirty="0">
              <a:latin typeface="Arial Unicode MS" pitchFamily="34" charset="-128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971456" y="6039249"/>
            <a:ext cx="5010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McKay 1992,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Neural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Comput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2004a, </a:t>
            </a:r>
            <a:r>
              <a:rPr lang="en-GB" b="0" i="1" dirty="0" err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en-GB" b="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4363" y="405098"/>
            <a:ext cx="23631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factors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6275" name="Object 3"/>
          <p:cNvGraphicFramePr>
            <a:graphicFrameLocks noChangeAspect="1"/>
          </p:cNvGraphicFramePr>
          <p:nvPr/>
        </p:nvGraphicFramePr>
        <p:xfrm>
          <a:off x="2401888" y="3776663"/>
          <a:ext cx="2892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1" name="Equation" r:id="rId3" imgW="965160" imgH="431640" progId="Equation.3">
                  <p:embed/>
                </p:oleObj>
              </mc:Choice>
              <mc:Fallback>
                <p:oleObj name="Equation" r:id="rId3" imgW="96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3776663"/>
                        <a:ext cx="28924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276" name="Text Box 4"/>
          <p:cNvSpPr txBox="1">
            <a:spLocks noChangeArrowheads="1"/>
          </p:cNvSpPr>
          <p:nvPr/>
        </p:nvSpPr>
        <p:spPr bwMode="auto">
          <a:xfrm>
            <a:off x="6296025" y="3500438"/>
            <a:ext cx="24590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 value, [0;</a:t>
            </a:r>
            <a:r>
              <a:rPr lang="en-GB" sz="20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[</a:t>
            </a:r>
          </a:p>
        </p:txBody>
      </p:sp>
      <p:sp>
        <p:nvSpPr>
          <p:cNvPr id="1846277" name="Text Box 5"/>
          <p:cNvSpPr txBox="1">
            <a:spLocks noChangeArrowheads="1"/>
          </p:cNvSpPr>
          <p:nvPr/>
        </p:nvSpPr>
        <p:spPr bwMode="auto">
          <a:xfrm>
            <a:off x="593725" y="2163763"/>
            <a:ext cx="9086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But: the log evidence is just some number – not very intuitive!</a:t>
            </a:r>
          </a:p>
        </p:txBody>
      </p:sp>
      <p:sp>
        <p:nvSpPr>
          <p:cNvPr id="1846278" name="Rectangle 6"/>
          <p:cNvSpPr>
            <a:spLocks noChangeArrowheads="1"/>
          </p:cNvSpPr>
          <p:nvPr/>
        </p:nvSpPr>
        <p:spPr bwMode="auto">
          <a:xfrm>
            <a:off x="593725" y="2822575"/>
            <a:ext cx="930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A more intuitive interpretation of model comparisons is made possible by </a:t>
            </a:r>
            <a:r>
              <a:rPr lang="en-US" sz="2400" b="0">
                <a:solidFill>
                  <a:srgbClr val="000000"/>
                </a:solidFill>
                <a:cs typeface="Arial" charset="0"/>
              </a:rPr>
              <a:t>Bayes factors:</a:t>
            </a:r>
          </a:p>
        </p:txBody>
      </p:sp>
      <p:sp>
        <p:nvSpPr>
          <p:cNvPr id="1846279" name="Text Box 7"/>
          <p:cNvSpPr txBox="1">
            <a:spLocks noChangeArrowheads="1"/>
          </p:cNvSpPr>
          <p:nvPr/>
        </p:nvSpPr>
        <p:spPr bwMode="auto">
          <a:xfrm>
            <a:off x="593725" y="1147763"/>
            <a:ext cx="90868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 dirty="0">
                <a:solidFill>
                  <a:srgbClr val="000000"/>
                </a:solidFill>
              </a:rPr>
              <a:t>To compare two models, we </a:t>
            </a:r>
            <a:r>
              <a:rPr lang="en-GB" sz="2400" b="0" dirty="0" smtClean="0">
                <a:solidFill>
                  <a:srgbClr val="000000"/>
                </a:solidFill>
              </a:rPr>
              <a:t>could just </a:t>
            </a:r>
            <a:r>
              <a:rPr lang="en-GB" sz="2400" b="0" dirty="0">
                <a:solidFill>
                  <a:srgbClr val="000000"/>
                </a:solidFill>
              </a:rPr>
              <a:t>compare their log evidences.</a:t>
            </a:r>
            <a:endParaRPr lang="en-US" sz="2400" b="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846280" name="Group 8"/>
          <p:cNvGraphicFramePr>
            <a:graphicFrameLocks noGrp="1"/>
          </p:cNvGraphicFramePr>
          <p:nvPr/>
        </p:nvGraphicFramePr>
        <p:xfrm>
          <a:off x="5886450" y="4867275"/>
          <a:ext cx="3663950" cy="1609972"/>
        </p:xfrm>
        <a:graphic>
          <a:graphicData uri="http://schemas.openxmlformats.org/drawingml/2006/table">
            <a:tbl>
              <a:tblPr/>
              <a:tblGrid>
                <a:gridCol w="1220788"/>
                <a:gridCol w="1222375"/>
                <a:gridCol w="12207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p(m</a:t>
                      </a:r>
                      <a:r>
                        <a:rPr kumimoji="0" lang="en-GB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|y)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Evidence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to 3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50-75%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to 20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75-95%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to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95-99%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150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99%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strong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846306" name="Rectangle 34"/>
          <p:cNvSpPr>
            <a:spLocks noChangeArrowheads="1"/>
          </p:cNvSpPr>
          <p:nvPr/>
        </p:nvSpPr>
        <p:spPr bwMode="auto">
          <a:xfrm>
            <a:off x="593725" y="5765800"/>
            <a:ext cx="930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000000"/>
                </a:solidFill>
              </a:rPr>
              <a:t>Kass &amp; Raftery classification:</a:t>
            </a:r>
            <a:endParaRPr lang="en-US" sz="2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619125" y="6421438"/>
            <a:ext cx="31003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000000"/>
                </a:solidFill>
                <a:latin typeface="Times New Roman" pitchFamily="18" charset="0"/>
              </a:rPr>
              <a:t>Kass &amp; Raftery 1995, </a:t>
            </a:r>
            <a:r>
              <a:rPr lang="en-GB" b="0" i="1">
                <a:solidFill>
                  <a:srgbClr val="000000"/>
                </a:solidFill>
                <a:latin typeface="Times New Roman" pitchFamily="18" charset="0"/>
              </a:rPr>
              <a:t>J. Am. Stat. Assoc.</a:t>
            </a:r>
            <a:endParaRPr lang="en-US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CH" sz="2800" b="1" dirty="0" smtClean="0">
                <a:latin typeface="Arial Unicode MS" pitchFamily="34" charset="-128"/>
              </a:rPr>
              <a:t>Fixed effects BMS at group level</a:t>
            </a:r>
            <a:endParaRPr lang="en-US" sz="2800" b="1" dirty="0" smtClean="0">
              <a:latin typeface="Arial Unicode MS" pitchFamily="34" charset="-128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CH" sz="2400" b="1" smtClean="0"/>
              <a:t>Group Bayes factor (GBF)</a:t>
            </a:r>
            <a:r>
              <a:rPr lang="de-CH" sz="2400" smtClean="0"/>
              <a:t> for 1...</a:t>
            </a:r>
            <a:r>
              <a:rPr lang="de-CH" sz="2400" i="1" smtClean="0"/>
              <a:t>K</a:t>
            </a:r>
            <a:r>
              <a:rPr lang="de-CH" sz="2400" smtClean="0"/>
              <a:t> subjects:</a:t>
            </a:r>
          </a:p>
          <a:p>
            <a:pPr eaLnBrk="1" hangingPunct="1">
              <a:spcBef>
                <a:spcPct val="400000"/>
              </a:spcBef>
              <a:buFontTx/>
              <a:buNone/>
            </a:pPr>
            <a:r>
              <a:rPr lang="de-CH" sz="2400" b="1" smtClean="0"/>
              <a:t>Average Bayes factor (ABF):</a:t>
            </a:r>
          </a:p>
          <a:p>
            <a:pPr eaLnBrk="1" hangingPunct="1">
              <a:spcBef>
                <a:spcPct val="350000"/>
              </a:spcBef>
              <a:buFontTx/>
              <a:buNone/>
            </a:pPr>
            <a:r>
              <a:rPr lang="de-CH" sz="2400" b="1" smtClean="0"/>
              <a:t>Problems: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blind with regard to group heterogeneity</a:t>
            </a:r>
          </a:p>
          <a:p>
            <a:pPr eaLnBrk="1" hangingPunct="1">
              <a:buFontTx/>
              <a:buChar char="-"/>
            </a:pPr>
            <a:r>
              <a:rPr lang="de-CH" sz="2400" smtClean="0"/>
              <a:t>sensitive to outliers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14488" y="2276475"/>
          <a:ext cx="27892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4" name="Equation" r:id="rId3" imgW="1104840" imgH="342720" progId="Equation.3">
                  <p:embed/>
                </p:oleObj>
              </mc:Choice>
              <mc:Fallback>
                <p:oleObj name="Equation" r:id="rId3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276475"/>
                        <a:ext cx="27892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1417638" y="3970338"/>
          <a:ext cx="30781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5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970338"/>
                        <a:ext cx="30781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7496175" y="6370736"/>
            <a:ext cx="258891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al. 2007,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4850" y="4938713"/>
            <a:ext cx="2149475" cy="935037"/>
            <a:chOff x="431" y="2750"/>
            <a:chExt cx="1406" cy="589"/>
          </a:xfrm>
        </p:grpSpPr>
        <p:sp>
          <p:nvSpPr>
            <p:cNvPr id="2386947" name="Oval 3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48" name="Object 4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2" name="Equation" r:id="rId4" imgW="901309" imgH="215806" progId="Equation.3">
                    <p:embed/>
                  </p:oleObj>
                </mc:Choice>
                <mc:Fallback>
                  <p:oleObj name="Equation" r:id="rId4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52513" y="5154613"/>
            <a:ext cx="2149475" cy="935037"/>
            <a:chOff x="431" y="2750"/>
            <a:chExt cx="1406" cy="589"/>
          </a:xfrm>
        </p:grpSpPr>
        <p:sp>
          <p:nvSpPr>
            <p:cNvPr id="2386950" name="Oval 6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1" name="Object 7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3" name="Equation" r:id="rId6" imgW="901309" imgH="215806" progId="Equation.3">
                    <p:embed/>
                  </p:oleObj>
                </mc:Choice>
                <mc:Fallback>
                  <p:oleObj name="Equation" r:id="rId6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98588" y="5372100"/>
            <a:ext cx="2147887" cy="935038"/>
            <a:chOff x="431" y="2750"/>
            <a:chExt cx="1406" cy="589"/>
          </a:xfrm>
        </p:grpSpPr>
        <p:sp>
          <p:nvSpPr>
            <p:cNvPr id="2386953" name="Oval 9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4" name="Object 10"/>
            <p:cNvGraphicFramePr>
              <a:graphicFrameLocks noChangeAspect="1"/>
            </p:cNvGraphicFramePr>
            <p:nvPr/>
          </p:nvGraphicFramePr>
          <p:xfrm>
            <a:off x="533" y="2886"/>
            <a:ext cx="120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4" name="Equation" r:id="rId7" imgW="952087" imgH="215806" progId="Equation.3">
                    <p:embed/>
                  </p:oleObj>
                </mc:Choice>
                <mc:Fallback>
                  <p:oleObj name="Equation" r:id="rId7" imgW="952087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" y="2886"/>
                          <a:ext cx="1200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12925" y="5586413"/>
            <a:ext cx="2149475" cy="935037"/>
            <a:chOff x="431" y="2750"/>
            <a:chExt cx="1406" cy="589"/>
          </a:xfrm>
        </p:grpSpPr>
        <p:sp>
          <p:nvSpPr>
            <p:cNvPr id="2386956" name="Oval 12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57" name="Object 13"/>
            <p:cNvGraphicFramePr>
              <a:graphicFrameLocks noChangeAspect="1"/>
            </p:cNvGraphicFramePr>
            <p:nvPr/>
          </p:nvGraphicFramePr>
          <p:xfrm>
            <a:off x="565" y="2886"/>
            <a:ext cx="11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5" name="Equation" r:id="rId9" imgW="901309" imgH="215806" progId="Equation.3">
                    <p:embed/>
                  </p:oleObj>
                </mc:Choice>
                <mc:Fallback>
                  <p:oleObj name="Equation" r:id="rId9" imgW="90130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2886"/>
                          <a:ext cx="113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73113" y="3643313"/>
            <a:ext cx="2149475" cy="935037"/>
            <a:chOff x="431" y="2750"/>
            <a:chExt cx="1406" cy="589"/>
          </a:xfrm>
        </p:grpSpPr>
        <p:sp>
          <p:nvSpPr>
            <p:cNvPr id="2386959" name="Oval 1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0" name="Object 1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6" name="Equation" r:id="rId11" imgW="939800" imgH="228600" progId="Equation.3">
                    <p:embed/>
                  </p:oleObj>
                </mc:Choice>
                <mc:Fallback>
                  <p:oleObj name="Equation" r:id="rId11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258888" y="2346325"/>
            <a:ext cx="2149475" cy="935038"/>
            <a:chOff x="3379" y="1117"/>
            <a:chExt cx="1406" cy="589"/>
          </a:xfrm>
        </p:grpSpPr>
        <p:sp>
          <p:nvSpPr>
            <p:cNvPr id="2386962" name="Oval 18"/>
            <p:cNvSpPr>
              <a:spLocks noChangeArrowheads="1"/>
            </p:cNvSpPr>
            <p:nvPr/>
          </p:nvSpPr>
          <p:spPr bwMode="auto">
            <a:xfrm>
              <a:off x="3379" y="1117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3" name="Object 19"/>
            <p:cNvGraphicFramePr>
              <a:graphicFrameLocks noChangeAspect="1"/>
            </p:cNvGraphicFramePr>
            <p:nvPr/>
          </p:nvGraphicFramePr>
          <p:xfrm>
            <a:off x="3588" y="1279"/>
            <a:ext cx="104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7" name="Equation" r:id="rId13" imgW="825500" imgH="203200" progId="Equation.3">
                    <p:embed/>
                  </p:oleObj>
                </mc:Choice>
                <mc:Fallback>
                  <p:oleObj name="Equation" r:id="rId13" imgW="825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8" y="1279"/>
                          <a:ext cx="104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52625" y="1135063"/>
            <a:ext cx="831850" cy="720725"/>
            <a:chOff x="839" y="300"/>
            <a:chExt cx="544" cy="454"/>
          </a:xfrm>
        </p:grpSpPr>
        <p:sp>
          <p:nvSpPr>
            <p:cNvPr id="2386965" name="Oval 21"/>
            <p:cNvSpPr>
              <a:spLocks noChangeArrowheads="1"/>
            </p:cNvSpPr>
            <p:nvPr/>
          </p:nvSpPr>
          <p:spPr bwMode="auto">
            <a:xfrm>
              <a:off x="839" y="300"/>
              <a:ext cx="54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66" name="Object 22"/>
            <p:cNvGraphicFramePr>
              <a:graphicFrameLocks noChangeAspect="1"/>
            </p:cNvGraphicFramePr>
            <p:nvPr/>
          </p:nvGraphicFramePr>
          <p:xfrm>
            <a:off x="1020" y="436"/>
            <a:ext cx="1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8" name="Equation" r:id="rId15" imgW="152334" imgH="139639" progId="Equation.3">
                    <p:embed/>
                  </p:oleObj>
                </mc:Choice>
                <mc:Fallback>
                  <p:oleObj name="Equation" r:id="rId15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436"/>
                          <a:ext cx="192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2368550" y="1855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119188" y="3859213"/>
            <a:ext cx="2151062" cy="935037"/>
            <a:chOff x="431" y="2750"/>
            <a:chExt cx="1406" cy="589"/>
          </a:xfrm>
        </p:grpSpPr>
        <p:sp>
          <p:nvSpPr>
            <p:cNvPr id="2386969" name="Oval 25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0" name="Object 26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89" name="Equation" r:id="rId17" imgW="939800" imgH="228600" progId="Equation.3">
                    <p:embed/>
                  </p:oleObj>
                </mc:Choice>
                <mc:Fallback>
                  <p:oleObj name="Equation" r:id="rId17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468438" y="4075113"/>
            <a:ext cx="2147887" cy="935037"/>
            <a:chOff x="431" y="2750"/>
            <a:chExt cx="1406" cy="589"/>
          </a:xfrm>
        </p:grpSpPr>
        <p:sp>
          <p:nvSpPr>
            <p:cNvPr id="2386972" name="Oval 28"/>
            <p:cNvSpPr>
              <a:spLocks noChangeArrowheads="1"/>
            </p:cNvSpPr>
            <p:nvPr/>
          </p:nvSpPr>
          <p:spPr bwMode="auto">
            <a:xfrm>
              <a:off x="431" y="2750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73" name="Object 29"/>
            <p:cNvGraphicFramePr>
              <a:graphicFrameLocks noChangeAspect="1"/>
            </p:cNvGraphicFramePr>
            <p:nvPr/>
          </p:nvGraphicFramePr>
          <p:xfrm>
            <a:off x="541" y="2878"/>
            <a:ext cx="11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90" name="Equation" r:id="rId18" imgW="939800" imgH="228600" progId="Equation.3">
                    <p:embed/>
                  </p:oleObj>
                </mc:Choice>
                <mc:Fallback>
                  <p:oleObj name="Equation" r:id="rId18" imgW="93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" y="2878"/>
                          <a:ext cx="11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74" name="Line 30"/>
          <p:cNvSpPr>
            <a:spLocks noChangeShapeType="1"/>
          </p:cNvSpPr>
          <p:nvPr/>
        </p:nvSpPr>
        <p:spPr bwMode="auto">
          <a:xfrm>
            <a:off x="2368550" y="3209925"/>
            <a:ext cx="485775" cy="1079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 flipH="1">
            <a:off x="1884363" y="3209925"/>
            <a:ext cx="48418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2368550" y="3209925"/>
            <a:ext cx="139700" cy="863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 flipH="1">
            <a:off x="2160588" y="3209925"/>
            <a:ext cx="207962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852738" y="50815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508250" y="4867275"/>
            <a:ext cx="0" cy="5032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60588" y="4649788"/>
            <a:ext cx="0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811338" y="4291013"/>
            <a:ext cx="2154237" cy="935037"/>
            <a:chOff x="3741" y="2342"/>
            <a:chExt cx="1409" cy="589"/>
          </a:xfrm>
        </p:grpSpPr>
        <p:sp>
          <p:nvSpPr>
            <p:cNvPr id="2386982" name="Oval 38"/>
            <p:cNvSpPr>
              <a:spLocks noChangeArrowheads="1"/>
            </p:cNvSpPr>
            <p:nvPr/>
          </p:nvSpPr>
          <p:spPr bwMode="auto">
            <a:xfrm>
              <a:off x="3741" y="2342"/>
              <a:ext cx="1406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386983" name="Object 39"/>
            <p:cNvGraphicFramePr>
              <a:graphicFrameLocks noChangeAspect="1"/>
            </p:cNvGraphicFramePr>
            <p:nvPr/>
          </p:nvGraphicFramePr>
          <p:xfrm>
            <a:off x="3790" y="2496"/>
            <a:ext cx="13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91" name="Equation" r:id="rId19" imgW="1079032" imgH="215806" progId="Equation.3">
                    <p:embed/>
                  </p:oleObj>
                </mc:Choice>
                <mc:Fallback>
                  <p:oleObj name="Equation" r:id="rId19" imgW="107903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2496"/>
                          <a:ext cx="1360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984" name="Rectangle 40"/>
          <p:cNvSpPr>
            <a:spLocks noChangeArrowheads="1"/>
          </p:cNvSpPr>
          <p:nvPr/>
        </p:nvSpPr>
        <p:spPr bwMode="auto">
          <a:xfrm>
            <a:off x="711200" y="69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Random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effects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BMS </a:t>
            </a:r>
            <a:r>
              <a:rPr lang="de-CH" sz="2800" dirty="0" err="1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CH" sz="28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heterogeneous</a:t>
            </a:r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CH" sz="2800" dirty="0" err="1" smtClean="0">
                <a:solidFill>
                  <a:srgbClr val="000000"/>
                </a:solidFill>
                <a:latin typeface="Arial Unicode MS" pitchFamily="34" charset="-128"/>
              </a:rPr>
              <a:t>groups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386994" name="Rectangle 50"/>
          <p:cNvSpPr>
            <a:spLocks noChangeArrowheads="1"/>
          </p:cNvSpPr>
          <p:nvPr/>
        </p:nvSpPr>
        <p:spPr bwMode="auto">
          <a:xfrm>
            <a:off x="6505580" y="6235700"/>
            <a:ext cx="2850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Stephan et 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2009a,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Penny et al. 2010, 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PLoS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 Comp. Biol.</a:t>
            </a:r>
            <a:endParaRPr lang="de-DE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273550" y="1289050"/>
            <a:ext cx="4613275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 err="1">
                <a:solidFill>
                  <a:srgbClr val="000000"/>
                </a:solidFill>
              </a:rPr>
              <a:t>Dirichlet</a:t>
            </a:r>
            <a:r>
              <a:rPr lang="en-GB" sz="1800" b="0" dirty="0">
                <a:solidFill>
                  <a:srgbClr val="000000"/>
                </a:solidFill>
              </a:rPr>
              <a:t> parameters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endParaRPr lang="en-GB" sz="1800" b="0" i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GB" sz="1800" b="0" dirty="0">
                <a:solidFill>
                  <a:srgbClr val="000000"/>
                </a:solidFill>
              </a:rPr>
              <a:t>= “occurrences” of models in the population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4270375" y="2609850"/>
            <a:ext cx="4572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 err="1">
                <a:solidFill>
                  <a:srgbClr val="000000"/>
                </a:solidFill>
              </a:rPr>
              <a:t>Dirichlet</a:t>
            </a:r>
            <a:r>
              <a:rPr lang="en-GB" sz="1800" b="0" dirty="0">
                <a:solidFill>
                  <a:srgbClr val="000000"/>
                </a:solidFill>
              </a:rPr>
              <a:t> distribution of model probabilities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4276725" y="3924300"/>
            <a:ext cx="45783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>
                <a:solidFill>
                  <a:srgbClr val="000000"/>
                </a:solidFill>
              </a:rPr>
              <a:t>Multinomial distribution of model labels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4284663" y="5392738"/>
            <a:ext cx="2082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0" dirty="0">
                <a:solidFill>
                  <a:srgbClr val="000000"/>
                </a:solidFill>
              </a:rPr>
              <a:t>Measured data </a:t>
            </a: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1800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7329488" y="4606925"/>
            <a:ext cx="2016125" cy="1200329"/>
          </a:xfrm>
          <a:prstGeom prst="rect">
            <a:avLst/>
          </a:prstGeom>
          <a:solidFill>
            <a:srgbClr val="3366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Model inversion </a:t>
            </a:r>
            <a:r>
              <a:rPr lang="en-GB" sz="1800" dirty="0">
                <a:solidFill>
                  <a:srgbClr val="FFFFFF"/>
                </a:solidFill>
              </a:rPr>
              <a:t>by </a:t>
            </a:r>
            <a:r>
              <a:rPr lang="en-GB" sz="1800" dirty="0" err="1">
                <a:solidFill>
                  <a:srgbClr val="FFFFFF"/>
                </a:solidFill>
              </a:rPr>
              <a:t>Variational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err="1">
                <a:solidFill>
                  <a:srgbClr val="FFFFFF"/>
                </a:solidFill>
              </a:rPr>
              <a:t>Bayes</a:t>
            </a:r>
            <a:r>
              <a:rPr lang="en-GB" sz="1800" dirty="0">
                <a:solidFill>
                  <a:srgbClr val="FFFFFF"/>
                </a:solidFill>
              </a:rPr>
              <a:t> (VB</a:t>
            </a:r>
            <a:r>
              <a:rPr lang="en-GB" sz="1800" dirty="0" smtClean="0">
                <a:solidFill>
                  <a:srgbClr val="FFFFFF"/>
                </a:solidFill>
              </a:rPr>
              <a:t>) or MCMC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6" name="AutoShape 46"/>
          <p:cNvCxnSpPr>
            <a:cxnSpLocks noChangeShapeType="1"/>
            <a:stCxn id="54" idx="0"/>
            <a:endCxn id="55" idx="1"/>
          </p:cNvCxnSpPr>
          <p:nvPr/>
        </p:nvCxnSpPr>
        <p:spPr bwMode="auto">
          <a:xfrm rot="5400000" flipH="1" flipV="1">
            <a:off x="6234951" y="4298202"/>
            <a:ext cx="185648" cy="20034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47"/>
          <p:cNvCxnSpPr>
            <a:cxnSpLocks noChangeShapeType="1"/>
            <a:stCxn id="55" idx="3"/>
            <a:endCxn id="51" idx="3"/>
          </p:cNvCxnSpPr>
          <p:nvPr/>
        </p:nvCxnSpPr>
        <p:spPr bwMode="auto">
          <a:xfrm flipH="1" flipV="1">
            <a:off x="8886825" y="1627604"/>
            <a:ext cx="458788" cy="3579486"/>
          </a:xfrm>
          <a:prstGeom prst="curvedConnector3">
            <a:avLst>
              <a:gd name="adj1" fmla="val -4982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48"/>
          <p:cNvCxnSpPr>
            <a:cxnSpLocks noChangeShapeType="1"/>
            <a:stCxn id="55" idx="3"/>
            <a:endCxn id="52" idx="3"/>
          </p:cNvCxnSpPr>
          <p:nvPr/>
        </p:nvCxnSpPr>
        <p:spPr bwMode="auto">
          <a:xfrm flipH="1" flipV="1">
            <a:off x="8842375" y="2809905"/>
            <a:ext cx="503238" cy="2397185"/>
          </a:xfrm>
          <a:prstGeom prst="curvedConnector3">
            <a:avLst>
              <a:gd name="adj1" fmla="val -3519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" name="AutoShape 49"/>
          <p:cNvCxnSpPr>
            <a:cxnSpLocks noChangeShapeType="1"/>
            <a:stCxn id="55" idx="3"/>
            <a:endCxn id="53" idx="3"/>
          </p:cNvCxnSpPr>
          <p:nvPr/>
        </p:nvCxnSpPr>
        <p:spPr bwMode="auto">
          <a:xfrm flipH="1" flipV="1">
            <a:off x="8855075" y="4124355"/>
            <a:ext cx="490538" cy="1082735"/>
          </a:xfrm>
          <a:prstGeom prst="curvedConnector3">
            <a:avLst>
              <a:gd name="adj1" fmla="val -3084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2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475" y="1018443"/>
            <a:ext cx="5867400" cy="5697538"/>
            <a:chOff x="1380" y="409"/>
            <a:chExt cx="3838" cy="3589"/>
          </a:xfrm>
        </p:grpSpPr>
        <p:pic>
          <p:nvPicPr>
            <p:cNvPr id="24985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0" y="1752"/>
              <a:ext cx="383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98564" name="Line 4"/>
            <p:cNvSpPr>
              <a:spLocks noChangeShapeType="1"/>
            </p:cNvSpPr>
            <p:nvPr/>
          </p:nvSpPr>
          <p:spPr bwMode="auto">
            <a:xfrm>
              <a:off x="4602" y="409"/>
              <a:ext cx="0" cy="3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4225" y="659668"/>
            <a:ext cx="3508375" cy="2957513"/>
            <a:chOff x="2095" y="740"/>
            <a:chExt cx="2295" cy="1863"/>
          </a:xfrm>
        </p:grpSpPr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2232" y="1303"/>
              <a:ext cx="359" cy="272"/>
              <a:chOff x="768" y="3119"/>
              <a:chExt cx="598" cy="453"/>
            </a:xfrm>
          </p:grpSpPr>
          <p:sp>
            <p:nvSpPr>
              <p:cNvPr id="2498567" name="Oval 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6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569" name="AutoShape 9"/>
            <p:cNvCxnSpPr>
              <a:cxnSpLocks noChangeAspect="1" noChangeShapeType="1"/>
              <a:stCxn id="2498567" idx="3"/>
              <a:endCxn id="2498577" idx="3"/>
            </p:cNvCxnSpPr>
            <p:nvPr/>
          </p:nvCxnSpPr>
          <p:spPr bwMode="auto">
            <a:xfrm>
              <a:off x="2316" y="1535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0" name="AutoShape 10"/>
            <p:cNvCxnSpPr>
              <a:cxnSpLocks noChangeAspect="1" noChangeShapeType="1"/>
              <a:stCxn id="2498577" idx="1"/>
              <a:endCxn id="2498567" idx="5"/>
            </p:cNvCxnSpPr>
            <p:nvPr/>
          </p:nvCxnSpPr>
          <p:spPr bwMode="auto">
            <a:xfrm flipH="1" flipV="1">
              <a:off x="2508" y="1535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571" name="Oval 11"/>
            <p:cNvSpPr>
              <a:spLocks noChangeAspect="1" noChangeArrowheads="1"/>
            </p:cNvSpPr>
            <p:nvPr/>
          </p:nvSpPr>
          <p:spPr bwMode="auto">
            <a:xfrm>
              <a:off x="3222" y="1483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572" name="Oval 12"/>
            <p:cNvSpPr>
              <a:spLocks noChangeAspect="1" noChangeArrowheads="1"/>
            </p:cNvSpPr>
            <p:nvPr/>
          </p:nvSpPr>
          <p:spPr bwMode="auto">
            <a:xfrm>
              <a:off x="3271" y="202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573" name="AutoShape 13"/>
            <p:cNvCxnSpPr>
              <a:cxnSpLocks noChangeAspect="1" noChangeShapeType="1"/>
              <a:stCxn id="2498577" idx="4"/>
              <a:endCxn id="2498583" idx="0"/>
            </p:cNvCxnSpPr>
            <p:nvPr/>
          </p:nvCxnSpPr>
          <p:spPr bwMode="auto">
            <a:xfrm flipH="1">
              <a:off x="2813" y="2118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4" name="AutoShape 14"/>
            <p:cNvCxnSpPr>
              <a:cxnSpLocks noChangeAspect="1" noChangeShapeType="1"/>
              <a:stCxn id="2498590" idx="3"/>
              <a:endCxn id="2498577" idx="1"/>
            </p:cNvCxnSpPr>
            <p:nvPr/>
          </p:nvCxnSpPr>
          <p:spPr bwMode="auto">
            <a:xfrm>
              <a:off x="2848" y="1534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75" name="AutoShape 15"/>
            <p:cNvCxnSpPr>
              <a:cxnSpLocks noChangeAspect="1" noChangeShapeType="1"/>
              <a:stCxn id="2498580" idx="4"/>
              <a:endCxn id="2498584" idx="0"/>
            </p:cNvCxnSpPr>
            <p:nvPr/>
          </p:nvCxnSpPr>
          <p:spPr bwMode="auto">
            <a:xfrm>
              <a:off x="3489" y="2119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5" name="Group 16"/>
            <p:cNvGrpSpPr>
              <a:grpSpLocks noChangeAspect="1"/>
            </p:cNvGrpSpPr>
            <p:nvPr/>
          </p:nvGrpSpPr>
          <p:grpSpPr bwMode="auto">
            <a:xfrm>
              <a:off x="2809" y="1847"/>
              <a:ext cx="271" cy="271"/>
              <a:chOff x="409" y="3119"/>
              <a:chExt cx="453" cy="453"/>
            </a:xfrm>
          </p:grpSpPr>
          <p:sp>
            <p:nvSpPr>
              <p:cNvPr id="2498577" name="Oval 17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7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6" name="Group 19"/>
            <p:cNvGrpSpPr>
              <a:grpSpLocks noChangeAspect="1"/>
            </p:cNvGrpSpPr>
            <p:nvPr/>
          </p:nvGrpSpPr>
          <p:grpSpPr bwMode="auto">
            <a:xfrm>
              <a:off x="3353" y="1847"/>
              <a:ext cx="272" cy="272"/>
              <a:chOff x="841" y="3119"/>
              <a:chExt cx="453" cy="453"/>
            </a:xfrm>
          </p:grpSpPr>
          <p:sp>
            <p:nvSpPr>
              <p:cNvPr id="2498580" name="Oval 2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1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582" name="AutoShape 22"/>
            <p:cNvCxnSpPr>
              <a:cxnSpLocks noChangeAspect="1" noChangeShapeType="1"/>
              <a:stCxn id="2498577" idx="5"/>
              <a:endCxn id="2498580" idx="3"/>
            </p:cNvCxnSpPr>
            <p:nvPr/>
          </p:nvCxnSpPr>
          <p:spPr bwMode="auto">
            <a:xfrm>
              <a:off x="3040" y="2078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83" name="Text Box 23"/>
            <p:cNvSpPr txBox="1">
              <a:spLocks noChangeAspect="1" noChangeArrowheads="1"/>
            </p:cNvSpPr>
            <p:nvPr/>
          </p:nvSpPr>
          <p:spPr bwMode="auto">
            <a:xfrm>
              <a:off x="2643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584" name="Text Box 24"/>
            <p:cNvSpPr txBox="1">
              <a:spLocks noChangeAspect="1" noChangeArrowheads="1"/>
            </p:cNvSpPr>
            <p:nvPr/>
          </p:nvSpPr>
          <p:spPr bwMode="auto">
            <a:xfrm>
              <a:off x="3544" y="2333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7" name="Group 25"/>
            <p:cNvGrpSpPr>
              <a:grpSpLocks noChangeAspect="1"/>
            </p:cNvGrpSpPr>
            <p:nvPr/>
          </p:nvGrpSpPr>
          <p:grpSpPr bwMode="auto">
            <a:xfrm>
              <a:off x="3353" y="1303"/>
              <a:ext cx="272" cy="271"/>
              <a:chOff x="841" y="3119"/>
              <a:chExt cx="453" cy="453"/>
            </a:xfrm>
          </p:grpSpPr>
          <p:sp>
            <p:nvSpPr>
              <p:cNvPr id="2498586" name="Oval 26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87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88" name="AutoShape 28"/>
            <p:cNvCxnSpPr>
              <a:cxnSpLocks noChangeAspect="1" noChangeShapeType="1"/>
              <a:stCxn id="2498586" idx="3"/>
              <a:endCxn id="2498580" idx="1"/>
            </p:cNvCxnSpPr>
            <p:nvPr/>
          </p:nvCxnSpPr>
          <p:spPr bwMode="auto">
            <a:xfrm>
              <a:off x="3393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9"/>
            <p:cNvGrpSpPr>
              <a:grpSpLocks noChangeAspect="1"/>
            </p:cNvGrpSpPr>
            <p:nvPr/>
          </p:nvGrpSpPr>
          <p:grpSpPr bwMode="auto">
            <a:xfrm>
              <a:off x="2808" y="1303"/>
              <a:ext cx="272" cy="271"/>
              <a:chOff x="841" y="3119"/>
              <a:chExt cx="453" cy="453"/>
            </a:xfrm>
          </p:grpSpPr>
          <p:sp>
            <p:nvSpPr>
              <p:cNvPr id="2498590" name="Oval 30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59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592" name="AutoShape 32"/>
            <p:cNvCxnSpPr>
              <a:cxnSpLocks noChangeAspect="1" noChangeShapeType="1"/>
              <a:stCxn id="2498580" idx="1"/>
              <a:endCxn id="2498577" idx="7"/>
            </p:cNvCxnSpPr>
            <p:nvPr/>
          </p:nvCxnSpPr>
          <p:spPr bwMode="auto">
            <a:xfrm flipH="1">
              <a:off x="3040" y="1887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3" name="AutoShape 33"/>
            <p:cNvCxnSpPr>
              <a:cxnSpLocks noChangeAspect="1" noChangeShapeType="1"/>
              <a:stCxn id="2498580" idx="7"/>
              <a:endCxn id="2498586" idx="5"/>
            </p:cNvCxnSpPr>
            <p:nvPr/>
          </p:nvCxnSpPr>
          <p:spPr bwMode="auto">
            <a:xfrm flipV="1">
              <a:off x="3585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4" name="AutoShape 34"/>
            <p:cNvCxnSpPr>
              <a:cxnSpLocks noChangeAspect="1" noChangeShapeType="1"/>
              <a:stCxn id="2498577" idx="7"/>
              <a:endCxn id="2498590" idx="5"/>
            </p:cNvCxnSpPr>
            <p:nvPr/>
          </p:nvCxnSpPr>
          <p:spPr bwMode="auto">
            <a:xfrm flipV="1">
              <a:off x="3040" y="1534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595" name="AutoShape 35"/>
            <p:cNvCxnSpPr>
              <a:cxnSpLocks noChangeAspect="1" noChangeShapeType="1"/>
              <a:stCxn id="2498586" idx="1"/>
              <a:endCxn id="2498590" idx="7"/>
            </p:cNvCxnSpPr>
            <p:nvPr/>
          </p:nvCxnSpPr>
          <p:spPr bwMode="auto">
            <a:xfrm flipH="1">
              <a:off x="3040" y="134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596" name="AutoShape 36"/>
            <p:cNvCxnSpPr>
              <a:cxnSpLocks noChangeAspect="1" noChangeShapeType="1"/>
              <a:stCxn id="2498590" idx="5"/>
              <a:endCxn id="2498586" idx="3"/>
            </p:cNvCxnSpPr>
            <p:nvPr/>
          </p:nvCxnSpPr>
          <p:spPr bwMode="auto">
            <a:xfrm>
              <a:off x="3040" y="1534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597" name="Text Box 37"/>
            <p:cNvSpPr txBox="1">
              <a:spLocks noChangeAspect="1" noChangeArrowheads="1"/>
            </p:cNvSpPr>
            <p:nvPr/>
          </p:nvSpPr>
          <p:spPr bwMode="auto">
            <a:xfrm>
              <a:off x="2962" y="2333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598" name="AutoShape 38"/>
            <p:cNvCxnSpPr>
              <a:cxnSpLocks noChangeAspect="1" noChangeShapeType="1"/>
              <a:stCxn id="2498597" idx="0"/>
              <a:endCxn id="2498571" idx="4"/>
            </p:cNvCxnSpPr>
            <p:nvPr/>
          </p:nvCxnSpPr>
          <p:spPr bwMode="auto">
            <a:xfrm flipV="1">
              <a:off x="3194" y="1540"/>
              <a:ext cx="5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599" name="AutoShape 39"/>
            <p:cNvCxnSpPr>
              <a:cxnSpLocks noChangeAspect="1" noChangeShapeType="1"/>
              <a:stCxn id="2498597" idx="0"/>
              <a:endCxn id="2498572" idx="4"/>
            </p:cNvCxnSpPr>
            <p:nvPr/>
          </p:nvCxnSpPr>
          <p:spPr bwMode="auto">
            <a:xfrm flipV="1">
              <a:off x="3194" y="2081"/>
              <a:ext cx="10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0" name="Text Box 40"/>
            <p:cNvSpPr txBox="1">
              <a:spLocks noChangeAspect="1" noChangeArrowheads="1"/>
            </p:cNvSpPr>
            <p:nvPr/>
          </p:nvSpPr>
          <p:spPr bwMode="auto">
            <a:xfrm>
              <a:off x="3141" y="740"/>
              <a:ext cx="4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</a:p>
          </p:txBody>
        </p:sp>
        <p:cxnSp>
          <p:nvCxnSpPr>
            <p:cNvPr id="2498601" name="AutoShape 41"/>
            <p:cNvCxnSpPr>
              <a:cxnSpLocks noChangeAspect="1" noChangeShapeType="1"/>
              <a:stCxn id="2498600" idx="2"/>
              <a:endCxn id="2498602" idx="0"/>
            </p:cNvCxnSpPr>
            <p:nvPr/>
          </p:nvCxnSpPr>
          <p:spPr bwMode="auto">
            <a:xfrm flipH="1">
              <a:off x="3252" y="895"/>
              <a:ext cx="116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02" name="Oval 42"/>
            <p:cNvSpPr>
              <a:spLocks noChangeAspect="1" noChangeArrowheads="1"/>
            </p:cNvSpPr>
            <p:nvPr/>
          </p:nvSpPr>
          <p:spPr bwMode="auto">
            <a:xfrm>
              <a:off x="3223" y="1345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03" name="Oval 43"/>
            <p:cNvSpPr>
              <a:spLocks noChangeAspect="1" noChangeArrowheads="1"/>
            </p:cNvSpPr>
            <p:nvPr/>
          </p:nvSpPr>
          <p:spPr bwMode="auto">
            <a:xfrm>
              <a:off x="3270" y="1886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4" name="AutoShape 44"/>
            <p:cNvCxnSpPr>
              <a:cxnSpLocks noChangeAspect="1" noChangeShapeType="1"/>
              <a:stCxn id="2498600" idx="2"/>
              <a:endCxn id="2498603" idx="0"/>
            </p:cNvCxnSpPr>
            <p:nvPr/>
          </p:nvCxnSpPr>
          <p:spPr bwMode="auto">
            <a:xfrm flipH="1">
              <a:off x="3299" y="895"/>
              <a:ext cx="69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5" name="Text Box 45"/>
            <p:cNvSpPr txBox="1">
              <a:spLocks noChangeAspect="1" noChangeArrowheads="1"/>
            </p:cNvSpPr>
            <p:nvPr/>
          </p:nvSpPr>
          <p:spPr bwMode="auto">
            <a:xfrm>
              <a:off x="2095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6" name="Oval 46"/>
            <p:cNvSpPr>
              <a:spLocks noChangeAspect="1" noChangeArrowheads="1"/>
            </p:cNvSpPr>
            <p:nvPr/>
          </p:nvSpPr>
          <p:spPr bwMode="auto">
            <a:xfrm>
              <a:off x="2845" y="1690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07" name="AutoShape 47"/>
            <p:cNvCxnSpPr>
              <a:cxnSpLocks noChangeAspect="1" noChangeShapeType="1"/>
              <a:stCxn id="2498605" idx="3"/>
              <a:endCxn id="2498606" idx="2"/>
            </p:cNvCxnSpPr>
            <p:nvPr/>
          </p:nvCxnSpPr>
          <p:spPr bwMode="auto">
            <a:xfrm>
              <a:off x="2339" y="1709"/>
              <a:ext cx="506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08" name="Text Box 48"/>
            <p:cNvSpPr txBox="1">
              <a:spLocks noChangeAspect="1" noChangeArrowheads="1"/>
            </p:cNvSpPr>
            <p:nvPr/>
          </p:nvSpPr>
          <p:spPr bwMode="auto">
            <a:xfrm>
              <a:off x="4137" y="1631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09" name="Oval 49"/>
            <p:cNvSpPr>
              <a:spLocks noChangeAspect="1" noChangeArrowheads="1"/>
            </p:cNvSpPr>
            <p:nvPr/>
          </p:nvSpPr>
          <p:spPr bwMode="auto">
            <a:xfrm>
              <a:off x="3529" y="1691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0" name="AutoShape 50"/>
            <p:cNvCxnSpPr>
              <a:cxnSpLocks noChangeAspect="1" noChangeShapeType="1"/>
              <a:stCxn id="2498608" idx="1"/>
              <a:endCxn id="2498609" idx="6"/>
            </p:cNvCxnSpPr>
            <p:nvPr/>
          </p:nvCxnSpPr>
          <p:spPr bwMode="auto">
            <a:xfrm flipH="1">
              <a:off x="3586" y="1709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9" name="Group 51"/>
            <p:cNvGrpSpPr>
              <a:grpSpLocks noChangeAspect="1"/>
            </p:cNvGrpSpPr>
            <p:nvPr/>
          </p:nvGrpSpPr>
          <p:grpSpPr bwMode="auto">
            <a:xfrm>
              <a:off x="3837" y="1303"/>
              <a:ext cx="359" cy="272"/>
              <a:chOff x="767" y="3119"/>
              <a:chExt cx="598" cy="453"/>
            </a:xfrm>
          </p:grpSpPr>
          <p:sp>
            <p:nvSpPr>
              <p:cNvPr id="2498612" name="Oval 5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1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14" name="AutoShape 54"/>
            <p:cNvCxnSpPr>
              <a:cxnSpLocks noChangeAspect="1" noChangeShapeType="1"/>
              <a:stCxn id="2498567" idx="7"/>
              <a:endCxn id="2498612" idx="1"/>
            </p:cNvCxnSpPr>
            <p:nvPr/>
          </p:nvCxnSpPr>
          <p:spPr bwMode="auto">
            <a:xfrm rot="5400000" flipV="1">
              <a:off x="3214" y="637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5" name="AutoShape 55"/>
            <p:cNvCxnSpPr>
              <a:cxnSpLocks noChangeAspect="1" noChangeShapeType="1"/>
              <a:stCxn id="2498612" idx="0"/>
              <a:endCxn id="2498567" idx="0"/>
            </p:cNvCxnSpPr>
            <p:nvPr/>
          </p:nvCxnSpPr>
          <p:spPr bwMode="auto">
            <a:xfrm rot="16200000" flipH="1" flipV="1">
              <a:off x="3214" y="501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16" name="AutoShape 56"/>
            <p:cNvCxnSpPr>
              <a:cxnSpLocks noChangeAspect="1" noChangeShapeType="1"/>
              <a:stCxn id="2498612" idx="5"/>
              <a:endCxn id="2498580" idx="5"/>
            </p:cNvCxnSpPr>
            <p:nvPr/>
          </p:nvCxnSpPr>
          <p:spPr bwMode="auto">
            <a:xfrm flipH="1">
              <a:off x="3585" y="1535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17" name="AutoShape 57"/>
            <p:cNvCxnSpPr>
              <a:cxnSpLocks noChangeAspect="1" noChangeShapeType="1"/>
              <a:stCxn id="2498612" idx="3"/>
              <a:endCxn id="2498580" idx="7"/>
            </p:cNvCxnSpPr>
            <p:nvPr/>
          </p:nvCxnSpPr>
          <p:spPr bwMode="auto">
            <a:xfrm flipH="1">
              <a:off x="3585" y="1535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18" name="Oval 58"/>
            <p:cNvSpPr>
              <a:spLocks noChangeAspect="1" noChangeArrowheads="1"/>
            </p:cNvSpPr>
            <p:nvPr/>
          </p:nvSpPr>
          <p:spPr bwMode="auto">
            <a:xfrm>
              <a:off x="2627" y="1857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19" name="AutoShape 59"/>
            <p:cNvCxnSpPr>
              <a:cxnSpLocks noChangeAspect="1" noChangeShapeType="1"/>
              <a:stCxn id="2498605" idx="3"/>
              <a:endCxn id="2498618" idx="1"/>
            </p:cNvCxnSpPr>
            <p:nvPr/>
          </p:nvCxnSpPr>
          <p:spPr bwMode="auto">
            <a:xfrm>
              <a:off x="2339" y="1709"/>
              <a:ext cx="296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0" name="Oval 60"/>
            <p:cNvSpPr>
              <a:spLocks noChangeAspect="1" noChangeArrowheads="1"/>
            </p:cNvSpPr>
            <p:nvPr/>
          </p:nvSpPr>
          <p:spPr bwMode="auto">
            <a:xfrm>
              <a:off x="3743" y="1856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1" name="AutoShape 61"/>
            <p:cNvCxnSpPr>
              <a:cxnSpLocks noChangeAspect="1" noChangeShapeType="1"/>
              <a:stCxn id="2498608" idx="1"/>
              <a:endCxn id="2498620" idx="7"/>
            </p:cNvCxnSpPr>
            <p:nvPr/>
          </p:nvCxnSpPr>
          <p:spPr bwMode="auto">
            <a:xfrm flipH="1">
              <a:off x="3791" y="1709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22" name="AutoShape 62"/>
            <p:cNvCxnSpPr>
              <a:cxnSpLocks noChangeAspect="1" noChangeShapeType="1"/>
              <a:stCxn id="2498590" idx="3"/>
              <a:endCxn id="2498567" idx="5"/>
            </p:cNvCxnSpPr>
            <p:nvPr/>
          </p:nvCxnSpPr>
          <p:spPr bwMode="auto">
            <a:xfrm flipH="1">
              <a:off x="2508" y="1534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3" name="AutoShape 63"/>
            <p:cNvCxnSpPr>
              <a:cxnSpLocks noChangeAspect="1" noChangeShapeType="1"/>
              <a:stCxn id="2498567" idx="7"/>
              <a:endCxn id="2498590" idx="1"/>
            </p:cNvCxnSpPr>
            <p:nvPr/>
          </p:nvCxnSpPr>
          <p:spPr bwMode="auto">
            <a:xfrm>
              <a:off x="2508" y="1343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4" name="AutoShape 64"/>
            <p:cNvCxnSpPr>
              <a:cxnSpLocks noChangeAspect="1" noChangeShapeType="1"/>
              <a:stCxn id="2498612" idx="3"/>
              <a:endCxn id="2498586" idx="5"/>
            </p:cNvCxnSpPr>
            <p:nvPr/>
          </p:nvCxnSpPr>
          <p:spPr bwMode="auto">
            <a:xfrm flipH="1" flipV="1">
              <a:off x="3585" y="1534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25" name="AutoShape 65"/>
            <p:cNvCxnSpPr>
              <a:cxnSpLocks noChangeAspect="1" noChangeShapeType="1"/>
              <a:stCxn id="2498586" idx="7"/>
              <a:endCxn id="2498612" idx="1"/>
            </p:cNvCxnSpPr>
            <p:nvPr/>
          </p:nvCxnSpPr>
          <p:spPr bwMode="auto">
            <a:xfrm>
              <a:off x="3585" y="134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26" name="Oval 66"/>
            <p:cNvSpPr>
              <a:spLocks noChangeAspect="1" noChangeArrowheads="1"/>
            </p:cNvSpPr>
            <p:nvPr/>
          </p:nvSpPr>
          <p:spPr bwMode="auto">
            <a:xfrm>
              <a:off x="3147" y="1194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7" name="AutoShape 67"/>
            <p:cNvCxnSpPr>
              <a:cxnSpLocks noChangeAspect="1" noChangeShapeType="1"/>
              <a:stCxn id="2498597" idx="0"/>
              <a:endCxn id="2498626" idx="2"/>
            </p:cNvCxnSpPr>
            <p:nvPr/>
          </p:nvCxnSpPr>
          <p:spPr bwMode="auto">
            <a:xfrm flipH="1" flipV="1">
              <a:off x="3147" y="1222"/>
              <a:ext cx="47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28" name="Oval 68"/>
            <p:cNvSpPr>
              <a:spLocks noChangeAspect="1" noChangeArrowheads="1"/>
            </p:cNvSpPr>
            <p:nvPr/>
          </p:nvSpPr>
          <p:spPr bwMode="auto">
            <a:xfrm>
              <a:off x="3092" y="1084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29" name="AutoShape 69"/>
            <p:cNvCxnSpPr>
              <a:cxnSpLocks noChangeAspect="1" noChangeShapeType="1"/>
              <a:stCxn id="2498600" idx="2"/>
              <a:endCxn id="2498628" idx="6"/>
            </p:cNvCxnSpPr>
            <p:nvPr/>
          </p:nvCxnSpPr>
          <p:spPr bwMode="auto">
            <a:xfrm flipH="1">
              <a:off x="3148" y="895"/>
              <a:ext cx="220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47700" y="659668"/>
            <a:ext cx="4294188" cy="2957513"/>
            <a:chOff x="282" y="346"/>
            <a:chExt cx="2810" cy="1863"/>
          </a:xfrm>
        </p:grpSpPr>
        <p:grpSp>
          <p:nvGrpSpPr>
            <p:cNvPr id="11" name="Group 71"/>
            <p:cNvGrpSpPr>
              <a:grpSpLocks noChangeAspect="1"/>
            </p:cNvGrpSpPr>
            <p:nvPr/>
          </p:nvGrpSpPr>
          <p:grpSpPr bwMode="auto">
            <a:xfrm>
              <a:off x="716" y="909"/>
              <a:ext cx="359" cy="272"/>
              <a:chOff x="768" y="3119"/>
              <a:chExt cx="598" cy="453"/>
            </a:xfrm>
          </p:grpSpPr>
          <p:sp>
            <p:nvSpPr>
              <p:cNvPr id="2498632" name="Oval 72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33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768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34" name="AutoShape 74"/>
            <p:cNvCxnSpPr>
              <a:cxnSpLocks noChangeAspect="1" noChangeShapeType="1"/>
              <a:stCxn id="2498632" idx="3"/>
              <a:endCxn id="2498642" idx="3"/>
            </p:cNvCxnSpPr>
            <p:nvPr/>
          </p:nvCxnSpPr>
          <p:spPr bwMode="auto">
            <a:xfrm>
              <a:off x="800" y="1141"/>
              <a:ext cx="533" cy="5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5" name="AutoShape 75"/>
            <p:cNvCxnSpPr>
              <a:cxnSpLocks noChangeAspect="1" noChangeShapeType="1"/>
              <a:stCxn id="2498642" idx="1"/>
              <a:endCxn id="2498632" idx="5"/>
            </p:cNvCxnSpPr>
            <p:nvPr/>
          </p:nvCxnSpPr>
          <p:spPr bwMode="auto">
            <a:xfrm flipH="1" flipV="1">
              <a:off x="992" y="1141"/>
              <a:ext cx="341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36" name="Oval 76"/>
            <p:cNvSpPr>
              <a:spLocks noChangeAspect="1" noChangeArrowheads="1"/>
            </p:cNvSpPr>
            <p:nvPr/>
          </p:nvSpPr>
          <p:spPr bwMode="auto">
            <a:xfrm>
              <a:off x="1706" y="1089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37" name="Oval 77"/>
            <p:cNvSpPr>
              <a:spLocks noChangeAspect="1" noChangeArrowheads="1"/>
            </p:cNvSpPr>
            <p:nvPr/>
          </p:nvSpPr>
          <p:spPr bwMode="auto">
            <a:xfrm>
              <a:off x="1755" y="163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38" name="AutoShape 78"/>
            <p:cNvCxnSpPr>
              <a:cxnSpLocks noChangeAspect="1" noChangeShapeType="1"/>
              <a:stCxn id="2498642" idx="4"/>
              <a:endCxn id="2498648" idx="0"/>
            </p:cNvCxnSpPr>
            <p:nvPr/>
          </p:nvCxnSpPr>
          <p:spPr bwMode="auto">
            <a:xfrm flipH="1">
              <a:off x="1297" y="1724"/>
              <a:ext cx="132" cy="2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39" name="AutoShape 79"/>
            <p:cNvCxnSpPr>
              <a:cxnSpLocks noChangeAspect="1" noChangeShapeType="1"/>
              <a:stCxn id="2498655" idx="3"/>
              <a:endCxn id="2498642" idx="1"/>
            </p:cNvCxnSpPr>
            <p:nvPr/>
          </p:nvCxnSpPr>
          <p:spPr bwMode="auto">
            <a:xfrm>
              <a:off x="1332" y="1140"/>
              <a:ext cx="1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40" name="AutoShape 80"/>
            <p:cNvCxnSpPr>
              <a:cxnSpLocks noChangeAspect="1" noChangeShapeType="1"/>
              <a:stCxn id="2498645" idx="4"/>
              <a:endCxn id="2498649" idx="0"/>
            </p:cNvCxnSpPr>
            <p:nvPr/>
          </p:nvCxnSpPr>
          <p:spPr bwMode="auto">
            <a:xfrm>
              <a:off x="1973" y="1725"/>
              <a:ext cx="225" cy="2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grpSp>
          <p:nvGrpSpPr>
            <p:cNvPr id="12" name="Group 81"/>
            <p:cNvGrpSpPr>
              <a:grpSpLocks noChangeAspect="1"/>
            </p:cNvGrpSpPr>
            <p:nvPr/>
          </p:nvGrpSpPr>
          <p:grpSpPr bwMode="auto">
            <a:xfrm>
              <a:off x="1293" y="1453"/>
              <a:ext cx="271" cy="271"/>
              <a:chOff x="409" y="3119"/>
              <a:chExt cx="453" cy="453"/>
            </a:xfrm>
          </p:grpSpPr>
          <p:sp>
            <p:nvSpPr>
              <p:cNvPr id="2498642" name="Oval 82"/>
              <p:cNvSpPr>
                <a:spLocks noChangeAspect="1" noChangeArrowheads="1"/>
              </p:cNvSpPr>
              <p:nvPr/>
            </p:nvSpPr>
            <p:spPr bwMode="auto">
              <a:xfrm>
                <a:off x="409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3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21" y="3218"/>
                <a:ext cx="43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grpSp>
          <p:nvGrpSpPr>
            <p:cNvPr id="13" name="Group 84"/>
            <p:cNvGrpSpPr>
              <a:grpSpLocks noChangeAspect="1"/>
            </p:cNvGrpSpPr>
            <p:nvPr/>
          </p:nvGrpSpPr>
          <p:grpSpPr bwMode="auto">
            <a:xfrm>
              <a:off x="1837" y="1453"/>
              <a:ext cx="272" cy="272"/>
              <a:chOff x="841" y="3119"/>
              <a:chExt cx="453" cy="453"/>
            </a:xfrm>
          </p:grpSpPr>
          <p:sp>
            <p:nvSpPr>
              <p:cNvPr id="2498645" name="Oval 8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46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7"/>
                <a:ext cx="4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 dirty="0">
                    <a:solidFill>
                      <a:srgbClr val="000000"/>
                    </a:solidFill>
                  </a:rPr>
                  <a:t>LG</a:t>
                </a:r>
              </a:p>
            </p:txBody>
          </p:sp>
        </p:grpSp>
        <p:cxnSp>
          <p:nvCxnSpPr>
            <p:cNvPr id="2498647" name="AutoShape 87"/>
            <p:cNvCxnSpPr>
              <a:cxnSpLocks noChangeAspect="1" noChangeShapeType="1"/>
              <a:stCxn id="2498642" idx="5"/>
              <a:endCxn id="2498645" idx="3"/>
            </p:cNvCxnSpPr>
            <p:nvPr/>
          </p:nvCxnSpPr>
          <p:spPr bwMode="auto">
            <a:xfrm>
              <a:off x="1524" y="1684"/>
              <a:ext cx="3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48" name="Text Box 88"/>
            <p:cNvSpPr txBox="1">
              <a:spLocks noChangeAspect="1" noChangeArrowheads="1"/>
            </p:cNvSpPr>
            <p:nvPr/>
          </p:nvSpPr>
          <p:spPr bwMode="auto">
            <a:xfrm>
              <a:off x="1127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RVF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sp>
          <p:nvSpPr>
            <p:cNvPr id="2498649" name="Text Box 89"/>
            <p:cNvSpPr txBox="1">
              <a:spLocks noChangeAspect="1" noChangeArrowheads="1"/>
            </p:cNvSpPr>
            <p:nvPr/>
          </p:nvSpPr>
          <p:spPr bwMode="auto">
            <a:xfrm>
              <a:off x="2028" y="1939"/>
              <a:ext cx="35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LVF</a:t>
              </a:r>
            </a:p>
            <a:p>
              <a:r>
                <a:rPr lang="de-DE" sz="1200">
                  <a:solidFill>
                    <a:srgbClr val="000000"/>
                  </a:solidFill>
                </a:rPr>
                <a:t>stim.</a:t>
              </a:r>
            </a:p>
          </p:txBody>
        </p:sp>
        <p:grpSp>
          <p:nvGrpSpPr>
            <p:cNvPr id="14" name="Group 90"/>
            <p:cNvGrpSpPr>
              <a:grpSpLocks noChangeAspect="1"/>
            </p:cNvGrpSpPr>
            <p:nvPr/>
          </p:nvGrpSpPr>
          <p:grpSpPr bwMode="auto">
            <a:xfrm>
              <a:off x="1837" y="909"/>
              <a:ext cx="272" cy="271"/>
              <a:chOff x="841" y="3119"/>
              <a:chExt cx="453" cy="453"/>
            </a:xfrm>
          </p:grpSpPr>
          <p:sp>
            <p:nvSpPr>
              <p:cNvPr id="2498651" name="Oval 91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2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3" name="AutoShape 93"/>
            <p:cNvCxnSpPr>
              <a:cxnSpLocks noChangeAspect="1" noChangeShapeType="1"/>
              <a:stCxn id="2498651" idx="3"/>
              <a:endCxn id="2498645" idx="1"/>
            </p:cNvCxnSpPr>
            <p:nvPr/>
          </p:nvCxnSpPr>
          <p:spPr bwMode="auto">
            <a:xfrm>
              <a:off x="1877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5" name="Group 94"/>
            <p:cNvGrpSpPr>
              <a:grpSpLocks noChangeAspect="1"/>
            </p:cNvGrpSpPr>
            <p:nvPr/>
          </p:nvGrpSpPr>
          <p:grpSpPr bwMode="auto">
            <a:xfrm>
              <a:off x="1292" y="909"/>
              <a:ext cx="272" cy="271"/>
              <a:chOff x="841" y="3119"/>
              <a:chExt cx="453" cy="453"/>
            </a:xfrm>
          </p:grpSpPr>
          <p:sp>
            <p:nvSpPr>
              <p:cNvPr id="2498655" name="Oval 95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56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850" y="3218"/>
                <a:ext cx="432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FG</a:t>
                </a:r>
              </a:p>
            </p:txBody>
          </p:sp>
        </p:grpSp>
        <p:cxnSp>
          <p:nvCxnSpPr>
            <p:cNvPr id="2498657" name="AutoShape 97"/>
            <p:cNvCxnSpPr>
              <a:cxnSpLocks noChangeAspect="1" noChangeShapeType="1"/>
              <a:stCxn id="2498645" idx="1"/>
              <a:endCxn id="2498642" idx="7"/>
            </p:cNvCxnSpPr>
            <p:nvPr/>
          </p:nvCxnSpPr>
          <p:spPr bwMode="auto">
            <a:xfrm flipH="1">
              <a:off x="1524" y="1493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8" name="AutoShape 98"/>
            <p:cNvCxnSpPr>
              <a:cxnSpLocks noChangeAspect="1" noChangeShapeType="1"/>
              <a:stCxn id="2498645" idx="7"/>
              <a:endCxn id="2498651" idx="5"/>
            </p:cNvCxnSpPr>
            <p:nvPr/>
          </p:nvCxnSpPr>
          <p:spPr bwMode="auto">
            <a:xfrm flipV="1">
              <a:off x="2069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59" name="AutoShape 99"/>
            <p:cNvCxnSpPr>
              <a:cxnSpLocks noChangeAspect="1" noChangeShapeType="1"/>
              <a:stCxn id="2498642" idx="7"/>
              <a:endCxn id="2498655" idx="5"/>
            </p:cNvCxnSpPr>
            <p:nvPr/>
          </p:nvCxnSpPr>
          <p:spPr bwMode="auto">
            <a:xfrm flipV="1">
              <a:off x="1524" y="1140"/>
              <a:ext cx="0" cy="35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60" name="AutoShape 100"/>
            <p:cNvCxnSpPr>
              <a:cxnSpLocks noChangeAspect="1" noChangeShapeType="1"/>
              <a:stCxn id="2498651" idx="1"/>
              <a:endCxn id="2498655" idx="7"/>
            </p:cNvCxnSpPr>
            <p:nvPr/>
          </p:nvCxnSpPr>
          <p:spPr bwMode="auto">
            <a:xfrm flipH="1">
              <a:off x="1524" y="949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61" name="AutoShape 101"/>
            <p:cNvCxnSpPr>
              <a:cxnSpLocks noChangeAspect="1" noChangeShapeType="1"/>
              <a:stCxn id="2498655" idx="5"/>
              <a:endCxn id="2498651" idx="3"/>
            </p:cNvCxnSpPr>
            <p:nvPr/>
          </p:nvCxnSpPr>
          <p:spPr bwMode="auto">
            <a:xfrm>
              <a:off x="1524" y="1140"/>
              <a:ext cx="35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62" name="Text Box 102"/>
            <p:cNvSpPr txBox="1">
              <a:spLocks noChangeAspect="1" noChangeArrowheads="1"/>
            </p:cNvSpPr>
            <p:nvPr/>
          </p:nvSpPr>
          <p:spPr bwMode="auto">
            <a:xfrm>
              <a:off x="1506" y="1939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498663" name="AutoShape 103"/>
            <p:cNvCxnSpPr>
              <a:cxnSpLocks noChangeAspect="1" noChangeShapeType="1"/>
              <a:stCxn id="2498662" idx="0"/>
              <a:endCxn id="2498636" idx="4"/>
            </p:cNvCxnSpPr>
            <p:nvPr/>
          </p:nvCxnSpPr>
          <p:spPr bwMode="auto">
            <a:xfrm flipV="1">
              <a:off x="1628" y="1146"/>
              <a:ext cx="107" cy="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64" name="AutoShape 104"/>
            <p:cNvCxnSpPr>
              <a:cxnSpLocks noChangeAspect="1" noChangeShapeType="1"/>
              <a:stCxn id="2498662" idx="0"/>
              <a:endCxn id="2498637" idx="4"/>
            </p:cNvCxnSpPr>
            <p:nvPr/>
          </p:nvCxnSpPr>
          <p:spPr bwMode="auto">
            <a:xfrm flipV="1">
              <a:off x="1628" y="1687"/>
              <a:ext cx="156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5" name="Text Box 105"/>
            <p:cNvSpPr txBox="1">
              <a:spLocks noChangeAspect="1" noChangeArrowheads="1"/>
            </p:cNvSpPr>
            <p:nvPr/>
          </p:nvSpPr>
          <p:spPr bwMode="auto">
            <a:xfrm>
              <a:off x="1661" y="346"/>
              <a:ext cx="2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</a:t>
              </a:r>
            </a:p>
          </p:txBody>
        </p:sp>
        <p:cxnSp>
          <p:nvCxnSpPr>
            <p:cNvPr id="2498666" name="AutoShape 106"/>
            <p:cNvCxnSpPr>
              <a:cxnSpLocks noChangeAspect="1" noChangeShapeType="1"/>
              <a:stCxn id="2498665" idx="2"/>
              <a:endCxn id="2498667" idx="0"/>
            </p:cNvCxnSpPr>
            <p:nvPr/>
          </p:nvCxnSpPr>
          <p:spPr bwMode="auto">
            <a:xfrm flipH="1">
              <a:off x="1736" y="501"/>
              <a:ext cx="47" cy="4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67" name="Oval 107"/>
            <p:cNvSpPr>
              <a:spLocks noChangeAspect="1" noChangeArrowheads="1"/>
            </p:cNvSpPr>
            <p:nvPr/>
          </p:nvSpPr>
          <p:spPr bwMode="auto">
            <a:xfrm>
              <a:off x="1707" y="951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8668" name="Oval 108"/>
            <p:cNvSpPr>
              <a:spLocks noChangeAspect="1" noChangeArrowheads="1"/>
            </p:cNvSpPr>
            <p:nvPr/>
          </p:nvSpPr>
          <p:spPr bwMode="auto">
            <a:xfrm>
              <a:off x="1754" y="1492"/>
              <a:ext cx="57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69" name="AutoShape 109"/>
            <p:cNvCxnSpPr>
              <a:cxnSpLocks noChangeAspect="1" noChangeShapeType="1"/>
              <a:stCxn id="2498665" idx="2"/>
              <a:endCxn id="2498668" idx="0"/>
            </p:cNvCxnSpPr>
            <p:nvPr/>
          </p:nvCxnSpPr>
          <p:spPr bwMode="auto">
            <a:xfrm>
              <a:off x="1783" y="501"/>
              <a:ext cx="0" cy="99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0" name="Text Box 110"/>
            <p:cNvSpPr txBox="1">
              <a:spLocks noChangeAspect="1" noChangeArrowheads="1"/>
            </p:cNvSpPr>
            <p:nvPr/>
          </p:nvSpPr>
          <p:spPr bwMode="auto">
            <a:xfrm>
              <a:off x="282" y="1237"/>
              <a:ext cx="4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LD|RVF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1" name="Oval 111"/>
            <p:cNvSpPr>
              <a:spLocks noChangeAspect="1" noChangeArrowheads="1"/>
            </p:cNvSpPr>
            <p:nvPr/>
          </p:nvSpPr>
          <p:spPr bwMode="auto">
            <a:xfrm>
              <a:off x="1329" y="1296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2" name="AutoShape 112"/>
            <p:cNvCxnSpPr>
              <a:cxnSpLocks noChangeAspect="1" noChangeShapeType="1"/>
              <a:stCxn id="2498670" idx="3"/>
              <a:endCxn id="2498671" idx="2"/>
            </p:cNvCxnSpPr>
            <p:nvPr/>
          </p:nvCxnSpPr>
          <p:spPr bwMode="auto">
            <a:xfrm>
              <a:off x="745" y="1315"/>
              <a:ext cx="584" cy="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sp>
          <p:nvSpPr>
            <p:cNvPr id="2498673" name="Text Box 113"/>
            <p:cNvSpPr txBox="1">
              <a:spLocks noChangeAspect="1" noChangeArrowheads="1"/>
            </p:cNvSpPr>
            <p:nvPr/>
          </p:nvSpPr>
          <p:spPr bwMode="auto">
            <a:xfrm>
              <a:off x="2621" y="1237"/>
              <a:ext cx="4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8000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</a:rPr>
                <a:t>LD|LVF</a:t>
              </a:r>
              <a:endParaRPr lang="de-DE" sz="1200" baseline="-25000">
                <a:solidFill>
                  <a:srgbClr val="000000"/>
                </a:solidFill>
              </a:endParaRPr>
            </a:p>
          </p:txBody>
        </p:sp>
        <p:sp>
          <p:nvSpPr>
            <p:cNvPr id="2498674" name="Oval 114"/>
            <p:cNvSpPr>
              <a:spLocks noChangeAspect="1" noChangeArrowheads="1"/>
            </p:cNvSpPr>
            <p:nvPr/>
          </p:nvSpPr>
          <p:spPr bwMode="auto">
            <a:xfrm>
              <a:off x="2013" y="1297"/>
              <a:ext cx="57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75" name="AutoShape 115"/>
            <p:cNvCxnSpPr>
              <a:cxnSpLocks noChangeAspect="1" noChangeShapeType="1"/>
              <a:stCxn id="2498673" idx="1"/>
              <a:endCxn id="2498674" idx="6"/>
            </p:cNvCxnSpPr>
            <p:nvPr/>
          </p:nvCxnSpPr>
          <p:spPr bwMode="auto">
            <a:xfrm flipH="1">
              <a:off x="2070" y="1315"/>
              <a:ext cx="551" cy="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oval" w="sm" len="sm"/>
            </a:ln>
            <a:effectLst/>
          </p:spPr>
        </p:cxnSp>
        <p:grpSp>
          <p:nvGrpSpPr>
            <p:cNvPr id="16" name="Group 116"/>
            <p:cNvGrpSpPr>
              <a:grpSpLocks noChangeAspect="1"/>
            </p:cNvGrpSpPr>
            <p:nvPr/>
          </p:nvGrpSpPr>
          <p:grpSpPr bwMode="auto">
            <a:xfrm>
              <a:off x="2321" y="909"/>
              <a:ext cx="359" cy="272"/>
              <a:chOff x="767" y="3119"/>
              <a:chExt cx="598" cy="453"/>
            </a:xfrm>
          </p:grpSpPr>
          <p:sp>
            <p:nvSpPr>
              <p:cNvPr id="2498677" name="Oval 117"/>
              <p:cNvSpPr>
                <a:spLocks noChangeAspect="1" noChangeArrowheads="1"/>
              </p:cNvSpPr>
              <p:nvPr/>
            </p:nvSpPr>
            <p:spPr bwMode="auto">
              <a:xfrm>
                <a:off x="841" y="3119"/>
                <a:ext cx="453" cy="453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8678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767" y="3217"/>
                <a:ext cx="5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200">
                    <a:solidFill>
                      <a:srgbClr val="000000"/>
                    </a:solidFill>
                  </a:rPr>
                  <a:t>MOG</a:t>
                </a:r>
              </a:p>
            </p:txBody>
          </p:sp>
        </p:grpSp>
        <p:cxnSp>
          <p:nvCxnSpPr>
            <p:cNvPr id="2498679" name="AutoShape 119"/>
            <p:cNvCxnSpPr>
              <a:cxnSpLocks noChangeAspect="1" noChangeShapeType="1"/>
              <a:stCxn id="2498632" idx="7"/>
              <a:endCxn id="2498677" idx="1"/>
            </p:cNvCxnSpPr>
            <p:nvPr/>
          </p:nvCxnSpPr>
          <p:spPr bwMode="auto">
            <a:xfrm rot="5400000" flipV="1">
              <a:off x="1698" y="243"/>
              <a:ext cx="1" cy="1413"/>
            </a:xfrm>
            <a:prstGeom prst="curvedConnector3">
              <a:avLst>
                <a:gd name="adj1" fmla="val -124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0" name="AutoShape 120"/>
            <p:cNvCxnSpPr>
              <a:cxnSpLocks noChangeAspect="1" noChangeShapeType="1"/>
              <a:stCxn id="2498677" idx="0"/>
              <a:endCxn id="2498632" idx="0"/>
            </p:cNvCxnSpPr>
            <p:nvPr/>
          </p:nvCxnSpPr>
          <p:spPr bwMode="auto">
            <a:xfrm rot="16200000" flipH="1" flipV="1">
              <a:off x="1698" y="107"/>
              <a:ext cx="1" cy="1606"/>
            </a:xfrm>
            <a:prstGeom prst="curvedConnector3">
              <a:avLst>
                <a:gd name="adj1" fmla="val -193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98681" name="AutoShape 121"/>
            <p:cNvCxnSpPr>
              <a:cxnSpLocks noChangeAspect="1" noChangeShapeType="1"/>
              <a:stCxn id="2498677" idx="5"/>
              <a:endCxn id="2498645" idx="5"/>
            </p:cNvCxnSpPr>
            <p:nvPr/>
          </p:nvCxnSpPr>
          <p:spPr bwMode="auto">
            <a:xfrm flipH="1">
              <a:off x="2069" y="1141"/>
              <a:ext cx="529" cy="5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2" name="AutoShape 122"/>
            <p:cNvCxnSpPr>
              <a:cxnSpLocks noChangeAspect="1" noChangeShapeType="1"/>
              <a:stCxn id="2498677" idx="3"/>
              <a:endCxn id="2498645" idx="7"/>
            </p:cNvCxnSpPr>
            <p:nvPr/>
          </p:nvCxnSpPr>
          <p:spPr bwMode="auto">
            <a:xfrm flipH="1">
              <a:off x="2069" y="1141"/>
              <a:ext cx="336" cy="3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98683" name="Oval 123"/>
            <p:cNvSpPr>
              <a:spLocks noChangeAspect="1" noChangeArrowheads="1"/>
            </p:cNvSpPr>
            <p:nvPr/>
          </p:nvSpPr>
          <p:spPr bwMode="auto">
            <a:xfrm>
              <a:off x="1111" y="1463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4" name="AutoShape 124"/>
            <p:cNvCxnSpPr>
              <a:cxnSpLocks noChangeAspect="1" noChangeShapeType="1"/>
              <a:stCxn id="2498670" idx="3"/>
              <a:endCxn id="2498683" idx="1"/>
            </p:cNvCxnSpPr>
            <p:nvPr/>
          </p:nvCxnSpPr>
          <p:spPr bwMode="auto">
            <a:xfrm>
              <a:off x="745" y="1315"/>
              <a:ext cx="374" cy="156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85" name="Oval 125"/>
            <p:cNvSpPr>
              <a:spLocks noChangeAspect="1" noChangeArrowheads="1"/>
            </p:cNvSpPr>
            <p:nvPr/>
          </p:nvSpPr>
          <p:spPr bwMode="auto">
            <a:xfrm>
              <a:off x="2227" y="1462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86" name="AutoShape 126"/>
            <p:cNvCxnSpPr>
              <a:cxnSpLocks noChangeAspect="1" noChangeShapeType="1"/>
              <a:stCxn id="2498673" idx="1"/>
              <a:endCxn id="2498685" idx="7"/>
            </p:cNvCxnSpPr>
            <p:nvPr/>
          </p:nvCxnSpPr>
          <p:spPr bwMode="auto">
            <a:xfrm flipH="1">
              <a:off x="2275" y="1315"/>
              <a:ext cx="346" cy="155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cxnSp>
          <p:nvCxnSpPr>
            <p:cNvPr id="2498687" name="AutoShape 127"/>
            <p:cNvCxnSpPr>
              <a:cxnSpLocks noChangeAspect="1" noChangeShapeType="1"/>
              <a:stCxn id="2498655" idx="3"/>
              <a:endCxn id="2498632" idx="5"/>
            </p:cNvCxnSpPr>
            <p:nvPr/>
          </p:nvCxnSpPr>
          <p:spPr bwMode="auto">
            <a:xfrm flipH="1">
              <a:off x="992" y="1140"/>
              <a:ext cx="3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8" name="AutoShape 128"/>
            <p:cNvCxnSpPr>
              <a:cxnSpLocks noChangeAspect="1" noChangeShapeType="1"/>
              <a:stCxn id="2498632" idx="7"/>
              <a:endCxn id="2498655" idx="1"/>
            </p:cNvCxnSpPr>
            <p:nvPr/>
          </p:nvCxnSpPr>
          <p:spPr bwMode="auto">
            <a:xfrm>
              <a:off x="992" y="949"/>
              <a:ext cx="3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89" name="AutoShape 129"/>
            <p:cNvCxnSpPr>
              <a:cxnSpLocks noChangeAspect="1" noChangeShapeType="1"/>
              <a:stCxn id="2498677" idx="3"/>
              <a:endCxn id="2498651" idx="5"/>
            </p:cNvCxnSpPr>
            <p:nvPr/>
          </p:nvCxnSpPr>
          <p:spPr bwMode="auto">
            <a:xfrm flipH="1" flipV="1">
              <a:off x="2069" y="1140"/>
              <a:ext cx="336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2498690" name="AutoShape 130"/>
            <p:cNvCxnSpPr>
              <a:cxnSpLocks noChangeAspect="1" noChangeShapeType="1"/>
              <a:stCxn id="2498651" idx="7"/>
              <a:endCxn id="2498677" idx="1"/>
            </p:cNvCxnSpPr>
            <p:nvPr/>
          </p:nvCxnSpPr>
          <p:spPr bwMode="auto">
            <a:xfrm>
              <a:off x="2069" y="949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2498691" name="Oval 131"/>
            <p:cNvSpPr>
              <a:spLocks noChangeAspect="1" noChangeArrowheads="1"/>
            </p:cNvSpPr>
            <p:nvPr/>
          </p:nvSpPr>
          <p:spPr bwMode="auto">
            <a:xfrm>
              <a:off x="1631" y="800"/>
              <a:ext cx="56" cy="56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2" name="AutoShape 132"/>
            <p:cNvCxnSpPr>
              <a:cxnSpLocks noChangeAspect="1" noChangeShapeType="1"/>
              <a:stCxn id="2498662" idx="0"/>
              <a:endCxn id="2498691" idx="2"/>
            </p:cNvCxnSpPr>
            <p:nvPr/>
          </p:nvCxnSpPr>
          <p:spPr bwMode="auto">
            <a:xfrm flipV="1">
              <a:off x="1628" y="828"/>
              <a:ext cx="3" cy="1111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  <p:sp>
          <p:nvSpPr>
            <p:cNvPr id="2498693" name="Oval 133"/>
            <p:cNvSpPr>
              <a:spLocks noChangeAspect="1" noChangeArrowheads="1"/>
            </p:cNvSpPr>
            <p:nvPr/>
          </p:nvSpPr>
          <p:spPr bwMode="auto">
            <a:xfrm>
              <a:off x="1576" y="690"/>
              <a:ext cx="56" cy="57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498694" name="AutoShape 134"/>
            <p:cNvCxnSpPr>
              <a:cxnSpLocks noChangeAspect="1" noChangeShapeType="1"/>
              <a:stCxn id="2498665" idx="2"/>
              <a:endCxn id="2498693" idx="6"/>
            </p:cNvCxnSpPr>
            <p:nvPr/>
          </p:nvCxnSpPr>
          <p:spPr bwMode="auto">
            <a:xfrm flipH="1">
              <a:off x="1632" y="501"/>
              <a:ext cx="151" cy="218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</p:cxnSp>
      </p:grpSp>
      <p:sp>
        <p:nvSpPr>
          <p:cNvPr id="2498695" name="Text Box 135"/>
          <p:cNvSpPr txBox="1">
            <a:spLocks noChangeArrowheads="1"/>
          </p:cNvSpPr>
          <p:nvPr/>
        </p:nvSpPr>
        <p:spPr bwMode="auto">
          <a:xfrm>
            <a:off x="3087688" y="4018818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6" name="Text Box 136"/>
          <p:cNvSpPr txBox="1">
            <a:spLocks noChangeArrowheads="1"/>
          </p:cNvSpPr>
          <p:nvPr/>
        </p:nvSpPr>
        <p:spPr bwMode="auto">
          <a:xfrm>
            <a:off x="7042150" y="401881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0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8697" name="Oval 137"/>
          <p:cNvSpPr>
            <a:spLocks noChangeArrowheads="1"/>
          </p:cNvSpPr>
          <p:nvPr/>
        </p:nvSpPr>
        <p:spPr bwMode="auto">
          <a:xfrm>
            <a:off x="9336088" y="656493"/>
            <a:ext cx="522287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 dirty="0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 dirty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8" name="Oval 138"/>
          <p:cNvSpPr>
            <a:spLocks noChangeArrowheads="1"/>
          </p:cNvSpPr>
          <p:nvPr/>
        </p:nvSpPr>
        <p:spPr bwMode="auto">
          <a:xfrm>
            <a:off x="498475" y="635856"/>
            <a:ext cx="522288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8699" name="Rectangle 139"/>
          <p:cNvSpPr>
            <a:spLocks noChangeArrowheads="1"/>
          </p:cNvSpPr>
          <p:nvPr/>
        </p:nvSpPr>
        <p:spPr bwMode="auto">
          <a:xfrm>
            <a:off x="6023991" y="5215793"/>
            <a:ext cx="4093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Data: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2003,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Science</a:t>
            </a:r>
          </a:p>
          <a:p>
            <a:pPr eaLnBrk="0" hangingPunct="0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Times New Roman" pitchFamily="18" charset="0"/>
              </a:rPr>
              <a:t>Models:</a:t>
            </a:r>
            <a:r>
              <a:rPr lang="en-GB" sz="1800" b="0" dirty="0" smtClean="0">
                <a:solidFill>
                  <a:srgbClr val="000000"/>
                </a:solidFill>
                <a:latin typeface="Times New Roman" pitchFamily="18" charset="0"/>
              </a:rPr>
              <a:t>	Stephan et al. 2007, 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GB" sz="1800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GB" sz="1800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9586" name="Picture 2" descr="dirichlet_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542925"/>
            <a:ext cx="8451850" cy="5751513"/>
          </a:xfrm>
          <a:prstGeom prst="rect">
            <a:avLst/>
          </a:prstGeom>
          <a:noFill/>
        </p:spPr>
      </p:pic>
      <p:sp>
        <p:nvSpPr>
          <p:cNvPr id="2499587" name="Oval 3"/>
          <p:cNvSpPr>
            <a:spLocks noChangeArrowheads="1"/>
          </p:cNvSpPr>
          <p:nvPr/>
        </p:nvSpPr>
        <p:spPr bwMode="auto">
          <a:xfrm>
            <a:off x="7102475" y="2092325"/>
            <a:ext cx="522288" cy="5254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99588" name="Oval 4"/>
          <p:cNvSpPr>
            <a:spLocks noChangeArrowheads="1"/>
          </p:cNvSpPr>
          <p:nvPr/>
        </p:nvSpPr>
        <p:spPr bwMode="auto">
          <a:xfrm>
            <a:off x="2498725" y="2071688"/>
            <a:ext cx="523875" cy="5254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499589" name="Object 5"/>
          <p:cNvGraphicFramePr>
            <a:graphicFrameLocks noChangeAspect="1"/>
          </p:cNvGraphicFramePr>
          <p:nvPr/>
        </p:nvGraphicFramePr>
        <p:xfrm>
          <a:off x="5813425" y="4535488"/>
          <a:ext cx="1690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03" name="Equation" r:id="rId5" imgW="787058" imgH="482391" progId="Equation.DSMT4">
                  <p:embed/>
                </p:oleObj>
              </mc:Choice>
              <mc:Fallback>
                <p:oleObj name="Equation" r:id="rId5" imgW="787058" imgH="482391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535488"/>
                        <a:ext cx="1690688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9590" name="Object 6"/>
          <p:cNvGraphicFramePr>
            <a:graphicFrameLocks noChangeAspect="1"/>
          </p:cNvGraphicFramePr>
          <p:nvPr/>
        </p:nvGraphicFramePr>
        <p:xfrm>
          <a:off x="2547938" y="4546600"/>
          <a:ext cx="17208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04" name="Equation" r:id="rId7" imgW="799753" imgH="482391" progId="Equation.DSMT4">
                  <p:embed/>
                </p:oleObj>
              </mc:Choice>
              <mc:Fallback>
                <p:oleObj name="Equation" r:id="rId7" imgW="799753" imgH="482391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4546600"/>
                        <a:ext cx="17208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9591" name="Object 7"/>
          <p:cNvGraphicFramePr>
            <a:graphicFrameLocks noChangeAspect="1"/>
          </p:cNvGraphicFramePr>
          <p:nvPr/>
        </p:nvGraphicFramePr>
        <p:xfrm>
          <a:off x="3328988" y="2030413"/>
          <a:ext cx="31670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05" name="Equation" r:id="rId9" imgW="1129810" imgH="215806" progId="Equation.3">
                  <p:embed/>
                </p:oleObj>
              </mc:Choice>
              <mc:Fallback>
                <p:oleObj name="Equation" r:id="rId9" imgW="1129810" imgH="21580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030413"/>
                        <a:ext cx="3167062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592" name="Rectangle 8"/>
          <p:cNvSpPr>
            <a:spLocks noChangeArrowheads="1"/>
          </p:cNvSpPr>
          <p:nvPr/>
        </p:nvSpPr>
        <p:spPr bwMode="auto">
          <a:xfrm>
            <a:off x="4016375" y="260350"/>
            <a:ext cx="208915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781" y="6363085"/>
            <a:ext cx="2624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al. 2009a,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Overfitting</a:t>
            </a:r>
            <a:r>
              <a:rPr lang="de-CH" sz="2800" b="1" dirty="0" smtClean="0"/>
              <a:t> at </a:t>
            </a:r>
            <a:r>
              <a:rPr lang="de-CH" sz="2800" b="1" dirty="0" err="1" smtClean="0"/>
              <a:t>the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level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of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models</a:t>
            </a:r>
            <a:endParaRPr lang="de-CH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4972050" cy="4525963"/>
          </a:xfrm>
        </p:spPr>
        <p:txBody>
          <a:bodyPr/>
          <a:lstStyle/>
          <a:p>
            <a:r>
              <a:rPr lang="de-CH" sz="2000" dirty="0" smtClean="0">
                <a:sym typeface="Symbol"/>
              </a:rPr>
              <a:t> #</a:t>
            </a:r>
            <a:r>
              <a:rPr lang="de-CH" sz="2000" dirty="0" err="1" smtClean="0">
                <a:sym typeface="Symbol"/>
              </a:rPr>
              <a:t>models</a:t>
            </a:r>
            <a:r>
              <a:rPr lang="de-CH" sz="2000" dirty="0" smtClean="0">
                <a:sym typeface="Symbol"/>
              </a:rPr>
              <a:t>   </a:t>
            </a:r>
            <a:r>
              <a:rPr lang="de-CH" sz="2000" dirty="0" err="1" smtClean="0">
                <a:sym typeface="Symbol"/>
              </a:rPr>
              <a:t>risk</a:t>
            </a:r>
            <a:r>
              <a:rPr lang="de-CH" sz="2000" dirty="0" smtClean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of</a:t>
            </a:r>
            <a:r>
              <a:rPr lang="de-CH" sz="2000" dirty="0" smtClean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overfitting</a:t>
            </a:r>
            <a:endParaRPr lang="de-CH" sz="2000" dirty="0" smtClean="0">
              <a:sym typeface="Symbol"/>
            </a:endParaRPr>
          </a:p>
          <a:p>
            <a:pPr>
              <a:spcBef>
                <a:spcPts val="1800"/>
              </a:spcBef>
            </a:pPr>
            <a:r>
              <a:rPr lang="de-CH" sz="2000" dirty="0" err="1" smtClean="0">
                <a:sym typeface="Symbol"/>
              </a:rPr>
              <a:t>solutions</a:t>
            </a:r>
            <a:r>
              <a:rPr lang="de-CH" sz="2000" dirty="0" smtClean="0">
                <a:sym typeface="Symbol"/>
              </a:rPr>
              <a:t>: </a:t>
            </a:r>
          </a:p>
          <a:p>
            <a:pPr lvl="1"/>
            <a:r>
              <a:rPr lang="de-CH" sz="2000" dirty="0" err="1" smtClean="0">
                <a:sym typeface="Symbol"/>
              </a:rPr>
              <a:t>regularisation</a:t>
            </a:r>
            <a:r>
              <a:rPr lang="de-CH" sz="2000" dirty="0" smtClean="0">
                <a:sym typeface="Symbol"/>
              </a:rPr>
              <a:t>: </a:t>
            </a:r>
            <a:r>
              <a:rPr lang="de-CH" sz="2000" dirty="0" err="1">
                <a:sym typeface="Symbol"/>
              </a:rPr>
              <a:t>definition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of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model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 smtClean="0">
                <a:sym typeface="Symbol"/>
              </a:rPr>
              <a:t>space</a:t>
            </a:r>
            <a:r>
              <a:rPr lang="de-CH" sz="2000" dirty="0" smtClean="0">
                <a:sym typeface="Symbol"/>
              </a:rPr>
              <a:t> = </a:t>
            </a:r>
            <a:r>
              <a:rPr lang="de-CH" sz="2000" dirty="0" err="1">
                <a:sym typeface="Symbol"/>
              </a:rPr>
              <a:t>choosing</a:t>
            </a:r>
            <a:r>
              <a:rPr lang="de-CH" sz="2000" dirty="0">
                <a:sym typeface="Symbol"/>
              </a:rPr>
              <a:t> </a:t>
            </a:r>
            <a:r>
              <a:rPr lang="de-CH" sz="2000" dirty="0" err="1">
                <a:sym typeface="Symbol"/>
              </a:rPr>
              <a:t>priors</a:t>
            </a:r>
            <a:r>
              <a:rPr lang="de-CH" sz="2000" dirty="0">
                <a:sym typeface="Symbol"/>
              </a:rPr>
              <a:t> p(m</a:t>
            </a:r>
            <a:r>
              <a:rPr lang="de-CH" sz="2000" dirty="0" smtClean="0">
                <a:sym typeface="Symbol"/>
              </a:rPr>
              <a:t>)</a:t>
            </a:r>
            <a:endParaRPr lang="de-CH" sz="2000" dirty="0">
              <a:sym typeface="Symbol"/>
            </a:endParaRPr>
          </a:p>
          <a:p>
            <a:pPr lvl="1"/>
            <a:r>
              <a:rPr lang="de-CH" sz="2000" dirty="0" err="1" smtClean="0"/>
              <a:t>family</a:t>
            </a:r>
            <a:r>
              <a:rPr lang="de-CH" sz="2000" dirty="0" smtClean="0"/>
              <a:t>-level BMS</a:t>
            </a:r>
          </a:p>
          <a:p>
            <a:pPr lvl="1"/>
            <a:r>
              <a:rPr lang="de-CH" sz="2000" dirty="0" err="1" smtClean="0"/>
              <a:t>Bayesian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r>
              <a:rPr lang="de-CH" sz="2000" dirty="0" smtClean="0"/>
              <a:t> </a:t>
            </a:r>
            <a:r>
              <a:rPr lang="de-CH" sz="2000" dirty="0" err="1" smtClean="0"/>
              <a:t>averaging</a:t>
            </a:r>
            <a:r>
              <a:rPr lang="de-CH" sz="2000" dirty="0" smtClean="0"/>
              <a:t> (BMA)</a:t>
            </a:r>
            <a:endParaRPr lang="de-CH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69130"/>
              </p:ext>
            </p:extLst>
          </p:nvPr>
        </p:nvGraphicFramePr>
        <p:xfrm>
          <a:off x="6083030" y="4944204"/>
          <a:ext cx="36893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76" name="Equation" r:id="rId3" imgW="1524000" imgH="609600" progId="Equation.DSMT4">
                  <p:embed/>
                </p:oleObj>
              </mc:Choice>
              <mc:Fallback>
                <p:oleObj name="Equation" r:id="rId3" imgW="15240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030" y="4944204"/>
                        <a:ext cx="36893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83390"/>
              </p:ext>
            </p:extLst>
          </p:nvPr>
        </p:nvGraphicFramePr>
        <p:xfrm>
          <a:off x="6091706" y="2073499"/>
          <a:ext cx="298291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77" name="Equation" r:id="rId5" imgW="1231560" imgH="812520" progId="Equation.DSMT4">
                  <p:embed/>
                </p:oleObj>
              </mc:Choice>
              <mc:Fallback>
                <p:oleObj name="Equation" r:id="rId5" imgW="12315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06" y="2073499"/>
                        <a:ext cx="2982913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4393" y="164797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0" dirty="0" err="1" smtClean="0"/>
              <a:t>posterior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model</a:t>
            </a:r>
            <a:r>
              <a:rPr lang="de-CH" sz="2000" b="0" dirty="0" smtClean="0"/>
              <a:t> </a:t>
            </a:r>
            <a:r>
              <a:rPr lang="de-CH" sz="2000" b="0" dirty="0" err="1" smtClean="0"/>
              <a:t>probability</a:t>
            </a:r>
            <a:r>
              <a:rPr lang="de-CH" sz="2000" b="0" dirty="0" smtClean="0"/>
              <a:t>:</a:t>
            </a:r>
            <a:endParaRPr lang="de-CH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040190" y="454409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0" dirty="0" smtClean="0"/>
              <a:t>BMA:</a:t>
            </a:r>
            <a:endParaRPr lang="de-CH" sz="2000" b="0" dirty="0"/>
          </a:p>
        </p:txBody>
      </p:sp>
    </p:spTree>
    <p:extLst>
      <p:ext uri="{BB962C8B-B14F-4D97-AF65-F5344CB8AC3E}">
        <p14:creationId xmlns:p14="http://schemas.microsoft.com/office/powerpoint/2010/main" val="17495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4" y="856804"/>
            <a:ext cx="4500989" cy="331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77328"/>
            <a:ext cx="9037803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model families – a second example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30" y="1282884"/>
            <a:ext cx="3336458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Leff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al. 2008, J.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Neurosci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one driving input, one modulatory input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= 64 possible modulations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– 1 input patterns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de-CH" sz="2000" dirty="0" smtClean="0">
                <a:latin typeface="Arial" pitchFamily="34" charset="0"/>
                <a:cs typeface="Arial" pitchFamily="34" charset="0"/>
                <a:sym typeface="Symbol"/>
              </a:rPr>
              <a:t>64 =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448 models</a:t>
            </a:r>
          </a:p>
          <a:p>
            <a:pPr>
              <a:spcBef>
                <a:spcPts val="12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integrate out uncertainty about modulatory patterns and ask where auditory input enters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19319" y="6354058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Penny et al. 2010, </a:t>
            </a:r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PLoS Comput. Biol.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525" y="4367279"/>
            <a:ext cx="6452003" cy="2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771930" y="349461"/>
            <a:ext cx="92583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 causal </a:t>
            </a:r>
            <a:r>
              <a:rPr lang="en-GB" sz="280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modeling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(DCM)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48637" y="6378535"/>
            <a:ext cx="10045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Friston et al. 2003</a:t>
            </a:r>
            <a:r>
              <a:rPr lang="de-DE" b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6720" r="28446" b="16099"/>
          <a:stretch/>
        </p:blipFill>
        <p:spPr bwMode="auto">
          <a:xfrm>
            <a:off x="1005109" y="2067233"/>
            <a:ext cx="1545993" cy="126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" name="Object 22"/>
          <p:cNvGraphicFramePr>
            <a:graphicFrameLocks noChangeAspect="1"/>
          </p:cNvGraphicFramePr>
          <p:nvPr>
            <p:extLst/>
          </p:nvPr>
        </p:nvGraphicFramePr>
        <p:xfrm>
          <a:off x="3690560" y="3324498"/>
          <a:ext cx="2824573" cy="278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6" name="Image Photo Editor" r:id="rId5" imgW="5485714" imgH="5952381" progId="MSPhotoEd.3">
                  <p:embed/>
                </p:oleObj>
              </mc:Choice>
              <mc:Fallback>
                <p:oleObj name="Image Photo Editor" r:id="rId5" imgW="5485714" imgH="5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560" y="3324498"/>
                        <a:ext cx="2824573" cy="2783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4369824" y="3940448"/>
            <a:ext cx="1473200" cy="734121"/>
            <a:chOff x="3673209" y="3999031"/>
            <a:chExt cx="1789307" cy="894038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5146409" y="4419719"/>
              <a:ext cx="316107" cy="3134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5" name="Oval 24"/>
            <p:cNvSpPr>
              <a:spLocks noChangeAspect="1" noChangeArrowheads="1"/>
            </p:cNvSpPr>
            <p:nvPr/>
          </p:nvSpPr>
          <p:spPr bwMode="auto">
            <a:xfrm>
              <a:off x="3673209" y="4340344"/>
              <a:ext cx="233303" cy="2112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smtClean="0">
                <a:solidFill>
                  <a:srgbClr val="8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6" name="Oval 25"/>
            <p:cNvSpPr>
              <a:spLocks noChangeAspect="1" noChangeArrowheads="1"/>
            </p:cNvSpPr>
            <p:nvPr/>
          </p:nvSpPr>
          <p:spPr bwMode="auto">
            <a:xfrm>
              <a:off x="4676509" y="3999031"/>
              <a:ext cx="230368" cy="2112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7" name="Oval 26"/>
            <p:cNvSpPr>
              <a:spLocks noChangeAspect="1" noChangeArrowheads="1"/>
            </p:cNvSpPr>
            <p:nvPr/>
          </p:nvSpPr>
          <p:spPr bwMode="auto">
            <a:xfrm>
              <a:off x="4425684" y="4683244"/>
              <a:ext cx="231835" cy="209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800" b="0" kern="0" smtClean="0">
                <a:solidFill>
                  <a:sysClr val="windowText" lastClr="000000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78" name="AutoShape 27"/>
            <p:cNvCxnSpPr>
              <a:cxnSpLocks noChangeShapeType="1"/>
              <a:stCxn id="75" idx="6"/>
              <a:endCxn id="77" idx="0"/>
            </p:cNvCxnSpPr>
            <p:nvPr/>
          </p:nvCxnSpPr>
          <p:spPr bwMode="auto">
            <a:xfrm>
              <a:off x="3906512" y="4445991"/>
              <a:ext cx="635090" cy="237253"/>
            </a:xfrm>
            <a:prstGeom prst="curvedConnector2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28"/>
            <p:cNvCxnSpPr>
              <a:cxnSpLocks noChangeShapeType="1"/>
              <a:stCxn id="75" idx="7"/>
              <a:endCxn id="74" idx="2"/>
            </p:cNvCxnSpPr>
            <p:nvPr/>
          </p:nvCxnSpPr>
          <p:spPr bwMode="auto">
            <a:xfrm rot="16200000" flipH="1">
              <a:off x="4406802" y="3836830"/>
              <a:ext cx="205149" cy="1274063"/>
            </a:xfrm>
            <a:prstGeom prst="curvedConnector4">
              <a:avLst>
                <a:gd name="adj1" fmla="val -111431"/>
                <a:gd name="adj2" fmla="val 51341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29"/>
            <p:cNvCxnSpPr>
              <a:cxnSpLocks noChangeShapeType="1"/>
              <a:stCxn id="77" idx="7"/>
              <a:endCxn id="76" idx="4"/>
            </p:cNvCxnSpPr>
            <p:nvPr/>
          </p:nvCxnSpPr>
          <p:spPr bwMode="auto">
            <a:xfrm rot="5400000" flipH="1" flipV="1">
              <a:off x="4455806" y="4378086"/>
              <a:ext cx="503648" cy="1681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81" name="Object 38"/>
          <p:cNvGraphicFramePr>
            <a:graphicFrameLocks noChangeAspect="1"/>
          </p:cNvGraphicFramePr>
          <p:nvPr>
            <p:extLst/>
          </p:nvPr>
        </p:nvGraphicFramePr>
        <p:xfrm>
          <a:off x="7475388" y="5321753"/>
          <a:ext cx="21336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7" name="Equation" r:id="rId7" imgW="1180800" imgH="393480" progId="Equation.DSMT4">
                  <p:embed/>
                </p:oleObj>
              </mc:Choice>
              <mc:Fallback>
                <p:oleObj name="Equation" r:id="rId7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388" y="5321753"/>
                        <a:ext cx="21336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9"/>
          <p:cNvGraphicFramePr>
            <a:graphicFrameLocks noChangeAspect="1"/>
          </p:cNvGraphicFramePr>
          <p:nvPr>
            <p:extLst/>
          </p:nvPr>
        </p:nvGraphicFramePr>
        <p:xfrm>
          <a:off x="928793" y="5508140"/>
          <a:ext cx="16986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08" name="Equation" r:id="rId9" imgW="939600" imgH="203040" progId="Equation.3">
                  <p:embed/>
                </p:oleObj>
              </mc:Choice>
              <mc:Fallback>
                <p:oleObj name="Equation" r:id="rId9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93" y="5508140"/>
                        <a:ext cx="16986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Line 41"/>
          <p:cNvSpPr>
            <a:spLocks noChangeShapeType="1"/>
          </p:cNvSpPr>
          <p:nvPr/>
        </p:nvSpPr>
        <p:spPr bwMode="auto">
          <a:xfrm>
            <a:off x="2825185" y="3037161"/>
            <a:ext cx="107950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>
            <a:off x="2680722" y="3253061"/>
            <a:ext cx="1079500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5" name="Text Box 44"/>
          <p:cNvSpPr txBox="1">
            <a:spLocks noChangeArrowheads="1"/>
          </p:cNvSpPr>
          <p:nvPr/>
        </p:nvSpPr>
        <p:spPr bwMode="auto">
          <a:xfrm>
            <a:off x="7352388" y="3941277"/>
            <a:ext cx="237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1800" dirty="0" smtClean="0">
                <a:solidFill>
                  <a:srgbClr val="FF3300"/>
                </a:solidFill>
                <a:latin typeface="Arial"/>
                <a:cs typeface="Arial" pitchFamily="34" charset="0"/>
              </a:rPr>
              <a:t>Model inversion:</a:t>
            </a:r>
          </a:p>
          <a:p>
            <a:pPr algn="ctr" defTabSz="457200"/>
            <a:r>
              <a:rPr lang="en-GB" sz="18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Estimating neuronal mechanisms</a:t>
            </a:r>
            <a:endParaRPr lang="en-US" sz="1800" b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75" y="2009285"/>
            <a:ext cx="1760426" cy="1260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6351846" y="3040904"/>
            <a:ext cx="107950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 flipH="1">
            <a:off x="6503600" y="3243925"/>
            <a:ext cx="1079500" cy="792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997244" y="1501072"/>
            <a:ext cx="1561722" cy="3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EEG, MEG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8025117" y="1498924"/>
            <a:ext cx="1034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fMRI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1" name="Text Box 44"/>
          <p:cNvSpPr txBox="1">
            <a:spLocks noChangeArrowheads="1"/>
          </p:cNvSpPr>
          <p:nvPr/>
        </p:nvSpPr>
        <p:spPr bwMode="auto">
          <a:xfrm>
            <a:off x="585199" y="3966206"/>
            <a:ext cx="23792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1800" dirty="0" smtClean="0">
                <a:solidFill>
                  <a:srgbClr val="800000"/>
                </a:solidFill>
                <a:latin typeface="Arial"/>
                <a:cs typeface="Arial" pitchFamily="34" charset="0"/>
              </a:rPr>
              <a:t>Forward model:</a:t>
            </a:r>
          </a:p>
          <a:p>
            <a:pPr algn="ctr" defTabSz="457200"/>
            <a:r>
              <a:rPr lang="en-GB" sz="18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Predicting measured activity</a:t>
            </a:r>
            <a:endParaRPr lang="en-US" sz="1800" b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4378516" y="1138685"/>
            <a:ext cx="157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7921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dwMRI</a:t>
            </a:r>
            <a:endParaRPr lang="en-US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4" name="Line 42" title="jjjffff"/>
          <p:cNvSpPr>
            <a:spLocks noChangeShapeType="1"/>
          </p:cNvSpPr>
          <p:nvPr/>
        </p:nvSpPr>
        <p:spPr bwMode="auto">
          <a:xfrm flipH="1" flipV="1">
            <a:off x="6178280" y="2324346"/>
            <a:ext cx="1247370" cy="37752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>
                <a:gd name="adj" fmla="val 11114234"/>
              </a:avLst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5" name="Line 42"/>
          <p:cNvSpPr>
            <a:spLocks noChangeShapeType="1"/>
          </p:cNvSpPr>
          <p:nvPr/>
        </p:nvSpPr>
        <p:spPr bwMode="auto">
          <a:xfrm flipV="1">
            <a:off x="2823226" y="2325284"/>
            <a:ext cx="1291450" cy="376582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800" b="0" kern="0" smtClean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020000">
            <a:off x="6040939" y="2183074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structural priors</a:t>
            </a:r>
            <a:endParaRPr lang="en-US" sz="1600" b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rot="20607764">
            <a:off x="2636907" y="2172362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structural priors</a:t>
            </a:r>
            <a:endParaRPr lang="en-US" sz="1600" b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4989" y="1495354"/>
            <a:ext cx="1519237" cy="12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044700"/>
            <a:ext cx="5743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5202238" y="361950"/>
            <a:ext cx="4640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Model space partitioning: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algn="r"/>
            <a:r>
              <a:rPr lang="de-CH" sz="2800" dirty="0" smtClean="0">
                <a:solidFill>
                  <a:srgbClr val="000000"/>
                </a:solidFill>
                <a:latin typeface="Arial Unicode MS" pitchFamily="34" charset="-128"/>
              </a:rPr>
              <a:t>comparing model families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190500"/>
            <a:ext cx="42148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9941" name="Object 5"/>
          <p:cNvGraphicFramePr>
            <a:graphicFrameLocks noChangeAspect="1"/>
          </p:cNvGraphicFramePr>
          <p:nvPr/>
        </p:nvGraphicFramePr>
        <p:xfrm>
          <a:off x="7720013" y="4589463"/>
          <a:ext cx="15271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09"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013" y="4589463"/>
                        <a:ext cx="15271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9942" name="Object 6"/>
          <p:cNvGraphicFramePr>
            <a:graphicFrameLocks noChangeAspect="1"/>
          </p:cNvGraphicFramePr>
          <p:nvPr/>
        </p:nvGraphicFramePr>
        <p:xfrm>
          <a:off x="5565775" y="4589463"/>
          <a:ext cx="15509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10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4589463"/>
                        <a:ext cx="15509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9943" name="Object 7"/>
          <p:cNvGraphicFramePr>
            <a:graphicFrameLocks noChangeAspect="1"/>
          </p:cNvGraphicFramePr>
          <p:nvPr/>
        </p:nvGraphicFramePr>
        <p:xfrm>
          <a:off x="6042025" y="3302000"/>
          <a:ext cx="2692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11" name="Equation" r:id="rId9" imgW="1168200" imgH="253800" progId="Equation.DSMT4">
                  <p:embed/>
                </p:oleObj>
              </mc:Choice>
              <mc:Fallback>
                <p:oleObj name="Equation" r:id="rId9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3302000"/>
                        <a:ext cx="26924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Oval 8"/>
          <p:cNvSpPr>
            <a:spLocks noChangeAspect="1" noChangeArrowheads="1"/>
          </p:cNvSpPr>
          <p:nvPr/>
        </p:nvSpPr>
        <p:spPr bwMode="auto">
          <a:xfrm>
            <a:off x="2351088" y="4851400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spect="1" noChangeArrowheads="1"/>
          </p:cNvSpPr>
          <p:nvPr/>
        </p:nvSpPr>
        <p:spPr bwMode="auto">
          <a:xfrm>
            <a:off x="3582988" y="483552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59946" name="Oval 10"/>
          <p:cNvSpPr>
            <a:spLocks noChangeAspect="1" noChangeArrowheads="1"/>
          </p:cNvSpPr>
          <p:nvPr/>
        </p:nvSpPr>
        <p:spPr bwMode="auto">
          <a:xfrm>
            <a:off x="9105900" y="2532063"/>
            <a:ext cx="449263" cy="449262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59947" name="Oval 11"/>
          <p:cNvSpPr>
            <a:spLocks noChangeAspect="1" noChangeArrowheads="1"/>
          </p:cNvSpPr>
          <p:nvPr/>
        </p:nvSpPr>
        <p:spPr bwMode="auto">
          <a:xfrm>
            <a:off x="5449888" y="2530475"/>
            <a:ext cx="449262" cy="449263"/>
          </a:xfrm>
          <a:prstGeom prst="ellipse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 i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lang="de-CH" sz="24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endParaRPr lang="en-US" sz="2400" baseline="-25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310438" y="6235700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80000"/>
              </a:spcBef>
            </a:pPr>
            <a:r>
              <a:rPr lang="en-GB" b="0">
                <a:solidFill>
                  <a:srgbClr val="000000"/>
                </a:solidFill>
                <a:latin typeface="Times New Roman" pitchFamily="18" charset="0"/>
              </a:rPr>
              <a:t>Stephan et al. 2009, </a:t>
            </a:r>
            <a:r>
              <a:rPr lang="en-GB" b="0" i="1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de-DE" b="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68400"/>
            <a:ext cx="874395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Model Averaging (BMA)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9" y="1446660"/>
            <a:ext cx="4919598" cy="4872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abandons dependence of parameter inference on a single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model and takes into account model uncertainty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represents a particularly useful alternative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none of the models (or model subspaces) considered clearly outperforms all others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when comparing groups for which the optimal model differs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14164"/>
              </p:ext>
            </p:extLst>
          </p:nvPr>
        </p:nvGraphicFramePr>
        <p:xfrm>
          <a:off x="5672336" y="1950727"/>
          <a:ext cx="36893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3" name="Equation" r:id="rId3" imgW="1523880" imgH="609480" progId="Equation.DSMT4">
                  <p:embed/>
                </p:oleObj>
              </mc:Choice>
              <mc:Fallback>
                <p:oleObj name="Equation" r:id="rId3" imgW="15238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336" y="1950727"/>
                        <a:ext cx="3689350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7042947" y="6285819"/>
            <a:ext cx="2956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0" dirty="0" smtClean="0">
                <a:latin typeface="Times New Roman" pitchFamily="18" charset="0"/>
              </a:rPr>
              <a:t>Penny et al. 2010, </a:t>
            </a:r>
            <a:r>
              <a:rPr lang="de-DE" b="0" i="1" dirty="0" smtClean="0">
                <a:latin typeface="Times New Roman" pitchFamily="18" charset="0"/>
              </a:rPr>
              <a:t>PLoS Comput. Biol.</a:t>
            </a:r>
            <a:endParaRPr lang="en-US" b="0" i="1" dirty="0">
              <a:latin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43130"/>
              </p:ext>
            </p:extLst>
          </p:nvPr>
        </p:nvGraphicFramePr>
        <p:xfrm>
          <a:off x="5670794" y="3973038"/>
          <a:ext cx="4335078" cy="14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4" name="Equation" r:id="rId5" imgW="1790640" imgH="609480" progId="Equation.DSMT4">
                  <p:embed/>
                </p:oleObj>
              </mc:Choice>
              <mc:Fallback>
                <p:oleObj name="Equation" r:id="rId5" imgW="1790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794" y="3973038"/>
                        <a:ext cx="4335078" cy="1475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13544" y="5414879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/>
              <a:t>NB: </a:t>
            </a:r>
            <a:r>
              <a:rPr lang="de-CH" sz="1800" b="0" i="1" dirty="0" smtClean="0">
                <a:latin typeface="Times New Roman" pitchFamily="18" charset="0"/>
              </a:rPr>
              <a:t>p</a:t>
            </a:r>
            <a:r>
              <a:rPr lang="de-CH" sz="1800" b="0" dirty="0" smtClean="0">
                <a:latin typeface="Times New Roman" pitchFamily="18" charset="0"/>
              </a:rPr>
              <a:t>(</a:t>
            </a:r>
            <a:r>
              <a:rPr lang="de-CH" sz="1800" b="0" i="1" dirty="0" smtClean="0">
                <a:latin typeface="Times New Roman" pitchFamily="18" charset="0"/>
              </a:rPr>
              <a:t>m</a:t>
            </a:r>
            <a:r>
              <a:rPr lang="de-CH" sz="1800" b="0" dirty="0" smtClean="0">
                <a:latin typeface="Times New Roman" pitchFamily="18" charset="0"/>
              </a:rPr>
              <a:t>|</a:t>
            </a:r>
            <a:r>
              <a:rPr lang="de-CH" sz="1800" b="0" i="1" dirty="0" smtClean="0">
                <a:latin typeface="Times New Roman" pitchFamily="18" charset="0"/>
              </a:rPr>
              <a:t>y</a:t>
            </a:r>
            <a:r>
              <a:rPr lang="de-CH" sz="1800" b="0" baseline="-25000" dirty="0" smtClean="0">
                <a:latin typeface="Times New Roman" pitchFamily="18" charset="0"/>
              </a:rPr>
              <a:t>1..</a:t>
            </a:r>
            <a:r>
              <a:rPr lang="de-CH" sz="1800" b="0" i="1" baseline="-25000" dirty="0" smtClean="0">
                <a:latin typeface="Times New Roman" pitchFamily="18" charset="0"/>
              </a:rPr>
              <a:t>N</a:t>
            </a:r>
            <a:r>
              <a:rPr lang="de-CH" sz="1800" b="0" dirty="0" smtClean="0">
                <a:latin typeface="Times New Roman" pitchFamily="18" charset="0"/>
              </a:rPr>
              <a:t>)</a:t>
            </a:r>
            <a:r>
              <a:rPr lang="de-CH" sz="1800" b="0" dirty="0" smtClean="0"/>
              <a:t> can be obtained by either FFX or RFX BMS</a:t>
            </a:r>
            <a:endParaRPr 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688464" y="1478926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single-</a:t>
            </a:r>
            <a:r>
              <a:rPr lang="de-CH" sz="2000" dirty="0" err="1" smtClean="0"/>
              <a:t>subject</a:t>
            </a:r>
            <a:r>
              <a:rPr lang="de-CH" sz="2000" dirty="0" smtClean="0"/>
              <a:t> BMA:</a:t>
            </a:r>
            <a:endParaRPr lang="de-C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6316" y="3576055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 smtClean="0"/>
              <a:t>group</a:t>
            </a:r>
            <a:r>
              <a:rPr lang="de-CH" sz="2000" dirty="0" smtClean="0"/>
              <a:t>-level BMA: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Protected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exceedance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(EP):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CH" sz="2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BMA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chance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  <a:noFill/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2000" dirty="0" smtClean="0"/>
              <a:t>EPs express </a:t>
            </a:r>
            <a:r>
              <a:rPr lang="de-CH" sz="2000" dirty="0" err="1" smtClean="0"/>
              <a:t>our</a:t>
            </a:r>
            <a:r>
              <a:rPr lang="de-CH" sz="2000" dirty="0" smtClean="0"/>
              <a:t> </a:t>
            </a:r>
            <a:r>
              <a:rPr lang="de-CH" sz="2000" dirty="0" err="1" smtClean="0"/>
              <a:t>confidence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posterior</a:t>
            </a:r>
            <a:r>
              <a:rPr lang="de-CH" sz="2000" dirty="0" smtClean="0"/>
              <a:t> </a:t>
            </a:r>
            <a:r>
              <a:rPr lang="de-CH" sz="2000" dirty="0" err="1" smtClean="0"/>
              <a:t>probabilities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different – </a:t>
            </a:r>
            <a:r>
              <a:rPr lang="de-CH" sz="2000" dirty="0" err="1" smtClean="0"/>
              <a:t>under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hypothesis</a:t>
            </a:r>
            <a:r>
              <a:rPr lang="de-CH" sz="2000" dirty="0" smtClean="0"/>
              <a:t>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differ</a:t>
            </a:r>
            <a:r>
              <a:rPr lang="de-CH" sz="2000" dirty="0" smtClean="0"/>
              <a:t> in </a:t>
            </a:r>
            <a:r>
              <a:rPr lang="de-CH" sz="2000" dirty="0" err="1" smtClean="0"/>
              <a:t>probability</a:t>
            </a:r>
            <a:r>
              <a:rPr lang="de-CH" sz="2000" dirty="0" smtClean="0"/>
              <a:t>: r</a:t>
            </a:r>
            <a:r>
              <a:rPr lang="de-CH" sz="2000" baseline="-25000" dirty="0" smtClean="0"/>
              <a:t>k</a:t>
            </a:r>
            <a:r>
              <a:rPr lang="de-CH" sz="2000" dirty="0" smtClean="0">
                <a:sym typeface="Symbol"/>
              </a:rPr>
              <a:t></a:t>
            </a:r>
            <a:r>
              <a:rPr lang="de-CH" sz="2000" dirty="0" smtClean="0"/>
              <a:t>1/K</a:t>
            </a:r>
            <a:endParaRPr lang="de-CH" sz="2000" dirty="0"/>
          </a:p>
          <a:p>
            <a:pPr>
              <a:spcBef>
                <a:spcPts val="1200"/>
              </a:spcBef>
            </a:pPr>
            <a:r>
              <a:rPr lang="de-CH" sz="2000" dirty="0" err="1" smtClean="0"/>
              <a:t>does</a:t>
            </a:r>
            <a:r>
              <a:rPr lang="de-CH" sz="2000" dirty="0" smtClean="0"/>
              <a:t> not </a:t>
            </a:r>
            <a:r>
              <a:rPr lang="de-CH" sz="2000" dirty="0" err="1" smtClean="0"/>
              <a:t>account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possibility</a:t>
            </a:r>
            <a:r>
              <a:rPr lang="de-CH" sz="2000" dirty="0" smtClean="0"/>
              <a:t> "null </a:t>
            </a:r>
            <a:r>
              <a:rPr lang="de-CH" sz="2000" dirty="0" err="1" smtClean="0"/>
              <a:t>hypothesis</a:t>
            </a:r>
            <a:r>
              <a:rPr lang="de-CH" sz="2000" dirty="0" smtClean="0"/>
              <a:t>" H</a:t>
            </a:r>
            <a:r>
              <a:rPr lang="de-CH" sz="2000" baseline="-25000" dirty="0" smtClean="0"/>
              <a:t>0</a:t>
            </a:r>
            <a:r>
              <a:rPr lang="de-CH" sz="2000" dirty="0" smtClean="0"/>
              <a:t>: </a:t>
            </a:r>
            <a:r>
              <a:rPr lang="de-CH" sz="2000" dirty="0" err="1" smtClean="0"/>
              <a:t>r</a:t>
            </a:r>
            <a:r>
              <a:rPr lang="de-CH" sz="2000" baseline="-25000" dirty="0" err="1" smtClean="0"/>
              <a:t>k</a:t>
            </a:r>
            <a:r>
              <a:rPr lang="de-CH" sz="2000" dirty="0" smtClean="0"/>
              <a:t>=1/K</a:t>
            </a:r>
          </a:p>
          <a:p>
            <a:pPr>
              <a:spcBef>
                <a:spcPts val="1200"/>
              </a:spcBef>
            </a:pPr>
            <a:r>
              <a:rPr lang="de-CH" sz="2000" b="1" dirty="0" err="1" smtClean="0"/>
              <a:t>Bayesian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omnibus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risk</a:t>
            </a:r>
            <a:r>
              <a:rPr lang="de-CH" sz="2000" b="1" dirty="0" smtClean="0"/>
              <a:t> (BOR)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wrongly</a:t>
            </a:r>
            <a:r>
              <a:rPr lang="de-CH" sz="2000" dirty="0" smtClean="0"/>
              <a:t> </a:t>
            </a:r>
            <a:r>
              <a:rPr lang="de-CH" sz="2000" dirty="0" err="1" smtClean="0"/>
              <a:t>accepting</a:t>
            </a:r>
            <a:r>
              <a:rPr lang="de-CH" sz="2000" dirty="0" smtClean="0"/>
              <a:t>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 </a:t>
            </a:r>
            <a:r>
              <a:rPr lang="de-CH" sz="2000" dirty="0" err="1" smtClean="0"/>
              <a:t>over</a:t>
            </a:r>
            <a:r>
              <a:rPr lang="de-CH" sz="2000" dirty="0" smtClean="0"/>
              <a:t> H</a:t>
            </a:r>
            <a:r>
              <a:rPr lang="de-CH" sz="2000" baseline="-25000" dirty="0"/>
              <a:t>0</a:t>
            </a:r>
            <a:r>
              <a:rPr lang="de-CH" sz="2000" dirty="0" smtClean="0"/>
              <a:t>: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>
              <a:spcBef>
                <a:spcPts val="1200"/>
              </a:spcBef>
            </a:pPr>
            <a:endParaRPr lang="de-CH" sz="2000" dirty="0" smtClean="0"/>
          </a:p>
          <a:p>
            <a:pPr>
              <a:spcBef>
                <a:spcPts val="1200"/>
              </a:spcBef>
            </a:pPr>
            <a:endParaRPr lang="de-CH" sz="2000" dirty="0"/>
          </a:p>
          <a:p>
            <a:pPr>
              <a:spcBef>
                <a:spcPts val="1200"/>
              </a:spcBef>
            </a:pPr>
            <a:r>
              <a:rPr lang="de-CH" sz="2000" b="1" dirty="0" err="1" smtClean="0"/>
              <a:t>protected</a:t>
            </a:r>
            <a:r>
              <a:rPr lang="de-CH" sz="2000" b="1" dirty="0" smtClean="0"/>
              <a:t> EP</a:t>
            </a:r>
            <a:r>
              <a:rPr lang="de-CH" sz="2000" dirty="0" smtClean="0"/>
              <a:t>: </a:t>
            </a:r>
            <a:r>
              <a:rPr lang="de-CH" sz="2000" dirty="0" err="1" smtClean="0"/>
              <a:t>Bayesian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r>
              <a:rPr lang="de-CH" sz="2000" dirty="0" smtClean="0"/>
              <a:t> </a:t>
            </a:r>
            <a:r>
              <a:rPr lang="de-CH" sz="2000" dirty="0" err="1" smtClean="0"/>
              <a:t>averaging</a:t>
            </a:r>
            <a:r>
              <a:rPr lang="de-CH" sz="2000" dirty="0" smtClean="0"/>
              <a:t> </a:t>
            </a:r>
            <a:r>
              <a:rPr lang="de-CH" sz="2000" dirty="0" err="1" smtClean="0"/>
              <a:t>over</a:t>
            </a:r>
            <a:r>
              <a:rPr lang="de-CH" sz="2000" dirty="0" smtClean="0"/>
              <a:t> H</a:t>
            </a:r>
            <a:r>
              <a:rPr lang="de-CH" sz="2000" baseline="-25000" dirty="0"/>
              <a:t>0</a:t>
            </a:r>
            <a:r>
              <a:rPr lang="de-CH" sz="2000" dirty="0" smtClean="0"/>
              <a:t> and H</a:t>
            </a:r>
            <a:r>
              <a:rPr lang="de-CH" sz="2000" baseline="-25000" dirty="0" smtClean="0"/>
              <a:t>1</a:t>
            </a:r>
            <a:r>
              <a:rPr lang="de-CH" sz="2000" dirty="0" smtClean="0"/>
              <a:t>:</a:t>
            </a:r>
          </a:p>
          <a:p>
            <a:pPr>
              <a:spcBef>
                <a:spcPts val="1200"/>
              </a:spcBef>
            </a:pPr>
            <a:endParaRPr lang="de-CH" sz="2000" dirty="0" smtClean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" y="3073718"/>
            <a:ext cx="2057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" y="4879072"/>
            <a:ext cx="6124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3769" y="6469983"/>
            <a:ext cx="249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Rigoux et al. 2014,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NeuroImage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463" y="142353"/>
            <a:ext cx="2540000" cy="2540000"/>
            <a:chOff x="103463" y="142353"/>
            <a:chExt cx="2540000" cy="2540000"/>
          </a:xfrm>
        </p:grpSpPr>
        <p:pic>
          <p:nvPicPr>
            <p:cNvPr id="4" name="Picture 3" descr="lateral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463" y="142353"/>
              <a:ext cx="2540000" cy="25400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51174" y="605540"/>
              <a:ext cx="324000" cy="32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61647" y="756714"/>
              <a:ext cx="324000" cy="324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866430" y="1013708"/>
              <a:ext cx="217488" cy="2159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36" y="1380934"/>
            <a:ext cx="68675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33358" y="216056"/>
            <a:ext cx="703929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Prefrontal-parietal connectivity during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working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memory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schizophrenia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453" y="2890998"/>
            <a:ext cx="26825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17 at-</a:t>
            </a:r>
            <a:r>
              <a:rPr lang="de-CH" sz="2000" b="0" dirty="0" err="1" smtClean="0">
                <a:solidFill>
                  <a:srgbClr val="000000"/>
                </a:solidFill>
              </a:rPr>
              <a:t>risk</a:t>
            </a:r>
            <a:r>
              <a:rPr lang="de-CH" sz="2000" b="0" dirty="0" smtClean="0">
                <a:solidFill>
                  <a:srgbClr val="000000"/>
                </a:solidFill>
              </a:rPr>
              <a:t> mental </a:t>
            </a:r>
            <a:r>
              <a:rPr lang="de-CH" sz="2000" b="0" dirty="0" err="1" smtClean="0">
                <a:solidFill>
                  <a:srgbClr val="000000"/>
                </a:solidFill>
              </a:rPr>
              <a:t>state</a:t>
            </a:r>
            <a:r>
              <a:rPr lang="de-CH" sz="2000" b="0" dirty="0" smtClean="0">
                <a:solidFill>
                  <a:srgbClr val="000000"/>
                </a:solidFill>
              </a:rPr>
              <a:t> (ARMS) </a:t>
            </a:r>
            <a:r>
              <a:rPr lang="de-CH" sz="2000" b="0" dirty="0" err="1" smtClean="0">
                <a:solidFill>
                  <a:srgbClr val="000000"/>
                </a:solidFill>
              </a:rPr>
              <a:t>individuals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21 first-episode </a:t>
            </a:r>
            <a:r>
              <a:rPr lang="de-CH" sz="2000" b="0" dirty="0" err="1" smtClean="0">
                <a:solidFill>
                  <a:srgbClr val="000000"/>
                </a:solidFill>
              </a:rPr>
              <a:t>patients</a:t>
            </a:r>
            <a:r>
              <a:rPr lang="de-CH" sz="2000" b="0" dirty="0" smtClean="0">
                <a:solidFill>
                  <a:srgbClr val="000000"/>
                </a:solidFill>
              </a:rPr>
              <a:t/>
            </a:r>
            <a:br>
              <a:rPr lang="de-CH" sz="2000" b="0" dirty="0" smtClean="0">
                <a:solidFill>
                  <a:srgbClr val="000000"/>
                </a:solidFill>
              </a:rPr>
            </a:br>
            <a:r>
              <a:rPr lang="de-CH" sz="2000" b="0" dirty="0" smtClean="0">
                <a:solidFill>
                  <a:srgbClr val="000000"/>
                </a:solidFill>
              </a:rPr>
              <a:t>(13 non-</a:t>
            </a:r>
            <a:r>
              <a:rPr lang="de-CH" sz="2000" b="0" dirty="0" err="1" smtClean="0">
                <a:solidFill>
                  <a:srgbClr val="000000"/>
                </a:solidFill>
              </a:rPr>
              <a:t>treated</a:t>
            </a:r>
            <a:r>
              <a:rPr lang="de-CH" sz="2000" b="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20 </a:t>
            </a:r>
            <a:r>
              <a:rPr lang="de-CH" sz="2000" b="0" dirty="0" err="1" smtClean="0">
                <a:solidFill>
                  <a:srgbClr val="000000"/>
                </a:solidFill>
              </a:rPr>
              <a:t>controls</a:t>
            </a:r>
            <a:endParaRPr lang="de-CH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55713"/>
            <a:ext cx="77057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4350" y="171606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BMS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all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BMA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PFC 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anose="05050102010706020507" pitchFamily="18" charset="2"/>
              </a:rPr>
              <a:t> 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PPC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connectivity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Schmidt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2013, </a:t>
            </a:r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JAMA Psychiatry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005379" name="Picture 3" descr="C:\klaas\Dropbox\SHARED\papers\submitted\Schmidt_DCM_ARMS\ArchGenPsychiatry\revision\Figure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8" y="3534770"/>
            <a:ext cx="3184477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atera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96" y="1134027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1158207" y="1597214"/>
            <a:ext cx="324000" cy="324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368680" y="1748388"/>
            <a:ext cx="324000" cy="3240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9" name="AutoShape 8"/>
          <p:cNvCxnSpPr>
            <a:cxnSpLocks noChangeShapeType="1"/>
            <a:stCxn id="15" idx="6"/>
            <a:endCxn id="16" idx="2"/>
          </p:cNvCxnSpPr>
          <p:nvPr/>
        </p:nvCxnSpPr>
        <p:spPr bwMode="auto">
          <a:xfrm>
            <a:off x="1482207" y="1759214"/>
            <a:ext cx="886473" cy="151174"/>
          </a:xfrm>
          <a:prstGeom prst="straightConnector1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373463" y="2005382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863" y="5338198"/>
            <a:ext cx="477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17 ARMS, 21 first-episode (13 non-</a:t>
            </a:r>
            <a:r>
              <a:rPr lang="de-CH" sz="1800" b="0" dirty="0" err="1" smtClean="0">
                <a:solidFill>
                  <a:srgbClr val="000000"/>
                </a:solidFill>
              </a:rPr>
              <a:t>treated</a:t>
            </a:r>
            <a:r>
              <a:rPr lang="de-CH" sz="1800" b="0" dirty="0" smtClean="0">
                <a:solidFill>
                  <a:srgbClr val="000000"/>
                </a:solidFill>
              </a:rPr>
              <a:t>), 20 </a:t>
            </a:r>
            <a:r>
              <a:rPr lang="de-CH" sz="1800" b="0" dirty="0" err="1" smtClean="0">
                <a:solidFill>
                  <a:srgbClr val="000000"/>
                </a:solidFill>
              </a:rPr>
              <a:t>controls</a:t>
            </a:r>
            <a:endParaRPr lang="de-CH" sz="1800" b="0" dirty="0">
              <a:solidFill>
                <a:srgbClr val="000000"/>
              </a:solidFill>
            </a:endParaRPr>
          </a:p>
        </p:txBody>
      </p:sp>
      <p:pic>
        <p:nvPicPr>
          <p:cNvPr id="121303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55" y="1858370"/>
            <a:ext cx="4457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0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366963" y="1169466"/>
            <a:ext cx="6221934" cy="4895736"/>
            <a:chOff x="2843213" y="1887538"/>
            <a:chExt cx="6221934" cy="4895736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2965450" y="4429125"/>
              <a:ext cx="2224088" cy="1527175"/>
              <a:chOff x="6147593" y="3296194"/>
              <a:chExt cx="1342713" cy="922421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363232" y="3296194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201829" y="3296194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660335" y="3929999"/>
                <a:ext cx="288477" cy="28861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147593" y="3432352"/>
                <a:ext cx="20797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90" name="Straight Arrow Connector 89"/>
              <p:cNvCxnSpPr>
                <a:stCxn id="86" idx="6"/>
                <a:endCxn id="87" idx="2"/>
              </p:cNvCxnSpPr>
              <p:nvPr/>
            </p:nvCxnSpPr>
            <p:spPr>
              <a:xfrm>
                <a:off x="6651709" y="3440982"/>
                <a:ext cx="55011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1" name="Straight Arrow Connector 90"/>
              <p:cNvCxnSpPr>
                <a:stCxn id="87" idx="3"/>
                <a:endCxn id="88" idx="7"/>
              </p:cNvCxnSpPr>
              <p:nvPr/>
            </p:nvCxnSpPr>
            <p:spPr>
              <a:xfrm flipH="1">
                <a:off x="6906643" y="3542621"/>
                <a:ext cx="337355" cy="42956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71" name="Group 23"/>
            <p:cNvGrpSpPr>
              <a:grpSpLocks/>
            </p:cNvGrpSpPr>
            <p:nvPr/>
          </p:nvGrpSpPr>
          <p:grpSpPr bwMode="auto">
            <a:xfrm>
              <a:off x="3289300" y="3097213"/>
              <a:ext cx="1617663" cy="955675"/>
              <a:chOff x="2145524" y="3064817"/>
              <a:chExt cx="1618713" cy="955472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0" t="-468" r="30351" b="57135"/>
              <a:stretch/>
            </p:blipFill>
            <p:spPr>
              <a:xfrm>
                <a:off x="2805651" y="3458452"/>
                <a:ext cx="269924" cy="561837"/>
              </a:xfrm>
              <a:prstGeom prst="rect">
                <a:avLst/>
              </a:prstGeom>
            </p:spPr>
          </p:pic>
          <p:sp>
            <p:nvSpPr>
              <p:cNvPr id="85" name="TextBox 25"/>
              <p:cNvSpPr txBox="1">
                <a:spLocks noChangeArrowheads="1"/>
              </p:cNvSpPr>
              <p:nvPr/>
            </p:nvSpPr>
            <p:spPr bwMode="auto">
              <a:xfrm>
                <a:off x="2145524" y="3064817"/>
                <a:ext cx="1618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</a:rPr>
                  <a:t>First level DCM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843213" y="4221163"/>
              <a:ext cx="2489200" cy="18732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5191125" y="3587750"/>
              <a:ext cx="2125663" cy="1717675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70"/>
            <a:stretch>
              <a:fillRect/>
            </a:stretch>
          </p:blipFill>
          <p:spPr bwMode="auto">
            <a:xfrm>
              <a:off x="5699125" y="2522538"/>
              <a:ext cx="1055688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5834063" y="1887538"/>
              <a:ext cx="7810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Mean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545013" y="5046663"/>
              <a:ext cx="552450" cy="501650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5100638" y="3619500"/>
              <a:ext cx="1058862" cy="151765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22"/>
            <a:stretch/>
          </p:blipFill>
          <p:spPr>
            <a:xfrm>
              <a:off x="6947498" y="2522731"/>
              <a:ext cx="1055381" cy="460967"/>
            </a:xfrm>
            <a:prstGeom prst="rect">
              <a:avLst/>
            </a:prstGeom>
          </p:spPr>
        </p:pic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7019925" y="1930400"/>
              <a:ext cx="914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rPr>
                <a:t>Disease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16" b="14971"/>
            <a:stretch/>
          </p:blipFill>
          <p:spPr>
            <a:xfrm>
              <a:off x="6936480" y="2983697"/>
              <a:ext cx="1055381" cy="443401"/>
            </a:xfrm>
            <a:prstGeom prst="rect">
              <a:avLst/>
            </a:prstGeom>
          </p:spPr>
        </p:pic>
        <p:sp>
          <p:nvSpPr>
            <p:cNvPr id="81" name="TextBox 8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064208" y="4392150"/>
              <a:ext cx="200696" cy="276999"/>
            </a:xfrm>
            <a:prstGeom prst="rect">
              <a:avLst/>
            </a:prstGeom>
            <a:blipFill rotWithShape="0">
              <a:blip r:embed="rId5"/>
              <a:stretch>
                <a:fillRect l="-27273" r="-18182" b="-8696"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  <p:sp>
          <p:nvSpPr>
            <p:cNvPr id="82" name="TextBox 8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21137" y="5114849"/>
              <a:ext cx="200696" cy="276999"/>
            </a:xfrm>
            <a:prstGeom prst="rect">
              <a:avLst/>
            </a:prstGeom>
            <a:blipFill rotWithShape="0">
              <a:blip r:embed="rId6"/>
              <a:stretch>
                <a:fillRect l="-24242" r="-21212" b="-11111"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213084" y="6537053"/>
              <a:ext cx="2852063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</a:rPr>
                <a:t>Image credit: Wilson Joseph from Noun Project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99348" y="6302117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 smtClean="0"/>
              <a:t>PEB </a:t>
            </a:r>
            <a:r>
              <a:rPr lang="de-CH" b="0" dirty="0" err="1" smtClean="0"/>
              <a:t>slides</a:t>
            </a:r>
            <a:r>
              <a:rPr lang="de-CH" b="0" dirty="0" smtClean="0"/>
              <a:t> </a:t>
            </a:r>
            <a:r>
              <a:rPr lang="de-CH" b="0" dirty="0" err="1" smtClean="0"/>
              <a:t>courtesy</a:t>
            </a:r>
            <a:r>
              <a:rPr lang="de-CH" b="0" dirty="0" smtClean="0"/>
              <a:t> of Peter </a:t>
            </a:r>
            <a:r>
              <a:rPr lang="de-CH" b="0" dirty="0"/>
              <a:t>Zeidman</a:t>
            </a:r>
          </a:p>
        </p:txBody>
      </p:sp>
    </p:spTree>
    <p:extLst>
      <p:ext uri="{BB962C8B-B14F-4D97-AF65-F5344CB8AC3E}">
        <p14:creationId xmlns:p14="http://schemas.microsoft.com/office/powerpoint/2010/main" val="426252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325688" y="3033713"/>
            <a:ext cx="3735387" cy="1212850"/>
            <a:chOff x="2317434" y="3400776"/>
            <a:chExt cx="3735256" cy="1212272"/>
          </a:xfrm>
        </p:grpSpPr>
        <p:sp>
          <p:nvSpPr>
            <p:cNvPr id="45" name="Rectangle 4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17434" y="3400776"/>
              <a:ext cx="3302827" cy="48667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+mn-lt"/>
                  <a:ea typeface="ＭＳ Ｐゴシック" charset="0"/>
                </a:rPr>
                <a:t> 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3396896" y="3978351"/>
              <a:ext cx="0" cy="309414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3072387" y="4243716"/>
              <a:ext cx="29803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Second level (linear) model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336800" y="1487488"/>
            <a:ext cx="4449763" cy="1171575"/>
            <a:chOff x="2313969" y="4789705"/>
            <a:chExt cx="4450968" cy="1170699"/>
          </a:xfrm>
        </p:grpSpPr>
        <p:sp>
          <p:nvSpPr>
            <p:cNvPr id="49" name="Rectangle 4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13969" y="4789705"/>
              <a:ext cx="2193806" cy="486672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+mn-lt"/>
                  <a:ea typeface="ＭＳ Ｐゴシック" charset="0"/>
                </a:rPr>
                <a:t> 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3403289" y="5325879"/>
              <a:ext cx="0" cy="309331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3079313" y="5591072"/>
              <a:ext cx="3685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Priors on second level parameters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4900613" y="3006725"/>
            <a:ext cx="619125" cy="52705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519738" y="3375025"/>
            <a:ext cx="407987" cy="15875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27725" y="3368675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1800" b="0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Between-subject error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28650" y="2765425"/>
            <a:ext cx="9144000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28650" y="4376738"/>
            <a:ext cx="9144000" cy="1263650"/>
            <a:chOff x="0" y="5239906"/>
            <a:chExt cx="9144000" cy="1264132"/>
          </a:xfrm>
        </p:grpSpPr>
        <p:grpSp>
          <p:nvGrpSpPr>
            <p:cNvPr id="57" name="Group 1"/>
            <p:cNvGrpSpPr>
              <a:grpSpLocks/>
            </p:cNvGrpSpPr>
            <p:nvPr/>
          </p:nvGrpSpPr>
          <p:grpSpPr bwMode="auto">
            <a:xfrm>
              <a:off x="2126859" y="5395177"/>
              <a:ext cx="4086225" cy="1108861"/>
              <a:chOff x="2743806" y="2124877"/>
              <a:chExt cx="4086225" cy="1108861"/>
            </a:xfrm>
          </p:grpSpPr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06" y="2124877"/>
                <a:ext cx="4086225" cy="4701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+mn-lt"/>
                    <a:ea typeface="ＭＳ Ｐゴシック" charset="0"/>
                  </a:rPr>
                  <a:t> 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V="1">
                <a:off x="3401422" y="2600083"/>
                <a:ext cx="0" cy="30968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4823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7" name="TextBox 14"/>
              <p:cNvSpPr txBox="1">
                <a:spLocks noChangeArrowheads="1"/>
              </p:cNvSpPr>
              <p:nvPr/>
            </p:nvSpPr>
            <p:spPr bwMode="auto">
              <a:xfrm>
                <a:off x="3076575" y="2865438"/>
                <a:ext cx="1954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</a:rPr>
                  <a:t>DCM for subject i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271963" y="5382835"/>
              <a:ext cx="619125" cy="527251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4891088" y="5751276"/>
              <a:ext cx="407987" cy="15881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298683" y="5744121"/>
              <a:ext cx="2210862" cy="36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Measurement noise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5239906"/>
              <a:ext cx="91440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177410" y="5470197"/>
              <a:ext cx="1172116" cy="922421"/>
              <a:chOff x="2145524" y="3097868"/>
              <a:chExt cx="1172116" cy="922421"/>
            </a:xfrm>
          </p:grpSpPr>
          <p:pic>
            <p:nvPicPr>
              <p:cNvPr id="63" name="Picture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0" t="-468" r="30351" b="57135"/>
              <a:stretch>
                <a:fillRect/>
              </a:stretch>
            </p:blipFill>
            <p:spPr bwMode="auto">
              <a:xfrm>
                <a:off x="2562495" y="3458452"/>
                <a:ext cx="269924" cy="56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37"/>
              <p:cNvSpPr txBox="1">
                <a:spLocks noChangeArrowheads="1"/>
              </p:cNvSpPr>
              <p:nvPr/>
            </p:nvSpPr>
            <p:spPr bwMode="auto">
              <a:xfrm>
                <a:off x="2145524" y="3097868"/>
                <a:ext cx="1172116" cy="36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</a:rPr>
                  <a:t>First level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90564" y="2940050"/>
            <a:ext cx="1505540" cy="1323975"/>
            <a:chOff x="2051288" y="1236214"/>
            <a:chExt cx="1504045" cy="1323864"/>
          </a:xfrm>
        </p:grpSpPr>
        <p:pic>
          <p:nvPicPr>
            <p:cNvPr id="69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70"/>
            <a:stretch>
              <a:fillRect/>
            </a:stretch>
          </p:blipFill>
          <p:spPr bwMode="auto">
            <a:xfrm>
              <a:off x="2154840" y="1662696"/>
              <a:ext cx="1055381" cy="89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40"/>
            <p:cNvSpPr txBox="1">
              <a:spLocks noChangeArrowheads="1"/>
            </p:cNvSpPr>
            <p:nvPr/>
          </p:nvSpPr>
          <p:spPr bwMode="auto">
            <a:xfrm>
              <a:off x="2051288" y="1236214"/>
              <a:ext cx="1504045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800" b="0">
                  <a:solidFill>
                    <a:prstClr val="black"/>
                  </a:solidFill>
                  <a:latin typeface="+mn-lt"/>
                  <a:ea typeface="MS PGothic" panose="020B0600070205080204" pitchFamily="34" charset="-128"/>
                </a:rPr>
                <a:t>Second level</a:t>
              </a:r>
            </a:p>
          </p:txBody>
        </p:sp>
      </p:grp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610362" y="6302118"/>
            <a:ext cx="324041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Friston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4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606"/>
            <a:ext cx="9258300" cy="1143000"/>
          </a:xfrm>
        </p:spPr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04992"/>
              </p:ext>
            </p:extLst>
          </p:nvPr>
        </p:nvGraphicFramePr>
        <p:xfrm>
          <a:off x="3446463" y="1185583"/>
          <a:ext cx="27527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01" name="Equation" r:id="rId4" imgW="1397000" imgH="228600" progId="Equation.DSMT4">
                  <p:embed/>
                </p:oleObj>
              </mc:Choice>
              <mc:Fallback>
                <p:oleObj name="Equation" r:id="rId4" imgW="13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1185583"/>
                        <a:ext cx="27527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5446713" y="1604683"/>
            <a:ext cx="1724025" cy="952500"/>
            <a:chOff x="4786483" y="2223689"/>
            <a:chExt cx="1723549" cy="952798"/>
          </a:xfrm>
        </p:grpSpPr>
        <p:cxnSp>
          <p:nvCxnSpPr>
            <p:cNvPr id="149" name="Straight Arrow Connector 148"/>
            <p:cNvCxnSpPr/>
            <p:nvPr/>
          </p:nvCxnSpPr>
          <p:spPr>
            <a:xfrm flipV="1">
              <a:off x="5007084" y="2223689"/>
              <a:ext cx="0" cy="309659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0" name="TextBox 13"/>
            <p:cNvSpPr txBox="1">
              <a:spLocks noChangeArrowheads="1"/>
            </p:cNvSpPr>
            <p:nvPr/>
          </p:nvSpPr>
          <p:spPr bwMode="auto">
            <a:xfrm>
              <a:off x="4786483" y="2530156"/>
              <a:ext cx="17235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Matrix of DCM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connections</a:t>
              </a:r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3976688" y="2719336"/>
            <a:ext cx="2266950" cy="2540000"/>
            <a:chOff x="3316557" y="3426261"/>
            <a:chExt cx="2266156" cy="2540000"/>
          </a:xfrm>
        </p:grpSpPr>
        <p:sp>
          <p:nvSpPr>
            <p:cNvPr id="152" name="Rectangle 48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3" name="Rectangle 49"/>
            <p:cNvSpPr>
              <a:spLocks noChangeArrowheads="1"/>
            </p:cNvSpPr>
            <p:nvPr/>
          </p:nvSpPr>
          <p:spPr bwMode="auto">
            <a:xfrm>
              <a:off x="3649138" y="3650099"/>
              <a:ext cx="1933575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154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138" y="3659624"/>
              <a:ext cx="1933575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ctangle 51"/>
            <p:cNvSpPr>
              <a:spLocks noChangeArrowheads="1"/>
            </p:cNvSpPr>
            <p:nvPr/>
          </p:nvSpPr>
          <p:spPr bwMode="auto">
            <a:xfrm>
              <a:off x="4047601" y="3426261"/>
              <a:ext cx="116681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Within-subjects (W)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6" name="Rectangle 52"/>
            <p:cNvSpPr>
              <a:spLocks noChangeArrowheads="1"/>
            </p:cNvSpPr>
            <p:nvPr/>
          </p:nvSpPr>
          <p:spPr bwMode="auto">
            <a:xfrm>
              <a:off x="4280963" y="5791636"/>
              <a:ext cx="70008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7" name="Rectangle 53"/>
            <p:cNvSpPr>
              <a:spLocks noChangeArrowheads="1"/>
            </p:cNvSpPr>
            <p:nvPr/>
          </p:nvSpPr>
          <p:spPr bwMode="auto">
            <a:xfrm rot="-5400000">
              <a:off x="3053826" y="4513699"/>
              <a:ext cx="700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8" name="Line 54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55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56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Line 57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Line 58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Line 59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Line 60"/>
            <p:cNvSpPr>
              <a:spLocks noChangeShapeType="1"/>
            </p:cNvSpPr>
            <p:nvPr/>
          </p:nvSpPr>
          <p:spPr bwMode="auto">
            <a:xfrm flipV="1">
              <a:off x="41253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61"/>
            <p:cNvSpPr>
              <a:spLocks noChangeShapeType="1"/>
            </p:cNvSpPr>
            <p:nvPr/>
          </p:nvSpPr>
          <p:spPr bwMode="auto">
            <a:xfrm>
              <a:off x="41253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40952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7" name="Line 63"/>
            <p:cNvSpPr>
              <a:spLocks noChangeShapeType="1"/>
            </p:cNvSpPr>
            <p:nvPr/>
          </p:nvSpPr>
          <p:spPr bwMode="auto">
            <a:xfrm flipV="1">
              <a:off x="477626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Line 64"/>
            <p:cNvSpPr>
              <a:spLocks noChangeShapeType="1"/>
            </p:cNvSpPr>
            <p:nvPr/>
          </p:nvSpPr>
          <p:spPr bwMode="auto">
            <a:xfrm>
              <a:off x="477626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474768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0" name="Line 66"/>
            <p:cNvSpPr>
              <a:spLocks noChangeShapeType="1"/>
            </p:cNvSpPr>
            <p:nvPr/>
          </p:nvSpPr>
          <p:spPr bwMode="auto">
            <a:xfrm flipV="1">
              <a:off x="5417613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Line 67"/>
            <p:cNvSpPr>
              <a:spLocks noChangeShapeType="1"/>
            </p:cNvSpPr>
            <p:nvPr/>
          </p:nvSpPr>
          <p:spPr bwMode="auto">
            <a:xfrm>
              <a:off x="5417613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68"/>
            <p:cNvSpPr>
              <a:spLocks noChangeArrowheads="1"/>
            </p:cNvSpPr>
            <p:nvPr/>
          </p:nvSpPr>
          <p:spPr bwMode="auto">
            <a:xfrm>
              <a:off x="5389038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3" name="Line 69"/>
            <p:cNvSpPr>
              <a:spLocks noChangeShapeType="1"/>
            </p:cNvSpPr>
            <p:nvPr/>
          </p:nvSpPr>
          <p:spPr bwMode="auto">
            <a:xfrm>
              <a:off x="3649138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70"/>
            <p:cNvSpPr>
              <a:spLocks noChangeShapeType="1"/>
            </p:cNvSpPr>
            <p:nvPr/>
          </p:nvSpPr>
          <p:spPr bwMode="auto">
            <a:xfrm flipH="1">
              <a:off x="5563663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71"/>
            <p:cNvSpPr>
              <a:spLocks noChangeArrowheads="1"/>
            </p:cNvSpPr>
            <p:nvPr/>
          </p:nvSpPr>
          <p:spPr bwMode="auto">
            <a:xfrm>
              <a:off x="3541188" y="3737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6" name="Line 72"/>
            <p:cNvSpPr>
              <a:spLocks noChangeShapeType="1"/>
            </p:cNvSpPr>
            <p:nvPr/>
          </p:nvSpPr>
          <p:spPr bwMode="auto">
            <a:xfrm>
              <a:off x="3649138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73"/>
            <p:cNvSpPr>
              <a:spLocks noChangeShapeType="1"/>
            </p:cNvSpPr>
            <p:nvPr/>
          </p:nvSpPr>
          <p:spPr bwMode="auto">
            <a:xfrm flipH="1">
              <a:off x="5563663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74"/>
            <p:cNvSpPr>
              <a:spLocks noChangeArrowheads="1"/>
            </p:cNvSpPr>
            <p:nvPr/>
          </p:nvSpPr>
          <p:spPr bwMode="auto">
            <a:xfrm>
              <a:off x="3541188" y="40580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9" name="Line 75"/>
            <p:cNvSpPr>
              <a:spLocks noChangeShapeType="1"/>
            </p:cNvSpPr>
            <p:nvPr/>
          </p:nvSpPr>
          <p:spPr bwMode="auto">
            <a:xfrm>
              <a:off x="3649138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76"/>
            <p:cNvSpPr>
              <a:spLocks noChangeShapeType="1"/>
            </p:cNvSpPr>
            <p:nvPr/>
          </p:nvSpPr>
          <p:spPr bwMode="auto">
            <a:xfrm flipH="1">
              <a:off x="5563663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77"/>
            <p:cNvSpPr>
              <a:spLocks noChangeArrowheads="1"/>
            </p:cNvSpPr>
            <p:nvPr/>
          </p:nvSpPr>
          <p:spPr bwMode="auto">
            <a:xfrm>
              <a:off x="3541188" y="43803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2" name="Line 78"/>
            <p:cNvSpPr>
              <a:spLocks noChangeShapeType="1"/>
            </p:cNvSpPr>
            <p:nvPr/>
          </p:nvSpPr>
          <p:spPr bwMode="auto">
            <a:xfrm>
              <a:off x="3649138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Line 79"/>
            <p:cNvSpPr>
              <a:spLocks noChangeShapeType="1"/>
            </p:cNvSpPr>
            <p:nvPr/>
          </p:nvSpPr>
          <p:spPr bwMode="auto">
            <a:xfrm flipH="1">
              <a:off x="5563663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80"/>
            <p:cNvSpPr>
              <a:spLocks noChangeArrowheads="1"/>
            </p:cNvSpPr>
            <p:nvPr/>
          </p:nvSpPr>
          <p:spPr bwMode="auto">
            <a:xfrm>
              <a:off x="3541188" y="47105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5" name="Line 81"/>
            <p:cNvSpPr>
              <a:spLocks noChangeShapeType="1"/>
            </p:cNvSpPr>
            <p:nvPr/>
          </p:nvSpPr>
          <p:spPr bwMode="auto">
            <a:xfrm>
              <a:off x="3649138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Line 82"/>
            <p:cNvSpPr>
              <a:spLocks noChangeShapeType="1"/>
            </p:cNvSpPr>
            <p:nvPr/>
          </p:nvSpPr>
          <p:spPr bwMode="auto">
            <a:xfrm flipH="1">
              <a:off x="5563663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>
              <a:off x="3541188" y="50328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8" name="Line 84"/>
            <p:cNvSpPr>
              <a:spLocks noChangeShapeType="1"/>
            </p:cNvSpPr>
            <p:nvPr/>
          </p:nvSpPr>
          <p:spPr bwMode="auto">
            <a:xfrm>
              <a:off x="3649138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85"/>
            <p:cNvSpPr>
              <a:spLocks noChangeShapeType="1"/>
            </p:cNvSpPr>
            <p:nvPr/>
          </p:nvSpPr>
          <p:spPr bwMode="auto">
            <a:xfrm flipH="1">
              <a:off x="5563663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86"/>
            <p:cNvSpPr>
              <a:spLocks noChangeArrowheads="1"/>
            </p:cNvSpPr>
            <p:nvPr/>
          </p:nvSpPr>
          <p:spPr bwMode="auto">
            <a:xfrm>
              <a:off x="3541188" y="53534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91" name="Line 87"/>
            <p:cNvSpPr>
              <a:spLocks noChangeShapeType="1"/>
            </p:cNvSpPr>
            <p:nvPr/>
          </p:nvSpPr>
          <p:spPr bwMode="auto">
            <a:xfrm>
              <a:off x="3649138" y="5596374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Line 88"/>
            <p:cNvSpPr>
              <a:spLocks noChangeShapeType="1"/>
            </p:cNvSpPr>
            <p:nvPr/>
          </p:nvSpPr>
          <p:spPr bwMode="auto">
            <a:xfrm>
              <a:off x="3649138" y="3650099"/>
              <a:ext cx="1933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89"/>
            <p:cNvSpPr>
              <a:spLocks noChangeShapeType="1"/>
            </p:cNvSpPr>
            <p:nvPr/>
          </p:nvSpPr>
          <p:spPr bwMode="auto">
            <a:xfrm>
              <a:off x="5582713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Line 90"/>
            <p:cNvSpPr>
              <a:spLocks noChangeShapeType="1"/>
            </p:cNvSpPr>
            <p:nvPr/>
          </p:nvSpPr>
          <p:spPr bwMode="auto">
            <a:xfrm>
              <a:off x="364913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5" name="Group 194"/>
          <p:cNvGrpSpPr>
            <a:grpSpLocks/>
          </p:cNvGrpSpPr>
          <p:nvPr/>
        </p:nvGrpSpPr>
        <p:grpSpPr bwMode="auto">
          <a:xfrm>
            <a:off x="6524625" y="2679649"/>
            <a:ext cx="2266950" cy="2559050"/>
            <a:chOff x="5864494" y="3386574"/>
            <a:chExt cx="2266157" cy="2558950"/>
          </a:xfrm>
        </p:grpSpPr>
        <p:sp>
          <p:nvSpPr>
            <p:cNvPr id="196" name="Rectangle 91"/>
            <p:cNvSpPr>
              <a:spLocks noChangeArrowheads="1"/>
            </p:cNvSpPr>
            <p:nvPr/>
          </p:nvSpPr>
          <p:spPr bwMode="auto">
            <a:xfrm>
              <a:off x="6195488" y="3650099"/>
              <a:ext cx="1935163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7" name="Rectangle 92"/>
            <p:cNvSpPr>
              <a:spLocks noChangeArrowheads="1"/>
            </p:cNvSpPr>
            <p:nvPr/>
          </p:nvSpPr>
          <p:spPr bwMode="auto">
            <a:xfrm>
              <a:off x="6195488" y="3650099"/>
              <a:ext cx="1935163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800" b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198" name="Picture 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88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4"/>
            <p:cNvSpPr>
              <a:spLocks noChangeArrowheads="1"/>
            </p:cNvSpPr>
            <p:nvPr/>
          </p:nvSpPr>
          <p:spPr bwMode="auto">
            <a:xfrm>
              <a:off x="6914626" y="3426261"/>
              <a:ext cx="1460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X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0" name="Rectangle 95"/>
            <p:cNvSpPr>
              <a:spLocks noChangeArrowheads="1"/>
            </p:cNvSpPr>
            <p:nvPr/>
          </p:nvSpPr>
          <p:spPr bwMode="auto">
            <a:xfrm>
              <a:off x="6982888" y="3386574"/>
              <a:ext cx="1936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8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(1)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1" name="Rectangle 96"/>
            <p:cNvSpPr>
              <a:spLocks noChangeArrowheads="1"/>
            </p:cNvSpPr>
            <p:nvPr/>
          </p:nvSpPr>
          <p:spPr bwMode="auto">
            <a:xfrm>
              <a:off x="7119413" y="3426261"/>
              <a:ext cx="968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2" name="Rectangle 97"/>
            <p:cNvSpPr>
              <a:spLocks noChangeArrowheads="1"/>
            </p:cNvSpPr>
            <p:nvPr/>
          </p:nvSpPr>
          <p:spPr bwMode="auto">
            <a:xfrm>
              <a:off x="7159101" y="3415149"/>
              <a:ext cx="184150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Symbol" panose="05050102010706020507" pitchFamily="18" charset="2"/>
                  <a:ea typeface="MS PGothic" panose="020B0600070205080204" pitchFamily="34" charset="-128"/>
                </a:rPr>
                <a:t>Ä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3" name="Rectangle 98"/>
            <p:cNvSpPr>
              <a:spLocks noChangeArrowheads="1"/>
            </p:cNvSpPr>
            <p:nvPr/>
          </p:nvSpPr>
          <p:spPr bwMode="auto">
            <a:xfrm>
              <a:off x="7265463" y="3426261"/>
              <a:ext cx="1746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 K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4" name="Rectangle 99"/>
            <p:cNvSpPr>
              <a:spLocks noChangeArrowheads="1"/>
            </p:cNvSpPr>
            <p:nvPr/>
          </p:nvSpPr>
          <p:spPr bwMode="auto">
            <a:xfrm>
              <a:off x="6701901" y="5791636"/>
              <a:ext cx="11747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PEB </a:t>
              </a:r>
              <a:r>
                <a:rPr lang="en-GB" altLang="en-US" sz="1000" b="0">
                  <a:solidFill>
                    <a:prstClr val="black"/>
                  </a:solidFill>
                  <a:ea typeface="MS PGothic" panose="020B0600070205080204" pitchFamily="34" charset="-128"/>
                </a:rPr>
                <a:t>Parameter</a:t>
              </a:r>
            </a:p>
          </p:txBody>
        </p:sp>
        <p:sp>
          <p:nvSpPr>
            <p:cNvPr id="205" name="Rectangle 100"/>
            <p:cNvSpPr>
              <a:spLocks noChangeArrowheads="1"/>
            </p:cNvSpPr>
            <p:nvPr/>
          </p:nvSpPr>
          <p:spPr bwMode="auto">
            <a:xfrm rot="-5400000">
              <a:off x="5601763" y="4515286"/>
              <a:ext cx="700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Connection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6" name="Line 101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Line 102"/>
            <p:cNvSpPr>
              <a:spLocks noChangeShapeType="1"/>
            </p:cNvSpPr>
            <p:nvPr/>
          </p:nvSpPr>
          <p:spPr bwMode="auto">
            <a:xfrm>
              <a:off x="6195488" y="3650099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Line 103"/>
            <p:cNvSpPr>
              <a:spLocks noChangeShapeType="1"/>
            </p:cNvSpPr>
            <p:nvPr/>
          </p:nvSpPr>
          <p:spPr bwMode="auto">
            <a:xfrm>
              <a:off x="813065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Line 104"/>
            <p:cNvSpPr>
              <a:spLocks noChangeShapeType="1"/>
            </p:cNvSpPr>
            <p:nvPr/>
          </p:nvSpPr>
          <p:spPr bwMode="auto">
            <a:xfrm>
              <a:off x="61954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Line 105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106"/>
            <p:cNvSpPr>
              <a:spLocks noChangeShapeType="1"/>
            </p:cNvSpPr>
            <p:nvPr/>
          </p:nvSpPr>
          <p:spPr bwMode="auto">
            <a:xfrm>
              <a:off x="61954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107"/>
            <p:cNvSpPr>
              <a:spLocks noChangeShapeType="1"/>
            </p:cNvSpPr>
            <p:nvPr/>
          </p:nvSpPr>
          <p:spPr bwMode="auto">
            <a:xfrm flipV="1">
              <a:off x="667173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Line 108"/>
            <p:cNvSpPr>
              <a:spLocks noChangeShapeType="1"/>
            </p:cNvSpPr>
            <p:nvPr/>
          </p:nvSpPr>
          <p:spPr bwMode="auto">
            <a:xfrm>
              <a:off x="667173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109"/>
            <p:cNvSpPr>
              <a:spLocks noChangeArrowheads="1"/>
            </p:cNvSpPr>
            <p:nvPr/>
          </p:nvSpPr>
          <p:spPr bwMode="auto">
            <a:xfrm>
              <a:off x="6643163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15" name="Line 110"/>
            <p:cNvSpPr>
              <a:spLocks noChangeShapeType="1"/>
            </p:cNvSpPr>
            <p:nvPr/>
          </p:nvSpPr>
          <p:spPr bwMode="auto">
            <a:xfrm flipV="1">
              <a:off x="72162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111"/>
            <p:cNvSpPr>
              <a:spLocks noChangeShapeType="1"/>
            </p:cNvSpPr>
            <p:nvPr/>
          </p:nvSpPr>
          <p:spPr bwMode="auto">
            <a:xfrm>
              <a:off x="72162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112"/>
            <p:cNvSpPr>
              <a:spLocks noChangeArrowheads="1"/>
            </p:cNvSpPr>
            <p:nvPr/>
          </p:nvSpPr>
          <p:spPr bwMode="auto">
            <a:xfrm>
              <a:off x="7147988" y="562653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10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18" name="Line 113"/>
            <p:cNvSpPr>
              <a:spLocks noChangeShapeType="1"/>
            </p:cNvSpPr>
            <p:nvPr/>
          </p:nvSpPr>
          <p:spPr bwMode="auto">
            <a:xfrm flipV="1">
              <a:off x="775123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114"/>
            <p:cNvSpPr>
              <a:spLocks noChangeShapeType="1"/>
            </p:cNvSpPr>
            <p:nvPr/>
          </p:nvSpPr>
          <p:spPr bwMode="auto">
            <a:xfrm>
              <a:off x="775123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Rectangle 115"/>
            <p:cNvSpPr>
              <a:spLocks noChangeArrowheads="1"/>
            </p:cNvSpPr>
            <p:nvPr/>
          </p:nvSpPr>
          <p:spPr bwMode="auto">
            <a:xfrm>
              <a:off x="7682976" y="562653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1" name="Line 116"/>
            <p:cNvSpPr>
              <a:spLocks noChangeShapeType="1"/>
            </p:cNvSpPr>
            <p:nvPr/>
          </p:nvSpPr>
          <p:spPr bwMode="auto">
            <a:xfrm>
              <a:off x="6195488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117"/>
            <p:cNvSpPr>
              <a:spLocks noChangeShapeType="1"/>
            </p:cNvSpPr>
            <p:nvPr/>
          </p:nvSpPr>
          <p:spPr bwMode="auto">
            <a:xfrm flipH="1">
              <a:off x="8111601" y="3815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118"/>
            <p:cNvSpPr>
              <a:spLocks noChangeArrowheads="1"/>
            </p:cNvSpPr>
            <p:nvPr/>
          </p:nvSpPr>
          <p:spPr bwMode="auto">
            <a:xfrm>
              <a:off x="6089126" y="3737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4" name="Line 119"/>
            <p:cNvSpPr>
              <a:spLocks noChangeShapeType="1"/>
            </p:cNvSpPr>
            <p:nvPr/>
          </p:nvSpPr>
          <p:spPr bwMode="auto">
            <a:xfrm>
              <a:off x="6195488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120"/>
            <p:cNvSpPr>
              <a:spLocks noChangeShapeType="1"/>
            </p:cNvSpPr>
            <p:nvPr/>
          </p:nvSpPr>
          <p:spPr bwMode="auto">
            <a:xfrm flipH="1">
              <a:off x="8111601" y="41358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121"/>
            <p:cNvSpPr>
              <a:spLocks noChangeArrowheads="1"/>
            </p:cNvSpPr>
            <p:nvPr/>
          </p:nvSpPr>
          <p:spPr bwMode="auto">
            <a:xfrm>
              <a:off x="6089126" y="40580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7" name="Line 122"/>
            <p:cNvSpPr>
              <a:spLocks noChangeShapeType="1"/>
            </p:cNvSpPr>
            <p:nvPr/>
          </p:nvSpPr>
          <p:spPr bwMode="auto">
            <a:xfrm>
              <a:off x="6195488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123"/>
            <p:cNvSpPr>
              <a:spLocks noChangeShapeType="1"/>
            </p:cNvSpPr>
            <p:nvPr/>
          </p:nvSpPr>
          <p:spPr bwMode="auto">
            <a:xfrm flipH="1">
              <a:off x="8111601" y="44581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124"/>
            <p:cNvSpPr>
              <a:spLocks noChangeArrowheads="1"/>
            </p:cNvSpPr>
            <p:nvPr/>
          </p:nvSpPr>
          <p:spPr bwMode="auto">
            <a:xfrm>
              <a:off x="6089126" y="43803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0" name="Line 125"/>
            <p:cNvSpPr>
              <a:spLocks noChangeShapeType="1"/>
            </p:cNvSpPr>
            <p:nvPr/>
          </p:nvSpPr>
          <p:spPr bwMode="auto">
            <a:xfrm>
              <a:off x="6195488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Line 126"/>
            <p:cNvSpPr>
              <a:spLocks noChangeShapeType="1"/>
            </p:cNvSpPr>
            <p:nvPr/>
          </p:nvSpPr>
          <p:spPr bwMode="auto">
            <a:xfrm flipH="1">
              <a:off x="8111601" y="4788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127"/>
            <p:cNvSpPr>
              <a:spLocks noChangeArrowheads="1"/>
            </p:cNvSpPr>
            <p:nvPr/>
          </p:nvSpPr>
          <p:spPr bwMode="auto">
            <a:xfrm>
              <a:off x="6089126" y="4710549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4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3" name="Line 128"/>
            <p:cNvSpPr>
              <a:spLocks noChangeShapeType="1"/>
            </p:cNvSpPr>
            <p:nvPr/>
          </p:nvSpPr>
          <p:spPr bwMode="auto">
            <a:xfrm>
              <a:off x="6195488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Line 129"/>
            <p:cNvSpPr>
              <a:spLocks noChangeShapeType="1"/>
            </p:cNvSpPr>
            <p:nvPr/>
          </p:nvSpPr>
          <p:spPr bwMode="auto">
            <a:xfrm flipH="1">
              <a:off x="8111601" y="51105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130"/>
            <p:cNvSpPr>
              <a:spLocks noChangeArrowheads="1"/>
            </p:cNvSpPr>
            <p:nvPr/>
          </p:nvSpPr>
          <p:spPr bwMode="auto">
            <a:xfrm>
              <a:off x="6089126" y="50328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6" name="Line 131"/>
            <p:cNvSpPr>
              <a:spLocks noChangeShapeType="1"/>
            </p:cNvSpPr>
            <p:nvPr/>
          </p:nvSpPr>
          <p:spPr bwMode="auto">
            <a:xfrm>
              <a:off x="6195488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Line 132"/>
            <p:cNvSpPr>
              <a:spLocks noChangeShapeType="1"/>
            </p:cNvSpPr>
            <p:nvPr/>
          </p:nvSpPr>
          <p:spPr bwMode="auto">
            <a:xfrm flipH="1">
              <a:off x="8111601" y="5431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133"/>
            <p:cNvSpPr>
              <a:spLocks noChangeArrowheads="1"/>
            </p:cNvSpPr>
            <p:nvPr/>
          </p:nvSpPr>
          <p:spPr bwMode="auto">
            <a:xfrm>
              <a:off x="6089126" y="535348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anose="020B0604020202020204" pitchFamily="34" charset="0"/>
                  <a:ea typeface="MS PGothic" panose="020B0600070205080204" pitchFamily="34" charset="-128"/>
                </a:rPr>
                <a:t>6</a:t>
              </a:r>
              <a:endParaRPr lang="en-US" altLang="en-US" sz="1800" b="0">
                <a:solidFill>
                  <a:prstClr val="black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9" name="Line 134"/>
            <p:cNvSpPr>
              <a:spLocks noChangeShapeType="1"/>
            </p:cNvSpPr>
            <p:nvPr/>
          </p:nvSpPr>
          <p:spPr bwMode="auto">
            <a:xfrm>
              <a:off x="6195488" y="5596374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Line 135"/>
            <p:cNvSpPr>
              <a:spLocks noChangeShapeType="1"/>
            </p:cNvSpPr>
            <p:nvPr/>
          </p:nvSpPr>
          <p:spPr bwMode="auto">
            <a:xfrm>
              <a:off x="6195488" y="3650099"/>
              <a:ext cx="19351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Line 136"/>
            <p:cNvSpPr>
              <a:spLocks noChangeShapeType="1"/>
            </p:cNvSpPr>
            <p:nvPr/>
          </p:nvSpPr>
          <p:spPr bwMode="auto">
            <a:xfrm>
              <a:off x="813065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2" name="Group 151"/>
          <p:cNvGrpSpPr>
            <a:grpSpLocks/>
          </p:cNvGrpSpPr>
          <p:nvPr/>
        </p:nvGrpSpPr>
        <p:grpSpPr bwMode="auto">
          <a:xfrm>
            <a:off x="3619500" y="1604683"/>
            <a:ext cx="1595438" cy="911225"/>
            <a:chOff x="2959556" y="2223689"/>
            <a:chExt cx="1595309" cy="911635"/>
          </a:xfrm>
        </p:grpSpPr>
        <p:cxnSp>
          <p:nvCxnSpPr>
            <p:cNvPr id="243" name="Straight Arrow Connector 242"/>
            <p:cNvCxnSpPr/>
            <p:nvPr/>
          </p:nvCxnSpPr>
          <p:spPr>
            <a:xfrm flipV="1">
              <a:off x="4446924" y="2223689"/>
              <a:ext cx="0" cy="309701"/>
            </a:xfrm>
            <a:prstGeom prst="straightConnector1">
              <a:avLst/>
            </a:prstGeom>
            <a:noFill/>
            <a:ln w="6350" cap="flat" cmpd="sng" algn="ctr">
              <a:solidFill>
                <a:srgbClr val="54823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TextBox 11"/>
            <p:cNvSpPr txBox="1">
              <a:spLocks noChangeArrowheads="1"/>
            </p:cNvSpPr>
            <p:nvPr/>
          </p:nvSpPr>
          <p:spPr bwMode="auto">
            <a:xfrm>
              <a:off x="2959556" y="2488993"/>
              <a:ext cx="15953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Design matrix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(covariates)</a:t>
              </a:r>
            </a:p>
          </p:txBody>
        </p:sp>
      </p:grpSp>
      <p:grpSp>
        <p:nvGrpSpPr>
          <p:cNvPr id="245" name="Group 148"/>
          <p:cNvGrpSpPr>
            <a:grpSpLocks/>
          </p:cNvGrpSpPr>
          <p:nvPr/>
        </p:nvGrpSpPr>
        <p:grpSpPr bwMode="auto">
          <a:xfrm>
            <a:off x="1373188" y="2719336"/>
            <a:ext cx="2333625" cy="2540000"/>
            <a:chOff x="712263" y="3426261"/>
            <a:chExt cx="2333626" cy="2540000"/>
          </a:xfrm>
        </p:grpSpPr>
        <p:sp>
          <p:nvSpPr>
            <p:cNvPr id="246" name="Rectangle 5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24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1471088" y="3426261"/>
              <a:ext cx="12541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Between-subjects (X)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1801288" y="5791636"/>
              <a:ext cx="603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Covariate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 rot="-5400000">
              <a:off x="561451" y="4521636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Subject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2" name="Line 11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3" name="Line 12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4" name="Line 13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5" name="Line 14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6" name="Line 15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7" name="Line 16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8" name="Line 17"/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9" name="Line 18"/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7" name="Line 26"/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8" name="Line 27"/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1004363" y="386441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0" name="Line 29"/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1" name="Line 30"/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2" name="Rectangle 31"/>
            <p:cNvSpPr>
              <a:spLocks noChangeArrowheads="1"/>
            </p:cNvSpPr>
            <p:nvPr/>
          </p:nvSpPr>
          <p:spPr bwMode="auto">
            <a:xfrm>
              <a:off x="936101" y="4194611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3" name="Line 32"/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4" name="Line 33"/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5" name="Rectangle 34"/>
            <p:cNvSpPr>
              <a:spLocks noChangeArrowheads="1"/>
            </p:cNvSpPr>
            <p:nvPr/>
          </p:nvSpPr>
          <p:spPr bwMode="auto">
            <a:xfrm>
              <a:off x="936101" y="451687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15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6" name="Line 35"/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7" name="Line 36"/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8" name="Rectangle 37"/>
            <p:cNvSpPr>
              <a:spLocks noChangeArrowheads="1"/>
            </p:cNvSpPr>
            <p:nvPr/>
          </p:nvSpPr>
          <p:spPr bwMode="auto">
            <a:xfrm>
              <a:off x="936101" y="4837549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9" name="Line 38"/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0" name="Line 39"/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1" name="Rectangle 40"/>
            <p:cNvSpPr>
              <a:spLocks noChangeArrowheads="1"/>
            </p:cNvSpPr>
            <p:nvPr/>
          </p:nvSpPr>
          <p:spPr bwMode="auto">
            <a:xfrm>
              <a:off x="936101" y="5158224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25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2" name="Line 41"/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3" name="Line 42"/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4" name="Rectangle 43"/>
            <p:cNvSpPr>
              <a:spLocks noChangeArrowheads="1"/>
            </p:cNvSpPr>
            <p:nvPr/>
          </p:nvSpPr>
          <p:spPr bwMode="auto">
            <a:xfrm>
              <a:off x="936101" y="5480486"/>
              <a:ext cx="1936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</a:rPr>
                <a:t>30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5" name="Line 44"/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6" name="Line 45"/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7" name="Line 46"/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8" name="Line 47"/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107550" y="3651686"/>
              <a:ext cx="1936751" cy="7143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Rectangle 291"/>
          <p:cNvSpPr/>
          <p:nvPr/>
        </p:nvSpPr>
        <p:spPr>
          <a:xfrm>
            <a:off x="1341921" y="5546386"/>
            <a:ext cx="595656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de-CH" sz="1600" dirty="0" smtClean="0"/>
              <a:t>X </a:t>
            </a:r>
            <a:r>
              <a:rPr lang="de-CH" sz="1600" b="0" dirty="0" smtClean="0"/>
              <a:t>(</a:t>
            </a:r>
            <a:r>
              <a:rPr lang="de-CH" sz="1600" b="0" dirty="0" err="1" smtClean="0"/>
              <a:t>between-subject</a:t>
            </a:r>
            <a:r>
              <a:rPr lang="de-CH" sz="1600" b="0" dirty="0" smtClean="0"/>
              <a:t>):  </a:t>
            </a:r>
            <a:r>
              <a:rPr lang="de-CH" sz="1600" b="0" dirty="0" err="1" smtClean="0"/>
              <a:t>overall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mean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group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differences</a:t>
            </a:r>
            <a:r>
              <a:rPr lang="de-CH" sz="1600" b="0" dirty="0" smtClean="0"/>
              <a:t>, </a:t>
            </a:r>
            <a:r>
              <a:rPr lang="de-CH" sz="1600" b="0" dirty="0" err="1" smtClean="0"/>
              <a:t>age</a:t>
            </a:r>
            <a:r>
              <a:rPr lang="de-CH" sz="1600" b="0" dirty="0" smtClean="0"/>
              <a:t> etc.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W</a:t>
            </a:r>
            <a:r>
              <a:rPr lang="de-CH" sz="1600" b="0" dirty="0" smtClean="0"/>
              <a:t> (</a:t>
            </a:r>
            <a:r>
              <a:rPr lang="de-CH" sz="1600" b="0" dirty="0" err="1" smtClean="0"/>
              <a:t>within-subject</a:t>
            </a:r>
            <a:r>
              <a:rPr lang="de-CH" sz="1600" b="0" dirty="0" smtClean="0"/>
              <a:t>):     </a:t>
            </a:r>
            <a:r>
              <a:rPr lang="de-CH" sz="1600" b="0" dirty="0" err="1" smtClean="0"/>
              <a:t>parameters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that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show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random</a:t>
            </a:r>
            <a:r>
              <a:rPr lang="de-CH" sz="1600" b="0" dirty="0" smtClean="0"/>
              <a:t> </a:t>
            </a:r>
            <a:r>
              <a:rPr lang="de-CH" sz="1600" b="0" dirty="0" err="1" smtClean="0"/>
              <a:t>effects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88062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Empirical</a:t>
            </a:r>
            <a:r>
              <a:rPr lang="de-C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(PEB)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600200"/>
            <a:ext cx="4166507" cy="4525963"/>
          </a:xfrm>
        </p:spPr>
        <p:txBody>
          <a:bodyPr/>
          <a:lstStyle/>
          <a:p>
            <a:r>
              <a:rPr lang="en-US" sz="2000" dirty="0" smtClean="0"/>
              <a:t>model space is defined by specifying which parameters are enabled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Note:</a:t>
            </a:r>
            <a:br>
              <a:rPr lang="en-US" sz="2000" dirty="0" smtClean="0"/>
            </a:br>
            <a:r>
              <a:rPr lang="en-US" sz="2000" dirty="0" smtClean="0"/>
              <a:t>random </a:t>
            </a:r>
            <a:r>
              <a:rPr lang="en-US" sz="2000" dirty="0"/>
              <a:t>effects approach in </a:t>
            </a:r>
            <a:r>
              <a:rPr lang="en-US" sz="2000" dirty="0" smtClean="0"/>
              <a:t>parameters, not models </a:t>
            </a:r>
            <a:r>
              <a:rPr lang="en-US" sz="2000" dirty="0"/>
              <a:t>(random parametric effects).</a:t>
            </a:r>
            <a:endParaRPr lang="de-CH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28" y="1515085"/>
            <a:ext cx="4126451" cy="5146971"/>
          </a:xfrm>
          <a:prstGeom prst="rect">
            <a:avLst/>
          </a:prstGeom>
        </p:spPr>
      </p:pic>
      <p:sp>
        <p:nvSpPr>
          <p:cNvPr id="291" name="Text Box 65"/>
          <p:cNvSpPr txBox="1">
            <a:spLocks noChangeArrowheads="1"/>
          </p:cNvSpPr>
          <p:nvPr/>
        </p:nvSpPr>
        <p:spPr bwMode="auto">
          <a:xfrm>
            <a:off x="4507448" y="5962000"/>
            <a:ext cx="15486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Litvak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. 2016, </a:t>
            </a:r>
            <a:endParaRPr lang="en-GB" b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b="0" i="1" dirty="0" smtClean="0">
                <a:solidFill>
                  <a:srgbClr val="000000"/>
                </a:solidFill>
                <a:latin typeface="Times New Roman" pitchFamily="18" charset="0"/>
              </a:rPr>
              <a:t>Frontiers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752694" y="5644004"/>
            <a:ext cx="3527423" cy="10164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1981" y="182878"/>
            <a:ext cx="2888361" cy="2569968"/>
          </a:xfrm>
          <a:prstGeom prst="rect">
            <a:avLst/>
          </a:prstGeom>
          <a:solidFill>
            <a:srgbClr val="CEEAB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3" y="866694"/>
            <a:ext cx="2800317" cy="23326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5121148">
            <a:off x="2269181" y="2227674"/>
            <a:ext cx="309438" cy="309438"/>
            <a:chOff x="1822456" y="1107285"/>
            <a:chExt cx="309438" cy="309438"/>
          </a:xfrm>
        </p:grpSpPr>
        <p:grpSp>
          <p:nvGrpSpPr>
            <p:cNvPr id="6" name="Group 5"/>
            <p:cNvGrpSpPr/>
            <p:nvPr/>
          </p:nvGrpSpPr>
          <p:grpSpPr>
            <a:xfrm rot="11477134">
              <a:off x="1822456" y="1107285"/>
              <a:ext cx="309438" cy="309438"/>
              <a:chOff x="2240981" y="1236963"/>
              <a:chExt cx="309438" cy="309438"/>
            </a:xfrm>
            <a:noFill/>
          </p:grpSpPr>
          <p:sp>
            <p:nvSpPr>
              <p:cNvPr id="8" name="Arc 7"/>
              <p:cNvSpPr/>
              <p:nvPr/>
            </p:nvSpPr>
            <p:spPr bwMode="auto">
              <a:xfrm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Arc 8"/>
              <p:cNvSpPr/>
              <p:nvPr/>
            </p:nvSpPr>
            <p:spPr bwMode="auto">
              <a:xfrm rot="54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 bwMode="auto">
              <a:xfrm rot="108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" name="AutoShape 8"/>
            <p:cNvCxnSpPr>
              <a:cxnSpLocks noChangeShapeType="1"/>
            </p:cNvCxnSpPr>
            <p:nvPr/>
          </p:nvCxnSpPr>
          <p:spPr bwMode="auto">
            <a:xfrm flipV="1">
              <a:off x="2112926" y="1272900"/>
              <a:ext cx="13617" cy="108138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arrow" w="med" len="med"/>
              <a:tailEnd type="none" w="med" len="med"/>
            </a:ln>
          </p:spPr>
        </p:cxnSp>
      </p:grpSp>
      <p:grpSp>
        <p:nvGrpSpPr>
          <p:cNvPr id="11" name="Group 10"/>
          <p:cNvGrpSpPr/>
          <p:nvPr/>
        </p:nvGrpSpPr>
        <p:grpSpPr>
          <a:xfrm rot="20885038">
            <a:off x="1976207" y="994765"/>
            <a:ext cx="309438" cy="309438"/>
            <a:chOff x="1822456" y="1107285"/>
            <a:chExt cx="309438" cy="309438"/>
          </a:xfrm>
        </p:grpSpPr>
        <p:grpSp>
          <p:nvGrpSpPr>
            <p:cNvPr id="12" name="Group 11"/>
            <p:cNvGrpSpPr/>
            <p:nvPr/>
          </p:nvGrpSpPr>
          <p:grpSpPr>
            <a:xfrm rot="11477134">
              <a:off x="1822456" y="1107285"/>
              <a:ext cx="309438" cy="309438"/>
              <a:chOff x="2240981" y="1236963"/>
              <a:chExt cx="309438" cy="309438"/>
            </a:xfrm>
            <a:noFill/>
          </p:grpSpPr>
          <p:sp>
            <p:nvSpPr>
              <p:cNvPr id="14" name="Arc 13"/>
              <p:cNvSpPr/>
              <p:nvPr/>
            </p:nvSpPr>
            <p:spPr bwMode="auto">
              <a:xfrm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rot="54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rc 15"/>
              <p:cNvSpPr/>
              <p:nvPr/>
            </p:nvSpPr>
            <p:spPr bwMode="auto">
              <a:xfrm rot="108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" name="AutoShape 8"/>
            <p:cNvCxnSpPr>
              <a:cxnSpLocks noChangeShapeType="1"/>
            </p:cNvCxnSpPr>
            <p:nvPr/>
          </p:nvCxnSpPr>
          <p:spPr bwMode="auto">
            <a:xfrm flipV="1">
              <a:off x="2112926" y="1272900"/>
              <a:ext cx="13617" cy="108138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arrow" w="med" len="med"/>
              <a:tailEnd type="none" w="med" len="med"/>
            </a:ln>
          </p:spPr>
        </p:cxn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69245" y="1325003"/>
            <a:ext cx="19966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0" dirty="0" smtClean="0">
                <a:solidFill>
                  <a:srgbClr val="000099"/>
                </a:solidFill>
              </a:rPr>
              <a:t>endogenous </a:t>
            </a:r>
          </a:p>
          <a:p>
            <a:pPr eaLnBrk="0" hangingPunct="0"/>
            <a:r>
              <a:rPr lang="en-GB" sz="1200" b="0" dirty="0" smtClean="0">
                <a:solidFill>
                  <a:srgbClr val="000099"/>
                </a:solidFill>
              </a:rPr>
              <a:t>connectivity</a:t>
            </a:r>
            <a:endParaRPr lang="en-US" sz="1200" b="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69245" y="2345113"/>
            <a:ext cx="144858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0" dirty="0">
                <a:solidFill>
                  <a:srgbClr val="FF0000"/>
                </a:solidFill>
              </a:rPr>
              <a:t>direct inputs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569245" y="1789940"/>
            <a:ext cx="11047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0" dirty="0">
                <a:solidFill>
                  <a:srgbClr val="A42C79"/>
                </a:solidFill>
              </a:rPr>
              <a:t>modulation of</a:t>
            </a:r>
          </a:p>
          <a:p>
            <a:pPr eaLnBrk="0" hangingPunct="0"/>
            <a:r>
              <a:rPr lang="en-GB" sz="1200" b="0" dirty="0">
                <a:solidFill>
                  <a:srgbClr val="A42C79"/>
                </a:solidFill>
              </a:rPr>
              <a:t>connectivity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241197" y="197658"/>
            <a:ext cx="22204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Neuronal </a:t>
            </a:r>
            <a:r>
              <a:rPr lang="en-US" dirty="0">
                <a:solidFill>
                  <a:srgbClr val="000000"/>
                </a:solidFill>
              </a:rPr>
              <a:t>state equation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08231" y="32362"/>
            <a:ext cx="1959695" cy="811280"/>
            <a:chOff x="3525447" y="4219152"/>
            <a:chExt cx="1959695" cy="811280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785695" y="4219152"/>
              <a:ext cx="1699447" cy="811280"/>
              <a:chOff x="1586" y="2607"/>
              <a:chExt cx="1282" cy="612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586" y="2607"/>
                <a:ext cx="1156" cy="551"/>
                <a:chOff x="1586" y="2607"/>
                <a:chExt cx="1156" cy="551"/>
              </a:xfrm>
            </p:grpSpPr>
            <p:pic>
              <p:nvPicPr>
                <p:cNvPr id="27" name="Picture 44" descr="inputs_blocked"/>
                <p:cNvPicPr>
                  <a:picLocks noChangeArrowheads="1"/>
                </p:cNvPicPr>
                <p:nvPr/>
              </p:nvPicPr>
              <p:blipFill rotWithShape="1">
                <a:blip r:embed="rId3" cstate="print"/>
                <a:srcRect l="9930" t="38524" r="7674"/>
                <a:stretch/>
              </p:blipFill>
              <p:spPr bwMode="auto">
                <a:xfrm>
                  <a:off x="1621" y="2809"/>
                  <a:ext cx="1121" cy="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586" y="2607"/>
                  <a:ext cx="1148" cy="23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GB" b="0" dirty="0" smtClean="0">
                      <a:solidFill>
                        <a:srgbClr val="000000"/>
                      </a:solidFill>
                    </a:rPr>
                    <a:t>Modulatory</a:t>
                  </a:r>
                  <a:r>
                    <a:rPr lang="en-US" b="0" dirty="0" smtClean="0">
                      <a:solidFill>
                        <a:srgbClr val="000000"/>
                      </a:solidFill>
                    </a:rPr>
                    <a:t> input</a:t>
                  </a:r>
                  <a:endParaRPr lang="en-US" sz="1600" b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>
                <a:off x="1635" y="3134"/>
                <a:ext cx="11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/>
            </p:nvSpPr>
            <p:spPr bwMode="auto">
              <a:xfrm>
                <a:off x="2725" y="3046"/>
                <a:ext cx="14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525447" y="4512431"/>
              <a:ext cx="5196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i="1" dirty="0">
                  <a:solidFill>
                    <a:srgbClr val="000000"/>
                  </a:solidFill>
                </a:rPr>
                <a:t>u</a:t>
              </a:r>
              <a:r>
                <a:rPr lang="en-US" b="0" baseline="-25000" dirty="0">
                  <a:solidFill>
                    <a:srgbClr val="000000"/>
                  </a:solidFill>
                </a:rPr>
                <a:t>2</a:t>
              </a:r>
              <a:r>
                <a:rPr lang="en-US" b="0" dirty="0">
                  <a:solidFill>
                    <a:srgbClr val="000000"/>
                  </a:solidFill>
                </a:rPr>
                <a:t>(</a:t>
              </a:r>
              <a:r>
                <a:rPr lang="en-US" b="0" i="1" dirty="0">
                  <a:solidFill>
                    <a:srgbClr val="000000"/>
                  </a:solidFill>
                </a:rPr>
                <a:t>t</a:t>
              </a:r>
              <a:r>
                <a:rPr lang="en-US" b="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17159" y="145729"/>
            <a:ext cx="1891031" cy="775379"/>
            <a:chOff x="1199532" y="5642043"/>
            <a:chExt cx="1891031" cy="775379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1629647" y="5642043"/>
              <a:ext cx="1460916" cy="775379"/>
              <a:chOff x="616" y="3328"/>
              <a:chExt cx="1255" cy="611"/>
            </a:xfrm>
          </p:grpSpPr>
          <p:sp>
            <p:nvSpPr>
              <p:cNvPr id="32" name="Text Box 38"/>
              <p:cNvSpPr txBox="1">
                <a:spLocks noChangeArrowheads="1"/>
              </p:cNvSpPr>
              <p:nvPr/>
            </p:nvSpPr>
            <p:spPr bwMode="auto">
              <a:xfrm>
                <a:off x="1728" y="3766"/>
                <a:ext cx="14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  <p:pic>
            <p:nvPicPr>
              <p:cNvPr id="33" name="Picture 32" descr="inputs_ER"/>
              <p:cNvPicPr>
                <a:picLocks noChangeArrowheads="1"/>
              </p:cNvPicPr>
              <p:nvPr/>
            </p:nvPicPr>
            <p:blipFill rotWithShape="1">
              <a:blip r:embed="rId4" cstate="print"/>
              <a:srcRect l="10707" r="6469" b="6786"/>
              <a:stretch/>
            </p:blipFill>
            <p:spPr bwMode="auto">
              <a:xfrm>
                <a:off x="616" y="3547"/>
                <a:ext cx="1089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691" y="3328"/>
                <a:ext cx="1180" cy="2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GB" b="0" dirty="0" smtClean="0">
                    <a:solidFill>
                      <a:srgbClr val="000000"/>
                    </a:solidFill>
                  </a:rPr>
                  <a:t>Driving</a:t>
                </a:r>
                <a:r>
                  <a:rPr lang="en-US" b="0" dirty="0" smtClean="0">
                    <a:solidFill>
                      <a:srgbClr val="000000"/>
                    </a:solidFill>
                  </a:rPr>
                  <a:t> input</a:t>
                </a:r>
                <a:endParaRPr lang="en-US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643" y="3862"/>
                <a:ext cx="113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99532" y="5951018"/>
              <a:ext cx="5196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i="1" dirty="0">
                  <a:solidFill>
                    <a:srgbClr val="000000"/>
                  </a:solidFill>
                </a:rPr>
                <a:t>u</a:t>
              </a:r>
              <a:r>
                <a:rPr lang="en-US" b="0" baseline="-25000" dirty="0">
                  <a:solidFill>
                    <a:srgbClr val="000000"/>
                  </a:solidFill>
                </a:rPr>
                <a:t>1</a:t>
              </a:r>
              <a:r>
                <a:rPr lang="en-US" b="0" dirty="0">
                  <a:solidFill>
                    <a:srgbClr val="000000"/>
                  </a:solidFill>
                </a:rPr>
                <a:t>(</a:t>
              </a:r>
              <a:r>
                <a:rPr lang="en-US" b="0" i="1" dirty="0">
                  <a:solidFill>
                    <a:srgbClr val="000000"/>
                  </a:solidFill>
                </a:rPr>
                <a:t>t</a:t>
              </a:r>
              <a:r>
                <a:rPr lang="en-US" b="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cxnSp>
        <p:nvCxnSpPr>
          <p:cNvPr id="36" name="AutoShape 8"/>
          <p:cNvCxnSpPr>
            <a:cxnSpLocks noChangeShapeType="1"/>
          </p:cNvCxnSpPr>
          <p:nvPr/>
        </p:nvCxnSpPr>
        <p:spPr bwMode="auto">
          <a:xfrm flipH="1" flipV="1">
            <a:off x="5177011" y="1412953"/>
            <a:ext cx="400648" cy="266956"/>
          </a:xfrm>
          <a:prstGeom prst="straightConnector1">
            <a:avLst/>
          </a:prstGeom>
          <a:noFill/>
          <a:ln w="28575">
            <a:solidFill>
              <a:srgbClr val="000099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" name="AutoShape 18"/>
          <p:cNvCxnSpPr>
            <a:cxnSpLocks noChangeShapeType="1"/>
          </p:cNvCxnSpPr>
          <p:nvPr/>
        </p:nvCxnSpPr>
        <p:spPr bwMode="auto">
          <a:xfrm flipH="1" flipV="1">
            <a:off x="5218346" y="1851139"/>
            <a:ext cx="359224" cy="230667"/>
          </a:xfrm>
          <a:prstGeom prst="straightConnector1">
            <a:avLst/>
          </a:prstGeom>
          <a:noFill/>
          <a:ln w="38100">
            <a:solidFill>
              <a:srgbClr val="A42C79"/>
            </a:solidFill>
            <a:round/>
            <a:headEnd/>
            <a:tailEnd type="oval" w="med" len="med"/>
          </a:ln>
        </p:spPr>
      </p:cxnSp>
      <p:cxnSp>
        <p:nvCxnSpPr>
          <p:cNvPr id="38" name="AutoShape 15"/>
          <p:cNvCxnSpPr>
            <a:cxnSpLocks noChangeShapeType="1"/>
          </p:cNvCxnSpPr>
          <p:nvPr/>
        </p:nvCxnSpPr>
        <p:spPr bwMode="auto">
          <a:xfrm>
            <a:off x="5175171" y="2267564"/>
            <a:ext cx="402399" cy="256762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17834" y="1363022"/>
                <a:ext cx="527965" cy="351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acc>
                            <m:accPr>
                              <m:chr m:val="̇"/>
                              <m:ctrlP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34" y="1363022"/>
                <a:ext cx="527965" cy="351122"/>
              </a:xfrm>
              <a:prstGeom prst="rect">
                <a:avLst/>
              </a:prstGeom>
              <a:blipFill rotWithShape="0">
                <a:blip r:embed="rId5"/>
                <a:stretch>
                  <a:fillRect l="-5747" t="-7018" r="-12644" b="-157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20448" y="1779093"/>
                <a:ext cx="946349" cy="405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acc>
                            <m:accPr>
                              <m:chr m:val="̇"/>
                              <m:ctrlP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448" y="1779093"/>
                <a:ext cx="946349" cy="405817"/>
              </a:xfrm>
              <a:prstGeom prst="rect">
                <a:avLst/>
              </a:prstGeom>
              <a:blipFill rotWithShape="0">
                <a:blip r:embed="rId6"/>
                <a:stretch>
                  <a:fillRect l="-3226" t="-6061" r="-7097" b="-121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55463" y="2249860"/>
                <a:ext cx="532775" cy="351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acc>
                            <m:accPr>
                              <m:chr m:val="̇"/>
                              <m:ctrlP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CH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63" y="2249860"/>
                <a:ext cx="532775" cy="351122"/>
              </a:xfrm>
              <a:prstGeom prst="rect">
                <a:avLst/>
              </a:prstGeom>
              <a:blipFill rotWithShape="0">
                <a:blip r:embed="rId7"/>
                <a:stretch>
                  <a:fillRect l="-5747" t="-5172" r="-11494" b="-155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332974" y="538030"/>
            <a:ext cx="2389545" cy="716520"/>
            <a:chOff x="5499233" y="604534"/>
            <a:chExt cx="2389545" cy="71652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499233" y="604534"/>
              <a:ext cx="2389545" cy="716520"/>
            </a:xfrm>
            <a:prstGeom prst="roundRect">
              <a:avLst>
                <a:gd name="adj" fmla="val 4958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569943" y="665627"/>
                  <a:ext cx="2255746" cy="57169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de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de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de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de-CH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de-CH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de-CH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CH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de-CH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CH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nary>
                          </m:e>
                        </m:d>
                        <m: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𝑪𝒖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943" y="665627"/>
                  <a:ext cx="2255746" cy="5716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Line 19"/>
          <p:cNvSpPr>
            <a:spLocks noChangeShapeType="1"/>
          </p:cNvSpPr>
          <p:nvPr/>
        </p:nvSpPr>
        <p:spPr bwMode="auto">
          <a:xfrm flipV="1">
            <a:off x="6517677" y="2764991"/>
            <a:ext cx="0" cy="60559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>
            <a:stCxn id="56" idx="6"/>
          </p:cNvCxnSpPr>
          <p:nvPr/>
        </p:nvCxnSpPr>
        <p:spPr bwMode="auto">
          <a:xfrm flipH="1">
            <a:off x="1747963" y="1959935"/>
            <a:ext cx="1785115" cy="15646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Line 19"/>
          <p:cNvSpPr>
            <a:spLocks noChangeShapeType="1"/>
          </p:cNvSpPr>
          <p:nvPr/>
        </p:nvSpPr>
        <p:spPr bwMode="auto">
          <a:xfrm flipH="1" flipV="1">
            <a:off x="6509915" y="3746061"/>
            <a:ext cx="7762" cy="40697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V="1">
            <a:off x="6517677" y="4631300"/>
            <a:ext cx="0" cy="35633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>
            <a:stCxn id="79" idx="6"/>
            <a:endCxn id="51" idx="1"/>
          </p:cNvCxnSpPr>
          <p:nvPr/>
        </p:nvCxnSpPr>
        <p:spPr bwMode="auto">
          <a:xfrm>
            <a:off x="4405188" y="4404815"/>
            <a:ext cx="1085830" cy="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Line 19"/>
          <p:cNvSpPr>
            <a:spLocks noChangeShapeType="1"/>
          </p:cNvSpPr>
          <p:nvPr/>
        </p:nvSpPr>
        <p:spPr bwMode="auto">
          <a:xfrm flipV="1">
            <a:off x="6517677" y="5287475"/>
            <a:ext cx="0" cy="35336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5491018" y="4194439"/>
            <a:ext cx="2068656" cy="422322"/>
          </a:xfrm>
          <a:prstGeom prst="rect">
            <a:avLst/>
          </a:prstGeom>
          <a:solidFill>
            <a:srgbClr val="FFB9B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Hemodynamic model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5922686" y="5010476"/>
                <a:ext cx="1223413" cy="2769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14:m>
                  <m:oMath xmlns:m="http://schemas.openxmlformats.org/officeDocument/2006/math">
                    <m:sSub>
                      <m:sSubPr>
                        <m:ctrlP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de-CH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CH" sz="1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200" b="0" dirty="0" smtClean="0">
                    <a:solidFill>
                      <a:srgbClr val="000000"/>
                    </a:solidFill>
                  </a:rPr>
                  <a:t>and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de-CH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de-CH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CH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2686" y="5010476"/>
                <a:ext cx="1223413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2128" b="-12766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5685905" y="3360995"/>
                <a:ext cx="1796251" cy="4616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de-CH" sz="1200" dirty="0" smtClean="0">
                    <a:solidFill>
                      <a:srgbClr val="000000"/>
                    </a:solidFill>
                  </a:rPr>
                  <a:t>Neuronal </a:t>
                </a:r>
                <a:r>
                  <a:rPr lang="de-CH" sz="1200" dirty="0" err="1" smtClean="0">
                    <a:solidFill>
                      <a:srgbClr val="000000"/>
                    </a:solidFill>
                  </a:rPr>
                  <a:t>states</a:t>
                </a:r>
                <a:r>
                  <a:rPr lang="de-CH" sz="12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CH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5905" y="3360995"/>
                <a:ext cx="1796251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846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56" idx="2"/>
            <a:endCxn id="79" idx="6"/>
          </p:cNvCxnSpPr>
          <p:nvPr/>
        </p:nvCxnSpPr>
        <p:spPr bwMode="auto">
          <a:xfrm>
            <a:off x="3962658" y="2075128"/>
            <a:ext cx="442530" cy="23296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 flipH="1">
            <a:off x="2062038" y="850759"/>
            <a:ext cx="1936908" cy="1641252"/>
            <a:chOff x="1849613" y="2791310"/>
            <a:chExt cx="1536732" cy="1287691"/>
          </a:xfrm>
        </p:grpSpPr>
        <p:sp>
          <p:nvSpPr>
            <p:cNvPr id="56" name="Oval 4"/>
            <p:cNvSpPr>
              <a:spLocks noChangeArrowheads="1"/>
            </p:cNvSpPr>
            <p:nvPr/>
          </p:nvSpPr>
          <p:spPr bwMode="auto">
            <a:xfrm rot="20699336">
              <a:off x="1872383" y="3531588"/>
              <a:ext cx="352867" cy="350292"/>
            </a:xfrm>
            <a:prstGeom prst="ellipse">
              <a:avLst/>
            </a:prstGeom>
            <a:solidFill>
              <a:srgbClr val="CEEAB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 rot="854030">
              <a:off x="2685646" y="3685517"/>
              <a:ext cx="360349" cy="355127"/>
            </a:xfrm>
            <a:prstGeom prst="ellipse">
              <a:avLst/>
            </a:prstGeom>
            <a:solidFill>
              <a:srgbClr val="CEEAB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 rot="211923">
              <a:off x="3039507" y="3086555"/>
              <a:ext cx="346838" cy="346839"/>
            </a:xfrm>
            <a:prstGeom prst="ellipse">
              <a:avLst/>
            </a:prstGeom>
            <a:solidFill>
              <a:srgbClr val="CEEAB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59" name="AutoShape 8"/>
            <p:cNvCxnSpPr>
              <a:cxnSpLocks noChangeShapeType="1"/>
              <a:stCxn id="56" idx="7"/>
              <a:endCxn id="58" idx="2"/>
            </p:cNvCxnSpPr>
            <p:nvPr/>
          </p:nvCxnSpPr>
          <p:spPr bwMode="auto">
            <a:xfrm flipV="1">
              <a:off x="2136879" y="3249410"/>
              <a:ext cx="902957" cy="305749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60" name="AutoShape 10"/>
            <p:cNvCxnSpPr>
              <a:cxnSpLocks noChangeShapeType="1"/>
              <a:stCxn id="58" idx="4"/>
              <a:endCxn id="57" idx="7"/>
            </p:cNvCxnSpPr>
            <p:nvPr/>
          </p:nvCxnSpPr>
          <p:spPr bwMode="auto">
            <a:xfrm flipH="1">
              <a:off x="3020530" y="3433065"/>
              <a:ext cx="181593" cy="339292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6" idx="0"/>
            </p:cNvCxnSpPr>
            <p:nvPr/>
          </p:nvCxnSpPr>
          <p:spPr bwMode="auto">
            <a:xfrm flipH="1" flipV="1">
              <a:off x="1849613" y="2827815"/>
              <a:ext cx="153331" cy="709750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326640" y="3929776"/>
              <a:ext cx="149225" cy="149225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63" name="AutoShape 18"/>
            <p:cNvCxnSpPr>
              <a:cxnSpLocks noChangeShapeType="1"/>
            </p:cNvCxnSpPr>
            <p:nvPr/>
          </p:nvCxnSpPr>
          <p:spPr bwMode="auto">
            <a:xfrm flipH="1">
              <a:off x="2618592" y="2791310"/>
              <a:ext cx="659937" cy="596764"/>
            </a:xfrm>
            <a:prstGeom prst="straightConnector1">
              <a:avLst/>
            </a:prstGeom>
            <a:noFill/>
            <a:ln w="38100">
              <a:solidFill>
                <a:srgbClr val="A42C79"/>
              </a:solidFill>
              <a:round/>
              <a:headEnd/>
              <a:tailEnd type="oval" w="med" len="med"/>
            </a:ln>
          </p:spPr>
        </p:cxnSp>
        <p:cxnSp>
          <p:nvCxnSpPr>
            <p:cNvPr id="64" name="AutoShape 7"/>
            <p:cNvCxnSpPr>
              <a:cxnSpLocks noChangeShapeType="1"/>
              <a:stCxn id="56" idx="5"/>
              <a:endCxn id="66" idx="3"/>
            </p:cNvCxnSpPr>
            <p:nvPr/>
          </p:nvCxnSpPr>
          <p:spPr bwMode="auto">
            <a:xfrm>
              <a:off x="2201755" y="3794401"/>
              <a:ext cx="467890" cy="42967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arrow" w="med" len="med"/>
              <a:tailEnd type="none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22659" y="1885091"/>
                <a:ext cx="4626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9" y="1885091"/>
                <a:ext cx="462691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5263" r="-10526" b="-33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02681" y="2076312"/>
                <a:ext cx="4626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81" y="2076312"/>
                <a:ext cx="462691" cy="215444"/>
              </a:xfrm>
              <a:prstGeom prst="rect">
                <a:avLst/>
              </a:prstGeom>
              <a:blipFill rotWithShape="0">
                <a:blip r:embed="rId13"/>
                <a:stretch>
                  <a:fillRect l="-5333" r="-12000" b="-3428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058051" y="1315712"/>
                <a:ext cx="4626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51" y="1315712"/>
                <a:ext cx="462691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5263" r="-10526" b="-3428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 rot="6544506">
            <a:off x="3938097" y="1901343"/>
            <a:ext cx="309438" cy="309438"/>
            <a:chOff x="1822456" y="1107285"/>
            <a:chExt cx="309438" cy="309438"/>
          </a:xfrm>
        </p:grpSpPr>
        <p:grpSp>
          <p:nvGrpSpPr>
            <p:cNvPr id="69" name="Group 68"/>
            <p:cNvGrpSpPr/>
            <p:nvPr/>
          </p:nvGrpSpPr>
          <p:grpSpPr>
            <a:xfrm rot="11477134">
              <a:off x="1822456" y="1107285"/>
              <a:ext cx="309438" cy="309438"/>
              <a:chOff x="2240981" y="1236963"/>
              <a:chExt cx="309438" cy="309438"/>
            </a:xfrm>
            <a:noFill/>
          </p:grpSpPr>
          <p:sp>
            <p:nvSpPr>
              <p:cNvPr id="71" name="Arc 70"/>
              <p:cNvSpPr/>
              <p:nvPr/>
            </p:nvSpPr>
            <p:spPr bwMode="auto">
              <a:xfrm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Arc 71"/>
              <p:cNvSpPr/>
              <p:nvPr/>
            </p:nvSpPr>
            <p:spPr bwMode="auto">
              <a:xfrm rot="54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72"/>
              <p:cNvSpPr/>
              <p:nvPr/>
            </p:nvSpPr>
            <p:spPr bwMode="auto">
              <a:xfrm rot="10800000">
                <a:off x="2240981" y="1236963"/>
                <a:ext cx="309438" cy="309438"/>
              </a:xfrm>
              <a:prstGeom prst="arc">
                <a:avLst/>
              </a:prstGeom>
              <a:grpFill/>
              <a:ln w="28575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0" name="AutoShape 8"/>
            <p:cNvCxnSpPr>
              <a:cxnSpLocks noChangeShapeType="1"/>
            </p:cNvCxnSpPr>
            <p:nvPr/>
          </p:nvCxnSpPr>
          <p:spPr bwMode="auto">
            <a:xfrm flipV="1">
              <a:off x="2112926" y="1272900"/>
              <a:ext cx="13617" cy="108138"/>
            </a:xfrm>
            <a:prstGeom prst="straightConnector1">
              <a:avLst/>
            </a:prstGeom>
            <a:noFill/>
            <a:ln w="28575">
              <a:solidFill>
                <a:srgbClr val="000099"/>
              </a:solidFill>
              <a:round/>
              <a:headEnd type="arrow" w="med" len="med"/>
              <a:tailEnd type="none" w="med" len="med"/>
            </a:ln>
          </p:spPr>
        </p:cxnSp>
      </p:grp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4779334" y="5653376"/>
            <a:ext cx="272702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BOLD signal change equation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824717" y="5936663"/>
            <a:ext cx="3426971" cy="480750"/>
            <a:chOff x="4824717" y="5936663"/>
            <a:chExt cx="3426971" cy="48075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4824717" y="5936663"/>
              <a:ext cx="3426971" cy="480750"/>
            </a:xfrm>
            <a:prstGeom prst="roundRect">
              <a:avLst>
                <a:gd name="adj" fmla="val 4958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895924" y="6019575"/>
                  <a:ext cx="3318024" cy="3181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d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num>
                                  <m:den>
                                    <m:r>
                                      <a:rPr lang="de-CH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CH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</m:d>
                          </m:e>
                        </m:d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924" y="6019575"/>
                  <a:ext cx="3318024" cy="31816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68" r="-184" b="-1132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16739" y="6447451"/>
                <a:ext cx="3060005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b="0" dirty="0">
                    <a:solidFill>
                      <a:srgbClr val="000000"/>
                    </a:solidFill>
                  </a:rPr>
                  <a:t>w</a:t>
                </a:r>
                <a:r>
                  <a:rPr lang="en-US" sz="1100" b="0" dirty="0" smtClean="0">
                    <a:solidFill>
                      <a:srgbClr val="000000"/>
                    </a:solidFill>
                  </a:rPr>
                  <a:t>ith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CH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de-CH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CH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CH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CH" sz="11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𝑻𝑬</m:t>
                    </m:r>
                  </m:oMath>
                </a14:m>
                <a:r>
                  <a:rPr lang="en-US" sz="1100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sSub>
                      <m:sSubPr>
                        <m:ctrlP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𝑻𝑬</m:t>
                    </m:r>
                  </m:oMath>
                </a14:m>
                <a:r>
                  <a:rPr lang="en-US" sz="1100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CH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739" y="6447451"/>
                <a:ext cx="3060005" cy="169277"/>
              </a:xfrm>
              <a:prstGeom prst="rect">
                <a:avLst/>
              </a:prstGeom>
              <a:blipFill rotWithShape="0">
                <a:blip r:embed="rId16"/>
                <a:stretch>
                  <a:fillRect l="-2789" t="-33333" r="-199" b="-5185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 bwMode="auto">
          <a:xfrm rot="21278426">
            <a:off x="1349684" y="3016729"/>
            <a:ext cx="3062198" cy="3062198"/>
          </a:xfrm>
          <a:prstGeom prst="ellipse">
            <a:avLst/>
          </a:prstGeom>
          <a:solidFill>
            <a:srgbClr val="FFB9B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820493" y="4842534"/>
            <a:ext cx="2210450" cy="600482"/>
            <a:chOff x="1576050" y="5027485"/>
            <a:chExt cx="2210450" cy="600482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1576050" y="5027485"/>
              <a:ext cx="2210450" cy="600482"/>
            </a:xfrm>
            <a:prstGeom prst="roundRect">
              <a:avLst>
                <a:gd name="adj" fmla="val 4958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127892" y="5065894"/>
                  <a:ext cx="960199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acc>
                          <m:accPr>
                            <m:chr m:val="̇"/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p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m:oMathPara>
                  </a14:m>
                  <a:endParaRPr lang="de-CH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892" y="5065894"/>
                  <a:ext cx="960199" cy="1958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4459" t="-6250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598099" y="5344779"/>
                  <a:ext cx="2019784" cy="191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acc>
                          <m:accPr>
                            <m:chr m:val="̇"/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𝒇𝑬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  <m:sup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CH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oMath>
                    </m:oMathPara>
                  </a14:m>
                  <a:endParaRPr lang="de-CH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099" y="5344779"/>
                  <a:ext cx="2019784" cy="19159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1813" t="-6452" b="-387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1969456" y="3224789"/>
            <a:ext cx="19543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</a:rPr>
              <a:t>Local hemodynamic </a:t>
            </a:r>
          </a:p>
          <a:p>
            <a:pPr algn="ctr" eaLnBrk="0" hangingPunct="0"/>
            <a:r>
              <a:rPr lang="en-US" dirty="0">
                <a:solidFill>
                  <a:srgbClr val="000000"/>
                </a:solidFill>
              </a:rPr>
              <a:t>state </a:t>
            </a:r>
            <a:r>
              <a:rPr lang="en-US" dirty="0" smtClean="0">
                <a:solidFill>
                  <a:srgbClr val="000000"/>
                </a:solidFill>
              </a:rPr>
              <a:t>equations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5"/>
              <p:cNvSpPr txBox="1">
                <a:spLocks noChangeArrowheads="1"/>
              </p:cNvSpPr>
              <p:nvPr/>
            </p:nvSpPr>
            <p:spPr bwMode="auto">
              <a:xfrm>
                <a:off x="2203480" y="5461160"/>
                <a:ext cx="184751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GB" sz="1200" b="0" dirty="0" smtClean="0">
                    <a:solidFill>
                      <a:srgbClr val="000000"/>
                    </a:solidFill>
                  </a:rPr>
                  <a:t>Changes in volume (</a:t>
                </a:r>
                <a14:m>
                  <m:oMath xmlns:m="http://schemas.openxmlformats.org/officeDocument/2006/math">
                    <m:r>
                      <a:rPr lang="de-CH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GB" sz="1200" b="0" dirty="0" smtClean="0">
                    <a:solidFill>
                      <a:srgbClr val="000000"/>
                    </a:solidFill>
                  </a:rPr>
                  <a:t>) </a:t>
                </a:r>
              </a:p>
              <a:p>
                <a:pPr eaLnBrk="0" hangingPunct="0"/>
                <a:r>
                  <a:rPr lang="en-GB" sz="1200" b="0" dirty="0" smtClean="0">
                    <a:solidFill>
                      <a:srgbClr val="000000"/>
                    </a:solidFill>
                  </a:rPr>
                  <a:t>and </a:t>
                </a:r>
                <a:r>
                  <a:rPr lang="en-GB" sz="1200" b="0" dirty="0" err="1" smtClean="0">
                    <a:solidFill>
                      <a:srgbClr val="000000"/>
                    </a:solidFill>
                  </a:rPr>
                  <a:t>dHb</a:t>
                </a:r>
                <a:r>
                  <a:rPr lang="en-GB" sz="1200" b="0" dirty="0" smtClean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de-CH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sz="1200" b="0" dirty="0" smtClean="0">
                    <a:solidFill>
                      <a:srgbClr val="000000"/>
                    </a:solidFill>
                  </a:rPr>
                  <a:t>) </a:t>
                </a:r>
                <a:endParaRPr lang="en-US" sz="1200" b="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480" y="5461160"/>
                <a:ext cx="1847512" cy="461665"/>
              </a:xfrm>
              <a:prstGeom prst="rect">
                <a:avLst/>
              </a:prstGeom>
              <a:blipFill rotWithShape="0">
                <a:blip r:embed="rId27"/>
                <a:stretch>
                  <a:fillRect t="-2632" b="-789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ine 19"/>
          <p:cNvSpPr>
            <a:spLocks noChangeShapeType="1"/>
          </p:cNvSpPr>
          <p:nvPr/>
        </p:nvSpPr>
        <p:spPr bwMode="auto">
          <a:xfrm flipV="1">
            <a:off x="2405405" y="4314941"/>
            <a:ext cx="0" cy="498001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237628" y="4492098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de-CH" sz="120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28" y="4492098"/>
                <a:ext cx="12022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45000" r="-45000" b="-3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2662077" y="4560294"/>
            <a:ext cx="141737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Balloon model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605747" y="3764811"/>
            <a:ext cx="1571242" cy="608322"/>
            <a:chOff x="1618790" y="4245760"/>
            <a:chExt cx="1571242" cy="608322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1618790" y="4245760"/>
              <a:ext cx="1563089" cy="608322"/>
            </a:xfrm>
            <a:prstGeom prst="roundRect">
              <a:avLst>
                <a:gd name="adj" fmla="val 4958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670450" y="4350418"/>
                  <a:ext cx="15195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de-CH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450" y="4350418"/>
                  <a:ext cx="1519582" cy="184666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80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31181" y="4589114"/>
                  <a:ext cx="398121" cy="1958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de-CH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181" y="4589114"/>
                  <a:ext cx="398121" cy="195823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3846" t="-12500" r="-7692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3133430" y="3753407"/>
            <a:ext cx="13357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200" b="0" dirty="0">
                <a:solidFill>
                  <a:srgbClr val="000000"/>
                </a:solidFill>
              </a:rPr>
              <a:t>v</a:t>
            </a:r>
            <a:r>
              <a:rPr lang="en-GB" sz="1200" b="0" dirty="0" smtClean="0">
                <a:solidFill>
                  <a:srgbClr val="000000"/>
                </a:solidFill>
              </a:rPr>
              <a:t>asodilatory </a:t>
            </a:r>
          </a:p>
          <a:p>
            <a:pPr eaLnBrk="0" hangingPunct="0"/>
            <a:r>
              <a:rPr lang="en-GB" sz="1200" b="0" dirty="0" smtClean="0">
                <a:solidFill>
                  <a:srgbClr val="000000"/>
                </a:solidFill>
              </a:rPr>
              <a:t>signal and flow </a:t>
            </a:r>
          </a:p>
          <a:p>
            <a:pPr eaLnBrk="0" hangingPunct="0"/>
            <a:r>
              <a:rPr lang="en-GB" sz="1200" b="0" dirty="0" smtClean="0">
                <a:solidFill>
                  <a:srgbClr val="000000"/>
                </a:solidFill>
              </a:rPr>
              <a:t>induction (</a:t>
            </a:r>
            <a:r>
              <a:rPr lang="en-GB" sz="1200" b="0" dirty="0" err="1" smtClean="0">
                <a:solidFill>
                  <a:srgbClr val="000000"/>
                </a:solidFill>
              </a:rPr>
              <a:t>rCBF</a:t>
            </a:r>
            <a:r>
              <a:rPr lang="en-GB" sz="1200" b="0" dirty="0" smtClean="0">
                <a:solidFill>
                  <a:srgbClr val="000000"/>
                </a:solidFill>
              </a:rPr>
              <a:t>)</a:t>
            </a:r>
            <a:endParaRPr lang="en-US" sz="1200" b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734638" y="6083109"/>
            <a:ext cx="2151052" cy="738383"/>
            <a:chOff x="1642361" y="6281690"/>
            <a:chExt cx="2151052" cy="73838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85" t="5303" b="62300"/>
            <a:stretch/>
          </p:blipFill>
          <p:spPr>
            <a:xfrm>
              <a:off x="2059462" y="6562873"/>
              <a:ext cx="1733951" cy="457200"/>
            </a:xfrm>
            <a:prstGeom prst="rect">
              <a:avLst/>
            </a:prstGeom>
          </p:spPr>
        </p:pic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2042766" y="6281690"/>
              <a:ext cx="137361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CH" b="0" dirty="0" smtClean="0">
                  <a:solidFill>
                    <a:srgbClr val="000000"/>
                  </a:solidFill>
                </a:rPr>
                <a:t>BOLD </a:t>
              </a:r>
              <a:r>
                <a:rPr lang="de-CH" b="0" dirty="0" err="1" smtClean="0">
                  <a:solidFill>
                    <a:srgbClr val="000000"/>
                  </a:solidFill>
                </a:rPr>
                <a:t>signal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42361" y="6612581"/>
              <a:ext cx="442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i="1" dirty="0" smtClean="0">
                  <a:solidFill>
                    <a:srgbClr val="000000"/>
                  </a:solidFill>
                </a:rPr>
                <a:t>y</a:t>
              </a:r>
              <a:r>
                <a:rPr lang="en-US" b="0" dirty="0" smtClean="0">
                  <a:solidFill>
                    <a:srgbClr val="000000"/>
                  </a:solidFill>
                </a:rPr>
                <a:t>(</a:t>
              </a:r>
              <a:r>
                <a:rPr lang="en-US" b="0" i="1" dirty="0" smtClean="0">
                  <a:solidFill>
                    <a:srgbClr val="000000"/>
                  </a:solidFill>
                </a:rPr>
                <a:t>t</a:t>
              </a:r>
              <a:r>
                <a:rPr lang="en-US" b="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98" name="Line 19"/>
          <p:cNvSpPr>
            <a:spLocks noChangeShapeType="1"/>
          </p:cNvSpPr>
          <p:nvPr/>
        </p:nvSpPr>
        <p:spPr bwMode="auto">
          <a:xfrm flipV="1">
            <a:off x="3998945" y="6171389"/>
            <a:ext cx="751391" cy="27606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Text Box 30"/>
          <p:cNvSpPr txBox="1">
            <a:spLocks noChangeArrowheads="1"/>
          </p:cNvSpPr>
          <p:nvPr/>
        </p:nvSpPr>
        <p:spPr bwMode="auto">
          <a:xfrm>
            <a:off x="8633094" y="6164110"/>
            <a:ext cx="1599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Stephan et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</a:rPr>
              <a:t>2015, </a:t>
            </a:r>
          </a:p>
          <a:p>
            <a:pPr eaLnBrk="0" hangingPunct="0"/>
            <a:r>
              <a:rPr lang="de-DE" b="0" i="1" dirty="0" smtClean="0">
                <a:solidFill>
                  <a:srgbClr val="000000"/>
                </a:solidFill>
                <a:latin typeface="Times New Roman" pitchFamily="18" charset="0"/>
              </a:rPr>
              <a:t>Neuron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Relative advantages of RFX BMS and PEB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RFX BMS (</a:t>
            </a:r>
            <a:r>
              <a:rPr lang="de-CH" sz="2400" dirty="0" err="1" smtClean="0"/>
              <a:t>spm_bms</a:t>
            </a:r>
            <a:r>
              <a:rPr lang="de-CH" sz="2400" dirty="0" smtClean="0"/>
              <a:t>)</a:t>
            </a:r>
          </a:p>
          <a:p>
            <a:pPr lvl="1"/>
            <a:r>
              <a:rPr lang="de-CH" sz="2000" dirty="0" err="1" smtClean="0"/>
              <a:t>treats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as</a:t>
            </a:r>
            <a:r>
              <a:rPr lang="de-CH" sz="2000" dirty="0" smtClean="0"/>
              <a:t> </a:t>
            </a:r>
            <a:r>
              <a:rPr lang="de-CH" sz="2000" dirty="0" err="1" smtClean="0"/>
              <a:t>random</a:t>
            </a:r>
            <a:r>
              <a:rPr lang="de-CH" sz="2000" dirty="0" smtClean="0"/>
              <a:t> </a:t>
            </a:r>
            <a:r>
              <a:rPr lang="de-CH" sz="2000" dirty="0" err="1" smtClean="0"/>
              <a:t>effects</a:t>
            </a:r>
            <a:r>
              <a:rPr lang="de-CH" sz="2000" dirty="0" smtClean="0"/>
              <a:t> in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population</a:t>
            </a:r>
            <a:endParaRPr lang="de-CH" sz="2000" dirty="0" smtClean="0"/>
          </a:p>
          <a:p>
            <a:pPr lvl="1"/>
            <a:r>
              <a:rPr lang="de-CH" sz="2000" dirty="0" err="1" smtClean="0"/>
              <a:t>directly</a:t>
            </a:r>
            <a:r>
              <a:rPr lang="de-CH" sz="2000" dirty="0" smtClean="0"/>
              <a:t> </a:t>
            </a:r>
            <a:r>
              <a:rPr lang="de-CH" sz="2000" dirty="0" err="1" smtClean="0"/>
              <a:t>applicable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any</a:t>
            </a:r>
            <a:r>
              <a:rPr lang="de-CH" sz="2000" dirty="0" smtClean="0"/>
              <a:t> type </a:t>
            </a:r>
            <a:r>
              <a:rPr lang="de-CH" sz="2000" dirty="0" smtClean="0"/>
              <a:t>of </a:t>
            </a:r>
            <a:r>
              <a:rPr lang="de-CH" sz="2000" dirty="0" err="1" smtClean="0"/>
              <a:t>model</a:t>
            </a:r>
            <a:r>
              <a:rPr lang="de-CH" sz="2000" dirty="0" smtClean="0"/>
              <a:t> (DCMs</a:t>
            </a:r>
            <a:r>
              <a:rPr lang="de-CH" sz="2000" dirty="0" smtClean="0"/>
              <a:t>, </a:t>
            </a:r>
            <a:r>
              <a:rPr lang="de-CH" sz="2000" dirty="0" err="1" smtClean="0"/>
              <a:t>behavioural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, etc</a:t>
            </a:r>
            <a:r>
              <a:rPr lang="de-CH" sz="2000" dirty="0" smtClean="0"/>
              <a:t>.)</a:t>
            </a:r>
            <a:endParaRPr lang="de-CH" sz="2000" dirty="0" smtClean="0"/>
          </a:p>
          <a:p>
            <a:pPr lvl="1"/>
            <a:r>
              <a:rPr lang="de-CH" sz="2000" dirty="0" err="1" smtClean="0"/>
              <a:t>can</a:t>
            </a:r>
            <a:r>
              <a:rPr lang="de-CH" sz="2000" dirty="0" smtClean="0"/>
              <a:t> deal </a:t>
            </a:r>
            <a:r>
              <a:rPr lang="de-CH" sz="2000" dirty="0" err="1" smtClean="0"/>
              <a:t>with</a:t>
            </a:r>
            <a:r>
              <a:rPr lang="de-CH" sz="2000" dirty="0" smtClean="0"/>
              <a:t> non-</a:t>
            </a:r>
            <a:r>
              <a:rPr lang="de-CH" sz="2000" dirty="0" err="1" smtClean="0"/>
              <a:t>nested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(</a:t>
            </a:r>
            <a:r>
              <a:rPr lang="de-CH" sz="2000" dirty="0" err="1" smtClean="0"/>
              <a:t>structurally</a:t>
            </a:r>
            <a:r>
              <a:rPr lang="de-CH" sz="2000" dirty="0" smtClean="0"/>
              <a:t> different </a:t>
            </a:r>
            <a:r>
              <a:rPr lang="de-CH" sz="2000" dirty="0" err="1" smtClean="0"/>
              <a:t>likelihoods</a:t>
            </a:r>
            <a:r>
              <a:rPr lang="de-CH" sz="2000" dirty="0" smtClean="0"/>
              <a:t>)</a:t>
            </a:r>
            <a:endParaRPr lang="de-CH" sz="2000" dirty="0" smtClean="0"/>
          </a:p>
          <a:p>
            <a:pPr>
              <a:spcBef>
                <a:spcPts val="3000"/>
              </a:spcBef>
            </a:pPr>
            <a:r>
              <a:rPr lang="de-CH" sz="2400" dirty="0" smtClean="0"/>
              <a:t>PEB (</a:t>
            </a:r>
            <a:r>
              <a:rPr lang="de-CH" sz="2400" dirty="0" err="1" smtClean="0"/>
              <a:t>spm_dcm_peb</a:t>
            </a:r>
            <a:r>
              <a:rPr lang="de-CH" sz="2400" dirty="0" smtClean="0"/>
              <a:t>)</a:t>
            </a:r>
          </a:p>
          <a:p>
            <a:pPr lvl="1"/>
            <a:r>
              <a:rPr lang="de-CH" sz="2000" dirty="0" err="1"/>
              <a:t>treats</a:t>
            </a:r>
            <a:r>
              <a:rPr lang="de-CH" sz="2000" dirty="0"/>
              <a:t> </a:t>
            </a:r>
            <a:r>
              <a:rPr lang="de-CH" sz="2000" dirty="0" err="1" smtClean="0"/>
              <a:t>parameters</a:t>
            </a:r>
            <a:r>
              <a:rPr lang="de-CH" sz="2000" dirty="0" smtClean="0"/>
              <a:t> (of a </a:t>
            </a:r>
            <a:r>
              <a:rPr lang="de-CH" sz="2000" dirty="0" err="1" smtClean="0"/>
              <a:t>full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r>
              <a:rPr lang="de-CH" sz="2000" dirty="0" smtClean="0"/>
              <a:t>) </a:t>
            </a:r>
            <a:r>
              <a:rPr lang="de-CH" sz="2000" dirty="0" err="1" smtClean="0"/>
              <a:t>as</a:t>
            </a:r>
            <a:r>
              <a:rPr lang="de-CH" sz="2000" dirty="0" smtClean="0"/>
              <a:t> </a:t>
            </a:r>
            <a:r>
              <a:rPr lang="de-CH" sz="2000" dirty="0" err="1"/>
              <a:t>random</a:t>
            </a:r>
            <a:r>
              <a:rPr lang="de-CH" sz="2000" dirty="0"/>
              <a:t> </a:t>
            </a:r>
            <a:r>
              <a:rPr lang="de-CH" sz="2000" dirty="0" err="1"/>
              <a:t>effects</a:t>
            </a:r>
            <a:r>
              <a:rPr lang="de-CH" sz="2000" dirty="0"/>
              <a:t> in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population</a:t>
            </a:r>
            <a:endParaRPr lang="de-CH" sz="2000" dirty="0"/>
          </a:p>
          <a:p>
            <a:pPr lvl="1"/>
            <a:r>
              <a:rPr lang="de-CH" sz="2000" dirty="0" smtClean="0"/>
              <a:t>fast </a:t>
            </a:r>
            <a:r>
              <a:rPr lang="de-CH" sz="2000" dirty="0" err="1" smtClean="0"/>
              <a:t>method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exhaustive </a:t>
            </a:r>
            <a:r>
              <a:rPr lang="de-CH" sz="2000" dirty="0" err="1" smtClean="0"/>
              <a:t>comparison</a:t>
            </a:r>
            <a:r>
              <a:rPr lang="de-CH" sz="2000" dirty="0" smtClean="0"/>
              <a:t> of a </a:t>
            </a:r>
            <a:r>
              <a:rPr lang="de-CH" sz="2000" dirty="0" err="1" smtClean="0"/>
              <a:t>set</a:t>
            </a:r>
            <a:r>
              <a:rPr lang="de-CH" sz="2000" dirty="0" smtClean="0"/>
              <a:t> of </a:t>
            </a:r>
            <a:r>
              <a:rPr lang="de-CH" sz="2000" dirty="0" err="1" smtClean="0"/>
              <a:t>nested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endParaRPr lang="de-CH" sz="2000" dirty="0" smtClean="0"/>
          </a:p>
          <a:p>
            <a:pPr lvl="1"/>
            <a:r>
              <a:rPr lang="de-CH" sz="2000" dirty="0" err="1" smtClean="0"/>
              <a:t>empirical</a:t>
            </a:r>
            <a:r>
              <a:rPr lang="de-CH" sz="2000" dirty="0" smtClean="0"/>
              <a:t> </a:t>
            </a:r>
            <a:r>
              <a:rPr lang="de-CH" sz="2000" dirty="0" err="1" smtClean="0"/>
              <a:t>Bayesian</a:t>
            </a:r>
            <a:r>
              <a:rPr lang="de-CH" sz="2000" dirty="0" smtClean="0"/>
              <a:t> </a:t>
            </a:r>
            <a:r>
              <a:rPr lang="de-CH" sz="2000" dirty="0" err="1" smtClean="0"/>
              <a:t>approach</a:t>
            </a:r>
            <a:r>
              <a:rPr lang="de-CH" sz="2000" dirty="0" smtClean="0"/>
              <a:t> </a:t>
            </a:r>
            <a:r>
              <a:rPr lang="de-CH" sz="2000" dirty="0" err="1" smtClean="0"/>
              <a:t>reduces</a:t>
            </a:r>
            <a:r>
              <a:rPr lang="de-CH" sz="2000" dirty="0" smtClean="0"/>
              <a:t> </a:t>
            </a:r>
            <a:r>
              <a:rPr lang="de-CH" sz="2000" dirty="0" err="1" smtClean="0"/>
              <a:t>problems</a:t>
            </a:r>
            <a:r>
              <a:rPr lang="de-CH" sz="2000" dirty="0" smtClean="0"/>
              <a:t> of </a:t>
            </a:r>
            <a:r>
              <a:rPr lang="de-CH" sz="2000" dirty="0" err="1" smtClean="0"/>
              <a:t>choosing</a:t>
            </a:r>
            <a:r>
              <a:rPr lang="de-CH" sz="2000" dirty="0" smtClean="0"/>
              <a:t> </a:t>
            </a:r>
            <a:r>
              <a:rPr lang="de-CH" sz="2000" dirty="0" err="1" smtClean="0"/>
              <a:t>priors</a:t>
            </a:r>
            <a:endParaRPr lang="de-CH" sz="2000" dirty="0" smtClean="0"/>
          </a:p>
          <a:p>
            <a:pPr lvl="1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54963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>
                <a:solidFill>
                  <a:srgbClr val="000000"/>
                </a:solidFill>
                <a:latin typeface="Arial Unicode MS" pitchFamily="34" charset="-128"/>
              </a:rPr>
              <a:t>Overview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Neuromodeling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38188" y="3897635"/>
            <a:ext cx="9001125" cy="557212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64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6000" y="2645522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03" y="4385877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86" y="328555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0616" name="Text Box 8"/>
          <p:cNvSpPr txBox="1">
            <a:spLocks noChangeArrowheads="1"/>
          </p:cNvSpPr>
          <p:nvPr/>
        </p:nvSpPr>
        <p:spPr bwMode="auto">
          <a:xfrm>
            <a:off x="592137" y="5830888"/>
            <a:ext cx="34083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Application to brain activity and behaviour of individual patients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500626" name="Rectangle 18"/>
          <p:cNvSpPr>
            <a:spLocks noChangeArrowheads="1"/>
          </p:cNvSpPr>
          <p:nvPr/>
        </p:nvSpPr>
        <p:spPr bwMode="auto">
          <a:xfrm>
            <a:off x="498474" y="384176"/>
            <a:ext cx="35977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Computational assays: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Models of disease mechanisms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00627" name="Text Box 19"/>
          <p:cNvSpPr txBox="1">
            <a:spLocks noChangeArrowheads="1"/>
          </p:cNvSpPr>
          <p:nvPr/>
        </p:nvSpPr>
        <p:spPr bwMode="auto">
          <a:xfrm>
            <a:off x="158750" y="325438"/>
            <a:ext cx="455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</a:t>
            </a:r>
          </a:p>
        </p:txBody>
      </p:sp>
      <p:cxnSp>
        <p:nvCxnSpPr>
          <p:cNvPr id="2500639" name="AutoShape 31"/>
          <p:cNvCxnSpPr>
            <a:cxnSpLocks noChangeShapeType="1"/>
            <a:stCxn id="11973634" idx="2"/>
          </p:cNvCxnSpPr>
          <p:nvPr/>
        </p:nvCxnSpPr>
        <p:spPr bwMode="auto">
          <a:xfrm rot="16200000" flipH="1">
            <a:off x="789591" y="3742906"/>
            <a:ext cx="1225191" cy="11592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2500640" name="Text Box 32"/>
          <p:cNvSpPr txBox="1">
            <a:spLocks noChangeArrowheads="1"/>
          </p:cNvSpPr>
          <p:nvPr/>
        </p:nvSpPr>
        <p:spPr bwMode="auto">
          <a:xfrm>
            <a:off x="222250" y="5776913"/>
            <a:ext cx="4556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</a:t>
            </a:r>
          </a:p>
        </p:txBody>
      </p:sp>
      <p:sp>
        <p:nvSpPr>
          <p:cNvPr id="2500653" name="Text Box 45"/>
          <p:cNvSpPr txBox="1">
            <a:spLocks noChangeArrowheads="1"/>
          </p:cNvSpPr>
          <p:nvPr/>
        </p:nvSpPr>
        <p:spPr bwMode="auto">
          <a:xfrm>
            <a:off x="4062912" y="2882225"/>
            <a:ext cx="364175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Detecting physiological subgroups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(based on inferred mechanisms)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500654" name="Text Box 46"/>
          <p:cNvSpPr txBox="1">
            <a:spLocks noChangeArrowheads="1"/>
          </p:cNvSpPr>
          <p:nvPr/>
        </p:nvSpPr>
        <p:spPr bwMode="auto">
          <a:xfrm>
            <a:off x="3686676" y="2825075"/>
            <a:ext cx="376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 Unicode MS" pitchFamily="34" charset="-128"/>
                <a:sym typeface="Wingdings" pitchFamily="2" charset="2"/>
              </a:rPr>
              <a:t></a:t>
            </a:r>
          </a:p>
        </p:txBody>
      </p:sp>
      <p:sp>
        <p:nvSpPr>
          <p:cNvPr id="2500655" name="Rectangle 47"/>
          <p:cNvSpPr>
            <a:spLocks noChangeArrowheads="1"/>
          </p:cNvSpPr>
          <p:nvPr/>
        </p:nvSpPr>
        <p:spPr bwMode="auto">
          <a:xfrm>
            <a:off x="2700828" y="385763"/>
            <a:ext cx="72628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Translational </a:t>
            </a:r>
            <a:r>
              <a:rPr lang="en-GB" sz="2800" dirty="0" err="1" smtClean="0">
                <a:solidFill>
                  <a:srgbClr val="000000"/>
                </a:solidFill>
                <a:latin typeface="Arial Unicode MS" pitchFamily="34" charset="-128"/>
                <a:cs typeface="Arial" charset="0"/>
              </a:rPr>
              <a:t>Neuromodeling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cs typeface="Arial" charset="0"/>
            </a:endParaRPr>
          </a:p>
        </p:txBody>
      </p:sp>
      <p:cxnSp>
        <p:nvCxnSpPr>
          <p:cNvPr id="8" name="Curved Connector 7"/>
          <p:cNvCxnSpPr>
            <a:stCxn id="64" idx="3"/>
          </p:cNvCxnSpPr>
          <p:nvPr/>
        </p:nvCxnSpPr>
        <p:spPr bwMode="auto">
          <a:xfrm flipV="1">
            <a:off x="8255286" y="3246913"/>
            <a:ext cx="955711" cy="398637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Curved Connector 53"/>
          <p:cNvCxnSpPr>
            <a:stCxn id="66" idx="3"/>
          </p:cNvCxnSpPr>
          <p:nvPr/>
        </p:nvCxnSpPr>
        <p:spPr bwMode="auto">
          <a:xfrm flipV="1">
            <a:off x="8262103" y="4248421"/>
            <a:ext cx="947255" cy="497456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urved Connector 57"/>
          <p:cNvCxnSpPr>
            <a:stCxn id="65" idx="3"/>
          </p:cNvCxnSpPr>
          <p:nvPr/>
        </p:nvCxnSpPr>
        <p:spPr bwMode="auto">
          <a:xfrm flipV="1">
            <a:off x="8255286" y="5326131"/>
            <a:ext cx="955337" cy="504757"/>
          </a:xfrm>
          <a:prstGeom prst="curvedConnector2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6998241" y="2119959"/>
            <a:ext cx="3367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Individual treatment prediction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6622004" y="2062809"/>
            <a:ext cx="376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Arial Unicode MS" pitchFamily="34" charset="-128"/>
                <a:sym typeface="Wingdings"/>
              </a:rPr>
              <a:t>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sym typeface="Wingdings" pitchFamily="2" charset="2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86" y="547088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190725" y="5724280"/>
            <a:ext cx="19030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40808"/>
                </a:solidFill>
                <a:sym typeface="Symbol"/>
              </a:rPr>
              <a:t> disease mechanism A</a:t>
            </a:r>
          </a:p>
          <a:p>
            <a:r>
              <a:rPr lang="en-US" sz="1200" dirty="0" smtClean="0">
                <a:solidFill>
                  <a:srgbClr val="02B017"/>
                </a:solidFill>
                <a:sym typeface="Symbol"/>
              </a:rPr>
              <a:t> disease </a:t>
            </a:r>
            <a:r>
              <a:rPr lang="en-US" sz="1200" dirty="0">
                <a:solidFill>
                  <a:srgbClr val="02B017"/>
                </a:solidFill>
                <a:sym typeface="Symbol"/>
              </a:rPr>
              <a:t>mechanism </a:t>
            </a:r>
            <a:r>
              <a:rPr lang="en-US" sz="1200" dirty="0" smtClean="0">
                <a:solidFill>
                  <a:srgbClr val="02B017"/>
                </a:solidFill>
                <a:sym typeface="Symbol"/>
              </a:rPr>
              <a:t>B</a:t>
            </a:r>
          </a:p>
          <a:p>
            <a:r>
              <a:rPr lang="en-US" sz="1200" dirty="0" smtClean="0">
                <a:solidFill>
                  <a:srgbClr val="0099CC"/>
                </a:solidFill>
                <a:sym typeface="Symbol"/>
              </a:rPr>
              <a:t> </a:t>
            </a:r>
            <a:r>
              <a:rPr lang="en-US" sz="1200" dirty="0">
                <a:solidFill>
                  <a:srgbClr val="0099CC"/>
                </a:solidFill>
                <a:sym typeface="Symbol"/>
              </a:rPr>
              <a:t>disease mechanism C</a:t>
            </a:r>
          </a:p>
        </p:txBody>
      </p:sp>
      <p:pic>
        <p:nvPicPr>
          <p:cNvPr id="119736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" y="1298428"/>
            <a:ext cx="1920730" cy="18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37810" y="1302999"/>
          <a:ext cx="1193655" cy="39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3" name="Equation" r:id="rId9" imgW="1180800" imgH="393480" progId="Equation.DSMT4">
                  <p:embed/>
                </p:oleObj>
              </mc:Choice>
              <mc:Fallback>
                <p:oleObj name="Equation" r:id="rId9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810" y="1302999"/>
                        <a:ext cx="1193655" cy="396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75" y="5017353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8" y="499065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05" y="525513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3" y="471893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21" y="504065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78" y="477933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37" y="487825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38" y="450107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37" y="535637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31" y="4542857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93" y="461669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74" y="492864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37" y="480219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5" y="508323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2" y="490333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40" y="417890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6" y="477331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5" y="4225107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00" y="393409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86" y="415458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27" y="488790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12" y="420818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47" y="5109328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40" y="390399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65" y="450226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03" y="510510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46" y="5210382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2" y="533202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71" y="445771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13" y="533732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6" y="4921352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49" y="489465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76" y="515913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04" y="462292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92" y="494465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49" y="468333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08" y="478225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09" y="4405071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08" y="526037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02" y="444685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4" y="452068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45" y="4832648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08" y="4706189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26" y="498722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83" y="480732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11" y="408290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07" y="467731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16" y="4129106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71" y="3838095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57" y="4058580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98" y="4791904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83" y="4112184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8" y="5013327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11" y="3807995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36" y="440626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74" y="5009104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7" y="5114381"/>
            <a:ext cx="244038" cy="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13" y="5236019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2" y="4361710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84" y="5241326"/>
            <a:ext cx="244800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" name="Oval 189"/>
          <p:cNvSpPr/>
          <p:nvPr/>
        </p:nvSpPr>
        <p:spPr bwMode="auto">
          <a:xfrm rot="1756902">
            <a:off x="5362212" y="4608170"/>
            <a:ext cx="1200879" cy="913665"/>
          </a:xfrm>
          <a:prstGeom prst="ellipse">
            <a:avLst/>
          </a:prstGeom>
          <a:noFill/>
          <a:ln w="952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191" name="Oval 190"/>
          <p:cNvSpPr/>
          <p:nvPr/>
        </p:nvSpPr>
        <p:spPr bwMode="auto">
          <a:xfrm rot="3370662">
            <a:off x="4890430" y="3812158"/>
            <a:ext cx="1236040" cy="91366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19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4981" y="3636749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Oval 192"/>
          <p:cNvSpPr/>
          <p:nvPr/>
        </p:nvSpPr>
        <p:spPr bwMode="auto">
          <a:xfrm rot="3370662">
            <a:off x="4299032" y="4505692"/>
            <a:ext cx="1376551" cy="913665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194" name="Picture 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 bwMode="auto">
          <a:xfrm>
            <a:off x="8856000" y="4711555"/>
            <a:ext cx="722819" cy="5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5001578" y="6461759"/>
            <a:ext cx="5143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Stephan et al. 2015, </a:t>
            </a:r>
            <a:r>
              <a:rPr lang="en-US" b="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endParaRPr lang="de-CH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8238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 descr="latera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031" y="1934485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637869" name="Text Box 45"/>
          <p:cNvSpPr txBox="1">
            <a:spLocks noChangeArrowheads="1"/>
          </p:cNvSpPr>
          <p:nvPr/>
        </p:nvSpPr>
        <p:spPr bwMode="auto">
          <a:xfrm>
            <a:off x="1835598" y="1909547"/>
            <a:ext cx="159018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</a:rPr>
              <a:t>model structure </a:t>
            </a:r>
            <a:endParaRPr lang="en-GB" sz="2400" b="0" dirty="0" smtClean="0">
              <a:solidFill>
                <a:srgbClr val="000000"/>
              </a:solidFill>
            </a:endParaRPr>
          </a:p>
        </p:txBody>
      </p:sp>
      <p:sp>
        <p:nvSpPr>
          <p:cNvPr id="2637871" name="Rectangle 47"/>
          <p:cNvSpPr>
            <a:spLocks noChangeArrowheads="1"/>
          </p:cNvSpPr>
          <p:nvPr/>
        </p:nvSpPr>
        <p:spPr bwMode="auto">
          <a:xfrm>
            <a:off x="707201" y="533243"/>
            <a:ext cx="85000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Model-based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predictions for single patients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1871885" y="5085902"/>
            <a:ext cx="33670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parameter </a:t>
            </a:r>
            <a:r>
              <a:rPr lang="en-GB" sz="2400" b="0" dirty="0">
                <a:solidFill>
                  <a:srgbClr val="000000"/>
                </a:solidFill>
              </a:rPr>
              <a:t>estimates</a:t>
            </a:r>
          </a:p>
        </p:txBody>
      </p:sp>
      <p:pic>
        <p:nvPicPr>
          <p:cNvPr id="41" name="Picture 3" descr="D:\Documents\Studies\Mbfc\Figures\figSeparability.tif"/>
          <p:cNvPicPr>
            <a:picLocks noChangeAspect="1" noChangeArrowheads="1"/>
          </p:cNvPicPr>
          <p:nvPr/>
        </p:nvPicPr>
        <p:blipFill>
          <a:blip r:embed="rId4" cstate="print"/>
          <a:srcRect l="16074" t="14456" r="56509" b="18813"/>
          <a:stretch>
            <a:fillRect/>
          </a:stretch>
        </p:blipFill>
        <p:spPr bwMode="auto">
          <a:xfrm>
            <a:off x="6270170" y="4603077"/>
            <a:ext cx="2380329" cy="1930910"/>
          </a:xfrm>
          <a:prstGeom prst="rect">
            <a:avLst/>
          </a:prstGeom>
          <a:noFill/>
        </p:spPr>
      </p:pic>
      <p:sp>
        <p:nvSpPr>
          <p:cNvPr id="43" name="Right Arrow 42"/>
          <p:cNvSpPr/>
          <p:nvPr/>
        </p:nvSpPr>
        <p:spPr bwMode="auto">
          <a:xfrm>
            <a:off x="791033" y="5643941"/>
            <a:ext cx="899886" cy="272381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3869069" y="261390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Oval 5"/>
          <p:cNvSpPr>
            <a:spLocks noChangeArrowheads="1"/>
          </p:cNvSpPr>
          <p:nvPr/>
        </p:nvSpPr>
        <p:spPr bwMode="auto">
          <a:xfrm>
            <a:off x="5455565" y="254621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4817025" y="310150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3" name="AutoShape 7"/>
          <p:cNvCxnSpPr>
            <a:cxnSpLocks noChangeShapeType="1"/>
            <a:stCxn id="90" idx="4"/>
            <a:endCxn id="92" idx="1"/>
          </p:cNvCxnSpPr>
          <p:nvPr/>
        </p:nvCxnSpPr>
        <p:spPr bwMode="auto">
          <a:xfrm rot="16200000" flipH="1">
            <a:off x="4261687" y="2545935"/>
            <a:ext cx="303314" cy="87106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94" name="AutoShape 8"/>
          <p:cNvCxnSpPr>
            <a:cxnSpLocks noChangeShapeType="1"/>
            <a:stCxn id="90" idx="6"/>
            <a:endCxn id="91" idx="1"/>
          </p:cNvCxnSpPr>
          <p:nvPr/>
        </p:nvCxnSpPr>
        <p:spPr bwMode="auto">
          <a:xfrm flipV="1">
            <a:off x="4086557" y="2577837"/>
            <a:ext cx="1400858" cy="14402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  <a:effectLst/>
        </p:spPr>
      </p:cxnSp>
      <p:cxnSp>
        <p:nvCxnSpPr>
          <p:cNvPr id="95" name="AutoShape 9"/>
          <p:cNvCxnSpPr>
            <a:cxnSpLocks noChangeShapeType="1"/>
            <a:stCxn id="92" idx="6"/>
            <a:endCxn id="91" idx="3"/>
          </p:cNvCxnSpPr>
          <p:nvPr/>
        </p:nvCxnSpPr>
        <p:spPr bwMode="auto">
          <a:xfrm flipV="1">
            <a:off x="5034513" y="2730501"/>
            <a:ext cx="452902" cy="47895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4702023" y="3566128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Oval 12"/>
          <p:cNvSpPr>
            <a:spLocks noChangeArrowheads="1"/>
          </p:cNvSpPr>
          <p:nvPr/>
        </p:nvSpPr>
        <p:spPr bwMode="auto">
          <a:xfrm>
            <a:off x="4325998" y="2805840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5051276" y="2853675"/>
            <a:ext cx="217487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0" name="AutoShape 14"/>
          <p:cNvCxnSpPr>
            <a:cxnSpLocks noChangeShapeType="1"/>
            <a:stCxn id="97" idx="0"/>
            <a:endCxn id="98" idx="3"/>
          </p:cNvCxnSpPr>
          <p:nvPr/>
        </p:nvCxnSpPr>
        <p:spPr bwMode="auto">
          <a:xfrm rot="16200000" flipV="1">
            <a:off x="4296305" y="3051665"/>
            <a:ext cx="576006" cy="4529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oval" w="med" len="med"/>
          </a:ln>
          <a:effectLst/>
        </p:spPr>
      </p:cxn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9062681" y="2288576"/>
            <a:ext cx="650875" cy="3762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dirty="0">
                <a:solidFill>
                  <a:srgbClr val="FFFFFF"/>
                </a:solidFill>
              </a:rPr>
              <a:t>DA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6" name="Picture 3" descr="latera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771" y="1951975"/>
            <a:ext cx="2540000" cy="2540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7" name="Oval 4"/>
          <p:cNvSpPr>
            <a:spLocks noChangeArrowheads="1"/>
          </p:cNvSpPr>
          <p:nvPr/>
        </p:nvSpPr>
        <p:spPr bwMode="auto">
          <a:xfrm>
            <a:off x="6538837" y="263139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" name="Oval 5"/>
          <p:cNvSpPr>
            <a:spLocks noChangeArrowheads="1"/>
          </p:cNvSpPr>
          <p:nvPr/>
        </p:nvSpPr>
        <p:spPr bwMode="auto">
          <a:xfrm>
            <a:off x="8096305" y="2563709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" name="Oval 6"/>
          <p:cNvSpPr>
            <a:spLocks noChangeArrowheads="1"/>
          </p:cNvSpPr>
          <p:nvPr/>
        </p:nvSpPr>
        <p:spPr bwMode="auto">
          <a:xfrm>
            <a:off x="7457765" y="311899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0" name="AutoShape 7"/>
          <p:cNvCxnSpPr>
            <a:cxnSpLocks noChangeShapeType="1"/>
            <a:stCxn id="147" idx="4"/>
            <a:endCxn id="149" idx="1"/>
          </p:cNvCxnSpPr>
          <p:nvPr/>
        </p:nvCxnSpPr>
        <p:spPr bwMode="auto">
          <a:xfrm rot="16200000" flipH="1">
            <a:off x="6916941" y="2577939"/>
            <a:ext cx="303314" cy="84203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151" name="AutoShape 8"/>
          <p:cNvCxnSpPr>
            <a:cxnSpLocks noChangeShapeType="1"/>
            <a:stCxn id="147" idx="6"/>
            <a:endCxn id="148" idx="1"/>
          </p:cNvCxnSpPr>
          <p:nvPr/>
        </p:nvCxnSpPr>
        <p:spPr bwMode="auto">
          <a:xfrm flipV="1">
            <a:off x="6756325" y="2595327"/>
            <a:ext cx="1371830" cy="144022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/>
          </a:ln>
          <a:effectLst/>
        </p:spPr>
      </p:cxnSp>
      <p:cxnSp>
        <p:nvCxnSpPr>
          <p:cNvPr id="152" name="AutoShape 9"/>
          <p:cNvCxnSpPr>
            <a:cxnSpLocks noChangeShapeType="1"/>
            <a:stCxn id="149" idx="6"/>
            <a:endCxn id="148" idx="3"/>
          </p:cNvCxnSpPr>
          <p:nvPr/>
        </p:nvCxnSpPr>
        <p:spPr bwMode="auto">
          <a:xfrm flipV="1">
            <a:off x="7675253" y="2747991"/>
            <a:ext cx="452902" cy="478954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154" name="Oval 11"/>
          <p:cNvSpPr>
            <a:spLocks noChangeArrowheads="1"/>
          </p:cNvSpPr>
          <p:nvPr/>
        </p:nvSpPr>
        <p:spPr bwMode="auto">
          <a:xfrm>
            <a:off x="7342763" y="3598132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5" name="Oval 12"/>
          <p:cNvSpPr>
            <a:spLocks noChangeArrowheads="1"/>
          </p:cNvSpPr>
          <p:nvPr/>
        </p:nvSpPr>
        <p:spPr bwMode="auto">
          <a:xfrm>
            <a:off x="6966738" y="2784693"/>
            <a:ext cx="217488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6" name="Oval 13"/>
          <p:cNvSpPr>
            <a:spLocks noChangeArrowheads="1"/>
          </p:cNvSpPr>
          <p:nvPr/>
        </p:nvSpPr>
        <p:spPr bwMode="auto">
          <a:xfrm>
            <a:off x="7692016" y="2871165"/>
            <a:ext cx="217487" cy="215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1" name="AutoShape 14"/>
          <p:cNvCxnSpPr>
            <a:cxnSpLocks noChangeShapeType="1"/>
            <a:stCxn id="154" idx="6"/>
            <a:endCxn id="156" idx="6"/>
          </p:cNvCxnSpPr>
          <p:nvPr/>
        </p:nvCxnSpPr>
        <p:spPr bwMode="auto">
          <a:xfrm flipV="1">
            <a:off x="7560250" y="2979115"/>
            <a:ext cx="349253" cy="726967"/>
          </a:xfrm>
          <a:prstGeom prst="curvedConnector3">
            <a:avLst>
              <a:gd name="adj1" fmla="val 9065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oval" w="med" len="med"/>
          </a:ln>
          <a:effectLst/>
        </p:spPr>
      </p:cxnSp>
      <p:sp>
        <p:nvSpPr>
          <p:cNvPr id="40" name="Right Arrow 39"/>
          <p:cNvSpPr/>
          <p:nvPr/>
        </p:nvSpPr>
        <p:spPr bwMode="auto">
          <a:xfrm>
            <a:off x="808963" y="2945947"/>
            <a:ext cx="899886" cy="272381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1826634" y="2855319"/>
            <a:ext cx="1696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BMS</a:t>
            </a:r>
            <a:endParaRPr lang="en-GB" sz="20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844563" y="5555910"/>
            <a:ext cx="34164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model-based decoding</a:t>
            </a:r>
          </a:p>
          <a:p>
            <a:r>
              <a:rPr lang="en-GB" sz="2400" i="1" dirty="0" smtClean="0">
                <a:solidFill>
                  <a:srgbClr val="000000"/>
                </a:solidFill>
                <a:latin typeface="Calibri" pitchFamily="34" charset="0"/>
              </a:rPr>
              <a:t>(generative embedding)</a:t>
            </a:r>
          </a:p>
        </p:txBody>
      </p:sp>
    </p:spTree>
    <p:extLst>
      <p:ext uri="{BB962C8B-B14F-4D97-AF65-F5344CB8AC3E}">
        <p14:creationId xmlns:p14="http://schemas.microsoft.com/office/powerpoint/2010/main" val="25659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106" y="2223622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SYMPTOM</a:t>
            </a:r>
          </a:p>
          <a:p>
            <a:r>
              <a:rPr lang="de-CH" sz="1800" b="0" dirty="0">
                <a:solidFill>
                  <a:srgbClr val="000000"/>
                </a:solidFill>
              </a:rPr>
              <a:t>(</a:t>
            </a:r>
            <a:r>
              <a:rPr lang="de-CH" sz="1800" b="0" dirty="0" err="1" smtClean="0">
                <a:solidFill>
                  <a:srgbClr val="000000"/>
                </a:solidFill>
              </a:rPr>
              <a:t>behaviour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CH" sz="1800" b="0" dirty="0" err="1" smtClean="0">
                <a:solidFill>
                  <a:srgbClr val="000000"/>
                </a:solidFill>
              </a:rPr>
              <a:t>or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physiology</a:t>
            </a:r>
            <a:r>
              <a:rPr lang="de-CH" sz="1800" b="0" dirty="0" smtClean="0">
                <a:solidFill>
                  <a:srgbClr val="000000"/>
                </a:solidFill>
              </a:rPr>
              <a:t>)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106" y="455316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000000"/>
                </a:solidFill>
              </a:rPr>
              <a:t>HYPOTHETICAL</a:t>
            </a:r>
          </a:p>
          <a:p>
            <a:r>
              <a:rPr lang="de-CH" sz="1800" dirty="0" smtClean="0">
                <a:solidFill>
                  <a:srgbClr val="000000"/>
                </a:solidFill>
              </a:rPr>
              <a:t>MECHANISM</a:t>
            </a:r>
            <a:endParaRPr lang="de-CH" sz="1800" i="1" dirty="0" smtClean="0">
              <a:solidFill>
                <a:srgbClr val="000000"/>
              </a:solidFill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7331006" y="2393714"/>
            <a:ext cx="672636" cy="1951667"/>
          </a:xfrm>
          <a:prstGeom prst="curvedLef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12" name="Oval 6"/>
          <p:cNvSpPr>
            <a:spLocks noChangeAspect="1" noChangeArrowheads="1"/>
          </p:cNvSpPr>
          <p:nvPr/>
        </p:nvSpPr>
        <p:spPr bwMode="auto">
          <a:xfrm>
            <a:off x="5356249" y="2167182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" name="AutoShape 10"/>
          <p:cNvCxnSpPr>
            <a:cxnSpLocks noChangeShapeType="1"/>
            <a:stCxn id="32" idx="0"/>
            <a:endCxn id="12" idx="5"/>
          </p:cNvCxnSpPr>
          <p:nvPr/>
        </p:nvCxnSpPr>
        <p:spPr bwMode="auto">
          <a:xfrm flipH="1" flipV="1">
            <a:off x="5971426" y="2781004"/>
            <a:ext cx="1150491" cy="171776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10"/>
          <p:cNvCxnSpPr>
            <a:cxnSpLocks noChangeShapeType="1"/>
            <a:stCxn id="31" idx="0"/>
            <a:endCxn id="12" idx="3"/>
          </p:cNvCxnSpPr>
          <p:nvPr/>
        </p:nvCxnSpPr>
        <p:spPr bwMode="auto">
          <a:xfrm flipV="1">
            <a:off x="4235212" y="2781004"/>
            <a:ext cx="1226585" cy="171660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4765113" y="451071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</a:rPr>
              <a:t>...</a:t>
            </a:r>
            <a:endParaRPr lang="de-CH" sz="2800" dirty="0">
              <a:solidFill>
                <a:srgbClr val="000000"/>
              </a:solidFill>
            </a:endParaRPr>
          </a:p>
        </p:txBody>
      </p:sp>
      <p:sp>
        <p:nvSpPr>
          <p:cNvPr id="25" name="Curved Left Arrow 24"/>
          <p:cNvSpPr/>
          <p:nvPr/>
        </p:nvSpPr>
        <p:spPr bwMode="auto">
          <a:xfrm rot="10800000">
            <a:off x="3390377" y="2393712"/>
            <a:ext cx="672636" cy="1951667"/>
          </a:xfrm>
          <a:prstGeom prst="curvedLeftArrow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graphicFrame>
        <p:nvGraphicFramePr>
          <p:cNvPr id="26" name="Object 38"/>
          <p:cNvGraphicFramePr>
            <a:graphicFrameLocks noChangeAspect="1"/>
          </p:cNvGraphicFramePr>
          <p:nvPr>
            <p:extLst/>
          </p:nvPr>
        </p:nvGraphicFramePr>
        <p:xfrm>
          <a:off x="6500621" y="3072245"/>
          <a:ext cx="1304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1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621" y="3072245"/>
                        <a:ext cx="13049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8"/>
          <p:cNvGraphicFramePr>
            <a:graphicFrameLocks noChangeAspect="1"/>
          </p:cNvGraphicFramePr>
          <p:nvPr>
            <p:extLst/>
          </p:nvPr>
        </p:nvGraphicFramePr>
        <p:xfrm>
          <a:off x="3456249" y="3072245"/>
          <a:ext cx="16097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2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49" y="3072245"/>
                        <a:ext cx="16097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>
            <p:extLst/>
          </p:nvPr>
        </p:nvGraphicFramePr>
        <p:xfrm>
          <a:off x="5595975" y="2385766"/>
          <a:ext cx="304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3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75" y="2385766"/>
                        <a:ext cx="304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"/>
          <p:cNvSpPr>
            <a:spLocks noChangeAspect="1" noChangeArrowheads="1"/>
          </p:cNvSpPr>
          <p:nvPr/>
        </p:nvSpPr>
        <p:spPr bwMode="auto">
          <a:xfrm>
            <a:off x="3874849" y="4497605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761554" y="4498771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9" name="Object 38"/>
          <p:cNvGraphicFramePr>
            <a:graphicFrameLocks noChangeAspect="1"/>
          </p:cNvGraphicFramePr>
          <p:nvPr>
            <p:extLst/>
          </p:nvPr>
        </p:nvGraphicFramePr>
        <p:xfrm>
          <a:off x="4037680" y="4554092"/>
          <a:ext cx="501424" cy="6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4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680" y="4554092"/>
                        <a:ext cx="501424" cy="6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8"/>
          <p:cNvGraphicFramePr>
            <a:graphicFrameLocks noChangeAspect="1"/>
          </p:cNvGraphicFramePr>
          <p:nvPr>
            <p:extLst/>
          </p:nvPr>
        </p:nvGraphicFramePr>
        <p:xfrm>
          <a:off x="6872666" y="4553166"/>
          <a:ext cx="6016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5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666" y="4553166"/>
                        <a:ext cx="6016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6"/>
          <p:cNvSpPr>
            <a:spLocks noChangeAspect="1" noChangeArrowheads="1"/>
          </p:cNvSpPr>
          <p:nvPr/>
        </p:nvSpPr>
        <p:spPr bwMode="auto">
          <a:xfrm>
            <a:off x="5344419" y="4497604"/>
            <a:ext cx="720725" cy="719137"/>
          </a:xfrm>
          <a:prstGeom prst="ellipse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AutoShape 10"/>
          <p:cNvCxnSpPr>
            <a:cxnSpLocks noChangeShapeType="1"/>
            <a:stCxn id="34" idx="0"/>
            <a:endCxn id="12" idx="4"/>
          </p:cNvCxnSpPr>
          <p:nvPr/>
        </p:nvCxnSpPr>
        <p:spPr bwMode="auto">
          <a:xfrm flipV="1">
            <a:off x="5704782" y="2886319"/>
            <a:ext cx="11830" cy="161128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aphicFrame>
        <p:nvGraphicFramePr>
          <p:cNvPr id="37" name="Object 38"/>
          <p:cNvGraphicFramePr>
            <a:graphicFrameLocks noChangeAspect="1"/>
          </p:cNvGraphicFramePr>
          <p:nvPr>
            <p:extLst/>
          </p:nvPr>
        </p:nvGraphicFramePr>
        <p:xfrm>
          <a:off x="5490971" y="4542270"/>
          <a:ext cx="5349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6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971" y="4542270"/>
                        <a:ext cx="5349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202027" y="451071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</a:rPr>
              <a:t>...</a:t>
            </a:r>
            <a:endParaRPr lang="de-CH" sz="2800" dirty="0">
              <a:solidFill>
                <a:srgbClr val="000000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73307" y="767348"/>
            <a:ext cx="8743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Model-based differential diagnosis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4205968" y="5403118"/>
          <a:ext cx="2666698" cy="85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97" name="Equation" r:id="rId15" imgW="1866600" imgH="533160" progId="Equation.DSMT4">
                  <p:embed/>
                </p:oleObj>
              </mc:Choice>
              <mc:Fallback>
                <p:oleObj name="Equation" r:id="rId15" imgW="1866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968" y="5403118"/>
                        <a:ext cx="2666698" cy="8573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006525" y="6321915"/>
            <a:ext cx="50101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Stephan et </a:t>
            </a:r>
            <a:r>
              <a:rPr lang="en-GB" b="0" dirty="0">
                <a:solidFill>
                  <a:srgbClr val="000000"/>
                </a:solidFill>
                <a:latin typeface="Times New Roman" pitchFamily="18" charset="0"/>
              </a:rPr>
              <a:t>al. 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2017, </a:t>
            </a:r>
            <a:r>
              <a:rPr lang="en-GB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endParaRPr lang="en-GB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32" y="154980"/>
            <a:ext cx="5083946" cy="65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895" y="445157"/>
            <a:ext cx="4157613" cy="15386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</a:rPr>
              <a:t>Synaesthesia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461" y="1286368"/>
            <a:ext cx="35491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“projectors” experience </a:t>
            </a:r>
            <a:r>
              <a:rPr lang="en-US" sz="2000" b="0" dirty="0">
                <a:solidFill>
                  <a:srgbClr val="000000"/>
                </a:solidFill>
              </a:rPr>
              <a:t>color externally </a:t>
            </a:r>
            <a:r>
              <a:rPr lang="en-US" sz="2000" b="0" dirty="0" err="1">
                <a:solidFill>
                  <a:srgbClr val="000000"/>
                </a:solidFill>
              </a:rPr>
              <a:t>colocalized</a:t>
            </a:r>
            <a:r>
              <a:rPr lang="en-US" sz="2000" b="0" dirty="0">
                <a:solidFill>
                  <a:srgbClr val="000000"/>
                </a:solidFill>
              </a:rPr>
              <a:t> with a presented </a:t>
            </a:r>
            <a:r>
              <a:rPr lang="en-US" sz="2000" b="0" dirty="0" smtClean="0">
                <a:solidFill>
                  <a:srgbClr val="000000"/>
                </a:solidFill>
              </a:rPr>
              <a:t>grapheme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“</a:t>
            </a:r>
            <a:r>
              <a:rPr lang="en-US" sz="2000" b="0" dirty="0" err="1">
                <a:solidFill>
                  <a:srgbClr val="000000"/>
                </a:solidFill>
              </a:rPr>
              <a:t>associators</a:t>
            </a:r>
            <a:r>
              <a:rPr lang="en-US" sz="2000" b="0" dirty="0">
                <a:solidFill>
                  <a:srgbClr val="000000"/>
                </a:solidFill>
              </a:rPr>
              <a:t>” report </a:t>
            </a:r>
            <a:r>
              <a:rPr lang="en-US" sz="2000" b="0" dirty="0" smtClean="0">
                <a:solidFill>
                  <a:srgbClr val="000000"/>
                </a:solidFill>
              </a:rPr>
              <a:t>an internally </a:t>
            </a:r>
            <a:r>
              <a:rPr lang="en-US" sz="2000" b="0" dirty="0">
                <a:solidFill>
                  <a:srgbClr val="000000"/>
                </a:solidFill>
              </a:rPr>
              <a:t>evoked </a:t>
            </a:r>
            <a:r>
              <a:rPr lang="en-US" sz="2000" b="0" dirty="0" smtClean="0">
                <a:solidFill>
                  <a:srgbClr val="000000"/>
                </a:solidFill>
              </a:rPr>
              <a:t>association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000" b="0" dirty="0" err="1" smtClean="0">
                <a:solidFill>
                  <a:srgbClr val="000000"/>
                </a:solidFill>
              </a:rPr>
              <a:t>across</a:t>
            </a:r>
            <a:r>
              <a:rPr lang="de-CH" sz="2000" b="0" dirty="0" smtClean="0">
                <a:solidFill>
                  <a:srgbClr val="000000"/>
                </a:solidFill>
              </a:rPr>
              <a:t> all </a:t>
            </a:r>
            <a:r>
              <a:rPr lang="de-CH" sz="2000" b="0" dirty="0" err="1" smtClean="0">
                <a:solidFill>
                  <a:srgbClr val="000000"/>
                </a:solidFill>
              </a:rPr>
              <a:t>subjects</a:t>
            </a:r>
            <a:r>
              <a:rPr lang="de-CH" sz="2000" b="0" dirty="0" smtClean="0">
                <a:solidFill>
                  <a:srgbClr val="000000"/>
                </a:solidFill>
              </a:rPr>
              <a:t>: </a:t>
            </a:r>
            <a:r>
              <a:rPr lang="de-CH" sz="2000" b="0" dirty="0" err="1" smtClean="0">
                <a:solidFill>
                  <a:srgbClr val="000000"/>
                </a:solidFill>
              </a:rPr>
              <a:t>no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evidence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for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either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model</a:t>
            </a:r>
            <a:endParaRPr lang="de-CH" sz="2000" b="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000000"/>
                </a:solidFill>
              </a:rPr>
              <a:t>but BMS </a:t>
            </a:r>
            <a:r>
              <a:rPr lang="de-CH" sz="2000" b="0" dirty="0" err="1" smtClean="0">
                <a:solidFill>
                  <a:srgbClr val="000000"/>
                </a:solidFill>
              </a:rPr>
              <a:t>results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map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precisely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onto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projectors</a:t>
            </a:r>
            <a:r>
              <a:rPr lang="de-CH" sz="2000" b="0" dirty="0" smtClean="0">
                <a:solidFill>
                  <a:srgbClr val="000000"/>
                </a:solidFill>
              </a:rPr>
              <a:t> (</a:t>
            </a:r>
            <a:r>
              <a:rPr lang="de-CH" sz="2000" b="0" dirty="0" err="1" smtClean="0">
                <a:solidFill>
                  <a:srgbClr val="000000"/>
                </a:solidFill>
              </a:rPr>
              <a:t>bottom-up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>
                <a:solidFill>
                  <a:srgbClr val="000000"/>
                </a:solidFill>
              </a:rPr>
              <a:t>mechanisms</a:t>
            </a:r>
            <a:r>
              <a:rPr lang="de-CH" sz="2000" b="0" dirty="0" smtClean="0">
                <a:solidFill>
                  <a:srgbClr val="000000"/>
                </a:solidFill>
              </a:rPr>
              <a:t>) and </a:t>
            </a:r>
            <a:r>
              <a:rPr lang="de-CH" sz="2000" b="0" dirty="0" err="1" smtClean="0">
                <a:solidFill>
                  <a:srgbClr val="000000"/>
                </a:solidFill>
              </a:rPr>
              <a:t>associators</a:t>
            </a:r>
            <a:r>
              <a:rPr lang="de-CH" sz="2000" b="0" dirty="0" smtClean="0">
                <a:solidFill>
                  <a:srgbClr val="000000"/>
                </a:solidFill>
              </a:rPr>
              <a:t> (top-down)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39895" y="6298864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van </a:t>
            </a:r>
            <a:r>
              <a:rPr lang="en-US" b="0" dirty="0" err="1" smtClean="0">
                <a:solidFill>
                  <a:srgbClr val="000000"/>
                </a:solidFill>
                <a:latin typeface="Times New Roman" pitchFamily="18" charset="0"/>
              </a:rPr>
              <a:t>Leeuwen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 et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</a:rPr>
              <a:t>. 2011,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9" y="1525428"/>
            <a:ext cx="9575592" cy="416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itle 63"/>
          <p:cNvSpPr txBox="1">
            <a:spLocks/>
          </p:cNvSpPr>
          <p:nvPr/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  <a:r>
              <a:rPr lang="de-CH" sz="28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detecting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</a:t>
            </a:r>
            <a:r>
              <a:rPr lang="de-CH" sz="28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subgroups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1183" y="6277191"/>
            <a:ext cx="338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>
                <a:solidFill>
                  <a:srgbClr val="000000"/>
                </a:solidFill>
                <a:latin typeface="Times New Roman" pitchFamily="18" charset="0"/>
              </a:rPr>
              <a:t>Brodersen et al</a:t>
            </a:r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. 2014,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6428483" cy="11430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Generative embedding of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ariational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Mixture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756495" y="6394311"/>
            <a:ext cx="34467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Brodersen et al. (2014)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64" y="5486388"/>
            <a:ext cx="84838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42 controls vs. </a:t>
            </a:r>
            <a:r>
              <a:rPr lang="en-US" sz="1800" b="0" dirty="0" smtClean="0">
                <a:solidFill>
                  <a:srgbClr val="000000"/>
                </a:solidFill>
              </a:rPr>
              <a:t>41 </a:t>
            </a:r>
            <a:r>
              <a:rPr lang="en-US" sz="1800" b="0" dirty="0">
                <a:solidFill>
                  <a:srgbClr val="000000"/>
                </a:solidFill>
              </a:rPr>
              <a:t>schizophrenic </a:t>
            </a:r>
            <a:r>
              <a:rPr lang="en-US" sz="1800" b="0" dirty="0" smtClean="0">
                <a:solidFill>
                  <a:srgbClr val="000000"/>
                </a:solidFill>
              </a:rPr>
              <a:t>patients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fMRI </a:t>
            </a:r>
            <a:r>
              <a:rPr lang="en-US" sz="1800" b="0" dirty="0">
                <a:solidFill>
                  <a:srgbClr val="000000"/>
                </a:solidFill>
              </a:rPr>
              <a:t>data </a:t>
            </a:r>
            <a:r>
              <a:rPr lang="en-US" sz="1800" b="0" dirty="0" smtClean="0">
                <a:solidFill>
                  <a:srgbClr val="000000"/>
                </a:solidFill>
              </a:rPr>
              <a:t>from working memory task (</a:t>
            </a:r>
            <a:r>
              <a:rPr lang="it-IT" sz="1800" b="0" dirty="0" smtClean="0">
                <a:solidFill>
                  <a:srgbClr val="000000"/>
                </a:solidFill>
              </a:rPr>
              <a:t>Deserno </a:t>
            </a:r>
            <a:r>
              <a:rPr lang="it-IT" sz="1800" b="0" dirty="0">
                <a:solidFill>
                  <a:srgbClr val="000000"/>
                </a:solidFill>
              </a:rPr>
              <a:t>et al. 2012, J. </a:t>
            </a:r>
            <a:r>
              <a:rPr lang="it-IT" sz="1800" b="0" dirty="0" err="1" smtClean="0">
                <a:solidFill>
                  <a:srgbClr val="000000"/>
                </a:solidFill>
              </a:rPr>
              <a:t>Neurosci</a:t>
            </a:r>
            <a:r>
              <a:rPr lang="it-IT" sz="1800" b="0" dirty="0" smtClean="0">
                <a:solidFill>
                  <a:srgbClr val="000000"/>
                </a:solidFill>
              </a:rPr>
              <a:t>)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88840" y="1643664"/>
            <a:ext cx="5588428" cy="3616952"/>
          </a:xfrm>
          <a:prstGeom prst="roundRect">
            <a:avLst>
              <a:gd name="adj" fmla="val 2913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14300" dist="25400" dir="2700000" algn="tl" rotWithShape="0">
              <a:prstClr val="black">
                <a:alpha val="64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6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5865" y="1643664"/>
            <a:ext cx="2750852" cy="3616952"/>
          </a:xfrm>
          <a:prstGeom prst="roundRect">
            <a:avLst>
              <a:gd name="adj" fmla="val 2913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14300" dist="25400" dir="2700000" algn="tl" rotWithShape="0">
              <a:prstClr val="black">
                <a:alpha val="64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600" b="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531" y="1662228"/>
            <a:ext cx="305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Supervised:</a:t>
            </a:r>
            <a:br>
              <a:rPr lang="en-GB" sz="1600" dirty="0" smtClean="0">
                <a:solidFill>
                  <a:srgbClr val="000000"/>
                </a:solidFill>
                <a:latin typeface="Arial"/>
              </a:rPr>
            </a:b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SVM classification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6238" y="1662228"/>
            <a:ext cx="548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/>
              </a:rPr>
              <a:t>Unsupervised:</a:t>
            </a:r>
            <a:br>
              <a:rPr lang="en-GB" sz="1600" dirty="0" smtClean="0">
                <a:solidFill>
                  <a:srgbClr val="000000"/>
                </a:solidFill>
                <a:latin typeface="Arial"/>
              </a:rPr>
            </a:b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GMM clustering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4365" y="4795319"/>
            <a:ext cx="23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clusters</a:t>
            </a:r>
            <a:endParaRPr lang="en-GB" sz="16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3304" y="4795319"/>
            <a:ext cx="237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clusters</a:t>
            </a:r>
            <a:endParaRPr lang="en-GB" sz="16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02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33" y="521496"/>
            <a:ext cx="1947061" cy="15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77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38" y="2152734"/>
            <a:ext cx="5642782" cy="298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852087" y="2606181"/>
            <a:ext cx="218021" cy="218021"/>
          </a:xfrm>
          <a:prstGeom prst="ellipse">
            <a:avLst/>
          </a:prstGeom>
          <a:solidFill>
            <a:srgbClr val="00B050">
              <a:alpha val="30196"/>
            </a:srgbClr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800" b="0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81843" y="2944304"/>
            <a:ext cx="218021" cy="218021"/>
          </a:xfrm>
          <a:prstGeom prst="ellipse">
            <a:avLst/>
          </a:prstGeom>
          <a:solidFill>
            <a:srgbClr val="00B050">
              <a:alpha val="30196"/>
            </a:srgbClr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800" b="0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9864" y="2815542"/>
            <a:ext cx="63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GB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GB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>
            <a:stCxn id="18" idx="6"/>
            <a:endCxn id="19" idx="0"/>
          </p:cNvCxnSpPr>
          <p:nvPr/>
        </p:nvCxnSpPr>
        <p:spPr bwMode="auto">
          <a:xfrm>
            <a:off x="5070108" y="2715192"/>
            <a:ext cx="2520746" cy="2291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11988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5" y="2194919"/>
            <a:ext cx="2867280" cy="327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997"/>
            <a:ext cx="7132310" cy="1683165"/>
          </a:xfrm>
        </p:spPr>
        <p:txBody>
          <a:bodyPr/>
          <a:lstStyle/>
          <a:p>
            <a:pPr algn="l"/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Detecting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subgroups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patients</a:t>
            </a:r>
            <a:r>
              <a:rPr lang="de-C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de-C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schizophrenia</a:t>
            </a:r>
            <a:endParaRPr lang="de-CH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Content Placeholder 1"/>
          <p:cNvSpPr>
            <a:spLocks noGrp="1"/>
          </p:cNvSpPr>
          <p:nvPr>
            <p:ph sz="quarter" idx="1"/>
          </p:nvPr>
        </p:nvSpPr>
        <p:spPr bwMode="auto">
          <a:xfrm>
            <a:off x="598713" y="1980925"/>
            <a:ext cx="5988292" cy="12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three distinct subgroups (total N=41)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subgroups differ (p &lt; 0.05)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wrt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negative symptoms on the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positive and negative symptom scale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(PANSS)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7005" y="450459"/>
            <a:ext cx="14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Optimal cluster solution</a:t>
            </a: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09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28" y="3115002"/>
            <a:ext cx="1564716" cy="26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09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60" y="450460"/>
            <a:ext cx="1538958" cy="243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094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0" y="3662185"/>
            <a:ext cx="6422409" cy="20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56495" y="6394311"/>
            <a:ext cx="34467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Brodersen et al. (2014)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NeuroImage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: Clinical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hierarchical model for 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unsupervised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generative embedding and empirical Bayes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065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6" y="2264334"/>
            <a:ext cx="5642220" cy="31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5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96" y="2086379"/>
            <a:ext cx="4123438" cy="16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5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6" y="4874321"/>
            <a:ext cx="3765073" cy="124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996" y="166137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Finite </a:t>
            </a:r>
            <a:r>
              <a:rPr lang="de-CH" sz="1800" b="0" dirty="0" err="1" smtClean="0">
                <a:solidFill>
                  <a:srgbClr val="000000"/>
                </a:solidFill>
              </a:rPr>
              <a:t>mixture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model</a:t>
            </a:r>
            <a:r>
              <a:rPr lang="de-CH" sz="1800" b="0" dirty="0" smtClean="0">
                <a:solidFill>
                  <a:srgbClr val="000000"/>
                </a:solidFill>
              </a:rPr>
              <a:t>: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996" y="445347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rgbClr val="000000"/>
                </a:solidFill>
              </a:rPr>
              <a:t>Infinite </a:t>
            </a:r>
            <a:r>
              <a:rPr lang="de-CH" sz="1800" b="0" dirty="0" err="1" smtClean="0">
                <a:solidFill>
                  <a:srgbClr val="000000"/>
                </a:solidFill>
              </a:rPr>
              <a:t>mixture</a:t>
            </a:r>
            <a:r>
              <a:rPr lang="de-CH" sz="1800" b="0" dirty="0" smtClean="0">
                <a:solidFill>
                  <a:srgbClr val="000000"/>
                </a:solidFill>
              </a:rPr>
              <a:t> </a:t>
            </a:r>
            <a:r>
              <a:rPr lang="de-CH" sz="1800" b="0" dirty="0" err="1" smtClean="0">
                <a:solidFill>
                  <a:srgbClr val="000000"/>
                </a:solidFill>
              </a:rPr>
              <a:t>model</a:t>
            </a:r>
            <a:r>
              <a:rPr lang="de-CH" sz="1800" b="0" dirty="0" smtClean="0">
                <a:solidFill>
                  <a:srgbClr val="000000"/>
                </a:solidFill>
              </a:rPr>
              <a:t>:</a:t>
            </a:r>
            <a:endParaRPr lang="de-CH" sz="1800" b="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183" y="6277191"/>
            <a:ext cx="3105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Raman et </a:t>
            </a:r>
            <a:r>
              <a:rPr lang="de-CH" b="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de-CH" b="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de-CH" b="0" smtClean="0">
                <a:solidFill>
                  <a:srgbClr val="000000"/>
                </a:solidFill>
                <a:latin typeface="Times New Roman" pitchFamily="18" charset="0"/>
              </a:rPr>
              <a:t>2016, 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J.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Neurosci</a:t>
            </a:r>
            <a:r>
              <a:rPr lang="de-CH" b="0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de-CH" b="0" i="1" dirty="0" err="1" smtClean="0">
                <a:solidFill>
                  <a:srgbClr val="000000"/>
                </a:solidFill>
                <a:latin typeface="Times New Roman" pitchFamily="18" charset="0"/>
              </a:rPr>
              <a:t>Methods</a:t>
            </a:r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Line 2"/>
          <p:cNvSpPr>
            <a:spLocks noChangeShapeType="1"/>
          </p:cNvSpPr>
          <p:nvPr/>
        </p:nvSpPr>
        <p:spPr bwMode="auto">
          <a:xfrm>
            <a:off x="8275638" y="1201884"/>
            <a:ext cx="0" cy="4751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06755" name="Rectangle 3"/>
          <p:cNvSpPr>
            <a:spLocks noChangeArrowheads="1"/>
          </p:cNvSpPr>
          <p:nvPr/>
        </p:nvSpPr>
        <p:spPr bwMode="auto">
          <a:xfrm>
            <a:off x="3522663" y="1489221"/>
            <a:ext cx="2951162" cy="71913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06756" name="Rectangle 4"/>
          <p:cNvSpPr>
            <a:spLocks noChangeArrowheads="1"/>
          </p:cNvSpPr>
          <p:nvPr/>
        </p:nvSpPr>
        <p:spPr bwMode="auto">
          <a:xfrm>
            <a:off x="3522663" y="2281384"/>
            <a:ext cx="2952750" cy="8636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506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35814"/>
              </p:ext>
            </p:extLst>
          </p:nvPr>
        </p:nvGraphicFramePr>
        <p:xfrm>
          <a:off x="3940175" y="1694009"/>
          <a:ext cx="19939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6" name="Equation" r:id="rId3" imgW="1104900" imgH="673100" progId="Equation.DSMT4">
                  <p:embed/>
                </p:oleObj>
              </mc:Choice>
              <mc:Fallback>
                <p:oleObj name="Equation" r:id="rId3" imgW="11049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694009"/>
                        <a:ext cx="19939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67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5501"/>
              </p:ext>
            </p:extLst>
          </p:nvPr>
        </p:nvGraphicFramePr>
        <p:xfrm>
          <a:off x="3311525" y="4840434"/>
          <a:ext cx="35052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7" name="Equation" r:id="rId5" imgW="1943100" imgH="736600" progId="Equation.3">
                  <p:embed/>
                </p:oleObj>
              </mc:Choice>
              <mc:Fallback>
                <p:oleObj name="Equation" r:id="rId5" imgW="19431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840434"/>
                        <a:ext cx="3505200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67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99969"/>
              </p:ext>
            </p:extLst>
          </p:nvPr>
        </p:nvGraphicFramePr>
        <p:xfrm>
          <a:off x="3497263" y="3433909"/>
          <a:ext cx="30495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8" name="Equation" r:id="rId7" imgW="1688367" imgH="431613" progId="Equation.3">
                  <p:embed/>
                </p:oleObj>
              </mc:Choice>
              <mc:Fallback>
                <p:oleObj name="Equation" r:id="rId7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3433909"/>
                        <a:ext cx="30495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760" name="Text Box 8"/>
          <p:cNvSpPr txBox="1">
            <a:spLocks noChangeArrowheads="1"/>
          </p:cNvSpPr>
          <p:nvPr/>
        </p:nvSpPr>
        <p:spPr bwMode="auto">
          <a:xfrm>
            <a:off x="7627938" y="4945209"/>
            <a:ext cx="1316037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Invert model</a:t>
            </a:r>
          </a:p>
        </p:txBody>
      </p:sp>
      <p:sp>
        <p:nvSpPr>
          <p:cNvPr id="2506761" name="Text Box 9"/>
          <p:cNvSpPr txBox="1">
            <a:spLocks noChangeArrowheads="1"/>
          </p:cNvSpPr>
          <p:nvPr/>
        </p:nvSpPr>
        <p:spPr bwMode="auto">
          <a:xfrm>
            <a:off x="7339013" y="5953271"/>
            <a:ext cx="1944687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Make inferences</a:t>
            </a:r>
          </a:p>
        </p:txBody>
      </p:sp>
      <p:sp>
        <p:nvSpPr>
          <p:cNvPr id="2506762" name="Text Box 10"/>
          <p:cNvSpPr txBox="1">
            <a:spLocks noChangeArrowheads="1"/>
          </p:cNvSpPr>
          <p:nvPr/>
        </p:nvSpPr>
        <p:spPr bwMode="auto">
          <a:xfrm>
            <a:off x="7137400" y="2065484"/>
            <a:ext cx="2290763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Define likelihood model</a:t>
            </a:r>
          </a:p>
        </p:txBody>
      </p:sp>
      <p:sp>
        <p:nvSpPr>
          <p:cNvPr id="2506763" name="Text Box 11"/>
          <p:cNvSpPr txBox="1">
            <a:spLocks noChangeArrowheads="1"/>
          </p:cNvSpPr>
          <p:nvPr/>
        </p:nvSpPr>
        <p:spPr bwMode="auto">
          <a:xfrm>
            <a:off x="7567613" y="3649809"/>
            <a:ext cx="1427162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Specify priors</a:t>
            </a:r>
          </a:p>
        </p:txBody>
      </p:sp>
      <p:cxnSp>
        <p:nvCxnSpPr>
          <p:cNvPr id="2506764" name="AutoShape 12"/>
          <p:cNvCxnSpPr>
            <a:cxnSpLocks noChangeShapeType="1"/>
            <a:endCxn id="2506755" idx="0"/>
          </p:cNvCxnSpPr>
          <p:nvPr/>
        </p:nvCxnSpPr>
        <p:spPr bwMode="auto">
          <a:xfrm rot="5400000">
            <a:off x="4819650" y="1309834"/>
            <a:ext cx="358775" cy="0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44513" y="1633684"/>
            <a:ext cx="2592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Neural dynamics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544513" y="2471884"/>
            <a:ext cx="2592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Observer function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6980238" y="841521"/>
            <a:ext cx="2663825" cy="34925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GB" sz="1600" b="0" dirty="0">
                <a:solidFill>
                  <a:srgbClr val="FFFFFF"/>
                </a:solidFill>
              </a:rPr>
              <a:t>Design experimental inputs</a:t>
            </a:r>
          </a:p>
        </p:txBody>
      </p:sp>
      <p:graphicFrame>
        <p:nvGraphicFramePr>
          <p:cNvPr id="25067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15646"/>
              </p:ext>
            </p:extLst>
          </p:nvPr>
        </p:nvGraphicFramePr>
        <p:xfrm>
          <a:off x="4746625" y="768496"/>
          <a:ext cx="5048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9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768496"/>
                        <a:ext cx="5048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400050" y="4805509"/>
            <a:ext cx="25923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800" b="0">
                <a:solidFill>
                  <a:srgbClr val="000000"/>
                </a:solidFill>
              </a:rPr>
              <a:t>Inference on model structure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288925" y="5572271"/>
            <a:ext cx="28876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rgbClr val="000000"/>
                </a:solidFill>
              </a:rPr>
              <a:t>Inference on parameters</a:t>
            </a:r>
          </a:p>
        </p:txBody>
      </p:sp>
      <p:sp>
        <p:nvSpPr>
          <p:cNvPr id="2506771" name="Rectangle 19"/>
          <p:cNvSpPr>
            <a:spLocks noChangeArrowheads="1"/>
          </p:cNvSpPr>
          <p:nvPr/>
        </p:nvSpPr>
        <p:spPr bwMode="auto">
          <a:xfrm>
            <a:off x="258202" y="251996"/>
            <a:ext cx="569884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Bayesian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system </a:t>
            </a:r>
            <a:b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</a:b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identification </a:t>
            </a:r>
            <a:endParaRPr lang="en-US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6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400" b="1" dirty="0" smtClean="0">
                <a:latin typeface="Arial Unicode MS" pitchFamily="34" charset="-128"/>
              </a:rPr>
              <a:t>Further </a:t>
            </a:r>
            <a:r>
              <a:rPr lang="de-CH" sz="2400" b="1" dirty="0" err="1" smtClean="0">
                <a:latin typeface="Arial Unicode MS" pitchFamily="34" charset="-128"/>
              </a:rPr>
              <a:t>reading</a:t>
            </a:r>
            <a:r>
              <a:rPr lang="de-CH" sz="2400" b="1" dirty="0" smtClean="0">
                <a:latin typeface="Arial Unicode MS" pitchFamily="34" charset="-128"/>
              </a:rPr>
              <a:t>:  DCM for fMRI and BMS – part 1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  <a:noFill/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Aponte EA, Raman S, Sengupta B, Penny WD, Stephan KE, Heinzle </a:t>
            </a:r>
            <a:r>
              <a:rPr lang="da-DK" sz="1050" dirty="0" smtClean="0"/>
              <a:t>J (2016) </a:t>
            </a:r>
            <a:r>
              <a:rPr lang="en-US" sz="1050" dirty="0" err="1"/>
              <a:t>mpdcm</a:t>
            </a:r>
            <a:r>
              <a:rPr lang="en-US" sz="1050" dirty="0"/>
              <a:t>: A toolbox for massively parallel dynamic causal modeling</a:t>
            </a:r>
            <a:r>
              <a:rPr lang="en-US" sz="1050" dirty="0" smtClean="0"/>
              <a:t>. </a:t>
            </a:r>
            <a:r>
              <a:rPr lang="nl-NL" sz="1050" dirty="0"/>
              <a:t>J Neurosci </a:t>
            </a:r>
            <a:r>
              <a:rPr lang="nl-NL" sz="1050" dirty="0" smtClean="0"/>
              <a:t>Methods 257:7-16.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Brodersen </a:t>
            </a:r>
            <a:r>
              <a:rPr lang="da-DK" sz="1050" dirty="0"/>
              <a:t>KH, Schofield TM, Leff AP, Ong CS, Lomakina EI, Buhmann JM, Stephan KE (2011) Generative embedding for model-based classification of fMRI data. PLoS Computational Biology 7: e1002079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Brodersen  </a:t>
            </a:r>
            <a:r>
              <a:rPr lang="da-DK" sz="1050" dirty="0"/>
              <a:t>KH, Deserno L, Schlagenhauf F, Lin Z, Penny WD, Buhmann JM, Stephan KE (2014) Dissecting psychiatric spectrum disorders by generative embedding.  NeuroImage: Clinical 4: 98-111</a:t>
            </a:r>
            <a:endParaRPr lang="da-DK" sz="105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050" dirty="0" smtClean="0"/>
              <a:t>Daunizeau </a:t>
            </a:r>
            <a:r>
              <a:rPr lang="en-US" sz="1050" dirty="0"/>
              <a:t>J, David, O, Stephan KE (2011) Dynamic Causal </a:t>
            </a:r>
            <a:r>
              <a:rPr lang="en-US" sz="1050" dirty="0" err="1"/>
              <a:t>Modelling</a:t>
            </a:r>
            <a:r>
              <a:rPr lang="en-US" sz="1050" dirty="0"/>
              <a:t>: A critical review of the biophysical and statistical foundations. </a:t>
            </a:r>
            <a:r>
              <a:rPr lang="en-US" sz="1050" dirty="0" err="1"/>
              <a:t>NeuroImage</a:t>
            </a:r>
            <a:r>
              <a:rPr lang="en-US" sz="1050" dirty="0"/>
              <a:t> 58: 312-322.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Daunizeau J, Stephan KE, Friston KJ (2012) Stochastic Dynamic Causal Modelling of fMRI data: Should we care about neural noise? NeuroImage 62: 464-481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Frässle S, Lomakina EI, Razi A, Friston KJ, Buhmann JM, Stephan </a:t>
            </a:r>
            <a:r>
              <a:rPr lang="da-DK" sz="1050" dirty="0" smtClean="0"/>
              <a:t>KE (2017</a:t>
            </a:r>
            <a:r>
              <a:rPr lang="da-DK" sz="1050" dirty="0"/>
              <a:t>) Regression DCM for fMRI</a:t>
            </a:r>
            <a:r>
              <a:rPr lang="da-DK" sz="1050" dirty="0" smtClean="0"/>
              <a:t>. </a:t>
            </a:r>
            <a:r>
              <a:rPr lang="de-CH" sz="1050" dirty="0" err="1"/>
              <a:t>doi</a:t>
            </a:r>
            <a:r>
              <a:rPr lang="de-CH" sz="1050" dirty="0"/>
              <a:t>: 10.1016/j.neuroimage.2017.02.090</a:t>
            </a:r>
            <a:endParaRPr lang="da-DK" sz="105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Friston </a:t>
            </a:r>
            <a:r>
              <a:rPr lang="da-DK" sz="1050" dirty="0"/>
              <a:t>KJ, Harrison L, Penny W (2003) Dynamic causal modelling. NeuroImage 19:1273-1302.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K, Stephan KE, Li B, Daunizeau J (2010) Generalised filtering. Mathematical Problems in Engineering 2010: 621670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KJ, Li B, Daunizeau J, Stephan KE (2011) Network discovery with DCM. NeuroImage 56: 1202–1221</a:t>
            </a:r>
            <a:r>
              <a:rPr lang="da-DK" sz="105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Friston </a:t>
            </a:r>
            <a:r>
              <a:rPr lang="da-DK" sz="1050" dirty="0"/>
              <a:t>K, Penny </a:t>
            </a:r>
            <a:r>
              <a:rPr lang="da-DK" sz="1050" dirty="0" smtClean="0"/>
              <a:t>W (2011) </a:t>
            </a:r>
            <a:r>
              <a:rPr lang="da-DK" sz="1050" dirty="0"/>
              <a:t>Post hoc Bayesian model </a:t>
            </a:r>
            <a:r>
              <a:rPr lang="da-DK" sz="1050" dirty="0" smtClean="0"/>
              <a:t>selection. Neuroimage 56: 2089-2099.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050" dirty="0"/>
              <a:t>Friston KJ, Litvak V, </a:t>
            </a:r>
            <a:r>
              <a:rPr lang="de-CH" sz="1050" dirty="0" err="1"/>
              <a:t>Oswal</a:t>
            </a:r>
            <a:r>
              <a:rPr lang="de-CH" sz="1050" dirty="0"/>
              <a:t> A, </a:t>
            </a:r>
            <a:r>
              <a:rPr lang="de-CH" sz="1050" dirty="0" err="1"/>
              <a:t>Razi</a:t>
            </a:r>
            <a:r>
              <a:rPr lang="de-CH" sz="1050" dirty="0"/>
              <a:t> A, Stephan KE, van Wijk BC, Ziegler G, Zeidman </a:t>
            </a:r>
            <a:r>
              <a:rPr lang="de-CH" sz="1050" dirty="0" smtClean="0"/>
              <a:t>P (2016) </a:t>
            </a:r>
            <a:r>
              <a:rPr lang="en-US" sz="1050" dirty="0"/>
              <a:t>Bayesian model reduction and empirical Bayes for group (DCM) </a:t>
            </a:r>
            <a:r>
              <a:rPr lang="en-US" sz="1050" dirty="0" smtClean="0"/>
              <a:t>studies. </a:t>
            </a:r>
            <a:r>
              <a:rPr lang="da-DK" sz="1050" dirty="0"/>
              <a:t>NeuroImage </a:t>
            </a:r>
            <a:r>
              <a:rPr lang="da-DK" sz="1050" dirty="0" smtClean="0"/>
              <a:t>128:413-431.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Friston KJ, Preller KH, Mathys C, Cagnan H, Heinzle J, Razi A, Zeidman </a:t>
            </a:r>
            <a:r>
              <a:rPr lang="da-DK" sz="1050" dirty="0" smtClean="0"/>
              <a:t>P (2017</a:t>
            </a:r>
            <a:r>
              <a:rPr lang="da-DK" sz="1050" dirty="0"/>
              <a:t>) Dynamic causal modelling revisited</a:t>
            </a:r>
            <a:r>
              <a:rPr lang="da-DK" sz="1050" dirty="0" smtClean="0"/>
              <a:t>. </a:t>
            </a:r>
            <a:r>
              <a:rPr lang="de-CH" sz="1050" dirty="0" err="1" smtClean="0"/>
              <a:t>NeuroImage</a:t>
            </a:r>
            <a:r>
              <a:rPr lang="de-CH" sz="1050" dirty="0" smtClean="0"/>
              <a:t>, </a:t>
            </a:r>
            <a:r>
              <a:rPr lang="de-CH" sz="1050" dirty="0" err="1" smtClean="0"/>
              <a:t>doi</a:t>
            </a:r>
            <a:r>
              <a:rPr lang="de-CH" sz="1050" dirty="0"/>
              <a:t>: 10.1016/j.neuroimage.2017.02.045. </a:t>
            </a:r>
            <a:endParaRPr lang="da-DK" sz="1050" dirty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Heinzle J, Koopmans PJ, den Ouden HE, Raman S, Stephan </a:t>
            </a:r>
            <a:r>
              <a:rPr lang="da-DK" sz="1050" dirty="0" smtClean="0"/>
              <a:t>KE (2016</a:t>
            </a:r>
            <a:r>
              <a:rPr lang="da-DK" sz="1050" dirty="0"/>
              <a:t>) A hemodynamic model for layered BOLD signals. </a:t>
            </a:r>
            <a:r>
              <a:rPr lang="da-DK" sz="1050" dirty="0" smtClean="0"/>
              <a:t>Neuroimage 125:556-570.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Kiebel SJ, Kloppel S, Weiskopf N, Friston KJ (2007) Dynamic causal modeling: a generative model of slice timing in fMRI. NeuroImage 34:1487-1496.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Li </a:t>
            </a:r>
            <a:r>
              <a:rPr lang="da-DK" sz="1050" dirty="0"/>
              <a:t>B, Daunizeau J, Stephan KE, Penny WD, Friston KJ (2011</a:t>
            </a:r>
            <a:r>
              <a:rPr lang="da-DK" sz="1050" dirty="0" smtClean="0"/>
              <a:t>) </a:t>
            </a:r>
            <a:r>
              <a:rPr lang="en-US" sz="1050" dirty="0"/>
              <a:t>Stochastic DCM and </a:t>
            </a:r>
            <a:r>
              <a:rPr lang="en-US" sz="1050" dirty="0" err="1"/>
              <a:t>generalised</a:t>
            </a:r>
            <a:r>
              <a:rPr lang="en-US" sz="1050" dirty="0"/>
              <a:t> filtering. </a:t>
            </a:r>
            <a:r>
              <a:rPr lang="en-US" sz="1050" dirty="0" err="1"/>
              <a:t>NeuroImage</a:t>
            </a:r>
            <a:r>
              <a:rPr lang="en-US" sz="1050" dirty="0"/>
              <a:t> 58: </a:t>
            </a:r>
            <a:r>
              <a:rPr lang="en-US" sz="1050" dirty="0" smtClean="0"/>
              <a:t>442-457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 smtClean="0"/>
              <a:t>Lomakina </a:t>
            </a:r>
            <a:r>
              <a:rPr lang="da-DK" sz="1050" dirty="0"/>
              <a:t>EI, Paliwal S, Diaconescu AO, Brodersen KH, Aponte EA, Buhmann JM, Stephan KE (2015) Inversion of Hierarchical Bayesian models using Gaussian processes.  NeuroImage 118: 133-145.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050" dirty="0"/>
              <a:t>Marreiros AC, Kiebel SJ, Friston KJ (2008) Dynamic causal modelling for fMRI: a two-state model. NeuroImage 39:269-278</a:t>
            </a:r>
            <a:r>
              <a:rPr lang="da-DK" sz="1050" dirty="0" smtClean="0"/>
              <a:t>.</a:t>
            </a:r>
            <a:endParaRPr lang="da-DK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0013"/>
            <a:ext cx="9258300" cy="1143000"/>
          </a:xfrm>
        </p:spPr>
        <p:txBody>
          <a:bodyPr/>
          <a:lstStyle/>
          <a:p>
            <a:pPr algn="l" eaLnBrk="1" hangingPunct="1"/>
            <a:r>
              <a:rPr lang="de-CH" sz="2400" b="1" dirty="0">
                <a:latin typeface="Arial Unicode MS" pitchFamily="34" charset="-128"/>
              </a:rPr>
              <a:t>Further </a:t>
            </a:r>
            <a:r>
              <a:rPr lang="de-CH" sz="2400" b="1" dirty="0" err="1">
                <a:latin typeface="Arial Unicode MS" pitchFamily="34" charset="-128"/>
              </a:rPr>
              <a:t>reading</a:t>
            </a:r>
            <a:r>
              <a:rPr lang="de-CH" sz="2400" b="1" dirty="0">
                <a:latin typeface="Arial Unicode MS" pitchFamily="34" charset="-128"/>
              </a:rPr>
              <a:t>:</a:t>
            </a:r>
            <a:r>
              <a:rPr lang="de-CH" sz="2400" b="1" dirty="0" smtClean="0">
                <a:latin typeface="Arial Unicode MS" pitchFamily="34" charset="-128"/>
              </a:rPr>
              <a:t>  </a:t>
            </a:r>
            <a:r>
              <a:rPr lang="de-CH" sz="2400" b="1" dirty="0">
                <a:latin typeface="Arial Unicode MS" pitchFamily="34" charset="-128"/>
              </a:rPr>
              <a:t>DCM </a:t>
            </a:r>
            <a:r>
              <a:rPr lang="de-CH" sz="2400" b="1" dirty="0" err="1">
                <a:latin typeface="Arial Unicode MS" pitchFamily="34" charset="-128"/>
              </a:rPr>
              <a:t>for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err="1">
                <a:latin typeface="Arial Unicode MS" pitchFamily="34" charset="-128"/>
              </a:rPr>
              <a:t>fMRI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err="1">
                <a:latin typeface="Arial Unicode MS" pitchFamily="34" charset="-128"/>
              </a:rPr>
              <a:t>and</a:t>
            </a:r>
            <a:r>
              <a:rPr lang="de-CH" sz="2400" b="1" dirty="0">
                <a:latin typeface="Arial Unicode MS" pitchFamily="34" charset="-128"/>
              </a:rPr>
              <a:t> BMS – </a:t>
            </a:r>
            <a:r>
              <a:rPr lang="de-CH" sz="2400" b="1" dirty="0" err="1">
                <a:latin typeface="Arial Unicode MS" pitchFamily="34" charset="-128"/>
              </a:rPr>
              <a:t>part</a:t>
            </a:r>
            <a:r>
              <a:rPr lang="de-CH" sz="2400" b="1" dirty="0">
                <a:latin typeface="Arial Unicode MS" pitchFamily="34" charset="-128"/>
              </a:rPr>
              <a:t> </a:t>
            </a:r>
            <a:r>
              <a:rPr lang="de-CH" sz="2400" b="1" dirty="0" smtClean="0">
                <a:latin typeface="Arial Unicode MS" pitchFamily="34" charset="-128"/>
              </a:rPr>
              <a:t>2</a:t>
            </a:r>
            <a:endParaRPr lang="en-US" sz="2400" b="1" dirty="0" smtClean="0">
              <a:latin typeface="Arial Unicode MS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39825"/>
            <a:ext cx="9258300" cy="5546725"/>
          </a:xfrm>
          <a:noFill/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/>
              <a:t>Penny WD, Stephan KE, Mechelli A, Friston KJ (2004a) Comparing dynamic causal models. NeuroImage 22:1157-1172.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/>
              <a:t>Penny WD, Stephan KE, Mechelli A, Friston KJ (2004b) Modelling functional integration: a comparison of structural equation and dynamic causal models. NeuroImage 23 Suppl 1:S264-274.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Penny WD, Stephan KE, Daunizeau J, Joao M, Friston K, Schofield T, Leff AP (2010) Comparing Families of Dynamic Causal Models. PLoS Computational Biology </a:t>
            </a:r>
            <a:r>
              <a:rPr lang="en-US" sz="1200" dirty="0" smtClean="0"/>
              <a:t>6: e1000709.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200" dirty="0" smtClean="0"/>
              <a:t>Penny WD (2012) </a:t>
            </a:r>
            <a:r>
              <a:rPr lang="en-US" sz="1200" dirty="0"/>
              <a:t>Comparing dynamic causal models using AIC, BIC and free </a:t>
            </a:r>
            <a:r>
              <a:rPr lang="en-US" sz="1200" dirty="0" smtClean="0"/>
              <a:t>energy.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 59: 319-330.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200" dirty="0" smtClean="0"/>
              <a:t>Raman S, Deserno L, Schlagenhauf F, Stephan KE (2016) </a:t>
            </a:r>
            <a:r>
              <a:rPr lang="en-US" sz="1200" dirty="0" smtClean="0"/>
              <a:t>A </a:t>
            </a:r>
            <a:r>
              <a:rPr lang="en-US" sz="1200" dirty="0"/>
              <a:t>hierarchical model for integrating unsupervised generative embedding and empirical Bayes</a:t>
            </a:r>
            <a:r>
              <a:rPr lang="en-US" sz="1200" dirty="0" smtClean="0"/>
              <a:t>. </a:t>
            </a:r>
            <a:r>
              <a:rPr lang="nl-NL" sz="1200" dirty="0"/>
              <a:t>J Neurosci </a:t>
            </a:r>
            <a:r>
              <a:rPr lang="nl-NL" sz="1200" dirty="0" smtClean="0"/>
              <a:t>Methods 269: 6-20</a:t>
            </a:r>
            <a:r>
              <a:rPr lang="nl-NL" sz="1200" dirty="0"/>
              <a:t>.</a:t>
            </a:r>
            <a:endParaRPr lang="en-US" sz="1200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200" dirty="0" smtClean="0"/>
              <a:t>Rigoux </a:t>
            </a:r>
            <a:r>
              <a:rPr lang="en-US" sz="1200" dirty="0"/>
              <a:t>L, Stephan KE, Friston KJ, </a:t>
            </a:r>
            <a:r>
              <a:rPr lang="en-US" sz="1200" dirty="0" err="1"/>
              <a:t>Daunizeau</a:t>
            </a:r>
            <a:r>
              <a:rPr lang="en-US" sz="1200" dirty="0"/>
              <a:t> J (2014) Bayesian model selection for group studies – revisited.  </a:t>
            </a:r>
            <a:r>
              <a:rPr lang="en-US" sz="1200" dirty="0" err="1"/>
              <a:t>NeuroImage</a:t>
            </a:r>
            <a:r>
              <a:rPr lang="en-US" sz="1200" dirty="0"/>
              <a:t> 84: 971-985.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Weiskopf N, Drysdale PM, Robinson PA, Friston KJ (2007) Comparing hemodynamic models with DCM. NeuroImage 38:387-401.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Kasper L, Harrison LM, Daunizeau J, den Ouden HE, Breakspear M, Friston KJ (2008) Nonlinear dynamic causal models for fMRI. NeuroImage 42:649-662.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Penny WD, Daunizeau J, Moran RJ, Friston KJ (2009a) Bayesian model selection for group studies. NeuroImage 46:1004-1017.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Tittgemeyer M, Knösche TR, Moran RJ, Friston KJ (2009b) Tractography-based priors for dynamic causal models. NeuroImage 47: 1628-1638.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KE, Penny WD, Moran RJ, den Ouden HEM, Daunizeau J, Friston KJ (2010) Ten simple rules for Dynamic Causal Modelling. NeuroImage 49: 3099-3109.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a-DK" sz="1200" dirty="0" smtClean="0"/>
              <a:t>Stephan </a:t>
            </a:r>
            <a:r>
              <a:rPr lang="da-DK" sz="1200" dirty="0"/>
              <a:t>KE, Iglesias S, Heinzle J, Diaconescu AO (2015) Translational Perspectives for Computational Neuroimaging.  Neuron 87: 716-732</a:t>
            </a:r>
            <a:r>
              <a:rPr lang="da-DK" sz="1200" dirty="0" smtClean="0"/>
              <a:t>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de-CH" sz="1200" dirty="0"/>
              <a:t>Stephan KE, Schlagenhauf F, Huys QJ, Raman S, Aponte EA, Brodersen KH, Rigoux L, Moran RJ, </a:t>
            </a:r>
            <a:r>
              <a:rPr lang="de-CH" sz="1200" dirty="0" err="1"/>
              <a:t>Daunizeau</a:t>
            </a:r>
            <a:r>
              <a:rPr lang="de-CH" sz="1200" dirty="0"/>
              <a:t> J, Dolan RJ, Friston KJ, Heinz A</a:t>
            </a:r>
            <a:r>
              <a:rPr lang="de-CH" sz="1200" dirty="0" smtClean="0"/>
              <a:t>.(</a:t>
            </a:r>
            <a:r>
              <a:rPr lang="da-DK" sz="1200" dirty="0" smtClean="0"/>
              <a:t>2017)</a:t>
            </a:r>
            <a:r>
              <a:rPr lang="en-US" sz="1200" dirty="0"/>
              <a:t> Computational neuroimaging strategies for single patient </a:t>
            </a:r>
            <a:r>
              <a:rPr lang="en-US" sz="1200" dirty="0" smtClean="0"/>
              <a:t>predictions.</a:t>
            </a:r>
            <a:r>
              <a:rPr lang="da-DK" sz="1200" dirty="0" smtClean="0"/>
              <a:t> </a:t>
            </a:r>
            <a:r>
              <a:rPr lang="en-US" sz="1200" dirty="0" err="1" smtClean="0"/>
              <a:t>NeuroiIage</a:t>
            </a:r>
            <a:r>
              <a:rPr lang="en-US" sz="1200" dirty="0" smtClean="0"/>
              <a:t> 145: 180-199.</a:t>
            </a:r>
            <a:endParaRPr lang="da-DK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58813"/>
            <a:ext cx="9258300" cy="1143000"/>
          </a:xfrm>
        </p:spPr>
        <p:txBody>
          <a:bodyPr/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 you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Solutions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previous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weaknesses</a:t>
            </a:r>
            <a:r>
              <a:rPr lang="de-C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DCM</a:t>
            </a:r>
            <a:endParaRPr lang="de-CH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sz="2000" b="1" dirty="0" err="1" smtClean="0"/>
              <a:t>vulnerability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local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extrema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</a:t>
            </a:r>
            <a:r>
              <a:rPr lang="de-CH" sz="2000" b="1" dirty="0" smtClean="0"/>
              <a:t>global </a:t>
            </a:r>
            <a:r>
              <a:rPr lang="de-CH" sz="2000" b="1" dirty="0" err="1"/>
              <a:t>optimisation</a:t>
            </a:r>
            <a:r>
              <a:rPr lang="de-CH" sz="2000" b="1" dirty="0"/>
              <a:t> </a:t>
            </a:r>
            <a:r>
              <a:rPr lang="de-CH" sz="2000" b="1" dirty="0" smtClean="0"/>
              <a:t>:</a:t>
            </a:r>
            <a:endParaRPr lang="de-CH" sz="2000" b="1" dirty="0"/>
          </a:p>
          <a:p>
            <a:pPr lvl="1">
              <a:spcBef>
                <a:spcPts val="600"/>
              </a:spcBef>
            </a:pPr>
            <a:r>
              <a:rPr lang="de-CH" sz="2000" dirty="0" smtClean="0"/>
              <a:t>MCMC:</a:t>
            </a:r>
          </a:p>
          <a:p>
            <a:pPr lvl="2">
              <a:spcBef>
                <a:spcPts val="0"/>
              </a:spcBef>
            </a:pPr>
            <a:r>
              <a:rPr lang="de-CH" sz="2000" dirty="0" smtClean="0"/>
              <a:t>Sengupta et al 2016, </a:t>
            </a:r>
            <a:r>
              <a:rPr lang="de-CH" sz="2000" dirty="0" err="1" smtClean="0"/>
              <a:t>NeuroImage</a:t>
            </a:r>
            <a:endParaRPr lang="de-CH" sz="2000" dirty="0"/>
          </a:p>
          <a:p>
            <a:pPr lvl="2">
              <a:spcBef>
                <a:spcPts val="0"/>
              </a:spcBef>
            </a:pPr>
            <a:r>
              <a:rPr lang="de-CH" sz="2000" dirty="0" smtClean="0"/>
              <a:t>Aponte et al. 2016, J </a:t>
            </a:r>
            <a:r>
              <a:rPr lang="de-CH" sz="2000" dirty="0" err="1" smtClean="0"/>
              <a:t>Neurosci</a:t>
            </a:r>
            <a:r>
              <a:rPr lang="de-CH" sz="2000" dirty="0" smtClean="0"/>
              <a:t> </a:t>
            </a:r>
            <a:r>
              <a:rPr lang="de-CH" sz="2000" dirty="0" err="1" smtClean="0"/>
              <a:t>Methods</a:t>
            </a:r>
            <a:endParaRPr lang="de-CH" sz="2000" dirty="0" smtClean="0"/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Gaussian</a:t>
            </a:r>
            <a:r>
              <a:rPr lang="de-CH" sz="2000" dirty="0" smtClean="0"/>
              <a:t> </a:t>
            </a:r>
            <a:r>
              <a:rPr lang="de-CH" sz="2000" dirty="0" err="1" smtClean="0"/>
              <a:t>processes</a:t>
            </a:r>
            <a:r>
              <a:rPr lang="de-CH" sz="2000" dirty="0" smtClean="0"/>
              <a:t>:</a:t>
            </a:r>
            <a:br>
              <a:rPr lang="de-CH" sz="2000" dirty="0" smtClean="0"/>
            </a:br>
            <a:r>
              <a:rPr lang="de-CH" sz="2000" dirty="0" smtClean="0"/>
              <a:t>Lomakina et al. 2015, </a:t>
            </a:r>
            <a:r>
              <a:rPr lang="de-CH" sz="2000" dirty="0" err="1" smtClean="0"/>
              <a:t>NeuroImage</a:t>
            </a:r>
            <a:endParaRPr lang="de-CH" sz="2000" dirty="0" smtClean="0"/>
          </a:p>
          <a:p>
            <a:pPr>
              <a:spcBef>
                <a:spcPts val="1800"/>
              </a:spcBef>
            </a:pPr>
            <a:r>
              <a:rPr lang="de-CH" sz="2000" b="1" dirty="0" err="1" smtClean="0"/>
              <a:t>choice</a:t>
            </a:r>
            <a:r>
              <a:rPr lang="de-CH" sz="2000" b="1" dirty="0" smtClean="0"/>
              <a:t> of </a:t>
            </a:r>
            <a:r>
              <a:rPr lang="de-CH" sz="2000" b="1" dirty="0" err="1" smtClean="0"/>
              <a:t>priors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</a:t>
            </a:r>
            <a:r>
              <a:rPr lang="de-CH" sz="2000" b="1" dirty="0" err="1" smtClean="0"/>
              <a:t>hierarchical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models</a:t>
            </a:r>
            <a:r>
              <a:rPr lang="de-CH" sz="2000" b="1" dirty="0" smtClean="0"/>
              <a:t> (</a:t>
            </a:r>
            <a:r>
              <a:rPr lang="de-CH" sz="2000" b="1" dirty="0" err="1" smtClean="0"/>
              <a:t>empirical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Bayes</a:t>
            </a:r>
            <a:r>
              <a:rPr lang="de-CH" sz="20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de-CH" sz="2000" dirty="0" smtClean="0"/>
              <a:t>Friston et al. 2016, </a:t>
            </a:r>
            <a:r>
              <a:rPr lang="de-CH" sz="2000" dirty="0" err="1" smtClean="0"/>
              <a:t>NeuroImage</a:t>
            </a:r>
            <a:endParaRPr lang="de-CH" sz="2000" dirty="0" smtClean="0"/>
          </a:p>
          <a:p>
            <a:pPr lvl="1">
              <a:spcBef>
                <a:spcPts val="0"/>
              </a:spcBef>
            </a:pPr>
            <a:r>
              <a:rPr lang="de-CH" sz="2000" dirty="0" smtClean="0"/>
              <a:t>Raman et al. 2016, J </a:t>
            </a:r>
            <a:r>
              <a:rPr lang="de-CH" sz="2000" dirty="0" err="1" smtClean="0"/>
              <a:t>Neurosci</a:t>
            </a:r>
            <a:r>
              <a:rPr lang="de-CH" sz="2000" dirty="0" smtClean="0"/>
              <a:t> </a:t>
            </a:r>
            <a:r>
              <a:rPr lang="de-CH" sz="2000" dirty="0" err="1" smtClean="0"/>
              <a:t>Methods</a:t>
            </a:r>
            <a:endParaRPr lang="de-CH" sz="2000" dirty="0"/>
          </a:p>
          <a:p>
            <a:pPr>
              <a:spcBef>
                <a:spcPts val="1800"/>
              </a:spcBef>
            </a:pPr>
            <a:r>
              <a:rPr lang="de-CH" sz="2000" b="1" dirty="0" err="1" smtClean="0"/>
              <a:t>restricted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small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systems</a:t>
            </a:r>
            <a:r>
              <a:rPr lang="de-CH" sz="2000" b="1" dirty="0" smtClean="0"/>
              <a:t> </a:t>
            </a:r>
            <a:r>
              <a:rPr lang="de-CH" sz="2000" b="1" dirty="0" smtClean="0">
                <a:sym typeface="Symbol" panose="05050102010706020507" pitchFamily="18" charset="2"/>
              </a:rPr>
              <a:t> </a:t>
            </a:r>
            <a:r>
              <a:rPr lang="de-CH" sz="2000" b="1" dirty="0" err="1" smtClean="0"/>
              <a:t>regression</a:t>
            </a:r>
            <a:r>
              <a:rPr lang="de-CH" sz="2000" b="1" dirty="0" smtClean="0"/>
              <a:t> DCM</a:t>
            </a:r>
          </a:p>
          <a:p>
            <a:pPr lvl="1">
              <a:spcBef>
                <a:spcPts val="0"/>
              </a:spcBef>
            </a:pPr>
            <a:r>
              <a:rPr lang="de-CH" sz="2000" dirty="0" smtClean="0"/>
              <a:t>Frässle et al. 2017, </a:t>
            </a:r>
            <a:r>
              <a:rPr lang="de-CH" sz="2000" dirty="0" err="1" smtClean="0"/>
              <a:t>NeuroImage</a:t>
            </a: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5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769938" y="446088"/>
            <a:ext cx="8743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2800" dirty="0">
                <a:latin typeface="Arial Unicode MS" pitchFamily="34" charset="-128"/>
              </a:rPr>
              <a:t>Overview</a:t>
            </a:r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822325" y="1781175"/>
            <a:ext cx="91360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DCM: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basic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concepts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Evolution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DCM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for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fMRI</a:t>
            </a:r>
            <a:endParaRPr lang="de-DE" sz="2400" b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Bayesian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model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sz="2400" b="0" dirty="0" err="1">
                <a:solidFill>
                  <a:srgbClr val="000000"/>
                </a:solidFill>
                <a:latin typeface="Arial Unicode MS" pitchFamily="34" charset="-128"/>
              </a:rPr>
              <a:t>selection</a:t>
            </a:r>
            <a:r>
              <a:rPr lang="de-DE" sz="2400" b="0" dirty="0">
                <a:solidFill>
                  <a:srgbClr val="000000"/>
                </a:solidFill>
                <a:latin typeface="Arial Unicode MS" pitchFamily="34" charset="-128"/>
              </a:rPr>
              <a:t> (BMS)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de-DE" sz="2400" b="0" dirty="0" err="1" smtClean="0">
                <a:solidFill>
                  <a:srgbClr val="000000"/>
                </a:solidFill>
                <a:latin typeface="Arial Unicode MS" pitchFamily="34" charset="-128"/>
              </a:rPr>
              <a:t>Translational</a:t>
            </a:r>
            <a:r>
              <a:rPr lang="de-DE" sz="2400" b="0" dirty="0" smtClean="0">
                <a:solidFill>
                  <a:srgbClr val="000000"/>
                </a:solidFill>
                <a:latin typeface="Arial Unicode MS" pitchFamily="34" charset="-128"/>
              </a:rPr>
              <a:t> Neuromodeling</a:t>
            </a:r>
            <a:endParaRPr lang="de-DE" sz="2400" b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12108" name="Rectangle 12"/>
          <p:cNvSpPr>
            <a:spLocks noChangeArrowheads="1"/>
          </p:cNvSpPr>
          <p:nvPr/>
        </p:nvSpPr>
        <p:spPr bwMode="auto">
          <a:xfrm>
            <a:off x="741363" y="2442074"/>
            <a:ext cx="9001125" cy="5651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evolution of DCM in SPM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86354"/>
            <a:ext cx="9258300" cy="274861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de-CH" sz="2000" dirty="0" smtClean="0"/>
              <a:t>DCM is not one specific model, but a </a:t>
            </a:r>
            <a:r>
              <a:rPr lang="de-CH" sz="2000" dirty="0" err="1" smtClean="0"/>
              <a:t>framework</a:t>
            </a:r>
            <a:r>
              <a:rPr lang="de-CH" sz="2000" dirty="0" smtClean="0"/>
              <a:t> for Bayesian inversion of dynamic system models</a:t>
            </a:r>
          </a:p>
          <a:p>
            <a:pPr lvl="0">
              <a:spcBef>
                <a:spcPts val="2400"/>
              </a:spcBef>
            </a:pPr>
            <a:r>
              <a:rPr lang="de-CH" sz="2000" dirty="0" smtClean="0"/>
              <a:t>The </a:t>
            </a:r>
            <a:r>
              <a:rPr lang="de-CH" sz="2000" dirty="0" err="1" smtClean="0"/>
              <a:t>implementation</a:t>
            </a:r>
            <a:r>
              <a:rPr lang="de-CH" sz="2000" dirty="0" smtClean="0"/>
              <a:t> in SPM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been</a:t>
            </a:r>
            <a:r>
              <a:rPr lang="de-CH" sz="2000" dirty="0" smtClean="0"/>
              <a:t> evolving </a:t>
            </a:r>
            <a:r>
              <a:rPr lang="de-CH" sz="2000" dirty="0" err="1" smtClean="0"/>
              <a:t>over</a:t>
            </a:r>
            <a:r>
              <a:rPr lang="de-CH" sz="2000" dirty="0" smtClean="0"/>
              <a:t> time, e.g.</a:t>
            </a:r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improvements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numerical</a:t>
            </a:r>
            <a:r>
              <a:rPr lang="de-CH" sz="2000" dirty="0" smtClean="0"/>
              <a:t> </a:t>
            </a:r>
            <a:r>
              <a:rPr lang="de-CH" sz="2000" dirty="0" err="1" smtClean="0"/>
              <a:t>routines</a:t>
            </a:r>
            <a:r>
              <a:rPr lang="de-CH" sz="2000" dirty="0" smtClean="0"/>
              <a:t> (e.g., </a:t>
            </a:r>
            <a:r>
              <a:rPr lang="de-CH" sz="2000" dirty="0" err="1" smtClean="0"/>
              <a:t>optimisation</a:t>
            </a:r>
            <a:r>
              <a:rPr lang="de-CH" sz="2000" dirty="0" smtClean="0"/>
              <a:t> </a:t>
            </a:r>
            <a:r>
              <a:rPr lang="de-CH" sz="2000" dirty="0" err="1" smtClean="0"/>
              <a:t>scheme</a:t>
            </a:r>
            <a:r>
              <a:rPr lang="de-CH" sz="20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de-CH" sz="2000" dirty="0" smtClean="0"/>
              <a:t>change in priors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cover</a:t>
            </a:r>
            <a:r>
              <a:rPr lang="de-CH" sz="2000" dirty="0" smtClean="0"/>
              <a:t> </a:t>
            </a:r>
            <a:r>
              <a:rPr lang="de-CH" sz="2000" dirty="0" err="1" smtClean="0"/>
              <a:t>new</a:t>
            </a:r>
            <a:r>
              <a:rPr lang="de-CH" sz="2000" dirty="0" smtClean="0"/>
              <a:t> </a:t>
            </a:r>
            <a:r>
              <a:rPr lang="de-CH" sz="2000" dirty="0" err="1" smtClean="0"/>
              <a:t>variants</a:t>
            </a:r>
            <a:r>
              <a:rPr lang="de-CH" sz="2000" dirty="0" smtClean="0"/>
              <a:t> (e.g., </a:t>
            </a:r>
            <a:r>
              <a:rPr lang="de-CH" sz="2000" dirty="0" err="1" smtClean="0"/>
              <a:t>stochastic</a:t>
            </a:r>
            <a:r>
              <a:rPr lang="de-CH" sz="2000" dirty="0" smtClean="0"/>
              <a:t> DCMs)</a:t>
            </a:r>
          </a:p>
          <a:p>
            <a:pPr lvl="1">
              <a:spcBef>
                <a:spcPts val="600"/>
              </a:spcBef>
            </a:pPr>
            <a:r>
              <a:rPr lang="de-CH" sz="2000" dirty="0" err="1" smtClean="0"/>
              <a:t>changes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hemodynamic</a:t>
            </a:r>
            <a:r>
              <a:rPr lang="de-CH" sz="2000" dirty="0" smtClean="0"/>
              <a:t> </a:t>
            </a:r>
            <a:r>
              <a:rPr lang="de-CH" sz="2000" dirty="0" err="1" smtClean="0"/>
              <a:t>model</a:t>
            </a:r>
            <a:endParaRPr lang="de-CH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59420" y="4463755"/>
            <a:ext cx="702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0" dirty="0" smtClean="0">
                <a:solidFill>
                  <a:srgbClr val="000000"/>
                </a:solidFill>
              </a:rPr>
              <a:t>To enable replication of your results, you </a:t>
            </a:r>
            <a:r>
              <a:rPr lang="de-CH" sz="2000" b="0" dirty="0" err="1" smtClean="0">
                <a:solidFill>
                  <a:srgbClr val="000000"/>
                </a:solidFill>
              </a:rPr>
              <a:t>should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state</a:t>
            </a:r>
            <a:r>
              <a:rPr lang="de-CH" sz="2000" b="0" dirty="0" smtClean="0">
                <a:solidFill>
                  <a:srgbClr val="000000"/>
                </a:solidFill>
              </a:rPr>
              <a:t> which SPM </a:t>
            </a:r>
            <a:r>
              <a:rPr lang="de-CH" sz="2000" b="0" dirty="0" err="1" smtClean="0">
                <a:solidFill>
                  <a:srgbClr val="000000"/>
                </a:solidFill>
              </a:rPr>
              <a:t>version</a:t>
            </a:r>
            <a:r>
              <a:rPr lang="de-CH" sz="2000" b="0" dirty="0" smtClean="0">
                <a:solidFill>
                  <a:srgbClr val="000000"/>
                </a:solidFill>
              </a:rPr>
              <a:t> (</a:t>
            </a:r>
            <a:r>
              <a:rPr lang="de-CH" sz="2000" b="0" dirty="0" err="1" smtClean="0">
                <a:solidFill>
                  <a:srgbClr val="000000"/>
                </a:solidFill>
              </a:rPr>
              <a:t>release</a:t>
            </a:r>
            <a:r>
              <a:rPr lang="de-CH" sz="2000" b="0" dirty="0" smtClean="0">
                <a:solidFill>
                  <a:srgbClr val="000000"/>
                </a:solidFill>
              </a:rPr>
              <a:t> </a:t>
            </a:r>
            <a:r>
              <a:rPr lang="de-CH" sz="2000" b="0" dirty="0" err="1" smtClean="0">
                <a:solidFill>
                  <a:srgbClr val="000000"/>
                </a:solidFill>
              </a:rPr>
              <a:t>number</a:t>
            </a:r>
            <a:r>
              <a:rPr lang="de-CH" sz="2000" b="0" dirty="0" smtClean="0">
                <a:solidFill>
                  <a:srgbClr val="000000"/>
                </a:solidFill>
              </a:rPr>
              <a:t>) </a:t>
            </a:r>
            <a:r>
              <a:rPr lang="de-CH" sz="2000" b="0" dirty="0" err="1" smtClean="0">
                <a:solidFill>
                  <a:srgbClr val="000000"/>
                </a:solidFill>
              </a:rPr>
              <a:t>you</a:t>
            </a:r>
            <a:r>
              <a:rPr lang="de-CH" sz="2000" b="0" dirty="0" smtClean="0">
                <a:solidFill>
                  <a:srgbClr val="000000"/>
                </a:solidFill>
              </a:rPr>
              <a:t> are using when publishing </a:t>
            </a:r>
            <a:r>
              <a:rPr lang="de-CH" sz="2000" b="0" dirty="0" err="1" smtClean="0">
                <a:solidFill>
                  <a:srgbClr val="000000"/>
                </a:solidFill>
              </a:rPr>
              <a:t>papers</a:t>
            </a:r>
            <a:r>
              <a:rPr lang="de-CH" sz="2000" b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928914" y="4492483"/>
            <a:ext cx="769257" cy="36285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Factorial structure of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</a:t>
            </a:r>
            <a:r>
              <a:rPr lang="de-CH" sz="28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CH" sz="2800" b="1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23834"/>
            <a:ext cx="9258300" cy="48023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2400" dirty="0" smtClean="0"/>
              <a:t>Three dimensions of model specification: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bilinear vs. nonlinear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single-state vs. two-state (per region)</a:t>
            </a:r>
          </a:p>
          <a:p>
            <a:pPr lvl="1">
              <a:spcBef>
                <a:spcPts val="1200"/>
              </a:spcBef>
            </a:pPr>
            <a:r>
              <a:rPr lang="de-CH" sz="2000" dirty="0" smtClean="0"/>
              <a:t>deterministic vs. </a:t>
            </a:r>
            <a:r>
              <a:rPr lang="de-CH" sz="2000" dirty="0" err="1" smtClean="0"/>
              <a:t>stochastic</a:t>
            </a:r>
            <a:endParaRPr lang="de-CH" sz="2000" dirty="0" smtClean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255" y="169779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225" y="2439537"/>
            <a:ext cx="26447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249" y="3349176"/>
            <a:ext cx="26368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5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26.5|11.5|38.5|48.7|16.4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4|9|12.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I_I">
    <a:dk1>
      <a:srgbClr val="000000"/>
    </a:dk1>
    <a:lt1>
      <a:srgbClr val="FFFFFF"/>
    </a:lt1>
    <a:dk2>
      <a:srgbClr val="434342"/>
    </a:dk2>
    <a:lt2>
      <a:srgbClr val="CDD7D9"/>
    </a:lt2>
    <a:accent1>
      <a:srgbClr val="7030A0"/>
    </a:accent1>
    <a:accent2>
      <a:srgbClr val="FF3398"/>
    </a:accent2>
    <a:accent3>
      <a:srgbClr val="08A1D9"/>
    </a:accent3>
    <a:accent4>
      <a:srgbClr val="00B050"/>
    </a:accent4>
    <a:accent5>
      <a:srgbClr val="C00000"/>
    </a:accent5>
    <a:accent6>
      <a:srgbClr val="27374A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0</TotalTime>
  <Words>3148</Words>
  <Application>Microsoft Office PowerPoint</Application>
  <PresentationFormat>35mm Slides</PresentationFormat>
  <Paragraphs>514</Paragraphs>
  <Slides>52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84" baseType="lpstr">
      <vt:lpstr>Arial Unicode MS</vt:lpstr>
      <vt:lpstr>ＭＳ Ｐゴシック</vt:lpstr>
      <vt:lpstr>ＭＳ Ｐゴシック</vt:lpstr>
      <vt:lpstr>SimSun</vt:lpstr>
      <vt:lpstr>Arial</vt:lpstr>
      <vt:lpstr>Arial Narrow</vt:lpstr>
      <vt:lpstr>Calibri</vt:lpstr>
      <vt:lpstr>Cambria Math</vt:lpstr>
      <vt:lpstr>Helvetica</vt:lpstr>
      <vt:lpstr>Symbol</vt:lpstr>
      <vt:lpstr>Times New Roman</vt:lpstr>
      <vt:lpstr>Trebuchet MS</vt:lpstr>
      <vt:lpstr>Wingdings</vt:lpstr>
      <vt:lpstr>Blank Presentation</vt:lpstr>
      <vt:lpstr>1_Default Design</vt:lpstr>
      <vt:lpstr>5_Default Design</vt:lpstr>
      <vt:lpstr>6_Default Design</vt:lpstr>
      <vt:lpstr>8_Default Design</vt:lpstr>
      <vt:lpstr>9_Default Design</vt:lpstr>
      <vt:lpstr>7_Default Design</vt:lpstr>
      <vt:lpstr>11_Default Design</vt:lpstr>
      <vt:lpstr>Default Design</vt:lpstr>
      <vt:lpstr>13_Default Design</vt:lpstr>
      <vt:lpstr>19_Default Design</vt:lpstr>
      <vt:lpstr>20_Default Design</vt:lpstr>
      <vt:lpstr>24_Default Design</vt:lpstr>
      <vt:lpstr>25_Default Design</vt:lpstr>
      <vt:lpstr>1_Blank Presentation</vt:lpstr>
      <vt:lpstr>26_Default Design</vt:lpstr>
      <vt:lpstr>22_Default Design</vt:lpstr>
      <vt:lpstr>Image Photo Editor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to previous weaknesses of DCM</vt:lpstr>
      <vt:lpstr>PowerPoint Presentation</vt:lpstr>
      <vt:lpstr>The evolution of DCM in SPM</vt:lpstr>
      <vt:lpstr>Factorial structure of model specification</vt:lpstr>
      <vt:lpstr>PowerPoint Presentation</vt:lpstr>
      <vt:lpstr>PowerPoint Presentation</vt:lpstr>
      <vt:lpstr>PowerPoint Presentation</vt:lpstr>
      <vt:lpstr>PowerPoint Presentation</vt:lpstr>
      <vt:lpstr>Spectral DCM</vt:lpstr>
      <vt:lpstr>PowerPoint Presentation</vt:lpstr>
      <vt:lpstr>DCM for fMRI using a canonical microcircuit</vt:lpstr>
      <vt:lpstr>Generating multimodal predictions from the same neuronal model</vt:lpstr>
      <vt:lpstr>Regression DCM</vt:lpstr>
      <vt:lpstr>Regression DCM</vt:lpstr>
      <vt:lpstr>PowerPoint Presentation</vt:lpstr>
      <vt:lpstr>Generative models &amp; model selection</vt:lpstr>
      <vt:lpstr>PowerPoint Presentation</vt:lpstr>
      <vt:lpstr>PowerPoint Presentation</vt:lpstr>
      <vt:lpstr>Fixed effects BMS at group level</vt:lpstr>
      <vt:lpstr>PowerPoint Presentation</vt:lpstr>
      <vt:lpstr>PowerPoint Presentation</vt:lpstr>
      <vt:lpstr>PowerPoint Presentation</vt:lpstr>
      <vt:lpstr>Overfitting at the level of models</vt:lpstr>
      <vt:lpstr>Comparing model families – a second example</vt:lpstr>
      <vt:lpstr>PowerPoint Presentation</vt:lpstr>
      <vt:lpstr>Bayesian Model Averaging (BMA)</vt:lpstr>
      <vt:lpstr>Protected exceedance probability (EP): Using BMA to protect against chance findings</vt:lpstr>
      <vt:lpstr>PowerPoint Presentation</vt:lpstr>
      <vt:lpstr>PowerPoint Presentation</vt:lpstr>
      <vt:lpstr>BMA results:  PFC  PPC connectivity</vt:lpstr>
      <vt:lpstr>Parametric Empirical Bayes (PEB)</vt:lpstr>
      <vt:lpstr>Parametric Empirical Bayes (PEB)</vt:lpstr>
      <vt:lpstr>Parametric Empirical Bayes (PEB)</vt:lpstr>
      <vt:lpstr>Parametric Empirical Bayes (PEB)</vt:lpstr>
      <vt:lpstr>Relative advantages of RFX BMS and PEB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Generative embedding of variational Gaussian Mixture Models</vt:lpstr>
      <vt:lpstr>Detecting subgroups of patients in schizophrenia</vt:lpstr>
      <vt:lpstr>A hierarchical model for unsupervised generative embedding and empirical Bayes</vt:lpstr>
      <vt:lpstr>Further reading:  DCM for fMRI and BMS – part 1</vt:lpstr>
      <vt:lpstr>Further reading:  DCM for fMRI and BMS – part 2</vt:lpstr>
      <vt:lpstr>Thank you</vt:lpstr>
    </vt:vector>
  </TitlesOfParts>
  <Company>FIL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1849</cp:revision>
  <cp:lastPrinted>2000-08-31T18:39:38Z</cp:lastPrinted>
  <dcterms:created xsi:type="dcterms:W3CDTF">2000-05-18T20:05:13Z</dcterms:created>
  <dcterms:modified xsi:type="dcterms:W3CDTF">2017-05-12T14:40:48Z</dcterms:modified>
</cp:coreProperties>
</file>