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9" r:id="rId2"/>
    <p:sldId id="364" r:id="rId3"/>
    <p:sldId id="341" r:id="rId4"/>
    <p:sldId id="365" r:id="rId5"/>
    <p:sldId id="344" r:id="rId6"/>
    <p:sldId id="345" r:id="rId7"/>
    <p:sldId id="346" r:id="rId8"/>
    <p:sldId id="347" r:id="rId9"/>
    <p:sldId id="387" r:id="rId10"/>
    <p:sldId id="349" r:id="rId11"/>
    <p:sldId id="380" r:id="rId12"/>
    <p:sldId id="381" r:id="rId13"/>
    <p:sldId id="351" r:id="rId14"/>
    <p:sldId id="352" r:id="rId15"/>
    <p:sldId id="354" r:id="rId16"/>
    <p:sldId id="355" r:id="rId17"/>
    <p:sldId id="356" r:id="rId18"/>
    <p:sldId id="358" r:id="rId19"/>
    <p:sldId id="382" r:id="rId20"/>
    <p:sldId id="383" r:id="rId21"/>
    <p:sldId id="379" r:id="rId22"/>
    <p:sldId id="384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99"/>
    <a:srgbClr val="006600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95720" autoAdjust="0"/>
  </p:normalViewPr>
  <p:slideViewPr>
    <p:cSldViewPr>
      <p:cViewPr varScale="1">
        <p:scale>
          <a:sx n="127" d="100"/>
          <a:sy n="127" d="100"/>
        </p:scale>
        <p:origin x="13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wmf"/><Relationship Id="rId4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8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e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7.emf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62.jpe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4.jpeg"/><Relationship Id="rId4" Type="http://schemas.openxmlformats.org/officeDocument/2006/relationships/image" Target="../media/image63.png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wmf"/><Relationship Id="rId2" Type="http://schemas.openxmlformats.org/officeDocument/2006/relationships/tags" Target="../tags/tag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76.png"/><Relationship Id="rId12" Type="http://schemas.openxmlformats.org/officeDocument/2006/relationships/image" Target="../media/image2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76.jpe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3.emf"/><Relationship Id="rId11" Type="http://schemas.openxmlformats.org/officeDocument/2006/relationships/image" Target="../media/image75.e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77.jpeg"/><Relationship Id="rId9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4.e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emf"/><Relationship Id="rId22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jpe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4.jpeg"/><Relationship Id="rId15" Type="http://schemas.openxmlformats.org/officeDocument/2006/relationships/image" Target="../media/image36.jpeg"/><Relationship Id="rId10" Type="http://schemas.openxmlformats.org/officeDocument/2006/relationships/image" Target="../media/image31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3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0.w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smtClean="0"/>
              <a:t>The General Linear Model</a:t>
            </a:r>
            <a:endParaRPr lang="en-US" sz="480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dirty="0" smtClean="0"/>
              <a:t>Laurence Hunt</a:t>
            </a:r>
            <a:endParaRPr lang="en-GB" sz="1600" i="1" dirty="0" smtClean="0"/>
          </a:p>
          <a:p>
            <a:pPr eaLnBrk="1" hangingPunct="1"/>
            <a:r>
              <a:rPr lang="en-GB" sz="1600" dirty="0" err="1" smtClean="0"/>
              <a:t>Wellcome</a:t>
            </a:r>
            <a:r>
              <a:rPr lang="en-GB" sz="1600" dirty="0" smtClean="0"/>
              <a:t> Trust Centre for Neuroimaging</a:t>
            </a:r>
          </a:p>
          <a:p>
            <a:pPr eaLnBrk="1" hangingPunct="1"/>
            <a:r>
              <a:rPr lang="en-GB" sz="1600" dirty="0" smtClean="0"/>
              <a:t>University College London</a:t>
            </a:r>
            <a:endParaRPr lang="en-US" sz="1600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fMRI 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</a:t>
            </a:r>
            <a:r>
              <a:rPr lang="en-GB" sz="1600" b="1" dirty="0" smtClean="0">
                <a:solidFill>
                  <a:schemeClr val="bg1"/>
                </a:solidFill>
              </a:rPr>
              <a:t>May 2016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2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 </a:t>
            </a:r>
            <a:r>
              <a:rPr lang="en-GB" sz="2400" dirty="0">
                <a:latin typeface="Arial Unicode MS" pitchFamily="34" charset="-128"/>
              </a:rPr>
              <a:t>BOLD 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</a:t>
            </a:r>
            <a:r>
              <a:rPr lang="en-GB" sz="2400" dirty="0" smtClean="0">
                <a:latin typeface="Arial Unicode MS" pitchFamily="34" charset="-128"/>
              </a:rPr>
              <a:t>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Boynton et al, NeuroImage, 2012.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Scaling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Additivity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Shift</a:t>
            </a:r>
            <a:br>
              <a:rPr lang="en-GB" dirty="0" smtClean="0"/>
            </a:br>
            <a:r>
              <a:rPr lang="en-GB" dirty="0" smtClean="0"/>
              <a:t>invariance</a:t>
            </a:r>
            <a:endParaRPr lang="en-GB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4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Hemodynamic response function (HRF):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time-invariant (LTI) system: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6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Convolution operator: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85007"/>
            <a:ext cx="6769077" cy="1876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1859801"/>
            <a:ext cx="3101915" cy="2445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9" y="1844824"/>
            <a:ext cx="3101915" cy="2445878"/>
          </a:xfrm>
          <a:prstGeom prst="rect">
            <a:avLst/>
          </a:prstGeom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15900" y="614363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response</a:t>
            </a:r>
            <a:b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7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3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4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5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5" name="Equation" r:id="rId6" imgW="1743304" imgH="476301" progId="Equation.3">
                  <p:embed/>
                </p:oleObj>
              </mc:Choice>
              <mc:Fallback>
                <p:oleObj name="Equation" r:id="rId6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2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3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4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3399"/>
                  </a:solidFill>
                </a:rPr>
                <a:t>blue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FF00"/>
                  </a:solidFill>
                </a:rPr>
                <a:t>green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red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3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4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9" name="Equation" r:id="rId5" imgW="457200" imgH="190704" progId="Equation.3">
                  <p:embed/>
                </p:oleObj>
              </mc:Choice>
              <mc:Fallback>
                <p:oleObj name="Equation" r:id="rId5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40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41" name="Equation" r:id="rId9" imgW="171450" imgH="171450" progId="Equation.3">
                  <p:embed/>
                </p:oleObj>
              </mc:Choice>
              <mc:Fallback>
                <p:oleObj name="Equation" r:id="rId9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i.i.d: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3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>
                <a:latin typeface="Times New Roman" pitchFamily="18" charset="0"/>
              </a:rPr>
              <a:t>= 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/>
              <a:t>Estimation of hyperparameters </a:t>
            </a:r>
            <a:r>
              <a:rPr lang="en-GB" i="1">
                <a:sym typeface="Symbol" pitchFamily="18" charset="2"/>
              </a:rPr>
              <a:t></a:t>
            </a:r>
            <a:r>
              <a:rPr lang="en-GB">
                <a:sym typeface="Symbol" pitchFamily="18" charset="2"/>
              </a:rPr>
              <a:t> with ReML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5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 smtClean="0">
                <a:latin typeface="Times New Roman" pitchFamily="18" charset="0"/>
              </a:rPr>
              <a:t>Q </a:t>
            </a:r>
            <a:r>
              <a:rPr lang="en-GB" sz="2000" dirty="0" smtClean="0"/>
              <a:t>and </a:t>
            </a:r>
            <a:r>
              <a:rPr lang="en-GB" sz="2000" dirty="0"/>
              <a:t>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40" name="Equation" r:id="rId6" imgW="787320" imgH="507960" progId="Equation.3">
                  <p:embed/>
                </p:oleObj>
              </mc:Choice>
              <mc:Fallback>
                <p:oleObj name="Equation" r:id="rId6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80521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41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626048" y="1234236"/>
            <a:ext cx="4682256" cy="10066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7210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993402"/>
              </p:ext>
            </p:extLst>
          </p:nvPr>
        </p:nvGraphicFramePr>
        <p:xfrm>
          <a:off x="2771800" y="1349603"/>
          <a:ext cx="44846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90" name="Equation" r:id="rId4" imgW="1562100" imgH="254000" progId="">
                  <p:embed/>
                </p:oleObj>
              </mc:Choice>
              <mc:Fallback>
                <p:oleObj name="Equation" r:id="rId4" imgW="1562100" imgH="2540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349603"/>
                        <a:ext cx="44846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110" name="Text Box 12"/>
          <p:cNvSpPr txBox="1">
            <a:spLocks noChangeArrowheads="1"/>
          </p:cNvSpPr>
          <p:nvPr/>
        </p:nvSpPr>
        <p:spPr bwMode="auto">
          <a:xfrm>
            <a:off x="107950" y="688975"/>
            <a:ext cx="5490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 dirty="0" smtClean="0"/>
              <a:t>Weighted </a:t>
            </a:r>
            <a:r>
              <a:rPr lang="en-GB" sz="2800" b="1" dirty="0"/>
              <a:t>Least Squares (WLS)</a:t>
            </a:r>
          </a:p>
        </p:txBody>
      </p:sp>
      <p:sp>
        <p:nvSpPr>
          <p:cNvPr id="1983501" name="Text Box 13"/>
          <p:cNvSpPr txBox="1">
            <a:spLocks noChangeArrowheads="1"/>
          </p:cNvSpPr>
          <p:nvPr/>
        </p:nvSpPr>
        <p:spPr bwMode="auto">
          <a:xfrm>
            <a:off x="1224509" y="2600908"/>
            <a:ext cx="61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Let </a:t>
            </a:r>
          </a:p>
        </p:txBody>
      </p:sp>
      <p:graphicFrame>
        <p:nvGraphicFramePr>
          <p:cNvPr id="198350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63831"/>
              </p:ext>
            </p:extLst>
          </p:nvPr>
        </p:nvGraphicFramePr>
        <p:xfrm>
          <a:off x="2001838" y="2456892"/>
          <a:ext cx="21494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91" name="Equation" r:id="rId6" imgW="736600" imgH="203200" progId="">
                  <p:embed/>
                </p:oleObj>
              </mc:Choice>
              <mc:Fallback>
                <p:oleObj name="Equation" r:id="rId6" imgW="736600" imgH="20320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456892"/>
                        <a:ext cx="21494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3503" name="Object 76"/>
          <p:cNvGraphicFramePr>
            <a:graphicFrameLocks noChangeAspect="1"/>
          </p:cNvGraphicFramePr>
          <p:nvPr/>
        </p:nvGraphicFramePr>
        <p:xfrm>
          <a:off x="1874838" y="3817938"/>
          <a:ext cx="49990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92" name="Equation" r:id="rId8" imgW="1739900" imgH="508000" progId="">
                  <p:embed/>
                </p:oleObj>
              </mc:Choice>
              <mc:Fallback>
                <p:oleObj name="Equation" r:id="rId8" imgW="1739900" imgH="5080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817938"/>
                        <a:ext cx="499903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4" name="Text Box 16"/>
          <p:cNvSpPr txBox="1">
            <a:spLocks noChangeArrowheads="1"/>
          </p:cNvSpPr>
          <p:nvPr/>
        </p:nvSpPr>
        <p:spPr bwMode="auto">
          <a:xfrm>
            <a:off x="1189038" y="3351213"/>
            <a:ext cx="76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Then</a:t>
            </a:r>
          </a:p>
        </p:txBody>
      </p:sp>
      <p:sp>
        <p:nvSpPr>
          <p:cNvPr id="1983505" name="Text Box 17"/>
          <p:cNvSpPr txBox="1">
            <a:spLocks noChangeArrowheads="1"/>
          </p:cNvSpPr>
          <p:nvPr/>
        </p:nvSpPr>
        <p:spPr bwMode="auto">
          <a:xfrm>
            <a:off x="1154113" y="5464175"/>
            <a:ext cx="88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where</a:t>
            </a:r>
          </a:p>
        </p:txBody>
      </p:sp>
      <p:graphicFrame>
        <p:nvGraphicFramePr>
          <p:cNvPr id="1983506" name="Object 77"/>
          <p:cNvGraphicFramePr>
            <a:graphicFrameLocks noChangeAspect="1"/>
          </p:cNvGraphicFramePr>
          <p:nvPr/>
        </p:nvGraphicFramePr>
        <p:xfrm>
          <a:off x="1730375" y="5878513"/>
          <a:ext cx="3252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93" name="Equation" r:id="rId10" imgW="1143000" imgH="228600" progId="">
                  <p:embed/>
                </p:oleObj>
              </mc:Choice>
              <mc:Fallback>
                <p:oleObj name="Equation" r:id="rId10" imgW="1143000" imgH="2286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5878513"/>
                        <a:ext cx="325278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7" name="Text Box 19"/>
          <p:cNvSpPr txBox="1">
            <a:spLocks noChangeArrowheads="1"/>
          </p:cNvSpPr>
          <p:nvPr/>
        </p:nvSpPr>
        <p:spPr bwMode="auto">
          <a:xfrm>
            <a:off x="6444208" y="5077633"/>
            <a:ext cx="2265364" cy="10156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WLS equivalent to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OLS on whitened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data and design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01" grpId="0"/>
      <p:bldP spid="1983504" grpId="0"/>
      <p:bldP spid="19835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smtClean="0"/>
              <a:t>Mass univariate approach.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Fit GLMs with design matrix, X, to data at different points in space to estimate local effect sizes,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GLM is a very general approach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Hemodynamic Response Function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High pass filtering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7" name="Equation" r:id="rId3" imgW="152268" imgH="203024" progId="">
                  <p:embed/>
                </p:oleObj>
              </mc:Choice>
              <mc:Fallback>
                <p:oleObj name="Equation" r:id="rId3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4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6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3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184069" y="1988840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9" y="1988840"/>
                <a:ext cx="3564395" cy="4492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524330" y="139709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noise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499992" y="204579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WLS: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35" name="Equation" r:id="rId5" imgW="10048799" imgH="5171922" progId="Equation.3">
                  <p:embed/>
                </p:oleObj>
              </mc:Choice>
              <mc:Fallback>
                <p:oleObj name="Equation" r:id="rId5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36" name="Equation" r:id="rId7" imgW="20107199" imgH="11268024" progId="Equation.3">
                  <p:embed/>
                </p:oleObj>
              </mc:Choice>
              <mc:Fallback>
                <p:oleObj name="Equation" r:id="rId7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9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37" name="Equation" r:id="rId10" imgW="4257904" imgH="3952977" progId="Equation.3">
                  <p:embed/>
                </p:oleObj>
              </mc:Choice>
              <mc:Fallback>
                <p:oleObj name="Equation" r:id="rId10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 smtClean="0"/>
              <a:t>Statistical parametric maps in functional imaging: a general linear approach</a:t>
            </a:r>
            <a:r>
              <a:rPr lang="en-GB" dirty="0" smtClean="0"/>
              <a:t>, </a:t>
            </a:r>
            <a:r>
              <a:rPr lang="en-GB" i="1" dirty="0" smtClean="0"/>
              <a:t>K.J. Friston et al</a:t>
            </a:r>
            <a:r>
              <a:rPr lang="en-GB" dirty="0" smtClean="0"/>
              <a:t>, Human Brain Mapping, 1995.</a:t>
            </a:r>
            <a:endParaRPr lang="en-GB" b="1" dirty="0" smtClean="0"/>
          </a:p>
          <a:p>
            <a:pPr algn="just"/>
            <a:endParaRPr lang="en-GB" sz="1800" b="1" dirty="0" smtClean="0"/>
          </a:p>
          <a:p>
            <a:pPr algn="just"/>
            <a:r>
              <a:rPr lang="en-GB" b="1" dirty="0" smtClean="0"/>
              <a:t>Analysis of fMRI time-series revisited – again</a:t>
            </a:r>
            <a:r>
              <a:rPr lang="en-GB" dirty="0" smtClean="0"/>
              <a:t>, </a:t>
            </a:r>
            <a:r>
              <a:rPr lang="en-GB" i="1" dirty="0" smtClean="0"/>
              <a:t>K.J. Worsley and K.J. Friston</a:t>
            </a:r>
            <a:r>
              <a:rPr lang="en-GB" dirty="0" smtClean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 smtClean="0"/>
              <a:t>The general linear model and fMRI: Does love last forever?</a:t>
            </a:r>
            <a:r>
              <a:rPr lang="en-GB" dirty="0" smtClean="0"/>
              <a:t>, </a:t>
            </a:r>
            <a:r>
              <a:rPr lang="en-GB" i="1" dirty="0" smtClean="0"/>
              <a:t>J.-B. Poline and M. Brett</a:t>
            </a:r>
            <a:r>
              <a:rPr lang="en-GB" dirty="0" smtClean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 smtClean="0"/>
              <a:t>Linear systems analysis of the fMRI signal</a:t>
            </a:r>
            <a:r>
              <a:rPr lang="en-GB" dirty="0" smtClean="0"/>
              <a:t>, </a:t>
            </a:r>
            <a:r>
              <a:rPr lang="en-GB" i="1" dirty="0" smtClean="0"/>
              <a:t>G.M. Boynton et al</a:t>
            </a:r>
            <a:r>
              <a:rPr lang="en-GB" dirty="0" smtClean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2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3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105719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10572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SPM</a:t>
            </a:r>
            <a:endParaRPr lang="en-GB" sz="2400">
              <a:latin typeface="Arial" pitchFamily="34" charset="0"/>
            </a:endParaRPr>
          </a:p>
        </p:txBody>
      </p:sp>
      <p:grpSp>
        <p:nvGrpSpPr>
          <p:cNvPr id="20493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20561" name="Picture 18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2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4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20558" name="Picture 18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9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5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20555" name="Picture 18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6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6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20552" name="Picture 19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3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7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20549" name="Picture 19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8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20546" name="Picture 20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7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9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20543" name="Picture 20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4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20540" name="Picture 20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1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1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20537" name="Picture 21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8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2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20534" name="Picture 21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5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3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20531" name="Picture 22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2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4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20528" name="Picture 22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9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5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20525" name="Picture 22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6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6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20522" name="Picture 23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3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7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20519" name="Picture 23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20516" name="Picture 24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7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9" name="Picture 244" descr="slice"/>
          <p:cNvPicPr>
            <a:picLocks noChangeAspect="1" noChangeArrowheads="1"/>
          </p:cNvPicPr>
          <p:nvPr/>
        </p:nvPicPr>
        <p:blipFill>
          <a:blip r:embed="rId3"/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248" descr="tmap"/>
          <p:cNvPicPr>
            <a:picLocks noChangeAspect="1" noChangeArrowheads="1"/>
          </p:cNvPicPr>
          <p:nvPr/>
        </p:nvPicPr>
        <p:blipFill>
          <a:blip r:embed="rId5"/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4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4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5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3" name="Equation" r:id="rId6" imgW="1171804" imgH="209499" progId="Equation.3">
                  <p:embed/>
                </p:oleObj>
              </mc:Choice>
              <mc:Fallback>
                <p:oleObj name="Equation" r:id="rId6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9"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0" name="Equation" r:id="rId5" imgW="104699" imgH="133401" progId="Equation.3">
                  <p:embed/>
                </p:oleObj>
              </mc:Choice>
              <mc:Fallback>
                <p:oleObj name="Equation" r:id="rId5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1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2"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3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4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5"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6"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7"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8"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9" name="Equation" r:id="rId23" imgW="710891" imgH="203112" progId="Equation.3">
                  <p:embed/>
                </p:oleObj>
              </mc:Choice>
              <mc:Fallback>
                <p:oleObj name="Equation" r:id="rId23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0" name="Equation" r:id="rId25" imgW="863225" imgH="228501" progId="Equation.3">
                  <p:embed/>
                </p:oleObj>
              </mc:Choice>
              <mc:Fallback>
                <p:oleObj name="Equation" r:id="rId25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</a:t>
            </a:r>
            <a:r>
              <a:rPr lang="en-US" sz="2400" dirty="0" smtClean="0"/>
              <a:t>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</a:t>
            </a:r>
            <a:r>
              <a:rPr lang="en-US" sz="2400" dirty="0" smtClean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Analysis of Covariance (ANCoVA)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correlation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flexible framework for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5" name="Equation" r:id="rId3" imgW="705002" imgH="190704" progId="Equation.3">
                  <p:embed/>
                </p:oleObj>
              </mc:Choice>
              <mc:Fallback>
                <p:oleObj name="Equation" r:id="rId3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5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6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6" name="Equation" r:id="rId7" imgW="104699" imgH="133401" progId="Equation.3">
                  <p:embed/>
                </p:oleObj>
              </mc:Choice>
              <mc:Fallback>
                <p:oleObj name="Equation" r:id="rId7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7" name="Equation" r:id="rId9" imgW="323698" imgH="476301" progId="Equation.3">
                  <p:embed/>
                </p:oleObj>
              </mc:Choice>
              <mc:Fallback>
                <p:oleObj name="Equation" r:id="rId9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5872163" y="4337050"/>
            <a:ext cx="2697162" cy="22479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Ordinary least squares estimation (OLS) (assuming i.i.d. error):</a:t>
            </a:r>
          </a:p>
          <a:p>
            <a:pPr algn="ctr" eaLnBrk="0" hangingPunct="0">
              <a:defRPr/>
            </a:pPr>
            <a:endParaRPr lang="de-DE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65978" name="Object 90"/>
          <p:cNvGraphicFramePr>
            <a:graphicFrameLocks noChangeAspect="1"/>
          </p:cNvGraphicFramePr>
          <p:nvPr/>
        </p:nvGraphicFramePr>
        <p:xfrm>
          <a:off x="5969000" y="5670550"/>
          <a:ext cx="2535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8" name="Equation" r:id="rId11" imgW="1133399" imgH="228753" progId="Equation.3">
                  <p:embed/>
                </p:oleObj>
              </mc:Choice>
              <mc:Fallback>
                <p:oleObj name="Equation" r:id="rId11" imgW="1133399" imgH="228753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670550"/>
                        <a:ext cx="2535238" cy="6032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5573713" y="1484313"/>
            <a:ext cx="3390900" cy="1408112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88" name="Rectangle 14"/>
          <p:cNvSpPr>
            <a:spLocks noChangeArrowheads="1"/>
          </p:cNvSpPr>
          <p:nvPr/>
        </p:nvSpPr>
        <p:spPr bwMode="auto">
          <a:xfrm>
            <a:off x="5699125" y="1528763"/>
            <a:ext cx="2130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>
                <a:latin typeface="Arial Unicode MS" pitchFamily="34" charset="-128"/>
              </a:rPr>
              <a:t>estimate parameters to minimize</a:t>
            </a:r>
            <a:endParaRPr lang="en-GB">
              <a:latin typeface="Arial Unicode MS" pitchFamily="34" charset="-128"/>
            </a:endParaRPr>
          </a:p>
        </p:txBody>
      </p:sp>
      <p:graphicFrame>
        <p:nvGraphicFramePr>
          <p:cNvPr id="165979" name="Object 91"/>
          <p:cNvGraphicFramePr>
            <a:graphicFrameLocks noChangeAspect="1"/>
          </p:cNvGraphicFramePr>
          <p:nvPr/>
        </p:nvGraphicFramePr>
        <p:xfrm>
          <a:off x="7856538" y="1497013"/>
          <a:ext cx="9953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9" name="Equation" r:id="rId13" imgW="368280" imgH="431640" progId="Equation.3">
                  <p:embed/>
                </p:oleObj>
              </mc:Choice>
              <mc:Fallback>
                <p:oleObj name="Equation" r:id="rId13" imgW="368280" imgH="43164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1497013"/>
                        <a:ext cx="995362" cy="1309687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7207250" y="2892425"/>
            <a:ext cx="0" cy="1292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5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401638" y="3320988"/>
            <a:ext cx="4473891" cy="1324037"/>
          </a:xfrm>
          <a:prstGeom prst="parallelogram">
            <a:avLst>
              <a:gd name="adj" fmla="val 123910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7009" name="Line 24"/>
          <p:cNvSpPr>
            <a:spLocks noChangeShapeType="1"/>
          </p:cNvSpPr>
          <p:nvPr/>
        </p:nvSpPr>
        <p:spPr bwMode="auto">
          <a:xfrm flipV="1">
            <a:off x="1615375" y="1752599"/>
            <a:ext cx="1898228" cy="2359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0" name="Line 25"/>
          <p:cNvSpPr>
            <a:spLocks noChangeShapeType="1"/>
          </p:cNvSpPr>
          <p:nvPr/>
        </p:nvSpPr>
        <p:spPr bwMode="auto">
          <a:xfrm>
            <a:off x="3513603" y="1749425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1" name="Line 26"/>
          <p:cNvSpPr>
            <a:spLocks noChangeShapeType="1"/>
          </p:cNvSpPr>
          <p:nvPr/>
        </p:nvSpPr>
        <p:spPr bwMode="auto">
          <a:xfrm flipV="1">
            <a:off x="1615375" y="3724274"/>
            <a:ext cx="1898228" cy="387349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2" name="Rectangle 27"/>
          <p:cNvSpPr>
            <a:spLocks noChangeArrowheads="1"/>
          </p:cNvSpPr>
          <p:nvPr/>
        </p:nvSpPr>
        <p:spPr bwMode="auto">
          <a:xfrm>
            <a:off x="2834757" y="1825625"/>
            <a:ext cx="40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y</a:t>
            </a:r>
          </a:p>
        </p:txBody>
      </p:sp>
      <p:sp>
        <p:nvSpPr>
          <p:cNvPr id="167013" name="Rectangle 28"/>
          <p:cNvSpPr>
            <a:spLocks noChangeArrowheads="1"/>
          </p:cNvSpPr>
          <p:nvPr/>
        </p:nvSpPr>
        <p:spPr bwMode="auto">
          <a:xfrm>
            <a:off x="3472675" y="2368550"/>
            <a:ext cx="352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e</a:t>
            </a:r>
          </a:p>
        </p:txBody>
      </p:sp>
      <p:sp>
        <p:nvSpPr>
          <p:cNvPr id="167014" name="Rectangle 29"/>
          <p:cNvSpPr>
            <a:spLocks noChangeArrowheads="1"/>
          </p:cNvSpPr>
          <p:nvPr/>
        </p:nvSpPr>
        <p:spPr bwMode="auto">
          <a:xfrm>
            <a:off x="483495" y="4800600"/>
            <a:ext cx="220307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>
                <a:latin typeface="Arial Unicode MS" pitchFamily="34" charset="-128"/>
              </a:rPr>
              <a:t>Design space defined by </a:t>
            </a:r>
            <a:r>
              <a:rPr lang="en-GB" sz="2400" i="1">
                <a:latin typeface="Times New Roman" pitchFamily="18" charset="0"/>
              </a:rPr>
              <a:t>X</a:t>
            </a:r>
          </a:p>
        </p:txBody>
      </p:sp>
      <p:sp>
        <p:nvSpPr>
          <p:cNvPr id="167015" name="Line 30"/>
          <p:cNvSpPr>
            <a:spLocks noChangeShapeType="1"/>
          </p:cNvSpPr>
          <p:nvPr/>
        </p:nvSpPr>
        <p:spPr bwMode="auto">
          <a:xfrm>
            <a:off x="1615375" y="4111625"/>
            <a:ext cx="172040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6" name="Line 31"/>
          <p:cNvSpPr>
            <a:spLocks noChangeShapeType="1"/>
          </p:cNvSpPr>
          <p:nvPr/>
        </p:nvSpPr>
        <p:spPr bwMode="auto">
          <a:xfrm flipV="1">
            <a:off x="1615375" y="3473450"/>
            <a:ext cx="1448017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7" name="Rectangle 32"/>
          <p:cNvSpPr>
            <a:spLocks noChangeArrowheads="1"/>
          </p:cNvSpPr>
          <p:nvPr/>
        </p:nvSpPr>
        <p:spPr bwMode="auto">
          <a:xfrm>
            <a:off x="2546848" y="4148138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x</a:t>
            </a:r>
            <a:r>
              <a:rPr lang="en-GB" sz="28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67018" name="Rectangle 33"/>
          <p:cNvSpPr>
            <a:spLocks noChangeArrowheads="1"/>
          </p:cNvSpPr>
          <p:nvPr/>
        </p:nvSpPr>
        <p:spPr bwMode="auto">
          <a:xfrm>
            <a:off x="2136153" y="3198813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x</a:t>
            </a:r>
            <a:r>
              <a:rPr lang="en-GB" sz="2800" i="1" baseline="-2500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6699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9546"/>
              </p:ext>
            </p:extLst>
          </p:nvPr>
        </p:nvGraphicFramePr>
        <p:xfrm>
          <a:off x="3472676" y="3305091"/>
          <a:ext cx="972400" cy="51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2" name="Equation" r:id="rId4" imgW="495148" imgH="228753" progId="Equation.3">
                  <p:embed/>
                </p:oleObj>
              </mc:Choice>
              <mc:Fallback>
                <p:oleObj name="Equation" r:id="rId4" imgW="495148" imgH="2287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76" y="3305091"/>
                        <a:ext cx="972400" cy="51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9" name="Line 39"/>
          <p:cNvSpPr>
            <a:spLocks noChangeShapeType="1"/>
          </p:cNvSpPr>
          <p:nvPr/>
        </p:nvSpPr>
        <p:spPr bwMode="auto">
          <a:xfrm flipH="1">
            <a:off x="3770464" y="1350963"/>
            <a:ext cx="1349224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Smallest errors (shortest error vector)</a:t>
            </a:r>
          </a:p>
          <a:p>
            <a:pPr eaLnBrk="0" hangingPunct="0"/>
            <a:r>
              <a:rPr lang="en-GB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5219700" y="5610225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3" name="Equation" r:id="rId6" imgW="545626" imgH="203024" progId="Equation.3">
                  <p:embed/>
                </p:oleObj>
              </mc:Choice>
              <mc:Fallback>
                <p:oleObj name="Equation" r:id="rId6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4" name="Equation" r:id="rId8" imgW="901309" imgH="241195" progId="Equation.3">
                  <p:embed/>
                </p:oleObj>
              </mc:Choice>
              <mc:Fallback>
                <p:oleObj name="Equation" r:id="rId8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5" name="Equation" r:id="rId10" imgW="1016000" imgH="241300" progId="Equation.3">
                  <p:embed/>
                </p:oleObj>
              </mc:Choice>
              <mc:Fallback>
                <p:oleObj name="Equation" r:id="rId10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6" name="Equation" r:id="rId12" imgW="1143000" imgH="241300" progId="Equation.3">
                  <p:embed/>
                </p:oleObj>
              </mc:Choice>
              <mc:Fallback>
                <p:oleObj name="Equation" r:id="rId12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406749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</a:t>
            </a:r>
            <a:endParaRPr lang="en-GB" sz="1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0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03" grpId="0" animBg="1"/>
      <p:bldP spid="167009" grpId="0" animBg="1"/>
      <p:bldP spid="167010" grpId="0" animBg="1"/>
      <p:bldP spid="167011" grpId="0" animBg="1"/>
      <p:bldP spid="167012" grpId="0"/>
      <p:bldP spid="167013" grpId="0"/>
      <p:bldP spid="167014" grpId="0"/>
      <p:bldP spid="167015" grpId="0" animBg="1"/>
      <p:bldP spid="167016" grpId="0" animBg="1"/>
      <p:bldP spid="167017" grpId="0"/>
      <p:bldP spid="167018" grpId="0"/>
      <p:bldP spid="1991729" grpId="0"/>
      <p:bldP spid="199173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32.3|22.1|10.5|24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24.3|2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31961</TotalTime>
  <Words>657</Words>
  <Application>Microsoft Office PowerPoint</Application>
  <PresentationFormat>On-screen Show (4:3)</PresentationFormat>
  <Paragraphs>185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Cambria Math</vt:lpstr>
      <vt:lpstr>Symbol</vt:lpstr>
      <vt:lpstr>Times New Roman</vt:lpstr>
      <vt:lpstr>Wingdings</vt:lpstr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 mass-univariate approach</vt:lpstr>
      <vt:lpstr>Estimation of the parameters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Peter Zeidman</cp:lastModifiedBy>
  <cp:revision>162</cp:revision>
  <cp:lastPrinted>1601-01-01T00:00:00Z</cp:lastPrinted>
  <dcterms:created xsi:type="dcterms:W3CDTF">1601-01-01T00:00:00Z</dcterms:created>
  <dcterms:modified xsi:type="dcterms:W3CDTF">2016-05-16T11:50:56Z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