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6"/>
  </p:notesMasterIdLst>
  <p:sldIdLst>
    <p:sldId id="525" r:id="rId3"/>
    <p:sldId id="519" r:id="rId4"/>
    <p:sldId id="556" r:id="rId5"/>
    <p:sldId id="492" r:id="rId6"/>
    <p:sldId id="583" r:id="rId7"/>
    <p:sldId id="573" r:id="rId8"/>
    <p:sldId id="577" r:id="rId9"/>
    <p:sldId id="574" r:id="rId10"/>
    <p:sldId id="582" r:id="rId11"/>
    <p:sldId id="575" r:id="rId12"/>
    <p:sldId id="578" r:id="rId13"/>
    <p:sldId id="581" r:id="rId14"/>
    <p:sldId id="579" r:id="rId15"/>
    <p:sldId id="430" r:id="rId16"/>
    <p:sldId id="459" r:id="rId17"/>
    <p:sldId id="462" r:id="rId18"/>
    <p:sldId id="458" r:id="rId19"/>
    <p:sldId id="457" r:id="rId20"/>
    <p:sldId id="431" r:id="rId21"/>
    <p:sldId id="432" r:id="rId22"/>
    <p:sldId id="433" r:id="rId23"/>
    <p:sldId id="580" r:id="rId24"/>
    <p:sldId id="449" r:id="rId25"/>
    <p:sldId id="557" r:id="rId26"/>
    <p:sldId id="540" r:id="rId27"/>
    <p:sldId id="532" r:id="rId28"/>
    <p:sldId id="544" r:id="rId29"/>
    <p:sldId id="539" r:id="rId30"/>
    <p:sldId id="538" r:id="rId31"/>
    <p:sldId id="541" r:id="rId32"/>
    <p:sldId id="558" r:id="rId33"/>
    <p:sldId id="560" r:id="rId34"/>
    <p:sldId id="561" r:id="rId35"/>
    <p:sldId id="562" r:id="rId36"/>
    <p:sldId id="563" r:id="rId37"/>
    <p:sldId id="564" r:id="rId38"/>
    <p:sldId id="559" r:id="rId39"/>
    <p:sldId id="565" r:id="rId40"/>
    <p:sldId id="566" r:id="rId41"/>
    <p:sldId id="553" r:id="rId42"/>
    <p:sldId id="554" r:id="rId43"/>
    <p:sldId id="552" r:id="rId44"/>
    <p:sldId id="46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1F497D"/>
    <a:srgbClr val="2E6EBC"/>
    <a:srgbClr val="C2E49C"/>
    <a:srgbClr val="D5EAFF"/>
    <a:srgbClr val="99CCFF"/>
    <a:srgbClr val="C9E4FF"/>
    <a:srgbClr val="C5E2FF"/>
    <a:srgbClr val="008000"/>
    <a:srgbClr val="FB5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076" autoAdjust="0"/>
  </p:normalViewPr>
  <p:slideViewPr>
    <p:cSldViewPr>
      <p:cViewPr varScale="1">
        <p:scale>
          <a:sx n="69" d="100"/>
          <a:sy n="69" d="100"/>
        </p:scale>
        <p:origin x="1026" y="66"/>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png"/><Relationship Id="rId5" Type="http://schemas.openxmlformats.org/officeDocument/2006/relationships/image" Target="../media/image15.wmf"/><Relationship Id="rId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64.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7.wmf"/><Relationship Id="rId1" Type="http://schemas.openxmlformats.org/officeDocument/2006/relationships/image" Target="../media/image11.png"/><Relationship Id="rId5" Type="http://schemas.openxmlformats.org/officeDocument/2006/relationships/image" Target="../media/image15.wmf"/><Relationship Id="rId4"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68.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2.wmf"/><Relationship Id="rId5" Type="http://schemas.openxmlformats.org/officeDocument/2006/relationships/image" Target="../media/image61.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74.wmf"/><Relationship Id="rId7" Type="http://schemas.openxmlformats.org/officeDocument/2006/relationships/image" Target="../media/image60.wmf"/><Relationship Id="rId2" Type="http://schemas.openxmlformats.org/officeDocument/2006/relationships/image" Target="../media/image73.wmf"/><Relationship Id="rId1" Type="http://schemas.openxmlformats.org/officeDocument/2006/relationships/image" Target="../media/image69.wmf"/><Relationship Id="rId6" Type="http://schemas.openxmlformats.org/officeDocument/2006/relationships/image" Target="../media/image75.wmf"/><Relationship Id="rId5" Type="http://schemas.openxmlformats.org/officeDocument/2006/relationships/image" Target="../media/image72.wmf"/><Relationship Id="rId4" Type="http://schemas.openxmlformats.org/officeDocument/2006/relationships/image" Target="../media/image70.wmf"/><Relationship Id="rId9"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1.png"/><Relationship Id="rId5" Type="http://schemas.openxmlformats.org/officeDocument/2006/relationships/image" Target="../media/image12.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1.wmf"/><Relationship Id="rId1" Type="http://schemas.openxmlformats.org/officeDocument/2006/relationships/image" Target="../media/image11.png"/><Relationship Id="rId5" Type="http://schemas.openxmlformats.org/officeDocument/2006/relationships/image" Target="../media/image15.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1.wmf"/><Relationship Id="rId1" Type="http://schemas.openxmlformats.org/officeDocument/2006/relationships/image" Target="../media/image11.png"/><Relationship Id="rId5" Type="http://schemas.openxmlformats.org/officeDocument/2006/relationships/image" Target="../media/image15.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1.png"/><Relationship Id="rId5" Type="http://schemas.openxmlformats.org/officeDocument/2006/relationships/image" Target="../media/image15.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3.wmf"/><Relationship Id="rId1" Type="http://schemas.openxmlformats.org/officeDocument/2006/relationships/image" Target="../media/image11.png"/><Relationship Id="rId5" Type="http://schemas.openxmlformats.org/officeDocument/2006/relationships/image" Target="../media/image15.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pPr/>
              <a:t>15/05/2017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pPr/>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2</a:t>
            </a:fld>
            <a:endParaRPr lang="en-GB"/>
          </a:p>
        </p:txBody>
      </p:sp>
    </p:spTree>
    <p:extLst>
      <p:ext uri="{BB962C8B-B14F-4D97-AF65-F5344CB8AC3E}">
        <p14:creationId xmlns:p14="http://schemas.microsoft.com/office/powerpoint/2010/main" val="410459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13</a:t>
            </a:fld>
            <a:endParaRPr lang="en-GB"/>
          </a:p>
        </p:txBody>
      </p:sp>
    </p:spTree>
    <p:extLst>
      <p:ext uri="{BB962C8B-B14F-4D97-AF65-F5344CB8AC3E}">
        <p14:creationId xmlns:p14="http://schemas.microsoft.com/office/powerpoint/2010/main" val="359620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9D1A04-A276-468A-B643-8835C9CDBED6}" type="slidenum">
              <a:rPr lang="en-GB" smtClean="0"/>
              <a:pPr>
                <a:defRPr/>
              </a:pPr>
              <a:t>14</a:t>
            </a:fld>
            <a:endParaRPr lang="en-GB"/>
          </a:p>
        </p:txBody>
      </p:sp>
    </p:spTree>
    <p:extLst>
      <p:ext uri="{BB962C8B-B14F-4D97-AF65-F5344CB8AC3E}">
        <p14:creationId xmlns:p14="http://schemas.microsoft.com/office/powerpoint/2010/main" val="3402762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9D1A04-A276-468A-B643-8835C9CDBED6}" type="slidenum">
              <a:rPr lang="en-GB" smtClean="0"/>
              <a:pPr>
                <a:defRPr/>
              </a:pPr>
              <a:t>15</a:t>
            </a:fld>
            <a:endParaRPr lang="en-GB"/>
          </a:p>
        </p:txBody>
      </p:sp>
    </p:spTree>
    <p:extLst>
      <p:ext uri="{BB962C8B-B14F-4D97-AF65-F5344CB8AC3E}">
        <p14:creationId xmlns:p14="http://schemas.microsoft.com/office/powerpoint/2010/main" val="376906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Figure 3 shows the posterior density over the effective connectivity parameters (other panel) in terms of the posterior expectation (grey bar) and 90% confidence intervals (pink bars). For comparison the true values used in the simulations are superimposed (black bars). Happily, the true values of the extrinsic connection strengths fall within the 90% confidence intervals. However, the self connections (light grey) were not estimated so accurately and two areas show a log scaling parameter that is marginally too small. Note from Table 1 that the self connections are modelled as scale parameters, whereas the extrinsic parameters are free to take positive and negative values. This means that the model has underestimated self connectivity by about 10%. This corresponds to an underestimate of self inhibition and may reflect the fact that the sampled cross spectra were generated by a first-order autoregressive process, while the generative model assumes a power law distribution – which is not quite the same (see Figure 1). The sampled (dotted lines) and predicted (solid lines) cross spectra from this example can be seen in the lower panel of Figure 3. The agreement is self evident, if not perfect. The right and left panel is show the imaginary and real parts of the complex cross spectra, superimposed for all pairs of regions. The first half of these functions corresponds to the cross spectra, while the second half corresponds to the cross covariance functions. Note that the cross covariance functions have only real values.</a:t>
            </a:r>
          </a:p>
          <a:p>
            <a:endParaRPr lang="en-GB" dirty="0"/>
          </a:p>
        </p:txBody>
      </p:sp>
      <p:sp>
        <p:nvSpPr>
          <p:cNvPr id="4" name="Slide Number Placeholder 3"/>
          <p:cNvSpPr>
            <a:spLocks noGrp="1"/>
          </p:cNvSpPr>
          <p:nvPr>
            <p:ph type="sldNum" sz="quarter" idx="10"/>
          </p:nvPr>
        </p:nvSpPr>
        <p:spPr/>
        <p:txBody>
          <a:bodyPr/>
          <a:lstStyle/>
          <a:p>
            <a:pPr>
              <a:defRPr/>
            </a:pPr>
            <a:fld id="{A49D1A04-A276-468A-B643-8835C9CDBED6}" type="slidenum">
              <a:rPr lang="en-GB" smtClean="0"/>
              <a:pPr>
                <a:defRPr/>
              </a:pPr>
              <a:t>19</a:t>
            </a:fld>
            <a:endParaRPr lang="en-GB"/>
          </a:p>
        </p:txBody>
      </p:sp>
    </p:spTree>
    <p:extLst>
      <p:ext uri="{BB962C8B-B14F-4D97-AF65-F5344CB8AC3E}">
        <p14:creationId xmlns:p14="http://schemas.microsoft.com/office/powerpoint/2010/main" val="84127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Calibri" pitchFamily="34" charset="0"/>
                  <a:ea typeface="+mn-ea"/>
                  <a:cs typeface="+mn-cs"/>
                </a:endParaRPr>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This schematic illustrates the relationship between different formulations of dependencies among multivariate timeseries – of the sort used in fMRI. The upper panel illustrates the form of a state space </a:t>
                </a:r>
                <a:r>
                  <a:rPr lang="en-GB" sz="1200" i="1" kern="1200" dirty="0">
                    <a:solidFill>
                      <a:schemeClr val="tx1"/>
                    </a:solidFill>
                    <a:effectLst/>
                    <a:latin typeface="Calibri" pitchFamily="34" charset="0"/>
                    <a:ea typeface="+mn-ea"/>
                    <a:cs typeface="+mn-cs"/>
                  </a:rPr>
                  <a:t>model</a:t>
                </a:r>
                <a:r>
                  <a:rPr lang="en-GB" sz="1200" kern="1200" dirty="0">
                    <a:solidFill>
                      <a:schemeClr val="tx1"/>
                    </a:solidFill>
                    <a:effectLst/>
                    <a:latin typeface="Calibri" pitchFamily="34" charset="0"/>
                    <a:ea typeface="+mn-ea"/>
                    <a:cs typeface="+mn-cs"/>
                  </a:rPr>
                  <a:t> that comprises differential equations coupling hidden states (first equation) and an observer equation mapping hidden states  to observed responses  (second equation). Dynamic causal models are simply follow by Taylor approximation (to bilinear term). Crucially, both the motion of hidden states and responses are subject to random fluctuations, also known as state </a:t>
                </a:r>
                <a:r>
                  <a:rPr lang="en-GB" sz="1200" i="0" kern="1200">
                    <a:solidFill>
                      <a:schemeClr val="tx1"/>
                    </a:solidFill>
                    <a:effectLst/>
                    <a:latin typeface="Calibri" pitchFamily="34" charset="0"/>
                    <a:ea typeface="+mn-ea"/>
                    <a:cs typeface="+mn-cs"/>
                  </a:rPr>
                  <a:t>𝑤(𝑡)</a:t>
                </a:r>
                <a:r>
                  <a:rPr lang="en-GB" sz="1200" kern="1200" dirty="0">
                    <a:solidFill>
                      <a:schemeClr val="tx1"/>
                    </a:solidFill>
                    <a:effectLst/>
                    <a:latin typeface="Calibri" pitchFamily="34" charset="0"/>
                    <a:ea typeface="+mn-ea"/>
                    <a:cs typeface="+mn-cs"/>
                  </a:rPr>
                  <a:t> and observation  noise. The form of these fluctuations are modelled in terms of their cross covariance functions </a:t>
                </a:r>
                <a:r>
                  <a:rPr lang="en-GB" sz="1200" i="0" kern="1200">
                    <a:solidFill>
                      <a:schemeClr val="tx1"/>
                    </a:solidFill>
                    <a:effectLst/>
                    <a:latin typeface="Calibri" pitchFamily="34" charset="0"/>
                    <a:ea typeface="+mn-ea"/>
                    <a:cs typeface="+mn-cs"/>
                  </a:rPr>
                  <a:t>Σ(𝑡)</a:t>
                </a:r>
                <a:r>
                  <a:rPr lang="en-GB" sz="1200" kern="1200" dirty="0">
                    <a:solidFill>
                      <a:schemeClr val="tx1"/>
                    </a:solidFill>
                    <a:effectLst/>
                    <a:latin typeface="Calibri" pitchFamily="34" charset="0"/>
                    <a:ea typeface="+mn-ea"/>
                    <a:cs typeface="+mn-cs"/>
                  </a:rPr>
                  <a:t> of time </a:t>
                </a:r>
                <a:r>
                  <a:rPr lang="en-GB" sz="1200" i="1" kern="1200" dirty="0">
                    <a:solidFill>
                      <a:schemeClr val="tx1"/>
                    </a:solidFill>
                    <a:effectLst/>
                    <a:latin typeface="Calibri" pitchFamily="34" charset="0"/>
                    <a:ea typeface="+mn-ea"/>
                    <a:cs typeface="+mn-cs"/>
                  </a:rPr>
                  <a:t>t </a:t>
                </a:r>
                <a:r>
                  <a:rPr lang="en-GB" sz="1200" kern="1200" dirty="0">
                    <a:solidFill>
                      <a:schemeClr val="tx1"/>
                    </a:solidFill>
                    <a:effectLst/>
                    <a:latin typeface="Calibri" pitchFamily="34" charset="0"/>
                    <a:ea typeface="+mn-ea"/>
                    <a:cs typeface="+mn-cs"/>
                  </a:rPr>
                  <a:t>or cross spectral density functions  of radial frequency , as shown in the lower equations. Given this state space model and its parameters  (which include effective connectivity) one can now parameterise a series of </a:t>
                </a:r>
                <a:r>
                  <a:rPr lang="en-GB" sz="1200" i="1" kern="1200" dirty="0">
                    <a:solidFill>
                      <a:schemeClr val="tx1"/>
                    </a:solidFill>
                    <a:effectLst/>
                    <a:latin typeface="Calibri" pitchFamily="34" charset="0"/>
                    <a:ea typeface="+mn-ea"/>
                    <a:cs typeface="+mn-cs"/>
                  </a:rPr>
                  <a:t>representations</a:t>
                </a:r>
                <a:r>
                  <a:rPr lang="en-GB" sz="1200" kern="1200" dirty="0">
                    <a:solidFill>
                      <a:schemeClr val="tx1"/>
                    </a:solidFill>
                    <a:effectLst/>
                    <a:latin typeface="Calibri" pitchFamily="34" charset="0"/>
                    <a:ea typeface="+mn-ea"/>
                    <a:cs typeface="+mn-cs"/>
                  </a:rPr>
                  <a:t> of statistical dependencies among successive responses as shown in the third row. These include convolution and autoregressive formulations shown on the left and right respectively – in either time (pink and orange) or frequency (light green) space. The mapping between these representations rests on the Fourier transform, denoted by (dotted line) and it inverse. For example, given the equations of motion and observer function of the state space model, one can compute the convolution kernels applied to state noise that produce changes in the response variables. This allows one to express observed responses in terms of a convolution of hidden fluctuations and observation noise. The Fourier transform of these convolution kernels  is called a transfer function . Note that the transfer function in the convolution formulation  maps from fluctuations in hidden states to response variables, whereas the directed transfer function in the autoregressive formulation  maps directly among different response variables. These </a:t>
                </a:r>
                <a:r>
                  <a:rPr lang="en-GB" sz="1200" i="1" kern="1200" dirty="0">
                    <a:solidFill>
                      <a:schemeClr val="tx1"/>
                    </a:solidFill>
                    <a:effectLst/>
                    <a:latin typeface="Calibri" pitchFamily="34" charset="0"/>
                    <a:ea typeface="+mn-ea"/>
                    <a:cs typeface="+mn-cs"/>
                  </a:rPr>
                  <a:t>representations</a:t>
                </a:r>
                <a:r>
                  <a:rPr lang="en-GB" sz="1200" kern="1200" dirty="0">
                    <a:solidFill>
                      <a:schemeClr val="tx1"/>
                    </a:solidFill>
                    <a:effectLst/>
                    <a:latin typeface="Calibri" pitchFamily="34" charset="0"/>
                    <a:ea typeface="+mn-ea"/>
                    <a:cs typeface="+mn-cs"/>
                  </a:rPr>
                  <a:t> can be used to generate second order statistics or </a:t>
                </a:r>
                <a:r>
                  <a:rPr lang="en-GB" sz="1200" i="1" kern="1200" dirty="0">
                    <a:solidFill>
                      <a:schemeClr val="tx1"/>
                    </a:solidFill>
                    <a:effectLst/>
                    <a:latin typeface="Calibri" pitchFamily="34" charset="0"/>
                    <a:ea typeface="+mn-ea"/>
                    <a:cs typeface="+mn-cs"/>
                  </a:rPr>
                  <a:t>measures</a:t>
                </a:r>
                <a:r>
                  <a:rPr lang="en-GB" sz="1200" kern="1200" dirty="0">
                    <a:solidFill>
                      <a:schemeClr val="tx1"/>
                    </a:solidFill>
                    <a:effectLst/>
                    <a:latin typeface="Calibri" pitchFamily="34" charset="0"/>
                    <a:ea typeface="+mn-ea"/>
                    <a:cs typeface="+mn-cs"/>
                  </a:rPr>
                  <a:t> that summarise the dependencies as shown in the third row; for example, cross covariance functions and cross spectra. The normalised or standardised variants of these measures are shown in the lower row and include the cross correlation function (in time) or coherence (in frequency). The equations show how the various representations can be derived from each other, where Fourier transforms of variables are (generally) in uppercase such that . All variables are either vector or matrix functions of time or frequency. For simplicity, the autoregressive formulations shown in discrete form for the univariate case (the same algebra applies to the multivariate case but the notation becomes more complicated). Here,  is a unit normal innovation. Finally, note the Granger causality is only appropriate for bivariate timeseries. In this figure,  corresponds to a convolution operator, </a:t>
                </a:r>
                <a:r>
                  <a:rPr lang="en-GB" sz="1200" i="0" kern="1200">
                    <a:solidFill>
                      <a:schemeClr val="tx1"/>
                    </a:solidFill>
                    <a:effectLst/>
                    <a:latin typeface="Calibri" pitchFamily="34" charset="0"/>
                    <a:ea typeface="+mn-ea"/>
                    <a:cs typeface="+mn-cs"/>
                  </a:rPr>
                  <a:t>†</a:t>
                </a:r>
                <a:r>
                  <a:rPr lang="en-GB" sz="1200" kern="1200" dirty="0">
                    <a:solidFill>
                      <a:schemeClr val="tx1"/>
                    </a:solidFill>
                    <a:effectLst/>
                    <a:latin typeface="Calibri" pitchFamily="34" charset="0"/>
                    <a:ea typeface="+mn-ea"/>
                    <a:cs typeface="+mn-cs"/>
                  </a:rPr>
                  <a:t> denotes the complex conjugate transpose,  denotes expectation and ~ denotes discrete time lagged forms (as shown in the upper inserts</a:t>
                </a:r>
                <a:r>
                  <a:rPr lang="en-GB" sz="1200" kern="1200" dirty="0" smtClean="0">
                    <a:solidFill>
                      <a:schemeClr val="tx1"/>
                    </a:solidFill>
                    <a:effectLst/>
                    <a:latin typeface="Calibri" pitchFamily="34" charset="0"/>
                    <a:ea typeface="+mn-ea"/>
                    <a:cs typeface="+mn-cs"/>
                  </a:rPr>
                  <a:t>).</a:t>
                </a:r>
                <a:endParaRPr lang="en-GB" sz="1200" kern="1200" dirty="0">
                  <a:solidFill>
                    <a:schemeClr val="tx1"/>
                  </a:solidFill>
                  <a:effectLst/>
                  <a:latin typeface="Calibri" pitchFamily="34" charset="0"/>
                  <a:ea typeface="+mn-ea"/>
                  <a:cs typeface="+mn-cs"/>
                </a:endParaRPr>
              </a:p>
            </p:txBody>
          </p:sp>
        </mc:Fallback>
      </mc:AlternateContent>
      <p:sp>
        <p:nvSpPr>
          <p:cNvPr id="4" name="Slide Number Placeholder 3"/>
          <p:cNvSpPr>
            <a:spLocks noGrp="1"/>
          </p:cNvSpPr>
          <p:nvPr>
            <p:ph type="sldNum" sz="quarter" idx="10"/>
          </p:nvPr>
        </p:nvSpPr>
        <p:spPr/>
        <p:txBody>
          <a:bodyPr/>
          <a:lstStyle/>
          <a:p>
            <a:pPr>
              <a:defRPr/>
            </a:pPr>
            <a:fld id="{A49D1A04-A276-468A-B643-8835C9CDBED6}" type="slidenum">
              <a:rPr lang="en-GB" smtClean="0">
                <a:solidFill>
                  <a:srgbClr val="000000"/>
                </a:solidFill>
              </a:rPr>
              <a:pPr>
                <a:defRPr/>
              </a:pPr>
              <a:t>22</a:t>
            </a:fld>
            <a:endParaRPr lang="en-GB">
              <a:solidFill>
                <a:srgbClr val="000000"/>
              </a:solidFill>
            </a:endParaRPr>
          </a:p>
        </p:txBody>
      </p:sp>
    </p:spTree>
    <p:extLst>
      <p:ext uri="{BB962C8B-B14F-4D97-AF65-F5344CB8AC3E}">
        <p14:creationId xmlns:p14="http://schemas.microsoft.com/office/powerpoint/2010/main" val="311436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24</a:t>
            </a:fld>
            <a:endParaRPr lang="en-GB"/>
          </a:p>
        </p:txBody>
      </p:sp>
    </p:spTree>
    <p:extLst>
      <p:ext uri="{BB962C8B-B14F-4D97-AF65-F5344CB8AC3E}">
        <p14:creationId xmlns:p14="http://schemas.microsoft.com/office/powerpoint/2010/main" val="343416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31</a:t>
            </a:fld>
            <a:endParaRPr lang="en-GB"/>
          </a:p>
        </p:txBody>
      </p:sp>
    </p:spTree>
    <p:extLst>
      <p:ext uri="{BB962C8B-B14F-4D97-AF65-F5344CB8AC3E}">
        <p14:creationId xmlns:p14="http://schemas.microsoft.com/office/powerpoint/2010/main" val="239034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go beyond the usual graph theoretic analyses. We</a:t>
            </a:r>
            <a:r>
              <a:rPr lang="en-US" baseline="0" dirty="0" smtClean="0"/>
              <a:t> can try to find the sparse models nested within fully connected model. This is done by using Bayesian model reduction</a:t>
            </a:r>
            <a:endParaRPr lang="en-US"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32</a:t>
            </a:fld>
            <a:endParaRPr lang="en-GB"/>
          </a:p>
        </p:txBody>
      </p:sp>
    </p:spTree>
    <p:extLst>
      <p:ext uri="{BB962C8B-B14F-4D97-AF65-F5344CB8AC3E}">
        <p14:creationId xmlns:p14="http://schemas.microsoft.com/office/powerpoint/2010/main" val="201442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go beyond the usual graph theoretic analyses. We</a:t>
            </a:r>
            <a:r>
              <a:rPr lang="en-US" baseline="0" dirty="0" smtClean="0"/>
              <a:t> can try to find the sparse models nested within fully connected model. This is done by using Bayesian model reduction</a:t>
            </a:r>
            <a:endParaRPr lang="en-US"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33</a:t>
            </a:fld>
            <a:endParaRPr lang="en-GB"/>
          </a:p>
        </p:txBody>
      </p:sp>
    </p:spTree>
    <p:extLst>
      <p:ext uri="{BB962C8B-B14F-4D97-AF65-F5344CB8AC3E}">
        <p14:creationId xmlns:p14="http://schemas.microsoft.com/office/powerpoint/2010/main" val="409519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This figure lists the 36 ROIs (from Raichle 2011) forming 7 large-scale brain modes or intrinsic networks. The right hand graphs show a typical subjects inverted graph (after applying an arbitrary thresholding for visualization purposes). The dark grey balls represents each ROI where the edges or connections are the shown by directed arrows. The width of the arrows is reflective of the strength of the coupling. The colour of the arrows is representative of the excitatory (red) and inhibitory (green) influences of coupling neuronal populations. </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49D1A04-A276-468A-B643-8835C9CDBED6}" type="slidenum">
              <a:rPr lang="en-GB" smtClean="0"/>
              <a:pPr>
                <a:defRPr/>
              </a:pPr>
              <a:t>34</a:t>
            </a:fld>
            <a:endParaRPr lang="en-GB"/>
          </a:p>
        </p:txBody>
      </p:sp>
    </p:spTree>
    <p:extLst>
      <p:ext uri="{BB962C8B-B14F-4D97-AF65-F5344CB8AC3E}">
        <p14:creationId xmlns:p14="http://schemas.microsoft.com/office/powerpoint/2010/main" val="90191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3</a:t>
            </a:fld>
            <a:endParaRPr lang="en-GB"/>
          </a:p>
        </p:txBody>
      </p:sp>
    </p:spTree>
    <p:extLst>
      <p:ext uri="{BB962C8B-B14F-4D97-AF65-F5344CB8AC3E}">
        <p14:creationId xmlns:p14="http://schemas.microsoft.com/office/powerpoint/2010/main" val="4101903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This figure lists the 36 ROIs (from Raichle 2011) forming 7 large-scale brain modes or intrinsic networks. The right hand graphs show a typical subjects inverted graph (after applying an arbitrary thresholding for visualization purposes). The dark grey balls represents each ROI where the edges or connections are the shown by directed arrows. The width of the arrows is reflective of the strength of the coupling. The colour of the arrows is representative of the excitatory (red) and inhibitory (green) influences of coupling neuronal populations. </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49D1A04-A276-468A-B643-8835C9CDBED6}" type="slidenum">
              <a:rPr lang="en-GB" smtClean="0"/>
              <a:pPr>
                <a:defRPr/>
              </a:pPr>
              <a:t>35</a:t>
            </a:fld>
            <a:endParaRPr lang="en-GB"/>
          </a:p>
        </p:txBody>
      </p:sp>
    </p:spTree>
    <p:extLst>
      <p:ext uri="{BB962C8B-B14F-4D97-AF65-F5344CB8AC3E}">
        <p14:creationId xmlns:p14="http://schemas.microsoft.com/office/powerpoint/2010/main" val="21393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This figure lists the 36 ROIs (from Raichle 2011) forming 7 large-scale brain modes or intrinsic networks. The right hand graphs show a typical subjects inverted graph (after applying an arbitrary thresholding for visualization purposes). The dark grey balls represents each ROI where the edges or connections are the shown by directed arrows. The width of the arrows is reflective of the strength of the coupling. The colour of the arrows is representative of the excitatory (red) and inhibitory (green) influences of coupling neuronal populations. </a:t>
            </a:r>
            <a:endParaRPr lang="en-GB"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A49D1A04-A276-468A-B643-8835C9CDBED6}" type="slidenum">
              <a:rPr lang="en-GB" smtClean="0"/>
              <a:pPr>
                <a:defRPr/>
              </a:pPr>
              <a:t>36</a:t>
            </a:fld>
            <a:endParaRPr lang="en-GB"/>
          </a:p>
        </p:txBody>
      </p:sp>
    </p:spTree>
    <p:extLst>
      <p:ext uri="{BB962C8B-B14F-4D97-AF65-F5344CB8AC3E}">
        <p14:creationId xmlns:p14="http://schemas.microsoft.com/office/powerpoint/2010/main" val="109318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37</a:t>
            </a:fld>
            <a:endParaRPr lang="en-GB"/>
          </a:p>
        </p:txBody>
      </p:sp>
    </p:spTree>
    <p:extLst>
      <p:ext uri="{BB962C8B-B14F-4D97-AF65-F5344CB8AC3E}">
        <p14:creationId xmlns:p14="http://schemas.microsoft.com/office/powerpoint/2010/main" val="423309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Figure</a:t>
            </a:r>
            <a:r>
              <a:rPr kumimoji="1" lang="zh-CN" altLang="en-US" dirty="0" smtClean="0"/>
              <a:t> </a:t>
            </a:r>
            <a:r>
              <a:rPr kumimoji="1" lang="en-US" altLang="zh-CN" dirty="0" smtClean="0"/>
              <a:t>1</a:t>
            </a:r>
            <a:r>
              <a:rPr kumimoji="1" lang="zh-CN" altLang="en-US" dirty="0" smtClean="0"/>
              <a:t> </a:t>
            </a:r>
            <a:r>
              <a:rPr kumimoji="1" lang="en-US" altLang="zh-CN" dirty="0" smtClean="0"/>
              <a:t>VOIs</a:t>
            </a:r>
            <a:r>
              <a:rPr kumimoji="1" lang="zh-CN" altLang="en-US" dirty="0" smtClean="0"/>
              <a:t> </a:t>
            </a:r>
            <a:r>
              <a:rPr kumimoji="1" lang="en-US" altLang="zh-CN" dirty="0" smtClean="0"/>
              <a:t>identified</a:t>
            </a:r>
            <a:r>
              <a:rPr kumimoji="1" lang="zh-CN" altLang="en-US" dirty="0" smtClean="0"/>
              <a:t> </a:t>
            </a:r>
            <a:r>
              <a:rPr kumimoji="1" lang="en-US" altLang="zh-CN" dirty="0" smtClean="0"/>
              <a:t>using</a:t>
            </a:r>
            <a:r>
              <a:rPr kumimoji="1" lang="zh-CN" altLang="en-US" dirty="0" smtClean="0"/>
              <a:t> </a:t>
            </a:r>
            <a:r>
              <a:rPr lang="en-US" altLang="zh-CN" dirty="0" smtClean="0"/>
              <a:t>spatial independent component analysis(ICA).</a:t>
            </a:r>
            <a:r>
              <a:rPr lang="zh-CN" altLang="en-US" dirty="0" smtClean="0"/>
              <a:t> </a:t>
            </a:r>
            <a:r>
              <a:rPr lang="en-US" altLang="zh-CN" dirty="0" smtClean="0"/>
              <a:t>The</a:t>
            </a:r>
            <a:r>
              <a:rPr lang="zh-CN" altLang="en-US" dirty="0" smtClean="0"/>
              <a:t> </a:t>
            </a:r>
            <a:r>
              <a:rPr lang="en-US" altLang="zh-CN" dirty="0" smtClean="0"/>
              <a:t>VOIs</a:t>
            </a:r>
            <a:r>
              <a:rPr lang="zh-CN" altLang="en-US" dirty="0" smtClean="0"/>
              <a:t> </a:t>
            </a:r>
            <a:r>
              <a:rPr lang="zh-CN" altLang="zh-CN" dirty="0" smtClean="0"/>
              <a:t>(</a:t>
            </a:r>
            <a:r>
              <a:rPr lang="en-US" altLang="zh-CN" dirty="0" smtClean="0"/>
              <a:t>green</a:t>
            </a:r>
            <a:r>
              <a:rPr lang="zh-CN" altLang="en-US" dirty="0" smtClean="0"/>
              <a:t> </a:t>
            </a:r>
            <a:r>
              <a:rPr lang="en-US" altLang="zh-CN" dirty="0" smtClean="0"/>
              <a:t>circles)</a:t>
            </a:r>
            <a:r>
              <a:rPr lang="zh-CN" altLang="en-US" dirty="0" smtClean="0"/>
              <a:t> </a:t>
            </a:r>
            <a:r>
              <a:rPr lang="en-US" altLang="zh-CN" dirty="0" smtClean="0"/>
              <a:t>were</a:t>
            </a:r>
            <a:r>
              <a:rPr lang="zh-CN" altLang="en-US" dirty="0" smtClean="0"/>
              <a:t> </a:t>
            </a:r>
            <a:r>
              <a:rPr lang="en-US" altLang="zh-CN" dirty="0" smtClean="0"/>
              <a:t>overlaid</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spatial</a:t>
            </a:r>
            <a:r>
              <a:rPr lang="zh-CN" altLang="en-US" dirty="0" smtClean="0"/>
              <a:t> </a:t>
            </a:r>
            <a:r>
              <a:rPr lang="en-US" altLang="zh-CN" dirty="0" smtClean="0"/>
              <a:t>distribution</a:t>
            </a:r>
            <a:r>
              <a:rPr lang="zh-CN" altLang="en-US" dirty="0" smtClean="0"/>
              <a:t> </a:t>
            </a:r>
            <a:r>
              <a:rPr lang="en-US" altLang="zh-CN" dirty="0" smtClean="0"/>
              <a:t>maps</a:t>
            </a:r>
            <a:r>
              <a:rPr lang="zh-CN" altLang="en-US" dirty="0" smtClean="0"/>
              <a:t> </a:t>
            </a:r>
            <a:r>
              <a:rPr lang="en-US" altLang="zh-CN" dirty="0" smtClean="0"/>
              <a:t>of</a:t>
            </a:r>
            <a:r>
              <a:rPr lang="zh-CN" altLang="en-US" dirty="0" smtClean="0"/>
              <a:t> </a:t>
            </a:r>
            <a:r>
              <a:rPr lang="en-US" altLang="zh-CN" dirty="0" smtClean="0"/>
              <a:t>three</a:t>
            </a:r>
            <a:r>
              <a:rPr lang="zh-CN" altLang="en-US" dirty="0" smtClean="0"/>
              <a:t> </a:t>
            </a:r>
            <a:r>
              <a:rPr lang="en-US" altLang="zh-CN" dirty="0" smtClean="0"/>
              <a:t>interested</a:t>
            </a:r>
            <a:r>
              <a:rPr lang="zh-CN" altLang="en-US" dirty="0" smtClean="0"/>
              <a:t> </a:t>
            </a:r>
            <a:r>
              <a:rPr lang="en-US" altLang="zh-CN" dirty="0" smtClean="0"/>
              <a:t>networks</a:t>
            </a:r>
            <a:r>
              <a:rPr lang="zh-CN" altLang="en-US" dirty="0" smtClean="0"/>
              <a:t> </a:t>
            </a:r>
            <a:r>
              <a:rPr lang="en-US" altLang="zh-CN" dirty="0" smtClean="0"/>
              <a:t>derived</a:t>
            </a:r>
            <a:r>
              <a:rPr lang="zh-CN" altLang="en-US" dirty="0" smtClean="0"/>
              <a:t> </a:t>
            </a:r>
            <a:r>
              <a:rPr lang="en-US" altLang="zh-CN" dirty="0" smtClean="0"/>
              <a:t>from</a:t>
            </a:r>
            <a:r>
              <a:rPr lang="zh-CN" altLang="en-US" dirty="0" smtClean="0"/>
              <a:t> </a:t>
            </a:r>
            <a:r>
              <a:rPr lang="en-US" altLang="zh-CN" dirty="0" smtClean="0"/>
              <a:t>group</a:t>
            </a:r>
            <a:r>
              <a:rPr lang="zh-CN" altLang="en-US" dirty="0" smtClean="0"/>
              <a:t> </a:t>
            </a:r>
            <a:r>
              <a:rPr lang="en-US" altLang="zh-CN" dirty="0" smtClean="0"/>
              <a:t>ICA</a:t>
            </a:r>
            <a:r>
              <a:rPr lang="zh-CN" altLang="en-US" dirty="0" smtClean="0"/>
              <a:t>,</a:t>
            </a:r>
            <a:r>
              <a:rPr lang="en-US" altLang="zh-CN" dirty="0" err="1" smtClean="0"/>
              <a:t>i.e.,the</a:t>
            </a:r>
            <a:r>
              <a:rPr lang="zh-CN" altLang="en-US" dirty="0" smtClean="0"/>
              <a:t> </a:t>
            </a:r>
            <a:r>
              <a:rPr lang="en-US" altLang="zh-CN" dirty="0" smtClean="0"/>
              <a:t>default</a:t>
            </a:r>
            <a:r>
              <a:rPr lang="zh-CN" altLang="en-US" dirty="0" smtClean="0"/>
              <a:t> </a:t>
            </a:r>
            <a:r>
              <a:rPr lang="en-US" altLang="zh-CN" dirty="0" smtClean="0"/>
              <a:t>mode</a:t>
            </a:r>
            <a:r>
              <a:rPr lang="zh-CN" altLang="en-US" dirty="0" smtClean="0"/>
              <a:t> </a:t>
            </a:r>
            <a:r>
              <a:rPr lang="en-US" altLang="zh-CN" dirty="0" smtClean="0"/>
              <a:t>network</a:t>
            </a:r>
            <a:r>
              <a:rPr lang="zh-CN" altLang="en-US" dirty="0" smtClean="0"/>
              <a:t> </a:t>
            </a:r>
            <a:r>
              <a:rPr lang="en-US" altLang="zh-CN" dirty="0" smtClean="0"/>
              <a:t>(DMN),</a:t>
            </a:r>
            <a:r>
              <a:rPr lang="zh-CN" altLang="en-US" dirty="0" smtClean="0"/>
              <a:t> </a:t>
            </a:r>
            <a:r>
              <a:rPr lang="en-US" altLang="zh-CN" dirty="0" smtClean="0"/>
              <a:t>the</a:t>
            </a:r>
            <a:r>
              <a:rPr lang="zh-CN" altLang="en-US" dirty="0" smtClean="0"/>
              <a:t> </a:t>
            </a:r>
            <a:r>
              <a:rPr lang="en-US" altLang="zh-CN" dirty="0" smtClean="0"/>
              <a:t>SN</a:t>
            </a:r>
            <a:r>
              <a:rPr lang="zh-CN" altLang="en-US" dirty="0" smtClean="0"/>
              <a:t> </a:t>
            </a:r>
            <a:r>
              <a:rPr lang="en-US" altLang="zh-CN" dirty="0" smtClean="0"/>
              <a:t>(salience</a:t>
            </a:r>
            <a:r>
              <a:rPr lang="zh-CN" altLang="en-US" dirty="0" smtClean="0"/>
              <a:t> </a:t>
            </a:r>
            <a:r>
              <a:rPr lang="en-US" altLang="zh-CN" dirty="0" smtClean="0"/>
              <a:t>network),</a:t>
            </a:r>
            <a:r>
              <a:rPr lang="zh-CN" altLang="en-US" dirty="0" smtClean="0"/>
              <a:t> </a:t>
            </a:r>
            <a:r>
              <a:rPr lang="en-US" altLang="zh-CN" dirty="0" smtClean="0"/>
              <a:t>and</a:t>
            </a:r>
            <a:r>
              <a:rPr lang="zh-CN" altLang="en-US" dirty="0" smtClean="0"/>
              <a:t> </a:t>
            </a:r>
            <a:r>
              <a:rPr lang="en-US" altLang="zh-CN" dirty="0" smtClean="0"/>
              <a:t>the</a:t>
            </a:r>
            <a:r>
              <a:rPr lang="zh-CN" altLang="en-US" dirty="0" smtClean="0"/>
              <a:t> </a:t>
            </a:r>
            <a:r>
              <a:rPr lang="en-US" altLang="zh-CN" dirty="0" smtClean="0"/>
              <a:t>DAN</a:t>
            </a:r>
            <a:r>
              <a:rPr lang="zh-CN" altLang="en-US" dirty="0" smtClean="0"/>
              <a:t> </a:t>
            </a:r>
            <a:r>
              <a:rPr lang="en-US" altLang="zh-CN" dirty="0" smtClean="0"/>
              <a:t>(dorsal</a:t>
            </a:r>
            <a:r>
              <a:rPr lang="zh-CN" altLang="en-US" dirty="0" smtClean="0"/>
              <a:t> </a:t>
            </a:r>
            <a:r>
              <a:rPr lang="en-US" altLang="zh-CN" dirty="0" smtClean="0"/>
              <a:t>attention</a:t>
            </a:r>
            <a:r>
              <a:rPr lang="zh-CN" altLang="en-US" dirty="0" smtClean="0"/>
              <a:t> </a:t>
            </a:r>
            <a:r>
              <a:rPr lang="en-US" altLang="zh-CN" dirty="0" smtClean="0"/>
              <a:t>network).</a:t>
            </a:r>
            <a:r>
              <a:rPr lang="zh-CN" altLang="en-US" dirty="0" smtClean="0"/>
              <a:t> </a:t>
            </a:r>
            <a:endParaRPr kumimoji="1" lang="zh-CN" altLang="en-US" dirty="0" smtClean="0"/>
          </a:p>
          <a:p>
            <a:endParaRPr kumimoji="1" lang="zh-CN"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zh-CN" altLang="en-US" dirty="0" smtClean="0"/>
          </a:p>
        </p:txBody>
      </p:sp>
      <p:sp>
        <p:nvSpPr>
          <p:cNvPr id="4" name="幻灯片编号占位符 3"/>
          <p:cNvSpPr>
            <a:spLocks noGrp="1"/>
          </p:cNvSpPr>
          <p:nvPr>
            <p:ph type="sldNum" sz="quarter" idx="10"/>
          </p:nvPr>
        </p:nvSpPr>
        <p:spPr/>
        <p:txBody>
          <a:bodyPr/>
          <a:lstStyle/>
          <a:p>
            <a:fld id="{2C46EF18-3924-8A43-A525-9CF468C27112}" type="slidenum">
              <a:rPr kumimoji="1" lang="zh-CN" altLang="en-US" smtClean="0"/>
              <a:pPr/>
              <a:t>41</a:t>
            </a:fld>
            <a:endParaRPr kumimoji="1" lang="zh-CN" altLang="en-US"/>
          </a:p>
        </p:txBody>
      </p:sp>
    </p:spTree>
    <p:extLst>
      <p:ext uri="{BB962C8B-B14F-4D97-AF65-F5344CB8AC3E}">
        <p14:creationId xmlns:p14="http://schemas.microsoft.com/office/powerpoint/2010/main" val="311421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Figure 2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Effective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connectivity within and between each network. </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 </a:t>
            </a:r>
            <a:r>
              <a:rPr lang="en-HK" altLang="zh-CN" sz="1200" kern="1200" dirty="0" smtClean="0">
                <a:solidFill>
                  <a:schemeClr val="tx1"/>
                </a:solidFill>
                <a:effectLst/>
                <a:latin typeface="+mn-lt"/>
                <a:ea typeface="+mn-ea"/>
                <a:cs typeface="+mn-cs"/>
              </a:rPr>
              <a:t>Effective connectivity matrix of the 1</a:t>
            </a:r>
            <a:r>
              <a:rPr lang="en-US" altLang="zh-CN" sz="1200" kern="1200" dirty="0" smtClean="0">
                <a:solidFill>
                  <a:schemeClr val="tx1"/>
                </a:solidFill>
                <a:effectLst/>
                <a:latin typeface="+mn-lt"/>
                <a:ea typeface="+mn-ea"/>
                <a:cs typeface="+mn-cs"/>
              </a:rPr>
              <a:t>5</a:t>
            </a:r>
            <a:r>
              <a:rPr lang="en-HK" altLang="zh-CN" sz="1200" kern="1200" dirty="0" smtClean="0">
                <a:solidFill>
                  <a:schemeClr val="tx1"/>
                </a:solidFill>
                <a:effectLst/>
                <a:latin typeface="+mn-lt"/>
                <a:ea typeface="+mn-ea"/>
                <a:cs typeface="+mn-cs"/>
              </a:rPr>
              <a:t> brain regions after Bayesian Model Reduction </a:t>
            </a:r>
            <a:r>
              <a:rPr lang="en-US" altLang="zh-CN" sz="1200" kern="1200" dirty="0" smtClean="0">
                <a:solidFill>
                  <a:schemeClr val="tx1"/>
                </a:solidFill>
                <a:effectLst/>
                <a:latin typeface="+mn-lt"/>
                <a:ea typeface="+mn-ea"/>
                <a:cs typeface="+mn-cs"/>
              </a:rPr>
              <a:t>(without covariates).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were retained after pruning any parameters which did not contribute to the free energy (i.e., posterior probabilities with</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contrast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without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parameter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are larger than 95%). 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color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presents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parameters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Hz)</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obtained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Bayesian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Model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Average. </a:t>
            </a:r>
            <a:r>
              <a:rPr lang="zh-CN" altLang="en-US" sz="1200" kern="1200" dirty="0" smtClean="0">
                <a:solidFill>
                  <a:schemeClr val="tx1"/>
                </a:solidFill>
                <a:effectLst/>
                <a:latin typeface="+mn-lt"/>
                <a:ea typeface="+mn-ea"/>
                <a:cs typeface="+mn-cs"/>
              </a:rPr>
              <a:t> </a:t>
            </a:r>
            <a:r>
              <a:rPr lang="en-HK" altLang="zh-CN" sz="1200" kern="1200" dirty="0" smtClean="0">
                <a:solidFill>
                  <a:schemeClr val="tx1"/>
                </a:solidFill>
                <a:effectLst/>
                <a:latin typeface="+mn-lt"/>
                <a:ea typeface="+mn-ea"/>
                <a:cs typeface="+mn-cs"/>
              </a:rPr>
              <a:t>The three networks were highlighted using black lines. Please note the asymmetric nature of these connectivity matrix</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sparse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nature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matrix.</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nodes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effective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within and between each network</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mapped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onto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cortical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surfaces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using</a:t>
            </a:r>
            <a:r>
              <a:rPr lang="zh-CN" alt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BrainNet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Viewer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software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(http://</a:t>
            </a:r>
            <a:r>
              <a:rPr lang="en-US" altLang="zh-CN" sz="1200" kern="1200" dirty="0" err="1" smtClean="0">
                <a:solidFill>
                  <a:schemeClr val="tx1"/>
                </a:solidFill>
                <a:effectLst/>
                <a:latin typeface="+mn-lt"/>
                <a:ea typeface="+mn-ea"/>
                <a:cs typeface="+mn-cs"/>
              </a:rPr>
              <a:t>www.nitrc.org</a:t>
            </a:r>
            <a:r>
              <a:rPr lang="en-US" altLang="zh-CN" sz="1200" kern="1200" dirty="0" smtClean="0">
                <a:solidFill>
                  <a:schemeClr val="tx1"/>
                </a:solidFill>
                <a:effectLst/>
                <a:latin typeface="+mn-lt"/>
                <a:ea typeface="+mn-ea"/>
                <a:cs typeface="+mn-cs"/>
              </a:rPr>
              <a:t>/projects/</a:t>
            </a:r>
            <a:r>
              <a:rPr lang="en-US" altLang="zh-CN" sz="1200" kern="1200" dirty="0" err="1" smtClean="0">
                <a:solidFill>
                  <a:schemeClr val="tx1"/>
                </a:solidFill>
                <a:effectLst/>
                <a:latin typeface="+mn-lt"/>
                <a:ea typeface="+mn-ea"/>
                <a:cs typeface="+mn-cs"/>
              </a:rPr>
              <a:t>bnv</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effective connectivity parameters are the same as those 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(A).For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visualization,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separated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inhibitory</a:t>
            </a:r>
            <a:r>
              <a:rPr lang="zh-CN" alt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connectivities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(cyan)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from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excitatory</a:t>
            </a:r>
            <a:r>
              <a:rPr lang="zh-CN" alt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connectivities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(yellow</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(C)</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nodes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functional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within and between each network</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mapped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onto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cortical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surfaces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using</a:t>
            </a:r>
            <a:r>
              <a:rPr lang="zh-CN" alt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BrainNet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Viewer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software.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Only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significant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shown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(FDR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p&lt;0.05). (D)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schematic showing summarized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effective connectivity between each network.</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effective connectivity parameters between networks are calculated from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Bayesian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viewpoint,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which</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not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only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consider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 strengths but also the uncertainty in these </a:t>
            </a:r>
            <a:r>
              <a:rPr lang="en-US" altLang="zh-CN" sz="1200" kern="1200" dirty="0" err="1" smtClean="0">
                <a:solidFill>
                  <a:schemeClr val="tx1"/>
                </a:solidFill>
                <a:effectLst/>
                <a:latin typeface="+mn-lt"/>
                <a:ea typeface="+mn-ea"/>
                <a:cs typeface="+mn-cs"/>
              </a:rPr>
              <a:t>estimates.For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visualization,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separated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negative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(cyan)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from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positive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connections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(yellow</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Abbreviations: please see also Table 1.</a:t>
            </a:r>
          </a:p>
          <a:p>
            <a:r>
              <a:rPr lang="en-HK" altLang="zh-CN" sz="1200" kern="1200" dirty="0" smtClean="0">
                <a:solidFill>
                  <a:schemeClr val="tx1"/>
                </a:solidFill>
                <a:effectLst/>
                <a:latin typeface="+mn-lt"/>
                <a:ea typeface="+mn-ea"/>
                <a:cs typeface="+mn-cs"/>
              </a:rPr>
              <a:t> </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2C46EF18-3924-8A43-A525-9CF468C27112}" type="slidenum">
              <a:rPr kumimoji="1" lang="zh-CN" altLang="en-US" smtClean="0"/>
              <a:t>42</a:t>
            </a:fld>
            <a:endParaRPr kumimoji="1" lang="zh-CN" altLang="en-US"/>
          </a:p>
        </p:txBody>
      </p:sp>
    </p:spTree>
    <p:extLst>
      <p:ext uri="{BB962C8B-B14F-4D97-AF65-F5344CB8AC3E}">
        <p14:creationId xmlns:p14="http://schemas.microsoft.com/office/powerpoint/2010/main" val="426851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Structural</a:t>
            </a:r>
            <a:r>
              <a:rPr lang="en-US" baseline="0" dirty="0" smtClean="0"/>
              <a:t> connectivity:  Which can be measured by using diffusion MRI and probabilistic </a:t>
            </a:r>
            <a:r>
              <a:rPr lang="en-US" baseline="0" dirty="0" err="1" smtClean="0"/>
              <a:t>tractography</a:t>
            </a:r>
            <a:r>
              <a:rPr lang="en-US" baseline="0" dirty="0" smtClean="0"/>
              <a:t> methods. However, it is not possible with the </a:t>
            </a:r>
            <a:r>
              <a:rPr lang="en-US" baseline="0" dirty="0" err="1" smtClean="0"/>
              <a:t>availbale</a:t>
            </a:r>
            <a:r>
              <a:rPr lang="en-US" baseline="0" dirty="0" smtClean="0"/>
              <a:t> methods to know the direction of the structural connectivity – they are like two way pathways.</a:t>
            </a:r>
          </a:p>
          <a:p>
            <a:r>
              <a:rPr lang="en-US" baseline="0" dirty="0" smtClean="0"/>
              <a:t>Functional connectivity: represent statistical dependence between the regional time series. The most common example being cross correlations or coherence. These are undirected by definition. </a:t>
            </a:r>
          </a:p>
          <a:p>
            <a:r>
              <a:rPr lang="en-US" baseline="0" dirty="0" smtClean="0"/>
              <a:t>IMPORTANT: It is possible that two regions are not structurally connected but they still have functional dependence. </a:t>
            </a:r>
          </a:p>
          <a:p>
            <a:r>
              <a:rPr lang="en-US" baseline="0" dirty="0" smtClean="0"/>
              <a:t>From now on I will focus on the functional and effective connectivity and the intimate relationships between them.</a:t>
            </a:r>
            <a:endParaRPr lang="en-US"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4</a:t>
            </a:fld>
            <a:endParaRPr lang="en-GB"/>
          </a:p>
        </p:txBody>
      </p:sp>
    </p:spTree>
    <p:extLst>
      <p:ext uri="{BB962C8B-B14F-4D97-AF65-F5344CB8AC3E}">
        <p14:creationId xmlns:p14="http://schemas.microsoft.com/office/powerpoint/2010/main" val="254859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5</a:t>
            </a:fld>
            <a:endParaRPr lang="en-GB"/>
          </a:p>
        </p:txBody>
      </p:sp>
    </p:spTree>
    <p:extLst>
      <p:ext uri="{BB962C8B-B14F-4D97-AF65-F5344CB8AC3E}">
        <p14:creationId xmlns:p14="http://schemas.microsoft.com/office/powerpoint/2010/main" val="205073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6</a:t>
            </a:fld>
            <a:endParaRPr lang="en-GB"/>
          </a:p>
        </p:txBody>
      </p:sp>
    </p:spTree>
    <p:extLst>
      <p:ext uri="{BB962C8B-B14F-4D97-AF65-F5344CB8AC3E}">
        <p14:creationId xmlns:p14="http://schemas.microsoft.com/office/powerpoint/2010/main" val="50891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7</a:t>
            </a:fld>
            <a:endParaRPr lang="en-GB"/>
          </a:p>
        </p:txBody>
      </p:sp>
    </p:spTree>
    <p:extLst>
      <p:ext uri="{BB962C8B-B14F-4D97-AF65-F5344CB8AC3E}">
        <p14:creationId xmlns:p14="http://schemas.microsoft.com/office/powerpoint/2010/main" val="106362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8</a:t>
            </a:fld>
            <a:endParaRPr lang="en-GB"/>
          </a:p>
        </p:txBody>
      </p:sp>
    </p:spTree>
    <p:extLst>
      <p:ext uri="{BB962C8B-B14F-4D97-AF65-F5344CB8AC3E}">
        <p14:creationId xmlns:p14="http://schemas.microsoft.com/office/powerpoint/2010/main" val="150670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9</a:t>
            </a:fld>
            <a:endParaRPr lang="en-GB"/>
          </a:p>
        </p:txBody>
      </p:sp>
    </p:spTree>
    <p:extLst>
      <p:ext uri="{BB962C8B-B14F-4D97-AF65-F5344CB8AC3E}">
        <p14:creationId xmlns:p14="http://schemas.microsoft.com/office/powerpoint/2010/main" val="325398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pPr/>
              <a:t>10</a:t>
            </a:fld>
            <a:endParaRPr lang="en-GB"/>
          </a:p>
        </p:txBody>
      </p:sp>
    </p:spTree>
    <p:extLst>
      <p:ext uri="{BB962C8B-B14F-4D97-AF65-F5344CB8AC3E}">
        <p14:creationId xmlns:p14="http://schemas.microsoft.com/office/powerpoint/2010/main" val="2192004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6" name="Text Placeholder 95"/>
          <p:cNvSpPr>
            <a:spLocks noGrp="1"/>
          </p:cNvSpPr>
          <p:nvPr>
            <p:ph type="body" idx="10"/>
          </p:nvPr>
        </p:nvSpPr>
        <p:spPr>
          <a:xfrm>
            <a:off x="176530" y="88900"/>
            <a:ext cx="8839200" cy="1685290"/>
          </a:xfrm>
          <a:prstGeom prst="rect">
            <a:avLst/>
          </a:prstGeom>
          <a:noFill/>
          <a:ln w="0" cmpd="sng">
            <a:noFill/>
            <a:prstDash val="solid"/>
          </a:ln>
        </p:spPr>
        <p:txBody>
          <a:bodyPr vert="horz" lIns="0" tIns="6350" rIns="0" bIns="0" anchor="t">
            <a:normAutofit fontScale="95000"/>
          </a:bodyPr>
          <a:lstStyle/>
          <a:p>
            <a:pPr marL="868680" marR="0" indent="0" algn="l">
              <a:lnSpc>
                <a:spcPts val="2700"/>
              </a:lnSpc>
              <a:spcAft>
                <a:spcPts val="0"/>
              </a:spcAft>
            </a:pPr>
            <a:r>
              <a:rPr lang="en-US" sz="2400" b="1" spc="-5">
                <a:solidFill>
                  <a:srgbClr val="000000"/>
                </a:solidFill>
                <a:latin typeface="Arial" panose="22635452340000000000" pitchFamily="2"/>
              </a:rPr>
              <a:t>POTENTIAL COMPENSATION IN PREMANIFEST HD: </a:t>
            </a:r>
          </a:p>
          <a:p>
            <a:pPr marL="3840480" marR="0" indent="0" algn="l">
              <a:lnSpc>
                <a:spcPts val="2700"/>
              </a:lnSpc>
              <a:spcBef>
                <a:spcPts val="110"/>
              </a:spcBef>
              <a:spcAft>
                <a:spcPts val="0"/>
              </a:spcAft>
            </a:pPr>
            <a:r>
              <a:rPr lang="en-US" sz="2400" b="1" spc="-15">
                <a:solidFill>
                  <a:srgbClr val="000000"/>
                </a:solidFill>
                <a:latin typeface="Arial" panose="22635452340000000000" pitchFamily="2"/>
              </a:rPr>
              <a:t>TASK fMRI </a:t>
            </a:r>
          </a:p>
          <a:p>
            <a:pPr marL="182880" marR="0" indent="0" algn="l">
              <a:lnSpc>
                <a:spcPts val="2100"/>
              </a:lnSpc>
              <a:spcBef>
                <a:spcPts val="1820"/>
              </a:spcBef>
              <a:spcAft>
                <a:spcPts val="0"/>
              </a:spcAft>
            </a:pPr>
            <a:r>
              <a:rPr lang="en-US" sz="1800" spc="35">
                <a:solidFill>
                  <a:srgbClr val="FE0000"/>
                </a:solidFill>
                <a:latin typeface="Arial" panose="22635452340000000000" pitchFamily="2"/>
              </a:rPr>
              <a:t>Increased</a:t>
            </a:r>
            <a:r>
              <a:rPr lang="en-US" sz="1800" spc="35">
                <a:solidFill>
                  <a:srgbClr val="000000"/>
                </a:solidFill>
                <a:latin typeface="Arial" panose="22635452340000000000" pitchFamily="2"/>
              </a:rPr>
              <a:t> activity in the</a:t>
            </a:r>
            <a:r>
              <a:rPr lang="en-US" sz="1800" spc="35">
                <a:solidFill>
                  <a:srgbClr val="FE0000"/>
                </a:solidFill>
                <a:latin typeface="Arial" panose="22635452340000000000" pitchFamily="2"/>
              </a:rPr>
              <a:t> right parietal cortex</a:t>
            </a:r>
            <a:r>
              <a:rPr lang="en-US" sz="1800" spc="35">
                <a:solidFill>
                  <a:srgbClr val="000000"/>
                </a:solidFill>
                <a:latin typeface="Arial" panose="22635452340000000000" pitchFamily="2"/>
              </a:rPr>
              <a:t> as VWM performance increases in </a:t>
            </a:r>
          </a:p>
          <a:p>
            <a:pPr marL="182880" marR="0" indent="0" algn="l">
              <a:lnSpc>
                <a:spcPts val="2100"/>
              </a:lnSpc>
              <a:spcBef>
                <a:spcPts val="0"/>
              </a:spcBef>
              <a:spcAft>
                <a:spcPts val="1425"/>
              </a:spcAft>
            </a:pPr>
            <a:r>
              <a:rPr lang="en-US" sz="1800" spc="30">
                <a:solidFill>
                  <a:srgbClr val="000000"/>
                </a:solidFill>
                <a:latin typeface="Arial" panose="22635452340000000000" pitchFamily="2"/>
              </a:rPr>
              <a:t>those with high disease load </a:t>
            </a:r>
          </a:p>
        </p:txBody>
      </p:sp>
      <p:sp>
        <p:nvSpPr>
          <p:cNvPr id="99" name="Text Placeholder 98"/>
          <p:cNvSpPr>
            <a:spLocks noGrp="1"/>
          </p:cNvSpPr>
          <p:nvPr>
            <p:ph type="body" idx="10"/>
          </p:nvPr>
        </p:nvSpPr>
        <p:spPr>
          <a:xfrm>
            <a:off x="271145" y="5623560"/>
            <a:ext cx="2030095" cy="999490"/>
          </a:xfrm>
          <a:prstGeom prst="rect">
            <a:avLst/>
          </a:prstGeom>
          <a:noFill/>
          <a:ln w="0" cmpd="sng">
            <a:noFill/>
            <a:prstDash val="solid"/>
          </a:ln>
        </p:spPr>
        <p:txBody>
          <a:bodyPr vert="horz" lIns="0" tIns="0" rIns="0" bIns="0" anchor="t">
            <a:normAutofit fontScale="95000"/>
          </a:bodyPr>
          <a:lstStyle/>
          <a:p>
            <a:pPr marL="0" marR="0" indent="0" algn="just">
              <a:lnSpc>
                <a:spcPts val="1700"/>
              </a:lnSpc>
              <a:spcAft>
                <a:spcPts val="0"/>
              </a:spcAft>
            </a:pPr>
            <a:r>
              <a:rPr lang="en-US" sz="1800" spc="5">
                <a:solidFill>
                  <a:srgbClr val="000000"/>
                </a:solidFill>
                <a:latin typeface="Arial" panose="22635452340000000000" pitchFamily="2"/>
              </a:rPr>
              <a:t>This</a:t>
            </a:r>
            <a:r>
              <a:rPr lang="en-US" sz="1800" spc="5">
                <a:solidFill>
                  <a:srgbClr val="953635"/>
                </a:solidFill>
                <a:latin typeface="Arial" panose="22635452340000000000" pitchFamily="2"/>
              </a:rPr>
              <a:t> ‘compensatory’ </a:t>
            </a:r>
          </a:p>
          <a:p>
            <a:pPr marL="0" marR="0" indent="0" algn="just">
              <a:lnSpc>
                <a:spcPts val="2100"/>
              </a:lnSpc>
              <a:spcBef>
                <a:spcPts val="0"/>
              </a:spcBef>
              <a:spcAft>
                <a:spcPts val="0"/>
              </a:spcAft>
            </a:pPr>
            <a:r>
              <a:rPr lang="en-US" sz="1800" spc="0">
                <a:solidFill>
                  <a:srgbClr val="000000"/>
                </a:solidFill>
                <a:latin typeface="Arial" panose="22635452340000000000" pitchFamily="2"/>
              </a:rPr>
              <a:t>behaviour is echoed </a:t>
            </a:r>
          </a:p>
          <a:p>
            <a:pPr marL="0" marR="0" indent="0" algn="just">
              <a:lnSpc>
                <a:spcPts val="2100"/>
              </a:lnSpc>
              <a:spcBef>
                <a:spcPts val="0"/>
              </a:spcBef>
              <a:spcAft>
                <a:spcPts val="0"/>
              </a:spcAft>
            </a:pPr>
            <a:r>
              <a:rPr lang="en-US" sz="1800" spc="25">
                <a:solidFill>
                  <a:srgbClr val="000000"/>
                </a:solidFill>
                <a:latin typeface="Arial" panose="22635452340000000000" pitchFamily="2"/>
              </a:rPr>
              <a:t>in the resting state </a:t>
            </a:r>
          </a:p>
          <a:p>
            <a:pPr marL="0" marR="0" indent="0" algn="just">
              <a:lnSpc>
                <a:spcPts val="1600"/>
              </a:lnSpc>
              <a:spcBef>
                <a:spcPts val="50"/>
              </a:spcBef>
              <a:spcAft>
                <a:spcPts val="0"/>
              </a:spcAft>
            </a:pPr>
            <a:r>
              <a:rPr lang="en-US" sz="1800" spc="30">
                <a:solidFill>
                  <a:srgbClr val="000000"/>
                </a:solidFill>
                <a:latin typeface="Arial" panose="22635452340000000000" pitchFamily="2"/>
              </a:rPr>
              <a:t>data </a:t>
            </a:r>
          </a:p>
        </p:txBody>
      </p:sp>
      <p:sp>
        <p:nvSpPr>
          <p:cNvPr id="100" name="Text Placeholder 99"/>
          <p:cNvSpPr>
            <a:spLocks noGrp="1"/>
          </p:cNvSpPr>
          <p:nvPr>
            <p:ph type="body" idx="10"/>
          </p:nvPr>
        </p:nvSpPr>
        <p:spPr>
          <a:xfrm>
            <a:off x="6339840" y="6635750"/>
            <a:ext cx="2670175" cy="15240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250" i="1" spc="-20">
                <a:solidFill>
                  <a:srgbClr val="000000"/>
                </a:solidFill>
                <a:latin typeface="Arial" panose="22635452340000000000" pitchFamily="2"/>
              </a:rPr>
              <a:t>Kloeppel, Gregory et al. In preparation </a:t>
            </a:r>
          </a:p>
        </p:txBody>
      </p:sp>
    </p:spTree>
    <p:extLst>
      <p:ext uri="{BB962C8B-B14F-4D97-AF65-F5344CB8AC3E}">
        <p14:creationId xmlns:p14="http://schemas.microsoft.com/office/powerpoint/2010/main" val="23340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smtClean="0"/>
            </a:lvl1pPr>
          </a:lstStyle>
          <a:p>
            <a:pPr>
              <a:defRPr/>
            </a:pPr>
            <a:endParaRPr lang="en-US" altLang="en-US">
              <a:solidFill>
                <a:srgbClr val="000000"/>
              </a:solidFill>
            </a:endParaRPr>
          </a:p>
        </p:txBody>
      </p:sp>
    </p:spTree>
    <p:extLst>
      <p:ext uri="{BB962C8B-B14F-4D97-AF65-F5344CB8AC3E}">
        <p14:creationId xmlns:p14="http://schemas.microsoft.com/office/powerpoint/2010/main" val="35848135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D978456-A4CC-42DB-8B4A-051F4308C9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59169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30328B7-91BA-41C7-A960-9A43F2876D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50895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E4B460B-C80F-4351-BC96-E91009C16E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84867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FB98C7DE-D988-4F4A-BF7A-ECCC4C99B8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7120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2F5B34B-E6AE-4352-ACB7-73EAE741E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67824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BB72AA3-C432-4E92-8921-9AF508B762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953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49797E-3E38-4957-A9F8-F6AE32C8DFB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636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9F2F3AB-4AFC-4421-8D59-B63BDFBA3A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0089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286A171-4528-4AB4-8739-D3F5A6A2CD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8869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7DC1A51-B23A-4C79-8294-C70CCA554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918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5D50F88-4CB3-4C17-8DA9-D0B80ECD5865}" type="slidenum">
              <a:rPr lang="en-US" altLang="en-US">
                <a:solidFill>
                  <a:srgbClr val="000000"/>
                </a:solidFill>
              </a:rPr>
              <a:pPr>
                <a:defRPr/>
              </a:pPr>
              <a:t>‹#›</a:t>
            </a:fld>
            <a:endParaRPr lang="en-US" altLang="en-US">
              <a:solidFill>
                <a:srgbClr val="000000"/>
              </a:solidFill>
            </a:endParaRPr>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26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anose="020B0604020202020204" pitchFamily="34" charset="0"/>
        </a:defRPr>
      </a:lvl2pPr>
      <a:lvl3pPr algn="l" rtl="0" eaLnBrk="0" fontAlgn="base" hangingPunct="0">
        <a:spcBef>
          <a:spcPct val="0"/>
        </a:spcBef>
        <a:spcAft>
          <a:spcPct val="0"/>
        </a:spcAft>
        <a:defRPr sz="3000" b="1">
          <a:solidFill>
            <a:schemeClr val="tx2"/>
          </a:solidFill>
          <a:latin typeface="Arial" panose="020B0604020202020204" pitchFamily="34" charset="0"/>
        </a:defRPr>
      </a:lvl3pPr>
      <a:lvl4pPr algn="l" rtl="0" eaLnBrk="0" fontAlgn="base" hangingPunct="0">
        <a:spcBef>
          <a:spcPct val="0"/>
        </a:spcBef>
        <a:spcAft>
          <a:spcPct val="0"/>
        </a:spcAft>
        <a:defRPr sz="3000" b="1">
          <a:solidFill>
            <a:schemeClr val="tx2"/>
          </a:solidFill>
          <a:latin typeface="Arial" panose="020B0604020202020204" pitchFamily="34" charset="0"/>
        </a:defRPr>
      </a:lvl4pPr>
      <a:lvl5pPr algn="l" rtl="0" eaLnBrk="0" fontAlgn="base" hangingPunct="0">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24.bin"/><Relationship Id="rId3" Type="http://schemas.openxmlformats.org/officeDocument/2006/relationships/notesSlide" Target="../notesSlides/notesSlide9.xml"/><Relationship Id="rId7" Type="http://schemas.openxmlformats.org/officeDocument/2006/relationships/image" Target="../media/image20.emf"/><Relationship Id="rId12"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5.vml"/><Relationship Id="rId6" Type="http://schemas.openxmlformats.org/officeDocument/2006/relationships/image" Target="../media/image16.png"/><Relationship Id="rId11" Type="http://schemas.openxmlformats.org/officeDocument/2006/relationships/oleObject" Target="../embeddings/oleObject23.bin"/><Relationship Id="rId5" Type="http://schemas.openxmlformats.org/officeDocument/2006/relationships/image" Target="../media/image11.png"/><Relationship Id="rId15" Type="http://schemas.openxmlformats.org/officeDocument/2006/relationships/oleObject" Target="../embeddings/oleObject25.bin"/><Relationship Id="rId10" Type="http://schemas.openxmlformats.org/officeDocument/2006/relationships/image" Target="../media/image23.wmf"/><Relationship Id="rId4" Type="http://schemas.openxmlformats.org/officeDocument/2006/relationships/oleObject" Target="../embeddings/oleObject21.bin"/><Relationship Id="rId9" Type="http://schemas.openxmlformats.org/officeDocument/2006/relationships/oleObject" Target="../embeddings/oleObject22.bin"/><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0.wmf"/><Relationship Id="rId18" Type="http://schemas.openxmlformats.org/officeDocument/2006/relationships/image" Target="../media/image39.png"/><Relationship Id="rId26" Type="http://schemas.openxmlformats.org/officeDocument/2006/relationships/image" Target="../media/image36.wmf"/><Relationship Id="rId3" Type="http://schemas.openxmlformats.org/officeDocument/2006/relationships/oleObject" Target="../embeddings/oleObject26.bin"/><Relationship Id="rId21" Type="http://schemas.openxmlformats.org/officeDocument/2006/relationships/oleObject" Target="../embeddings/oleObject34.bin"/><Relationship Id="rId7" Type="http://schemas.openxmlformats.org/officeDocument/2006/relationships/oleObject" Target="../embeddings/oleObject28.bin"/><Relationship Id="rId12" Type="http://schemas.openxmlformats.org/officeDocument/2006/relationships/oleObject" Target="../embeddings/oleObject30.bin"/><Relationship Id="rId17" Type="http://schemas.openxmlformats.org/officeDocument/2006/relationships/image" Target="../media/image32.wmf"/><Relationship Id="rId25"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image" Target="../media/image33.wmf"/><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image" Target="../media/image29.wmf"/><Relationship Id="rId24" Type="http://schemas.openxmlformats.org/officeDocument/2006/relationships/image" Target="../media/image35.wmf"/><Relationship Id="rId5" Type="http://schemas.openxmlformats.org/officeDocument/2006/relationships/oleObject" Target="../embeddings/oleObject27.bin"/><Relationship Id="rId15" Type="http://schemas.openxmlformats.org/officeDocument/2006/relationships/image" Target="../media/image31.wmf"/><Relationship Id="rId23" Type="http://schemas.openxmlformats.org/officeDocument/2006/relationships/oleObject" Target="../embeddings/oleObject35.bin"/><Relationship Id="rId28" Type="http://schemas.openxmlformats.org/officeDocument/2006/relationships/image" Target="../media/image37.wmf"/><Relationship Id="rId10" Type="http://schemas.openxmlformats.org/officeDocument/2006/relationships/oleObject" Target="../embeddings/oleObject29.bin"/><Relationship Id="rId19" Type="http://schemas.openxmlformats.org/officeDocument/2006/relationships/oleObject" Target="../embeddings/oleObject33.bin"/><Relationship Id="rId4" Type="http://schemas.openxmlformats.org/officeDocument/2006/relationships/image" Target="../media/image26.wmf"/><Relationship Id="rId9" Type="http://schemas.openxmlformats.org/officeDocument/2006/relationships/image" Target="../media/image38.png"/><Relationship Id="rId14" Type="http://schemas.openxmlformats.org/officeDocument/2006/relationships/oleObject" Target="../embeddings/oleObject31.bin"/><Relationship Id="rId22" Type="http://schemas.openxmlformats.org/officeDocument/2006/relationships/image" Target="../media/image34.wmf"/><Relationship Id="rId27"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4.wmf"/><Relationship Id="rId18" Type="http://schemas.openxmlformats.org/officeDocument/2006/relationships/oleObject" Target="../embeddings/oleObject44.bin"/><Relationship Id="rId3" Type="http://schemas.openxmlformats.org/officeDocument/2006/relationships/image" Target="../media/image49.emf"/><Relationship Id="rId21" Type="http://schemas.openxmlformats.org/officeDocument/2006/relationships/image" Target="../media/image46.wmf"/><Relationship Id="rId7" Type="http://schemas.openxmlformats.org/officeDocument/2006/relationships/image" Target="../media/image41.wmf"/><Relationship Id="rId12" Type="http://schemas.openxmlformats.org/officeDocument/2006/relationships/oleObject" Target="../embeddings/oleObject42.bin"/><Relationship Id="rId17" Type="http://schemas.openxmlformats.org/officeDocument/2006/relationships/image" Target="../media/image52.emf"/><Relationship Id="rId25"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1.png"/><Relationship Id="rId20" Type="http://schemas.openxmlformats.org/officeDocument/2006/relationships/oleObject" Target="../embeddings/oleObject45.bin"/><Relationship Id="rId1" Type="http://schemas.openxmlformats.org/officeDocument/2006/relationships/vmlDrawing" Target="../drawings/vmlDrawing7.vml"/><Relationship Id="rId6" Type="http://schemas.openxmlformats.org/officeDocument/2006/relationships/oleObject" Target="../embeddings/oleObject39.bin"/><Relationship Id="rId11" Type="http://schemas.openxmlformats.org/officeDocument/2006/relationships/image" Target="../media/image43.wmf"/><Relationship Id="rId24" Type="http://schemas.openxmlformats.org/officeDocument/2006/relationships/oleObject" Target="../embeddings/oleObject47.bin"/><Relationship Id="rId5" Type="http://schemas.openxmlformats.org/officeDocument/2006/relationships/image" Target="../media/image40.wmf"/><Relationship Id="rId15" Type="http://schemas.openxmlformats.org/officeDocument/2006/relationships/image" Target="../media/image50.emf"/><Relationship Id="rId23" Type="http://schemas.openxmlformats.org/officeDocument/2006/relationships/image" Target="../media/image47.wmf"/><Relationship Id="rId10" Type="http://schemas.openxmlformats.org/officeDocument/2006/relationships/oleObject" Target="../embeddings/oleObject41.bin"/><Relationship Id="rId19" Type="http://schemas.openxmlformats.org/officeDocument/2006/relationships/image" Target="../media/image45.wmf"/><Relationship Id="rId4" Type="http://schemas.openxmlformats.org/officeDocument/2006/relationships/oleObject" Target="../embeddings/oleObject38.bin"/><Relationship Id="rId9" Type="http://schemas.openxmlformats.org/officeDocument/2006/relationships/image" Target="../media/image42.wmf"/><Relationship Id="rId14" Type="http://schemas.openxmlformats.org/officeDocument/2006/relationships/oleObject" Target="../embeddings/oleObject43.bin"/><Relationship Id="rId22"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51.bin"/><Relationship Id="rId3" Type="http://schemas.openxmlformats.org/officeDocument/2006/relationships/notesSlide" Target="../notesSlides/notesSlide10.xml"/><Relationship Id="rId7" Type="http://schemas.openxmlformats.org/officeDocument/2006/relationships/image" Target="../media/image20.emf"/><Relationship Id="rId12"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8.vml"/><Relationship Id="rId6" Type="http://schemas.openxmlformats.org/officeDocument/2006/relationships/image" Target="../media/image16.png"/><Relationship Id="rId11" Type="http://schemas.openxmlformats.org/officeDocument/2006/relationships/oleObject" Target="../embeddings/oleObject50.bin"/><Relationship Id="rId5" Type="http://schemas.openxmlformats.org/officeDocument/2006/relationships/image" Target="../media/image11.png"/><Relationship Id="rId15" Type="http://schemas.openxmlformats.org/officeDocument/2006/relationships/oleObject" Target="../embeddings/oleObject52.bin"/><Relationship Id="rId10" Type="http://schemas.openxmlformats.org/officeDocument/2006/relationships/image" Target="../media/image23.wmf"/><Relationship Id="rId4" Type="http://schemas.openxmlformats.org/officeDocument/2006/relationships/oleObject" Target="../embeddings/oleObject48.bin"/><Relationship Id="rId9" Type="http://schemas.openxmlformats.org/officeDocument/2006/relationships/oleObject" Target="../embeddings/oleObject49.bin"/><Relationship Id="rId1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25.wmf"/><Relationship Id="rId3" Type="http://schemas.openxmlformats.org/officeDocument/2006/relationships/notesSlide" Target="../notesSlides/notesSlide11.xml"/><Relationship Id="rId7" Type="http://schemas.openxmlformats.org/officeDocument/2006/relationships/image" Target="../media/image59.png"/><Relationship Id="rId12" Type="http://schemas.openxmlformats.org/officeDocument/2006/relationships/oleObject" Target="../embeddings/oleObject55.bin"/><Relationship Id="rId17"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9.vml"/><Relationship Id="rId6" Type="http://schemas.openxmlformats.org/officeDocument/2006/relationships/image" Target="../media/image58.png"/><Relationship Id="rId11" Type="http://schemas.openxmlformats.org/officeDocument/2006/relationships/image" Target="../media/image54.wmf"/><Relationship Id="rId5" Type="http://schemas.openxmlformats.org/officeDocument/2006/relationships/image" Target="../media/image17.png"/><Relationship Id="rId15" Type="http://schemas.openxmlformats.org/officeDocument/2006/relationships/image" Target="../media/image55.wmf"/><Relationship Id="rId10" Type="http://schemas.openxmlformats.org/officeDocument/2006/relationships/oleObject" Target="../embeddings/oleObject54.bin"/><Relationship Id="rId4" Type="http://schemas.openxmlformats.org/officeDocument/2006/relationships/image" Target="../media/image57.png"/><Relationship Id="rId9" Type="http://schemas.openxmlformats.org/officeDocument/2006/relationships/image" Target="../media/image53.wmf"/><Relationship Id="rId14"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docid=Gyv-UBuMK2jUnM&amp;tbnid=UOEzDqSXCTnPQM:&amp;ved=0CAUQjRw&amp;url=http://article.sapub.org/10.5923.j.ijis.20120204.04.html&amp;ei=EA4DVIGeEoqUapGdgPgI&amp;bvm=bv.74115972,d.d2k&amp;psig=AFQjCNH9FU66c7LcGmunE3oRTBjfKO7dzQ&amp;ust=1409572670514390" TargetMode="External"/><Relationship Id="rId13" Type="http://schemas.openxmlformats.org/officeDocument/2006/relationships/image" Target="../media/image61.wmf"/><Relationship Id="rId18" Type="http://schemas.openxmlformats.org/officeDocument/2006/relationships/oleObject" Target="../embeddings/oleObject62.bin"/><Relationship Id="rId3" Type="http://schemas.openxmlformats.org/officeDocument/2006/relationships/notesSlide" Target="../notesSlides/notesSlide12.xml"/><Relationship Id="rId21" Type="http://schemas.openxmlformats.org/officeDocument/2006/relationships/image" Target="../media/image63.wmf"/><Relationship Id="rId7" Type="http://schemas.openxmlformats.org/officeDocument/2006/relationships/image" Target="../media/image58.png"/><Relationship Id="rId12" Type="http://schemas.openxmlformats.org/officeDocument/2006/relationships/oleObject" Target="../embeddings/oleObject59.bin"/><Relationship Id="rId17"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10.vml"/><Relationship Id="rId6" Type="http://schemas.openxmlformats.org/officeDocument/2006/relationships/image" Target="../media/image17.png"/><Relationship Id="rId11" Type="http://schemas.openxmlformats.org/officeDocument/2006/relationships/image" Target="../media/image60.wmf"/><Relationship Id="rId5" Type="http://schemas.openxmlformats.org/officeDocument/2006/relationships/image" Target="../media/image57.png"/><Relationship Id="rId15" Type="http://schemas.openxmlformats.org/officeDocument/2006/relationships/image" Target="../media/image25.wmf"/><Relationship Id="rId23" Type="http://schemas.openxmlformats.org/officeDocument/2006/relationships/image" Target="../media/image64.wmf"/><Relationship Id="rId10" Type="http://schemas.openxmlformats.org/officeDocument/2006/relationships/oleObject" Target="../embeddings/oleObject58.bin"/><Relationship Id="rId19" Type="http://schemas.openxmlformats.org/officeDocument/2006/relationships/image" Target="../media/image62.wmf"/><Relationship Id="rId4" Type="http://schemas.openxmlformats.org/officeDocument/2006/relationships/image" Target="../media/image65.png"/><Relationship Id="rId9" Type="http://schemas.openxmlformats.org/officeDocument/2006/relationships/image" Target="../media/image66.jpeg"/><Relationship Id="rId14" Type="http://schemas.openxmlformats.org/officeDocument/2006/relationships/oleObject" Target="../embeddings/oleObject60.bin"/><Relationship Id="rId22" Type="http://schemas.openxmlformats.org/officeDocument/2006/relationships/oleObject" Target="../embeddings/oleObject64.bin"/></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wmf"/><Relationship Id="rId3" Type="http://schemas.openxmlformats.org/officeDocument/2006/relationships/hyperlink" Target="http://www.google.co.uk/url?sa=i&amp;rct=j&amp;q=&amp;esrc=s&amp;source=images&amp;cd=&amp;cad=rja&amp;uact=8&amp;docid=Gyv-UBuMK2jUnM&amp;tbnid=UOEzDqSXCTnPQM:&amp;ved=0CAUQjRw&amp;url=http://article.sapub.org/10.5923.j.ijis.20120204.04.html&amp;ei=EA4DVIGeEoqUapGdgPgI&amp;bvm=bv.74115972,d.d2k&amp;psig=AFQjCNH9FU66c7LcGmunE3oRTBjfKO7dzQ&amp;ust=1409572670514390" TargetMode="External"/><Relationship Id="rId7" Type="http://schemas.openxmlformats.org/officeDocument/2006/relationships/image" Target="../media/image16.png"/><Relationship Id="rId12" Type="http://schemas.openxmlformats.org/officeDocument/2006/relationships/oleObject" Target="../embeddings/oleObject67.bin"/><Relationship Id="rId17"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oleObject" Target="../embeddings/oleObject69.bin"/><Relationship Id="rId1" Type="http://schemas.openxmlformats.org/officeDocument/2006/relationships/vmlDrawing" Target="../drawings/vmlDrawing11.vml"/><Relationship Id="rId6" Type="http://schemas.openxmlformats.org/officeDocument/2006/relationships/image" Target="../media/image11.png"/><Relationship Id="rId11" Type="http://schemas.openxmlformats.org/officeDocument/2006/relationships/image" Target="../media/image67.wmf"/><Relationship Id="rId5" Type="http://schemas.openxmlformats.org/officeDocument/2006/relationships/oleObject" Target="../embeddings/oleObject65.bin"/><Relationship Id="rId15" Type="http://schemas.openxmlformats.org/officeDocument/2006/relationships/image" Target="../media/image68.wmf"/><Relationship Id="rId10" Type="http://schemas.openxmlformats.org/officeDocument/2006/relationships/oleObject" Target="../embeddings/oleObject66.bin"/><Relationship Id="rId4" Type="http://schemas.openxmlformats.org/officeDocument/2006/relationships/image" Target="../media/image66.jpeg"/><Relationship Id="rId9" Type="http://schemas.openxmlformats.org/officeDocument/2006/relationships/image" Target="../media/image65.png"/><Relationship Id="rId14" Type="http://schemas.openxmlformats.org/officeDocument/2006/relationships/oleObject" Target="../embeddings/oleObject68.bin"/></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3.bin"/><Relationship Id="rId18" Type="http://schemas.openxmlformats.org/officeDocument/2006/relationships/image" Target="../media/image72.wmf"/><Relationship Id="rId3" Type="http://schemas.openxmlformats.org/officeDocument/2006/relationships/hyperlink" Target="http://www.google.co.uk/url?sa=i&amp;rct=j&amp;q=&amp;esrc=s&amp;source=images&amp;cd=&amp;cad=rja&amp;uact=8&amp;docid=Gyv-UBuMK2jUnM&amp;tbnid=UOEzDqSXCTnPQM:&amp;ved=0CAUQjRw&amp;url=http://article.sapub.org/10.5923.j.ijis.20120204.04.html&amp;ei=EA4DVIGeEoqUapGdgPgI&amp;bvm=bv.74115972,d.d2k&amp;psig=AFQjCNH9FU66c7LcGmunE3oRTBjfKO7dzQ&amp;ust=1409572670514390" TargetMode="External"/><Relationship Id="rId21" Type="http://schemas.openxmlformats.org/officeDocument/2006/relationships/image" Target="../media/image16.png"/><Relationship Id="rId7" Type="http://schemas.openxmlformats.org/officeDocument/2006/relationships/oleObject" Target="../embeddings/oleObject71.bin"/><Relationship Id="rId12" Type="http://schemas.openxmlformats.org/officeDocument/2006/relationships/image" Target="../media/image71.wmf"/><Relationship Id="rId17" Type="http://schemas.openxmlformats.org/officeDocument/2006/relationships/oleObject" Target="../embeddings/oleObject75.bin"/><Relationship Id="rId2" Type="http://schemas.openxmlformats.org/officeDocument/2006/relationships/slideLayout" Target="../slideLayouts/slideLayout7.xml"/><Relationship Id="rId16" Type="http://schemas.openxmlformats.org/officeDocument/2006/relationships/image" Target="../media/image61.wmf"/><Relationship Id="rId20" Type="http://schemas.openxmlformats.org/officeDocument/2006/relationships/image" Target="../media/image68.wmf"/><Relationship Id="rId1" Type="http://schemas.openxmlformats.org/officeDocument/2006/relationships/vmlDrawing" Target="../drawings/vmlDrawing12.vml"/><Relationship Id="rId6" Type="http://schemas.openxmlformats.org/officeDocument/2006/relationships/image" Target="../media/image69.wmf"/><Relationship Id="rId11" Type="http://schemas.openxmlformats.org/officeDocument/2006/relationships/oleObject" Target="../embeddings/oleObject72.bin"/><Relationship Id="rId5" Type="http://schemas.openxmlformats.org/officeDocument/2006/relationships/oleObject" Target="../embeddings/oleObject70.bin"/><Relationship Id="rId15" Type="http://schemas.openxmlformats.org/officeDocument/2006/relationships/oleObject" Target="../embeddings/oleObject74.bin"/><Relationship Id="rId10" Type="http://schemas.openxmlformats.org/officeDocument/2006/relationships/image" Target="../media/image65.png"/><Relationship Id="rId19" Type="http://schemas.openxmlformats.org/officeDocument/2006/relationships/oleObject" Target="../embeddings/oleObject76.bin"/><Relationship Id="rId4" Type="http://schemas.openxmlformats.org/officeDocument/2006/relationships/image" Target="../media/image66.jpeg"/><Relationship Id="rId9" Type="http://schemas.openxmlformats.org/officeDocument/2006/relationships/image" Target="../media/image17.png"/><Relationship Id="rId14" Type="http://schemas.openxmlformats.org/officeDocument/2006/relationships/image" Target="../media/image60.wmf"/></Relationships>
</file>

<file path=ppt/slides/_rels/slide18.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80.bin"/><Relationship Id="rId18" Type="http://schemas.openxmlformats.org/officeDocument/2006/relationships/image" Target="../media/image17.png"/><Relationship Id="rId26" Type="http://schemas.openxmlformats.org/officeDocument/2006/relationships/oleObject" Target="../embeddings/oleObject85.bin"/><Relationship Id="rId3" Type="http://schemas.openxmlformats.org/officeDocument/2006/relationships/oleObject" Target="../embeddings/oleObject77.bin"/><Relationship Id="rId21" Type="http://schemas.openxmlformats.org/officeDocument/2006/relationships/image" Target="../media/image75.wmf"/><Relationship Id="rId7" Type="http://schemas.openxmlformats.org/officeDocument/2006/relationships/oleObject" Target="../embeddings/oleObject78.bin"/><Relationship Id="rId12" Type="http://schemas.openxmlformats.org/officeDocument/2006/relationships/image" Target="../media/image66.jpeg"/><Relationship Id="rId17" Type="http://schemas.openxmlformats.org/officeDocument/2006/relationships/image" Target="../media/image72.wmf"/><Relationship Id="rId25" Type="http://schemas.openxmlformats.org/officeDocument/2006/relationships/image" Target="../media/image61.wmf"/><Relationship Id="rId2" Type="http://schemas.openxmlformats.org/officeDocument/2006/relationships/slideLayout" Target="../slideLayouts/slideLayout7.xml"/><Relationship Id="rId16" Type="http://schemas.openxmlformats.org/officeDocument/2006/relationships/oleObject" Target="../embeddings/oleObject81.bin"/><Relationship Id="rId20" Type="http://schemas.openxmlformats.org/officeDocument/2006/relationships/oleObject" Target="../embeddings/oleObject82.bin"/><Relationship Id="rId1" Type="http://schemas.openxmlformats.org/officeDocument/2006/relationships/vmlDrawing" Target="../drawings/vmlDrawing13.vml"/><Relationship Id="rId6" Type="http://schemas.openxmlformats.org/officeDocument/2006/relationships/image" Target="../media/image77.emf"/><Relationship Id="rId11" Type="http://schemas.openxmlformats.org/officeDocument/2006/relationships/hyperlink" Target="http://www.google.co.uk/url?sa=i&amp;rct=j&amp;q=&amp;esrc=s&amp;source=images&amp;cd=&amp;cad=rja&amp;uact=8&amp;docid=Gyv-UBuMK2jUnM&amp;tbnid=UOEzDqSXCTnPQM:&amp;ved=0CAUQjRw&amp;url=http://article.sapub.org/10.5923.j.ijis.20120204.04.html&amp;ei=EA4DVIGeEoqUapGdgPgI&amp;bvm=bv.74115972,d.d2k&amp;psig=AFQjCNH9FU66c7LcGmunE3oRTBjfKO7dzQ&amp;ust=1409572670514390" TargetMode="External"/><Relationship Id="rId24" Type="http://schemas.openxmlformats.org/officeDocument/2006/relationships/oleObject" Target="../embeddings/oleObject84.bin"/><Relationship Id="rId5" Type="http://schemas.openxmlformats.org/officeDocument/2006/relationships/image" Target="../media/image76.emf"/><Relationship Id="rId15" Type="http://schemas.openxmlformats.org/officeDocument/2006/relationships/image" Target="../media/image16.png"/><Relationship Id="rId23" Type="http://schemas.openxmlformats.org/officeDocument/2006/relationships/image" Target="../media/image60.wmf"/><Relationship Id="rId10" Type="http://schemas.openxmlformats.org/officeDocument/2006/relationships/image" Target="../media/image74.wmf"/><Relationship Id="rId19" Type="http://schemas.openxmlformats.org/officeDocument/2006/relationships/image" Target="../media/image65.png"/><Relationship Id="rId4" Type="http://schemas.openxmlformats.org/officeDocument/2006/relationships/image" Target="../media/image69.wmf"/><Relationship Id="rId9" Type="http://schemas.openxmlformats.org/officeDocument/2006/relationships/oleObject" Target="../embeddings/oleObject79.bin"/><Relationship Id="rId14" Type="http://schemas.openxmlformats.org/officeDocument/2006/relationships/image" Target="../media/image70.wmf"/><Relationship Id="rId22" Type="http://schemas.openxmlformats.org/officeDocument/2006/relationships/oleObject" Target="../embeddings/oleObject83.bin"/><Relationship Id="rId27" Type="http://schemas.openxmlformats.org/officeDocument/2006/relationships/image" Target="../media/image68.wmf"/></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14.xml"/><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97.jpeg"/><Relationship Id="rId4" Type="http://schemas.openxmlformats.org/officeDocument/2006/relationships/image" Target="../media/image96.jpeg"/></Relationships>
</file>

<file path=ppt/slides/_rels/slide3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slides/_rels/slide36.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4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4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jpeg"/><Relationship Id="rId9" Type="http://schemas.openxmlformats.org/officeDocument/2006/relationships/image" Target="../media/image1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12.wmf"/><Relationship Id="rId12"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1.png"/><Relationship Id="rId15" Type="http://schemas.openxmlformats.org/officeDocument/2006/relationships/oleObject" Target="../embeddings/oleObject5.bin"/><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7.png"/><Relationship Id="rId14"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17.png"/><Relationship Id="rId12" Type="http://schemas.openxmlformats.org/officeDocument/2006/relationships/image" Target="../media/image18.png"/><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19.wmf"/><Relationship Id="rId5" Type="http://schemas.openxmlformats.org/officeDocument/2006/relationships/image" Target="../media/image11.png"/><Relationship Id="rId15" Type="http://schemas.openxmlformats.org/officeDocument/2006/relationships/image" Target="../media/image20.e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15.wmf"/><Relationship Id="rId14" Type="http://schemas.openxmlformats.org/officeDocument/2006/relationships/image" Target="../media/image14.w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14.bin"/><Relationship Id="rId3" Type="http://schemas.openxmlformats.org/officeDocument/2006/relationships/notesSlide" Target="../notesSlides/notesSlide7.xml"/><Relationship Id="rId7" Type="http://schemas.openxmlformats.org/officeDocument/2006/relationships/image" Target="../media/image16.png"/><Relationship Id="rId12"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oleObject" Target="../embeddings/oleObject13.bin"/><Relationship Id="rId5" Type="http://schemas.openxmlformats.org/officeDocument/2006/relationships/oleObject" Target="../embeddings/oleObject11.bin"/><Relationship Id="rId1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20.emf"/><Relationship Id="rId9" Type="http://schemas.openxmlformats.org/officeDocument/2006/relationships/oleObject" Target="../embeddings/oleObject12.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19.bin"/><Relationship Id="rId3" Type="http://schemas.openxmlformats.org/officeDocument/2006/relationships/notesSlide" Target="../notesSlides/notesSlide8.xml"/><Relationship Id="rId7" Type="http://schemas.openxmlformats.org/officeDocument/2006/relationships/image" Target="../media/image16.png"/><Relationship Id="rId12"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oleObject" Target="../embeddings/oleObject18.bin"/><Relationship Id="rId5" Type="http://schemas.openxmlformats.org/officeDocument/2006/relationships/oleObject" Target="../embeddings/oleObject16.bin"/><Relationship Id="rId15" Type="http://schemas.openxmlformats.org/officeDocument/2006/relationships/oleObject" Target="../embeddings/oleObject20.bin"/><Relationship Id="rId10" Type="http://schemas.openxmlformats.org/officeDocument/2006/relationships/image" Target="../media/image21.wmf"/><Relationship Id="rId4" Type="http://schemas.openxmlformats.org/officeDocument/2006/relationships/image" Target="../media/image20.emf"/><Relationship Id="rId9" Type="http://schemas.openxmlformats.org/officeDocument/2006/relationships/oleObject" Target="../embeddings/oleObject17.bin"/><Relationship Id="rId1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2330" y="1556519"/>
            <a:ext cx="8820150" cy="1584449"/>
          </a:xfrm>
        </p:spPr>
        <p:txBody>
          <a:bodyPr>
            <a:noAutofit/>
          </a:bodyPr>
          <a:lstStyle/>
          <a:p>
            <a:r>
              <a:rPr lang="en-GB" altLang="en-US" sz="3600" dirty="0">
                <a:latin typeface="Arial" panose="020B0604020202020204" pitchFamily="34" charset="0"/>
                <a:cs typeface="Arial" panose="020B0604020202020204" pitchFamily="34" charset="0"/>
              </a:rPr>
              <a:t>D</a:t>
            </a:r>
            <a:r>
              <a:rPr lang="en-GB" altLang="en-US" sz="3600" b="1" dirty="0" smtClean="0">
                <a:latin typeface="Arial" panose="020B0604020202020204" pitchFamily="34" charset="0"/>
                <a:cs typeface="Arial" panose="020B0604020202020204" pitchFamily="34" charset="0"/>
              </a:rPr>
              <a:t>C</a:t>
            </a:r>
            <a:r>
              <a:rPr lang="en-GB" altLang="en-US" sz="3600" dirty="0" smtClean="0">
                <a:latin typeface="Arial" panose="020B0604020202020204" pitchFamily="34" charset="0"/>
                <a:cs typeface="Arial" panose="020B0604020202020204" pitchFamily="34" charset="0"/>
              </a:rPr>
              <a:t>M</a:t>
            </a:r>
            <a:r>
              <a:rPr lang="en-GB" altLang="en-US" sz="3600" b="1" dirty="0" smtClean="0">
                <a:latin typeface="Arial" panose="020B0604020202020204" pitchFamily="34" charset="0"/>
                <a:cs typeface="Arial" panose="020B0604020202020204" pitchFamily="34" charset="0"/>
              </a:rPr>
              <a:t> for resting state fMRI</a:t>
            </a:r>
            <a:endParaRPr lang="en-GB" altLang="en-US"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179512" y="2984176"/>
            <a:ext cx="6858000" cy="3757192"/>
          </a:xfrm>
        </p:spPr>
        <p:txBody>
          <a:bodyPr>
            <a:noAutofit/>
          </a:bodyPr>
          <a:lstStyle/>
          <a:p>
            <a:pPr algn="l"/>
            <a:r>
              <a:rPr lang="en-GB" altLang="en-US" dirty="0" smtClean="0">
                <a:solidFill>
                  <a:srgbClr val="800000"/>
                </a:solidFill>
                <a:latin typeface="Arial" panose="020B0604020202020204" pitchFamily="34" charset="0"/>
                <a:cs typeface="Arial" panose="020B0604020202020204" pitchFamily="34" charset="0"/>
              </a:rPr>
              <a:t>SPM Course May 2017</a:t>
            </a:r>
          </a:p>
          <a:p>
            <a:pPr algn="l"/>
            <a:endParaRPr lang="en-GB" altLang="en-US" dirty="0" smtClean="0">
              <a:solidFill>
                <a:srgbClr val="800000"/>
              </a:solidFill>
              <a:latin typeface="Arial" panose="020B0604020202020204" pitchFamily="34" charset="0"/>
              <a:cs typeface="Arial" panose="020B0604020202020204" pitchFamily="34" charset="0"/>
            </a:endParaRPr>
          </a:p>
          <a:p>
            <a:pPr algn="l"/>
            <a:r>
              <a:rPr lang="en-GB" altLang="en-US" sz="2000" dirty="0" smtClean="0">
                <a:solidFill>
                  <a:schemeClr val="tx2"/>
                </a:solidFill>
                <a:latin typeface="Arial" panose="020B0604020202020204" pitchFamily="34" charset="0"/>
                <a:cs typeface="Arial" panose="020B0604020202020204" pitchFamily="34" charset="0"/>
              </a:rPr>
              <a:t>Adeel Razi</a:t>
            </a:r>
            <a:endParaRPr lang="en-GB" altLang="en-US" sz="2000" dirty="0">
              <a:solidFill>
                <a:schemeClr val="tx2"/>
              </a:solidFill>
              <a:latin typeface="Arial" panose="020B0604020202020204" pitchFamily="34" charset="0"/>
              <a:cs typeface="Arial" panose="020B0604020202020204" pitchFamily="34" charset="0"/>
            </a:endParaRPr>
          </a:p>
          <a:p>
            <a:pPr algn="l"/>
            <a:r>
              <a:rPr lang="en-GB" altLang="en-US" sz="2000" dirty="0" err="1" smtClean="0">
                <a:solidFill>
                  <a:schemeClr val="tx2"/>
                </a:solidFill>
                <a:latin typeface="Arial" panose="020B0604020202020204" pitchFamily="34" charset="0"/>
                <a:cs typeface="Arial" panose="020B0604020202020204" pitchFamily="34" charset="0"/>
              </a:rPr>
              <a:t>Wellcome</a:t>
            </a:r>
            <a:r>
              <a:rPr lang="en-GB" altLang="en-US" sz="2000" dirty="0" smtClean="0">
                <a:solidFill>
                  <a:schemeClr val="tx2"/>
                </a:solidFill>
                <a:latin typeface="Arial" panose="020B0604020202020204" pitchFamily="34" charset="0"/>
                <a:cs typeface="Arial" panose="020B0604020202020204" pitchFamily="34" charset="0"/>
              </a:rPr>
              <a:t> Trust Centre for Neuroimaging</a:t>
            </a:r>
          </a:p>
          <a:p>
            <a:pPr algn="l"/>
            <a:r>
              <a:rPr lang="en-GB" altLang="en-US" sz="2000" dirty="0" smtClean="0">
                <a:solidFill>
                  <a:schemeClr val="tx2"/>
                </a:solidFill>
                <a:latin typeface="Arial" panose="020B0604020202020204" pitchFamily="34" charset="0"/>
                <a:cs typeface="Arial" panose="020B0604020202020204" pitchFamily="34" charset="0"/>
              </a:rPr>
              <a:t>Institute of Neurology</a:t>
            </a:r>
          </a:p>
          <a:p>
            <a:pPr algn="l"/>
            <a:r>
              <a:rPr lang="en-GB" altLang="en-US" sz="2000" dirty="0" smtClean="0">
                <a:solidFill>
                  <a:schemeClr val="tx2"/>
                </a:solidFill>
                <a:latin typeface="Arial" panose="020B0604020202020204" pitchFamily="34" charset="0"/>
                <a:cs typeface="Arial" panose="020B0604020202020204" pitchFamily="34" charset="0"/>
              </a:rPr>
              <a:t>University College London</a:t>
            </a:r>
          </a:p>
          <a:p>
            <a:pPr algn="l"/>
            <a:endParaRPr lang="en-GB" altLang="en-US" sz="2000" dirty="0" smtClean="0">
              <a:solidFill>
                <a:schemeClr val="tx2"/>
              </a:solidFill>
              <a:latin typeface="Arial" panose="020B0604020202020204" pitchFamily="34" charset="0"/>
              <a:cs typeface="Arial" panose="020B0604020202020204" pitchFamily="34" charset="0"/>
            </a:endParaRPr>
          </a:p>
          <a:p>
            <a:pPr algn="l"/>
            <a:r>
              <a:rPr lang="en-GB" altLang="en-US" sz="1600" dirty="0" smtClean="0">
                <a:solidFill>
                  <a:schemeClr val="tx2"/>
                </a:solidFill>
                <a:latin typeface="Arial" panose="020B0604020202020204" pitchFamily="34" charset="0"/>
                <a:cs typeface="Arial" panose="020B0604020202020204" pitchFamily="34" charset="0"/>
              </a:rPr>
              <a:t>      a.razi@ucl.ac.uk</a:t>
            </a:r>
          </a:p>
          <a:p>
            <a:pPr algn="l"/>
            <a:r>
              <a:rPr lang="en-GB" altLang="en-US" sz="1600" dirty="0" smtClean="0">
                <a:solidFill>
                  <a:schemeClr val="tx2"/>
                </a:solidFill>
                <a:latin typeface="Arial" panose="020B0604020202020204" pitchFamily="34" charset="0"/>
                <a:cs typeface="Arial" panose="020B0604020202020204" pitchFamily="34" charset="0"/>
              </a:rPr>
              <a:t>      www.adeelrazi.org</a:t>
            </a:r>
          </a:p>
          <a:p>
            <a:pPr algn="l"/>
            <a:r>
              <a:rPr lang="en-GB" altLang="en-US" sz="1600" dirty="0">
                <a:solidFill>
                  <a:schemeClr val="tx2"/>
                </a:solidFill>
                <a:latin typeface="Arial" panose="020B0604020202020204" pitchFamily="34" charset="0"/>
                <a:cs typeface="Arial" panose="020B0604020202020204" pitchFamily="34" charset="0"/>
              </a:rPr>
              <a:t> </a:t>
            </a:r>
            <a:r>
              <a:rPr lang="en-GB" altLang="en-US" sz="1600" dirty="0" smtClean="0">
                <a:solidFill>
                  <a:schemeClr val="tx2"/>
                </a:solidFill>
                <a:latin typeface="Arial" panose="020B0604020202020204" pitchFamily="34" charset="0"/>
                <a:cs typeface="Arial" panose="020B0604020202020204" pitchFamily="34" charset="0"/>
              </a:rPr>
              <a:t>     @</a:t>
            </a:r>
            <a:r>
              <a:rPr lang="en-GB" altLang="en-US" sz="1600" dirty="0" err="1" smtClean="0">
                <a:solidFill>
                  <a:schemeClr val="tx2"/>
                </a:solidFill>
                <a:latin typeface="Arial" panose="020B0604020202020204" pitchFamily="34" charset="0"/>
                <a:cs typeface="Arial" panose="020B0604020202020204" pitchFamily="34" charset="0"/>
              </a:rPr>
              <a:t>adeelrazi</a:t>
            </a:r>
            <a:endParaRPr lang="en-GB" altLang="en-US" sz="1600" dirty="0" smtClean="0">
              <a:solidFill>
                <a:schemeClr val="tx2"/>
              </a:solidFill>
              <a:latin typeface="Arial" panose="020B0604020202020204" pitchFamily="34" charset="0"/>
              <a:cs typeface="Arial" panose="020B0604020202020204" pitchFamily="34" charset="0"/>
            </a:endParaRPr>
          </a:p>
        </p:txBody>
      </p:sp>
      <p:pic>
        <p:nvPicPr>
          <p:cNvPr id="7" name="Picture 2" descr="https://encrypted-tbn3.gstatic.com/images?q=tbn:ANd9GcTzPgEI_Y3xiz-B3jizkxK3ORegMCFyfXGAGeDriwT_PMfXfNXgM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516" y="6453336"/>
            <a:ext cx="400044" cy="216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lipartbest.com/cliparts/dcr/ajL/dcrajLpq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6165303"/>
            <a:ext cx="288033" cy="288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previews.123rf.com/images/djburrill/djburrill0809/djburrill080900020/3538728-Colored-email-icon-for-use-as-a-contact-button-Stock-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160" y="5877272"/>
            <a:ext cx="324392" cy="2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77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2"/>
          <p:cNvGraphicFramePr>
            <a:graphicFrameLocks noChangeAspect="1"/>
          </p:cNvGraphicFramePr>
          <p:nvPr>
            <p:extLst/>
          </p:nvPr>
        </p:nvGraphicFramePr>
        <p:xfrm>
          <a:off x="3940175" y="2444328"/>
          <a:ext cx="1985963" cy="1423988"/>
        </p:xfrm>
        <a:graphic>
          <a:graphicData uri="http://schemas.openxmlformats.org/presentationml/2006/ole">
            <mc:AlternateContent xmlns:mc="http://schemas.openxmlformats.org/markup-compatibility/2006">
              <mc:Choice xmlns:v="urn:schemas-microsoft-com:vml" Requires="v">
                <p:oleObj spid="_x0000_s108656" name="PHOTO-PAINT" r:id="rId4" imgW="4457143" imgH="4241270" progId="">
                  <p:embed/>
                </p:oleObj>
              </mc:Choice>
              <mc:Fallback>
                <p:oleObj name="PHOTO-PAINT" r:id="rId4" imgW="4457143" imgH="4241270" progId="">
                  <p:embed/>
                  <p:pic>
                    <p:nvPicPr>
                      <p:cNvPr id="0" name=""/>
                      <p:cNvPicPr>
                        <a:picLocks noChangeAspect="1" noChangeArrowheads="1"/>
                      </p:cNvPicPr>
                      <p:nvPr/>
                    </p:nvPicPr>
                    <p:blipFill>
                      <a:blip r:embed="rId5">
                        <a:lum bright="46000" contrast="-68000"/>
                        <a:extLst>
                          <a:ext uri="{28A0092B-C50C-407E-A947-70E740481C1C}">
                            <a14:useLocalDpi xmlns:a14="http://schemas.microsoft.com/office/drawing/2010/main" val="0"/>
                          </a:ext>
                        </a:extLst>
                      </a:blip>
                      <a:srcRect b="13289"/>
                      <a:stretch>
                        <a:fillRect/>
                      </a:stretch>
                    </p:blipFill>
                    <p:spPr bwMode="auto">
                      <a:xfrm>
                        <a:off x="3940175" y="2444328"/>
                        <a:ext cx="1985963"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sp>
        <p:nvSpPr>
          <p:cNvPr id="20489" name="Rectangle 37"/>
          <p:cNvSpPr>
            <a:spLocks noChangeArrowheads="1"/>
          </p:cNvSpPr>
          <p:nvPr/>
        </p:nvSpPr>
        <p:spPr bwMode="auto">
          <a:xfrm>
            <a:off x="5954713" y="1572791"/>
            <a:ext cx="1008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a:solidFill>
                  <a:srgbClr val="1F497D"/>
                </a:solidFill>
                <a:latin typeface="Calibri" panose="020F0502020204030204" pitchFamily="34" charset="0"/>
              </a:rPr>
              <a:t>Endogenous fluctuations</a:t>
            </a:r>
          </a:p>
        </p:txBody>
      </p:sp>
      <p:pic>
        <p:nvPicPr>
          <p:cNvPr id="40" name="Picture 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2926" y="4127193"/>
            <a:ext cx="2060575" cy="11231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4933950" y="2309391"/>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8" name="Picture 54"/>
          <p:cNvPicPr>
            <a:picLocks noChangeAspect="1" noChangeArrowheads="1"/>
          </p:cNvPicPr>
          <p:nvPr/>
        </p:nvPicPr>
        <p:blipFill>
          <a:blip r:embed="rId7" cstate="print">
            <a:duotone>
              <a:schemeClr val="accent6">
                <a:shade val="45000"/>
                <a:satMod val="135000"/>
              </a:schemeClr>
              <a:prstClr val="white"/>
            </a:duotone>
          </a:blip>
          <a:srcRect/>
          <a:stretch>
            <a:fillRect/>
          </a:stretch>
        </p:blipFill>
        <p:spPr bwMode="auto">
          <a:xfrm>
            <a:off x="3938926" y="1229097"/>
            <a:ext cx="2076450" cy="1084876"/>
          </a:xfrm>
          <a:prstGeom prst="rect">
            <a:avLst/>
          </a:prstGeom>
          <a:noFill/>
          <a:ln w="9525">
            <a:noFill/>
            <a:miter lim="800000"/>
            <a:headEnd/>
            <a:tailEnd/>
          </a:ln>
          <a:effectLst>
            <a:outerShdw blurRad="50800" dist="50800" dir="5400000" algn="ctr" rotWithShape="0">
              <a:schemeClr val="bg1"/>
            </a:outerShdw>
          </a:effectLst>
        </p:spPr>
      </p:pic>
      <p:sp>
        <p:nvSpPr>
          <p:cNvPr id="20497" name="Rectangle 48"/>
          <p:cNvSpPr>
            <a:spLocks noChangeArrowheads="1"/>
          </p:cNvSpPr>
          <p:nvPr/>
        </p:nvSpPr>
        <p:spPr bwMode="auto">
          <a:xfrm>
            <a:off x="5954713" y="4489028"/>
            <a:ext cx="865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a:solidFill>
                  <a:srgbClr val="1F497D"/>
                </a:solidFill>
                <a:latin typeface="Calibri" panose="020F0502020204030204" pitchFamily="34" charset="0"/>
              </a:rPr>
              <a:t>Observed timeseries</a:t>
            </a:r>
          </a:p>
        </p:txBody>
      </p:sp>
      <p:cxnSp>
        <p:nvCxnSpPr>
          <p:cNvPr id="50" name="Straight Arrow Connector 49"/>
          <p:cNvCxnSpPr/>
          <p:nvPr/>
        </p:nvCxnSpPr>
        <p:spPr>
          <a:xfrm flipV="1">
            <a:off x="4933950" y="3868316"/>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49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4350" y="2996778"/>
            <a:ext cx="136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698542608"/>
              </p:ext>
            </p:extLst>
          </p:nvPr>
        </p:nvGraphicFramePr>
        <p:xfrm>
          <a:off x="3491880" y="1556792"/>
          <a:ext cx="375038" cy="285743"/>
        </p:xfrm>
        <a:graphic>
          <a:graphicData uri="http://schemas.openxmlformats.org/presentationml/2006/ole">
            <mc:AlternateContent xmlns:mc="http://schemas.openxmlformats.org/markup-compatibility/2006">
              <mc:Choice xmlns:v="urn:schemas-microsoft-com:vml" Requires="v">
                <p:oleObj spid="_x0000_s108657" name="Equation" r:id="rId9" imgW="266400" imgH="203040" progId="Equation.3">
                  <p:embed/>
                </p:oleObj>
              </mc:Choice>
              <mc:Fallback>
                <p:oleObj name="Equation" r:id="rId9" imgW="266400" imgH="203040" progId="Equation.3">
                  <p:embed/>
                  <p:pic>
                    <p:nvPicPr>
                      <p:cNvPr id="0" name=""/>
                      <p:cNvPicPr/>
                      <p:nvPr/>
                    </p:nvPicPr>
                    <p:blipFill>
                      <a:blip r:embed="rId10"/>
                      <a:stretch>
                        <a:fillRect/>
                      </a:stretch>
                    </p:blipFill>
                    <p:spPr>
                      <a:xfrm>
                        <a:off x="3491880" y="1556792"/>
                        <a:ext cx="375038" cy="285743"/>
                      </a:xfrm>
                      <a:prstGeom prst="rect">
                        <a:avLst/>
                      </a:prstGeom>
                    </p:spPr>
                  </p:pic>
                </p:oleObj>
              </mc:Fallback>
            </mc:AlternateContent>
          </a:graphicData>
        </a:graphic>
      </p:graphicFrame>
      <p:sp>
        <p:nvSpPr>
          <p:cNvPr id="21" name="Title 1"/>
          <p:cNvSpPr>
            <a:spLocks noGrp="1"/>
          </p:cNvSpPr>
          <p:nvPr>
            <p:ph type="title"/>
          </p:nvPr>
        </p:nvSpPr>
        <p:spPr>
          <a:xfrm>
            <a:off x="35496" y="547836"/>
            <a:ext cx="8489950" cy="1296988"/>
          </a:xfrm>
        </p:spPr>
        <p:txBody>
          <a:bodyPr/>
          <a:lstStyle/>
          <a:p>
            <a:r>
              <a:rPr lang="en-GB" altLang="en-US" dirty="0" smtClean="0"/>
              <a:t>DCM for resting state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aphicFrame>
        <p:nvGraphicFramePr>
          <p:cNvPr id="24" name="Object 23"/>
          <p:cNvGraphicFramePr>
            <a:graphicFrameLocks noChangeAspect="1"/>
          </p:cNvGraphicFramePr>
          <p:nvPr>
            <p:extLst>
              <p:ext uri="{D42A27DB-BD31-4B8C-83A1-F6EECF244321}">
                <p14:modId xmlns:p14="http://schemas.microsoft.com/office/powerpoint/2010/main" val="1201936329"/>
              </p:ext>
            </p:extLst>
          </p:nvPr>
        </p:nvGraphicFramePr>
        <p:xfrm>
          <a:off x="4227513" y="2997200"/>
          <a:ext cx="1357312" cy="277813"/>
        </p:xfrm>
        <a:graphic>
          <a:graphicData uri="http://schemas.openxmlformats.org/presentationml/2006/ole">
            <mc:AlternateContent xmlns:mc="http://schemas.openxmlformats.org/markup-compatibility/2006">
              <mc:Choice xmlns:v="urn:schemas-microsoft-com:vml" Requires="v">
                <p:oleObj spid="_x0000_s108658" name="Equation" r:id="rId11" imgW="990360" imgH="203040" progId="Equation.3">
                  <p:embed/>
                </p:oleObj>
              </mc:Choice>
              <mc:Fallback>
                <p:oleObj name="Equation" r:id="rId11" imgW="990360" imgH="203040" progId="Equation.3">
                  <p:embed/>
                  <p:pic>
                    <p:nvPicPr>
                      <p:cNvPr id="0" name=""/>
                      <p:cNvPicPr/>
                      <p:nvPr/>
                    </p:nvPicPr>
                    <p:blipFill>
                      <a:blip r:embed="rId12"/>
                      <a:stretch>
                        <a:fillRect/>
                      </a:stretch>
                    </p:blipFill>
                    <p:spPr>
                      <a:xfrm>
                        <a:off x="4227513" y="2997200"/>
                        <a:ext cx="1357312" cy="277813"/>
                      </a:xfrm>
                      <a:prstGeom prst="rect">
                        <a:avLst/>
                      </a:prstGeom>
                    </p:spPr>
                  </p:pic>
                </p:oleObj>
              </mc:Fallback>
            </mc:AlternateContent>
          </a:graphicData>
        </a:graphic>
      </p:graphicFrame>
      <p:cxnSp>
        <p:nvCxnSpPr>
          <p:cNvPr id="25" name="Straight Arrow Connector 24"/>
          <p:cNvCxnSpPr/>
          <p:nvPr/>
        </p:nvCxnSpPr>
        <p:spPr>
          <a:xfrm>
            <a:off x="755576" y="2996778"/>
            <a:ext cx="0" cy="20884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22" name="Object 11"/>
          <p:cNvGraphicFramePr>
            <a:graphicFrameLocks noChangeAspect="1"/>
          </p:cNvGraphicFramePr>
          <p:nvPr>
            <p:extLst>
              <p:ext uri="{D42A27DB-BD31-4B8C-83A1-F6EECF244321}">
                <p14:modId xmlns:p14="http://schemas.microsoft.com/office/powerpoint/2010/main" val="91009713"/>
              </p:ext>
            </p:extLst>
          </p:nvPr>
        </p:nvGraphicFramePr>
        <p:xfrm>
          <a:off x="611560" y="2697163"/>
          <a:ext cx="2151062" cy="698500"/>
        </p:xfrm>
        <a:graphic>
          <a:graphicData uri="http://schemas.openxmlformats.org/presentationml/2006/ole">
            <mc:AlternateContent xmlns:mc="http://schemas.openxmlformats.org/markup-compatibility/2006">
              <mc:Choice xmlns:v="urn:schemas-microsoft-com:vml" Requires="v">
                <p:oleObj spid="_x0000_s108659" name="Equation" r:id="rId13" imgW="1358640" imgH="431640" progId="Equation.3">
                  <p:embed/>
                </p:oleObj>
              </mc:Choice>
              <mc:Fallback>
                <p:oleObj name="Equation" r:id="rId13" imgW="1358640" imgH="431640" progId="Equation.3">
                  <p:embed/>
                  <p:pic>
                    <p:nvPicPr>
                      <p:cNvPr id="0" name=""/>
                      <p:cNvPicPr>
                        <a:picLocks noChangeAspect="1" noChangeArrowheads="1"/>
                      </p:cNvPicPr>
                      <p:nvPr/>
                    </p:nvPicPr>
                    <p:blipFill>
                      <a:blip r:embed="rId14"/>
                      <a:srcRect/>
                      <a:stretch>
                        <a:fillRect/>
                      </a:stretch>
                    </p:blipFill>
                    <p:spPr bwMode="auto">
                      <a:xfrm>
                        <a:off x="611560" y="2697163"/>
                        <a:ext cx="2151062" cy="6985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27" name="TextBox 26"/>
          <p:cNvSpPr txBox="1"/>
          <p:nvPr/>
        </p:nvSpPr>
        <p:spPr>
          <a:xfrm>
            <a:off x="579235" y="5182270"/>
            <a:ext cx="4366199" cy="1477328"/>
          </a:xfrm>
          <a:prstGeom prst="rect">
            <a:avLst/>
          </a:prstGeom>
          <a:noFill/>
        </p:spPr>
        <p:txBody>
          <a:bodyPr wrap="square" rtlCol="0">
            <a:spAutoFit/>
          </a:bodyPr>
          <a:lstStyle/>
          <a:p>
            <a:r>
              <a:rPr lang="en-GB" dirty="0" smtClean="0">
                <a:solidFill>
                  <a:srgbClr val="1F497D"/>
                </a:solidFill>
              </a:rPr>
              <a:t>Stochastic system</a:t>
            </a:r>
          </a:p>
          <a:p>
            <a:r>
              <a:rPr lang="en-GB" dirty="0" smtClean="0">
                <a:solidFill>
                  <a:srgbClr val="1F497D"/>
                </a:solidFill>
              </a:rPr>
              <a:t>Stochastic differential equation (SDE)</a:t>
            </a:r>
          </a:p>
          <a:p>
            <a:r>
              <a:rPr lang="en-GB" dirty="0" smtClean="0">
                <a:solidFill>
                  <a:srgbClr val="FF0000"/>
                </a:solidFill>
              </a:rPr>
              <a:t>More parameters to estimate</a:t>
            </a:r>
          </a:p>
          <a:p>
            <a:r>
              <a:rPr lang="en-GB" dirty="0" smtClean="0">
                <a:solidFill>
                  <a:srgbClr val="FF0000"/>
                </a:solidFill>
              </a:rPr>
              <a:t>Slow estimation!</a:t>
            </a:r>
          </a:p>
          <a:p>
            <a:endParaRPr lang="en-GB" dirty="0">
              <a:solidFill>
                <a:srgbClr val="1F497D"/>
              </a:solidFill>
            </a:endParaRPr>
          </a:p>
        </p:txBody>
      </p:sp>
      <p:graphicFrame>
        <p:nvGraphicFramePr>
          <p:cNvPr id="28" name="Object 39"/>
          <p:cNvGraphicFramePr>
            <a:graphicFrameLocks noChangeAspect="1"/>
          </p:cNvGraphicFramePr>
          <p:nvPr>
            <p:extLst>
              <p:ext uri="{D42A27DB-BD31-4B8C-83A1-F6EECF244321}">
                <p14:modId xmlns:p14="http://schemas.microsoft.com/office/powerpoint/2010/main" val="147649371"/>
              </p:ext>
            </p:extLst>
          </p:nvPr>
        </p:nvGraphicFramePr>
        <p:xfrm>
          <a:off x="3108116" y="4516092"/>
          <a:ext cx="947663" cy="215675"/>
        </p:xfrm>
        <a:graphic>
          <a:graphicData uri="http://schemas.openxmlformats.org/presentationml/2006/ole">
            <mc:AlternateContent xmlns:mc="http://schemas.openxmlformats.org/markup-compatibility/2006">
              <mc:Choice xmlns:v="urn:schemas-microsoft-com:vml" Requires="v">
                <p:oleObj spid="_x0000_s108660" name="Equation" r:id="rId15" imgW="888840" imgH="203040" progId="Equation.3">
                  <p:embed/>
                </p:oleObj>
              </mc:Choice>
              <mc:Fallback>
                <p:oleObj name="Equation" r:id="rId15" imgW="888840" imgH="203040" progId="Equation.3">
                  <p:embed/>
                  <p:pic>
                    <p:nvPicPr>
                      <p:cNvPr id="0" name=""/>
                      <p:cNvPicPr>
                        <a:picLocks noChangeAspect="1" noChangeArrowheads="1"/>
                      </p:cNvPicPr>
                      <p:nvPr/>
                    </p:nvPicPr>
                    <p:blipFill>
                      <a:blip r:embed="rId16"/>
                      <a:srcRect/>
                      <a:stretch>
                        <a:fillRect/>
                      </a:stretch>
                    </p:blipFill>
                    <p:spPr bwMode="auto">
                      <a:xfrm>
                        <a:off x="3108116" y="4516092"/>
                        <a:ext cx="947663" cy="215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210370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7"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0" y="476672"/>
            <a:ext cx="8489950" cy="1296988"/>
          </a:xfrm>
        </p:spPr>
        <p:txBody>
          <a:bodyPr/>
          <a:lstStyle/>
          <a:p>
            <a:r>
              <a:rPr lang="en-GB" dirty="0" smtClean="0"/>
              <a:t>Quick detour..</a:t>
            </a:r>
            <a:br>
              <a:rPr lang="en-GB" dirty="0" smtClean="0"/>
            </a:br>
            <a:r>
              <a:rPr lang="en-GB" sz="2000" i="1" dirty="0" smtClean="0">
                <a:solidFill>
                  <a:srgbClr val="800000"/>
                </a:solidFill>
              </a:rPr>
              <a:t>Fourier transform, cross covariance, cross spectra</a:t>
            </a:r>
            <a:endParaRPr lang="en-GB" sz="2000" i="1" dirty="0">
              <a:solidFill>
                <a:srgbClr val="800000"/>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963615372"/>
              </p:ext>
            </p:extLst>
          </p:nvPr>
        </p:nvGraphicFramePr>
        <p:xfrm>
          <a:off x="251520" y="1707525"/>
          <a:ext cx="2917825" cy="1109662"/>
        </p:xfrm>
        <a:graphic>
          <a:graphicData uri="http://schemas.openxmlformats.org/presentationml/2006/ole">
            <mc:AlternateContent xmlns:mc="http://schemas.openxmlformats.org/markup-compatibility/2006">
              <mc:Choice xmlns:v="urn:schemas-microsoft-com:vml" Requires="v">
                <p:oleObj spid="_x0000_s111767" name="Equation" r:id="rId3" imgW="1841400" imgH="685800" progId="Equation.3">
                  <p:embed/>
                </p:oleObj>
              </mc:Choice>
              <mc:Fallback>
                <p:oleObj name="Equation" r:id="rId3" imgW="1841400" imgH="685800" progId="Equation.3">
                  <p:embed/>
                  <p:pic>
                    <p:nvPicPr>
                      <p:cNvPr id="0" name=""/>
                      <p:cNvPicPr>
                        <a:picLocks noChangeAspect="1" noChangeArrowheads="1"/>
                      </p:cNvPicPr>
                      <p:nvPr/>
                    </p:nvPicPr>
                    <p:blipFill>
                      <a:blip r:embed="rId4"/>
                      <a:srcRect/>
                      <a:stretch>
                        <a:fillRect/>
                      </a:stretch>
                    </p:blipFill>
                    <p:spPr bwMode="auto">
                      <a:xfrm>
                        <a:off x="251520" y="1707525"/>
                        <a:ext cx="2917825" cy="1109662"/>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8074340"/>
              </p:ext>
            </p:extLst>
          </p:nvPr>
        </p:nvGraphicFramePr>
        <p:xfrm>
          <a:off x="107504" y="4612568"/>
          <a:ext cx="3698875" cy="384175"/>
        </p:xfrm>
        <a:graphic>
          <a:graphicData uri="http://schemas.openxmlformats.org/presentationml/2006/ole">
            <mc:AlternateContent xmlns:mc="http://schemas.openxmlformats.org/markup-compatibility/2006">
              <mc:Choice xmlns:v="urn:schemas-microsoft-com:vml" Requires="v">
                <p:oleObj spid="_x0000_s111768" name="Equation" r:id="rId5" imgW="2082600" imgH="215640" progId="Equation.3">
                  <p:embed/>
                </p:oleObj>
              </mc:Choice>
              <mc:Fallback>
                <p:oleObj name="Equation" r:id="rId5" imgW="2082600" imgH="215640" progId="Equation.3">
                  <p:embed/>
                  <p:pic>
                    <p:nvPicPr>
                      <p:cNvPr id="0" name=""/>
                      <p:cNvPicPr/>
                      <p:nvPr/>
                    </p:nvPicPr>
                    <p:blipFill>
                      <a:blip r:embed="rId6"/>
                      <a:stretch>
                        <a:fillRect/>
                      </a:stretch>
                    </p:blipFill>
                    <p:spPr>
                      <a:xfrm>
                        <a:off x="107504" y="4612568"/>
                        <a:ext cx="3698875" cy="384175"/>
                      </a:xfrm>
                      <a:prstGeom prst="rect">
                        <a:avLst/>
                      </a:prstGeom>
                    </p:spPr>
                  </p:pic>
                </p:oleObj>
              </mc:Fallback>
            </mc:AlternateContent>
          </a:graphicData>
        </a:graphic>
      </p:graphicFrame>
      <p:sp>
        <p:nvSpPr>
          <p:cNvPr id="6" name="TextBox 5"/>
          <p:cNvSpPr txBox="1"/>
          <p:nvPr/>
        </p:nvSpPr>
        <p:spPr>
          <a:xfrm>
            <a:off x="288380" y="3475980"/>
            <a:ext cx="2108269" cy="369332"/>
          </a:xfrm>
          <a:prstGeom prst="rect">
            <a:avLst/>
          </a:prstGeom>
          <a:noFill/>
        </p:spPr>
        <p:txBody>
          <a:bodyPr wrap="none" rtlCol="0">
            <a:spAutoFit/>
          </a:bodyPr>
          <a:lstStyle/>
          <a:p>
            <a:r>
              <a:rPr lang="en-GB" dirty="0" smtClean="0">
                <a:solidFill>
                  <a:srgbClr val="800000"/>
                </a:solidFill>
              </a:rPr>
              <a:t>Some properties…</a:t>
            </a:r>
            <a:endParaRPr lang="en-GB" dirty="0">
              <a:solidFill>
                <a:srgbClr val="800000"/>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75016263"/>
              </p:ext>
            </p:extLst>
          </p:nvPr>
        </p:nvGraphicFramePr>
        <p:xfrm>
          <a:off x="179512" y="5737913"/>
          <a:ext cx="3361579" cy="411128"/>
        </p:xfrm>
        <a:graphic>
          <a:graphicData uri="http://schemas.openxmlformats.org/presentationml/2006/ole">
            <mc:AlternateContent xmlns:mc="http://schemas.openxmlformats.org/markup-compatibility/2006">
              <mc:Choice xmlns:v="urn:schemas-microsoft-com:vml" Requires="v">
                <p:oleObj spid="_x0000_s111769" name="Equation" r:id="rId7" imgW="1765080" imgH="215640" progId="Equation.3">
                  <p:embed/>
                </p:oleObj>
              </mc:Choice>
              <mc:Fallback>
                <p:oleObj name="Equation" r:id="rId7" imgW="1765080" imgH="215640" progId="Equation.3">
                  <p:embed/>
                  <p:pic>
                    <p:nvPicPr>
                      <p:cNvPr id="0" name=""/>
                      <p:cNvPicPr/>
                      <p:nvPr/>
                    </p:nvPicPr>
                    <p:blipFill>
                      <a:blip r:embed="rId8"/>
                      <a:stretch>
                        <a:fillRect/>
                      </a:stretch>
                    </p:blipFill>
                    <p:spPr>
                      <a:xfrm>
                        <a:off x="179512" y="5737913"/>
                        <a:ext cx="3361579" cy="411128"/>
                      </a:xfrm>
                      <a:prstGeom prst="rect">
                        <a:avLst/>
                      </a:prstGeom>
                    </p:spPr>
                  </p:pic>
                </p:oleObj>
              </mc:Fallback>
            </mc:AlternateContent>
          </a:graphicData>
        </a:graphic>
      </p:graphicFrame>
      <p:sp>
        <p:nvSpPr>
          <p:cNvPr id="21" name="TextBox 20"/>
          <p:cNvSpPr txBox="1"/>
          <p:nvPr/>
        </p:nvSpPr>
        <p:spPr>
          <a:xfrm>
            <a:off x="254483" y="4201343"/>
            <a:ext cx="910827" cy="307777"/>
          </a:xfrm>
          <a:prstGeom prst="rect">
            <a:avLst/>
          </a:prstGeom>
          <a:noFill/>
        </p:spPr>
        <p:txBody>
          <a:bodyPr wrap="none" rtlCol="0">
            <a:spAutoFit/>
          </a:bodyPr>
          <a:lstStyle/>
          <a:p>
            <a:r>
              <a:rPr lang="en-GB" sz="1400" dirty="0" smtClean="0">
                <a:solidFill>
                  <a:srgbClr val="1F497D"/>
                </a:solidFill>
              </a:rPr>
              <a:t>Linearity:</a:t>
            </a:r>
            <a:endParaRPr lang="en-GB" sz="1400" dirty="0">
              <a:solidFill>
                <a:srgbClr val="1F497D"/>
              </a:solidFill>
            </a:endParaRPr>
          </a:p>
        </p:txBody>
      </p:sp>
      <p:sp>
        <p:nvSpPr>
          <p:cNvPr id="22" name="TextBox 21"/>
          <p:cNvSpPr txBox="1"/>
          <p:nvPr/>
        </p:nvSpPr>
        <p:spPr>
          <a:xfrm>
            <a:off x="205362" y="5339474"/>
            <a:ext cx="1180131" cy="307777"/>
          </a:xfrm>
          <a:prstGeom prst="rect">
            <a:avLst/>
          </a:prstGeom>
          <a:noFill/>
        </p:spPr>
        <p:txBody>
          <a:bodyPr wrap="none" rtlCol="0">
            <a:spAutoFit/>
          </a:bodyPr>
          <a:lstStyle/>
          <a:p>
            <a:r>
              <a:rPr lang="en-GB" sz="1400" dirty="0" smtClean="0">
                <a:solidFill>
                  <a:srgbClr val="1F497D"/>
                </a:solidFill>
              </a:rPr>
              <a:t>Convolution:</a:t>
            </a:r>
            <a:endParaRPr lang="en-GB" sz="1400" dirty="0">
              <a:solidFill>
                <a:srgbClr val="1F497D"/>
              </a:solidFill>
            </a:endParaRPr>
          </a:p>
        </p:txBody>
      </p:sp>
      <p:grpSp>
        <p:nvGrpSpPr>
          <p:cNvPr id="28" name="Group 27"/>
          <p:cNvGrpSpPr/>
          <p:nvPr/>
        </p:nvGrpSpPr>
        <p:grpSpPr>
          <a:xfrm>
            <a:off x="3851920" y="1700808"/>
            <a:ext cx="5158109" cy="1623623"/>
            <a:chOff x="3702461" y="1700808"/>
            <a:chExt cx="5307568" cy="1623623"/>
          </a:xfrm>
        </p:grpSpPr>
        <p:grpSp>
          <p:nvGrpSpPr>
            <p:cNvPr id="19" name="Group 18"/>
            <p:cNvGrpSpPr/>
            <p:nvPr/>
          </p:nvGrpSpPr>
          <p:grpSpPr>
            <a:xfrm>
              <a:off x="3702461" y="1700808"/>
              <a:ext cx="5307568" cy="1623623"/>
              <a:chOff x="3702461" y="1329863"/>
              <a:chExt cx="5307568" cy="1623623"/>
            </a:xfrm>
          </p:grpSpPr>
          <p:pic>
            <p:nvPicPr>
              <p:cNvPr id="17" name="Picture 16"/>
              <p:cNvPicPr>
                <a:picLocks noChangeAspect="1"/>
              </p:cNvPicPr>
              <p:nvPr/>
            </p:nvPicPr>
            <p:blipFill>
              <a:blip r:embed="rId9">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702461" y="1329863"/>
                <a:ext cx="5307568" cy="1623623"/>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475015011"/>
                  </p:ext>
                </p:extLst>
              </p:nvPr>
            </p:nvGraphicFramePr>
            <p:xfrm>
              <a:off x="4932040" y="1379930"/>
              <a:ext cx="292100" cy="203200"/>
            </p:xfrm>
            <a:graphic>
              <a:graphicData uri="http://schemas.openxmlformats.org/presentationml/2006/ole">
                <mc:AlternateContent xmlns:mc="http://schemas.openxmlformats.org/markup-compatibility/2006">
                  <mc:Choice xmlns:v="urn:schemas-microsoft-com:vml" Requires="v">
                    <p:oleObj spid="_x0000_s111770" name="Equation" r:id="rId10" imgW="291960" imgH="203040" progId="Equation.3">
                      <p:embed/>
                    </p:oleObj>
                  </mc:Choice>
                  <mc:Fallback>
                    <p:oleObj name="Equation" r:id="rId10" imgW="291960" imgH="203040" progId="Equation.3">
                      <p:embed/>
                      <p:pic>
                        <p:nvPicPr>
                          <p:cNvPr id="0" name=""/>
                          <p:cNvPicPr/>
                          <p:nvPr/>
                        </p:nvPicPr>
                        <p:blipFill>
                          <a:blip r:embed="rId11"/>
                          <a:stretch>
                            <a:fillRect/>
                          </a:stretch>
                        </p:blipFill>
                        <p:spPr>
                          <a:xfrm>
                            <a:off x="4932040" y="1379930"/>
                            <a:ext cx="292100" cy="2032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16565577"/>
                  </p:ext>
                </p:extLst>
              </p:nvPr>
            </p:nvGraphicFramePr>
            <p:xfrm>
              <a:off x="7596336" y="1379930"/>
              <a:ext cx="355600" cy="203200"/>
            </p:xfrm>
            <a:graphic>
              <a:graphicData uri="http://schemas.openxmlformats.org/presentationml/2006/ole">
                <mc:AlternateContent xmlns:mc="http://schemas.openxmlformats.org/markup-compatibility/2006">
                  <mc:Choice xmlns:v="urn:schemas-microsoft-com:vml" Requires="v">
                    <p:oleObj spid="_x0000_s111771" name="Equation" r:id="rId12" imgW="355320" imgH="203040" progId="Equation.3">
                      <p:embed/>
                    </p:oleObj>
                  </mc:Choice>
                  <mc:Fallback>
                    <p:oleObj name="Equation" r:id="rId12" imgW="355320" imgH="203040" progId="Equation.3">
                      <p:embed/>
                      <p:pic>
                        <p:nvPicPr>
                          <p:cNvPr id="0" name=""/>
                          <p:cNvPicPr/>
                          <p:nvPr/>
                        </p:nvPicPr>
                        <p:blipFill>
                          <a:blip r:embed="rId13"/>
                          <a:stretch>
                            <a:fillRect/>
                          </a:stretch>
                        </p:blipFill>
                        <p:spPr>
                          <a:xfrm>
                            <a:off x="7596336" y="1379930"/>
                            <a:ext cx="355600" cy="2032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03244597"/>
                  </p:ext>
                </p:extLst>
              </p:nvPr>
            </p:nvGraphicFramePr>
            <p:xfrm>
              <a:off x="6189455" y="1875220"/>
              <a:ext cx="333579" cy="229336"/>
            </p:xfrm>
            <a:graphic>
              <a:graphicData uri="http://schemas.openxmlformats.org/presentationml/2006/ole">
                <mc:AlternateContent xmlns:mc="http://schemas.openxmlformats.org/markup-compatibility/2006">
                  <mc:Choice xmlns:v="urn:schemas-microsoft-com:vml" Requires="v">
                    <p:oleObj spid="_x0000_s111772" name="Equation" r:id="rId14" imgW="203040" imgH="139680" progId="Equation.3">
                      <p:embed/>
                    </p:oleObj>
                  </mc:Choice>
                  <mc:Fallback>
                    <p:oleObj name="Equation" r:id="rId14" imgW="203040" imgH="139680" progId="Equation.3">
                      <p:embed/>
                      <p:pic>
                        <p:nvPicPr>
                          <p:cNvPr id="0" name=""/>
                          <p:cNvPicPr/>
                          <p:nvPr/>
                        </p:nvPicPr>
                        <p:blipFill>
                          <a:blip r:embed="rId15"/>
                          <a:stretch>
                            <a:fillRect/>
                          </a:stretch>
                        </p:blipFill>
                        <p:spPr>
                          <a:xfrm>
                            <a:off x="6189455" y="1875220"/>
                            <a:ext cx="333579" cy="229336"/>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ext uri="{D42A27DB-BD31-4B8C-83A1-F6EECF244321}">
                  <p14:modId xmlns:p14="http://schemas.microsoft.com/office/powerpoint/2010/main" val="43036799"/>
                </p:ext>
              </p:extLst>
            </p:nvPr>
          </p:nvGraphicFramePr>
          <p:xfrm>
            <a:off x="7236296" y="2951389"/>
            <a:ext cx="850900" cy="161150"/>
          </p:xfrm>
          <a:graphic>
            <a:graphicData uri="http://schemas.openxmlformats.org/presentationml/2006/ole">
              <mc:AlternateContent xmlns:mc="http://schemas.openxmlformats.org/markup-compatibility/2006">
                <mc:Choice xmlns:v="urn:schemas-microsoft-com:vml" Requires="v">
                  <p:oleObj spid="_x0000_s111773" name="Equation" r:id="rId16" imgW="850680" imgH="177480" progId="Equation.3">
                    <p:embed/>
                  </p:oleObj>
                </mc:Choice>
                <mc:Fallback>
                  <p:oleObj name="Equation" r:id="rId16" imgW="850680" imgH="177480" progId="Equation.3">
                    <p:embed/>
                    <p:pic>
                      <p:nvPicPr>
                        <p:cNvPr id="0" name=""/>
                        <p:cNvPicPr/>
                        <p:nvPr/>
                      </p:nvPicPr>
                      <p:blipFill>
                        <a:blip r:embed="rId17"/>
                        <a:stretch>
                          <a:fillRect/>
                        </a:stretch>
                      </p:blipFill>
                      <p:spPr>
                        <a:xfrm>
                          <a:off x="7236296" y="2951389"/>
                          <a:ext cx="850900" cy="161150"/>
                        </a:xfrm>
                        <a:prstGeom prst="rect">
                          <a:avLst/>
                        </a:prstGeom>
                      </p:spPr>
                    </p:pic>
                  </p:oleObj>
                </mc:Fallback>
              </mc:AlternateContent>
            </a:graphicData>
          </a:graphic>
        </p:graphicFrame>
      </p:grpSp>
      <p:grpSp>
        <p:nvGrpSpPr>
          <p:cNvPr id="34" name="Group 33"/>
          <p:cNvGrpSpPr/>
          <p:nvPr/>
        </p:nvGrpSpPr>
        <p:grpSpPr>
          <a:xfrm>
            <a:off x="3851920" y="4445821"/>
            <a:ext cx="5152352" cy="2066176"/>
            <a:chOff x="3991648" y="4445821"/>
            <a:chExt cx="5152352" cy="2066176"/>
          </a:xfrm>
        </p:grpSpPr>
        <p:grpSp>
          <p:nvGrpSpPr>
            <p:cNvPr id="31" name="Group 30"/>
            <p:cNvGrpSpPr/>
            <p:nvPr/>
          </p:nvGrpSpPr>
          <p:grpSpPr>
            <a:xfrm>
              <a:off x="3991648" y="4445821"/>
              <a:ext cx="5152352" cy="2066176"/>
              <a:chOff x="3991648" y="4445821"/>
              <a:chExt cx="5152352" cy="2066176"/>
            </a:xfrm>
          </p:grpSpPr>
          <p:pic>
            <p:nvPicPr>
              <p:cNvPr id="24" name="Picture 23"/>
              <p:cNvPicPr>
                <a:picLocks noChangeAspect="1"/>
              </p:cNvPicPr>
              <p:nvPr/>
            </p:nvPicPr>
            <p:blipFill>
              <a:blip r:embed="rId18">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991648" y="4445821"/>
                <a:ext cx="5152352" cy="1973307"/>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val="2660309024"/>
                  </p:ext>
                </p:extLst>
              </p:nvPr>
            </p:nvGraphicFramePr>
            <p:xfrm>
              <a:off x="4692453" y="4696705"/>
              <a:ext cx="800100" cy="215900"/>
            </p:xfrm>
            <a:graphic>
              <a:graphicData uri="http://schemas.openxmlformats.org/presentationml/2006/ole">
                <mc:AlternateContent xmlns:mc="http://schemas.openxmlformats.org/markup-compatibility/2006">
                  <mc:Choice xmlns:v="urn:schemas-microsoft-com:vml" Requires="v">
                    <p:oleObj spid="_x0000_s111774" name="Equation" r:id="rId19" imgW="799920" imgH="215640" progId="Equation.3">
                      <p:embed/>
                    </p:oleObj>
                  </mc:Choice>
                  <mc:Fallback>
                    <p:oleObj name="Equation" r:id="rId19" imgW="799920" imgH="215640" progId="Equation.3">
                      <p:embed/>
                      <p:pic>
                        <p:nvPicPr>
                          <p:cNvPr id="0" name=""/>
                          <p:cNvPicPr/>
                          <p:nvPr/>
                        </p:nvPicPr>
                        <p:blipFill>
                          <a:blip r:embed="rId20"/>
                          <a:stretch>
                            <a:fillRect/>
                          </a:stretch>
                        </p:blipFill>
                        <p:spPr>
                          <a:xfrm>
                            <a:off x="4692453" y="4696705"/>
                            <a:ext cx="800100" cy="2159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072125400"/>
                  </p:ext>
                </p:extLst>
              </p:nvPr>
            </p:nvGraphicFramePr>
            <p:xfrm>
              <a:off x="7387158" y="6326259"/>
              <a:ext cx="927100" cy="185738"/>
            </p:xfrm>
            <a:graphic>
              <a:graphicData uri="http://schemas.openxmlformats.org/presentationml/2006/ole">
                <mc:AlternateContent xmlns:mc="http://schemas.openxmlformats.org/markup-compatibility/2006">
                  <mc:Choice xmlns:v="urn:schemas-microsoft-com:vml" Requires="v">
                    <p:oleObj spid="_x0000_s111775" name="Equation" r:id="rId21" imgW="927000" imgH="203040" progId="Equation.3">
                      <p:embed/>
                    </p:oleObj>
                  </mc:Choice>
                  <mc:Fallback>
                    <p:oleObj name="Equation" r:id="rId21" imgW="927000" imgH="203040" progId="Equation.3">
                      <p:embed/>
                      <p:pic>
                        <p:nvPicPr>
                          <p:cNvPr id="0" name=""/>
                          <p:cNvPicPr/>
                          <p:nvPr/>
                        </p:nvPicPr>
                        <p:blipFill>
                          <a:blip r:embed="rId22"/>
                          <a:stretch>
                            <a:fillRect/>
                          </a:stretch>
                        </p:blipFill>
                        <p:spPr>
                          <a:xfrm>
                            <a:off x="7387158" y="6326259"/>
                            <a:ext cx="927100" cy="18573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17008156"/>
                  </p:ext>
                </p:extLst>
              </p:nvPr>
            </p:nvGraphicFramePr>
            <p:xfrm>
              <a:off x="6993458" y="4725144"/>
              <a:ext cx="787400" cy="215900"/>
            </p:xfrm>
            <a:graphic>
              <a:graphicData uri="http://schemas.openxmlformats.org/presentationml/2006/ole">
                <mc:AlternateContent xmlns:mc="http://schemas.openxmlformats.org/markup-compatibility/2006">
                  <mc:Choice xmlns:v="urn:schemas-microsoft-com:vml" Requires="v">
                    <p:oleObj spid="_x0000_s111776" name="Equation" r:id="rId23" imgW="787320" imgH="215640" progId="Equation.3">
                      <p:embed/>
                    </p:oleObj>
                  </mc:Choice>
                  <mc:Fallback>
                    <p:oleObj name="Equation" r:id="rId23" imgW="787320" imgH="215640" progId="Equation.3">
                      <p:embed/>
                      <p:pic>
                        <p:nvPicPr>
                          <p:cNvPr id="0" name=""/>
                          <p:cNvPicPr/>
                          <p:nvPr/>
                        </p:nvPicPr>
                        <p:blipFill>
                          <a:blip r:embed="rId24"/>
                          <a:stretch>
                            <a:fillRect/>
                          </a:stretch>
                        </p:blipFill>
                        <p:spPr>
                          <a:xfrm>
                            <a:off x="6993458" y="4725144"/>
                            <a:ext cx="787400" cy="215900"/>
                          </a:xfrm>
                          <a:prstGeom prst="rect">
                            <a:avLst/>
                          </a:prstGeom>
                        </p:spPr>
                      </p:pic>
                    </p:oleObj>
                  </mc:Fallback>
                </mc:AlternateContent>
              </a:graphicData>
            </a:graphic>
          </p:graphicFrame>
        </p:grpSp>
        <p:graphicFrame>
          <p:nvGraphicFramePr>
            <p:cNvPr id="32" name="Object 31"/>
            <p:cNvGraphicFramePr>
              <a:graphicFrameLocks noChangeAspect="1"/>
            </p:cNvGraphicFramePr>
            <p:nvPr>
              <p:extLst>
                <p:ext uri="{D42A27DB-BD31-4B8C-83A1-F6EECF244321}">
                  <p14:modId xmlns:p14="http://schemas.microsoft.com/office/powerpoint/2010/main" val="3813658944"/>
                </p:ext>
              </p:extLst>
            </p:nvPr>
          </p:nvGraphicFramePr>
          <p:xfrm>
            <a:off x="8554760" y="6279428"/>
            <a:ext cx="152400" cy="139700"/>
          </p:xfrm>
          <a:graphic>
            <a:graphicData uri="http://schemas.openxmlformats.org/presentationml/2006/ole">
              <mc:AlternateContent xmlns:mc="http://schemas.openxmlformats.org/markup-compatibility/2006">
                <mc:Choice xmlns:v="urn:schemas-microsoft-com:vml" Requires="v">
                  <p:oleObj spid="_x0000_s111777" name="Equation" r:id="rId25" imgW="152280" imgH="139680" progId="Equation.3">
                    <p:embed/>
                  </p:oleObj>
                </mc:Choice>
                <mc:Fallback>
                  <p:oleObj name="Equation" r:id="rId25" imgW="152280" imgH="139680" progId="Equation.3">
                    <p:embed/>
                    <p:pic>
                      <p:nvPicPr>
                        <p:cNvPr id="0" name=""/>
                        <p:cNvPicPr/>
                        <p:nvPr/>
                      </p:nvPicPr>
                      <p:blipFill>
                        <a:blip r:embed="rId26"/>
                        <a:stretch>
                          <a:fillRect/>
                        </a:stretch>
                      </p:blipFill>
                      <p:spPr>
                        <a:xfrm>
                          <a:off x="8554760" y="6279428"/>
                          <a:ext cx="152400" cy="1397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176753966"/>
                </p:ext>
              </p:extLst>
            </p:nvPr>
          </p:nvGraphicFramePr>
          <p:xfrm>
            <a:off x="6323013" y="6230938"/>
            <a:ext cx="88900" cy="144462"/>
          </p:xfrm>
          <a:graphic>
            <a:graphicData uri="http://schemas.openxmlformats.org/presentationml/2006/ole">
              <mc:AlternateContent xmlns:mc="http://schemas.openxmlformats.org/markup-compatibility/2006">
                <mc:Choice xmlns:v="urn:schemas-microsoft-com:vml" Requires="v">
                  <p:oleObj spid="_x0000_s111778" name="Equation" r:id="rId27" imgW="88560" imgH="152280" progId="Equation.3">
                    <p:embed/>
                  </p:oleObj>
                </mc:Choice>
                <mc:Fallback>
                  <p:oleObj name="Equation" r:id="rId27" imgW="88560" imgH="152280" progId="Equation.3">
                    <p:embed/>
                    <p:pic>
                      <p:nvPicPr>
                        <p:cNvPr id="0" name=""/>
                        <p:cNvPicPr/>
                        <p:nvPr/>
                      </p:nvPicPr>
                      <p:blipFill>
                        <a:blip r:embed="rId28"/>
                        <a:stretch>
                          <a:fillRect/>
                        </a:stretch>
                      </p:blipFill>
                      <p:spPr>
                        <a:xfrm>
                          <a:off x="6323013" y="6230938"/>
                          <a:ext cx="88900" cy="144462"/>
                        </a:xfrm>
                        <a:prstGeom prst="rect">
                          <a:avLst/>
                        </a:prstGeom>
                      </p:spPr>
                    </p:pic>
                  </p:oleObj>
                </mc:Fallback>
              </mc:AlternateContent>
            </a:graphicData>
          </a:graphic>
        </p:graphicFrame>
      </p:grpSp>
    </p:spTree>
    <p:extLst>
      <p:ext uri="{BB962C8B-B14F-4D97-AF65-F5344CB8AC3E}">
        <p14:creationId xmlns:p14="http://schemas.microsoft.com/office/powerpoint/2010/main" val="5649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duotone>
              <a:prstClr val="black"/>
              <a:srgbClr val="D9C3A5">
                <a:tint val="50000"/>
                <a:satMod val="180000"/>
              </a:srgbClr>
            </a:duotone>
          </a:blip>
          <a:stretch>
            <a:fillRect/>
          </a:stretch>
        </p:blipFill>
        <p:spPr>
          <a:xfrm>
            <a:off x="1871289" y="3266403"/>
            <a:ext cx="1866566" cy="1407773"/>
          </a:xfrm>
          <a:prstGeom prst="rect">
            <a:avLst/>
          </a:prstGeom>
        </p:spPr>
      </p:pic>
      <p:sp>
        <p:nvSpPr>
          <p:cNvPr id="2" name="Title 1"/>
          <p:cNvSpPr>
            <a:spLocks noGrp="1"/>
          </p:cNvSpPr>
          <p:nvPr>
            <p:ph type="title"/>
          </p:nvPr>
        </p:nvSpPr>
        <p:spPr>
          <a:xfrm>
            <a:off x="42490" y="476672"/>
            <a:ext cx="8489950" cy="1296988"/>
          </a:xfrm>
        </p:spPr>
        <p:txBody>
          <a:bodyPr/>
          <a:lstStyle/>
          <a:p>
            <a:r>
              <a:rPr lang="en-GB" dirty="0" smtClean="0"/>
              <a:t>Quick detour..</a:t>
            </a:r>
            <a:br>
              <a:rPr lang="en-GB" dirty="0" smtClean="0"/>
            </a:br>
            <a:r>
              <a:rPr lang="en-GB" sz="2000" i="1" dirty="0" smtClean="0">
                <a:solidFill>
                  <a:srgbClr val="800000"/>
                </a:solidFill>
              </a:rPr>
              <a:t>Fourier transform, cross covariance, cross spectra</a:t>
            </a:r>
            <a:endParaRPr lang="en-GB" sz="2000" i="1" dirty="0">
              <a:solidFill>
                <a:srgbClr val="800000"/>
              </a:solidFill>
            </a:endParaRPr>
          </a:p>
        </p:txBody>
      </p:sp>
      <p:sp>
        <p:nvSpPr>
          <p:cNvPr id="7" name="TextBox 6"/>
          <p:cNvSpPr txBox="1"/>
          <p:nvPr/>
        </p:nvSpPr>
        <p:spPr>
          <a:xfrm>
            <a:off x="78941" y="1476852"/>
            <a:ext cx="6084168" cy="646331"/>
          </a:xfrm>
          <a:prstGeom prst="rect">
            <a:avLst/>
          </a:prstGeom>
          <a:noFill/>
        </p:spPr>
        <p:txBody>
          <a:bodyPr wrap="square" rtlCol="0">
            <a:spAutoFit/>
          </a:bodyPr>
          <a:lstStyle/>
          <a:p>
            <a:r>
              <a:rPr lang="en-GB" dirty="0" smtClean="0"/>
              <a:t>Now we are interested in situation where we have multiple time series and explore relationship between them</a:t>
            </a: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val="888696276"/>
              </p:ext>
            </p:extLst>
          </p:nvPr>
        </p:nvGraphicFramePr>
        <p:xfrm>
          <a:off x="196850" y="2544763"/>
          <a:ext cx="2924175" cy="388937"/>
        </p:xfrm>
        <a:graphic>
          <a:graphicData uri="http://schemas.openxmlformats.org/presentationml/2006/ole">
            <mc:AlternateContent xmlns:mc="http://schemas.openxmlformats.org/markup-compatibility/2006">
              <mc:Choice xmlns:v="urn:schemas-microsoft-com:vml" Requires="v">
                <p:oleObj spid="_x0000_s112777" name="Equation" r:id="rId4" imgW="1676160" imgH="241200" progId="Equation.3">
                  <p:embed/>
                </p:oleObj>
              </mc:Choice>
              <mc:Fallback>
                <p:oleObj name="Equation" r:id="rId4" imgW="1676160" imgH="241200" progId="Equation.3">
                  <p:embed/>
                  <p:pic>
                    <p:nvPicPr>
                      <p:cNvPr id="0" name=""/>
                      <p:cNvPicPr/>
                      <p:nvPr/>
                    </p:nvPicPr>
                    <p:blipFill>
                      <a:blip r:embed="rId5"/>
                      <a:stretch>
                        <a:fillRect/>
                      </a:stretch>
                    </p:blipFill>
                    <p:spPr>
                      <a:xfrm>
                        <a:off x="196850" y="2544763"/>
                        <a:ext cx="2924175" cy="3889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64455645"/>
              </p:ext>
            </p:extLst>
          </p:nvPr>
        </p:nvGraphicFramePr>
        <p:xfrm>
          <a:off x="156910" y="5475047"/>
          <a:ext cx="2493683" cy="721238"/>
        </p:xfrm>
        <a:graphic>
          <a:graphicData uri="http://schemas.openxmlformats.org/presentationml/2006/ole">
            <mc:AlternateContent xmlns:mc="http://schemas.openxmlformats.org/markup-compatibility/2006">
              <mc:Choice xmlns:v="urn:schemas-microsoft-com:vml" Requires="v">
                <p:oleObj spid="_x0000_s112778" name="Equation" r:id="rId6" imgW="1739880" imgH="495000" progId="Equation.3">
                  <p:embed/>
                </p:oleObj>
              </mc:Choice>
              <mc:Fallback>
                <p:oleObj name="Equation" r:id="rId6" imgW="1739880" imgH="495000" progId="Equation.3">
                  <p:embed/>
                  <p:pic>
                    <p:nvPicPr>
                      <p:cNvPr id="0" name=""/>
                      <p:cNvPicPr/>
                      <p:nvPr/>
                    </p:nvPicPr>
                    <p:blipFill>
                      <a:blip r:embed="rId7"/>
                      <a:stretch>
                        <a:fillRect/>
                      </a:stretch>
                    </p:blipFill>
                    <p:spPr>
                      <a:xfrm>
                        <a:off x="156910" y="5475047"/>
                        <a:ext cx="2493683" cy="721238"/>
                      </a:xfrm>
                      <a:prstGeom prst="rect">
                        <a:avLst/>
                      </a:prstGeom>
                    </p:spPr>
                  </p:pic>
                </p:oleObj>
              </mc:Fallback>
            </mc:AlternateContent>
          </a:graphicData>
        </a:graphic>
      </p:graphicFrame>
      <p:sp>
        <p:nvSpPr>
          <p:cNvPr id="11" name="TextBox 10"/>
          <p:cNvSpPr txBox="1"/>
          <p:nvPr/>
        </p:nvSpPr>
        <p:spPr>
          <a:xfrm>
            <a:off x="714177" y="2204864"/>
            <a:ext cx="1617751" cy="307777"/>
          </a:xfrm>
          <a:prstGeom prst="rect">
            <a:avLst/>
          </a:prstGeom>
          <a:noFill/>
        </p:spPr>
        <p:txBody>
          <a:bodyPr wrap="none" rtlCol="0">
            <a:spAutoFit/>
          </a:bodyPr>
          <a:lstStyle/>
          <a:p>
            <a:r>
              <a:rPr lang="en-GB" sz="1400" dirty="0" smtClean="0">
                <a:solidFill>
                  <a:srgbClr val="1F497D"/>
                </a:solidFill>
              </a:rPr>
              <a:t>Cross covariance</a:t>
            </a:r>
            <a:endParaRPr lang="en-GB" sz="1400" dirty="0">
              <a:solidFill>
                <a:srgbClr val="1F497D"/>
              </a:solidFill>
            </a:endParaRPr>
          </a:p>
        </p:txBody>
      </p:sp>
      <p:sp>
        <p:nvSpPr>
          <p:cNvPr id="12" name="TextBox 11"/>
          <p:cNvSpPr txBox="1"/>
          <p:nvPr/>
        </p:nvSpPr>
        <p:spPr>
          <a:xfrm>
            <a:off x="619159" y="5117728"/>
            <a:ext cx="1587294" cy="307777"/>
          </a:xfrm>
          <a:prstGeom prst="rect">
            <a:avLst/>
          </a:prstGeom>
          <a:noFill/>
        </p:spPr>
        <p:txBody>
          <a:bodyPr wrap="none" rtlCol="0">
            <a:spAutoFit/>
          </a:bodyPr>
          <a:lstStyle/>
          <a:p>
            <a:r>
              <a:rPr lang="en-GB" sz="1400" dirty="0" smtClean="0">
                <a:solidFill>
                  <a:srgbClr val="1F497D"/>
                </a:solidFill>
              </a:rPr>
              <a:t>Cross correlation</a:t>
            </a:r>
            <a:endParaRPr lang="en-GB" sz="1400" dirty="0">
              <a:solidFill>
                <a:srgbClr val="1F497D"/>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364490991"/>
              </p:ext>
            </p:extLst>
          </p:nvPr>
        </p:nvGraphicFramePr>
        <p:xfrm>
          <a:off x="4067944" y="2544069"/>
          <a:ext cx="2592288" cy="414691"/>
        </p:xfrm>
        <a:graphic>
          <a:graphicData uri="http://schemas.openxmlformats.org/presentationml/2006/ole">
            <mc:AlternateContent xmlns:mc="http://schemas.openxmlformats.org/markup-compatibility/2006">
              <mc:Choice xmlns:v="urn:schemas-microsoft-com:vml" Requires="v">
                <p:oleObj spid="_x0000_s112779" name="Equation" r:id="rId8" imgW="1587240" imgH="266400" progId="Equation.3">
                  <p:embed/>
                </p:oleObj>
              </mc:Choice>
              <mc:Fallback>
                <p:oleObj name="Equation" r:id="rId8" imgW="1587240" imgH="266400" progId="Equation.3">
                  <p:embed/>
                  <p:pic>
                    <p:nvPicPr>
                      <p:cNvPr id="0" name=""/>
                      <p:cNvPicPr/>
                      <p:nvPr/>
                    </p:nvPicPr>
                    <p:blipFill>
                      <a:blip r:embed="rId9"/>
                      <a:stretch>
                        <a:fillRect/>
                      </a:stretch>
                    </p:blipFill>
                    <p:spPr>
                      <a:xfrm>
                        <a:off x="4067944" y="2544069"/>
                        <a:ext cx="2592288" cy="414691"/>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33310357"/>
              </p:ext>
            </p:extLst>
          </p:nvPr>
        </p:nvGraphicFramePr>
        <p:xfrm>
          <a:off x="3377492" y="2638758"/>
          <a:ext cx="360363" cy="247650"/>
        </p:xfrm>
        <a:graphic>
          <a:graphicData uri="http://schemas.openxmlformats.org/presentationml/2006/ole">
            <mc:AlternateContent xmlns:mc="http://schemas.openxmlformats.org/markup-compatibility/2006">
              <mc:Choice xmlns:v="urn:schemas-microsoft-com:vml" Requires="v">
                <p:oleObj spid="_x0000_s112780" name="Equation" r:id="rId10" imgW="203040" imgH="139680" progId="Equation.3">
                  <p:embed/>
                </p:oleObj>
              </mc:Choice>
              <mc:Fallback>
                <p:oleObj name="Equation" r:id="rId10" imgW="203040" imgH="139680" progId="Equation.3">
                  <p:embed/>
                  <p:pic>
                    <p:nvPicPr>
                      <p:cNvPr id="0" name=""/>
                      <p:cNvPicPr/>
                      <p:nvPr/>
                    </p:nvPicPr>
                    <p:blipFill>
                      <a:blip r:embed="rId11"/>
                      <a:stretch>
                        <a:fillRect/>
                      </a:stretch>
                    </p:blipFill>
                    <p:spPr>
                      <a:xfrm>
                        <a:off x="3377492" y="2638758"/>
                        <a:ext cx="360363" cy="247650"/>
                      </a:xfrm>
                      <a:prstGeom prst="rect">
                        <a:avLst/>
                      </a:prstGeom>
                    </p:spPr>
                  </p:pic>
                </p:oleObj>
              </mc:Fallback>
            </mc:AlternateContent>
          </a:graphicData>
        </a:graphic>
      </p:graphicFrame>
      <p:sp>
        <p:nvSpPr>
          <p:cNvPr id="15" name="TextBox 14"/>
          <p:cNvSpPr txBox="1"/>
          <p:nvPr/>
        </p:nvSpPr>
        <p:spPr>
          <a:xfrm>
            <a:off x="4555056" y="2204864"/>
            <a:ext cx="1946367" cy="307777"/>
          </a:xfrm>
          <a:prstGeom prst="rect">
            <a:avLst/>
          </a:prstGeom>
          <a:noFill/>
        </p:spPr>
        <p:txBody>
          <a:bodyPr wrap="none" rtlCol="0">
            <a:spAutoFit/>
          </a:bodyPr>
          <a:lstStyle/>
          <a:p>
            <a:r>
              <a:rPr lang="en-GB" sz="1400" dirty="0" smtClean="0">
                <a:solidFill>
                  <a:srgbClr val="1F497D"/>
                </a:solidFill>
              </a:rPr>
              <a:t>Cross spectral density</a:t>
            </a:r>
            <a:endParaRPr lang="en-GB" sz="1400" dirty="0">
              <a:solidFill>
                <a:srgbClr val="1F497D"/>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781447830"/>
              </p:ext>
            </p:extLst>
          </p:nvPr>
        </p:nvGraphicFramePr>
        <p:xfrm>
          <a:off x="3974232" y="5374137"/>
          <a:ext cx="2779712" cy="868363"/>
        </p:xfrm>
        <a:graphic>
          <a:graphicData uri="http://schemas.openxmlformats.org/presentationml/2006/ole">
            <mc:AlternateContent xmlns:mc="http://schemas.openxmlformats.org/markup-compatibility/2006">
              <mc:Choice xmlns:v="urn:schemas-microsoft-com:vml" Requires="v">
                <p:oleObj spid="_x0000_s112781" name="Equation" r:id="rId12" imgW="1701720" imgH="558720" progId="Equation.3">
                  <p:embed/>
                </p:oleObj>
              </mc:Choice>
              <mc:Fallback>
                <p:oleObj name="Equation" r:id="rId12" imgW="1701720" imgH="558720" progId="Equation.3">
                  <p:embed/>
                  <p:pic>
                    <p:nvPicPr>
                      <p:cNvPr id="0" name=""/>
                      <p:cNvPicPr/>
                      <p:nvPr/>
                    </p:nvPicPr>
                    <p:blipFill>
                      <a:blip r:embed="rId13"/>
                      <a:stretch>
                        <a:fillRect/>
                      </a:stretch>
                    </p:blipFill>
                    <p:spPr>
                      <a:xfrm>
                        <a:off x="3974232" y="5374137"/>
                        <a:ext cx="2779712" cy="8683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49645759"/>
              </p:ext>
            </p:extLst>
          </p:nvPr>
        </p:nvGraphicFramePr>
        <p:xfrm>
          <a:off x="3235254" y="5733256"/>
          <a:ext cx="360363" cy="247650"/>
        </p:xfrm>
        <a:graphic>
          <a:graphicData uri="http://schemas.openxmlformats.org/presentationml/2006/ole">
            <mc:AlternateContent xmlns:mc="http://schemas.openxmlformats.org/markup-compatibility/2006">
              <mc:Choice xmlns:v="urn:schemas-microsoft-com:vml" Requires="v">
                <p:oleObj spid="_x0000_s112782" name="Equation" r:id="rId14" imgW="203040" imgH="139680" progId="Equation.3">
                  <p:embed/>
                </p:oleObj>
              </mc:Choice>
              <mc:Fallback>
                <p:oleObj name="Equation" r:id="rId14" imgW="203040" imgH="139680" progId="Equation.3">
                  <p:embed/>
                  <p:pic>
                    <p:nvPicPr>
                      <p:cNvPr id="0" name=""/>
                      <p:cNvPicPr/>
                      <p:nvPr/>
                    </p:nvPicPr>
                    <p:blipFill>
                      <a:blip r:embed="rId11"/>
                      <a:stretch>
                        <a:fillRect/>
                      </a:stretch>
                    </p:blipFill>
                    <p:spPr>
                      <a:xfrm>
                        <a:off x="3235254" y="5733256"/>
                        <a:ext cx="360363" cy="247650"/>
                      </a:xfrm>
                      <a:prstGeom prst="rect">
                        <a:avLst/>
                      </a:prstGeom>
                    </p:spPr>
                  </p:pic>
                </p:oleObj>
              </mc:Fallback>
            </mc:AlternateContent>
          </a:graphicData>
        </a:graphic>
      </p:graphicFrame>
      <p:sp>
        <p:nvSpPr>
          <p:cNvPr id="18" name="TextBox 17"/>
          <p:cNvSpPr txBox="1"/>
          <p:nvPr/>
        </p:nvSpPr>
        <p:spPr>
          <a:xfrm>
            <a:off x="4998287" y="5157192"/>
            <a:ext cx="1059906" cy="307777"/>
          </a:xfrm>
          <a:prstGeom prst="rect">
            <a:avLst/>
          </a:prstGeom>
          <a:noFill/>
        </p:spPr>
        <p:txBody>
          <a:bodyPr wrap="none" rtlCol="0">
            <a:spAutoFit/>
          </a:bodyPr>
          <a:lstStyle/>
          <a:p>
            <a:r>
              <a:rPr lang="en-GB" sz="1400" dirty="0" smtClean="0">
                <a:solidFill>
                  <a:srgbClr val="1F497D"/>
                </a:solidFill>
              </a:rPr>
              <a:t>Coherence</a:t>
            </a:r>
            <a:endParaRPr lang="en-GB" sz="1400" dirty="0">
              <a:solidFill>
                <a:srgbClr val="1F497D"/>
              </a:solidFill>
            </a:endParaRPr>
          </a:p>
        </p:txBody>
      </p:sp>
      <p:pic>
        <p:nvPicPr>
          <p:cNvPr id="3" name="Picture 2"/>
          <p:cNvPicPr>
            <a:picLocks noChangeAspect="1"/>
          </p:cNvPicPr>
          <p:nvPr/>
        </p:nvPicPr>
        <p:blipFill>
          <a:blip r:embed="rId15">
            <a:duotone>
              <a:prstClr val="black"/>
              <a:srgbClr val="D9C3A5">
                <a:tint val="50000"/>
                <a:satMod val="180000"/>
              </a:srgbClr>
            </a:duotone>
          </a:blip>
          <a:stretch>
            <a:fillRect/>
          </a:stretch>
        </p:blipFill>
        <p:spPr>
          <a:xfrm>
            <a:off x="0" y="3250963"/>
            <a:ext cx="1815757" cy="1420052"/>
          </a:xfrm>
          <a:prstGeom prst="rect">
            <a:avLst/>
          </a:prstGeom>
          <a:noFill/>
          <a:ln>
            <a:noFill/>
          </a:ln>
        </p:spPr>
      </p:pic>
      <p:pic>
        <p:nvPicPr>
          <p:cNvPr id="348" name="Picture 347"/>
          <p:cNvPicPr>
            <a:picLocks noChangeAspect="1"/>
          </p:cNvPicPr>
          <p:nvPr/>
        </p:nvPicPr>
        <p:blipFill>
          <a:blip r:embed="rId16">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351090" y="3296830"/>
            <a:ext cx="2213913" cy="1367861"/>
          </a:xfrm>
          <a:prstGeom prst="rect">
            <a:avLst/>
          </a:prstGeom>
        </p:spPr>
      </p:pic>
      <p:cxnSp>
        <p:nvCxnSpPr>
          <p:cNvPr id="349" name="Straight Arrow Connector 348"/>
          <p:cNvCxnSpPr/>
          <p:nvPr/>
        </p:nvCxnSpPr>
        <p:spPr>
          <a:xfrm rot="16200000" flipV="1">
            <a:off x="4067944" y="3767733"/>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0" name="TextBox 349"/>
          <p:cNvSpPr txBox="1"/>
          <p:nvPr/>
        </p:nvSpPr>
        <p:spPr>
          <a:xfrm>
            <a:off x="2267486" y="6424378"/>
            <a:ext cx="3070071" cy="307777"/>
          </a:xfrm>
          <a:prstGeom prst="rect">
            <a:avLst/>
          </a:prstGeom>
          <a:noFill/>
        </p:spPr>
        <p:txBody>
          <a:bodyPr wrap="none" rtlCol="0">
            <a:spAutoFit/>
          </a:bodyPr>
          <a:lstStyle/>
          <a:p>
            <a:r>
              <a:rPr lang="en-GB" sz="1400" dirty="0" smtClean="0">
                <a:solidFill>
                  <a:srgbClr val="FF0000"/>
                </a:solidFill>
              </a:rPr>
              <a:t>Measures of functional connectivity</a:t>
            </a:r>
            <a:endParaRPr lang="en-GB" sz="1400" dirty="0">
              <a:solidFill>
                <a:srgbClr val="FF0000"/>
              </a:solidFill>
            </a:endParaRPr>
          </a:p>
        </p:txBody>
      </p:sp>
      <p:grpSp>
        <p:nvGrpSpPr>
          <p:cNvPr id="357" name="Group 356"/>
          <p:cNvGrpSpPr/>
          <p:nvPr/>
        </p:nvGrpSpPr>
        <p:grpSpPr>
          <a:xfrm>
            <a:off x="6821388" y="980728"/>
            <a:ext cx="2197858" cy="2944720"/>
            <a:chOff x="6821388" y="980728"/>
            <a:chExt cx="2197858" cy="2944720"/>
          </a:xfrm>
        </p:grpSpPr>
        <p:pic>
          <p:nvPicPr>
            <p:cNvPr id="8" name="Picture 2"/>
            <p:cNvPicPr>
              <a:picLocks noChangeAspect="1" noChangeArrowheads="1"/>
            </p:cNvPicPr>
            <p:nvPr/>
          </p:nvPicPr>
          <p:blipFill>
            <a:blip r:embed="rId17"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836130" y="980728"/>
              <a:ext cx="2183116" cy="294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6" name="Group 355"/>
            <p:cNvGrpSpPr/>
            <p:nvPr/>
          </p:nvGrpSpPr>
          <p:grpSpPr>
            <a:xfrm>
              <a:off x="6821388" y="1260475"/>
              <a:ext cx="270892" cy="2177162"/>
              <a:chOff x="6821388" y="1260475"/>
              <a:chExt cx="270892" cy="2177162"/>
            </a:xfrm>
          </p:grpSpPr>
          <p:graphicFrame>
            <p:nvGraphicFramePr>
              <p:cNvPr id="351" name="Object 350"/>
              <p:cNvGraphicFramePr>
                <a:graphicFrameLocks noChangeAspect="1"/>
              </p:cNvGraphicFramePr>
              <p:nvPr>
                <p:extLst>
                  <p:ext uri="{D42A27DB-BD31-4B8C-83A1-F6EECF244321}">
                    <p14:modId xmlns:p14="http://schemas.microsoft.com/office/powerpoint/2010/main" val="1841182908"/>
                  </p:ext>
                </p:extLst>
              </p:nvPr>
            </p:nvGraphicFramePr>
            <p:xfrm>
              <a:off x="6827738" y="1260475"/>
              <a:ext cx="260859" cy="170562"/>
            </p:xfrm>
            <a:graphic>
              <a:graphicData uri="http://schemas.openxmlformats.org/presentationml/2006/ole">
                <mc:AlternateContent xmlns:mc="http://schemas.openxmlformats.org/markup-compatibility/2006">
                  <mc:Choice xmlns:v="urn:schemas-microsoft-com:vml" Requires="v">
                    <p:oleObj spid="_x0000_s112783" name="Equation" r:id="rId18" imgW="330120" imgH="215640" progId="Equation.3">
                      <p:embed/>
                    </p:oleObj>
                  </mc:Choice>
                  <mc:Fallback>
                    <p:oleObj name="Equation" r:id="rId18" imgW="330120" imgH="215640" progId="Equation.3">
                      <p:embed/>
                      <p:pic>
                        <p:nvPicPr>
                          <p:cNvPr id="0" name=""/>
                          <p:cNvPicPr/>
                          <p:nvPr/>
                        </p:nvPicPr>
                        <p:blipFill>
                          <a:blip r:embed="rId19"/>
                          <a:stretch>
                            <a:fillRect/>
                          </a:stretch>
                        </p:blipFill>
                        <p:spPr>
                          <a:xfrm>
                            <a:off x="6827738" y="1260475"/>
                            <a:ext cx="260859" cy="170562"/>
                          </a:xfrm>
                          <a:prstGeom prst="rect">
                            <a:avLst/>
                          </a:prstGeom>
                        </p:spPr>
                      </p:pic>
                    </p:oleObj>
                  </mc:Fallback>
                </mc:AlternateContent>
              </a:graphicData>
            </a:graphic>
          </p:graphicFrame>
          <p:graphicFrame>
            <p:nvGraphicFramePr>
              <p:cNvPr id="352" name="Object 351"/>
              <p:cNvGraphicFramePr>
                <a:graphicFrameLocks noChangeAspect="1"/>
              </p:cNvGraphicFramePr>
              <p:nvPr>
                <p:extLst>
                  <p:ext uri="{D42A27DB-BD31-4B8C-83A1-F6EECF244321}">
                    <p14:modId xmlns:p14="http://schemas.microsoft.com/office/powerpoint/2010/main" val="94949648"/>
                  </p:ext>
                </p:extLst>
              </p:nvPr>
            </p:nvGraphicFramePr>
            <p:xfrm>
              <a:off x="6821388" y="1906588"/>
              <a:ext cx="270892" cy="170562"/>
            </p:xfrm>
            <a:graphic>
              <a:graphicData uri="http://schemas.openxmlformats.org/presentationml/2006/ole">
                <mc:AlternateContent xmlns:mc="http://schemas.openxmlformats.org/markup-compatibility/2006">
                  <mc:Choice xmlns:v="urn:schemas-microsoft-com:vml" Requires="v">
                    <p:oleObj spid="_x0000_s112784" name="Equation" r:id="rId20" imgW="342720" imgH="215640" progId="Equation.3">
                      <p:embed/>
                    </p:oleObj>
                  </mc:Choice>
                  <mc:Fallback>
                    <p:oleObj name="Equation" r:id="rId20" imgW="342720" imgH="215640" progId="Equation.3">
                      <p:embed/>
                      <p:pic>
                        <p:nvPicPr>
                          <p:cNvPr id="0" name=""/>
                          <p:cNvPicPr/>
                          <p:nvPr/>
                        </p:nvPicPr>
                        <p:blipFill>
                          <a:blip r:embed="rId21"/>
                          <a:stretch>
                            <a:fillRect/>
                          </a:stretch>
                        </p:blipFill>
                        <p:spPr>
                          <a:xfrm>
                            <a:off x="6821388" y="1906588"/>
                            <a:ext cx="270892" cy="170562"/>
                          </a:xfrm>
                          <a:prstGeom prst="rect">
                            <a:avLst/>
                          </a:prstGeom>
                        </p:spPr>
                      </p:pic>
                    </p:oleObj>
                  </mc:Fallback>
                </mc:AlternateContent>
              </a:graphicData>
            </a:graphic>
          </p:graphicFrame>
          <p:graphicFrame>
            <p:nvGraphicFramePr>
              <p:cNvPr id="353" name="Object 352"/>
              <p:cNvGraphicFramePr>
                <a:graphicFrameLocks noChangeAspect="1"/>
              </p:cNvGraphicFramePr>
              <p:nvPr>
                <p:extLst>
                  <p:ext uri="{D42A27DB-BD31-4B8C-83A1-F6EECF244321}">
                    <p14:modId xmlns:p14="http://schemas.microsoft.com/office/powerpoint/2010/main" val="4290360570"/>
                  </p:ext>
                </p:extLst>
              </p:nvPr>
            </p:nvGraphicFramePr>
            <p:xfrm>
              <a:off x="6821388" y="2608263"/>
              <a:ext cx="270892" cy="180595"/>
            </p:xfrm>
            <a:graphic>
              <a:graphicData uri="http://schemas.openxmlformats.org/presentationml/2006/ole">
                <mc:AlternateContent xmlns:mc="http://schemas.openxmlformats.org/markup-compatibility/2006">
                  <mc:Choice xmlns:v="urn:schemas-microsoft-com:vml" Requires="v">
                    <p:oleObj spid="_x0000_s112785" name="Equation" r:id="rId22" imgW="342720" imgH="228600" progId="Equation.3">
                      <p:embed/>
                    </p:oleObj>
                  </mc:Choice>
                  <mc:Fallback>
                    <p:oleObj name="Equation" r:id="rId22" imgW="342720" imgH="228600" progId="Equation.3">
                      <p:embed/>
                      <p:pic>
                        <p:nvPicPr>
                          <p:cNvPr id="0" name=""/>
                          <p:cNvPicPr/>
                          <p:nvPr/>
                        </p:nvPicPr>
                        <p:blipFill>
                          <a:blip r:embed="rId23"/>
                          <a:stretch>
                            <a:fillRect/>
                          </a:stretch>
                        </p:blipFill>
                        <p:spPr>
                          <a:xfrm>
                            <a:off x="6821388" y="2608263"/>
                            <a:ext cx="270892" cy="180595"/>
                          </a:xfrm>
                          <a:prstGeom prst="rect">
                            <a:avLst/>
                          </a:prstGeom>
                        </p:spPr>
                      </p:pic>
                    </p:oleObj>
                  </mc:Fallback>
                </mc:AlternateContent>
              </a:graphicData>
            </a:graphic>
          </p:graphicFrame>
          <p:graphicFrame>
            <p:nvGraphicFramePr>
              <p:cNvPr id="354" name="Object 353"/>
              <p:cNvGraphicFramePr>
                <a:graphicFrameLocks noChangeAspect="1"/>
              </p:cNvGraphicFramePr>
              <p:nvPr>
                <p:extLst>
                  <p:ext uri="{D42A27DB-BD31-4B8C-83A1-F6EECF244321}">
                    <p14:modId xmlns:p14="http://schemas.microsoft.com/office/powerpoint/2010/main" val="3349272085"/>
                  </p:ext>
                </p:extLst>
              </p:nvPr>
            </p:nvGraphicFramePr>
            <p:xfrm>
              <a:off x="6821388" y="3267075"/>
              <a:ext cx="270892" cy="170562"/>
            </p:xfrm>
            <a:graphic>
              <a:graphicData uri="http://schemas.openxmlformats.org/presentationml/2006/ole">
                <mc:AlternateContent xmlns:mc="http://schemas.openxmlformats.org/markup-compatibility/2006">
                  <mc:Choice xmlns:v="urn:schemas-microsoft-com:vml" Requires="v">
                    <p:oleObj spid="_x0000_s112786" name="Equation" r:id="rId24" imgW="342720" imgH="215640" progId="Equation.3">
                      <p:embed/>
                    </p:oleObj>
                  </mc:Choice>
                  <mc:Fallback>
                    <p:oleObj name="Equation" r:id="rId24" imgW="342720" imgH="215640" progId="Equation.3">
                      <p:embed/>
                      <p:pic>
                        <p:nvPicPr>
                          <p:cNvPr id="0" name=""/>
                          <p:cNvPicPr/>
                          <p:nvPr/>
                        </p:nvPicPr>
                        <p:blipFill>
                          <a:blip r:embed="rId25"/>
                          <a:stretch>
                            <a:fillRect/>
                          </a:stretch>
                        </p:blipFill>
                        <p:spPr>
                          <a:xfrm>
                            <a:off x="6821388" y="3267075"/>
                            <a:ext cx="270892" cy="170562"/>
                          </a:xfrm>
                          <a:prstGeom prst="rect">
                            <a:avLst/>
                          </a:prstGeom>
                        </p:spPr>
                      </p:pic>
                    </p:oleObj>
                  </mc:Fallback>
                </mc:AlternateContent>
              </a:graphicData>
            </a:graphic>
          </p:graphicFrame>
        </p:grpSp>
      </p:grpSp>
    </p:spTree>
    <p:extLst>
      <p:ext uri="{BB962C8B-B14F-4D97-AF65-F5344CB8AC3E}">
        <p14:creationId xmlns:p14="http://schemas.microsoft.com/office/powerpoint/2010/main" val="36009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5" grpId="0"/>
      <p:bldP spid="18" grpId="0"/>
      <p:bldP spid="3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2"/>
          <p:cNvGraphicFramePr>
            <a:graphicFrameLocks noChangeAspect="1"/>
          </p:cNvGraphicFramePr>
          <p:nvPr>
            <p:extLst/>
          </p:nvPr>
        </p:nvGraphicFramePr>
        <p:xfrm>
          <a:off x="3940175" y="2444328"/>
          <a:ext cx="1985963" cy="1423988"/>
        </p:xfrm>
        <a:graphic>
          <a:graphicData uri="http://schemas.openxmlformats.org/presentationml/2006/ole">
            <mc:AlternateContent xmlns:mc="http://schemas.openxmlformats.org/markup-compatibility/2006">
              <mc:Choice xmlns:v="urn:schemas-microsoft-com:vml" Requires="v">
                <p:oleObj spid="_x0000_s110674" name="PHOTO-PAINT" r:id="rId4" imgW="4457143" imgH="4241270" progId="">
                  <p:embed/>
                </p:oleObj>
              </mc:Choice>
              <mc:Fallback>
                <p:oleObj name="PHOTO-PAINT" r:id="rId4" imgW="4457143" imgH="4241270" progId="">
                  <p:embed/>
                  <p:pic>
                    <p:nvPicPr>
                      <p:cNvPr id="0" name=""/>
                      <p:cNvPicPr>
                        <a:picLocks noChangeAspect="1" noChangeArrowheads="1"/>
                      </p:cNvPicPr>
                      <p:nvPr/>
                    </p:nvPicPr>
                    <p:blipFill>
                      <a:blip r:embed="rId5">
                        <a:lum bright="46000" contrast="-68000"/>
                        <a:extLst>
                          <a:ext uri="{28A0092B-C50C-407E-A947-70E740481C1C}">
                            <a14:useLocalDpi xmlns:a14="http://schemas.microsoft.com/office/drawing/2010/main" val="0"/>
                          </a:ext>
                        </a:extLst>
                      </a:blip>
                      <a:srcRect b="13289"/>
                      <a:stretch>
                        <a:fillRect/>
                      </a:stretch>
                    </p:blipFill>
                    <p:spPr bwMode="auto">
                      <a:xfrm>
                        <a:off x="3940175" y="2444328"/>
                        <a:ext cx="1985963"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sp>
        <p:nvSpPr>
          <p:cNvPr id="20489" name="Rectangle 37"/>
          <p:cNvSpPr>
            <a:spLocks noChangeArrowheads="1"/>
          </p:cNvSpPr>
          <p:nvPr/>
        </p:nvSpPr>
        <p:spPr bwMode="auto">
          <a:xfrm>
            <a:off x="5954713" y="1572791"/>
            <a:ext cx="1008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a:solidFill>
                  <a:srgbClr val="1F497D"/>
                </a:solidFill>
                <a:latin typeface="Calibri" panose="020F0502020204030204" pitchFamily="34" charset="0"/>
              </a:rPr>
              <a:t>Endogenous fluctuations</a:t>
            </a:r>
          </a:p>
        </p:txBody>
      </p:sp>
      <p:pic>
        <p:nvPicPr>
          <p:cNvPr id="40" name="Picture 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2926" y="4127193"/>
            <a:ext cx="2060575" cy="11231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4933950" y="2309391"/>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8" name="Picture 54"/>
          <p:cNvPicPr>
            <a:picLocks noChangeAspect="1" noChangeArrowheads="1"/>
          </p:cNvPicPr>
          <p:nvPr/>
        </p:nvPicPr>
        <p:blipFill>
          <a:blip r:embed="rId7" cstate="print">
            <a:duotone>
              <a:schemeClr val="accent6">
                <a:shade val="45000"/>
                <a:satMod val="135000"/>
              </a:schemeClr>
              <a:prstClr val="white"/>
            </a:duotone>
          </a:blip>
          <a:srcRect/>
          <a:stretch>
            <a:fillRect/>
          </a:stretch>
        </p:blipFill>
        <p:spPr bwMode="auto">
          <a:xfrm>
            <a:off x="3938926" y="1229097"/>
            <a:ext cx="2076450" cy="1084876"/>
          </a:xfrm>
          <a:prstGeom prst="rect">
            <a:avLst/>
          </a:prstGeom>
          <a:noFill/>
          <a:ln w="9525">
            <a:noFill/>
            <a:miter lim="800000"/>
            <a:headEnd/>
            <a:tailEnd/>
          </a:ln>
          <a:effectLst>
            <a:outerShdw blurRad="50800" dist="50800" dir="5400000" algn="ctr" rotWithShape="0">
              <a:schemeClr val="bg1"/>
            </a:outerShdw>
          </a:effectLst>
        </p:spPr>
      </p:pic>
      <p:sp>
        <p:nvSpPr>
          <p:cNvPr id="20497" name="Rectangle 48"/>
          <p:cNvSpPr>
            <a:spLocks noChangeArrowheads="1"/>
          </p:cNvSpPr>
          <p:nvPr/>
        </p:nvSpPr>
        <p:spPr bwMode="auto">
          <a:xfrm>
            <a:off x="5954713" y="4489028"/>
            <a:ext cx="865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a:solidFill>
                  <a:srgbClr val="1F497D"/>
                </a:solidFill>
                <a:latin typeface="Calibri" panose="020F0502020204030204" pitchFamily="34" charset="0"/>
              </a:rPr>
              <a:t>Observed timeseries</a:t>
            </a:r>
          </a:p>
        </p:txBody>
      </p:sp>
      <p:cxnSp>
        <p:nvCxnSpPr>
          <p:cNvPr id="50" name="Straight Arrow Connector 49"/>
          <p:cNvCxnSpPr/>
          <p:nvPr/>
        </p:nvCxnSpPr>
        <p:spPr>
          <a:xfrm flipV="1">
            <a:off x="4933950" y="3868316"/>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49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4350" y="2996778"/>
            <a:ext cx="136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698542608"/>
              </p:ext>
            </p:extLst>
          </p:nvPr>
        </p:nvGraphicFramePr>
        <p:xfrm>
          <a:off x="3491880" y="1556792"/>
          <a:ext cx="375038" cy="285743"/>
        </p:xfrm>
        <a:graphic>
          <a:graphicData uri="http://schemas.openxmlformats.org/presentationml/2006/ole">
            <mc:AlternateContent xmlns:mc="http://schemas.openxmlformats.org/markup-compatibility/2006">
              <mc:Choice xmlns:v="urn:schemas-microsoft-com:vml" Requires="v">
                <p:oleObj spid="_x0000_s110675" name="Equation" r:id="rId9" imgW="266400" imgH="203040" progId="Equation.3">
                  <p:embed/>
                </p:oleObj>
              </mc:Choice>
              <mc:Fallback>
                <p:oleObj name="Equation" r:id="rId9" imgW="266400" imgH="203040" progId="Equation.3">
                  <p:embed/>
                  <p:pic>
                    <p:nvPicPr>
                      <p:cNvPr id="0" name=""/>
                      <p:cNvPicPr/>
                      <p:nvPr/>
                    </p:nvPicPr>
                    <p:blipFill>
                      <a:blip r:embed="rId10"/>
                      <a:stretch>
                        <a:fillRect/>
                      </a:stretch>
                    </p:blipFill>
                    <p:spPr>
                      <a:xfrm>
                        <a:off x="3491880" y="1556792"/>
                        <a:ext cx="375038" cy="285743"/>
                      </a:xfrm>
                      <a:prstGeom prst="rect">
                        <a:avLst/>
                      </a:prstGeom>
                    </p:spPr>
                  </p:pic>
                </p:oleObj>
              </mc:Fallback>
            </mc:AlternateContent>
          </a:graphicData>
        </a:graphic>
      </p:graphicFrame>
      <p:sp>
        <p:nvSpPr>
          <p:cNvPr id="21" name="Title 1"/>
          <p:cNvSpPr>
            <a:spLocks noGrp="1"/>
          </p:cNvSpPr>
          <p:nvPr>
            <p:ph type="title"/>
          </p:nvPr>
        </p:nvSpPr>
        <p:spPr>
          <a:xfrm>
            <a:off x="35496" y="547836"/>
            <a:ext cx="8489950" cy="1296988"/>
          </a:xfrm>
        </p:spPr>
        <p:txBody>
          <a:bodyPr/>
          <a:lstStyle/>
          <a:p>
            <a:r>
              <a:rPr lang="en-GB" altLang="en-US" dirty="0" smtClean="0"/>
              <a:t>DCM for resting state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aphicFrame>
        <p:nvGraphicFramePr>
          <p:cNvPr id="24" name="Object 23"/>
          <p:cNvGraphicFramePr>
            <a:graphicFrameLocks noChangeAspect="1"/>
          </p:cNvGraphicFramePr>
          <p:nvPr>
            <p:extLst>
              <p:ext uri="{D42A27DB-BD31-4B8C-83A1-F6EECF244321}">
                <p14:modId xmlns:p14="http://schemas.microsoft.com/office/powerpoint/2010/main" val="1051798866"/>
              </p:ext>
            </p:extLst>
          </p:nvPr>
        </p:nvGraphicFramePr>
        <p:xfrm>
          <a:off x="4219004" y="2997199"/>
          <a:ext cx="1375345" cy="278551"/>
        </p:xfrm>
        <a:graphic>
          <a:graphicData uri="http://schemas.openxmlformats.org/presentationml/2006/ole">
            <mc:AlternateContent xmlns:mc="http://schemas.openxmlformats.org/markup-compatibility/2006">
              <mc:Choice xmlns:v="urn:schemas-microsoft-com:vml" Requires="v">
                <p:oleObj spid="_x0000_s110676" name="Equation" r:id="rId11" imgW="1002960" imgH="203040" progId="Equation.3">
                  <p:embed/>
                </p:oleObj>
              </mc:Choice>
              <mc:Fallback>
                <p:oleObj name="Equation" r:id="rId11" imgW="1002960" imgH="203040" progId="Equation.3">
                  <p:embed/>
                  <p:pic>
                    <p:nvPicPr>
                      <p:cNvPr id="0" name=""/>
                      <p:cNvPicPr/>
                      <p:nvPr/>
                    </p:nvPicPr>
                    <p:blipFill>
                      <a:blip r:embed="rId12"/>
                      <a:stretch>
                        <a:fillRect/>
                      </a:stretch>
                    </p:blipFill>
                    <p:spPr>
                      <a:xfrm>
                        <a:off x="4219004" y="2997199"/>
                        <a:ext cx="1375345" cy="278551"/>
                      </a:xfrm>
                      <a:prstGeom prst="rect">
                        <a:avLst/>
                      </a:prstGeom>
                    </p:spPr>
                  </p:pic>
                </p:oleObj>
              </mc:Fallback>
            </mc:AlternateContent>
          </a:graphicData>
        </a:graphic>
      </p:graphicFrame>
      <p:cxnSp>
        <p:nvCxnSpPr>
          <p:cNvPr id="25" name="Straight Arrow Connector 24"/>
          <p:cNvCxnSpPr/>
          <p:nvPr/>
        </p:nvCxnSpPr>
        <p:spPr>
          <a:xfrm>
            <a:off x="755576" y="2996778"/>
            <a:ext cx="0" cy="20884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22" name="Object 11"/>
          <p:cNvGraphicFramePr>
            <a:graphicFrameLocks noChangeAspect="1"/>
          </p:cNvGraphicFramePr>
          <p:nvPr>
            <p:extLst>
              <p:ext uri="{D42A27DB-BD31-4B8C-83A1-F6EECF244321}">
                <p14:modId xmlns:p14="http://schemas.microsoft.com/office/powerpoint/2010/main" val="91009713"/>
              </p:ext>
            </p:extLst>
          </p:nvPr>
        </p:nvGraphicFramePr>
        <p:xfrm>
          <a:off x="611560" y="2697163"/>
          <a:ext cx="2151062" cy="698500"/>
        </p:xfrm>
        <a:graphic>
          <a:graphicData uri="http://schemas.openxmlformats.org/presentationml/2006/ole">
            <mc:AlternateContent xmlns:mc="http://schemas.openxmlformats.org/markup-compatibility/2006">
              <mc:Choice xmlns:v="urn:schemas-microsoft-com:vml" Requires="v">
                <p:oleObj spid="_x0000_s110677" name="Equation" r:id="rId13" imgW="1358640" imgH="431640" progId="Equation.3">
                  <p:embed/>
                </p:oleObj>
              </mc:Choice>
              <mc:Fallback>
                <p:oleObj name="Equation" r:id="rId13" imgW="1358640" imgH="431640" progId="Equation.3">
                  <p:embed/>
                  <p:pic>
                    <p:nvPicPr>
                      <p:cNvPr id="0" name=""/>
                      <p:cNvPicPr>
                        <a:picLocks noChangeAspect="1" noChangeArrowheads="1"/>
                      </p:cNvPicPr>
                      <p:nvPr/>
                    </p:nvPicPr>
                    <p:blipFill>
                      <a:blip r:embed="rId14"/>
                      <a:srcRect/>
                      <a:stretch>
                        <a:fillRect/>
                      </a:stretch>
                    </p:blipFill>
                    <p:spPr bwMode="auto">
                      <a:xfrm>
                        <a:off x="611560" y="2697163"/>
                        <a:ext cx="2151062" cy="6985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27" name="TextBox 26"/>
          <p:cNvSpPr txBox="1"/>
          <p:nvPr/>
        </p:nvSpPr>
        <p:spPr>
          <a:xfrm>
            <a:off x="579235" y="5182270"/>
            <a:ext cx="4366199" cy="1477328"/>
          </a:xfrm>
          <a:prstGeom prst="rect">
            <a:avLst/>
          </a:prstGeom>
          <a:noFill/>
        </p:spPr>
        <p:txBody>
          <a:bodyPr wrap="square" rtlCol="0">
            <a:spAutoFit/>
          </a:bodyPr>
          <a:lstStyle/>
          <a:p>
            <a:r>
              <a:rPr lang="en-GB" dirty="0" smtClean="0">
                <a:solidFill>
                  <a:srgbClr val="1F497D"/>
                </a:solidFill>
              </a:rPr>
              <a:t>Stochastic system</a:t>
            </a:r>
          </a:p>
          <a:p>
            <a:r>
              <a:rPr lang="en-GB" dirty="0" smtClean="0">
                <a:solidFill>
                  <a:srgbClr val="1F497D"/>
                </a:solidFill>
              </a:rPr>
              <a:t>Stochastic differential equation (SDE)</a:t>
            </a:r>
          </a:p>
          <a:p>
            <a:r>
              <a:rPr lang="en-GB" dirty="0" smtClean="0">
                <a:solidFill>
                  <a:srgbClr val="FF0000"/>
                </a:solidFill>
              </a:rPr>
              <a:t>More parameters to estimate</a:t>
            </a:r>
          </a:p>
          <a:p>
            <a:r>
              <a:rPr lang="en-GB" dirty="0" smtClean="0">
                <a:solidFill>
                  <a:srgbClr val="FF0000"/>
                </a:solidFill>
              </a:rPr>
              <a:t>Slow estimation!</a:t>
            </a:r>
          </a:p>
          <a:p>
            <a:endParaRPr lang="en-GB" dirty="0">
              <a:solidFill>
                <a:srgbClr val="1F497D"/>
              </a:solidFill>
            </a:endParaRPr>
          </a:p>
        </p:txBody>
      </p:sp>
      <p:graphicFrame>
        <p:nvGraphicFramePr>
          <p:cNvPr id="18" name="Object 39"/>
          <p:cNvGraphicFramePr>
            <a:graphicFrameLocks noChangeAspect="1"/>
          </p:cNvGraphicFramePr>
          <p:nvPr>
            <p:extLst>
              <p:ext uri="{D42A27DB-BD31-4B8C-83A1-F6EECF244321}">
                <p14:modId xmlns:p14="http://schemas.microsoft.com/office/powerpoint/2010/main" val="147649371"/>
              </p:ext>
            </p:extLst>
          </p:nvPr>
        </p:nvGraphicFramePr>
        <p:xfrm>
          <a:off x="3108116" y="4516092"/>
          <a:ext cx="947663" cy="215675"/>
        </p:xfrm>
        <a:graphic>
          <a:graphicData uri="http://schemas.openxmlformats.org/presentationml/2006/ole">
            <mc:AlternateContent xmlns:mc="http://schemas.openxmlformats.org/markup-compatibility/2006">
              <mc:Choice xmlns:v="urn:schemas-microsoft-com:vml" Requires="v">
                <p:oleObj spid="_x0000_s110678" name="Equation" r:id="rId15" imgW="888840" imgH="203040" progId="Equation.3">
                  <p:embed/>
                </p:oleObj>
              </mc:Choice>
              <mc:Fallback>
                <p:oleObj name="Equation" r:id="rId15" imgW="888840" imgH="203040" progId="Equation.3">
                  <p:embed/>
                  <p:pic>
                    <p:nvPicPr>
                      <p:cNvPr id="0" name=""/>
                      <p:cNvPicPr>
                        <a:picLocks noChangeAspect="1" noChangeArrowheads="1"/>
                      </p:cNvPicPr>
                      <p:nvPr/>
                    </p:nvPicPr>
                    <p:blipFill>
                      <a:blip r:embed="rId16"/>
                      <a:srcRect/>
                      <a:stretch>
                        <a:fillRect/>
                      </a:stretch>
                    </p:blipFill>
                    <p:spPr bwMode="auto">
                      <a:xfrm>
                        <a:off x="3108116" y="4516092"/>
                        <a:ext cx="947663" cy="215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460674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7"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35496" y="547836"/>
            <a:ext cx="8489950" cy="1296988"/>
          </a:xfrm>
        </p:spPr>
        <p:txBody>
          <a:bodyPr/>
          <a:lstStyle/>
          <a:p>
            <a:r>
              <a:rPr lang="en-GB" altLang="en-US" dirty="0" smtClean="0"/>
              <a:t>DCM for resting state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pSp>
        <p:nvGrpSpPr>
          <p:cNvPr id="2" name="Group 1"/>
          <p:cNvGrpSpPr/>
          <p:nvPr/>
        </p:nvGrpSpPr>
        <p:grpSpPr>
          <a:xfrm>
            <a:off x="3545194" y="1571298"/>
            <a:ext cx="3317465" cy="4017942"/>
            <a:chOff x="3940545" y="1450522"/>
            <a:chExt cx="2791695" cy="4017942"/>
          </a:xfrm>
        </p:grpSpPr>
        <p:pic>
          <p:nvPicPr>
            <p:cNvPr id="24" name="Picture 11"/>
            <p:cNvPicPr>
              <a:picLocks noChangeAspect="1" noChangeArrowheads="1"/>
            </p:cNvPicPr>
            <p:nvPr/>
          </p:nvPicPr>
          <p:blipFill>
            <a:blip r:embed="rId4" cstate="print"/>
            <a:srcRect b="9224"/>
            <a:stretch>
              <a:fillRect/>
            </a:stretch>
          </p:blipFill>
          <p:spPr bwMode="auto">
            <a:xfrm>
              <a:off x="3940545" y="2314622"/>
              <a:ext cx="1861130" cy="1395846"/>
            </a:xfrm>
            <a:prstGeom prst="rect">
              <a:avLst/>
            </a:prstGeom>
            <a:noFill/>
            <a:ln w="9525">
              <a:noFill/>
              <a:miter lim="800000"/>
              <a:headEnd/>
              <a:tailEnd/>
            </a:ln>
          </p:spPr>
        </p:pic>
        <p:sp>
          <p:nvSpPr>
            <p:cNvPr id="29" name="Rectangle 28"/>
            <p:cNvSpPr/>
            <p:nvPr/>
          </p:nvSpPr>
          <p:spPr>
            <a:xfrm>
              <a:off x="5801675" y="1450522"/>
              <a:ext cx="930565" cy="404726"/>
            </a:xfrm>
            <a:prstGeom prst="rect">
              <a:avLst/>
            </a:prstGeom>
          </p:spPr>
          <p:txBody>
            <a:bodyPr wrap="square">
              <a:spAutoFit/>
            </a:bodyPr>
            <a:lstStyle/>
            <a:p>
              <a:pPr fontAlgn="auto">
                <a:spcBef>
                  <a:spcPts val="0"/>
                </a:spcBef>
                <a:spcAft>
                  <a:spcPts val="0"/>
                </a:spcAft>
              </a:pPr>
              <a:r>
                <a:rPr lang="en-GB" sz="1015" b="0" dirty="0">
                  <a:solidFill>
                    <a:srgbClr val="800000"/>
                  </a:solidFill>
                  <a:latin typeface="Calibri"/>
                  <a:cs typeface="+mn-cs"/>
                </a:rPr>
                <a:t>Endogenous fluctuations</a:t>
              </a:r>
            </a:p>
          </p:txBody>
        </p:sp>
        <p:cxnSp>
          <p:nvCxnSpPr>
            <p:cNvPr id="30" name="Straight Arrow Connector 29"/>
            <p:cNvCxnSpPr/>
            <p:nvPr/>
          </p:nvCxnSpPr>
          <p:spPr>
            <a:xfrm flipV="1">
              <a:off x="4858349" y="2173100"/>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58349" y="3701885"/>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2" name="Picture 13"/>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5469331" y="2846366"/>
              <a:ext cx="1257300" cy="1270488"/>
            </a:xfrm>
            <a:prstGeom prst="rect">
              <a:avLst/>
            </a:prstGeom>
            <a:noFill/>
            <a:ln w="9525">
              <a:noFill/>
              <a:miter lim="800000"/>
              <a:headEnd/>
              <a:tailEnd/>
            </a:ln>
          </p:spPr>
        </p:pic>
        <p:cxnSp>
          <p:nvCxnSpPr>
            <p:cNvPr id="34" name="Straight Arrow Connector 33"/>
            <p:cNvCxnSpPr/>
            <p:nvPr/>
          </p:nvCxnSpPr>
          <p:spPr>
            <a:xfrm flipV="1">
              <a:off x="4858349" y="5003182"/>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3" name="Picture 7"/>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4016899" y="1292175"/>
            <a:ext cx="1296144" cy="912689"/>
          </a:xfrm>
          <a:prstGeom prst="rect">
            <a:avLst/>
          </a:prstGeom>
          <a:noFill/>
          <a:ln w="9525">
            <a:noFill/>
            <a:miter lim="800000"/>
            <a:headEnd/>
            <a:tailEnd/>
          </a:ln>
        </p:spPr>
      </p:pic>
      <p:pic>
        <p:nvPicPr>
          <p:cNvPr id="20" name="Picture 14"/>
          <p:cNvPicPr>
            <a:picLocks noChangeAspect="1" noChangeArrowheads="1"/>
          </p:cNvPicPr>
          <p:nvPr/>
        </p:nvPicPr>
        <p:blipFill>
          <a:blip r:embed="rId7" cstate="print"/>
          <a:srcRect/>
          <a:stretch>
            <a:fillRect/>
          </a:stretch>
        </p:blipFill>
        <p:spPr bwMode="auto">
          <a:xfrm>
            <a:off x="4051003" y="5589240"/>
            <a:ext cx="1241077" cy="1251964"/>
          </a:xfrm>
          <a:prstGeom prst="rect">
            <a:avLst/>
          </a:prstGeom>
          <a:noFill/>
          <a:ln w="9525">
            <a:noFill/>
            <a:miter lim="800000"/>
            <a:headEnd/>
            <a:tailEnd/>
          </a:ln>
        </p:spPr>
      </p:pic>
      <p:graphicFrame>
        <p:nvGraphicFramePr>
          <p:cNvPr id="26" name="Object 25"/>
          <p:cNvGraphicFramePr>
            <a:graphicFrameLocks noChangeAspect="1"/>
          </p:cNvGraphicFramePr>
          <p:nvPr>
            <p:extLst>
              <p:ext uri="{D42A27DB-BD31-4B8C-83A1-F6EECF244321}">
                <p14:modId xmlns:p14="http://schemas.microsoft.com/office/powerpoint/2010/main" val="3450252601"/>
              </p:ext>
            </p:extLst>
          </p:nvPr>
        </p:nvGraphicFramePr>
        <p:xfrm>
          <a:off x="3314700" y="1539875"/>
          <a:ext cx="731838" cy="320675"/>
        </p:xfrm>
        <a:graphic>
          <a:graphicData uri="http://schemas.openxmlformats.org/presentationml/2006/ole">
            <mc:AlternateContent xmlns:mc="http://schemas.openxmlformats.org/markup-compatibility/2006">
              <mc:Choice xmlns:v="urn:schemas-microsoft-com:vml" Requires="v">
                <p:oleObj spid="_x0000_s26163" name="Equation" r:id="rId8" imgW="520560" imgH="228600" progId="Equation.3">
                  <p:embed/>
                </p:oleObj>
              </mc:Choice>
              <mc:Fallback>
                <p:oleObj name="Equation" r:id="rId8" imgW="520560" imgH="228600" progId="Equation.3">
                  <p:embed/>
                  <p:pic>
                    <p:nvPicPr>
                      <p:cNvPr id="0" name=""/>
                      <p:cNvPicPr/>
                      <p:nvPr/>
                    </p:nvPicPr>
                    <p:blipFill>
                      <a:blip r:embed="rId9"/>
                      <a:stretch>
                        <a:fillRect/>
                      </a:stretch>
                    </p:blipFill>
                    <p:spPr>
                      <a:xfrm>
                        <a:off x="3314700" y="1539875"/>
                        <a:ext cx="731838" cy="3206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89707965"/>
              </p:ext>
            </p:extLst>
          </p:nvPr>
        </p:nvGraphicFramePr>
        <p:xfrm>
          <a:off x="4075113" y="2996952"/>
          <a:ext cx="1358900" cy="277813"/>
        </p:xfrm>
        <a:graphic>
          <a:graphicData uri="http://schemas.openxmlformats.org/presentationml/2006/ole">
            <mc:AlternateContent xmlns:mc="http://schemas.openxmlformats.org/markup-compatibility/2006">
              <mc:Choice xmlns:v="urn:schemas-microsoft-com:vml" Requires="v">
                <p:oleObj spid="_x0000_s26164" name="Equation" r:id="rId10" imgW="990360" imgH="203040" progId="Equation.3">
                  <p:embed/>
                </p:oleObj>
              </mc:Choice>
              <mc:Fallback>
                <p:oleObj name="Equation" r:id="rId10" imgW="990360" imgH="203040" progId="Equation.3">
                  <p:embed/>
                  <p:pic>
                    <p:nvPicPr>
                      <p:cNvPr id="0" name=""/>
                      <p:cNvPicPr/>
                      <p:nvPr/>
                    </p:nvPicPr>
                    <p:blipFill>
                      <a:blip r:embed="rId11"/>
                      <a:stretch>
                        <a:fillRect/>
                      </a:stretch>
                    </p:blipFill>
                    <p:spPr>
                      <a:xfrm>
                        <a:off x="4075113" y="2996952"/>
                        <a:ext cx="1358900" cy="277813"/>
                      </a:xfrm>
                      <a:prstGeom prst="rect">
                        <a:avLst/>
                      </a:prstGeom>
                    </p:spPr>
                  </p:pic>
                </p:oleObj>
              </mc:Fallback>
            </mc:AlternateContent>
          </a:graphicData>
        </a:graphic>
      </p:graphicFrame>
      <p:sp>
        <p:nvSpPr>
          <p:cNvPr id="36"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graphicFrame>
        <p:nvGraphicFramePr>
          <p:cNvPr id="37" name="Object 11"/>
          <p:cNvGraphicFramePr>
            <a:graphicFrameLocks noChangeAspect="1"/>
          </p:cNvGraphicFramePr>
          <p:nvPr>
            <p:extLst>
              <p:ext uri="{D42A27DB-BD31-4B8C-83A1-F6EECF244321}">
                <p14:modId xmlns:p14="http://schemas.microsoft.com/office/powerpoint/2010/main" val="3682000328"/>
              </p:ext>
            </p:extLst>
          </p:nvPr>
        </p:nvGraphicFramePr>
        <p:xfrm>
          <a:off x="611560" y="2697163"/>
          <a:ext cx="2151062" cy="698500"/>
        </p:xfrm>
        <a:graphic>
          <a:graphicData uri="http://schemas.openxmlformats.org/presentationml/2006/ole">
            <mc:AlternateContent xmlns:mc="http://schemas.openxmlformats.org/markup-compatibility/2006">
              <mc:Choice xmlns:v="urn:schemas-microsoft-com:vml" Requires="v">
                <p:oleObj spid="_x0000_s26165" name="Equation" r:id="rId12" imgW="1358640" imgH="431640" progId="Equation.3">
                  <p:embed/>
                </p:oleObj>
              </mc:Choice>
              <mc:Fallback>
                <p:oleObj name="Equation" r:id="rId12" imgW="1358640" imgH="431640" progId="Equation.3">
                  <p:embed/>
                  <p:pic>
                    <p:nvPicPr>
                      <p:cNvPr id="0" name=""/>
                      <p:cNvPicPr>
                        <a:picLocks noChangeAspect="1" noChangeArrowheads="1"/>
                      </p:cNvPicPr>
                      <p:nvPr/>
                    </p:nvPicPr>
                    <p:blipFill>
                      <a:blip r:embed="rId13"/>
                      <a:srcRect/>
                      <a:stretch>
                        <a:fillRect/>
                      </a:stretch>
                    </p:blipFill>
                    <p:spPr bwMode="auto">
                      <a:xfrm>
                        <a:off x="611560" y="2697163"/>
                        <a:ext cx="2151062" cy="6985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38" name="Object 12"/>
          <p:cNvGraphicFramePr>
            <a:graphicFrameLocks noChangeAspect="1"/>
          </p:cNvGraphicFramePr>
          <p:nvPr>
            <p:extLst>
              <p:ext uri="{D42A27DB-BD31-4B8C-83A1-F6EECF244321}">
                <p14:modId xmlns:p14="http://schemas.microsoft.com/office/powerpoint/2010/main" val="455947572"/>
              </p:ext>
            </p:extLst>
          </p:nvPr>
        </p:nvGraphicFramePr>
        <p:xfrm>
          <a:off x="3687763" y="4229100"/>
          <a:ext cx="3243262" cy="1000125"/>
        </p:xfrm>
        <a:graphic>
          <a:graphicData uri="http://schemas.openxmlformats.org/presentationml/2006/ole">
            <mc:AlternateContent xmlns:mc="http://schemas.openxmlformats.org/markup-compatibility/2006">
              <mc:Choice xmlns:v="urn:schemas-microsoft-com:vml" Requires="v">
                <p:oleObj spid="_x0000_s26166" name="Equation" r:id="rId14" imgW="2450880" imgH="698400" progId="Equation.3">
                  <p:embed/>
                </p:oleObj>
              </mc:Choice>
              <mc:Fallback>
                <p:oleObj name="Equation" r:id="rId14" imgW="2450880" imgH="698400" progId="Equation.3">
                  <p:embed/>
                  <p:pic>
                    <p:nvPicPr>
                      <p:cNvPr id="0" name=""/>
                      <p:cNvPicPr>
                        <a:picLocks noChangeAspect="1" noChangeArrowheads="1"/>
                      </p:cNvPicPr>
                      <p:nvPr/>
                    </p:nvPicPr>
                    <p:blipFill>
                      <a:blip r:embed="rId15"/>
                      <a:srcRect/>
                      <a:stretch>
                        <a:fillRect/>
                      </a:stretch>
                    </p:blipFill>
                    <p:spPr bwMode="auto">
                      <a:xfrm>
                        <a:off x="3687763" y="4229100"/>
                        <a:ext cx="3243262" cy="1000125"/>
                      </a:xfrm>
                      <a:prstGeom prst="rect">
                        <a:avLst/>
                      </a:prstGeom>
                      <a:noFill/>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664459375"/>
              </p:ext>
            </p:extLst>
          </p:nvPr>
        </p:nvGraphicFramePr>
        <p:xfrm>
          <a:off x="3267075" y="5837238"/>
          <a:ext cx="750888" cy="338137"/>
        </p:xfrm>
        <a:graphic>
          <a:graphicData uri="http://schemas.openxmlformats.org/presentationml/2006/ole">
            <mc:AlternateContent xmlns:mc="http://schemas.openxmlformats.org/markup-compatibility/2006">
              <mc:Choice xmlns:v="urn:schemas-microsoft-com:vml" Requires="v">
                <p:oleObj spid="_x0000_s26167" name="Equation" r:id="rId16" imgW="533160" imgH="241200" progId="Equation.3">
                  <p:embed/>
                </p:oleObj>
              </mc:Choice>
              <mc:Fallback>
                <p:oleObj name="Equation" r:id="rId16" imgW="533160" imgH="241200" progId="Equation.3">
                  <p:embed/>
                  <p:pic>
                    <p:nvPicPr>
                      <p:cNvPr id="0" name=""/>
                      <p:cNvPicPr/>
                      <p:nvPr/>
                    </p:nvPicPr>
                    <p:blipFill>
                      <a:blip r:embed="rId17"/>
                      <a:stretch>
                        <a:fillRect/>
                      </a:stretch>
                    </p:blipFill>
                    <p:spPr>
                      <a:xfrm>
                        <a:off x="3267075" y="5837238"/>
                        <a:ext cx="750888" cy="338137"/>
                      </a:xfrm>
                      <a:prstGeom prst="rect">
                        <a:avLst/>
                      </a:prstGeom>
                    </p:spPr>
                  </p:pic>
                </p:oleObj>
              </mc:Fallback>
            </mc:AlternateContent>
          </a:graphicData>
        </a:graphic>
      </p:graphicFrame>
    </p:spTree>
    <p:extLst>
      <p:ext uri="{BB962C8B-B14F-4D97-AF65-F5344CB8AC3E}">
        <p14:creationId xmlns:p14="http://schemas.microsoft.com/office/powerpoint/2010/main" val="351866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35496" y="547836"/>
            <a:ext cx="8489950" cy="1296988"/>
          </a:xfrm>
        </p:spPr>
        <p:txBody>
          <a:bodyPr/>
          <a:lstStyle/>
          <a:p>
            <a:r>
              <a:rPr lang="en-GB" altLang="en-US" dirty="0" smtClean="0"/>
              <a:t>DCM for resting state fMRI</a:t>
            </a:r>
            <a:br>
              <a:rPr lang="en-GB" altLang="en-US" dirty="0" smtClean="0"/>
            </a:br>
            <a:r>
              <a:rPr lang="en-GB" altLang="en-US" sz="2000" i="1" dirty="0" smtClean="0">
                <a:solidFill>
                  <a:srgbClr val="800000"/>
                </a:solidFill>
              </a:rPr>
              <a:t>spectral DCM</a:t>
            </a:r>
            <a:r>
              <a:rPr lang="en-GB" altLang="en-US" sz="2000" i="1" dirty="0">
                <a:solidFill>
                  <a:srgbClr val="800000"/>
                </a:solidFill>
              </a:rPr>
              <a:t/>
            </a:r>
            <a:br>
              <a:rPr lang="en-GB" altLang="en-US" sz="2000" i="1" dirty="0">
                <a:solidFill>
                  <a:srgbClr val="800000"/>
                </a:solidFill>
              </a:rPr>
            </a:br>
            <a:endParaRPr lang="en-GB" dirty="0"/>
          </a:p>
        </p:txBody>
      </p:sp>
      <p:grpSp>
        <p:nvGrpSpPr>
          <p:cNvPr id="2" name="Group 1"/>
          <p:cNvGrpSpPr/>
          <p:nvPr/>
        </p:nvGrpSpPr>
        <p:grpSpPr>
          <a:xfrm>
            <a:off x="3341144" y="1571298"/>
            <a:ext cx="3521515" cy="5290846"/>
            <a:chOff x="3768834" y="1450522"/>
            <a:chExt cx="2963406" cy="5290846"/>
          </a:xfrm>
        </p:grpSpPr>
        <p:pic>
          <p:nvPicPr>
            <p:cNvPr id="22" name="Picture 7"/>
            <p:cNvPicPr>
              <a:picLocks noChangeAspect="1" noChangeArrowheads="1"/>
            </p:cNvPicPr>
            <p:nvPr/>
          </p:nvPicPr>
          <p:blipFill>
            <a:blip r:embed="rId4" cstate="print">
              <a:grayscl/>
            </a:blip>
            <a:srcRect/>
            <a:stretch>
              <a:fillRect/>
            </a:stretch>
          </p:blipFill>
          <p:spPr bwMode="auto">
            <a:xfrm>
              <a:off x="3826726" y="5172779"/>
              <a:ext cx="2174356" cy="1162203"/>
            </a:xfrm>
            <a:prstGeom prst="rect">
              <a:avLst/>
            </a:prstGeom>
            <a:noFill/>
            <a:ln w="9525">
              <a:noFill/>
              <a:miter lim="800000"/>
              <a:headEnd/>
              <a:tailEnd/>
            </a:ln>
          </p:spPr>
        </p:pic>
        <p:pic>
          <p:nvPicPr>
            <p:cNvPr id="24" name="Picture 11"/>
            <p:cNvPicPr>
              <a:picLocks noChangeAspect="1" noChangeArrowheads="1"/>
            </p:cNvPicPr>
            <p:nvPr/>
          </p:nvPicPr>
          <p:blipFill>
            <a:blip r:embed="rId5" cstate="print"/>
            <a:srcRect b="9224"/>
            <a:stretch>
              <a:fillRect/>
            </a:stretch>
          </p:blipFill>
          <p:spPr bwMode="auto">
            <a:xfrm>
              <a:off x="3940545" y="2314622"/>
              <a:ext cx="1861130" cy="1395846"/>
            </a:xfrm>
            <a:prstGeom prst="rect">
              <a:avLst/>
            </a:prstGeom>
            <a:noFill/>
            <a:ln w="9525">
              <a:noFill/>
              <a:miter lim="800000"/>
              <a:headEnd/>
              <a:tailEnd/>
            </a:ln>
          </p:spPr>
        </p:pic>
        <p:sp>
          <p:nvSpPr>
            <p:cNvPr id="29" name="Rectangle 28"/>
            <p:cNvSpPr/>
            <p:nvPr/>
          </p:nvSpPr>
          <p:spPr>
            <a:xfrm>
              <a:off x="5801675" y="1450522"/>
              <a:ext cx="930565" cy="404726"/>
            </a:xfrm>
            <a:prstGeom prst="rect">
              <a:avLst/>
            </a:prstGeom>
          </p:spPr>
          <p:txBody>
            <a:bodyPr wrap="square">
              <a:spAutoFit/>
            </a:bodyPr>
            <a:lstStyle/>
            <a:p>
              <a:pPr fontAlgn="auto">
                <a:spcBef>
                  <a:spcPts val="0"/>
                </a:spcBef>
                <a:spcAft>
                  <a:spcPts val="0"/>
                </a:spcAft>
              </a:pPr>
              <a:r>
                <a:rPr lang="en-GB" sz="1015" b="0" dirty="0">
                  <a:solidFill>
                    <a:srgbClr val="800000"/>
                  </a:solidFill>
                  <a:latin typeface="Calibri"/>
                  <a:cs typeface="+mn-cs"/>
                </a:rPr>
                <a:t>Endogenous fluctuations</a:t>
              </a:r>
            </a:p>
          </p:txBody>
        </p:sp>
        <p:cxnSp>
          <p:nvCxnSpPr>
            <p:cNvPr id="30" name="Straight Arrow Connector 29"/>
            <p:cNvCxnSpPr/>
            <p:nvPr/>
          </p:nvCxnSpPr>
          <p:spPr>
            <a:xfrm flipV="1">
              <a:off x="4858349" y="2173100"/>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858349" y="3701885"/>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2" name="Picture 13"/>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5469331" y="2846366"/>
              <a:ext cx="1257300" cy="1270488"/>
            </a:xfrm>
            <a:prstGeom prst="rect">
              <a:avLst/>
            </a:prstGeom>
            <a:noFill/>
            <a:ln w="9525">
              <a:noFill/>
              <a:miter lim="800000"/>
              <a:headEnd/>
              <a:tailEnd/>
            </a:ln>
          </p:spPr>
        </p:pic>
        <p:cxnSp>
          <p:nvCxnSpPr>
            <p:cNvPr id="34" name="Straight Arrow Connector 33"/>
            <p:cNvCxnSpPr/>
            <p:nvPr/>
          </p:nvCxnSpPr>
          <p:spPr>
            <a:xfrm flipV="1">
              <a:off x="4858349" y="4964795"/>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768834" y="6464369"/>
              <a:ext cx="2232248" cy="276999"/>
            </a:xfrm>
            <a:prstGeom prst="rect">
              <a:avLst/>
            </a:prstGeom>
          </p:spPr>
          <p:txBody>
            <a:bodyPr wrap="square">
              <a:spAutoFit/>
            </a:bodyPr>
            <a:lstStyle/>
            <a:p>
              <a:pPr algn="ctr" fontAlgn="auto">
                <a:spcBef>
                  <a:spcPts val="0"/>
                </a:spcBef>
                <a:spcAft>
                  <a:spcPts val="0"/>
                </a:spcAft>
              </a:pPr>
              <a:r>
                <a:rPr lang="en-GB" sz="1200" b="0" dirty="0" smtClean="0">
                  <a:solidFill>
                    <a:srgbClr val="1F497D"/>
                  </a:solidFill>
                  <a:latin typeface="Calibri"/>
                  <a:cs typeface="+mn-cs"/>
                </a:rPr>
                <a:t>Complex cross-spectra</a:t>
              </a:r>
            </a:p>
          </p:txBody>
        </p:sp>
      </p:grpSp>
      <p:pic>
        <p:nvPicPr>
          <p:cNvPr id="23" name="Picture 7"/>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4016899" y="1292175"/>
            <a:ext cx="1296144" cy="912689"/>
          </a:xfrm>
          <a:prstGeom prst="rect">
            <a:avLst/>
          </a:prstGeom>
          <a:noFill/>
          <a:ln w="9525">
            <a:noFill/>
            <a:miter lim="800000"/>
            <a:headEnd/>
            <a:tailEnd/>
          </a:ln>
        </p:spPr>
      </p:pic>
      <p:pic>
        <p:nvPicPr>
          <p:cNvPr id="20" name="Picture 7" descr="https://encrypted-tbn3.gstatic.com/images?q=tbn:ANd9GcR-LLDGVC8X0vJddXsTLXulgXrKw2W2XWgjLnPB-woP5W2uFHMQ">
            <a:hlinkClick r:id="rId8"/>
          </p:cNvPr>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3698377" y="1323120"/>
            <a:ext cx="1737719" cy="888458"/>
          </a:xfrm>
          <a:prstGeom prst="rect">
            <a:avLst/>
          </a:prstGeom>
          <a:noFill/>
        </p:spPr>
      </p:pic>
      <p:graphicFrame>
        <p:nvGraphicFramePr>
          <p:cNvPr id="25" name="Object 24"/>
          <p:cNvGraphicFramePr>
            <a:graphicFrameLocks noChangeAspect="1"/>
          </p:cNvGraphicFramePr>
          <p:nvPr>
            <p:extLst>
              <p:ext uri="{D42A27DB-BD31-4B8C-83A1-F6EECF244321}">
                <p14:modId xmlns:p14="http://schemas.microsoft.com/office/powerpoint/2010/main" val="3276967248"/>
              </p:ext>
            </p:extLst>
          </p:nvPr>
        </p:nvGraphicFramePr>
        <p:xfrm>
          <a:off x="2586038" y="5498876"/>
          <a:ext cx="557212" cy="306388"/>
        </p:xfrm>
        <a:graphic>
          <a:graphicData uri="http://schemas.openxmlformats.org/presentationml/2006/ole">
            <mc:AlternateContent xmlns:mc="http://schemas.openxmlformats.org/markup-compatibility/2006">
              <mc:Choice xmlns:v="urn:schemas-microsoft-com:vml" Requires="v">
                <p:oleObj spid="_x0000_s36365" name="Equation" r:id="rId10" imgW="419040" imgH="241200" progId="Equation.3">
                  <p:embed/>
                </p:oleObj>
              </mc:Choice>
              <mc:Fallback>
                <p:oleObj name="Equation" r:id="rId10" imgW="419040" imgH="241200" progId="Equation.3">
                  <p:embed/>
                  <p:pic>
                    <p:nvPicPr>
                      <p:cNvPr id="0" name=""/>
                      <p:cNvPicPr>
                        <a:picLocks noChangeAspect="1" noChangeArrowheads="1"/>
                      </p:cNvPicPr>
                      <p:nvPr/>
                    </p:nvPicPr>
                    <p:blipFill>
                      <a:blip r:embed="rId11"/>
                      <a:srcRect/>
                      <a:stretch>
                        <a:fillRect/>
                      </a:stretch>
                    </p:blipFill>
                    <p:spPr bwMode="auto">
                      <a:xfrm>
                        <a:off x="2586038" y="5498876"/>
                        <a:ext cx="557212" cy="306388"/>
                      </a:xfrm>
                      <a:prstGeom prst="rect">
                        <a:avLst/>
                      </a:prstGeom>
                      <a:noFill/>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859989350"/>
              </p:ext>
            </p:extLst>
          </p:nvPr>
        </p:nvGraphicFramePr>
        <p:xfrm>
          <a:off x="4211960" y="1268760"/>
          <a:ext cx="766762" cy="320675"/>
        </p:xfrm>
        <a:graphic>
          <a:graphicData uri="http://schemas.openxmlformats.org/presentationml/2006/ole">
            <mc:AlternateContent xmlns:mc="http://schemas.openxmlformats.org/markup-compatibility/2006">
              <mc:Choice xmlns:v="urn:schemas-microsoft-com:vml" Requires="v">
                <p:oleObj spid="_x0000_s36366" name="Equation" r:id="rId12" imgW="545760" imgH="228600" progId="Equation.3">
                  <p:embed/>
                </p:oleObj>
              </mc:Choice>
              <mc:Fallback>
                <p:oleObj name="Equation" r:id="rId12" imgW="545760" imgH="228600" progId="Equation.3">
                  <p:embed/>
                  <p:pic>
                    <p:nvPicPr>
                      <p:cNvPr id="0" name=""/>
                      <p:cNvPicPr/>
                      <p:nvPr/>
                    </p:nvPicPr>
                    <p:blipFill>
                      <a:blip r:embed="rId13"/>
                      <a:stretch>
                        <a:fillRect/>
                      </a:stretch>
                    </p:blipFill>
                    <p:spPr>
                      <a:xfrm>
                        <a:off x="4211960" y="1268760"/>
                        <a:ext cx="766762" cy="320675"/>
                      </a:xfrm>
                      <a:prstGeom prst="rect">
                        <a:avLst/>
                      </a:prstGeom>
                    </p:spPr>
                  </p:pic>
                </p:oleObj>
              </mc:Fallback>
            </mc:AlternateContent>
          </a:graphicData>
        </a:graphic>
      </p:graphicFrame>
      <p:sp>
        <p:nvSpPr>
          <p:cNvPr id="37"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graphicFrame>
        <p:nvGraphicFramePr>
          <p:cNvPr id="39" name="Object 11"/>
          <p:cNvGraphicFramePr>
            <a:graphicFrameLocks noChangeAspect="1"/>
          </p:cNvGraphicFramePr>
          <p:nvPr>
            <p:extLst>
              <p:ext uri="{D42A27DB-BD31-4B8C-83A1-F6EECF244321}">
                <p14:modId xmlns:p14="http://schemas.microsoft.com/office/powerpoint/2010/main" val="3682000328"/>
              </p:ext>
            </p:extLst>
          </p:nvPr>
        </p:nvGraphicFramePr>
        <p:xfrm>
          <a:off x="611560" y="2697163"/>
          <a:ext cx="2151062" cy="698500"/>
        </p:xfrm>
        <a:graphic>
          <a:graphicData uri="http://schemas.openxmlformats.org/presentationml/2006/ole">
            <mc:AlternateContent xmlns:mc="http://schemas.openxmlformats.org/markup-compatibility/2006">
              <mc:Choice xmlns:v="urn:schemas-microsoft-com:vml" Requires="v">
                <p:oleObj spid="_x0000_s36367" name="Equation" r:id="rId14" imgW="1358640" imgH="431640" progId="Equation.3">
                  <p:embed/>
                </p:oleObj>
              </mc:Choice>
              <mc:Fallback>
                <p:oleObj name="Equation" r:id="rId14" imgW="1358640" imgH="431640" progId="Equation.3">
                  <p:embed/>
                  <p:pic>
                    <p:nvPicPr>
                      <p:cNvPr id="0" name=""/>
                      <p:cNvPicPr>
                        <a:picLocks noChangeAspect="1" noChangeArrowheads="1"/>
                      </p:cNvPicPr>
                      <p:nvPr/>
                    </p:nvPicPr>
                    <p:blipFill>
                      <a:blip r:embed="rId15"/>
                      <a:srcRect/>
                      <a:stretch>
                        <a:fillRect/>
                      </a:stretch>
                    </p:blipFill>
                    <p:spPr bwMode="auto">
                      <a:xfrm>
                        <a:off x="611560" y="2697163"/>
                        <a:ext cx="2151062" cy="6985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786802895"/>
              </p:ext>
            </p:extLst>
          </p:nvPr>
        </p:nvGraphicFramePr>
        <p:xfrm>
          <a:off x="4075113" y="2997200"/>
          <a:ext cx="1358900" cy="277813"/>
        </p:xfrm>
        <a:graphic>
          <a:graphicData uri="http://schemas.openxmlformats.org/presentationml/2006/ole">
            <mc:AlternateContent xmlns:mc="http://schemas.openxmlformats.org/markup-compatibility/2006">
              <mc:Choice xmlns:v="urn:schemas-microsoft-com:vml" Requires="v">
                <p:oleObj spid="_x0000_s36368" name="Equation" r:id="rId16" imgW="990360" imgH="203040" progId="Equation.3">
                  <p:embed/>
                </p:oleObj>
              </mc:Choice>
              <mc:Fallback>
                <p:oleObj name="Equation" r:id="rId16" imgW="990360" imgH="203040" progId="Equation.3">
                  <p:embed/>
                  <p:pic>
                    <p:nvPicPr>
                      <p:cNvPr id="0" name=""/>
                      <p:cNvPicPr/>
                      <p:nvPr/>
                    </p:nvPicPr>
                    <p:blipFill>
                      <a:blip r:embed="rId17"/>
                      <a:stretch>
                        <a:fillRect/>
                      </a:stretch>
                    </p:blipFill>
                    <p:spPr>
                      <a:xfrm>
                        <a:off x="4075113" y="2997200"/>
                        <a:ext cx="1358900" cy="277813"/>
                      </a:xfrm>
                      <a:prstGeom prst="rect">
                        <a:avLst/>
                      </a:prstGeom>
                    </p:spPr>
                  </p:pic>
                </p:oleObj>
              </mc:Fallback>
            </mc:AlternateContent>
          </a:graphicData>
        </a:graphic>
      </p:graphicFrame>
      <p:graphicFrame>
        <p:nvGraphicFramePr>
          <p:cNvPr id="42" name="Object 12"/>
          <p:cNvGraphicFramePr>
            <a:graphicFrameLocks noChangeAspect="1"/>
          </p:cNvGraphicFramePr>
          <p:nvPr>
            <p:extLst>
              <p:ext uri="{D42A27DB-BD31-4B8C-83A1-F6EECF244321}">
                <p14:modId xmlns:p14="http://schemas.microsoft.com/office/powerpoint/2010/main" val="2168739500"/>
              </p:ext>
            </p:extLst>
          </p:nvPr>
        </p:nvGraphicFramePr>
        <p:xfrm>
          <a:off x="3468688" y="4333875"/>
          <a:ext cx="3328987" cy="750888"/>
        </p:xfrm>
        <a:graphic>
          <a:graphicData uri="http://schemas.openxmlformats.org/presentationml/2006/ole">
            <mc:AlternateContent xmlns:mc="http://schemas.openxmlformats.org/markup-compatibility/2006">
              <mc:Choice xmlns:v="urn:schemas-microsoft-com:vml" Requires="v">
                <p:oleObj spid="_x0000_s36369" name="Equation" r:id="rId18" imgW="2311200" imgH="482400" progId="Equation.3">
                  <p:embed/>
                </p:oleObj>
              </mc:Choice>
              <mc:Fallback>
                <p:oleObj name="Equation" r:id="rId18" imgW="2311200" imgH="482400" progId="Equation.3">
                  <p:embed/>
                  <p:pic>
                    <p:nvPicPr>
                      <p:cNvPr id="0" name=""/>
                      <p:cNvPicPr>
                        <a:picLocks noChangeAspect="1" noChangeArrowheads="1"/>
                      </p:cNvPicPr>
                      <p:nvPr/>
                    </p:nvPicPr>
                    <p:blipFill>
                      <a:blip r:embed="rId19"/>
                      <a:srcRect/>
                      <a:stretch>
                        <a:fillRect/>
                      </a:stretch>
                    </p:blipFill>
                    <p:spPr bwMode="auto">
                      <a:xfrm>
                        <a:off x="3468688" y="4333875"/>
                        <a:ext cx="3328987" cy="750888"/>
                      </a:xfrm>
                      <a:prstGeom prst="rect">
                        <a:avLst/>
                      </a:prstGeom>
                      <a:noFill/>
                      <a:extLst/>
                    </p:spPr>
                  </p:pic>
                </p:oleObj>
              </mc:Fallback>
            </mc:AlternateContent>
          </a:graphicData>
        </a:graphic>
      </p:graphicFrame>
      <p:grpSp>
        <p:nvGrpSpPr>
          <p:cNvPr id="43" name="Group 42"/>
          <p:cNvGrpSpPr/>
          <p:nvPr/>
        </p:nvGrpSpPr>
        <p:grpSpPr>
          <a:xfrm>
            <a:off x="642893" y="3865213"/>
            <a:ext cx="2027237" cy="1411086"/>
            <a:chOff x="454275" y="2421029"/>
            <a:chExt cx="1931988" cy="1359197"/>
          </a:xfrm>
        </p:grpSpPr>
        <p:graphicFrame>
          <p:nvGraphicFramePr>
            <p:cNvPr id="44" name="Object 43"/>
            <p:cNvGraphicFramePr>
              <a:graphicFrameLocks noChangeAspect="1"/>
            </p:cNvGraphicFramePr>
            <p:nvPr>
              <p:extLst>
                <p:ext uri="{D42A27DB-BD31-4B8C-83A1-F6EECF244321}">
                  <p14:modId xmlns:p14="http://schemas.microsoft.com/office/powerpoint/2010/main" val="2432147832"/>
                </p:ext>
              </p:extLst>
            </p:nvPr>
          </p:nvGraphicFramePr>
          <p:xfrm>
            <a:off x="454275" y="3429000"/>
            <a:ext cx="1665662" cy="351226"/>
          </p:xfrm>
          <a:graphic>
            <a:graphicData uri="http://schemas.openxmlformats.org/presentationml/2006/ole">
              <mc:AlternateContent xmlns:mc="http://schemas.openxmlformats.org/markup-compatibility/2006">
                <mc:Choice xmlns:v="urn:schemas-microsoft-com:vml" Requires="v">
                  <p:oleObj spid="_x0000_s36370" name="Equation" r:id="rId20" imgW="1002960" imgH="203040" progId="Equation.3">
                    <p:embed/>
                  </p:oleObj>
                </mc:Choice>
                <mc:Fallback>
                  <p:oleObj name="Equation" r:id="rId20" imgW="100296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4275" y="3429000"/>
                          <a:ext cx="1665662" cy="351226"/>
                        </a:xfrm>
                        <a:prstGeom prst="rect">
                          <a:avLst/>
                        </a:prstGeom>
                        <a:noFill/>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702329279"/>
                </p:ext>
              </p:extLst>
            </p:nvPr>
          </p:nvGraphicFramePr>
          <p:xfrm>
            <a:off x="454275" y="2421029"/>
            <a:ext cx="1931988" cy="833437"/>
          </p:xfrm>
          <a:graphic>
            <a:graphicData uri="http://schemas.openxmlformats.org/presentationml/2006/ole">
              <mc:AlternateContent xmlns:mc="http://schemas.openxmlformats.org/markup-compatibility/2006">
                <mc:Choice xmlns:v="urn:schemas-microsoft-com:vml" Requires="v">
                  <p:oleObj spid="_x0000_s36371" name="Equation" r:id="rId22" imgW="1117440" imgH="482400" progId="Equation.3">
                    <p:embed/>
                  </p:oleObj>
                </mc:Choice>
                <mc:Fallback>
                  <p:oleObj name="Equation" r:id="rId22" imgW="1117440" imgH="482400" progId="Equation.3">
                    <p:embed/>
                    <p:pic>
                      <p:nvPicPr>
                        <p:cNvPr id="0" name=""/>
                        <p:cNvPicPr>
                          <a:picLocks noChangeAspect="1" noChangeArrowheads="1"/>
                        </p:cNvPicPr>
                        <p:nvPr/>
                      </p:nvPicPr>
                      <p:blipFill>
                        <a:blip r:embed="rId23"/>
                        <a:srcRect/>
                        <a:stretch>
                          <a:fillRect/>
                        </a:stretch>
                      </p:blipFill>
                      <p:spPr bwMode="auto">
                        <a:xfrm>
                          <a:off x="454275" y="2421029"/>
                          <a:ext cx="1931988" cy="833437"/>
                        </a:xfrm>
                        <a:prstGeom prst="rect">
                          <a:avLst/>
                        </a:prstGeom>
                        <a:noFill/>
                        <a:extLst/>
                      </p:spPr>
                    </p:pic>
                  </p:oleObj>
                </mc:Fallback>
              </mc:AlternateContent>
            </a:graphicData>
          </a:graphic>
        </p:graphicFrame>
      </p:grpSp>
      <p:sp>
        <p:nvSpPr>
          <p:cNvPr id="47" name="TextBox 46"/>
          <p:cNvSpPr txBox="1"/>
          <p:nvPr/>
        </p:nvSpPr>
        <p:spPr>
          <a:xfrm>
            <a:off x="68333" y="5734997"/>
            <a:ext cx="3207523" cy="923330"/>
          </a:xfrm>
          <a:prstGeom prst="rect">
            <a:avLst/>
          </a:prstGeom>
          <a:noFill/>
        </p:spPr>
        <p:txBody>
          <a:bodyPr wrap="square" rtlCol="0">
            <a:spAutoFit/>
          </a:bodyPr>
          <a:lstStyle/>
          <a:p>
            <a:r>
              <a:rPr lang="en-GB" dirty="0" smtClean="0">
                <a:solidFill>
                  <a:srgbClr val="1F497D"/>
                </a:solidFill>
              </a:rPr>
              <a:t>Power law</a:t>
            </a:r>
          </a:p>
          <a:p>
            <a:r>
              <a:rPr lang="en-GB" dirty="0" smtClean="0">
                <a:solidFill>
                  <a:srgbClr val="1F497D"/>
                </a:solidFill>
              </a:rPr>
              <a:t>With amplitude and exponent</a:t>
            </a:r>
          </a:p>
          <a:p>
            <a:r>
              <a:rPr lang="en-GB" dirty="0" smtClean="0">
                <a:solidFill>
                  <a:srgbClr val="FF0000"/>
                </a:solidFill>
              </a:rPr>
              <a:t>Fast estimation</a:t>
            </a:r>
            <a:endParaRPr lang="en-GB" dirty="0">
              <a:solidFill>
                <a:srgbClr val="FF0000"/>
              </a:solidFill>
            </a:endParaRPr>
          </a:p>
        </p:txBody>
      </p:sp>
      <p:cxnSp>
        <p:nvCxnSpPr>
          <p:cNvPr id="10" name="Straight Arrow Connector 9"/>
          <p:cNvCxnSpPr/>
          <p:nvPr/>
        </p:nvCxnSpPr>
        <p:spPr>
          <a:xfrm>
            <a:off x="2051720" y="4293096"/>
            <a:ext cx="272" cy="15121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0386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7" descr="https://encrypted-tbn3.gstatic.com/images?q=tbn:ANd9GcR-LLDGVC8X0vJddXsTLXulgXrKw2W2XWgjLnPB-woP5W2uFHMQ">
            <a:hlinkClick r:id="rId3"/>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491880" y="1532430"/>
            <a:ext cx="1737719" cy="888458"/>
          </a:xfrm>
          <a:prstGeom prst="rect">
            <a:avLst/>
          </a:prstGeom>
          <a:noFill/>
        </p:spPr>
      </p:pic>
      <p:graphicFrame>
        <p:nvGraphicFramePr>
          <p:cNvPr id="36866" name="Object 2"/>
          <p:cNvGraphicFramePr>
            <a:graphicFrameLocks noChangeAspect="1"/>
          </p:cNvGraphicFramePr>
          <p:nvPr>
            <p:extLst>
              <p:ext uri="{D42A27DB-BD31-4B8C-83A1-F6EECF244321}">
                <p14:modId xmlns:p14="http://schemas.microsoft.com/office/powerpoint/2010/main" val="526003654"/>
              </p:ext>
            </p:extLst>
          </p:nvPr>
        </p:nvGraphicFramePr>
        <p:xfrm>
          <a:off x="3377237" y="2550788"/>
          <a:ext cx="1832253" cy="1395847"/>
        </p:xfrm>
        <a:graphic>
          <a:graphicData uri="http://schemas.openxmlformats.org/presentationml/2006/ole">
            <mc:AlternateContent xmlns:mc="http://schemas.openxmlformats.org/markup-compatibility/2006">
              <mc:Choice xmlns:v="urn:schemas-microsoft-com:vml" Requires="v">
                <p:oleObj spid="_x0000_s37511" name="CorelPhotoPaint.Image.11" r:id="rId5" imgW="4457143" imgH="4241270" progId="">
                  <p:embed/>
                </p:oleObj>
              </mc:Choice>
              <mc:Fallback>
                <p:oleObj name="CorelPhotoPaint.Image.11" r:id="rId5" imgW="4457143" imgH="4241270" progId="">
                  <p:embed/>
                  <p:pic>
                    <p:nvPicPr>
                      <p:cNvPr id="0" name="Picture 302"/>
                      <p:cNvPicPr>
                        <a:picLocks noChangeAspect="1" noChangeArrowheads="1"/>
                      </p:cNvPicPr>
                      <p:nvPr/>
                    </p:nvPicPr>
                    <p:blipFill>
                      <a:blip r:embed="rId6">
                        <a:lum bright="46000" contrast="-68000"/>
                        <a:extLst>
                          <a:ext uri="{28A0092B-C50C-407E-A947-70E740481C1C}">
                            <a14:useLocalDpi xmlns:a14="http://schemas.microsoft.com/office/drawing/2010/main" val="0"/>
                          </a:ext>
                        </a:extLst>
                      </a:blip>
                      <a:srcRect b="13289"/>
                      <a:stretch>
                        <a:fillRect/>
                      </a:stretch>
                    </p:blipFill>
                    <p:spPr bwMode="auto">
                      <a:xfrm>
                        <a:off x="3377237" y="2550788"/>
                        <a:ext cx="1832253" cy="1395847"/>
                      </a:xfrm>
                      <a:prstGeom prst="rect">
                        <a:avLst/>
                      </a:prstGeom>
                      <a:noFill/>
                      <a:ln>
                        <a:noFill/>
                      </a:ln>
                      <a:effectLst/>
                      <a:extLst/>
                    </p:spPr>
                  </p:pic>
                </p:oleObj>
              </mc:Fallback>
            </mc:AlternateContent>
          </a:graphicData>
        </a:graphic>
      </p:graphicFrame>
      <p:sp>
        <p:nvSpPr>
          <p:cNvPr id="45" name="Rectangle 44"/>
          <p:cNvSpPr/>
          <p:nvPr/>
        </p:nvSpPr>
        <p:spPr>
          <a:xfrm>
            <a:off x="583865" y="1562334"/>
            <a:ext cx="2232248" cy="646331"/>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Arial Narrow" panose="020B0606020202030204" pitchFamily="34" charset="0"/>
              </a:rPr>
              <a:t>The forward (dynamic causal) model</a:t>
            </a:r>
          </a:p>
        </p:txBody>
      </p:sp>
      <p:sp>
        <p:nvSpPr>
          <p:cNvPr id="46" name="Rectangle 45"/>
          <p:cNvSpPr/>
          <p:nvPr/>
        </p:nvSpPr>
        <p:spPr>
          <a:xfrm>
            <a:off x="5236689" y="1695272"/>
            <a:ext cx="930565" cy="404726"/>
          </a:xfrm>
          <a:prstGeom prst="rect">
            <a:avLst/>
          </a:prstGeom>
        </p:spPr>
        <p:txBody>
          <a:bodyPr wrap="square">
            <a:spAutoFit/>
          </a:bodyPr>
          <a:lstStyle/>
          <a:p>
            <a:pPr fontAlgn="auto">
              <a:spcBef>
                <a:spcPts val="0"/>
              </a:spcBef>
              <a:spcAft>
                <a:spcPts val="0"/>
              </a:spcAft>
            </a:pPr>
            <a:r>
              <a:rPr lang="en-GB" sz="1015" dirty="0">
                <a:solidFill>
                  <a:srgbClr val="1F497D"/>
                </a:solidFill>
                <a:latin typeface="Calibri"/>
              </a:rPr>
              <a:t>Endogenous fluctuations</a:t>
            </a:r>
          </a:p>
        </p:txBody>
      </p:sp>
      <p:pic>
        <p:nvPicPr>
          <p:cNvPr id="23" name="Picture 2"/>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2329" y="4199807"/>
            <a:ext cx="1902069" cy="110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V="1">
            <a:off x="4293363" y="2417850"/>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93363" y="5209545"/>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14637" y="3414884"/>
            <a:ext cx="2232248" cy="369332"/>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Arial Narrow" panose="020B0606020202030204" pitchFamily="34" charset="0"/>
              </a:rPr>
              <a:t>Effective connectivity</a:t>
            </a:r>
          </a:p>
        </p:txBody>
      </p:sp>
      <p:sp>
        <p:nvSpPr>
          <p:cNvPr id="31" name="Rectangle 30"/>
          <p:cNvSpPr/>
          <p:nvPr/>
        </p:nvSpPr>
        <p:spPr>
          <a:xfrm>
            <a:off x="6114637" y="5949283"/>
            <a:ext cx="2232248" cy="369332"/>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Arial Narrow" panose="020B0606020202030204" pitchFamily="34" charset="0"/>
              </a:rPr>
              <a:t>Functional connectivity</a:t>
            </a:r>
          </a:p>
        </p:txBody>
      </p:sp>
      <p:sp>
        <p:nvSpPr>
          <p:cNvPr id="33" name="Rectangle 32"/>
          <p:cNvSpPr/>
          <p:nvPr/>
        </p:nvSpPr>
        <p:spPr>
          <a:xfrm>
            <a:off x="5236689" y="4554510"/>
            <a:ext cx="797627" cy="404726"/>
          </a:xfrm>
          <a:prstGeom prst="rect">
            <a:avLst/>
          </a:prstGeom>
        </p:spPr>
        <p:txBody>
          <a:bodyPr wrap="square">
            <a:spAutoFit/>
          </a:bodyPr>
          <a:lstStyle/>
          <a:p>
            <a:pPr fontAlgn="auto">
              <a:spcBef>
                <a:spcPts val="0"/>
              </a:spcBef>
              <a:spcAft>
                <a:spcPts val="0"/>
              </a:spcAft>
            </a:pPr>
            <a:r>
              <a:rPr lang="en-GB" sz="1015" dirty="0">
                <a:solidFill>
                  <a:srgbClr val="1F497D"/>
                </a:solidFill>
                <a:latin typeface="Calibri"/>
              </a:rPr>
              <a:t>Observed timeseries</a:t>
            </a:r>
          </a:p>
        </p:txBody>
      </p:sp>
      <p:cxnSp>
        <p:nvCxnSpPr>
          <p:cNvPr id="43" name="Straight Arrow Connector 42"/>
          <p:cNvCxnSpPr/>
          <p:nvPr/>
        </p:nvCxnSpPr>
        <p:spPr>
          <a:xfrm flipV="1">
            <a:off x="4293363" y="3946635"/>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8" cstate="print"/>
          <a:srcRect/>
          <a:stretch>
            <a:fillRect/>
          </a:stretch>
        </p:blipFill>
        <p:spPr bwMode="auto">
          <a:xfrm>
            <a:off x="4904345" y="3091116"/>
            <a:ext cx="1257300" cy="1270488"/>
          </a:xfrm>
          <a:prstGeom prst="rect">
            <a:avLst/>
          </a:prstGeom>
          <a:noFill/>
          <a:ln w="9525">
            <a:noFill/>
            <a:miter lim="800000"/>
            <a:headEnd/>
            <a:tailEnd/>
          </a:ln>
        </p:spPr>
      </p:pic>
      <p:cxnSp>
        <p:nvCxnSpPr>
          <p:cNvPr id="34" name="Straight Arrow Connector 33"/>
          <p:cNvCxnSpPr/>
          <p:nvPr/>
        </p:nvCxnSpPr>
        <p:spPr>
          <a:xfrm flipV="1">
            <a:off x="7230757" y="3755806"/>
            <a:ext cx="0" cy="2193474"/>
          </a:xfrm>
          <a:prstGeom prst="straightConnector1">
            <a:avLst/>
          </a:prstGeom>
          <a:ln w="57150">
            <a:solidFill>
              <a:srgbClr val="2E6EB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9" cstate="print">
            <a:grayscl/>
          </a:blip>
          <a:srcRect/>
          <a:stretch>
            <a:fillRect/>
          </a:stretch>
        </p:blipFill>
        <p:spPr bwMode="auto">
          <a:xfrm>
            <a:off x="3203848" y="5661248"/>
            <a:ext cx="2583860" cy="1162203"/>
          </a:xfrm>
          <a:prstGeom prst="rect">
            <a:avLst/>
          </a:prstGeom>
          <a:noFill/>
          <a:ln w="9525">
            <a:noFill/>
            <a:miter lim="800000"/>
            <a:headEnd/>
            <a:tailEnd/>
          </a:ln>
        </p:spPr>
      </p:pic>
      <p:graphicFrame>
        <p:nvGraphicFramePr>
          <p:cNvPr id="24" name="Object 23"/>
          <p:cNvGraphicFramePr>
            <a:graphicFrameLocks noChangeAspect="1"/>
          </p:cNvGraphicFramePr>
          <p:nvPr>
            <p:extLst>
              <p:ext uri="{D42A27DB-BD31-4B8C-83A1-F6EECF244321}">
                <p14:modId xmlns:p14="http://schemas.microsoft.com/office/powerpoint/2010/main" val="4219414056"/>
              </p:ext>
            </p:extLst>
          </p:nvPr>
        </p:nvGraphicFramePr>
        <p:xfrm>
          <a:off x="2493963" y="6040438"/>
          <a:ext cx="742950" cy="306387"/>
        </p:xfrm>
        <a:graphic>
          <a:graphicData uri="http://schemas.openxmlformats.org/presentationml/2006/ole">
            <mc:AlternateContent xmlns:mc="http://schemas.openxmlformats.org/markup-compatibility/2006">
              <mc:Choice xmlns:v="urn:schemas-microsoft-com:vml" Requires="v">
                <p:oleObj spid="_x0000_s37512" name="Equation" r:id="rId10" imgW="558720" imgH="241200" progId="Equation.3">
                  <p:embed/>
                </p:oleObj>
              </mc:Choice>
              <mc:Fallback>
                <p:oleObj name="Equation" r:id="rId10" imgW="558720" imgH="241200" progId="Equation.3">
                  <p:embed/>
                  <p:pic>
                    <p:nvPicPr>
                      <p:cNvPr id="0" name=""/>
                      <p:cNvPicPr>
                        <a:picLocks noChangeAspect="1" noChangeArrowheads="1"/>
                      </p:cNvPicPr>
                      <p:nvPr/>
                    </p:nvPicPr>
                    <p:blipFill>
                      <a:blip r:embed="rId11"/>
                      <a:srcRect/>
                      <a:stretch>
                        <a:fillRect/>
                      </a:stretch>
                    </p:blipFill>
                    <p:spPr bwMode="auto">
                      <a:xfrm>
                        <a:off x="2493963" y="6040438"/>
                        <a:ext cx="742950" cy="306387"/>
                      </a:xfrm>
                      <a:prstGeom prst="rect">
                        <a:avLst/>
                      </a:prstGeom>
                      <a:noFill/>
                      <a:extLst/>
                    </p:spPr>
                  </p:pic>
                </p:oleObj>
              </mc:Fallback>
            </mc:AlternateContent>
          </a:graphicData>
        </a:graphic>
      </p:graphicFrame>
      <p:sp>
        <p:nvSpPr>
          <p:cNvPr id="36" name="Title 1"/>
          <p:cNvSpPr txBox="1">
            <a:spLocks/>
          </p:cNvSpPr>
          <p:nvPr/>
        </p:nvSpPr>
        <p:spPr>
          <a:xfrm>
            <a:off x="35496" y="54783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altLang="en-US" kern="0" smtClean="0"/>
              <a:t>DCM for resting state fMRI</a:t>
            </a:r>
            <a:br>
              <a:rPr lang="en-GB" altLang="en-US" kern="0" smtClean="0"/>
            </a:br>
            <a:r>
              <a:rPr lang="en-GB" altLang="en-US" sz="2000" i="1" kern="0" smtClean="0">
                <a:solidFill>
                  <a:srgbClr val="800000"/>
                </a:solidFill>
              </a:rPr>
              <a:t>spectral DCM</a:t>
            </a:r>
            <a:br>
              <a:rPr lang="en-GB" altLang="en-US" sz="2000" i="1" kern="0" smtClean="0">
                <a:solidFill>
                  <a:srgbClr val="800000"/>
                </a:solidFill>
              </a:rPr>
            </a:br>
            <a:endParaRPr lang="en-GB" kern="0" dirty="0"/>
          </a:p>
        </p:txBody>
      </p:sp>
      <p:graphicFrame>
        <p:nvGraphicFramePr>
          <p:cNvPr id="37" name="Object 36"/>
          <p:cNvGraphicFramePr>
            <a:graphicFrameLocks noChangeAspect="1"/>
          </p:cNvGraphicFramePr>
          <p:nvPr>
            <p:extLst>
              <p:ext uri="{D42A27DB-BD31-4B8C-83A1-F6EECF244321}">
                <p14:modId xmlns:p14="http://schemas.microsoft.com/office/powerpoint/2010/main" val="835384298"/>
              </p:ext>
            </p:extLst>
          </p:nvPr>
        </p:nvGraphicFramePr>
        <p:xfrm>
          <a:off x="4211960" y="1380133"/>
          <a:ext cx="766762" cy="320675"/>
        </p:xfrm>
        <a:graphic>
          <a:graphicData uri="http://schemas.openxmlformats.org/presentationml/2006/ole">
            <mc:AlternateContent xmlns:mc="http://schemas.openxmlformats.org/markup-compatibility/2006">
              <mc:Choice xmlns:v="urn:schemas-microsoft-com:vml" Requires="v">
                <p:oleObj spid="_x0000_s37513" name="Equation" r:id="rId12" imgW="545760" imgH="228600" progId="Equation.3">
                  <p:embed/>
                </p:oleObj>
              </mc:Choice>
              <mc:Fallback>
                <p:oleObj name="Equation" r:id="rId12" imgW="545760" imgH="228600" progId="Equation.3">
                  <p:embed/>
                  <p:pic>
                    <p:nvPicPr>
                      <p:cNvPr id="0" name=""/>
                      <p:cNvPicPr/>
                      <p:nvPr/>
                    </p:nvPicPr>
                    <p:blipFill>
                      <a:blip r:embed="rId13"/>
                      <a:stretch>
                        <a:fillRect/>
                      </a:stretch>
                    </p:blipFill>
                    <p:spPr>
                      <a:xfrm>
                        <a:off x="4211960" y="1380133"/>
                        <a:ext cx="766762" cy="320675"/>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426266014"/>
              </p:ext>
            </p:extLst>
          </p:nvPr>
        </p:nvGraphicFramePr>
        <p:xfrm>
          <a:off x="3635896" y="3068960"/>
          <a:ext cx="1360488" cy="277812"/>
        </p:xfrm>
        <a:graphic>
          <a:graphicData uri="http://schemas.openxmlformats.org/presentationml/2006/ole">
            <mc:AlternateContent xmlns:mc="http://schemas.openxmlformats.org/markup-compatibility/2006">
              <mc:Choice xmlns:v="urn:schemas-microsoft-com:vml" Requires="v">
                <p:oleObj spid="_x0000_s37514" name="Equation" r:id="rId14" imgW="990360" imgH="203040" progId="Equation.3">
                  <p:embed/>
                </p:oleObj>
              </mc:Choice>
              <mc:Fallback>
                <p:oleObj name="Equation" r:id="rId14" imgW="990360" imgH="203040" progId="Equation.3">
                  <p:embed/>
                  <p:pic>
                    <p:nvPicPr>
                      <p:cNvPr id="0" name=""/>
                      <p:cNvPicPr/>
                      <p:nvPr/>
                    </p:nvPicPr>
                    <p:blipFill>
                      <a:blip r:embed="rId15"/>
                      <a:stretch>
                        <a:fillRect/>
                      </a:stretch>
                    </p:blipFill>
                    <p:spPr>
                      <a:xfrm>
                        <a:off x="3635896" y="3068960"/>
                        <a:ext cx="1360488" cy="277812"/>
                      </a:xfrm>
                      <a:prstGeom prst="rect">
                        <a:avLst/>
                      </a:prstGeom>
                    </p:spPr>
                  </p:pic>
                </p:oleObj>
              </mc:Fallback>
            </mc:AlternateContent>
          </a:graphicData>
        </a:graphic>
      </p:graphicFrame>
      <p:graphicFrame>
        <p:nvGraphicFramePr>
          <p:cNvPr id="39" name="Object 39"/>
          <p:cNvGraphicFramePr>
            <a:graphicFrameLocks noChangeAspect="1"/>
          </p:cNvGraphicFramePr>
          <p:nvPr>
            <p:extLst>
              <p:ext uri="{D42A27DB-BD31-4B8C-83A1-F6EECF244321}">
                <p14:modId xmlns:p14="http://schemas.microsoft.com/office/powerpoint/2010/main" val="3158806615"/>
              </p:ext>
            </p:extLst>
          </p:nvPr>
        </p:nvGraphicFramePr>
        <p:xfrm>
          <a:off x="2339752" y="4516092"/>
          <a:ext cx="947663" cy="215675"/>
        </p:xfrm>
        <a:graphic>
          <a:graphicData uri="http://schemas.openxmlformats.org/presentationml/2006/ole">
            <mc:AlternateContent xmlns:mc="http://schemas.openxmlformats.org/markup-compatibility/2006">
              <mc:Choice xmlns:v="urn:schemas-microsoft-com:vml" Requires="v">
                <p:oleObj spid="_x0000_s37515" name="Equation" r:id="rId16" imgW="888840" imgH="203040" progId="Equation.3">
                  <p:embed/>
                </p:oleObj>
              </mc:Choice>
              <mc:Fallback>
                <p:oleObj name="Equation" r:id="rId16" imgW="888840" imgH="203040" progId="Equation.3">
                  <p:embed/>
                  <p:pic>
                    <p:nvPicPr>
                      <p:cNvPr id="0" name=""/>
                      <p:cNvPicPr>
                        <a:picLocks noChangeAspect="1" noChangeArrowheads="1"/>
                      </p:cNvPicPr>
                      <p:nvPr/>
                    </p:nvPicPr>
                    <p:blipFill>
                      <a:blip r:embed="rId17"/>
                      <a:srcRect/>
                      <a:stretch>
                        <a:fillRect/>
                      </a:stretch>
                    </p:blipFill>
                    <p:spPr bwMode="auto">
                      <a:xfrm>
                        <a:off x="2339752" y="4516092"/>
                        <a:ext cx="947663" cy="215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5523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7" descr="https://encrypted-tbn3.gstatic.com/images?q=tbn:ANd9GcR-LLDGVC8X0vJddXsTLXulgXrKw2W2XWgjLnPB-woP5W2uFHMQ">
            <a:hlinkClick r:id="rId3"/>
          </p:cNvPr>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3491880" y="1438266"/>
            <a:ext cx="1737719" cy="888458"/>
          </a:xfrm>
          <a:prstGeom prst="rect">
            <a:avLst/>
          </a:prstGeom>
          <a:noFill/>
        </p:spPr>
      </p:pic>
      <p:graphicFrame>
        <p:nvGraphicFramePr>
          <p:cNvPr id="36866" name="Object 2"/>
          <p:cNvGraphicFramePr>
            <a:graphicFrameLocks noChangeAspect="1"/>
          </p:cNvGraphicFramePr>
          <p:nvPr>
            <p:extLst>
              <p:ext uri="{D42A27DB-BD31-4B8C-83A1-F6EECF244321}">
                <p14:modId xmlns:p14="http://schemas.microsoft.com/office/powerpoint/2010/main" val="1148954849"/>
              </p:ext>
            </p:extLst>
          </p:nvPr>
        </p:nvGraphicFramePr>
        <p:xfrm>
          <a:off x="3377237" y="2550788"/>
          <a:ext cx="1832253" cy="1395847"/>
        </p:xfrm>
        <a:graphic>
          <a:graphicData uri="http://schemas.openxmlformats.org/presentationml/2006/ole">
            <mc:AlternateContent xmlns:mc="http://schemas.openxmlformats.org/markup-compatibility/2006">
              <mc:Choice xmlns:v="urn:schemas-microsoft-com:vml" Requires="v">
                <p:oleObj spid="_x0000_s35813" name="PHOTO-PAINT" r:id="rId5" imgW="4457520" imgH="4241520" progId="CorelPHOTOPAINT.Image.14">
                  <p:embed/>
                </p:oleObj>
              </mc:Choice>
              <mc:Fallback>
                <p:oleObj name="PHOTO-PAINT" r:id="rId5" imgW="4457520" imgH="4241520" progId="CorelPHOTOPAINT.Image.14">
                  <p:embed/>
                  <p:pic>
                    <p:nvPicPr>
                      <p:cNvPr id="0" name="Picture 513"/>
                      <p:cNvPicPr>
                        <a:picLocks noChangeAspect="1" noChangeArrowheads="1"/>
                      </p:cNvPicPr>
                      <p:nvPr/>
                    </p:nvPicPr>
                    <p:blipFill>
                      <a:blip r:embed="rId6">
                        <a:lum bright="46000" contrast="-68000"/>
                      </a:blip>
                      <a:srcRect b="13289"/>
                      <a:stretch>
                        <a:fillRect/>
                      </a:stretch>
                    </p:blipFill>
                    <p:spPr bwMode="auto">
                      <a:xfrm>
                        <a:off x="3377237" y="2550788"/>
                        <a:ext cx="1832253" cy="13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3" name="Object 9"/>
          <p:cNvGraphicFramePr>
            <a:graphicFrameLocks noChangeAspect="1"/>
          </p:cNvGraphicFramePr>
          <p:nvPr>
            <p:extLst>
              <p:ext uri="{D42A27DB-BD31-4B8C-83A1-F6EECF244321}">
                <p14:modId xmlns:p14="http://schemas.microsoft.com/office/powerpoint/2010/main" val="4156947871"/>
              </p:ext>
            </p:extLst>
          </p:nvPr>
        </p:nvGraphicFramePr>
        <p:xfrm>
          <a:off x="2910280" y="4619903"/>
          <a:ext cx="408843" cy="260838"/>
        </p:xfrm>
        <a:graphic>
          <a:graphicData uri="http://schemas.openxmlformats.org/presentationml/2006/ole">
            <mc:AlternateContent xmlns:mc="http://schemas.openxmlformats.org/markup-compatibility/2006">
              <mc:Choice xmlns:v="urn:schemas-microsoft-com:vml" Requires="v">
                <p:oleObj spid="_x0000_s35814" name="Equation" r:id="rId7" imgW="291973" imgH="203112" progId="">
                  <p:embed/>
                </p:oleObj>
              </mc:Choice>
              <mc:Fallback>
                <p:oleObj name="Equation" r:id="rId7" imgW="291973" imgH="203112" progId="">
                  <p:embed/>
                  <p:pic>
                    <p:nvPicPr>
                      <p:cNvPr id="0" name="Picture 5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0280" y="4619903"/>
                        <a:ext cx="408843" cy="2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Rectangle 44"/>
          <p:cNvSpPr/>
          <p:nvPr/>
        </p:nvSpPr>
        <p:spPr>
          <a:xfrm>
            <a:off x="617102" y="1562334"/>
            <a:ext cx="2232248" cy="646331"/>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mj-lt"/>
              </a:rPr>
              <a:t>Bayesian model inversion</a:t>
            </a:r>
          </a:p>
        </p:txBody>
      </p:sp>
      <p:sp>
        <p:nvSpPr>
          <p:cNvPr id="46" name="Rectangle 45"/>
          <p:cNvSpPr/>
          <p:nvPr/>
        </p:nvSpPr>
        <p:spPr>
          <a:xfrm>
            <a:off x="5236689" y="1695272"/>
            <a:ext cx="930565" cy="404726"/>
          </a:xfrm>
          <a:prstGeom prst="rect">
            <a:avLst/>
          </a:prstGeom>
        </p:spPr>
        <p:txBody>
          <a:bodyPr wrap="square">
            <a:spAutoFit/>
          </a:bodyPr>
          <a:lstStyle/>
          <a:p>
            <a:pPr fontAlgn="auto">
              <a:spcBef>
                <a:spcPts val="0"/>
              </a:spcBef>
              <a:spcAft>
                <a:spcPts val="0"/>
              </a:spcAft>
            </a:pPr>
            <a:r>
              <a:rPr lang="en-GB" sz="1015" dirty="0">
                <a:solidFill>
                  <a:srgbClr val="1F497D"/>
                </a:solidFill>
                <a:latin typeface="Calibri"/>
              </a:rPr>
              <a:t>Endogenous fluctuations</a:t>
            </a:r>
          </a:p>
        </p:txBody>
      </p:sp>
      <p:cxnSp>
        <p:nvCxnSpPr>
          <p:cNvPr id="26" name="Straight Arrow Connector 25"/>
          <p:cNvCxnSpPr/>
          <p:nvPr/>
        </p:nvCxnSpPr>
        <p:spPr>
          <a:xfrm flipV="1">
            <a:off x="4293363" y="2417850"/>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93363" y="5209545"/>
            <a:ext cx="1" cy="465282"/>
          </a:xfrm>
          <a:prstGeom prst="straightConnector1">
            <a:avLst/>
          </a:prstGeom>
          <a:ln w="571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14637" y="3414884"/>
            <a:ext cx="2232248" cy="369332"/>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Arial Narrow" panose="020B0606020202030204" pitchFamily="34" charset="0"/>
              </a:rPr>
              <a:t>Effective connectivity</a:t>
            </a:r>
          </a:p>
        </p:txBody>
      </p:sp>
      <p:sp>
        <p:nvSpPr>
          <p:cNvPr id="31" name="Rectangle 30"/>
          <p:cNvSpPr/>
          <p:nvPr/>
        </p:nvSpPr>
        <p:spPr>
          <a:xfrm>
            <a:off x="6114637" y="5949283"/>
            <a:ext cx="2232248" cy="369332"/>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Arial Narrow" panose="020B0606020202030204" pitchFamily="34" charset="0"/>
              </a:rPr>
              <a:t>Functional connectivity</a:t>
            </a:r>
          </a:p>
        </p:txBody>
      </p:sp>
      <p:sp>
        <p:nvSpPr>
          <p:cNvPr id="33" name="Rectangle 32"/>
          <p:cNvSpPr/>
          <p:nvPr/>
        </p:nvSpPr>
        <p:spPr>
          <a:xfrm>
            <a:off x="5236689" y="4554510"/>
            <a:ext cx="797627" cy="404726"/>
          </a:xfrm>
          <a:prstGeom prst="rect">
            <a:avLst/>
          </a:prstGeom>
        </p:spPr>
        <p:txBody>
          <a:bodyPr wrap="square">
            <a:spAutoFit/>
          </a:bodyPr>
          <a:lstStyle/>
          <a:p>
            <a:pPr fontAlgn="auto">
              <a:spcBef>
                <a:spcPts val="0"/>
              </a:spcBef>
              <a:spcAft>
                <a:spcPts val="0"/>
              </a:spcAft>
            </a:pPr>
            <a:r>
              <a:rPr lang="en-GB" sz="1015" dirty="0">
                <a:solidFill>
                  <a:srgbClr val="1F497D"/>
                </a:solidFill>
                <a:latin typeface="Calibri"/>
              </a:rPr>
              <a:t>Observed timeseries</a:t>
            </a:r>
          </a:p>
        </p:txBody>
      </p:sp>
      <p:cxnSp>
        <p:nvCxnSpPr>
          <p:cNvPr id="43" name="Straight Arrow Connector 42"/>
          <p:cNvCxnSpPr/>
          <p:nvPr/>
        </p:nvCxnSpPr>
        <p:spPr>
          <a:xfrm flipV="1">
            <a:off x="4293363" y="3946635"/>
            <a:ext cx="1" cy="465282"/>
          </a:xfrm>
          <a:prstGeom prst="straightConnector1">
            <a:avLst/>
          </a:prstGeom>
          <a:ln w="571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9997" name="Picture 13"/>
          <p:cNvPicPr>
            <a:picLocks noChangeAspect="1" noChangeArrowheads="1"/>
          </p:cNvPicPr>
          <p:nvPr/>
        </p:nvPicPr>
        <p:blipFill>
          <a:blip r:embed="rId9" cstate="print"/>
          <a:srcRect/>
          <a:stretch>
            <a:fillRect/>
          </a:stretch>
        </p:blipFill>
        <p:spPr bwMode="auto">
          <a:xfrm>
            <a:off x="4904345" y="3091116"/>
            <a:ext cx="1257300" cy="1270488"/>
          </a:xfrm>
          <a:prstGeom prst="rect">
            <a:avLst/>
          </a:prstGeom>
          <a:noFill/>
          <a:ln w="9525">
            <a:noFill/>
            <a:miter lim="800000"/>
            <a:headEnd/>
            <a:tailEnd/>
          </a:ln>
        </p:spPr>
      </p:pic>
      <p:cxnSp>
        <p:nvCxnSpPr>
          <p:cNvPr id="34" name="Straight Arrow Connector 33"/>
          <p:cNvCxnSpPr/>
          <p:nvPr/>
        </p:nvCxnSpPr>
        <p:spPr>
          <a:xfrm flipV="1">
            <a:off x="7230757" y="3755806"/>
            <a:ext cx="0" cy="2193474"/>
          </a:xfrm>
          <a:prstGeom prst="straightConnector1">
            <a:avLst/>
          </a:prstGeom>
          <a:ln w="57150">
            <a:solidFill>
              <a:srgbClr val="2E6EB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0040" y="2559366"/>
            <a:ext cx="1966373" cy="319639"/>
          </a:xfrm>
          <a:prstGeom prst="rect">
            <a:avLst/>
          </a:prstGeom>
        </p:spPr>
        <p:txBody>
          <a:bodyPr wrap="square">
            <a:spAutoFit/>
          </a:bodyPr>
          <a:lstStyle/>
          <a:p>
            <a:pPr algn="ctr" fontAlgn="auto">
              <a:spcBef>
                <a:spcPts val="0"/>
              </a:spcBef>
              <a:spcAft>
                <a:spcPts val="0"/>
              </a:spcAft>
            </a:pPr>
            <a:r>
              <a:rPr lang="en-GB" sz="1477" dirty="0">
                <a:solidFill>
                  <a:srgbClr val="800000"/>
                </a:solidFill>
                <a:latin typeface="Arial Narrow" panose="020B0606020202030204" pitchFamily="34" charset="0"/>
              </a:rPr>
              <a:t>Posterior density</a:t>
            </a:r>
          </a:p>
        </p:txBody>
      </p:sp>
      <p:sp>
        <p:nvSpPr>
          <p:cNvPr id="25" name="Rectangle 24"/>
          <p:cNvSpPr/>
          <p:nvPr/>
        </p:nvSpPr>
        <p:spPr>
          <a:xfrm>
            <a:off x="816509" y="3689337"/>
            <a:ext cx="1833435" cy="546945"/>
          </a:xfrm>
          <a:prstGeom prst="rect">
            <a:avLst/>
          </a:prstGeom>
        </p:spPr>
        <p:txBody>
          <a:bodyPr wrap="square">
            <a:spAutoFit/>
          </a:bodyPr>
          <a:lstStyle/>
          <a:p>
            <a:pPr algn="ctr" fontAlgn="auto">
              <a:spcBef>
                <a:spcPts val="0"/>
              </a:spcBef>
              <a:spcAft>
                <a:spcPts val="0"/>
              </a:spcAft>
            </a:pPr>
            <a:r>
              <a:rPr lang="en-GB" sz="1477" dirty="0">
                <a:solidFill>
                  <a:srgbClr val="800000"/>
                </a:solidFill>
                <a:latin typeface="Arial Narrow" panose="020B0606020202030204" pitchFamily="34" charset="0"/>
              </a:rPr>
              <a:t>Log model evidence</a:t>
            </a:r>
          </a:p>
          <a:p>
            <a:pPr algn="ctr" fontAlgn="auto">
              <a:spcBef>
                <a:spcPts val="0"/>
              </a:spcBef>
              <a:spcAft>
                <a:spcPts val="0"/>
              </a:spcAft>
            </a:pPr>
            <a:r>
              <a:rPr lang="en-GB" sz="1477" dirty="0">
                <a:solidFill>
                  <a:srgbClr val="800000"/>
                </a:solidFill>
                <a:latin typeface="Arial Narrow" panose="020B0606020202030204" pitchFamily="34" charset="0"/>
              </a:rPr>
              <a:t>(Free energy)</a:t>
            </a:r>
          </a:p>
        </p:txBody>
      </p:sp>
      <p:pic>
        <p:nvPicPr>
          <p:cNvPr id="36" name="Picture 7"/>
          <p:cNvPicPr>
            <a:picLocks noChangeAspect="1" noChangeArrowheads="1"/>
          </p:cNvPicPr>
          <p:nvPr/>
        </p:nvPicPr>
        <p:blipFill>
          <a:blip r:embed="rId10" cstate="print">
            <a:grayscl/>
          </a:blip>
          <a:srcRect/>
          <a:stretch>
            <a:fillRect/>
          </a:stretch>
        </p:blipFill>
        <p:spPr bwMode="auto">
          <a:xfrm>
            <a:off x="3203848" y="5661248"/>
            <a:ext cx="2583860" cy="1162203"/>
          </a:xfrm>
          <a:prstGeom prst="rect">
            <a:avLst/>
          </a:prstGeom>
          <a:noFill/>
          <a:ln w="9525">
            <a:noFill/>
            <a:miter lim="800000"/>
            <a:headEnd/>
            <a:tailEnd/>
          </a:ln>
        </p:spPr>
      </p:pic>
      <p:graphicFrame>
        <p:nvGraphicFramePr>
          <p:cNvPr id="42" name="Object 41"/>
          <p:cNvGraphicFramePr>
            <a:graphicFrameLocks noChangeAspect="1"/>
          </p:cNvGraphicFramePr>
          <p:nvPr>
            <p:extLst>
              <p:ext uri="{D42A27DB-BD31-4B8C-83A1-F6EECF244321}">
                <p14:modId xmlns:p14="http://schemas.microsoft.com/office/powerpoint/2010/main" val="2940472664"/>
              </p:ext>
            </p:extLst>
          </p:nvPr>
        </p:nvGraphicFramePr>
        <p:xfrm>
          <a:off x="6467475" y="4625975"/>
          <a:ext cx="2330450" cy="355600"/>
        </p:xfrm>
        <a:graphic>
          <a:graphicData uri="http://schemas.openxmlformats.org/presentationml/2006/ole">
            <mc:AlternateContent xmlns:mc="http://schemas.openxmlformats.org/markup-compatibility/2006">
              <mc:Choice xmlns:v="urn:schemas-microsoft-com:vml" Requires="v">
                <p:oleObj spid="_x0000_s35815" name="Equation" r:id="rId11" imgW="1523880" imgH="241200" progId="Equation.3">
                  <p:embed/>
                </p:oleObj>
              </mc:Choice>
              <mc:Fallback>
                <p:oleObj name="Equation" r:id="rId11" imgW="1523880" imgH="241200" progId="Equation.3">
                  <p:embed/>
                  <p:pic>
                    <p:nvPicPr>
                      <p:cNvPr id="0" name=""/>
                      <p:cNvPicPr>
                        <a:picLocks noChangeAspect="1" noChangeArrowheads="1"/>
                      </p:cNvPicPr>
                      <p:nvPr/>
                    </p:nvPicPr>
                    <p:blipFill>
                      <a:blip r:embed="rId12"/>
                      <a:srcRect/>
                      <a:stretch>
                        <a:fillRect/>
                      </a:stretch>
                    </p:blipFill>
                    <p:spPr bwMode="auto">
                      <a:xfrm>
                        <a:off x="6467475" y="4625975"/>
                        <a:ext cx="2330450" cy="355600"/>
                      </a:xfrm>
                      <a:prstGeom prst="rect">
                        <a:avLst/>
                      </a:prstGeom>
                      <a:noFill/>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347381754"/>
              </p:ext>
            </p:extLst>
          </p:nvPr>
        </p:nvGraphicFramePr>
        <p:xfrm>
          <a:off x="2586038" y="6040363"/>
          <a:ext cx="557212" cy="306388"/>
        </p:xfrm>
        <a:graphic>
          <a:graphicData uri="http://schemas.openxmlformats.org/presentationml/2006/ole">
            <mc:AlternateContent xmlns:mc="http://schemas.openxmlformats.org/markup-compatibility/2006">
              <mc:Choice xmlns:v="urn:schemas-microsoft-com:vml" Requires="v">
                <p:oleObj spid="_x0000_s35816" name="Equation" r:id="rId13" imgW="419040" imgH="241200" progId="Equation.3">
                  <p:embed/>
                </p:oleObj>
              </mc:Choice>
              <mc:Fallback>
                <p:oleObj name="Equation" r:id="rId13" imgW="419040" imgH="241200" progId="Equation.3">
                  <p:embed/>
                  <p:pic>
                    <p:nvPicPr>
                      <p:cNvPr id="0" name=""/>
                      <p:cNvPicPr>
                        <a:picLocks noChangeAspect="1" noChangeArrowheads="1"/>
                      </p:cNvPicPr>
                      <p:nvPr/>
                    </p:nvPicPr>
                    <p:blipFill>
                      <a:blip r:embed="rId14"/>
                      <a:srcRect/>
                      <a:stretch>
                        <a:fillRect/>
                      </a:stretch>
                    </p:blipFill>
                    <p:spPr bwMode="auto">
                      <a:xfrm>
                        <a:off x="2586038" y="6040363"/>
                        <a:ext cx="557212" cy="306388"/>
                      </a:xfrm>
                      <a:prstGeom prst="rect">
                        <a:avLst/>
                      </a:prstGeom>
                      <a:noFill/>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322139431"/>
              </p:ext>
            </p:extLst>
          </p:nvPr>
        </p:nvGraphicFramePr>
        <p:xfrm>
          <a:off x="3995936" y="1484784"/>
          <a:ext cx="766762" cy="320675"/>
        </p:xfrm>
        <a:graphic>
          <a:graphicData uri="http://schemas.openxmlformats.org/presentationml/2006/ole">
            <mc:AlternateContent xmlns:mc="http://schemas.openxmlformats.org/markup-compatibility/2006">
              <mc:Choice xmlns:v="urn:schemas-microsoft-com:vml" Requires="v">
                <p:oleObj spid="_x0000_s35817" name="Equation" r:id="rId15" imgW="545760" imgH="228600" progId="Equation.3">
                  <p:embed/>
                </p:oleObj>
              </mc:Choice>
              <mc:Fallback>
                <p:oleObj name="Equation" r:id="rId15" imgW="545760" imgH="228600" progId="Equation.3">
                  <p:embed/>
                  <p:pic>
                    <p:nvPicPr>
                      <p:cNvPr id="0" name=""/>
                      <p:cNvPicPr/>
                      <p:nvPr/>
                    </p:nvPicPr>
                    <p:blipFill>
                      <a:blip r:embed="rId16"/>
                      <a:stretch>
                        <a:fillRect/>
                      </a:stretch>
                    </p:blipFill>
                    <p:spPr>
                      <a:xfrm>
                        <a:off x="3995936" y="1484784"/>
                        <a:ext cx="766762" cy="320675"/>
                      </a:xfrm>
                      <a:prstGeom prst="rect">
                        <a:avLst/>
                      </a:prstGeom>
                    </p:spPr>
                  </p:pic>
                </p:oleObj>
              </mc:Fallback>
            </mc:AlternateContent>
          </a:graphicData>
        </a:graphic>
      </p:graphicFrame>
      <p:sp>
        <p:nvSpPr>
          <p:cNvPr id="51" name="Title 1"/>
          <p:cNvSpPr txBox="1">
            <a:spLocks/>
          </p:cNvSpPr>
          <p:nvPr/>
        </p:nvSpPr>
        <p:spPr>
          <a:xfrm>
            <a:off x="35496" y="54783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altLang="en-US" kern="0" dirty="0" smtClean="0"/>
              <a:t>DCM for resting state fMRI</a:t>
            </a:r>
            <a:br>
              <a:rPr lang="en-GB" altLang="en-US" kern="0" dirty="0" smtClean="0"/>
            </a:br>
            <a:r>
              <a:rPr lang="en-GB" altLang="en-US" sz="2000" i="1" kern="0" dirty="0" smtClean="0">
                <a:solidFill>
                  <a:srgbClr val="800000"/>
                </a:solidFill>
              </a:rPr>
              <a:t>spectral DCM</a:t>
            </a:r>
            <a:br>
              <a:rPr lang="en-GB" altLang="en-US" sz="2000" i="1" kern="0" dirty="0" smtClean="0">
                <a:solidFill>
                  <a:srgbClr val="800000"/>
                </a:solidFill>
              </a:rPr>
            </a:br>
            <a:endParaRPr lang="en-GB" kern="0" dirty="0"/>
          </a:p>
        </p:txBody>
      </p:sp>
      <p:grpSp>
        <p:nvGrpSpPr>
          <p:cNvPr id="52" name="Group 51"/>
          <p:cNvGrpSpPr/>
          <p:nvPr/>
        </p:nvGrpSpPr>
        <p:grpSpPr>
          <a:xfrm>
            <a:off x="467544" y="1534636"/>
            <a:ext cx="2232248" cy="3190508"/>
            <a:chOff x="617102" y="1268760"/>
            <a:chExt cx="2232248" cy="3190508"/>
          </a:xfrm>
        </p:grpSpPr>
        <p:sp>
          <p:nvSpPr>
            <p:cNvPr id="57" name="Rounded Rectangle 56"/>
            <p:cNvSpPr/>
            <p:nvPr/>
          </p:nvSpPr>
          <p:spPr>
            <a:xfrm>
              <a:off x="716802" y="1268760"/>
              <a:ext cx="2060537" cy="3190508"/>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17102" y="1468170"/>
              <a:ext cx="2232248" cy="646331"/>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mj-lt"/>
                </a:rPr>
                <a:t>Bayesian model inversion</a:t>
              </a:r>
            </a:p>
          </p:txBody>
        </p:sp>
        <p:sp>
          <p:nvSpPr>
            <p:cNvPr id="55" name="Rectangle 54"/>
            <p:cNvSpPr/>
            <p:nvPr/>
          </p:nvSpPr>
          <p:spPr>
            <a:xfrm>
              <a:off x="750040" y="2465202"/>
              <a:ext cx="1966373" cy="319639"/>
            </a:xfrm>
            <a:prstGeom prst="rect">
              <a:avLst/>
            </a:prstGeom>
          </p:spPr>
          <p:txBody>
            <a:bodyPr wrap="square">
              <a:spAutoFit/>
            </a:bodyPr>
            <a:lstStyle/>
            <a:p>
              <a:pPr algn="ctr" fontAlgn="auto">
                <a:spcBef>
                  <a:spcPts val="0"/>
                </a:spcBef>
                <a:spcAft>
                  <a:spcPts val="0"/>
                </a:spcAft>
              </a:pPr>
              <a:r>
                <a:rPr lang="en-GB" sz="1477" dirty="0">
                  <a:solidFill>
                    <a:srgbClr val="800000"/>
                  </a:solidFill>
                  <a:latin typeface="Arial Narrow" panose="020B0606020202030204" pitchFamily="34" charset="0"/>
                </a:rPr>
                <a:t>Posterior density</a:t>
              </a:r>
            </a:p>
          </p:txBody>
        </p:sp>
        <p:sp>
          <p:nvSpPr>
            <p:cNvPr id="56" name="Rectangle 55"/>
            <p:cNvSpPr/>
            <p:nvPr/>
          </p:nvSpPr>
          <p:spPr>
            <a:xfrm>
              <a:off x="816509" y="3595173"/>
              <a:ext cx="1833435" cy="319639"/>
            </a:xfrm>
            <a:prstGeom prst="rect">
              <a:avLst/>
            </a:prstGeom>
          </p:spPr>
          <p:txBody>
            <a:bodyPr wrap="square">
              <a:spAutoFit/>
            </a:bodyPr>
            <a:lstStyle/>
            <a:p>
              <a:pPr algn="ctr" fontAlgn="auto">
                <a:spcBef>
                  <a:spcPts val="0"/>
                </a:spcBef>
                <a:spcAft>
                  <a:spcPts val="0"/>
                </a:spcAft>
              </a:pPr>
              <a:r>
                <a:rPr lang="en-GB" sz="1477" dirty="0">
                  <a:solidFill>
                    <a:srgbClr val="800000"/>
                  </a:solidFill>
                  <a:latin typeface="Arial Narrow" panose="020B0606020202030204" pitchFamily="34" charset="0"/>
                </a:rPr>
                <a:t>Log model evidence</a:t>
              </a:r>
            </a:p>
          </p:txBody>
        </p:sp>
      </p:grpSp>
      <p:graphicFrame>
        <p:nvGraphicFramePr>
          <p:cNvPr id="61" name="Object 60"/>
          <p:cNvGraphicFramePr>
            <a:graphicFrameLocks noChangeAspect="1"/>
          </p:cNvGraphicFramePr>
          <p:nvPr>
            <p:extLst>
              <p:ext uri="{D42A27DB-BD31-4B8C-83A1-F6EECF244321}">
                <p14:modId xmlns:p14="http://schemas.microsoft.com/office/powerpoint/2010/main" val="4210222388"/>
              </p:ext>
            </p:extLst>
          </p:nvPr>
        </p:nvGraphicFramePr>
        <p:xfrm>
          <a:off x="549275" y="3140075"/>
          <a:ext cx="2151063" cy="533400"/>
        </p:xfrm>
        <a:graphic>
          <a:graphicData uri="http://schemas.openxmlformats.org/presentationml/2006/ole">
            <mc:AlternateContent xmlns:mc="http://schemas.openxmlformats.org/markup-compatibility/2006">
              <mc:Choice xmlns:v="urn:schemas-microsoft-com:vml" Requires="v">
                <p:oleObj spid="_x0000_s35818" name="Equation" r:id="rId17" imgW="1866600" imgH="482400" progId="Equation.3">
                  <p:embed/>
                </p:oleObj>
              </mc:Choice>
              <mc:Fallback>
                <p:oleObj name="Equation" r:id="rId17" imgW="1866600" imgH="482400" progId="Equation.3">
                  <p:embed/>
                  <p:pic>
                    <p:nvPicPr>
                      <p:cNvPr id="0" name=""/>
                      <p:cNvPicPr>
                        <a:picLocks noChangeAspect="1" noChangeArrowheads="1"/>
                      </p:cNvPicPr>
                      <p:nvPr/>
                    </p:nvPicPr>
                    <p:blipFill>
                      <a:blip r:embed="rId18"/>
                      <a:srcRect/>
                      <a:stretch>
                        <a:fillRect/>
                      </a:stretch>
                    </p:blipFill>
                    <p:spPr bwMode="auto">
                      <a:xfrm>
                        <a:off x="549275" y="3140075"/>
                        <a:ext cx="2151063" cy="533400"/>
                      </a:xfrm>
                      <a:prstGeom prst="rect">
                        <a:avLst/>
                      </a:prstGeom>
                      <a:noFill/>
                      <a:extLst/>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90926095"/>
              </p:ext>
            </p:extLst>
          </p:nvPr>
        </p:nvGraphicFramePr>
        <p:xfrm>
          <a:off x="3635896" y="3068960"/>
          <a:ext cx="1360488" cy="277812"/>
        </p:xfrm>
        <a:graphic>
          <a:graphicData uri="http://schemas.openxmlformats.org/presentationml/2006/ole">
            <mc:AlternateContent xmlns:mc="http://schemas.openxmlformats.org/markup-compatibility/2006">
              <mc:Choice xmlns:v="urn:schemas-microsoft-com:vml" Requires="v">
                <p:oleObj spid="_x0000_s35819" name="Equation" r:id="rId19" imgW="990360" imgH="203040" progId="Equation.3">
                  <p:embed/>
                </p:oleObj>
              </mc:Choice>
              <mc:Fallback>
                <p:oleObj name="Equation" r:id="rId19" imgW="990360" imgH="203040" progId="Equation.3">
                  <p:embed/>
                  <p:pic>
                    <p:nvPicPr>
                      <p:cNvPr id="0" name=""/>
                      <p:cNvPicPr/>
                      <p:nvPr/>
                    </p:nvPicPr>
                    <p:blipFill>
                      <a:blip r:embed="rId20"/>
                      <a:stretch>
                        <a:fillRect/>
                      </a:stretch>
                    </p:blipFill>
                    <p:spPr>
                      <a:xfrm>
                        <a:off x="3635896" y="3068960"/>
                        <a:ext cx="1360488" cy="277812"/>
                      </a:xfrm>
                      <a:prstGeom prst="rect">
                        <a:avLst/>
                      </a:prstGeom>
                    </p:spPr>
                  </p:pic>
                </p:oleObj>
              </mc:Fallback>
            </mc:AlternateContent>
          </a:graphicData>
        </a:graphic>
      </p:graphicFrame>
      <p:pic>
        <p:nvPicPr>
          <p:cNvPr id="64" name="Picture 2"/>
          <p:cNvPicPr>
            <a:picLocks noChangeAspect="1" noChangeArrowheads="1"/>
          </p:cNvPicPr>
          <p:nvPr/>
        </p:nvPicPr>
        <p:blipFill>
          <a:blip r:embed="rId2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2329" y="4105643"/>
            <a:ext cx="1902069" cy="110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06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Object 2"/>
          <p:cNvGraphicFramePr>
            <a:graphicFrameLocks noChangeAspect="1"/>
          </p:cNvGraphicFramePr>
          <p:nvPr>
            <p:extLst>
              <p:ext uri="{D42A27DB-BD31-4B8C-83A1-F6EECF244321}">
                <p14:modId xmlns:p14="http://schemas.microsoft.com/office/powerpoint/2010/main" val="2772166440"/>
              </p:ext>
            </p:extLst>
          </p:nvPr>
        </p:nvGraphicFramePr>
        <p:xfrm>
          <a:off x="3377237" y="2550788"/>
          <a:ext cx="1832253" cy="1395847"/>
        </p:xfrm>
        <a:graphic>
          <a:graphicData uri="http://schemas.openxmlformats.org/presentationml/2006/ole">
            <mc:AlternateContent xmlns:mc="http://schemas.openxmlformats.org/markup-compatibility/2006">
              <mc:Choice xmlns:v="urn:schemas-microsoft-com:vml" Requires="v">
                <p:oleObj spid="_x0000_s103679" name="PHOTO-PAINT" r:id="rId3" imgW="4457520" imgH="4241520" progId="CorelPHOTOPAINT.Image.14">
                  <p:embed/>
                </p:oleObj>
              </mc:Choice>
              <mc:Fallback>
                <p:oleObj name="PHOTO-PAINT" r:id="rId3" imgW="4457520" imgH="4241520" progId="CorelPHOTOPAINT.Image.14">
                  <p:embed/>
                  <p:pic>
                    <p:nvPicPr>
                      <p:cNvPr id="0" name=""/>
                      <p:cNvPicPr>
                        <a:picLocks noChangeAspect="1" noChangeArrowheads="1"/>
                      </p:cNvPicPr>
                      <p:nvPr/>
                    </p:nvPicPr>
                    <p:blipFill>
                      <a:blip r:embed="rId4">
                        <a:lum bright="46000" contrast="-68000"/>
                      </a:blip>
                      <a:srcRect b="13289"/>
                      <a:stretch>
                        <a:fillRect/>
                      </a:stretch>
                    </p:blipFill>
                    <p:spPr bwMode="auto">
                      <a:xfrm>
                        <a:off x="3377237" y="2550788"/>
                        <a:ext cx="1832253" cy="139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6186641" y="742548"/>
            <a:ext cx="2791695" cy="3190508"/>
            <a:chOff x="6186641" y="1196752"/>
            <a:chExt cx="2791695" cy="3190508"/>
          </a:xfrm>
        </p:grpSpPr>
        <p:grpSp>
          <p:nvGrpSpPr>
            <p:cNvPr id="90" name="Group 89"/>
            <p:cNvGrpSpPr/>
            <p:nvPr/>
          </p:nvGrpSpPr>
          <p:grpSpPr>
            <a:xfrm>
              <a:off x="6186641" y="1196752"/>
              <a:ext cx="2791695" cy="3190508"/>
              <a:chOff x="6681192" y="332656"/>
              <a:chExt cx="3024336" cy="3456384"/>
            </a:xfrm>
          </p:grpSpPr>
          <p:sp>
            <p:nvSpPr>
              <p:cNvPr id="76" name="Rounded Rectangle 75"/>
              <p:cNvSpPr/>
              <p:nvPr/>
            </p:nvSpPr>
            <p:spPr>
              <a:xfrm>
                <a:off x="6681192" y="332656"/>
                <a:ext cx="3024336" cy="3456384"/>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pic>
            <p:nvPicPr>
              <p:cNvPr id="172042" name="Picture 10"/>
              <p:cNvPicPr>
                <a:picLocks noChangeAspect="1" noChangeArrowheads="1"/>
              </p:cNvPicPr>
              <p:nvPr/>
            </p:nvPicPr>
            <p:blipFill>
              <a:blip r:embed="rId5" cstate="print"/>
              <a:srcRect/>
              <a:stretch>
                <a:fillRect/>
              </a:stretch>
            </p:blipFill>
            <p:spPr bwMode="auto">
              <a:xfrm>
                <a:off x="8193360" y="980728"/>
                <a:ext cx="1332844" cy="1326105"/>
              </a:xfrm>
              <a:prstGeom prst="rect">
                <a:avLst/>
              </a:prstGeom>
              <a:noFill/>
              <a:ln w="9525">
                <a:noFill/>
                <a:miter lim="800000"/>
                <a:headEnd/>
                <a:tailEnd/>
              </a:ln>
              <a:effectLst/>
            </p:spPr>
          </p:pic>
          <p:pic>
            <p:nvPicPr>
              <p:cNvPr id="172043" name="Picture 11"/>
              <p:cNvPicPr>
                <a:picLocks noChangeAspect="1" noChangeArrowheads="1"/>
              </p:cNvPicPr>
              <p:nvPr/>
            </p:nvPicPr>
            <p:blipFill>
              <a:blip r:embed="rId6" cstate="print"/>
              <a:srcRect/>
              <a:stretch>
                <a:fillRect/>
              </a:stretch>
            </p:blipFill>
            <p:spPr bwMode="auto">
              <a:xfrm>
                <a:off x="6825208" y="980728"/>
                <a:ext cx="1358232" cy="1332450"/>
              </a:xfrm>
              <a:prstGeom prst="rect">
                <a:avLst/>
              </a:prstGeom>
              <a:noFill/>
              <a:ln w="9525">
                <a:noFill/>
                <a:miter lim="800000"/>
                <a:headEnd/>
                <a:tailEnd/>
              </a:ln>
              <a:effectLst/>
            </p:spPr>
          </p:pic>
          <p:grpSp>
            <p:nvGrpSpPr>
              <p:cNvPr id="75" name="Group 74"/>
              <p:cNvGrpSpPr/>
              <p:nvPr/>
            </p:nvGrpSpPr>
            <p:grpSpPr>
              <a:xfrm>
                <a:off x="6681192" y="1700808"/>
                <a:ext cx="1302221" cy="1996157"/>
                <a:chOff x="6681192" y="1124744"/>
                <a:chExt cx="1302221" cy="2572221"/>
              </a:xfrm>
            </p:grpSpPr>
            <p:cxnSp>
              <p:nvCxnSpPr>
                <p:cNvPr id="64" name="Shape 63"/>
                <p:cNvCxnSpPr/>
                <p:nvPr/>
              </p:nvCxnSpPr>
              <p:spPr>
                <a:xfrm flipV="1">
                  <a:off x="6681192" y="1124744"/>
                  <a:ext cx="540221" cy="1810221"/>
                </a:xfrm>
                <a:prstGeom prst="curvedConnector2">
                  <a:avLst/>
                </a:prstGeom>
                <a:ln w="952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hape 69"/>
                <p:cNvCxnSpPr/>
                <p:nvPr/>
              </p:nvCxnSpPr>
              <p:spPr>
                <a:xfrm flipV="1">
                  <a:off x="6833592" y="1277144"/>
                  <a:ext cx="540221" cy="1810221"/>
                </a:xfrm>
                <a:prstGeom prst="curvedConnector2">
                  <a:avLst/>
                </a:prstGeom>
                <a:ln w="952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hape 70"/>
                <p:cNvCxnSpPr/>
                <p:nvPr/>
              </p:nvCxnSpPr>
              <p:spPr>
                <a:xfrm flipV="1">
                  <a:off x="6985992" y="1429544"/>
                  <a:ext cx="540221" cy="1810221"/>
                </a:xfrm>
                <a:prstGeom prst="curvedConnector2">
                  <a:avLst/>
                </a:prstGeom>
                <a:ln w="952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hape 71"/>
                <p:cNvCxnSpPr/>
                <p:nvPr/>
              </p:nvCxnSpPr>
              <p:spPr>
                <a:xfrm flipV="1">
                  <a:off x="7138392" y="1581944"/>
                  <a:ext cx="540221" cy="1810221"/>
                </a:xfrm>
                <a:prstGeom prst="curvedConnector2">
                  <a:avLst/>
                </a:prstGeom>
                <a:ln w="952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hape 72"/>
                <p:cNvCxnSpPr/>
                <p:nvPr/>
              </p:nvCxnSpPr>
              <p:spPr>
                <a:xfrm flipV="1">
                  <a:off x="7290792" y="1734344"/>
                  <a:ext cx="540221" cy="1810221"/>
                </a:xfrm>
                <a:prstGeom prst="curvedConnector2">
                  <a:avLst/>
                </a:prstGeom>
                <a:ln w="952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hape 73"/>
                <p:cNvCxnSpPr/>
                <p:nvPr/>
              </p:nvCxnSpPr>
              <p:spPr>
                <a:xfrm flipV="1">
                  <a:off x="7443192" y="1886744"/>
                  <a:ext cx="540221" cy="1810221"/>
                </a:xfrm>
                <a:prstGeom prst="curvedConnector2">
                  <a:avLst/>
                </a:prstGeom>
                <a:ln w="9525">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7905328" y="2708920"/>
                <a:ext cx="1698189" cy="700192"/>
              </a:xfrm>
              <a:prstGeom prst="rect">
                <a:avLst/>
              </a:prstGeom>
            </p:spPr>
            <p:txBody>
              <a:bodyPr wrap="square">
                <a:spAutoFit/>
              </a:bodyPr>
              <a:lstStyle/>
              <a:p>
                <a:pPr fontAlgn="auto">
                  <a:spcBef>
                    <a:spcPts val="0"/>
                  </a:spcBef>
                  <a:spcAft>
                    <a:spcPts val="0"/>
                  </a:spcAft>
                </a:pPr>
                <a:r>
                  <a:rPr lang="en-GB" b="0" dirty="0" smtClean="0">
                    <a:solidFill>
                      <a:srgbClr val="1F497D"/>
                    </a:solidFill>
                    <a:latin typeface="Arial Narrow" panose="020B0606020202030204" pitchFamily="34" charset="0"/>
                  </a:rPr>
                  <a:t>Bayesian model comparison</a:t>
                </a:r>
              </a:p>
            </p:txBody>
          </p:sp>
        </p:grpSp>
        <p:graphicFrame>
          <p:nvGraphicFramePr>
            <p:cNvPr id="56" name="Object 55"/>
            <p:cNvGraphicFramePr>
              <a:graphicFrameLocks noChangeAspect="1"/>
            </p:cNvGraphicFramePr>
            <p:nvPr>
              <p:extLst>
                <p:ext uri="{D42A27DB-BD31-4B8C-83A1-F6EECF244321}">
                  <p14:modId xmlns:p14="http://schemas.microsoft.com/office/powerpoint/2010/main" val="1035578087"/>
                </p:ext>
              </p:extLst>
            </p:nvPr>
          </p:nvGraphicFramePr>
          <p:xfrm>
            <a:off x="6464300" y="1555929"/>
            <a:ext cx="1143000" cy="273050"/>
          </p:xfrm>
          <a:graphic>
            <a:graphicData uri="http://schemas.openxmlformats.org/presentationml/2006/ole">
              <mc:AlternateContent xmlns:mc="http://schemas.openxmlformats.org/markup-compatibility/2006">
                <mc:Choice xmlns:v="urn:schemas-microsoft-com:vml" Requires="v">
                  <p:oleObj spid="_x0000_s103680" name="Equation" r:id="rId7" imgW="965160" imgH="241200" progId="Equation.3">
                    <p:embed/>
                  </p:oleObj>
                </mc:Choice>
                <mc:Fallback>
                  <p:oleObj name="Equation" r:id="rId7" imgW="965160" imgH="241200" progId="Equation.3">
                    <p:embed/>
                    <p:pic>
                      <p:nvPicPr>
                        <p:cNvPr id="0" name=""/>
                        <p:cNvPicPr>
                          <a:picLocks noChangeAspect="1" noChangeArrowheads="1"/>
                        </p:cNvPicPr>
                        <p:nvPr/>
                      </p:nvPicPr>
                      <p:blipFill>
                        <a:blip r:embed="rId8"/>
                        <a:srcRect/>
                        <a:stretch>
                          <a:fillRect/>
                        </a:stretch>
                      </p:blipFill>
                      <p:spPr bwMode="auto">
                        <a:xfrm>
                          <a:off x="6464300" y="1555929"/>
                          <a:ext cx="1143000" cy="273050"/>
                        </a:xfrm>
                        <a:prstGeom prst="rect">
                          <a:avLst/>
                        </a:prstGeom>
                        <a:noFill/>
                        <a:extLst/>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2160352512"/>
                </p:ext>
              </p:extLst>
            </p:nvPr>
          </p:nvGraphicFramePr>
          <p:xfrm>
            <a:off x="7773988" y="1570217"/>
            <a:ext cx="947737" cy="274637"/>
          </p:xfrm>
          <a:graphic>
            <a:graphicData uri="http://schemas.openxmlformats.org/presentationml/2006/ole">
              <mc:AlternateContent xmlns:mc="http://schemas.openxmlformats.org/markup-compatibility/2006">
                <mc:Choice xmlns:v="urn:schemas-microsoft-com:vml" Requires="v">
                  <p:oleObj spid="_x0000_s103681" name="Equation" r:id="rId9" imgW="799920" imgH="241200" progId="Equation.3">
                    <p:embed/>
                  </p:oleObj>
                </mc:Choice>
                <mc:Fallback>
                  <p:oleObj name="Equation" r:id="rId9" imgW="799920" imgH="241200" progId="Equation.3">
                    <p:embed/>
                    <p:pic>
                      <p:nvPicPr>
                        <p:cNvPr id="0" name=""/>
                        <p:cNvPicPr>
                          <a:picLocks noChangeAspect="1" noChangeArrowheads="1"/>
                        </p:cNvPicPr>
                        <p:nvPr/>
                      </p:nvPicPr>
                      <p:blipFill>
                        <a:blip r:embed="rId10"/>
                        <a:srcRect/>
                        <a:stretch>
                          <a:fillRect/>
                        </a:stretch>
                      </p:blipFill>
                      <p:spPr bwMode="auto">
                        <a:xfrm>
                          <a:off x="7773988" y="1570217"/>
                          <a:ext cx="947737" cy="274637"/>
                        </a:xfrm>
                        <a:prstGeom prst="rect">
                          <a:avLst/>
                        </a:prstGeom>
                        <a:noFill/>
                        <a:extLst/>
                      </p:spPr>
                    </p:pic>
                  </p:oleObj>
                </mc:Fallback>
              </mc:AlternateContent>
            </a:graphicData>
          </a:graphic>
        </p:graphicFrame>
      </p:grpSp>
      <p:pic>
        <p:nvPicPr>
          <p:cNvPr id="62" name="Picture 7" descr="https://encrypted-tbn3.gstatic.com/images?q=tbn:ANd9GcR-LLDGVC8X0vJddXsTLXulgXrKw2W2XWgjLnPB-woP5W2uFHMQ">
            <a:hlinkClick r:id="rId11"/>
          </p:cNvPr>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3491880" y="1438266"/>
            <a:ext cx="1737719" cy="888458"/>
          </a:xfrm>
          <a:prstGeom prst="rect">
            <a:avLst/>
          </a:prstGeom>
          <a:noFill/>
        </p:spPr>
      </p:pic>
      <p:graphicFrame>
        <p:nvGraphicFramePr>
          <p:cNvPr id="36873" name="Object 9"/>
          <p:cNvGraphicFramePr>
            <a:graphicFrameLocks noChangeAspect="1"/>
          </p:cNvGraphicFramePr>
          <p:nvPr>
            <p:extLst>
              <p:ext uri="{D42A27DB-BD31-4B8C-83A1-F6EECF244321}">
                <p14:modId xmlns:p14="http://schemas.microsoft.com/office/powerpoint/2010/main" val="1567603425"/>
              </p:ext>
            </p:extLst>
          </p:nvPr>
        </p:nvGraphicFramePr>
        <p:xfrm>
          <a:off x="2910280" y="4525739"/>
          <a:ext cx="408843" cy="260838"/>
        </p:xfrm>
        <a:graphic>
          <a:graphicData uri="http://schemas.openxmlformats.org/presentationml/2006/ole">
            <mc:AlternateContent xmlns:mc="http://schemas.openxmlformats.org/markup-compatibility/2006">
              <mc:Choice xmlns:v="urn:schemas-microsoft-com:vml" Requires="v">
                <p:oleObj spid="_x0000_s103682" name="Equation" r:id="rId13" imgW="291973" imgH="203112" progId="">
                  <p:embed/>
                </p:oleObj>
              </mc:Choice>
              <mc:Fallback>
                <p:oleObj name="Equation" r:id="rId13" imgW="291973" imgH="203112" progId="">
                  <p:embed/>
                  <p:pic>
                    <p:nvPicPr>
                      <p:cNvPr id="0" name="Picture 6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0280" y="4525739"/>
                        <a:ext cx="408843" cy="2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Rectangle 45"/>
          <p:cNvSpPr/>
          <p:nvPr/>
        </p:nvSpPr>
        <p:spPr>
          <a:xfrm>
            <a:off x="5236689" y="1601108"/>
            <a:ext cx="930565" cy="404726"/>
          </a:xfrm>
          <a:prstGeom prst="rect">
            <a:avLst/>
          </a:prstGeom>
        </p:spPr>
        <p:txBody>
          <a:bodyPr wrap="square">
            <a:spAutoFit/>
          </a:bodyPr>
          <a:lstStyle/>
          <a:p>
            <a:pPr fontAlgn="auto">
              <a:spcBef>
                <a:spcPts val="0"/>
              </a:spcBef>
              <a:spcAft>
                <a:spcPts val="0"/>
              </a:spcAft>
            </a:pPr>
            <a:r>
              <a:rPr lang="en-GB" sz="1015" dirty="0">
                <a:solidFill>
                  <a:srgbClr val="1F497D"/>
                </a:solidFill>
                <a:latin typeface="Calibri"/>
              </a:rPr>
              <a:t>Endogenous fluctuations</a:t>
            </a:r>
          </a:p>
        </p:txBody>
      </p:sp>
      <p:pic>
        <p:nvPicPr>
          <p:cNvPr id="23" name="Picture 2"/>
          <p:cNvPicPr>
            <a:picLocks noChangeAspect="1" noChangeArrowheads="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2329" y="4105643"/>
            <a:ext cx="1902069" cy="110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p:nvPr/>
        </p:nvCxnSpPr>
        <p:spPr>
          <a:xfrm flipV="1">
            <a:off x="4293363" y="5115381"/>
            <a:ext cx="1" cy="465282"/>
          </a:xfrm>
          <a:prstGeom prst="straightConnector1">
            <a:avLst/>
          </a:prstGeom>
          <a:ln w="571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67544" y="1534636"/>
            <a:ext cx="2232248" cy="3190508"/>
            <a:chOff x="617102" y="1268760"/>
            <a:chExt cx="2232248" cy="3190508"/>
          </a:xfrm>
        </p:grpSpPr>
        <p:grpSp>
          <p:nvGrpSpPr>
            <p:cNvPr id="3" name="Group 2"/>
            <p:cNvGrpSpPr/>
            <p:nvPr/>
          </p:nvGrpSpPr>
          <p:grpSpPr>
            <a:xfrm>
              <a:off x="698833" y="1268760"/>
              <a:ext cx="2150517" cy="3190508"/>
              <a:chOff x="698833" y="1268760"/>
              <a:chExt cx="2150517" cy="3190508"/>
            </a:xfrm>
          </p:grpSpPr>
          <p:sp>
            <p:nvSpPr>
              <p:cNvPr id="29" name="Rounded Rectangle 28"/>
              <p:cNvSpPr/>
              <p:nvPr/>
            </p:nvSpPr>
            <p:spPr>
              <a:xfrm>
                <a:off x="716802" y="1268760"/>
                <a:ext cx="2060537" cy="3190508"/>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3" name="Object 52"/>
              <p:cNvGraphicFramePr>
                <a:graphicFrameLocks noChangeAspect="1"/>
              </p:cNvGraphicFramePr>
              <p:nvPr>
                <p:extLst>
                  <p:ext uri="{D42A27DB-BD31-4B8C-83A1-F6EECF244321}">
                    <p14:modId xmlns:p14="http://schemas.microsoft.com/office/powerpoint/2010/main" val="3927339872"/>
                  </p:ext>
                </p:extLst>
              </p:nvPr>
            </p:nvGraphicFramePr>
            <p:xfrm>
              <a:off x="698833" y="2874199"/>
              <a:ext cx="2150517" cy="532612"/>
            </p:xfrm>
            <a:graphic>
              <a:graphicData uri="http://schemas.openxmlformats.org/presentationml/2006/ole">
                <mc:AlternateContent xmlns:mc="http://schemas.openxmlformats.org/markup-compatibility/2006">
                  <mc:Choice xmlns:v="urn:schemas-microsoft-com:vml" Requires="v">
                    <p:oleObj spid="_x0000_s103683" name="Equation" r:id="rId16" imgW="1866600" imgH="482400" progId="Equation.3">
                      <p:embed/>
                    </p:oleObj>
                  </mc:Choice>
                  <mc:Fallback>
                    <p:oleObj name="Equation" r:id="rId16" imgW="1866600" imgH="482400" progId="Equation.3">
                      <p:embed/>
                      <p:pic>
                        <p:nvPicPr>
                          <p:cNvPr id="0" name=""/>
                          <p:cNvPicPr>
                            <a:picLocks noChangeAspect="1" noChangeArrowheads="1"/>
                          </p:cNvPicPr>
                          <p:nvPr/>
                        </p:nvPicPr>
                        <p:blipFill>
                          <a:blip r:embed="rId17"/>
                          <a:srcRect/>
                          <a:stretch>
                            <a:fillRect/>
                          </a:stretch>
                        </p:blipFill>
                        <p:spPr bwMode="auto">
                          <a:xfrm>
                            <a:off x="698833" y="2874199"/>
                            <a:ext cx="2150517" cy="532612"/>
                          </a:xfrm>
                          <a:prstGeom prst="rect">
                            <a:avLst/>
                          </a:prstGeom>
                          <a:noFill/>
                          <a:extLst/>
                        </p:spPr>
                      </p:pic>
                    </p:oleObj>
                  </mc:Fallback>
                </mc:AlternateContent>
              </a:graphicData>
            </a:graphic>
          </p:graphicFrame>
        </p:grpSp>
        <p:sp>
          <p:nvSpPr>
            <p:cNvPr id="45" name="Rectangle 44"/>
            <p:cNvSpPr/>
            <p:nvPr/>
          </p:nvSpPr>
          <p:spPr>
            <a:xfrm>
              <a:off x="617102" y="1468170"/>
              <a:ext cx="2232248" cy="646331"/>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mj-lt"/>
                </a:rPr>
                <a:t>Bayesian model inversion</a:t>
              </a:r>
            </a:p>
          </p:txBody>
        </p:sp>
        <p:sp>
          <p:nvSpPr>
            <p:cNvPr id="24" name="Rectangle 23"/>
            <p:cNvSpPr/>
            <p:nvPr/>
          </p:nvSpPr>
          <p:spPr>
            <a:xfrm>
              <a:off x="750040" y="2465202"/>
              <a:ext cx="1966373" cy="319639"/>
            </a:xfrm>
            <a:prstGeom prst="rect">
              <a:avLst/>
            </a:prstGeom>
          </p:spPr>
          <p:txBody>
            <a:bodyPr wrap="square">
              <a:spAutoFit/>
            </a:bodyPr>
            <a:lstStyle/>
            <a:p>
              <a:pPr algn="ctr" fontAlgn="auto">
                <a:spcBef>
                  <a:spcPts val="0"/>
                </a:spcBef>
                <a:spcAft>
                  <a:spcPts val="0"/>
                </a:spcAft>
              </a:pPr>
              <a:r>
                <a:rPr lang="en-GB" sz="1477" dirty="0">
                  <a:solidFill>
                    <a:srgbClr val="800000"/>
                  </a:solidFill>
                  <a:latin typeface="Arial Narrow" panose="020B0606020202030204" pitchFamily="34" charset="0"/>
                </a:rPr>
                <a:t>Posterior density</a:t>
              </a:r>
            </a:p>
          </p:txBody>
        </p:sp>
        <p:sp>
          <p:nvSpPr>
            <p:cNvPr id="25" name="Rectangle 24"/>
            <p:cNvSpPr/>
            <p:nvPr/>
          </p:nvSpPr>
          <p:spPr>
            <a:xfrm>
              <a:off x="816509" y="3595173"/>
              <a:ext cx="1833435" cy="319639"/>
            </a:xfrm>
            <a:prstGeom prst="rect">
              <a:avLst/>
            </a:prstGeom>
          </p:spPr>
          <p:txBody>
            <a:bodyPr wrap="square">
              <a:spAutoFit/>
            </a:bodyPr>
            <a:lstStyle/>
            <a:p>
              <a:pPr algn="ctr" fontAlgn="auto">
                <a:spcBef>
                  <a:spcPts val="0"/>
                </a:spcBef>
                <a:spcAft>
                  <a:spcPts val="0"/>
                </a:spcAft>
              </a:pPr>
              <a:r>
                <a:rPr lang="en-GB" sz="1477" dirty="0">
                  <a:solidFill>
                    <a:srgbClr val="800000"/>
                  </a:solidFill>
                  <a:latin typeface="Arial Narrow" panose="020B0606020202030204" pitchFamily="34" charset="0"/>
                </a:rPr>
                <a:t>Log model evidence</a:t>
              </a:r>
            </a:p>
          </p:txBody>
        </p:sp>
      </p:grpSp>
      <p:grpSp>
        <p:nvGrpSpPr>
          <p:cNvPr id="77" name="Group 76"/>
          <p:cNvGrpSpPr/>
          <p:nvPr/>
        </p:nvGrpSpPr>
        <p:grpSpPr>
          <a:xfrm>
            <a:off x="4904348" y="2996952"/>
            <a:ext cx="1960685" cy="1973873"/>
            <a:chOff x="5313040" y="2204864"/>
            <a:chExt cx="2124075" cy="2138362"/>
          </a:xfrm>
        </p:grpSpPr>
        <p:pic>
          <p:nvPicPr>
            <p:cNvPr id="169997" name="Picture 13"/>
            <p:cNvPicPr>
              <a:picLocks noChangeAspect="1" noChangeArrowheads="1"/>
            </p:cNvPicPr>
            <p:nvPr/>
          </p:nvPicPr>
          <p:blipFill>
            <a:blip r:embed="rId18" cstate="print"/>
            <a:srcRect/>
            <a:stretch>
              <a:fillRect/>
            </a:stretch>
          </p:blipFill>
          <p:spPr bwMode="auto">
            <a:xfrm>
              <a:off x="5313040" y="2204864"/>
              <a:ext cx="1362075" cy="1376362"/>
            </a:xfrm>
            <a:prstGeom prst="rect">
              <a:avLst/>
            </a:prstGeom>
            <a:noFill/>
            <a:ln w="9525">
              <a:noFill/>
              <a:miter lim="800000"/>
              <a:headEnd/>
              <a:tailEnd/>
            </a:ln>
          </p:spPr>
        </p:pic>
        <p:pic>
          <p:nvPicPr>
            <p:cNvPr id="30" name="Picture 13"/>
            <p:cNvPicPr>
              <a:picLocks noChangeAspect="1" noChangeArrowheads="1"/>
            </p:cNvPicPr>
            <p:nvPr/>
          </p:nvPicPr>
          <p:blipFill>
            <a:blip r:embed="rId18" cstate="print"/>
            <a:srcRect/>
            <a:stretch>
              <a:fillRect/>
            </a:stretch>
          </p:blipFill>
          <p:spPr bwMode="auto">
            <a:xfrm>
              <a:off x="5465440" y="2357264"/>
              <a:ext cx="1362075" cy="1376362"/>
            </a:xfrm>
            <a:prstGeom prst="rect">
              <a:avLst/>
            </a:prstGeom>
            <a:noFill/>
            <a:ln w="9525">
              <a:noFill/>
              <a:miter lim="800000"/>
              <a:headEnd/>
              <a:tailEnd/>
            </a:ln>
          </p:spPr>
        </p:pic>
        <p:pic>
          <p:nvPicPr>
            <p:cNvPr id="37" name="Picture 13"/>
            <p:cNvPicPr>
              <a:picLocks noChangeAspect="1" noChangeArrowheads="1"/>
            </p:cNvPicPr>
            <p:nvPr/>
          </p:nvPicPr>
          <p:blipFill>
            <a:blip r:embed="rId18" cstate="print"/>
            <a:srcRect/>
            <a:stretch>
              <a:fillRect/>
            </a:stretch>
          </p:blipFill>
          <p:spPr bwMode="auto">
            <a:xfrm>
              <a:off x="5617840" y="2509664"/>
              <a:ext cx="1362075" cy="1376362"/>
            </a:xfrm>
            <a:prstGeom prst="rect">
              <a:avLst/>
            </a:prstGeom>
            <a:noFill/>
            <a:ln w="9525">
              <a:noFill/>
              <a:miter lim="800000"/>
              <a:headEnd/>
              <a:tailEnd/>
            </a:ln>
          </p:spPr>
        </p:pic>
        <p:pic>
          <p:nvPicPr>
            <p:cNvPr id="38" name="Picture 13"/>
            <p:cNvPicPr>
              <a:picLocks noChangeAspect="1" noChangeArrowheads="1"/>
            </p:cNvPicPr>
            <p:nvPr/>
          </p:nvPicPr>
          <p:blipFill>
            <a:blip r:embed="rId18" cstate="print"/>
            <a:srcRect/>
            <a:stretch>
              <a:fillRect/>
            </a:stretch>
          </p:blipFill>
          <p:spPr bwMode="auto">
            <a:xfrm>
              <a:off x="5770240" y="2662064"/>
              <a:ext cx="1362075" cy="1376362"/>
            </a:xfrm>
            <a:prstGeom prst="rect">
              <a:avLst/>
            </a:prstGeom>
            <a:noFill/>
            <a:ln w="9525">
              <a:noFill/>
              <a:miter lim="800000"/>
              <a:headEnd/>
              <a:tailEnd/>
            </a:ln>
          </p:spPr>
        </p:pic>
        <p:pic>
          <p:nvPicPr>
            <p:cNvPr id="39" name="Picture 13"/>
            <p:cNvPicPr>
              <a:picLocks noChangeAspect="1" noChangeArrowheads="1"/>
            </p:cNvPicPr>
            <p:nvPr/>
          </p:nvPicPr>
          <p:blipFill>
            <a:blip r:embed="rId18" cstate="print"/>
            <a:srcRect/>
            <a:stretch>
              <a:fillRect/>
            </a:stretch>
          </p:blipFill>
          <p:spPr bwMode="auto">
            <a:xfrm>
              <a:off x="5922640" y="2814464"/>
              <a:ext cx="1362075" cy="1376362"/>
            </a:xfrm>
            <a:prstGeom prst="rect">
              <a:avLst/>
            </a:prstGeom>
            <a:noFill/>
            <a:ln w="9525">
              <a:noFill/>
              <a:miter lim="800000"/>
              <a:headEnd/>
              <a:tailEnd/>
            </a:ln>
          </p:spPr>
        </p:pic>
        <p:pic>
          <p:nvPicPr>
            <p:cNvPr id="40" name="Picture 13"/>
            <p:cNvPicPr>
              <a:picLocks noChangeAspect="1" noChangeArrowheads="1"/>
            </p:cNvPicPr>
            <p:nvPr/>
          </p:nvPicPr>
          <p:blipFill>
            <a:blip r:embed="rId18" cstate="print"/>
            <a:srcRect/>
            <a:stretch>
              <a:fillRect/>
            </a:stretch>
          </p:blipFill>
          <p:spPr bwMode="auto">
            <a:xfrm>
              <a:off x="6075040" y="2966864"/>
              <a:ext cx="1362075" cy="1376362"/>
            </a:xfrm>
            <a:prstGeom prst="rect">
              <a:avLst/>
            </a:prstGeom>
            <a:noFill/>
            <a:ln w="9525">
              <a:noFill/>
              <a:miter lim="800000"/>
              <a:headEnd/>
              <a:tailEnd/>
            </a:ln>
          </p:spPr>
        </p:pic>
      </p:grpSp>
      <p:cxnSp>
        <p:nvCxnSpPr>
          <p:cNvPr id="44" name="Shape 43"/>
          <p:cNvCxnSpPr>
            <a:stCxn id="40" idx="1"/>
          </p:cNvCxnSpPr>
          <p:nvPr/>
        </p:nvCxnSpPr>
        <p:spPr>
          <a:xfrm rot="10800000" flipV="1">
            <a:off x="4293361" y="4335586"/>
            <a:ext cx="1314370" cy="1253659"/>
          </a:xfrm>
          <a:prstGeom prst="curvedConnector2">
            <a:avLst/>
          </a:prstGeom>
          <a:ln w="190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hape 47"/>
          <p:cNvCxnSpPr>
            <a:stCxn id="169997" idx="1"/>
          </p:cNvCxnSpPr>
          <p:nvPr/>
        </p:nvCxnSpPr>
        <p:spPr>
          <a:xfrm rot="10800000" flipV="1">
            <a:off x="4293360" y="3632196"/>
            <a:ext cx="610986" cy="1957044"/>
          </a:xfrm>
          <a:prstGeom prst="curvedConnector2">
            <a:avLst/>
          </a:prstGeom>
          <a:ln w="190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hape 48"/>
          <p:cNvCxnSpPr>
            <a:stCxn id="30" idx="1"/>
          </p:cNvCxnSpPr>
          <p:nvPr/>
        </p:nvCxnSpPr>
        <p:spPr>
          <a:xfrm rot="10800000" flipV="1">
            <a:off x="4293363" y="3772878"/>
            <a:ext cx="751662" cy="1816367"/>
          </a:xfrm>
          <a:prstGeom prst="curvedConnector2">
            <a:avLst/>
          </a:prstGeom>
          <a:ln w="190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hape 49"/>
          <p:cNvCxnSpPr>
            <a:stCxn id="37" idx="1"/>
          </p:cNvCxnSpPr>
          <p:nvPr/>
        </p:nvCxnSpPr>
        <p:spPr>
          <a:xfrm rot="10800000" flipV="1">
            <a:off x="4293364" y="3913553"/>
            <a:ext cx="892339" cy="1675690"/>
          </a:xfrm>
          <a:prstGeom prst="curvedConnector2">
            <a:avLst/>
          </a:prstGeom>
          <a:ln w="190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hape 50"/>
          <p:cNvCxnSpPr>
            <a:stCxn id="38" idx="1"/>
          </p:cNvCxnSpPr>
          <p:nvPr/>
        </p:nvCxnSpPr>
        <p:spPr>
          <a:xfrm rot="10800000" flipV="1">
            <a:off x="4293362" y="4054227"/>
            <a:ext cx="1033016" cy="1535013"/>
          </a:xfrm>
          <a:prstGeom prst="curvedConnector2">
            <a:avLst/>
          </a:prstGeom>
          <a:ln w="190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hape 51"/>
          <p:cNvCxnSpPr>
            <a:stCxn id="39" idx="1"/>
          </p:cNvCxnSpPr>
          <p:nvPr/>
        </p:nvCxnSpPr>
        <p:spPr>
          <a:xfrm rot="10800000" flipV="1">
            <a:off x="4306124" y="4194909"/>
            <a:ext cx="1160928" cy="1327867"/>
          </a:xfrm>
          <a:prstGeom prst="curvedConnector2">
            <a:avLst/>
          </a:prstGeom>
          <a:ln w="190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7"/>
          <p:cNvPicPr>
            <a:picLocks noChangeAspect="1" noChangeArrowheads="1"/>
          </p:cNvPicPr>
          <p:nvPr/>
        </p:nvPicPr>
        <p:blipFill>
          <a:blip r:embed="rId19" cstate="print">
            <a:grayscl/>
          </a:blip>
          <a:srcRect/>
          <a:stretch>
            <a:fillRect/>
          </a:stretch>
        </p:blipFill>
        <p:spPr bwMode="auto">
          <a:xfrm>
            <a:off x="3203848" y="5629017"/>
            <a:ext cx="2583860" cy="1162203"/>
          </a:xfrm>
          <a:prstGeom prst="rect">
            <a:avLst/>
          </a:prstGeom>
          <a:noFill/>
          <a:ln w="9525">
            <a:noFill/>
            <a:miter lim="800000"/>
            <a:headEnd/>
            <a:tailEnd/>
          </a:ln>
        </p:spPr>
      </p:pic>
      <p:grpSp>
        <p:nvGrpSpPr>
          <p:cNvPr id="6" name="Group 5"/>
          <p:cNvGrpSpPr/>
          <p:nvPr/>
        </p:nvGrpSpPr>
        <p:grpSpPr>
          <a:xfrm>
            <a:off x="6161011" y="3933056"/>
            <a:ext cx="2875485" cy="2658757"/>
            <a:chOff x="6161011" y="3933056"/>
            <a:chExt cx="2875485" cy="2658757"/>
          </a:xfrm>
        </p:grpSpPr>
        <p:grpSp>
          <p:nvGrpSpPr>
            <p:cNvPr id="91" name="Group 90"/>
            <p:cNvGrpSpPr/>
            <p:nvPr/>
          </p:nvGrpSpPr>
          <p:grpSpPr>
            <a:xfrm>
              <a:off x="6167257" y="3933056"/>
              <a:ext cx="2830469" cy="2658757"/>
              <a:chOff x="6681192" y="3789040"/>
              <a:chExt cx="3066341" cy="2880320"/>
            </a:xfrm>
          </p:grpSpPr>
          <p:sp>
            <p:nvSpPr>
              <p:cNvPr id="80" name="Rounded Rectangle 79"/>
              <p:cNvSpPr/>
              <p:nvPr/>
            </p:nvSpPr>
            <p:spPr>
              <a:xfrm>
                <a:off x="6702194" y="4077072"/>
                <a:ext cx="3024336" cy="2592288"/>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pic>
            <p:nvPicPr>
              <p:cNvPr id="63" name="Picture 13"/>
              <p:cNvPicPr>
                <a:picLocks noChangeAspect="1" noChangeArrowheads="1"/>
              </p:cNvPicPr>
              <p:nvPr/>
            </p:nvPicPr>
            <p:blipFill>
              <a:blip r:embed="rId18" cstate="print">
                <a:duotone>
                  <a:schemeClr val="accent2">
                    <a:shade val="45000"/>
                    <a:satMod val="135000"/>
                  </a:schemeClr>
                  <a:prstClr val="white"/>
                </a:duotone>
              </a:blip>
              <a:srcRect/>
              <a:stretch>
                <a:fillRect/>
              </a:stretch>
            </p:blipFill>
            <p:spPr bwMode="auto">
              <a:xfrm>
                <a:off x="7533325" y="4365104"/>
                <a:ext cx="1362075" cy="1376362"/>
              </a:xfrm>
              <a:prstGeom prst="rect">
                <a:avLst/>
              </a:prstGeom>
              <a:noFill/>
              <a:ln w="9525">
                <a:noFill/>
                <a:miter lim="800000"/>
                <a:headEnd/>
                <a:tailEnd/>
              </a:ln>
            </p:spPr>
          </p:pic>
          <p:sp>
            <p:nvSpPr>
              <p:cNvPr id="81" name="Rectangle 80"/>
              <p:cNvSpPr/>
              <p:nvPr/>
            </p:nvSpPr>
            <p:spPr>
              <a:xfrm>
                <a:off x="6681192" y="6237312"/>
                <a:ext cx="3066341" cy="400110"/>
              </a:xfrm>
              <a:prstGeom prst="rect">
                <a:avLst/>
              </a:prstGeom>
            </p:spPr>
            <p:txBody>
              <a:bodyPr wrap="square">
                <a:spAutoFit/>
              </a:bodyPr>
              <a:lstStyle/>
              <a:p>
                <a:pPr algn="ctr" fontAlgn="auto">
                  <a:spcBef>
                    <a:spcPts val="0"/>
                  </a:spcBef>
                  <a:spcAft>
                    <a:spcPts val="0"/>
                  </a:spcAft>
                </a:pPr>
                <a:r>
                  <a:rPr lang="en-GB" b="0" dirty="0" smtClean="0">
                    <a:solidFill>
                      <a:srgbClr val="1F497D"/>
                    </a:solidFill>
                    <a:latin typeface="Arial Narrow" panose="020B0606020202030204" pitchFamily="34" charset="0"/>
                  </a:rPr>
                  <a:t>Bayesian model averaging</a:t>
                </a:r>
              </a:p>
            </p:txBody>
          </p:sp>
          <p:cxnSp>
            <p:nvCxnSpPr>
              <p:cNvPr id="82" name="Straight Arrow Connector 81"/>
              <p:cNvCxnSpPr/>
              <p:nvPr/>
            </p:nvCxnSpPr>
            <p:spPr>
              <a:xfrm>
                <a:off x="8214362" y="3789040"/>
                <a:ext cx="0" cy="288032"/>
              </a:xfrm>
              <a:prstGeom prst="straightConnector1">
                <a:avLst/>
              </a:prstGeom>
              <a:ln w="571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58" name="Object 57"/>
            <p:cNvGraphicFramePr>
              <a:graphicFrameLocks noChangeAspect="1"/>
            </p:cNvGraphicFramePr>
            <p:nvPr>
              <p:extLst>
                <p:ext uri="{D42A27DB-BD31-4B8C-83A1-F6EECF244321}">
                  <p14:modId xmlns:p14="http://schemas.microsoft.com/office/powerpoint/2010/main" val="1933289077"/>
                </p:ext>
              </p:extLst>
            </p:nvPr>
          </p:nvGraphicFramePr>
          <p:xfrm>
            <a:off x="6161011" y="5877272"/>
            <a:ext cx="2875485" cy="340594"/>
          </p:xfrm>
          <a:graphic>
            <a:graphicData uri="http://schemas.openxmlformats.org/presentationml/2006/ole">
              <mc:AlternateContent xmlns:mc="http://schemas.openxmlformats.org/markup-compatibility/2006">
                <mc:Choice xmlns:v="urn:schemas-microsoft-com:vml" Requires="v">
                  <p:oleObj spid="_x0000_s103684" name="Equation" r:id="rId20" imgW="2768400" imgH="342720" progId="Equation.3">
                    <p:embed/>
                  </p:oleObj>
                </mc:Choice>
                <mc:Fallback>
                  <p:oleObj name="Equation" r:id="rId20" imgW="2768400" imgH="342720" progId="Equation.3">
                    <p:embed/>
                    <p:pic>
                      <p:nvPicPr>
                        <p:cNvPr id="0" name=""/>
                        <p:cNvPicPr>
                          <a:picLocks noChangeAspect="1" noChangeArrowheads="1"/>
                        </p:cNvPicPr>
                        <p:nvPr/>
                      </p:nvPicPr>
                      <p:blipFill>
                        <a:blip r:embed="rId21"/>
                        <a:srcRect/>
                        <a:stretch>
                          <a:fillRect/>
                        </a:stretch>
                      </p:blipFill>
                      <p:spPr bwMode="auto">
                        <a:xfrm>
                          <a:off x="6161011" y="5877272"/>
                          <a:ext cx="2875485" cy="340594"/>
                        </a:xfrm>
                        <a:prstGeom prst="rect">
                          <a:avLst/>
                        </a:prstGeom>
                        <a:noFill/>
                        <a:extLst/>
                      </p:spPr>
                    </p:pic>
                  </p:oleObj>
                </mc:Fallback>
              </mc:AlternateContent>
            </a:graphicData>
          </a:graphic>
        </p:graphicFrame>
      </p:grpSp>
      <p:graphicFrame>
        <p:nvGraphicFramePr>
          <p:cNvPr id="60" name="Object 59"/>
          <p:cNvGraphicFramePr>
            <a:graphicFrameLocks noChangeAspect="1"/>
          </p:cNvGraphicFramePr>
          <p:nvPr>
            <p:extLst>
              <p:ext uri="{D42A27DB-BD31-4B8C-83A1-F6EECF244321}">
                <p14:modId xmlns:p14="http://schemas.microsoft.com/office/powerpoint/2010/main" val="4147341184"/>
              </p:ext>
            </p:extLst>
          </p:nvPr>
        </p:nvGraphicFramePr>
        <p:xfrm>
          <a:off x="2586038" y="5927124"/>
          <a:ext cx="557212" cy="306388"/>
        </p:xfrm>
        <a:graphic>
          <a:graphicData uri="http://schemas.openxmlformats.org/presentationml/2006/ole">
            <mc:AlternateContent xmlns:mc="http://schemas.openxmlformats.org/markup-compatibility/2006">
              <mc:Choice xmlns:v="urn:schemas-microsoft-com:vml" Requires="v">
                <p:oleObj spid="_x0000_s103685" name="Equation" r:id="rId22" imgW="419040" imgH="241200" progId="Equation.3">
                  <p:embed/>
                </p:oleObj>
              </mc:Choice>
              <mc:Fallback>
                <p:oleObj name="Equation" r:id="rId22" imgW="419040" imgH="241200" progId="Equation.3">
                  <p:embed/>
                  <p:pic>
                    <p:nvPicPr>
                      <p:cNvPr id="0" name=""/>
                      <p:cNvPicPr>
                        <a:picLocks noChangeAspect="1" noChangeArrowheads="1"/>
                      </p:cNvPicPr>
                      <p:nvPr/>
                    </p:nvPicPr>
                    <p:blipFill>
                      <a:blip r:embed="rId23"/>
                      <a:srcRect/>
                      <a:stretch>
                        <a:fillRect/>
                      </a:stretch>
                    </p:blipFill>
                    <p:spPr bwMode="auto">
                      <a:xfrm>
                        <a:off x="2586038" y="5927124"/>
                        <a:ext cx="557212" cy="306388"/>
                      </a:xfrm>
                      <a:prstGeom prst="rect">
                        <a:avLst/>
                      </a:prstGeom>
                      <a:noFill/>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123495608"/>
              </p:ext>
            </p:extLst>
          </p:nvPr>
        </p:nvGraphicFramePr>
        <p:xfrm>
          <a:off x="4211960" y="1390620"/>
          <a:ext cx="766762" cy="320675"/>
        </p:xfrm>
        <a:graphic>
          <a:graphicData uri="http://schemas.openxmlformats.org/presentationml/2006/ole">
            <mc:AlternateContent xmlns:mc="http://schemas.openxmlformats.org/markup-compatibility/2006">
              <mc:Choice xmlns:v="urn:schemas-microsoft-com:vml" Requires="v">
                <p:oleObj spid="_x0000_s103686" name="Equation" r:id="rId24" imgW="545760" imgH="228600" progId="Equation.3">
                  <p:embed/>
                </p:oleObj>
              </mc:Choice>
              <mc:Fallback>
                <p:oleObj name="Equation" r:id="rId24" imgW="545760" imgH="228600" progId="Equation.3">
                  <p:embed/>
                  <p:pic>
                    <p:nvPicPr>
                      <p:cNvPr id="0" name=""/>
                      <p:cNvPicPr/>
                      <p:nvPr/>
                    </p:nvPicPr>
                    <p:blipFill>
                      <a:blip r:embed="rId25"/>
                      <a:stretch>
                        <a:fillRect/>
                      </a:stretch>
                    </p:blipFill>
                    <p:spPr>
                      <a:xfrm>
                        <a:off x="4211960" y="1390620"/>
                        <a:ext cx="766762" cy="320675"/>
                      </a:xfrm>
                      <a:prstGeom prst="rect">
                        <a:avLst/>
                      </a:prstGeom>
                    </p:spPr>
                  </p:pic>
                </p:oleObj>
              </mc:Fallback>
            </mc:AlternateContent>
          </a:graphicData>
        </a:graphic>
      </p:graphicFrame>
      <p:sp>
        <p:nvSpPr>
          <p:cNvPr id="66" name="Title 1"/>
          <p:cNvSpPr txBox="1">
            <a:spLocks/>
          </p:cNvSpPr>
          <p:nvPr/>
        </p:nvSpPr>
        <p:spPr>
          <a:xfrm>
            <a:off x="35496" y="54783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altLang="en-US" kern="0" dirty="0" smtClean="0"/>
              <a:t>DCM for resting state fMRI</a:t>
            </a:r>
            <a:br>
              <a:rPr lang="en-GB" altLang="en-US" kern="0" dirty="0" smtClean="0"/>
            </a:br>
            <a:r>
              <a:rPr lang="en-GB" altLang="en-US" sz="2000" i="1" kern="0" dirty="0" smtClean="0">
                <a:solidFill>
                  <a:srgbClr val="800000"/>
                </a:solidFill>
              </a:rPr>
              <a:t>spectral DCM</a:t>
            </a:r>
            <a:br>
              <a:rPr lang="en-GB" altLang="en-US" sz="2000" i="1" kern="0" dirty="0" smtClean="0">
                <a:solidFill>
                  <a:srgbClr val="800000"/>
                </a:solidFill>
              </a:rPr>
            </a:br>
            <a:endParaRPr lang="en-GB" kern="0" dirty="0"/>
          </a:p>
        </p:txBody>
      </p:sp>
      <p:graphicFrame>
        <p:nvGraphicFramePr>
          <p:cNvPr id="68" name="Object 67"/>
          <p:cNvGraphicFramePr>
            <a:graphicFrameLocks noChangeAspect="1"/>
          </p:cNvGraphicFramePr>
          <p:nvPr>
            <p:extLst>
              <p:ext uri="{D42A27DB-BD31-4B8C-83A1-F6EECF244321}">
                <p14:modId xmlns:p14="http://schemas.microsoft.com/office/powerpoint/2010/main" val="1330699110"/>
              </p:ext>
            </p:extLst>
          </p:nvPr>
        </p:nvGraphicFramePr>
        <p:xfrm>
          <a:off x="3635896" y="3068960"/>
          <a:ext cx="1360488" cy="277812"/>
        </p:xfrm>
        <a:graphic>
          <a:graphicData uri="http://schemas.openxmlformats.org/presentationml/2006/ole">
            <mc:AlternateContent xmlns:mc="http://schemas.openxmlformats.org/markup-compatibility/2006">
              <mc:Choice xmlns:v="urn:schemas-microsoft-com:vml" Requires="v">
                <p:oleObj spid="_x0000_s103687" name="Equation" r:id="rId26" imgW="990360" imgH="203040" progId="Equation.3">
                  <p:embed/>
                </p:oleObj>
              </mc:Choice>
              <mc:Fallback>
                <p:oleObj name="Equation" r:id="rId26" imgW="990360" imgH="203040" progId="Equation.3">
                  <p:embed/>
                  <p:pic>
                    <p:nvPicPr>
                      <p:cNvPr id="0" name=""/>
                      <p:cNvPicPr/>
                      <p:nvPr/>
                    </p:nvPicPr>
                    <p:blipFill>
                      <a:blip r:embed="rId27"/>
                      <a:stretch>
                        <a:fillRect/>
                      </a:stretch>
                    </p:blipFill>
                    <p:spPr>
                      <a:xfrm>
                        <a:off x="3635896" y="3068960"/>
                        <a:ext cx="1360488" cy="277812"/>
                      </a:xfrm>
                      <a:prstGeom prst="rect">
                        <a:avLst/>
                      </a:prstGeom>
                    </p:spPr>
                  </p:pic>
                </p:oleObj>
              </mc:Fallback>
            </mc:AlternateContent>
          </a:graphicData>
        </a:graphic>
      </p:graphicFrame>
      <p:cxnSp>
        <p:nvCxnSpPr>
          <p:cNvPr id="83" name="Straight Arrow Connector 82"/>
          <p:cNvCxnSpPr/>
          <p:nvPr/>
        </p:nvCxnSpPr>
        <p:spPr>
          <a:xfrm flipV="1">
            <a:off x="4293363" y="2417850"/>
            <a:ext cx="1" cy="46528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4293363" y="3946635"/>
            <a:ext cx="1" cy="465282"/>
          </a:xfrm>
          <a:prstGeom prst="straightConnector1">
            <a:avLst/>
          </a:prstGeom>
          <a:ln w="57150">
            <a:solidFill>
              <a:srgbClr val="8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16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59" name="Group 5758"/>
          <p:cNvGrpSpPr/>
          <p:nvPr/>
        </p:nvGrpSpPr>
        <p:grpSpPr>
          <a:xfrm>
            <a:off x="971600" y="4221088"/>
            <a:ext cx="7704856" cy="2592288"/>
            <a:chOff x="216744" y="688432"/>
            <a:chExt cx="4180632" cy="3028600"/>
          </a:xfrm>
        </p:grpSpPr>
        <p:sp>
          <p:nvSpPr>
            <p:cNvPr id="5559" name="Rectangle 5"/>
            <p:cNvSpPr>
              <a:spLocks noChangeArrowheads="1"/>
            </p:cNvSpPr>
            <p:nvPr/>
          </p:nvSpPr>
          <p:spPr bwMode="auto">
            <a:xfrm>
              <a:off x="527051" y="1003300"/>
              <a:ext cx="1627188" cy="2393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0" name="Rectangle 6"/>
            <p:cNvSpPr>
              <a:spLocks noChangeArrowheads="1"/>
            </p:cNvSpPr>
            <p:nvPr/>
          </p:nvSpPr>
          <p:spPr bwMode="auto">
            <a:xfrm>
              <a:off x="527051" y="1003300"/>
              <a:ext cx="1627188" cy="23939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1" name="Line 7"/>
            <p:cNvSpPr>
              <a:spLocks noChangeShapeType="1"/>
            </p:cNvSpPr>
            <p:nvPr/>
          </p:nvSpPr>
          <p:spPr bwMode="auto">
            <a:xfrm flipV="1">
              <a:off x="527051" y="1003300"/>
              <a:ext cx="0" cy="239395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8" name="Line 14"/>
            <p:cNvSpPr>
              <a:spLocks noChangeShapeType="1"/>
            </p:cNvSpPr>
            <p:nvPr/>
          </p:nvSpPr>
          <p:spPr bwMode="auto">
            <a:xfrm>
              <a:off x="527051" y="3397250"/>
              <a:ext cx="162718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9" name="Line 15"/>
            <p:cNvSpPr>
              <a:spLocks noChangeShapeType="1"/>
            </p:cNvSpPr>
            <p:nvPr/>
          </p:nvSpPr>
          <p:spPr bwMode="auto">
            <a:xfrm>
              <a:off x="527051" y="3054350"/>
              <a:ext cx="162718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7" name="Line 23"/>
            <p:cNvSpPr>
              <a:spLocks noChangeShapeType="1"/>
            </p:cNvSpPr>
            <p:nvPr/>
          </p:nvSpPr>
          <p:spPr bwMode="auto">
            <a:xfrm>
              <a:off x="527051" y="3397250"/>
              <a:ext cx="1627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9" name="Line 25"/>
            <p:cNvSpPr>
              <a:spLocks noChangeShapeType="1"/>
            </p:cNvSpPr>
            <p:nvPr/>
          </p:nvSpPr>
          <p:spPr bwMode="auto">
            <a:xfrm flipV="1">
              <a:off x="527051" y="1003300"/>
              <a:ext cx="0" cy="2393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0" name="Line 26"/>
            <p:cNvSpPr>
              <a:spLocks noChangeShapeType="1"/>
            </p:cNvSpPr>
            <p:nvPr/>
          </p:nvSpPr>
          <p:spPr bwMode="auto">
            <a:xfrm>
              <a:off x="527051" y="3397250"/>
              <a:ext cx="1627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1" name="Line 27"/>
            <p:cNvSpPr>
              <a:spLocks noChangeShapeType="1"/>
            </p:cNvSpPr>
            <p:nvPr/>
          </p:nvSpPr>
          <p:spPr bwMode="auto">
            <a:xfrm flipV="1">
              <a:off x="527051" y="1003300"/>
              <a:ext cx="0" cy="2393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2" name="Line 28"/>
            <p:cNvSpPr>
              <a:spLocks noChangeShapeType="1"/>
            </p:cNvSpPr>
            <p:nvPr/>
          </p:nvSpPr>
          <p:spPr bwMode="auto">
            <a:xfrm flipV="1">
              <a:off x="527051" y="3371850"/>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4" name="Rectangle 30"/>
            <p:cNvSpPr>
              <a:spLocks noChangeArrowheads="1"/>
            </p:cNvSpPr>
            <p:nvPr/>
          </p:nvSpPr>
          <p:spPr bwMode="auto">
            <a:xfrm>
              <a:off x="508001" y="3416300"/>
              <a:ext cx="69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87" name="Rectangle 33"/>
            <p:cNvSpPr>
              <a:spLocks noChangeArrowheads="1"/>
            </p:cNvSpPr>
            <p:nvPr/>
          </p:nvSpPr>
          <p:spPr bwMode="auto">
            <a:xfrm>
              <a:off x="755651" y="3416300"/>
              <a:ext cx="1143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90" name="Rectangle 36"/>
            <p:cNvSpPr>
              <a:spLocks noChangeArrowheads="1"/>
            </p:cNvSpPr>
            <p:nvPr/>
          </p:nvSpPr>
          <p:spPr bwMode="auto">
            <a:xfrm>
              <a:off x="1009651"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93" name="Rectangle 39"/>
            <p:cNvSpPr>
              <a:spLocks noChangeArrowheads="1"/>
            </p:cNvSpPr>
            <p:nvPr/>
          </p:nvSpPr>
          <p:spPr bwMode="auto">
            <a:xfrm>
              <a:off x="1284288"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96" name="Rectangle 42"/>
            <p:cNvSpPr>
              <a:spLocks noChangeArrowheads="1"/>
            </p:cNvSpPr>
            <p:nvPr/>
          </p:nvSpPr>
          <p:spPr bwMode="auto">
            <a:xfrm>
              <a:off x="1550988"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99" name="Rectangle 45"/>
            <p:cNvSpPr>
              <a:spLocks noChangeArrowheads="1"/>
            </p:cNvSpPr>
            <p:nvPr/>
          </p:nvSpPr>
          <p:spPr bwMode="auto">
            <a:xfrm>
              <a:off x="1824038"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2" name="Rectangle 48"/>
            <p:cNvSpPr>
              <a:spLocks noChangeArrowheads="1"/>
            </p:cNvSpPr>
            <p:nvPr/>
          </p:nvSpPr>
          <p:spPr bwMode="auto">
            <a:xfrm>
              <a:off x="2097088"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3" name="Line 49"/>
            <p:cNvSpPr>
              <a:spLocks noChangeShapeType="1"/>
            </p:cNvSpPr>
            <p:nvPr/>
          </p:nvSpPr>
          <p:spPr bwMode="auto">
            <a:xfrm>
              <a:off x="527051" y="33972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5" name="Rectangle 51"/>
            <p:cNvSpPr>
              <a:spLocks noChangeArrowheads="1"/>
            </p:cNvSpPr>
            <p:nvPr/>
          </p:nvSpPr>
          <p:spPr bwMode="auto">
            <a:xfrm>
              <a:off x="381001" y="3346450"/>
              <a:ext cx="1587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6" name="Line 52"/>
            <p:cNvSpPr>
              <a:spLocks noChangeShapeType="1"/>
            </p:cNvSpPr>
            <p:nvPr/>
          </p:nvSpPr>
          <p:spPr bwMode="auto">
            <a:xfrm>
              <a:off x="527051" y="30543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8" name="Rectangle 54"/>
            <p:cNvSpPr>
              <a:spLocks noChangeArrowheads="1"/>
            </p:cNvSpPr>
            <p:nvPr/>
          </p:nvSpPr>
          <p:spPr bwMode="auto">
            <a:xfrm>
              <a:off x="463551" y="3003550"/>
              <a:ext cx="69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9" name="Line 55"/>
            <p:cNvSpPr>
              <a:spLocks noChangeShapeType="1"/>
            </p:cNvSpPr>
            <p:nvPr/>
          </p:nvSpPr>
          <p:spPr bwMode="auto">
            <a:xfrm>
              <a:off x="527051" y="27114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1" name="Rectangle 57"/>
            <p:cNvSpPr>
              <a:spLocks noChangeArrowheads="1"/>
            </p:cNvSpPr>
            <p:nvPr/>
          </p:nvSpPr>
          <p:spPr bwMode="auto">
            <a:xfrm>
              <a:off x="406401" y="2660650"/>
              <a:ext cx="1333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12" name="Line 58"/>
            <p:cNvSpPr>
              <a:spLocks noChangeShapeType="1"/>
            </p:cNvSpPr>
            <p:nvPr/>
          </p:nvSpPr>
          <p:spPr bwMode="auto">
            <a:xfrm>
              <a:off x="527051" y="23685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4" name="Rectangle 60"/>
            <p:cNvSpPr>
              <a:spLocks noChangeArrowheads="1"/>
            </p:cNvSpPr>
            <p:nvPr/>
          </p:nvSpPr>
          <p:spPr bwMode="auto">
            <a:xfrm>
              <a:off x="406401" y="2317750"/>
              <a:ext cx="1333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15" name="Line 61"/>
            <p:cNvSpPr>
              <a:spLocks noChangeShapeType="1"/>
            </p:cNvSpPr>
            <p:nvPr/>
          </p:nvSpPr>
          <p:spPr bwMode="auto">
            <a:xfrm>
              <a:off x="527051" y="20256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7" name="Rectangle 63"/>
            <p:cNvSpPr>
              <a:spLocks noChangeArrowheads="1"/>
            </p:cNvSpPr>
            <p:nvPr/>
          </p:nvSpPr>
          <p:spPr bwMode="auto">
            <a:xfrm>
              <a:off x="406401" y="1974850"/>
              <a:ext cx="1333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18" name="Line 64"/>
            <p:cNvSpPr>
              <a:spLocks noChangeShapeType="1"/>
            </p:cNvSpPr>
            <p:nvPr/>
          </p:nvSpPr>
          <p:spPr bwMode="auto">
            <a:xfrm>
              <a:off x="527051" y="16827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0" name="Rectangle 66"/>
            <p:cNvSpPr>
              <a:spLocks noChangeArrowheads="1"/>
            </p:cNvSpPr>
            <p:nvPr/>
          </p:nvSpPr>
          <p:spPr bwMode="auto">
            <a:xfrm>
              <a:off x="406401" y="1631950"/>
              <a:ext cx="1333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21" name="Line 67"/>
            <p:cNvSpPr>
              <a:spLocks noChangeShapeType="1"/>
            </p:cNvSpPr>
            <p:nvPr/>
          </p:nvSpPr>
          <p:spPr bwMode="auto">
            <a:xfrm>
              <a:off x="527051" y="13398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3" name="Rectangle 69"/>
            <p:cNvSpPr>
              <a:spLocks noChangeArrowheads="1"/>
            </p:cNvSpPr>
            <p:nvPr/>
          </p:nvSpPr>
          <p:spPr bwMode="auto">
            <a:xfrm>
              <a:off x="406401" y="1289050"/>
              <a:ext cx="1333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26" name="Rectangle 72"/>
            <p:cNvSpPr>
              <a:spLocks noChangeArrowheads="1"/>
            </p:cNvSpPr>
            <p:nvPr/>
          </p:nvSpPr>
          <p:spPr bwMode="auto">
            <a:xfrm>
              <a:off x="406401" y="952500"/>
              <a:ext cx="1333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28" name="Line 74"/>
            <p:cNvSpPr>
              <a:spLocks noChangeShapeType="1"/>
            </p:cNvSpPr>
            <p:nvPr/>
          </p:nvSpPr>
          <p:spPr bwMode="auto">
            <a:xfrm>
              <a:off x="527051" y="3397250"/>
              <a:ext cx="16271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0" name="Line 76"/>
            <p:cNvSpPr>
              <a:spLocks noChangeShapeType="1"/>
            </p:cNvSpPr>
            <p:nvPr/>
          </p:nvSpPr>
          <p:spPr bwMode="auto">
            <a:xfrm flipV="1">
              <a:off x="527051" y="1003300"/>
              <a:ext cx="0" cy="2393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1" name="Freeform 77"/>
            <p:cNvSpPr>
              <a:spLocks/>
            </p:cNvSpPr>
            <p:nvPr/>
          </p:nvSpPr>
          <p:spPr bwMode="auto">
            <a:xfrm>
              <a:off x="533401" y="2108200"/>
              <a:ext cx="1379538" cy="1028700"/>
            </a:xfrm>
            <a:custGeom>
              <a:avLst/>
              <a:gdLst>
                <a:gd name="T0" fmla="*/ 16 w 869"/>
                <a:gd name="T1" fmla="*/ 300 h 648"/>
                <a:gd name="T2" fmla="*/ 36 w 869"/>
                <a:gd name="T3" fmla="*/ 376 h 648"/>
                <a:gd name="T4" fmla="*/ 56 w 869"/>
                <a:gd name="T5" fmla="*/ 416 h 648"/>
                <a:gd name="T6" fmla="*/ 76 w 869"/>
                <a:gd name="T7" fmla="*/ 448 h 648"/>
                <a:gd name="T8" fmla="*/ 96 w 869"/>
                <a:gd name="T9" fmla="*/ 480 h 648"/>
                <a:gd name="T10" fmla="*/ 116 w 869"/>
                <a:gd name="T11" fmla="*/ 508 h 648"/>
                <a:gd name="T12" fmla="*/ 136 w 869"/>
                <a:gd name="T13" fmla="*/ 532 h 648"/>
                <a:gd name="T14" fmla="*/ 156 w 869"/>
                <a:gd name="T15" fmla="*/ 548 h 648"/>
                <a:gd name="T16" fmla="*/ 180 w 869"/>
                <a:gd name="T17" fmla="*/ 556 h 648"/>
                <a:gd name="T18" fmla="*/ 200 w 869"/>
                <a:gd name="T19" fmla="*/ 564 h 648"/>
                <a:gd name="T20" fmla="*/ 220 w 869"/>
                <a:gd name="T21" fmla="*/ 564 h 648"/>
                <a:gd name="T22" fmla="*/ 240 w 869"/>
                <a:gd name="T23" fmla="*/ 568 h 648"/>
                <a:gd name="T24" fmla="*/ 260 w 869"/>
                <a:gd name="T25" fmla="*/ 568 h 648"/>
                <a:gd name="T26" fmla="*/ 280 w 869"/>
                <a:gd name="T27" fmla="*/ 572 h 648"/>
                <a:gd name="T28" fmla="*/ 300 w 869"/>
                <a:gd name="T29" fmla="*/ 572 h 648"/>
                <a:gd name="T30" fmla="*/ 320 w 869"/>
                <a:gd name="T31" fmla="*/ 572 h 648"/>
                <a:gd name="T32" fmla="*/ 344 w 869"/>
                <a:gd name="T33" fmla="*/ 576 h 648"/>
                <a:gd name="T34" fmla="*/ 364 w 869"/>
                <a:gd name="T35" fmla="*/ 576 h 648"/>
                <a:gd name="T36" fmla="*/ 385 w 869"/>
                <a:gd name="T37" fmla="*/ 576 h 648"/>
                <a:gd name="T38" fmla="*/ 405 w 869"/>
                <a:gd name="T39" fmla="*/ 576 h 648"/>
                <a:gd name="T40" fmla="*/ 425 w 869"/>
                <a:gd name="T41" fmla="*/ 576 h 648"/>
                <a:gd name="T42" fmla="*/ 445 w 869"/>
                <a:gd name="T43" fmla="*/ 568 h 648"/>
                <a:gd name="T44" fmla="*/ 465 w 869"/>
                <a:gd name="T45" fmla="*/ 572 h 648"/>
                <a:gd name="T46" fmla="*/ 485 w 869"/>
                <a:gd name="T47" fmla="*/ 580 h 648"/>
                <a:gd name="T48" fmla="*/ 509 w 869"/>
                <a:gd name="T49" fmla="*/ 592 h 648"/>
                <a:gd name="T50" fmla="*/ 529 w 869"/>
                <a:gd name="T51" fmla="*/ 608 h 648"/>
                <a:gd name="T52" fmla="*/ 549 w 869"/>
                <a:gd name="T53" fmla="*/ 624 h 648"/>
                <a:gd name="T54" fmla="*/ 569 w 869"/>
                <a:gd name="T55" fmla="*/ 640 h 648"/>
                <a:gd name="T56" fmla="*/ 589 w 869"/>
                <a:gd name="T57" fmla="*/ 648 h 648"/>
                <a:gd name="T58" fmla="*/ 609 w 869"/>
                <a:gd name="T59" fmla="*/ 644 h 648"/>
                <a:gd name="T60" fmla="*/ 629 w 869"/>
                <a:gd name="T61" fmla="*/ 616 h 648"/>
                <a:gd name="T62" fmla="*/ 649 w 869"/>
                <a:gd name="T63" fmla="*/ 388 h 648"/>
                <a:gd name="T64" fmla="*/ 669 w 869"/>
                <a:gd name="T65" fmla="*/ 568 h 648"/>
                <a:gd name="T66" fmla="*/ 693 w 869"/>
                <a:gd name="T67" fmla="*/ 632 h 648"/>
                <a:gd name="T68" fmla="*/ 713 w 869"/>
                <a:gd name="T69" fmla="*/ 648 h 648"/>
                <a:gd name="T70" fmla="*/ 733 w 869"/>
                <a:gd name="T71" fmla="*/ 644 h 648"/>
                <a:gd name="T72" fmla="*/ 753 w 869"/>
                <a:gd name="T73" fmla="*/ 636 h 648"/>
                <a:gd name="T74" fmla="*/ 773 w 869"/>
                <a:gd name="T75" fmla="*/ 620 h 648"/>
                <a:gd name="T76" fmla="*/ 793 w 869"/>
                <a:gd name="T77" fmla="*/ 604 h 648"/>
                <a:gd name="T78" fmla="*/ 813 w 869"/>
                <a:gd name="T79" fmla="*/ 588 h 648"/>
                <a:gd name="T80" fmla="*/ 833 w 869"/>
                <a:gd name="T81" fmla="*/ 576 h 648"/>
                <a:gd name="T82" fmla="*/ 857 w 869"/>
                <a:gd name="T83" fmla="*/ 56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648">
                  <a:moveTo>
                    <a:pt x="0" y="168"/>
                  </a:moveTo>
                  <a:lnTo>
                    <a:pt x="8" y="248"/>
                  </a:lnTo>
                  <a:lnTo>
                    <a:pt x="16" y="300"/>
                  </a:lnTo>
                  <a:lnTo>
                    <a:pt x="20" y="332"/>
                  </a:lnTo>
                  <a:lnTo>
                    <a:pt x="28" y="356"/>
                  </a:lnTo>
                  <a:lnTo>
                    <a:pt x="36" y="376"/>
                  </a:lnTo>
                  <a:lnTo>
                    <a:pt x="40" y="392"/>
                  </a:lnTo>
                  <a:lnTo>
                    <a:pt x="48" y="404"/>
                  </a:lnTo>
                  <a:lnTo>
                    <a:pt x="56" y="416"/>
                  </a:lnTo>
                  <a:lnTo>
                    <a:pt x="64" y="428"/>
                  </a:lnTo>
                  <a:lnTo>
                    <a:pt x="68" y="440"/>
                  </a:lnTo>
                  <a:lnTo>
                    <a:pt x="76" y="448"/>
                  </a:lnTo>
                  <a:lnTo>
                    <a:pt x="84" y="460"/>
                  </a:lnTo>
                  <a:lnTo>
                    <a:pt x="88" y="468"/>
                  </a:lnTo>
                  <a:lnTo>
                    <a:pt x="96" y="480"/>
                  </a:lnTo>
                  <a:lnTo>
                    <a:pt x="104" y="488"/>
                  </a:lnTo>
                  <a:lnTo>
                    <a:pt x="112" y="500"/>
                  </a:lnTo>
                  <a:lnTo>
                    <a:pt x="116" y="508"/>
                  </a:lnTo>
                  <a:lnTo>
                    <a:pt x="124" y="516"/>
                  </a:lnTo>
                  <a:lnTo>
                    <a:pt x="132" y="524"/>
                  </a:lnTo>
                  <a:lnTo>
                    <a:pt x="136" y="532"/>
                  </a:lnTo>
                  <a:lnTo>
                    <a:pt x="144" y="536"/>
                  </a:lnTo>
                  <a:lnTo>
                    <a:pt x="152" y="544"/>
                  </a:lnTo>
                  <a:lnTo>
                    <a:pt x="156" y="548"/>
                  </a:lnTo>
                  <a:lnTo>
                    <a:pt x="164" y="552"/>
                  </a:lnTo>
                  <a:lnTo>
                    <a:pt x="172" y="552"/>
                  </a:lnTo>
                  <a:lnTo>
                    <a:pt x="180" y="556"/>
                  </a:lnTo>
                  <a:lnTo>
                    <a:pt x="184" y="560"/>
                  </a:lnTo>
                  <a:lnTo>
                    <a:pt x="192" y="560"/>
                  </a:lnTo>
                  <a:lnTo>
                    <a:pt x="200" y="564"/>
                  </a:lnTo>
                  <a:lnTo>
                    <a:pt x="204" y="564"/>
                  </a:lnTo>
                  <a:lnTo>
                    <a:pt x="212" y="564"/>
                  </a:lnTo>
                  <a:lnTo>
                    <a:pt x="220" y="564"/>
                  </a:lnTo>
                  <a:lnTo>
                    <a:pt x="228" y="568"/>
                  </a:lnTo>
                  <a:lnTo>
                    <a:pt x="232" y="568"/>
                  </a:lnTo>
                  <a:lnTo>
                    <a:pt x="240" y="568"/>
                  </a:lnTo>
                  <a:lnTo>
                    <a:pt x="248" y="568"/>
                  </a:lnTo>
                  <a:lnTo>
                    <a:pt x="252" y="568"/>
                  </a:lnTo>
                  <a:lnTo>
                    <a:pt x="260" y="568"/>
                  </a:lnTo>
                  <a:lnTo>
                    <a:pt x="268" y="572"/>
                  </a:lnTo>
                  <a:lnTo>
                    <a:pt x="272" y="572"/>
                  </a:lnTo>
                  <a:lnTo>
                    <a:pt x="280" y="572"/>
                  </a:lnTo>
                  <a:lnTo>
                    <a:pt x="288" y="572"/>
                  </a:lnTo>
                  <a:lnTo>
                    <a:pt x="296" y="572"/>
                  </a:lnTo>
                  <a:lnTo>
                    <a:pt x="300" y="572"/>
                  </a:lnTo>
                  <a:lnTo>
                    <a:pt x="308" y="572"/>
                  </a:lnTo>
                  <a:lnTo>
                    <a:pt x="316" y="572"/>
                  </a:lnTo>
                  <a:lnTo>
                    <a:pt x="320" y="572"/>
                  </a:lnTo>
                  <a:lnTo>
                    <a:pt x="328" y="572"/>
                  </a:lnTo>
                  <a:lnTo>
                    <a:pt x="336" y="572"/>
                  </a:lnTo>
                  <a:lnTo>
                    <a:pt x="344" y="576"/>
                  </a:lnTo>
                  <a:lnTo>
                    <a:pt x="348" y="576"/>
                  </a:lnTo>
                  <a:lnTo>
                    <a:pt x="356" y="576"/>
                  </a:lnTo>
                  <a:lnTo>
                    <a:pt x="364" y="576"/>
                  </a:lnTo>
                  <a:lnTo>
                    <a:pt x="368" y="576"/>
                  </a:lnTo>
                  <a:lnTo>
                    <a:pt x="377" y="576"/>
                  </a:lnTo>
                  <a:lnTo>
                    <a:pt x="385" y="576"/>
                  </a:lnTo>
                  <a:lnTo>
                    <a:pt x="389" y="576"/>
                  </a:lnTo>
                  <a:lnTo>
                    <a:pt x="397" y="576"/>
                  </a:lnTo>
                  <a:lnTo>
                    <a:pt x="405" y="576"/>
                  </a:lnTo>
                  <a:lnTo>
                    <a:pt x="413" y="576"/>
                  </a:lnTo>
                  <a:lnTo>
                    <a:pt x="417" y="576"/>
                  </a:lnTo>
                  <a:lnTo>
                    <a:pt x="425" y="576"/>
                  </a:lnTo>
                  <a:lnTo>
                    <a:pt x="433" y="576"/>
                  </a:lnTo>
                  <a:lnTo>
                    <a:pt x="437" y="568"/>
                  </a:lnTo>
                  <a:lnTo>
                    <a:pt x="445" y="568"/>
                  </a:lnTo>
                  <a:lnTo>
                    <a:pt x="453" y="568"/>
                  </a:lnTo>
                  <a:lnTo>
                    <a:pt x="461" y="568"/>
                  </a:lnTo>
                  <a:lnTo>
                    <a:pt x="465" y="572"/>
                  </a:lnTo>
                  <a:lnTo>
                    <a:pt x="473" y="572"/>
                  </a:lnTo>
                  <a:lnTo>
                    <a:pt x="481" y="576"/>
                  </a:lnTo>
                  <a:lnTo>
                    <a:pt x="485" y="580"/>
                  </a:lnTo>
                  <a:lnTo>
                    <a:pt x="493" y="584"/>
                  </a:lnTo>
                  <a:lnTo>
                    <a:pt x="501" y="588"/>
                  </a:lnTo>
                  <a:lnTo>
                    <a:pt x="509" y="592"/>
                  </a:lnTo>
                  <a:lnTo>
                    <a:pt x="513" y="600"/>
                  </a:lnTo>
                  <a:lnTo>
                    <a:pt x="521" y="604"/>
                  </a:lnTo>
                  <a:lnTo>
                    <a:pt x="529" y="608"/>
                  </a:lnTo>
                  <a:lnTo>
                    <a:pt x="533" y="616"/>
                  </a:lnTo>
                  <a:lnTo>
                    <a:pt x="541" y="620"/>
                  </a:lnTo>
                  <a:lnTo>
                    <a:pt x="549" y="624"/>
                  </a:lnTo>
                  <a:lnTo>
                    <a:pt x="553" y="632"/>
                  </a:lnTo>
                  <a:lnTo>
                    <a:pt x="561" y="636"/>
                  </a:lnTo>
                  <a:lnTo>
                    <a:pt x="569" y="640"/>
                  </a:lnTo>
                  <a:lnTo>
                    <a:pt x="577" y="644"/>
                  </a:lnTo>
                  <a:lnTo>
                    <a:pt x="581" y="644"/>
                  </a:lnTo>
                  <a:lnTo>
                    <a:pt x="589" y="648"/>
                  </a:lnTo>
                  <a:lnTo>
                    <a:pt x="597" y="648"/>
                  </a:lnTo>
                  <a:lnTo>
                    <a:pt x="601" y="648"/>
                  </a:lnTo>
                  <a:lnTo>
                    <a:pt x="609" y="644"/>
                  </a:lnTo>
                  <a:lnTo>
                    <a:pt x="617" y="640"/>
                  </a:lnTo>
                  <a:lnTo>
                    <a:pt x="625" y="632"/>
                  </a:lnTo>
                  <a:lnTo>
                    <a:pt x="629" y="616"/>
                  </a:lnTo>
                  <a:lnTo>
                    <a:pt x="637" y="604"/>
                  </a:lnTo>
                  <a:lnTo>
                    <a:pt x="645" y="568"/>
                  </a:lnTo>
                  <a:lnTo>
                    <a:pt x="649" y="388"/>
                  </a:lnTo>
                  <a:lnTo>
                    <a:pt x="657" y="0"/>
                  </a:lnTo>
                  <a:lnTo>
                    <a:pt x="665" y="388"/>
                  </a:lnTo>
                  <a:lnTo>
                    <a:pt x="669" y="568"/>
                  </a:lnTo>
                  <a:lnTo>
                    <a:pt x="677" y="604"/>
                  </a:lnTo>
                  <a:lnTo>
                    <a:pt x="685" y="616"/>
                  </a:lnTo>
                  <a:lnTo>
                    <a:pt x="693" y="632"/>
                  </a:lnTo>
                  <a:lnTo>
                    <a:pt x="697" y="640"/>
                  </a:lnTo>
                  <a:lnTo>
                    <a:pt x="705" y="644"/>
                  </a:lnTo>
                  <a:lnTo>
                    <a:pt x="713" y="648"/>
                  </a:lnTo>
                  <a:lnTo>
                    <a:pt x="717" y="648"/>
                  </a:lnTo>
                  <a:lnTo>
                    <a:pt x="725" y="648"/>
                  </a:lnTo>
                  <a:lnTo>
                    <a:pt x="733" y="644"/>
                  </a:lnTo>
                  <a:lnTo>
                    <a:pt x="741" y="644"/>
                  </a:lnTo>
                  <a:lnTo>
                    <a:pt x="745" y="640"/>
                  </a:lnTo>
                  <a:lnTo>
                    <a:pt x="753" y="636"/>
                  </a:lnTo>
                  <a:lnTo>
                    <a:pt x="761" y="632"/>
                  </a:lnTo>
                  <a:lnTo>
                    <a:pt x="765" y="624"/>
                  </a:lnTo>
                  <a:lnTo>
                    <a:pt x="773" y="620"/>
                  </a:lnTo>
                  <a:lnTo>
                    <a:pt x="781" y="616"/>
                  </a:lnTo>
                  <a:lnTo>
                    <a:pt x="785" y="608"/>
                  </a:lnTo>
                  <a:lnTo>
                    <a:pt x="793" y="604"/>
                  </a:lnTo>
                  <a:lnTo>
                    <a:pt x="801" y="600"/>
                  </a:lnTo>
                  <a:lnTo>
                    <a:pt x="809" y="592"/>
                  </a:lnTo>
                  <a:lnTo>
                    <a:pt x="813" y="588"/>
                  </a:lnTo>
                  <a:lnTo>
                    <a:pt x="821" y="584"/>
                  </a:lnTo>
                  <a:lnTo>
                    <a:pt x="829" y="580"/>
                  </a:lnTo>
                  <a:lnTo>
                    <a:pt x="833" y="576"/>
                  </a:lnTo>
                  <a:lnTo>
                    <a:pt x="841" y="572"/>
                  </a:lnTo>
                  <a:lnTo>
                    <a:pt x="849" y="572"/>
                  </a:lnTo>
                  <a:lnTo>
                    <a:pt x="857" y="568"/>
                  </a:lnTo>
                  <a:lnTo>
                    <a:pt x="861" y="568"/>
                  </a:lnTo>
                  <a:lnTo>
                    <a:pt x="869" y="56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3" name="Freeform 79"/>
            <p:cNvSpPr>
              <a:spLocks/>
            </p:cNvSpPr>
            <p:nvPr/>
          </p:nvSpPr>
          <p:spPr bwMode="auto">
            <a:xfrm>
              <a:off x="533401" y="2717800"/>
              <a:ext cx="1379538" cy="368300"/>
            </a:xfrm>
            <a:custGeom>
              <a:avLst/>
              <a:gdLst>
                <a:gd name="T0" fmla="*/ 16 w 869"/>
                <a:gd name="T1" fmla="*/ 84 h 232"/>
                <a:gd name="T2" fmla="*/ 36 w 869"/>
                <a:gd name="T3" fmla="*/ 108 h 232"/>
                <a:gd name="T4" fmla="*/ 56 w 869"/>
                <a:gd name="T5" fmla="*/ 124 h 232"/>
                <a:gd name="T6" fmla="*/ 76 w 869"/>
                <a:gd name="T7" fmla="*/ 140 h 232"/>
                <a:gd name="T8" fmla="*/ 96 w 869"/>
                <a:gd name="T9" fmla="*/ 156 h 232"/>
                <a:gd name="T10" fmla="*/ 116 w 869"/>
                <a:gd name="T11" fmla="*/ 176 h 232"/>
                <a:gd name="T12" fmla="*/ 136 w 869"/>
                <a:gd name="T13" fmla="*/ 192 h 232"/>
                <a:gd name="T14" fmla="*/ 156 w 869"/>
                <a:gd name="T15" fmla="*/ 200 h 232"/>
                <a:gd name="T16" fmla="*/ 180 w 869"/>
                <a:gd name="T17" fmla="*/ 204 h 232"/>
                <a:gd name="T18" fmla="*/ 200 w 869"/>
                <a:gd name="T19" fmla="*/ 208 h 232"/>
                <a:gd name="T20" fmla="*/ 220 w 869"/>
                <a:gd name="T21" fmla="*/ 208 h 232"/>
                <a:gd name="T22" fmla="*/ 240 w 869"/>
                <a:gd name="T23" fmla="*/ 208 h 232"/>
                <a:gd name="T24" fmla="*/ 260 w 869"/>
                <a:gd name="T25" fmla="*/ 208 h 232"/>
                <a:gd name="T26" fmla="*/ 280 w 869"/>
                <a:gd name="T27" fmla="*/ 208 h 232"/>
                <a:gd name="T28" fmla="*/ 300 w 869"/>
                <a:gd name="T29" fmla="*/ 208 h 232"/>
                <a:gd name="T30" fmla="*/ 320 w 869"/>
                <a:gd name="T31" fmla="*/ 208 h 232"/>
                <a:gd name="T32" fmla="*/ 344 w 869"/>
                <a:gd name="T33" fmla="*/ 208 h 232"/>
                <a:gd name="T34" fmla="*/ 364 w 869"/>
                <a:gd name="T35" fmla="*/ 208 h 232"/>
                <a:gd name="T36" fmla="*/ 385 w 869"/>
                <a:gd name="T37" fmla="*/ 208 h 232"/>
                <a:gd name="T38" fmla="*/ 405 w 869"/>
                <a:gd name="T39" fmla="*/ 208 h 232"/>
                <a:gd name="T40" fmla="*/ 425 w 869"/>
                <a:gd name="T41" fmla="*/ 208 h 232"/>
                <a:gd name="T42" fmla="*/ 445 w 869"/>
                <a:gd name="T43" fmla="*/ 200 h 232"/>
                <a:gd name="T44" fmla="*/ 465 w 869"/>
                <a:gd name="T45" fmla="*/ 200 h 232"/>
                <a:gd name="T46" fmla="*/ 485 w 869"/>
                <a:gd name="T47" fmla="*/ 204 h 232"/>
                <a:gd name="T48" fmla="*/ 509 w 869"/>
                <a:gd name="T49" fmla="*/ 208 h 232"/>
                <a:gd name="T50" fmla="*/ 529 w 869"/>
                <a:gd name="T51" fmla="*/ 216 h 232"/>
                <a:gd name="T52" fmla="*/ 549 w 869"/>
                <a:gd name="T53" fmla="*/ 220 h 232"/>
                <a:gd name="T54" fmla="*/ 569 w 869"/>
                <a:gd name="T55" fmla="*/ 228 h 232"/>
                <a:gd name="T56" fmla="*/ 589 w 869"/>
                <a:gd name="T57" fmla="*/ 232 h 232"/>
                <a:gd name="T58" fmla="*/ 609 w 869"/>
                <a:gd name="T59" fmla="*/ 232 h 232"/>
                <a:gd name="T60" fmla="*/ 629 w 869"/>
                <a:gd name="T61" fmla="*/ 224 h 232"/>
                <a:gd name="T62" fmla="*/ 649 w 869"/>
                <a:gd name="T63" fmla="*/ 156 h 232"/>
                <a:gd name="T64" fmla="*/ 669 w 869"/>
                <a:gd name="T65" fmla="*/ 192 h 232"/>
                <a:gd name="T66" fmla="*/ 693 w 869"/>
                <a:gd name="T67" fmla="*/ 224 h 232"/>
                <a:gd name="T68" fmla="*/ 713 w 869"/>
                <a:gd name="T69" fmla="*/ 232 h 232"/>
                <a:gd name="T70" fmla="*/ 733 w 869"/>
                <a:gd name="T71" fmla="*/ 232 h 232"/>
                <a:gd name="T72" fmla="*/ 753 w 869"/>
                <a:gd name="T73" fmla="*/ 228 h 232"/>
                <a:gd name="T74" fmla="*/ 773 w 869"/>
                <a:gd name="T75" fmla="*/ 220 h 232"/>
                <a:gd name="T76" fmla="*/ 793 w 869"/>
                <a:gd name="T77" fmla="*/ 216 h 232"/>
                <a:gd name="T78" fmla="*/ 813 w 869"/>
                <a:gd name="T79" fmla="*/ 208 h 232"/>
                <a:gd name="T80" fmla="*/ 833 w 869"/>
                <a:gd name="T81" fmla="*/ 204 h 232"/>
                <a:gd name="T82" fmla="*/ 857 w 869"/>
                <a:gd name="T83" fmla="*/ 20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44"/>
                  </a:moveTo>
                  <a:lnTo>
                    <a:pt x="8" y="72"/>
                  </a:lnTo>
                  <a:lnTo>
                    <a:pt x="16" y="84"/>
                  </a:lnTo>
                  <a:lnTo>
                    <a:pt x="20" y="96"/>
                  </a:lnTo>
                  <a:lnTo>
                    <a:pt x="28" y="104"/>
                  </a:lnTo>
                  <a:lnTo>
                    <a:pt x="36" y="108"/>
                  </a:lnTo>
                  <a:lnTo>
                    <a:pt x="40" y="116"/>
                  </a:lnTo>
                  <a:lnTo>
                    <a:pt x="48" y="120"/>
                  </a:lnTo>
                  <a:lnTo>
                    <a:pt x="56" y="124"/>
                  </a:lnTo>
                  <a:lnTo>
                    <a:pt x="64" y="128"/>
                  </a:lnTo>
                  <a:lnTo>
                    <a:pt x="68" y="132"/>
                  </a:lnTo>
                  <a:lnTo>
                    <a:pt x="76" y="140"/>
                  </a:lnTo>
                  <a:lnTo>
                    <a:pt x="84" y="144"/>
                  </a:lnTo>
                  <a:lnTo>
                    <a:pt x="88" y="152"/>
                  </a:lnTo>
                  <a:lnTo>
                    <a:pt x="96" y="156"/>
                  </a:lnTo>
                  <a:lnTo>
                    <a:pt x="104" y="164"/>
                  </a:lnTo>
                  <a:lnTo>
                    <a:pt x="112" y="172"/>
                  </a:lnTo>
                  <a:lnTo>
                    <a:pt x="116" y="176"/>
                  </a:lnTo>
                  <a:lnTo>
                    <a:pt x="124" y="184"/>
                  </a:lnTo>
                  <a:lnTo>
                    <a:pt x="132" y="188"/>
                  </a:lnTo>
                  <a:lnTo>
                    <a:pt x="136" y="192"/>
                  </a:lnTo>
                  <a:lnTo>
                    <a:pt x="144" y="196"/>
                  </a:lnTo>
                  <a:lnTo>
                    <a:pt x="152" y="200"/>
                  </a:lnTo>
                  <a:lnTo>
                    <a:pt x="156" y="200"/>
                  </a:lnTo>
                  <a:lnTo>
                    <a:pt x="164" y="204"/>
                  </a:lnTo>
                  <a:lnTo>
                    <a:pt x="172" y="204"/>
                  </a:lnTo>
                  <a:lnTo>
                    <a:pt x="180" y="204"/>
                  </a:lnTo>
                  <a:lnTo>
                    <a:pt x="184" y="208"/>
                  </a:lnTo>
                  <a:lnTo>
                    <a:pt x="192" y="208"/>
                  </a:lnTo>
                  <a:lnTo>
                    <a:pt x="200" y="208"/>
                  </a:lnTo>
                  <a:lnTo>
                    <a:pt x="204" y="208"/>
                  </a:lnTo>
                  <a:lnTo>
                    <a:pt x="212" y="208"/>
                  </a:lnTo>
                  <a:lnTo>
                    <a:pt x="220" y="208"/>
                  </a:lnTo>
                  <a:lnTo>
                    <a:pt x="228" y="208"/>
                  </a:lnTo>
                  <a:lnTo>
                    <a:pt x="232" y="208"/>
                  </a:lnTo>
                  <a:lnTo>
                    <a:pt x="240" y="208"/>
                  </a:lnTo>
                  <a:lnTo>
                    <a:pt x="248" y="208"/>
                  </a:lnTo>
                  <a:lnTo>
                    <a:pt x="252" y="208"/>
                  </a:lnTo>
                  <a:lnTo>
                    <a:pt x="260" y="208"/>
                  </a:lnTo>
                  <a:lnTo>
                    <a:pt x="268" y="208"/>
                  </a:lnTo>
                  <a:lnTo>
                    <a:pt x="272" y="208"/>
                  </a:lnTo>
                  <a:lnTo>
                    <a:pt x="280" y="208"/>
                  </a:lnTo>
                  <a:lnTo>
                    <a:pt x="288" y="208"/>
                  </a:lnTo>
                  <a:lnTo>
                    <a:pt x="296" y="208"/>
                  </a:lnTo>
                  <a:lnTo>
                    <a:pt x="300" y="208"/>
                  </a:lnTo>
                  <a:lnTo>
                    <a:pt x="308" y="208"/>
                  </a:lnTo>
                  <a:lnTo>
                    <a:pt x="316" y="208"/>
                  </a:lnTo>
                  <a:lnTo>
                    <a:pt x="320" y="208"/>
                  </a:lnTo>
                  <a:lnTo>
                    <a:pt x="328" y="208"/>
                  </a:lnTo>
                  <a:lnTo>
                    <a:pt x="336" y="208"/>
                  </a:lnTo>
                  <a:lnTo>
                    <a:pt x="344" y="208"/>
                  </a:lnTo>
                  <a:lnTo>
                    <a:pt x="348" y="208"/>
                  </a:lnTo>
                  <a:lnTo>
                    <a:pt x="356" y="208"/>
                  </a:lnTo>
                  <a:lnTo>
                    <a:pt x="364" y="208"/>
                  </a:lnTo>
                  <a:lnTo>
                    <a:pt x="368" y="208"/>
                  </a:lnTo>
                  <a:lnTo>
                    <a:pt x="377" y="208"/>
                  </a:lnTo>
                  <a:lnTo>
                    <a:pt x="385" y="208"/>
                  </a:lnTo>
                  <a:lnTo>
                    <a:pt x="389" y="208"/>
                  </a:lnTo>
                  <a:lnTo>
                    <a:pt x="397" y="208"/>
                  </a:lnTo>
                  <a:lnTo>
                    <a:pt x="405" y="208"/>
                  </a:lnTo>
                  <a:lnTo>
                    <a:pt x="413" y="208"/>
                  </a:lnTo>
                  <a:lnTo>
                    <a:pt x="417" y="208"/>
                  </a:lnTo>
                  <a:lnTo>
                    <a:pt x="425" y="208"/>
                  </a:lnTo>
                  <a:lnTo>
                    <a:pt x="433" y="208"/>
                  </a:lnTo>
                  <a:lnTo>
                    <a:pt x="437" y="200"/>
                  </a:lnTo>
                  <a:lnTo>
                    <a:pt x="445" y="200"/>
                  </a:lnTo>
                  <a:lnTo>
                    <a:pt x="453" y="200"/>
                  </a:lnTo>
                  <a:lnTo>
                    <a:pt x="461" y="200"/>
                  </a:lnTo>
                  <a:lnTo>
                    <a:pt x="465" y="200"/>
                  </a:lnTo>
                  <a:lnTo>
                    <a:pt x="473" y="200"/>
                  </a:lnTo>
                  <a:lnTo>
                    <a:pt x="481" y="204"/>
                  </a:lnTo>
                  <a:lnTo>
                    <a:pt x="485" y="204"/>
                  </a:lnTo>
                  <a:lnTo>
                    <a:pt x="493" y="204"/>
                  </a:lnTo>
                  <a:lnTo>
                    <a:pt x="501" y="208"/>
                  </a:lnTo>
                  <a:lnTo>
                    <a:pt x="509" y="208"/>
                  </a:lnTo>
                  <a:lnTo>
                    <a:pt x="513" y="212"/>
                  </a:lnTo>
                  <a:lnTo>
                    <a:pt x="521" y="212"/>
                  </a:lnTo>
                  <a:lnTo>
                    <a:pt x="529" y="216"/>
                  </a:lnTo>
                  <a:lnTo>
                    <a:pt x="533" y="216"/>
                  </a:lnTo>
                  <a:lnTo>
                    <a:pt x="541" y="220"/>
                  </a:lnTo>
                  <a:lnTo>
                    <a:pt x="549" y="220"/>
                  </a:lnTo>
                  <a:lnTo>
                    <a:pt x="553" y="224"/>
                  </a:lnTo>
                  <a:lnTo>
                    <a:pt x="561" y="224"/>
                  </a:lnTo>
                  <a:lnTo>
                    <a:pt x="569" y="228"/>
                  </a:lnTo>
                  <a:lnTo>
                    <a:pt x="577" y="228"/>
                  </a:lnTo>
                  <a:lnTo>
                    <a:pt x="581" y="232"/>
                  </a:lnTo>
                  <a:lnTo>
                    <a:pt x="589" y="232"/>
                  </a:lnTo>
                  <a:lnTo>
                    <a:pt x="597" y="232"/>
                  </a:lnTo>
                  <a:lnTo>
                    <a:pt x="601" y="232"/>
                  </a:lnTo>
                  <a:lnTo>
                    <a:pt x="609" y="232"/>
                  </a:lnTo>
                  <a:lnTo>
                    <a:pt x="617" y="232"/>
                  </a:lnTo>
                  <a:lnTo>
                    <a:pt x="625" y="228"/>
                  </a:lnTo>
                  <a:lnTo>
                    <a:pt x="629" y="224"/>
                  </a:lnTo>
                  <a:lnTo>
                    <a:pt x="637" y="228"/>
                  </a:lnTo>
                  <a:lnTo>
                    <a:pt x="645" y="232"/>
                  </a:lnTo>
                  <a:lnTo>
                    <a:pt x="649" y="156"/>
                  </a:lnTo>
                  <a:lnTo>
                    <a:pt x="657" y="0"/>
                  </a:lnTo>
                  <a:lnTo>
                    <a:pt x="665" y="56"/>
                  </a:lnTo>
                  <a:lnTo>
                    <a:pt x="669" y="192"/>
                  </a:lnTo>
                  <a:lnTo>
                    <a:pt x="677" y="228"/>
                  </a:lnTo>
                  <a:lnTo>
                    <a:pt x="685" y="220"/>
                  </a:lnTo>
                  <a:lnTo>
                    <a:pt x="693" y="224"/>
                  </a:lnTo>
                  <a:lnTo>
                    <a:pt x="697" y="228"/>
                  </a:lnTo>
                  <a:lnTo>
                    <a:pt x="705" y="232"/>
                  </a:lnTo>
                  <a:lnTo>
                    <a:pt x="713" y="232"/>
                  </a:lnTo>
                  <a:lnTo>
                    <a:pt x="717" y="232"/>
                  </a:lnTo>
                  <a:lnTo>
                    <a:pt x="725" y="232"/>
                  </a:lnTo>
                  <a:lnTo>
                    <a:pt x="733" y="232"/>
                  </a:lnTo>
                  <a:lnTo>
                    <a:pt x="741" y="232"/>
                  </a:lnTo>
                  <a:lnTo>
                    <a:pt x="745" y="228"/>
                  </a:lnTo>
                  <a:lnTo>
                    <a:pt x="753" y="228"/>
                  </a:lnTo>
                  <a:lnTo>
                    <a:pt x="761" y="224"/>
                  </a:lnTo>
                  <a:lnTo>
                    <a:pt x="765" y="224"/>
                  </a:lnTo>
                  <a:lnTo>
                    <a:pt x="773" y="220"/>
                  </a:lnTo>
                  <a:lnTo>
                    <a:pt x="781" y="220"/>
                  </a:lnTo>
                  <a:lnTo>
                    <a:pt x="785" y="216"/>
                  </a:lnTo>
                  <a:lnTo>
                    <a:pt x="793" y="216"/>
                  </a:lnTo>
                  <a:lnTo>
                    <a:pt x="801" y="212"/>
                  </a:lnTo>
                  <a:lnTo>
                    <a:pt x="809" y="212"/>
                  </a:lnTo>
                  <a:lnTo>
                    <a:pt x="813" y="208"/>
                  </a:lnTo>
                  <a:lnTo>
                    <a:pt x="821" y="208"/>
                  </a:lnTo>
                  <a:lnTo>
                    <a:pt x="829" y="204"/>
                  </a:lnTo>
                  <a:lnTo>
                    <a:pt x="833" y="204"/>
                  </a:lnTo>
                  <a:lnTo>
                    <a:pt x="841" y="204"/>
                  </a:lnTo>
                  <a:lnTo>
                    <a:pt x="849" y="200"/>
                  </a:lnTo>
                  <a:lnTo>
                    <a:pt x="857" y="200"/>
                  </a:lnTo>
                  <a:lnTo>
                    <a:pt x="861" y="200"/>
                  </a:lnTo>
                  <a:lnTo>
                    <a:pt x="869" y="20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5" name="Freeform 81"/>
            <p:cNvSpPr>
              <a:spLocks/>
            </p:cNvSpPr>
            <p:nvPr/>
          </p:nvSpPr>
          <p:spPr bwMode="auto">
            <a:xfrm>
              <a:off x="533401" y="2806700"/>
              <a:ext cx="1379538" cy="368300"/>
            </a:xfrm>
            <a:custGeom>
              <a:avLst/>
              <a:gdLst>
                <a:gd name="T0" fmla="*/ 16 w 869"/>
                <a:gd name="T1" fmla="*/ 104 h 232"/>
                <a:gd name="T2" fmla="*/ 36 w 869"/>
                <a:gd name="T3" fmla="*/ 120 h 232"/>
                <a:gd name="T4" fmla="*/ 56 w 869"/>
                <a:gd name="T5" fmla="*/ 136 h 232"/>
                <a:gd name="T6" fmla="*/ 76 w 869"/>
                <a:gd name="T7" fmla="*/ 148 h 232"/>
                <a:gd name="T8" fmla="*/ 96 w 869"/>
                <a:gd name="T9" fmla="*/ 152 h 232"/>
                <a:gd name="T10" fmla="*/ 116 w 869"/>
                <a:gd name="T11" fmla="*/ 156 h 232"/>
                <a:gd name="T12" fmla="*/ 136 w 869"/>
                <a:gd name="T13" fmla="*/ 156 h 232"/>
                <a:gd name="T14" fmla="*/ 156 w 869"/>
                <a:gd name="T15" fmla="*/ 156 h 232"/>
                <a:gd name="T16" fmla="*/ 180 w 869"/>
                <a:gd name="T17" fmla="*/ 156 h 232"/>
                <a:gd name="T18" fmla="*/ 200 w 869"/>
                <a:gd name="T19" fmla="*/ 152 h 232"/>
                <a:gd name="T20" fmla="*/ 220 w 869"/>
                <a:gd name="T21" fmla="*/ 152 h 232"/>
                <a:gd name="T22" fmla="*/ 240 w 869"/>
                <a:gd name="T23" fmla="*/ 152 h 232"/>
                <a:gd name="T24" fmla="*/ 260 w 869"/>
                <a:gd name="T25" fmla="*/ 152 h 232"/>
                <a:gd name="T26" fmla="*/ 280 w 869"/>
                <a:gd name="T27" fmla="*/ 152 h 232"/>
                <a:gd name="T28" fmla="*/ 300 w 869"/>
                <a:gd name="T29" fmla="*/ 152 h 232"/>
                <a:gd name="T30" fmla="*/ 320 w 869"/>
                <a:gd name="T31" fmla="*/ 152 h 232"/>
                <a:gd name="T32" fmla="*/ 344 w 869"/>
                <a:gd name="T33" fmla="*/ 152 h 232"/>
                <a:gd name="T34" fmla="*/ 364 w 869"/>
                <a:gd name="T35" fmla="*/ 152 h 232"/>
                <a:gd name="T36" fmla="*/ 385 w 869"/>
                <a:gd name="T37" fmla="*/ 152 h 232"/>
                <a:gd name="T38" fmla="*/ 405 w 869"/>
                <a:gd name="T39" fmla="*/ 152 h 232"/>
                <a:gd name="T40" fmla="*/ 425 w 869"/>
                <a:gd name="T41" fmla="*/ 152 h 232"/>
                <a:gd name="T42" fmla="*/ 445 w 869"/>
                <a:gd name="T43" fmla="*/ 152 h 232"/>
                <a:gd name="T44" fmla="*/ 465 w 869"/>
                <a:gd name="T45" fmla="*/ 148 h 232"/>
                <a:gd name="T46" fmla="*/ 485 w 869"/>
                <a:gd name="T47" fmla="*/ 152 h 232"/>
                <a:gd name="T48" fmla="*/ 509 w 869"/>
                <a:gd name="T49" fmla="*/ 152 h 232"/>
                <a:gd name="T50" fmla="*/ 529 w 869"/>
                <a:gd name="T51" fmla="*/ 152 h 232"/>
                <a:gd name="T52" fmla="*/ 549 w 869"/>
                <a:gd name="T53" fmla="*/ 156 h 232"/>
                <a:gd name="T54" fmla="*/ 569 w 869"/>
                <a:gd name="T55" fmla="*/ 160 h 232"/>
                <a:gd name="T56" fmla="*/ 589 w 869"/>
                <a:gd name="T57" fmla="*/ 164 h 232"/>
                <a:gd name="T58" fmla="*/ 609 w 869"/>
                <a:gd name="T59" fmla="*/ 164 h 232"/>
                <a:gd name="T60" fmla="*/ 629 w 869"/>
                <a:gd name="T61" fmla="*/ 168 h 232"/>
                <a:gd name="T62" fmla="*/ 649 w 869"/>
                <a:gd name="T63" fmla="*/ 232 h 232"/>
                <a:gd name="T64" fmla="*/ 669 w 869"/>
                <a:gd name="T65" fmla="*/ 72 h 232"/>
                <a:gd name="T66" fmla="*/ 693 w 869"/>
                <a:gd name="T67" fmla="*/ 160 h 232"/>
                <a:gd name="T68" fmla="*/ 713 w 869"/>
                <a:gd name="T69" fmla="*/ 164 h 232"/>
                <a:gd name="T70" fmla="*/ 733 w 869"/>
                <a:gd name="T71" fmla="*/ 164 h 232"/>
                <a:gd name="T72" fmla="*/ 753 w 869"/>
                <a:gd name="T73" fmla="*/ 164 h 232"/>
                <a:gd name="T74" fmla="*/ 773 w 869"/>
                <a:gd name="T75" fmla="*/ 160 h 232"/>
                <a:gd name="T76" fmla="*/ 793 w 869"/>
                <a:gd name="T77" fmla="*/ 160 h 232"/>
                <a:gd name="T78" fmla="*/ 813 w 869"/>
                <a:gd name="T79" fmla="*/ 156 h 232"/>
                <a:gd name="T80" fmla="*/ 833 w 869"/>
                <a:gd name="T81" fmla="*/ 152 h 232"/>
                <a:gd name="T82" fmla="*/ 857 w 869"/>
                <a:gd name="T83" fmla="*/ 15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92"/>
                  </a:moveTo>
                  <a:lnTo>
                    <a:pt x="8" y="100"/>
                  </a:lnTo>
                  <a:lnTo>
                    <a:pt x="16" y="104"/>
                  </a:lnTo>
                  <a:lnTo>
                    <a:pt x="20" y="112"/>
                  </a:lnTo>
                  <a:lnTo>
                    <a:pt x="28" y="116"/>
                  </a:lnTo>
                  <a:lnTo>
                    <a:pt x="36" y="120"/>
                  </a:lnTo>
                  <a:lnTo>
                    <a:pt x="40" y="124"/>
                  </a:lnTo>
                  <a:lnTo>
                    <a:pt x="48" y="132"/>
                  </a:lnTo>
                  <a:lnTo>
                    <a:pt x="56" y="136"/>
                  </a:lnTo>
                  <a:lnTo>
                    <a:pt x="64" y="140"/>
                  </a:lnTo>
                  <a:lnTo>
                    <a:pt x="68" y="144"/>
                  </a:lnTo>
                  <a:lnTo>
                    <a:pt x="76" y="148"/>
                  </a:lnTo>
                  <a:lnTo>
                    <a:pt x="84" y="148"/>
                  </a:lnTo>
                  <a:lnTo>
                    <a:pt x="88" y="152"/>
                  </a:lnTo>
                  <a:lnTo>
                    <a:pt x="96" y="152"/>
                  </a:lnTo>
                  <a:lnTo>
                    <a:pt x="104" y="156"/>
                  </a:lnTo>
                  <a:lnTo>
                    <a:pt x="112" y="156"/>
                  </a:lnTo>
                  <a:lnTo>
                    <a:pt x="116" y="156"/>
                  </a:lnTo>
                  <a:lnTo>
                    <a:pt x="124" y="156"/>
                  </a:lnTo>
                  <a:lnTo>
                    <a:pt x="132" y="156"/>
                  </a:lnTo>
                  <a:lnTo>
                    <a:pt x="136" y="156"/>
                  </a:lnTo>
                  <a:lnTo>
                    <a:pt x="144" y="156"/>
                  </a:lnTo>
                  <a:lnTo>
                    <a:pt x="152" y="156"/>
                  </a:lnTo>
                  <a:lnTo>
                    <a:pt x="156" y="156"/>
                  </a:lnTo>
                  <a:lnTo>
                    <a:pt x="164" y="156"/>
                  </a:lnTo>
                  <a:lnTo>
                    <a:pt x="172" y="156"/>
                  </a:lnTo>
                  <a:lnTo>
                    <a:pt x="180" y="156"/>
                  </a:lnTo>
                  <a:lnTo>
                    <a:pt x="184" y="156"/>
                  </a:lnTo>
                  <a:lnTo>
                    <a:pt x="192" y="156"/>
                  </a:lnTo>
                  <a:lnTo>
                    <a:pt x="200" y="152"/>
                  </a:lnTo>
                  <a:lnTo>
                    <a:pt x="204" y="152"/>
                  </a:lnTo>
                  <a:lnTo>
                    <a:pt x="212" y="152"/>
                  </a:lnTo>
                  <a:lnTo>
                    <a:pt x="220" y="152"/>
                  </a:lnTo>
                  <a:lnTo>
                    <a:pt x="228" y="152"/>
                  </a:lnTo>
                  <a:lnTo>
                    <a:pt x="232" y="152"/>
                  </a:lnTo>
                  <a:lnTo>
                    <a:pt x="240" y="152"/>
                  </a:lnTo>
                  <a:lnTo>
                    <a:pt x="248" y="152"/>
                  </a:lnTo>
                  <a:lnTo>
                    <a:pt x="252" y="152"/>
                  </a:lnTo>
                  <a:lnTo>
                    <a:pt x="260" y="152"/>
                  </a:lnTo>
                  <a:lnTo>
                    <a:pt x="268" y="152"/>
                  </a:lnTo>
                  <a:lnTo>
                    <a:pt x="272" y="152"/>
                  </a:lnTo>
                  <a:lnTo>
                    <a:pt x="280" y="152"/>
                  </a:lnTo>
                  <a:lnTo>
                    <a:pt x="288" y="152"/>
                  </a:lnTo>
                  <a:lnTo>
                    <a:pt x="296" y="152"/>
                  </a:lnTo>
                  <a:lnTo>
                    <a:pt x="300" y="152"/>
                  </a:lnTo>
                  <a:lnTo>
                    <a:pt x="308" y="152"/>
                  </a:lnTo>
                  <a:lnTo>
                    <a:pt x="316" y="152"/>
                  </a:lnTo>
                  <a:lnTo>
                    <a:pt x="320" y="152"/>
                  </a:lnTo>
                  <a:lnTo>
                    <a:pt x="328" y="152"/>
                  </a:lnTo>
                  <a:lnTo>
                    <a:pt x="336" y="152"/>
                  </a:lnTo>
                  <a:lnTo>
                    <a:pt x="344" y="152"/>
                  </a:lnTo>
                  <a:lnTo>
                    <a:pt x="348" y="152"/>
                  </a:lnTo>
                  <a:lnTo>
                    <a:pt x="356" y="152"/>
                  </a:lnTo>
                  <a:lnTo>
                    <a:pt x="364" y="152"/>
                  </a:lnTo>
                  <a:lnTo>
                    <a:pt x="368" y="152"/>
                  </a:lnTo>
                  <a:lnTo>
                    <a:pt x="377" y="152"/>
                  </a:lnTo>
                  <a:lnTo>
                    <a:pt x="385" y="152"/>
                  </a:lnTo>
                  <a:lnTo>
                    <a:pt x="389" y="152"/>
                  </a:lnTo>
                  <a:lnTo>
                    <a:pt x="397" y="152"/>
                  </a:lnTo>
                  <a:lnTo>
                    <a:pt x="405" y="152"/>
                  </a:lnTo>
                  <a:lnTo>
                    <a:pt x="413" y="152"/>
                  </a:lnTo>
                  <a:lnTo>
                    <a:pt x="417" y="152"/>
                  </a:lnTo>
                  <a:lnTo>
                    <a:pt x="425" y="152"/>
                  </a:lnTo>
                  <a:lnTo>
                    <a:pt x="433" y="152"/>
                  </a:lnTo>
                  <a:lnTo>
                    <a:pt x="437" y="152"/>
                  </a:lnTo>
                  <a:lnTo>
                    <a:pt x="445" y="152"/>
                  </a:lnTo>
                  <a:lnTo>
                    <a:pt x="453" y="148"/>
                  </a:lnTo>
                  <a:lnTo>
                    <a:pt x="461" y="148"/>
                  </a:lnTo>
                  <a:lnTo>
                    <a:pt x="465" y="148"/>
                  </a:lnTo>
                  <a:lnTo>
                    <a:pt x="473" y="152"/>
                  </a:lnTo>
                  <a:lnTo>
                    <a:pt x="481" y="152"/>
                  </a:lnTo>
                  <a:lnTo>
                    <a:pt x="485" y="152"/>
                  </a:lnTo>
                  <a:lnTo>
                    <a:pt x="493" y="152"/>
                  </a:lnTo>
                  <a:lnTo>
                    <a:pt x="501" y="152"/>
                  </a:lnTo>
                  <a:lnTo>
                    <a:pt x="509" y="152"/>
                  </a:lnTo>
                  <a:lnTo>
                    <a:pt x="513" y="152"/>
                  </a:lnTo>
                  <a:lnTo>
                    <a:pt x="521" y="152"/>
                  </a:lnTo>
                  <a:lnTo>
                    <a:pt x="529" y="152"/>
                  </a:lnTo>
                  <a:lnTo>
                    <a:pt x="533" y="156"/>
                  </a:lnTo>
                  <a:lnTo>
                    <a:pt x="541" y="156"/>
                  </a:lnTo>
                  <a:lnTo>
                    <a:pt x="549" y="156"/>
                  </a:lnTo>
                  <a:lnTo>
                    <a:pt x="553" y="156"/>
                  </a:lnTo>
                  <a:lnTo>
                    <a:pt x="561" y="160"/>
                  </a:lnTo>
                  <a:lnTo>
                    <a:pt x="569" y="160"/>
                  </a:lnTo>
                  <a:lnTo>
                    <a:pt x="577" y="160"/>
                  </a:lnTo>
                  <a:lnTo>
                    <a:pt x="581" y="160"/>
                  </a:lnTo>
                  <a:lnTo>
                    <a:pt x="589" y="164"/>
                  </a:lnTo>
                  <a:lnTo>
                    <a:pt x="597" y="164"/>
                  </a:lnTo>
                  <a:lnTo>
                    <a:pt x="601" y="164"/>
                  </a:lnTo>
                  <a:lnTo>
                    <a:pt x="609" y="164"/>
                  </a:lnTo>
                  <a:lnTo>
                    <a:pt x="617" y="168"/>
                  </a:lnTo>
                  <a:lnTo>
                    <a:pt x="625" y="168"/>
                  </a:lnTo>
                  <a:lnTo>
                    <a:pt x="629" y="168"/>
                  </a:lnTo>
                  <a:lnTo>
                    <a:pt x="637" y="168"/>
                  </a:lnTo>
                  <a:lnTo>
                    <a:pt x="645" y="200"/>
                  </a:lnTo>
                  <a:lnTo>
                    <a:pt x="649" y="232"/>
                  </a:lnTo>
                  <a:lnTo>
                    <a:pt x="657" y="104"/>
                  </a:lnTo>
                  <a:lnTo>
                    <a:pt x="665" y="0"/>
                  </a:lnTo>
                  <a:lnTo>
                    <a:pt x="669" y="72"/>
                  </a:lnTo>
                  <a:lnTo>
                    <a:pt x="677" y="148"/>
                  </a:lnTo>
                  <a:lnTo>
                    <a:pt x="685" y="160"/>
                  </a:lnTo>
                  <a:lnTo>
                    <a:pt x="693" y="160"/>
                  </a:lnTo>
                  <a:lnTo>
                    <a:pt x="697" y="160"/>
                  </a:lnTo>
                  <a:lnTo>
                    <a:pt x="705" y="164"/>
                  </a:lnTo>
                  <a:lnTo>
                    <a:pt x="713" y="164"/>
                  </a:lnTo>
                  <a:lnTo>
                    <a:pt x="717" y="164"/>
                  </a:lnTo>
                  <a:lnTo>
                    <a:pt x="725" y="164"/>
                  </a:lnTo>
                  <a:lnTo>
                    <a:pt x="733" y="164"/>
                  </a:lnTo>
                  <a:lnTo>
                    <a:pt x="741" y="164"/>
                  </a:lnTo>
                  <a:lnTo>
                    <a:pt x="745" y="164"/>
                  </a:lnTo>
                  <a:lnTo>
                    <a:pt x="753" y="164"/>
                  </a:lnTo>
                  <a:lnTo>
                    <a:pt x="761" y="164"/>
                  </a:lnTo>
                  <a:lnTo>
                    <a:pt x="765" y="160"/>
                  </a:lnTo>
                  <a:lnTo>
                    <a:pt x="773" y="160"/>
                  </a:lnTo>
                  <a:lnTo>
                    <a:pt x="781" y="160"/>
                  </a:lnTo>
                  <a:lnTo>
                    <a:pt x="785" y="160"/>
                  </a:lnTo>
                  <a:lnTo>
                    <a:pt x="793" y="160"/>
                  </a:lnTo>
                  <a:lnTo>
                    <a:pt x="801" y="156"/>
                  </a:lnTo>
                  <a:lnTo>
                    <a:pt x="809" y="156"/>
                  </a:lnTo>
                  <a:lnTo>
                    <a:pt x="813" y="156"/>
                  </a:lnTo>
                  <a:lnTo>
                    <a:pt x="821" y="156"/>
                  </a:lnTo>
                  <a:lnTo>
                    <a:pt x="829" y="156"/>
                  </a:lnTo>
                  <a:lnTo>
                    <a:pt x="833" y="152"/>
                  </a:lnTo>
                  <a:lnTo>
                    <a:pt x="841" y="152"/>
                  </a:lnTo>
                  <a:lnTo>
                    <a:pt x="849" y="152"/>
                  </a:lnTo>
                  <a:lnTo>
                    <a:pt x="857" y="152"/>
                  </a:lnTo>
                  <a:lnTo>
                    <a:pt x="861" y="152"/>
                  </a:lnTo>
                  <a:lnTo>
                    <a:pt x="869" y="15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7" name="Freeform 83"/>
            <p:cNvSpPr>
              <a:spLocks/>
            </p:cNvSpPr>
            <p:nvPr/>
          </p:nvSpPr>
          <p:spPr bwMode="auto">
            <a:xfrm>
              <a:off x="533401" y="2717800"/>
              <a:ext cx="1379538" cy="368300"/>
            </a:xfrm>
            <a:custGeom>
              <a:avLst/>
              <a:gdLst>
                <a:gd name="T0" fmla="*/ 16 w 869"/>
                <a:gd name="T1" fmla="*/ 84 h 232"/>
                <a:gd name="T2" fmla="*/ 36 w 869"/>
                <a:gd name="T3" fmla="*/ 108 h 232"/>
                <a:gd name="T4" fmla="*/ 56 w 869"/>
                <a:gd name="T5" fmla="*/ 124 h 232"/>
                <a:gd name="T6" fmla="*/ 76 w 869"/>
                <a:gd name="T7" fmla="*/ 140 h 232"/>
                <a:gd name="T8" fmla="*/ 96 w 869"/>
                <a:gd name="T9" fmla="*/ 156 h 232"/>
                <a:gd name="T10" fmla="*/ 116 w 869"/>
                <a:gd name="T11" fmla="*/ 176 h 232"/>
                <a:gd name="T12" fmla="*/ 136 w 869"/>
                <a:gd name="T13" fmla="*/ 192 h 232"/>
                <a:gd name="T14" fmla="*/ 156 w 869"/>
                <a:gd name="T15" fmla="*/ 200 h 232"/>
                <a:gd name="T16" fmla="*/ 180 w 869"/>
                <a:gd name="T17" fmla="*/ 204 h 232"/>
                <a:gd name="T18" fmla="*/ 200 w 869"/>
                <a:gd name="T19" fmla="*/ 208 h 232"/>
                <a:gd name="T20" fmla="*/ 220 w 869"/>
                <a:gd name="T21" fmla="*/ 208 h 232"/>
                <a:gd name="T22" fmla="*/ 240 w 869"/>
                <a:gd name="T23" fmla="*/ 208 h 232"/>
                <a:gd name="T24" fmla="*/ 260 w 869"/>
                <a:gd name="T25" fmla="*/ 208 h 232"/>
                <a:gd name="T26" fmla="*/ 280 w 869"/>
                <a:gd name="T27" fmla="*/ 208 h 232"/>
                <a:gd name="T28" fmla="*/ 300 w 869"/>
                <a:gd name="T29" fmla="*/ 208 h 232"/>
                <a:gd name="T30" fmla="*/ 320 w 869"/>
                <a:gd name="T31" fmla="*/ 208 h 232"/>
                <a:gd name="T32" fmla="*/ 344 w 869"/>
                <a:gd name="T33" fmla="*/ 208 h 232"/>
                <a:gd name="T34" fmla="*/ 364 w 869"/>
                <a:gd name="T35" fmla="*/ 208 h 232"/>
                <a:gd name="T36" fmla="*/ 385 w 869"/>
                <a:gd name="T37" fmla="*/ 208 h 232"/>
                <a:gd name="T38" fmla="*/ 405 w 869"/>
                <a:gd name="T39" fmla="*/ 208 h 232"/>
                <a:gd name="T40" fmla="*/ 425 w 869"/>
                <a:gd name="T41" fmla="*/ 208 h 232"/>
                <a:gd name="T42" fmla="*/ 445 w 869"/>
                <a:gd name="T43" fmla="*/ 200 h 232"/>
                <a:gd name="T44" fmla="*/ 465 w 869"/>
                <a:gd name="T45" fmla="*/ 200 h 232"/>
                <a:gd name="T46" fmla="*/ 485 w 869"/>
                <a:gd name="T47" fmla="*/ 204 h 232"/>
                <a:gd name="T48" fmla="*/ 509 w 869"/>
                <a:gd name="T49" fmla="*/ 212 h 232"/>
                <a:gd name="T50" fmla="*/ 529 w 869"/>
                <a:gd name="T51" fmla="*/ 216 h 232"/>
                <a:gd name="T52" fmla="*/ 549 w 869"/>
                <a:gd name="T53" fmla="*/ 224 h 232"/>
                <a:gd name="T54" fmla="*/ 569 w 869"/>
                <a:gd name="T55" fmla="*/ 228 h 232"/>
                <a:gd name="T56" fmla="*/ 589 w 869"/>
                <a:gd name="T57" fmla="*/ 232 h 232"/>
                <a:gd name="T58" fmla="*/ 609 w 869"/>
                <a:gd name="T59" fmla="*/ 232 h 232"/>
                <a:gd name="T60" fmla="*/ 629 w 869"/>
                <a:gd name="T61" fmla="*/ 220 h 232"/>
                <a:gd name="T62" fmla="*/ 649 w 869"/>
                <a:gd name="T63" fmla="*/ 56 h 232"/>
                <a:gd name="T64" fmla="*/ 669 w 869"/>
                <a:gd name="T65" fmla="*/ 232 h 232"/>
                <a:gd name="T66" fmla="*/ 693 w 869"/>
                <a:gd name="T67" fmla="*/ 228 h 232"/>
                <a:gd name="T68" fmla="*/ 713 w 869"/>
                <a:gd name="T69" fmla="*/ 232 h 232"/>
                <a:gd name="T70" fmla="*/ 733 w 869"/>
                <a:gd name="T71" fmla="*/ 232 h 232"/>
                <a:gd name="T72" fmla="*/ 753 w 869"/>
                <a:gd name="T73" fmla="*/ 224 h 232"/>
                <a:gd name="T74" fmla="*/ 773 w 869"/>
                <a:gd name="T75" fmla="*/ 220 h 232"/>
                <a:gd name="T76" fmla="*/ 793 w 869"/>
                <a:gd name="T77" fmla="*/ 212 h 232"/>
                <a:gd name="T78" fmla="*/ 813 w 869"/>
                <a:gd name="T79" fmla="*/ 208 h 232"/>
                <a:gd name="T80" fmla="*/ 833 w 869"/>
                <a:gd name="T81" fmla="*/ 204 h 232"/>
                <a:gd name="T82" fmla="*/ 857 w 869"/>
                <a:gd name="T83" fmla="*/ 20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44"/>
                  </a:moveTo>
                  <a:lnTo>
                    <a:pt x="8" y="72"/>
                  </a:lnTo>
                  <a:lnTo>
                    <a:pt x="16" y="84"/>
                  </a:lnTo>
                  <a:lnTo>
                    <a:pt x="20" y="96"/>
                  </a:lnTo>
                  <a:lnTo>
                    <a:pt x="28" y="104"/>
                  </a:lnTo>
                  <a:lnTo>
                    <a:pt x="36" y="108"/>
                  </a:lnTo>
                  <a:lnTo>
                    <a:pt x="40" y="116"/>
                  </a:lnTo>
                  <a:lnTo>
                    <a:pt x="48" y="120"/>
                  </a:lnTo>
                  <a:lnTo>
                    <a:pt x="56" y="124"/>
                  </a:lnTo>
                  <a:lnTo>
                    <a:pt x="64" y="128"/>
                  </a:lnTo>
                  <a:lnTo>
                    <a:pt x="68" y="132"/>
                  </a:lnTo>
                  <a:lnTo>
                    <a:pt x="76" y="140"/>
                  </a:lnTo>
                  <a:lnTo>
                    <a:pt x="84" y="144"/>
                  </a:lnTo>
                  <a:lnTo>
                    <a:pt x="88" y="152"/>
                  </a:lnTo>
                  <a:lnTo>
                    <a:pt x="96" y="156"/>
                  </a:lnTo>
                  <a:lnTo>
                    <a:pt x="104" y="164"/>
                  </a:lnTo>
                  <a:lnTo>
                    <a:pt x="112" y="172"/>
                  </a:lnTo>
                  <a:lnTo>
                    <a:pt x="116" y="176"/>
                  </a:lnTo>
                  <a:lnTo>
                    <a:pt x="124" y="184"/>
                  </a:lnTo>
                  <a:lnTo>
                    <a:pt x="132" y="188"/>
                  </a:lnTo>
                  <a:lnTo>
                    <a:pt x="136" y="192"/>
                  </a:lnTo>
                  <a:lnTo>
                    <a:pt x="144" y="196"/>
                  </a:lnTo>
                  <a:lnTo>
                    <a:pt x="152" y="200"/>
                  </a:lnTo>
                  <a:lnTo>
                    <a:pt x="156" y="200"/>
                  </a:lnTo>
                  <a:lnTo>
                    <a:pt x="164" y="204"/>
                  </a:lnTo>
                  <a:lnTo>
                    <a:pt x="172" y="204"/>
                  </a:lnTo>
                  <a:lnTo>
                    <a:pt x="180" y="204"/>
                  </a:lnTo>
                  <a:lnTo>
                    <a:pt x="184" y="208"/>
                  </a:lnTo>
                  <a:lnTo>
                    <a:pt x="192" y="208"/>
                  </a:lnTo>
                  <a:lnTo>
                    <a:pt x="200" y="208"/>
                  </a:lnTo>
                  <a:lnTo>
                    <a:pt x="204" y="208"/>
                  </a:lnTo>
                  <a:lnTo>
                    <a:pt x="212" y="208"/>
                  </a:lnTo>
                  <a:lnTo>
                    <a:pt x="220" y="208"/>
                  </a:lnTo>
                  <a:lnTo>
                    <a:pt x="228" y="208"/>
                  </a:lnTo>
                  <a:lnTo>
                    <a:pt x="232" y="208"/>
                  </a:lnTo>
                  <a:lnTo>
                    <a:pt x="240" y="208"/>
                  </a:lnTo>
                  <a:lnTo>
                    <a:pt x="248" y="208"/>
                  </a:lnTo>
                  <a:lnTo>
                    <a:pt x="252" y="208"/>
                  </a:lnTo>
                  <a:lnTo>
                    <a:pt x="260" y="208"/>
                  </a:lnTo>
                  <a:lnTo>
                    <a:pt x="268" y="208"/>
                  </a:lnTo>
                  <a:lnTo>
                    <a:pt x="272" y="208"/>
                  </a:lnTo>
                  <a:lnTo>
                    <a:pt x="280" y="208"/>
                  </a:lnTo>
                  <a:lnTo>
                    <a:pt x="288" y="208"/>
                  </a:lnTo>
                  <a:lnTo>
                    <a:pt x="296" y="208"/>
                  </a:lnTo>
                  <a:lnTo>
                    <a:pt x="300" y="208"/>
                  </a:lnTo>
                  <a:lnTo>
                    <a:pt x="308" y="208"/>
                  </a:lnTo>
                  <a:lnTo>
                    <a:pt x="316" y="208"/>
                  </a:lnTo>
                  <a:lnTo>
                    <a:pt x="320" y="208"/>
                  </a:lnTo>
                  <a:lnTo>
                    <a:pt x="328" y="208"/>
                  </a:lnTo>
                  <a:lnTo>
                    <a:pt x="336" y="208"/>
                  </a:lnTo>
                  <a:lnTo>
                    <a:pt x="344" y="208"/>
                  </a:lnTo>
                  <a:lnTo>
                    <a:pt x="348" y="208"/>
                  </a:lnTo>
                  <a:lnTo>
                    <a:pt x="356" y="208"/>
                  </a:lnTo>
                  <a:lnTo>
                    <a:pt x="364" y="208"/>
                  </a:lnTo>
                  <a:lnTo>
                    <a:pt x="368" y="208"/>
                  </a:lnTo>
                  <a:lnTo>
                    <a:pt x="377" y="208"/>
                  </a:lnTo>
                  <a:lnTo>
                    <a:pt x="385" y="208"/>
                  </a:lnTo>
                  <a:lnTo>
                    <a:pt x="389" y="208"/>
                  </a:lnTo>
                  <a:lnTo>
                    <a:pt x="397" y="208"/>
                  </a:lnTo>
                  <a:lnTo>
                    <a:pt x="405" y="208"/>
                  </a:lnTo>
                  <a:lnTo>
                    <a:pt x="413" y="208"/>
                  </a:lnTo>
                  <a:lnTo>
                    <a:pt x="417" y="208"/>
                  </a:lnTo>
                  <a:lnTo>
                    <a:pt x="425" y="208"/>
                  </a:lnTo>
                  <a:lnTo>
                    <a:pt x="433" y="208"/>
                  </a:lnTo>
                  <a:lnTo>
                    <a:pt x="437" y="200"/>
                  </a:lnTo>
                  <a:lnTo>
                    <a:pt x="445" y="200"/>
                  </a:lnTo>
                  <a:lnTo>
                    <a:pt x="453" y="200"/>
                  </a:lnTo>
                  <a:lnTo>
                    <a:pt x="461" y="200"/>
                  </a:lnTo>
                  <a:lnTo>
                    <a:pt x="465" y="200"/>
                  </a:lnTo>
                  <a:lnTo>
                    <a:pt x="473" y="204"/>
                  </a:lnTo>
                  <a:lnTo>
                    <a:pt x="481" y="204"/>
                  </a:lnTo>
                  <a:lnTo>
                    <a:pt x="485" y="204"/>
                  </a:lnTo>
                  <a:lnTo>
                    <a:pt x="493" y="208"/>
                  </a:lnTo>
                  <a:lnTo>
                    <a:pt x="501" y="208"/>
                  </a:lnTo>
                  <a:lnTo>
                    <a:pt x="509" y="212"/>
                  </a:lnTo>
                  <a:lnTo>
                    <a:pt x="513" y="212"/>
                  </a:lnTo>
                  <a:lnTo>
                    <a:pt x="521" y="216"/>
                  </a:lnTo>
                  <a:lnTo>
                    <a:pt x="529" y="216"/>
                  </a:lnTo>
                  <a:lnTo>
                    <a:pt x="533" y="220"/>
                  </a:lnTo>
                  <a:lnTo>
                    <a:pt x="541" y="220"/>
                  </a:lnTo>
                  <a:lnTo>
                    <a:pt x="549" y="224"/>
                  </a:lnTo>
                  <a:lnTo>
                    <a:pt x="553" y="224"/>
                  </a:lnTo>
                  <a:lnTo>
                    <a:pt x="561" y="228"/>
                  </a:lnTo>
                  <a:lnTo>
                    <a:pt x="569" y="228"/>
                  </a:lnTo>
                  <a:lnTo>
                    <a:pt x="577" y="232"/>
                  </a:lnTo>
                  <a:lnTo>
                    <a:pt x="581" y="232"/>
                  </a:lnTo>
                  <a:lnTo>
                    <a:pt x="589" y="232"/>
                  </a:lnTo>
                  <a:lnTo>
                    <a:pt x="597" y="232"/>
                  </a:lnTo>
                  <a:lnTo>
                    <a:pt x="601" y="232"/>
                  </a:lnTo>
                  <a:lnTo>
                    <a:pt x="609" y="232"/>
                  </a:lnTo>
                  <a:lnTo>
                    <a:pt x="617" y="228"/>
                  </a:lnTo>
                  <a:lnTo>
                    <a:pt x="625" y="224"/>
                  </a:lnTo>
                  <a:lnTo>
                    <a:pt x="629" y="220"/>
                  </a:lnTo>
                  <a:lnTo>
                    <a:pt x="637" y="228"/>
                  </a:lnTo>
                  <a:lnTo>
                    <a:pt x="645" y="192"/>
                  </a:lnTo>
                  <a:lnTo>
                    <a:pt x="649" y="56"/>
                  </a:lnTo>
                  <a:lnTo>
                    <a:pt x="657" y="0"/>
                  </a:lnTo>
                  <a:lnTo>
                    <a:pt x="665" y="156"/>
                  </a:lnTo>
                  <a:lnTo>
                    <a:pt x="669" y="232"/>
                  </a:lnTo>
                  <a:lnTo>
                    <a:pt x="677" y="228"/>
                  </a:lnTo>
                  <a:lnTo>
                    <a:pt x="685" y="224"/>
                  </a:lnTo>
                  <a:lnTo>
                    <a:pt x="693" y="228"/>
                  </a:lnTo>
                  <a:lnTo>
                    <a:pt x="697" y="232"/>
                  </a:lnTo>
                  <a:lnTo>
                    <a:pt x="705" y="232"/>
                  </a:lnTo>
                  <a:lnTo>
                    <a:pt x="713" y="232"/>
                  </a:lnTo>
                  <a:lnTo>
                    <a:pt x="717" y="232"/>
                  </a:lnTo>
                  <a:lnTo>
                    <a:pt x="725" y="232"/>
                  </a:lnTo>
                  <a:lnTo>
                    <a:pt x="733" y="232"/>
                  </a:lnTo>
                  <a:lnTo>
                    <a:pt x="741" y="228"/>
                  </a:lnTo>
                  <a:lnTo>
                    <a:pt x="745" y="228"/>
                  </a:lnTo>
                  <a:lnTo>
                    <a:pt x="753" y="224"/>
                  </a:lnTo>
                  <a:lnTo>
                    <a:pt x="761" y="224"/>
                  </a:lnTo>
                  <a:lnTo>
                    <a:pt x="765" y="220"/>
                  </a:lnTo>
                  <a:lnTo>
                    <a:pt x="773" y="220"/>
                  </a:lnTo>
                  <a:lnTo>
                    <a:pt x="781" y="216"/>
                  </a:lnTo>
                  <a:lnTo>
                    <a:pt x="785" y="216"/>
                  </a:lnTo>
                  <a:lnTo>
                    <a:pt x="793" y="212"/>
                  </a:lnTo>
                  <a:lnTo>
                    <a:pt x="801" y="212"/>
                  </a:lnTo>
                  <a:lnTo>
                    <a:pt x="809" y="208"/>
                  </a:lnTo>
                  <a:lnTo>
                    <a:pt x="813" y="208"/>
                  </a:lnTo>
                  <a:lnTo>
                    <a:pt x="821" y="204"/>
                  </a:lnTo>
                  <a:lnTo>
                    <a:pt x="829" y="204"/>
                  </a:lnTo>
                  <a:lnTo>
                    <a:pt x="833" y="204"/>
                  </a:lnTo>
                  <a:lnTo>
                    <a:pt x="841" y="200"/>
                  </a:lnTo>
                  <a:lnTo>
                    <a:pt x="849" y="200"/>
                  </a:lnTo>
                  <a:lnTo>
                    <a:pt x="857" y="200"/>
                  </a:lnTo>
                  <a:lnTo>
                    <a:pt x="861" y="200"/>
                  </a:lnTo>
                  <a:lnTo>
                    <a:pt x="869" y="200"/>
                  </a:lnTo>
                </a:path>
              </a:pathLst>
            </a:custGeom>
            <a:noFill/>
            <a:ln w="0">
              <a:solidFill>
                <a:srgbClr val="00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9" name="Freeform 85"/>
            <p:cNvSpPr>
              <a:spLocks/>
            </p:cNvSpPr>
            <p:nvPr/>
          </p:nvSpPr>
          <p:spPr bwMode="auto">
            <a:xfrm>
              <a:off x="533401" y="1835150"/>
              <a:ext cx="1379538" cy="1333500"/>
            </a:xfrm>
            <a:custGeom>
              <a:avLst/>
              <a:gdLst>
                <a:gd name="T0" fmla="*/ 16 w 869"/>
                <a:gd name="T1" fmla="*/ 364 h 840"/>
                <a:gd name="T2" fmla="*/ 36 w 869"/>
                <a:gd name="T3" fmla="*/ 472 h 840"/>
                <a:gd name="T4" fmla="*/ 56 w 869"/>
                <a:gd name="T5" fmla="*/ 524 h 840"/>
                <a:gd name="T6" fmla="*/ 76 w 869"/>
                <a:gd name="T7" fmla="*/ 568 h 840"/>
                <a:gd name="T8" fmla="*/ 96 w 869"/>
                <a:gd name="T9" fmla="*/ 612 h 840"/>
                <a:gd name="T10" fmla="*/ 116 w 869"/>
                <a:gd name="T11" fmla="*/ 656 h 840"/>
                <a:gd name="T12" fmla="*/ 136 w 869"/>
                <a:gd name="T13" fmla="*/ 688 h 840"/>
                <a:gd name="T14" fmla="*/ 156 w 869"/>
                <a:gd name="T15" fmla="*/ 712 h 840"/>
                <a:gd name="T16" fmla="*/ 180 w 869"/>
                <a:gd name="T17" fmla="*/ 724 h 840"/>
                <a:gd name="T18" fmla="*/ 200 w 869"/>
                <a:gd name="T19" fmla="*/ 732 h 840"/>
                <a:gd name="T20" fmla="*/ 220 w 869"/>
                <a:gd name="T21" fmla="*/ 736 h 840"/>
                <a:gd name="T22" fmla="*/ 240 w 869"/>
                <a:gd name="T23" fmla="*/ 740 h 840"/>
                <a:gd name="T24" fmla="*/ 260 w 869"/>
                <a:gd name="T25" fmla="*/ 740 h 840"/>
                <a:gd name="T26" fmla="*/ 280 w 869"/>
                <a:gd name="T27" fmla="*/ 740 h 840"/>
                <a:gd name="T28" fmla="*/ 300 w 869"/>
                <a:gd name="T29" fmla="*/ 744 h 840"/>
                <a:gd name="T30" fmla="*/ 320 w 869"/>
                <a:gd name="T31" fmla="*/ 744 h 840"/>
                <a:gd name="T32" fmla="*/ 344 w 869"/>
                <a:gd name="T33" fmla="*/ 744 h 840"/>
                <a:gd name="T34" fmla="*/ 364 w 869"/>
                <a:gd name="T35" fmla="*/ 744 h 840"/>
                <a:gd name="T36" fmla="*/ 385 w 869"/>
                <a:gd name="T37" fmla="*/ 748 h 840"/>
                <a:gd name="T38" fmla="*/ 405 w 869"/>
                <a:gd name="T39" fmla="*/ 748 h 840"/>
                <a:gd name="T40" fmla="*/ 425 w 869"/>
                <a:gd name="T41" fmla="*/ 748 h 840"/>
                <a:gd name="T42" fmla="*/ 445 w 869"/>
                <a:gd name="T43" fmla="*/ 728 h 840"/>
                <a:gd name="T44" fmla="*/ 465 w 869"/>
                <a:gd name="T45" fmla="*/ 732 h 840"/>
                <a:gd name="T46" fmla="*/ 485 w 869"/>
                <a:gd name="T47" fmla="*/ 748 h 840"/>
                <a:gd name="T48" fmla="*/ 509 w 869"/>
                <a:gd name="T49" fmla="*/ 764 h 840"/>
                <a:gd name="T50" fmla="*/ 529 w 869"/>
                <a:gd name="T51" fmla="*/ 788 h 840"/>
                <a:gd name="T52" fmla="*/ 549 w 869"/>
                <a:gd name="T53" fmla="*/ 812 h 840"/>
                <a:gd name="T54" fmla="*/ 569 w 869"/>
                <a:gd name="T55" fmla="*/ 828 h 840"/>
                <a:gd name="T56" fmla="*/ 589 w 869"/>
                <a:gd name="T57" fmla="*/ 840 h 840"/>
                <a:gd name="T58" fmla="*/ 609 w 869"/>
                <a:gd name="T59" fmla="*/ 836 h 840"/>
                <a:gd name="T60" fmla="*/ 629 w 869"/>
                <a:gd name="T61" fmla="*/ 796 h 840"/>
                <a:gd name="T62" fmla="*/ 649 w 869"/>
                <a:gd name="T63" fmla="*/ 476 h 840"/>
                <a:gd name="T64" fmla="*/ 669 w 869"/>
                <a:gd name="T65" fmla="*/ 732 h 840"/>
                <a:gd name="T66" fmla="*/ 693 w 869"/>
                <a:gd name="T67" fmla="*/ 816 h 840"/>
                <a:gd name="T68" fmla="*/ 713 w 869"/>
                <a:gd name="T69" fmla="*/ 840 h 840"/>
                <a:gd name="T70" fmla="*/ 733 w 869"/>
                <a:gd name="T71" fmla="*/ 836 h 840"/>
                <a:gd name="T72" fmla="*/ 753 w 869"/>
                <a:gd name="T73" fmla="*/ 824 h 840"/>
                <a:gd name="T74" fmla="*/ 773 w 869"/>
                <a:gd name="T75" fmla="*/ 804 h 840"/>
                <a:gd name="T76" fmla="*/ 793 w 869"/>
                <a:gd name="T77" fmla="*/ 780 h 840"/>
                <a:gd name="T78" fmla="*/ 813 w 869"/>
                <a:gd name="T79" fmla="*/ 760 h 840"/>
                <a:gd name="T80" fmla="*/ 833 w 869"/>
                <a:gd name="T81" fmla="*/ 740 h 840"/>
                <a:gd name="T82" fmla="*/ 857 w 869"/>
                <a:gd name="T83" fmla="*/ 73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840">
                  <a:moveTo>
                    <a:pt x="0" y="172"/>
                  </a:moveTo>
                  <a:lnTo>
                    <a:pt x="8" y="292"/>
                  </a:lnTo>
                  <a:lnTo>
                    <a:pt x="16" y="364"/>
                  </a:lnTo>
                  <a:lnTo>
                    <a:pt x="20" y="412"/>
                  </a:lnTo>
                  <a:lnTo>
                    <a:pt x="28" y="444"/>
                  </a:lnTo>
                  <a:lnTo>
                    <a:pt x="36" y="472"/>
                  </a:lnTo>
                  <a:lnTo>
                    <a:pt x="40" y="492"/>
                  </a:lnTo>
                  <a:lnTo>
                    <a:pt x="48" y="508"/>
                  </a:lnTo>
                  <a:lnTo>
                    <a:pt x="56" y="524"/>
                  </a:lnTo>
                  <a:lnTo>
                    <a:pt x="64" y="540"/>
                  </a:lnTo>
                  <a:lnTo>
                    <a:pt x="68" y="556"/>
                  </a:lnTo>
                  <a:lnTo>
                    <a:pt x="76" y="568"/>
                  </a:lnTo>
                  <a:lnTo>
                    <a:pt x="84" y="584"/>
                  </a:lnTo>
                  <a:lnTo>
                    <a:pt x="88" y="600"/>
                  </a:lnTo>
                  <a:lnTo>
                    <a:pt x="96" y="612"/>
                  </a:lnTo>
                  <a:lnTo>
                    <a:pt x="104" y="628"/>
                  </a:lnTo>
                  <a:lnTo>
                    <a:pt x="112" y="640"/>
                  </a:lnTo>
                  <a:lnTo>
                    <a:pt x="116" y="656"/>
                  </a:lnTo>
                  <a:lnTo>
                    <a:pt x="124" y="668"/>
                  </a:lnTo>
                  <a:lnTo>
                    <a:pt x="132" y="676"/>
                  </a:lnTo>
                  <a:lnTo>
                    <a:pt x="136" y="688"/>
                  </a:lnTo>
                  <a:lnTo>
                    <a:pt x="144" y="696"/>
                  </a:lnTo>
                  <a:lnTo>
                    <a:pt x="152" y="704"/>
                  </a:lnTo>
                  <a:lnTo>
                    <a:pt x="156" y="712"/>
                  </a:lnTo>
                  <a:lnTo>
                    <a:pt x="164" y="716"/>
                  </a:lnTo>
                  <a:lnTo>
                    <a:pt x="172" y="720"/>
                  </a:lnTo>
                  <a:lnTo>
                    <a:pt x="180" y="724"/>
                  </a:lnTo>
                  <a:lnTo>
                    <a:pt x="184" y="728"/>
                  </a:lnTo>
                  <a:lnTo>
                    <a:pt x="192" y="728"/>
                  </a:lnTo>
                  <a:lnTo>
                    <a:pt x="200" y="732"/>
                  </a:lnTo>
                  <a:lnTo>
                    <a:pt x="204" y="732"/>
                  </a:lnTo>
                  <a:lnTo>
                    <a:pt x="212" y="736"/>
                  </a:lnTo>
                  <a:lnTo>
                    <a:pt x="220" y="736"/>
                  </a:lnTo>
                  <a:lnTo>
                    <a:pt x="228" y="736"/>
                  </a:lnTo>
                  <a:lnTo>
                    <a:pt x="232" y="736"/>
                  </a:lnTo>
                  <a:lnTo>
                    <a:pt x="240" y="740"/>
                  </a:lnTo>
                  <a:lnTo>
                    <a:pt x="248" y="740"/>
                  </a:lnTo>
                  <a:lnTo>
                    <a:pt x="252" y="740"/>
                  </a:lnTo>
                  <a:lnTo>
                    <a:pt x="260" y="740"/>
                  </a:lnTo>
                  <a:lnTo>
                    <a:pt x="268" y="740"/>
                  </a:lnTo>
                  <a:lnTo>
                    <a:pt x="272" y="740"/>
                  </a:lnTo>
                  <a:lnTo>
                    <a:pt x="280" y="740"/>
                  </a:lnTo>
                  <a:lnTo>
                    <a:pt x="288" y="744"/>
                  </a:lnTo>
                  <a:lnTo>
                    <a:pt x="296" y="744"/>
                  </a:lnTo>
                  <a:lnTo>
                    <a:pt x="300" y="744"/>
                  </a:lnTo>
                  <a:lnTo>
                    <a:pt x="308" y="744"/>
                  </a:lnTo>
                  <a:lnTo>
                    <a:pt x="316" y="744"/>
                  </a:lnTo>
                  <a:lnTo>
                    <a:pt x="320" y="744"/>
                  </a:lnTo>
                  <a:lnTo>
                    <a:pt x="328" y="744"/>
                  </a:lnTo>
                  <a:lnTo>
                    <a:pt x="336" y="744"/>
                  </a:lnTo>
                  <a:lnTo>
                    <a:pt x="344" y="744"/>
                  </a:lnTo>
                  <a:lnTo>
                    <a:pt x="348" y="744"/>
                  </a:lnTo>
                  <a:lnTo>
                    <a:pt x="356" y="744"/>
                  </a:lnTo>
                  <a:lnTo>
                    <a:pt x="364" y="744"/>
                  </a:lnTo>
                  <a:lnTo>
                    <a:pt x="368" y="748"/>
                  </a:lnTo>
                  <a:lnTo>
                    <a:pt x="377" y="748"/>
                  </a:lnTo>
                  <a:lnTo>
                    <a:pt x="385" y="748"/>
                  </a:lnTo>
                  <a:lnTo>
                    <a:pt x="389" y="748"/>
                  </a:lnTo>
                  <a:lnTo>
                    <a:pt x="397" y="748"/>
                  </a:lnTo>
                  <a:lnTo>
                    <a:pt x="405" y="748"/>
                  </a:lnTo>
                  <a:lnTo>
                    <a:pt x="413" y="748"/>
                  </a:lnTo>
                  <a:lnTo>
                    <a:pt x="417" y="748"/>
                  </a:lnTo>
                  <a:lnTo>
                    <a:pt x="425" y="748"/>
                  </a:lnTo>
                  <a:lnTo>
                    <a:pt x="433" y="748"/>
                  </a:lnTo>
                  <a:lnTo>
                    <a:pt x="437" y="728"/>
                  </a:lnTo>
                  <a:lnTo>
                    <a:pt x="445" y="728"/>
                  </a:lnTo>
                  <a:lnTo>
                    <a:pt x="453" y="728"/>
                  </a:lnTo>
                  <a:lnTo>
                    <a:pt x="461" y="732"/>
                  </a:lnTo>
                  <a:lnTo>
                    <a:pt x="465" y="732"/>
                  </a:lnTo>
                  <a:lnTo>
                    <a:pt x="473" y="736"/>
                  </a:lnTo>
                  <a:lnTo>
                    <a:pt x="481" y="740"/>
                  </a:lnTo>
                  <a:lnTo>
                    <a:pt x="485" y="748"/>
                  </a:lnTo>
                  <a:lnTo>
                    <a:pt x="493" y="752"/>
                  </a:lnTo>
                  <a:lnTo>
                    <a:pt x="501" y="760"/>
                  </a:lnTo>
                  <a:lnTo>
                    <a:pt x="509" y="764"/>
                  </a:lnTo>
                  <a:lnTo>
                    <a:pt x="513" y="772"/>
                  </a:lnTo>
                  <a:lnTo>
                    <a:pt x="521" y="780"/>
                  </a:lnTo>
                  <a:lnTo>
                    <a:pt x="529" y="788"/>
                  </a:lnTo>
                  <a:lnTo>
                    <a:pt x="533" y="796"/>
                  </a:lnTo>
                  <a:lnTo>
                    <a:pt x="541" y="804"/>
                  </a:lnTo>
                  <a:lnTo>
                    <a:pt x="549" y="812"/>
                  </a:lnTo>
                  <a:lnTo>
                    <a:pt x="553" y="816"/>
                  </a:lnTo>
                  <a:lnTo>
                    <a:pt x="561" y="824"/>
                  </a:lnTo>
                  <a:lnTo>
                    <a:pt x="569" y="828"/>
                  </a:lnTo>
                  <a:lnTo>
                    <a:pt x="577" y="836"/>
                  </a:lnTo>
                  <a:lnTo>
                    <a:pt x="581" y="836"/>
                  </a:lnTo>
                  <a:lnTo>
                    <a:pt x="589" y="840"/>
                  </a:lnTo>
                  <a:lnTo>
                    <a:pt x="597" y="840"/>
                  </a:lnTo>
                  <a:lnTo>
                    <a:pt x="601" y="840"/>
                  </a:lnTo>
                  <a:lnTo>
                    <a:pt x="609" y="836"/>
                  </a:lnTo>
                  <a:lnTo>
                    <a:pt x="617" y="828"/>
                  </a:lnTo>
                  <a:lnTo>
                    <a:pt x="625" y="816"/>
                  </a:lnTo>
                  <a:lnTo>
                    <a:pt x="629" y="796"/>
                  </a:lnTo>
                  <a:lnTo>
                    <a:pt x="637" y="780"/>
                  </a:lnTo>
                  <a:lnTo>
                    <a:pt x="645" y="732"/>
                  </a:lnTo>
                  <a:lnTo>
                    <a:pt x="649" y="476"/>
                  </a:lnTo>
                  <a:lnTo>
                    <a:pt x="657" y="0"/>
                  </a:lnTo>
                  <a:lnTo>
                    <a:pt x="665" y="476"/>
                  </a:lnTo>
                  <a:lnTo>
                    <a:pt x="669" y="732"/>
                  </a:lnTo>
                  <a:lnTo>
                    <a:pt x="677" y="780"/>
                  </a:lnTo>
                  <a:lnTo>
                    <a:pt x="685" y="796"/>
                  </a:lnTo>
                  <a:lnTo>
                    <a:pt x="693" y="816"/>
                  </a:lnTo>
                  <a:lnTo>
                    <a:pt x="697" y="828"/>
                  </a:lnTo>
                  <a:lnTo>
                    <a:pt x="705" y="836"/>
                  </a:lnTo>
                  <a:lnTo>
                    <a:pt x="713" y="840"/>
                  </a:lnTo>
                  <a:lnTo>
                    <a:pt x="717" y="840"/>
                  </a:lnTo>
                  <a:lnTo>
                    <a:pt x="725" y="840"/>
                  </a:lnTo>
                  <a:lnTo>
                    <a:pt x="733" y="836"/>
                  </a:lnTo>
                  <a:lnTo>
                    <a:pt x="741" y="836"/>
                  </a:lnTo>
                  <a:lnTo>
                    <a:pt x="745" y="828"/>
                  </a:lnTo>
                  <a:lnTo>
                    <a:pt x="753" y="824"/>
                  </a:lnTo>
                  <a:lnTo>
                    <a:pt x="761" y="816"/>
                  </a:lnTo>
                  <a:lnTo>
                    <a:pt x="765" y="812"/>
                  </a:lnTo>
                  <a:lnTo>
                    <a:pt x="773" y="804"/>
                  </a:lnTo>
                  <a:lnTo>
                    <a:pt x="781" y="796"/>
                  </a:lnTo>
                  <a:lnTo>
                    <a:pt x="785" y="788"/>
                  </a:lnTo>
                  <a:lnTo>
                    <a:pt x="793" y="780"/>
                  </a:lnTo>
                  <a:lnTo>
                    <a:pt x="801" y="772"/>
                  </a:lnTo>
                  <a:lnTo>
                    <a:pt x="809" y="764"/>
                  </a:lnTo>
                  <a:lnTo>
                    <a:pt x="813" y="760"/>
                  </a:lnTo>
                  <a:lnTo>
                    <a:pt x="821" y="752"/>
                  </a:lnTo>
                  <a:lnTo>
                    <a:pt x="829" y="748"/>
                  </a:lnTo>
                  <a:lnTo>
                    <a:pt x="833" y="740"/>
                  </a:lnTo>
                  <a:lnTo>
                    <a:pt x="841" y="736"/>
                  </a:lnTo>
                  <a:lnTo>
                    <a:pt x="849" y="732"/>
                  </a:lnTo>
                  <a:lnTo>
                    <a:pt x="857" y="732"/>
                  </a:lnTo>
                  <a:lnTo>
                    <a:pt x="861" y="728"/>
                  </a:lnTo>
                  <a:lnTo>
                    <a:pt x="869" y="728"/>
                  </a:lnTo>
                </a:path>
              </a:pathLst>
            </a:custGeom>
            <a:noFill/>
            <a:ln w="0">
              <a:solidFill>
                <a:srgbClr val="BF00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1" name="Freeform 87"/>
            <p:cNvSpPr>
              <a:spLocks/>
            </p:cNvSpPr>
            <p:nvPr/>
          </p:nvSpPr>
          <p:spPr bwMode="auto">
            <a:xfrm>
              <a:off x="533401" y="2736850"/>
              <a:ext cx="1379538" cy="488950"/>
            </a:xfrm>
            <a:custGeom>
              <a:avLst/>
              <a:gdLst>
                <a:gd name="T0" fmla="*/ 16 w 869"/>
                <a:gd name="T1" fmla="*/ 144 h 308"/>
                <a:gd name="T2" fmla="*/ 36 w 869"/>
                <a:gd name="T3" fmla="*/ 156 h 308"/>
                <a:gd name="T4" fmla="*/ 56 w 869"/>
                <a:gd name="T5" fmla="*/ 160 h 308"/>
                <a:gd name="T6" fmla="*/ 76 w 869"/>
                <a:gd name="T7" fmla="*/ 168 h 308"/>
                <a:gd name="T8" fmla="*/ 96 w 869"/>
                <a:gd name="T9" fmla="*/ 176 h 308"/>
                <a:gd name="T10" fmla="*/ 116 w 869"/>
                <a:gd name="T11" fmla="*/ 184 h 308"/>
                <a:gd name="T12" fmla="*/ 136 w 869"/>
                <a:gd name="T13" fmla="*/ 188 h 308"/>
                <a:gd name="T14" fmla="*/ 156 w 869"/>
                <a:gd name="T15" fmla="*/ 192 h 308"/>
                <a:gd name="T16" fmla="*/ 180 w 869"/>
                <a:gd name="T17" fmla="*/ 196 h 308"/>
                <a:gd name="T18" fmla="*/ 200 w 869"/>
                <a:gd name="T19" fmla="*/ 196 h 308"/>
                <a:gd name="T20" fmla="*/ 220 w 869"/>
                <a:gd name="T21" fmla="*/ 196 h 308"/>
                <a:gd name="T22" fmla="*/ 240 w 869"/>
                <a:gd name="T23" fmla="*/ 196 h 308"/>
                <a:gd name="T24" fmla="*/ 260 w 869"/>
                <a:gd name="T25" fmla="*/ 196 h 308"/>
                <a:gd name="T26" fmla="*/ 280 w 869"/>
                <a:gd name="T27" fmla="*/ 196 h 308"/>
                <a:gd name="T28" fmla="*/ 300 w 869"/>
                <a:gd name="T29" fmla="*/ 196 h 308"/>
                <a:gd name="T30" fmla="*/ 320 w 869"/>
                <a:gd name="T31" fmla="*/ 196 h 308"/>
                <a:gd name="T32" fmla="*/ 344 w 869"/>
                <a:gd name="T33" fmla="*/ 196 h 308"/>
                <a:gd name="T34" fmla="*/ 364 w 869"/>
                <a:gd name="T35" fmla="*/ 196 h 308"/>
                <a:gd name="T36" fmla="*/ 385 w 869"/>
                <a:gd name="T37" fmla="*/ 196 h 308"/>
                <a:gd name="T38" fmla="*/ 405 w 869"/>
                <a:gd name="T39" fmla="*/ 196 h 308"/>
                <a:gd name="T40" fmla="*/ 425 w 869"/>
                <a:gd name="T41" fmla="*/ 196 h 308"/>
                <a:gd name="T42" fmla="*/ 445 w 869"/>
                <a:gd name="T43" fmla="*/ 192 h 308"/>
                <a:gd name="T44" fmla="*/ 465 w 869"/>
                <a:gd name="T45" fmla="*/ 192 h 308"/>
                <a:gd name="T46" fmla="*/ 485 w 869"/>
                <a:gd name="T47" fmla="*/ 192 h 308"/>
                <a:gd name="T48" fmla="*/ 509 w 869"/>
                <a:gd name="T49" fmla="*/ 196 h 308"/>
                <a:gd name="T50" fmla="*/ 529 w 869"/>
                <a:gd name="T51" fmla="*/ 196 h 308"/>
                <a:gd name="T52" fmla="*/ 549 w 869"/>
                <a:gd name="T53" fmla="*/ 200 h 308"/>
                <a:gd name="T54" fmla="*/ 569 w 869"/>
                <a:gd name="T55" fmla="*/ 204 h 308"/>
                <a:gd name="T56" fmla="*/ 589 w 869"/>
                <a:gd name="T57" fmla="*/ 208 h 308"/>
                <a:gd name="T58" fmla="*/ 609 w 869"/>
                <a:gd name="T59" fmla="*/ 212 h 308"/>
                <a:gd name="T60" fmla="*/ 629 w 869"/>
                <a:gd name="T61" fmla="*/ 212 h 308"/>
                <a:gd name="T62" fmla="*/ 649 w 869"/>
                <a:gd name="T63" fmla="*/ 308 h 308"/>
                <a:gd name="T64" fmla="*/ 669 w 869"/>
                <a:gd name="T65" fmla="*/ 116 h 308"/>
                <a:gd name="T66" fmla="*/ 693 w 869"/>
                <a:gd name="T67" fmla="*/ 200 h 308"/>
                <a:gd name="T68" fmla="*/ 713 w 869"/>
                <a:gd name="T69" fmla="*/ 208 h 308"/>
                <a:gd name="T70" fmla="*/ 733 w 869"/>
                <a:gd name="T71" fmla="*/ 208 h 308"/>
                <a:gd name="T72" fmla="*/ 753 w 869"/>
                <a:gd name="T73" fmla="*/ 208 h 308"/>
                <a:gd name="T74" fmla="*/ 773 w 869"/>
                <a:gd name="T75" fmla="*/ 208 h 308"/>
                <a:gd name="T76" fmla="*/ 793 w 869"/>
                <a:gd name="T77" fmla="*/ 204 h 308"/>
                <a:gd name="T78" fmla="*/ 813 w 869"/>
                <a:gd name="T79" fmla="*/ 200 h 308"/>
                <a:gd name="T80" fmla="*/ 833 w 869"/>
                <a:gd name="T81" fmla="*/ 196 h 308"/>
                <a:gd name="T82" fmla="*/ 857 w 869"/>
                <a:gd name="T83" fmla="*/ 19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08">
                  <a:moveTo>
                    <a:pt x="0" y="128"/>
                  </a:moveTo>
                  <a:lnTo>
                    <a:pt x="8" y="136"/>
                  </a:lnTo>
                  <a:lnTo>
                    <a:pt x="16" y="144"/>
                  </a:lnTo>
                  <a:lnTo>
                    <a:pt x="20" y="148"/>
                  </a:lnTo>
                  <a:lnTo>
                    <a:pt x="28" y="152"/>
                  </a:lnTo>
                  <a:lnTo>
                    <a:pt x="36" y="156"/>
                  </a:lnTo>
                  <a:lnTo>
                    <a:pt x="40" y="156"/>
                  </a:lnTo>
                  <a:lnTo>
                    <a:pt x="48" y="160"/>
                  </a:lnTo>
                  <a:lnTo>
                    <a:pt x="56" y="160"/>
                  </a:lnTo>
                  <a:lnTo>
                    <a:pt x="64" y="164"/>
                  </a:lnTo>
                  <a:lnTo>
                    <a:pt x="68" y="164"/>
                  </a:lnTo>
                  <a:lnTo>
                    <a:pt x="76" y="168"/>
                  </a:lnTo>
                  <a:lnTo>
                    <a:pt x="84" y="172"/>
                  </a:lnTo>
                  <a:lnTo>
                    <a:pt x="88" y="172"/>
                  </a:lnTo>
                  <a:lnTo>
                    <a:pt x="96" y="176"/>
                  </a:lnTo>
                  <a:lnTo>
                    <a:pt x="104" y="180"/>
                  </a:lnTo>
                  <a:lnTo>
                    <a:pt x="112" y="180"/>
                  </a:lnTo>
                  <a:lnTo>
                    <a:pt x="116" y="184"/>
                  </a:lnTo>
                  <a:lnTo>
                    <a:pt x="124" y="184"/>
                  </a:lnTo>
                  <a:lnTo>
                    <a:pt x="132" y="188"/>
                  </a:lnTo>
                  <a:lnTo>
                    <a:pt x="136" y="188"/>
                  </a:lnTo>
                  <a:lnTo>
                    <a:pt x="144" y="192"/>
                  </a:lnTo>
                  <a:lnTo>
                    <a:pt x="152" y="192"/>
                  </a:lnTo>
                  <a:lnTo>
                    <a:pt x="156" y="192"/>
                  </a:lnTo>
                  <a:lnTo>
                    <a:pt x="164" y="196"/>
                  </a:lnTo>
                  <a:lnTo>
                    <a:pt x="172" y="196"/>
                  </a:lnTo>
                  <a:lnTo>
                    <a:pt x="180" y="196"/>
                  </a:lnTo>
                  <a:lnTo>
                    <a:pt x="184" y="196"/>
                  </a:lnTo>
                  <a:lnTo>
                    <a:pt x="192" y="196"/>
                  </a:lnTo>
                  <a:lnTo>
                    <a:pt x="200" y="196"/>
                  </a:lnTo>
                  <a:lnTo>
                    <a:pt x="204" y="196"/>
                  </a:lnTo>
                  <a:lnTo>
                    <a:pt x="212" y="196"/>
                  </a:lnTo>
                  <a:lnTo>
                    <a:pt x="220" y="196"/>
                  </a:lnTo>
                  <a:lnTo>
                    <a:pt x="228" y="196"/>
                  </a:lnTo>
                  <a:lnTo>
                    <a:pt x="232" y="196"/>
                  </a:lnTo>
                  <a:lnTo>
                    <a:pt x="240" y="196"/>
                  </a:lnTo>
                  <a:lnTo>
                    <a:pt x="248" y="196"/>
                  </a:lnTo>
                  <a:lnTo>
                    <a:pt x="252" y="196"/>
                  </a:lnTo>
                  <a:lnTo>
                    <a:pt x="260" y="196"/>
                  </a:lnTo>
                  <a:lnTo>
                    <a:pt x="268" y="196"/>
                  </a:lnTo>
                  <a:lnTo>
                    <a:pt x="272" y="196"/>
                  </a:lnTo>
                  <a:lnTo>
                    <a:pt x="280" y="196"/>
                  </a:lnTo>
                  <a:lnTo>
                    <a:pt x="288" y="196"/>
                  </a:lnTo>
                  <a:lnTo>
                    <a:pt x="296" y="196"/>
                  </a:lnTo>
                  <a:lnTo>
                    <a:pt x="300" y="196"/>
                  </a:lnTo>
                  <a:lnTo>
                    <a:pt x="308" y="196"/>
                  </a:lnTo>
                  <a:lnTo>
                    <a:pt x="316" y="196"/>
                  </a:lnTo>
                  <a:lnTo>
                    <a:pt x="320" y="196"/>
                  </a:lnTo>
                  <a:lnTo>
                    <a:pt x="328" y="196"/>
                  </a:lnTo>
                  <a:lnTo>
                    <a:pt x="336" y="196"/>
                  </a:lnTo>
                  <a:lnTo>
                    <a:pt x="344" y="196"/>
                  </a:lnTo>
                  <a:lnTo>
                    <a:pt x="348" y="196"/>
                  </a:lnTo>
                  <a:lnTo>
                    <a:pt x="356" y="196"/>
                  </a:lnTo>
                  <a:lnTo>
                    <a:pt x="364" y="196"/>
                  </a:lnTo>
                  <a:lnTo>
                    <a:pt x="368" y="196"/>
                  </a:lnTo>
                  <a:lnTo>
                    <a:pt x="377" y="196"/>
                  </a:lnTo>
                  <a:lnTo>
                    <a:pt x="385" y="196"/>
                  </a:lnTo>
                  <a:lnTo>
                    <a:pt x="389" y="196"/>
                  </a:lnTo>
                  <a:lnTo>
                    <a:pt x="397" y="196"/>
                  </a:lnTo>
                  <a:lnTo>
                    <a:pt x="405" y="196"/>
                  </a:lnTo>
                  <a:lnTo>
                    <a:pt x="413" y="196"/>
                  </a:lnTo>
                  <a:lnTo>
                    <a:pt x="417" y="196"/>
                  </a:lnTo>
                  <a:lnTo>
                    <a:pt x="425" y="196"/>
                  </a:lnTo>
                  <a:lnTo>
                    <a:pt x="433" y="196"/>
                  </a:lnTo>
                  <a:lnTo>
                    <a:pt x="437" y="192"/>
                  </a:lnTo>
                  <a:lnTo>
                    <a:pt x="445" y="192"/>
                  </a:lnTo>
                  <a:lnTo>
                    <a:pt x="453" y="192"/>
                  </a:lnTo>
                  <a:lnTo>
                    <a:pt x="461" y="192"/>
                  </a:lnTo>
                  <a:lnTo>
                    <a:pt x="465" y="192"/>
                  </a:lnTo>
                  <a:lnTo>
                    <a:pt x="473" y="192"/>
                  </a:lnTo>
                  <a:lnTo>
                    <a:pt x="481" y="192"/>
                  </a:lnTo>
                  <a:lnTo>
                    <a:pt x="485" y="192"/>
                  </a:lnTo>
                  <a:lnTo>
                    <a:pt x="493" y="192"/>
                  </a:lnTo>
                  <a:lnTo>
                    <a:pt x="501" y="196"/>
                  </a:lnTo>
                  <a:lnTo>
                    <a:pt x="509" y="196"/>
                  </a:lnTo>
                  <a:lnTo>
                    <a:pt x="513" y="196"/>
                  </a:lnTo>
                  <a:lnTo>
                    <a:pt x="521" y="196"/>
                  </a:lnTo>
                  <a:lnTo>
                    <a:pt x="529" y="196"/>
                  </a:lnTo>
                  <a:lnTo>
                    <a:pt x="533" y="200"/>
                  </a:lnTo>
                  <a:lnTo>
                    <a:pt x="541" y="200"/>
                  </a:lnTo>
                  <a:lnTo>
                    <a:pt x="549" y="200"/>
                  </a:lnTo>
                  <a:lnTo>
                    <a:pt x="553" y="200"/>
                  </a:lnTo>
                  <a:lnTo>
                    <a:pt x="561" y="204"/>
                  </a:lnTo>
                  <a:lnTo>
                    <a:pt x="569" y="204"/>
                  </a:lnTo>
                  <a:lnTo>
                    <a:pt x="577" y="204"/>
                  </a:lnTo>
                  <a:lnTo>
                    <a:pt x="581" y="204"/>
                  </a:lnTo>
                  <a:lnTo>
                    <a:pt x="589" y="208"/>
                  </a:lnTo>
                  <a:lnTo>
                    <a:pt x="597" y="208"/>
                  </a:lnTo>
                  <a:lnTo>
                    <a:pt x="601" y="208"/>
                  </a:lnTo>
                  <a:lnTo>
                    <a:pt x="609" y="212"/>
                  </a:lnTo>
                  <a:lnTo>
                    <a:pt x="617" y="212"/>
                  </a:lnTo>
                  <a:lnTo>
                    <a:pt x="625" y="212"/>
                  </a:lnTo>
                  <a:lnTo>
                    <a:pt x="629" y="212"/>
                  </a:lnTo>
                  <a:lnTo>
                    <a:pt x="637" y="220"/>
                  </a:lnTo>
                  <a:lnTo>
                    <a:pt x="645" y="280"/>
                  </a:lnTo>
                  <a:lnTo>
                    <a:pt x="649" y="308"/>
                  </a:lnTo>
                  <a:lnTo>
                    <a:pt x="657" y="104"/>
                  </a:lnTo>
                  <a:lnTo>
                    <a:pt x="665" y="0"/>
                  </a:lnTo>
                  <a:lnTo>
                    <a:pt x="669" y="116"/>
                  </a:lnTo>
                  <a:lnTo>
                    <a:pt x="677" y="192"/>
                  </a:lnTo>
                  <a:lnTo>
                    <a:pt x="685" y="200"/>
                  </a:lnTo>
                  <a:lnTo>
                    <a:pt x="693" y="200"/>
                  </a:lnTo>
                  <a:lnTo>
                    <a:pt x="697" y="204"/>
                  </a:lnTo>
                  <a:lnTo>
                    <a:pt x="705" y="204"/>
                  </a:lnTo>
                  <a:lnTo>
                    <a:pt x="713" y="208"/>
                  </a:lnTo>
                  <a:lnTo>
                    <a:pt x="717" y="208"/>
                  </a:lnTo>
                  <a:lnTo>
                    <a:pt x="725" y="208"/>
                  </a:lnTo>
                  <a:lnTo>
                    <a:pt x="733" y="208"/>
                  </a:lnTo>
                  <a:lnTo>
                    <a:pt x="741" y="208"/>
                  </a:lnTo>
                  <a:lnTo>
                    <a:pt x="745" y="208"/>
                  </a:lnTo>
                  <a:lnTo>
                    <a:pt x="753" y="208"/>
                  </a:lnTo>
                  <a:lnTo>
                    <a:pt x="761" y="208"/>
                  </a:lnTo>
                  <a:lnTo>
                    <a:pt x="765" y="208"/>
                  </a:lnTo>
                  <a:lnTo>
                    <a:pt x="773" y="208"/>
                  </a:lnTo>
                  <a:lnTo>
                    <a:pt x="781" y="204"/>
                  </a:lnTo>
                  <a:lnTo>
                    <a:pt x="785" y="204"/>
                  </a:lnTo>
                  <a:lnTo>
                    <a:pt x="793" y="204"/>
                  </a:lnTo>
                  <a:lnTo>
                    <a:pt x="801" y="204"/>
                  </a:lnTo>
                  <a:lnTo>
                    <a:pt x="809" y="200"/>
                  </a:lnTo>
                  <a:lnTo>
                    <a:pt x="813" y="200"/>
                  </a:lnTo>
                  <a:lnTo>
                    <a:pt x="821" y="200"/>
                  </a:lnTo>
                  <a:lnTo>
                    <a:pt x="829" y="200"/>
                  </a:lnTo>
                  <a:lnTo>
                    <a:pt x="833" y="196"/>
                  </a:lnTo>
                  <a:lnTo>
                    <a:pt x="841" y="196"/>
                  </a:lnTo>
                  <a:lnTo>
                    <a:pt x="849" y="196"/>
                  </a:lnTo>
                  <a:lnTo>
                    <a:pt x="857" y="196"/>
                  </a:lnTo>
                  <a:lnTo>
                    <a:pt x="861" y="196"/>
                  </a:lnTo>
                  <a:lnTo>
                    <a:pt x="869" y="196"/>
                  </a:lnTo>
                </a:path>
              </a:pathLst>
            </a:custGeom>
            <a:noFill/>
            <a:ln w="0">
              <a:solidFill>
                <a:srgbClr val="BF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3" name="Freeform 89"/>
            <p:cNvSpPr>
              <a:spLocks/>
            </p:cNvSpPr>
            <p:nvPr/>
          </p:nvSpPr>
          <p:spPr bwMode="auto">
            <a:xfrm>
              <a:off x="533401" y="2806700"/>
              <a:ext cx="1379538" cy="368300"/>
            </a:xfrm>
            <a:custGeom>
              <a:avLst/>
              <a:gdLst>
                <a:gd name="T0" fmla="*/ 16 w 869"/>
                <a:gd name="T1" fmla="*/ 104 h 232"/>
                <a:gd name="T2" fmla="*/ 36 w 869"/>
                <a:gd name="T3" fmla="*/ 120 h 232"/>
                <a:gd name="T4" fmla="*/ 56 w 869"/>
                <a:gd name="T5" fmla="*/ 136 h 232"/>
                <a:gd name="T6" fmla="*/ 76 w 869"/>
                <a:gd name="T7" fmla="*/ 148 h 232"/>
                <a:gd name="T8" fmla="*/ 96 w 869"/>
                <a:gd name="T9" fmla="*/ 152 h 232"/>
                <a:gd name="T10" fmla="*/ 116 w 869"/>
                <a:gd name="T11" fmla="*/ 156 h 232"/>
                <a:gd name="T12" fmla="*/ 136 w 869"/>
                <a:gd name="T13" fmla="*/ 156 h 232"/>
                <a:gd name="T14" fmla="*/ 156 w 869"/>
                <a:gd name="T15" fmla="*/ 156 h 232"/>
                <a:gd name="T16" fmla="*/ 180 w 869"/>
                <a:gd name="T17" fmla="*/ 156 h 232"/>
                <a:gd name="T18" fmla="*/ 200 w 869"/>
                <a:gd name="T19" fmla="*/ 152 h 232"/>
                <a:gd name="T20" fmla="*/ 220 w 869"/>
                <a:gd name="T21" fmla="*/ 152 h 232"/>
                <a:gd name="T22" fmla="*/ 240 w 869"/>
                <a:gd name="T23" fmla="*/ 152 h 232"/>
                <a:gd name="T24" fmla="*/ 260 w 869"/>
                <a:gd name="T25" fmla="*/ 152 h 232"/>
                <a:gd name="T26" fmla="*/ 280 w 869"/>
                <a:gd name="T27" fmla="*/ 152 h 232"/>
                <a:gd name="T28" fmla="*/ 300 w 869"/>
                <a:gd name="T29" fmla="*/ 152 h 232"/>
                <a:gd name="T30" fmla="*/ 320 w 869"/>
                <a:gd name="T31" fmla="*/ 152 h 232"/>
                <a:gd name="T32" fmla="*/ 344 w 869"/>
                <a:gd name="T33" fmla="*/ 152 h 232"/>
                <a:gd name="T34" fmla="*/ 364 w 869"/>
                <a:gd name="T35" fmla="*/ 152 h 232"/>
                <a:gd name="T36" fmla="*/ 385 w 869"/>
                <a:gd name="T37" fmla="*/ 152 h 232"/>
                <a:gd name="T38" fmla="*/ 405 w 869"/>
                <a:gd name="T39" fmla="*/ 152 h 232"/>
                <a:gd name="T40" fmla="*/ 425 w 869"/>
                <a:gd name="T41" fmla="*/ 152 h 232"/>
                <a:gd name="T42" fmla="*/ 445 w 869"/>
                <a:gd name="T43" fmla="*/ 152 h 232"/>
                <a:gd name="T44" fmla="*/ 465 w 869"/>
                <a:gd name="T45" fmla="*/ 152 h 232"/>
                <a:gd name="T46" fmla="*/ 485 w 869"/>
                <a:gd name="T47" fmla="*/ 156 h 232"/>
                <a:gd name="T48" fmla="*/ 509 w 869"/>
                <a:gd name="T49" fmla="*/ 156 h 232"/>
                <a:gd name="T50" fmla="*/ 529 w 869"/>
                <a:gd name="T51" fmla="*/ 160 h 232"/>
                <a:gd name="T52" fmla="*/ 549 w 869"/>
                <a:gd name="T53" fmla="*/ 160 h 232"/>
                <a:gd name="T54" fmla="*/ 569 w 869"/>
                <a:gd name="T55" fmla="*/ 164 h 232"/>
                <a:gd name="T56" fmla="*/ 589 w 869"/>
                <a:gd name="T57" fmla="*/ 164 h 232"/>
                <a:gd name="T58" fmla="*/ 609 w 869"/>
                <a:gd name="T59" fmla="*/ 164 h 232"/>
                <a:gd name="T60" fmla="*/ 629 w 869"/>
                <a:gd name="T61" fmla="*/ 160 h 232"/>
                <a:gd name="T62" fmla="*/ 649 w 869"/>
                <a:gd name="T63" fmla="*/ 0 h 232"/>
                <a:gd name="T64" fmla="*/ 669 w 869"/>
                <a:gd name="T65" fmla="*/ 200 h 232"/>
                <a:gd name="T66" fmla="*/ 693 w 869"/>
                <a:gd name="T67" fmla="*/ 168 h 232"/>
                <a:gd name="T68" fmla="*/ 713 w 869"/>
                <a:gd name="T69" fmla="*/ 164 h 232"/>
                <a:gd name="T70" fmla="*/ 733 w 869"/>
                <a:gd name="T71" fmla="*/ 160 h 232"/>
                <a:gd name="T72" fmla="*/ 753 w 869"/>
                <a:gd name="T73" fmla="*/ 160 h 232"/>
                <a:gd name="T74" fmla="*/ 773 w 869"/>
                <a:gd name="T75" fmla="*/ 156 h 232"/>
                <a:gd name="T76" fmla="*/ 793 w 869"/>
                <a:gd name="T77" fmla="*/ 152 h 232"/>
                <a:gd name="T78" fmla="*/ 813 w 869"/>
                <a:gd name="T79" fmla="*/ 152 h 232"/>
                <a:gd name="T80" fmla="*/ 833 w 869"/>
                <a:gd name="T81" fmla="*/ 152 h 232"/>
                <a:gd name="T82" fmla="*/ 857 w 869"/>
                <a:gd name="T83" fmla="*/ 1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32">
                  <a:moveTo>
                    <a:pt x="0" y="92"/>
                  </a:moveTo>
                  <a:lnTo>
                    <a:pt x="8" y="100"/>
                  </a:lnTo>
                  <a:lnTo>
                    <a:pt x="16" y="104"/>
                  </a:lnTo>
                  <a:lnTo>
                    <a:pt x="20" y="112"/>
                  </a:lnTo>
                  <a:lnTo>
                    <a:pt x="28" y="116"/>
                  </a:lnTo>
                  <a:lnTo>
                    <a:pt x="36" y="120"/>
                  </a:lnTo>
                  <a:lnTo>
                    <a:pt x="40" y="124"/>
                  </a:lnTo>
                  <a:lnTo>
                    <a:pt x="48" y="132"/>
                  </a:lnTo>
                  <a:lnTo>
                    <a:pt x="56" y="136"/>
                  </a:lnTo>
                  <a:lnTo>
                    <a:pt x="64" y="140"/>
                  </a:lnTo>
                  <a:lnTo>
                    <a:pt x="68" y="144"/>
                  </a:lnTo>
                  <a:lnTo>
                    <a:pt x="76" y="148"/>
                  </a:lnTo>
                  <a:lnTo>
                    <a:pt x="84" y="148"/>
                  </a:lnTo>
                  <a:lnTo>
                    <a:pt x="88" y="152"/>
                  </a:lnTo>
                  <a:lnTo>
                    <a:pt x="96" y="152"/>
                  </a:lnTo>
                  <a:lnTo>
                    <a:pt x="104" y="156"/>
                  </a:lnTo>
                  <a:lnTo>
                    <a:pt x="112" y="156"/>
                  </a:lnTo>
                  <a:lnTo>
                    <a:pt x="116" y="156"/>
                  </a:lnTo>
                  <a:lnTo>
                    <a:pt x="124" y="156"/>
                  </a:lnTo>
                  <a:lnTo>
                    <a:pt x="132" y="156"/>
                  </a:lnTo>
                  <a:lnTo>
                    <a:pt x="136" y="156"/>
                  </a:lnTo>
                  <a:lnTo>
                    <a:pt x="144" y="156"/>
                  </a:lnTo>
                  <a:lnTo>
                    <a:pt x="152" y="156"/>
                  </a:lnTo>
                  <a:lnTo>
                    <a:pt x="156" y="156"/>
                  </a:lnTo>
                  <a:lnTo>
                    <a:pt x="164" y="156"/>
                  </a:lnTo>
                  <a:lnTo>
                    <a:pt x="172" y="156"/>
                  </a:lnTo>
                  <a:lnTo>
                    <a:pt x="180" y="156"/>
                  </a:lnTo>
                  <a:lnTo>
                    <a:pt x="184" y="156"/>
                  </a:lnTo>
                  <a:lnTo>
                    <a:pt x="192" y="156"/>
                  </a:lnTo>
                  <a:lnTo>
                    <a:pt x="200" y="152"/>
                  </a:lnTo>
                  <a:lnTo>
                    <a:pt x="204" y="152"/>
                  </a:lnTo>
                  <a:lnTo>
                    <a:pt x="212" y="152"/>
                  </a:lnTo>
                  <a:lnTo>
                    <a:pt x="220" y="152"/>
                  </a:lnTo>
                  <a:lnTo>
                    <a:pt x="228" y="152"/>
                  </a:lnTo>
                  <a:lnTo>
                    <a:pt x="232" y="152"/>
                  </a:lnTo>
                  <a:lnTo>
                    <a:pt x="240" y="152"/>
                  </a:lnTo>
                  <a:lnTo>
                    <a:pt x="248" y="152"/>
                  </a:lnTo>
                  <a:lnTo>
                    <a:pt x="252" y="152"/>
                  </a:lnTo>
                  <a:lnTo>
                    <a:pt x="260" y="152"/>
                  </a:lnTo>
                  <a:lnTo>
                    <a:pt x="268" y="152"/>
                  </a:lnTo>
                  <a:lnTo>
                    <a:pt x="272" y="152"/>
                  </a:lnTo>
                  <a:lnTo>
                    <a:pt x="280" y="152"/>
                  </a:lnTo>
                  <a:lnTo>
                    <a:pt x="288" y="152"/>
                  </a:lnTo>
                  <a:lnTo>
                    <a:pt x="296" y="152"/>
                  </a:lnTo>
                  <a:lnTo>
                    <a:pt x="300" y="152"/>
                  </a:lnTo>
                  <a:lnTo>
                    <a:pt x="308" y="152"/>
                  </a:lnTo>
                  <a:lnTo>
                    <a:pt x="316" y="152"/>
                  </a:lnTo>
                  <a:lnTo>
                    <a:pt x="320" y="152"/>
                  </a:lnTo>
                  <a:lnTo>
                    <a:pt x="328" y="152"/>
                  </a:lnTo>
                  <a:lnTo>
                    <a:pt x="336" y="152"/>
                  </a:lnTo>
                  <a:lnTo>
                    <a:pt x="344" y="152"/>
                  </a:lnTo>
                  <a:lnTo>
                    <a:pt x="348" y="152"/>
                  </a:lnTo>
                  <a:lnTo>
                    <a:pt x="356" y="152"/>
                  </a:lnTo>
                  <a:lnTo>
                    <a:pt x="364" y="152"/>
                  </a:lnTo>
                  <a:lnTo>
                    <a:pt x="368" y="152"/>
                  </a:lnTo>
                  <a:lnTo>
                    <a:pt x="377" y="152"/>
                  </a:lnTo>
                  <a:lnTo>
                    <a:pt x="385" y="152"/>
                  </a:lnTo>
                  <a:lnTo>
                    <a:pt x="389" y="152"/>
                  </a:lnTo>
                  <a:lnTo>
                    <a:pt x="397" y="152"/>
                  </a:lnTo>
                  <a:lnTo>
                    <a:pt x="405" y="152"/>
                  </a:lnTo>
                  <a:lnTo>
                    <a:pt x="413" y="152"/>
                  </a:lnTo>
                  <a:lnTo>
                    <a:pt x="417" y="152"/>
                  </a:lnTo>
                  <a:lnTo>
                    <a:pt x="425" y="152"/>
                  </a:lnTo>
                  <a:lnTo>
                    <a:pt x="433" y="152"/>
                  </a:lnTo>
                  <a:lnTo>
                    <a:pt x="437" y="152"/>
                  </a:lnTo>
                  <a:lnTo>
                    <a:pt x="445" y="152"/>
                  </a:lnTo>
                  <a:lnTo>
                    <a:pt x="453" y="152"/>
                  </a:lnTo>
                  <a:lnTo>
                    <a:pt x="461" y="152"/>
                  </a:lnTo>
                  <a:lnTo>
                    <a:pt x="465" y="152"/>
                  </a:lnTo>
                  <a:lnTo>
                    <a:pt x="473" y="152"/>
                  </a:lnTo>
                  <a:lnTo>
                    <a:pt x="481" y="152"/>
                  </a:lnTo>
                  <a:lnTo>
                    <a:pt x="485" y="156"/>
                  </a:lnTo>
                  <a:lnTo>
                    <a:pt x="493" y="156"/>
                  </a:lnTo>
                  <a:lnTo>
                    <a:pt x="501" y="156"/>
                  </a:lnTo>
                  <a:lnTo>
                    <a:pt x="509" y="156"/>
                  </a:lnTo>
                  <a:lnTo>
                    <a:pt x="513" y="156"/>
                  </a:lnTo>
                  <a:lnTo>
                    <a:pt x="521" y="160"/>
                  </a:lnTo>
                  <a:lnTo>
                    <a:pt x="529" y="160"/>
                  </a:lnTo>
                  <a:lnTo>
                    <a:pt x="533" y="160"/>
                  </a:lnTo>
                  <a:lnTo>
                    <a:pt x="541" y="160"/>
                  </a:lnTo>
                  <a:lnTo>
                    <a:pt x="549" y="160"/>
                  </a:lnTo>
                  <a:lnTo>
                    <a:pt x="553" y="164"/>
                  </a:lnTo>
                  <a:lnTo>
                    <a:pt x="561" y="164"/>
                  </a:lnTo>
                  <a:lnTo>
                    <a:pt x="569" y="164"/>
                  </a:lnTo>
                  <a:lnTo>
                    <a:pt x="577" y="164"/>
                  </a:lnTo>
                  <a:lnTo>
                    <a:pt x="581" y="164"/>
                  </a:lnTo>
                  <a:lnTo>
                    <a:pt x="589" y="164"/>
                  </a:lnTo>
                  <a:lnTo>
                    <a:pt x="597" y="164"/>
                  </a:lnTo>
                  <a:lnTo>
                    <a:pt x="601" y="164"/>
                  </a:lnTo>
                  <a:lnTo>
                    <a:pt x="609" y="164"/>
                  </a:lnTo>
                  <a:lnTo>
                    <a:pt x="617" y="160"/>
                  </a:lnTo>
                  <a:lnTo>
                    <a:pt x="625" y="160"/>
                  </a:lnTo>
                  <a:lnTo>
                    <a:pt x="629" y="160"/>
                  </a:lnTo>
                  <a:lnTo>
                    <a:pt x="637" y="148"/>
                  </a:lnTo>
                  <a:lnTo>
                    <a:pt x="645" y="72"/>
                  </a:lnTo>
                  <a:lnTo>
                    <a:pt x="649" y="0"/>
                  </a:lnTo>
                  <a:lnTo>
                    <a:pt x="657" y="104"/>
                  </a:lnTo>
                  <a:lnTo>
                    <a:pt x="665" y="232"/>
                  </a:lnTo>
                  <a:lnTo>
                    <a:pt x="669" y="200"/>
                  </a:lnTo>
                  <a:lnTo>
                    <a:pt x="677" y="168"/>
                  </a:lnTo>
                  <a:lnTo>
                    <a:pt x="685" y="168"/>
                  </a:lnTo>
                  <a:lnTo>
                    <a:pt x="693" y="168"/>
                  </a:lnTo>
                  <a:lnTo>
                    <a:pt x="697" y="168"/>
                  </a:lnTo>
                  <a:lnTo>
                    <a:pt x="705" y="164"/>
                  </a:lnTo>
                  <a:lnTo>
                    <a:pt x="713" y="164"/>
                  </a:lnTo>
                  <a:lnTo>
                    <a:pt x="717" y="164"/>
                  </a:lnTo>
                  <a:lnTo>
                    <a:pt x="725" y="164"/>
                  </a:lnTo>
                  <a:lnTo>
                    <a:pt x="733" y="160"/>
                  </a:lnTo>
                  <a:lnTo>
                    <a:pt x="741" y="160"/>
                  </a:lnTo>
                  <a:lnTo>
                    <a:pt x="745" y="160"/>
                  </a:lnTo>
                  <a:lnTo>
                    <a:pt x="753" y="160"/>
                  </a:lnTo>
                  <a:lnTo>
                    <a:pt x="761" y="156"/>
                  </a:lnTo>
                  <a:lnTo>
                    <a:pt x="765" y="156"/>
                  </a:lnTo>
                  <a:lnTo>
                    <a:pt x="773" y="156"/>
                  </a:lnTo>
                  <a:lnTo>
                    <a:pt x="781" y="156"/>
                  </a:lnTo>
                  <a:lnTo>
                    <a:pt x="785" y="152"/>
                  </a:lnTo>
                  <a:lnTo>
                    <a:pt x="793" y="152"/>
                  </a:lnTo>
                  <a:lnTo>
                    <a:pt x="801" y="152"/>
                  </a:lnTo>
                  <a:lnTo>
                    <a:pt x="809" y="152"/>
                  </a:lnTo>
                  <a:lnTo>
                    <a:pt x="813" y="152"/>
                  </a:lnTo>
                  <a:lnTo>
                    <a:pt x="821" y="152"/>
                  </a:lnTo>
                  <a:lnTo>
                    <a:pt x="829" y="152"/>
                  </a:lnTo>
                  <a:lnTo>
                    <a:pt x="833" y="152"/>
                  </a:lnTo>
                  <a:lnTo>
                    <a:pt x="841" y="152"/>
                  </a:lnTo>
                  <a:lnTo>
                    <a:pt x="849" y="148"/>
                  </a:lnTo>
                  <a:lnTo>
                    <a:pt x="857" y="148"/>
                  </a:lnTo>
                  <a:lnTo>
                    <a:pt x="861" y="148"/>
                  </a:lnTo>
                  <a:lnTo>
                    <a:pt x="869" y="152"/>
                  </a:lnTo>
                </a:path>
              </a:pathLst>
            </a:custGeom>
            <a:noFill/>
            <a:ln w="0">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5" name="Freeform 91"/>
            <p:cNvSpPr>
              <a:spLocks/>
            </p:cNvSpPr>
            <p:nvPr/>
          </p:nvSpPr>
          <p:spPr bwMode="auto">
            <a:xfrm>
              <a:off x="533401" y="2736850"/>
              <a:ext cx="1379538" cy="488950"/>
            </a:xfrm>
            <a:custGeom>
              <a:avLst/>
              <a:gdLst>
                <a:gd name="T0" fmla="*/ 16 w 869"/>
                <a:gd name="T1" fmla="*/ 144 h 308"/>
                <a:gd name="T2" fmla="*/ 36 w 869"/>
                <a:gd name="T3" fmla="*/ 156 h 308"/>
                <a:gd name="T4" fmla="*/ 56 w 869"/>
                <a:gd name="T5" fmla="*/ 160 h 308"/>
                <a:gd name="T6" fmla="*/ 76 w 869"/>
                <a:gd name="T7" fmla="*/ 168 h 308"/>
                <a:gd name="T8" fmla="*/ 96 w 869"/>
                <a:gd name="T9" fmla="*/ 176 h 308"/>
                <a:gd name="T10" fmla="*/ 116 w 869"/>
                <a:gd name="T11" fmla="*/ 184 h 308"/>
                <a:gd name="T12" fmla="*/ 136 w 869"/>
                <a:gd name="T13" fmla="*/ 188 h 308"/>
                <a:gd name="T14" fmla="*/ 156 w 869"/>
                <a:gd name="T15" fmla="*/ 192 h 308"/>
                <a:gd name="T16" fmla="*/ 180 w 869"/>
                <a:gd name="T17" fmla="*/ 196 h 308"/>
                <a:gd name="T18" fmla="*/ 200 w 869"/>
                <a:gd name="T19" fmla="*/ 196 h 308"/>
                <a:gd name="T20" fmla="*/ 220 w 869"/>
                <a:gd name="T21" fmla="*/ 196 h 308"/>
                <a:gd name="T22" fmla="*/ 240 w 869"/>
                <a:gd name="T23" fmla="*/ 196 h 308"/>
                <a:gd name="T24" fmla="*/ 260 w 869"/>
                <a:gd name="T25" fmla="*/ 196 h 308"/>
                <a:gd name="T26" fmla="*/ 280 w 869"/>
                <a:gd name="T27" fmla="*/ 196 h 308"/>
                <a:gd name="T28" fmla="*/ 300 w 869"/>
                <a:gd name="T29" fmla="*/ 196 h 308"/>
                <a:gd name="T30" fmla="*/ 320 w 869"/>
                <a:gd name="T31" fmla="*/ 196 h 308"/>
                <a:gd name="T32" fmla="*/ 344 w 869"/>
                <a:gd name="T33" fmla="*/ 196 h 308"/>
                <a:gd name="T34" fmla="*/ 364 w 869"/>
                <a:gd name="T35" fmla="*/ 196 h 308"/>
                <a:gd name="T36" fmla="*/ 385 w 869"/>
                <a:gd name="T37" fmla="*/ 196 h 308"/>
                <a:gd name="T38" fmla="*/ 405 w 869"/>
                <a:gd name="T39" fmla="*/ 196 h 308"/>
                <a:gd name="T40" fmla="*/ 425 w 869"/>
                <a:gd name="T41" fmla="*/ 196 h 308"/>
                <a:gd name="T42" fmla="*/ 445 w 869"/>
                <a:gd name="T43" fmla="*/ 196 h 308"/>
                <a:gd name="T44" fmla="*/ 465 w 869"/>
                <a:gd name="T45" fmla="*/ 196 h 308"/>
                <a:gd name="T46" fmla="*/ 485 w 869"/>
                <a:gd name="T47" fmla="*/ 200 h 308"/>
                <a:gd name="T48" fmla="*/ 509 w 869"/>
                <a:gd name="T49" fmla="*/ 200 h 308"/>
                <a:gd name="T50" fmla="*/ 529 w 869"/>
                <a:gd name="T51" fmla="*/ 204 h 308"/>
                <a:gd name="T52" fmla="*/ 549 w 869"/>
                <a:gd name="T53" fmla="*/ 208 h 308"/>
                <a:gd name="T54" fmla="*/ 569 w 869"/>
                <a:gd name="T55" fmla="*/ 208 h 308"/>
                <a:gd name="T56" fmla="*/ 589 w 869"/>
                <a:gd name="T57" fmla="*/ 208 h 308"/>
                <a:gd name="T58" fmla="*/ 609 w 869"/>
                <a:gd name="T59" fmla="*/ 204 h 308"/>
                <a:gd name="T60" fmla="*/ 629 w 869"/>
                <a:gd name="T61" fmla="*/ 200 h 308"/>
                <a:gd name="T62" fmla="*/ 649 w 869"/>
                <a:gd name="T63" fmla="*/ 0 h 308"/>
                <a:gd name="T64" fmla="*/ 669 w 869"/>
                <a:gd name="T65" fmla="*/ 280 h 308"/>
                <a:gd name="T66" fmla="*/ 693 w 869"/>
                <a:gd name="T67" fmla="*/ 212 h 308"/>
                <a:gd name="T68" fmla="*/ 713 w 869"/>
                <a:gd name="T69" fmla="*/ 208 h 308"/>
                <a:gd name="T70" fmla="*/ 733 w 869"/>
                <a:gd name="T71" fmla="*/ 204 h 308"/>
                <a:gd name="T72" fmla="*/ 753 w 869"/>
                <a:gd name="T73" fmla="*/ 204 h 308"/>
                <a:gd name="T74" fmla="*/ 773 w 869"/>
                <a:gd name="T75" fmla="*/ 200 h 308"/>
                <a:gd name="T76" fmla="*/ 793 w 869"/>
                <a:gd name="T77" fmla="*/ 196 h 308"/>
                <a:gd name="T78" fmla="*/ 813 w 869"/>
                <a:gd name="T79" fmla="*/ 196 h 308"/>
                <a:gd name="T80" fmla="*/ 833 w 869"/>
                <a:gd name="T81" fmla="*/ 192 h 308"/>
                <a:gd name="T82" fmla="*/ 857 w 869"/>
                <a:gd name="T83" fmla="*/ 19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08">
                  <a:moveTo>
                    <a:pt x="0" y="128"/>
                  </a:moveTo>
                  <a:lnTo>
                    <a:pt x="8" y="136"/>
                  </a:lnTo>
                  <a:lnTo>
                    <a:pt x="16" y="144"/>
                  </a:lnTo>
                  <a:lnTo>
                    <a:pt x="20" y="148"/>
                  </a:lnTo>
                  <a:lnTo>
                    <a:pt x="28" y="152"/>
                  </a:lnTo>
                  <a:lnTo>
                    <a:pt x="36" y="156"/>
                  </a:lnTo>
                  <a:lnTo>
                    <a:pt x="40" y="156"/>
                  </a:lnTo>
                  <a:lnTo>
                    <a:pt x="48" y="160"/>
                  </a:lnTo>
                  <a:lnTo>
                    <a:pt x="56" y="160"/>
                  </a:lnTo>
                  <a:lnTo>
                    <a:pt x="64" y="164"/>
                  </a:lnTo>
                  <a:lnTo>
                    <a:pt x="68" y="164"/>
                  </a:lnTo>
                  <a:lnTo>
                    <a:pt x="76" y="168"/>
                  </a:lnTo>
                  <a:lnTo>
                    <a:pt x="84" y="172"/>
                  </a:lnTo>
                  <a:lnTo>
                    <a:pt x="88" y="172"/>
                  </a:lnTo>
                  <a:lnTo>
                    <a:pt x="96" y="176"/>
                  </a:lnTo>
                  <a:lnTo>
                    <a:pt x="104" y="180"/>
                  </a:lnTo>
                  <a:lnTo>
                    <a:pt x="112" y="180"/>
                  </a:lnTo>
                  <a:lnTo>
                    <a:pt x="116" y="184"/>
                  </a:lnTo>
                  <a:lnTo>
                    <a:pt x="124" y="184"/>
                  </a:lnTo>
                  <a:lnTo>
                    <a:pt x="132" y="188"/>
                  </a:lnTo>
                  <a:lnTo>
                    <a:pt x="136" y="188"/>
                  </a:lnTo>
                  <a:lnTo>
                    <a:pt x="144" y="192"/>
                  </a:lnTo>
                  <a:lnTo>
                    <a:pt x="152" y="192"/>
                  </a:lnTo>
                  <a:lnTo>
                    <a:pt x="156" y="192"/>
                  </a:lnTo>
                  <a:lnTo>
                    <a:pt x="164" y="196"/>
                  </a:lnTo>
                  <a:lnTo>
                    <a:pt x="172" y="196"/>
                  </a:lnTo>
                  <a:lnTo>
                    <a:pt x="180" y="196"/>
                  </a:lnTo>
                  <a:lnTo>
                    <a:pt x="184" y="196"/>
                  </a:lnTo>
                  <a:lnTo>
                    <a:pt x="192" y="196"/>
                  </a:lnTo>
                  <a:lnTo>
                    <a:pt x="200" y="196"/>
                  </a:lnTo>
                  <a:lnTo>
                    <a:pt x="204" y="196"/>
                  </a:lnTo>
                  <a:lnTo>
                    <a:pt x="212" y="196"/>
                  </a:lnTo>
                  <a:lnTo>
                    <a:pt x="220" y="196"/>
                  </a:lnTo>
                  <a:lnTo>
                    <a:pt x="228" y="196"/>
                  </a:lnTo>
                  <a:lnTo>
                    <a:pt x="232" y="196"/>
                  </a:lnTo>
                  <a:lnTo>
                    <a:pt x="240" y="196"/>
                  </a:lnTo>
                  <a:lnTo>
                    <a:pt x="248" y="196"/>
                  </a:lnTo>
                  <a:lnTo>
                    <a:pt x="252" y="196"/>
                  </a:lnTo>
                  <a:lnTo>
                    <a:pt x="260" y="196"/>
                  </a:lnTo>
                  <a:lnTo>
                    <a:pt x="268" y="196"/>
                  </a:lnTo>
                  <a:lnTo>
                    <a:pt x="272" y="196"/>
                  </a:lnTo>
                  <a:lnTo>
                    <a:pt x="280" y="196"/>
                  </a:lnTo>
                  <a:lnTo>
                    <a:pt x="288" y="196"/>
                  </a:lnTo>
                  <a:lnTo>
                    <a:pt x="296" y="196"/>
                  </a:lnTo>
                  <a:lnTo>
                    <a:pt x="300" y="196"/>
                  </a:lnTo>
                  <a:lnTo>
                    <a:pt x="308" y="196"/>
                  </a:lnTo>
                  <a:lnTo>
                    <a:pt x="316" y="196"/>
                  </a:lnTo>
                  <a:lnTo>
                    <a:pt x="320" y="196"/>
                  </a:lnTo>
                  <a:lnTo>
                    <a:pt x="328" y="196"/>
                  </a:lnTo>
                  <a:lnTo>
                    <a:pt x="336" y="196"/>
                  </a:lnTo>
                  <a:lnTo>
                    <a:pt x="344" y="196"/>
                  </a:lnTo>
                  <a:lnTo>
                    <a:pt x="348" y="196"/>
                  </a:lnTo>
                  <a:lnTo>
                    <a:pt x="356" y="196"/>
                  </a:lnTo>
                  <a:lnTo>
                    <a:pt x="364" y="196"/>
                  </a:lnTo>
                  <a:lnTo>
                    <a:pt x="368" y="196"/>
                  </a:lnTo>
                  <a:lnTo>
                    <a:pt x="377" y="196"/>
                  </a:lnTo>
                  <a:lnTo>
                    <a:pt x="385" y="196"/>
                  </a:lnTo>
                  <a:lnTo>
                    <a:pt x="389" y="196"/>
                  </a:lnTo>
                  <a:lnTo>
                    <a:pt x="397" y="196"/>
                  </a:lnTo>
                  <a:lnTo>
                    <a:pt x="405" y="196"/>
                  </a:lnTo>
                  <a:lnTo>
                    <a:pt x="413" y="196"/>
                  </a:lnTo>
                  <a:lnTo>
                    <a:pt x="417" y="196"/>
                  </a:lnTo>
                  <a:lnTo>
                    <a:pt x="425" y="196"/>
                  </a:lnTo>
                  <a:lnTo>
                    <a:pt x="433" y="196"/>
                  </a:lnTo>
                  <a:lnTo>
                    <a:pt x="437" y="192"/>
                  </a:lnTo>
                  <a:lnTo>
                    <a:pt x="445" y="196"/>
                  </a:lnTo>
                  <a:lnTo>
                    <a:pt x="453" y="196"/>
                  </a:lnTo>
                  <a:lnTo>
                    <a:pt x="461" y="196"/>
                  </a:lnTo>
                  <a:lnTo>
                    <a:pt x="465" y="196"/>
                  </a:lnTo>
                  <a:lnTo>
                    <a:pt x="473" y="196"/>
                  </a:lnTo>
                  <a:lnTo>
                    <a:pt x="481" y="196"/>
                  </a:lnTo>
                  <a:lnTo>
                    <a:pt x="485" y="200"/>
                  </a:lnTo>
                  <a:lnTo>
                    <a:pt x="493" y="200"/>
                  </a:lnTo>
                  <a:lnTo>
                    <a:pt x="501" y="200"/>
                  </a:lnTo>
                  <a:lnTo>
                    <a:pt x="509" y="200"/>
                  </a:lnTo>
                  <a:lnTo>
                    <a:pt x="513" y="204"/>
                  </a:lnTo>
                  <a:lnTo>
                    <a:pt x="521" y="204"/>
                  </a:lnTo>
                  <a:lnTo>
                    <a:pt x="529" y="204"/>
                  </a:lnTo>
                  <a:lnTo>
                    <a:pt x="533" y="204"/>
                  </a:lnTo>
                  <a:lnTo>
                    <a:pt x="541" y="208"/>
                  </a:lnTo>
                  <a:lnTo>
                    <a:pt x="549" y="208"/>
                  </a:lnTo>
                  <a:lnTo>
                    <a:pt x="553" y="208"/>
                  </a:lnTo>
                  <a:lnTo>
                    <a:pt x="561" y="208"/>
                  </a:lnTo>
                  <a:lnTo>
                    <a:pt x="569" y="208"/>
                  </a:lnTo>
                  <a:lnTo>
                    <a:pt x="577" y="208"/>
                  </a:lnTo>
                  <a:lnTo>
                    <a:pt x="581" y="208"/>
                  </a:lnTo>
                  <a:lnTo>
                    <a:pt x="589" y="208"/>
                  </a:lnTo>
                  <a:lnTo>
                    <a:pt x="597" y="208"/>
                  </a:lnTo>
                  <a:lnTo>
                    <a:pt x="601" y="208"/>
                  </a:lnTo>
                  <a:lnTo>
                    <a:pt x="609" y="204"/>
                  </a:lnTo>
                  <a:lnTo>
                    <a:pt x="617" y="204"/>
                  </a:lnTo>
                  <a:lnTo>
                    <a:pt x="625" y="200"/>
                  </a:lnTo>
                  <a:lnTo>
                    <a:pt x="629" y="200"/>
                  </a:lnTo>
                  <a:lnTo>
                    <a:pt x="637" y="192"/>
                  </a:lnTo>
                  <a:lnTo>
                    <a:pt x="645" y="116"/>
                  </a:lnTo>
                  <a:lnTo>
                    <a:pt x="649" y="0"/>
                  </a:lnTo>
                  <a:lnTo>
                    <a:pt x="657" y="104"/>
                  </a:lnTo>
                  <a:lnTo>
                    <a:pt x="665" y="308"/>
                  </a:lnTo>
                  <a:lnTo>
                    <a:pt x="669" y="280"/>
                  </a:lnTo>
                  <a:lnTo>
                    <a:pt x="677" y="220"/>
                  </a:lnTo>
                  <a:lnTo>
                    <a:pt x="685" y="212"/>
                  </a:lnTo>
                  <a:lnTo>
                    <a:pt x="693" y="212"/>
                  </a:lnTo>
                  <a:lnTo>
                    <a:pt x="697" y="212"/>
                  </a:lnTo>
                  <a:lnTo>
                    <a:pt x="705" y="212"/>
                  </a:lnTo>
                  <a:lnTo>
                    <a:pt x="713" y="208"/>
                  </a:lnTo>
                  <a:lnTo>
                    <a:pt x="717" y="208"/>
                  </a:lnTo>
                  <a:lnTo>
                    <a:pt x="725" y="208"/>
                  </a:lnTo>
                  <a:lnTo>
                    <a:pt x="733" y="204"/>
                  </a:lnTo>
                  <a:lnTo>
                    <a:pt x="741" y="204"/>
                  </a:lnTo>
                  <a:lnTo>
                    <a:pt x="745" y="204"/>
                  </a:lnTo>
                  <a:lnTo>
                    <a:pt x="753" y="204"/>
                  </a:lnTo>
                  <a:lnTo>
                    <a:pt x="761" y="200"/>
                  </a:lnTo>
                  <a:lnTo>
                    <a:pt x="765" y="200"/>
                  </a:lnTo>
                  <a:lnTo>
                    <a:pt x="773" y="200"/>
                  </a:lnTo>
                  <a:lnTo>
                    <a:pt x="781" y="200"/>
                  </a:lnTo>
                  <a:lnTo>
                    <a:pt x="785" y="196"/>
                  </a:lnTo>
                  <a:lnTo>
                    <a:pt x="793" y="196"/>
                  </a:lnTo>
                  <a:lnTo>
                    <a:pt x="801" y="196"/>
                  </a:lnTo>
                  <a:lnTo>
                    <a:pt x="809" y="196"/>
                  </a:lnTo>
                  <a:lnTo>
                    <a:pt x="813" y="196"/>
                  </a:lnTo>
                  <a:lnTo>
                    <a:pt x="821" y="192"/>
                  </a:lnTo>
                  <a:lnTo>
                    <a:pt x="829" y="192"/>
                  </a:lnTo>
                  <a:lnTo>
                    <a:pt x="833" y="192"/>
                  </a:lnTo>
                  <a:lnTo>
                    <a:pt x="841" y="192"/>
                  </a:lnTo>
                  <a:lnTo>
                    <a:pt x="849" y="192"/>
                  </a:lnTo>
                  <a:lnTo>
                    <a:pt x="857" y="192"/>
                  </a:lnTo>
                  <a:lnTo>
                    <a:pt x="861" y="192"/>
                  </a:lnTo>
                  <a:lnTo>
                    <a:pt x="869" y="19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7" name="Freeform 93"/>
            <p:cNvSpPr>
              <a:spLocks/>
            </p:cNvSpPr>
            <p:nvPr/>
          </p:nvSpPr>
          <p:spPr bwMode="auto">
            <a:xfrm>
              <a:off x="533401" y="1758950"/>
              <a:ext cx="1379538" cy="1428750"/>
            </a:xfrm>
            <a:custGeom>
              <a:avLst/>
              <a:gdLst>
                <a:gd name="T0" fmla="*/ 16 w 869"/>
                <a:gd name="T1" fmla="*/ 356 h 900"/>
                <a:gd name="T2" fmla="*/ 36 w 869"/>
                <a:gd name="T3" fmla="*/ 468 h 900"/>
                <a:gd name="T4" fmla="*/ 56 w 869"/>
                <a:gd name="T5" fmla="*/ 532 h 900"/>
                <a:gd name="T6" fmla="*/ 76 w 869"/>
                <a:gd name="T7" fmla="*/ 584 h 900"/>
                <a:gd name="T8" fmla="*/ 96 w 869"/>
                <a:gd name="T9" fmla="*/ 640 h 900"/>
                <a:gd name="T10" fmla="*/ 116 w 869"/>
                <a:gd name="T11" fmla="*/ 692 h 900"/>
                <a:gd name="T12" fmla="*/ 136 w 869"/>
                <a:gd name="T13" fmla="*/ 736 h 900"/>
                <a:gd name="T14" fmla="*/ 156 w 869"/>
                <a:gd name="T15" fmla="*/ 764 h 900"/>
                <a:gd name="T16" fmla="*/ 180 w 869"/>
                <a:gd name="T17" fmla="*/ 780 h 900"/>
                <a:gd name="T18" fmla="*/ 200 w 869"/>
                <a:gd name="T19" fmla="*/ 788 h 900"/>
                <a:gd name="T20" fmla="*/ 220 w 869"/>
                <a:gd name="T21" fmla="*/ 792 h 900"/>
                <a:gd name="T22" fmla="*/ 240 w 869"/>
                <a:gd name="T23" fmla="*/ 796 h 900"/>
                <a:gd name="T24" fmla="*/ 260 w 869"/>
                <a:gd name="T25" fmla="*/ 796 h 900"/>
                <a:gd name="T26" fmla="*/ 280 w 869"/>
                <a:gd name="T27" fmla="*/ 800 h 900"/>
                <a:gd name="T28" fmla="*/ 300 w 869"/>
                <a:gd name="T29" fmla="*/ 800 h 900"/>
                <a:gd name="T30" fmla="*/ 320 w 869"/>
                <a:gd name="T31" fmla="*/ 800 h 900"/>
                <a:gd name="T32" fmla="*/ 344 w 869"/>
                <a:gd name="T33" fmla="*/ 800 h 900"/>
                <a:gd name="T34" fmla="*/ 364 w 869"/>
                <a:gd name="T35" fmla="*/ 800 h 900"/>
                <a:gd name="T36" fmla="*/ 385 w 869"/>
                <a:gd name="T37" fmla="*/ 800 h 900"/>
                <a:gd name="T38" fmla="*/ 405 w 869"/>
                <a:gd name="T39" fmla="*/ 804 h 900"/>
                <a:gd name="T40" fmla="*/ 425 w 869"/>
                <a:gd name="T41" fmla="*/ 804 h 900"/>
                <a:gd name="T42" fmla="*/ 445 w 869"/>
                <a:gd name="T43" fmla="*/ 772 h 900"/>
                <a:gd name="T44" fmla="*/ 465 w 869"/>
                <a:gd name="T45" fmla="*/ 776 h 900"/>
                <a:gd name="T46" fmla="*/ 485 w 869"/>
                <a:gd name="T47" fmla="*/ 792 h 900"/>
                <a:gd name="T48" fmla="*/ 509 w 869"/>
                <a:gd name="T49" fmla="*/ 812 h 900"/>
                <a:gd name="T50" fmla="*/ 529 w 869"/>
                <a:gd name="T51" fmla="*/ 840 h 900"/>
                <a:gd name="T52" fmla="*/ 549 w 869"/>
                <a:gd name="T53" fmla="*/ 864 h 900"/>
                <a:gd name="T54" fmla="*/ 569 w 869"/>
                <a:gd name="T55" fmla="*/ 884 h 900"/>
                <a:gd name="T56" fmla="*/ 589 w 869"/>
                <a:gd name="T57" fmla="*/ 896 h 900"/>
                <a:gd name="T58" fmla="*/ 609 w 869"/>
                <a:gd name="T59" fmla="*/ 892 h 900"/>
                <a:gd name="T60" fmla="*/ 629 w 869"/>
                <a:gd name="T61" fmla="*/ 852 h 900"/>
                <a:gd name="T62" fmla="*/ 649 w 869"/>
                <a:gd name="T63" fmla="*/ 460 h 900"/>
                <a:gd name="T64" fmla="*/ 669 w 869"/>
                <a:gd name="T65" fmla="*/ 788 h 900"/>
                <a:gd name="T66" fmla="*/ 693 w 869"/>
                <a:gd name="T67" fmla="*/ 872 h 900"/>
                <a:gd name="T68" fmla="*/ 713 w 869"/>
                <a:gd name="T69" fmla="*/ 896 h 900"/>
                <a:gd name="T70" fmla="*/ 733 w 869"/>
                <a:gd name="T71" fmla="*/ 896 h 900"/>
                <a:gd name="T72" fmla="*/ 753 w 869"/>
                <a:gd name="T73" fmla="*/ 880 h 900"/>
                <a:gd name="T74" fmla="*/ 773 w 869"/>
                <a:gd name="T75" fmla="*/ 856 h 900"/>
                <a:gd name="T76" fmla="*/ 793 w 869"/>
                <a:gd name="T77" fmla="*/ 828 h 900"/>
                <a:gd name="T78" fmla="*/ 813 w 869"/>
                <a:gd name="T79" fmla="*/ 804 h 900"/>
                <a:gd name="T80" fmla="*/ 833 w 869"/>
                <a:gd name="T81" fmla="*/ 788 h 900"/>
                <a:gd name="T82" fmla="*/ 857 w 869"/>
                <a:gd name="T83" fmla="*/ 776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900">
                  <a:moveTo>
                    <a:pt x="0" y="152"/>
                  </a:moveTo>
                  <a:lnTo>
                    <a:pt x="8" y="280"/>
                  </a:lnTo>
                  <a:lnTo>
                    <a:pt x="16" y="356"/>
                  </a:lnTo>
                  <a:lnTo>
                    <a:pt x="20" y="404"/>
                  </a:lnTo>
                  <a:lnTo>
                    <a:pt x="28" y="440"/>
                  </a:lnTo>
                  <a:lnTo>
                    <a:pt x="36" y="468"/>
                  </a:lnTo>
                  <a:lnTo>
                    <a:pt x="40" y="492"/>
                  </a:lnTo>
                  <a:lnTo>
                    <a:pt x="48" y="512"/>
                  </a:lnTo>
                  <a:lnTo>
                    <a:pt x="56" y="532"/>
                  </a:lnTo>
                  <a:lnTo>
                    <a:pt x="64" y="548"/>
                  </a:lnTo>
                  <a:lnTo>
                    <a:pt x="68" y="568"/>
                  </a:lnTo>
                  <a:lnTo>
                    <a:pt x="76" y="584"/>
                  </a:lnTo>
                  <a:lnTo>
                    <a:pt x="84" y="600"/>
                  </a:lnTo>
                  <a:lnTo>
                    <a:pt x="88" y="620"/>
                  </a:lnTo>
                  <a:lnTo>
                    <a:pt x="96" y="640"/>
                  </a:lnTo>
                  <a:lnTo>
                    <a:pt x="104" y="656"/>
                  </a:lnTo>
                  <a:lnTo>
                    <a:pt x="112" y="676"/>
                  </a:lnTo>
                  <a:lnTo>
                    <a:pt x="116" y="692"/>
                  </a:lnTo>
                  <a:lnTo>
                    <a:pt x="124" y="708"/>
                  </a:lnTo>
                  <a:lnTo>
                    <a:pt x="132" y="724"/>
                  </a:lnTo>
                  <a:lnTo>
                    <a:pt x="136" y="736"/>
                  </a:lnTo>
                  <a:lnTo>
                    <a:pt x="144" y="748"/>
                  </a:lnTo>
                  <a:lnTo>
                    <a:pt x="152" y="756"/>
                  </a:lnTo>
                  <a:lnTo>
                    <a:pt x="156" y="764"/>
                  </a:lnTo>
                  <a:lnTo>
                    <a:pt x="164" y="772"/>
                  </a:lnTo>
                  <a:lnTo>
                    <a:pt x="172" y="776"/>
                  </a:lnTo>
                  <a:lnTo>
                    <a:pt x="180" y="780"/>
                  </a:lnTo>
                  <a:lnTo>
                    <a:pt x="184" y="784"/>
                  </a:lnTo>
                  <a:lnTo>
                    <a:pt x="192" y="784"/>
                  </a:lnTo>
                  <a:lnTo>
                    <a:pt x="200" y="788"/>
                  </a:lnTo>
                  <a:lnTo>
                    <a:pt x="204" y="792"/>
                  </a:lnTo>
                  <a:lnTo>
                    <a:pt x="212" y="792"/>
                  </a:lnTo>
                  <a:lnTo>
                    <a:pt x="220" y="792"/>
                  </a:lnTo>
                  <a:lnTo>
                    <a:pt x="228" y="792"/>
                  </a:lnTo>
                  <a:lnTo>
                    <a:pt x="232" y="796"/>
                  </a:lnTo>
                  <a:lnTo>
                    <a:pt x="240" y="796"/>
                  </a:lnTo>
                  <a:lnTo>
                    <a:pt x="248" y="796"/>
                  </a:lnTo>
                  <a:lnTo>
                    <a:pt x="252" y="796"/>
                  </a:lnTo>
                  <a:lnTo>
                    <a:pt x="260" y="796"/>
                  </a:lnTo>
                  <a:lnTo>
                    <a:pt x="268" y="796"/>
                  </a:lnTo>
                  <a:lnTo>
                    <a:pt x="272" y="796"/>
                  </a:lnTo>
                  <a:lnTo>
                    <a:pt x="280" y="800"/>
                  </a:lnTo>
                  <a:lnTo>
                    <a:pt x="288" y="800"/>
                  </a:lnTo>
                  <a:lnTo>
                    <a:pt x="296" y="800"/>
                  </a:lnTo>
                  <a:lnTo>
                    <a:pt x="300" y="800"/>
                  </a:lnTo>
                  <a:lnTo>
                    <a:pt x="308" y="800"/>
                  </a:lnTo>
                  <a:lnTo>
                    <a:pt x="316" y="800"/>
                  </a:lnTo>
                  <a:lnTo>
                    <a:pt x="320" y="800"/>
                  </a:lnTo>
                  <a:lnTo>
                    <a:pt x="328" y="800"/>
                  </a:lnTo>
                  <a:lnTo>
                    <a:pt x="336" y="800"/>
                  </a:lnTo>
                  <a:lnTo>
                    <a:pt x="344" y="800"/>
                  </a:lnTo>
                  <a:lnTo>
                    <a:pt x="348" y="800"/>
                  </a:lnTo>
                  <a:lnTo>
                    <a:pt x="356" y="800"/>
                  </a:lnTo>
                  <a:lnTo>
                    <a:pt x="364" y="800"/>
                  </a:lnTo>
                  <a:lnTo>
                    <a:pt x="368" y="800"/>
                  </a:lnTo>
                  <a:lnTo>
                    <a:pt x="377" y="800"/>
                  </a:lnTo>
                  <a:lnTo>
                    <a:pt x="385" y="800"/>
                  </a:lnTo>
                  <a:lnTo>
                    <a:pt x="389" y="800"/>
                  </a:lnTo>
                  <a:lnTo>
                    <a:pt x="397" y="800"/>
                  </a:lnTo>
                  <a:lnTo>
                    <a:pt x="405" y="804"/>
                  </a:lnTo>
                  <a:lnTo>
                    <a:pt x="413" y="804"/>
                  </a:lnTo>
                  <a:lnTo>
                    <a:pt x="417" y="804"/>
                  </a:lnTo>
                  <a:lnTo>
                    <a:pt x="425" y="804"/>
                  </a:lnTo>
                  <a:lnTo>
                    <a:pt x="433" y="804"/>
                  </a:lnTo>
                  <a:lnTo>
                    <a:pt x="437" y="768"/>
                  </a:lnTo>
                  <a:lnTo>
                    <a:pt x="445" y="772"/>
                  </a:lnTo>
                  <a:lnTo>
                    <a:pt x="453" y="772"/>
                  </a:lnTo>
                  <a:lnTo>
                    <a:pt x="461" y="776"/>
                  </a:lnTo>
                  <a:lnTo>
                    <a:pt x="465" y="776"/>
                  </a:lnTo>
                  <a:lnTo>
                    <a:pt x="473" y="780"/>
                  </a:lnTo>
                  <a:lnTo>
                    <a:pt x="481" y="788"/>
                  </a:lnTo>
                  <a:lnTo>
                    <a:pt x="485" y="792"/>
                  </a:lnTo>
                  <a:lnTo>
                    <a:pt x="493" y="800"/>
                  </a:lnTo>
                  <a:lnTo>
                    <a:pt x="501" y="804"/>
                  </a:lnTo>
                  <a:lnTo>
                    <a:pt x="509" y="812"/>
                  </a:lnTo>
                  <a:lnTo>
                    <a:pt x="513" y="820"/>
                  </a:lnTo>
                  <a:lnTo>
                    <a:pt x="521" y="828"/>
                  </a:lnTo>
                  <a:lnTo>
                    <a:pt x="529" y="840"/>
                  </a:lnTo>
                  <a:lnTo>
                    <a:pt x="533" y="848"/>
                  </a:lnTo>
                  <a:lnTo>
                    <a:pt x="541" y="856"/>
                  </a:lnTo>
                  <a:lnTo>
                    <a:pt x="549" y="864"/>
                  </a:lnTo>
                  <a:lnTo>
                    <a:pt x="553" y="872"/>
                  </a:lnTo>
                  <a:lnTo>
                    <a:pt x="561" y="880"/>
                  </a:lnTo>
                  <a:lnTo>
                    <a:pt x="569" y="884"/>
                  </a:lnTo>
                  <a:lnTo>
                    <a:pt x="577" y="892"/>
                  </a:lnTo>
                  <a:lnTo>
                    <a:pt x="581" y="896"/>
                  </a:lnTo>
                  <a:lnTo>
                    <a:pt x="589" y="896"/>
                  </a:lnTo>
                  <a:lnTo>
                    <a:pt x="597" y="900"/>
                  </a:lnTo>
                  <a:lnTo>
                    <a:pt x="601" y="896"/>
                  </a:lnTo>
                  <a:lnTo>
                    <a:pt x="609" y="892"/>
                  </a:lnTo>
                  <a:lnTo>
                    <a:pt x="617" y="888"/>
                  </a:lnTo>
                  <a:lnTo>
                    <a:pt x="625" y="872"/>
                  </a:lnTo>
                  <a:lnTo>
                    <a:pt x="629" y="852"/>
                  </a:lnTo>
                  <a:lnTo>
                    <a:pt x="637" y="844"/>
                  </a:lnTo>
                  <a:lnTo>
                    <a:pt x="645" y="788"/>
                  </a:lnTo>
                  <a:lnTo>
                    <a:pt x="649" y="460"/>
                  </a:lnTo>
                  <a:lnTo>
                    <a:pt x="657" y="0"/>
                  </a:lnTo>
                  <a:lnTo>
                    <a:pt x="665" y="460"/>
                  </a:lnTo>
                  <a:lnTo>
                    <a:pt x="669" y="788"/>
                  </a:lnTo>
                  <a:lnTo>
                    <a:pt x="677" y="844"/>
                  </a:lnTo>
                  <a:lnTo>
                    <a:pt x="685" y="852"/>
                  </a:lnTo>
                  <a:lnTo>
                    <a:pt x="693" y="872"/>
                  </a:lnTo>
                  <a:lnTo>
                    <a:pt x="697" y="888"/>
                  </a:lnTo>
                  <a:lnTo>
                    <a:pt x="705" y="892"/>
                  </a:lnTo>
                  <a:lnTo>
                    <a:pt x="713" y="896"/>
                  </a:lnTo>
                  <a:lnTo>
                    <a:pt x="717" y="900"/>
                  </a:lnTo>
                  <a:lnTo>
                    <a:pt x="725" y="896"/>
                  </a:lnTo>
                  <a:lnTo>
                    <a:pt x="733" y="896"/>
                  </a:lnTo>
                  <a:lnTo>
                    <a:pt x="741" y="892"/>
                  </a:lnTo>
                  <a:lnTo>
                    <a:pt x="745" y="884"/>
                  </a:lnTo>
                  <a:lnTo>
                    <a:pt x="753" y="880"/>
                  </a:lnTo>
                  <a:lnTo>
                    <a:pt x="761" y="872"/>
                  </a:lnTo>
                  <a:lnTo>
                    <a:pt x="765" y="864"/>
                  </a:lnTo>
                  <a:lnTo>
                    <a:pt x="773" y="856"/>
                  </a:lnTo>
                  <a:lnTo>
                    <a:pt x="781" y="848"/>
                  </a:lnTo>
                  <a:lnTo>
                    <a:pt x="785" y="840"/>
                  </a:lnTo>
                  <a:lnTo>
                    <a:pt x="793" y="828"/>
                  </a:lnTo>
                  <a:lnTo>
                    <a:pt x="801" y="820"/>
                  </a:lnTo>
                  <a:lnTo>
                    <a:pt x="809" y="812"/>
                  </a:lnTo>
                  <a:lnTo>
                    <a:pt x="813" y="804"/>
                  </a:lnTo>
                  <a:lnTo>
                    <a:pt x="821" y="800"/>
                  </a:lnTo>
                  <a:lnTo>
                    <a:pt x="829" y="792"/>
                  </a:lnTo>
                  <a:lnTo>
                    <a:pt x="833" y="788"/>
                  </a:lnTo>
                  <a:lnTo>
                    <a:pt x="841" y="780"/>
                  </a:lnTo>
                  <a:lnTo>
                    <a:pt x="849" y="776"/>
                  </a:lnTo>
                  <a:lnTo>
                    <a:pt x="857" y="776"/>
                  </a:lnTo>
                  <a:lnTo>
                    <a:pt x="861" y="772"/>
                  </a:lnTo>
                  <a:lnTo>
                    <a:pt x="869" y="772"/>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9" name="Freeform 95"/>
            <p:cNvSpPr>
              <a:spLocks/>
            </p:cNvSpPr>
            <p:nvPr/>
          </p:nvSpPr>
          <p:spPr bwMode="auto">
            <a:xfrm>
              <a:off x="533401" y="1854200"/>
              <a:ext cx="1379538" cy="1397000"/>
            </a:xfrm>
            <a:custGeom>
              <a:avLst/>
              <a:gdLst>
                <a:gd name="T0" fmla="*/ 16 w 869"/>
                <a:gd name="T1" fmla="*/ 500 h 880"/>
                <a:gd name="T2" fmla="*/ 36 w 869"/>
                <a:gd name="T3" fmla="*/ 472 h 880"/>
                <a:gd name="T4" fmla="*/ 56 w 869"/>
                <a:gd name="T5" fmla="*/ 432 h 880"/>
                <a:gd name="T6" fmla="*/ 76 w 869"/>
                <a:gd name="T7" fmla="*/ 488 h 880"/>
                <a:gd name="T8" fmla="*/ 96 w 869"/>
                <a:gd name="T9" fmla="*/ 588 h 880"/>
                <a:gd name="T10" fmla="*/ 116 w 869"/>
                <a:gd name="T11" fmla="*/ 640 h 880"/>
                <a:gd name="T12" fmla="*/ 136 w 869"/>
                <a:gd name="T13" fmla="*/ 672 h 880"/>
                <a:gd name="T14" fmla="*/ 156 w 869"/>
                <a:gd name="T15" fmla="*/ 688 h 880"/>
                <a:gd name="T16" fmla="*/ 180 w 869"/>
                <a:gd name="T17" fmla="*/ 696 h 880"/>
                <a:gd name="T18" fmla="*/ 200 w 869"/>
                <a:gd name="T19" fmla="*/ 708 h 880"/>
                <a:gd name="T20" fmla="*/ 220 w 869"/>
                <a:gd name="T21" fmla="*/ 716 h 880"/>
                <a:gd name="T22" fmla="*/ 240 w 869"/>
                <a:gd name="T23" fmla="*/ 716 h 880"/>
                <a:gd name="T24" fmla="*/ 260 w 869"/>
                <a:gd name="T25" fmla="*/ 720 h 880"/>
                <a:gd name="T26" fmla="*/ 280 w 869"/>
                <a:gd name="T27" fmla="*/ 724 h 880"/>
                <a:gd name="T28" fmla="*/ 300 w 869"/>
                <a:gd name="T29" fmla="*/ 724 h 880"/>
                <a:gd name="T30" fmla="*/ 320 w 869"/>
                <a:gd name="T31" fmla="*/ 724 h 880"/>
                <a:gd name="T32" fmla="*/ 344 w 869"/>
                <a:gd name="T33" fmla="*/ 728 h 880"/>
                <a:gd name="T34" fmla="*/ 364 w 869"/>
                <a:gd name="T35" fmla="*/ 732 h 880"/>
                <a:gd name="T36" fmla="*/ 385 w 869"/>
                <a:gd name="T37" fmla="*/ 732 h 880"/>
                <a:gd name="T38" fmla="*/ 405 w 869"/>
                <a:gd name="T39" fmla="*/ 736 h 880"/>
                <a:gd name="T40" fmla="*/ 425 w 869"/>
                <a:gd name="T41" fmla="*/ 736 h 880"/>
                <a:gd name="T42" fmla="*/ 445 w 869"/>
                <a:gd name="T43" fmla="*/ 740 h 880"/>
                <a:gd name="T44" fmla="*/ 465 w 869"/>
                <a:gd name="T45" fmla="*/ 744 h 880"/>
                <a:gd name="T46" fmla="*/ 485 w 869"/>
                <a:gd name="T47" fmla="*/ 748 h 880"/>
                <a:gd name="T48" fmla="*/ 509 w 869"/>
                <a:gd name="T49" fmla="*/ 752 h 880"/>
                <a:gd name="T50" fmla="*/ 529 w 869"/>
                <a:gd name="T51" fmla="*/ 760 h 880"/>
                <a:gd name="T52" fmla="*/ 549 w 869"/>
                <a:gd name="T53" fmla="*/ 768 h 880"/>
                <a:gd name="T54" fmla="*/ 569 w 869"/>
                <a:gd name="T55" fmla="*/ 776 h 880"/>
                <a:gd name="T56" fmla="*/ 589 w 869"/>
                <a:gd name="T57" fmla="*/ 784 h 880"/>
                <a:gd name="T58" fmla="*/ 609 w 869"/>
                <a:gd name="T59" fmla="*/ 784 h 880"/>
                <a:gd name="T60" fmla="*/ 629 w 869"/>
                <a:gd name="T61" fmla="*/ 820 h 880"/>
                <a:gd name="T62" fmla="*/ 649 w 869"/>
                <a:gd name="T63" fmla="*/ 560 h 880"/>
                <a:gd name="T64" fmla="*/ 669 w 869"/>
                <a:gd name="T65" fmla="*/ 836 h 880"/>
                <a:gd name="T66" fmla="*/ 693 w 869"/>
                <a:gd name="T67" fmla="*/ 772 h 880"/>
                <a:gd name="T68" fmla="*/ 713 w 869"/>
                <a:gd name="T69" fmla="*/ 796 h 880"/>
                <a:gd name="T70" fmla="*/ 733 w 869"/>
                <a:gd name="T71" fmla="*/ 780 h 880"/>
                <a:gd name="T72" fmla="*/ 753 w 869"/>
                <a:gd name="T73" fmla="*/ 776 h 880"/>
                <a:gd name="T74" fmla="*/ 773 w 869"/>
                <a:gd name="T75" fmla="*/ 764 h 880"/>
                <a:gd name="T76" fmla="*/ 793 w 869"/>
                <a:gd name="T77" fmla="*/ 756 h 880"/>
                <a:gd name="T78" fmla="*/ 813 w 869"/>
                <a:gd name="T79" fmla="*/ 752 h 880"/>
                <a:gd name="T80" fmla="*/ 833 w 869"/>
                <a:gd name="T81" fmla="*/ 744 h 880"/>
                <a:gd name="T82" fmla="*/ 857 w 869"/>
                <a:gd name="T83" fmla="*/ 74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880">
                  <a:moveTo>
                    <a:pt x="0" y="508"/>
                  </a:moveTo>
                  <a:lnTo>
                    <a:pt x="8" y="504"/>
                  </a:lnTo>
                  <a:lnTo>
                    <a:pt x="16" y="500"/>
                  </a:lnTo>
                  <a:lnTo>
                    <a:pt x="20" y="492"/>
                  </a:lnTo>
                  <a:lnTo>
                    <a:pt x="28" y="484"/>
                  </a:lnTo>
                  <a:lnTo>
                    <a:pt x="36" y="472"/>
                  </a:lnTo>
                  <a:lnTo>
                    <a:pt x="40" y="456"/>
                  </a:lnTo>
                  <a:lnTo>
                    <a:pt x="48" y="440"/>
                  </a:lnTo>
                  <a:lnTo>
                    <a:pt x="56" y="432"/>
                  </a:lnTo>
                  <a:lnTo>
                    <a:pt x="64" y="436"/>
                  </a:lnTo>
                  <a:lnTo>
                    <a:pt x="68" y="456"/>
                  </a:lnTo>
                  <a:lnTo>
                    <a:pt x="76" y="488"/>
                  </a:lnTo>
                  <a:lnTo>
                    <a:pt x="84" y="528"/>
                  </a:lnTo>
                  <a:lnTo>
                    <a:pt x="88" y="560"/>
                  </a:lnTo>
                  <a:lnTo>
                    <a:pt x="96" y="588"/>
                  </a:lnTo>
                  <a:lnTo>
                    <a:pt x="104" y="608"/>
                  </a:lnTo>
                  <a:lnTo>
                    <a:pt x="112" y="628"/>
                  </a:lnTo>
                  <a:lnTo>
                    <a:pt x="116" y="640"/>
                  </a:lnTo>
                  <a:lnTo>
                    <a:pt x="124" y="652"/>
                  </a:lnTo>
                  <a:lnTo>
                    <a:pt x="132" y="664"/>
                  </a:lnTo>
                  <a:lnTo>
                    <a:pt x="136" y="672"/>
                  </a:lnTo>
                  <a:lnTo>
                    <a:pt x="144" y="676"/>
                  </a:lnTo>
                  <a:lnTo>
                    <a:pt x="152" y="684"/>
                  </a:lnTo>
                  <a:lnTo>
                    <a:pt x="156" y="688"/>
                  </a:lnTo>
                  <a:lnTo>
                    <a:pt x="164" y="692"/>
                  </a:lnTo>
                  <a:lnTo>
                    <a:pt x="172" y="696"/>
                  </a:lnTo>
                  <a:lnTo>
                    <a:pt x="180" y="696"/>
                  </a:lnTo>
                  <a:lnTo>
                    <a:pt x="184" y="700"/>
                  </a:lnTo>
                  <a:lnTo>
                    <a:pt x="192" y="704"/>
                  </a:lnTo>
                  <a:lnTo>
                    <a:pt x="200" y="708"/>
                  </a:lnTo>
                  <a:lnTo>
                    <a:pt x="204" y="708"/>
                  </a:lnTo>
                  <a:lnTo>
                    <a:pt x="212" y="712"/>
                  </a:lnTo>
                  <a:lnTo>
                    <a:pt x="220" y="716"/>
                  </a:lnTo>
                  <a:lnTo>
                    <a:pt x="228" y="716"/>
                  </a:lnTo>
                  <a:lnTo>
                    <a:pt x="232" y="716"/>
                  </a:lnTo>
                  <a:lnTo>
                    <a:pt x="240" y="716"/>
                  </a:lnTo>
                  <a:lnTo>
                    <a:pt x="248" y="720"/>
                  </a:lnTo>
                  <a:lnTo>
                    <a:pt x="252" y="720"/>
                  </a:lnTo>
                  <a:lnTo>
                    <a:pt x="260" y="720"/>
                  </a:lnTo>
                  <a:lnTo>
                    <a:pt x="268" y="724"/>
                  </a:lnTo>
                  <a:lnTo>
                    <a:pt x="272" y="724"/>
                  </a:lnTo>
                  <a:lnTo>
                    <a:pt x="280" y="724"/>
                  </a:lnTo>
                  <a:lnTo>
                    <a:pt x="288" y="724"/>
                  </a:lnTo>
                  <a:lnTo>
                    <a:pt x="296" y="724"/>
                  </a:lnTo>
                  <a:lnTo>
                    <a:pt x="300" y="724"/>
                  </a:lnTo>
                  <a:lnTo>
                    <a:pt x="308" y="724"/>
                  </a:lnTo>
                  <a:lnTo>
                    <a:pt x="316" y="724"/>
                  </a:lnTo>
                  <a:lnTo>
                    <a:pt x="320" y="724"/>
                  </a:lnTo>
                  <a:lnTo>
                    <a:pt x="328" y="728"/>
                  </a:lnTo>
                  <a:lnTo>
                    <a:pt x="336" y="728"/>
                  </a:lnTo>
                  <a:lnTo>
                    <a:pt x="344" y="728"/>
                  </a:lnTo>
                  <a:lnTo>
                    <a:pt x="348" y="728"/>
                  </a:lnTo>
                  <a:lnTo>
                    <a:pt x="356" y="732"/>
                  </a:lnTo>
                  <a:lnTo>
                    <a:pt x="364" y="732"/>
                  </a:lnTo>
                  <a:lnTo>
                    <a:pt x="368" y="732"/>
                  </a:lnTo>
                  <a:lnTo>
                    <a:pt x="377" y="732"/>
                  </a:lnTo>
                  <a:lnTo>
                    <a:pt x="385" y="732"/>
                  </a:lnTo>
                  <a:lnTo>
                    <a:pt x="389" y="736"/>
                  </a:lnTo>
                  <a:lnTo>
                    <a:pt x="397" y="736"/>
                  </a:lnTo>
                  <a:lnTo>
                    <a:pt x="405" y="736"/>
                  </a:lnTo>
                  <a:lnTo>
                    <a:pt x="413" y="736"/>
                  </a:lnTo>
                  <a:lnTo>
                    <a:pt x="417" y="736"/>
                  </a:lnTo>
                  <a:lnTo>
                    <a:pt x="425" y="736"/>
                  </a:lnTo>
                  <a:lnTo>
                    <a:pt x="433" y="736"/>
                  </a:lnTo>
                  <a:lnTo>
                    <a:pt x="437" y="740"/>
                  </a:lnTo>
                  <a:lnTo>
                    <a:pt x="445" y="740"/>
                  </a:lnTo>
                  <a:lnTo>
                    <a:pt x="453" y="740"/>
                  </a:lnTo>
                  <a:lnTo>
                    <a:pt x="461" y="740"/>
                  </a:lnTo>
                  <a:lnTo>
                    <a:pt x="465" y="744"/>
                  </a:lnTo>
                  <a:lnTo>
                    <a:pt x="473" y="744"/>
                  </a:lnTo>
                  <a:lnTo>
                    <a:pt x="481" y="744"/>
                  </a:lnTo>
                  <a:lnTo>
                    <a:pt x="485" y="748"/>
                  </a:lnTo>
                  <a:lnTo>
                    <a:pt x="493" y="748"/>
                  </a:lnTo>
                  <a:lnTo>
                    <a:pt x="501" y="752"/>
                  </a:lnTo>
                  <a:lnTo>
                    <a:pt x="509" y="752"/>
                  </a:lnTo>
                  <a:lnTo>
                    <a:pt x="513" y="756"/>
                  </a:lnTo>
                  <a:lnTo>
                    <a:pt x="521" y="756"/>
                  </a:lnTo>
                  <a:lnTo>
                    <a:pt x="529" y="760"/>
                  </a:lnTo>
                  <a:lnTo>
                    <a:pt x="533" y="764"/>
                  </a:lnTo>
                  <a:lnTo>
                    <a:pt x="541" y="764"/>
                  </a:lnTo>
                  <a:lnTo>
                    <a:pt x="549" y="768"/>
                  </a:lnTo>
                  <a:lnTo>
                    <a:pt x="553" y="772"/>
                  </a:lnTo>
                  <a:lnTo>
                    <a:pt x="561" y="776"/>
                  </a:lnTo>
                  <a:lnTo>
                    <a:pt x="569" y="776"/>
                  </a:lnTo>
                  <a:lnTo>
                    <a:pt x="577" y="776"/>
                  </a:lnTo>
                  <a:lnTo>
                    <a:pt x="581" y="780"/>
                  </a:lnTo>
                  <a:lnTo>
                    <a:pt x="589" y="784"/>
                  </a:lnTo>
                  <a:lnTo>
                    <a:pt x="597" y="792"/>
                  </a:lnTo>
                  <a:lnTo>
                    <a:pt x="601" y="796"/>
                  </a:lnTo>
                  <a:lnTo>
                    <a:pt x="609" y="784"/>
                  </a:lnTo>
                  <a:lnTo>
                    <a:pt x="617" y="772"/>
                  </a:lnTo>
                  <a:lnTo>
                    <a:pt x="625" y="772"/>
                  </a:lnTo>
                  <a:lnTo>
                    <a:pt x="629" y="820"/>
                  </a:lnTo>
                  <a:lnTo>
                    <a:pt x="637" y="880"/>
                  </a:lnTo>
                  <a:lnTo>
                    <a:pt x="645" y="836"/>
                  </a:lnTo>
                  <a:lnTo>
                    <a:pt x="649" y="560"/>
                  </a:lnTo>
                  <a:lnTo>
                    <a:pt x="657" y="0"/>
                  </a:lnTo>
                  <a:lnTo>
                    <a:pt x="665" y="560"/>
                  </a:lnTo>
                  <a:lnTo>
                    <a:pt x="669" y="836"/>
                  </a:lnTo>
                  <a:lnTo>
                    <a:pt x="677" y="880"/>
                  </a:lnTo>
                  <a:lnTo>
                    <a:pt x="685" y="820"/>
                  </a:lnTo>
                  <a:lnTo>
                    <a:pt x="693" y="772"/>
                  </a:lnTo>
                  <a:lnTo>
                    <a:pt x="697" y="772"/>
                  </a:lnTo>
                  <a:lnTo>
                    <a:pt x="705" y="784"/>
                  </a:lnTo>
                  <a:lnTo>
                    <a:pt x="713" y="796"/>
                  </a:lnTo>
                  <a:lnTo>
                    <a:pt x="717" y="792"/>
                  </a:lnTo>
                  <a:lnTo>
                    <a:pt x="725" y="784"/>
                  </a:lnTo>
                  <a:lnTo>
                    <a:pt x="733" y="780"/>
                  </a:lnTo>
                  <a:lnTo>
                    <a:pt x="741" y="776"/>
                  </a:lnTo>
                  <a:lnTo>
                    <a:pt x="745" y="776"/>
                  </a:lnTo>
                  <a:lnTo>
                    <a:pt x="753" y="776"/>
                  </a:lnTo>
                  <a:lnTo>
                    <a:pt x="761" y="772"/>
                  </a:lnTo>
                  <a:lnTo>
                    <a:pt x="765" y="768"/>
                  </a:lnTo>
                  <a:lnTo>
                    <a:pt x="773" y="764"/>
                  </a:lnTo>
                  <a:lnTo>
                    <a:pt x="781" y="764"/>
                  </a:lnTo>
                  <a:lnTo>
                    <a:pt x="785" y="760"/>
                  </a:lnTo>
                  <a:lnTo>
                    <a:pt x="793" y="756"/>
                  </a:lnTo>
                  <a:lnTo>
                    <a:pt x="801" y="756"/>
                  </a:lnTo>
                  <a:lnTo>
                    <a:pt x="809" y="752"/>
                  </a:lnTo>
                  <a:lnTo>
                    <a:pt x="813" y="752"/>
                  </a:lnTo>
                  <a:lnTo>
                    <a:pt x="821" y="748"/>
                  </a:lnTo>
                  <a:lnTo>
                    <a:pt x="829" y="748"/>
                  </a:lnTo>
                  <a:lnTo>
                    <a:pt x="833" y="744"/>
                  </a:lnTo>
                  <a:lnTo>
                    <a:pt x="841" y="744"/>
                  </a:lnTo>
                  <a:lnTo>
                    <a:pt x="849" y="744"/>
                  </a:lnTo>
                  <a:lnTo>
                    <a:pt x="857" y="740"/>
                  </a:lnTo>
                  <a:lnTo>
                    <a:pt x="861" y="740"/>
                  </a:lnTo>
                  <a:lnTo>
                    <a:pt x="869" y="740"/>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1" name="Freeform 97"/>
            <p:cNvSpPr>
              <a:spLocks/>
            </p:cNvSpPr>
            <p:nvPr/>
          </p:nvSpPr>
          <p:spPr bwMode="auto">
            <a:xfrm>
              <a:off x="533401" y="2692400"/>
              <a:ext cx="1379538" cy="425450"/>
            </a:xfrm>
            <a:custGeom>
              <a:avLst/>
              <a:gdLst>
                <a:gd name="T0" fmla="*/ 16 w 869"/>
                <a:gd name="T1" fmla="*/ 108 h 268"/>
                <a:gd name="T2" fmla="*/ 36 w 869"/>
                <a:gd name="T3" fmla="*/ 140 h 268"/>
                <a:gd name="T4" fmla="*/ 56 w 869"/>
                <a:gd name="T5" fmla="*/ 116 h 268"/>
                <a:gd name="T6" fmla="*/ 76 w 869"/>
                <a:gd name="T7" fmla="*/ 124 h 268"/>
                <a:gd name="T8" fmla="*/ 96 w 869"/>
                <a:gd name="T9" fmla="*/ 172 h 268"/>
                <a:gd name="T10" fmla="*/ 116 w 869"/>
                <a:gd name="T11" fmla="*/ 200 h 268"/>
                <a:gd name="T12" fmla="*/ 136 w 869"/>
                <a:gd name="T13" fmla="*/ 212 h 268"/>
                <a:gd name="T14" fmla="*/ 156 w 869"/>
                <a:gd name="T15" fmla="*/ 216 h 268"/>
                <a:gd name="T16" fmla="*/ 180 w 869"/>
                <a:gd name="T17" fmla="*/ 216 h 268"/>
                <a:gd name="T18" fmla="*/ 200 w 869"/>
                <a:gd name="T19" fmla="*/ 220 h 268"/>
                <a:gd name="T20" fmla="*/ 220 w 869"/>
                <a:gd name="T21" fmla="*/ 220 h 268"/>
                <a:gd name="T22" fmla="*/ 240 w 869"/>
                <a:gd name="T23" fmla="*/ 224 h 268"/>
                <a:gd name="T24" fmla="*/ 260 w 869"/>
                <a:gd name="T25" fmla="*/ 224 h 268"/>
                <a:gd name="T26" fmla="*/ 280 w 869"/>
                <a:gd name="T27" fmla="*/ 224 h 268"/>
                <a:gd name="T28" fmla="*/ 300 w 869"/>
                <a:gd name="T29" fmla="*/ 224 h 268"/>
                <a:gd name="T30" fmla="*/ 320 w 869"/>
                <a:gd name="T31" fmla="*/ 224 h 268"/>
                <a:gd name="T32" fmla="*/ 344 w 869"/>
                <a:gd name="T33" fmla="*/ 228 h 268"/>
                <a:gd name="T34" fmla="*/ 364 w 869"/>
                <a:gd name="T35" fmla="*/ 228 h 268"/>
                <a:gd name="T36" fmla="*/ 385 w 869"/>
                <a:gd name="T37" fmla="*/ 228 h 268"/>
                <a:gd name="T38" fmla="*/ 405 w 869"/>
                <a:gd name="T39" fmla="*/ 224 h 268"/>
                <a:gd name="T40" fmla="*/ 425 w 869"/>
                <a:gd name="T41" fmla="*/ 224 h 268"/>
                <a:gd name="T42" fmla="*/ 445 w 869"/>
                <a:gd name="T43" fmla="*/ 220 h 268"/>
                <a:gd name="T44" fmla="*/ 465 w 869"/>
                <a:gd name="T45" fmla="*/ 220 h 268"/>
                <a:gd name="T46" fmla="*/ 485 w 869"/>
                <a:gd name="T47" fmla="*/ 224 h 268"/>
                <a:gd name="T48" fmla="*/ 509 w 869"/>
                <a:gd name="T49" fmla="*/ 228 h 268"/>
                <a:gd name="T50" fmla="*/ 529 w 869"/>
                <a:gd name="T51" fmla="*/ 232 h 268"/>
                <a:gd name="T52" fmla="*/ 549 w 869"/>
                <a:gd name="T53" fmla="*/ 236 h 268"/>
                <a:gd name="T54" fmla="*/ 569 w 869"/>
                <a:gd name="T55" fmla="*/ 240 h 268"/>
                <a:gd name="T56" fmla="*/ 589 w 869"/>
                <a:gd name="T57" fmla="*/ 248 h 268"/>
                <a:gd name="T58" fmla="*/ 609 w 869"/>
                <a:gd name="T59" fmla="*/ 252 h 268"/>
                <a:gd name="T60" fmla="*/ 629 w 869"/>
                <a:gd name="T61" fmla="*/ 204 h 268"/>
                <a:gd name="T62" fmla="*/ 649 w 869"/>
                <a:gd name="T63" fmla="*/ 196 h 268"/>
                <a:gd name="T64" fmla="*/ 669 w 869"/>
                <a:gd name="T65" fmla="*/ 224 h 268"/>
                <a:gd name="T66" fmla="*/ 693 w 869"/>
                <a:gd name="T67" fmla="*/ 244 h 268"/>
                <a:gd name="T68" fmla="*/ 713 w 869"/>
                <a:gd name="T69" fmla="*/ 256 h 268"/>
                <a:gd name="T70" fmla="*/ 733 w 869"/>
                <a:gd name="T71" fmla="*/ 240 h 268"/>
                <a:gd name="T72" fmla="*/ 753 w 869"/>
                <a:gd name="T73" fmla="*/ 240 h 268"/>
                <a:gd name="T74" fmla="*/ 773 w 869"/>
                <a:gd name="T75" fmla="*/ 232 h 268"/>
                <a:gd name="T76" fmla="*/ 793 w 869"/>
                <a:gd name="T77" fmla="*/ 228 h 268"/>
                <a:gd name="T78" fmla="*/ 813 w 869"/>
                <a:gd name="T79" fmla="*/ 224 h 268"/>
                <a:gd name="T80" fmla="*/ 833 w 869"/>
                <a:gd name="T81" fmla="*/ 220 h 268"/>
                <a:gd name="T82" fmla="*/ 857 w 869"/>
                <a:gd name="T83"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68">
                  <a:moveTo>
                    <a:pt x="0" y="92"/>
                  </a:moveTo>
                  <a:lnTo>
                    <a:pt x="8" y="96"/>
                  </a:lnTo>
                  <a:lnTo>
                    <a:pt x="16" y="108"/>
                  </a:lnTo>
                  <a:lnTo>
                    <a:pt x="20" y="120"/>
                  </a:lnTo>
                  <a:lnTo>
                    <a:pt x="28" y="132"/>
                  </a:lnTo>
                  <a:lnTo>
                    <a:pt x="36" y="140"/>
                  </a:lnTo>
                  <a:lnTo>
                    <a:pt x="40" y="140"/>
                  </a:lnTo>
                  <a:lnTo>
                    <a:pt x="48" y="132"/>
                  </a:lnTo>
                  <a:lnTo>
                    <a:pt x="56" y="116"/>
                  </a:lnTo>
                  <a:lnTo>
                    <a:pt x="64" y="108"/>
                  </a:lnTo>
                  <a:lnTo>
                    <a:pt x="68" y="112"/>
                  </a:lnTo>
                  <a:lnTo>
                    <a:pt x="76" y="124"/>
                  </a:lnTo>
                  <a:lnTo>
                    <a:pt x="84" y="144"/>
                  </a:lnTo>
                  <a:lnTo>
                    <a:pt x="88" y="160"/>
                  </a:lnTo>
                  <a:lnTo>
                    <a:pt x="96" y="172"/>
                  </a:lnTo>
                  <a:lnTo>
                    <a:pt x="104" y="184"/>
                  </a:lnTo>
                  <a:lnTo>
                    <a:pt x="112" y="192"/>
                  </a:lnTo>
                  <a:lnTo>
                    <a:pt x="116" y="200"/>
                  </a:lnTo>
                  <a:lnTo>
                    <a:pt x="124" y="204"/>
                  </a:lnTo>
                  <a:lnTo>
                    <a:pt x="132" y="208"/>
                  </a:lnTo>
                  <a:lnTo>
                    <a:pt x="136" y="212"/>
                  </a:lnTo>
                  <a:lnTo>
                    <a:pt x="144" y="212"/>
                  </a:lnTo>
                  <a:lnTo>
                    <a:pt x="152" y="216"/>
                  </a:lnTo>
                  <a:lnTo>
                    <a:pt x="156" y="216"/>
                  </a:lnTo>
                  <a:lnTo>
                    <a:pt x="164" y="216"/>
                  </a:lnTo>
                  <a:lnTo>
                    <a:pt x="172" y="216"/>
                  </a:lnTo>
                  <a:lnTo>
                    <a:pt x="180" y="216"/>
                  </a:lnTo>
                  <a:lnTo>
                    <a:pt x="184" y="216"/>
                  </a:lnTo>
                  <a:lnTo>
                    <a:pt x="192" y="216"/>
                  </a:lnTo>
                  <a:lnTo>
                    <a:pt x="200" y="220"/>
                  </a:lnTo>
                  <a:lnTo>
                    <a:pt x="204" y="220"/>
                  </a:lnTo>
                  <a:lnTo>
                    <a:pt x="212" y="220"/>
                  </a:lnTo>
                  <a:lnTo>
                    <a:pt x="220" y="220"/>
                  </a:lnTo>
                  <a:lnTo>
                    <a:pt x="228" y="224"/>
                  </a:lnTo>
                  <a:lnTo>
                    <a:pt x="232" y="224"/>
                  </a:lnTo>
                  <a:lnTo>
                    <a:pt x="240" y="224"/>
                  </a:lnTo>
                  <a:lnTo>
                    <a:pt x="248" y="224"/>
                  </a:lnTo>
                  <a:lnTo>
                    <a:pt x="252" y="224"/>
                  </a:lnTo>
                  <a:lnTo>
                    <a:pt x="260" y="224"/>
                  </a:lnTo>
                  <a:lnTo>
                    <a:pt x="268" y="224"/>
                  </a:lnTo>
                  <a:lnTo>
                    <a:pt x="272" y="224"/>
                  </a:lnTo>
                  <a:lnTo>
                    <a:pt x="280" y="224"/>
                  </a:lnTo>
                  <a:lnTo>
                    <a:pt x="288" y="224"/>
                  </a:lnTo>
                  <a:lnTo>
                    <a:pt x="296" y="224"/>
                  </a:lnTo>
                  <a:lnTo>
                    <a:pt x="300" y="224"/>
                  </a:lnTo>
                  <a:lnTo>
                    <a:pt x="308" y="224"/>
                  </a:lnTo>
                  <a:lnTo>
                    <a:pt x="316" y="224"/>
                  </a:lnTo>
                  <a:lnTo>
                    <a:pt x="320" y="224"/>
                  </a:lnTo>
                  <a:lnTo>
                    <a:pt x="328" y="224"/>
                  </a:lnTo>
                  <a:lnTo>
                    <a:pt x="336" y="224"/>
                  </a:lnTo>
                  <a:lnTo>
                    <a:pt x="344" y="228"/>
                  </a:lnTo>
                  <a:lnTo>
                    <a:pt x="348" y="228"/>
                  </a:lnTo>
                  <a:lnTo>
                    <a:pt x="356" y="228"/>
                  </a:lnTo>
                  <a:lnTo>
                    <a:pt x="364" y="228"/>
                  </a:lnTo>
                  <a:lnTo>
                    <a:pt x="368" y="228"/>
                  </a:lnTo>
                  <a:lnTo>
                    <a:pt x="377" y="228"/>
                  </a:lnTo>
                  <a:lnTo>
                    <a:pt x="385" y="228"/>
                  </a:lnTo>
                  <a:lnTo>
                    <a:pt x="389" y="224"/>
                  </a:lnTo>
                  <a:lnTo>
                    <a:pt x="397" y="224"/>
                  </a:lnTo>
                  <a:lnTo>
                    <a:pt x="405" y="224"/>
                  </a:lnTo>
                  <a:lnTo>
                    <a:pt x="413" y="224"/>
                  </a:lnTo>
                  <a:lnTo>
                    <a:pt x="417" y="224"/>
                  </a:lnTo>
                  <a:lnTo>
                    <a:pt x="425" y="224"/>
                  </a:lnTo>
                  <a:lnTo>
                    <a:pt x="433" y="224"/>
                  </a:lnTo>
                  <a:lnTo>
                    <a:pt x="437" y="220"/>
                  </a:lnTo>
                  <a:lnTo>
                    <a:pt x="445" y="220"/>
                  </a:lnTo>
                  <a:lnTo>
                    <a:pt x="453" y="220"/>
                  </a:lnTo>
                  <a:lnTo>
                    <a:pt x="461" y="220"/>
                  </a:lnTo>
                  <a:lnTo>
                    <a:pt x="465" y="220"/>
                  </a:lnTo>
                  <a:lnTo>
                    <a:pt x="473" y="220"/>
                  </a:lnTo>
                  <a:lnTo>
                    <a:pt x="481" y="220"/>
                  </a:lnTo>
                  <a:lnTo>
                    <a:pt x="485" y="224"/>
                  </a:lnTo>
                  <a:lnTo>
                    <a:pt x="493" y="224"/>
                  </a:lnTo>
                  <a:lnTo>
                    <a:pt x="501" y="224"/>
                  </a:lnTo>
                  <a:lnTo>
                    <a:pt x="509" y="228"/>
                  </a:lnTo>
                  <a:lnTo>
                    <a:pt x="513" y="228"/>
                  </a:lnTo>
                  <a:lnTo>
                    <a:pt x="521" y="228"/>
                  </a:lnTo>
                  <a:lnTo>
                    <a:pt x="529" y="232"/>
                  </a:lnTo>
                  <a:lnTo>
                    <a:pt x="533" y="232"/>
                  </a:lnTo>
                  <a:lnTo>
                    <a:pt x="541" y="236"/>
                  </a:lnTo>
                  <a:lnTo>
                    <a:pt x="549" y="236"/>
                  </a:lnTo>
                  <a:lnTo>
                    <a:pt x="553" y="236"/>
                  </a:lnTo>
                  <a:lnTo>
                    <a:pt x="561" y="240"/>
                  </a:lnTo>
                  <a:lnTo>
                    <a:pt x="569" y="240"/>
                  </a:lnTo>
                  <a:lnTo>
                    <a:pt x="577" y="240"/>
                  </a:lnTo>
                  <a:lnTo>
                    <a:pt x="581" y="244"/>
                  </a:lnTo>
                  <a:lnTo>
                    <a:pt x="589" y="248"/>
                  </a:lnTo>
                  <a:lnTo>
                    <a:pt x="597" y="256"/>
                  </a:lnTo>
                  <a:lnTo>
                    <a:pt x="601" y="260"/>
                  </a:lnTo>
                  <a:lnTo>
                    <a:pt x="609" y="252"/>
                  </a:lnTo>
                  <a:lnTo>
                    <a:pt x="617" y="232"/>
                  </a:lnTo>
                  <a:lnTo>
                    <a:pt x="625" y="204"/>
                  </a:lnTo>
                  <a:lnTo>
                    <a:pt x="629" y="204"/>
                  </a:lnTo>
                  <a:lnTo>
                    <a:pt x="637" y="264"/>
                  </a:lnTo>
                  <a:lnTo>
                    <a:pt x="645" y="256"/>
                  </a:lnTo>
                  <a:lnTo>
                    <a:pt x="649" y="196"/>
                  </a:lnTo>
                  <a:lnTo>
                    <a:pt x="657" y="0"/>
                  </a:lnTo>
                  <a:lnTo>
                    <a:pt x="665" y="64"/>
                  </a:lnTo>
                  <a:lnTo>
                    <a:pt x="669" y="224"/>
                  </a:lnTo>
                  <a:lnTo>
                    <a:pt x="677" y="268"/>
                  </a:lnTo>
                  <a:lnTo>
                    <a:pt x="685" y="268"/>
                  </a:lnTo>
                  <a:lnTo>
                    <a:pt x="693" y="244"/>
                  </a:lnTo>
                  <a:lnTo>
                    <a:pt x="697" y="240"/>
                  </a:lnTo>
                  <a:lnTo>
                    <a:pt x="705" y="252"/>
                  </a:lnTo>
                  <a:lnTo>
                    <a:pt x="713" y="256"/>
                  </a:lnTo>
                  <a:lnTo>
                    <a:pt x="717" y="252"/>
                  </a:lnTo>
                  <a:lnTo>
                    <a:pt x="725" y="244"/>
                  </a:lnTo>
                  <a:lnTo>
                    <a:pt x="733" y="240"/>
                  </a:lnTo>
                  <a:lnTo>
                    <a:pt x="741" y="240"/>
                  </a:lnTo>
                  <a:lnTo>
                    <a:pt x="745" y="240"/>
                  </a:lnTo>
                  <a:lnTo>
                    <a:pt x="753" y="240"/>
                  </a:lnTo>
                  <a:lnTo>
                    <a:pt x="761" y="236"/>
                  </a:lnTo>
                  <a:lnTo>
                    <a:pt x="765" y="236"/>
                  </a:lnTo>
                  <a:lnTo>
                    <a:pt x="773" y="232"/>
                  </a:lnTo>
                  <a:lnTo>
                    <a:pt x="781" y="232"/>
                  </a:lnTo>
                  <a:lnTo>
                    <a:pt x="785" y="228"/>
                  </a:lnTo>
                  <a:lnTo>
                    <a:pt x="793" y="228"/>
                  </a:lnTo>
                  <a:lnTo>
                    <a:pt x="801" y="228"/>
                  </a:lnTo>
                  <a:lnTo>
                    <a:pt x="809" y="224"/>
                  </a:lnTo>
                  <a:lnTo>
                    <a:pt x="813" y="224"/>
                  </a:lnTo>
                  <a:lnTo>
                    <a:pt x="821" y="224"/>
                  </a:lnTo>
                  <a:lnTo>
                    <a:pt x="829" y="220"/>
                  </a:lnTo>
                  <a:lnTo>
                    <a:pt x="833" y="220"/>
                  </a:lnTo>
                  <a:lnTo>
                    <a:pt x="841" y="220"/>
                  </a:lnTo>
                  <a:lnTo>
                    <a:pt x="849" y="220"/>
                  </a:lnTo>
                  <a:lnTo>
                    <a:pt x="857" y="220"/>
                  </a:lnTo>
                  <a:lnTo>
                    <a:pt x="861" y="220"/>
                  </a:lnTo>
                  <a:lnTo>
                    <a:pt x="869" y="220"/>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3" name="Freeform 99"/>
            <p:cNvSpPr>
              <a:spLocks/>
            </p:cNvSpPr>
            <p:nvPr/>
          </p:nvSpPr>
          <p:spPr bwMode="auto">
            <a:xfrm>
              <a:off x="533401" y="2882900"/>
              <a:ext cx="1379538" cy="317500"/>
            </a:xfrm>
            <a:custGeom>
              <a:avLst/>
              <a:gdLst>
                <a:gd name="T0" fmla="*/ 16 w 869"/>
                <a:gd name="T1" fmla="*/ 56 h 200"/>
                <a:gd name="T2" fmla="*/ 36 w 869"/>
                <a:gd name="T3" fmla="*/ 44 h 200"/>
                <a:gd name="T4" fmla="*/ 56 w 869"/>
                <a:gd name="T5" fmla="*/ 48 h 200"/>
                <a:gd name="T6" fmla="*/ 76 w 869"/>
                <a:gd name="T7" fmla="*/ 80 h 200"/>
                <a:gd name="T8" fmla="*/ 96 w 869"/>
                <a:gd name="T9" fmla="*/ 88 h 200"/>
                <a:gd name="T10" fmla="*/ 116 w 869"/>
                <a:gd name="T11" fmla="*/ 92 h 200"/>
                <a:gd name="T12" fmla="*/ 136 w 869"/>
                <a:gd name="T13" fmla="*/ 100 h 200"/>
                <a:gd name="T14" fmla="*/ 156 w 869"/>
                <a:gd name="T15" fmla="*/ 108 h 200"/>
                <a:gd name="T16" fmla="*/ 180 w 869"/>
                <a:gd name="T17" fmla="*/ 112 h 200"/>
                <a:gd name="T18" fmla="*/ 200 w 869"/>
                <a:gd name="T19" fmla="*/ 108 h 200"/>
                <a:gd name="T20" fmla="*/ 220 w 869"/>
                <a:gd name="T21" fmla="*/ 104 h 200"/>
                <a:gd name="T22" fmla="*/ 240 w 869"/>
                <a:gd name="T23" fmla="*/ 104 h 200"/>
                <a:gd name="T24" fmla="*/ 260 w 869"/>
                <a:gd name="T25" fmla="*/ 104 h 200"/>
                <a:gd name="T26" fmla="*/ 280 w 869"/>
                <a:gd name="T27" fmla="*/ 108 h 200"/>
                <a:gd name="T28" fmla="*/ 300 w 869"/>
                <a:gd name="T29" fmla="*/ 112 h 200"/>
                <a:gd name="T30" fmla="*/ 320 w 869"/>
                <a:gd name="T31" fmla="*/ 112 h 200"/>
                <a:gd name="T32" fmla="*/ 344 w 869"/>
                <a:gd name="T33" fmla="*/ 112 h 200"/>
                <a:gd name="T34" fmla="*/ 364 w 869"/>
                <a:gd name="T35" fmla="*/ 108 h 200"/>
                <a:gd name="T36" fmla="*/ 385 w 869"/>
                <a:gd name="T37" fmla="*/ 108 h 200"/>
                <a:gd name="T38" fmla="*/ 405 w 869"/>
                <a:gd name="T39" fmla="*/ 108 h 200"/>
                <a:gd name="T40" fmla="*/ 425 w 869"/>
                <a:gd name="T41" fmla="*/ 108 h 200"/>
                <a:gd name="T42" fmla="*/ 445 w 869"/>
                <a:gd name="T43" fmla="*/ 104 h 200"/>
                <a:gd name="T44" fmla="*/ 465 w 869"/>
                <a:gd name="T45" fmla="*/ 104 h 200"/>
                <a:gd name="T46" fmla="*/ 485 w 869"/>
                <a:gd name="T47" fmla="*/ 108 h 200"/>
                <a:gd name="T48" fmla="*/ 509 w 869"/>
                <a:gd name="T49" fmla="*/ 108 h 200"/>
                <a:gd name="T50" fmla="*/ 529 w 869"/>
                <a:gd name="T51" fmla="*/ 108 h 200"/>
                <a:gd name="T52" fmla="*/ 549 w 869"/>
                <a:gd name="T53" fmla="*/ 112 h 200"/>
                <a:gd name="T54" fmla="*/ 569 w 869"/>
                <a:gd name="T55" fmla="*/ 112 h 200"/>
                <a:gd name="T56" fmla="*/ 589 w 869"/>
                <a:gd name="T57" fmla="*/ 108 h 200"/>
                <a:gd name="T58" fmla="*/ 609 w 869"/>
                <a:gd name="T59" fmla="*/ 120 h 200"/>
                <a:gd name="T60" fmla="*/ 629 w 869"/>
                <a:gd name="T61" fmla="*/ 60 h 200"/>
                <a:gd name="T62" fmla="*/ 649 w 869"/>
                <a:gd name="T63" fmla="*/ 116 h 200"/>
                <a:gd name="T64" fmla="*/ 669 w 869"/>
                <a:gd name="T65" fmla="*/ 68 h 200"/>
                <a:gd name="T66" fmla="*/ 693 w 869"/>
                <a:gd name="T67" fmla="*/ 172 h 200"/>
                <a:gd name="T68" fmla="*/ 713 w 869"/>
                <a:gd name="T69" fmla="*/ 100 h 200"/>
                <a:gd name="T70" fmla="*/ 733 w 869"/>
                <a:gd name="T71" fmla="*/ 112 h 200"/>
                <a:gd name="T72" fmla="*/ 753 w 869"/>
                <a:gd name="T73" fmla="*/ 104 h 200"/>
                <a:gd name="T74" fmla="*/ 773 w 869"/>
                <a:gd name="T75" fmla="*/ 108 h 200"/>
                <a:gd name="T76" fmla="*/ 793 w 869"/>
                <a:gd name="T77" fmla="*/ 104 h 200"/>
                <a:gd name="T78" fmla="*/ 813 w 869"/>
                <a:gd name="T79" fmla="*/ 104 h 200"/>
                <a:gd name="T80" fmla="*/ 833 w 869"/>
                <a:gd name="T81" fmla="*/ 104 h 200"/>
                <a:gd name="T82" fmla="*/ 857 w 869"/>
                <a:gd name="T83"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00">
                  <a:moveTo>
                    <a:pt x="0" y="68"/>
                  </a:moveTo>
                  <a:lnTo>
                    <a:pt x="8" y="64"/>
                  </a:lnTo>
                  <a:lnTo>
                    <a:pt x="16" y="56"/>
                  </a:lnTo>
                  <a:lnTo>
                    <a:pt x="20" y="52"/>
                  </a:lnTo>
                  <a:lnTo>
                    <a:pt x="28" y="48"/>
                  </a:lnTo>
                  <a:lnTo>
                    <a:pt x="36" y="44"/>
                  </a:lnTo>
                  <a:lnTo>
                    <a:pt x="40" y="40"/>
                  </a:lnTo>
                  <a:lnTo>
                    <a:pt x="48" y="44"/>
                  </a:lnTo>
                  <a:lnTo>
                    <a:pt x="56" y="48"/>
                  </a:lnTo>
                  <a:lnTo>
                    <a:pt x="64" y="60"/>
                  </a:lnTo>
                  <a:lnTo>
                    <a:pt x="68" y="72"/>
                  </a:lnTo>
                  <a:lnTo>
                    <a:pt x="76" y="80"/>
                  </a:lnTo>
                  <a:lnTo>
                    <a:pt x="84" y="84"/>
                  </a:lnTo>
                  <a:lnTo>
                    <a:pt x="88" y="84"/>
                  </a:lnTo>
                  <a:lnTo>
                    <a:pt x="96" y="88"/>
                  </a:lnTo>
                  <a:lnTo>
                    <a:pt x="104" y="88"/>
                  </a:lnTo>
                  <a:lnTo>
                    <a:pt x="112" y="92"/>
                  </a:lnTo>
                  <a:lnTo>
                    <a:pt x="116" y="92"/>
                  </a:lnTo>
                  <a:lnTo>
                    <a:pt x="124" y="96"/>
                  </a:lnTo>
                  <a:lnTo>
                    <a:pt x="132" y="100"/>
                  </a:lnTo>
                  <a:lnTo>
                    <a:pt x="136" y="100"/>
                  </a:lnTo>
                  <a:lnTo>
                    <a:pt x="144" y="104"/>
                  </a:lnTo>
                  <a:lnTo>
                    <a:pt x="152" y="108"/>
                  </a:lnTo>
                  <a:lnTo>
                    <a:pt x="156" y="108"/>
                  </a:lnTo>
                  <a:lnTo>
                    <a:pt x="164" y="108"/>
                  </a:lnTo>
                  <a:lnTo>
                    <a:pt x="172" y="112"/>
                  </a:lnTo>
                  <a:lnTo>
                    <a:pt x="180" y="112"/>
                  </a:lnTo>
                  <a:lnTo>
                    <a:pt x="184" y="108"/>
                  </a:lnTo>
                  <a:lnTo>
                    <a:pt x="192" y="108"/>
                  </a:lnTo>
                  <a:lnTo>
                    <a:pt x="200" y="108"/>
                  </a:lnTo>
                  <a:lnTo>
                    <a:pt x="204" y="108"/>
                  </a:lnTo>
                  <a:lnTo>
                    <a:pt x="212" y="108"/>
                  </a:lnTo>
                  <a:lnTo>
                    <a:pt x="220" y="104"/>
                  </a:lnTo>
                  <a:lnTo>
                    <a:pt x="228" y="104"/>
                  </a:lnTo>
                  <a:lnTo>
                    <a:pt x="232" y="104"/>
                  </a:lnTo>
                  <a:lnTo>
                    <a:pt x="240" y="104"/>
                  </a:lnTo>
                  <a:lnTo>
                    <a:pt x="248" y="104"/>
                  </a:lnTo>
                  <a:lnTo>
                    <a:pt x="252" y="104"/>
                  </a:lnTo>
                  <a:lnTo>
                    <a:pt x="260" y="104"/>
                  </a:lnTo>
                  <a:lnTo>
                    <a:pt x="268" y="104"/>
                  </a:lnTo>
                  <a:lnTo>
                    <a:pt x="272" y="104"/>
                  </a:lnTo>
                  <a:lnTo>
                    <a:pt x="280" y="108"/>
                  </a:lnTo>
                  <a:lnTo>
                    <a:pt x="288" y="108"/>
                  </a:lnTo>
                  <a:lnTo>
                    <a:pt x="296" y="108"/>
                  </a:lnTo>
                  <a:lnTo>
                    <a:pt x="300" y="112"/>
                  </a:lnTo>
                  <a:lnTo>
                    <a:pt x="308" y="112"/>
                  </a:lnTo>
                  <a:lnTo>
                    <a:pt x="316" y="112"/>
                  </a:lnTo>
                  <a:lnTo>
                    <a:pt x="320" y="112"/>
                  </a:lnTo>
                  <a:lnTo>
                    <a:pt x="328" y="112"/>
                  </a:lnTo>
                  <a:lnTo>
                    <a:pt x="336" y="112"/>
                  </a:lnTo>
                  <a:lnTo>
                    <a:pt x="344" y="112"/>
                  </a:lnTo>
                  <a:lnTo>
                    <a:pt x="348" y="112"/>
                  </a:lnTo>
                  <a:lnTo>
                    <a:pt x="356" y="108"/>
                  </a:lnTo>
                  <a:lnTo>
                    <a:pt x="364" y="108"/>
                  </a:lnTo>
                  <a:lnTo>
                    <a:pt x="368" y="108"/>
                  </a:lnTo>
                  <a:lnTo>
                    <a:pt x="377" y="108"/>
                  </a:lnTo>
                  <a:lnTo>
                    <a:pt x="385" y="108"/>
                  </a:lnTo>
                  <a:lnTo>
                    <a:pt x="389" y="108"/>
                  </a:lnTo>
                  <a:lnTo>
                    <a:pt x="397" y="108"/>
                  </a:lnTo>
                  <a:lnTo>
                    <a:pt x="405" y="108"/>
                  </a:lnTo>
                  <a:lnTo>
                    <a:pt x="413" y="108"/>
                  </a:lnTo>
                  <a:lnTo>
                    <a:pt x="417" y="108"/>
                  </a:lnTo>
                  <a:lnTo>
                    <a:pt x="425" y="108"/>
                  </a:lnTo>
                  <a:lnTo>
                    <a:pt x="433" y="108"/>
                  </a:lnTo>
                  <a:lnTo>
                    <a:pt x="437" y="104"/>
                  </a:lnTo>
                  <a:lnTo>
                    <a:pt x="445" y="104"/>
                  </a:lnTo>
                  <a:lnTo>
                    <a:pt x="453" y="104"/>
                  </a:lnTo>
                  <a:lnTo>
                    <a:pt x="461" y="104"/>
                  </a:lnTo>
                  <a:lnTo>
                    <a:pt x="465" y="104"/>
                  </a:lnTo>
                  <a:lnTo>
                    <a:pt x="473" y="104"/>
                  </a:lnTo>
                  <a:lnTo>
                    <a:pt x="481" y="108"/>
                  </a:lnTo>
                  <a:lnTo>
                    <a:pt x="485" y="108"/>
                  </a:lnTo>
                  <a:lnTo>
                    <a:pt x="493" y="108"/>
                  </a:lnTo>
                  <a:lnTo>
                    <a:pt x="501" y="108"/>
                  </a:lnTo>
                  <a:lnTo>
                    <a:pt x="509" y="108"/>
                  </a:lnTo>
                  <a:lnTo>
                    <a:pt x="513" y="108"/>
                  </a:lnTo>
                  <a:lnTo>
                    <a:pt x="521" y="108"/>
                  </a:lnTo>
                  <a:lnTo>
                    <a:pt x="529" y="108"/>
                  </a:lnTo>
                  <a:lnTo>
                    <a:pt x="533" y="112"/>
                  </a:lnTo>
                  <a:lnTo>
                    <a:pt x="541" y="112"/>
                  </a:lnTo>
                  <a:lnTo>
                    <a:pt x="549" y="112"/>
                  </a:lnTo>
                  <a:lnTo>
                    <a:pt x="553" y="112"/>
                  </a:lnTo>
                  <a:lnTo>
                    <a:pt x="561" y="112"/>
                  </a:lnTo>
                  <a:lnTo>
                    <a:pt x="569" y="112"/>
                  </a:lnTo>
                  <a:lnTo>
                    <a:pt x="577" y="112"/>
                  </a:lnTo>
                  <a:lnTo>
                    <a:pt x="581" y="112"/>
                  </a:lnTo>
                  <a:lnTo>
                    <a:pt x="589" y="108"/>
                  </a:lnTo>
                  <a:lnTo>
                    <a:pt x="597" y="112"/>
                  </a:lnTo>
                  <a:lnTo>
                    <a:pt x="601" y="120"/>
                  </a:lnTo>
                  <a:lnTo>
                    <a:pt x="609" y="120"/>
                  </a:lnTo>
                  <a:lnTo>
                    <a:pt x="617" y="104"/>
                  </a:lnTo>
                  <a:lnTo>
                    <a:pt x="625" y="76"/>
                  </a:lnTo>
                  <a:lnTo>
                    <a:pt x="629" y="60"/>
                  </a:lnTo>
                  <a:lnTo>
                    <a:pt x="637" y="112"/>
                  </a:lnTo>
                  <a:lnTo>
                    <a:pt x="645" y="156"/>
                  </a:lnTo>
                  <a:lnTo>
                    <a:pt x="649" y="116"/>
                  </a:lnTo>
                  <a:lnTo>
                    <a:pt x="657" y="24"/>
                  </a:lnTo>
                  <a:lnTo>
                    <a:pt x="665" y="0"/>
                  </a:lnTo>
                  <a:lnTo>
                    <a:pt x="669" y="68"/>
                  </a:lnTo>
                  <a:lnTo>
                    <a:pt x="677" y="144"/>
                  </a:lnTo>
                  <a:lnTo>
                    <a:pt x="685" y="200"/>
                  </a:lnTo>
                  <a:lnTo>
                    <a:pt x="693" y="172"/>
                  </a:lnTo>
                  <a:lnTo>
                    <a:pt x="697" y="120"/>
                  </a:lnTo>
                  <a:lnTo>
                    <a:pt x="705" y="96"/>
                  </a:lnTo>
                  <a:lnTo>
                    <a:pt x="713" y="100"/>
                  </a:lnTo>
                  <a:lnTo>
                    <a:pt x="717" y="112"/>
                  </a:lnTo>
                  <a:lnTo>
                    <a:pt x="725" y="116"/>
                  </a:lnTo>
                  <a:lnTo>
                    <a:pt x="733" y="112"/>
                  </a:lnTo>
                  <a:lnTo>
                    <a:pt x="741" y="108"/>
                  </a:lnTo>
                  <a:lnTo>
                    <a:pt x="745" y="104"/>
                  </a:lnTo>
                  <a:lnTo>
                    <a:pt x="753" y="104"/>
                  </a:lnTo>
                  <a:lnTo>
                    <a:pt x="761" y="108"/>
                  </a:lnTo>
                  <a:lnTo>
                    <a:pt x="765" y="108"/>
                  </a:lnTo>
                  <a:lnTo>
                    <a:pt x="773" y="108"/>
                  </a:lnTo>
                  <a:lnTo>
                    <a:pt x="781" y="104"/>
                  </a:lnTo>
                  <a:lnTo>
                    <a:pt x="785" y="104"/>
                  </a:lnTo>
                  <a:lnTo>
                    <a:pt x="793" y="104"/>
                  </a:lnTo>
                  <a:lnTo>
                    <a:pt x="801" y="104"/>
                  </a:lnTo>
                  <a:lnTo>
                    <a:pt x="809" y="104"/>
                  </a:lnTo>
                  <a:lnTo>
                    <a:pt x="813" y="104"/>
                  </a:lnTo>
                  <a:lnTo>
                    <a:pt x="821" y="104"/>
                  </a:lnTo>
                  <a:lnTo>
                    <a:pt x="829" y="104"/>
                  </a:lnTo>
                  <a:lnTo>
                    <a:pt x="833" y="104"/>
                  </a:lnTo>
                  <a:lnTo>
                    <a:pt x="841" y="104"/>
                  </a:lnTo>
                  <a:lnTo>
                    <a:pt x="849" y="104"/>
                  </a:lnTo>
                  <a:lnTo>
                    <a:pt x="857" y="104"/>
                  </a:lnTo>
                  <a:lnTo>
                    <a:pt x="861" y="104"/>
                  </a:lnTo>
                  <a:lnTo>
                    <a:pt x="869" y="104"/>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5" name="Freeform 101"/>
            <p:cNvSpPr>
              <a:spLocks/>
            </p:cNvSpPr>
            <p:nvPr/>
          </p:nvSpPr>
          <p:spPr bwMode="auto">
            <a:xfrm>
              <a:off x="533401" y="2692400"/>
              <a:ext cx="1379538" cy="425450"/>
            </a:xfrm>
            <a:custGeom>
              <a:avLst/>
              <a:gdLst>
                <a:gd name="T0" fmla="*/ 16 w 869"/>
                <a:gd name="T1" fmla="*/ 108 h 268"/>
                <a:gd name="T2" fmla="*/ 36 w 869"/>
                <a:gd name="T3" fmla="*/ 140 h 268"/>
                <a:gd name="T4" fmla="*/ 56 w 869"/>
                <a:gd name="T5" fmla="*/ 116 h 268"/>
                <a:gd name="T6" fmla="*/ 76 w 869"/>
                <a:gd name="T7" fmla="*/ 124 h 268"/>
                <a:gd name="T8" fmla="*/ 96 w 869"/>
                <a:gd name="T9" fmla="*/ 172 h 268"/>
                <a:gd name="T10" fmla="*/ 116 w 869"/>
                <a:gd name="T11" fmla="*/ 200 h 268"/>
                <a:gd name="T12" fmla="*/ 136 w 869"/>
                <a:gd name="T13" fmla="*/ 212 h 268"/>
                <a:gd name="T14" fmla="*/ 156 w 869"/>
                <a:gd name="T15" fmla="*/ 216 h 268"/>
                <a:gd name="T16" fmla="*/ 180 w 869"/>
                <a:gd name="T17" fmla="*/ 216 h 268"/>
                <a:gd name="T18" fmla="*/ 200 w 869"/>
                <a:gd name="T19" fmla="*/ 220 h 268"/>
                <a:gd name="T20" fmla="*/ 220 w 869"/>
                <a:gd name="T21" fmla="*/ 220 h 268"/>
                <a:gd name="T22" fmla="*/ 240 w 869"/>
                <a:gd name="T23" fmla="*/ 224 h 268"/>
                <a:gd name="T24" fmla="*/ 260 w 869"/>
                <a:gd name="T25" fmla="*/ 224 h 268"/>
                <a:gd name="T26" fmla="*/ 280 w 869"/>
                <a:gd name="T27" fmla="*/ 224 h 268"/>
                <a:gd name="T28" fmla="*/ 300 w 869"/>
                <a:gd name="T29" fmla="*/ 224 h 268"/>
                <a:gd name="T30" fmla="*/ 320 w 869"/>
                <a:gd name="T31" fmla="*/ 224 h 268"/>
                <a:gd name="T32" fmla="*/ 344 w 869"/>
                <a:gd name="T33" fmla="*/ 228 h 268"/>
                <a:gd name="T34" fmla="*/ 364 w 869"/>
                <a:gd name="T35" fmla="*/ 228 h 268"/>
                <a:gd name="T36" fmla="*/ 385 w 869"/>
                <a:gd name="T37" fmla="*/ 228 h 268"/>
                <a:gd name="T38" fmla="*/ 405 w 869"/>
                <a:gd name="T39" fmla="*/ 224 h 268"/>
                <a:gd name="T40" fmla="*/ 425 w 869"/>
                <a:gd name="T41" fmla="*/ 224 h 268"/>
                <a:gd name="T42" fmla="*/ 445 w 869"/>
                <a:gd name="T43" fmla="*/ 220 h 268"/>
                <a:gd name="T44" fmla="*/ 465 w 869"/>
                <a:gd name="T45" fmla="*/ 220 h 268"/>
                <a:gd name="T46" fmla="*/ 485 w 869"/>
                <a:gd name="T47" fmla="*/ 220 h 268"/>
                <a:gd name="T48" fmla="*/ 509 w 869"/>
                <a:gd name="T49" fmla="*/ 224 h 268"/>
                <a:gd name="T50" fmla="*/ 529 w 869"/>
                <a:gd name="T51" fmla="*/ 228 h 268"/>
                <a:gd name="T52" fmla="*/ 549 w 869"/>
                <a:gd name="T53" fmla="*/ 236 h 268"/>
                <a:gd name="T54" fmla="*/ 569 w 869"/>
                <a:gd name="T55" fmla="*/ 240 h 268"/>
                <a:gd name="T56" fmla="*/ 589 w 869"/>
                <a:gd name="T57" fmla="*/ 244 h 268"/>
                <a:gd name="T58" fmla="*/ 609 w 869"/>
                <a:gd name="T59" fmla="*/ 252 h 268"/>
                <a:gd name="T60" fmla="*/ 629 w 869"/>
                <a:gd name="T61" fmla="*/ 268 h 268"/>
                <a:gd name="T62" fmla="*/ 649 w 869"/>
                <a:gd name="T63" fmla="*/ 64 h 268"/>
                <a:gd name="T64" fmla="*/ 669 w 869"/>
                <a:gd name="T65" fmla="*/ 256 h 268"/>
                <a:gd name="T66" fmla="*/ 693 w 869"/>
                <a:gd name="T67" fmla="*/ 204 h 268"/>
                <a:gd name="T68" fmla="*/ 713 w 869"/>
                <a:gd name="T69" fmla="*/ 260 h 268"/>
                <a:gd name="T70" fmla="*/ 733 w 869"/>
                <a:gd name="T71" fmla="*/ 244 h 268"/>
                <a:gd name="T72" fmla="*/ 753 w 869"/>
                <a:gd name="T73" fmla="*/ 240 h 268"/>
                <a:gd name="T74" fmla="*/ 773 w 869"/>
                <a:gd name="T75" fmla="*/ 236 h 268"/>
                <a:gd name="T76" fmla="*/ 793 w 869"/>
                <a:gd name="T77" fmla="*/ 228 h 268"/>
                <a:gd name="T78" fmla="*/ 813 w 869"/>
                <a:gd name="T79" fmla="*/ 224 h 268"/>
                <a:gd name="T80" fmla="*/ 833 w 869"/>
                <a:gd name="T81" fmla="*/ 220 h 268"/>
                <a:gd name="T82" fmla="*/ 857 w 869"/>
                <a:gd name="T83"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68">
                  <a:moveTo>
                    <a:pt x="0" y="92"/>
                  </a:moveTo>
                  <a:lnTo>
                    <a:pt x="8" y="96"/>
                  </a:lnTo>
                  <a:lnTo>
                    <a:pt x="16" y="108"/>
                  </a:lnTo>
                  <a:lnTo>
                    <a:pt x="20" y="120"/>
                  </a:lnTo>
                  <a:lnTo>
                    <a:pt x="28" y="132"/>
                  </a:lnTo>
                  <a:lnTo>
                    <a:pt x="36" y="140"/>
                  </a:lnTo>
                  <a:lnTo>
                    <a:pt x="40" y="140"/>
                  </a:lnTo>
                  <a:lnTo>
                    <a:pt x="48" y="132"/>
                  </a:lnTo>
                  <a:lnTo>
                    <a:pt x="56" y="116"/>
                  </a:lnTo>
                  <a:lnTo>
                    <a:pt x="64" y="108"/>
                  </a:lnTo>
                  <a:lnTo>
                    <a:pt x="68" y="112"/>
                  </a:lnTo>
                  <a:lnTo>
                    <a:pt x="76" y="124"/>
                  </a:lnTo>
                  <a:lnTo>
                    <a:pt x="84" y="144"/>
                  </a:lnTo>
                  <a:lnTo>
                    <a:pt x="88" y="160"/>
                  </a:lnTo>
                  <a:lnTo>
                    <a:pt x="96" y="172"/>
                  </a:lnTo>
                  <a:lnTo>
                    <a:pt x="104" y="184"/>
                  </a:lnTo>
                  <a:lnTo>
                    <a:pt x="112" y="192"/>
                  </a:lnTo>
                  <a:lnTo>
                    <a:pt x="116" y="200"/>
                  </a:lnTo>
                  <a:lnTo>
                    <a:pt x="124" y="204"/>
                  </a:lnTo>
                  <a:lnTo>
                    <a:pt x="132" y="208"/>
                  </a:lnTo>
                  <a:lnTo>
                    <a:pt x="136" y="212"/>
                  </a:lnTo>
                  <a:lnTo>
                    <a:pt x="144" y="212"/>
                  </a:lnTo>
                  <a:lnTo>
                    <a:pt x="152" y="216"/>
                  </a:lnTo>
                  <a:lnTo>
                    <a:pt x="156" y="216"/>
                  </a:lnTo>
                  <a:lnTo>
                    <a:pt x="164" y="216"/>
                  </a:lnTo>
                  <a:lnTo>
                    <a:pt x="172" y="216"/>
                  </a:lnTo>
                  <a:lnTo>
                    <a:pt x="180" y="216"/>
                  </a:lnTo>
                  <a:lnTo>
                    <a:pt x="184" y="216"/>
                  </a:lnTo>
                  <a:lnTo>
                    <a:pt x="192" y="216"/>
                  </a:lnTo>
                  <a:lnTo>
                    <a:pt x="200" y="220"/>
                  </a:lnTo>
                  <a:lnTo>
                    <a:pt x="204" y="220"/>
                  </a:lnTo>
                  <a:lnTo>
                    <a:pt x="212" y="220"/>
                  </a:lnTo>
                  <a:lnTo>
                    <a:pt x="220" y="220"/>
                  </a:lnTo>
                  <a:lnTo>
                    <a:pt x="228" y="224"/>
                  </a:lnTo>
                  <a:lnTo>
                    <a:pt x="232" y="224"/>
                  </a:lnTo>
                  <a:lnTo>
                    <a:pt x="240" y="224"/>
                  </a:lnTo>
                  <a:lnTo>
                    <a:pt x="248" y="224"/>
                  </a:lnTo>
                  <a:lnTo>
                    <a:pt x="252" y="224"/>
                  </a:lnTo>
                  <a:lnTo>
                    <a:pt x="260" y="224"/>
                  </a:lnTo>
                  <a:lnTo>
                    <a:pt x="268" y="224"/>
                  </a:lnTo>
                  <a:lnTo>
                    <a:pt x="272" y="224"/>
                  </a:lnTo>
                  <a:lnTo>
                    <a:pt x="280" y="224"/>
                  </a:lnTo>
                  <a:lnTo>
                    <a:pt x="288" y="224"/>
                  </a:lnTo>
                  <a:lnTo>
                    <a:pt x="296" y="224"/>
                  </a:lnTo>
                  <a:lnTo>
                    <a:pt x="300" y="224"/>
                  </a:lnTo>
                  <a:lnTo>
                    <a:pt x="308" y="224"/>
                  </a:lnTo>
                  <a:lnTo>
                    <a:pt x="316" y="224"/>
                  </a:lnTo>
                  <a:lnTo>
                    <a:pt x="320" y="224"/>
                  </a:lnTo>
                  <a:lnTo>
                    <a:pt x="328" y="224"/>
                  </a:lnTo>
                  <a:lnTo>
                    <a:pt x="336" y="224"/>
                  </a:lnTo>
                  <a:lnTo>
                    <a:pt x="344" y="228"/>
                  </a:lnTo>
                  <a:lnTo>
                    <a:pt x="348" y="228"/>
                  </a:lnTo>
                  <a:lnTo>
                    <a:pt x="356" y="228"/>
                  </a:lnTo>
                  <a:lnTo>
                    <a:pt x="364" y="228"/>
                  </a:lnTo>
                  <a:lnTo>
                    <a:pt x="368" y="228"/>
                  </a:lnTo>
                  <a:lnTo>
                    <a:pt x="377" y="228"/>
                  </a:lnTo>
                  <a:lnTo>
                    <a:pt x="385" y="228"/>
                  </a:lnTo>
                  <a:lnTo>
                    <a:pt x="389" y="224"/>
                  </a:lnTo>
                  <a:lnTo>
                    <a:pt x="397" y="224"/>
                  </a:lnTo>
                  <a:lnTo>
                    <a:pt x="405" y="224"/>
                  </a:lnTo>
                  <a:lnTo>
                    <a:pt x="413" y="224"/>
                  </a:lnTo>
                  <a:lnTo>
                    <a:pt x="417" y="224"/>
                  </a:lnTo>
                  <a:lnTo>
                    <a:pt x="425" y="224"/>
                  </a:lnTo>
                  <a:lnTo>
                    <a:pt x="433" y="224"/>
                  </a:lnTo>
                  <a:lnTo>
                    <a:pt x="437" y="220"/>
                  </a:lnTo>
                  <a:lnTo>
                    <a:pt x="445" y="220"/>
                  </a:lnTo>
                  <a:lnTo>
                    <a:pt x="453" y="220"/>
                  </a:lnTo>
                  <a:lnTo>
                    <a:pt x="461" y="220"/>
                  </a:lnTo>
                  <a:lnTo>
                    <a:pt x="465" y="220"/>
                  </a:lnTo>
                  <a:lnTo>
                    <a:pt x="473" y="220"/>
                  </a:lnTo>
                  <a:lnTo>
                    <a:pt x="481" y="220"/>
                  </a:lnTo>
                  <a:lnTo>
                    <a:pt x="485" y="220"/>
                  </a:lnTo>
                  <a:lnTo>
                    <a:pt x="493" y="224"/>
                  </a:lnTo>
                  <a:lnTo>
                    <a:pt x="501" y="224"/>
                  </a:lnTo>
                  <a:lnTo>
                    <a:pt x="509" y="224"/>
                  </a:lnTo>
                  <a:lnTo>
                    <a:pt x="513" y="228"/>
                  </a:lnTo>
                  <a:lnTo>
                    <a:pt x="521" y="228"/>
                  </a:lnTo>
                  <a:lnTo>
                    <a:pt x="529" y="228"/>
                  </a:lnTo>
                  <a:lnTo>
                    <a:pt x="533" y="232"/>
                  </a:lnTo>
                  <a:lnTo>
                    <a:pt x="541" y="232"/>
                  </a:lnTo>
                  <a:lnTo>
                    <a:pt x="549" y="236"/>
                  </a:lnTo>
                  <a:lnTo>
                    <a:pt x="553" y="236"/>
                  </a:lnTo>
                  <a:lnTo>
                    <a:pt x="561" y="240"/>
                  </a:lnTo>
                  <a:lnTo>
                    <a:pt x="569" y="240"/>
                  </a:lnTo>
                  <a:lnTo>
                    <a:pt x="577" y="240"/>
                  </a:lnTo>
                  <a:lnTo>
                    <a:pt x="581" y="240"/>
                  </a:lnTo>
                  <a:lnTo>
                    <a:pt x="589" y="244"/>
                  </a:lnTo>
                  <a:lnTo>
                    <a:pt x="597" y="252"/>
                  </a:lnTo>
                  <a:lnTo>
                    <a:pt x="601" y="256"/>
                  </a:lnTo>
                  <a:lnTo>
                    <a:pt x="609" y="252"/>
                  </a:lnTo>
                  <a:lnTo>
                    <a:pt x="617" y="240"/>
                  </a:lnTo>
                  <a:lnTo>
                    <a:pt x="625" y="244"/>
                  </a:lnTo>
                  <a:lnTo>
                    <a:pt x="629" y="268"/>
                  </a:lnTo>
                  <a:lnTo>
                    <a:pt x="637" y="268"/>
                  </a:lnTo>
                  <a:lnTo>
                    <a:pt x="645" y="224"/>
                  </a:lnTo>
                  <a:lnTo>
                    <a:pt x="649" y="64"/>
                  </a:lnTo>
                  <a:lnTo>
                    <a:pt x="657" y="0"/>
                  </a:lnTo>
                  <a:lnTo>
                    <a:pt x="665" y="196"/>
                  </a:lnTo>
                  <a:lnTo>
                    <a:pt x="669" y="256"/>
                  </a:lnTo>
                  <a:lnTo>
                    <a:pt x="677" y="264"/>
                  </a:lnTo>
                  <a:lnTo>
                    <a:pt x="685" y="204"/>
                  </a:lnTo>
                  <a:lnTo>
                    <a:pt x="693" y="204"/>
                  </a:lnTo>
                  <a:lnTo>
                    <a:pt x="697" y="232"/>
                  </a:lnTo>
                  <a:lnTo>
                    <a:pt x="705" y="252"/>
                  </a:lnTo>
                  <a:lnTo>
                    <a:pt x="713" y="260"/>
                  </a:lnTo>
                  <a:lnTo>
                    <a:pt x="717" y="256"/>
                  </a:lnTo>
                  <a:lnTo>
                    <a:pt x="725" y="248"/>
                  </a:lnTo>
                  <a:lnTo>
                    <a:pt x="733" y="244"/>
                  </a:lnTo>
                  <a:lnTo>
                    <a:pt x="741" y="240"/>
                  </a:lnTo>
                  <a:lnTo>
                    <a:pt x="745" y="240"/>
                  </a:lnTo>
                  <a:lnTo>
                    <a:pt x="753" y="240"/>
                  </a:lnTo>
                  <a:lnTo>
                    <a:pt x="761" y="236"/>
                  </a:lnTo>
                  <a:lnTo>
                    <a:pt x="765" y="236"/>
                  </a:lnTo>
                  <a:lnTo>
                    <a:pt x="773" y="236"/>
                  </a:lnTo>
                  <a:lnTo>
                    <a:pt x="781" y="232"/>
                  </a:lnTo>
                  <a:lnTo>
                    <a:pt x="785" y="232"/>
                  </a:lnTo>
                  <a:lnTo>
                    <a:pt x="793" y="228"/>
                  </a:lnTo>
                  <a:lnTo>
                    <a:pt x="801" y="228"/>
                  </a:lnTo>
                  <a:lnTo>
                    <a:pt x="809" y="228"/>
                  </a:lnTo>
                  <a:lnTo>
                    <a:pt x="813" y="224"/>
                  </a:lnTo>
                  <a:lnTo>
                    <a:pt x="821" y="224"/>
                  </a:lnTo>
                  <a:lnTo>
                    <a:pt x="829" y="224"/>
                  </a:lnTo>
                  <a:lnTo>
                    <a:pt x="833" y="220"/>
                  </a:lnTo>
                  <a:lnTo>
                    <a:pt x="841" y="220"/>
                  </a:lnTo>
                  <a:lnTo>
                    <a:pt x="849" y="220"/>
                  </a:lnTo>
                  <a:lnTo>
                    <a:pt x="857" y="220"/>
                  </a:lnTo>
                  <a:lnTo>
                    <a:pt x="861" y="220"/>
                  </a:lnTo>
                  <a:lnTo>
                    <a:pt x="869" y="220"/>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7" name="Freeform 103"/>
            <p:cNvSpPr>
              <a:spLocks/>
            </p:cNvSpPr>
            <p:nvPr/>
          </p:nvSpPr>
          <p:spPr bwMode="auto">
            <a:xfrm>
              <a:off x="533401" y="1587500"/>
              <a:ext cx="1379538" cy="1682750"/>
            </a:xfrm>
            <a:custGeom>
              <a:avLst/>
              <a:gdLst>
                <a:gd name="T0" fmla="*/ 16 w 869"/>
                <a:gd name="T1" fmla="*/ 484 h 1060"/>
                <a:gd name="T2" fmla="*/ 36 w 869"/>
                <a:gd name="T3" fmla="*/ 476 h 1060"/>
                <a:gd name="T4" fmla="*/ 56 w 869"/>
                <a:gd name="T5" fmla="*/ 584 h 1060"/>
                <a:gd name="T6" fmla="*/ 76 w 869"/>
                <a:gd name="T7" fmla="*/ 696 h 1060"/>
                <a:gd name="T8" fmla="*/ 96 w 869"/>
                <a:gd name="T9" fmla="*/ 776 h 1060"/>
                <a:gd name="T10" fmla="*/ 116 w 869"/>
                <a:gd name="T11" fmla="*/ 808 h 1060"/>
                <a:gd name="T12" fmla="*/ 136 w 869"/>
                <a:gd name="T13" fmla="*/ 820 h 1060"/>
                <a:gd name="T14" fmla="*/ 156 w 869"/>
                <a:gd name="T15" fmla="*/ 832 h 1060"/>
                <a:gd name="T16" fmla="*/ 180 w 869"/>
                <a:gd name="T17" fmla="*/ 848 h 1060"/>
                <a:gd name="T18" fmla="*/ 200 w 869"/>
                <a:gd name="T19" fmla="*/ 864 h 1060"/>
                <a:gd name="T20" fmla="*/ 220 w 869"/>
                <a:gd name="T21" fmla="*/ 872 h 1060"/>
                <a:gd name="T22" fmla="*/ 240 w 869"/>
                <a:gd name="T23" fmla="*/ 876 h 1060"/>
                <a:gd name="T24" fmla="*/ 260 w 869"/>
                <a:gd name="T25" fmla="*/ 884 h 1060"/>
                <a:gd name="T26" fmla="*/ 280 w 869"/>
                <a:gd name="T27" fmla="*/ 888 h 1060"/>
                <a:gd name="T28" fmla="*/ 300 w 869"/>
                <a:gd name="T29" fmla="*/ 892 h 1060"/>
                <a:gd name="T30" fmla="*/ 320 w 869"/>
                <a:gd name="T31" fmla="*/ 892 h 1060"/>
                <a:gd name="T32" fmla="*/ 344 w 869"/>
                <a:gd name="T33" fmla="*/ 896 h 1060"/>
                <a:gd name="T34" fmla="*/ 364 w 869"/>
                <a:gd name="T35" fmla="*/ 900 h 1060"/>
                <a:gd name="T36" fmla="*/ 385 w 869"/>
                <a:gd name="T37" fmla="*/ 904 h 1060"/>
                <a:gd name="T38" fmla="*/ 405 w 869"/>
                <a:gd name="T39" fmla="*/ 908 h 1060"/>
                <a:gd name="T40" fmla="*/ 425 w 869"/>
                <a:gd name="T41" fmla="*/ 908 h 1060"/>
                <a:gd name="T42" fmla="*/ 445 w 869"/>
                <a:gd name="T43" fmla="*/ 900 h 1060"/>
                <a:gd name="T44" fmla="*/ 465 w 869"/>
                <a:gd name="T45" fmla="*/ 904 h 1060"/>
                <a:gd name="T46" fmla="*/ 485 w 869"/>
                <a:gd name="T47" fmla="*/ 908 h 1060"/>
                <a:gd name="T48" fmla="*/ 509 w 869"/>
                <a:gd name="T49" fmla="*/ 920 h 1060"/>
                <a:gd name="T50" fmla="*/ 529 w 869"/>
                <a:gd name="T51" fmla="*/ 932 h 1060"/>
                <a:gd name="T52" fmla="*/ 549 w 869"/>
                <a:gd name="T53" fmla="*/ 944 h 1060"/>
                <a:gd name="T54" fmla="*/ 569 w 869"/>
                <a:gd name="T55" fmla="*/ 960 h 1060"/>
                <a:gd name="T56" fmla="*/ 589 w 869"/>
                <a:gd name="T57" fmla="*/ 968 h 1060"/>
                <a:gd name="T58" fmla="*/ 609 w 869"/>
                <a:gd name="T59" fmla="*/ 988 h 1060"/>
                <a:gd name="T60" fmla="*/ 629 w 869"/>
                <a:gd name="T61" fmla="*/ 1060 h 1060"/>
                <a:gd name="T62" fmla="*/ 649 w 869"/>
                <a:gd name="T63" fmla="*/ 632 h 1060"/>
                <a:gd name="T64" fmla="*/ 669 w 869"/>
                <a:gd name="T65" fmla="*/ 900 h 1060"/>
                <a:gd name="T66" fmla="*/ 693 w 869"/>
                <a:gd name="T67" fmla="*/ 1020 h 1060"/>
                <a:gd name="T68" fmla="*/ 713 w 869"/>
                <a:gd name="T69" fmla="*/ 976 h 1060"/>
                <a:gd name="T70" fmla="*/ 733 w 869"/>
                <a:gd name="T71" fmla="*/ 964 h 1060"/>
                <a:gd name="T72" fmla="*/ 753 w 869"/>
                <a:gd name="T73" fmla="*/ 956 h 1060"/>
                <a:gd name="T74" fmla="*/ 773 w 869"/>
                <a:gd name="T75" fmla="*/ 940 h 1060"/>
                <a:gd name="T76" fmla="*/ 793 w 869"/>
                <a:gd name="T77" fmla="*/ 928 h 1060"/>
                <a:gd name="T78" fmla="*/ 813 w 869"/>
                <a:gd name="T79" fmla="*/ 916 h 1060"/>
                <a:gd name="T80" fmla="*/ 833 w 869"/>
                <a:gd name="T81" fmla="*/ 908 h 1060"/>
                <a:gd name="T82" fmla="*/ 857 w 869"/>
                <a:gd name="T83" fmla="*/ 90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1060">
                  <a:moveTo>
                    <a:pt x="0" y="520"/>
                  </a:moveTo>
                  <a:lnTo>
                    <a:pt x="8" y="504"/>
                  </a:lnTo>
                  <a:lnTo>
                    <a:pt x="16" y="484"/>
                  </a:lnTo>
                  <a:lnTo>
                    <a:pt x="20" y="468"/>
                  </a:lnTo>
                  <a:lnTo>
                    <a:pt x="28" y="464"/>
                  </a:lnTo>
                  <a:lnTo>
                    <a:pt x="36" y="476"/>
                  </a:lnTo>
                  <a:lnTo>
                    <a:pt x="40" y="504"/>
                  </a:lnTo>
                  <a:lnTo>
                    <a:pt x="48" y="544"/>
                  </a:lnTo>
                  <a:lnTo>
                    <a:pt x="56" y="584"/>
                  </a:lnTo>
                  <a:lnTo>
                    <a:pt x="64" y="624"/>
                  </a:lnTo>
                  <a:lnTo>
                    <a:pt x="68" y="660"/>
                  </a:lnTo>
                  <a:lnTo>
                    <a:pt x="76" y="696"/>
                  </a:lnTo>
                  <a:lnTo>
                    <a:pt x="84" y="728"/>
                  </a:lnTo>
                  <a:lnTo>
                    <a:pt x="88" y="756"/>
                  </a:lnTo>
                  <a:lnTo>
                    <a:pt x="96" y="776"/>
                  </a:lnTo>
                  <a:lnTo>
                    <a:pt x="104" y="792"/>
                  </a:lnTo>
                  <a:lnTo>
                    <a:pt x="112" y="800"/>
                  </a:lnTo>
                  <a:lnTo>
                    <a:pt x="116" y="808"/>
                  </a:lnTo>
                  <a:lnTo>
                    <a:pt x="124" y="812"/>
                  </a:lnTo>
                  <a:lnTo>
                    <a:pt x="132" y="816"/>
                  </a:lnTo>
                  <a:lnTo>
                    <a:pt x="136" y="820"/>
                  </a:lnTo>
                  <a:lnTo>
                    <a:pt x="144" y="824"/>
                  </a:lnTo>
                  <a:lnTo>
                    <a:pt x="152" y="828"/>
                  </a:lnTo>
                  <a:lnTo>
                    <a:pt x="156" y="832"/>
                  </a:lnTo>
                  <a:lnTo>
                    <a:pt x="164" y="836"/>
                  </a:lnTo>
                  <a:lnTo>
                    <a:pt x="172" y="844"/>
                  </a:lnTo>
                  <a:lnTo>
                    <a:pt x="180" y="848"/>
                  </a:lnTo>
                  <a:lnTo>
                    <a:pt x="184" y="856"/>
                  </a:lnTo>
                  <a:lnTo>
                    <a:pt x="192" y="860"/>
                  </a:lnTo>
                  <a:lnTo>
                    <a:pt x="200" y="864"/>
                  </a:lnTo>
                  <a:lnTo>
                    <a:pt x="204" y="868"/>
                  </a:lnTo>
                  <a:lnTo>
                    <a:pt x="212" y="868"/>
                  </a:lnTo>
                  <a:lnTo>
                    <a:pt x="220" y="872"/>
                  </a:lnTo>
                  <a:lnTo>
                    <a:pt x="228" y="872"/>
                  </a:lnTo>
                  <a:lnTo>
                    <a:pt x="232" y="876"/>
                  </a:lnTo>
                  <a:lnTo>
                    <a:pt x="240" y="876"/>
                  </a:lnTo>
                  <a:lnTo>
                    <a:pt x="248" y="880"/>
                  </a:lnTo>
                  <a:lnTo>
                    <a:pt x="252" y="880"/>
                  </a:lnTo>
                  <a:lnTo>
                    <a:pt x="260" y="884"/>
                  </a:lnTo>
                  <a:lnTo>
                    <a:pt x="268" y="884"/>
                  </a:lnTo>
                  <a:lnTo>
                    <a:pt x="272" y="888"/>
                  </a:lnTo>
                  <a:lnTo>
                    <a:pt x="280" y="888"/>
                  </a:lnTo>
                  <a:lnTo>
                    <a:pt x="288" y="892"/>
                  </a:lnTo>
                  <a:lnTo>
                    <a:pt x="296" y="892"/>
                  </a:lnTo>
                  <a:lnTo>
                    <a:pt x="300" y="892"/>
                  </a:lnTo>
                  <a:lnTo>
                    <a:pt x="308" y="892"/>
                  </a:lnTo>
                  <a:lnTo>
                    <a:pt x="316" y="892"/>
                  </a:lnTo>
                  <a:lnTo>
                    <a:pt x="320" y="892"/>
                  </a:lnTo>
                  <a:lnTo>
                    <a:pt x="328" y="896"/>
                  </a:lnTo>
                  <a:lnTo>
                    <a:pt x="336" y="896"/>
                  </a:lnTo>
                  <a:lnTo>
                    <a:pt x="344" y="896"/>
                  </a:lnTo>
                  <a:lnTo>
                    <a:pt x="348" y="896"/>
                  </a:lnTo>
                  <a:lnTo>
                    <a:pt x="356" y="900"/>
                  </a:lnTo>
                  <a:lnTo>
                    <a:pt x="364" y="900"/>
                  </a:lnTo>
                  <a:lnTo>
                    <a:pt x="368" y="900"/>
                  </a:lnTo>
                  <a:lnTo>
                    <a:pt x="377" y="900"/>
                  </a:lnTo>
                  <a:lnTo>
                    <a:pt x="385" y="904"/>
                  </a:lnTo>
                  <a:lnTo>
                    <a:pt x="389" y="904"/>
                  </a:lnTo>
                  <a:lnTo>
                    <a:pt x="397" y="904"/>
                  </a:lnTo>
                  <a:lnTo>
                    <a:pt x="405" y="908"/>
                  </a:lnTo>
                  <a:lnTo>
                    <a:pt x="413" y="908"/>
                  </a:lnTo>
                  <a:lnTo>
                    <a:pt x="417" y="908"/>
                  </a:lnTo>
                  <a:lnTo>
                    <a:pt x="425" y="908"/>
                  </a:lnTo>
                  <a:lnTo>
                    <a:pt x="433" y="908"/>
                  </a:lnTo>
                  <a:lnTo>
                    <a:pt x="437" y="900"/>
                  </a:lnTo>
                  <a:lnTo>
                    <a:pt x="445" y="900"/>
                  </a:lnTo>
                  <a:lnTo>
                    <a:pt x="453" y="900"/>
                  </a:lnTo>
                  <a:lnTo>
                    <a:pt x="461" y="900"/>
                  </a:lnTo>
                  <a:lnTo>
                    <a:pt x="465" y="904"/>
                  </a:lnTo>
                  <a:lnTo>
                    <a:pt x="473" y="904"/>
                  </a:lnTo>
                  <a:lnTo>
                    <a:pt x="481" y="908"/>
                  </a:lnTo>
                  <a:lnTo>
                    <a:pt x="485" y="908"/>
                  </a:lnTo>
                  <a:lnTo>
                    <a:pt x="493" y="912"/>
                  </a:lnTo>
                  <a:lnTo>
                    <a:pt x="501" y="916"/>
                  </a:lnTo>
                  <a:lnTo>
                    <a:pt x="509" y="920"/>
                  </a:lnTo>
                  <a:lnTo>
                    <a:pt x="513" y="924"/>
                  </a:lnTo>
                  <a:lnTo>
                    <a:pt x="521" y="928"/>
                  </a:lnTo>
                  <a:lnTo>
                    <a:pt x="529" y="932"/>
                  </a:lnTo>
                  <a:lnTo>
                    <a:pt x="533" y="936"/>
                  </a:lnTo>
                  <a:lnTo>
                    <a:pt x="541" y="940"/>
                  </a:lnTo>
                  <a:lnTo>
                    <a:pt x="549" y="944"/>
                  </a:lnTo>
                  <a:lnTo>
                    <a:pt x="553" y="952"/>
                  </a:lnTo>
                  <a:lnTo>
                    <a:pt x="561" y="956"/>
                  </a:lnTo>
                  <a:lnTo>
                    <a:pt x="569" y="960"/>
                  </a:lnTo>
                  <a:lnTo>
                    <a:pt x="577" y="964"/>
                  </a:lnTo>
                  <a:lnTo>
                    <a:pt x="581" y="964"/>
                  </a:lnTo>
                  <a:lnTo>
                    <a:pt x="589" y="968"/>
                  </a:lnTo>
                  <a:lnTo>
                    <a:pt x="597" y="972"/>
                  </a:lnTo>
                  <a:lnTo>
                    <a:pt x="601" y="976"/>
                  </a:lnTo>
                  <a:lnTo>
                    <a:pt x="609" y="988"/>
                  </a:lnTo>
                  <a:lnTo>
                    <a:pt x="617" y="1000"/>
                  </a:lnTo>
                  <a:lnTo>
                    <a:pt x="625" y="1020"/>
                  </a:lnTo>
                  <a:lnTo>
                    <a:pt x="629" y="1060"/>
                  </a:lnTo>
                  <a:lnTo>
                    <a:pt x="637" y="1024"/>
                  </a:lnTo>
                  <a:lnTo>
                    <a:pt x="645" y="900"/>
                  </a:lnTo>
                  <a:lnTo>
                    <a:pt x="649" y="632"/>
                  </a:lnTo>
                  <a:lnTo>
                    <a:pt x="657" y="0"/>
                  </a:lnTo>
                  <a:lnTo>
                    <a:pt x="665" y="632"/>
                  </a:lnTo>
                  <a:lnTo>
                    <a:pt x="669" y="900"/>
                  </a:lnTo>
                  <a:lnTo>
                    <a:pt x="677" y="1024"/>
                  </a:lnTo>
                  <a:lnTo>
                    <a:pt x="685" y="1060"/>
                  </a:lnTo>
                  <a:lnTo>
                    <a:pt x="693" y="1020"/>
                  </a:lnTo>
                  <a:lnTo>
                    <a:pt x="697" y="1000"/>
                  </a:lnTo>
                  <a:lnTo>
                    <a:pt x="705" y="988"/>
                  </a:lnTo>
                  <a:lnTo>
                    <a:pt x="713" y="976"/>
                  </a:lnTo>
                  <a:lnTo>
                    <a:pt x="717" y="972"/>
                  </a:lnTo>
                  <a:lnTo>
                    <a:pt x="725" y="968"/>
                  </a:lnTo>
                  <a:lnTo>
                    <a:pt x="733" y="964"/>
                  </a:lnTo>
                  <a:lnTo>
                    <a:pt x="741" y="964"/>
                  </a:lnTo>
                  <a:lnTo>
                    <a:pt x="745" y="960"/>
                  </a:lnTo>
                  <a:lnTo>
                    <a:pt x="753" y="956"/>
                  </a:lnTo>
                  <a:lnTo>
                    <a:pt x="761" y="952"/>
                  </a:lnTo>
                  <a:lnTo>
                    <a:pt x="765" y="944"/>
                  </a:lnTo>
                  <a:lnTo>
                    <a:pt x="773" y="940"/>
                  </a:lnTo>
                  <a:lnTo>
                    <a:pt x="781" y="936"/>
                  </a:lnTo>
                  <a:lnTo>
                    <a:pt x="785" y="932"/>
                  </a:lnTo>
                  <a:lnTo>
                    <a:pt x="793" y="928"/>
                  </a:lnTo>
                  <a:lnTo>
                    <a:pt x="801" y="924"/>
                  </a:lnTo>
                  <a:lnTo>
                    <a:pt x="809" y="920"/>
                  </a:lnTo>
                  <a:lnTo>
                    <a:pt x="813" y="916"/>
                  </a:lnTo>
                  <a:lnTo>
                    <a:pt x="821" y="912"/>
                  </a:lnTo>
                  <a:lnTo>
                    <a:pt x="829" y="908"/>
                  </a:lnTo>
                  <a:lnTo>
                    <a:pt x="833" y="908"/>
                  </a:lnTo>
                  <a:lnTo>
                    <a:pt x="841" y="904"/>
                  </a:lnTo>
                  <a:lnTo>
                    <a:pt x="849" y="904"/>
                  </a:lnTo>
                  <a:lnTo>
                    <a:pt x="857" y="900"/>
                  </a:lnTo>
                  <a:lnTo>
                    <a:pt x="861" y="900"/>
                  </a:lnTo>
                  <a:lnTo>
                    <a:pt x="869" y="90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9" name="Freeform 105"/>
            <p:cNvSpPr>
              <a:spLocks/>
            </p:cNvSpPr>
            <p:nvPr/>
          </p:nvSpPr>
          <p:spPr bwMode="auto">
            <a:xfrm>
              <a:off x="533401" y="2762250"/>
              <a:ext cx="1379538" cy="457200"/>
            </a:xfrm>
            <a:custGeom>
              <a:avLst/>
              <a:gdLst>
                <a:gd name="T0" fmla="*/ 16 w 869"/>
                <a:gd name="T1" fmla="*/ 96 h 288"/>
                <a:gd name="T2" fmla="*/ 36 w 869"/>
                <a:gd name="T3" fmla="*/ 168 h 288"/>
                <a:gd name="T4" fmla="*/ 56 w 869"/>
                <a:gd name="T5" fmla="*/ 204 h 288"/>
                <a:gd name="T6" fmla="*/ 76 w 869"/>
                <a:gd name="T7" fmla="*/ 192 h 288"/>
                <a:gd name="T8" fmla="*/ 96 w 869"/>
                <a:gd name="T9" fmla="*/ 184 h 288"/>
                <a:gd name="T10" fmla="*/ 116 w 869"/>
                <a:gd name="T11" fmla="*/ 176 h 288"/>
                <a:gd name="T12" fmla="*/ 136 w 869"/>
                <a:gd name="T13" fmla="*/ 176 h 288"/>
                <a:gd name="T14" fmla="*/ 156 w 869"/>
                <a:gd name="T15" fmla="*/ 180 h 288"/>
                <a:gd name="T16" fmla="*/ 180 w 869"/>
                <a:gd name="T17" fmla="*/ 184 h 288"/>
                <a:gd name="T18" fmla="*/ 200 w 869"/>
                <a:gd name="T19" fmla="*/ 188 h 288"/>
                <a:gd name="T20" fmla="*/ 220 w 869"/>
                <a:gd name="T21" fmla="*/ 184 h 288"/>
                <a:gd name="T22" fmla="*/ 240 w 869"/>
                <a:gd name="T23" fmla="*/ 184 h 288"/>
                <a:gd name="T24" fmla="*/ 260 w 869"/>
                <a:gd name="T25" fmla="*/ 180 h 288"/>
                <a:gd name="T26" fmla="*/ 280 w 869"/>
                <a:gd name="T27" fmla="*/ 180 h 288"/>
                <a:gd name="T28" fmla="*/ 300 w 869"/>
                <a:gd name="T29" fmla="*/ 180 h 288"/>
                <a:gd name="T30" fmla="*/ 320 w 869"/>
                <a:gd name="T31" fmla="*/ 184 h 288"/>
                <a:gd name="T32" fmla="*/ 344 w 869"/>
                <a:gd name="T33" fmla="*/ 184 h 288"/>
                <a:gd name="T34" fmla="*/ 364 w 869"/>
                <a:gd name="T35" fmla="*/ 184 h 288"/>
                <a:gd name="T36" fmla="*/ 385 w 869"/>
                <a:gd name="T37" fmla="*/ 184 h 288"/>
                <a:gd name="T38" fmla="*/ 405 w 869"/>
                <a:gd name="T39" fmla="*/ 184 h 288"/>
                <a:gd name="T40" fmla="*/ 425 w 869"/>
                <a:gd name="T41" fmla="*/ 184 h 288"/>
                <a:gd name="T42" fmla="*/ 445 w 869"/>
                <a:gd name="T43" fmla="*/ 176 h 288"/>
                <a:gd name="T44" fmla="*/ 465 w 869"/>
                <a:gd name="T45" fmla="*/ 176 h 288"/>
                <a:gd name="T46" fmla="*/ 485 w 869"/>
                <a:gd name="T47" fmla="*/ 180 h 288"/>
                <a:gd name="T48" fmla="*/ 509 w 869"/>
                <a:gd name="T49" fmla="*/ 180 h 288"/>
                <a:gd name="T50" fmla="*/ 529 w 869"/>
                <a:gd name="T51" fmla="*/ 184 h 288"/>
                <a:gd name="T52" fmla="*/ 549 w 869"/>
                <a:gd name="T53" fmla="*/ 188 h 288"/>
                <a:gd name="T54" fmla="*/ 569 w 869"/>
                <a:gd name="T55" fmla="*/ 192 h 288"/>
                <a:gd name="T56" fmla="*/ 589 w 869"/>
                <a:gd name="T57" fmla="*/ 192 h 288"/>
                <a:gd name="T58" fmla="*/ 609 w 869"/>
                <a:gd name="T59" fmla="*/ 216 h 288"/>
                <a:gd name="T60" fmla="*/ 629 w 869"/>
                <a:gd name="T61" fmla="*/ 148 h 288"/>
                <a:gd name="T62" fmla="*/ 649 w 869"/>
                <a:gd name="T63" fmla="*/ 288 h 288"/>
                <a:gd name="T64" fmla="*/ 669 w 869"/>
                <a:gd name="T65" fmla="*/ 80 h 288"/>
                <a:gd name="T66" fmla="*/ 693 w 869"/>
                <a:gd name="T67" fmla="*/ 224 h 288"/>
                <a:gd name="T68" fmla="*/ 713 w 869"/>
                <a:gd name="T69" fmla="*/ 204 h 288"/>
                <a:gd name="T70" fmla="*/ 733 w 869"/>
                <a:gd name="T71" fmla="*/ 196 h 288"/>
                <a:gd name="T72" fmla="*/ 753 w 869"/>
                <a:gd name="T73" fmla="*/ 192 h 288"/>
                <a:gd name="T74" fmla="*/ 773 w 869"/>
                <a:gd name="T75" fmla="*/ 188 h 288"/>
                <a:gd name="T76" fmla="*/ 793 w 869"/>
                <a:gd name="T77" fmla="*/ 184 h 288"/>
                <a:gd name="T78" fmla="*/ 813 w 869"/>
                <a:gd name="T79" fmla="*/ 180 h 288"/>
                <a:gd name="T80" fmla="*/ 833 w 869"/>
                <a:gd name="T81" fmla="*/ 180 h 288"/>
                <a:gd name="T82" fmla="*/ 857 w 869"/>
                <a:gd name="T83" fmla="*/ 1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88">
                  <a:moveTo>
                    <a:pt x="0" y="80"/>
                  </a:moveTo>
                  <a:lnTo>
                    <a:pt x="8" y="84"/>
                  </a:lnTo>
                  <a:lnTo>
                    <a:pt x="16" y="96"/>
                  </a:lnTo>
                  <a:lnTo>
                    <a:pt x="20" y="116"/>
                  </a:lnTo>
                  <a:lnTo>
                    <a:pt x="28" y="140"/>
                  </a:lnTo>
                  <a:lnTo>
                    <a:pt x="36" y="168"/>
                  </a:lnTo>
                  <a:lnTo>
                    <a:pt x="40" y="192"/>
                  </a:lnTo>
                  <a:lnTo>
                    <a:pt x="48" y="204"/>
                  </a:lnTo>
                  <a:lnTo>
                    <a:pt x="56" y="204"/>
                  </a:lnTo>
                  <a:lnTo>
                    <a:pt x="64" y="200"/>
                  </a:lnTo>
                  <a:lnTo>
                    <a:pt x="68" y="196"/>
                  </a:lnTo>
                  <a:lnTo>
                    <a:pt x="76" y="192"/>
                  </a:lnTo>
                  <a:lnTo>
                    <a:pt x="84" y="188"/>
                  </a:lnTo>
                  <a:lnTo>
                    <a:pt x="88" y="184"/>
                  </a:lnTo>
                  <a:lnTo>
                    <a:pt x="96" y="184"/>
                  </a:lnTo>
                  <a:lnTo>
                    <a:pt x="104" y="180"/>
                  </a:lnTo>
                  <a:lnTo>
                    <a:pt x="112" y="180"/>
                  </a:lnTo>
                  <a:lnTo>
                    <a:pt x="116" y="176"/>
                  </a:lnTo>
                  <a:lnTo>
                    <a:pt x="124" y="176"/>
                  </a:lnTo>
                  <a:lnTo>
                    <a:pt x="132" y="176"/>
                  </a:lnTo>
                  <a:lnTo>
                    <a:pt x="136" y="176"/>
                  </a:lnTo>
                  <a:lnTo>
                    <a:pt x="144" y="176"/>
                  </a:lnTo>
                  <a:lnTo>
                    <a:pt x="152" y="180"/>
                  </a:lnTo>
                  <a:lnTo>
                    <a:pt x="156" y="180"/>
                  </a:lnTo>
                  <a:lnTo>
                    <a:pt x="164" y="180"/>
                  </a:lnTo>
                  <a:lnTo>
                    <a:pt x="172" y="184"/>
                  </a:lnTo>
                  <a:lnTo>
                    <a:pt x="180" y="184"/>
                  </a:lnTo>
                  <a:lnTo>
                    <a:pt x="184" y="184"/>
                  </a:lnTo>
                  <a:lnTo>
                    <a:pt x="192" y="188"/>
                  </a:lnTo>
                  <a:lnTo>
                    <a:pt x="200" y="188"/>
                  </a:lnTo>
                  <a:lnTo>
                    <a:pt x="204" y="188"/>
                  </a:lnTo>
                  <a:lnTo>
                    <a:pt x="212" y="188"/>
                  </a:lnTo>
                  <a:lnTo>
                    <a:pt x="220" y="184"/>
                  </a:lnTo>
                  <a:lnTo>
                    <a:pt x="228" y="184"/>
                  </a:lnTo>
                  <a:lnTo>
                    <a:pt x="232" y="184"/>
                  </a:lnTo>
                  <a:lnTo>
                    <a:pt x="240" y="184"/>
                  </a:lnTo>
                  <a:lnTo>
                    <a:pt x="248" y="180"/>
                  </a:lnTo>
                  <a:lnTo>
                    <a:pt x="252" y="180"/>
                  </a:lnTo>
                  <a:lnTo>
                    <a:pt x="260" y="180"/>
                  </a:lnTo>
                  <a:lnTo>
                    <a:pt x="268" y="180"/>
                  </a:lnTo>
                  <a:lnTo>
                    <a:pt x="272" y="180"/>
                  </a:lnTo>
                  <a:lnTo>
                    <a:pt x="280" y="180"/>
                  </a:lnTo>
                  <a:lnTo>
                    <a:pt x="288" y="180"/>
                  </a:lnTo>
                  <a:lnTo>
                    <a:pt x="296" y="180"/>
                  </a:lnTo>
                  <a:lnTo>
                    <a:pt x="300" y="180"/>
                  </a:lnTo>
                  <a:lnTo>
                    <a:pt x="308" y="180"/>
                  </a:lnTo>
                  <a:lnTo>
                    <a:pt x="316" y="180"/>
                  </a:lnTo>
                  <a:lnTo>
                    <a:pt x="320" y="184"/>
                  </a:lnTo>
                  <a:lnTo>
                    <a:pt x="328" y="184"/>
                  </a:lnTo>
                  <a:lnTo>
                    <a:pt x="336" y="184"/>
                  </a:lnTo>
                  <a:lnTo>
                    <a:pt x="344" y="184"/>
                  </a:lnTo>
                  <a:lnTo>
                    <a:pt x="348" y="184"/>
                  </a:lnTo>
                  <a:lnTo>
                    <a:pt x="356" y="184"/>
                  </a:lnTo>
                  <a:lnTo>
                    <a:pt x="364" y="184"/>
                  </a:lnTo>
                  <a:lnTo>
                    <a:pt x="368" y="184"/>
                  </a:lnTo>
                  <a:lnTo>
                    <a:pt x="377" y="184"/>
                  </a:lnTo>
                  <a:lnTo>
                    <a:pt x="385" y="184"/>
                  </a:lnTo>
                  <a:lnTo>
                    <a:pt x="389" y="184"/>
                  </a:lnTo>
                  <a:lnTo>
                    <a:pt x="397" y="184"/>
                  </a:lnTo>
                  <a:lnTo>
                    <a:pt x="405" y="184"/>
                  </a:lnTo>
                  <a:lnTo>
                    <a:pt x="413" y="184"/>
                  </a:lnTo>
                  <a:lnTo>
                    <a:pt x="417" y="184"/>
                  </a:lnTo>
                  <a:lnTo>
                    <a:pt x="425" y="184"/>
                  </a:lnTo>
                  <a:lnTo>
                    <a:pt x="433" y="184"/>
                  </a:lnTo>
                  <a:lnTo>
                    <a:pt x="437" y="176"/>
                  </a:lnTo>
                  <a:lnTo>
                    <a:pt x="445" y="176"/>
                  </a:lnTo>
                  <a:lnTo>
                    <a:pt x="453" y="176"/>
                  </a:lnTo>
                  <a:lnTo>
                    <a:pt x="461" y="176"/>
                  </a:lnTo>
                  <a:lnTo>
                    <a:pt x="465" y="176"/>
                  </a:lnTo>
                  <a:lnTo>
                    <a:pt x="473" y="176"/>
                  </a:lnTo>
                  <a:lnTo>
                    <a:pt x="481" y="180"/>
                  </a:lnTo>
                  <a:lnTo>
                    <a:pt x="485" y="180"/>
                  </a:lnTo>
                  <a:lnTo>
                    <a:pt x="493" y="180"/>
                  </a:lnTo>
                  <a:lnTo>
                    <a:pt x="501" y="180"/>
                  </a:lnTo>
                  <a:lnTo>
                    <a:pt x="509" y="180"/>
                  </a:lnTo>
                  <a:lnTo>
                    <a:pt x="513" y="184"/>
                  </a:lnTo>
                  <a:lnTo>
                    <a:pt x="521" y="184"/>
                  </a:lnTo>
                  <a:lnTo>
                    <a:pt x="529" y="184"/>
                  </a:lnTo>
                  <a:lnTo>
                    <a:pt x="533" y="188"/>
                  </a:lnTo>
                  <a:lnTo>
                    <a:pt x="541" y="188"/>
                  </a:lnTo>
                  <a:lnTo>
                    <a:pt x="549" y="188"/>
                  </a:lnTo>
                  <a:lnTo>
                    <a:pt x="553" y="192"/>
                  </a:lnTo>
                  <a:lnTo>
                    <a:pt x="561" y="192"/>
                  </a:lnTo>
                  <a:lnTo>
                    <a:pt x="569" y="192"/>
                  </a:lnTo>
                  <a:lnTo>
                    <a:pt x="577" y="192"/>
                  </a:lnTo>
                  <a:lnTo>
                    <a:pt x="581" y="192"/>
                  </a:lnTo>
                  <a:lnTo>
                    <a:pt x="589" y="192"/>
                  </a:lnTo>
                  <a:lnTo>
                    <a:pt x="597" y="196"/>
                  </a:lnTo>
                  <a:lnTo>
                    <a:pt x="601" y="208"/>
                  </a:lnTo>
                  <a:lnTo>
                    <a:pt x="609" y="216"/>
                  </a:lnTo>
                  <a:lnTo>
                    <a:pt x="617" y="204"/>
                  </a:lnTo>
                  <a:lnTo>
                    <a:pt x="625" y="168"/>
                  </a:lnTo>
                  <a:lnTo>
                    <a:pt x="629" y="148"/>
                  </a:lnTo>
                  <a:lnTo>
                    <a:pt x="637" y="156"/>
                  </a:lnTo>
                  <a:lnTo>
                    <a:pt x="645" y="216"/>
                  </a:lnTo>
                  <a:lnTo>
                    <a:pt x="649" y="288"/>
                  </a:lnTo>
                  <a:lnTo>
                    <a:pt x="657" y="144"/>
                  </a:lnTo>
                  <a:lnTo>
                    <a:pt x="665" y="0"/>
                  </a:lnTo>
                  <a:lnTo>
                    <a:pt x="669" y="80"/>
                  </a:lnTo>
                  <a:lnTo>
                    <a:pt x="677" y="128"/>
                  </a:lnTo>
                  <a:lnTo>
                    <a:pt x="685" y="208"/>
                  </a:lnTo>
                  <a:lnTo>
                    <a:pt x="693" y="224"/>
                  </a:lnTo>
                  <a:lnTo>
                    <a:pt x="697" y="212"/>
                  </a:lnTo>
                  <a:lnTo>
                    <a:pt x="705" y="204"/>
                  </a:lnTo>
                  <a:lnTo>
                    <a:pt x="713" y="204"/>
                  </a:lnTo>
                  <a:lnTo>
                    <a:pt x="717" y="204"/>
                  </a:lnTo>
                  <a:lnTo>
                    <a:pt x="725" y="200"/>
                  </a:lnTo>
                  <a:lnTo>
                    <a:pt x="733" y="196"/>
                  </a:lnTo>
                  <a:lnTo>
                    <a:pt x="741" y="192"/>
                  </a:lnTo>
                  <a:lnTo>
                    <a:pt x="745" y="192"/>
                  </a:lnTo>
                  <a:lnTo>
                    <a:pt x="753" y="192"/>
                  </a:lnTo>
                  <a:lnTo>
                    <a:pt x="761" y="192"/>
                  </a:lnTo>
                  <a:lnTo>
                    <a:pt x="765" y="188"/>
                  </a:lnTo>
                  <a:lnTo>
                    <a:pt x="773" y="188"/>
                  </a:lnTo>
                  <a:lnTo>
                    <a:pt x="781" y="188"/>
                  </a:lnTo>
                  <a:lnTo>
                    <a:pt x="785" y="184"/>
                  </a:lnTo>
                  <a:lnTo>
                    <a:pt x="793" y="184"/>
                  </a:lnTo>
                  <a:lnTo>
                    <a:pt x="801" y="184"/>
                  </a:lnTo>
                  <a:lnTo>
                    <a:pt x="809" y="184"/>
                  </a:lnTo>
                  <a:lnTo>
                    <a:pt x="813" y="180"/>
                  </a:lnTo>
                  <a:lnTo>
                    <a:pt x="821" y="180"/>
                  </a:lnTo>
                  <a:lnTo>
                    <a:pt x="829" y="180"/>
                  </a:lnTo>
                  <a:lnTo>
                    <a:pt x="833" y="180"/>
                  </a:lnTo>
                  <a:lnTo>
                    <a:pt x="841" y="176"/>
                  </a:lnTo>
                  <a:lnTo>
                    <a:pt x="849" y="176"/>
                  </a:lnTo>
                  <a:lnTo>
                    <a:pt x="857" y="176"/>
                  </a:lnTo>
                  <a:lnTo>
                    <a:pt x="861" y="176"/>
                  </a:lnTo>
                  <a:lnTo>
                    <a:pt x="869" y="176"/>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1" name="Freeform 107"/>
            <p:cNvSpPr>
              <a:spLocks/>
            </p:cNvSpPr>
            <p:nvPr/>
          </p:nvSpPr>
          <p:spPr bwMode="auto">
            <a:xfrm>
              <a:off x="533401" y="2882900"/>
              <a:ext cx="1379538" cy="317500"/>
            </a:xfrm>
            <a:custGeom>
              <a:avLst/>
              <a:gdLst>
                <a:gd name="T0" fmla="*/ 16 w 869"/>
                <a:gd name="T1" fmla="*/ 56 h 200"/>
                <a:gd name="T2" fmla="*/ 36 w 869"/>
                <a:gd name="T3" fmla="*/ 44 h 200"/>
                <a:gd name="T4" fmla="*/ 56 w 869"/>
                <a:gd name="T5" fmla="*/ 48 h 200"/>
                <a:gd name="T6" fmla="*/ 76 w 869"/>
                <a:gd name="T7" fmla="*/ 80 h 200"/>
                <a:gd name="T8" fmla="*/ 96 w 869"/>
                <a:gd name="T9" fmla="*/ 88 h 200"/>
                <a:gd name="T10" fmla="*/ 116 w 869"/>
                <a:gd name="T11" fmla="*/ 92 h 200"/>
                <a:gd name="T12" fmla="*/ 136 w 869"/>
                <a:gd name="T13" fmla="*/ 100 h 200"/>
                <a:gd name="T14" fmla="*/ 156 w 869"/>
                <a:gd name="T15" fmla="*/ 108 h 200"/>
                <a:gd name="T16" fmla="*/ 180 w 869"/>
                <a:gd name="T17" fmla="*/ 112 h 200"/>
                <a:gd name="T18" fmla="*/ 200 w 869"/>
                <a:gd name="T19" fmla="*/ 108 h 200"/>
                <a:gd name="T20" fmla="*/ 220 w 869"/>
                <a:gd name="T21" fmla="*/ 104 h 200"/>
                <a:gd name="T22" fmla="*/ 240 w 869"/>
                <a:gd name="T23" fmla="*/ 104 h 200"/>
                <a:gd name="T24" fmla="*/ 260 w 869"/>
                <a:gd name="T25" fmla="*/ 104 h 200"/>
                <a:gd name="T26" fmla="*/ 280 w 869"/>
                <a:gd name="T27" fmla="*/ 108 h 200"/>
                <a:gd name="T28" fmla="*/ 300 w 869"/>
                <a:gd name="T29" fmla="*/ 112 h 200"/>
                <a:gd name="T30" fmla="*/ 320 w 869"/>
                <a:gd name="T31" fmla="*/ 112 h 200"/>
                <a:gd name="T32" fmla="*/ 344 w 869"/>
                <a:gd name="T33" fmla="*/ 112 h 200"/>
                <a:gd name="T34" fmla="*/ 364 w 869"/>
                <a:gd name="T35" fmla="*/ 108 h 200"/>
                <a:gd name="T36" fmla="*/ 385 w 869"/>
                <a:gd name="T37" fmla="*/ 108 h 200"/>
                <a:gd name="T38" fmla="*/ 405 w 869"/>
                <a:gd name="T39" fmla="*/ 108 h 200"/>
                <a:gd name="T40" fmla="*/ 425 w 869"/>
                <a:gd name="T41" fmla="*/ 108 h 200"/>
                <a:gd name="T42" fmla="*/ 445 w 869"/>
                <a:gd name="T43" fmla="*/ 104 h 200"/>
                <a:gd name="T44" fmla="*/ 465 w 869"/>
                <a:gd name="T45" fmla="*/ 104 h 200"/>
                <a:gd name="T46" fmla="*/ 485 w 869"/>
                <a:gd name="T47" fmla="*/ 104 h 200"/>
                <a:gd name="T48" fmla="*/ 509 w 869"/>
                <a:gd name="T49" fmla="*/ 104 h 200"/>
                <a:gd name="T50" fmla="*/ 529 w 869"/>
                <a:gd name="T51" fmla="*/ 104 h 200"/>
                <a:gd name="T52" fmla="*/ 549 w 869"/>
                <a:gd name="T53" fmla="*/ 108 h 200"/>
                <a:gd name="T54" fmla="*/ 569 w 869"/>
                <a:gd name="T55" fmla="*/ 104 h 200"/>
                <a:gd name="T56" fmla="*/ 589 w 869"/>
                <a:gd name="T57" fmla="*/ 116 h 200"/>
                <a:gd name="T58" fmla="*/ 609 w 869"/>
                <a:gd name="T59" fmla="*/ 96 h 200"/>
                <a:gd name="T60" fmla="*/ 629 w 869"/>
                <a:gd name="T61" fmla="*/ 200 h 200"/>
                <a:gd name="T62" fmla="*/ 649 w 869"/>
                <a:gd name="T63" fmla="*/ 0 h 200"/>
                <a:gd name="T64" fmla="*/ 669 w 869"/>
                <a:gd name="T65" fmla="*/ 156 h 200"/>
                <a:gd name="T66" fmla="*/ 693 w 869"/>
                <a:gd name="T67" fmla="*/ 76 h 200"/>
                <a:gd name="T68" fmla="*/ 713 w 869"/>
                <a:gd name="T69" fmla="*/ 120 h 200"/>
                <a:gd name="T70" fmla="*/ 733 w 869"/>
                <a:gd name="T71" fmla="*/ 112 h 200"/>
                <a:gd name="T72" fmla="*/ 753 w 869"/>
                <a:gd name="T73" fmla="*/ 112 h 200"/>
                <a:gd name="T74" fmla="*/ 773 w 869"/>
                <a:gd name="T75" fmla="*/ 112 h 200"/>
                <a:gd name="T76" fmla="*/ 793 w 869"/>
                <a:gd name="T77" fmla="*/ 108 h 200"/>
                <a:gd name="T78" fmla="*/ 813 w 869"/>
                <a:gd name="T79" fmla="*/ 108 h 200"/>
                <a:gd name="T80" fmla="*/ 833 w 869"/>
                <a:gd name="T81" fmla="*/ 108 h 200"/>
                <a:gd name="T82" fmla="*/ 857 w 869"/>
                <a:gd name="T83"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00">
                  <a:moveTo>
                    <a:pt x="0" y="68"/>
                  </a:moveTo>
                  <a:lnTo>
                    <a:pt x="8" y="64"/>
                  </a:lnTo>
                  <a:lnTo>
                    <a:pt x="16" y="56"/>
                  </a:lnTo>
                  <a:lnTo>
                    <a:pt x="20" y="52"/>
                  </a:lnTo>
                  <a:lnTo>
                    <a:pt x="28" y="48"/>
                  </a:lnTo>
                  <a:lnTo>
                    <a:pt x="36" y="44"/>
                  </a:lnTo>
                  <a:lnTo>
                    <a:pt x="40" y="40"/>
                  </a:lnTo>
                  <a:lnTo>
                    <a:pt x="48" y="44"/>
                  </a:lnTo>
                  <a:lnTo>
                    <a:pt x="56" y="48"/>
                  </a:lnTo>
                  <a:lnTo>
                    <a:pt x="64" y="60"/>
                  </a:lnTo>
                  <a:lnTo>
                    <a:pt x="68" y="72"/>
                  </a:lnTo>
                  <a:lnTo>
                    <a:pt x="76" y="80"/>
                  </a:lnTo>
                  <a:lnTo>
                    <a:pt x="84" y="84"/>
                  </a:lnTo>
                  <a:lnTo>
                    <a:pt x="88" y="84"/>
                  </a:lnTo>
                  <a:lnTo>
                    <a:pt x="96" y="88"/>
                  </a:lnTo>
                  <a:lnTo>
                    <a:pt x="104" y="88"/>
                  </a:lnTo>
                  <a:lnTo>
                    <a:pt x="112" y="92"/>
                  </a:lnTo>
                  <a:lnTo>
                    <a:pt x="116" y="92"/>
                  </a:lnTo>
                  <a:lnTo>
                    <a:pt x="124" y="96"/>
                  </a:lnTo>
                  <a:lnTo>
                    <a:pt x="132" y="100"/>
                  </a:lnTo>
                  <a:lnTo>
                    <a:pt x="136" y="100"/>
                  </a:lnTo>
                  <a:lnTo>
                    <a:pt x="144" y="104"/>
                  </a:lnTo>
                  <a:lnTo>
                    <a:pt x="152" y="108"/>
                  </a:lnTo>
                  <a:lnTo>
                    <a:pt x="156" y="108"/>
                  </a:lnTo>
                  <a:lnTo>
                    <a:pt x="164" y="108"/>
                  </a:lnTo>
                  <a:lnTo>
                    <a:pt x="172" y="112"/>
                  </a:lnTo>
                  <a:lnTo>
                    <a:pt x="180" y="112"/>
                  </a:lnTo>
                  <a:lnTo>
                    <a:pt x="184" y="108"/>
                  </a:lnTo>
                  <a:lnTo>
                    <a:pt x="192" y="108"/>
                  </a:lnTo>
                  <a:lnTo>
                    <a:pt x="200" y="108"/>
                  </a:lnTo>
                  <a:lnTo>
                    <a:pt x="204" y="108"/>
                  </a:lnTo>
                  <a:lnTo>
                    <a:pt x="212" y="108"/>
                  </a:lnTo>
                  <a:lnTo>
                    <a:pt x="220" y="104"/>
                  </a:lnTo>
                  <a:lnTo>
                    <a:pt x="228" y="104"/>
                  </a:lnTo>
                  <a:lnTo>
                    <a:pt x="232" y="104"/>
                  </a:lnTo>
                  <a:lnTo>
                    <a:pt x="240" y="104"/>
                  </a:lnTo>
                  <a:lnTo>
                    <a:pt x="248" y="104"/>
                  </a:lnTo>
                  <a:lnTo>
                    <a:pt x="252" y="104"/>
                  </a:lnTo>
                  <a:lnTo>
                    <a:pt x="260" y="104"/>
                  </a:lnTo>
                  <a:lnTo>
                    <a:pt x="268" y="104"/>
                  </a:lnTo>
                  <a:lnTo>
                    <a:pt x="272" y="104"/>
                  </a:lnTo>
                  <a:lnTo>
                    <a:pt x="280" y="108"/>
                  </a:lnTo>
                  <a:lnTo>
                    <a:pt x="288" y="108"/>
                  </a:lnTo>
                  <a:lnTo>
                    <a:pt x="296" y="108"/>
                  </a:lnTo>
                  <a:lnTo>
                    <a:pt x="300" y="112"/>
                  </a:lnTo>
                  <a:lnTo>
                    <a:pt x="308" y="112"/>
                  </a:lnTo>
                  <a:lnTo>
                    <a:pt x="316" y="112"/>
                  </a:lnTo>
                  <a:lnTo>
                    <a:pt x="320" y="112"/>
                  </a:lnTo>
                  <a:lnTo>
                    <a:pt x="328" y="112"/>
                  </a:lnTo>
                  <a:lnTo>
                    <a:pt x="336" y="112"/>
                  </a:lnTo>
                  <a:lnTo>
                    <a:pt x="344" y="112"/>
                  </a:lnTo>
                  <a:lnTo>
                    <a:pt x="348" y="112"/>
                  </a:lnTo>
                  <a:lnTo>
                    <a:pt x="356" y="108"/>
                  </a:lnTo>
                  <a:lnTo>
                    <a:pt x="364" y="108"/>
                  </a:lnTo>
                  <a:lnTo>
                    <a:pt x="368" y="108"/>
                  </a:lnTo>
                  <a:lnTo>
                    <a:pt x="377" y="108"/>
                  </a:lnTo>
                  <a:lnTo>
                    <a:pt x="385" y="108"/>
                  </a:lnTo>
                  <a:lnTo>
                    <a:pt x="389" y="108"/>
                  </a:lnTo>
                  <a:lnTo>
                    <a:pt x="397" y="108"/>
                  </a:lnTo>
                  <a:lnTo>
                    <a:pt x="405" y="108"/>
                  </a:lnTo>
                  <a:lnTo>
                    <a:pt x="413" y="108"/>
                  </a:lnTo>
                  <a:lnTo>
                    <a:pt x="417" y="108"/>
                  </a:lnTo>
                  <a:lnTo>
                    <a:pt x="425" y="108"/>
                  </a:lnTo>
                  <a:lnTo>
                    <a:pt x="433" y="108"/>
                  </a:lnTo>
                  <a:lnTo>
                    <a:pt x="437" y="104"/>
                  </a:lnTo>
                  <a:lnTo>
                    <a:pt x="445" y="104"/>
                  </a:lnTo>
                  <a:lnTo>
                    <a:pt x="453" y="104"/>
                  </a:lnTo>
                  <a:lnTo>
                    <a:pt x="461" y="104"/>
                  </a:lnTo>
                  <a:lnTo>
                    <a:pt x="465" y="104"/>
                  </a:lnTo>
                  <a:lnTo>
                    <a:pt x="473" y="104"/>
                  </a:lnTo>
                  <a:lnTo>
                    <a:pt x="481" y="104"/>
                  </a:lnTo>
                  <a:lnTo>
                    <a:pt x="485" y="104"/>
                  </a:lnTo>
                  <a:lnTo>
                    <a:pt x="493" y="104"/>
                  </a:lnTo>
                  <a:lnTo>
                    <a:pt x="501" y="104"/>
                  </a:lnTo>
                  <a:lnTo>
                    <a:pt x="509" y="104"/>
                  </a:lnTo>
                  <a:lnTo>
                    <a:pt x="513" y="104"/>
                  </a:lnTo>
                  <a:lnTo>
                    <a:pt x="521" y="104"/>
                  </a:lnTo>
                  <a:lnTo>
                    <a:pt x="529" y="104"/>
                  </a:lnTo>
                  <a:lnTo>
                    <a:pt x="533" y="104"/>
                  </a:lnTo>
                  <a:lnTo>
                    <a:pt x="541" y="108"/>
                  </a:lnTo>
                  <a:lnTo>
                    <a:pt x="549" y="108"/>
                  </a:lnTo>
                  <a:lnTo>
                    <a:pt x="553" y="108"/>
                  </a:lnTo>
                  <a:lnTo>
                    <a:pt x="561" y="104"/>
                  </a:lnTo>
                  <a:lnTo>
                    <a:pt x="569" y="104"/>
                  </a:lnTo>
                  <a:lnTo>
                    <a:pt x="577" y="108"/>
                  </a:lnTo>
                  <a:lnTo>
                    <a:pt x="581" y="112"/>
                  </a:lnTo>
                  <a:lnTo>
                    <a:pt x="589" y="116"/>
                  </a:lnTo>
                  <a:lnTo>
                    <a:pt x="597" y="112"/>
                  </a:lnTo>
                  <a:lnTo>
                    <a:pt x="601" y="100"/>
                  </a:lnTo>
                  <a:lnTo>
                    <a:pt x="609" y="96"/>
                  </a:lnTo>
                  <a:lnTo>
                    <a:pt x="617" y="120"/>
                  </a:lnTo>
                  <a:lnTo>
                    <a:pt x="625" y="172"/>
                  </a:lnTo>
                  <a:lnTo>
                    <a:pt x="629" y="200"/>
                  </a:lnTo>
                  <a:lnTo>
                    <a:pt x="637" y="144"/>
                  </a:lnTo>
                  <a:lnTo>
                    <a:pt x="645" y="68"/>
                  </a:lnTo>
                  <a:lnTo>
                    <a:pt x="649" y="0"/>
                  </a:lnTo>
                  <a:lnTo>
                    <a:pt x="657" y="24"/>
                  </a:lnTo>
                  <a:lnTo>
                    <a:pt x="665" y="116"/>
                  </a:lnTo>
                  <a:lnTo>
                    <a:pt x="669" y="156"/>
                  </a:lnTo>
                  <a:lnTo>
                    <a:pt x="677" y="112"/>
                  </a:lnTo>
                  <a:lnTo>
                    <a:pt x="685" y="60"/>
                  </a:lnTo>
                  <a:lnTo>
                    <a:pt x="693" y="76"/>
                  </a:lnTo>
                  <a:lnTo>
                    <a:pt x="697" y="104"/>
                  </a:lnTo>
                  <a:lnTo>
                    <a:pt x="705" y="120"/>
                  </a:lnTo>
                  <a:lnTo>
                    <a:pt x="713" y="120"/>
                  </a:lnTo>
                  <a:lnTo>
                    <a:pt x="717" y="112"/>
                  </a:lnTo>
                  <a:lnTo>
                    <a:pt x="725" y="108"/>
                  </a:lnTo>
                  <a:lnTo>
                    <a:pt x="733" y="112"/>
                  </a:lnTo>
                  <a:lnTo>
                    <a:pt x="741" y="112"/>
                  </a:lnTo>
                  <a:lnTo>
                    <a:pt x="745" y="112"/>
                  </a:lnTo>
                  <a:lnTo>
                    <a:pt x="753" y="112"/>
                  </a:lnTo>
                  <a:lnTo>
                    <a:pt x="761" y="112"/>
                  </a:lnTo>
                  <a:lnTo>
                    <a:pt x="765" y="112"/>
                  </a:lnTo>
                  <a:lnTo>
                    <a:pt x="773" y="112"/>
                  </a:lnTo>
                  <a:lnTo>
                    <a:pt x="781" y="112"/>
                  </a:lnTo>
                  <a:lnTo>
                    <a:pt x="785" y="108"/>
                  </a:lnTo>
                  <a:lnTo>
                    <a:pt x="793" y="108"/>
                  </a:lnTo>
                  <a:lnTo>
                    <a:pt x="801" y="108"/>
                  </a:lnTo>
                  <a:lnTo>
                    <a:pt x="809" y="108"/>
                  </a:lnTo>
                  <a:lnTo>
                    <a:pt x="813" y="108"/>
                  </a:lnTo>
                  <a:lnTo>
                    <a:pt x="821" y="108"/>
                  </a:lnTo>
                  <a:lnTo>
                    <a:pt x="829" y="108"/>
                  </a:lnTo>
                  <a:lnTo>
                    <a:pt x="833" y="108"/>
                  </a:lnTo>
                  <a:lnTo>
                    <a:pt x="841" y="104"/>
                  </a:lnTo>
                  <a:lnTo>
                    <a:pt x="849" y="104"/>
                  </a:lnTo>
                  <a:lnTo>
                    <a:pt x="857" y="104"/>
                  </a:lnTo>
                  <a:lnTo>
                    <a:pt x="861" y="104"/>
                  </a:lnTo>
                  <a:lnTo>
                    <a:pt x="869" y="104"/>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3" name="Freeform 109"/>
            <p:cNvSpPr>
              <a:spLocks/>
            </p:cNvSpPr>
            <p:nvPr/>
          </p:nvSpPr>
          <p:spPr bwMode="auto">
            <a:xfrm>
              <a:off x="533401" y="2762250"/>
              <a:ext cx="1379538" cy="457200"/>
            </a:xfrm>
            <a:custGeom>
              <a:avLst/>
              <a:gdLst>
                <a:gd name="T0" fmla="*/ 16 w 869"/>
                <a:gd name="T1" fmla="*/ 96 h 288"/>
                <a:gd name="T2" fmla="*/ 36 w 869"/>
                <a:gd name="T3" fmla="*/ 168 h 288"/>
                <a:gd name="T4" fmla="*/ 56 w 869"/>
                <a:gd name="T5" fmla="*/ 204 h 288"/>
                <a:gd name="T6" fmla="*/ 76 w 869"/>
                <a:gd name="T7" fmla="*/ 192 h 288"/>
                <a:gd name="T8" fmla="*/ 96 w 869"/>
                <a:gd name="T9" fmla="*/ 184 h 288"/>
                <a:gd name="T10" fmla="*/ 116 w 869"/>
                <a:gd name="T11" fmla="*/ 176 h 288"/>
                <a:gd name="T12" fmla="*/ 136 w 869"/>
                <a:gd name="T13" fmla="*/ 176 h 288"/>
                <a:gd name="T14" fmla="*/ 156 w 869"/>
                <a:gd name="T15" fmla="*/ 180 h 288"/>
                <a:gd name="T16" fmla="*/ 180 w 869"/>
                <a:gd name="T17" fmla="*/ 184 h 288"/>
                <a:gd name="T18" fmla="*/ 200 w 869"/>
                <a:gd name="T19" fmla="*/ 188 h 288"/>
                <a:gd name="T20" fmla="*/ 220 w 869"/>
                <a:gd name="T21" fmla="*/ 184 h 288"/>
                <a:gd name="T22" fmla="*/ 240 w 869"/>
                <a:gd name="T23" fmla="*/ 184 h 288"/>
                <a:gd name="T24" fmla="*/ 260 w 869"/>
                <a:gd name="T25" fmla="*/ 180 h 288"/>
                <a:gd name="T26" fmla="*/ 280 w 869"/>
                <a:gd name="T27" fmla="*/ 180 h 288"/>
                <a:gd name="T28" fmla="*/ 300 w 869"/>
                <a:gd name="T29" fmla="*/ 180 h 288"/>
                <a:gd name="T30" fmla="*/ 320 w 869"/>
                <a:gd name="T31" fmla="*/ 184 h 288"/>
                <a:gd name="T32" fmla="*/ 344 w 869"/>
                <a:gd name="T33" fmla="*/ 184 h 288"/>
                <a:gd name="T34" fmla="*/ 364 w 869"/>
                <a:gd name="T35" fmla="*/ 184 h 288"/>
                <a:gd name="T36" fmla="*/ 385 w 869"/>
                <a:gd name="T37" fmla="*/ 184 h 288"/>
                <a:gd name="T38" fmla="*/ 405 w 869"/>
                <a:gd name="T39" fmla="*/ 184 h 288"/>
                <a:gd name="T40" fmla="*/ 425 w 869"/>
                <a:gd name="T41" fmla="*/ 184 h 288"/>
                <a:gd name="T42" fmla="*/ 445 w 869"/>
                <a:gd name="T43" fmla="*/ 176 h 288"/>
                <a:gd name="T44" fmla="*/ 465 w 869"/>
                <a:gd name="T45" fmla="*/ 176 h 288"/>
                <a:gd name="T46" fmla="*/ 485 w 869"/>
                <a:gd name="T47" fmla="*/ 180 h 288"/>
                <a:gd name="T48" fmla="*/ 509 w 869"/>
                <a:gd name="T49" fmla="*/ 184 h 288"/>
                <a:gd name="T50" fmla="*/ 529 w 869"/>
                <a:gd name="T51" fmla="*/ 184 h 288"/>
                <a:gd name="T52" fmla="*/ 549 w 869"/>
                <a:gd name="T53" fmla="*/ 188 h 288"/>
                <a:gd name="T54" fmla="*/ 569 w 869"/>
                <a:gd name="T55" fmla="*/ 192 h 288"/>
                <a:gd name="T56" fmla="*/ 589 w 869"/>
                <a:gd name="T57" fmla="*/ 200 h 288"/>
                <a:gd name="T58" fmla="*/ 609 w 869"/>
                <a:gd name="T59" fmla="*/ 204 h 288"/>
                <a:gd name="T60" fmla="*/ 629 w 869"/>
                <a:gd name="T61" fmla="*/ 208 h 288"/>
                <a:gd name="T62" fmla="*/ 649 w 869"/>
                <a:gd name="T63" fmla="*/ 0 h 288"/>
                <a:gd name="T64" fmla="*/ 669 w 869"/>
                <a:gd name="T65" fmla="*/ 216 h 288"/>
                <a:gd name="T66" fmla="*/ 693 w 869"/>
                <a:gd name="T67" fmla="*/ 168 h 288"/>
                <a:gd name="T68" fmla="*/ 713 w 869"/>
                <a:gd name="T69" fmla="*/ 208 h 288"/>
                <a:gd name="T70" fmla="*/ 733 w 869"/>
                <a:gd name="T71" fmla="*/ 192 h 288"/>
                <a:gd name="T72" fmla="*/ 753 w 869"/>
                <a:gd name="T73" fmla="*/ 192 h 288"/>
                <a:gd name="T74" fmla="*/ 773 w 869"/>
                <a:gd name="T75" fmla="*/ 188 h 288"/>
                <a:gd name="T76" fmla="*/ 793 w 869"/>
                <a:gd name="T77" fmla="*/ 184 h 288"/>
                <a:gd name="T78" fmla="*/ 813 w 869"/>
                <a:gd name="T79" fmla="*/ 180 h 288"/>
                <a:gd name="T80" fmla="*/ 833 w 869"/>
                <a:gd name="T81" fmla="*/ 180 h 288"/>
                <a:gd name="T82" fmla="*/ 857 w 869"/>
                <a:gd name="T83" fmla="*/ 1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288">
                  <a:moveTo>
                    <a:pt x="0" y="80"/>
                  </a:moveTo>
                  <a:lnTo>
                    <a:pt x="8" y="84"/>
                  </a:lnTo>
                  <a:lnTo>
                    <a:pt x="16" y="96"/>
                  </a:lnTo>
                  <a:lnTo>
                    <a:pt x="20" y="116"/>
                  </a:lnTo>
                  <a:lnTo>
                    <a:pt x="28" y="140"/>
                  </a:lnTo>
                  <a:lnTo>
                    <a:pt x="36" y="168"/>
                  </a:lnTo>
                  <a:lnTo>
                    <a:pt x="40" y="192"/>
                  </a:lnTo>
                  <a:lnTo>
                    <a:pt x="48" y="204"/>
                  </a:lnTo>
                  <a:lnTo>
                    <a:pt x="56" y="204"/>
                  </a:lnTo>
                  <a:lnTo>
                    <a:pt x="64" y="200"/>
                  </a:lnTo>
                  <a:lnTo>
                    <a:pt x="68" y="196"/>
                  </a:lnTo>
                  <a:lnTo>
                    <a:pt x="76" y="192"/>
                  </a:lnTo>
                  <a:lnTo>
                    <a:pt x="84" y="188"/>
                  </a:lnTo>
                  <a:lnTo>
                    <a:pt x="88" y="184"/>
                  </a:lnTo>
                  <a:lnTo>
                    <a:pt x="96" y="184"/>
                  </a:lnTo>
                  <a:lnTo>
                    <a:pt x="104" y="180"/>
                  </a:lnTo>
                  <a:lnTo>
                    <a:pt x="112" y="180"/>
                  </a:lnTo>
                  <a:lnTo>
                    <a:pt x="116" y="176"/>
                  </a:lnTo>
                  <a:lnTo>
                    <a:pt x="124" y="176"/>
                  </a:lnTo>
                  <a:lnTo>
                    <a:pt x="132" y="176"/>
                  </a:lnTo>
                  <a:lnTo>
                    <a:pt x="136" y="176"/>
                  </a:lnTo>
                  <a:lnTo>
                    <a:pt x="144" y="176"/>
                  </a:lnTo>
                  <a:lnTo>
                    <a:pt x="152" y="180"/>
                  </a:lnTo>
                  <a:lnTo>
                    <a:pt x="156" y="180"/>
                  </a:lnTo>
                  <a:lnTo>
                    <a:pt x="164" y="180"/>
                  </a:lnTo>
                  <a:lnTo>
                    <a:pt x="172" y="184"/>
                  </a:lnTo>
                  <a:lnTo>
                    <a:pt x="180" y="184"/>
                  </a:lnTo>
                  <a:lnTo>
                    <a:pt x="184" y="184"/>
                  </a:lnTo>
                  <a:lnTo>
                    <a:pt x="192" y="188"/>
                  </a:lnTo>
                  <a:lnTo>
                    <a:pt x="200" y="188"/>
                  </a:lnTo>
                  <a:lnTo>
                    <a:pt x="204" y="188"/>
                  </a:lnTo>
                  <a:lnTo>
                    <a:pt x="212" y="188"/>
                  </a:lnTo>
                  <a:lnTo>
                    <a:pt x="220" y="184"/>
                  </a:lnTo>
                  <a:lnTo>
                    <a:pt x="228" y="184"/>
                  </a:lnTo>
                  <a:lnTo>
                    <a:pt x="232" y="184"/>
                  </a:lnTo>
                  <a:lnTo>
                    <a:pt x="240" y="184"/>
                  </a:lnTo>
                  <a:lnTo>
                    <a:pt x="248" y="180"/>
                  </a:lnTo>
                  <a:lnTo>
                    <a:pt x="252" y="180"/>
                  </a:lnTo>
                  <a:lnTo>
                    <a:pt x="260" y="180"/>
                  </a:lnTo>
                  <a:lnTo>
                    <a:pt x="268" y="180"/>
                  </a:lnTo>
                  <a:lnTo>
                    <a:pt x="272" y="180"/>
                  </a:lnTo>
                  <a:lnTo>
                    <a:pt x="280" y="180"/>
                  </a:lnTo>
                  <a:lnTo>
                    <a:pt x="288" y="180"/>
                  </a:lnTo>
                  <a:lnTo>
                    <a:pt x="296" y="180"/>
                  </a:lnTo>
                  <a:lnTo>
                    <a:pt x="300" y="180"/>
                  </a:lnTo>
                  <a:lnTo>
                    <a:pt x="308" y="180"/>
                  </a:lnTo>
                  <a:lnTo>
                    <a:pt x="316" y="180"/>
                  </a:lnTo>
                  <a:lnTo>
                    <a:pt x="320" y="184"/>
                  </a:lnTo>
                  <a:lnTo>
                    <a:pt x="328" y="184"/>
                  </a:lnTo>
                  <a:lnTo>
                    <a:pt x="336" y="184"/>
                  </a:lnTo>
                  <a:lnTo>
                    <a:pt x="344" y="184"/>
                  </a:lnTo>
                  <a:lnTo>
                    <a:pt x="348" y="184"/>
                  </a:lnTo>
                  <a:lnTo>
                    <a:pt x="356" y="184"/>
                  </a:lnTo>
                  <a:lnTo>
                    <a:pt x="364" y="184"/>
                  </a:lnTo>
                  <a:lnTo>
                    <a:pt x="368" y="184"/>
                  </a:lnTo>
                  <a:lnTo>
                    <a:pt x="377" y="184"/>
                  </a:lnTo>
                  <a:lnTo>
                    <a:pt x="385" y="184"/>
                  </a:lnTo>
                  <a:lnTo>
                    <a:pt x="389" y="184"/>
                  </a:lnTo>
                  <a:lnTo>
                    <a:pt x="397" y="184"/>
                  </a:lnTo>
                  <a:lnTo>
                    <a:pt x="405" y="184"/>
                  </a:lnTo>
                  <a:lnTo>
                    <a:pt x="413" y="184"/>
                  </a:lnTo>
                  <a:lnTo>
                    <a:pt x="417" y="184"/>
                  </a:lnTo>
                  <a:lnTo>
                    <a:pt x="425" y="184"/>
                  </a:lnTo>
                  <a:lnTo>
                    <a:pt x="433" y="184"/>
                  </a:lnTo>
                  <a:lnTo>
                    <a:pt x="437" y="176"/>
                  </a:lnTo>
                  <a:lnTo>
                    <a:pt x="445" y="176"/>
                  </a:lnTo>
                  <a:lnTo>
                    <a:pt x="453" y="176"/>
                  </a:lnTo>
                  <a:lnTo>
                    <a:pt x="461" y="176"/>
                  </a:lnTo>
                  <a:lnTo>
                    <a:pt x="465" y="176"/>
                  </a:lnTo>
                  <a:lnTo>
                    <a:pt x="473" y="176"/>
                  </a:lnTo>
                  <a:lnTo>
                    <a:pt x="481" y="180"/>
                  </a:lnTo>
                  <a:lnTo>
                    <a:pt x="485" y="180"/>
                  </a:lnTo>
                  <a:lnTo>
                    <a:pt x="493" y="180"/>
                  </a:lnTo>
                  <a:lnTo>
                    <a:pt x="501" y="180"/>
                  </a:lnTo>
                  <a:lnTo>
                    <a:pt x="509" y="184"/>
                  </a:lnTo>
                  <a:lnTo>
                    <a:pt x="513" y="184"/>
                  </a:lnTo>
                  <a:lnTo>
                    <a:pt x="521" y="184"/>
                  </a:lnTo>
                  <a:lnTo>
                    <a:pt x="529" y="184"/>
                  </a:lnTo>
                  <a:lnTo>
                    <a:pt x="533" y="188"/>
                  </a:lnTo>
                  <a:lnTo>
                    <a:pt x="541" y="188"/>
                  </a:lnTo>
                  <a:lnTo>
                    <a:pt x="549" y="188"/>
                  </a:lnTo>
                  <a:lnTo>
                    <a:pt x="553" y="192"/>
                  </a:lnTo>
                  <a:lnTo>
                    <a:pt x="561" y="192"/>
                  </a:lnTo>
                  <a:lnTo>
                    <a:pt x="569" y="192"/>
                  </a:lnTo>
                  <a:lnTo>
                    <a:pt x="577" y="192"/>
                  </a:lnTo>
                  <a:lnTo>
                    <a:pt x="581" y="196"/>
                  </a:lnTo>
                  <a:lnTo>
                    <a:pt x="589" y="200"/>
                  </a:lnTo>
                  <a:lnTo>
                    <a:pt x="597" y="204"/>
                  </a:lnTo>
                  <a:lnTo>
                    <a:pt x="601" y="204"/>
                  </a:lnTo>
                  <a:lnTo>
                    <a:pt x="609" y="204"/>
                  </a:lnTo>
                  <a:lnTo>
                    <a:pt x="617" y="212"/>
                  </a:lnTo>
                  <a:lnTo>
                    <a:pt x="625" y="224"/>
                  </a:lnTo>
                  <a:lnTo>
                    <a:pt x="629" y="208"/>
                  </a:lnTo>
                  <a:lnTo>
                    <a:pt x="637" y="128"/>
                  </a:lnTo>
                  <a:lnTo>
                    <a:pt x="645" y="80"/>
                  </a:lnTo>
                  <a:lnTo>
                    <a:pt x="649" y="0"/>
                  </a:lnTo>
                  <a:lnTo>
                    <a:pt x="657" y="144"/>
                  </a:lnTo>
                  <a:lnTo>
                    <a:pt x="665" y="288"/>
                  </a:lnTo>
                  <a:lnTo>
                    <a:pt x="669" y="216"/>
                  </a:lnTo>
                  <a:lnTo>
                    <a:pt x="677" y="156"/>
                  </a:lnTo>
                  <a:lnTo>
                    <a:pt x="685" y="148"/>
                  </a:lnTo>
                  <a:lnTo>
                    <a:pt x="693" y="168"/>
                  </a:lnTo>
                  <a:lnTo>
                    <a:pt x="697" y="204"/>
                  </a:lnTo>
                  <a:lnTo>
                    <a:pt x="705" y="216"/>
                  </a:lnTo>
                  <a:lnTo>
                    <a:pt x="713" y="208"/>
                  </a:lnTo>
                  <a:lnTo>
                    <a:pt x="717" y="196"/>
                  </a:lnTo>
                  <a:lnTo>
                    <a:pt x="725" y="192"/>
                  </a:lnTo>
                  <a:lnTo>
                    <a:pt x="733" y="192"/>
                  </a:lnTo>
                  <a:lnTo>
                    <a:pt x="741" y="192"/>
                  </a:lnTo>
                  <a:lnTo>
                    <a:pt x="745" y="192"/>
                  </a:lnTo>
                  <a:lnTo>
                    <a:pt x="753" y="192"/>
                  </a:lnTo>
                  <a:lnTo>
                    <a:pt x="761" y="192"/>
                  </a:lnTo>
                  <a:lnTo>
                    <a:pt x="765" y="188"/>
                  </a:lnTo>
                  <a:lnTo>
                    <a:pt x="773" y="188"/>
                  </a:lnTo>
                  <a:lnTo>
                    <a:pt x="781" y="188"/>
                  </a:lnTo>
                  <a:lnTo>
                    <a:pt x="785" y="184"/>
                  </a:lnTo>
                  <a:lnTo>
                    <a:pt x="793" y="184"/>
                  </a:lnTo>
                  <a:lnTo>
                    <a:pt x="801" y="184"/>
                  </a:lnTo>
                  <a:lnTo>
                    <a:pt x="809" y="180"/>
                  </a:lnTo>
                  <a:lnTo>
                    <a:pt x="813" y="180"/>
                  </a:lnTo>
                  <a:lnTo>
                    <a:pt x="821" y="180"/>
                  </a:lnTo>
                  <a:lnTo>
                    <a:pt x="829" y="180"/>
                  </a:lnTo>
                  <a:lnTo>
                    <a:pt x="833" y="180"/>
                  </a:lnTo>
                  <a:lnTo>
                    <a:pt x="841" y="176"/>
                  </a:lnTo>
                  <a:lnTo>
                    <a:pt x="849" y="176"/>
                  </a:lnTo>
                  <a:lnTo>
                    <a:pt x="857" y="176"/>
                  </a:lnTo>
                  <a:lnTo>
                    <a:pt x="861" y="176"/>
                  </a:lnTo>
                  <a:lnTo>
                    <a:pt x="869" y="176"/>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5" name="Freeform 111"/>
            <p:cNvSpPr>
              <a:spLocks/>
            </p:cNvSpPr>
            <p:nvPr/>
          </p:nvSpPr>
          <p:spPr bwMode="auto">
            <a:xfrm>
              <a:off x="533401" y="1524000"/>
              <a:ext cx="1379538" cy="1771650"/>
            </a:xfrm>
            <a:custGeom>
              <a:avLst/>
              <a:gdLst>
                <a:gd name="T0" fmla="*/ 16 w 869"/>
                <a:gd name="T1" fmla="*/ 480 h 1116"/>
                <a:gd name="T2" fmla="*/ 36 w 869"/>
                <a:gd name="T3" fmla="*/ 508 h 1116"/>
                <a:gd name="T4" fmla="*/ 56 w 869"/>
                <a:gd name="T5" fmla="*/ 500 h 1116"/>
                <a:gd name="T6" fmla="*/ 76 w 869"/>
                <a:gd name="T7" fmla="*/ 664 h 1116"/>
                <a:gd name="T8" fmla="*/ 96 w 869"/>
                <a:gd name="T9" fmla="*/ 808 h 1116"/>
                <a:gd name="T10" fmla="*/ 116 w 869"/>
                <a:gd name="T11" fmla="*/ 864 h 1116"/>
                <a:gd name="T12" fmla="*/ 136 w 869"/>
                <a:gd name="T13" fmla="*/ 888 h 1116"/>
                <a:gd name="T14" fmla="*/ 156 w 869"/>
                <a:gd name="T15" fmla="*/ 900 h 1116"/>
                <a:gd name="T16" fmla="*/ 180 w 869"/>
                <a:gd name="T17" fmla="*/ 908 h 1116"/>
                <a:gd name="T18" fmla="*/ 200 w 869"/>
                <a:gd name="T19" fmla="*/ 920 h 1116"/>
                <a:gd name="T20" fmla="*/ 220 w 869"/>
                <a:gd name="T21" fmla="*/ 932 h 1116"/>
                <a:gd name="T22" fmla="*/ 240 w 869"/>
                <a:gd name="T23" fmla="*/ 936 h 1116"/>
                <a:gd name="T24" fmla="*/ 260 w 869"/>
                <a:gd name="T25" fmla="*/ 936 h 1116"/>
                <a:gd name="T26" fmla="*/ 280 w 869"/>
                <a:gd name="T27" fmla="*/ 936 h 1116"/>
                <a:gd name="T28" fmla="*/ 300 w 869"/>
                <a:gd name="T29" fmla="*/ 936 h 1116"/>
                <a:gd name="T30" fmla="*/ 320 w 869"/>
                <a:gd name="T31" fmla="*/ 940 h 1116"/>
                <a:gd name="T32" fmla="*/ 344 w 869"/>
                <a:gd name="T33" fmla="*/ 944 h 1116"/>
                <a:gd name="T34" fmla="*/ 364 w 869"/>
                <a:gd name="T35" fmla="*/ 944 h 1116"/>
                <a:gd name="T36" fmla="*/ 385 w 869"/>
                <a:gd name="T37" fmla="*/ 944 h 1116"/>
                <a:gd name="T38" fmla="*/ 405 w 869"/>
                <a:gd name="T39" fmla="*/ 944 h 1116"/>
                <a:gd name="T40" fmla="*/ 425 w 869"/>
                <a:gd name="T41" fmla="*/ 940 h 1116"/>
                <a:gd name="T42" fmla="*/ 445 w 869"/>
                <a:gd name="T43" fmla="*/ 932 h 1116"/>
                <a:gd name="T44" fmla="*/ 465 w 869"/>
                <a:gd name="T45" fmla="*/ 936 h 1116"/>
                <a:gd name="T46" fmla="*/ 485 w 869"/>
                <a:gd name="T47" fmla="*/ 944 h 1116"/>
                <a:gd name="T48" fmla="*/ 509 w 869"/>
                <a:gd name="T49" fmla="*/ 960 h 1116"/>
                <a:gd name="T50" fmla="*/ 529 w 869"/>
                <a:gd name="T51" fmla="*/ 976 h 1116"/>
                <a:gd name="T52" fmla="*/ 549 w 869"/>
                <a:gd name="T53" fmla="*/ 992 h 1116"/>
                <a:gd name="T54" fmla="*/ 569 w 869"/>
                <a:gd name="T55" fmla="*/ 1012 h 1116"/>
                <a:gd name="T56" fmla="*/ 589 w 869"/>
                <a:gd name="T57" fmla="*/ 1036 h 1116"/>
                <a:gd name="T58" fmla="*/ 609 w 869"/>
                <a:gd name="T59" fmla="*/ 1020 h 1116"/>
                <a:gd name="T60" fmla="*/ 629 w 869"/>
                <a:gd name="T61" fmla="*/ 1092 h 1116"/>
                <a:gd name="T62" fmla="*/ 649 w 869"/>
                <a:gd name="T63" fmla="*/ 560 h 1116"/>
                <a:gd name="T64" fmla="*/ 669 w 869"/>
                <a:gd name="T65" fmla="*/ 964 h 1116"/>
                <a:gd name="T66" fmla="*/ 693 w 869"/>
                <a:gd name="T67" fmla="*/ 1024 h 1116"/>
                <a:gd name="T68" fmla="*/ 713 w 869"/>
                <a:gd name="T69" fmla="*/ 1044 h 1116"/>
                <a:gd name="T70" fmla="*/ 733 w 869"/>
                <a:gd name="T71" fmla="*/ 1020 h 1116"/>
                <a:gd name="T72" fmla="*/ 753 w 869"/>
                <a:gd name="T73" fmla="*/ 1008 h 1116"/>
                <a:gd name="T74" fmla="*/ 773 w 869"/>
                <a:gd name="T75" fmla="*/ 988 h 1116"/>
                <a:gd name="T76" fmla="*/ 793 w 869"/>
                <a:gd name="T77" fmla="*/ 968 h 1116"/>
                <a:gd name="T78" fmla="*/ 813 w 869"/>
                <a:gd name="T79" fmla="*/ 956 h 1116"/>
                <a:gd name="T80" fmla="*/ 833 w 869"/>
                <a:gd name="T81" fmla="*/ 944 h 1116"/>
                <a:gd name="T82" fmla="*/ 857 w 869"/>
                <a:gd name="T83" fmla="*/ 93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1116">
                  <a:moveTo>
                    <a:pt x="0" y="448"/>
                  </a:moveTo>
                  <a:lnTo>
                    <a:pt x="8" y="460"/>
                  </a:lnTo>
                  <a:lnTo>
                    <a:pt x="16" y="480"/>
                  </a:lnTo>
                  <a:lnTo>
                    <a:pt x="20" y="496"/>
                  </a:lnTo>
                  <a:lnTo>
                    <a:pt x="28" y="508"/>
                  </a:lnTo>
                  <a:lnTo>
                    <a:pt x="36" y="508"/>
                  </a:lnTo>
                  <a:lnTo>
                    <a:pt x="40" y="500"/>
                  </a:lnTo>
                  <a:lnTo>
                    <a:pt x="48" y="496"/>
                  </a:lnTo>
                  <a:lnTo>
                    <a:pt x="56" y="500"/>
                  </a:lnTo>
                  <a:lnTo>
                    <a:pt x="64" y="532"/>
                  </a:lnTo>
                  <a:lnTo>
                    <a:pt x="68" y="592"/>
                  </a:lnTo>
                  <a:lnTo>
                    <a:pt x="76" y="664"/>
                  </a:lnTo>
                  <a:lnTo>
                    <a:pt x="84" y="724"/>
                  </a:lnTo>
                  <a:lnTo>
                    <a:pt x="88" y="772"/>
                  </a:lnTo>
                  <a:lnTo>
                    <a:pt x="96" y="808"/>
                  </a:lnTo>
                  <a:lnTo>
                    <a:pt x="104" y="832"/>
                  </a:lnTo>
                  <a:lnTo>
                    <a:pt x="112" y="852"/>
                  </a:lnTo>
                  <a:lnTo>
                    <a:pt x="116" y="864"/>
                  </a:lnTo>
                  <a:lnTo>
                    <a:pt x="124" y="872"/>
                  </a:lnTo>
                  <a:lnTo>
                    <a:pt x="132" y="880"/>
                  </a:lnTo>
                  <a:lnTo>
                    <a:pt x="136" y="888"/>
                  </a:lnTo>
                  <a:lnTo>
                    <a:pt x="144" y="892"/>
                  </a:lnTo>
                  <a:lnTo>
                    <a:pt x="152" y="896"/>
                  </a:lnTo>
                  <a:lnTo>
                    <a:pt x="156" y="900"/>
                  </a:lnTo>
                  <a:lnTo>
                    <a:pt x="164" y="904"/>
                  </a:lnTo>
                  <a:lnTo>
                    <a:pt x="172" y="908"/>
                  </a:lnTo>
                  <a:lnTo>
                    <a:pt x="180" y="908"/>
                  </a:lnTo>
                  <a:lnTo>
                    <a:pt x="184" y="912"/>
                  </a:lnTo>
                  <a:lnTo>
                    <a:pt x="192" y="916"/>
                  </a:lnTo>
                  <a:lnTo>
                    <a:pt x="200" y="920"/>
                  </a:lnTo>
                  <a:lnTo>
                    <a:pt x="204" y="924"/>
                  </a:lnTo>
                  <a:lnTo>
                    <a:pt x="212" y="928"/>
                  </a:lnTo>
                  <a:lnTo>
                    <a:pt x="220" y="932"/>
                  </a:lnTo>
                  <a:lnTo>
                    <a:pt x="228" y="932"/>
                  </a:lnTo>
                  <a:lnTo>
                    <a:pt x="232" y="936"/>
                  </a:lnTo>
                  <a:lnTo>
                    <a:pt x="240" y="936"/>
                  </a:lnTo>
                  <a:lnTo>
                    <a:pt x="248" y="936"/>
                  </a:lnTo>
                  <a:lnTo>
                    <a:pt x="252" y="936"/>
                  </a:lnTo>
                  <a:lnTo>
                    <a:pt x="260" y="936"/>
                  </a:lnTo>
                  <a:lnTo>
                    <a:pt x="268" y="936"/>
                  </a:lnTo>
                  <a:lnTo>
                    <a:pt x="272" y="936"/>
                  </a:lnTo>
                  <a:lnTo>
                    <a:pt x="280" y="936"/>
                  </a:lnTo>
                  <a:lnTo>
                    <a:pt x="288" y="936"/>
                  </a:lnTo>
                  <a:lnTo>
                    <a:pt x="296" y="936"/>
                  </a:lnTo>
                  <a:lnTo>
                    <a:pt x="300" y="936"/>
                  </a:lnTo>
                  <a:lnTo>
                    <a:pt x="308" y="936"/>
                  </a:lnTo>
                  <a:lnTo>
                    <a:pt x="316" y="936"/>
                  </a:lnTo>
                  <a:lnTo>
                    <a:pt x="320" y="940"/>
                  </a:lnTo>
                  <a:lnTo>
                    <a:pt x="328" y="940"/>
                  </a:lnTo>
                  <a:lnTo>
                    <a:pt x="336" y="940"/>
                  </a:lnTo>
                  <a:lnTo>
                    <a:pt x="344" y="944"/>
                  </a:lnTo>
                  <a:lnTo>
                    <a:pt x="348" y="944"/>
                  </a:lnTo>
                  <a:lnTo>
                    <a:pt x="356" y="944"/>
                  </a:lnTo>
                  <a:lnTo>
                    <a:pt x="364" y="944"/>
                  </a:lnTo>
                  <a:lnTo>
                    <a:pt x="368" y="948"/>
                  </a:lnTo>
                  <a:lnTo>
                    <a:pt x="377" y="944"/>
                  </a:lnTo>
                  <a:lnTo>
                    <a:pt x="385" y="944"/>
                  </a:lnTo>
                  <a:lnTo>
                    <a:pt x="389" y="944"/>
                  </a:lnTo>
                  <a:lnTo>
                    <a:pt x="397" y="944"/>
                  </a:lnTo>
                  <a:lnTo>
                    <a:pt x="405" y="944"/>
                  </a:lnTo>
                  <a:lnTo>
                    <a:pt x="413" y="944"/>
                  </a:lnTo>
                  <a:lnTo>
                    <a:pt x="417" y="944"/>
                  </a:lnTo>
                  <a:lnTo>
                    <a:pt x="425" y="940"/>
                  </a:lnTo>
                  <a:lnTo>
                    <a:pt x="433" y="940"/>
                  </a:lnTo>
                  <a:lnTo>
                    <a:pt x="437" y="932"/>
                  </a:lnTo>
                  <a:lnTo>
                    <a:pt x="445" y="932"/>
                  </a:lnTo>
                  <a:lnTo>
                    <a:pt x="453" y="932"/>
                  </a:lnTo>
                  <a:lnTo>
                    <a:pt x="461" y="936"/>
                  </a:lnTo>
                  <a:lnTo>
                    <a:pt x="465" y="936"/>
                  </a:lnTo>
                  <a:lnTo>
                    <a:pt x="473" y="940"/>
                  </a:lnTo>
                  <a:lnTo>
                    <a:pt x="481" y="944"/>
                  </a:lnTo>
                  <a:lnTo>
                    <a:pt x="485" y="944"/>
                  </a:lnTo>
                  <a:lnTo>
                    <a:pt x="493" y="948"/>
                  </a:lnTo>
                  <a:lnTo>
                    <a:pt x="501" y="956"/>
                  </a:lnTo>
                  <a:lnTo>
                    <a:pt x="509" y="960"/>
                  </a:lnTo>
                  <a:lnTo>
                    <a:pt x="513" y="964"/>
                  </a:lnTo>
                  <a:lnTo>
                    <a:pt x="521" y="968"/>
                  </a:lnTo>
                  <a:lnTo>
                    <a:pt x="529" y="976"/>
                  </a:lnTo>
                  <a:lnTo>
                    <a:pt x="533" y="980"/>
                  </a:lnTo>
                  <a:lnTo>
                    <a:pt x="541" y="988"/>
                  </a:lnTo>
                  <a:lnTo>
                    <a:pt x="549" y="992"/>
                  </a:lnTo>
                  <a:lnTo>
                    <a:pt x="553" y="1000"/>
                  </a:lnTo>
                  <a:lnTo>
                    <a:pt x="561" y="1008"/>
                  </a:lnTo>
                  <a:lnTo>
                    <a:pt x="569" y="1012"/>
                  </a:lnTo>
                  <a:lnTo>
                    <a:pt x="577" y="1016"/>
                  </a:lnTo>
                  <a:lnTo>
                    <a:pt x="581" y="1020"/>
                  </a:lnTo>
                  <a:lnTo>
                    <a:pt x="589" y="1036"/>
                  </a:lnTo>
                  <a:lnTo>
                    <a:pt x="597" y="1048"/>
                  </a:lnTo>
                  <a:lnTo>
                    <a:pt x="601" y="1044"/>
                  </a:lnTo>
                  <a:lnTo>
                    <a:pt x="609" y="1020"/>
                  </a:lnTo>
                  <a:lnTo>
                    <a:pt x="617" y="1004"/>
                  </a:lnTo>
                  <a:lnTo>
                    <a:pt x="625" y="1024"/>
                  </a:lnTo>
                  <a:lnTo>
                    <a:pt x="629" y="1092"/>
                  </a:lnTo>
                  <a:lnTo>
                    <a:pt x="637" y="1116"/>
                  </a:lnTo>
                  <a:lnTo>
                    <a:pt x="645" y="964"/>
                  </a:lnTo>
                  <a:lnTo>
                    <a:pt x="649" y="560"/>
                  </a:lnTo>
                  <a:lnTo>
                    <a:pt x="657" y="0"/>
                  </a:lnTo>
                  <a:lnTo>
                    <a:pt x="665" y="560"/>
                  </a:lnTo>
                  <a:lnTo>
                    <a:pt x="669" y="964"/>
                  </a:lnTo>
                  <a:lnTo>
                    <a:pt x="677" y="1116"/>
                  </a:lnTo>
                  <a:lnTo>
                    <a:pt x="685" y="1092"/>
                  </a:lnTo>
                  <a:lnTo>
                    <a:pt x="693" y="1024"/>
                  </a:lnTo>
                  <a:lnTo>
                    <a:pt x="697" y="1004"/>
                  </a:lnTo>
                  <a:lnTo>
                    <a:pt x="705" y="1020"/>
                  </a:lnTo>
                  <a:lnTo>
                    <a:pt x="713" y="1044"/>
                  </a:lnTo>
                  <a:lnTo>
                    <a:pt x="717" y="1048"/>
                  </a:lnTo>
                  <a:lnTo>
                    <a:pt x="725" y="1036"/>
                  </a:lnTo>
                  <a:lnTo>
                    <a:pt x="733" y="1020"/>
                  </a:lnTo>
                  <a:lnTo>
                    <a:pt x="741" y="1016"/>
                  </a:lnTo>
                  <a:lnTo>
                    <a:pt x="745" y="1012"/>
                  </a:lnTo>
                  <a:lnTo>
                    <a:pt x="753" y="1008"/>
                  </a:lnTo>
                  <a:lnTo>
                    <a:pt x="761" y="1000"/>
                  </a:lnTo>
                  <a:lnTo>
                    <a:pt x="765" y="992"/>
                  </a:lnTo>
                  <a:lnTo>
                    <a:pt x="773" y="988"/>
                  </a:lnTo>
                  <a:lnTo>
                    <a:pt x="781" y="980"/>
                  </a:lnTo>
                  <a:lnTo>
                    <a:pt x="785" y="976"/>
                  </a:lnTo>
                  <a:lnTo>
                    <a:pt x="793" y="968"/>
                  </a:lnTo>
                  <a:lnTo>
                    <a:pt x="801" y="964"/>
                  </a:lnTo>
                  <a:lnTo>
                    <a:pt x="809" y="960"/>
                  </a:lnTo>
                  <a:lnTo>
                    <a:pt x="813" y="956"/>
                  </a:lnTo>
                  <a:lnTo>
                    <a:pt x="821" y="948"/>
                  </a:lnTo>
                  <a:lnTo>
                    <a:pt x="829" y="944"/>
                  </a:lnTo>
                  <a:lnTo>
                    <a:pt x="833" y="944"/>
                  </a:lnTo>
                  <a:lnTo>
                    <a:pt x="841" y="940"/>
                  </a:lnTo>
                  <a:lnTo>
                    <a:pt x="849" y="936"/>
                  </a:lnTo>
                  <a:lnTo>
                    <a:pt x="857" y="936"/>
                  </a:lnTo>
                  <a:lnTo>
                    <a:pt x="861" y="932"/>
                  </a:lnTo>
                  <a:lnTo>
                    <a:pt x="869" y="932"/>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7" name="Rectangle 113"/>
            <p:cNvSpPr>
              <a:spLocks noChangeArrowheads="1"/>
            </p:cNvSpPr>
            <p:nvPr/>
          </p:nvSpPr>
          <p:spPr bwMode="auto">
            <a:xfrm>
              <a:off x="778794" y="3563144"/>
              <a:ext cx="12150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Frequency and time (bins)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68" name="Rectangle 114"/>
            <p:cNvSpPr>
              <a:spLocks noChangeArrowheads="1"/>
            </p:cNvSpPr>
            <p:nvPr/>
          </p:nvSpPr>
          <p:spPr bwMode="auto">
            <a:xfrm rot="16200000">
              <a:off x="206324" y="2107457"/>
              <a:ext cx="1747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real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69" name="Rectangle 115"/>
            <p:cNvSpPr>
              <a:spLocks noChangeArrowheads="1"/>
            </p:cNvSpPr>
            <p:nvPr/>
          </p:nvSpPr>
          <p:spPr bwMode="auto">
            <a:xfrm>
              <a:off x="1695104" y="688432"/>
              <a:ext cx="861957" cy="25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0" dirty="0">
                  <a:solidFill>
                    <a:srgbClr val="000000"/>
                  </a:solidFill>
                  <a:latin typeface="Arial Narrow" pitchFamily="34" charset="0"/>
                  <a:cs typeface="Arial" pitchFamily="34" charset="0"/>
                </a:rPr>
                <a:t>P</a:t>
              </a:r>
              <a:r>
                <a:rPr kumimoji="0" lang="en-US" sz="1400" b="0" i="0" u="none" strike="noStrike" cap="none" normalizeH="0" baseline="0" dirty="0" smtClean="0">
                  <a:ln>
                    <a:noFill/>
                  </a:ln>
                  <a:solidFill>
                    <a:srgbClr val="000000"/>
                  </a:solidFill>
                  <a:effectLst/>
                  <a:latin typeface="Arial Narrow" pitchFamily="34" charset="0"/>
                  <a:cs typeface="Arial" pitchFamily="34" charset="0"/>
                </a:rPr>
                <a:t>rediction and response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71" name="Rectangle 117"/>
            <p:cNvSpPr>
              <a:spLocks noChangeArrowheads="1"/>
            </p:cNvSpPr>
            <p:nvPr/>
          </p:nvSpPr>
          <p:spPr bwMode="auto">
            <a:xfrm>
              <a:off x="2668588" y="1003300"/>
              <a:ext cx="1633538" cy="23939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2" name="Line 118"/>
            <p:cNvSpPr>
              <a:spLocks noChangeShapeType="1"/>
            </p:cNvSpPr>
            <p:nvPr/>
          </p:nvSpPr>
          <p:spPr bwMode="auto">
            <a:xfrm flipV="1">
              <a:off x="2668588" y="1003300"/>
              <a:ext cx="0" cy="239395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9" name="Line 125"/>
            <p:cNvSpPr>
              <a:spLocks noChangeShapeType="1"/>
            </p:cNvSpPr>
            <p:nvPr/>
          </p:nvSpPr>
          <p:spPr bwMode="auto">
            <a:xfrm>
              <a:off x="2668588" y="3397250"/>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2" name="Line 128"/>
            <p:cNvSpPr>
              <a:spLocks noChangeShapeType="1"/>
            </p:cNvSpPr>
            <p:nvPr/>
          </p:nvSpPr>
          <p:spPr bwMode="auto">
            <a:xfrm>
              <a:off x="2668588" y="2197100"/>
              <a:ext cx="163353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7" name="Line 133"/>
            <p:cNvSpPr>
              <a:spLocks noChangeShapeType="1"/>
            </p:cNvSpPr>
            <p:nvPr/>
          </p:nvSpPr>
          <p:spPr bwMode="auto">
            <a:xfrm>
              <a:off x="2668588" y="3397250"/>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9" name="Line 135"/>
            <p:cNvSpPr>
              <a:spLocks noChangeShapeType="1"/>
            </p:cNvSpPr>
            <p:nvPr/>
          </p:nvSpPr>
          <p:spPr bwMode="auto">
            <a:xfrm flipV="1">
              <a:off x="2668588" y="1003300"/>
              <a:ext cx="0" cy="2393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0" name="Line 136"/>
            <p:cNvSpPr>
              <a:spLocks noChangeShapeType="1"/>
            </p:cNvSpPr>
            <p:nvPr/>
          </p:nvSpPr>
          <p:spPr bwMode="auto">
            <a:xfrm>
              <a:off x="2668588" y="3397250"/>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1" name="Line 137"/>
            <p:cNvSpPr>
              <a:spLocks noChangeShapeType="1"/>
            </p:cNvSpPr>
            <p:nvPr/>
          </p:nvSpPr>
          <p:spPr bwMode="auto">
            <a:xfrm flipV="1">
              <a:off x="2668588" y="1003300"/>
              <a:ext cx="0" cy="2393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2" name="Line 138"/>
            <p:cNvSpPr>
              <a:spLocks noChangeShapeType="1"/>
            </p:cNvSpPr>
            <p:nvPr/>
          </p:nvSpPr>
          <p:spPr bwMode="auto">
            <a:xfrm flipV="1">
              <a:off x="2668588" y="3371850"/>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3" name="Line 139"/>
            <p:cNvSpPr>
              <a:spLocks noChangeShapeType="1"/>
            </p:cNvSpPr>
            <p:nvPr/>
          </p:nvSpPr>
          <p:spPr bwMode="auto">
            <a:xfrm>
              <a:off x="2668588" y="10033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4" name="Rectangle 140"/>
            <p:cNvSpPr>
              <a:spLocks noChangeArrowheads="1"/>
            </p:cNvSpPr>
            <p:nvPr/>
          </p:nvSpPr>
          <p:spPr bwMode="auto">
            <a:xfrm>
              <a:off x="2649538" y="3416300"/>
              <a:ext cx="69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97" name="Rectangle 143"/>
            <p:cNvSpPr>
              <a:spLocks noChangeArrowheads="1"/>
            </p:cNvSpPr>
            <p:nvPr/>
          </p:nvSpPr>
          <p:spPr bwMode="auto">
            <a:xfrm>
              <a:off x="2897188" y="3416300"/>
              <a:ext cx="1143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00" name="Rectangle 146"/>
            <p:cNvSpPr>
              <a:spLocks noChangeArrowheads="1"/>
            </p:cNvSpPr>
            <p:nvPr/>
          </p:nvSpPr>
          <p:spPr bwMode="auto">
            <a:xfrm>
              <a:off x="3151188"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03" name="Rectangle 149"/>
            <p:cNvSpPr>
              <a:spLocks noChangeArrowheads="1"/>
            </p:cNvSpPr>
            <p:nvPr/>
          </p:nvSpPr>
          <p:spPr bwMode="auto">
            <a:xfrm>
              <a:off x="3424238"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06" name="Rectangle 152"/>
            <p:cNvSpPr>
              <a:spLocks noChangeArrowheads="1"/>
            </p:cNvSpPr>
            <p:nvPr/>
          </p:nvSpPr>
          <p:spPr bwMode="auto">
            <a:xfrm>
              <a:off x="3698876"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09" name="Rectangle 155"/>
            <p:cNvSpPr>
              <a:spLocks noChangeArrowheads="1"/>
            </p:cNvSpPr>
            <p:nvPr/>
          </p:nvSpPr>
          <p:spPr bwMode="auto">
            <a:xfrm>
              <a:off x="3971926"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12" name="Rectangle 158"/>
            <p:cNvSpPr>
              <a:spLocks noChangeArrowheads="1"/>
            </p:cNvSpPr>
            <p:nvPr/>
          </p:nvSpPr>
          <p:spPr bwMode="auto">
            <a:xfrm>
              <a:off x="4244976" y="3416300"/>
              <a:ext cx="1524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13" name="Line 159"/>
            <p:cNvSpPr>
              <a:spLocks noChangeShapeType="1"/>
            </p:cNvSpPr>
            <p:nvPr/>
          </p:nvSpPr>
          <p:spPr bwMode="auto">
            <a:xfrm>
              <a:off x="2668588" y="33972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5" name="Rectangle 161"/>
            <p:cNvSpPr>
              <a:spLocks noChangeArrowheads="1"/>
            </p:cNvSpPr>
            <p:nvPr/>
          </p:nvSpPr>
          <p:spPr bwMode="auto">
            <a:xfrm>
              <a:off x="2484438" y="3346450"/>
              <a:ext cx="196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16" name="Line 162"/>
            <p:cNvSpPr>
              <a:spLocks noChangeShapeType="1"/>
            </p:cNvSpPr>
            <p:nvPr/>
          </p:nvSpPr>
          <p:spPr bwMode="auto">
            <a:xfrm>
              <a:off x="2668588" y="29972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8" name="Rectangle 164"/>
            <p:cNvSpPr>
              <a:spLocks noChangeArrowheads="1"/>
            </p:cNvSpPr>
            <p:nvPr/>
          </p:nvSpPr>
          <p:spPr bwMode="auto">
            <a:xfrm>
              <a:off x="2484438" y="2946400"/>
              <a:ext cx="196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19" name="Line 165"/>
            <p:cNvSpPr>
              <a:spLocks noChangeShapeType="1"/>
            </p:cNvSpPr>
            <p:nvPr/>
          </p:nvSpPr>
          <p:spPr bwMode="auto">
            <a:xfrm>
              <a:off x="2668588" y="25971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1" name="Rectangle 167"/>
            <p:cNvSpPr>
              <a:spLocks noChangeArrowheads="1"/>
            </p:cNvSpPr>
            <p:nvPr/>
          </p:nvSpPr>
          <p:spPr bwMode="auto">
            <a:xfrm>
              <a:off x="2484438" y="2546350"/>
              <a:ext cx="196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22" name="Line 168"/>
            <p:cNvSpPr>
              <a:spLocks noChangeShapeType="1"/>
            </p:cNvSpPr>
            <p:nvPr/>
          </p:nvSpPr>
          <p:spPr bwMode="auto">
            <a:xfrm>
              <a:off x="2668588" y="21971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4" name="Rectangle 170"/>
            <p:cNvSpPr>
              <a:spLocks noChangeArrowheads="1"/>
            </p:cNvSpPr>
            <p:nvPr/>
          </p:nvSpPr>
          <p:spPr bwMode="auto">
            <a:xfrm>
              <a:off x="2605088" y="2146300"/>
              <a:ext cx="698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25" name="Line 171"/>
            <p:cNvSpPr>
              <a:spLocks noChangeShapeType="1"/>
            </p:cNvSpPr>
            <p:nvPr/>
          </p:nvSpPr>
          <p:spPr bwMode="auto">
            <a:xfrm>
              <a:off x="2668588" y="179705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7" name="Rectangle 173"/>
            <p:cNvSpPr>
              <a:spLocks noChangeArrowheads="1"/>
            </p:cNvSpPr>
            <p:nvPr/>
          </p:nvSpPr>
          <p:spPr bwMode="auto">
            <a:xfrm>
              <a:off x="2509838" y="1746250"/>
              <a:ext cx="1778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28" name="Line 174"/>
            <p:cNvSpPr>
              <a:spLocks noChangeShapeType="1"/>
            </p:cNvSpPr>
            <p:nvPr/>
          </p:nvSpPr>
          <p:spPr bwMode="auto">
            <a:xfrm>
              <a:off x="2668588" y="13970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0" name="Rectangle 176"/>
            <p:cNvSpPr>
              <a:spLocks noChangeArrowheads="1"/>
            </p:cNvSpPr>
            <p:nvPr/>
          </p:nvSpPr>
          <p:spPr bwMode="auto">
            <a:xfrm>
              <a:off x="2509838" y="1346200"/>
              <a:ext cx="1778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1" name="Line 177"/>
            <p:cNvSpPr>
              <a:spLocks noChangeShapeType="1"/>
            </p:cNvSpPr>
            <p:nvPr/>
          </p:nvSpPr>
          <p:spPr bwMode="auto">
            <a:xfrm>
              <a:off x="2668588" y="1003300"/>
              <a:ext cx="19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3" name="Rectangle 179"/>
            <p:cNvSpPr>
              <a:spLocks noChangeArrowheads="1"/>
            </p:cNvSpPr>
            <p:nvPr/>
          </p:nvSpPr>
          <p:spPr bwMode="auto">
            <a:xfrm>
              <a:off x="2509838" y="952500"/>
              <a:ext cx="1778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5" name="Line 181"/>
            <p:cNvSpPr>
              <a:spLocks noChangeShapeType="1"/>
            </p:cNvSpPr>
            <p:nvPr/>
          </p:nvSpPr>
          <p:spPr bwMode="auto">
            <a:xfrm>
              <a:off x="2668588" y="3397250"/>
              <a:ext cx="16335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7" name="Line 183"/>
            <p:cNvSpPr>
              <a:spLocks noChangeShapeType="1"/>
            </p:cNvSpPr>
            <p:nvPr/>
          </p:nvSpPr>
          <p:spPr bwMode="auto">
            <a:xfrm flipV="1">
              <a:off x="2668588" y="1003300"/>
              <a:ext cx="0" cy="23939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8" name="Freeform 184"/>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0" name="Freeform 186"/>
            <p:cNvSpPr>
              <a:spLocks/>
            </p:cNvSpPr>
            <p:nvPr/>
          </p:nvSpPr>
          <p:spPr bwMode="auto">
            <a:xfrm>
              <a:off x="2674938" y="2197100"/>
              <a:ext cx="1385888" cy="285750"/>
            </a:xfrm>
            <a:custGeom>
              <a:avLst/>
              <a:gdLst>
                <a:gd name="T0" fmla="*/ 16 w 873"/>
                <a:gd name="T1" fmla="*/ 116 h 180"/>
                <a:gd name="T2" fmla="*/ 36 w 873"/>
                <a:gd name="T3" fmla="*/ 152 h 180"/>
                <a:gd name="T4" fmla="*/ 56 w 873"/>
                <a:gd name="T5" fmla="*/ 172 h 180"/>
                <a:gd name="T6" fmla="*/ 76 w 873"/>
                <a:gd name="T7" fmla="*/ 176 h 180"/>
                <a:gd name="T8" fmla="*/ 96 w 873"/>
                <a:gd name="T9" fmla="*/ 156 h 180"/>
                <a:gd name="T10" fmla="*/ 116 w 873"/>
                <a:gd name="T11" fmla="*/ 116 h 180"/>
                <a:gd name="T12" fmla="*/ 136 w 873"/>
                <a:gd name="T13" fmla="*/ 72 h 180"/>
                <a:gd name="T14" fmla="*/ 160 w 873"/>
                <a:gd name="T15" fmla="*/ 40 h 180"/>
                <a:gd name="T16" fmla="*/ 180 w 873"/>
                <a:gd name="T17" fmla="*/ 20 h 180"/>
                <a:gd name="T18" fmla="*/ 200 w 873"/>
                <a:gd name="T19" fmla="*/ 8 h 180"/>
                <a:gd name="T20" fmla="*/ 220 w 873"/>
                <a:gd name="T21" fmla="*/ 4 h 180"/>
                <a:gd name="T22" fmla="*/ 240 w 873"/>
                <a:gd name="T23" fmla="*/ 4 h 180"/>
                <a:gd name="T24" fmla="*/ 260 w 873"/>
                <a:gd name="T25" fmla="*/ 0 h 180"/>
                <a:gd name="T26" fmla="*/ 280 w 873"/>
                <a:gd name="T27" fmla="*/ 0 h 180"/>
                <a:gd name="T28" fmla="*/ 304 w 873"/>
                <a:gd name="T29" fmla="*/ 0 h 180"/>
                <a:gd name="T30" fmla="*/ 324 w 873"/>
                <a:gd name="T31" fmla="*/ 0 h 180"/>
                <a:gd name="T32" fmla="*/ 344 w 873"/>
                <a:gd name="T33" fmla="*/ 0 h 180"/>
                <a:gd name="T34" fmla="*/ 364 w 873"/>
                <a:gd name="T35" fmla="*/ 0 h 180"/>
                <a:gd name="T36" fmla="*/ 384 w 873"/>
                <a:gd name="T37" fmla="*/ 0 h 180"/>
                <a:gd name="T38" fmla="*/ 404 w 873"/>
                <a:gd name="T39" fmla="*/ 0 h 180"/>
                <a:gd name="T40" fmla="*/ 424 w 873"/>
                <a:gd name="T41" fmla="*/ 0 h 180"/>
                <a:gd name="T42" fmla="*/ 448 w 873"/>
                <a:gd name="T43" fmla="*/ 0 h 180"/>
                <a:gd name="T44" fmla="*/ 468 w 873"/>
                <a:gd name="T45" fmla="*/ 0 h 180"/>
                <a:gd name="T46" fmla="*/ 488 w 873"/>
                <a:gd name="T47" fmla="*/ 0 h 180"/>
                <a:gd name="T48" fmla="*/ 508 w 873"/>
                <a:gd name="T49" fmla="*/ 0 h 180"/>
                <a:gd name="T50" fmla="*/ 528 w 873"/>
                <a:gd name="T51" fmla="*/ 0 h 180"/>
                <a:gd name="T52" fmla="*/ 548 w 873"/>
                <a:gd name="T53" fmla="*/ 0 h 180"/>
                <a:gd name="T54" fmla="*/ 568 w 873"/>
                <a:gd name="T55" fmla="*/ 0 h 180"/>
                <a:gd name="T56" fmla="*/ 593 w 873"/>
                <a:gd name="T57" fmla="*/ 0 h 180"/>
                <a:gd name="T58" fmla="*/ 613 w 873"/>
                <a:gd name="T59" fmla="*/ 0 h 180"/>
                <a:gd name="T60" fmla="*/ 633 w 873"/>
                <a:gd name="T61" fmla="*/ 0 h 180"/>
                <a:gd name="T62" fmla="*/ 653 w 873"/>
                <a:gd name="T63" fmla="*/ 0 h 180"/>
                <a:gd name="T64" fmla="*/ 673 w 873"/>
                <a:gd name="T65" fmla="*/ 0 h 180"/>
                <a:gd name="T66" fmla="*/ 693 w 873"/>
                <a:gd name="T67" fmla="*/ 0 h 180"/>
                <a:gd name="T68" fmla="*/ 713 w 873"/>
                <a:gd name="T69" fmla="*/ 0 h 180"/>
                <a:gd name="T70" fmla="*/ 737 w 873"/>
                <a:gd name="T71" fmla="*/ 0 h 180"/>
                <a:gd name="T72" fmla="*/ 757 w 873"/>
                <a:gd name="T73" fmla="*/ 0 h 180"/>
                <a:gd name="T74" fmla="*/ 777 w 873"/>
                <a:gd name="T75" fmla="*/ 0 h 180"/>
                <a:gd name="T76" fmla="*/ 797 w 873"/>
                <a:gd name="T77" fmla="*/ 0 h 180"/>
                <a:gd name="T78" fmla="*/ 817 w 873"/>
                <a:gd name="T79" fmla="*/ 0 h 180"/>
                <a:gd name="T80" fmla="*/ 837 w 873"/>
                <a:gd name="T81" fmla="*/ 0 h 180"/>
                <a:gd name="T82" fmla="*/ 857 w 873"/>
                <a:gd name="T8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180">
                  <a:moveTo>
                    <a:pt x="0" y="84"/>
                  </a:moveTo>
                  <a:lnTo>
                    <a:pt x="8" y="100"/>
                  </a:lnTo>
                  <a:lnTo>
                    <a:pt x="16" y="116"/>
                  </a:lnTo>
                  <a:lnTo>
                    <a:pt x="20" y="128"/>
                  </a:lnTo>
                  <a:lnTo>
                    <a:pt x="28" y="140"/>
                  </a:lnTo>
                  <a:lnTo>
                    <a:pt x="36" y="152"/>
                  </a:lnTo>
                  <a:lnTo>
                    <a:pt x="40" y="160"/>
                  </a:lnTo>
                  <a:lnTo>
                    <a:pt x="48" y="168"/>
                  </a:lnTo>
                  <a:lnTo>
                    <a:pt x="56" y="172"/>
                  </a:lnTo>
                  <a:lnTo>
                    <a:pt x="64" y="176"/>
                  </a:lnTo>
                  <a:lnTo>
                    <a:pt x="68" y="180"/>
                  </a:lnTo>
                  <a:lnTo>
                    <a:pt x="76" y="176"/>
                  </a:lnTo>
                  <a:lnTo>
                    <a:pt x="84" y="172"/>
                  </a:lnTo>
                  <a:lnTo>
                    <a:pt x="88" y="164"/>
                  </a:lnTo>
                  <a:lnTo>
                    <a:pt x="96" y="156"/>
                  </a:lnTo>
                  <a:lnTo>
                    <a:pt x="104" y="144"/>
                  </a:lnTo>
                  <a:lnTo>
                    <a:pt x="112" y="132"/>
                  </a:lnTo>
                  <a:lnTo>
                    <a:pt x="116" y="116"/>
                  </a:lnTo>
                  <a:lnTo>
                    <a:pt x="124" y="100"/>
                  </a:lnTo>
                  <a:lnTo>
                    <a:pt x="132" y="84"/>
                  </a:lnTo>
                  <a:lnTo>
                    <a:pt x="136" y="72"/>
                  </a:lnTo>
                  <a:lnTo>
                    <a:pt x="144" y="60"/>
                  </a:lnTo>
                  <a:lnTo>
                    <a:pt x="152" y="48"/>
                  </a:lnTo>
                  <a:lnTo>
                    <a:pt x="160" y="40"/>
                  </a:lnTo>
                  <a:lnTo>
                    <a:pt x="164" y="32"/>
                  </a:lnTo>
                  <a:lnTo>
                    <a:pt x="172" y="24"/>
                  </a:lnTo>
                  <a:lnTo>
                    <a:pt x="180" y="20"/>
                  </a:lnTo>
                  <a:lnTo>
                    <a:pt x="184" y="16"/>
                  </a:lnTo>
                  <a:lnTo>
                    <a:pt x="192" y="12"/>
                  </a:lnTo>
                  <a:lnTo>
                    <a:pt x="200" y="8"/>
                  </a:lnTo>
                  <a:lnTo>
                    <a:pt x="208" y="8"/>
                  </a:lnTo>
                  <a:lnTo>
                    <a:pt x="212" y="4"/>
                  </a:lnTo>
                  <a:lnTo>
                    <a:pt x="220" y="4"/>
                  </a:lnTo>
                  <a:lnTo>
                    <a:pt x="228" y="4"/>
                  </a:lnTo>
                  <a:lnTo>
                    <a:pt x="232" y="4"/>
                  </a:lnTo>
                  <a:lnTo>
                    <a:pt x="240" y="4"/>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2" name="Freeform 188"/>
            <p:cNvSpPr>
              <a:spLocks/>
            </p:cNvSpPr>
            <p:nvPr/>
          </p:nvSpPr>
          <p:spPr bwMode="auto">
            <a:xfrm>
              <a:off x="2674938" y="2197100"/>
              <a:ext cx="1385888" cy="698500"/>
            </a:xfrm>
            <a:custGeom>
              <a:avLst/>
              <a:gdLst>
                <a:gd name="T0" fmla="*/ 16 w 873"/>
                <a:gd name="T1" fmla="*/ 324 h 440"/>
                <a:gd name="T2" fmla="*/ 36 w 873"/>
                <a:gd name="T3" fmla="*/ 412 h 440"/>
                <a:gd name="T4" fmla="*/ 56 w 873"/>
                <a:gd name="T5" fmla="*/ 440 h 440"/>
                <a:gd name="T6" fmla="*/ 76 w 873"/>
                <a:gd name="T7" fmla="*/ 412 h 440"/>
                <a:gd name="T8" fmla="*/ 96 w 873"/>
                <a:gd name="T9" fmla="*/ 324 h 440"/>
                <a:gd name="T10" fmla="*/ 116 w 873"/>
                <a:gd name="T11" fmla="*/ 216 h 440"/>
                <a:gd name="T12" fmla="*/ 136 w 873"/>
                <a:gd name="T13" fmla="*/ 120 h 440"/>
                <a:gd name="T14" fmla="*/ 160 w 873"/>
                <a:gd name="T15" fmla="*/ 60 h 440"/>
                <a:gd name="T16" fmla="*/ 180 w 873"/>
                <a:gd name="T17" fmla="*/ 28 h 440"/>
                <a:gd name="T18" fmla="*/ 200 w 873"/>
                <a:gd name="T19" fmla="*/ 12 h 440"/>
                <a:gd name="T20" fmla="*/ 220 w 873"/>
                <a:gd name="T21" fmla="*/ 4 h 440"/>
                <a:gd name="T22" fmla="*/ 240 w 873"/>
                <a:gd name="T23" fmla="*/ 4 h 440"/>
                <a:gd name="T24" fmla="*/ 260 w 873"/>
                <a:gd name="T25" fmla="*/ 0 h 440"/>
                <a:gd name="T26" fmla="*/ 280 w 873"/>
                <a:gd name="T27" fmla="*/ 0 h 440"/>
                <a:gd name="T28" fmla="*/ 304 w 873"/>
                <a:gd name="T29" fmla="*/ 0 h 440"/>
                <a:gd name="T30" fmla="*/ 324 w 873"/>
                <a:gd name="T31" fmla="*/ 0 h 440"/>
                <a:gd name="T32" fmla="*/ 344 w 873"/>
                <a:gd name="T33" fmla="*/ 0 h 440"/>
                <a:gd name="T34" fmla="*/ 364 w 873"/>
                <a:gd name="T35" fmla="*/ 0 h 440"/>
                <a:gd name="T36" fmla="*/ 384 w 873"/>
                <a:gd name="T37" fmla="*/ 0 h 440"/>
                <a:gd name="T38" fmla="*/ 404 w 873"/>
                <a:gd name="T39" fmla="*/ 0 h 440"/>
                <a:gd name="T40" fmla="*/ 424 w 873"/>
                <a:gd name="T41" fmla="*/ 0 h 440"/>
                <a:gd name="T42" fmla="*/ 448 w 873"/>
                <a:gd name="T43" fmla="*/ 0 h 440"/>
                <a:gd name="T44" fmla="*/ 468 w 873"/>
                <a:gd name="T45" fmla="*/ 0 h 440"/>
                <a:gd name="T46" fmla="*/ 488 w 873"/>
                <a:gd name="T47" fmla="*/ 0 h 440"/>
                <a:gd name="T48" fmla="*/ 508 w 873"/>
                <a:gd name="T49" fmla="*/ 0 h 440"/>
                <a:gd name="T50" fmla="*/ 528 w 873"/>
                <a:gd name="T51" fmla="*/ 0 h 440"/>
                <a:gd name="T52" fmla="*/ 548 w 873"/>
                <a:gd name="T53" fmla="*/ 0 h 440"/>
                <a:gd name="T54" fmla="*/ 568 w 873"/>
                <a:gd name="T55" fmla="*/ 0 h 440"/>
                <a:gd name="T56" fmla="*/ 593 w 873"/>
                <a:gd name="T57" fmla="*/ 0 h 440"/>
                <a:gd name="T58" fmla="*/ 613 w 873"/>
                <a:gd name="T59" fmla="*/ 0 h 440"/>
                <a:gd name="T60" fmla="*/ 633 w 873"/>
                <a:gd name="T61" fmla="*/ 0 h 440"/>
                <a:gd name="T62" fmla="*/ 653 w 873"/>
                <a:gd name="T63" fmla="*/ 0 h 440"/>
                <a:gd name="T64" fmla="*/ 673 w 873"/>
                <a:gd name="T65" fmla="*/ 0 h 440"/>
                <a:gd name="T66" fmla="*/ 693 w 873"/>
                <a:gd name="T67" fmla="*/ 0 h 440"/>
                <a:gd name="T68" fmla="*/ 713 w 873"/>
                <a:gd name="T69" fmla="*/ 0 h 440"/>
                <a:gd name="T70" fmla="*/ 737 w 873"/>
                <a:gd name="T71" fmla="*/ 0 h 440"/>
                <a:gd name="T72" fmla="*/ 757 w 873"/>
                <a:gd name="T73" fmla="*/ 0 h 440"/>
                <a:gd name="T74" fmla="*/ 777 w 873"/>
                <a:gd name="T75" fmla="*/ 0 h 440"/>
                <a:gd name="T76" fmla="*/ 797 w 873"/>
                <a:gd name="T77" fmla="*/ 0 h 440"/>
                <a:gd name="T78" fmla="*/ 817 w 873"/>
                <a:gd name="T79" fmla="*/ 0 h 440"/>
                <a:gd name="T80" fmla="*/ 837 w 873"/>
                <a:gd name="T81" fmla="*/ 0 h 440"/>
                <a:gd name="T82" fmla="*/ 857 w 873"/>
                <a:gd name="T8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40">
                  <a:moveTo>
                    <a:pt x="0" y="228"/>
                  </a:moveTo>
                  <a:lnTo>
                    <a:pt x="8" y="280"/>
                  </a:lnTo>
                  <a:lnTo>
                    <a:pt x="16" y="324"/>
                  </a:lnTo>
                  <a:lnTo>
                    <a:pt x="20" y="360"/>
                  </a:lnTo>
                  <a:lnTo>
                    <a:pt x="28" y="388"/>
                  </a:lnTo>
                  <a:lnTo>
                    <a:pt x="36" y="412"/>
                  </a:lnTo>
                  <a:lnTo>
                    <a:pt x="40" y="428"/>
                  </a:lnTo>
                  <a:lnTo>
                    <a:pt x="48" y="440"/>
                  </a:lnTo>
                  <a:lnTo>
                    <a:pt x="56" y="440"/>
                  </a:lnTo>
                  <a:lnTo>
                    <a:pt x="64" y="440"/>
                  </a:lnTo>
                  <a:lnTo>
                    <a:pt x="68" y="428"/>
                  </a:lnTo>
                  <a:lnTo>
                    <a:pt x="76" y="412"/>
                  </a:lnTo>
                  <a:lnTo>
                    <a:pt x="84" y="388"/>
                  </a:lnTo>
                  <a:lnTo>
                    <a:pt x="88" y="360"/>
                  </a:lnTo>
                  <a:lnTo>
                    <a:pt x="96" y="324"/>
                  </a:lnTo>
                  <a:lnTo>
                    <a:pt x="104" y="288"/>
                  </a:lnTo>
                  <a:lnTo>
                    <a:pt x="112" y="252"/>
                  </a:lnTo>
                  <a:lnTo>
                    <a:pt x="116" y="216"/>
                  </a:lnTo>
                  <a:lnTo>
                    <a:pt x="124" y="180"/>
                  </a:lnTo>
                  <a:lnTo>
                    <a:pt x="132" y="148"/>
                  </a:lnTo>
                  <a:lnTo>
                    <a:pt x="136" y="120"/>
                  </a:lnTo>
                  <a:lnTo>
                    <a:pt x="144" y="96"/>
                  </a:lnTo>
                  <a:lnTo>
                    <a:pt x="152" y="76"/>
                  </a:lnTo>
                  <a:lnTo>
                    <a:pt x="160" y="60"/>
                  </a:lnTo>
                  <a:lnTo>
                    <a:pt x="164" y="44"/>
                  </a:lnTo>
                  <a:lnTo>
                    <a:pt x="172" y="36"/>
                  </a:lnTo>
                  <a:lnTo>
                    <a:pt x="180" y="28"/>
                  </a:lnTo>
                  <a:lnTo>
                    <a:pt x="184" y="20"/>
                  </a:lnTo>
                  <a:lnTo>
                    <a:pt x="192" y="16"/>
                  </a:lnTo>
                  <a:lnTo>
                    <a:pt x="200" y="12"/>
                  </a:lnTo>
                  <a:lnTo>
                    <a:pt x="208" y="8"/>
                  </a:lnTo>
                  <a:lnTo>
                    <a:pt x="212" y="8"/>
                  </a:lnTo>
                  <a:lnTo>
                    <a:pt x="220" y="4"/>
                  </a:lnTo>
                  <a:lnTo>
                    <a:pt x="228" y="4"/>
                  </a:lnTo>
                  <a:lnTo>
                    <a:pt x="232" y="4"/>
                  </a:lnTo>
                  <a:lnTo>
                    <a:pt x="240" y="4"/>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4" name="Freeform 190"/>
            <p:cNvSpPr>
              <a:spLocks/>
            </p:cNvSpPr>
            <p:nvPr/>
          </p:nvSpPr>
          <p:spPr bwMode="auto">
            <a:xfrm>
              <a:off x="2674938" y="1911350"/>
              <a:ext cx="1385888" cy="285750"/>
            </a:xfrm>
            <a:custGeom>
              <a:avLst/>
              <a:gdLst>
                <a:gd name="T0" fmla="*/ 16 w 873"/>
                <a:gd name="T1" fmla="*/ 64 h 180"/>
                <a:gd name="T2" fmla="*/ 36 w 873"/>
                <a:gd name="T3" fmla="*/ 28 h 180"/>
                <a:gd name="T4" fmla="*/ 56 w 873"/>
                <a:gd name="T5" fmla="*/ 8 h 180"/>
                <a:gd name="T6" fmla="*/ 76 w 873"/>
                <a:gd name="T7" fmla="*/ 4 h 180"/>
                <a:gd name="T8" fmla="*/ 96 w 873"/>
                <a:gd name="T9" fmla="*/ 24 h 180"/>
                <a:gd name="T10" fmla="*/ 116 w 873"/>
                <a:gd name="T11" fmla="*/ 64 h 180"/>
                <a:gd name="T12" fmla="*/ 136 w 873"/>
                <a:gd name="T13" fmla="*/ 108 h 180"/>
                <a:gd name="T14" fmla="*/ 160 w 873"/>
                <a:gd name="T15" fmla="*/ 140 h 180"/>
                <a:gd name="T16" fmla="*/ 180 w 873"/>
                <a:gd name="T17" fmla="*/ 160 h 180"/>
                <a:gd name="T18" fmla="*/ 200 w 873"/>
                <a:gd name="T19" fmla="*/ 172 h 180"/>
                <a:gd name="T20" fmla="*/ 220 w 873"/>
                <a:gd name="T21" fmla="*/ 176 h 180"/>
                <a:gd name="T22" fmla="*/ 240 w 873"/>
                <a:gd name="T23" fmla="*/ 176 h 180"/>
                <a:gd name="T24" fmla="*/ 260 w 873"/>
                <a:gd name="T25" fmla="*/ 180 h 180"/>
                <a:gd name="T26" fmla="*/ 280 w 873"/>
                <a:gd name="T27" fmla="*/ 180 h 180"/>
                <a:gd name="T28" fmla="*/ 304 w 873"/>
                <a:gd name="T29" fmla="*/ 180 h 180"/>
                <a:gd name="T30" fmla="*/ 324 w 873"/>
                <a:gd name="T31" fmla="*/ 180 h 180"/>
                <a:gd name="T32" fmla="*/ 344 w 873"/>
                <a:gd name="T33" fmla="*/ 180 h 180"/>
                <a:gd name="T34" fmla="*/ 364 w 873"/>
                <a:gd name="T35" fmla="*/ 180 h 180"/>
                <a:gd name="T36" fmla="*/ 384 w 873"/>
                <a:gd name="T37" fmla="*/ 180 h 180"/>
                <a:gd name="T38" fmla="*/ 404 w 873"/>
                <a:gd name="T39" fmla="*/ 180 h 180"/>
                <a:gd name="T40" fmla="*/ 424 w 873"/>
                <a:gd name="T41" fmla="*/ 180 h 180"/>
                <a:gd name="T42" fmla="*/ 448 w 873"/>
                <a:gd name="T43" fmla="*/ 180 h 180"/>
                <a:gd name="T44" fmla="*/ 468 w 873"/>
                <a:gd name="T45" fmla="*/ 180 h 180"/>
                <a:gd name="T46" fmla="*/ 488 w 873"/>
                <a:gd name="T47" fmla="*/ 180 h 180"/>
                <a:gd name="T48" fmla="*/ 508 w 873"/>
                <a:gd name="T49" fmla="*/ 180 h 180"/>
                <a:gd name="T50" fmla="*/ 528 w 873"/>
                <a:gd name="T51" fmla="*/ 180 h 180"/>
                <a:gd name="T52" fmla="*/ 548 w 873"/>
                <a:gd name="T53" fmla="*/ 180 h 180"/>
                <a:gd name="T54" fmla="*/ 568 w 873"/>
                <a:gd name="T55" fmla="*/ 180 h 180"/>
                <a:gd name="T56" fmla="*/ 593 w 873"/>
                <a:gd name="T57" fmla="*/ 180 h 180"/>
                <a:gd name="T58" fmla="*/ 613 w 873"/>
                <a:gd name="T59" fmla="*/ 180 h 180"/>
                <a:gd name="T60" fmla="*/ 633 w 873"/>
                <a:gd name="T61" fmla="*/ 180 h 180"/>
                <a:gd name="T62" fmla="*/ 653 w 873"/>
                <a:gd name="T63" fmla="*/ 180 h 180"/>
                <a:gd name="T64" fmla="*/ 673 w 873"/>
                <a:gd name="T65" fmla="*/ 180 h 180"/>
                <a:gd name="T66" fmla="*/ 693 w 873"/>
                <a:gd name="T67" fmla="*/ 180 h 180"/>
                <a:gd name="T68" fmla="*/ 713 w 873"/>
                <a:gd name="T69" fmla="*/ 180 h 180"/>
                <a:gd name="T70" fmla="*/ 737 w 873"/>
                <a:gd name="T71" fmla="*/ 180 h 180"/>
                <a:gd name="T72" fmla="*/ 757 w 873"/>
                <a:gd name="T73" fmla="*/ 180 h 180"/>
                <a:gd name="T74" fmla="*/ 777 w 873"/>
                <a:gd name="T75" fmla="*/ 180 h 180"/>
                <a:gd name="T76" fmla="*/ 797 w 873"/>
                <a:gd name="T77" fmla="*/ 180 h 180"/>
                <a:gd name="T78" fmla="*/ 817 w 873"/>
                <a:gd name="T79" fmla="*/ 180 h 180"/>
                <a:gd name="T80" fmla="*/ 837 w 873"/>
                <a:gd name="T81" fmla="*/ 180 h 180"/>
                <a:gd name="T82" fmla="*/ 857 w 873"/>
                <a:gd name="T8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180">
                  <a:moveTo>
                    <a:pt x="0" y="96"/>
                  </a:moveTo>
                  <a:lnTo>
                    <a:pt x="8" y="80"/>
                  </a:lnTo>
                  <a:lnTo>
                    <a:pt x="16" y="64"/>
                  </a:lnTo>
                  <a:lnTo>
                    <a:pt x="20" y="52"/>
                  </a:lnTo>
                  <a:lnTo>
                    <a:pt x="28" y="40"/>
                  </a:lnTo>
                  <a:lnTo>
                    <a:pt x="36" y="28"/>
                  </a:lnTo>
                  <a:lnTo>
                    <a:pt x="40" y="20"/>
                  </a:lnTo>
                  <a:lnTo>
                    <a:pt x="48" y="12"/>
                  </a:lnTo>
                  <a:lnTo>
                    <a:pt x="56" y="8"/>
                  </a:lnTo>
                  <a:lnTo>
                    <a:pt x="64" y="4"/>
                  </a:lnTo>
                  <a:lnTo>
                    <a:pt x="68" y="0"/>
                  </a:lnTo>
                  <a:lnTo>
                    <a:pt x="76" y="4"/>
                  </a:lnTo>
                  <a:lnTo>
                    <a:pt x="84" y="8"/>
                  </a:lnTo>
                  <a:lnTo>
                    <a:pt x="88" y="16"/>
                  </a:lnTo>
                  <a:lnTo>
                    <a:pt x="96" y="24"/>
                  </a:lnTo>
                  <a:lnTo>
                    <a:pt x="104" y="36"/>
                  </a:lnTo>
                  <a:lnTo>
                    <a:pt x="112" y="48"/>
                  </a:lnTo>
                  <a:lnTo>
                    <a:pt x="116" y="64"/>
                  </a:lnTo>
                  <a:lnTo>
                    <a:pt x="124" y="80"/>
                  </a:lnTo>
                  <a:lnTo>
                    <a:pt x="132" y="96"/>
                  </a:lnTo>
                  <a:lnTo>
                    <a:pt x="136" y="108"/>
                  </a:lnTo>
                  <a:lnTo>
                    <a:pt x="144" y="120"/>
                  </a:lnTo>
                  <a:lnTo>
                    <a:pt x="152" y="132"/>
                  </a:lnTo>
                  <a:lnTo>
                    <a:pt x="160" y="140"/>
                  </a:lnTo>
                  <a:lnTo>
                    <a:pt x="164" y="148"/>
                  </a:lnTo>
                  <a:lnTo>
                    <a:pt x="172" y="156"/>
                  </a:lnTo>
                  <a:lnTo>
                    <a:pt x="180" y="160"/>
                  </a:lnTo>
                  <a:lnTo>
                    <a:pt x="184" y="164"/>
                  </a:lnTo>
                  <a:lnTo>
                    <a:pt x="192" y="168"/>
                  </a:lnTo>
                  <a:lnTo>
                    <a:pt x="200" y="172"/>
                  </a:lnTo>
                  <a:lnTo>
                    <a:pt x="208" y="172"/>
                  </a:lnTo>
                  <a:lnTo>
                    <a:pt x="212" y="176"/>
                  </a:lnTo>
                  <a:lnTo>
                    <a:pt x="220" y="176"/>
                  </a:lnTo>
                  <a:lnTo>
                    <a:pt x="228" y="176"/>
                  </a:lnTo>
                  <a:lnTo>
                    <a:pt x="232" y="176"/>
                  </a:lnTo>
                  <a:lnTo>
                    <a:pt x="240" y="176"/>
                  </a:lnTo>
                  <a:lnTo>
                    <a:pt x="248" y="180"/>
                  </a:lnTo>
                  <a:lnTo>
                    <a:pt x="256" y="180"/>
                  </a:lnTo>
                  <a:lnTo>
                    <a:pt x="260" y="180"/>
                  </a:lnTo>
                  <a:lnTo>
                    <a:pt x="268" y="180"/>
                  </a:lnTo>
                  <a:lnTo>
                    <a:pt x="276" y="180"/>
                  </a:lnTo>
                  <a:lnTo>
                    <a:pt x="280" y="180"/>
                  </a:lnTo>
                  <a:lnTo>
                    <a:pt x="288" y="180"/>
                  </a:lnTo>
                  <a:lnTo>
                    <a:pt x="296" y="180"/>
                  </a:lnTo>
                  <a:lnTo>
                    <a:pt x="304" y="180"/>
                  </a:lnTo>
                  <a:lnTo>
                    <a:pt x="308" y="180"/>
                  </a:lnTo>
                  <a:lnTo>
                    <a:pt x="316" y="180"/>
                  </a:lnTo>
                  <a:lnTo>
                    <a:pt x="324" y="180"/>
                  </a:lnTo>
                  <a:lnTo>
                    <a:pt x="328" y="180"/>
                  </a:lnTo>
                  <a:lnTo>
                    <a:pt x="336" y="180"/>
                  </a:lnTo>
                  <a:lnTo>
                    <a:pt x="344" y="180"/>
                  </a:lnTo>
                  <a:lnTo>
                    <a:pt x="352" y="180"/>
                  </a:lnTo>
                  <a:lnTo>
                    <a:pt x="356" y="180"/>
                  </a:lnTo>
                  <a:lnTo>
                    <a:pt x="364" y="180"/>
                  </a:lnTo>
                  <a:lnTo>
                    <a:pt x="372" y="180"/>
                  </a:lnTo>
                  <a:lnTo>
                    <a:pt x="376" y="180"/>
                  </a:lnTo>
                  <a:lnTo>
                    <a:pt x="384" y="180"/>
                  </a:lnTo>
                  <a:lnTo>
                    <a:pt x="392" y="180"/>
                  </a:lnTo>
                  <a:lnTo>
                    <a:pt x="400" y="180"/>
                  </a:lnTo>
                  <a:lnTo>
                    <a:pt x="404" y="180"/>
                  </a:lnTo>
                  <a:lnTo>
                    <a:pt x="412" y="180"/>
                  </a:lnTo>
                  <a:lnTo>
                    <a:pt x="420" y="180"/>
                  </a:lnTo>
                  <a:lnTo>
                    <a:pt x="424" y="180"/>
                  </a:lnTo>
                  <a:lnTo>
                    <a:pt x="432" y="180"/>
                  </a:lnTo>
                  <a:lnTo>
                    <a:pt x="440" y="180"/>
                  </a:lnTo>
                  <a:lnTo>
                    <a:pt x="448" y="180"/>
                  </a:lnTo>
                  <a:lnTo>
                    <a:pt x="452" y="180"/>
                  </a:lnTo>
                  <a:lnTo>
                    <a:pt x="460" y="180"/>
                  </a:lnTo>
                  <a:lnTo>
                    <a:pt x="468" y="180"/>
                  </a:lnTo>
                  <a:lnTo>
                    <a:pt x="472" y="180"/>
                  </a:lnTo>
                  <a:lnTo>
                    <a:pt x="480" y="180"/>
                  </a:lnTo>
                  <a:lnTo>
                    <a:pt x="488" y="180"/>
                  </a:lnTo>
                  <a:lnTo>
                    <a:pt x="496" y="180"/>
                  </a:lnTo>
                  <a:lnTo>
                    <a:pt x="500" y="180"/>
                  </a:lnTo>
                  <a:lnTo>
                    <a:pt x="508" y="180"/>
                  </a:lnTo>
                  <a:lnTo>
                    <a:pt x="516" y="180"/>
                  </a:lnTo>
                  <a:lnTo>
                    <a:pt x="520" y="180"/>
                  </a:lnTo>
                  <a:lnTo>
                    <a:pt x="528" y="180"/>
                  </a:lnTo>
                  <a:lnTo>
                    <a:pt x="536" y="180"/>
                  </a:lnTo>
                  <a:lnTo>
                    <a:pt x="544" y="180"/>
                  </a:lnTo>
                  <a:lnTo>
                    <a:pt x="548" y="180"/>
                  </a:lnTo>
                  <a:lnTo>
                    <a:pt x="556" y="180"/>
                  </a:lnTo>
                  <a:lnTo>
                    <a:pt x="564" y="180"/>
                  </a:lnTo>
                  <a:lnTo>
                    <a:pt x="568" y="180"/>
                  </a:lnTo>
                  <a:lnTo>
                    <a:pt x="576" y="180"/>
                  </a:lnTo>
                  <a:lnTo>
                    <a:pt x="585" y="180"/>
                  </a:lnTo>
                  <a:lnTo>
                    <a:pt x="593" y="180"/>
                  </a:lnTo>
                  <a:lnTo>
                    <a:pt x="597" y="180"/>
                  </a:lnTo>
                  <a:lnTo>
                    <a:pt x="605" y="180"/>
                  </a:lnTo>
                  <a:lnTo>
                    <a:pt x="613" y="180"/>
                  </a:lnTo>
                  <a:lnTo>
                    <a:pt x="617" y="180"/>
                  </a:lnTo>
                  <a:lnTo>
                    <a:pt x="625" y="180"/>
                  </a:lnTo>
                  <a:lnTo>
                    <a:pt x="633" y="180"/>
                  </a:lnTo>
                  <a:lnTo>
                    <a:pt x="641" y="180"/>
                  </a:lnTo>
                  <a:lnTo>
                    <a:pt x="645" y="180"/>
                  </a:lnTo>
                  <a:lnTo>
                    <a:pt x="653" y="180"/>
                  </a:lnTo>
                  <a:lnTo>
                    <a:pt x="661" y="180"/>
                  </a:lnTo>
                  <a:lnTo>
                    <a:pt x="665" y="180"/>
                  </a:lnTo>
                  <a:lnTo>
                    <a:pt x="673" y="180"/>
                  </a:lnTo>
                  <a:lnTo>
                    <a:pt x="681" y="180"/>
                  </a:lnTo>
                  <a:lnTo>
                    <a:pt x="689" y="180"/>
                  </a:lnTo>
                  <a:lnTo>
                    <a:pt x="693" y="180"/>
                  </a:lnTo>
                  <a:lnTo>
                    <a:pt x="701" y="180"/>
                  </a:lnTo>
                  <a:lnTo>
                    <a:pt x="709" y="180"/>
                  </a:lnTo>
                  <a:lnTo>
                    <a:pt x="713" y="180"/>
                  </a:lnTo>
                  <a:lnTo>
                    <a:pt x="721" y="180"/>
                  </a:lnTo>
                  <a:lnTo>
                    <a:pt x="729" y="180"/>
                  </a:lnTo>
                  <a:lnTo>
                    <a:pt x="737" y="180"/>
                  </a:lnTo>
                  <a:lnTo>
                    <a:pt x="741" y="180"/>
                  </a:lnTo>
                  <a:lnTo>
                    <a:pt x="749" y="180"/>
                  </a:lnTo>
                  <a:lnTo>
                    <a:pt x="757" y="180"/>
                  </a:lnTo>
                  <a:lnTo>
                    <a:pt x="761" y="180"/>
                  </a:lnTo>
                  <a:lnTo>
                    <a:pt x="769" y="180"/>
                  </a:lnTo>
                  <a:lnTo>
                    <a:pt x="777" y="180"/>
                  </a:lnTo>
                  <a:lnTo>
                    <a:pt x="785" y="180"/>
                  </a:lnTo>
                  <a:lnTo>
                    <a:pt x="789" y="180"/>
                  </a:lnTo>
                  <a:lnTo>
                    <a:pt x="797" y="180"/>
                  </a:lnTo>
                  <a:lnTo>
                    <a:pt x="805" y="180"/>
                  </a:lnTo>
                  <a:lnTo>
                    <a:pt x="809" y="180"/>
                  </a:lnTo>
                  <a:lnTo>
                    <a:pt x="817" y="180"/>
                  </a:lnTo>
                  <a:lnTo>
                    <a:pt x="825" y="180"/>
                  </a:lnTo>
                  <a:lnTo>
                    <a:pt x="833" y="180"/>
                  </a:lnTo>
                  <a:lnTo>
                    <a:pt x="837" y="180"/>
                  </a:lnTo>
                  <a:lnTo>
                    <a:pt x="845" y="180"/>
                  </a:lnTo>
                  <a:lnTo>
                    <a:pt x="853" y="180"/>
                  </a:lnTo>
                  <a:lnTo>
                    <a:pt x="857" y="180"/>
                  </a:lnTo>
                  <a:lnTo>
                    <a:pt x="865" y="180"/>
                  </a:lnTo>
                  <a:lnTo>
                    <a:pt x="873" y="180"/>
                  </a:lnTo>
                </a:path>
              </a:pathLst>
            </a:custGeom>
            <a:noFill/>
            <a:ln w="0">
              <a:solidFill>
                <a:srgbClr val="00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6" name="Freeform 192"/>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BF00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8" name="Freeform 194"/>
            <p:cNvSpPr>
              <a:spLocks/>
            </p:cNvSpPr>
            <p:nvPr/>
          </p:nvSpPr>
          <p:spPr bwMode="auto">
            <a:xfrm>
              <a:off x="2674938" y="2197100"/>
              <a:ext cx="1385888" cy="927100"/>
            </a:xfrm>
            <a:custGeom>
              <a:avLst/>
              <a:gdLst>
                <a:gd name="T0" fmla="*/ 16 w 873"/>
                <a:gd name="T1" fmla="*/ 436 h 584"/>
                <a:gd name="T2" fmla="*/ 36 w 873"/>
                <a:gd name="T3" fmla="*/ 544 h 584"/>
                <a:gd name="T4" fmla="*/ 56 w 873"/>
                <a:gd name="T5" fmla="*/ 584 h 584"/>
                <a:gd name="T6" fmla="*/ 76 w 873"/>
                <a:gd name="T7" fmla="*/ 548 h 584"/>
                <a:gd name="T8" fmla="*/ 96 w 873"/>
                <a:gd name="T9" fmla="*/ 436 h 584"/>
                <a:gd name="T10" fmla="*/ 116 w 873"/>
                <a:gd name="T11" fmla="*/ 292 h 584"/>
                <a:gd name="T12" fmla="*/ 136 w 873"/>
                <a:gd name="T13" fmla="*/ 164 h 584"/>
                <a:gd name="T14" fmla="*/ 160 w 873"/>
                <a:gd name="T15" fmla="*/ 80 h 584"/>
                <a:gd name="T16" fmla="*/ 180 w 873"/>
                <a:gd name="T17" fmla="*/ 36 h 584"/>
                <a:gd name="T18" fmla="*/ 200 w 873"/>
                <a:gd name="T19" fmla="*/ 16 h 584"/>
                <a:gd name="T20" fmla="*/ 220 w 873"/>
                <a:gd name="T21" fmla="*/ 8 h 584"/>
                <a:gd name="T22" fmla="*/ 240 w 873"/>
                <a:gd name="T23" fmla="*/ 4 h 584"/>
                <a:gd name="T24" fmla="*/ 260 w 873"/>
                <a:gd name="T25" fmla="*/ 0 h 584"/>
                <a:gd name="T26" fmla="*/ 280 w 873"/>
                <a:gd name="T27" fmla="*/ 0 h 584"/>
                <a:gd name="T28" fmla="*/ 304 w 873"/>
                <a:gd name="T29" fmla="*/ 0 h 584"/>
                <a:gd name="T30" fmla="*/ 324 w 873"/>
                <a:gd name="T31" fmla="*/ 0 h 584"/>
                <a:gd name="T32" fmla="*/ 344 w 873"/>
                <a:gd name="T33" fmla="*/ 0 h 584"/>
                <a:gd name="T34" fmla="*/ 364 w 873"/>
                <a:gd name="T35" fmla="*/ 0 h 584"/>
                <a:gd name="T36" fmla="*/ 384 w 873"/>
                <a:gd name="T37" fmla="*/ 0 h 584"/>
                <a:gd name="T38" fmla="*/ 404 w 873"/>
                <a:gd name="T39" fmla="*/ 0 h 584"/>
                <a:gd name="T40" fmla="*/ 424 w 873"/>
                <a:gd name="T41" fmla="*/ 0 h 584"/>
                <a:gd name="T42" fmla="*/ 448 w 873"/>
                <a:gd name="T43" fmla="*/ 0 h 584"/>
                <a:gd name="T44" fmla="*/ 468 w 873"/>
                <a:gd name="T45" fmla="*/ 0 h 584"/>
                <a:gd name="T46" fmla="*/ 488 w 873"/>
                <a:gd name="T47" fmla="*/ 0 h 584"/>
                <a:gd name="T48" fmla="*/ 508 w 873"/>
                <a:gd name="T49" fmla="*/ 0 h 584"/>
                <a:gd name="T50" fmla="*/ 528 w 873"/>
                <a:gd name="T51" fmla="*/ 0 h 584"/>
                <a:gd name="T52" fmla="*/ 548 w 873"/>
                <a:gd name="T53" fmla="*/ 0 h 584"/>
                <a:gd name="T54" fmla="*/ 568 w 873"/>
                <a:gd name="T55" fmla="*/ 0 h 584"/>
                <a:gd name="T56" fmla="*/ 593 w 873"/>
                <a:gd name="T57" fmla="*/ 0 h 584"/>
                <a:gd name="T58" fmla="*/ 613 w 873"/>
                <a:gd name="T59" fmla="*/ 0 h 584"/>
                <a:gd name="T60" fmla="*/ 633 w 873"/>
                <a:gd name="T61" fmla="*/ 0 h 584"/>
                <a:gd name="T62" fmla="*/ 653 w 873"/>
                <a:gd name="T63" fmla="*/ 0 h 584"/>
                <a:gd name="T64" fmla="*/ 673 w 873"/>
                <a:gd name="T65" fmla="*/ 0 h 584"/>
                <a:gd name="T66" fmla="*/ 693 w 873"/>
                <a:gd name="T67" fmla="*/ 0 h 584"/>
                <a:gd name="T68" fmla="*/ 713 w 873"/>
                <a:gd name="T69" fmla="*/ 0 h 584"/>
                <a:gd name="T70" fmla="*/ 737 w 873"/>
                <a:gd name="T71" fmla="*/ 0 h 584"/>
                <a:gd name="T72" fmla="*/ 757 w 873"/>
                <a:gd name="T73" fmla="*/ 0 h 584"/>
                <a:gd name="T74" fmla="*/ 777 w 873"/>
                <a:gd name="T75" fmla="*/ 0 h 584"/>
                <a:gd name="T76" fmla="*/ 797 w 873"/>
                <a:gd name="T77" fmla="*/ 0 h 584"/>
                <a:gd name="T78" fmla="*/ 817 w 873"/>
                <a:gd name="T79" fmla="*/ 0 h 584"/>
                <a:gd name="T80" fmla="*/ 837 w 873"/>
                <a:gd name="T81" fmla="*/ 0 h 584"/>
                <a:gd name="T82" fmla="*/ 857 w 873"/>
                <a:gd name="T83"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584">
                  <a:moveTo>
                    <a:pt x="0" y="316"/>
                  </a:moveTo>
                  <a:lnTo>
                    <a:pt x="8" y="380"/>
                  </a:lnTo>
                  <a:lnTo>
                    <a:pt x="16" y="436"/>
                  </a:lnTo>
                  <a:lnTo>
                    <a:pt x="20" y="480"/>
                  </a:lnTo>
                  <a:lnTo>
                    <a:pt x="28" y="516"/>
                  </a:lnTo>
                  <a:lnTo>
                    <a:pt x="36" y="544"/>
                  </a:lnTo>
                  <a:lnTo>
                    <a:pt x="40" y="564"/>
                  </a:lnTo>
                  <a:lnTo>
                    <a:pt x="48" y="580"/>
                  </a:lnTo>
                  <a:lnTo>
                    <a:pt x="56" y="584"/>
                  </a:lnTo>
                  <a:lnTo>
                    <a:pt x="64" y="580"/>
                  </a:lnTo>
                  <a:lnTo>
                    <a:pt x="68" y="568"/>
                  </a:lnTo>
                  <a:lnTo>
                    <a:pt x="76" y="548"/>
                  </a:lnTo>
                  <a:lnTo>
                    <a:pt x="84" y="516"/>
                  </a:lnTo>
                  <a:lnTo>
                    <a:pt x="88" y="480"/>
                  </a:lnTo>
                  <a:lnTo>
                    <a:pt x="96" y="436"/>
                  </a:lnTo>
                  <a:lnTo>
                    <a:pt x="104" y="388"/>
                  </a:lnTo>
                  <a:lnTo>
                    <a:pt x="112" y="340"/>
                  </a:lnTo>
                  <a:lnTo>
                    <a:pt x="116" y="292"/>
                  </a:lnTo>
                  <a:lnTo>
                    <a:pt x="124" y="244"/>
                  </a:lnTo>
                  <a:lnTo>
                    <a:pt x="132" y="204"/>
                  </a:lnTo>
                  <a:lnTo>
                    <a:pt x="136" y="164"/>
                  </a:lnTo>
                  <a:lnTo>
                    <a:pt x="144" y="132"/>
                  </a:lnTo>
                  <a:lnTo>
                    <a:pt x="152" y="104"/>
                  </a:lnTo>
                  <a:lnTo>
                    <a:pt x="160" y="80"/>
                  </a:lnTo>
                  <a:lnTo>
                    <a:pt x="164" y="64"/>
                  </a:lnTo>
                  <a:lnTo>
                    <a:pt x="172" y="48"/>
                  </a:lnTo>
                  <a:lnTo>
                    <a:pt x="180" y="36"/>
                  </a:lnTo>
                  <a:lnTo>
                    <a:pt x="184" y="28"/>
                  </a:lnTo>
                  <a:lnTo>
                    <a:pt x="192" y="20"/>
                  </a:lnTo>
                  <a:lnTo>
                    <a:pt x="200" y="16"/>
                  </a:lnTo>
                  <a:lnTo>
                    <a:pt x="208" y="12"/>
                  </a:lnTo>
                  <a:lnTo>
                    <a:pt x="212" y="8"/>
                  </a:lnTo>
                  <a:lnTo>
                    <a:pt x="220" y="8"/>
                  </a:lnTo>
                  <a:lnTo>
                    <a:pt x="228" y="4"/>
                  </a:lnTo>
                  <a:lnTo>
                    <a:pt x="232" y="4"/>
                  </a:lnTo>
                  <a:lnTo>
                    <a:pt x="240" y="4"/>
                  </a:lnTo>
                  <a:lnTo>
                    <a:pt x="248" y="4"/>
                  </a:lnTo>
                  <a:lnTo>
                    <a:pt x="256" y="4"/>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BF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0" name="Freeform 196"/>
            <p:cNvSpPr>
              <a:spLocks/>
            </p:cNvSpPr>
            <p:nvPr/>
          </p:nvSpPr>
          <p:spPr bwMode="auto">
            <a:xfrm>
              <a:off x="2674938" y="1498600"/>
              <a:ext cx="1385888" cy="698500"/>
            </a:xfrm>
            <a:custGeom>
              <a:avLst/>
              <a:gdLst>
                <a:gd name="T0" fmla="*/ 16 w 873"/>
                <a:gd name="T1" fmla="*/ 116 h 440"/>
                <a:gd name="T2" fmla="*/ 36 w 873"/>
                <a:gd name="T3" fmla="*/ 28 h 440"/>
                <a:gd name="T4" fmla="*/ 56 w 873"/>
                <a:gd name="T5" fmla="*/ 0 h 440"/>
                <a:gd name="T6" fmla="*/ 76 w 873"/>
                <a:gd name="T7" fmla="*/ 28 h 440"/>
                <a:gd name="T8" fmla="*/ 96 w 873"/>
                <a:gd name="T9" fmla="*/ 116 h 440"/>
                <a:gd name="T10" fmla="*/ 116 w 873"/>
                <a:gd name="T11" fmla="*/ 224 h 440"/>
                <a:gd name="T12" fmla="*/ 136 w 873"/>
                <a:gd name="T13" fmla="*/ 320 h 440"/>
                <a:gd name="T14" fmla="*/ 160 w 873"/>
                <a:gd name="T15" fmla="*/ 380 h 440"/>
                <a:gd name="T16" fmla="*/ 180 w 873"/>
                <a:gd name="T17" fmla="*/ 412 h 440"/>
                <a:gd name="T18" fmla="*/ 200 w 873"/>
                <a:gd name="T19" fmla="*/ 428 h 440"/>
                <a:gd name="T20" fmla="*/ 220 w 873"/>
                <a:gd name="T21" fmla="*/ 436 h 440"/>
                <a:gd name="T22" fmla="*/ 240 w 873"/>
                <a:gd name="T23" fmla="*/ 436 h 440"/>
                <a:gd name="T24" fmla="*/ 260 w 873"/>
                <a:gd name="T25" fmla="*/ 440 h 440"/>
                <a:gd name="T26" fmla="*/ 280 w 873"/>
                <a:gd name="T27" fmla="*/ 440 h 440"/>
                <a:gd name="T28" fmla="*/ 304 w 873"/>
                <a:gd name="T29" fmla="*/ 440 h 440"/>
                <a:gd name="T30" fmla="*/ 324 w 873"/>
                <a:gd name="T31" fmla="*/ 440 h 440"/>
                <a:gd name="T32" fmla="*/ 344 w 873"/>
                <a:gd name="T33" fmla="*/ 440 h 440"/>
                <a:gd name="T34" fmla="*/ 364 w 873"/>
                <a:gd name="T35" fmla="*/ 440 h 440"/>
                <a:gd name="T36" fmla="*/ 384 w 873"/>
                <a:gd name="T37" fmla="*/ 440 h 440"/>
                <a:gd name="T38" fmla="*/ 404 w 873"/>
                <a:gd name="T39" fmla="*/ 440 h 440"/>
                <a:gd name="T40" fmla="*/ 424 w 873"/>
                <a:gd name="T41" fmla="*/ 440 h 440"/>
                <a:gd name="T42" fmla="*/ 448 w 873"/>
                <a:gd name="T43" fmla="*/ 440 h 440"/>
                <a:gd name="T44" fmla="*/ 468 w 873"/>
                <a:gd name="T45" fmla="*/ 440 h 440"/>
                <a:gd name="T46" fmla="*/ 488 w 873"/>
                <a:gd name="T47" fmla="*/ 440 h 440"/>
                <a:gd name="T48" fmla="*/ 508 w 873"/>
                <a:gd name="T49" fmla="*/ 440 h 440"/>
                <a:gd name="T50" fmla="*/ 528 w 873"/>
                <a:gd name="T51" fmla="*/ 440 h 440"/>
                <a:gd name="T52" fmla="*/ 548 w 873"/>
                <a:gd name="T53" fmla="*/ 440 h 440"/>
                <a:gd name="T54" fmla="*/ 568 w 873"/>
                <a:gd name="T55" fmla="*/ 440 h 440"/>
                <a:gd name="T56" fmla="*/ 593 w 873"/>
                <a:gd name="T57" fmla="*/ 440 h 440"/>
                <a:gd name="T58" fmla="*/ 613 w 873"/>
                <a:gd name="T59" fmla="*/ 440 h 440"/>
                <a:gd name="T60" fmla="*/ 633 w 873"/>
                <a:gd name="T61" fmla="*/ 440 h 440"/>
                <a:gd name="T62" fmla="*/ 653 w 873"/>
                <a:gd name="T63" fmla="*/ 440 h 440"/>
                <a:gd name="T64" fmla="*/ 673 w 873"/>
                <a:gd name="T65" fmla="*/ 440 h 440"/>
                <a:gd name="T66" fmla="*/ 693 w 873"/>
                <a:gd name="T67" fmla="*/ 440 h 440"/>
                <a:gd name="T68" fmla="*/ 713 w 873"/>
                <a:gd name="T69" fmla="*/ 440 h 440"/>
                <a:gd name="T70" fmla="*/ 737 w 873"/>
                <a:gd name="T71" fmla="*/ 440 h 440"/>
                <a:gd name="T72" fmla="*/ 757 w 873"/>
                <a:gd name="T73" fmla="*/ 440 h 440"/>
                <a:gd name="T74" fmla="*/ 777 w 873"/>
                <a:gd name="T75" fmla="*/ 440 h 440"/>
                <a:gd name="T76" fmla="*/ 797 w 873"/>
                <a:gd name="T77" fmla="*/ 440 h 440"/>
                <a:gd name="T78" fmla="*/ 817 w 873"/>
                <a:gd name="T79" fmla="*/ 440 h 440"/>
                <a:gd name="T80" fmla="*/ 837 w 873"/>
                <a:gd name="T81" fmla="*/ 440 h 440"/>
                <a:gd name="T82" fmla="*/ 857 w 873"/>
                <a:gd name="T83"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40">
                  <a:moveTo>
                    <a:pt x="0" y="212"/>
                  </a:moveTo>
                  <a:lnTo>
                    <a:pt x="8" y="160"/>
                  </a:lnTo>
                  <a:lnTo>
                    <a:pt x="16" y="116"/>
                  </a:lnTo>
                  <a:lnTo>
                    <a:pt x="20" y="80"/>
                  </a:lnTo>
                  <a:lnTo>
                    <a:pt x="28" y="52"/>
                  </a:lnTo>
                  <a:lnTo>
                    <a:pt x="36" y="28"/>
                  </a:lnTo>
                  <a:lnTo>
                    <a:pt x="40" y="12"/>
                  </a:lnTo>
                  <a:lnTo>
                    <a:pt x="48" y="0"/>
                  </a:lnTo>
                  <a:lnTo>
                    <a:pt x="56" y="0"/>
                  </a:lnTo>
                  <a:lnTo>
                    <a:pt x="64" y="0"/>
                  </a:lnTo>
                  <a:lnTo>
                    <a:pt x="68" y="12"/>
                  </a:lnTo>
                  <a:lnTo>
                    <a:pt x="76" y="28"/>
                  </a:lnTo>
                  <a:lnTo>
                    <a:pt x="84" y="52"/>
                  </a:lnTo>
                  <a:lnTo>
                    <a:pt x="88" y="80"/>
                  </a:lnTo>
                  <a:lnTo>
                    <a:pt x="96" y="116"/>
                  </a:lnTo>
                  <a:lnTo>
                    <a:pt x="104" y="152"/>
                  </a:lnTo>
                  <a:lnTo>
                    <a:pt x="112" y="188"/>
                  </a:lnTo>
                  <a:lnTo>
                    <a:pt x="116" y="224"/>
                  </a:lnTo>
                  <a:lnTo>
                    <a:pt x="124" y="260"/>
                  </a:lnTo>
                  <a:lnTo>
                    <a:pt x="132" y="292"/>
                  </a:lnTo>
                  <a:lnTo>
                    <a:pt x="136" y="320"/>
                  </a:lnTo>
                  <a:lnTo>
                    <a:pt x="144" y="344"/>
                  </a:lnTo>
                  <a:lnTo>
                    <a:pt x="152" y="364"/>
                  </a:lnTo>
                  <a:lnTo>
                    <a:pt x="160" y="380"/>
                  </a:lnTo>
                  <a:lnTo>
                    <a:pt x="164" y="396"/>
                  </a:lnTo>
                  <a:lnTo>
                    <a:pt x="172" y="404"/>
                  </a:lnTo>
                  <a:lnTo>
                    <a:pt x="180" y="412"/>
                  </a:lnTo>
                  <a:lnTo>
                    <a:pt x="184" y="420"/>
                  </a:lnTo>
                  <a:lnTo>
                    <a:pt x="192" y="424"/>
                  </a:lnTo>
                  <a:lnTo>
                    <a:pt x="200" y="428"/>
                  </a:lnTo>
                  <a:lnTo>
                    <a:pt x="208" y="432"/>
                  </a:lnTo>
                  <a:lnTo>
                    <a:pt x="212" y="432"/>
                  </a:lnTo>
                  <a:lnTo>
                    <a:pt x="220" y="436"/>
                  </a:lnTo>
                  <a:lnTo>
                    <a:pt x="228" y="436"/>
                  </a:lnTo>
                  <a:lnTo>
                    <a:pt x="232" y="436"/>
                  </a:lnTo>
                  <a:lnTo>
                    <a:pt x="240" y="436"/>
                  </a:lnTo>
                  <a:lnTo>
                    <a:pt x="248" y="440"/>
                  </a:lnTo>
                  <a:lnTo>
                    <a:pt x="256" y="440"/>
                  </a:lnTo>
                  <a:lnTo>
                    <a:pt x="260" y="440"/>
                  </a:lnTo>
                  <a:lnTo>
                    <a:pt x="268" y="440"/>
                  </a:lnTo>
                  <a:lnTo>
                    <a:pt x="276" y="440"/>
                  </a:lnTo>
                  <a:lnTo>
                    <a:pt x="280" y="440"/>
                  </a:lnTo>
                  <a:lnTo>
                    <a:pt x="288" y="440"/>
                  </a:lnTo>
                  <a:lnTo>
                    <a:pt x="296" y="440"/>
                  </a:lnTo>
                  <a:lnTo>
                    <a:pt x="304" y="440"/>
                  </a:lnTo>
                  <a:lnTo>
                    <a:pt x="308" y="440"/>
                  </a:lnTo>
                  <a:lnTo>
                    <a:pt x="316" y="440"/>
                  </a:lnTo>
                  <a:lnTo>
                    <a:pt x="324" y="440"/>
                  </a:lnTo>
                  <a:lnTo>
                    <a:pt x="328" y="440"/>
                  </a:lnTo>
                  <a:lnTo>
                    <a:pt x="336" y="440"/>
                  </a:lnTo>
                  <a:lnTo>
                    <a:pt x="344" y="440"/>
                  </a:lnTo>
                  <a:lnTo>
                    <a:pt x="352" y="440"/>
                  </a:lnTo>
                  <a:lnTo>
                    <a:pt x="356" y="440"/>
                  </a:lnTo>
                  <a:lnTo>
                    <a:pt x="364" y="440"/>
                  </a:lnTo>
                  <a:lnTo>
                    <a:pt x="372" y="440"/>
                  </a:lnTo>
                  <a:lnTo>
                    <a:pt x="376" y="440"/>
                  </a:lnTo>
                  <a:lnTo>
                    <a:pt x="384" y="440"/>
                  </a:lnTo>
                  <a:lnTo>
                    <a:pt x="392" y="440"/>
                  </a:lnTo>
                  <a:lnTo>
                    <a:pt x="400" y="440"/>
                  </a:lnTo>
                  <a:lnTo>
                    <a:pt x="404" y="440"/>
                  </a:lnTo>
                  <a:lnTo>
                    <a:pt x="412" y="440"/>
                  </a:lnTo>
                  <a:lnTo>
                    <a:pt x="420" y="440"/>
                  </a:lnTo>
                  <a:lnTo>
                    <a:pt x="424" y="440"/>
                  </a:lnTo>
                  <a:lnTo>
                    <a:pt x="432" y="440"/>
                  </a:lnTo>
                  <a:lnTo>
                    <a:pt x="440" y="440"/>
                  </a:lnTo>
                  <a:lnTo>
                    <a:pt x="448" y="440"/>
                  </a:lnTo>
                  <a:lnTo>
                    <a:pt x="452" y="440"/>
                  </a:lnTo>
                  <a:lnTo>
                    <a:pt x="460" y="440"/>
                  </a:lnTo>
                  <a:lnTo>
                    <a:pt x="468" y="440"/>
                  </a:lnTo>
                  <a:lnTo>
                    <a:pt x="472" y="440"/>
                  </a:lnTo>
                  <a:lnTo>
                    <a:pt x="480" y="440"/>
                  </a:lnTo>
                  <a:lnTo>
                    <a:pt x="488" y="440"/>
                  </a:lnTo>
                  <a:lnTo>
                    <a:pt x="496" y="440"/>
                  </a:lnTo>
                  <a:lnTo>
                    <a:pt x="500" y="440"/>
                  </a:lnTo>
                  <a:lnTo>
                    <a:pt x="508" y="440"/>
                  </a:lnTo>
                  <a:lnTo>
                    <a:pt x="516" y="440"/>
                  </a:lnTo>
                  <a:lnTo>
                    <a:pt x="520" y="440"/>
                  </a:lnTo>
                  <a:lnTo>
                    <a:pt x="528" y="440"/>
                  </a:lnTo>
                  <a:lnTo>
                    <a:pt x="536" y="440"/>
                  </a:lnTo>
                  <a:lnTo>
                    <a:pt x="544" y="440"/>
                  </a:lnTo>
                  <a:lnTo>
                    <a:pt x="548" y="440"/>
                  </a:lnTo>
                  <a:lnTo>
                    <a:pt x="556" y="440"/>
                  </a:lnTo>
                  <a:lnTo>
                    <a:pt x="564" y="440"/>
                  </a:lnTo>
                  <a:lnTo>
                    <a:pt x="568" y="440"/>
                  </a:lnTo>
                  <a:lnTo>
                    <a:pt x="576" y="440"/>
                  </a:lnTo>
                  <a:lnTo>
                    <a:pt x="585" y="440"/>
                  </a:lnTo>
                  <a:lnTo>
                    <a:pt x="593" y="440"/>
                  </a:lnTo>
                  <a:lnTo>
                    <a:pt x="597" y="440"/>
                  </a:lnTo>
                  <a:lnTo>
                    <a:pt x="605" y="440"/>
                  </a:lnTo>
                  <a:lnTo>
                    <a:pt x="613" y="440"/>
                  </a:lnTo>
                  <a:lnTo>
                    <a:pt x="617" y="440"/>
                  </a:lnTo>
                  <a:lnTo>
                    <a:pt x="625" y="440"/>
                  </a:lnTo>
                  <a:lnTo>
                    <a:pt x="633" y="440"/>
                  </a:lnTo>
                  <a:lnTo>
                    <a:pt x="641" y="440"/>
                  </a:lnTo>
                  <a:lnTo>
                    <a:pt x="645" y="440"/>
                  </a:lnTo>
                  <a:lnTo>
                    <a:pt x="653" y="440"/>
                  </a:lnTo>
                  <a:lnTo>
                    <a:pt x="661" y="440"/>
                  </a:lnTo>
                  <a:lnTo>
                    <a:pt x="665" y="440"/>
                  </a:lnTo>
                  <a:lnTo>
                    <a:pt x="673" y="440"/>
                  </a:lnTo>
                  <a:lnTo>
                    <a:pt x="681" y="440"/>
                  </a:lnTo>
                  <a:lnTo>
                    <a:pt x="689" y="440"/>
                  </a:lnTo>
                  <a:lnTo>
                    <a:pt x="693" y="440"/>
                  </a:lnTo>
                  <a:lnTo>
                    <a:pt x="701" y="440"/>
                  </a:lnTo>
                  <a:lnTo>
                    <a:pt x="709" y="440"/>
                  </a:lnTo>
                  <a:lnTo>
                    <a:pt x="713" y="440"/>
                  </a:lnTo>
                  <a:lnTo>
                    <a:pt x="721" y="440"/>
                  </a:lnTo>
                  <a:lnTo>
                    <a:pt x="729" y="440"/>
                  </a:lnTo>
                  <a:lnTo>
                    <a:pt x="737" y="440"/>
                  </a:lnTo>
                  <a:lnTo>
                    <a:pt x="741" y="440"/>
                  </a:lnTo>
                  <a:lnTo>
                    <a:pt x="749" y="440"/>
                  </a:lnTo>
                  <a:lnTo>
                    <a:pt x="757" y="440"/>
                  </a:lnTo>
                  <a:lnTo>
                    <a:pt x="761" y="440"/>
                  </a:lnTo>
                  <a:lnTo>
                    <a:pt x="769" y="440"/>
                  </a:lnTo>
                  <a:lnTo>
                    <a:pt x="777" y="440"/>
                  </a:lnTo>
                  <a:lnTo>
                    <a:pt x="785" y="440"/>
                  </a:lnTo>
                  <a:lnTo>
                    <a:pt x="789" y="440"/>
                  </a:lnTo>
                  <a:lnTo>
                    <a:pt x="797" y="440"/>
                  </a:lnTo>
                  <a:lnTo>
                    <a:pt x="805" y="440"/>
                  </a:lnTo>
                  <a:lnTo>
                    <a:pt x="809" y="440"/>
                  </a:lnTo>
                  <a:lnTo>
                    <a:pt x="817" y="440"/>
                  </a:lnTo>
                  <a:lnTo>
                    <a:pt x="825" y="440"/>
                  </a:lnTo>
                  <a:lnTo>
                    <a:pt x="833" y="440"/>
                  </a:lnTo>
                  <a:lnTo>
                    <a:pt x="837" y="440"/>
                  </a:lnTo>
                  <a:lnTo>
                    <a:pt x="845" y="440"/>
                  </a:lnTo>
                  <a:lnTo>
                    <a:pt x="853" y="440"/>
                  </a:lnTo>
                  <a:lnTo>
                    <a:pt x="857" y="440"/>
                  </a:lnTo>
                  <a:lnTo>
                    <a:pt x="865" y="440"/>
                  </a:lnTo>
                  <a:lnTo>
                    <a:pt x="873" y="440"/>
                  </a:lnTo>
                </a:path>
              </a:pathLst>
            </a:custGeom>
            <a:noFill/>
            <a:ln w="0">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2" name="Freeform 198"/>
            <p:cNvSpPr>
              <a:spLocks/>
            </p:cNvSpPr>
            <p:nvPr/>
          </p:nvSpPr>
          <p:spPr bwMode="auto">
            <a:xfrm>
              <a:off x="2674938" y="1270000"/>
              <a:ext cx="1385888" cy="927100"/>
            </a:xfrm>
            <a:custGeom>
              <a:avLst/>
              <a:gdLst>
                <a:gd name="T0" fmla="*/ 16 w 873"/>
                <a:gd name="T1" fmla="*/ 148 h 584"/>
                <a:gd name="T2" fmla="*/ 36 w 873"/>
                <a:gd name="T3" fmla="*/ 40 h 584"/>
                <a:gd name="T4" fmla="*/ 56 w 873"/>
                <a:gd name="T5" fmla="*/ 0 h 584"/>
                <a:gd name="T6" fmla="*/ 76 w 873"/>
                <a:gd name="T7" fmla="*/ 36 h 584"/>
                <a:gd name="T8" fmla="*/ 96 w 873"/>
                <a:gd name="T9" fmla="*/ 148 h 584"/>
                <a:gd name="T10" fmla="*/ 116 w 873"/>
                <a:gd name="T11" fmla="*/ 292 h 584"/>
                <a:gd name="T12" fmla="*/ 136 w 873"/>
                <a:gd name="T13" fmla="*/ 420 h 584"/>
                <a:gd name="T14" fmla="*/ 160 w 873"/>
                <a:gd name="T15" fmla="*/ 504 h 584"/>
                <a:gd name="T16" fmla="*/ 180 w 873"/>
                <a:gd name="T17" fmla="*/ 548 h 584"/>
                <a:gd name="T18" fmla="*/ 200 w 873"/>
                <a:gd name="T19" fmla="*/ 568 h 584"/>
                <a:gd name="T20" fmla="*/ 220 w 873"/>
                <a:gd name="T21" fmla="*/ 576 h 584"/>
                <a:gd name="T22" fmla="*/ 240 w 873"/>
                <a:gd name="T23" fmla="*/ 580 h 584"/>
                <a:gd name="T24" fmla="*/ 260 w 873"/>
                <a:gd name="T25" fmla="*/ 584 h 584"/>
                <a:gd name="T26" fmla="*/ 280 w 873"/>
                <a:gd name="T27" fmla="*/ 584 h 584"/>
                <a:gd name="T28" fmla="*/ 304 w 873"/>
                <a:gd name="T29" fmla="*/ 584 h 584"/>
                <a:gd name="T30" fmla="*/ 324 w 873"/>
                <a:gd name="T31" fmla="*/ 584 h 584"/>
                <a:gd name="T32" fmla="*/ 344 w 873"/>
                <a:gd name="T33" fmla="*/ 584 h 584"/>
                <a:gd name="T34" fmla="*/ 364 w 873"/>
                <a:gd name="T35" fmla="*/ 584 h 584"/>
                <a:gd name="T36" fmla="*/ 384 w 873"/>
                <a:gd name="T37" fmla="*/ 584 h 584"/>
                <a:gd name="T38" fmla="*/ 404 w 873"/>
                <a:gd name="T39" fmla="*/ 584 h 584"/>
                <a:gd name="T40" fmla="*/ 424 w 873"/>
                <a:gd name="T41" fmla="*/ 584 h 584"/>
                <a:gd name="T42" fmla="*/ 448 w 873"/>
                <a:gd name="T43" fmla="*/ 584 h 584"/>
                <a:gd name="T44" fmla="*/ 468 w 873"/>
                <a:gd name="T45" fmla="*/ 584 h 584"/>
                <a:gd name="T46" fmla="*/ 488 w 873"/>
                <a:gd name="T47" fmla="*/ 584 h 584"/>
                <a:gd name="T48" fmla="*/ 508 w 873"/>
                <a:gd name="T49" fmla="*/ 584 h 584"/>
                <a:gd name="T50" fmla="*/ 528 w 873"/>
                <a:gd name="T51" fmla="*/ 584 h 584"/>
                <a:gd name="T52" fmla="*/ 548 w 873"/>
                <a:gd name="T53" fmla="*/ 584 h 584"/>
                <a:gd name="T54" fmla="*/ 568 w 873"/>
                <a:gd name="T55" fmla="*/ 584 h 584"/>
                <a:gd name="T56" fmla="*/ 593 w 873"/>
                <a:gd name="T57" fmla="*/ 584 h 584"/>
                <a:gd name="T58" fmla="*/ 613 w 873"/>
                <a:gd name="T59" fmla="*/ 584 h 584"/>
                <a:gd name="T60" fmla="*/ 633 w 873"/>
                <a:gd name="T61" fmla="*/ 584 h 584"/>
                <a:gd name="T62" fmla="*/ 653 w 873"/>
                <a:gd name="T63" fmla="*/ 584 h 584"/>
                <a:gd name="T64" fmla="*/ 673 w 873"/>
                <a:gd name="T65" fmla="*/ 584 h 584"/>
                <a:gd name="T66" fmla="*/ 693 w 873"/>
                <a:gd name="T67" fmla="*/ 584 h 584"/>
                <a:gd name="T68" fmla="*/ 713 w 873"/>
                <a:gd name="T69" fmla="*/ 584 h 584"/>
                <a:gd name="T70" fmla="*/ 737 w 873"/>
                <a:gd name="T71" fmla="*/ 584 h 584"/>
                <a:gd name="T72" fmla="*/ 757 w 873"/>
                <a:gd name="T73" fmla="*/ 584 h 584"/>
                <a:gd name="T74" fmla="*/ 777 w 873"/>
                <a:gd name="T75" fmla="*/ 584 h 584"/>
                <a:gd name="T76" fmla="*/ 797 w 873"/>
                <a:gd name="T77" fmla="*/ 584 h 584"/>
                <a:gd name="T78" fmla="*/ 817 w 873"/>
                <a:gd name="T79" fmla="*/ 584 h 584"/>
                <a:gd name="T80" fmla="*/ 837 w 873"/>
                <a:gd name="T81" fmla="*/ 584 h 584"/>
                <a:gd name="T82" fmla="*/ 857 w 873"/>
                <a:gd name="T8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584">
                  <a:moveTo>
                    <a:pt x="0" y="268"/>
                  </a:moveTo>
                  <a:lnTo>
                    <a:pt x="8" y="204"/>
                  </a:lnTo>
                  <a:lnTo>
                    <a:pt x="16" y="148"/>
                  </a:lnTo>
                  <a:lnTo>
                    <a:pt x="20" y="104"/>
                  </a:lnTo>
                  <a:lnTo>
                    <a:pt x="28" y="68"/>
                  </a:lnTo>
                  <a:lnTo>
                    <a:pt x="36" y="40"/>
                  </a:lnTo>
                  <a:lnTo>
                    <a:pt x="40" y="20"/>
                  </a:lnTo>
                  <a:lnTo>
                    <a:pt x="48" y="4"/>
                  </a:lnTo>
                  <a:lnTo>
                    <a:pt x="56" y="0"/>
                  </a:lnTo>
                  <a:lnTo>
                    <a:pt x="64" y="4"/>
                  </a:lnTo>
                  <a:lnTo>
                    <a:pt x="68" y="16"/>
                  </a:lnTo>
                  <a:lnTo>
                    <a:pt x="76" y="36"/>
                  </a:lnTo>
                  <a:lnTo>
                    <a:pt x="84" y="68"/>
                  </a:lnTo>
                  <a:lnTo>
                    <a:pt x="88" y="104"/>
                  </a:lnTo>
                  <a:lnTo>
                    <a:pt x="96" y="148"/>
                  </a:lnTo>
                  <a:lnTo>
                    <a:pt x="104" y="196"/>
                  </a:lnTo>
                  <a:lnTo>
                    <a:pt x="112" y="244"/>
                  </a:lnTo>
                  <a:lnTo>
                    <a:pt x="116" y="292"/>
                  </a:lnTo>
                  <a:lnTo>
                    <a:pt x="124" y="340"/>
                  </a:lnTo>
                  <a:lnTo>
                    <a:pt x="132" y="380"/>
                  </a:lnTo>
                  <a:lnTo>
                    <a:pt x="136" y="420"/>
                  </a:lnTo>
                  <a:lnTo>
                    <a:pt x="144" y="452"/>
                  </a:lnTo>
                  <a:lnTo>
                    <a:pt x="152" y="480"/>
                  </a:lnTo>
                  <a:lnTo>
                    <a:pt x="160" y="504"/>
                  </a:lnTo>
                  <a:lnTo>
                    <a:pt x="164" y="520"/>
                  </a:lnTo>
                  <a:lnTo>
                    <a:pt x="172" y="536"/>
                  </a:lnTo>
                  <a:lnTo>
                    <a:pt x="180" y="548"/>
                  </a:lnTo>
                  <a:lnTo>
                    <a:pt x="184" y="556"/>
                  </a:lnTo>
                  <a:lnTo>
                    <a:pt x="192" y="564"/>
                  </a:lnTo>
                  <a:lnTo>
                    <a:pt x="200" y="568"/>
                  </a:lnTo>
                  <a:lnTo>
                    <a:pt x="208" y="572"/>
                  </a:lnTo>
                  <a:lnTo>
                    <a:pt x="212" y="576"/>
                  </a:lnTo>
                  <a:lnTo>
                    <a:pt x="220" y="576"/>
                  </a:lnTo>
                  <a:lnTo>
                    <a:pt x="228" y="580"/>
                  </a:lnTo>
                  <a:lnTo>
                    <a:pt x="232" y="580"/>
                  </a:lnTo>
                  <a:lnTo>
                    <a:pt x="240" y="580"/>
                  </a:lnTo>
                  <a:lnTo>
                    <a:pt x="248" y="580"/>
                  </a:lnTo>
                  <a:lnTo>
                    <a:pt x="256" y="580"/>
                  </a:lnTo>
                  <a:lnTo>
                    <a:pt x="260" y="584"/>
                  </a:lnTo>
                  <a:lnTo>
                    <a:pt x="268" y="584"/>
                  </a:lnTo>
                  <a:lnTo>
                    <a:pt x="276" y="584"/>
                  </a:lnTo>
                  <a:lnTo>
                    <a:pt x="280" y="584"/>
                  </a:lnTo>
                  <a:lnTo>
                    <a:pt x="288" y="584"/>
                  </a:lnTo>
                  <a:lnTo>
                    <a:pt x="296" y="584"/>
                  </a:lnTo>
                  <a:lnTo>
                    <a:pt x="304" y="584"/>
                  </a:lnTo>
                  <a:lnTo>
                    <a:pt x="308" y="584"/>
                  </a:lnTo>
                  <a:lnTo>
                    <a:pt x="316" y="584"/>
                  </a:lnTo>
                  <a:lnTo>
                    <a:pt x="324" y="584"/>
                  </a:lnTo>
                  <a:lnTo>
                    <a:pt x="328" y="584"/>
                  </a:lnTo>
                  <a:lnTo>
                    <a:pt x="336" y="584"/>
                  </a:lnTo>
                  <a:lnTo>
                    <a:pt x="344" y="584"/>
                  </a:lnTo>
                  <a:lnTo>
                    <a:pt x="352" y="584"/>
                  </a:lnTo>
                  <a:lnTo>
                    <a:pt x="356" y="584"/>
                  </a:lnTo>
                  <a:lnTo>
                    <a:pt x="364" y="584"/>
                  </a:lnTo>
                  <a:lnTo>
                    <a:pt x="372" y="584"/>
                  </a:lnTo>
                  <a:lnTo>
                    <a:pt x="376" y="584"/>
                  </a:lnTo>
                  <a:lnTo>
                    <a:pt x="384" y="584"/>
                  </a:lnTo>
                  <a:lnTo>
                    <a:pt x="392" y="584"/>
                  </a:lnTo>
                  <a:lnTo>
                    <a:pt x="400" y="584"/>
                  </a:lnTo>
                  <a:lnTo>
                    <a:pt x="404" y="584"/>
                  </a:lnTo>
                  <a:lnTo>
                    <a:pt x="412" y="584"/>
                  </a:lnTo>
                  <a:lnTo>
                    <a:pt x="420" y="584"/>
                  </a:lnTo>
                  <a:lnTo>
                    <a:pt x="424" y="584"/>
                  </a:lnTo>
                  <a:lnTo>
                    <a:pt x="432" y="584"/>
                  </a:lnTo>
                  <a:lnTo>
                    <a:pt x="440" y="584"/>
                  </a:lnTo>
                  <a:lnTo>
                    <a:pt x="448" y="584"/>
                  </a:lnTo>
                  <a:lnTo>
                    <a:pt x="452" y="584"/>
                  </a:lnTo>
                  <a:lnTo>
                    <a:pt x="460" y="584"/>
                  </a:lnTo>
                  <a:lnTo>
                    <a:pt x="468" y="584"/>
                  </a:lnTo>
                  <a:lnTo>
                    <a:pt x="472" y="584"/>
                  </a:lnTo>
                  <a:lnTo>
                    <a:pt x="480" y="584"/>
                  </a:lnTo>
                  <a:lnTo>
                    <a:pt x="488" y="584"/>
                  </a:lnTo>
                  <a:lnTo>
                    <a:pt x="496" y="584"/>
                  </a:lnTo>
                  <a:lnTo>
                    <a:pt x="500" y="584"/>
                  </a:lnTo>
                  <a:lnTo>
                    <a:pt x="508" y="584"/>
                  </a:lnTo>
                  <a:lnTo>
                    <a:pt x="516" y="584"/>
                  </a:lnTo>
                  <a:lnTo>
                    <a:pt x="520" y="584"/>
                  </a:lnTo>
                  <a:lnTo>
                    <a:pt x="528" y="584"/>
                  </a:lnTo>
                  <a:lnTo>
                    <a:pt x="536" y="584"/>
                  </a:lnTo>
                  <a:lnTo>
                    <a:pt x="544" y="584"/>
                  </a:lnTo>
                  <a:lnTo>
                    <a:pt x="548" y="584"/>
                  </a:lnTo>
                  <a:lnTo>
                    <a:pt x="556" y="584"/>
                  </a:lnTo>
                  <a:lnTo>
                    <a:pt x="564" y="584"/>
                  </a:lnTo>
                  <a:lnTo>
                    <a:pt x="568" y="584"/>
                  </a:lnTo>
                  <a:lnTo>
                    <a:pt x="576" y="584"/>
                  </a:lnTo>
                  <a:lnTo>
                    <a:pt x="585" y="584"/>
                  </a:lnTo>
                  <a:lnTo>
                    <a:pt x="593" y="584"/>
                  </a:lnTo>
                  <a:lnTo>
                    <a:pt x="597" y="584"/>
                  </a:lnTo>
                  <a:lnTo>
                    <a:pt x="605" y="584"/>
                  </a:lnTo>
                  <a:lnTo>
                    <a:pt x="613" y="584"/>
                  </a:lnTo>
                  <a:lnTo>
                    <a:pt x="617" y="584"/>
                  </a:lnTo>
                  <a:lnTo>
                    <a:pt x="625" y="584"/>
                  </a:lnTo>
                  <a:lnTo>
                    <a:pt x="633" y="584"/>
                  </a:lnTo>
                  <a:lnTo>
                    <a:pt x="641" y="584"/>
                  </a:lnTo>
                  <a:lnTo>
                    <a:pt x="645" y="584"/>
                  </a:lnTo>
                  <a:lnTo>
                    <a:pt x="653" y="584"/>
                  </a:lnTo>
                  <a:lnTo>
                    <a:pt x="661" y="584"/>
                  </a:lnTo>
                  <a:lnTo>
                    <a:pt x="665" y="584"/>
                  </a:lnTo>
                  <a:lnTo>
                    <a:pt x="673" y="584"/>
                  </a:lnTo>
                  <a:lnTo>
                    <a:pt x="681" y="584"/>
                  </a:lnTo>
                  <a:lnTo>
                    <a:pt x="689" y="584"/>
                  </a:lnTo>
                  <a:lnTo>
                    <a:pt x="693" y="584"/>
                  </a:lnTo>
                  <a:lnTo>
                    <a:pt x="701" y="584"/>
                  </a:lnTo>
                  <a:lnTo>
                    <a:pt x="709" y="584"/>
                  </a:lnTo>
                  <a:lnTo>
                    <a:pt x="713" y="584"/>
                  </a:lnTo>
                  <a:lnTo>
                    <a:pt x="721" y="584"/>
                  </a:lnTo>
                  <a:lnTo>
                    <a:pt x="729" y="584"/>
                  </a:lnTo>
                  <a:lnTo>
                    <a:pt x="737" y="584"/>
                  </a:lnTo>
                  <a:lnTo>
                    <a:pt x="741" y="584"/>
                  </a:lnTo>
                  <a:lnTo>
                    <a:pt x="749" y="584"/>
                  </a:lnTo>
                  <a:lnTo>
                    <a:pt x="757" y="584"/>
                  </a:lnTo>
                  <a:lnTo>
                    <a:pt x="761" y="584"/>
                  </a:lnTo>
                  <a:lnTo>
                    <a:pt x="769" y="584"/>
                  </a:lnTo>
                  <a:lnTo>
                    <a:pt x="777" y="584"/>
                  </a:lnTo>
                  <a:lnTo>
                    <a:pt x="785" y="584"/>
                  </a:lnTo>
                  <a:lnTo>
                    <a:pt x="789" y="584"/>
                  </a:lnTo>
                  <a:lnTo>
                    <a:pt x="797" y="584"/>
                  </a:lnTo>
                  <a:lnTo>
                    <a:pt x="805" y="584"/>
                  </a:lnTo>
                  <a:lnTo>
                    <a:pt x="809" y="584"/>
                  </a:lnTo>
                  <a:lnTo>
                    <a:pt x="817" y="584"/>
                  </a:lnTo>
                  <a:lnTo>
                    <a:pt x="825" y="584"/>
                  </a:lnTo>
                  <a:lnTo>
                    <a:pt x="833" y="584"/>
                  </a:lnTo>
                  <a:lnTo>
                    <a:pt x="837" y="584"/>
                  </a:lnTo>
                  <a:lnTo>
                    <a:pt x="845" y="584"/>
                  </a:lnTo>
                  <a:lnTo>
                    <a:pt x="853" y="584"/>
                  </a:lnTo>
                  <a:lnTo>
                    <a:pt x="857" y="584"/>
                  </a:lnTo>
                  <a:lnTo>
                    <a:pt x="865" y="584"/>
                  </a:lnTo>
                  <a:lnTo>
                    <a:pt x="873" y="58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4" name="Freeform 200"/>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6" name="Freeform 202"/>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8" name="Freeform 204"/>
            <p:cNvSpPr>
              <a:spLocks/>
            </p:cNvSpPr>
            <p:nvPr/>
          </p:nvSpPr>
          <p:spPr bwMode="auto">
            <a:xfrm>
              <a:off x="2674938" y="2044700"/>
              <a:ext cx="1385888" cy="717550"/>
            </a:xfrm>
            <a:custGeom>
              <a:avLst/>
              <a:gdLst>
                <a:gd name="T0" fmla="*/ 16 w 873"/>
                <a:gd name="T1" fmla="*/ 12 h 452"/>
                <a:gd name="T2" fmla="*/ 36 w 873"/>
                <a:gd name="T3" fmla="*/ 240 h 452"/>
                <a:gd name="T4" fmla="*/ 56 w 873"/>
                <a:gd name="T5" fmla="*/ 440 h 452"/>
                <a:gd name="T6" fmla="*/ 76 w 873"/>
                <a:gd name="T7" fmla="*/ 412 h 452"/>
                <a:gd name="T8" fmla="*/ 96 w 873"/>
                <a:gd name="T9" fmla="*/ 284 h 452"/>
                <a:gd name="T10" fmla="*/ 116 w 873"/>
                <a:gd name="T11" fmla="*/ 204 h 452"/>
                <a:gd name="T12" fmla="*/ 136 w 873"/>
                <a:gd name="T13" fmla="*/ 184 h 452"/>
                <a:gd name="T14" fmla="*/ 160 w 873"/>
                <a:gd name="T15" fmla="*/ 188 h 452"/>
                <a:gd name="T16" fmla="*/ 180 w 873"/>
                <a:gd name="T17" fmla="*/ 160 h 452"/>
                <a:gd name="T18" fmla="*/ 200 w 873"/>
                <a:gd name="T19" fmla="*/ 116 h 452"/>
                <a:gd name="T20" fmla="*/ 220 w 873"/>
                <a:gd name="T21" fmla="*/ 80 h 452"/>
                <a:gd name="T22" fmla="*/ 240 w 873"/>
                <a:gd name="T23" fmla="*/ 64 h 452"/>
                <a:gd name="T24" fmla="*/ 260 w 873"/>
                <a:gd name="T25" fmla="*/ 72 h 452"/>
                <a:gd name="T26" fmla="*/ 280 w 873"/>
                <a:gd name="T27" fmla="*/ 96 h 452"/>
                <a:gd name="T28" fmla="*/ 304 w 873"/>
                <a:gd name="T29" fmla="*/ 124 h 452"/>
                <a:gd name="T30" fmla="*/ 324 w 873"/>
                <a:gd name="T31" fmla="*/ 140 h 452"/>
                <a:gd name="T32" fmla="*/ 344 w 873"/>
                <a:gd name="T33" fmla="*/ 120 h 452"/>
                <a:gd name="T34" fmla="*/ 364 w 873"/>
                <a:gd name="T35" fmla="*/ 96 h 452"/>
                <a:gd name="T36" fmla="*/ 384 w 873"/>
                <a:gd name="T37" fmla="*/ 80 h 452"/>
                <a:gd name="T38" fmla="*/ 404 w 873"/>
                <a:gd name="T39" fmla="*/ 80 h 452"/>
                <a:gd name="T40" fmla="*/ 424 w 873"/>
                <a:gd name="T41" fmla="*/ 92 h 452"/>
                <a:gd name="T42" fmla="*/ 448 w 873"/>
                <a:gd name="T43" fmla="*/ 96 h 452"/>
                <a:gd name="T44" fmla="*/ 468 w 873"/>
                <a:gd name="T45" fmla="*/ 96 h 452"/>
                <a:gd name="T46" fmla="*/ 488 w 873"/>
                <a:gd name="T47" fmla="*/ 96 h 452"/>
                <a:gd name="T48" fmla="*/ 508 w 873"/>
                <a:gd name="T49" fmla="*/ 96 h 452"/>
                <a:gd name="T50" fmla="*/ 528 w 873"/>
                <a:gd name="T51" fmla="*/ 96 h 452"/>
                <a:gd name="T52" fmla="*/ 548 w 873"/>
                <a:gd name="T53" fmla="*/ 96 h 452"/>
                <a:gd name="T54" fmla="*/ 568 w 873"/>
                <a:gd name="T55" fmla="*/ 96 h 452"/>
                <a:gd name="T56" fmla="*/ 593 w 873"/>
                <a:gd name="T57" fmla="*/ 96 h 452"/>
                <a:gd name="T58" fmla="*/ 613 w 873"/>
                <a:gd name="T59" fmla="*/ 96 h 452"/>
                <a:gd name="T60" fmla="*/ 633 w 873"/>
                <a:gd name="T61" fmla="*/ 96 h 452"/>
                <a:gd name="T62" fmla="*/ 653 w 873"/>
                <a:gd name="T63" fmla="*/ 96 h 452"/>
                <a:gd name="T64" fmla="*/ 673 w 873"/>
                <a:gd name="T65" fmla="*/ 96 h 452"/>
                <a:gd name="T66" fmla="*/ 693 w 873"/>
                <a:gd name="T67" fmla="*/ 96 h 452"/>
                <a:gd name="T68" fmla="*/ 713 w 873"/>
                <a:gd name="T69" fmla="*/ 96 h 452"/>
                <a:gd name="T70" fmla="*/ 737 w 873"/>
                <a:gd name="T71" fmla="*/ 96 h 452"/>
                <a:gd name="T72" fmla="*/ 757 w 873"/>
                <a:gd name="T73" fmla="*/ 96 h 452"/>
                <a:gd name="T74" fmla="*/ 777 w 873"/>
                <a:gd name="T75" fmla="*/ 96 h 452"/>
                <a:gd name="T76" fmla="*/ 797 w 873"/>
                <a:gd name="T77" fmla="*/ 96 h 452"/>
                <a:gd name="T78" fmla="*/ 817 w 873"/>
                <a:gd name="T79" fmla="*/ 96 h 452"/>
                <a:gd name="T80" fmla="*/ 837 w 873"/>
                <a:gd name="T81" fmla="*/ 96 h 452"/>
                <a:gd name="T82" fmla="*/ 857 w 873"/>
                <a:gd name="T83" fmla="*/ 9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52">
                  <a:moveTo>
                    <a:pt x="0" y="20"/>
                  </a:moveTo>
                  <a:lnTo>
                    <a:pt x="8" y="0"/>
                  </a:lnTo>
                  <a:lnTo>
                    <a:pt x="16" y="12"/>
                  </a:lnTo>
                  <a:lnTo>
                    <a:pt x="20" y="60"/>
                  </a:lnTo>
                  <a:lnTo>
                    <a:pt x="28" y="140"/>
                  </a:lnTo>
                  <a:lnTo>
                    <a:pt x="36" y="240"/>
                  </a:lnTo>
                  <a:lnTo>
                    <a:pt x="40" y="336"/>
                  </a:lnTo>
                  <a:lnTo>
                    <a:pt x="48" y="404"/>
                  </a:lnTo>
                  <a:lnTo>
                    <a:pt x="56" y="440"/>
                  </a:lnTo>
                  <a:lnTo>
                    <a:pt x="64" y="452"/>
                  </a:lnTo>
                  <a:lnTo>
                    <a:pt x="68" y="440"/>
                  </a:lnTo>
                  <a:lnTo>
                    <a:pt x="76" y="412"/>
                  </a:lnTo>
                  <a:lnTo>
                    <a:pt x="84" y="368"/>
                  </a:lnTo>
                  <a:lnTo>
                    <a:pt x="88" y="324"/>
                  </a:lnTo>
                  <a:lnTo>
                    <a:pt x="96" y="284"/>
                  </a:lnTo>
                  <a:lnTo>
                    <a:pt x="104" y="248"/>
                  </a:lnTo>
                  <a:lnTo>
                    <a:pt x="112" y="224"/>
                  </a:lnTo>
                  <a:lnTo>
                    <a:pt x="116" y="204"/>
                  </a:lnTo>
                  <a:lnTo>
                    <a:pt x="124" y="192"/>
                  </a:lnTo>
                  <a:lnTo>
                    <a:pt x="132" y="188"/>
                  </a:lnTo>
                  <a:lnTo>
                    <a:pt x="136" y="184"/>
                  </a:lnTo>
                  <a:lnTo>
                    <a:pt x="144" y="188"/>
                  </a:lnTo>
                  <a:lnTo>
                    <a:pt x="152" y="188"/>
                  </a:lnTo>
                  <a:lnTo>
                    <a:pt x="160" y="188"/>
                  </a:lnTo>
                  <a:lnTo>
                    <a:pt x="164" y="180"/>
                  </a:lnTo>
                  <a:lnTo>
                    <a:pt x="172" y="172"/>
                  </a:lnTo>
                  <a:lnTo>
                    <a:pt x="180" y="160"/>
                  </a:lnTo>
                  <a:lnTo>
                    <a:pt x="184" y="144"/>
                  </a:lnTo>
                  <a:lnTo>
                    <a:pt x="192" y="132"/>
                  </a:lnTo>
                  <a:lnTo>
                    <a:pt x="200" y="116"/>
                  </a:lnTo>
                  <a:lnTo>
                    <a:pt x="208" y="104"/>
                  </a:lnTo>
                  <a:lnTo>
                    <a:pt x="212" y="92"/>
                  </a:lnTo>
                  <a:lnTo>
                    <a:pt x="220" y="80"/>
                  </a:lnTo>
                  <a:lnTo>
                    <a:pt x="228" y="72"/>
                  </a:lnTo>
                  <a:lnTo>
                    <a:pt x="232" y="68"/>
                  </a:lnTo>
                  <a:lnTo>
                    <a:pt x="240" y="64"/>
                  </a:lnTo>
                  <a:lnTo>
                    <a:pt x="248" y="64"/>
                  </a:lnTo>
                  <a:lnTo>
                    <a:pt x="256" y="68"/>
                  </a:lnTo>
                  <a:lnTo>
                    <a:pt x="260" y="72"/>
                  </a:lnTo>
                  <a:lnTo>
                    <a:pt x="268" y="80"/>
                  </a:lnTo>
                  <a:lnTo>
                    <a:pt x="276" y="88"/>
                  </a:lnTo>
                  <a:lnTo>
                    <a:pt x="280" y="96"/>
                  </a:lnTo>
                  <a:lnTo>
                    <a:pt x="288" y="108"/>
                  </a:lnTo>
                  <a:lnTo>
                    <a:pt x="296" y="116"/>
                  </a:lnTo>
                  <a:lnTo>
                    <a:pt x="304" y="124"/>
                  </a:lnTo>
                  <a:lnTo>
                    <a:pt x="308" y="132"/>
                  </a:lnTo>
                  <a:lnTo>
                    <a:pt x="316" y="136"/>
                  </a:lnTo>
                  <a:lnTo>
                    <a:pt x="324" y="140"/>
                  </a:lnTo>
                  <a:lnTo>
                    <a:pt x="328" y="136"/>
                  </a:lnTo>
                  <a:lnTo>
                    <a:pt x="336" y="128"/>
                  </a:lnTo>
                  <a:lnTo>
                    <a:pt x="344" y="120"/>
                  </a:lnTo>
                  <a:lnTo>
                    <a:pt x="352" y="112"/>
                  </a:lnTo>
                  <a:lnTo>
                    <a:pt x="356" y="104"/>
                  </a:lnTo>
                  <a:lnTo>
                    <a:pt x="364" y="96"/>
                  </a:lnTo>
                  <a:lnTo>
                    <a:pt x="372" y="88"/>
                  </a:lnTo>
                  <a:lnTo>
                    <a:pt x="376" y="84"/>
                  </a:lnTo>
                  <a:lnTo>
                    <a:pt x="384" y="80"/>
                  </a:lnTo>
                  <a:lnTo>
                    <a:pt x="392" y="80"/>
                  </a:lnTo>
                  <a:lnTo>
                    <a:pt x="400" y="80"/>
                  </a:lnTo>
                  <a:lnTo>
                    <a:pt x="404" y="80"/>
                  </a:lnTo>
                  <a:lnTo>
                    <a:pt x="412" y="84"/>
                  </a:lnTo>
                  <a:lnTo>
                    <a:pt x="420" y="88"/>
                  </a:lnTo>
                  <a:lnTo>
                    <a:pt x="424" y="92"/>
                  </a:lnTo>
                  <a:lnTo>
                    <a:pt x="432" y="96"/>
                  </a:lnTo>
                  <a:lnTo>
                    <a:pt x="440" y="96"/>
                  </a:lnTo>
                  <a:lnTo>
                    <a:pt x="448" y="96"/>
                  </a:lnTo>
                  <a:lnTo>
                    <a:pt x="452" y="96"/>
                  </a:lnTo>
                  <a:lnTo>
                    <a:pt x="460" y="96"/>
                  </a:lnTo>
                  <a:lnTo>
                    <a:pt x="468" y="96"/>
                  </a:lnTo>
                  <a:lnTo>
                    <a:pt x="472" y="96"/>
                  </a:lnTo>
                  <a:lnTo>
                    <a:pt x="480" y="96"/>
                  </a:lnTo>
                  <a:lnTo>
                    <a:pt x="488" y="96"/>
                  </a:lnTo>
                  <a:lnTo>
                    <a:pt x="496" y="96"/>
                  </a:lnTo>
                  <a:lnTo>
                    <a:pt x="500" y="96"/>
                  </a:lnTo>
                  <a:lnTo>
                    <a:pt x="508" y="96"/>
                  </a:lnTo>
                  <a:lnTo>
                    <a:pt x="516" y="96"/>
                  </a:lnTo>
                  <a:lnTo>
                    <a:pt x="520" y="96"/>
                  </a:lnTo>
                  <a:lnTo>
                    <a:pt x="528" y="96"/>
                  </a:lnTo>
                  <a:lnTo>
                    <a:pt x="536" y="96"/>
                  </a:lnTo>
                  <a:lnTo>
                    <a:pt x="544" y="96"/>
                  </a:lnTo>
                  <a:lnTo>
                    <a:pt x="548" y="96"/>
                  </a:lnTo>
                  <a:lnTo>
                    <a:pt x="556" y="96"/>
                  </a:lnTo>
                  <a:lnTo>
                    <a:pt x="564" y="96"/>
                  </a:lnTo>
                  <a:lnTo>
                    <a:pt x="568" y="96"/>
                  </a:lnTo>
                  <a:lnTo>
                    <a:pt x="576" y="96"/>
                  </a:lnTo>
                  <a:lnTo>
                    <a:pt x="585" y="96"/>
                  </a:lnTo>
                  <a:lnTo>
                    <a:pt x="593" y="96"/>
                  </a:lnTo>
                  <a:lnTo>
                    <a:pt x="597" y="96"/>
                  </a:lnTo>
                  <a:lnTo>
                    <a:pt x="605" y="96"/>
                  </a:lnTo>
                  <a:lnTo>
                    <a:pt x="613" y="96"/>
                  </a:lnTo>
                  <a:lnTo>
                    <a:pt x="617" y="96"/>
                  </a:lnTo>
                  <a:lnTo>
                    <a:pt x="625" y="96"/>
                  </a:lnTo>
                  <a:lnTo>
                    <a:pt x="633" y="96"/>
                  </a:lnTo>
                  <a:lnTo>
                    <a:pt x="641" y="96"/>
                  </a:lnTo>
                  <a:lnTo>
                    <a:pt x="645" y="96"/>
                  </a:lnTo>
                  <a:lnTo>
                    <a:pt x="653" y="96"/>
                  </a:lnTo>
                  <a:lnTo>
                    <a:pt x="661" y="96"/>
                  </a:lnTo>
                  <a:lnTo>
                    <a:pt x="665" y="96"/>
                  </a:lnTo>
                  <a:lnTo>
                    <a:pt x="673" y="96"/>
                  </a:lnTo>
                  <a:lnTo>
                    <a:pt x="681" y="96"/>
                  </a:lnTo>
                  <a:lnTo>
                    <a:pt x="689" y="96"/>
                  </a:lnTo>
                  <a:lnTo>
                    <a:pt x="693" y="96"/>
                  </a:lnTo>
                  <a:lnTo>
                    <a:pt x="701" y="96"/>
                  </a:lnTo>
                  <a:lnTo>
                    <a:pt x="709" y="96"/>
                  </a:lnTo>
                  <a:lnTo>
                    <a:pt x="713" y="96"/>
                  </a:lnTo>
                  <a:lnTo>
                    <a:pt x="721" y="96"/>
                  </a:lnTo>
                  <a:lnTo>
                    <a:pt x="729" y="96"/>
                  </a:lnTo>
                  <a:lnTo>
                    <a:pt x="737" y="96"/>
                  </a:lnTo>
                  <a:lnTo>
                    <a:pt x="741" y="96"/>
                  </a:lnTo>
                  <a:lnTo>
                    <a:pt x="749" y="96"/>
                  </a:lnTo>
                  <a:lnTo>
                    <a:pt x="757" y="96"/>
                  </a:lnTo>
                  <a:lnTo>
                    <a:pt x="761" y="96"/>
                  </a:lnTo>
                  <a:lnTo>
                    <a:pt x="769" y="96"/>
                  </a:lnTo>
                  <a:lnTo>
                    <a:pt x="777" y="96"/>
                  </a:lnTo>
                  <a:lnTo>
                    <a:pt x="785" y="96"/>
                  </a:lnTo>
                  <a:lnTo>
                    <a:pt x="789" y="96"/>
                  </a:lnTo>
                  <a:lnTo>
                    <a:pt x="797" y="96"/>
                  </a:lnTo>
                  <a:lnTo>
                    <a:pt x="805" y="96"/>
                  </a:lnTo>
                  <a:lnTo>
                    <a:pt x="809" y="96"/>
                  </a:lnTo>
                  <a:lnTo>
                    <a:pt x="817" y="96"/>
                  </a:lnTo>
                  <a:lnTo>
                    <a:pt x="825" y="96"/>
                  </a:lnTo>
                  <a:lnTo>
                    <a:pt x="833" y="96"/>
                  </a:lnTo>
                  <a:lnTo>
                    <a:pt x="837" y="96"/>
                  </a:lnTo>
                  <a:lnTo>
                    <a:pt x="845" y="96"/>
                  </a:lnTo>
                  <a:lnTo>
                    <a:pt x="853" y="96"/>
                  </a:lnTo>
                  <a:lnTo>
                    <a:pt x="857" y="96"/>
                  </a:lnTo>
                  <a:lnTo>
                    <a:pt x="865" y="96"/>
                  </a:lnTo>
                  <a:lnTo>
                    <a:pt x="873" y="96"/>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207"/>
            <p:cNvSpPr>
              <a:spLocks/>
            </p:cNvSpPr>
            <p:nvPr/>
          </p:nvSpPr>
          <p:spPr bwMode="auto">
            <a:xfrm>
              <a:off x="2674938" y="1816100"/>
              <a:ext cx="1385888" cy="1416050"/>
            </a:xfrm>
            <a:custGeom>
              <a:avLst/>
              <a:gdLst>
                <a:gd name="T0" fmla="*/ 16 w 873"/>
                <a:gd name="T1" fmla="*/ 16 h 892"/>
                <a:gd name="T2" fmla="*/ 36 w 873"/>
                <a:gd name="T3" fmla="*/ 352 h 892"/>
                <a:gd name="T4" fmla="*/ 56 w 873"/>
                <a:gd name="T5" fmla="*/ 852 h 892"/>
                <a:gd name="T6" fmla="*/ 76 w 873"/>
                <a:gd name="T7" fmla="*/ 652 h 892"/>
                <a:gd name="T8" fmla="*/ 96 w 873"/>
                <a:gd name="T9" fmla="*/ 308 h 892"/>
                <a:gd name="T10" fmla="*/ 116 w 873"/>
                <a:gd name="T11" fmla="*/ 224 h 892"/>
                <a:gd name="T12" fmla="*/ 136 w 873"/>
                <a:gd name="T13" fmla="*/ 232 h 892"/>
                <a:gd name="T14" fmla="*/ 160 w 873"/>
                <a:gd name="T15" fmla="*/ 264 h 892"/>
                <a:gd name="T16" fmla="*/ 180 w 873"/>
                <a:gd name="T17" fmla="*/ 284 h 892"/>
                <a:gd name="T18" fmla="*/ 200 w 873"/>
                <a:gd name="T19" fmla="*/ 276 h 892"/>
                <a:gd name="T20" fmla="*/ 220 w 873"/>
                <a:gd name="T21" fmla="*/ 260 h 892"/>
                <a:gd name="T22" fmla="*/ 240 w 873"/>
                <a:gd name="T23" fmla="*/ 248 h 892"/>
                <a:gd name="T24" fmla="*/ 260 w 873"/>
                <a:gd name="T25" fmla="*/ 240 h 892"/>
                <a:gd name="T26" fmla="*/ 280 w 873"/>
                <a:gd name="T27" fmla="*/ 240 h 892"/>
                <a:gd name="T28" fmla="*/ 304 w 873"/>
                <a:gd name="T29" fmla="*/ 244 h 892"/>
                <a:gd name="T30" fmla="*/ 324 w 873"/>
                <a:gd name="T31" fmla="*/ 240 h 892"/>
                <a:gd name="T32" fmla="*/ 344 w 873"/>
                <a:gd name="T33" fmla="*/ 236 h 892"/>
                <a:gd name="T34" fmla="*/ 364 w 873"/>
                <a:gd name="T35" fmla="*/ 240 h 892"/>
                <a:gd name="T36" fmla="*/ 384 w 873"/>
                <a:gd name="T37" fmla="*/ 240 h 892"/>
                <a:gd name="T38" fmla="*/ 404 w 873"/>
                <a:gd name="T39" fmla="*/ 240 h 892"/>
                <a:gd name="T40" fmla="*/ 424 w 873"/>
                <a:gd name="T41" fmla="*/ 240 h 892"/>
                <a:gd name="T42" fmla="*/ 448 w 873"/>
                <a:gd name="T43" fmla="*/ 240 h 892"/>
                <a:gd name="T44" fmla="*/ 468 w 873"/>
                <a:gd name="T45" fmla="*/ 240 h 892"/>
                <a:gd name="T46" fmla="*/ 488 w 873"/>
                <a:gd name="T47" fmla="*/ 240 h 892"/>
                <a:gd name="T48" fmla="*/ 508 w 873"/>
                <a:gd name="T49" fmla="*/ 240 h 892"/>
                <a:gd name="T50" fmla="*/ 528 w 873"/>
                <a:gd name="T51" fmla="*/ 240 h 892"/>
                <a:gd name="T52" fmla="*/ 548 w 873"/>
                <a:gd name="T53" fmla="*/ 240 h 892"/>
                <a:gd name="T54" fmla="*/ 568 w 873"/>
                <a:gd name="T55" fmla="*/ 240 h 892"/>
                <a:gd name="T56" fmla="*/ 593 w 873"/>
                <a:gd name="T57" fmla="*/ 240 h 892"/>
                <a:gd name="T58" fmla="*/ 613 w 873"/>
                <a:gd name="T59" fmla="*/ 240 h 892"/>
                <a:gd name="T60" fmla="*/ 633 w 873"/>
                <a:gd name="T61" fmla="*/ 240 h 892"/>
                <a:gd name="T62" fmla="*/ 653 w 873"/>
                <a:gd name="T63" fmla="*/ 240 h 892"/>
                <a:gd name="T64" fmla="*/ 673 w 873"/>
                <a:gd name="T65" fmla="*/ 240 h 892"/>
                <a:gd name="T66" fmla="*/ 693 w 873"/>
                <a:gd name="T67" fmla="*/ 240 h 892"/>
                <a:gd name="T68" fmla="*/ 713 w 873"/>
                <a:gd name="T69" fmla="*/ 240 h 892"/>
                <a:gd name="T70" fmla="*/ 737 w 873"/>
                <a:gd name="T71" fmla="*/ 240 h 892"/>
                <a:gd name="T72" fmla="*/ 757 w 873"/>
                <a:gd name="T73" fmla="*/ 240 h 892"/>
                <a:gd name="T74" fmla="*/ 777 w 873"/>
                <a:gd name="T75" fmla="*/ 240 h 892"/>
                <a:gd name="T76" fmla="*/ 797 w 873"/>
                <a:gd name="T77" fmla="*/ 240 h 892"/>
                <a:gd name="T78" fmla="*/ 817 w 873"/>
                <a:gd name="T79" fmla="*/ 240 h 892"/>
                <a:gd name="T80" fmla="*/ 837 w 873"/>
                <a:gd name="T81" fmla="*/ 240 h 892"/>
                <a:gd name="T82" fmla="*/ 857 w 873"/>
                <a:gd name="T83" fmla="*/ 24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892">
                  <a:moveTo>
                    <a:pt x="0" y="40"/>
                  </a:moveTo>
                  <a:lnTo>
                    <a:pt x="8" y="0"/>
                  </a:lnTo>
                  <a:lnTo>
                    <a:pt x="16" y="16"/>
                  </a:lnTo>
                  <a:lnTo>
                    <a:pt x="20" y="88"/>
                  </a:lnTo>
                  <a:lnTo>
                    <a:pt x="28" y="200"/>
                  </a:lnTo>
                  <a:lnTo>
                    <a:pt x="36" y="352"/>
                  </a:lnTo>
                  <a:lnTo>
                    <a:pt x="40" y="524"/>
                  </a:lnTo>
                  <a:lnTo>
                    <a:pt x="48" y="708"/>
                  </a:lnTo>
                  <a:lnTo>
                    <a:pt x="56" y="852"/>
                  </a:lnTo>
                  <a:lnTo>
                    <a:pt x="64" y="892"/>
                  </a:lnTo>
                  <a:lnTo>
                    <a:pt x="68" y="808"/>
                  </a:lnTo>
                  <a:lnTo>
                    <a:pt x="76" y="652"/>
                  </a:lnTo>
                  <a:lnTo>
                    <a:pt x="84" y="500"/>
                  </a:lnTo>
                  <a:lnTo>
                    <a:pt x="88" y="384"/>
                  </a:lnTo>
                  <a:lnTo>
                    <a:pt x="96" y="308"/>
                  </a:lnTo>
                  <a:lnTo>
                    <a:pt x="104" y="260"/>
                  </a:lnTo>
                  <a:lnTo>
                    <a:pt x="112" y="232"/>
                  </a:lnTo>
                  <a:lnTo>
                    <a:pt x="116" y="224"/>
                  </a:lnTo>
                  <a:lnTo>
                    <a:pt x="124" y="220"/>
                  </a:lnTo>
                  <a:lnTo>
                    <a:pt x="132" y="224"/>
                  </a:lnTo>
                  <a:lnTo>
                    <a:pt x="136" y="232"/>
                  </a:lnTo>
                  <a:lnTo>
                    <a:pt x="144" y="244"/>
                  </a:lnTo>
                  <a:lnTo>
                    <a:pt x="152" y="256"/>
                  </a:lnTo>
                  <a:lnTo>
                    <a:pt x="160" y="264"/>
                  </a:lnTo>
                  <a:lnTo>
                    <a:pt x="164" y="276"/>
                  </a:lnTo>
                  <a:lnTo>
                    <a:pt x="172" y="280"/>
                  </a:lnTo>
                  <a:lnTo>
                    <a:pt x="180" y="284"/>
                  </a:lnTo>
                  <a:lnTo>
                    <a:pt x="184" y="284"/>
                  </a:lnTo>
                  <a:lnTo>
                    <a:pt x="192" y="280"/>
                  </a:lnTo>
                  <a:lnTo>
                    <a:pt x="200" y="276"/>
                  </a:lnTo>
                  <a:lnTo>
                    <a:pt x="208" y="272"/>
                  </a:lnTo>
                  <a:lnTo>
                    <a:pt x="212" y="268"/>
                  </a:lnTo>
                  <a:lnTo>
                    <a:pt x="220" y="260"/>
                  </a:lnTo>
                  <a:lnTo>
                    <a:pt x="228" y="256"/>
                  </a:lnTo>
                  <a:lnTo>
                    <a:pt x="232" y="252"/>
                  </a:lnTo>
                  <a:lnTo>
                    <a:pt x="240" y="248"/>
                  </a:lnTo>
                  <a:lnTo>
                    <a:pt x="248" y="244"/>
                  </a:lnTo>
                  <a:lnTo>
                    <a:pt x="256" y="244"/>
                  </a:lnTo>
                  <a:lnTo>
                    <a:pt x="260" y="240"/>
                  </a:lnTo>
                  <a:lnTo>
                    <a:pt x="268" y="240"/>
                  </a:lnTo>
                  <a:lnTo>
                    <a:pt x="276" y="240"/>
                  </a:lnTo>
                  <a:lnTo>
                    <a:pt x="280" y="240"/>
                  </a:lnTo>
                  <a:lnTo>
                    <a:pt x="288" y="244"/>
                  </a:lnTo>
                  <a:lnTo>
                    <a:pt x="296" y="244"/>
                  </a:lnTo>
                  <a:lnTo>
                    <a:pt x="304" y="244"/>
                  </a:lnTo>
                  <a:lnTo>
                    <a:pt x="308" y="244"/>
                  </a:lnTo>
                  <a:lnTo>
                    <a:pt x="316" y="244"/>
                  </a:lnTo>
                  <a:lnTo>
                    <a:pt x="324" y="240"/>
                  </a:lnTo>
                  <a:lnTo>
                    <a:pt x="328" y="240"/>
                  </a:lnTo>
                  <a:lnTo>
                    <a:pt x="336" y="236"/>
                  </a:lnTo>
                  <a:lnTo>
                    <a:pt x="344" y="236"/>
                  </a:lnTo>
                  <a:lnTo>
                    <a:pt x="352" y="236"/>
                  </a:lnTo>
                  <a:lnTo>
                    <a:pt x="356" y="236"/>
                  </a:lnTo>
                  <a:lnTo>
                    <a:pt x="364" y="240"/>
                  </a:lnTo>
                  <a:lnTo>
                    <a:pt x="372" y="240"/>
                  </a:lnTo>
                  <a:lnTo>
                    <a:pt x="376" y="240"/>
                  </a:lnTo>
                  <a:lnTo>
                    <a:pt x="384" y="240"/>
                  </a:lnTo>
                  <a:lnTo>
                    <a:pt x="392" y="240"/>
                  </a:lnTo>
                  <a:lnTo>
                    <a:pt x="400" y="240"/>
                  </a:lnTo>
                  <a:lnTo>
                    <a:pt x="404" y="240"/>
                  </a:lnTo>
                  <a:lnTo>
                    <a:pt x="412" y="240"/>
                  </a:lnTo>
                  <a:lnTo>
                    <a:pt x="420" y="240"/>
                  </a:lnTo>
                  <a:lnTo>
                    <a:pt x="424" y="240"/>
                  </a:lnTo>
                  <a:lnTo>
                    <a:pt x="432" y="240"/>
                  </a:lnTo>
                  <a:lnTo>
                    <a:pt x="440" y="240"/>
                  </a:lnTo>
                  <a:lnTo>
                    <a:pt x="448" y="240"/>
                  </a:lnTo>
                  <a:lnTo>
                    <a:pt x="452" y="240"/>
                  </a:lnTo>
                  <a:lnTo>
                    <a:pt x="460" y="240"/>
                  </a:lnTo>
                  <a:lnTo>
                    <a:pt x="468" y="240"/>
                  </a:lnTo>
                  <a:lnTo>
                    <a:pt x="472" y="240"/>
                  </a:lnTo>
                  <a:lnTo>
                    <a:pt x="480" y="240"/>
                  </a:lnTo>
                  <a:lnTo>
                    <a:pt x="488" y="240"/>
                  </a:lnTo>
                  <a:lnTo>
                    <a:pt x="496" y="240"/>
                  </a:lnTo>
                  <a:lnTo>
                    <a:pt x="500" y="240"/>
                  </a:lnTo>
                  <a:lnTo>
                    <a:pt x="508" y="240"/>
                  </a:lnTo>
                  <a:lnTo>
                    <a:pt x="516" y="240"/>
                  </a:lnTo>
                  <a:lnTo>
                    <a:pt x="520" y="240"/>
                  </a:lnTo>
                  <a:lnTo>
                    <a:pt x="528" y="240"/>
                  </a:lnTo>
                  <a:lnTo>
                    <a:pt x="536" y="240"/>
                  </a:lnTo>
                  <a:lnTo>
                    <a:pt x="544" y="240"/>
                  </a:lnTo>
                  <a:lnTo>
                    <a:pt x="548" y="240"/>
                  </a:lnTo>
                  <a:lnTo>
                    <a:pt x="556" y="240"/>
                  </a:lnTo>
                  <a:lnTo>
                    <a:pt x="564" y="240"/>
                  </a:lnTo>
                  <a:lnTo>
                    <a:pt x="568" y="240"/>
                  </a:lnTo>
                  <a:lnTo>
                    <a:pt x="576" y="240"/>
                  </a:lnTo>
                  <a:lnTo>
                    <a:pt x="585" y="240"/>
                  </a:lnTo>
                  <a:lnTo>
                    <a:pt x="593" y="240"/>
                  </a:lnTo>
                  <a:lnTo>
                    <a:pt x="597" y="240"/>
                  </a:lnTo>
                  <a:lnTo>
                    <a:pt x="605" y="240"/>
                  </a:lnTo>
                  <a:lnTo>
                    <a:pt x="613" y="240"/>
                  </a:lnTo>
                  <a:lnTo>
                    <a:pt x="617" y="240"/>
                  </a:lnTo>
                  <a:lnTo>
                    <a:pt x="625" y="240"/>
                  </a:lnTo>
                  <a:lnTo>
                    <a:pt x="633" y="240"/>
                  </a:lnTo>
                  <a:lnTo>
                    <a:pt x="641" y="240"/>
                  </a:lnTo>
                  <a:lnTo>
                    <a:pt x="645" y="240"/>
                  </a:lnTo>
                  <a:lnTo>
                    <a:pt x="653" y="240"/>
                  </a:lnTo>
                  <a:lnTo>
                    <a:pt x="661" y="240"/>
                  </a:lnTo>
                  <a:lnTo>
                    <a:pt x="665" y="240"/>
                  </a:lnTo>
                  <a:lnTo>
                    <a:pt x="673" y="240"/>
                  </a:lnTo>
                  <a:lnTo>
                    <a:pt x="681" y="240"/>
                  </a:lnTo>
                  <a:lnTo>
                    <a:pt x="689" y="240"/>
                  </a:lnTo>
                  <a:lnTo>
                    <a:pt x="693" y="240"/>
                  </a:lnTo>
                  <a:lnTo>
                    <a:pt x="701" y="240"/>
                  </a:lnTo>
                  <a:lnTo>
                    <a:pt x="709" y="240"/>
                  </a:lnTo>
                  <a:lnTo>
                    <a:pt x="713" y="240"/>
                  </a:lnTo>
                  <a:lnTo>
                    <a:pt x="721" y="240"/>
                  </a:lnTo>
                  <a:lnTo>
                    <a:pt x="729" y="240"/>
                  </a:lnTo>
                  <a:lnTo>
                    <a:pt x="737" y="240"/>
                  </a:lnTo>
                  <a:lnTo>
                    <a:pt x="741" y="240"/>
                  </a:lnTo>
                  <a:lnTo>
                    <a:pt x="749" y="240"/>
                  </a:lnTo>
                  <a:lnTo>
                    <a:pt x="757" y="240"/>
                  </a:lnTo>
                  <a:lnTo>
                    <a:pt x="761" y="240"/>
                  </a:lnTo>
                  <a:lnTo>
                    <a:pt x="769" y="240"/>
                  </a:lnTo>
                  <a:lnTo>
                    <a:pt x="777" y="240"/>
                  </a:lnTo>
                  <a:lnTo>
                    <a:pt x="785" y="240"/>
                  </a:lnTo>
                  <a:lnTo>
                    <a:pt x="789" y="240"/>
                  </a:lnTo>
                  <a:lnTo>
                    <a:pt x="797" y="240"/>
                  </a:lnTo>
                  <a:lnTo>
                    <a:pt x="805" y="240"/>
                  </a:lnTo>
                  <a:lnTo>
                    <a:pt x="809" y="240"/>
                  </a:lnTo>
                  <a:lnTo>
                    <a:pt x="817" y="240"/>
                  </a:lnTo>
                  <a:lnTo>
                    <a:pt x="825" y="240"/>
                  </a:lnTo>
                  <a:lnTo>
                    <a:pt x="833" y="240"/>
                  </a:lnTo>
                  <a:lnTo>
                    <a:pt x="837" y="240"/>
                  </a:lnTo>
                  <a:lnTo>
                    <a:pt x="845" y="240"/>
                  </a:lnTo>
                  <a:lnTo>
                    <a:pt x="853" y="240"/>
                  </a:lnTo>
                  <a:lnTo>
                    <a:pt x="857" y="240"/>
                  </a:lnTo>
                  <a:lnTo>
                    <a:pt x="865" y="240"/>
                  </a:lnTo>
                  <a:lnTo>
                    <a:pt x="873" y="240"/>
                  </a:lnTo>
                </a:path>
              </a:pathLst>
            </a:custGeom>
            <a:noFill/>
            <a:ln w="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209"/>
            <p:cNvSpPr>
              <a:spLocks/>
            </p:cNvSpPr>
            <p:nvPr/>
          </p:nvSpPr>
          <p:spPr bwMode="auto">
            <a:xfrm>
              <a:off x="2674938" y="1631950"/>
              <a:ext cx="1385888" cy="717550"/>
            </a:xfrm>
            <a:custGeom>
              <a:avLst/>
              <a:gdLst>
                <a:gd name="T0" fmla="*/ 16 w 873"/>
                <a:gd name="T1" fmla="*/ 440 h 452"/>
                <a:gd name="T2" fmla="*/ 36 w 873"/>
                <a:gd name="T3" fmla="*/ 212 h 452"/>
                <a:gd name="T4" fmla="*/ 56 w 873"/>
                <a:gd name="T5" fmla="*/ 12 h 452"/>
                <a:gd name="T6" fmla="*/ 76 w 873"/>
                <a:gd name="T7" fmla="*/ 40 h 452"/>
                <a:gd name="T8" fmla="*/ 96 w 873"/>
                <a:gd name="T9" fmla="*/ 168 h 452"/>
                <a:gd name="T10" fmla="*/ 116 w 873"/>
                <a:gd name="T11" fmla="*/ 248 h 452"/>
                <a:gd name="T12" fmla="*/ 136 w 873"/>
                <a:gd name="T13" fmla="*/ 268 h 452"/>
                <a:gd name="T14" fmla="*/ 160 w 873"/>
                <a:gd name="T15" fmla="*/ 264 h 452"/>
                <a:gd name="T16" fmla="*/ 180 w 873"/>
                <a:gd name="T17" fmla="*/ 292 h 452"/>
                <a:gd name="T18" fmla="*/ 200 w 873"/>
                <a:gd name="T19" fmla="*/ 336 h 452"/>
                <a:gd name="T20" fmla="*/ 220 w 873"/>
                <a:gd name="T21" fmla="*/ 372 h 452"/>
                <a:gd name="T22" fmla="*/ 240 w 873"/>
                <a:gd name="T23" fmla="*/ 388 h 452"/>
                <a:gd name="T24" fmla="*/ 260 w 873"/>
                <a:gd name="T25" fmla="*/ 380 h 452"/>
                <a:gd name="T26" fmla="*/ 280 w 873"/>
                <a:gd name="T27" fmla="*/ 356 h 452"/>
                <a:gd name="T28" fmla="*/ 304 w 873"/>
                <a:gd name="T29" fmla="*/ 328 h 452"/>
                <a:gd name="T30" fmla="*/ 324 w 873"/>
                <a:gd name="T31" fmla="*/ 312 h 452"/>
                <a:gd name="T32" fmla="*/ 344 w 873"/>
                <a:gd name="T33" fmla="*/ 332 h 452"/>
                <a:gd name="T34" fmla="*/ 364 w 873"/>
                <a:gd name="T35" fmla="*/ 356 h 452"/>
                <a:gd name="T36" fmla="*/ 384 w 873"/>
                <a:gd name="T37" fmla="*/ 372 h 452"/>
                <a:gd name="T38" fmla="*/ 404 w 873"/>
                <a:gd name="T39" fmla="*/ 372 h 452"/>
                <a:gd name="T40" fmla="*/ 424 w 873"/>
                <a:gd name="T41" fmla="*/ 360 h 452"/>
                <a:gd name="T42" fmla="*/ 448 w 873"/>
                <a:gd name="T43" fmla="*/ 356 h 452"/>
                <a:gd name="T44" fmla="*/ 468 w 873"/>
                <a:gd name="T45" fmla="*/ 356 h 452"/>
                <a:gd name="T46" fmla="*/ 488 w 873"/>
                <a:gd name="T47" fmla="*/ 356 h 452"/>
                <a:gd name="T48" fmla="*/ 508 w 873"/>
                <a:gd name="T49" fmla="*/ 356 h 452"/>
                <a:gd name="T50" fmla="*/ 528 w 873"/>
                <a:gd name="T51" fmla="*/ 356 h 452"/>
                <a:gd name="T52" fmla="*/ 548 w 873"/>
                <a:gd name="T53" fmla="*/ 356 h 452"/>
                <a:gd name="T54" fmla="*/ 568 w 873"/>
                <a:gd name="T55" fmla="*/ 356 h 452"/>
                <a:gd name="T56" fmla="*/ 593 w 873"/>
                <a:gd name="T57" fmla="*/ 356 h 452"/>
                <a:gd name="T58" fmla="*/ 613 w 873"/>
                <a:gd name="T59" fmla="*/ 356 h 452"/>
                <a:gd name="T60" fmla="*/ 633 w 873"/>
                <a:gd name="T61" fmla="*/ 356 h 452"/>
                <a:gd name="T62" fmla="*/ 653 w 873"/>
                <a:gd name="T63" fmla="*/ 356 h 452"/>
                <a:gd name="T64" fmla="*/ 673 w 873"/>
                <a:gd name="T65" fmla="*/ 356 h 452"/>
                <a:gd name="T66" fmla="*/ 693 w 873"/>
                <a:gd name="T67" fmla="*/ 356 h 452"/>
                <a:gd name="T68" fmla="*/ 713 w 873"/>
                <a:gd name="T69" fmla="*/ 356 h 452"/>
                <a:gd name="T70" fmla="*/ 737 w 873"/>
                <a:gd name="T71" fmla="*/ 356 h 452"/>
                <a:gd name="T72" fmla="*/ 757 w 873"/>
                <a:gd name="T73" fmla="*/ 356 h 452"/>
                <a:gd name="T74" fmla="*/ 777 w 873"/>
                <a:gd name="T75" fmla="*/ 356 h 452"/>
                <a:gd name="T76" fmla="*/ 797 w 873"/>
                <a:gd name="T77" fmla="*/ 356 h 452"/>
                <a:gd name="T78" fmla="*/ 817 w 873"/>
                <a:gd name="T79" fmla="*/ 356 h 452"/>
                <a:gd name="T80" fmla="*/ 837 w 873"/>
                <a:gd name="T81" fmla="*/ 356 h 452"/>
                <a:gd name="T82" fmla="*/ 857 w 873"/>
                <a:gd name="T83"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452">
                  <a:moveTo>
                    <a:pt x="0" y="432"/>
                  </a:moveTo>
                  <a:lnTo>
                    <a:pt x="8" y="452"/>
                  </a:lnTo>
                  <a:lnTo>
                    <a:pt x="16" y="440"/>
                  </a:lnTo>
                  <a:lnTo>
                    <a:pt x="20" y="392"/>
                  </a:lnTo>
                  <a:lnTo>
                    <a:pt x="28" y="312"/>
                  </a:lnTo>
                  <a:lnTo>
                    <a:pt x="36" y="212"/>
                  </a:lnTo>
                  <a:lnTo>
                    <a:pt x="40" y="116"/>
                  </a:lnTo>
                  <a:lnTo>
                    <a:pt x="48" y="48"/>
                  </a:lnTo>
                  <a:lnTo>
                    <a:pt x="56" y="12"/>
                  </a:lnTo>
                  <a:lnTo>
                    <a:pt x="64" y="0"/>
                  </a:lnTo>
                  <a:lnTo>
                    <a:pt x="68" y="12"/>
                  </a:lnTo>
                  <a:lnTo>
                    <a:pt x="76" y="40"/>
                  </a:lnTo>
                  <a:lnTo>
                    <a:pt x="84" y="84"/>
                  </a:lnTo>
                  <a:lnTo>
                    <a:pt x="88" y="128"/>
                  </a:lnTo>
                  <a:lnTo>
                    <a:pt x="96" y="168"/>
                  </a:lnTo>
                  <a:lnTo>
                    <a:pt x="104" y="204"/>
                  </a:lnTo>
                  <a:lnTo>
                    <a:pt x="112" y="228"/>
                  </a:lnTo>
                  <a:lnTo>
                    <a:pt x="116" y="248"/>
                  </a:lnTo>
                  <a:lnTo>
                    <a:pt x="124" y="260"/>
                  </a:lnTo>
                  <a:lnTo>
                    <a:pt x="132" y="264"/>
                  </a:lnTo>
                  <a:lnTo>
                    <a:pt x="136" y="268"/>
                  </a:lnTo>
                  <a:lnTo>
                    <a:pt x="144" y="264"/>
                  </a:lnTo>
                  <a:lnTo>
                    <a:pt x="152" y="264"/>
                  </a:lnTo>
                  <a:lnTo>
                    <a:pt x="160" y="264"/>
                  </a:lnTo>
                  <a:lnTo>
                    <a:pt x="164" y="272"/>
                  </a:lnTo>
                  <a:lnTo>
                    <a:pt x="172" y="280"/>
                  </a:lnTo>
                  <a:lnTo>
                    <a:pt x="180" y="292"/>
                  </a:lnTo>
                  <a:lnTo>
                    <a:pt x="184" y="308"/>
                  </a:lnTo>
                  <a:lnTo>
                    <a:pt x="192" y="320"/>
                  </a:lnTo>
                  <a:lnTo>
                    <a:pt x="200" y="336"/>
                  </a:lnTo>
                  <a:lnTo>
                    <a:pt x="208" y="348"/>
                  </a:lnTo>
                  <a:lnTo>
                    <a:pt x="212" y="360"/>
                  </a:lnTo>
                  <a:lnTo>
                    <a:pt x="220" y="372"/>
                  </a:lnTo>
                  <a:lnTo>
                    <a:pt x="228" y="380"/>
                  </a:lnTo>
                  <a:lnTo>
                    <a:pt x="232" y="384"/>
                  </a:lnTo>
                  <a:lnTo>
                    <a:pt x="240" y="388"/>
                  </a:lnTo>
                  <a:lnTo>
                    <a:pt x="248" y="388"/>
                  </a:lnTo>
                  <a:lnTo>
                    <a:pt x="256" y="384"/>
                  </a:lnTo>
                  <a:lnTo>
                    <a:pt x="260" y="380"/>
                  </a:lnTo>
                  <a:lnTo>
                    <a:pt x="268" y="372"/>
                  </a:lnTo>
                  <a:lnTo>
                    <a:pt x="276" y="364"/>
                  </a:lnTo>
                  <a:lnTo>
                    <a:pt x="280" y="356"/>
                  </a:lnTo>
                  <a:lnTo>
                    <a:pt x="288" y="344"/>
                  </a:lnTo>
                  <a:lnTo>
                    <a:pt x="296" y="336"/>
                  </a:lnTo>
                  <a:lnTo>
                    <a:pt x="304" y="328"/>
                  </a:lnTo>
                  <a:lnTo>
                    <a:pt x="308" y="320"/>
                  </a:lnTo>
                  <a:lnTo>
                    <a:pt x="316" y="316"/>
                  </a:lnTo>
                  <a:lnTo>
                    <a:pt x="324" y="312"/>
                  </a:lnTo>
                  <a:lnTo>
                    <a:pt x="328" y="316"/>
                  </a:lnTo>
                  <a:lnTo>
                    <a:pt x="336" y="324"/>
                  </a:lnTo>
                  <a:lnTo>
                    <a:pt x="344" y="332"/>
                  </a:lnTo>
                  <a:lnTo>
                    <a:pt x="352" y="340"/>
                  </a:lnTo>
                  <a:lnTo>
                    <a:pt x="356" y="348"/>
                  </a:lnTo>
                  <a:lnTo>
                    <a:pt x="364" y="356"/>
                  </a:lnTo>
                  <a:lnTo>
                    <a:pt x="372" y="364"/>
                  </a:lnTo>
                  <a:lnTo>
                    <a:pt x="376" y="368"/>
                  </a:lnTo>
                  <a:lnTo>
                    <a:pt x="384" y="372"/>
                  </a:lnTo>
                  <a:lnTo>
                    <a:pt x="392" y="372"/>
                  </a:lnTo>
                  <a:lnTo>
                    <a:pt x="400" y="372"/>
                  </a:lnTo>
                  <a:lnTo>
                    <a:pt x="404" y="372"/>
                  </a:lnTo>
                  <a:lnTo>
                    <a:pt x="412" y="368"/>
                  </a:lnTo>
                  <a:lnTo>
                    <a:pt x="420" y="364"/>
                  </a:lnTo>
                  <a:lnTo>
                    <a:pt x="424" y="360"/>
                  </a:lnTo>
                  <a:lnTo>
                    <a:pt x="432" y="356"/>
                  </a:lnTo>
                  <a:lnTo>
                    <a:pt x="440" y="356"/>
                  </a:lnTo>
                  <a:lnTo>
                    <a:pt x="448" y="356"/>
                  </a:lnTo>
                  <a:lnTo>
                    <a:pt x="452" y="356"/>
                  </a:lnTo>
                  <a:lnTo>
                    <a:pt x="460" y="356"/>
                  </a:lnTo>
                  <a:lnTo>
                    <a:pt x="468" y="356"/>
                  </a:lnTo>
                  <a:lnTo>
                    <a:pt x="472" y="356"/>
                  </a:lnTo>
                  <a:lnTo>
                    <a:pt x="480" y="356"/>
                  </a:lnTo>
                  <a:lnTo>
                    <a:pt x="488" y="356"/>
                  </a:lnTo>
                  <a:lnTo>
                    <a:pt x="496" y="356"/>
                  </a:lnTo>
                  <a:lnTo>
                    <a:pt x="500" y="356"/>
                  </a:lnTo>
                  <a:lnTo>
                    <a:pt x="508" y="356"/>
                  </a:lnTo>
                  <a:lnTo>
                    <a:pt x="516" y="356"/>
                  </a:lnTo>
                  <a:lnTo>
                    <a:pt x="520" y="356"/>
                  </a:lnTo>
                  <a:lnTo>
                    <a:pt x="528" y="356"/>
                  </a:lnTo>
                  <a:lnTo>
                    <a:pt x="536" y="356"/>
                  </a:lnTo>
                  <a:lnTo>
                    <a:pt x="544" y="356"/>
                  </a:lnTo>
                  <a:lnTo>
                    <a:pt x="548" y="356"/>
                  </a:lnTo>
                  <a:lnTo>
                    <a:pt x="556" y="356"/>
                  </a:lnTo>
                  <a:lnTo>
                    <a:pt x="564" y="356"/>
                  </a:lnTo>
                  <a:lnTo>
                    <a:pt x="568" y="356"/>
                  </a:lnTo>
                  <a:lnTo>
                    <a:pt x="576" y="356"/>
                  </a:lnTo>
                  <a:lnTo>
                    <a:pt x="585" y="356"/>
                  </a:lnTo>
                  <a:lnTo>
                    <a:pt x="593" y="356"/>
                  </a:lnTo>
                  <a:lnTo>
                    <a:pt x="597" y="356"/>
                  </a:lnTo>
                  <a:lnTo>
                    <a:pt x="605" y="356"/>
                  </a:lnTo>
                  <a:lnTo>
                    <a:pt x="613" y="356"/>
                  </a:lnTo>
                  <a:lnTo>
                    <a:pt x="617" y="356"/>
                  </a:lnTo>
                  <a:lnTo>
                    <a:pt x="625" y="356"/>
                  </a:lnTo>
                  <a:lnTo>
                    <a:pt x="633" y="356"/>
                  </a:lnTo>
                  <a:lnTo>
                    <a:pt x="641" y="356"/>
                  </a:lnTo>
                  <a:lnTo>
                    <a:pt x="645" y="356"/>
                  </a:lnTo>
                  <a:lnTo>
                    <a:pt x="653" y="356"/>
                  </a:lnTo>
                  <a:lnTo>
                    <a:pt x="661" y="356"/>
                  </a:lnTo>
                  <a:lnTo>
                    <a:pt x="665" y="356"/>
                  </a:lnTo>
                  <a:lnTo>
                    <a:pt x="673" y="356"/>
                  </a:lnTo>
                  <a:lnTo>
                    <a:pt x="681" y="356"/>
                  </a:lnTo>
                  <a:lnTo>
                    <a:pt x="689" y="356"/>
                  </a:lnTo>
                  <a:lnTo>
                    <a:pt x="693" y="356"/>
                  </a:lnTo>
                  <a:lnTo>
                    <a:pt x="701" y="356"/>
                  </a:lnTo>
                  <a:lnTo>
                    <a:pt x="709" y="356"/>
                  </a:lnTo>
                  <a:lnTo>
                    <a:pt x="713" y="356"/>
                  </a:lnTo>
                  <a:lnTo>
                    <a:pt x="721" y="356"/>
                  </a:lnTo>
                  <a:lnTo>
                    <a:pt x="729" y="356"/>
                  </a:lnTo>
                  <a:lnTo>
                    <a:pt x="737" y="356"/>
                  </a:lnTo>
                  <a:lnTo>
                    <a:pt x="741" y="356"/>
                  </a:lnTo>
                  <a:lnTo>
                    <a:pt x="749" y="356"/>
                  </a:lnTo>
                  <a:lnTo>
                    <a:pt x="757" y="356"/>
                  </a:lnTo>
                  <a:lnTo>
                    <a:pt x="761" y="356"/>
                  </a:lnTo>
                  <a:lnTo>
                    <a:pt x="769" y="356"/>
                  </a:lnTo>
                  <a:lnTo>
                    <a:pt x="777" y="356"/>
                  </a:lnTo>
                  <a:lnTo>
                    <a:pt x="785" y="356"/>
                  </a:lnTo>
                  <a:lnTo>
                    <a:pt x="789" y="356"/>
                  </a:lnTo>
                  <a:lnTo>
                    <a:pt x="797" y="356"/>
                  </a:lnTo>
                  <a:lnTo>
                    <a:pt x="805" y="356"/>
                  </a:lnTo>
                  <a:lnTo>
                    <a:pt x="809" y="356"/>
                  </a:lnTo>
                  <a:lnTo>
                    <a:pt x="817" y="356"/>
                  </a:lnTo>
                  <a:lnTo>
                    <a:pt x="825" y="356"/>
                  </a:lnTo>
                  <a:lnTo>
                    <a:pt x="833" y="356"/>
                  </a:lnTo>
                  <a:lnTo>
                    <a:pt x="837" y="356"/>
                  </a:lnTo>
                  <a:lnTo>
                    <a:pt x="845" y="356"/>
                  </a:lnTo>
                  <a:lnTo>
                    <a:pt x="853" y="356"/>
                  </a:lnTo>
                  <a:lnTo>
                    <a:pt x="857" y="356"/>
                  </a:lnTo>
                  <a:lnTo>
                    <a:pt x="865" y="356"/>
                  </a:lnTo>
                  <a:lnTo>
                    <a:pt x="873" y="356"/>
                  </a:lnTo>
                </a:path>
              </a:pathLst>
            </a:custGeom>
            <a:noFill/>
            <a:ln w="0">
              <a:solidFill>
                <a:srgbClr val="00BFB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211"/>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BF00B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213"/>
            <p:cNvSpPr>
              <a:spLocks/>
            </p:cNvSpPr>
            <p:nvPr/>
          </p:nvSpPr>
          <p:spPr bwMode="auto">
            <a:xfrm>
              <a:off x="2674938" y="2165350"/>
              <a:ext cx="1385888" cy="1168400"/>
            </a:xfrm>
            <a:custGeom>
              <a:avLst/>
              <a:gdLst>
                <a:gd name="T0" fmla="*/ 16 w 873"/>
                <a:gd name="T1" fmla="*/ 192 h 736"/>
                <a:gd name="T2" fmla="*/ 36 w 873"/>
                <a:gd name="T3" fmla="*/ 476 h 736"/>
                <a:gd name="T4" fmla="*/ 56 w 873"/>
                <a:gd name="T5" fmla="*/ 712 h 736"/>
                <a:gd name="T6" fmla="*/ 76 w 873"/>
                <a:gd name="T7" fmla="*/ 584 h 736"/>
                <a:gd name="T8" fmla="*/ 96 w 873"/>
                <a:gd name="T9" fmla="*/ 320 h 736"/>
                <a:gd name="T10" fmla="*/ 116 w 873"/>
                <a:gd name="T11" fmla="*/ 236 h 736"/>
                <a:gd name="T12" fmla="*/ 136 w 873"/>
                <a:gd name="T13" fmla="*/ 204 h 736"/>
                <a:gd name="T14" fmla="*/ 160 w 873"/>
                <a:gd name="T15" fmla="*/ 164 h 736"/>
                <a:gd name="T16" fmla="*/ 180 w 873"/>
                <a:gd name="T17" fmla="*/ 100 h 736"/>
                <a:gd name="T18" fmla="*/ 200 w 873"/>
                <a:gd name="T19" fmla="*/ 40 h 736"/>
                <a:gd name="T20" fmla="*/ 220 w 873"/>
                <a:gd name="T21" fmla="*/ 12 h 736"/>
                <a:gd name="T22" fmla="*/ 240 w 873"/>
                <a:gd name="T23" fmla="*/ 8 h 736"/>
                <a:gd name="T24" fmla="*/ 260 w 873"/>
                <a:gd name="T25" fmla="*/ 12 h 736"/>
                <a:gd name="T26" fmla="*/ 280 w 873"/>
                <a:gd name="T27" fmla="*/ 20 h 736"/>
                <a:gd name="T28" fmla="*/ 304 w 873"/>
                <a:gd name="T29" fmla="*/ 36 h 736"/>
                <a:gd name="T30" fmla="*/ 324 w 873"/>
                <a:gd name="T31" fmla="*/ 36 h 736"/>
                <a:gd name="T32" fmla="*/ 344 w 873"/>
                <a:gd name="T33" fmla="*/ 20 h 736"/>
                <a:gd name="T34" fmla="*/ 364 w 873"/>
                <a:gd name="T35" fmla="*/ 8 h 736"/>
                <a:gd name="T36" fmla="*/ 384 w 873"/>
                <a:gd name="T37" fmla="*/ 0 h 736"/>
                <a:gd name="T38" fmla="*/ 404 w 873"/>
                <a:gd name="T39" fmla="*/ 4 h 736"/>
                <a:gd name="T40" fmla="*/ 424 w 873"/>
                <a:gd name="T41" fmla="*/ 16 h 736"/>
                <a:gd name="T42" fmla="*/ 448 w 873"/>
                <a:gd name="T43" fmla="*/ 20 h 736"/>
                <a:gd name="T44" fmla="*/ 468 w 873"/>
                <a:gd name="T45" fmla="*/ 20 h 736"/>
                <a:gd name="T46" fmla="*/ 488 w 873"/>
                <a:gd name="T47" fmla="*/ 20 h 736"/>
                <a:gd name="T48" fmla="*/ 508 w 873"/>
                <a:gd name="T49" fmla="*/ 20 h 736"/>
                <a:gd name="T50" fmla="*/ 528 w 873"/>
                <a:gd name="T51" fmla="*/ 20 h 736"/>
                <a:gd name="T52" fmla="*/ 548 w 873"/>
                <a:gd name="T53" fmla="*/ 20 h 736"/>
                <a:gd name="T54" fmla="*/ 568 w 873"/>
                <a:gd name="T55" fmla="*/ 20 h 736"/>
                <a:gd name="T56" fmla="*/ 593 w 873"/>
                <a:gd name="T57" fmla="*/ 20 h 736"/>
                <a:gd name="T58" fmla="*/ 613 w 873"/>
                <a:gd name="T59" fmla="*/ 20 h 736"/>
                <a:gd name="T60" fmla="*/ 633 w 873"/>
                <a:gd name="T61" fmla="*/ 20 h 736"/>
                <a:gd name="T62" fmla="*/ 653 w 873"/>
                <a:gd name="T63" fmla="*/ 20 h 736"/>
                <a:gd name="T64" fmla="*/ 673 w 873"/>
                <a:gd name="T65" fmla="*/ 20 h 736"/>
                <a:gd name="T66" fmla="*/ 693 w 873"/>
                <a:gd name="T67" fmla="*/ 20 h 736"/>
                <a:gd name="T68" fmla="*/ 713 w 873"/>
                <a:gd name="T69" fmla="*/ 20 h 736"/>
                <a:gd name="T70" fmla="*/ 737 w 873"/>
                <a:gd name="T71" fmla="*/ 20 h 736"/>
                <a:gd name="T72" fmla="*/ 757 w 873"/>
                <a:gd name="T73" fmla="*/ 20 h 736"/>
                <a:gd name="T74" fmla="*/ 777 w 873"/>
                <a:gd name="T75" fmla="*/ 20 h 736"/>
                <a:gd name="T76" fmla="*/ 797 w 873"/>
                <a:gd name="T77" fmla="*/ 20 h 736"/>
                <a:gd name="T78" fmla="*/ 817 w 873"/>
                <a:gd name="T79" fmla="*/ 20 h 736"/>
                <a:gd name="T80" fmla="*/ 837 w 873"/>
                <a:gd name="T81" fmla="*/ 20 h 736"/>
                <a:gd name="T82" fmla="*/ 857 w 873"/>
                <a:gd name="T83" fmla="*/ 2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736">
                  <a:moveTo>
                    <a:pt x="0" y="52"/>
                  </a:moveTo>
                  <a:lnTo>
                    <a:pt x="8" y="108"/>
                  </a:lnTo>
                  <a:lnTo>
                    <a:pt x="16" y="192"/>
                  </a:lnTo>
                  <a:lnTo>
                    <a:pt x="20" y="292"/>
                  </a:lnTo>
                  <a:lnTo>
                    <a:pt x="28" y="388"/>
                  </a:lnTo>
                  <a:lnTo>
                    <a:pt x="36" y="476"/>
                  </a:lnTo>
                  <a:lnTo>
                    <a:pt x="40" y="552"/>
                  </a:lnTo>
                  <a:lnTo>
                    <a:pt x="48" y="636"/>
                  </a:lnTo>
                  <a:lnTo>
                    <a:pt x="56" y="712"/>
                  </a:lnTo>
                  <a:lnTo>
                    <a:pt x="64" y="736"/>
                  </a:lnTo>
                  <a:lnTo>
                    <a:pt x="68" y="688"/>
                  </a:lnTo>
                  <a:lnTo>
                    <a:pt x="76" y="584"/>
                  </a:lnTo>
                  <a:lnTo>
                    <a:pt x="84" y="472"/>
                  </a:lnTo>
                  <a:lnTo>
                    <a:pt x="88" y="384"/>
                  </a:lnTo>
                  <a:lnTo>
                    <a:pt x="96" y="320"/>
                  </a:lnTo>
                  <a:lnTo>
                    <a:pt x="104" y="280"/>
                  </a:lnTo>
                  <a:lnTo>
                    <a:pt x="112" y="252"/>
                  </a:lnTo>
                  <a:lnTo>
                    <a:pt x="116" y="236"/>
                  </a:lnTo>
                  <a:lnTo>
                    <a:pt x="124" y="224"/>
                  </a:lnTo>
                  <a:lnTo>
                    <a:pt x="132" y="216"/>
                  </a:lnTo>
                  <a:lnTo>
                    <a:pt x="136" y="204"/>
                  </a:lnTo>
                  <a:lnTo>
                    <a:pt x="144" y="192"/>
                  </a:lnTo>
                  <a:lnTo>
                    <a:pt x="152" y="180"/>
                  </a:lnTo>
                  <a:lnTo>
                    <a:pt x="160" y="164"/>
                  </a:lnTo>
                  <a:lnTo>
                    <a:pt x="164" y="144"/>
                  </a:lnTo>
                  <a:lnTo>
                    <a:pt x="172" y="120"/>
                  </a:lnTo>
                  <a:lnTo>
                    <a:pt x="180" y="100"/>
                  </a:lnTo>
                  <a:lnTo>
                    <a:pt x="184" y="76"/>
                  </a:lnTo>
                  <a:lnTo>
                    <a:pt x="192" y="56"/>
                  </a:lnTo>
                  <a:lnTo>
                    <a:pt x="200" y="40"/>
                  </a:lnTo>
                  <a:lnTo>
                    <a:pt x="208" y="28"/>
                  </a:lnTo>
                  <a:lnTo>
                    <a:pt x="212" y="16"/>
                  </a:lnTo>
                  <a:lnTo>
                    <a:pt x="220" y="12"/>
                  </a:lnTo>
                  <a:lnTo>
                    <a:pt x="228" y="8"/>
                  </a:lnTo>
                  <a:lnTo>
                    <a:pt x="232" y="8"/>
                  </a:lnTo>
                  <a:lnTo>
                    <a:pt x="240" y="8"/>
                  </a:lnTo>
                  <a:lnTo>
                    <a:pt x="248" y="8"/>
                  </a:lnTo>
                  <a:lnTo>
                    <a:pt x="256" y="12"/>
                  </a:lnTo>
                  <a:lnTo>
                    <a:pt x="260" y="12"/>
                  </a:lnTo>
                  <a:lnTo>
                    <a:pt x="268" y="16"/>
                  </a:lnTo>
                  <a:lnTo>
                    <a:pt x="276" y="20"/>
                  </a:lnTo>
                  <a:lnTo>
                    <a:pt x="280" y="20"/>
                  </a:lnTo>
                  <a:lnTo>
                    <a:pt x="288" y="24"/>
                  </a:lnTo>
                  <a:lnTo>
                    <a:pt x="296" y="32"/>
                  </a:lnTo>
                  <a:lnTo>
                    <a:pt x="304" y="36"/>
                  </a:lnTo>
                  <a:lnTo>
                    <a:pt x="308" y="36"/>
                  </a:lnTo>
                  <a:lnTo>
                    <a:pt x="316" y="36"/>
                  </a:lnTo>
                  <a:lnTo>
                    <a:pt x="324" y="36"/>
                  </a:lnTo>
                  <a:lnTo>
                    <a:pt x="328" y="32"/>
                  </a:lnTo>
                  <a:lnTo>
                    <a:pt x="336" y="24"/>
                  </a:lnTo>
                  <a:lnTo>
                    <a:pt x="344" y="20"/>
                  </a:lnTo>
                  <a:lnTo>
                    <a:pt x="352" y="16"/>
                  </a:lnTo>
                  <a:lnTo>
                    <a:pt x="356" y="8"/>
                  </a:lnTo>
                  <a:lnTo>
                    <a:pt x="364" y="8"/>
                  </a:lnTo>
                  <a:lnTo>
                    <a:pt x="372" y="4"/>
                  </a:lnTo>
                  <a:lnTo>
                    <a:pt x="376" y="4"/>
                  </a:lnTo>
                  <a:lnTo>
                    <a:pt x="384" y="0"/>
                  </a:lnTo>
                  <a:lnTo>
                    <a:pt x="392" y="0"/>
                  </a:lnTo>
                  <a:lnTo>
                    <a:pt x="400" y="4"/>
                  </a:lnTo>
                  <a:lnTo>
                    <a:pt x="404" y="4"/>
                  </a:lnTo>
                  <a:lnTo>
                    <a:pt x="412" y="8"/>
                  </a:lnTo>
                  <a:lnTo>
                    <a:pt x="420" y="12"/>
                  </a:lnTo>
                  <a:lnTo>
                    <a:pt x="424" y="16"/>
                  </a:lnTo>
                  <a:lnTo>
                    <a:pt x="432" y="20"/>
                  </a:lnTo>
                  <a:lnTo>
                    <a:pt x="440" y="20"/>
                  </a:lnTo>
                  <a:lnTo>
                    <a:pt x="448" y="20"/>
                  </a:lnTo>
                  <a:lnTo>
                    <a:pt x="452" y="20"/>
                  </a:lnTo>
                  <a:lnTo>
                    <a:pt x="460" y="20"/>
                  </a:lnTo>
                  <a:lnTo>
                    <a:pt x="468" y="20"/>
                  </a:lnTo>
                  <a:lnTo>
                    <a:pt x="472" y="20"/>
                  </a:lnTo>
                  <a:lnTo>
                    <a:pt x="480" y="20"/>
                  </a:lnTo>
                  <a:lnTo>
                    <a:pt x="488" y="20"/>
                  </a:lnTo>
                  <a:lnTo>
                    <a:pt x="496" y="20"/>
                  </a:lnTo>
                  <a:lnTo>
                    <a:pt x="500" y="20"/>
                  </a:lnTo>
                  <a:lnTo>
                    <a:pt x="508" y="20"/>
                  </a:lnTo>
                  <a:lnTo>
                    <a:pt x="516" y="20"/>
                  </a:lnTo>
                  <a:lnTo>
                    <a:pt x="520" y="20"/>
                  </a:lnTo>
                  <a:lnTo>
                    <a:pt x="528" y="20"/>
                  </a:lnTo>
                  <a:lnTo>
                    <a:pt x="536" y="20"/>
                  </a:lnTo>
                  <a:lnTo>
                    <a:pt x="544" y="20"/>
                  </a:lnTo>
                  <a:lnTo>
                    <a:pt x="548" y="20"/>
                  </a:lnTo>
                  <a:lnTo>
                    <a:pt x="556" y="20"/>
                  </a:lnTo>
                  <a:lnTo>
                    <a:pt x="564" y="20"/>
                  </a:lnTo>
                  <a:lnTo>
                    <a:pt x="568" y="20"/>
                  </a:lnTo>
                  <a:lnTo>
                    <a:pt x="576" y="20"/>
                  </a:lnTo>
                  <a:lnTo>
                    <a:pt x="585" y="20"/>
                  </a:lnTo>
                  <a:lnTo>
                    <a:pt x="593" y="20"/>
                  </a:lnTo>
                  <a:lnTo>
                    <a:pt x="597" y="20"/>
                  </a:lnTo>
                  <a:lnTo>
                    <a:pt x="605" y="20"/>
                  </a:lnTo>
                  <a:lnTo>
                    <a:pt x="613" y="20"/>
                  </a:lnTo>
                  <a:lnTo>
                    <a:pt x="617" y="20"/>
                  </a:lnTo>
                  <a:lnTo>
                    <a:pt x="625" y="20"/>
                  </a:lnTo>
                  <a:lnTo>
                    <a:pt x="633" y="20"/>
                  </a:lnTo>
                  <a:lnTo>
                    <a:pt x="641" y="20"/>
                  </a:lnTo>
                  <a:lnTo>
                    <a:pt x="645" y="20"/>
                  </a:lnTo>
                  <a:lnTo>
                    <a:pt x="653" y="20"/>
                  </a:lnTo>
                  <a:lnTo>
                    <a:pt x="661" y="20"/>
                  </a:lnTo>
                  <a:lnTo>
                    <a:pt x="665" y="20"/>
                  </a:lnTo>
                  <a:lnTo>
                    <a:pt x="673" y="20"/>
                  </a:lnTo>
                  <a:lnTo>
                    <a:pt x="681" y="20"/>
                  </a:lnTo>
                  <a:lnTo>
                    <a:pt x="689" y="20"/>
                  </a:lnTo>
                  <a:lnTo>
                    <a:pt x="693" y="20"/>
                  </a:lnTo>
                  <a:lnTo>
                    <a:pt x="701" y="20"/>
                  </a:lnTo>
                  <a:lnTo>
                    <a:pt x="709" y="20"/>
                  </a:lnTo>
                  <a:lnTo>
                    <a:pt x="713" y="20"/>
                  </a:lnTo>
                  <a:lnTo>
                    <a:pt x="721" y="20"/>
                  </a:lnTo>
                  <a:lnTo>
                    <a:pt x="729" y="20"/>
                  </a:lnTo>
                  <a:lnTo>
                    <a:pt x="737" y="20"/>
                  </a:lnTo>
                  <a:lnTo>
                    <a:pt x="741" y="20"/>
                  </a:lnTo>
                  <a:lnTo>
                    <a:pt x="749" y="20"/>
                  </a:lnTo>
                  <a:lnTo>
                    <a:pt x="757" y="20"/>
                  </a:lnTo>
                  <a:lnTo>
                    <a:pt x="761" y="20"/>
                  </a:lnTo>
                  <a:lnTo>
                    <a:pt x="769" y="20"/>
                  </a:lnTo>
                  <a:lnTo>
                    <a:pt x="777" y="20"/>
                  </a:lnTo>
                  <a:lnTo>
                    <a:pt x="785" y="20"/>
                  </a:lnTo>
                  <a:lnTo>
                    <a:pt x="789" y="20"/>
                  </a:lnTo>
                  <a:lnTo>
                    <a:pt x="797" y="20"/>
                  </a:lnTo>
                  <a:lnTo>
                    <a:pt x="805" y="20"/>
                  </a:lnTo>
                  <a:lnTo>
                    <a:pt x="809" y="20"/>
                  </a:lnTo>
                  <a:lnTo>
                    <a:pt x="817" y="20"/>
                  </a:lnTo>
                  <a:lnTo>
                    <a:pt x="825" y="20"/>
                  </a:lnTo>
                  <a:lnTo>
                    <a:pt x="833" y="20"/>
                  </a:lnTo>
                  <a:lnTo>
                    <a:pt x="837" y="20"/>
                  </a:lnTo>
                  <a:lnTo>
                    <a:pt x="845" y="20"/>
                  </a:lnTo>
                  <a:lnTo>
                    <a:pt x="853" y="20"/>
                  </a:lnTo>
                  <a:lnTo>
                    <a:pt x="857" y="20"/>
                  </a:lnTo>
                  <a:lnTo>
                    <a:pt x="865" y="20"/>
                  </a:lnTo>
                  <a:lnTo>
                    <a:pt x="873" y="20"/>
                  </a:lnTo>
                </a:path>
              </a:pathLst>
            </a:custGeom>
            <a:noFill/>
            <a:ln w="0">
              <a:solidFill>
                <a:srgbClr val="BFBF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215"/>
            <p:cNvSpPr>
              <a:spLocks/>
            </p:cNvSpPr>
            <p:nvPr/>
          </p:nvSpPr>
          <p:spPr bwMode="auto">
            <a:xfrm>
              <a:off x="2674938" y="1162050"/>
              <a:ext cx="1385888" cy="1416050"/>
            </a:xfrm>
            <a:custGeom>
              <a:avLst/>
              <a:gdLst>
                <a:gd name="T0" fmla="*/ 16 w 873"/>
                <a:gd name="T1" fmla="*/ 876 h 892"/>
                <a:gd name="T2" fmla="*/ 36 w 873"/>
                <a:gd name="T3" fmla="*/ 540 h 892"/>
                <a:gd name="T4" fmla="*/ 56 w 873"/>
                <a:gd name="T5" fmla="*/ 40 h 892"/>
                <a:gd name="T6" fmla="*/ 76 w 873"/>
                <a:gd name="T7" fmla="*/ 240 h 892"/>
                <a:gd name="T8" fmla="*/ 96 w 873"/>
                <a:gd name="T9" fmla="*/ 584 h 892"/>
                <a:gd name="T10" fmla="*/ 116 w 873"/>
                <a:gd name="T11" fmla="*/ 668 h 892"/>
                <a:gd name="T12" fmla="*/ 136 w 873"/>
                <a:gd name="T13" fmla="*/ 660 h 892"/>
                <a:gd name="T14" fmla="*/ 160 w 873"/>
                <a:gd name="T15" fmla="*/ 628 h 892"/>
                <a:gd name="T16" fmla="*/ 180 w 873"/>
                <a:gd name="T17" fmla="*/ 608 h 892"/>
                <a:gd name="T18" fmla="*/ 200 w 873"/>
                <a:gd name="T19" fmla="*/ 616 h 892"/>
                <a:gd name="T20" fmla="*/ 220 w 873"/>
                <a:gd name="T21" fmla="*/ 632 h 892"/>
                <a:gd name="T22" fmla="*/ 240 w 873"/>
                <a:gd name="T23" fmla="*/ 644 h 892"/>
                <a:gd name="T24" fmla="*/ 260 w 873"/>
                <a:gd name="T25" fmla="*/ 652 h 892"/>
                <a:gd name="T26" fmla="*/ 280 w 873"/>
                <a:gd name="T27" fmla="*/ 652 h 892"/>
                <a:gd name="T28" fmla="*/ 304 w 873"/>
                <a:gd name="T29" fmla="*/ 648 h 892"/>
                <a:gd name="T30" fmla="*/ 324 w 873"/>
                <a:gd name="T31" fmla="*/ 652 h 892"/>
                <a:gd name="T32" fmla="*/ 344 w 873"/>
                <a:gd name="T33" fmla="*/ 656 h 892"/>
                <a:gd name="T34" fmla="*/ 364 w 873"/>
                <a:gd name="T35" fmla="*/ 652 h 892"/>
                <a:gd name="T36" fmla="*/ 384 w 873"/>
                <a:gd name="T37" fmla="*/ 652 h 892"/>
                <a:gd name="T38" fmla="*/ 404 w 873"/>
                <a:gd name="T39" fmla="*/ 652 h 892"/>
                <a:gd name="T40" fmla="*/ 424 w 873"/>
                <a:gd name="T41" fmla="*/ 652 h 892"/>
                <a:gd name="T42" fmla="*/ 448 w 873"/>
                <a:gd name="T43" fmla="*/ 652 h 892"/>
                <a:gd name="T44" fmla="*/ 468 w 873"/>
                <a:gd name="T45" fmla="*/ 652 h 892"/>
                <a:gd name="T46" fmla="*/ 488 w 873"/>
                <a:gd name="T47" fmla="*/ 652 h 892"/>
                <a:gd name="T48" fmla="*/ 508 w 873"/>
                <a:gd name="T49" fmla="*/ 652 h 892"/>
                <a:gd name="T50" fmla="*/ 528 w 873"/>
                <a:gd name="T51" fmla="*/ 652 h 892"/>
                <a:gd name="T52" fmla="*/ 548 w 873"/>
                <a:gd name="T53" fmla="*/ 652 h 892"/>
                <a:gd name="T54" fmla="*/ 568 w 873"/>
                <a:gd name="T55" fmla="*/ 652 h 892"/>
                <a:gd name="T56" fmla="*/ 593 w 873"/>
                <a:gd name="T57" fmla="*/ 652 h 892"/>
                <a:gd name="T58" fmla="*/ 613 w 873"/>
                <a:gd name="T59" fmla="*/ 652 h 892"/>
                <a:gd name="T60" fmla="*/ 633 w 873"/>
                <a:gd name="T61" fmla="*/ 652 h 892"/>
                <a:gd name="T62" fmla="*/ 653 w 873"/>
                <a:gd name="T63" fmla="*/ 652 h 892"/>
                <a:gd name="T64" fmla="*/ 673 w 873"/>
                <a:gd name="T65" fmla="*/ 652 h 892"/>
                <a:gd name="T66" fmla="*/ 693 w 873"/>
                <a:gd name="T67" fmla="*/ 652 h 892"/>
                <a:gd name="T68" fmla="*/ 713 w 873"/>
                <a:gd name="T69" fmla="*/ 652 h 892"/>
                <a:gd name="T70" fmla="*/ 737 w 873"/>
                <a:gd name="T71" fmla="*/ 652 h 892"/>
                <a:gd name="T72" fmla="*/ 757 w 873"/>
                <a:gd name="T73" fmla="*/ 652 h 892"/>
                <a:gd name="T74" fmla="*/ 777 w 873"/>
                <a:gd name="T75" fmla="*/ 652 h 892"/>
                <a:gd name="T76" fmla="*/ 797 w 873"/>
                <a:gd name="T77" fmla="*/ 652 h 892"/>
                <a:gd name="T78" fmla="*/ 817 w 873"/>
                <a:gd name="T79" fmla="*/ 652 h 892"/>
                <a:gd name="T80" fmla="*/ 837 w 873"/>
                <a:gd name="T81" fmla="*/ 652 h 892"/>
                <a:gd name="T82" fmla="*/ 857 w 873"/>
                <a:gd name="T83" fmla="*/ 65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892">
                  <a:moveTo>
                    <a:pt x="0" y="852"/>
                  </a:moveTo>
                  <a:lnTo>
                    <a:pt x="8" y="892"/>
                  </a:lnTo>
                  <a:lnTo>
                    <a:pt x="16" y="876"/>
                  </a:lnTo>
                  <a:lnTo>
                    <a:pt x="20" y="804"/>
                  </a:lnTo>
                  <a:lnTo>
                    <a:pt x="28" y="692"/>
                  </a:lnTo>
                  <a:lnTo>
                    <a:pt x="36" y="540"/>
                  </a:lnTo>
                  <a:lnTo>
                    <a:pt x="40" y="368"/>
                  </a:lnTo>
                  <a:lnTo>
                    <a:pt x="48" y="184"/>
                  </a:lnTo>
                  <a:lnTo>
                    <a:pt x="56" y="40"/>
                  </a:lnTo>
                  <a:lnTo>
                    <a:pt x="64" y="0"/>
                  </a:lnTo>
                  <a:lnTo>
                    <a:pt x="68" y="84"/>
                  </a:lnTo>
                  <a:lnTo>
                    <a:pt x="76" y="240"/>
                  </a:lnTo>
                  <a:lnTo>
                    <a:pt x="84" y="392"/>
                  </a:lnTo>
                  <a:lnTo>
                    <a:pt x="88" y="508"/>
                  </a:lnTo>
                  <a:lnTo>
                    <a:pt x="96" y="584"/>
                  </a:lnTo>
                  <a:lnTo>
                    <a:pt x="104" y="632"/>
                  </a:lnTo>
                  <a:lnTo>
                    <a:pt x="112" y="660"/>
                  </a:lnTo>
                  <a:lnTo>
                    <a:pt x="116" y="668"/>
                  </a:lnTo>
                  <a:lnTo>
                    <a:pt x="124" y="672"/>
                  </a:lnTo>
                  <a:lnTo>
                    <a:pt x="132" y="668"/>
                  </a:lnTo>
                  <a:lnTo>
                    <a:pt x="136" y="660"/>
                  </a:lnTo>
                  <a:lnTo>
                    <a:pt x="144" y="648"/>
                  </a:lnTo>
                  <a:lnTo>
                    <a:pt x="152" y="636"/>
                  </a:lnTo>
                  <a:lnTo>
                    <a:pt x="160" y="628"/>
                  </a:lnTo>
                  <a:lnTo>
                    <a:pt x="164" y="616"/>
                  </a:lnTo>
                  <a:lnTo>
                    <a:pt x="172" y="612"/>
                  </a:lnTo>
                  <a:lnTo>
                    <a:pt x="180" y="608"/>
                  </a:lnTo>
                  <a:lnTo>
                    <a:pt x="184" y="608"/>
                  </a:lnTo>
                  <a:lnTo>
                    <a:pt x="192" y="612"/>
                  </a:lnTo>
                  <a:lnTo>
                    <a:pt x="200" y="616"/>
                  </a:lnTo>
                  <a:lnTo>
                    <a:pt x="208" y="620"/>
                  </a:lnTo>
                  <a:lnTo>
                    <a:pt x="212" y="624"/>
                  </a:lnTo>
                  <a:lnTo>
                    <a:pt x="220" y="632"/>
                  </a:lnTo>
                  <a:lnTo>
                    <a:pt x="228" y="636"/>
                  </a:lnTo>
                  <a:lnTo>
                    <a:pt x="232" y="640"/>
                  </a:lnTo>
                  <a:lnTo>
                    <a:pt x="240" y="644"/>
                  </a:lnTo>
                  <a:lnTo>
                    <a:pt x="248" y="648"/>
                  </a:lnTo>
                  <a:lnTo>
                    <a:pt x="256" y="648"/>
                  </a:lnTo>
                  <a:lnTo>
                    <a:pt x="260" y="652"/>
                  </a:lnTo>
                  <a:lnTo>
                    <a:pt x="268" y="652"/>
                  </a:lnTo>
                  <a:lnTo>
                    <a:pt x="276" y="652"/>
                  </a:lnTo>
                  <a:lnTo>
                    <a:pt x="280" y="652"/>
                  </a:lnTo>
                  <a:lnTo>
                    <a:pt x="288" y="648"/>
                  </a:lnTo>
                  <a:lnTo>
                    <a:pt x="296" y="648"/>
                  </a:lnTo>
                  <a:lnTo>
                    <a:pt x="304" y="648"/>
                  </a:lnTo>
                  <a:lnTo>
                    <a:pt x="308" y="648"/>
                  </a:lnTo>
                  <a:lnTo>
                    <a:pt x="316" y="648"/>
                  </a:lnTo>
                  <a:lnTo>
                    <a:pt x="324" y="652"/>
                  </a:lnTo>
                  <a:lnTo>
                    <a:pt x="328" y="652"/>
                  </a:lnTo>
                  <a:lnTo>
                    <a:pt x="336" y="656"/>
                  </a:lnTo>
                  <a:lnTo>
                    <a:pt x="344" y="656"/>
                  </a:lnTo>
                  <a:lnTo>
                    <a:pt x="352" y="656"/>
                  </a:lnTo>
                  <a:lnTo>
                    <a:pt x="356" y="656"/>
                  </a:lnTo>
                  <a:lnTo>
                    <a:pt x="364" y="652"/>
                  </a:lnTo>
                  <a:lnTo>
                    <a:pt x="372" y="652"/>
                  </a:lnTo>
                  <a:lnTo>
                    <a:pt x="376" y="652"/>
                  </a:lnTo>
                  <a:lnTo>
                    <a:pt x="384" y="652"/>
                  </a:lnTo>
                  <a:lnTo>
                    <a:pt x="392" y="652"/>
                  </a:lnTo>
                  <a:lnTo>
                    <a:pt x="400" y="652"/>
                  </a:lnTo>
                  <a:lnTo>
                    <a:pt x="404" y="652"/>
                  </a:lnTo>
                  <a:lnTo>
                    <a:pt x="412" y="652"/>
                  </a:lnTo>
                  <a:lnTo>
                    <a:pt x="420" y="652"/>
                  </a:lnTo>
                  <a:lnTo>
                    <a:pt x="424" y="652"/>
                  </a:lnTo>
                  <a:lnTo>
                    <a:pt x="432" y="652"/>
                  </a:lnTo>
                  <a:lnTo>
                    <a:pt x="440" y="652"/>
                  </a:lnTo>
                  <a:lnTo>
                    <a:pt x="448" y="652"/>
                  </a:lnTo>
                  <a:lnTo>
                    <a:pt x="452" y="652"/>
                  </a:lnTo>
                  <a:lnTo>
                    <a:pt x="460" y="652"/>
                  </a:lnTo>
                  <a:lnTo>
                    <a:pt x="468" y="652"/>
                  </a:lnTo>
                  <a:lnTo>
                    <a:pt x="472" y="652"/>
                  </a:lnTo>
                  <a:lnTo>
                    <a:pt x="480" y="652"/>
                  </a:lnTo>
                  <a:lnTo>
                    <a:pt x="488" y="652"/>
                  </a:lnTo>
                  <a:lnTo>
                    <a:pt x="496" y="652"/>
                  </a:lnTo>
                  <a:lnTo>
                    <a:pt x="500" y="652"/>
                  </a:lnTo>
                  <a:lnTo>
                    <a:pt x="508" y="652"/>
                  </a:lnTo>
                  <a:lnTo>
                    <a:pt x="516" y="652"/>
                  </a:lnTo>
                  <a:lnTo>
                    <a:pt x="520" y="652"/>
                  </a:lnTo>
                  <a:lnTo>
                    <a:pt x="528" y="652"/>
                  </a:lnTo>
                  <a:lnTo>
                    <a:pt x="536" y="652"/>
                  </a:lnTo>
                  <a:lnTo>
                    <a:pt x="544" y="652"/>
                  </a:lnTo>
                  <a:lnTo>
                    <a:pt x="548" y="652"/>
                  </a:lnTo>
                  <a:lnTo>
                    <a:pt x="556" y="652"/>
                  </a:lnTo>
                  <a:lnTo>
                    <a:pt x="564" y="652"/>
                  </a:lnTo>
                  <a:lnTo>
                    <a:pt x="568" y="652"/>
                  </a:lnTo>
                  <a:lnTo>
                    <a:pt x="576" y="652"/>
                  </a:lnTo>
                  <a:lnTo>
                    <a:pt x="585" y="652"/>
                  </a:lnTo>
                  <a:lnTo>
                    <a:pt x="593" y="652"/>
                  </a:lnTo>
                  <a:lnTo>
                    <a:pt x="597" y="652"/>
                  </a:lnTo>
                  <a:lnTo>
                    <a:pt x="605" y="652"/>
                  </a:lnTo>
                  <a:lnTo>
                    <a:pt x="613" y="652"/>
                  </a:lnTo>
                  <a:lnTo>
                    <a:pt x="617" y="652"/>
                  </a:lnTo>
                  <a:lnTo>
                    <a:pt x="625" y="652"/>
                  </a:lnTo>
                  <a:lnTo>
                    <a:pt x="633" y="652"/>
                  </a:lnTo>
                  <a:lnTo>
                    <a:pt x="641" y="652"/>
                  </a:lnTo>
                  <a:lnTo>
                    <a:pt x="645" y="652"/>
                  </a:lnTo>
                  <a:lnTo>
                    <a:pt x="653" y="652"/>
                  </a:lnTo>
                  <a:lnTo>
                    <a:pt x="661" y="652"/>
                  </a:lnTo>
                  <a:lnTo>
                    <a:pt x="665" y="652"/>
                  </a:lnTo>
                  <a:lnTo>
                    <a:pt x="673" y="652"/>
                  </a:lnTo>
                  <a:lnTo>
                    <a:pt x="681" y="652"/>
                  </a:lnTo>
                  <a:lnTo>
                    <a:pt x="689" y="652"/>
                  </a:lnTo>
                  <a:lnTo>
                    <a:pt x="693" y="652"/>
                  </a:lnTo>
                  <a:lnTo>
                    <a:pt x="701" y="652"/>
                  </a:lnTo>
                  <a:lnTo>
                    <a:pt x="709" y="652"/>
                  </a:lnTo>
                  <a:lnTo>
                    <a:pt x="713" y="652"/>
                  </a:lnTo>
                  <a:lnTo>
                    <a:pt x="721" y="652"/>
                  </a:lnTo>
                  <a:lnTo>
                    <a:pt x="729" y="652"/>
                  </a:lnTo>
                  <a:lnTo>
                    <a:pt x="737" y="652"/>
                  </a:lnTo>
                  <a:lnTo>
                    <a:pt x="741" y="652"/>
                  </a:lnTo>
                  <a:lnTo>
                    <a:pt x="749" y="652"/>
                  </a:lnTo>
                  <a:lnTo>
                    <a:pt x="757" y="652"/>
                  </a:lnTo>
                  <a:lnTo>
                    <a:pt x="761" y="652"/>
                  </a:lnTo>
                  <a:lnTo>
                    <a:pt x="769" y="652"/>
                  </a:lnTo>
                  <a:lnTo>
                    <a:pt x="777" y="652"/>
                  </a:lnTo>
                  <a:lnTo>
                    <a:pt x="785" y="652"/>
                  </a:lnTo>
                  <a:lnTo>
                    <a:pt x="789" y="652"/>
                  </a:lnTo>
                  <a:lnTo>
                    <a:pt x="797" y="652"/>
                  </a:lnTo>
                  <a:lnTo>
                    <a:pt x="805" y="652"/>
                  </a:lnTo>
                  <a:lnTo>
                    <a:pt x="809" y="652"/>
                  </a:lnTo>
                  <a:lnTo>
                    <a:pt x="817" y="652"/>
                  </a:lnTo>
                  <a:lnTo>
                    <a:pt x="825" y="652"/>
                  </a:lnTo>
                  <a:lnTo>
                    <a:pt x="833" y="652"/>
                  </a:lnTo>
                  <a:lnTo>
                    <a:pt x="837" y="652"/>
                  </a:lnTo>
                  <a:lnTo>
                    <a:pt x="845" y="652"/>
                  </a:lnTo>
                  <a:lnTo>
                    <a:pt x="853" y="652"/>
                  </a:lnTo>
                  <a:lnTo>
                    <a:pt x="857" y="652"/>
                  </a:lnTo>
                  <a:lnTo>
                    <a:pt x="865" y="652"/>
                  </a:lnTo>
                  <a:lnTo>
                    <a:pt x="873" y="652"/>
                  </a:lnTo>
                </a:path>
              </a:pathLst>
            </a:custGeom>
            <a:noFill/>
            <a:ln w="0">
              <a:solidFill>
                <a:srgbClr val="3F3F3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217"/>
            <p:cNvSpPr>
              <a:spLocks/>
            </p:cNvSpPr>
            <p:nvPr/>
          </p:nvSpPr>
          <p:spPr bwMode="auto">
            <a:xfrm>
              <a:off x="2674938" y="1060450"/>
              <a:ext cx="1385888" cy="1168400"/>
            </a:xfrm>
            <a:custGeom>
              <a:avLst/>
              <a:gdLst>
                <a:gd name="T0" fmla="*/ 16 w 873"/>
                <a:gd name="T1" fmla="*/ 544 h 736"/>
                <a:gd name="T2" fmla="*/ 36 w 873"/>
                <a:gd name="T3" fmla="*/ 260 h 736"/>
                <a:gd name="T4" fmla="*/ 56 w 873"/>
                <a:gd name="T5" fmla="*/ 24 h 736"/>
                <a:gd name="T6" fmla="*/ 76 w 873"/>
                <a:gd name="T7" fmla="*/ 152 h 736"/>
                <a:gd name="T8" fmla="*/ 96 w 873"/>
                <a:gd name="T9" fmla="*/ 416 h 736"/>
                <a:gd name="T10" fmla="*/ 116 w 873"/>
                <a:gd name="T11" fmla="*/ 500 h 736"/>
                <a:gd name="T12" fmla="*/ 136 w 873"/>
                <a:gd name="T13" fmla="*/ 532 h 736"/>
                <a:gd name="T14" fmla="*/ 160 w 873"/>
                <a:gd name="T15" fmla="*/ 572 h 736"/>
                <a:gd name="T16" fmla="*/ 180 w 873"/>
                <a:gd name="T17" fmla="*/ 636 h 736"/>
                <a:gd name="T18" fmla="*/ 200 w 873"/>
                <a:gd name="T19" fmla="*/ 696 h 736"/>
                <a:gd name="T20" fmla="*/ 220 w 873"/>
                <a:gd name="T21" fmla="*/ 724 h 736"/>
                <a:gd name="T22" fmla="*/ 240 w 873"/>
                <a:gd name="T23" fmla="*/ 728 h 736"/>
                <a:gd name="T24" fmla="*/ 260 w 873"/>
                <a:gd name="T25" fmla="*/ 724 h 736"/>
                <a:gd name="T26" fmla="*/ 280 w 873"/>
                <a:gd name="T27" fmla="*/ 716 h 736"/>
                <a:gd name="T28" fmla="*/ 304 w 873"/>
                <a:gd name="T29" fmla="*/ 700 h 736"/>
                <a:gd name="T30" fmla="*/ 324 w 873"/>
                <a:gd name="T31" fmla="*/ 700 h 736"/>
                <a:gd name="T32" fmla="*/ 344 w 873"/>
                <a:gd name="T33" fmla="*/ 716 h 736"/>
                <a:gd name="T34" fmla="*/ 364 w 873"/>
                <a:gd name="T35" fmla="*/ 728 h 736"/>
                <a:gd name="T36" fmla="*/ 384 w 873"/>
                <a:gd name="T37" fmla="*/ 736 h 736"/>
                <a:gd name="T38" fmla="*/ 404 w 873"/>
                <a:gd name="T39" fmla="*/ 732 h 736"/>
                <a:gd name="T40" fmla="*/ 424 w 873"/>
                <a:gd name="T41" fmla="*/ 720 h 736"/>
                <a:gd name="T42" fmla="*/ 448 w 873"/>
                <a:gd name="T43" fmla="*/ 716 h 736"/>
                <a:gd name="T44" fmla="*/ 468 w 873"/>
                <a:gd name="T45" fmla="*/ 716 h 736"/>
                <a:gd name="T46" fmla="*/ 488 w 873"/>
                <a:gd name="T47" fmla="*/ 716 h 736"/>
                <a:gd name="T48" fmla="*/ 508 w 873"/>
                <a:gd name="T49" fmla="*/ 716 h 736"/>
                <a:gd name="T50" fmla="*/ 528 w 873"/>
                <a:gd name="T51" fmla="*/ 716 h 736"/>
                <a:gd name="T52" fmla="*/ 548 w 873"/>
                <a:gd name="T53" fmla="*/ 716 h 736"/>
                <a:gd name="T54" fmla="*/ 568 w 873"/>
                <a:gd name="T55" fmla="*/ 716 h 736"/>
                <a:gd name="T56" fmla="*/ 593 w 873"/>
                <a:gd name="T57" fmla="*/ 716 h 736"/>
                <a:gd name="T58" fmla="*/ 613 w 873"/>
                <a:gd name="T59" fmla="*/ 716 h 736"/>
                <a:gd name="T60" fmla="*/ 633 w 873"/>
                <a:gd name="T61" fmla="*/ 716 h 736"/>
                <a:gd name="T62" fmla="*/ 653 w 873"/>
                <a:gd name="T63" fmla="*/ 716 h 736"/>
                <a:gd name="T64" fmla="*/ 673 w 873"/>
                <a:gd name="T65" fmla="*/ 716 h 736"/>
                <a:gd name="T66" fmla="*/ 693 w 873"/>
                <a:gd name="T67" fmla="*/ 716 h 736"/>
                <a:gd name="T68" fmla="*/ 713 w 873"/>
                <a:gd name="T69" fmla="*/ 716 h 736"/>
                <a:gd name="T70" fmla="*/ 737 w 873"/>
                <a:gd name="T71" fmla="*/ 716 h 736"/>
                <a:gd name="T72" fmla="*/ 757 w 873"/>
                <a:gd name="T73" fmla="*/ 716 h 736"/>
                <a:gd name="T74" fmla="*/ 777 w 873"/>
                <a:gd name="T75" fmla="*/ 716 h 736"/>
                <a:gd name="T76" fmla="*/ 797 w 873"/>
                <a:gd name="T77" fmla="*/ 716 h 736"/>
                <a:gd name="T78" fmla="*/ 817 w 873"/>
                <a:gd name="T79" fmla="*/ 716 h 736"/>
                <a:gd name="T80" fmla="*/ 837 w 873"/>
                <a:gd name="T81" fmla="*/ 716 h 736"/>
                <a:gd name="T82" fmla="*/ 857 w 873"/>
                <a:gd name="T83" fmla="*/ 71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3" h="736">
                  <a:moveTo>
                    <a:pt x="0" y="684"/>
                  </a:moveTo>
                  <a:lnTo>
                    <a:pt x="8" y="628"/>
                  </a:lnTo>
                  <a:lnTo>
                    <a:pt x="16" y="544"/>
                  </a:lnTo>
                  <a:lnTo>
                    <a:pt x="20" y="444"/>
                  </a:lnTo>
                  <a:lnTo>
                    <a:pt x="28" y="348"/>
                  </a:lnTo>
                  <a:lnTo>
                    <a:pt x="36" y="260"/>
                  </a:lnTo>
                  <a:lnTo>
                    <a:pt x="40" y="184"/>
                  </a:lnTo>
                  <a:lnTo>
                    <a:pt x="48" y="100"/>
                  </a:lnTo>
                  <a:lnTo>
                    <a:pt x="56" y="24"/>
                  </a:lnTo>
                  <a:lnTo>
                    <a:pt x="64" y="0"/>
                  </a:lnTo>
                  <a:lnTo>
                    <a:pt x="68" y="48"/>
                  </a:lnTo>
                  <a:lnTo>
                    <a:pt x="76" y="152"/>
                  </a:lnTo>
                  <a:lnTo>
                    <a:pt x="84" y="264"/>
                  </a:lnTo>
                  <a:lnTo>
                    <a:pt x="88" y="352"/>
                  </a:lnTo>
                  <a:lnTo>
                    <a:pt x="96" y="416"/>
                  </a:lnTo>
                  <a:lnTo>
                    <a:pt x="104" y="456"/>
                  </a:lnTo>
                  <a:lnTo>
                    <a:pt x="112" y="484"/>
                  </a:lnTo>
                  <a:lnTo>
                    <a:pt x="116" y="500"/>
                  </a:lnTo>
                  <a:lnTo>
                    <a:pt x="124" y="512"/>
                  </a:lnTo>
                  <a:lnTo>
                    <a:pt x="132" y="520"/>
                  </a:lnTo>
                  <a:lnTo>
                    <a:pt x="136" y="532"/>
                  </a:lnTo>
                  <a:lnTo>
                    <a:pt x="144" y="544"/>
                  </a:lnTo>
                  <a:lnTo>
                    <a:pt x="152" y="556"/>
                  </a:lnTo>
                  <a:lnTo>
                    <a:pt x="160" y="572"/>
                  </a:lnTo>
                  <a:lnTo>
                    <a:pt x="164" y="592"/>
                  </a:lnTo>
                  <a:lnTo>
                    <a:pt x="172" y="616"/>
                  </a:lnTo>
                  <a:lnTo>
                    <a:pt x="180" y="636"/>
                  </a:lnTo>
                  <a:lnTo>
                    <a:pt x="184" y="660"/>
                  </a:lnTo>
                  <a:lnTo>
                    <a:pt x="192" y="680"/>
                  </a:lnTo>
                  <a:lnTo>
                    <a:pt x="200" y="696"/>
                  </a:lnTo>
                  <a:lnTo>
                    <a:pt x="208" y="708"/>
                  </a:lnTo>
                  <a:lnTo>
                    <a:pt x="212" y="720"/>
                  </a:lnTo>
                  <a:lnTo>
                    <a:pt x="220" y="724"/>
                  </a:lnTo>
                  <a:lnTo>
                    <a:pt x="228" y="728"/>
                  </a:lnTo>
                  <a:lnTo>
                    <a:pt x="232" y="728"/>
                  </a:lnTo>
                  <a:lnTo>
                    <a:pt x="240" y="728"/>
                  </a:lnTo>
                  <a:lnTo>
                    <a:pt x="248" y="728"/>
                  </a:lnTo>
                  <a:lnTo>
                    <a:pt x="256" y="724"/>
                  </a:lnTo>
                  <a:lnTo>
                    <a:pt x="260" y="724"/>
                  </a:lnTo>
                  <a:lnTo>
                    <a:pt x="268" y="720"/>
                  </a:lnTo>
                  <a:lnTo>
                    <a:pt x="276" y="716"/>
                  </a:lnTo>
                  <a:lnTo>
                    <a:pt x="280" y="716"/>
                  </a:lnTo>
                  <a:lnTo>
                    <a:pt x="288" y="712"/>
                  </a:lnTo>
                  <a:lnTo>
                    <a:pt x="296" y="704"/>
                  </a:lnTo>
                  <a:lnTo>
                    <a:pt x="304" y="700"/>
                  </a:lnTo>
                  <a:lnTo>
                    <a:pt x="308" y="700"/>
                  </a:lnTo>
                  <a:lnTo>
                    <a:pt x="316" y="700"/>
                  </a:lnTo>
                  <a:lnTo>
                    <a:pt x="324" y="700"/>
                  </a:lnTo>
                  <a:lnTo>
                    <a:pt x="328" y="704"/>
                  </a:lnTo>
                  <a:lnTo>
                    <a:pt x="336" y="712"/>
                  </a:lnTo>
                  <a:lnTo>
                    <a:pt x="344" y="716"/>
                  </a:lnTo>
                  <a:lnTo>
                    <a:pt x="352" y="720"/>
                  </a:lnTo>
                  <a:lnTo>
                    <a:pt x="356" y="728"/>
                  </a:lnTo>
                  <a:lnTo>
                    <a:pt x="364" y="728"/>
                  </a:lnTo>
                  <a:lnTo>
                    <a:pt x="372" y="732"/>
                  </a:lnTo>
                  <a:lnTo>
                    <a:pt x="376" y="732"/>
                  </a:lnTo>
                  <a:lnTo>
                    <a:pt x="384" y="736"/>
                  </a:lnTo>
                  <a:lnTo>
                    <a:pt x="392" y="736"/>
                  </a:lnTo>
                  <a:lnTo>
                    <a:pt x="400" y="732"/>
                  </a:lnTo>
                  <a:lnTo>
                    <a:pt x="404" y="732"/>
                  </a:lnTo>
                  <a:lnTo>
                    <a:pt x="412" y="728"/>
                  </a:lnTo>
                  <a:lnTo>
                    <a:pt x="420" y="724"/>
                  </a:lnTo>
                  <a:lnTo>
                    <a:pt x="424" y="720"/>
                  </a:lnTo>
                  <a:lnTo>
                    <a:pt x="432" y="716"/>
                  </a:lnTo>
                  <a:lnTo>
                    <a:pt x="440" y="716"/>
                  </a:lnTo>
                  <a:lnTo>
                    <a:pt x="448" y="716"/>
                  </a:lnTo>
                  <a:lnTo>
                    <a:pt x="452" y="716"/>
                  </a:lnTo>
                  <a:lnTo>
                    <a:pt x="460" y="716"/>
                  </a:lnTo>
                  <a:lnTo>
                    <a:pt x="468" y="716"/>
                  </a:lnTo>
                  <a:lnTo>
                    <a:pt x="472" y="716"/>
                  </a:lnTo>
                  <a:lnTo>
                    <a:pt x="480" y="716"/>
                  </a:lnTo>
                  <a:lnTo>
                    <a:pt x="488" y="716"/>
                  </a:lnTo>
                  <a:lnTo>
                    <a:pt x="496" y="716"/>
                  </a:lnTo>
                  <a:lnTo>
                    <a:pt x="500" y="716"/>
                  </a:lnTo>
                  <a:lnTo>
                    <a:pt x="508" y="716"/>
                  </a:lnTo>
                  <a:lnTo>
                    <a:pt x="516" y="716"/>
                  </a:lnTo>
                  <a:lnTo>
                    <a:pt x="520" y="716"/>
                  </a:lnTo>
                  <a:lnTo>
                    <a:pt x="528" y="716"/>
                  </a:lnTo>
                  <a:lnTo>
                    <a:pt x="536" y="716"/>
                  </a:lnTo>
                  <a:lnTo>
                    <a:pt x="544" y="716"/>
                  </a:lnTo>
                  <a:lnTo>
                    <a:pt x="548" y="716"/>
                  </a:lnTo>
                  <a:lnTo>
                    <a:pt x="556" y="716"/>
                  </a:lnTo>
                  <a:lnTo>
                    <a:pt x="564" y="716"/>
                  </a:lnTo>
                  <a:lnTo>
                    <a:pt x="568" y="716"/>
                  </a:lnTo>
                  <a:lnTo>
                    <a:pt x="576" y="716"/>
                  </a:lnTo>
                  <a:lnTo>
                    <a:pt x="585" y="716"/>
                  </a:lnTo>
                  <a:lnTo>
                    <a:pt x="593" y="716"/>
                  </a:lnTo>
                  <a:lnTo>
                    <a:pt x="597" y="716"/>
                  </a:lnTo>
                  <a:lnTo>
                    <a:pt x="605" y="716"/>
                  </a:lnTo>
                  <a:lnTo>
                    <a:pt x="613" y="716"/>
                  </a:lnTo>
                  <a:lnTo>
                    <a:pt x="617" y="716"/>
                  </a:lnTo>
                  <a:lnTo>
                    <a:pt x="625" y="716"/>
                  </a:lnTo>
                  <a:lnTo>
                    <a:pt x="633" y="716"/>
                  </a:lnTo>
                  <a:lnTo>
                    <a:pt x="641" y="716"/>
                  </a:lnTo>
                  <a:lnTo>
                    <a:pt x="645" y="716"/>
                  </a:lnTo>
                  <a:lnTo>
                    <a:pt x="653" y="716"/>
                  </a:lnTo>
                  <a:lnTo>
                    <a:pt x="661" y="716"/>
                  </a:lnTo>
                  <a:lnTo>
                    <a:pt x="665" y="716"/>
                  </a:lnTo>
                  <a:lnTo>
                    <a:pt x="673" y="716"/>
                  </a:lnTo>
                  <a:lnTo>
                    <a:pt x="681" y="716"/>
                  </a:lnTo>
                  <a:lnTo>
                    <a:pt x="689" y="716"/>
                  </a:lnTo>
                  <a:lnTo>
                    <a:pt x="693" y="716"/>
                  </a:lnTo>
                  <a:lnTo>
                    <a:pt x="701" y="716"/>
                  </a:lnTo>
                  <a:lnTo>
                    <a:pt x="709" y="716"/>
                  </a:lnTo>
                  <a:lnTo>
                    <a:pt x="713" y="716"/>
                  </a:lnTo>
                  <a:lnTo>
                    <a:pt x="721" y="716"/>
                  </a:lnTo>
                  <a:lnTo>
                    <a:pt x="729" y="716"/>
                  </a:lnTo>
                  <a:lnTo>
                    <a:pt x="737" y="716"/>
                  </a:lnTo>
                  <a:lnTo>
                    <a:pt x="741" y="716"/>
                  </a:lnTo>
                  <a:lnTo>
                    <a:pt x="749" y="716"/>
                  </a:lnTo>
                  <a:lnTo>
                    <a:pt x="757" y="716"/>
                  </a:lnTo>
                  <a:lnTo>
                    <a:pt x="761" y="716"/>
                  </a:lnTo>
                  <a:lnTo>
                    <a:pt x="769" y="716"/>
                  </a:lnTo>
                  <a:lnTo>
                    <a:pt x="777" y="716"/>
                  </a:lnTo>
                  <a:lnTo>
                    <a:pt x="785" y="716"/>
                  </a:lnTo>
                  <a:lnTo>
                    <a:pt x="789" y="716"/>
                  </a:lnTo>
                  <a:lnTo>
                    <a:pt x="797" y="716"/>
                  </a:lnTo>
                  <a:lnTo>
                    <a:pt x="805" y="716"/>
                  </a:lnTo>
                  <a:lnTo>
                    <a:pt x="809" y="716"/>
                  </a:lnTo>
                  <a:lnTo>
                    <a:pt x="817" y="716"/>
                  </a:lnTo>
                  <a:lnTo>
                    <a:pt x="825" y="716"/>
                  </a:lnTo>
                  <a:lnTo>
                    <a:pt x="833" y="716"/>
                  </a:lnTo>
                  <a:lnTo>
                    <a:pt x="837" y="716"/>
                  </a:lnTo>
                  <a:lnTo>
                    <a:pt x="845" y="716"/>
                  </a:lnTo>
                  <a:lnTo>
                    <a:pt x="853" y="716"/>
                  </a:lnTo>
                  <a:lnTo>
                    <a:pt x="857" y="716"/>
                  </a:lnTo>
                  <a:lnTo>
                    <a:pt x="865" y="716"/>
                  </a:lnTo>
                  <a:lnTo>
                    <a:pt x="873" y="716"/>
                  </a:lnTo>
                </a:path>
              </a:pathLst>
            </a:custGeom>
            <a:noFill/>
            <a:ln w="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219"/>
            <p:cNvSpPr>
              <a:spLocks/>
            </p:cNvSpPr>
            <p:nvPr/>
          </p:nvSpPr>
          <p:spPr bwMode="auto">
            <a:xfrm>
              <a:off x="2674938" y="2197100"/>
              <a:ext cx="1385888" cy="0"/>
            </a:xfrm>
            <a:custGeom>
              <a:avLst/>
              <a:gdLst>
                <a:gd name="T0" fmla="*/ 16 w 873"/>
                <a:gd name="T1" fmla="*/ 36 w 873"/>
                <a:gd name="T2" fmla="*/ 56 w 873"/>
                <a:gd name="T3" fmla="*/ 76 w 873"/>
                <a:gd name="T4" fmla="*/ 96 w 873"/>
                <a:gd name="T5" fmla="*/ 116 w 873"/>
                <a:gd name="T6" fmla="*/ 136 w 873"/>
                <a:gd name="T7" fmla="*/ 160 w 873"/>
                <a:gd name="T8" fmla="*/ 180 w 873"/>
                <a:gd name="T9" fmla="*/ 200 w 873"/>
                <a:gd name="T10" fmla="*/ 220 w 873"/>
                <a:gd name="T11" fmla="*/ 240 w 873"/>
                <a:gd name="T12" fmla="*/ 260 w 873"/>
                <a:gd name="T13" fmla="*/ 280 w 873"/>
                <a:gd name="T14" fmla="*/ 304 w 873"/>
                <a:gd name="T15" fmla="*/ 324 w 873"/>
                <a:gd name="T16" fmla="*/ 344 w 873"/>
                <a:gd name="T17" fmla="*/ 364 w 873"/>
                <a:gd name="T18" fmla="*/ 384 w 873"/>
                <a:gd name="T19" fmla="*/ 404 w 873"/>
                <a:gd name="T20" fmla="*/ 424 w 873"/>
                <a:gd name="T21" fmla="*/ 448 w 873"/>
                <a:gd name="T22" fmla="*/ 468 w 873"/>
                <a:gd name="T23" fmla="*/ 488 w 873"/>
                <a:gd name="T24" fmla="*/ 508 w 873"/>
                <a:gd name="T25" fmla="*/ 528 w 873"/>
                <a:gd name="T26" fmla="*/ 548 w 873"/>
                <a:gd name="T27" fmla="*/ 568 w 873"/>
                <a:gd name="T28" fmla="*/ 593 w 873"/>
                <a:gd name="T29" fmla="*/ 613 w 873"/>
                <a:gd name="T30" fmla="*/ 633 w 873"/>
                <a:gd name="T31" fmla="*/ 653 w 873"/>
                <a:gd name="T32" fmla="*/ 673 w 873"/>
                <a:gd name="T33" fmla="*/ 693 w 873"/>
                <a:gd name="T34" fmla="*/ 713 w 873"/>
                <a:gd name="T35" fmla="*/ 737 w 873"/>
                <a:gd name="T36" fmla="*/ 757 w 873"/>
                <a:gd name="T37" fmla="*/ 777 w 873"/>
                <a:gd name="T38" fmla="*/ 797 w 873"/>
                <a:gd name="T39" fmla="*/ 817 w 873"/>
                <a:gd name="T40" fmla="*/ 837 w 873"/>
                <a:gd name="T41" fmla="*/ 857 w 87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873">
                  <a:moveTo>
                    <a:pt x="0" y="0"/>
                  </a:moveTo>
                  <a:lnTo>
                    <a:pt x="8" y="0"/>
                  </a:lnTo>
                  <a:lnTo>
                    <a:pt x="16" y="0"/>
                  </a:lnTo>
                  <a:lnTo>
                    <a:pt x="20" y="0"/>
                  </a:lnTo>
                  <a:lnTo>
                    <a:pt x="28" y="0"/>
                  </a:lnTo>
                  <a:lnTo>
                    <a:pt x="36" y="0"/>
                  </a:lnTo>
                  <a:lnTo>
                    <a:pt x="40" y="0"/>
                  </a:lnTo>
                  <a:lnTo>
                    <a:pt x="48" y="0"/>
                  </a:lnTo>
                  <a:lnTo>
                    <a:pt x="56" y="0"/>
                  </a:lnTo>
                  <a:lnTo>
                    <a:pt x="64" y="0"/>
                  </a:lnTo>
                  <a:lnTo>
                    <a:pt x="68" y="0"/>
                  </a:lnTo>
                  <a:lnTo>
                    <a:pt x="76" y="0"/>
                  </a:lnTo>
                  <a:lnTo>
                    <a:pt x="84" y="0"/>
                  </a:lnTo>
                  <a:lnTo>
                    <a:pt x="88" y="0"/>
                  </a:lnTo>
                  <a:lnTo>
                    <a:pt x="96" y="0"/>
                  </a:lnTo>
                  <a:lnTo>
                    <a:pt x="104" y="0"/>
                  </a:lnTo>
                  <a:lnTo>
                    <a:pt x="112" y="0"/>
                  </a:lnTo>
                  <a:lnTo>
                    <a:pt x="116" y="0"/>
                  </a:lnTo>
                  <a:lnTo>
                    <a:pt x="124" y="0"/>
                  </a:lnTo>
                  <a:lnTo>
                    <a:pt x="132" y="0"/>
                  </a:lnTo>
                  <a:lnTo>
                    <a:pt x="136" y="0"/>
                  </a:lnTo>
                  <a:lnTo>
                    <a:pt x="144" y="0"/>
                  </a:lnTo>
                  <a:lnTo>
                    <a:pt x="152" y="0"/>
                  </a:lnTo>
                  <a:lnTo>
                    <a:pt x="160" y="0"/>
                  </a:lnTo>
                  <a:lnTo>
                    <a:pt x="164" y="0"/>
                  </a:lnTo>
                  <a:lnTo>
                    <a:pt x="172" y="0"/>
                  </a:lnTo>
                  <a:lnTo>
                    <a:pt x="180" y="0"/>
                  </a:lnTo>
                  <a:lnTo>
                    <a:pt x="184" y="0"/>
                  </a:lnTo>
                  <a:lnTo>
                    <a:pt x="192" y="0"/>
                  </a:lnTo>
                  <a:lnTo>
                    <a:pt x="200" y="0"/>
                  </a:lnTo>
                  <a:lnTo>
                    <a:pt x="208" y="0"/>
                  </a:lnTo>
                  <a:lnTo>
                    <a:pt x="212" y="0"/>
                  </a:lnTo>
                  <a:lnTo>
                    <a:pt x="220" y="0"/>
                  </a:lnTo>
                  <a:lnTo>
                    <a:pt x="228" y="0"/>
                  </a:lnTo>
                  <a:lnTo>
                    <a:pt x="232" y="0"/>
                  </a:lnTo>
                  <a:lnTo>
                    <a:pt x="240" y="0"/>
                  </a:lnTo>
                  <a:lnTo>
                    <a:pt x="248" y="0"/>
                  </a:lnTo>
                  <a:lnTo>
                    <a:pt x="256" y="0"/>
                  </a:lnTo>
                  <a:lnTo>
                    <a:pt x="260" y="0"/>
                  </a:lnTo>
                  <a:lnTo>
                    <a:pt x="268" y="0"/>
                  </a:lnTo>
                  <a:lnTo>
                    <a:pt x="276" y="0"/>
                  </a:lnTo>
                  <a:lnTo>
                    <a:pt x="280" y="0"/>
                  </a:lnTo>
                  <a:lnTo>
                    <a:pt x="288" y="0"/>
                  </a:lnTo>
                  <a:lnTo>
                    <a:pt x="296" y="0"/>
                  </a:lnTo>
                  <a:lnTo>
                    <a:pt x="304" y="0"/>
                  </a:lnTo>
                  <a:lnTo>
                    <a:pt x="308" y="0"/>
                  </a:lnTo>
                  <a:lnTo>
                    <a:pt x="316" y="0"/>
                  </a:lnTo>
                  <a:lnTo>
                    <a:pt x="324" y="0"/>
                  </a:lnTo>
                  <a:lnTo>
                    <a:pt x="328" y="0"/>
                  </a:lnTo>
                  <a:lnTo>
                    <a:pt x="336" y="0"/>
                  </a:lnTo>
                  <a:lnTo>
                    <a:pt x="344" y="0"/>
                  </a:lnTo>
                  <a:lnTo>
                    <a:pt x="352" y="0"/>
                  </a:lnTo>
                  <a:lnTo>
                    <a:pt x="356" y="0"/>
                  </a:lnTo>
                  <a:lnTo>
                    <a:pt x="364" y="0"/>
                  </a:lnTo>
                  <a:lnTo>
                    <a:pt x="372" y="0"/>
                  </a:lnTo>
                  <a:lnTo>
                    <a:pt x="376" y="0"/>
                  </a:lnTo>
                  <a:lnTo>
                    <a:pt x="384" y="0"/>
                  </a:lnTo>
                  <a:lnTo>
                    <a:pt x="392" y="0"/>
                  </a:lnTo>
                  <a:lnTo>
                    <a:pt x="400" y="0"/>
                  </a:lnTo>
                  <a:lnTo>
                    <a:pt x="404" y="0"/>
                  </a:lnTo>
                  <a:lnTo>
                    <a:pt x="412" y="0"/>
                  </a:lnTo>
                  <a:lnTo>
                    <a:pt x="420" y="0"/>
                  </a:lnTo>
                  <a:lnTo>
                    <a:pt x="424" y="0"/>
                  </a:lnTo>
                  <a:lnTo>
                    <a:pt x="432" y="0"/>
                  </a:lnTo>
                  <a:lnTo>
                    <a:pt x="440" y="0"/>
                  </a:lnTo>
                  <a:lnTo>
                    <a:pt x="448" y="0"/>
                  </a:lnTo>
                  <a:lnTo>
                    <a:pt x="452" y="0"/>
                  </a:lnTo>
                  <a:lnTo>
                    <a:pt x="460" y="0"/>
                  </a:lnTo>
                  <a:lnTo>
                    <a:pt x="468" y="0"/>
                  </a:lnTo>
                  <a:lnTo>
                    <a:pt x="472" y="0"/>
                  </a:lnTo>
                  <a:lnTo>
                    <a:pt x="480" y="0"/>
                  </a:lnTo>
                  <a:lnTo>
                    <a:pt x="488" y="0"/>
                  </a:lnTo>
                  <a:lnTo>
                    <a:pt x="496" y="0"/>
                  </a:lnTo>
                  <a:lnTo>
                    <a:pt x="500" y="0"/>
                  </a:lnTo>
                  <a:lnTo>
                    <a:pt x="508" y="0"/>
                  </a:lnTo>
                  <a:lnTo>
                    <a:pt x="516" y="0"/>
                  </a:lnTo>
                  <a:lnTo>
                    <a:pt x="520" y="0"/>
                  </a:lnTo>
                  <a:lnTo>
                    <a:pt x="528" y="0"/>
                  </a:lnTo>
                  <a:lnTo>
                    <a:pt x="536" y="0"/>
                  </a:lnTo>
                  <a:lnTo>
                    <a:pt x="544" y="0"/>
                  </a:lnTo>
                  <a:lnTo>
                    <a:pt x="548" y="0"/>
                  </a:lnTo>
                  <a:lnTo>
                    <a:pt x="556" y="0"/>
                  </a:lnTo>
                  <a:lnTo>
                    <a:pt x="564" y="0"/>
                  </a:lnTo>
                  <a:lnTo>
                    <a:pt x="568" y="0"/>
                  </a:lnTo>
                  <a:lnTo>
                    <a:pt x="576" y="0"/>
                  </a:lnTo>
                  <a:lnTo>
                    <a:pt x="585" y="0"/>
                  </a:lnTo>
                  <a:lnTo>
                    <a:pt x="593" y="0"/>
                  </a:lnTo>
                  <a:lnTo>
                    <a:pt x="597" y="0"/>
                  </a:lnTo>
                  <a:lnTo>
                    <a:pt x="605" y="0"/>
                  </a:lnTo>
                  <a:lnTo>
                    <a:pt x="613" y="0"/>
                  </a:lnTo>
                  <a:lnTo>
                    <a:pt x="617" y="0"/>
                  </a:lnTo>
                  <a:lnTo>
                    <a:pt x="625" y="0"/>
                  </a:lnTo>
                  <a:lnTo>
                    <a:pt x="633" y="0"/>
                  </a:lnTo>
                  <a:lnTo>
                    <a:pt x="641" y="0"/>
                  </a:lnTo>
                  <a:lnTo>
                    <a:pt x="645" y="0"/>
                  </a:lnTo>
                  <a:lnTo>
                    <a:pt x="653" y="0"/>
                  </a:lnTo>
                  <a:lnTo>
                    <a:pt x="661" y="0"/>
                  </a:lnTo>
                  <a:lnTo>
                    <a:pt x="665" y="0"/>
                  </a:lnTo>
                  <a:lnTo>
                    <a:pt x="673" y="0"/>
                  </a:lnTo>
                  <a:lnTo>
                    <a:pt x="681" y="0"/>
                  </a:lnTo>
                  <a:lnTo>
                    <a:pt x="689" y="0"/>
                  </a:lnTo>
                  <a:lnTo>
                    <a:pt x="693" y="0"/>
                  </a:lnTo>
                  <a:lnTo>
                    <a:pt x="701" y="0"/>
                  </a:lnTo>
                  <a:lnTo>
                    <a:pt x="709" y="0"/>
                  </a:lnTo>
                  <a:lnTo>
                    <a:pt x="713" y="0"/>
                  </a:lnTo>
                  <a:lnTo>
                    <a:pt x="721" y="0"/>
                  </a:lnTo>
                  <a:lnTo>
                    <a:pt x="729" y="0"/>
                  </a:lnTo>
                  <a:lnTo>
                    <a:pt x="737" y="0"/>
                  </a:lnTo>
                  <a:lnTo>
                    <a:pt x="741" y="0"/>
                  </a:lnTo>
                  <a:lnTo>
                    <a:pt x="749" y="0"/>
                  </a:lnTo>
                  <a:lnTo>
                    <a:pt x="757" y="0"/>
                  </a:lnTo>
                  <a:lnTo>
                    <a:pt x="761" y="0"/>
                  </a:lnTo>
                  <a:lnTo>
                    <a:pt x="769" y="0"/>
                  </a:lnTo>
                  <a:lnTo>
                    <a:pt x="777" y="0"/>
                  </a:lnTo>
                  <a:lnTo>
                    <a:pt x="785" y="0"/>
                  </a:lnTo>
                  <a:lnTo>
                    <a:pt x="789" y="0"/>
                  </a:lnTo>
                  <a:lnTo>
                    <a:pt x="797" y="0"/>
                  </a:lnTo>
                  <a:lnTo>
                    <a:pt x="805" y="0"/>
                  </a:lnTo>
                  <a:lnTo>
                    <a:pt x="809" y="0"/>
                  </a:lnTo>
                  <a:lnTo>
                    <a:pt x="817" y="0"/>
                  </a:lnTo>
                  <a:lnTo>
                    <a:pt x="825" y="0"/>
                  </a:lnTo>
                  <a:lnTo>
                    <a:pt x="833" y="0"/>
                  </a:lnTo>
                  <a:lnTo>
                    <a:pt x="837" y="0"/>
                  </a:lnTo>
                  <a:lnTo>
                    <a:pt x="845" y="0"/>
                  </a:lnTo>
                  <a:lnTo>
                    <a:pt x="853" y="0"/>
                  </a:lnTo>
                  <a:lnTo>
                    <a:pt x="857" y="0"/>
                  </a:lnTo>
                  <a:lnTo>
                    <a:pt x="865" y="0"/>
                  </a:lnTo>
                  <a:lnTo>
                    <a:pt x="873" y="0"/>
                  </a:lnTo>
                </a:path>
              </a:pathLst>
            </a:custGeom>
            <a:noFill/>
            <a:ln w="0">
              <a:solidFill>
                <a:srgbClr val="007F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221"/>
            <p:cNvSpPr>
              <a:spLocks noChangeArrowheads="1"/>
            </p:cNvSpPr>
            <p:nvPr/>
          </p:nvSpPr>
          <p:spPr bwMode="auto">
            <a:xfrm>
              <a:off x="2876086" y="3563144"/>
              <a:ext cx="12150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Frequency and time (bins)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22"/>
            <p:cNvSpPr>
              <a:spLocks noChangeArrowheads="1"/>
            </p:cNvSpPr>
            <p:nvPr/>
          </p:nvSpPr>
          <p:spPr bwMode="auto">
            <a:xfrm rot="16200000">
              <a:off x="2171086" y="2096345"/>
              <a:ext cx="4552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imaginary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79099"/>
            <a:ext cx="5400600" cy="26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5" name="Group 114"/>
          <p:cNvGrpSpPr/>
          <p:nvPr/>
        </p:nvGrpSpPr>
        <p:grpSpPr>
          <a:xfrm>
            <a:off x="5686650" y="1781127"/>
            <a:ext cx="2197718" cy="2295945"/>
            <a:chOff x="5326610" y="3847758"/>
            <a:chExt cx="2197718" cy="2295945"/>
          </a:xfrm>
        </p:grpSpPr>
        <p:sp>
          <p:nvSpPr>
            <p:cNvPr id="116" name="Rectangle 195"/>
            <p:cNvSpPr>
              <a:spLocks noChangeArrowheads="1"/>
            </p:cNvSpPr>
            <p:nvPr/>
          </p:nvSpPr>
          <p:spPr bwMode="auto">
            <a:xfrm>
              <a:off x="5326610" y="3847758"/>
              <a:ext cx="2197718" cy="215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dirty="0">
                  <a:solidFill>
                    <a:srgbClr val="000000"/>
                  </a:solidFill>
                  <a:latin typeface="Arial Narrow" pitchFamily="34" charset="0"/>
                </a:rPr>
                <a:t>Network or graph generating data</a:t>
              </a:r>
              <a:endParaRPr lang="en-GB" sz="2400" dirty="0"/>
            </a:p>
          </p:txBody>
        </p:sp>
        <p:grpSp>
          <p:nvGrpSpPr>
            <p:cNvPr id="117" name="Group 116"/>
            <p:cNvGrpSpPr/>
            <p:nvPr/>
          </p:nvGrpSpPr>
          <p:grpSpPr>
            <a:xfrm>
              <a:off x="6239554" y="4324176"/>
              <a:ext cx="382247" cy="1819527"/>
              <a:chOff x="5934076" y="4182591"/>
              <a:chExt cx="228600" cy="1474242"/>
            </a:xfrm>
            <a:noFill/>
          </p:grpSpPr>
          <p:sp>
            <p:nvSpPr>
              <p:cNvPr id="122" name="Oval 10"/>
              <p:cNvSpPr>
                <a:spLocks noChangeArrowheads="1"/>
              </p:cNvSpPr>
              <p:nvPr/>
            </p:nvSpPr>
            <p:spPr bwMode="auto">
              <a:xfrm>
                <a:off x="5934076" y="5440933"/>
                <a:ext cx="215900" cy="215900"/>
              </a:xfrm>
              <a:prstGeom prst="ellipse">
                <a:avLst/>
              </a:prstGeom>
              <a:grpFill/>
              <a:ln w="28575">
                <a:solidFill>
                  <a:schemeClr val="accent2"/>
                </a:solidFill>
                <a:round/>
                <a:headEnd/>
                <a:tailEnd/>
              </a:ln>
            </p:spPr>
            <p:txBody>
              <a:bodyPr wrap="none" anchor="ctr"/>
              <a:lstStyle/>
              <a:p>
                <a:endParaRPr lang="en-US" b="0"/>
              </a:p>
            </p:txBody>
          </p:sp>
          <p:sp>
            <p:nvSpPr>
              <p:cNvPr id="123" name="Oval 11"/>
              <p:cNvSpPr>
                <a:spLocks noChangeArrowheads="1"/>
              </p:cNvSpPr>
              <p:nvPr/>
            </p:nvSpPr>
            <p:spPr bwMode="auto">
              <a:xfrm>
                <a:off x="5940276" y="4182591"/>
                <a:ext cx="215900" cy="215900"/>
              </a:xfrm>
              <a:prstGeom prst="ellipse">
                <a:avLst/>
              </a:prstGeom>
              <a:grpFill/>
              <a:ln w="19050">
                <a:solidFill>
                  <a:srgbClr val="FF3300"/>
                </a:solidFill>
                <a:round/>
                <a:headEnd/>
                <a:tailEnd/>
              </a:ln>
            </p:spPr>
            <p:txBody>
              <a:bodyPr wrap="none" anchor="ctr"/>
              <a:lstStyle/>
              <a:p>
                <a:endParaRPr lang="en-US" b="0"/>
              </a:p>
            </p:txBody>
          </p:sp>
          <p:cxnSp>
            <p:nvCxnSpPr>
              <p:cNvPr id="124" name="AutoShape 12"/>
              <p:cNvCxnSpPr>
                <a:cxnSpLocks noChangeShapeType="1"/>
                <a:stCxn id="125" idx="2"/>
                <a:endCxn id="122" idx="2"/>
              </p:cNvCxnSpPr>
              <p:nvPr/>
            </p:nvCxnSpPr>
            <p:spPr bwMode="auto">
              <a:xfrm rot="10800000" flipV="1">
                <a:off x="5934076" y="4905225"/>
                <a:ext cx="12700" cy="643657"/>
              </a:xfrm>
              <a:prstGeom prst="curvedConnector3">
                <a:avLst>
                  <a:gd name="adj1" fmla="val 1800000"/>
                </a:avLst>
              </a:prstGeom>
              <a:grpFill/>
              <a:ln w="19050">
                <a:solidFill>
                  <a:schemeClr val="tx1"/>
                </a:solidFill>
                <a:round/>
                <a:headEnd type="triangle" w="med" len="med"/>
                <a:tailEnd type="none" w="med" len="med"/>
              </a:ln>
              <a:extLst/>
            </p:spPr>
          </p:cxnSp>
          <p:sp>
            <p:nvSpPr>
              <p:cNvPr id="125" name="Oval 14"/>
              <p:cNvSpPr>
                <a:spLocks noChangeArrowheads="1"/>
              </p:cNvSpPr>
              <p:nvPr/>
            </p:nvSpPr>
            <p:spPr bwMode="auto">
              <a:xfrm>
                <a:off x="5934076" y="4797276"/>
                <a:ext cx="215900" cy="215900"/>
              </a:xfrm>
              <a:prstGeom prst="ellipse">
                <a:avLst/>
              </a:prstGeom>
              <a:grpFill/>
              <a:ln w="19050">
                <a:solidFill>
                  <a:schemeClr val="folHlink"/>
                </a:solidFill>
                <a:round/>
                <a:headEnd/>
                <a:tailEnd/>
              </a:ln>
            </p:spPr>
            <p:txBody>
              <a:bodyPr wrap="none" anchor="ctr"/>
              <a:lstStyle/>
              <a:p>
                <a:endParaRPr lang="en-US" b="0"/>
              </a:p>
            </p:txBody>
          </p:sp>
          <p:cxnSp>
            <p:nvCxnSpPr>
              <p:cNvPr id="126" name="AutoShape 12"/>
              <p:cNvCxnSpPr>
                <a:cxnSpLocks noChangeShapeType="1"/>
                <a:stCxn id="125" idx="6"/>
                <a:endCxn id="123" idx="6"/>
              </p:cNvCxnSpPr>
              <p:nvPr/>
            </p:nvCxnSpPr>
            <p:spPr bwMode="auto">
              <a:xfrm flipV="1">
                <a:off x="6149976" y="4290541"/>
                <a:ext cx="6200" cy="614685"/>
              </a:xfrm>
              <a:prstGeom prst="curvedConnector3">
                <a:avLst>
                  <a:gd name="adj1" fmla="val 3787097"/>
                </a:avLst>
              </a:prstGeom>
              <a:grpFill/>
              <a:ln w="19050">
                <a:solidFill>
                  <a:schemeClr val="tx1"/>
                </a:solidFill>
                <a:prstDash val="sysDot"/>
                <a:round/>
                <a:headEnd type="triangle" w="med" len="med"/>
                <a:tailEnd type="none" w="med" len="med"/>
              </a:ln>
              <a:extLst/>
            </p:spPr>
          </p:cxnSp>
          <p:cxnSp>
            <p:nvCxnSpPr>
              <p:cNvPr id="127" name="AutoShape 12"/>
              <p:cNvCxnSpPr>
                <a:cxnSpLocks noChangeShapeType="1"/>
                <a:stCxn id="123" idx="2"/>
                <a:endCxn id="125" idx="2"/>
              </p:cNvCxnSpPr>
              <p:nvPr/>
            </p:nvCxnSpPr>
            <p:spPr bwMode="auto">
              <a:xfrm rot="10800000" flipV="1">
                <a:off x="5934076" y="4290540"/>
                <a:ext cx="6200" cy="614685"/>
              </a:xfrm>
              <a:prstGeom prst="curvedConnector3">
                <a:avLst>
                  <a:gd name="adj1" fmla="val 3787097"/>
                </a:avLst>
              </a:prstGeom>
              <a:grpFill/>
              <a:ln w="19050">
                <a:solidFill>
                  <a:schemeClr val="tx1"/>
                </a:solidFill>
                <a:round/>
                <a:headEnd type="triangle" w="med" len="med"/>
                <a:tailEnd type="none" w="med" len="med"/>
              </a:ln>
              <a:extLst/>
            </p:spPr>
          </p:cxnSp>
          <p:cxnSp>
            <p:nvCxnSpPr>
              <p:cNvPr id="128" name="AutoShape 12"/>
              <p:cNvCxnSpPr>
                <a:cxnSpLocks noChangeShapeType="1"/>
                <a:stCxn id="122" idx="6"/>
                <a:endCxn id="125" idx="6"/>
              </p:cNvCxnSpPr>
              <p:nvPr/>
            </p:nvCxnSpPr>
            <p:spPr bwMode="auto">
              <a:xfrm flipV="1">
                <a:off x="6149976" y="4905226"/>
                <a:ext cx="12700" cy="643657"/>
              </a:xfrm>
              <a:prstGeom prst="curvedConnector3">
                <a:avLst>
                  <a:gd name="adj1" fmla="val 1800000"/>
                </a:avLst>
              </a:prstGeom>
              <a:grpFill/>
              <a:ln w="19050">
                <a:solidFill>
                  <a:schemeClr val="tx1"/>
                </a:solidFill>
                <a:prstDash val="sysDot"/>
                <a:round/>
                <a:headEnd type="triangle" w="med" len="med"/>
                <a:tailEnd type="none" w="med" len="med"/>
              </a:ln>
              <a:extLst/>
            </p:spPr>
          </p:cxnSp>
        </p:grpSp>
        <p:sp>
          <p:nvSpPr>
            <p:cNvPr id="118" name="Rectangle 195"/>
            <p:cNvSpPr>
              <a:spLocks noChangeArrowheads="1"/>
            </p:cNvSpPr>
            <p:nvPr/>
          </p:nvSpPr>
          <p:spPr bwMode="auto">
            <a:xfrm>
              <a:off x="7082396" y="4679668"/>
              <a:ext cx="316288" cy="1994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smtClean="0">
                  <a:solidFill>
                    <a:srgbClr val="FF0000"/>
                  </a:solidFill>
                  <a:latin typeface="Arial Narrow" pitchFamily="34" charset="0"/>
                </a:rPr>
                <a:t>-0.3</a:t>
              </a:r>
              <a:endParaRPr lang="en-GB" sz="1600" dirty="0">
                <a:solidFill>
                  <a:srgbClr val="FF0000"/>
                </a:solidFill>
              </a:endParaRPr>
            </a:p>
          </p:txBody>
        </p:sp>
        <p:sp>
          <p:nvSpPr>
            <p:cNvPr id="119" name="Rectangle 195"/>
            <p:cNvSpPr>
              <a:spLocks noChangeArrowheads="1"/>
            </p:cNvSpPr>
            <p:nvPr/>
          </p:nvSpPr>
          <p:spPr bwMode="auto">
            <a:xfrm>
              <a:off x="7082396" y="5479526"/>
              <a:ext cx="316288" cy="1994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smtClean="0">
                  <a:solidFill>
                    <a:srgbClr val="FF0000"/>
                  </a:solidFill>
                  <a:latin typeface="Arial Narrow" pitchFamily="34" charset="0"/>
                </a:rPr>
                <a:t>-0.2</a:t>
              </a:r>
              <a:endParaRPr lang="en-GB" sz="1600" dirty="0">
                <a:solidFill>
                  <a:srgbClr val="FF0000"/>
                </a:solidFill>
              </a:endParaRPr>
            </a:p>
          </p:txBody>
        </p:sp>
        <p:sp>
          <p:nvSpPr>
            <p:cNvPr id="120" name="Rectangle 195"/>
            <p:cNvSpPr>
              <a:spLocks noChangeArrowheads="1"/>
            </p:cNvSpPr>
            <p:nvPr/>
          </p:nvSpPr>
          <p:spPr bwMode="auto">
            <a:xfrm>
              <a:off x="5517118" y="5479526"/>
              <a:ext cx="254640" cy="1994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smtClean="0">
                  <a:solidFill>
                    <a:srgbClr val="000000"/>
                  </a:solidFill>
                  <a:latin typeface="Arial Narrow" pitchFamily="34" charset="0"/>
                </a:rPr>
                <a:t>0.4</a:t>
              </a:r>
              <a:endParaRPr lang="en-GB" sz="1600" dirty="0"/>
            </a:p>
          </p:txBody>
        </p:sp>
        <p:sp>
          <p:nvSpPr>
            <p:cNvPr id="121" name="Rectangle 195"/>
            <p:cNvSpPr>
              <a:spLocks noChangeArrowheads="1"/>
            </p:cNvSpPr>
            <p:nvPr/>
          </p:nvSpPr>
          <p:spPr bwMode="auto">
            <a:xfrm>
              <a:off x="5517118" y="4679668"/>
              <a:ext cx="254640" cy="1994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050" dirty="0" smtClean="0">
                  <a:solidFill>
                    <a:srgbClr val="000000"/>
                  </a:solidFill>
                  <a:latin typeface="Arial Narrow" pitchFamily="34" charset="0"/>
                </a:rPr>
                <a:t>0.2</a:t>
              </a:r>
              <a:endParaRPr lang="en-GB" sz="1600" dirty="0"/>
            </a:p>
          </p:txBody>
        </p:sp>
      </p:grpSp>
      <p:sp>
        <p:nvSpPr>
          <p:cNvPr id="129" name="Rectangle 128"/>
          <p:cNvSpPr/>
          <p:nvPr/>
        </p:nvSpPr>
        <p:spPr>
          <a:xfrm>
            <a:off x="5102279" y="764704"/>
            <a:ext cx="4006225" cy="307777"/>
          </a:xfrm>
          <a:prstGeom prst="rect">
            <a:avLst/>
          </a:prstGeom>
        </p:spPr>
        <p:txBody>
          <a:bodyPr wrap="none">
            <a:spAutoFit/>
          </a:bodyPr>
          <a:lstStyle/>
          <a:p>
            <a:r>
              <a:rPr lang="en-GB" altLang="en-US" sz="1400" i="1" dirty="0" smtClean="0"/>
              <a:t>Friston, Kahan, Biswal, Razi, NeuroImage, 2014</a:t>
            </a:r>
            <a:endParaRPr lang="en-GB" altLang="en-US" sz="2000" i="1" dirty="0"/>
          </a:p>
        </p:txBody>
      </p:sp>
      <p:sp>
        <p:nvSpPr>
          <p:cNvPr id="130" name="Title 1"/>
          <p:cNvSpPr txBox="1">
            <a:spLocks/>
          </p:cNvSpPr>
          <p:nvPr/>
        </p:nvSpPr>
        <p:spPr>
          <a:xfrm>
            <a:off x="35496" y="54783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altLang="en-US" kern="0" dirty="0" smtClean="0"/>
              <a:t>DCM for resting state fMRI</a:t>
            </a:r>
            <a:br>
              <a:rPr lang="en-GB" altLang="en-US" kern="0" dirty="0" smtClean="0"/>
            </a:br>
            <a:r>
              <a:rPr lang="en-GB" altLang="en-US" sz="2000" i="1" kern="0" dirty="0" smtClean="0">
                <a:solidFill>
                  <a:srgbClr val="800000"/>
                </a:solidFill>
              </a:rPr>
              <a:t>face validity</a:t>
            </a:r>
            <a:endParaRPr lang="en-GB" kern="0" dirty="0"/>
          </a:p>
        </p:txBody>
      </p:sp>
    </p:spTree>
    <p:extLst>
      <p:ext uri="{BB962C8B-B14F-4D97-AF65-F5344CB8AC3E}">
        <p14:creationId xmlns:p14="http://schemas.microsoft.com/office/powerpoint/2010/main" val="26963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hevron 64"/>
          <p:cNvSpPr/>
          <p:nvPr/>
        </p:nvSpPr>
        <p:spPr>
          <a:xfrm>
            <a:off x="1741826" y="900950"/>
            <a:ext cx="4198326" cy="1031743"/>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Introduction and background</a:t>
            </a:r>
          </a:p>
          <a:p>
            <a:pPr algn="ctr"/>
            <a:r>
              <a:rPr lang="en-US" sz="1600" dirty="0" smtClean="0">
                <a:solidFill>
                  <a:schemeClr val="tx1"/>
                </a:solidFill>
                <a:latin typeface="Helvetica Neue Light" charset="0"/>
                <a:ea typeface="Helvetica Neue Light" charset="0"/>
                <a:cs typeface="Helvetica Neue Light" charset="0"/>
              </a:rPr>
              <a:t>(Spectral) Dynamic Causal Modelling</a:t>
            </a:r>
            <a:endParaRPr lang="en-US" sz="1600" dirty="0">
              <a:solidFill>
                <a:schemeClr val="tx1"/>
              </a:solidFill>
              <a:latin typeface="Helvetica Neue Light" charset="0"/>
              <a:ea typeface="Helvetica Neue Light" charset="0"/>
              <a:cs typeface="Helvetica Neue Light" charset="0"/>
            </a:endParaRPr>
          </a:p>
        </p:txBody>
      </p:sp>
      <p:sp>
        <p:nvSpPr>
          <p:cNvPr id="67" name="Chevron 66"/>
          <p:cNvSpPr/>
          <p:nvPr/>
        </p:nvSpPr>
        <p:spPr>
          <a:xfrm>
            <a:off x="1741826" y="3937217"/>
            <a:ext cx="41983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What’s new</a:t>
            </a:r>
            <a:r>
              <a:rPr lang="en-US" dirty="0" smtClean="0">
                <a:solidFill>
                  <a:schemeClr val="tx1"/>
                </a:solidFill>
                <a:latin typeface="Helvetica Neue Light" charset="0"/>
                <a:ea typeface="Helvetica Neue Light" charset="0"/>
                <a:cs typeface="Helvetica Neue Light" charset="0"/>
              </a:rPr>
              <a:t>?</a:t>
            </a:r>
            <a:endParaRPr lang="en-US" dirty="0">
              <a:solidFill>
                <a:schemeClr val="tx1"/>
              </a:solidFill>
              <a:latin typeface="Helvetica Neue Light" charset="0"/>
              <a:ea typeface="Helvetica Neue Light" charset="0"/>
              <a:cs typeface="Helvetica Neue Light" charset="0"/>
            </a:endParaRPr>
          </a:p>
        </p:txBody>
      </p:sp>
      <p:sp>
        <p:nvSpPr>
          <p:cNvPr id="68" name="Notched Right Arrow 67"/>
          <p:cNvSpPr/>
          <p:nvPr/>
        </p:nvSpPr>
        <p:spPr>
          <a:xfrm>
            <a:off x="748364" y="861254"/>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9" name="Notched Right Arrow 68"/>
          <p:cNvSpPr/>
          <p:nvPr/>
        </p:nvSpPr>
        <p:spPr>
          <a:xfrm>
            <a:off x="757480" y="23550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Notched Right Arrow 69"/>
          <p:cNvSpPr/>
          <p:nvPr/>
        </p:nvSpPr>
        <p:spPr>
          <a:xfrm>
            <a:off x="757480" y="3892998"/>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Rectangle 83"/>
          <p:cNvSpPr/>
          <p:nvPr/>
        </p:nvSpPr>
        <p:spPr>
          <a:xfrm>
            <a:off x="611560" y="906502"/>
            <a:ext cx="632664" cy="5618842"/>
          </a:xfrm>
          <a:prstGeom prst="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OUTLINE</a:t>
            </a:r>
            <a:endParaRPr lang="en-US" sz="2000" dirty="0">
              <a:solidFill>
                <a:schemeClr val="bg1"/>
              </a:solidFill>
            </a:endParaRPr>
          </a:p>
        </p:txBody>
      </p:sp>
      <p:sp>
        <p:nvSpPr>
          <p:cNvPr id="15" name="Notched Right Arrow 14"/>
          <p:cNvSpPr/>
          <p:nvPr/>
        </p:nvSpPr>
        <p:spPr>
          <a:xfrm>
            <a:off x="909880" y="53732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Chevron 15"/>
          <p:cNvSpPr/>
          <p:nvPr/>
        </p:nvSpPr>
        <p:spPr>
          <a:xfrm>
            <a:off x="1894226" y="5445224"/>
            <a:ext cx="40459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Neue Light" charset="0"/>
              <a:ea typeface="Helvetica Neue Light" charset="0"/>
              <a:cs typeface="Helvetica Neue Light" charset="0"/>
            </a:endParaRPr>
          </a:p>
          <a:p>
            <a:pPr algn="ctr"/>
            <a:r>
              <a:rPr lang="en-US" dirty="0" smtClean="0">
                <a:solidFill>
                  <a:schemeClr val="tx1"/>
                </a:solidFill>
                <a:latin typeface="Helvetica Neue Light" charset="0"/>
                <a:ea typeface="Helvetica Neue Light" charset="0"/>
                <a:cs typeface="Helvetica Neue Light" charset="0"/>
              </a:rPr>
              <a:t>Applications</a:t>
            </a:r>
            <a:endParaRPr lang="en-US" dirty="0">
              <a:solidFill>
                <a:schemeClr val="tx1"/>
              </a:solidFill>
              <a:latin typeface="Helvetica Neue Light" charset="0"/>
              <a:ea typeface="Helvetica Neue Light" charset="0"/>
              <a:cs typeface="Helvetica Neue Light" charset="0"/>
            </a:endParaRPr>
          </a:p>
          <a:p>
            <a:pPr algn="ctr"/>
            <a:endParaRPr lang="en-US" dirty="0">
              <a:solidFill>
                <a:schemeClr val="tx1"/>
              </a:solidFill>
              <a:latin typeface="Helvetica Neue Light" charset="0"/>
              <a:ea typeface="Helvetica Neue Light" charset="0"/>
              <a:cs typeface="Helvetica Neue Light" charset="0"/>
            </a:endParaRPr>
          </a:p>
        </p:txBody>
      </p:sp>
      <p:sp>
        <p:nvSpPr>
          <p:cNvPr id="17" name="Chevron 16"/>
          <p:cNvSpPr/>
          <p:nvPr/>
        </p:nvSpPr>
        <p:spPr>
          <a:xfrm>
            <a:off x="5579191" y="908720"/>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Technical / Mathematical Content</a:t>
            </a:r>
            <a:endParaRPr lang="en-US" dirty="0">
              <a:solidFill>
                <a:schemeClr val="tx1"/>
              </a:solidFill>
              <a:latin typeface="Helvetica Neue Light" charset="0"/>
              <a:ea typeface="Helvetica Neue Light" charset="0"/>
              <a:cs typeface="Helvetica Neue Light" charset="0"/>
            </a:endParaRPr>
          </a:p>
        </p:txBody>
      </p:sp>
      <p:sp>
        <p:nvSpPr>
          <p:cNvPr id="18" name="Chevron 17"/>
          <p:cNvSpPr/>
          <p:nvPr/>
        </p:nvSpPr>
        <p:spPr>
          <a:xfrm>
            <a:off x="5579191" y="2395827"/>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DMN connectivity</a:t>
            </a:r>
            <a:endParaRPr lang="en-US" dirty="0">
              <a:solidFill>
                <a:srgbClr val="C00000"/>
              </a:solidFill>
              <a:latin typeface="Helvetica Neue Light" charset="0"/>
              <a:ea typeface="Helvetica Neue Light" charset="0"/>
              <a:cs typeface="Helvetica Neue Light" charset="0"/>
            </a:endParaRPr>
          </a:p>
        </p:txBody>
      </p:sp>
      <p:sp>
        <p:nvSpPr>
          <p:cNvPr id="19" name="Chevron 18"/>
          <p:cNvSpPr/>
          <p:nvPr/>
        </p:nvSpPr>
        <p:spPr>
          <a:xfrm>
            <a:off x="5580112" y="3933056"/>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Large </a:t>
            </a:r>
            <a:r>
              <a:rPr lang="en-US" dirty="0" smtClean="0">
                <a:solidFill>
                  <a:schemeClr val="tx1"/>
                </a:solidFill>
                <a:latin typeface="Helvetica Neue Light" charset="0"/>
                <a:ea typeface="Helvetica Neue Light" charset="0"/>
                <a:cs typeface="Helvetica Neue Light" charset="0"/>
              </a:rPr>
              <a:t>DCMs</a:t>
            </a:r>
          </a:p>
        </p:txBody>
      </p:sp>
      <p:sp>
        <p:nvSpPr>
          <p:cNvPr id="20" name="Chevron 19"/>
          <p:cNvSpPr/>
          <p:nvPr/>
        </p:nvSpPr>
        <p:spPr>
          <a:xfrm>
            <a:off x="5580112" y="5445224"/>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Cognitive / Psychiatric</a:t>
            </a:r>
            <a:endParaRPr lang="en-US" dirty="0">
              <a:solidFill>
                <a:schemeClr val="tx1"/>
              </a:solidFill>
              <a:latin typeface="Helvetica Neue Light" charset="0"/>
              <a:ea typeface="Helvetica Neue Light" charset="0"/>
              <a:cs typeface="Helvetica Neue Light" charset="0"/>
            </a:endParaRPr>
          </a:p>
        </p:txBody>
      </p:sp>
      <p:sp>
        <p:nvSpPr>
          <p:cNvPr id="21" name="Chevron 20"/>
          <p:cNvSpPr/>
          <p:nvPr/>
        </p:nvSpPr>
        <p:spPr>
          <a:xfrm>
            <a:off x="1763688" y="2397257"/>
            <a:ext cx="4198326" cy="1031743"/>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Worked example using SPM</a:t>
            </a:r>
            <a:endParaRPr lang="en-US" dirty="0">
              <a:solidFill>
                <a:schemeClr val="tx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20448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28800"/>
            <a:ext cx="472007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0342" y="1412681"/>
            <a:ext cx="4466101" cy="527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956882" y="1820565"/>
            <a:ext cx="1845816" cy="1896467"/>
            <a:chOff x="4572000" y="4124821"/>
            <a:chExt cx="1845816" cy="1896467"/>
          </a:xfrm>
        </p:grpSpPr>
        <p:sp>
          <p:nvSpPr>
            <p:cNvPr id="4" name="Rectangle 195"/>
            <p:cNvSpPr>
              <a:spLocks noChangeArrowheads="1"/>
            </p:cNvSpPr>
            <p:nvPr/>
          </p:nvSpPr>
          <p:spPr bwMode="auto">
            <a:xfrm>
              <a:off x="4716016" y="4124821"/>
              <a:ext cx="1701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b="0" dirty="0">
                  <a:solidFill>
                    <a:srgbClr val="000000"/>
                  </a:solidFill>
                  <a:latin typeface="Arial Narrow" pitchFamily="34" charset="0"/>
                </a:rPr>
                <a:t>Network or graph generating data</a:t>
              </a:r>
              <a:endParaRPr lang="en-GB" dirty="0"/>
            </a:p>
          </p:txBody>
        </p:sp>
        <p:grpSp>
          <p:nvGrpSpPr>
            <p:cNvPr id="5" name="Group 4"/>
            <p:cNvGrpSpPr/>
            <p:nvPr/>
          </p:nvGrpSpPr>
          <p:grpSpPr>
            <a:xfrm>
              <a:off x="4572000" y="4380617"/>
              <a:ext cx="1772430" cy="1640671"/>
              <a:chOff x="4931084" y="4164469"/>
              <a:chExt cx="1772430" cy="1640671"/>
            </a:xfrm>
          </p:grpSpPr>
          <p:grpSp>
            <p:nvGrpSpPr>
              <p:cNvPr id="6" name="Group 5"/>
              <p:cNvGrpSpPr/>
              <p:nvPr/>
            </p:nvGrpSpPr>
            <p:grpSpPr>
              <a:xfrm>
                <a:off x="4960912" y="4164469"/>
                <a:ext cx="1708920" cy="1640671"/>
                <a:chOff x="4954747" y="4164469"/>
                <a:chExt cx="1342537" cy="1640671"/>
              </a:xfrm>
            </p:grpSpPr>
            <p:grpSp>
              <p:nvGrpSpPr>
                <p:cNvPr id="22" name="Group 21"/>
                <p:cNvGrpSpPr/>
                <p:nvPr/>
              </p:nvGrpSpPr>
              <p:grpSpPr>
                <a:xfrm>
                  <a:off x="4954747" y="4164469"/>
                  <a:ext cx="1342537" cy="930960"/>
                  <a:chOff x="5204829" y="4149080"/>
                  <a:chExt cx="1342537" cy="930960"/>
                </a:xfrm>
              </p:grpSpPr>
              <p:sp>
                <p:nvSpPr>
                  <p:cNvPr id="24" name="Oval 10"/>
                  <p:cNvSpPr>
                    <a:spLocks noChangeArrowheads="1"/>
                  </p:cNvSpPr>
                  <p:nvPr/>
                </p:nvSpPr>
                <p:spPr bwMode="auto">
                  <a:xfrm>
                    <a:off x="5757863" y="4149080"/>
                    <a:ext cx="215900" cy="215900"/>
                  </a:xfrm>
                  <a:prstGeom prst="ellipse">
                    <a:avLst/>
                  </a:prstGeom>
                  <a:gradFill rotWithShape="1">
                    <a:gsLst>
                      <a:gs pos="0">
                        <a:schemeClr val="bg1"/>
                      </a:gs>
                      <a:gs pos="100000">
                        <a:schemeClr val="bg2"/>
                      </a:gs>
                    </a:gsLst>
                    <a:path path="shape">
                      <a:fillToRect l="50000" t="50000" r="50000" b="50000"/>
                    </a:path>
                  </a:gradFill>
                  <a:ln w="28575">
                    <a:solidFill>
                      <a:schemeClr val="accent1">
                        <a:lumMod val="50000"/>
                      </a:schemeClr>
                    </a:solidFill>
                    <a:round/>
                    <a:headEnd/>
                    <a:tailEnd/>
                  </a:ln>
                </p:spPr>
                <p:txBody>
                  <a:bodyPr wrap="none" anchor="ctr"/>
                  <a:lstStyle/>
                  <a:p>
                    <a:pPr algn="ctr"/>
                    <a:r>
                      <a:rPr lang="en-US" sz="1200" dirty="0" smtClean="0"/>
                      <a:t>4</a:t>
                    </a:r>
                    <a:endParaRPr lang="en-US" sz="1200" dirty="0"/>
                  </a:p>
                </p:txBody>
              </p:sp>
              <p:sp>
                <p:nvSpPr>
                  <p:cNvPr id="25" name="Oval 11"/>
                  <p:cNvSpPr>
                    <a:spLocks noChangeArrowheads="1"/>
                  </p:cNvSpPr>
                  <p:nvPr/>
                </p:nvSpPr>
                <p:spPr bwMode="auto">
                  <a:xfrm>
                    <a:off x="6312797" y="4864140"/>
                    <a:ext cx="215900" cy="215900"/>
                  </a:xfrm>
                  <a:prstGeom prst="ellipse">
                    <a:avLst/>
                  </a:prstGeom>
                  <a:gradFill rotWithShape="1">
                    <a:gsLst>
                      <a:gs pos="0">
                        <a:schemeClr val="bg1"/>
                      </a:gs>
                      <a:gs pos="100000">
                        <a:schemeClr val="bg2"/>
                      </a:gs>
                    </a:gsLst>
                    <a:path path="shape">
                      <a:fillToRect l="50000" t="50000" r="50000" b="50000"/>
                    </a:path>
                  </a:gradFill>
                  <a:ln w="19050">
                    <a:solidFill>
                      <a:srgbClr val="FF3300"/>
                    </a:solidFill>
                    <a:round/>
                    <a:headEnd/>
                    <a:tailEnd/>
                  </a:ln>
                </p:spPr>
                <p:txBody>
                  <a:bodyPr wrap="none" anchor="ctr"/>
                  <a:lstStyle/>
                  <a:p>
                    <a:pPr algn="ctr"/>
                    <a:r>
                      <a:rPr lang="en-US" sz="1200" dirty="0" smtClean="0"/>
                      <a:t>3</a:t>
                    </a:r>
                    <a:endParaRPr lang="en-US" sz="1200" dirty="0"/>
                  </a:p>
                </p:txBody>
              </p:sp>
              <p:sp>
                <p:nvSpPr>
                  <p:cNvPr id="26" name="Oval 14"/>
                  <p:cNvSpPr>
                    <a:spLocks noChangeArrowheads="1"/>
                  </p:cNvSpPr>
                  <p:nvPr/>
                </p:nvSpPr>
                <p:spPr bwMode="auto">
                  <a:xfrm>
                    <a:off x="5204829" y="4859640"/>
                    <a:ext cx="215900" cy="215900"/>
                  </a:xfrm>
                  <a:prstGeom prst="ellipse">
                    <a:avLst/>
                  </a:prstGeom>
                  <a:gradFill rotWithShape="1">
                    <a:gsLst>
                      <a:gs pos="0">
                        <a:schemeClr val="bg1"/>
                      </a:gs>
                      <a:gs pos="100000">
                        <a:schemeClr val="bg2"/>
                      </a:gs>
                    </a:gsLst>
                    <a:path path="shape">
                      <a:fillToRect l="50000" t="50000" r="50000" b="50000"/>
                    </a:path>
                  </a:gradFill>
                  <a:ln w="19050">
                    <a:solidFill>
                      <a:schemeClr val="folHlink"/>
                    </a:solidFill>
                    <a:round/>
                    <a:headEnd/>
                    <a:tailEnd/>
                  </a:ln>
                </p:spPr>
                <p:txBody>
                  <a:bodyPr wrap="none" anchor="ctr"/>
                  <a:lstStyle/>
                  <a:p>
                    <a:pPr algn="ctr"/>
                    <a:r>
                      <a:rPr lang="en-US" sz="1200" dirty="0" smtClean="0"/>
                      <a:t>2</a:t>
                    </a:r>
                    <a:endParaRPr lang="en-US" sz="1200" dirty="0"/>
                  </a:p>
                </p:txBody>
              </p:sp>
              <p:sp>
                <p:nvSpPr>
                  <p:cNvPr id="27" name="TextBox 26"/>
                  <p:cNvSpPr txBox="1"/>
                  <p:nvPr/>
                </p:nvSpPr>
                <p:spPr>
                  <a:xfrm>
                    <a:off x="6143088" y="4175502"/>
                    <a:ext cx="404278" cy="246221"/>
                  </a:xfrm>
                  <a:prstGeom prst="rect">
                    <a:avLst/>
                  </a:prstGeom>
                  <a:noFill/>
                </p:spPr>
                <p:txBody>
                  <a:bodyPr wrap="none" rtlCol="0">
                    <a:spAutoFit/>
                  </a:bodyPr>
                  <a:lstStyle/>
                  <a:p>
                    <a:r>
                      <a:rPr lang="en-GB" sz="1000" dirty="0" smtClean="0">
                        <a:solidFill>
                          <a:srgbClr val="FF0000"/>
                        </a:solidFill>
                      </a:rPr>
                      <a:t>-0.1</a:t>
                    </a:r>
                    <a:endParaRPr lang="en-GB" sz="1000" dirty="0">
                      <a:solidFill>
                        <a:srgbClr val="FF0000"/>
                      </a:solidFill>
                    </a:endParaRPr>
                  </a:p>
                </p:txBody>
              </p:sp>
            </p:grpSp>
            <p:sp>
              <p:nvSpPr>
                <p:cNvPr id="23" name="Oval 10"/>
                <p:cNvSpPr>
                  <a:spLocks noChangeArrowheads="1"/>
                </p:cNvSpPr>
                <p:nvPr/>
              </p:nvSpPr>
              <p:spPr bwMode="auto">
                <a:xfrm>
                  <a:off x="5507396" y="5589240"/>
                  <a:ext cx="215900" cy="215900"/>
                </a:xfrm>
                <a:prstGeom prst="ellipse">
                  <a:avLst/>
                </a:prstGeom>
                <a:gradFill rotWithShape="1">
                  <a:gsLst>
                    <a:gs pos="0">
                      <a:schemeClr val="bg1"/>
                    </a:gs>
                    <a:gs pos="100000">
                      <a:schemeClr val="bg2"/>
                    </a:gs>
                  </a:gsLst>
                  <a:path path="shape">
                    <a:fillToRect l="50000" t="50000" r="50000" b="50000"/>
                  </a:path>
                </a:gradFill>
                <a:ln w="28575">
                  <a:solidFill>
                    <a:srgbClr val="3333FF"/>
                  </a:solidFill>
                  <a:round/>
                  <a:headEnd/>
                  <a:tailEnd/>
                </a:ln>
              </p:spPr>
              <p:txBody>
                <a:bodyPr wrap="none" anchor="ctr"/>
                <a:lstStyle/>
                <a:p>
                  <a:pPr algn="ctr"/>
                  <a:r>
                    <a:rPr lang="en-US" sz="1100" dirty="0" smtClean="0"/>
                    <a:t>1</a:t>
                  </a:r>
                  <a:endParaRPr lang="en-US" sz="1100" dirty="0"/>
                </a:p>
              </p:txBody>
            </p:sp>
          </p:grpSp>
          <p:cxnSp>
            <p:nvCxnSpPr>
              <p:cNvPr id="7" name="Curved Connector 6"/>
              <p:cNvCxnSpPr>
                <a:stCxn id="23" idx="6"/>
              </p:cNvCxnSpPr>
              <p:nvPr/>
            </p:nvCxnSpPr>
            <p:spPr>
              <a:xfrm flipV="1">
                <a:off x="5939196" y="5063812"/>
                <a:ext cx="602586" cy="633378"/>
              </a:xfrm>
              <a:prstGeom prst="curvedConnector2">
                <a:avLst/>
              </a:prstGeom>
              <a:ln w="1905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3" idx="1"/>
                <a:endCxn id="24" idx="3"/>
              </p:cNvCxnSpPr>
              <p:nvPr/>
            </p:nvCxnSpPr>
            <p:spPr>
              <a:xfrm flipV="1">
                <a:off x="5704623" y="4348751"/>
                <a:ext cx="490" cy="1272107"/>
              </a:xfrm>
              <a:prstGeom prst="straightConnector1">
                <a:avLst/>
              </a:prstGeom>
              <a:ln w="1905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3" idx="7"/>
              </p:cNvCxnSpPr>
              <p:nvPr/>
            </p:nvCxnSpPr>
            <p:spPr>
              <a:xfrm>
                <a:off x="5883149" y="4380369"/>
                <a:ext cx="15802" cy="1240489"/>
              </a:xfrm>
              <a:prstGeom prst="straightConnector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6" idx="7"/>
                <a:endCxn id="25" idx="1"/>
              </p:cNvCxnSpPr>
              <p:nvPr/>
            </p:nvCxnSpPr>
            <p:spPr>
              <a:xfrm>
                <a:off x="5195486" y="4906647"/>
                <a:ext cx="1216004" cy="45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47108" y="5059311"/>
                <a:ext cx="1261932"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23" idx="2"/>
                <a:endCxn id="26" idx="4"/>
              </p:cNvCxnSpPr>
              <p:nvPr/>
            </p:nvCxnSpPr>
            <p:spPr>
              <a:xfrm rot="10800000">
                <a:off x="5098323" y="5090930"/>
                <a:ext cx="566055" cy="606261"/>
              </a:xfrm>
              <a:prstGeom prst="curvedConnector2">
                <a:avLst/>
              </a:prstGeom>
              <a:ln w="1270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3" name="Curved Connector 12"/>
              <p:cNvCxnSpPr>
                <a:endCxn id="24" idx="2"/>
              </p:cNvCxnSpPr>
              <p:nvPr/>
            </p:nvCxnSpPr>
            <p:spPr>
              <a:xfrm rot="5400000" flipH="1" flipV="1">
                <a:off x="5066959" y="4281622"/>
                <a:ext cx="607111" cy="588707"/>
              </a:xfrm>
              <a:prstGeom prst="curvedConnector2">
                <a:avLst/>
              </a:prstGeom>
              <a:ln w="1270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14" name="Curved Connector 13"/>
              <p:cNvCxnSpPr>
                <a:stCxn id="25" idx="0"/>
                <a:endCxn id="24" idx="6"/>
              </p:cNvCxnSpPr>
              <p:nvPr/>
            </p:nvCxnSpPr>
            <p:spPr>
              <a:xfrm rot="16200000" flipV="1">
                <a:off x="5920616" y="4291490"/>
                <a:ext cx="607110" cy="568967"/>
              </a:xfrm>
              <a:prstGeom prst="curvedConnector2">
                <a:avLst/>
              </a:prstGeom>
              <a:ln w="1905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99236" y="5394062"/>
                <a:ext cx="404278" cy="246221"/>
              </a:xfrm>
              <a:prstGeom prst="rect">
                <a:avLst/>
              </a:prstGeom>
              <a:noFill/>
            </p:spPr>
            <p:txBody>
              <a:bodyPr wrap="none" rtlCol="0">
                <a:spAutoFit/>
              </a:bodyPr>
              <a:lstStyle/>
              <a:p>
                <a:r>
                  <a:rPr lang="en-GB" sz="1000" dirty="0" smtClean="0">
                    <a:solidFill>
                      <a:srgbClr val="FF0000"/>
                    </a:solidFill>
                  </a:rPr>
                  <a:t>-0.3</a:t>
                </a:r>
                <a:endParaRPr lang="en-GB" sz="1000" dirty="0">
                  <a:solidFill>
                    <a:srgbClr val="FF0000"/>
                  </a:solidFill>
                </a:endParaRPr>
              </a:p>
            </p:txBody>
          </p:sp>
          <p:sp>
            <p:nvSpPr>
              <p:cNvPr id="16" name="TextBox 15"/>
              <p:cNvSpPr txBox="1"/>
              <p:nvPr/>
            </p:nvSpPr>
            <p:spPr>
              <a:xfrm>
                <a:off x="4931084" y="4264521"/>
                <a:ext cx="360996" cy="246221"/>
              </a:xfrm>
              <a:prstGeom prst="rect">
                <a:avLst/>
              </a:prstGeom>
              <a:noFill/>
            </p:spPr>
            <p:txBody>
              <a:bodyPr wrap="none" rtlCol="0">
                <a:spAutoFit/>
              </a:bodyPr>
              <a:lstStyle/>
              <a:p>
                <a:r>
                  <a:rPr lang="en-GB" sz="1000" dirty="0" smtClean="0"/>
                  <a:t>0.3</a:t>
                </a:r>
                <a:endParaRPr lang="en-GB" sz="1000" dirty="0"/>
              </a:p>
            </p:txBody>
          </p:sp>
          <p:sp>
            <p:nvSpPr>
              <p:cNvPr id="17" name="TextBox 16"/>
              <p:cNvSpPr txBox="1"/>
              <p:nvPr/>
            </p:nvSpPr>
            <p:spPr>
              <a:xfrm>
                <a:off x="4938183" y="5394062"/>
                <a:ext cx="360996" cy="246221"/>
              </a:xfrm>
              <a:prstGeom prst="rect">
                <a:avLst/>
              </a:prstGeom>
              <a:noFill/>
            </p:spPr>
            <p:txBody>
              <a:bodyPr wrap="none" rtlCol="0">
                <a:spAutoFit/>
              </a:bodyPr>
              <a:lstStyle/>
              <a:p>
                <a:r>
                  <a:rPr lang="en-GB" sz="1000" dirty="0" smtClean="0"/>
                  <a:t>0.4</a:t>
                </a:r>
                <a:endParaRPr lang="en-GB" sz="1000" dirty="0"/>
              </a:p>
            </p:txBody>
          </p:sp>
          <p:sp>
            <p:nvSpPr>
              <p:cNvPr id="18" name="TextBox 17"/>
              <p:cNvSpPr txBox="1"/>
              <p:nvPr/>
            </p:nvSpPr>
            <p:spPr>
              <a:xfrm>
                <a:off x="6083212" y="4653136"/>
                <a:ext cx="360996" cy="246221"/>
              </a:xfrm>
              <a:prstGeom prst="rect">
                <a:avLst/>
              </a:prstGeom>
              <a:noFill/>
            </p:spPr>
            <p:txBody>
              <a:bodyPr wrap="none" rtlCol="0">
                <a:spAutoFit/>
              </a:bodyPr>
              <a:lstStyle/>
              <a:p>
                <a:r>
                  <a:rPr lang="en-GB" sz="1000" dirty="0" smtClean="0"/>
                  <a:t>0.2</a:t>
                </a:r>
                <a:endParaRPr lang="en-GB" sz="1000" dirty="0"/>
              </a:p>
            </p:txBody>
          </p:sp>
          <p:sp>
            <p:nvSpPr>
              <p:cNvPr id="19" name="TextBox 18"/>
              <p:cNvSpPr txBox="1"/>
              <p:nvPr/>
            </p:nvSpPr>
            <p:spPr>
              <a:xfrm>
                <a:off x="5147108" y="5030604"/>
                <a:ext cx="360996" cy="246221"/>
              </a:xfrm>
              <a:prstGeom prst="rect">
                <a:avLst/>
              </a:prstGeom>
              <a:noFill/>
            </p:spPr>
            <p:txBody>
              <a:bodyPr wrap="none" rtlCol="0">
                <a:spAutoFit/>
              </a:bodyPr>
              <a:lstStyle/>
              <a:p>
                <a:r>
                  <a:rPr lang="en-GB" sz="1000" dirty="0" smtClean="0"/>
                  <a:t>0.2</a:t>
                </a:r>
                <a:endParaRPr lang="en-GB" sz="1000" dirty="0"/>
              </a:p>
            </p:txBody>
          </p:sp>
          <p:sp>
            <p:nvSpPr>
              <p:cNvPr id="20" name="TextBox 19"/>
              <p:cNvSpPr txBox="1"/>
              <p:nvPr/>
            </p:nvSpPr>
            <p:spPr>
              <a:xfrm>
                <a:off x="5363132" y="4382532"/>
                <a:ext cx="360996" cy="246221"/>
              </a:xfrm>
              <a:prstGeom prst="rect">
                <a:avLst/>
              </a:prstGeom>
              <a:noFill/>
            </p:spPr>
            <p:txBody>
              <a:bodyPr wrap="none" rtlCol="0">
                <a:spAutoFit/>
              </a:bodyPr>
              <a:lstStyle/>
              <a:p>
                <a:r>
                  <a:rPr lang="en-GB" sz="1000" dirty="0" smtClean="0"/>
                  <a:t>0.1</a:t>
                </a:r>
                <a:endParaRPr lang="en-GB" sz="1000" dirty="0"/>
              </a:p>
            </p:txBody>
          </p:sp>
          <p:sp>
            <p:nvSpPr>
              <p:cNvPr id="21" name="TextBox 20"/>
              <p:cNvSpPr txBox="1"/>
              <p:nvPr/>
            </p:nvSpPr>
            <p:spPr>
              <a:xfrm>
                <a:off x="5867188" y="5348833"/>
                <a:ext cx="404278" cy="246221"/>
              </a:xfrm>
              <a:prstGeom prst="rect">
                <a:avLst/>
              </a:prstGeom>
              <a:noFill/>
            </p:spPr>
            <p:txBody>
              <a:bodyPr wrap="none" rtlCol="0">
                <a:spAutoFit/>
              </a:bodyPr>
              <a:lstStyle/>
              <a:p>
                <a:r>
                  <a:rPr lang="en-GB" sz="1000" dirty="0" smtClean="0">
                    <a:solidFill>
                      <a:srgbClr val="FF0000"/>
                    </a:solidFill>
                  </a:rPr>
                  <a:t>-0.1</a:t>
                </a:r>
                <a:endParaRPr lang="en-GB" sz="1000" dirty="0">
                  <a:solidFill>
                    <a:srgbClr val="FF0000"/>
                  </a:solidFill>
                </a:endParaRPr>
              </a:p>
            </p:txBody>
          </p:sp>
        </p:grpSp>
      </p:grpSp>
      <p:sp>
        <p:nvSpPr>
          <p:cNvPr id="32" name="Rectangle 31"/>
          <p:cNvSpPr/>
          <p:nvPr/>
        </p:nvSpPr>
        <p:spPr>
          <a:xfrm>
            <a:off x="5153575" y="6577607"/>
            <a:ext cx="3954929" cy="307777"/>
          </a:xfrm>
          <a:prstGeom prst="rect">
            <a:avLst/>
          </a:prstGeom>
        </p:spPr>
        <p:txBody>
          <a:bodyPr wrap="none">
            <a:spAutoFit/>
          </a:bodyPr>
          <a:lstStyle/>
          <a:p>
            <a:r>
              <a:rPr lang="en-GB" altLang="en-US" sz="1400" i="1" dirty="0" smtClean="0"/>
              <a:t>Razi, Kahan, Rees, Friston, NeuroImage, 2015</a:t>
            </a:r>
            <a:endParaRPr lang="en-GB" altLang="en-US" sz="2000" i="1" dirty="0"/>
          </a:p>
        </p:txBody>
      </p:sp>
      <p:sp>
        <p:nvSpPr>
          <p:cNvPr id="33" name="Title 1"/>
          <p:cNvSpPr txBox="1">
            <a:spLocks/>
          </p:cNvSpPr>
          <p:nvPr/>
        </p:nvSpPr>
        <p:spPr>
          <a:xfrm>
            <a:off x="35496" y="54783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altLang="en-US" kern="0" dirty="0" smtClean="0"/>
              <a:t>DCM for resting state fMRI</a:t>
            </a:r>
            <a:br>
              <a:rPr lang="en-GB" altLang="en-US" kern="0" dirty="0" smtClean="0"/>
            </a:br>
            <a:r>
              <a:rPr lang="en-GB" altLang="en-US" sz="2000" i="1" kern="0" dirty="0" smtClean="0">
                <a:solidFill>
                  <a:srgbClr val="800000"/>
                </a:solidFill>
              </a:rPr>
              <a:t>construct validity</a:t>
            </a:r>
            <a:endParaRPr lang="en-GB" kern="0" dirty="0"/>
          </a:p>
        </p:txBody>
      </p:sp>
    </p:spTree>
    <p:extLst>
      <p:ext uri="{BB962C8B-B14F-4D97-AF65-F5344CB8AC3E}">
        <p14:creationId xmlns:p14="http://schemas.microsoft.com/office/powerpoint/2010/main" val="1210364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216054" y="1903409"/>
            <a:ext cx="1923604" cy="1376734"/>
            <a:chOff x="4366426" y="4124821"/>
            <a:chExt cx="2694007" cy="1896467"/>
          </a:xfrm>
        </p:grpSpPr>
        <p:grpSp>
          <p:nvGrpSpPr>
            <p:cNvPr id="36" name="Group 35"/>
            <p:cNvGrpSpPr/>
            <p:nvPr/>
          </p:nvGrpSpPr>
          <p:grpSpPr>
            <a:xfrm>
              <a:off x="4469212" y="4380617"/>
              <a:ext cx="1904008" cy="1640671"/>
              <a:chOff x="4828296" y="4164469"/>
              <a:chExt cx="1904008" cy="1640671"/>
            </a:xfrm>
          </p:grpSpPr>
          <p:grpSp>
            <p:nvGrpSpPr>
              <p:cNvPr id="37" name="Group 36"/>
              <p:cNvGrpSpPr/>
              <p:nvPr/>
            </p:nvGrpSpPr>
            <p:grpSpPr>
              <a:xfrm>
                <a:off x="4960910" y="4164469"/>
                <a:ext cx="1771394" cy="1640671"/>
                <a:chOff x="4954750" y="4164469"/>
                <a:chExt cx="1391618" cy="1640671"/>
              </a:xfrm>
            </p:grpSpPr>
            <p:grpSp>
              <p:nvGrpSpPr>
                <p:cNvPr id="53" name="Group 52"/>
                <p:cNvGrpSpPr/>
                <p:nvPr/>
              </p:nvGrpSpPr>
              <p:grpSpPr>
                <a:xfrm>
                  <a:off x="4954750" y="4164469"/>
                  <a:ext cx="1391618" cy="930960"/>
                  <a:chOff x="5204832" y="4149080"/>
                  <a:chExt cx="1391618" cy="930960"/>
                </a:xfrm>
              </p:grpSpPr>
              <p:sp>
                <p:nvSpPr>
                  <p:cNvPr id="55" name="Oval 10"/>
                  <p:cNvSpPr>
                    <a:spLocks noChangeArrowheads="1"/>
                  </p:cNvSpPr>
                  <p:nvPr/>
                </p:nvSpPr>
                <p:spPr bwMode="auto">
                  <a:xfrm>
                    <a:off x="5757863" y="4149080"/>
                    <a:ext cx="215900" cy="215900"/>
                  </a:xfrm>
                  <a:prstGeom prst="ellipse">
                    <a:avLst/>
                  </a:prstGeom>
                  <a:gradFill rotWithShape="1">
                    <a:gsLst>
                      <a:gs pos="0">
                        <a:schemeClr val="bg1"/>
                      </a:gs>
                      <a:gs pos="100000">
                        <a:schemeClr val="bg2"/>
                      </a:gs>
                    </a:gsLst>
                    <a:path path="shape">
                      <a:fillToRect l="50000" t="50000" r="50000" b="50000"/>
                    </a:path>
                  </a:gradFill>
                  <a:ln w="28575">
                    <a:solidFill>
                      <a:schemeClr val="accent1">
                        <a:lumMod val="50000"/>
                      </a:schemeClr>
                    </a:solidFill>
                    <a:round/>
                    <a:headEnd/>
                    <a:tailEnd/>
                  </a:ln>
                </p:spPr>
                <p:txBody>
                  <a:bodyPr wrap="none" anchor="ctr"/>
                  <a:lstStyle/>
                  <a:p>
                    <a:pPr algn="ctr"/>
                    <a:r>
                      <a:rPr lang="en-US" sz="1000" dirty="0"/>
                      <a:t>4</a:t>
                    </a:r>
                  </a:p>
                </p:txBody>
              </p:sp>
              <p:sp>
                <p:nvSpPr>
                  <p:cNvPr id="56" name="Oval 11"/>
                  <p:cNvSpPr>
                    <a:spLocks noChangeArrowheads="1"/>
                  </p:cNvSpPr>
                  <p:nvPr/>
                </p:nvSpPr>
                <p:spPr bwMode="auto">
                  <a:xfrm>
                    <a:off x="6312797" y="4864140"/>
                    <a:ext cx="215900" cy="215900"/>
                  </a:xfrm>
                  <a:prstGeom prst="ellipse">
                    <a:avLst/>
                  </a:prstGeom>
                  <a:gradFill rotWithShape="1">
                    <a:gsLst>
                      <a:gs pos="0">
                        <a:schemeClr val="bg1"/>
                      </a:gs>
                      <a:gs pos="100000">
                        <a:schemeClr val="bg2"/>
                      </a:gs>
                    </a:gsLst>
                    <a:path path="shape">
                      <a:fillToRect l="50000" t="50000" r="50000" b="50000"/>
                    </a:path>
                  </a:gradFill>
                  <a:ln w="19050">
                    <a:solidFill>
                      <a:srgbClr val="FF3300"/>
                    </a:solidFill>
                    <a:round/>
                    <a:headEnd/>
                    <a:tailEnd/>
                  </a:ln>
                </p:spPr>
                <p:txBody>
                  <a:bodyPr wrap="none" anchor="ctr"/>
                  <a:lstStyle/>
                  <a:p>
                    <a:pPr algn="ctr"/>
                    <a:r>
                      <a:rPr lang="en-US" sz="1000" dirty="0" smtClean="0"/>
                      <a:t>3</a:t>
                    </a:r>
                    <a:endParaRPr lang="en-US" sz="1000" dirty="0"/>
                  </a:p>
                </p:txBody>
              </p:sp>
              <p:sp>
                <p:nvSpPr>
                  <p:cNvPr id="57" name="Oval 14"/>
                  <p:cNvSpPr>
                    <a:spLocks noChangeArrowheads="1"/>
                  </p:cNvSpPr>
                  <p:nvPr/>
                </p:nvSpPr>
                <p:spPr bwMode="auto">
                  <a:xfrm>
                    <a:off x="5204832" y="4859640"/>
                    <a:ext cx="215900" cy="215900"/>
                  </a:xfrm>
                  <a:prstGeom prst="ellipse">
                    <a:avLst/>
                  </a:prstGeom>
                  <a:gradFill rotWithShape="1">
                    <a:gsLst>
                      <a:gs pos="0">
                        <a:schemeClr val="bg1"/>
                      </a:gs>
                      <a:gs pos="100000">
                        <a:schemeClr val="bg2"/>
                      </a:gs>
                    </a:gsLst>
                    <a:path path="shape">
                      <a:fillToRect l="50000" t="50000" r="50000" b="50000"/>
                    </a:path>
                  </a:gradFill>
                  <a:ln w="19050">
                    <a:solidFill>
                      <a:schemeClr val="folHlink"/>
                    </a:solidFill>
                    <a:round/>
                    <a:headEnd/>
                    <a:tailEnd/>
                  </a:ln>
                </p:spPr>
                <p:txBody>
                  <a:bodyPr wrap="none" anchor="ctr"/>
                  <a:lstStyle/>
                  <a:p>
                    <a:pPr algn="ctr"/>
                    <a:r>
                      <a:rPr lang="en-US" sz="1000" dirty="0" smtClean="0"/>
                      <a:t>2</a:t>
                    </a:r>
                    <a:endParaRPr lang="en-US" sz="1000" dirty="0"/>
                  </a:p>
                </p:txBody>
              </p:sp>
              <p:sp>
                <p:nvSpPr>
                  <p:cNvPr id="58" name="TextBox 57"/>
                  <p:cNvSpPr txBox="1"/>
                  <p:nvPr/>
                </p:nvSpPr>
                <p:spPr>
                  <a:xfrm>
                    <a:off x="6143088" y="4175502"/>
                    <a:ext cx="453362" cy="327737"/>
                  </a:xfrm>
                  <a:prstGeom prst="rect">
                    <a:avLst/>
                  </a:prstGeom>
                  <a:noFill/>
                </p:spPr>
                <p:txBody>
                  <a:bodyPr wrap="none" rtlCol="0">
                    <a:spAutoFit/>
                  </a:bodyPr>
                  <a:lstStyle/>
                  <a:p>
                    <a:r>
                      <a:rPr lang="en-GB" sz="1000" dirty="0" smtClean="0">
                        <a:solidFill>
                          <a:srgbClr val="FF0000"/>
                        </a:solidFill>
                      </a:rPr>
                      <a:t>-0.3</a:t>
                    </a:r>
                    <a:endParaRPr lang="en-GB" sz="1000" dirty="0">
                      <a:solidFill>
                        <a:srgbClr val="FF0000"/>
                      </a:solidFill>
                    </a:endParaRPr>
                  </a:p>
                </p:txBody>
              </p:sp>
            </p:grpSp>
            <p:sp>
              <p:nvSpPr>
                <p:cNvPr id="54" name="Oval 10"/>
                <p:cNvSpPr>
                  <a:spLocks noChangeArrowheads="1"/>
                </p:cNvSpPr>
                <p:nvPr/>
              </p:nvSpPr>
              <p:spPr bwMode="auto">
                <a:xfrm>
                  <a:off x="5507396" y="5589240"/>
                  <a:ext cx="215900" cy="215900"/>
                </a:xfrm>
                <a:prstGeom prst="ellipse">
                  <a:avLst/>
                </a:prstGeom>
                <a:gradFill rotWithShape="1">
                  <a:gsLst>
                    <a:gs pos="0">
                      <a:schemeClr val="bg1"/>
                    </a:gs>
                    <a:gs pos="100000">
                      <a:schemeClr val="bg2"/>
                    </a:gs>
                  </a:gsLst>
                  <a:path path="shape">
                    <a:fillToRect l="50000" t="50000" r="50000" b="50000"/>
                  </a:path>
                </a:gradFill>
                <a:ln w="28575">
                  <a:solidFill>
                    <a:srgbClr val="3333FF"/>
                  </a:solidFill>
                  <a:round/>
                  <a:headEnd/>
                  <a:tailEnd/>
                </a:ln>
              </p:spPr>
              <p:txBody>
                <a:bodyPr wrap="none" anchor="ctr"/>
                <a:lstStyle/>
                <a:p>
                  <a:pPr algn="ctr"/>
                  <a:r>
                    <a:rPr lang="en-US" sz="1000" dirty="0" smtClean="0"/>
                    <a:t>1</a:t>
                  </a:r>
                  <a:endParaRPr lang="en-US" sz="1000" dirty="0"/>
                </a:p>
              </p:txBody>
            </p:sp>
          </p:grpSp>
          <p:cxnSp>
            <p:nvCxnSpPr>
              <p:cNvPr id="38" name="Curved Connector 37"/>
              <p:cNvCxnSpPr>
                <a:stCxn id="54" idx="6"/>
              </p:cNvCxnSpPr>
              <p:nvPr/>
            </p:nvCxnSpPr>
            <p:spPr>
              <a:xfrm flipV="1">
                <a:off x="5939196" y="5063812"/>
                <a:ext cx="602586" cy="633378"/>
              </a:xfrm>
              <a:prstGeom prst="curvedConnector2">
                <a:avLst/>
              </a:prstGeom>
              <a:ln w="1905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4" idx="1"/>
                <a:endCxn id="55" idx="3"/>
              </p:cNvCxnSpPr>
              <p:nvPr/>
            </p:nvCxnSpPr>
            <p:spPr>
              <a:xfrm flipV="1">
                <a:off x="5704623" y="4348751"/>
                <a:ext cx="490" cy="1272107"/>
              </a:xfrm>
              <a:prstGeom prst="straightConnector1">
                <a:avLst/>
              </a:prstGeom>
              <a:ln w="1905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883149" y="4380369"/>
                <a:ext cx="15802" cy="1240489"/>
              </a:xfrm>
              <a:prstGeom prst="straightConnector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7" idx="7"/>
                <a:endCxn id="56" idx="1"/>
              </p:cNvCxnSpPr>
              <p:nvPr/>
            </p:nvCxnSpPr>
            <p:spPr>
              <a:xfrm>
                <a:off x="5195486" y="4906647"/>
                <a:ext cx="1216004" cy="45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147108" y="5059311"/>
                <a:ext cx="1261932"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56" idx="0"/>
                <a:endCxn id="55" idx="6"/>
              </p:cNvCxnSpPr>
              <p:nvPr/>
            </p:nvCxnSpPr>
            <p:spPr>
              <a:xfrm rot="16200000" flipV="1">
                <a:off x="5920616" y="4291490"/>
                <a:ext cx="607110" cy="568967"/>
              </a:xfrm>
              <a:prstGeom prst="curvedConnector2">
                <a:avLst/>
              </a:prstGeom>
              <a:ln w="1905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99236" y="5394062"/>
                <a:ext cx="404278" cy="246221"/>
              </a:xfrm>
              <a:prstGeom prst="rect">
                <a:avLst/>
              </a:prstGeom>
              <a:noFill/>
            </p:spPr>
            <p:txBody>
              <a:bodyPr wrap="none" rtlCol="0">
                <a:spAutoFit/>
              </a:bodyPr>
              <a:lstStyle/>
              <a:p>
                <a:r>
                  <a:rPr lang="en-GB" sz="1000" dirty="0" smtClean="0">
                    <a:solidFill>
                      <a:srgbClr val="FF0000"/>
                    </a:solidFill>
                  </a:rPr>
                  <a:t>-0.3</a:t>
                </a:r>
                <a:endParaRPr lang="en-GB" sz="1000" dirty="0">
                  <a:solidFill>
                    <a:srgbClr val="FF0000"/>
                  </a:solidFill>
                </a:endParaRPr>
              </a:p>
            </p:txBody>
          </p:sp>
          <p:sp>
            <p:nvSpPr>
              <p:cNvPr id="47" name="TextBox 46"/>
              <p:cNvSpPr txBox="1"/>
              <p:nvPr/>
            </p:nvSpPr>
            <p:spPr>
              <a:xfrm>
                <a:off x="4828296" y="4264521"/>
                <a:ext cx="360996" cy="246221"/>
              </a:xfrm>
              <a:prstGeom prst="rect">
                <a:avLst/>
              </a:prstGeom>
              <a:noFill/>
            </p:spPr>
            <p:txBody>
              <a:bodyPr wrap="none" rtlCol="0">
                <a:spAutoFit/>
              </a:bodyPr>
              <a:lstStyle/>
              <a:p>
                <a:r>
                  <a:rPr lang="en-GB" sz="1000" dirty="0" smtClean="0"/>
                  <a:t>0.3</a:t>
                </a:r>
                <a:endParaRPr lang="en-GB" sz="1000" dirty="0"/>
              </a:p>
            </p:txBody>
          </p:sp>
          <p:sp>
            <p:nvSpPr>
              <p:cNvPr id="48" name="TextBox 47"/>
              <p:cNvSpPr txBox="1"/>
              <p:nvPr/>
            </p:nvSpPr>
            <p:spPr>
              <a:xfrm>
                <a:off x="4828296" y="5394062"/>
                <a:ext cx="360996" cy="246221"/>
              </a:xfrm>
              <a:prstGeom prst="rect">
                <a:avLst/>
              </a:prstGeom>
              <a:noFill/>
            </p:spPr>
            <p:txBody>
              <a:bodyPr wrap="none" rtlCol="0">
                <a:spAutoFit/>
              </a:bodyPr>
              <a:lstStyle/>
              <a:p>
                <a:r>
                  <a:rPr lang="en-GB" sz="1000" dirty="0" smtClean="0"/>
                  <a:t>0.4</a:t>
                </a:r>
                <a:endParaRPr lang="en-GB" sz="1000" dirty="0"/>
              </a:p>
            </p:txBody>
          </p:sp>
          <p:sp>
            <p:nvSpPr>
              <p:cNvPr id="49" name="TextBox 48"/>
              <p:cNvSpPr txBox="1"/>
              <p:nvPr/>
            </p:nvSpPr>
            <p:spPr>
              <a:xfrm>
                <a:off x="6060384" y="4584681"/>
                <a:ext cx="515303" cy="327737"/>
              </a:xfrm>
              <a:prstGeom prst="rect">
                <a:avLst/>
              </a:prstGeom>
              <a:noFill/>
            </p:spPr>
            <p:txBody>
              <a:bodyPr wrap="none" rtlCol="0">
                <a:spAutoFit/>
              </a:bodyPr>
              <a:lstStyle/>
              <a:p>
                <a:r>
                  <a:rPr lang="en-GB" sz="1000" dirty="0" smtClean="0"/>
                  <a:t>0.5</a:t>
                </a:r>
                <a:endParaRPr lang="en-GB" sz="1000" dirty="0"/>
              </a:p>
            </p:txBody>
          </p:sp>
          <p:sp>
            <p:nvSpPr>
              <p:cNvPr id="50" name="TextBox 49"/>
              <p:cNvSpPr txBox="1"/>
              <p:nvPr/>
            </p:nvSpPr>
            <p:spPr>
              <a:xfrm>
                <a:off x="5147108" y="5030605"/>
                <a:ext cx="515303" cy="327737"/>
              </a:xfrm>
              <a:prstGeom prst="rect">
                <a:avLst/>
              </a:prstGeom>
              <a:noFill/>
            </p:spPr>
            <p:txBody>
              <a:bodyPr wrap="none" rtlCol="0">
                <a:spAutoFit/>
              </a:bodyPr>
              <a:lstStyle/>
              <a:p>
                <a:r>
                  <a:rPr lang="en-GB" sz="1000" dirty="0" smtClean="0"/>
                  <a:t>0.2</a:t>
                </a:r>
                <a:endParaRPr lang="en-GB" sz="1000" dirty="0"/>
              </a:p>
            </p:txBody>
          </p:sp>
          <p:sp>
            <p:nvSpPr>
              <p:cNvPr id="51" name="TextBox 50"/>
              <p:cNvSpPr txBox="1"/>
              <p:nvPr/>
            </p:nvSpPr>
            <p:spPr>
              <a:xfrm>
                <a:off x="5289602" y="4382533"/>
                <a:ext cx="360996" cy="246221"/>
              </a:xfrm>
              <a:prstGeom prst="rect">
                <a:avLst/>
              </a:prstGeom>
              <a:noFill/>
            </p:spPr>
            <p:txBody>
              <a:bodyPr wrap="none" rtlCol="0">
                <a:spAutoFit/>
              </a:bodyPr>
              <a:lstStyle/>
              <a:p>
                <a:r>
                  <a:rPr lang="en-GB" sz="1000" dirty="0" smtClean="0"/>
                  <a:t>0.1</a:t>
                </a:r>
                <a:endParaRPr lang="en-GB" sz="1000" dirty="0"/>
              </a:p>
            </p:txBody>
          </p:sp>
          <p:sp>
            <p:nvSpPr>
              <p:cNvPr id="52" name="TextBox 51"/>
              <p:cNvSpPr txBox="1"/>
              <p:nvPr/>
            </p:nvSpPr>
            <p:spPr>
              <a:xfrm>
                <a:off x="5753386" y="5255614"/>
                <a:ext cx="404278" cy="246221"/>
              </a:xfrm>
              <a:prstGeom prst="rect">
                <a:avLst/>
              </a:prstGeom>
              <a:noFill/>
            </p:spPr>
            <p:txBody>
              <a:bodyPr wrap="none" rtlCol="0">
                <a:spAutoFit/>
              </a:bodyPr>
              <a:lstStyle/>
              <a:p>
                <a:r>
                  <a:rPr lang="en-GB" sz="1000" dirty="0" smtClean="0">
                    <a:solidFill>
                      <a:srgbClr val="FF0000"/>
                    </a:solidFill>
                  </a:rPr>
                  <a:t>-0.1</a:t>
                </a:r>
                <a:endParaRPr lang="en-GB" sz="1000" dirty="0">
                  <a:solidFill>
                    <a:srgbClr val="FF0000"/>
                  </a:solidFill>
                </a:endParaRPr>
              </a:p>
            </p:txBody>
          </p:sp>
          <p:cxnSp>
            <p:nvCxnSpPr>
              <p:cNvPr id="43" name="Curved Connector 42"/>
              <p:cNvCxnSpPr>
                <a:stCxn id="54" idx="2"/>
                <a:endCxn id="57" idx="4"/>
              </p:cNvCxnSpPr>
              <p:nvPr/>
            </p:nvCxnSpPr>
            <p:spPr>
              <a:xfrm rot="10800000">
                <a:off x="5098323" y="5090930"/>
                <a:ext cx="566055" cy="606261"/>
              </a:xfrm>
              <a:prstGeom prst="curvedConnector2">
                <a:avLst/>
              </a:prstGeom>
              <a:ln w="1270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44" name="Curved Connector 43"/>
              <p:cNvCxnSpPr>
                <a:endCxn id="55" idx="2"/>
              </p:cNvCxnSpPr>
              <p:nvPr/>
            </p:nvCxnSpPr>
            <p:spPr>
              <a:xfrm rot="5400000" flipH="1" flipV="1">
                <a:off x="5066959" y="4281622"/>
                <a:ext cx="607111" cy="588707"/>
              </a:xfrm>
              <a:prstGeom prst="curvedConnector2">
                <a:avLst/>
              </a:prstGeom>
              <a:ln w="12700">
                <a:solidFill>
                  <a:schemeClr val="tx2"/>
                </a:solidFill>
                <a:tailEnd type="arrow"/>
              </a:ln>
            </p:spPr>
            <p:style>
              <a:lnRef idx="1">
                <a:schemeClr val="dk1"/>
              </a:lnRef>
              <a:fillRef idx="0">
                <a:schemeClr val="dk1"/>
              </a:fillRef>
              <a:effectRef idx="0">
                <a:schemeClr val="dk1"/>
              </a:effectRef>
              <a:fontRef idx="minor">
                <a:schemeClr val="tx1"/>
              </a:fontRef>
            </p:style>
          </p:cxnSp>
        </p:grpSp>
        <p:sp>
          <p:nvSpPr>
            <p:cNvPr id="35" name="Rectangle 195"/>
            <p:cNvSpPr>
              <a:spLocks noChangeArrowheads="1"/>
            </p:cNvSpPr>
            <p:nvPr/>
          </p:nvSpPr>
          <p:spPr bwMode="auto">
            <a:xfrm>
              <a:off x="4366426" y="4124821"/>
              <a:ext cx="2694007" cy="26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b="0" dirty="0">
                  <a:solidFill>
                    <a:srgbClr val="000000"/>
                  </a:solidFill>
                  <a:latin typeface="Arial Narrow" pitchFamily="34" charset="0"/>
                </a:rPr>
                <a:t>Network </a:t>
              </a:r>
              <a:r>
                <a:rPr lang="en-GB" sz="1100" b="0" dirty="0" smtClean="0">
                  <a:solidFill>
                    <a:srgbClr val="000000"/>
                  </a:solidFill>
                  <a:latin typeface="Arial Narrow" pitchFamily="34" charset="0"/>
                </a:rPr>
                <a:t>for second set of 24 subjects</a:t>
              </a:r>
              <a:endParaRPr lang="en-GB" sz="1100" dirty="0"/>
            </a:p>
          </p:txBody>
        </p:sp>
      </p:gr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30" b="6202"/>
          <a:stretch/>
        </p:blipFill>
        <p:spPr bwMode="auto">
          <a:xfrm>
            <a:off x="1835696" y="1628800"/>
            <a:ext cx="529456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 31"/>
          <p:cNvGrpSpPr/>
          <p:nvPr/>
        </p:nvGrpSpPr>
        <p:grpSpPr>
          <a:xfrm>
            <a:off x="107504" y="2006914"/>
            <a:ext cx="1974555" cy="1350078"/>
            <a:chOff x="4458415" y="4124821"/>
            <a:chExt cx="2765367" cy="1896467"/>
          </a:xfrm>
        </p:grpSpPr>
        <p:sp>
          <p:nvSpPr>
            <p:cNvPr id="59" name="Rectangle 195"/>
            <p:cNvSpPr>
              <a:spLocks noChangeArrowheads="1"/>
            </p:cNvSpPr>
            <p:nvPr/>
          </p:nvSpPr>
          <p:spPr bwMode="auto">
            <a:xfrm>
              <a:off x="4561203" y="4124821"/>
              <a:ext cx="2662579" cy="29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200" b="0" dirty="0">
                  <a:solidFill>
                    <a:srgbClr val="000000"/>
                  </a:solidFill>
                  <a:latin typeface="Arial Narrow" pitchFamily="34" charset="0"/>
                </a:rPr>
                <a:t>Network </a:t>
              </a:r>
              <a:r>
                <a:rPr lang="en-GB" sz="1200" b="0" dirty="0" smtClean="0">
                  <a:solidFill>
                    <a:srgbClr val="000000"/>
                  </a:solidFill>
                  <a:latin typeface="Arial Narrow" pitchFamily="34" charset="0"/>
                </a:rPr>
                <a:t>for first set of 24 subjects</a:t>
              </a:r>
              <a:endParaRPr lang="en-GB" sz="1200" dirty="0"/>
            </a:p>
          </p:txBody>
        </p:sp>
        <p:grpSp>
          <p:nvGrpSpPr>
            <p:cNvPr id="60" name="Group 59"/>
            <p:cNvGrpSpPr/>
            <p:nvPr/>
          </p:nvGrpSpPr>
          <p:grpSpPr>
            <a:xfrm>
              <a:off x="4458415" y="4359589"/>
              <a:ext cx="1886015" cy="1661699"/>
              <a:chOff x="4817499" y="4143441"/>
              <a:chExt cx="1886015" cy="1661699"/>
            </a:xfrm>
          </p:grpSpPr>
          <p:grpSp>
            <p:nvGrpSpPr>
              <p:cNvPr id="61" name="Group 60"/>
              <p:cNvGrpSpPr/>
              <p:nvPr/>
            </p:nvGrpSpPr>
            <p:grpSpPr>
              <a:xfrm>
                <a:off x="4960911" y="4164469"/>
                <a:ext cx="1708915" cy="1640671"/>
                <a:chOff x="4954750" y="4164469"/>
                <a:chExt cx="1342534" cy="1640671"/>
              </a:xfrm>
            </p:grpSpPr>
            <p:grpSp>
              <p:nvGrpSpPr>
                <p:cNvPr id="77" name="Group 76"/>
                <p:cNvGrpSpPr/>
                <p:nvPr/>
              </p:nvGrpSpPr>
              <p:grpSpPr>
                <a:xfrm>
                  <a:off x="4954750" y="4164469"/>
                  <a:ext cx="1342534" cy="930960"/>
                  <a:chOff x="5204832" y="4149080"/>
                  <a:chExt cx="1342534" cy="930960"/>
                </a:xfrm>
              </p:grpSpPr>
              <p:sp>
                <p:nvSpPr>
                  <p:cNvPr id="79" name="Oval 10"/>
                  <p:cNvSpPr>
                    <a:spLocks noChangeArrowheads="1"/>
                  </p:cNvSpPr>
                  <p:nvPr/>
                </p:nvSpPr>
                <p:spPr bwMode="auto">
                  <a:xfrm>
                    <a:off x="5757863" y="4149080"/>
                    <a:ext cx="215900" cy="215900"/>
                  </a:xfrm>
                  <a:prstGeom prst="ellipse">
                    <a:avLst/>
                  </a:prstGeom>
                  <a:gradFill rotWithShape="1">
                    <a:gsLst>
                      <a:gs pos="0">
                        <a:schemeClr val="bg1"/>
                      </a:gs>
                      <a:gs pos="100000">
                        <a:schemeClr val="bg2"/>
                      </a:gs>
                    </a:gsLst>
                    <a:path path="shape">
                      <a:fillToRect l="50000" t="50000" r="50000" b="50000"/>
                    </a:path>
                  </a:gradFill>
                  <a:ln w="28575">
                    <a:solidFill>
                      <a:schemeClr val="accent1">
                        <a:lumMod val="50000"/>
                      </a:schemeClr>
                    </a:solidFill>
                    <a:round/>
                    <a:headEnd/>
                    <a:tailEnd/>
                  </a:ln>
                </p:spPr>
                <p:txBody>
                  <a:bodyPr wrap="none" anchor="ctr"/>
                  <a:lstStyle/>
                  <a:p>
                    <a:pPr algn="ctr"/>
                    <a:r>
                      <a:rPr lang="en-US" sz="1000" dirty="0" smtClean="0"/>
                      <a:t>4</a:t>
                    </a:r>
                    <a:endParaRPr lang="en-US" sz="1000" dirty="0"/>
                  </a:p>
                </p:txBody>
              </p:sp>
              <p:sp>
                <p:nvSpPr>
                  <p:cNvPr id="80" name="Oval 11"/>
                  <p:cNvSpPr>
                    <a:spLocks noChangeArrowheads="1"/>
                  </p:cNvSpPr>
                  <p:nvPr/>
                </p:nvSpPr>
                <p:spPr bwMode="auto">
                  <a:xfrm>
                    <a:off x="6312797" y="4864140"/>
                    <a:ext cx="215900" cy="215900"/>
                  </a:xfrm>
                  <a:prstGeom prst="ellipse">
                    <a:avLst/>
                  </a:prstGeom>
                  <a:gradFill rotWithShape="1">
                    <a:gsLst>
                      <a:gs pos="0">
                        <a:schemeClr val="bg1"/>
                      </a:gs>
                      <a:gs pos="100000">
                        <a:schemeClr val="bg2"/>
                      </a:gs>
                    </a:gsLst>
                    <a:path path="shape">
                      <a:fillToRect l="50000" t="50000" r="50000" b="50000"/>
                    </a:path>
                  </a:gradFill>
                  <a:ln w="19050">
                    <a:solidFill>
                      <a:srgbClr val="FF3300"/>
                    </a:solidFill>
                    <a:round/>
                    <a:headEnd/>
                    <a:tailEnd/>
                  </a:ln>
                </p:spPr>
                <p:txBody>
                  <a:bodyPr wrap="none" anchor="ctr"/>
                  <a:lstStyle/>
                  <a:p>
                    <a:pPr algn="ctr"/>
                    <a:r>
                      <a:rPr lang="en-US" sz="1000" dirty="0" smtClean="0"/>
                      <a:t>3</a:t>
                    </a:r>
                    <a:endParaRPr lang="en-US" sz="1000" dirty="0"/>
                  </a:p>
                </p:txBody>
              </p:sp>
              <p:sp>
                <p:nvSpPr>
                  <p:cNvPr id="81" name="Oval 14"/>
                  <p:cNvSpPr>
                    <a:spLocks noChangeArrowheads="1"/>
                  </p:cNvSpPr>
                  <p:nvPr/>
                </p:nvSpPr>
                <p:spPr bwMode="auto">
                  <a:xfrm>
                    <a:off x="5204832" y="4859640"/>
                    <a:ext cx="215900" cy="215900"/>
                  </a:xfrm>
                  <a:prstGeom prst="ellipse">
                    <a:avLst/>
                  </a:prstGeom>
                  <a:gradFill rotWithShape="1">
                    <a:gsLst>
                      <a:gs pos="0">
                        <a:schemeClr val="bg1"/>
                      </a:gs>
                      <a:gs pos="100000">
                        <a:schemeClr val="bg2"/>
                      </a:gs>
                    </a:gsLst>
                    <a:path path="shape">
                      <a:fillToRect l="50000" t="50000" r="50000" b="50000"/>
                    </a:path>
                  </a:gradFill>
                  <a:ln w="19050">
                    <a:solidFill>
                      <a:schemeClr val="folHlink"/>
                    </a:solidFill>
                    <a:round/>
                    <a:headEnd/>
                    <a:tailEnd/>
                  </a:ln>
                </p:spPr>
                <p:txBody>
                  <a:bodyPr wrap="none" anchor="ctr"/>
                  <a:lstStyle/>
                  <a:p>
                    <a:pPr algn="ctr"/>
                    <a:r>
                      <a:rPr lang="en-US" sz="1000" dirty="0" smtClean="0"/>
                      <a:t>2</a:t>
                    </a:r>
                    <a:endParaRPr lang="en-US" sz="1000" dirty="0"/>
                  </a:p>
                </p:txBody>
              </p:sp>
              <p:sp>
                <p:nvSpPr>
                  <p:cNvPr id="82" name="TextBox 81"/>
                  <p:cNvSpPr txBox="1"/>
                  <p:nvPr/>
                </p:nvSpPr>
                <p:spPr>
                  <a:xfrm>
                    <a:off x="6143088" y="4175502"/>
                    <a:ext cx="404278" cy="246221"/>
                  </a:xfrm>
                  <a:prstGeom prst="rect">
                    <a:avLst/>
                  </a:prstGeom>
                  <a:noFill/>
                </p:spPr>
                <p:txBody>
                  <a:bodyPr wrap="none" rtlCol="0">
                    <a:spAutoFit/>
                  </a:bodyPr>
                  <a:lstStyle/>
                  <a:p>
                    <a:r>
                      <a:rPr lang="en-GB" sz="1000" dirty="0" smtClean="0">
                        <a:solidFill>
                          <a:srgbClr val="FF0000"/>
                        </a:solidFill>
                      </a:rPr>
                      <a:t>-0.1</a:t>
                    </a:r>
                    <a:endParaRPr lang="en-GB" sz="1000" dirty="0">
                      <a:solidFill>
                        <a:srgbClr val="FF0000"/>
                      </a:solidFill>
                    </a:endParaRPr>
                  </a:p>
                </p:txBody>
              </p:sp>
            </p:grpSp>
            <p:sp>
              <p:nvSpPr>
                <p:cNvPr id="78" name="Oval 10"/>
                <p:cNvSpPr>
                  <a:spLocks noChangeArrowheads="1"/>
                </p:cNvSpPr>
                <p:nvPr/>
              </p:nvSpPr>
              <p:spPr bwMode="auto">
                <a:xfrm>
                  <a:off x="5507396" y="5589240"/>
                  <a:ext cx="215900" cy="215900"/>
                </a:xfrm>
                <a:prstGeom prst="ellipse">
                  <a:avLst/>
                </a:prstGeom>
                <a:gradFill rotWithShape="1">
                  <a:gsLst>
                    <a:gs pos="0">
                      <a:schemeClr val="bg1"/>
                    </a:gs>
                    <a:gs pos="100000">
                      <a:schemeClr val="bg2"/>
                    </a:gs>
                  </a:gsLst>
                  <a:path path="shape">
                    <a:fillToRect l="50000" t="50000" r="50000" b="50000"/>
                  </a:path>
                </a:gradFill>
                <a:ln w="28575">
                  <a:solidFill>
                    <a:srgbClr val="3333FF"/>
                  </a:solidFill>
                  <a:round/>
                  <a:headEnd/>
                  <a:tailEnd/>
                </a:ln>
              </p:spPr>
              <p:txBody>
                <a:bodyPr wrap="none" anchor="ctr"/>
                <a:lstStyle/>
                <a:p>
                  <a:pPr algn="ctr"/>
                  <a:r>
                    <a:rPr lang="en-US" sz="1000" dirty="0" smtClean="0"/>
                    <a:t>1</a:t>
                  </a:r>
                  <a:endParaRPr lang="en-US" sz="1000" dirty="0"/>
                </a:p>
              </p:txBody>
            </p:sp>
          </p:grpSp>
          <p:cxnSp>
            <p:nvCxnSpPr>
              <p:cNvPr id="62" name="Curved Connector 61"/>
              <p:cNvCxnSpPr>
                <a:stCxn id="78" idx="6"/>
              </p:cNvCxnSpPr>
              <p:nvPr/>
            </p:nvCxnSpPr>
            <p:spPr>
              <a:xfrm flipV="1">
                <a:off x="5939196" y="5063812"/>
                <a:ext cx="602586" cy="633378"/>
              </a:xfrm>
              <a:prstGeom prst="curvedConnector2">
                <a:avLst/>
              </a:prstGeom>
              <a:ln w="1905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8" idx="1"/>
                <a:endCxn id="79" idx="3"/>
              </p:cNvCxnSpPr>
              <p:nvPr/>
            </p:nvCxnSpPr>
            <p:spPr>
              <a:xfrm flipV="1">
                <a:off x="5704623" y="4348751"/>
                <a:ext cx="490" cy="1272107"/>
              </a:xfrm>
              <a:prstGeom prst="straightConnector1">
                <a:avLst/>
              </a:prstGeom>
              <a:ln w="1905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78" idx="7"/>
              </p:cNvCxnSpPr>
              <p:nvPr/>
            </p:nvCxnSpPr>
            <p:spPr>
              <a:xfrm>
                <a:off x="5883149" y="4380369"/>
                <a:ext cx="15802" cy="1240489"/>
              </a:xfrm>
              <a:prstGeom prst="straightConnector1">
                <a:avLst/>
              </a:prstGeom>
              <a:ln w="190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81" idx="7"/>
                <a:endCxn id="80" idx="1"/>
              </p:cNvCxnSpPr>
              <p:nvPr/>
            </p:nvCxnSpPr>
            <p:spPr>
              <a:xfrm>
                <a:off x="5195486" y="4906647"/>
                <a:ext cx="1216004" cy="45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5147108" y="5059311"/>
                <a:ext cx="1261932"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78" idx="2"/>
                <a:endCxn id="81" idx="4"/>
              </p:cNvCxnSpPr>
              <p:nvPr/>
            </p:nvCxnSpPr>
            <p:spPr>
              <a:xfrm rot="10800000">
                <a:off x="5098323" y="5090930"/>
                <a:ext cx="566055" cy="606261"/>
              </a:xfrm>
              <a:prstGeom prst="curvedConnector2">
                <a:avLst/>
              </a:prstGeom>
              <a:ln w="1270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68" name="Curved Connector 67"/>
              <p:cNvCxnSpPr>
                <a:endCxn id="79" idx="2"/>
              </p:cNvCxnSpPr>
              <p:nvPr/>
            </p:nvCxnSpPr>
            <p:spPr>
              <a:xfrm rot="5400000" flipH="1" flipV="1">
                <a:off x="5066959" y="4281622"/>
                <a:ext cx="607111" cy="588707"/>
              </a:xfrm>
              <a:prstGeom prst="curvedConnector2">
                <a:avLst/>
              </a:prstGeom>
              <a:ln w="12700">
                <a:solidFill>
                  <a:schemeClr val="tx2"/>
                </a:solidFill>
                <a:tailEnd type="arrow"/>
              </a:ln>
            </p:spPr>
            <p:style>
              <a:lnRef idx="1">
                <a:schemeClr val="dk1"/>
              </a:lnRef>
              <a:fillRef idx="0">
                <a:schemeClr val="dk1"/>
              </a:fillRef>
              <a:effectRef idx="0">
                <a:schemeClr val="dk1"/>
              </a:effectRef>
              <a:fontRef idx="minor">
                <a:schemeClr val="tx1"/>
              </a:fontRef>
            </p:style>
          </p:cxnSp>
          <p:cxnSp>
            <p:nvCxnSpPr>
              <p:cNvPr id="69" name="Curved Connector 68"/>
              <p:cNvCxnSpPr>
                <a:stCxn id="80" idx="0"/>
                <a:endCxn id="79" idx="6"/>
              </p:cNvCxnSpPr>
              <p:nvPr/>
            </p:nvCxnSpPr>
            <p:spPr>
              <a:xfrm rot="16200000" flipV="1">
                <a:off x="5920616" y="4291490"/>
                <a:ext cx="607110" cy="568967"/>
              </a:xfrm>
              <a:prstGeom prst="curvedConnector2">
                <a:avLst/>
              </a:prstGeom>
              <a:ln w="19050">
                <a:solidFill>
                  <a:schemeClr val="tx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299236" y="5394062"/>
                <a:ext cx="404278" cy="246221"/>
              </a:xfrm>
              <a:prstGeom prst="rect">
                <a:avLst/>
              </a:prstGeom>
              <a:noFill/>
            </p:spPr>
            <p:txBody>
              <a:bodyPr wrap="none" rtlCol="0">
                <a:spAutoFit/>
              </a:bodyPr>
              <a:lstStyle/>
              <a:p>
                <a:r>
                  <a:rPr lang="en-GB" sz="1000" dirty="0" smtClean="0">
                    <a:solidFill>
                      <a:srgbClr val="FF0000"/>
                    </a:solidFill>
                  </a:rPr>
                  <a:t>-0.3</a:t>
                </a:r>
                <a:endParaRPr lang="en-GB" sz="1000" dirty="0">
                  <a:solidFill>
                    <a:srgbClr val="FF0000"/>
                  </a:solidFill>
                </a:endParaRPr>
              </a:p>
            </p:txBody>
          </p:sp>
          <p:sp>
            <p:nvSpPr>
              <p:cNvPr id="71" name="TextBox 70"/>
              <p:cNvSpPr txBox="1"/>
              <p:nvPr/>
            </p:nvSpPr>
            <p:spPr>
              <a:xfrm>
                <a:off x="4931084" y="4143441"/>
                <a:ext cx="360996" cy="246221"/>
              </a:xfrm>
              <a:prstGeom prst="rect">
                <a:avLst/>
              </a:prstGeom>
              <a:noFill/>
            </p:spPr>
            <p:txBody>
              <a:bodyPr wrap="none" rtlCol="0">
                <a:spAutoFit/>
              </a:bodyPr>
              <a:lstStyle/>
              <a:p>
                <a:r>
                  <a:rPr lang="en-GB" sz="1000" dirty="0" smtClean="0"/>
                  <a:t>0.3</a:t>
                </a:r>
                <a:endParaRPr lang="en-GB" sz="1000" dirty="0"/>
              </a:p>
            </p:txBody>
          </p:sp>
          <p:sp>
            <p:nvSpPr>
              <p:cNvPr id="72" name="TextBox 71"/>
              <p:cNvSpPr txBox="1"/>
              <p:nvPr/>
            </p:nvSpPr>
            <p:spPr>
              <a:xfrm>
                <a:off x="4817499" y="5394062"/>
                <a:ext cx="360996" cy="246221"/>
              </a:xfrm>
              <a:prstGeom prst="rect">
                <a:avLst/>
              </a:prstGeom>
              <a:noFill/>
            </p:spPr>
            <p:txBody>
              <a:bodyPr wrap="none" rtlCol="0">
                <a:spAutoFit/>
              </a:bodyPr>
              <a:lstStyle/>
              <a:p>
                <a:r>
                  <a:rPr lang="en-GB" sz="1000" dirty="0" smtClean="0"/>
                  <a:t>0.4</a:t>
                </a:r>
                <a:endParaRPr lang="en-GB" sz="1000" dirty="0"/>
              </a:p>
            </p:txBody>
          </p:sp>
          <p:sp>
            <p:nvSpPr>
              <p:cNvPr id="73" name="TextBox 72"/>
              <p:cNvSpPr txBox="1"/>
              <p:nvPr/>
            </p:nvSpPr>
            <p:spPr>
              <a:xfrm>
                <a:off x="5125861" y="5047391"/>
                <a:ext cx="515303" cy="327737"/>
              </a:xfrm>
              <a:prstGeom prst="rect">
                <a:avLst/>
              </a:prstGeom>
              <a:noFill/>
            </p:spPr>
            <p:txBody>
              <a:bodyPr wrap="none" rtlCol="0">
                <a:spAutoFit/>
              </a:bodyPr>
              <a:lstStyle/>
              <a:p>
                <a:r>
                  <a:rPr lang="en-GB" sz="1000" dirty="0" smtClean="0"/>
                  <a:t>0.2</a:t>
                </a:r>
                <a:endParaRPr lang="en-GB" sz="1000" dirty="0"/>
              </a:p>
            </p:txBody>
          </p:sp>
          <p:sp>
            <p:nvSpPr>
              <p:cNvPr id="74" name="TextBox 73"/>
              <p:cNvSpPr txBox="1"/>
              <p:nvPr/>
            </p:nvSpPr>
            <p:spPr>
              <a:xfrm>
                <a:off x="6050950" y="4622679"/>
                <a:ext cx="360996" cy="246221"/>
              </a:xfrm>
              <a:prstGeom prst="rect">
                <a:avLst/>
              </a:prstGeom>
              <a:noFill/>
            </p:spPr>
            <p:txBody>
              <a:bodyPr wrap="none" rtlCol="0">
                <a:spAutoFit/>
              </a:bodyPr>
              <a:lstStyle/>
              <a:p>
                <a:r>
                  <a:rPr lang="en-GB" sz="1000" dirty="0" smtClean="0"/>
                  <a:t>0.2</a:t>
                </a:r>
                <a:endParaRPr lang="en-GB" sz="1000" dirty="0"/>
              </a:p>
            </p:txBody>
          </p:sp>
          <p:sp>
            <p:nvSpPr>
              <p:cNvPr id="75" name="TextBox 74"/>
              <p:cNvSpPr txBox="1"/>
              <p:nvPr/>
            </p:nvSpPr>
            <p:spPr>
              <a:xfrm>
                <a:off x="5331436" y="4472305"/>
                <a:ext cx="360996" cy="246221"/>
              </a:xfrm>
              <a:prstGeom prst="rect">
                <a:avLst/>
              </a:prstGeom>
              <a:noFill/>
            </p:spPr>
            <p:txBody>
              <a:bodyPr wrap="none" rtlCol="0">
                <a:spAutoFit/>
              </a:bodyPr>
              <a:lstStyle/>
              <a:p>
                <a:r>
                  <a:rPr lang="en-GB" sz="1000" dirty="0" smtClean="0"/>
                  <a:t>0.1</a:t>
                </a:r>
                <a:endParaRPr lang="en-GB" sz="1000" dirty="0"/>
              </a:p>
            </p:txBody>
          </p:sp>
          <p:sp>
            <p:nvSpPr>
              <p:cNvPr id="76" name="TextBox 75"/>
              <p:cNvSpPr txBox="1"/>
              <p:nvPr/>
            </p:nvSpPr>
            <p:spPr>
              <a:xfrm>
                <a:off x="5852248" y="5197764"/>
                <a:ext cx="404278" cy="246221"/>
              </a:xfrm>
              <a:prstGeom prst="rect">
                <a:avLst/>
              </a:prstGeom>
              <a:noFill/>
            </p:spPr>
            <p:txBody>
              <a:bodyPr wrap="none" rtlCol="0">
                <a:spAutoFit/>
              </a:bodyPr>
              <a:lstStyle/>
              <a:p>
                <a:r>
                  <a:rPr lang="en-GB" sz="1000" dirty="0" smtClean="0">
                    <a:solidFill>
                      <a:srgbClr val="FF0000"/>
                    </a:solidFill>
                  </a:rPr>
                  <a:t>-0.1</a:t>
                </a:r>
                <a:endParaRPr lang="en-GB" sz="1000" dirty="0">
                  <a:solidFill>
                    <a:srgbClr val="FF0000"/>
                  </a:solidFill>
                </a:endParaRPr>
              </a:p>
            </p:txBody>
          </p:sp>
        </p:grpSp>
      </p:grpSp>
      <p:sp>
        <p:nvSpPr>
          <p:cNvPr id="84" name="Rectangle 83"/>
          <p:cNvSpPr/>
          <p:nvPr/>
        </p:nvSpPr>
        <p:spPr>
          <a:xfrm>
            <a:off x="5153575" y="6577607"/>
            <a:ext cx="3954929" cy="307777"/>
          </a:xfrm>
          <a:prstGeom prst="rect">
            <a:avLst/>
          </a:prstGeom>
        </p:spPr>
        <p:txBody>
          <a:bodyPr wrap="none">
            <a:spAutoFit/>
          </a:bodyPr>
          <a:lstStyle/>
          <a:p>
            <a:r>
              <a:rPr lang="en-GB" altLang="en-US" sz="1400" i="1" dirty="0" smtClean="0"/>
              <a:t>Razi, Kahan, Rees, Friston, NeuroImage, 2015</a:t>
            </a:r>
            <a:endParaRPr lang="en-GB" altLang="en-US" sz="2000" i="1" dirty="0"/>
          </a:p>
        </p:txBody>
      </p:sp>
      <p:sp>
        <p:nvSpPr>
          <p:cNvPr id="85" name="Title 1"/>
          <p:cNvSpPr txBox="1">
            <a:spLocks/>
          </p:cNvSpPr>
          <p:nvPr/>
        </p:nvSpPr>
        <p:spPr>
          <a:xfrm>
            <a:off x="35496" y="54783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altLang="en-US" kern="0" dirty="0" smtClean="0"/>
              <a:t>DCM for resting state fMRI</a:t>
            </a:r>
            <a:br>
              <a:rPr lang="en-GB" altLang="en-US" kern="0" dirty="0" smtClean="0"/>
            </a:br>
            <a:r>
              <a:rPr lang="en-GB" altLang="en-US" sz="2000" i="1" kern="0" dirty="0" smtClean="0">
                <a:solidFill>
                  <a:srgbClr val="800000"/>
                </a:solidFill>
              </a:rPr>
              <a:t>construct validity</a:t>
            </a:r>
            <a:endParaRPr lang="en-GB" kern="0" dirty="0"/>
          </a:p>
        </p:txBody>
      </p:sp>
    </p:spTree>
    <p:extLst>
      <p:ext uri="{BB962C8B-B14F-4D97-AF65-F5344CB8AC3E}">
        <p14:creationId xmlns:p14="http://schemas.microsoft.com/office/powerpoint/2010/main" val="301631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850" y="1550775"/>
            <a:ext cx="8712646" cy="5307225"/>
            <a:chOff x="25032" y="980728"/>
            <a:chExt cx="9227488" cy="5808693"/>
          </a:xfrm>
        </p:grpSpPr>
        <p:sp>
          <p:nvSpPr>
            <p:cNvPr id="55" name="Rectangle 54"/>
            <p:cNvSpPr/>
            <p:nvPr/>
          </p:nvSpPr>
          <p:spPr>
            <a:xfrm>
              <a:off x="2403826" y="3284626"/>
              <a:ext cx="4320479" cy="3504795"/>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0000"/>
                </a:solidFill>
              </a:endParaRPr>
            </a:p>
          </p:txBody>
        </p:sp>
        <mc:AlternateContent xmlns:mc="http://schemas.openxmlformats.org/markup-compatibility/2006" xmlns:a14="http://schemas.microsoft.com/office/drawing/2010/main">
          <mc:Choice Requires="a14">
            <p:sp>
              <p:nvSpPr>
                <p:cNvPr id="5" name="Rounded Rectangle 4"/>
                <p:cNvSpPr/>
                <p:nvPr/>
              </p:nvSpPr>
              <p:spPr>
                <a:xfrm>
                  <a:off x="2771800" y="985245"/>
                  <a:ext cx="3343510" cy="1009612"/>
                </a:xfrm>
                <a:prstGeom prst="roundRect">
                  <a:avLst/>
                </a:prstGeom>
                <a:solidFill>
                  <a:srgbClr val="ECE2DE"/>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800" b="1" dirty="0" smtClean="0">
                    <a:solidFill>
                      <a:srgbClr val="000000"/>
                    </a:solidFill>
                  </a:endParaRPr>
                </a:p>
                <a:p>
                  <a:pPr algn="ctr"/>
                  <a:r>
                    <a:rPr lang="en-GB" sz="800" b="1" dirty="0" smtClean="0">
                      <a:solidFill>
                        <a:srgbClr val="000000"/>
                      </a:solidFill>
                    </a:rPr>
                    <a:t>State-space model</a:t>
                  </a:r>
                </a:p>
                <a:p>
                  <a:pPr algn="ctr"/>
                  <a:endParaRPr lang="en-GB" sz="800" dirty="0">
                    <a:solidFill>
                      <a:srgbClr val="000000"/>
                    </a:solidFill>
                  </a:endParaRPr>
                </a:p>
                <a:p>
                  <a:pPr algn="ctr"/>
                  <a14:m>
                    <m:oMathPara xmlns:m="http://schemas.openxmlformats.org/officeDocument/2006/math">
                      <m:oMathParaPr>
                        <m:jc m:val="centerGroup"/>
                      </m:oMathParaPr>
                      <m:oMath xmlns:m="http://schemas.openxmlformats.org/officeDocument/2006/math">
                        <m:acc>
                          <m:accPr>
                            <m:chr m:val="̇"/>
                            <m:ctrlPr>
                              <a:rPr lang="en-GB" sz="800" i="1" smtClean="0">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𝐱</m:t>
                            </m:r>
                          </m:e>
                        </m:acc>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𝑓</m:t>
                        </m:r>
                        <m:d>
                          <m:dPr>
                            <m:ctrlPr>
                              <a:rPr lang="en-GB" sz="800" i="1" smtClean="0">
                                <a:solidFill>
                                  <a:srgbClr val="000000"/>
                                </a:solidFill>
                                <a:latin typeface="Cambria Math" panose="02040503050406030204" pitchFamily="18" charset="0"/>
                              </a:rPr>
                            </m:ctrlPr>
                          </m:dPr>
                          <m:e>
                            <m:r>
                              <a:rPr lang="en-GB" sz="800" b="1" smtClean="0">
                                <a:solidFill>
                                  <a:srgbClr val="000000"/>
                                </a:solidFill>
                                <a:latin typeface="Cambria Math" panose="02040503050406030204" pitchFamily="18" charset="0"/>
                              </a:rPr>
                              <m:t>𝐱</m:t>
                            </m:r>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𝑡</m:t>
                            </m:r>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ea typeface="Cambria Math" panose="02040503050406030204" pitchFamily="18" charset="0"/>
                              </a:rPr>
                              <m:t>𝛉</m:t>
                            </m:r>
                          </m:e>
                        </m:d>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𝐰</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oMath>
                    </m:oMathPara>
                  </a14:m>
                  <a:endParaRPr lang="en-GB" sz="800"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smtClean="0">
                            <a:solidFill>
                              <a:srgbClr val="000000"/>
                            </a:solidFill>
                            <a:latin typeface="Cambria Math" panose="02040503050406030204" pitchFamily="18" charset="0"/>
                          </a:rPr>
                          <m:t>𝐲</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h</m:t>
                        </m:r>
                        <m:d>
                          <m:dPr>
                            <m:ctrlPr>
                              <a:rPr lang="en-GB" sz="800" i="1" smtClean="0">
                                <a:solidFill>
                                  <a:srgbClr val="000000"/>
                                </a:solidFill>
                                <a:latin typeface="Cambria Math" panose="02040503050406030204" pitchFamily="18" charset="0"/>
                              </a:rPr>
                            </m:ctrlPr>
                          </m:dPr>
                          <m:e>
                            <m:r>
                              <a:rPr lang="en-GB" sz="800" b="1" smtClean="0">
                                <a:solidFill>
                                  <a:srgbClr val="000000"/>
                                </a:solidFill>
                                <a:latin typeface="Cambria Math" panose="02040503050406030204" pitchFamily="18" charset="0"/>
                              </a:rPr>
                              <m:t>𝐱</m:t>
                            </m:r>
                            <m:r>
                              <a:rPr lang="en-GB" sz="800" i="1">
                                <a:solidFill>
                                  <a:srgbClr val="000000"/>
                                </a:solidFill>
                                <a:latin typeface="Cambria Math" panose="02040503050406030204" pitchFamily="18" charset="0"/>
                              </a:rPr>
                              <m:t>(</m:t>
                            </m:r>
                            <m:r>
                              <a:rPr lang="en-GB" sz="800" i="1">
                                <a:solidFill>
                                  <a:srgbClr val="000000"/>
                                </a:solidFill>
                                <a:latin typeface="Cambria Math" panose="02040503050406030204" pitchFamily="18" charset="0"/>
                              </a:rPr>
                              <m:t>𝑡</m:t>
                            </m:r>
                            <m:r>
                              <a:rPr lang="en-GB" sz="800" i="1">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ea typeface="Cambria Math" panose="02040503050406030204" pitchFamily="18" charset="0"/>
                              </a:rPr>
                              <m:t>𝛉</m:t>
                            </m:r>
                          </m:e>
                        </m:d>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𝐞</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oMath>
                    </m:oMathPara>
                  </a14:m>
                  <a:endParaRPr lang="en-GB" sz="800"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GB" sz="800" b="1" i="1" smtClean="0">
                                <a:solidFill>
                                  <a:srgbClr val="000000"/>
                                </a:solidFill>
                                <a:latin typeface="Cambria Math" panose="02040503050406030204" pitchFamily="18" charset="0"/>
                                <a:ea typeface="Cambria Math" panose="02040503050406030204" pitchFamily="18" charset="0"/>
                              </a:rPr>
                            </m:ctrlPr>
                          </m:sSubPr>
                          <m:e>
                            <m:r>
                              <a:rPr lang="en-GB" sz="800" b="1" smtClean="0">
                                <a:solidFill>
                                  <a:srgbClr val="000000"/>
                                </a:solidFill>
                                <a:latin typeface="Cambria Math" panose="02040503050406030204" pitchFamily="18" charset="0"/>
                                <a:ea typeface="Cambria Math" panose="02040503050406030204" pitchFamily="18" charset="0"/>
                              </a:rPr>
                              <m:t>𝚺</m:t>
                            </m:r>
                          </m:e>
                          <m:sub>
                            <m:r>
                              <a:rPr lang="en-GB" sz="800" b="1" smtClean="0">
                                <a:solidFill>
                                  <a:srgbClr val="000000"/>
                                </a:solidFill>
                                <a:latin typeface="Cambria Math" panose="02040503050406030204" pitchFamily="18" charset="0"/>
                                <a:ea typeface="Cambria Math" panose="02040503050406030204" pitchFamily="18" charset="0"/>
                              </a:rPr>
                              <m:t>𝐰</m:t>
                            </m:r>
                          </m:sub>
                        </m:sSub>
                        <m:d>
                          <m:dPr>
                            <m:ctrlPr>
                              <a:rPr lang="en-GB" sz="800" i="1" smtClean="0">
                                <a:solidFill>
                                  <a:srgbClr val="000000"/>
                                </a:solidFill>
                                <a:latin typeface="Cambria Math" panose="02040503050406030204" pitchFamily="18" charset="0"/>
                                <a:ea typeface="Cambria Math" panose="02040503050406030204" pitchFamily="18" charset="0"/>
                              </a:rPr>
                            </m:ctrlPr>
                          </m:dPr>
                          <m:e>
                            <m:r>
                              <m:rPr>
                                <m:sty m:val="p"/>
                              </m:rPr>
                              <a:rPr lang="en-GB" sz="800" smtClean="0">
                                <a:solidFill>
                                  <a:srgbClr val="000000"/>
                                </a:solidFill>
                                <a:latin typeface="Cambria Math" panose="02040503050406030204" pitchFamily="18" charset="0"/>
                                <a:ea typeface="Cambria Math" panose="02040503050406030204" pitchFamily="18" charset="0"/>
                              </a:rPr>
                              <m:t>t</m:t>
                            </m:r>
                          </m:e>
                        </m:d>
                        <m:r>
                          <a:rPr lang="en-GB" sz="800" smtClean="0">
                            <a:solidFill>
                              <a:srgbClr val="000000"/>
                            </a:solidFill>
                            <a:latin typeface="Cambria Math" panose="02040503050406030204" pitchFamily="18" charset="0"/>
                            <a:ea typeface="Cambria Math" panose="02040503050406030204" pitchFamily="18" charset="0"/>
                          </a:rPr>
                          <m:t>=</m:t>
                        </m:r>
                        <m:d>
                          <m:dPr>
                            <m:begChr m:val="⟨"/>
                            <m:endChr m:val="⟩"/>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b="1" smtClean="0">
                                <a:solidFill>
                                  <a:srgbClr val="000000"/>
                                </a:solidFill>
                                <a:latin typeface="Cambria Math" panose="02040503050406030204" pitchFamily="18" charset="0"/>
                                <a:ea typeface="Cambria Math" panose="02040503050406030204" pitchFamily="18" charset="0"/>
                              </a:rPr>
                              <m:t>𝐰</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𝑡</m:t>
                                </m:r>
                              </m:e>
                            </m:d>
                            <m:sSup>
                              <m:sSupPr>
                                <m:ctrlPr>
                                  <a:rPr lang="en-GB" sz="800" i="1" smtClean="0">
                                    <a:solidFill>
                                      <a:srgbClr val="000000"/>
                                    </a:solidFill>
                                    <a:latin typeface="Cambria Math" panose="02040503050406030204" pitchFamily="18" charset="0"/>
                                    <a:ea typeface="Cambria Math" panose="02040503050406030204" pitchFamily="18" charset="0"/>
                                  </a:rPr>
                                </m:ctrlPr>
                              </m:sSupPr>
                              <m:e>
                                <m:r>
                                  <a:rPr lang="en-GB" sz="800" b="1" smtClean="0">
                                    <a:solidFill>
                                      <a:srgbClr val="000000"/>
                                    </a:solidFill>
                                    <a:latin typeface="Cambria Math" panose="02040503050406030204" pitchFamily="18" charset="0"/>
                                    <a:ea typeface="Cambria Math" panose="02040503050406030204" pitchFamily="18" charset="0"/>
                                  </a:rPr>
                                  <m:t>𝐰</m:t>
                                </m:r>
                                <m:r>
                                  <a:rPr lang="en-GB" sz="800" i="1" smtClean="0">
                                    <a:solidFill>
                                      <a:srgbClr val="000000"/>
                                    </a:solidFill>
                                    <a:latin typeface="Cambria Math" panose="02040503050406030204" pitchFamily="18" charset="0"/>
                                    <a:ea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𝑡</m:t>
                                </m:r>
                                <m:r>
                                  <a:rPr lang="en-GB" sz="800" i="1" smtClean="0">
                                    <a:solidFill>
                                      <a:srgbClr val="000000"/>
                                    </a:solidFill>
                                    <a:latin typeface="Cambria Math" panose="02040503050406030204" pitchFamily="18" charset="0"/>
                                    <a:ea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𝜏</m:t>
                                </m:r>
                                <m:r>
                                  <a:rPr lang="en-GB" sz="800" i="1" smtClean="0">
                                    <a:solidFill>
                                      <a:srgbClr val="000000"/>
                                    </a:solidFill>
                                    <a:latin typeface="Cambria Math" panose="02040503050406030204" pitchFamily="18" charset="0"/>
                                    <a:ea typeface="Cambria Math" panose="02040503050406030204" pitchFamily="18" charset="0"/>
                                  </a:rPr>
                                  <m:t>)</m:t>
                                </m:r>
                              </m:e>
                              <m:sup>
                                <m:r>
                                  <a:rPr lang="en-GB" sz="800" i="1" smtClean="0">
                                    <a:solidFill>
                                      <a:srgbClr val="000000"/>
                                    </a:solidFill>
                                    <a:latin typeface="Cambria Math" panose="02040503050406030204" pitchFamily="18" charset="0"/>
                                    <a:ea typeface="Cambria Math" panose="02040503050406030204" pitchFamily="18" charset="0"/>
                                  </a:rPr>
                                  <m:t>𝑇</m:t>
                                </m:r>
                              </m:sup>
                            </m:sSup>
                          </m:e>
                        </m:d>
                        <m:r>
                          <a:rPr lang="en-GB" sz="800" smtClean="0">
                            <a:solidFill>
                              <a:srgbClr val="000000"/>
                            </a:solidFill>
                            <a:latin typeface="Cambria Math" panose="02040503050406030204" pitchFamily="18" charset="0"/>
                            <a:ea typeface="Cambria Math" panose="02040503050406030204" pitchFamily="18" charset="0"/>
                          </a:rPr>
                          <m:t> </m:t>
                        </m:r>
                        <m:r>
                          <m:rPr>
                            <m:sty m:val="p"/>
                          </m:rPr>
                          <a:rPr lang="en-GB" sz="800" smtClean="0">
                            <a:solidFill>
                              <a:srgbClr val="000000"/>
                            </a:solidFill>
                            <a:latin typeface="Cambria Math" panose="02040503050406030204" pitchFamily="18" charset="0"/>
                            <a:ea typeface="Cambria Math" panose="02040503050406030204" pitchFamily="18" charset="0"/>
                          </a:rPr>
                          <m:t>and</m:t>
                        </m:r>
                        <m:r>
                          <a:rPr lang="en-GB" sz="800" smtClean="0">
                            <a:solidFill>
                              <a:srgbClr val="000000"/>
                            </a:solidFill>
                            <a:latin typeface="Cambria Math" panose="02040503050406030204" pitchFamily="18" charset="0"/>
                            <a:ea typeface="Cambria Math" panose="02040503050406030204" pitchFamily="18" charset="0"/>
                          </a:rPr>
                          <m:t> </m:t>
                        </m:r>
                        <m:sSub>
                          <m:sSubPr>
                            <m:ctrlPr>
                              <a:rPr lang="en-GB" sz="800" b="1" i="1">
                                <a:solidFill>
                                  <a:srgbClr val="000000"/>
                                </a:solidFill>
                                <a:latin typeface="Cambria Math" panose="02040503050406030204" pitchFamily="18" charset="0"/>
                                <a:ea typeface="Cambria Math" panose="02040503050406030204" pitchFamily="18" charset="0"/>
                              </a:rPr>
                            </m:ctrlPr>
                          </m:sSubPr>
                          <m:e>
                            <m:r>
                              <a:rPr lang="en-GB" sz="800" b="1">
                                <a:solidFill>
                                  <a:srgbClr val="000000"/>
                                </a:solidFill>
                                <a:latin typeface="Cambria Math" panose="02040503050406030204" pitchFamily="18" charset="0"/>
                                <a:ea typeface="Cambria Math" panose="02040503050406030204" pitchFamily="18" charset="0"/>
                              </a:rPr>
                              <m:t>𝚺</m:t>
                            </m:r>
                          </m:e>
                          <m:sub>
                            <m:r>
                              <a:rPr lang="en-GB" sz="800" b="1" smtClean="0">
                                <a:solidFill>
                                  <a:srgbClr val="000000"/>
                                </a:solidFill>
                                <a:latin typeface="Cambria Math" panose="02040503050406030204" pitchFamily="18" charset="0"/>
                                <a:ea typeface="Cambria Math" panose="02040503050406030204" pitchFamily="18" charset="0"/>
                              </a:rPr>
                              <m:t>𝐞</m:t>
                            </m:r>
                          </m:sub>
                        </m:sSub>
                        <m:d>
                          <m:dPr>
                            <m:ctrlPr>
                              <a:rPr lang="en-GB" sz="800" i="1">
                                <a:solidFill>
                                  <a:srgbClr val="000000"/>
                                </a:solidFill>
                                <a:latin typeface="Cambria Math" panose="02040503050406030204" pitchFamily="18" charset="0"/>
                                <a:ea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𝑡</m:t>
                            </m:r>
                          </m:e>
                        </m:d>
                        <m:r>
                          <a:rPr lang="en-GB" sz="800">
                            <a:solidFill>
                              <a:srgbClr val="000000"/>
                            </a:solidFill>
                            <a:latin typeface="Cambria Math" panose="02040503050406030204" pitchFamily="18" charset="0"/>
                            <a:ea typeface="Cambria Math" panose="02040503050406030204" pitchFamily="18" charset="0"/>
                          </a:rPr>
                          <m:t>=</m:t>
                        </m:r>
                        <m:d>
                          <m:dPr>
                            <m:begChr m:val="⟨"/>
                            <m:endChr m:val="⟩"/>
                            <m:ctrlPr>
                              <a:rPr lang="en-GB" sz="800" i="1">
                                <a:solidFill>
                                  <a:srgbClr val="000000"/>
                                </a:solidFill>
                                <a:latin typeface="Cambria Math" panose="02040503050406030204" pitchFamily="18" charset="0"/>
                                <a:ea typeface="Cambria Math" panose="02040503050406030204" pitchFamily="18" charset="0"/>
                              </a:rPr>
                            </m:ctrlPr>
                          </m:dPr>
                          <m:e>
                            <m:r>
                              <a:rPr lang="en-GB" sz="800" b="1" smtClean="0">
                                <a:solidFill>
                                  <a:srgbClr val="000000"/>
                                </a:solidFill>
                                <a:latin typeface="Cambria Math" panose="02040503050406030204" pitchFamily="18" charset="0"/>
                                <a:ea typeface="Cambria Math" panose="02040503050406030204" pitchFamily="18" charset="0"/>
                              </a:rPr>
                              <m:t>𝐞</m:t>
                            </m:r>
                            <m:d>
                              <m:dPr>
                                <m:ctrlPr>
                                  <a:rPr lang="en-GB" sz="800" i="1">
                                    <a:solidFill>
                                      <a:srgbClr val="000000"/>
                                    </a:solidFill>
                                    <a:latin typeface="Cambria Math" panose="02040503050406030204" pitchFamily="18" charset="0"/>
                                    <a:ea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𝑡</m:t>
                                </m:r>
                              </m:e>
                            </m:d>
                            <m:sSup>
                              <m:sSupPr>
                                <m:ctrlPr>
                                  <a:rPr lang="en-GB" sz="800" i="1">
                                    <a:solidFill>
                                      <a:srgbClr val="000000"/>
                                    </a:solidFill>
                                    <a:latin typeface="Cambria Math" panose="02040503050406030204" pitchFamily="18" charset="0"/>
                                    <a:ea typeface="Cambria Math" panose="02040503050406030204" pitchFamily="18" charset="0"/>
                                  </a:rPr>
                                </m:ctrlPr>
                              </m:sSupPr>
                              <m:e>
                                <m:r>
                                  <a:rPr lang="en-GB" sz="800" b="1" smtClean="0">
                                    <a:solidFill>
                                      <a:srgbClr val="000000"/>
                                    </a:solidFill>
                                    <a:latin typeface="Cambria Math" panose="02040503050406030204" pitchFamily="18" charset="0"/>
                                    <a:ea typeface="Cambria Math" panose="02040503050406030204" pitchFamily="18" charset="0"/>
                                  </a:rPr>
                                  <m:t>𝐞</m:t>
                                </m:r>
                                <m:r>
                                  <a:rPr lang="en-GB" sz="800" i="1">
                                    <a:solidFill>
                                      <a:srgbClr val="000000"/>
                                    </a:solidFill>
                                    <a:latin typeface="Cambria Math" panose="02040503050406030204" pitchFamily="18" charset="0"/>
                                    <a:ea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𝑡</m:t>
                                </m:r>
                                <m:r>
                                  <a:rPr lang="en-GB" sz="800" i="1">
                                    <a:solidFill>
                                      <a:srgbClr val="000000"/>
                                    </a:solidFill>
                                    <a:latin typeface="Cambria Math" panose="02040503050406030204" pitchFamily="18" charset="0"/>
                                    <a:ea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𝜏</m:t>
                                </m:r>
                                <m:r>
                                  <a:rPr lang="en-GB" sz="800" i="1">
                                    <a:solidFill>
                                      <a:srgbClr val="000000"/>
                                    </a:solidFill>
                                    <a:latin typeface="Cambria Math" panose="02040503050406030204" pitchFamily="18" charset="0"/>
                                    <a:ea typeface="Cambria Math" panose="02040503050406030204" pitchFamily="18" charset="0"/>
                                  </a:rPr>
                                  <m:t>)</m:t>
                                </m:r>
                              </m:e>
                              <m:sup>
                                <m:r>
                                  <a:rPr lang="en-GB" sz="800" i="1">
                                    <a:solidFill>
                                      <a:srgbClr val="000000"/>
                                    </a:solidFill>
                                    <a:latin typeface="Cambria Math" panose="02040503050406030204" pitchFamily="18" charset="0"/>
                                    <a:ea typeface="Cambria Math" panose="02040503050406030204" pitchFamily="18" charset="0"/>
                                  </a:rPr>
                                  <m:t>𝑇</m:t>
                                </m:r>
                              </m:sup>
                            </m:sSup>
                          </m:e>
                        </m:d>
                      </m:oMath>
                    </m:oMathPara>
                  </a14:m>
                  <a:endParaRPr lang="en-GB" sz="800" dirty="0">
                    <a:solidFill>
                      <a:srgbClr val="000000"/>
                    </a:solidFill>
                  </a:endParaRPr>
                </a:p>
                <a:p>
                  <a:pPr algn="ctr"/>
                  <a:r>
                    <a:rPr lang="en-GB" sz="800" dirty="0" smtClean="0">
                      <a:solidFill>
                        <a:srgbClr val="000000"/>
                      </a:solidFill>
                    </a:rPr>
                    <a:t/>
                  </a:r>
                  <a:br>
                    <a:rPr lang="en-GB" sz="800" dirty="0" smtClean="0">
                      <a:solidFill>
                        <a:srgbClr val="000000"/>
                      </a:solidFill>
                    </a:rPr>
                  </a:br>
                  <a:r>
                    <a:rPr lang="en-GB" sz="800" dirty="0" smtClean="0">
                      <a:solidFill>
                        <a:srgbClr val="000000"/>
                      </a:solidFill>
                    </a:rPr>
                    <a:t>E.g., Bilinear DCM</a:t>
                  </a:r>
                  <a:r>
                    <a:rPr lang="en-GB" sz="800" dirty="0">
                      <a:solidFill>
                        <a:srgbClr val="000000"/>
                      </a:solidFill>
                    </a:rPr>
                    <a:t>: </a:t>
                  </a:r>
                  <a14:m>
                    <m:oMath xmlns:m="http://schemas.openxmlformats.org/officeDocument/2006/math">
                      <m:acc>
                        <m:accPr>
                          <m:chr m:val="̇"/>
                          <m:ctrlPr>
                            <a:rPr lang="en-GB" sz="800" i="1">
                              <a:solidFill>
                                <a:srgbClr val="000000"/>
                              </a:solidFill>
                              <a:latin typeface="Cambria Math" panose="02040503050406030204" pitchFamily="18" charset="0"/>
                            </a:rPr>
                          </m:ctrlPr>
                        </m:accPr>
                        <m:e>
                          <m:r>
                            <a:rPr lang="en-GB" sz="800" b="1">
                              <a:solidFill>
                                <a:srgbClr val="000000"/>
                              </a:solidFill>
                              <a:latin typeface="Cambria Math" panose="02040503050406030204" pitchFamily="18" charset="0"/>
                            </a:rPr>
                            <m:t>𝐱</m:t>
                          </m:r>
                        </m:e>
                      </m:acc>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rPr>
                            <m:t>𝑡</m:t>
                          </m:r>
                        </m:e>
                      </m:d>
                      <m:r>
                        <a:rPr lang="en-GB" sz="800" i="1">
                          <a:solidFill>
                            <a:srgbClr val="000000"/>
                          </a:solidFill>
                          <a:latin typeface="Cambria Math" panose="02040503050406030204" pitchFamily="18" charset="0"/>
                        </a:rPr>
                        <m:t>=</m:t>
                      </m:r>
                      <m:d>
                        <m:dPr>
                          <m:ctrlPr>
                            <a:rPr lang="en-GB" sz="800" i="1">
                              <a:solidFill>
                                <a:srgbClr val="000000"/>
                              </a:solidFill>
                              <a:latin typeface="Cambria Math" panose="02040503050406030204" pitchFamily="18" charset="0"/>
                            </a:rPr>
                          </m:ctrlPr>
                        </m:dPr>
                        <m:e>
                          <m:r>
                            <a:rPr lang="en-GB" sz="800" b="1">
                              <a:solidFill>
                                <a:srgbClr val="000000"/>
                              </a:solidFill>
                              <a:latin typeface="Cambria Math" panose="02040503050406030204" pitchFamily="18" charset="0"/>
                            </a:rPr>
                            <m:t>𝐀</m:t>
                          </m:r>
                          <m:r>
                            <a:rPr lang="en-GB" sz="800" i="1">
                              <a:solidFill>
                                <a:srgbClr val="000000"/>
                              </a:solidFill>
                              <a:latin typeface="Cambria Math" panose="02040503050406030204" pitchFamily="18" charset="0"/>
                            </a:rPr>
                            <m:t>+</m:t>
                          </m:r>
                          <m:nary>
                            <m:naryPr>
                              <m:chr m:val="∑"/>
                              <m:supHide m:val="on"/>
                              <m:ctrlPr>
                                <a:rPr lang="en-GB" sz="800" i="1">
                                  <a:solidFill>
                                    <a:srgbClr val="000000"/>
                                  </a:solidFill>
                                  <a:latin typeface="Cambria Math" panose="02040503050406030204" pitchFamily="18" charset="0"/>
                                </a:rPr>
                              </m:ctrlPr>
                            </m:naryPr>
                            <m:sub>
                              <m:r>
                                <m:rPr>
                                  <m:brk m:alnAt="7"/>
                                </m:rPr>
                                <a:rPr lang="en-GB" sz="800" i="1">
                                  <a:solidFill>
                                    <a:srgbClr val="000000"/>
                                  </a:solidFill>
                                  <a:latin typeface="Cambria Math" panose="02040503050406030204" pitchFamily="18" charset="0"/>
                                </a:rPr>
                                <m:t>𝑗</m:t>
                              </m:r>
                            </m:sub>
                            <m:sup/>
                            <m:e>
                              <m:sSub>
                                <m:sSubPr>
                                  <m:ctrlPr>
                                    <a:rPr lang="en-GB" sz="800" i="1">
                                      <a:solidFill>
                                        <a:srgbClr val="000000"/>
                                      </a:solidFill>
                                      <a:latin typeface="Cambria Math" panose="02040503050406030204" pitchFamily="18" charset="0"/>
                                    </a:rPr>
                                  </m:ctrlPr>
                                </m:sSubPr>
                                <m:e>
                                  <m:r>
                                    <a:rPr lang="en-GB" sz="800" b="1">
                                      <a:solidFill>
                                        <a:srgbClr val="000000"/>
                                      </a:solidFill>
                                      <a:latin typeface="Cambria Math" panose="02040503050406030204" pitchFamily="18" charset="0"/>
                                    </a:rPr>
                                    <m:t>𝐮</m:t>
                                  </m:r>
                                </m:e>
                                <m:sub>
                                  <m:r>
                                    <a:rPr lang="en-GB" sz="800" i="1">
                                      <a:solidFill>
                                        <a:srgbClr val="000000"/>
                                      </a:solidFill>
                                      <a:latin typeface="Cambria Math" panose="02040503050406030204" pitchFamily="18" charset="0"/>
                                    </a:rPr>
                                    <m:t>𝑗</m:t>
                                  </m:r>
                                </m:sub>
                              </m:sSub>
                              <m:sSup>
                                <m:sSupPr>
                                  <m:ctrlPr>
                                    <a:rPr lang="en-GB" sz="800" i="1">
                                      <a:solidFill>
                                        <a:srgbClr val="000000"/>
                                      </a:solidFill>
                                      <a:latin typeface="Cambria Math" panose="02040503050406030204" pitchFamily="18" charset="0"/>
                                    </a:rPr>
                                  </m:ctrlPr>
                                </m:sSupPr>
                                <m:e>
                                  <m:r>
                                    <a:rPr lang="en-GB" sz="800" b="1">
                                      <a:solidFill>
                                        <a:srgbClr val="000000"/>
                                      </a:solidFill>
                                      <a:latin typeface="Cambria Math" panose="02040503050406030204" pitchFamily="18" charset="0"/>
                                    </a:rPr>
                                    <m:t>𝐁</m:t>
                                  </m:r>
                                </m:e>
                                <m:sup>
                                  <m:r>
                                    <a:rPr lang="en-GB" sz="800" i="1">
                                      <a:solidFill>
                                        <a:srgbClr val="000000"/>
                                      </a:solidFill>
                                      <a:latin typeface="Cambria Math" panose="02040503050406030204" pitchFamily="18" charset="0"/>
                                    </a:rPr>
                                    <m:t>𝑗</m:t>
                                  </m:r>
                                </m:sup>
                              </m:sSup>
                            </m:e>
                          </m:nary>
                        </m:e>
                      </m:d>
                      <m:r>
                        <a:rPr lang="en-GB" sz="800" b="1">
                          <a:solidFill>
                            <a:srgbClr val="000000"/>
                          </a:solidFill>
                          <a:latin typeface="Cambria Math" panose="02040503050406030204" pitchFamily="18" charset="0"/>
                        </a:rPr>
                        <m:t>𝐱</m:t>
                      </m:r>
                      <m:r>
                        <a:rPr lang="en-GB" sz="800" i="1">
                          <a:solidFill>
                            <a:srgbClr val="000000"/>
                          </a:solidFill>
                          <a:latin typeface="Cambria Math" panose="02040503050406030204" pitchFamily="18" charset="0"/>
                        </a:rPr>
                        <m:t>+</m:t>
                      </m:r>
                      <m:r>
                        <a:rPr lang="en-GB" sz="800" b="1">
                          <a:solidFill>
                            <a:srgbClr val="000000"/>
                          </a:solidFill>
                          <a:latin typeface="Cambria Math" panose="02040503050406030204" pitchFamily="18" charset="0"/>
                        </a:rPr>
                        <m:t>𝐂</m:t>
                      </m:r>
                      <m:r>
                        <a:rPr lang="en-GB" sz="800" i="1">
                          <a:solidFill>
                            <a:srgbClr val="000000"/>
                          </a:solidFill>
                          <a:latin typeface="Cambria Math" panose="02040503050406030204" pitchFamily="18" charset="0"/>
                        </a:rPr>
                        <m:t>𝑢</m:t>
                      </m:r>
                      <m:r>
                        <a:rPr lang="en-GB" sz="800" i="1">
                          <a:solidFill>
                            <a:srgbClr val="000000"/>
                          </a:solidFill>
                          <a:latin typeface="Cambria Math" panose="02040503050406030204" pitchFamily="18" charset="0"/>
                        </a:rPr>
                        <m:t>+</m:t>
                      </m:r>
                      <m:r>
                        <a:rPr lang="en-GB" sz="800" b="1">
                          <a:solidFill>
                            <a:srgbClr val="000000"/>
                          </a:solidFill>
                          <a:latin typeface="Cambria Math" panose="02040503050406030204" pitchFamily="18" charset="0"/>
                        </a:rPr>
                        <m:t>𝐰</m:t>
                      </m:r>
                      <m:r>
                        <a:rPr lang="en-GB" sz="800" b="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𝑡</m:t>
                      </m:r>
                      <m:r>
                        <a:rPr lang="en-GB" sz="800" b="1" smtClean="0">
                          <a:solidFill>
                            <a:srgbClr val="000000"/>
                          </a:solidFill>
                          <a:latin typeface="Cambria Math" panose="02040503050406030204" pitchFamily="18" charset="0"/>
                        </a:rPr>
                        <m:t>)</m:t>
                      </m:r>
                    </m:oMath>
                  </a14:m>
                  <a:endParaRPr lang="en-GB" sz="800" b="1" dirty="0">
                    <a:solidFill>
                      <a:srgbClr val="000000"/>
                    </a:solidFill>
                    <a:latin typeface="Cambria Math" panose="02040503050406030204" pitchFamily="18" charset="0"/>
                  </a:endParaRPr>
                </a:p>
                <a:p>
                  <a:pPr algn="ctr"/>
                  <a:endParaRPr lang="en-GB" sz="800" dirty="0" smtClean="0">
                    <a:solidFill>
                      <a:srgbClr val="000000"/>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2771800" y="985245"/>
                  <a:ext cx="3343510" cy="1009612"/>
                </a:xfrm>
                <a:prstGeom prst="roundRect">
                  <a:avLst/>
                </a:prstGeom>
                <a:blipFill rotWithShape="0">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ounded Rectangle 23"/>
                <p:cNvSpPr/>
                <p:nvPr/>
              </p:nvSpPr>
              <p:spPr>
                <a:xfrm>
                  <a:off x="7059507" y="3483207"/>
                  <a:ext cx="2004151" cy="717629"/>
                </a:xfrm>
                <a:prstGeom prst="roundRect">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800" b="1" dirty="0" smtClean="0">
                    <a:solidFill>
                      <a:srgbClr val="000000"/>
                    </a:solidFill>
                  </a:endParaRPr>
                </a:p>
                <a:p>
                  <a:pPr algn="ctr"/>
                  <a:r>
                    <a:rPr lang="en-GB" sz="800" b="1" dirty="0" smtClean="0">
                      <a:solidFill>
                        <a:srgbClr val="000000"/>
                      </a:solidFill>
                    </a:rPr>
                    <a:t>Vector autoregressive model (VAR)</a:t>
                  </a:r>
                </a:p>
                <a:p>
                  <a:pPr algn="ctr"/>
                  <a:r>
                    <a:rPr lang="en-GB" sz="700" dirty="0">
                      <a:solidFill>
                        <a:srgbClr val="000000"/>
                      </a:solidFill>
                    </a:rPr>
                    <a:t>(assuming </a:t>
                  </a:r>
                  <a14:m>
                    <m:oMath xmlns:m="http://schemas.openxmlformats.org/officeDocument/2006/math">
                      <m:r>
                        <a:rPr lang="en-GB" sz="700" b="1">
                          <a:solidFill>
                            <a:srgbClr val="000000"/>
                          </a:solidFill>
                          <a:latin typeface="Cambria Math" panose="02040503050406030204" pitchFamily="18" charset="0"/>
                        </a:rPr>
                        <m:t>𝐱</m:t>
                      </m:r>
                      <m:d>
                        <m:dPr>
                          <m:ctrlPr>
                            <a:rPr lang="en-GB" sz="700" i="1">
                              <a:solidFill>
                                <a:srgbClr val="000000"/>
                              </a:solidFill>
                              <a:latin typeface="Cambria Math" panose="02040503050406030204" pitchFamily="18" charset="0"/>
                            </a:rPr>
                          </m:ctrlPr>
                        </m:dPr>
                        <m:e>
                          <m:r>
                            <a:rPr lang="en-GB" sz="700" i="1">
                              <a:solidFill>
                                <a:srgbClr val="000000"/>
                              </a:solidFill>
                              <a:latin typeface="Cambria Math" panose="02040503050406030204" pitchFamily="18" charset="0"/>
                            </a:rPr>
                            <m:t>𝑡</m:t>
                          </m:r>
                        </m:e>
                      </m:d>
                      <m:r>
                        <a:rPr lang="en-GB" sz="700" i="1">
                          <a:solidFill>
                            <a:srgbClr val="000000"/>
                          </a:solidFill>
                          <a:latin typeface="Cambria Math" panose="02040503050406030204" pitchFamily="18" charset="0"/>
                        </a:rPr>
                        <m:t>=</m:t>
                      </m:r>
                      <m:r>
                        <a:rPr lang="en-GB" sz="700" b="1">
                          <a:solidFill>
                            <a:srgbClr val="000000"/>
                          </a:solidFill>
                          <a:latin typeface="Cambria Math" panose="02040503050406030204" pitchFamily="18" charset="0"/>
                        </a:rPr>
                        <m:t>𝐲</m:t>
                      </m:r>
                      <m:d>
                        <m:dPr>
                          <m:ctrlPr>
                            <a:rPr lang="en-GB" sz="700" i="1">
                              <a:solidFill>
                                <a:srgbClr val="000000"/>
                              </a:solidFill>
                              <a:latin typeface="Cambria Math" panose="02040503050406030204" pitchFamily="18" charset="0"/>
                            </a:rPr>
                          </m:ctrlPr>
                        </m:dPr>
                        <m:e>
                          <m:r>
                            <a:rPr lang="en-GB" sz="700" i="1">
                              <a:solidFill>
                                <a:srgbClr val="000000"/>
                              </a:solidFill>
                              <a:latin typeface="Cambria Math" panose="02040503050406030204" pitchFamily="18" charset="0"/>
                            </a:rPr>
                            <m:t>𝑡</m:t>
                          </m:r>
                        </m:e>
                      </m:d>
                    </m:oMath>
                  </a14:m>
                  <a:r>
                    <a:rPr lang="en-GB" sz="700" dirty="0" smtClean="0">
                      <a:solidFill>
                        <a:srgbClr val="000000"/>
                      </a:solidFill>
                      <a:latin typeface="Cambria Math" panose="02040503050406030204" pitchFamily="18" charset="0"/>
                    </a:rPr>
                    <a:t>)</a:t>
                  </a:r>
                  <a:endParaRPr lang="en-GB" sz="700" dirty="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smtClean="0">
                            <a:solidFill>
                              <a:srgbClr val="000000"/>
                            </a:solidFill>
                            <a:latin typeface="Cambria Math" panose="02040503050406030204" pitchFamily="18" charset="0"/>
                          </a:rPr>
                          <m:t>𝐲</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r>
                          <a:rPr lang="en-GB" sz="800" i="1" smtClean="0">
                            <a:solidFill>
                              <a:srgbClr val="000000"/>
                            </a:solidFill>
                            <a:latin typeface="Cambria Math" panose="02040503050406030204" pitchFamily="18" charset="0"/>
                          </a:rPr>
                          <m:t>=</m:t>
                        </m:r>
                        <m:nary>
                          <m:naryPr>
                            <m:chr m:val="∑"/>
                            <m:ctrlPr>
                              <a:rPr lang="en-GB" sz="800" i="1" smtClean="0">
                                <a:solidFill>
                                  <a:srgbClr val="000000"/>
                                </a:solidFill>
                                <a:latin typeface="Cambria Math" panose="02040503050406030204" pitchFamily="18" charset="0"/>
                              </a:rPr>
                            </m:ctrlPr>
                          </m:naryPr>
                          <m:sub>
                            <m:r>
                              <m:rPr>
                                <m:brk m:alnAt="23"/>
                              </m:rPr>
                              <a:rPr lang="en-GB" sz="800" i="1" smtClean="0">
                                <a:solidFill>
                                  <a:srgbClr val="000000"/>
                                </a:solidFill>
                                <a:latin typeface="Cambria Math" panose="02040503050406030204" pitchFamily="18" charset="0"/>
                              </a:rPr>
                              <m:t>𝑖</m:t>
                            </m:r>
                            <m:r>
                              <a:rPr lang="en-GB" sz="800" i="1" smtClean="0">
                                <a:solidFill>
                                  <a:srgbClr val="000000"/>
                                </a:solidFill>
                                <a:latin typeface="Cambria Math" panose="02040503050406030204" pitchFamily="18" charset="0"/>
                              </a:rPr>
                              <m:t>=1</m:t>
                            </m:r>
                          </m:sub>
                          <m:sup>
                            <m:r>
                              <a:rPr lang="en-GB" sz="800" i="1" smtClean="0">
                                <a:solidFill>
                                  <a:srgbClr val="000000"/>
                                </a:solidFill>
                                <a:latin typeface="Cambria Math" panose="02040503050406030204" pitchFamily="18" charset="0"/>
                              </a:rPr>
                              <m:t>𝑁</m:t>
                            </m:r>
                          </m:sup>
                          <m:e>
                            <m:sSub>
                              <m:sSubPr>
                                <m:ctrlPr>
                                  <a:rPr lang="en-GB" sz="800" b="1"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𝑎</m:t>
                                </m:r>
                              </m:e>
                              <m:sub>
                                <m:r>
                                  <a:rPr lang="en-GB" sz="800" i="1" smtClean="0">
                                    <a:solidFill>
                                      <a:srgbClr val="000000"/>
                                    </a:solidFill>
                                    <a:latin typeface="Cambria Math" panose="02040503050406030204" pitchFamily="18" charset="0"/>
                                  </a:rPr>
                                  <m:t>𝑖</m:t>
                                </m:r>
                              </m:sub>
                            </m:sSub>
                            <m:r>
                              <a:rPr lang="en-GB" sz="800" b="1" smtClean="0">
                                <a:solidFill>
                                  <a:srgbClr val="000000"/>
                                </a:solidFill>
                                <a:latin typeface="Cambria Math" panose="02040503050406030204" pitchFamily="18" charset="0"/>
                              </a:rPr>
                              <m:t>𝐲</m:t>
                            </m:r>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𝑡</m:t>
                            </m:r>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𝑖</m:t>
                            </m:r>
                            <m:r>
                              <a:rPr lang="en-GB" sz="800" i="1" smtClean="0">
                                <a:solidFill>
                                  <a:srgbClr val="000000"/>
                                </a:solidFill>
                                <a:latin typeface="Cambria Math" panose="02040503050406030204" pitchFamily="18" charset="0"/>
                              </a:rPr>
                              <m:t>)</m:t>
                            </m:r>
                          </m:e>
                        </m:nary>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𝐳</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oMath>
                    </m:oMathPara>
                  </a14:m>
                  <a:endParaRPr lang="en-GB" sz="800" dirty="0">
                    <a:solidFill>
                      <a:srgbClr val="000000"/>
                    </a:solidFill>
                  </a:endParaRPr>
                </a:p>
                <a:p>
                  <a:pPr algn="ctr"/>
                  <a:endParaRPr lang="en-GB" sz="800" b="1" dirty="0" smtClean="0">
                    <a:solidFill>
                      <a:srgbClr val="000000"/>
                    </a:solidFill>
                  </a:endParaRPr>
                </a:p>
              </p:txBody>
            </p:sp>
          </mc:Choice>
          <mc:Fallback xmlns="">
            <p:sp>
              <p:nvSpPr>
                <p:cNvPr id="24" name="Rounded Rectangle 23"/>
                <p:cNvSpPr>
                  <a:spLocks noRot="1" noChangeAspect="1" noMove="1" noResize="1" noEditPoints="1" noAdjustHandles="1" noChangeArrowheads="1" noChangeShapeType="1" noTextEdit="1"/>
                </p:cNvSpPr>
                <p:nvPr/>
              </p:nvSpPr>
              <p:spPr>
                <a:xfrm>
                  <a:off x="7059507" y="3483207"/>
                  <a:ext cx="2004151" cy="717629"/>
                </a:xfrm>
                <a:prstGeom prst="roundRect">
                  <a:avLst/>
                </a:prstGeom>
                <a:blipFill rotWithShape="0">
                  <a:blip r:embed="rId4"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ounded Rectangle 24"/>
                <p:cNvSpPr/>
                <p:nvPr/>
              </p:nvSpPr>
              <p:spPr>
                <a:xfrm>
                  <a:off x="148491" y="3487198"/>
                  <a:ext cx="1800200" cy="720080"/>
                </a:xfrm>
                <a:prstGeom prst="roundRect">
                  <a:avLst/>
                </a:prstGeom>
                <a:solidFill>
                  <a:srgbClr val="FFCCC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Convolution kernel</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r>
                          <a:rPr lang="en-GB" sz="800" b="1" smtClean="0">
                            <a:solidFill>
                              <a:srgbClr val="000000"/>
                            </a:solidFill>
                            <a:latin typeface="Cambria Math" panose="02040503050406030204" pitchFamily="18" charset="0"/>
                          </a:rPr>
                          <m:t>𝐲</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ea typeface="Cambria Math" panose="02040503050406030204" pitchFamily="18" charset="0"/>
                          </a:rPr>
                          <m:t>𝛋</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𝜏</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smtClean="0">
                            <a:solidFill>
                              <a:srgbClr val="000000"/>
                            </a:solidFill>
                            <a:latin typeface="Cambria Math" panose="02040503050406030204" pitchFamily="18" charset="0"/>
                            <a:ea typeface="Cambria Math" panose="02040503050406030204" pitchFamily="18" charset="0"/>
                          </a:rPr>
                          <m:t>𝐰</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𝑡</m:t>
                            </m:r>
                          </m:e>
                        </m:d>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𝐞</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oMath>
                    </m:oMathPara>
                  </a14:m>
                  <a:endParaRPr lang="en-GB" sz="800"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smtClean="0">
                            <a:solidFill>
                              <a:srgbClr val="000000"/>
                            </a:solidFill>
                            <a:latin typeface="Cambria Math" panose="02040503050406030204" pitchFamily="18" charset="0"/>
                            <a:ea typeface="Cambria Math" panose="02040503050406030204" pitchFamily="18" charset="0"/>
                          </a:rPr>
                          <m:t>𝛋</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𝜏</m:t>
                            </m:r>
                          </m:e>
                        </m:d>
                        <m:r>
                          <a:rPr lang="en-GB" sz="800" i="1" smtClean="0">
                            <a:solidFill>
                              <a:srgbClr val="000000"/>
                            </a:solidFill>
                            <a:latin typeface="Cambria Math" panose="02040503050406030204" pitchFamily="18" charset="0"/>
                            <a:ea typeface="Cambria Math" panose="02040503050406030204" pitchFamily="18" charset="0"/>
                          </a:rPr>
                          <m:t>=</m:t>
                        </m:r>
                        <m:sSub>
                          <m:sSubPr>
                            <m:ctrlPr>
                              <a:rPr lang="en-GB" sz="800" i="1" smtClean="0">
                                <a:solidFill>
                                  <a:srgbClr val="000000"/>
                                </a:solidFill>
                                <a:latin typeface="Cambria Math" panose="02040503050406030204" pitchFamily="18" charset="0"/>
                                <a:ea typeface="Cambria Math" panose="02040503050406030204" pitchFamily="18" charset="0"/>
                              </a:rPr>
                            </m:ctrlPr>
                          </m:sSubPr>
                          <m:e>
                            <m:r>
                              <a:rPr lang="en-GB" sz="800" i="1">
                                <a:solidFill>
                                  <a:srgbClr val="000000"/>
                                </a:solidFill>
                                <a:latin typeface="Cambria Math" panose="02040503050406030204" pitchFamily="18" charset="0"/>
                              </a:rPr>
                              <m:t>𝜕</m:t>
                            </m:r>
                          </m:e>
                          <m:sub>
                            <m:r>
                              <a:rPr lang="en-GB" sz="800" b="1" smtClean="0">
                                <a:solidFill>
                                  <a:srgbClr val="000000"/>
                                </a:solidFill>
                                <a:latin typeface="Cambria Math" panose="02040503050406030204" pitchFamily="18" charset="0"/>
                                <a:ea typeface="Cambria Math" panose="02040503050406030204" pitchFamily="18" charset="0"/>
                              </a:rPr>
                              <m:t>𝐱</m:t>
                            </m:r>
                          </m:sub>
                        </m:sSub>
                        <m:r>
                          <a:rPr lang="en-GB" sz="800" i="1" smtClean="0">
                            <a:solidFill>
                              <a:srgbClr val="000000"/>
                            </a:solidFill>
                            <a:latin typeface="Cambria Math" panose="02040503050406030204" pitchFamily="18" charset="0"/>
                            <a:ea typeface="Cambria Math" panose="02040503050406030204" pitchFamily="18" charset="0"/>
                          </a:rPr>
                          <m:t>h</m:t>
                        </m:r>
                        <m:r>
                          <m:rPr>
                            <m:nor/>
                          </m:rPr>
                          <a:rPr lang="en-GB" sz="800" smtClean="0">
                            <a:solidFill>
                              <a:srgbClr val="000000"/>
                            </a:solidFill>
                            <a:latin typeface="Cambria Math" panose="02040503050406030204" pitchFamily="18" charset="0"/>
                            <a:ea typeface="Cambria Math" panose="02040503050406030204" pitchFamily="18" charset="0"/>
                          </a:rPr>
                          <m:t> . </m:t>
                        </m:r>
                        <m:r>
                          <m:rPr>
                            <m:nor/>
                          </m:rPr>
                          <a:rPr lang="en-GB" sz="800" smtClean="0">
                            <a:solidFill>
                              <a:srgbClr val="000000"/>
                            </a:solidFill>
                            <a:latin typeface="Cambria Math" panose="02040503050406030204" pitchFamily="18" charset="0"/>
                            <a:ea typeface="Cambria Math" panose="02040503050406030204" pitchFamily="18" charset="0"/>
                          </a:rPr>
                          <m:t>exp</m:t>
                        </m:r>
                        <m:r>
                          <a:rPr lang="en-GB" sz="800" i="1" smtClean="0">
                            <a:solidFill>
                              <a:srgbClr val="000000"/>
                            </a:solidFill>
                            <a:latin typeface="Cambria Math" panose="02040503050406030204" pitchFamily="18" charset="0"/>
                            <a:ea typeface="Cambria Math" panose="02040503050406030204" pitchFamily="18" charset="0"/>
                          </a:rPr>
                          <m:t> (</m:t>
                        </m:r>
                        <m:r>
                          <a:rPr lang="en-GB" sz="800" i="1" smtClean="0">
                            <a:solidFill>
                              <a:srgbClr val="000000"/>
                            </a:solidFill>
                            <a:latin typeface="Cambria Math" panose="02040503050406030204" pitchFamily="18" charset="0"/>
                            <a:ea typeface="Cambria Math" panose="02040503050406030204" pitchFamily="18" charset="0"/>
                          </a:rPr>
                          <m:t>𝜏</m:t>
                        </m:r>
                        <m:sSub>
                          <m:sSubPr>
                            <m:ctrlPr>
                              <a:rPr lang="en-GB" sz="800" i="1">
                                <a:solidFill>
                                  <a:srgbClr val="000000"/>
                                </a:solidFill>
                                <a:latin typeface="Cambria Math" panose="02040503050406030204" pitchFamily="18" charset="0"/>
                                <a:ea typeface="Cambria Math" panose="02040503050406030204" pitchFamily="18" charset="0"/>
                              </a:rPr>
                            </m:ctrlPr>
                          </m:sSubPr>
                          <m:e>
                            <m:r>
                              <a:rPr lang="en-GB" sz="800" i="1" smtClean="0">
                                <a:solidFill>
                                  <a:srgbClr val="000000"/>
                                </a:solidFill>
                                <a:latin typeface="Cambria Math" panose="02040503050406030204" pitchFamily="18" charset="0"/>
                                <a:ea typeface="Cambria Math" panose="02040503050406030204" pitchFamily="18" charset="0"/>
                              </a:rPr>
                              <m:t> </m:t>
                            </m:r>
                            <m:r>
                              <a:rPr lang="en-GB" sz="800" i="1">
                                <a:solidFill>
                                  <a:srgbClr val="000000"/>
                                </a:solidFill>
                                <a:latin typeface="Cambria Math" panose="02040503050406030204" pitchFamily="18" charset="0"/>
                              </a:rPr>
                              <m:t>𝜕</m:t>
                            </m:r>
                          </m:e>
                          <m:sub>
                            <m:r>
                              <a:rPr lang="en-GB" sz="800" b="1">
                                <a:solidFill>
                                  <a:srgbClr val="000000"/>
                                </a:solidFill>
                                <a:latin typeface="Cambria Math" panose="02040503050406030204" pitchFamily="18" charset="0"/>
                                <a:ea typeface="Cambria Math" panose="02040503050406030204" pitchFamily="18" charset="0"/>
                              </a:rPr>
                              <m:t>𝐱</m:t>
                            </m:r>
                          </m:sub>
                        </m:sSub>
                        <m:r>
                          <a:rPr lang="en-GB" sz="800" i="1" smtClean="0">
                            <a:solidFill>
                              <a:srgbClr val="000000"/>
                            </a:solidFill>
                            <a:latin typeface="Cambria Math" panose="02040503050406030204" pitchFamily="18" charset="0"/>
                            <a:ea typeface="Cambria Math" panose="02040503050406030204" pitchFamily="18" charset="0"/>
                          </a:rPr>
                          <m:t>𝑓</m:t>
                        </m:r>
                        <m:r>
                          <a:rPr lang="en-GB" sz="800" i="1" smtClean="0">
                            <a:solidFill>
                              <a:srgbClr val="000000"/>
                            </a:solidFill>
                            <a:latin typeface="Cambria Math" panose="02040503050406030204" pitchFamily="18" charset="0"/>
                            <a:ea typeface="Cambria Math" panose="02040503050406030204" pitchFamily="18" charset="0"/>
                          </a:rPr>
                          <m:t>)</m:t>
                        </m:r>
                      </m:oMath>
                    </m:oMathPara>
                  </a14:m>
                  <a:endParaRPr lang="en-GB" sz="800" dirty="0">
                    <a:solidFill>
                      <a:srgbClr val="000000"/>
                    </a:solidFill>
                  </a:endParaRPr>
                </a:p>
                <a:p>
                  <a:pPr algn="ctr"/>
                  <a:endParaRPr lang="en-GB" sz="800" b="1" dirty="0" smtClean="0">
                    <a:solidFill>
                      <a:srgbClr val="000000"/>
                    </a:solidFill>
                  </a:endParaRPr>
                </a:p>
              </p:txBody>
            </p:sp>
          </mc:Choice>
          <mc:Fallback xmlns="">
            <p:sp>
              <p:nvSpPr>
                <p:cNvPr id="25" name="Rounded Rectangle 24"/>
                <p:cNvSpPr>
                  <a:spLocks noRot="1" noChangeAspect="1" noMove="1" noResize="1" noEditPoints="1" noAdjustHandles="1" noChangeArrowheads="1" noChangeShapeType="1" noTextEdit="1"/>
                </p:cNvSpPr>
                <p:nvPr/>
              </p:nvSpPr>
              <p:spPr>
                <a:xfrm>
                  <a:off x="148491" y="3487198"/>
                  <a:ext cx="1800200" cy="720080"/>
                </a:xfrm>
                <a:prstGeom prst="roundRect">
                  <a:avLst/>
                </a:prstGeom>
                <a:blipFill rotWithShape="0">
                  <a:blip r:embed="rId5"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ounded Rectangle 25"/>
                <p:cNvSpPr/>
                <p:nvPr/>
              </p:nvSpPr>
              <p:spPr>
                <a:xfrm>
                  <a:off x="99531" y="4704893"/>
                  <a:ext cx="1880180" cy="720080"/>
                </a:xfrm>
                <a:prstGeom prst="roundRect">
                  <a:avLst/>
                </a:prstGeom>
                <a:solidFill>
                  <a:srgbClr val="FFCCCC"/>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800" b="1" dirty="0" smtClean="0">
                    <a:solidFill>
                      <a:srgbClr val="000000"/>
                    </a:solidFill>
                  </a:endParaRPr>
                </a:p>
                <a:p>
                  <a:pPr algn="ctr"/>
                  <a:r>
                    <a:rPr lang="en-GB" sz="800" b="1" dirty="0" smtClean="0">
                      <a:solidFill>
                        <a:srgbClr val="000000"/>
                      </a:solidFill>
                    </a:rPr>
                    <a:t>Cross covariance</a:t>
                  </a:r>
                </a:p>
                <a:p>
                  <a:pPr algn="ctr"/>
                  <a:endParaRPr lang="en-GB" sz="800" b="1" dirty="0">
                    <a:solidFill>
                      <a:srgbClr val="000000"/>
                    </a:solidFill>
                  </a:endParaRPr>
                </a:p>
                <a:p>
                  <a:pPr algn="ctr"/>
                  <a14:m>
                    <m:oMathPara xmlns:m="http://schemas.openxmlformats.org/officeDocument/2006/math">
                      <m:oMathParaPr>
                        <m:jc m:val="centerGroup"/>
                      </m:oMathParaPr>
                      <m:oMath xmlns:m="http://schemas.openxmlformats.org/officeDocument/2006/math">
                        <m:r>
                          <a:rPr lang="en-GB" sz="800" b="1" smtClean="0">
                            <a:solidFill>
                              <a:srgbClr val="000000"/>
                            </a:solidFill>
                            <a:latin typeface="Cambria Math" panose="02040503050406030204" pitchFamily="18" charset="0"/>
                            <a:ea typeface="Cambria Math" panose="02040503050406030204" pitchFamily="18" charset="0"/>
                          </a:rPr>
                          <m:t>𝚺</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𝜏</m:t>
                            </m:r>
                          </m:e>
                        </m:d>
                        <m:r>
                          <a:rPr lang="en-GB" sz="800" i="1" smtClean="0">
                            <a:solidFill>
                              <a:srgbClr val="000000"/>
                            </a:solidFill>
                            <a:latin typeface="Cambria Math" panose="02040503050406030204" pitchFamily="18" charset="0"/>
                          </a:rPr>
                          <m:t>=</m:t>
                        </m:r>
                        <m:d>
                          <m:dPr>
                            <m:begChr m:val="⟨"/>
                            <m:endChr m:val="⟩"/>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b="1">
                                <a:solidFill>
                                  <a:srgbClr val="000000"/>
                                </a:solidFill>
                                <a:latin typeface="Cambria Math" panose="02040503050406030204" pitchFamily="18" charset="0"/>
                              </a:rPr>
                              <m:t>𝐲</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rPr>
                                  <m:t>𝑡</m:t>
                                </m:r>
                              </m:e>
                            </m:d>
                            <m:r>
                              <a:rPr lang="en-GB" sz="800" i="1">
                                <a:solidFill>
                                  <a:srgbClr val="000000"/>
                                </a:solidFill>
                                <a:latin typeface="Cambria Math" panose="02040503050406030204" pitchFamily="18" charset="0"/>
                              </a:rPr>
                              <m:t>.</m:t>
                            </m:r>
                            <m:sSup>
                              <m:sSupPr>
                                <m:ctrlPr>
                                  <a:rPr lang="en-GB" sz="800" i="1" smtClean="0">
                                    <a:solidFill>
                                      <a:srgbClr val="000000"/>
                                    </a:solidFill>
                                    <a:latin typeface="Cambria Math" panose="02040503050406030204" pitchFamily="18" charset="0"/>
                                  </a:rPr>
                                </m:ctrlPr>
                              </m:sSupPr>
                              <m:e>
                                <m:r>
                                  <a:rPr lang="en-GB" sz="800" b="1">
                                    <a:solidFill>
                                      <a:srgbClr val="000000"/>
                                    </a:solidFill>
                                    <a:latin typeface="Cambria Math" panose="02040503050406030204" pitchFamily="18" charset="0"/>
                                  </a:rPr>
                                  <m:t>𝐲</m:t>
                                </m:r>
                                <m:r>
                                  <a:rPr lang="en-GB" sz="800" i="1">
                                    <a:solidFill>
                                      <a:srgbClr val="000000"/>
                                    </a:solidFill>
                                    <a:latin typeface="Cambria Math" panose="02040503050406030204" pitchFamily="18" charset="0"/>
                                  </a:rPr>
                                  <m:t>(</m:t>
                                </m:r>
                                <m:r>
                                  <a:rPr lang="en-GB" sz="800" i="1">
                                    <a:solidFill>
                                      <a:srgbClr val="000000"/>
                                    </a:solidFill>
                                    <a:latin typeface="Cambria Math" panose="02040503050406030204" pitchFamily="18" charset="0"/>
                                  </a:rPr>
                                  <m:t>𝑡</m:t>
                                </m:r>
                                <m:r>
                                  <a:rPr lang="en-GB" sz="800" i="1">
                                    <a:solidFill>
                                      <a:srgbClr val="000000"/>
                                    </a:solidFill>
                                    <a:latin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𝜏</m:t>
                                </m:r>
                                <m:r>
                                  <a:rPr lang="en-GB" sz="800" i="1">
                                    <a:solidFill>
                                      <a:srgbClr val="000000"/>
                                    </a:solidFill>
                                    <a:latin typeface="Cambria Math" panose="02040503050406030204" pitchFamily="18" charset="0"/>
                                  </a:rPr>
                                  <m:t>)</m:t>
                                </m:r>
                              </m:e>
                              <m:sup>
                                <m:r>
                                  <a:rPr lang="en-GB" sz="800" i="1" smtClean="0">
                                    <a:solidFill>
                                      <a:srgbClr val="000000"/>
                                    </a:solidFill>
                                    <a:latin typeface="Cambria Math" panose="02040503050406030204" pitchFamily="18" charset="0"/>
                                  </a:rPr>
                                  <m:t>𝑇</m:t>
                                </m:r>
                              </m:sup>
                            </m:sSup>
                          </m:e>
                        </m:d>
                        <m:r>
                          <a:rPr lang="en-GB" sz="800" i="1" smtClean="0">
                            <a:solidFill>
                              <a:srgbClr val="000000"/>
                            </a:solidFill>
                            <a:latin typeface="Cambria Math" panose="02040503050406030204" pitchFamily="18" charset="0"/>
                            <a:ea typeface="Cambria Math" panose="02040503050406030204" pitchFamily="18" charset="0"/>
                          </a:rPr>
                          <m:t>                  </m:t>
                        </m:r>
                      </m:oMath>
                    </m:oMathPara>
                  </a14:m>
                  <a:endParaRPr lang="en-GB" sz="800" i="1" dirty="0" smtClean="0">
                    <a:solidFill>
                      <a:srgbClr val="000000"/>
                    </a:solidFill>
                    <a:latin typeface="Cambria Math" panose="02040503050406030204" pitchFamily="18" charset="0"/>
                  </a:endParaRPr>
                </a:p>
                <a:p>
                  <a:pPr algn="ctr"/>
                  <a:r>
                    <a:rPr lang="en-GB" sz="800" dirty="0" smtClean="0">
                      <a:solidFill>
                        <a:srgbClr val="000000"/>
                      </a:solidFill>
                      <a:ea typeface="Cambria Math" panose="02040503050406030204" pitchFamily="18" charset="0"/>
                    </a:rPr>
                    <a:t>    </a:t>
                  </a:r>
                  <a14:m>
                    <m:oMath xmlns:m="http://schemas.openxmlformats.org/officeDocument/2006/math">
                      <m:r>
                        <a:rPr lang="en-GB" sz="800" smtClean="0">
                          <a:solidFill>
                            <a:srgbClr val="000000"/>
                          </a:solidFill>
                          <a:latin typeface="Cambria Math" panose="02040503050406030204" pitchFamily="18" charset="0"/>
                          <a:ea typeface="Cambria Math" panose="02040503050406030204" pitchFamily="18" charset="0"/>
                        </a:rPr>
                        <m:t>  </m:t>
                      </m:r>
                      <m:r>
                        <a:rPr lang="en-GB" sz="800" i="1" smtClean="0">
                          <a:solidFill>
                            <a:srgbClr val="000000"/>
                          </a:solidFill>
                          <a:latin typeface="Cambria Math" panose="02040503050406030204" pitchFamily="18" charset="0"/>
                          <a:ea typeface="Cambria Math" panose="02040503050406030204" pitchFamily="18" charset="0"/>
                        </a:rPr>
                        <m:t>=</m:t>
                      </m:r>
                      <m:r>
                        <a:rPr lang="en-GB" sz="800" b="1">
                          <a:solidFill>
                            <a:srgbClr val="000000"/>
                          </a:solidFill>
                          <a:latin typeface="Cambria Math" panose="02040503050406030204" pitchFamily="18" charset="0"/>
                          <a:ea typeface="Cambria Math" panose="02040503050406030204" pitchFamily="18" charset="0"/>
                        </a:rPr>
                        <m:t>𝛋</m:t>
                      </m:r>
                      <m:d>
                        <m:dPr>
                          <m:ctrlPr>
                            <a:rPr lang="en-GB" sz="800" i="1">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𝑡</m:t>
                          </m:r>
                        </m:e>
                      </m:d>
                      <m:r>
                        <a:rPr lang="en-GB" sz="800" i="1" smtClean="0">
                          <a:solidFill>
                            <a:srgbClr val="000000"/>
                          </a:solidFill>
                          <a:latin typeface="Cambria Math" panose="02040503050406030204" pitchFamily="18" charset="0"/>
                          <a:ea typeface="Cambria Math" panose="02040503050406030204" pitchFamily="18" charset="0"/>
                        </a:rPr>
                        <m:t>∗</m:t>
                      </m:r>
                      <m:sSub>
                        <m:sSubPr>
                          <m:ctrlPr>
                            <a:rPr lang="en-GB" sz="800" b="1" i="1" smtClean="0">
                              <a:solidFill>
                                <a:srgbClr val="000000"/>
                              </a:solidFill>
                              <a:latin typeface="Cambria Math" panose="02040503050406030204" pitchFamily="18" charset="0"/>
                              <a:ea typeface="Cambria Math" panose="02040503050406030204" pitchFamily="18" charset="0"/>
                            </a:rPr>
                          </m:ctrlPr>
                        </m:sSubPr>
                        <m:e>
                          <m:r>
                            <a:rPr lang="en-GB" sz="800" b="1">
                              <a:solidFill>
                                <a:srgbClr val="000000"/>
                              </a:solidFill>
                              <a:latin typeface="Cambria Math" panose="02040503050406030204" pitchFamily="18" charset="0"/>
                              <a:ea typeface="Cambria Math" panose="02040503050406030204" pitchFamily="18" charset="0"/>
                            </a:rPr>
                            <m:t>𝚺</m:t>
                          </m:r>
                        </m:e>
                        <m:sub>
                          <m:r>
                            <a:rPr lang="en-GB" sz="800" b="1" smtClean="0">
                              <a:solidFill>
                                <a:srgbClr val="000000"/>
                              </a:solidFill>
                              <a:latin typeface="Cambria Math" panose="02040503050406030204" pitchFamily="18" charset="0"/>
                              <a:ea typeface="Cambria Math" panose="02040503050406030204" pitchFamily="18" charset="0"/>
                            </a:rPr>
                            <m:t>𝐰</m:t>
                          </m:r>
                        </m:sub>
                      </m:sSub>
                      <m:r>
                        <a:rPr lang="en-GB" sz="800" i="1" smtClean="0">
                          <a:solidFill>
                            <a:srgbClr val="000000"/>
                          </a:solidFill>
                          <a:latin typeface="Cambria Math" panose="02040503050406030204" pitchFamily="18" charset="0"/>
                          <a:ea typeface="Cambria Math" panose="02040503050406030204" pitchFamily="18" charset="0"/>
                        </a:rPr>
                        <m:t> </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𝑡</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a:solidFill>
                            <a:srgbClr val="000000"/>
                          </a:solidFill>
                          <a:latin typeface="Cambria Math" panose="02040503050406030204" pitchFamily="18" charset="0"/>
                          <a:ea typeface="Cambria Math" panose="02040503050406030204" pitchFamily="18" charset="0"/>
                        </a:rPr>
                        <m:t>𝛋</m:t>
                      </m:r>
                      <m:d>
                        <m:dPr>
                          <m:ctrlPr>
                            <a:rPr lang="en-GB" sz="800" i="1">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𝑡</m:t>
                          </m:r>
                        </m:e>
                      </m:d>
                      <m:r>
                        <a:rPr lang="en-GB" sz="800" i="1" smtClean="0">
                          <a:solidFill>
                            <a:srgbClr val="000000"/>
                          </a:solidFill>
                          <a:latin typeface="Cambria Math" panose="02040503050406030204" pitchFamily="18" charset="0"/>
                          <a:ea typeface="Cambria Math" panose="02040503050406030204" pitchFamily="18" charset="0"/>
                        </a:rPr>
                        <m:t>+</m:t>
                      </m:r>
                      <m:sSub>
                        <m:sSubPr>
                          <m:ctrlPr>
                            <a:rPr lang="en-GB" sz="800" b="1" i="1">
                              <a:solidFill>
                                <a:srgbClr val="000000"/>
                              </a:solidFill>
                              <a:latin typeface="Cambria Math" panose="02040503050406030204" pitchFamily="18" charset="0"/>
                              <a:ea typeface="Cambria Math" panose="02040503050406030204" pitchFamily="18" charset="0"/>
                            </a:rPr>
                          </m:ctrlPr>
                        </m:sSubPr>
                        <m:e>
                          <m:r>
                            <a:rPr lang="en-GB" sz="800" b="1">
                              <a:solidFill>
                                <a:srgbClr val="000000"/>
                              </a:solidFill>
                              <a:latin typeface="Cambria Math" panose="02040503050406030204" pitchFamily="18" charset="0"/>
                              <a:ea typeface="Cambria Math" panose="02040503050406030204" pitchFamily="18" charset="0"/>
                            </a:rPr>
                            <m:t>𝚺</m:t>
                          </m:r>
                        </m:e>
                        <m:sub>
                          <m:r>
                            <a:rPr lang="en-GB" sz="800" b="1">
                              <a:solidFill>
                                <a:srgbClr val="000000"/>
                              </a:solidFill>
                              <a:latin typeface="Cambria Math" panose="02040503050406030204" pitchFamily="18" charset="0"/>
                              <a:ea typeface="Cambria Math" panose="02040503050406030204" pitchFamily="18" charset="0"/>
                            </a:rPr>
                            <m:t>𝐞</m:t>
                          </m:r>
                        </m:sub>
                      </m:sSub>
                      <m:d>
                        <m:dPr>
                          <m:ctrlPr>
                            <a:rPr lang="en-GB" sz="800" i="1">
                              <a:solidFill>
                                <a:srgbClr val="000000"/>
                              </a:solidFill>
                              <a:latin typeface="Cambria Math" panose="02040503050406030204" pitchFamily="18" charset="0"/>
                              <a:ea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𝑡</m:t>
                          </m:r>
                        </m:e>
                      </m:d>
                    </m:oMath>
                  </a14:m>
                  <a:endParaRPr lang="en-GB" sz="800" dirty="0">
                    <a:solidFill>
                      <a:srgbClr val="000000"/>
                    </a:solidFill>
                  </a:endParaRPr>
                </a:p>
                <a:p>
                  <a:pPr algn="ctr"/>
                  <a:endParaRPr lang="en-GB" sz="800" b="1" dirty="0" smtClean="0">
                    <a:solidFill>
                      <a:srgbClr val="000000"/>
                    </a:solidFill>
                  </a:endParaRPr>
                </a:p>
              </p:txBody>
            </p:sp>
          </mc:Choice>
          <mc:Fallback xmlns="">
            <p:sp>
              <p:nvSpPr>
                <p:cNvPr id="26" name="Rounded Rectangle 25"/>
                <p:cNvSpPr>
                  <a:spLocks noRot="1" noChangeAspect="1" noMove="1" noResize="1" noEditPoints="1" noAdjustHandles="1" noChangeArrowheads="1" noChangeShapeType="1" noTextEdit="1"/>
                </p:cNvSpPr>
                <p:nvPr/>
              </p:nvSpPr>
              <p:spPr>
                <a:xfrm>
                  <a:off x="99531" y="4704893"/>
                  <a:ext cx="1880180" cy="720080"/>
                </a:xfrm>
                <a:prstGeom prst="roundRect">
                  <a:avLst/>
                </a:prstGeom>
                <a:blipFill rotWithShape="0">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ounded Rectangle 26"/>
                <p:cNvSpPr/>
                <p:nvPr/>
              </p:nvSpPr>
              <p:spPr>
                <a:xfrm>
                  <a:off x="114213" y="5901820"/>
                  <a:ext cx="1800200" cy="720080"/>
                </a:xfrm>
                <a:prstGeom prst="roundRect">
                  <a:avLst/>
                </a:prstGeom>
                <a:solidFill>
                  <a:srgbClr val="FFCCC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Cross correlation</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𝑐</m:t>
                            </m:r>
                          </m:e>
                          <m:sub>
                            <m:r>
                              <a:rPr lang="en-GB" sz="800" i="1" smtClean="0">
                                <a:solidFill>
                                  <a:srgbClr val="000000"/>
                                </a:solidFill>
                                <a:latin typeface="Cambria Math" panose="02040503050406030204" pitchFamily="18" charset="0"/>
                              </a:rPr>
                              <m:t>𝑖𝑗</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𝜏</m:t>
                        </m:r>
                        <m:r>
                          <a:rPr lang="en-GB" sz="800" i="1" smtClean="0">
                            <a:solidFill>
                              <a:srgbClr val="000000"/>
                            </a:solidFill>
                            <a:latin typeface="Cambria Math" panose="02040503050406030204" pitchFamily="18" charset="0"/>
                          </a:rPr>
                          <m:t>)=</m:t>
                        </m:r>
                        <m:f>
                          <m:fPr>
                            <m:ctrlPr>
                              <a:rPr lang="en-GB" sz="800" i="1" smtClean="0">
                                <a:solidFill>
                                  <a:srgbClr val="000000"/>
                                </a:solidFill>
                                <a:latin typeface="Cambria Math" panose="02040503050406030204" pitchFamily="18" charset="0"/>
                              </a:rPr>
                            </m:ctrlPr>
                          </m:fPr>
                          <m:num>
                            <m:sSub>
                              <m:sSubPr>
                                <m:ctrlPr>
                                  <a:rPr lang="en-GB" sz="800" i="1" smtClean="0">
                                    <a:solidFill>
                                      <a:srgbClr val="000000"/>
                                    </a:solidFill>
                                    <a:latin typeface="Cambria Math" panose="02040503050406030204" pitchFamily="18" charset="0"/>
                                  </a:rPr>
                                </m:ctrlPr>
                              </m:sSubPr>
                              <m:e>
                                <m:r>
                                  <m:rPr>
                                    <m:sty m:val="p"/>
                                  </m:rPr>
                                  <a:rPr lang="en-GB" sz="800">
                                    <a:solidFill>
                                      <a:srgbClr val="000000"/>
                                    </a:solidFill>
                                    <a:latin typeface="Cambria Math" panose="02040503050406030204" pitchFamily="18" charset="0"/>
                                    <a:ea typeface="Cambria Math" panose="02040503050406030204" pitchFamily="18" charset="0"/>
                                  </a:rPr>
                                  <m:t>Σ</m:t>
                                </m:r>
                              </m:e>
                              <m:sub>
                                <m:r>
                                  <a:rPr lang="en-GB" sz="800" i="1" smtClean="0">
                                    <a:solidFill>
                                      <a:srgbClr val="000000"/>
                                    </a:solidFill>
                                    <a:latin typeface="Cambria Math" panose="02040503050406030204" pitchFamily="18" charset="0"/>
                                  </a:rPr>
                                  <m:t>𝑗𝑘</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𝜏</m:t>
                            </m:r>
                            <m:r>
                              <a:rPr lang="en-GB" sz="800" i="1" smtClean="0">
                                <a:solidFill>
                                  <a:srgbClr val="000000"/>
                                </a:solidFill>
                                <a:latin typeface="Cambria Math" panose="02040503050406030204" pitchFamily="18" charset="0"/>
                              </a:rPr>
                              <m:t>)</m:t>
                            </m:r>
                          </m:num>
                          <m:den>
                            <m:rad>
                              <m:radPr>
                                <m:degHide m:val="on"/>
                                <m:ctrlPr>
                                  <a:rPr lang="en-GB" sz="800" i="1" smtClean="0">
                                    <a:solidFill>
                                      <a:srgbClr val="000000"/>
                                    </a:solidFill>
                                    <a:latin typeface="Cambria Math" panose="02040503050406030204" pitchFamily="18" charset="0"/>
                                  </a:rPr>
                                </m:ctrlPr>
                              </m:radPr>
                              <m:deg/>
                              <m:e>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ea typeface="Cambria Math" panose="02040503050406030204" pitchFamily="18" charset="0"/>
                                      </a:rPr>
                                      <m:t>𝛴</m:t>
                                    </m:r>
                                  </m:e>
                                  <m:sub>
                                    <m:r>
                                      <a:rPr lang="en-GB" sz="800" i="1" smtClean="0">
                                        <a:solidFill>
                                          <a:srgbClr val="000000"/>
                                        </a:solidFill>
                                        <a:latin typeface="Cambria Math" panose="02040503050406030204" pitchFamily="18" charset="0"/>
                                      </a:rPr>
                                      <m:t>𝑗𝑗</m:t>
                                    </m:r>
                                  </m:sub>
                                </m:sSub>
                                <m:r>
                                  <a:rPr lang="en-GB" sz="800" i="1" smtClean="0">
                                    <a:solidFill>
                                      <a:srgbClr val="000000"/>
                                    </a:solidFill>
                                    <a:latin typeface="Cambria Math" panose="02040503050406030204" pitchFamily="18" charset="0"/>
                                  </a:rPr>
                                  <m:t>(0)</m:t>
                                </m:r>
                                <m:sSub>
                                  <m:sSubPr>
                                    <m:ctrlPr>
                                      <a:rPr lang="en-GB" sz="800" i="1">
                                        <a:solidFill>
                                          <a:srgbClr val="000000"/>
                                        </a:solidFill>
                                        <a:latin typeface="Cambria Math" panose="02040503050406030204" pitchFamily="18" charset="0"/>
                                      </a:rPr>
                                    </m:ctrlPr>
                                  </m:sSubPr>
                                  <m:e>
                                    <m:r>
                                      <a:rPr lang="en-GB" sz="800" i="1">
                                        <a:solidFill>
                                          <a:srgbClr val="000000"/>
                                        </a:solidFill>
                                        <a:latin typeface="Cambria Math" panose="02040503050406030204" pitchFamily="18" charset="0"/>
                                        <a:ea typeface="Cambria Math" panose="02040503050406030204" pitchFamily="18" charset="0"/>
                                      </a:rPr>
                                      <m:t>𝛴</m:t>
                                    </m:r>
                                  </m:e>
                                  <m:sub>
                                    <m:r>
                                      <a:rPr lang="en-GB" sz="800" i="1">
                                        <a:solidFill>
                                          <a:srgbClr val="000000"/>
                                        </a:solidFill>
                                        <a:latin typeface="Cambria Math" panose="02040503050406030204" pitchFamily="18" charset="0"/>
                                      </a:rPr>
                                      <m:t>𝑘𝑘</m:t>
                                    </m:r>
                                  </m:sub>
                                </m:sSub>
                                <m:r>
                                  <a:rPr lang="en-GB" sz="800" i="1">
                                    <a:solidFill>
                                      <a:srgbClr val="000000"/>
                                    </a:solidFill>
                                    <a:latin typeface="Cambria Math" panose="02040503050406030204" pitchFamily="18" charset="0"/>
                                  </a:rPr>
                                  <m:t>(0)</m:t>
                                </m:r>
                              </m:e>
                            </m:rad>
                          </m:den>
                        </m:f>
                      </m:oMath>
                    </m:oMathPara>
                  </a14:m>
                  <a:endParaRPr lang="en-GB" sz="800" dirty="0">
                    <a:solidFill>
                      <a:srgbClr val="000000"/>
                    </a:solidFill>
                  </a:endParaRPr>
                </a:p>
                <a:p>
                  <a:pPr algn="ctr"/>
                  <a:endParaRPr lang="en-GB" sz="800" b="1" dirty="0" smtClean="0">
                    <a:solidFill>
                      <a:srgbClr val="000000"/>
                    </a:solidFill>
                  </a:endParaRPr>
                </a:p>
              </p:txBody>
            </p:sp>
          </mc:Choice>
          <mc:Fallback xmlns="">
            <p:sp>
              <p:nvSpPr>
                <p:cNvPr id="27" name="Rounded Rectangle 26"/>
                <p:cNvSpPr>
                  <a:spLocks noRot="1" noChangeAspect="1" noMove="1" noResize="1" noEditPoints="1" noAdjustHandles="1" noChangeArrowheads="1" noChangeShapeType="1" noTextEdit="1"/>
                </p:cNvSpPr>
                <p:nvPr/>
              </p:nvSpPr>
              <p:spPr>
                <a:xfrm>
                  <a:off x="114213" y="5901820"/>
                  <a:ext cx="1800200" cy="720080"/>
                </a:xfrm>
                <a:prstGeom prst="roundRect">
                  <a:avLst/>
                </a:prstGeom>
                <a:blipFill rotWithShape="0">
                  <a:blip r:embed="rId7"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ounded Rectangle 27"/>
                <p:cNvSpPr/>
                <p:nvPr/>
              </p:nvSpPr>
              <p:spPr>
                <a:xfrm>
                  <a:off x="2547804" y="3483207"/>
                  <a:ext cx="1800200" cy="720080"/>
                </a:xfrm>
                <a:prstGeom prst="roundRect">
                  <a:avLst/>
                </a:prstGeom>
                <a:solidFill>
                  <a:schemeClr val="accent5">
                    <a:lumMod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Convolution theorem</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r>
                          <a:rPr lang="en-GB" sz="800" b="1" i="1">
                            <a:solidFill>
                              <a:srgbClr val="000000"/>
                            </a:solidFill>
                            <a:latin typeface="Cambria Math" panose="02040503050406030204" pitchFamily="18" charset="0"/>
                          </a:rPr>
                          <m:t>𝒀</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rPr>
                          <m:t>=</m:t>
                        </m:r>
                        <m:r>
                          <a:rPr lang="en-GB" sz="800" b="1" i="1">
                            <a:solidFill>
                              <a:srgbClr val="000000"/>
                            </a:solidFill>
                            <a:latin typeface="Cambria Math" panose="02040503050406030204" pitchFamily="18" charset="0"/>
                            <a:ea typeface="Cambria Math" panose="02040503050406030204" pitchFamily="18" charset="0"/>
                          </a:rPr>
                          <m:t>𝑲</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b="1" i="1" smtClean="0">
                            <a:solidFill>
                              <a:srgbClr val="000000"/>
                            </a:solidFill>
                            <a:latin typeface="Cambria Math" panose="02040503050406030204" pitchFamily="18" charset="0"/>
                            <a:ea typeface="Cambria Math" panose="02040503050406030204" pitchFamily="18" charset="0"/>
                          </a:rPr>
                          <m:t>𝑾</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i="1" smtClean="0">
                            <a:solidFill>
                              <a:srgbClr val="000000"/>
                            </a:solidFill>
                            <a:latin typeface="Cambria Math" panose="02040503050406030204" pitchFamily="18" charset="0"/>
                            <a:ea typeface="Cambria Math" panose="02040503050406030204" pitchFamily="18" charset="0"/>
                          </a:rPr>
                          <m:t>𝑬</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oMath>
                    </m:oMathPara>
                  </a14:m>
                  <a:endParaRPr lang="en-GB" sz="800"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i="1" smtClean="0">
                            <a:solidFill>
                              <a:srgbClr val="000000"/>
                            </a:solidFill>
                            <a:latin typeface="Cambria Math" panose="02040503050406030204" pitchFamily="18" charset="0"/>
                            <a:ea typeface="Cambria Math" panose="02040503050406030204" pitchFamily="18" charset="0"/>
                          </a:rPr>
                          <m:t> </m:t>
                        </m:r>
                        <m:r>
                          <a:rPr lang="en-GB" sz="800" b="1" i="1">
                            <a:solidFill>
                              <a:srgbClr val="000000"/>
                            </a:solidFill>
                            <a:latin typeface="Cambria Math" panose="02040503050406030204" pitchFamily="18" charset="0"/>
                            <a:ea typeface="Cambria Math" panose="02040503050406030204" pitchFamily="18" charset="0"/>
                          </a:rPr>
                          <m:t>𝑲</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m:rPr>
                            <m:nor/>
                          </m:rPr>
                          <a:rPr lang="en-GB" sz="800" i="1" smtClean="0">
                            <a:solidFill>
                              <a:srgbClr val="000000"/>
                            </a:solidFill>
                            <a:latin typeface="Cambria Math" panose="02040503050406030204" pitchFamily="18" charset="0"/>
                            <a:ea typeface="Cambria Math" panose="02040503050406030204" pitchFamily="18" charset="0"/>
                          </a:rPr>
                          <m:t> = </m:t>
                        </m:r>
                        <m:r>
                          <m:rPr>
                            <m:nor/>
                          </m:rPr>
                          <a:rPr lang="en-GB" sz="800" b="1" smtClean="0">
                            <a:solidFill>
                              <a:srgbClr val="000000"/>
                            </a:solidFill>
                            <a:latin typeface="Cambria Math" panose="02040503050406030204" pitchFamily="18" charset="0"/>
                            <a:ea typeface="Cambria Math" panose="02040503050406030204" pitchFamily="18" charset="0"/>
                          </a:rPr>
                          <m:t> </m:t>
                        </m:r>
                        <m:r>
                          <m:rPr>
                            <m:nor/>
                          </m:rPr>
                          <a:rPr lang="en-GB" sz="800" b="1" smtClean="0">
                            <a:solidFill>
                              <a:srgbClr val="000000"/>
                            </a:solidFill>
                            <a:latin typeface="Cambria Math" panose="02040503050406030204" pitchFamily="18" charset="0"/>
                            <a:ea typeface="Cambria Math" panose="02040503050406030204" pitchFamily="18" charset="0"/>
                          </a:rPr>
                          <m:t>FT</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b="1" smtClean="0">
                                <a:solidFill>
                                  <a:srgbClr val="000000"/>
                                </a:solidFill>
                                <a:latin typeface="Cambria Math" panose="02040503050406030204" pitchFamily="18" charset="0"/>
                                <a:ea typeface="Cambria Math" panose="02040503050406030204" pitchFamily="18" charset="0"/>
                              </a:rPr>
                              <m:t>𝛋</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𝜏</m:t>
                                </m:r>
                              </m:e>
                            </m:d>
                          </m:e>
                        </m:d>
                        <m:r>
                          <a:rPr lang="en-GB" sz="800" i="1" smtClean="0">
                            <a:solidFill>
                              <a:srgbClr val="000000"/>
                            </a:solidFill>
                            <a:latin typeface="Cambria Math" panose="02040503050406030204" pitchFamily="18" charset="0"/>
                            <a:ea typeface="Cambria Math" panose="02040503050406030204" pitchFamily="18" charset="0"/>
                          </a:rPr>
                          <m:t>                      </m:t>
                        </m:r>
                      </m:oMath>
                    </m:oMathPara>
                  </a14:m>
                  <a:endParaRPr lang="en-GB" sz="800" i="1" dirty="0" smtClean="0">
                    <a:solidFill>
                      <a:srgbClr val="000000"/>
                    </a:solidFill>
                  </a:endParaRPr>
                </a:p>
              </p:txBody>
            </p:sp>
          </mc:Choice>
          <mc:Fallback xmlns="">
            <p:sp>
              <p:nvSpPr>
                <p:cNvPr id="28" name="Rounded Rectangle 27"/>
                <p:cNvSpPr>
                  <a:spLocks noRot="1" noChangeAspect="1" noMove="1" noResize="1" noEditPoints="1" noAdjustHandles="1" noChangeArrowheads="1" noChangeShapeType="1" noTextEdit="1"/>
                </p:cNvSpPr>
                <p:nvPr/>
              </p:nvSpPr>
              <p:spPr>
                <a:xfrm>
                  <a:off x="2547804" y="3483207"/>
                  <a:ext cx="1800200" cy="720080"/>
                </a:xfrm>
                <a:prstGeom prst="round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ounded Rectangle 28"/>
                <p:cNvSpPr/>
                <p:nvPr/>
              </p:nvSpPr>
              <p:spPr>
                <a:xfrm>
                  <a:off x="2547804" y="4698993"/>
                  <a:ext cx="1800200" cy="720080"/>
                </a:xfrm>
                <a:prstGeom prst="roundRect">
                  <a:avLst/>
                </a:prstGeom>
                <a:solidFill>
                  <a:schemeClr val="accent5">
                    <a:lumMod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800" b="1" dirty="0" smtClean="0">
                    <a:solidFill>
                      <a:srgbClr val="000000"/>
                    </a:solidFill>
                  </a:endParaRPr>
                </a:p>
                <a:p>
                  <a:pPr algn="ctr"/>
                  <a:r>
                    <a:rPr lang="en-GB" sz="800" b="1" dirty="0" smtClean="0">
                      <a:solidFill>
                        <a:srgbClr val="000000"/>
                      </a:solidFill>
                    </a:rPr>
                    <a:t>Cross spectral density</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GB" sz="800" b="1" i="1" smtClean="0">
                                <a:solidFill>
                                  <a:srgbClr val="000000"/>
                                </a:solidFill>
                                <a:latin typeface="Cambria Math" panose="02040503050406030204" pitchFamily="18" charset="0"/>
                              </a:rPr>
                            </m:ctrlPr>
                          </m:sSubPr>
                          <m:e>
                            <m:r>
                              <a:rPr lang="en-GB" sz="800" b="1" i="1" smtClean="0">
                                <a:solidFill>
                                  <a:srgbClr val="000000"/>
                                </a:solidFill>
                                <a:latin typeface="Cambria Math" panose="02040503050406030204" pitchFamily="18" charset="0"/>
                              </a:rPr>
                              <m:t>𝒈</m:t>
                            </m:r>
                          </m:e>
                          <m:sub>
                            <m:r>
                              <a:rPr lang="en-GB" sz="800" b="1" smtClean="0">
                                <a:solidFill>
                                  <a:srgbClr val="000000"/>
                                </a:solidFill>
                                <a:latin typeface="Cambria Math" panose="02040503050406030204" pitchFamily="18" charset="0"/>
                              </a:rPr>
                              <m:t>𝐲</m:t>
                            </m:r>
                          </m:sub>
                        </m:sSub>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rPr>
                          <m:t>=</m:t>
                        </m:r>
                        <m:d>
                          <m:dPr>
                            <m:begChr m:val="⟨"/>
                            <m:endChr m:val="⟩"/>
                            <m:ctrlPr>
                              <a:rPr lang="en-GB" sz="800" i="1" smtClean="0">
                                <a:solidFill>
                                  <a:srgbClr val="000000"/>
                                </a:solidFill>
                                <a:latin typeface="Cambria Math" panose="02040503050406030204" pitchFamily="18" charset="0"/>
                              </a:rPr>
                            </m:ctrlPr>
                          </m:dPr>
                          <m:e>
                            <m:r>
                              <a:rPr lang="en-GB" sz="800" b="1" i="1" smtClean="0">
                                <a:solidFill>
                                  <a:srgbClr val="000000"/>
                                </a:solidFill>
                                <a:latin typeface="Cambria Math" panose="02040503050406030204" pitchFamily="18" charset="0"/>
                              </a:rPr>
                              <m:t>𝒀</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𝜔</m:t>
                                </m:r>
                              </m:e>
                            </m:d>
                            <m:sSup>
                              <m:sSupPr>
                                <m:ctrlPr>
                                  <a:rPr lang="en-GB" sz="800" i="1" smtClean="0">
                                    <a:solidFill>
                                      <a:srgbClr val="000000"/>
                                    </a:solidFill>
                                    <a:latin typeface="Cambria Math" panose="02040503050406030204" pitchFamily="18" charset="0"/>
                                  </a:rPr>
                                </m:ctrlPr>
                              </m:sSupPr>
                              <m:e>
                                <m:r>
                                  <a:rPr lang="en-GB" sz="800" b="1" i="1">
                                    <a:solidFill>
                                      <a:srgbClr val="000000"/>
                                    </a:solidFill>
                                    <a:latin typeface="Cambria Math" panose="02040503050406030204" pitchFamily="18" charset="0"/>
                                  </a:rPr>
                                  <m:t>𝒀</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e>
                              <m:sup>
                                <m:r>
                                  <a:rPr lang="en-GB" sz="800" i="1">
                                    <a:solidFill>
                                      <a:srgbClr val="000000"/>
                                    </a:solidFill>
                                    <a:latin typeface="Cambria Math" panose="02040503050406030204" pitchFamily="18" charset="0"/>
                                  </a:rPr>
                                  <m:t>†</m:t>
                                </m:r>
                              </m:sup>
                            </m:sSup>
                          </m:e>
                        </m:d>
                        <m:r>
                          <a:rPr lang="en-GB" sz="800" i="1" smtClean="0">
                            <a:solidFill>
                              <a:srgbClr val="000000"/>
                            </a:solidFill>
                            <a:latin typeface="Cambria Math" panose="02040503050406030204" pitchFamily="18" charset="0"/>
                          </a:rPr>
                          <m:t>        </m:t>
                        </m:r>
                      </m:oMath>
                    </m:oMathPara>
                  </a14:m>
                  <a:endParaRPr lang="en-GB" sz="800"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i="1" smtClean="0">
                            <a:solidFill>
                              <a:srgbClr val="000000"/>
                            </a:solidFill>
                            <a:latin typeface="Cambria Math" panose="02040503050406030204" pitchFamily="18" charset="0"/>
                            <a:ea typeface="Cambria Math" panose="02040503050406030204" pitchFamily="18" charset="0"/>
                          </a:rPr>
                          <m:t>     =</m:t>
                        </m:r>
                        <m:r>
                          <a:rPr lang="en-GB" sz="800" b="1" i="1" smtClean="0">
                            <a:solidFill>
                              <a:srgbClr val="000000"/>
                            </a:solidFill>
                            <a:latin typeface="Cambria Math" panose="02040503050406030204" pitchFamily="18" charset="0"/>
                            <a:ea typeface="Cambria Math" panose="02040503050406030204" pitchFamily="18" charset="0"/>
                          </a:rPr>
                          <m:t>𝑲</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sSup>
                          <m:sSupPr>
                            <m:ctrlPr>
                              <a:rPr lang="en-GB" sz="800" i="1" smtClean="0">
                                <a:solidFill>
                                  <a:srgbClr val="000000"/>
                                </a:solidFill>
                                <a:latin typeface="Cambria Math" panose="02040503050406030204" pitchFamily="18" charset="0"/>
                                <a:ea typeface="Cambria Math" panose="02040503050406030204" pitchFamily="18" charset="0"/>
                              </a:rPr>
                            </m:ctrlPr>
                          </m:sSupPr>
                          <m:e>
                            <m:sSub>
                              <m:sSubPr>
                                <m:ctrlPr>
                                  <a:rPr lang="en-GB" sz="800" b="1" i="1" smtClean="0">
                                    <a:solidFill>
                                      <a:srgbClr val="000000"/>
                                    </a:solidFill>
                                    <a:latin typeface="Cambria Math" panose="02040503050406030204" pitchFamily="18" charset="0"/>
                                    <a:ea typeface="Cambria Math" panose="02040503050406030204" pitchFamily="18" charset="0"/>
                                  </a:rPr>
                                </m:ctrlPr>
                              </m:sSubPr>
                              <m:e>
                                <m:r>
                                  <a:rPr lang="en-GB" sz="800" b="1" i="1" smtClean="0">
                                    <a:solidFill>
                                      <a:srgbClr val="000000"/>
                                    </a:solidFill>
                                    <a:latin typeface="Cambria Math" panose="02040503050406030204" pitchFamily="18" charset="0"/>
                                    <a:ea typeface="Cambria Math" panose="02040503050406030204" pitchFamily="18" charset="0"/>
                                  </a:rPr>
                                  <m:t>.</m:t>
                                </m:r>
                                <m:r>
                                  <a:rPr lang="en-GB" sz="800" b="1" i="1" smtClean="0">
                                    <a:solidFill>
                                      <a:srgbClr val="000000"/>
                                    </a:solidFill>
                                    <a:latin typeface="Cambria Math" panose="02040503050406030204" pitchFamily="18" charset="0"/>
                                    <a:ea typeface="Cambria Math" panose="02040503050406030204" pitchFamily="18" charset="0"/>
                                  </a:rPr>
                                  <m:t>𝒈</m:t>
                                </m:r>
                              </m:e>
                              <m:sub>
                                <m:r>
                                  <a:rPr lang="en-GB" sz="800" b="1" smtClean="0">
                                    <a:solidFill>
                                      <a:srgbClr val="000000"/>
                                    </a:solidFill>
                                    <a:latin typeface="Cambria Math" panose="02040503050406030204" pitchFamily="18" charset="0"/>
                                    <a:ea typeface="Cambria Math" panose="02040503050406030204" pitchFamily="18" charset="0"/>
                                  </a:rPr>
                                  <m:t>𝐰</m:t>
                                </m:r>
                              </m:sub>
                            </m:sSub>
                            <m:r>
                              <a:rPr lang="en-GB" sz="800" i="1" smtClean="0">
                                <a:solidFill>
                                  <a:srgbClr val="000000"/>
                                </a:solidFill>
                                <a:latin typeface="Cambria Math" panose="02040503050406030204" pitchFamily="18" charset="0"/>
                                <a:ea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smtClean="0">
                                <a:solidFill>
                                  <a:srgbClr val="000000"/>
                                </a:solidFill>
                                <a:latin typeface="Cambria Math" panose="02040503050406030204" pitchFamily="18" charset="0"/>
                                <a:ea typeface="Cambria Math" panose="02040503050406030204" pitchFamily="18" charset="0"/>
                              </a:rPr>
                              <m:t>).</m:t>
                            </m:r>
                            <m:r>
                              <a:rPr lang="en-GB" sz="800" b="1" i="1" smtClean="0">
                                <a:solidFill>
                                  <a:srgbClr val="000000"/>
                                </a:solidFill>
                                <a:latin typeface="Cambria Math" panose="02040503050406030204" pitchFamily="18" charset="0"/>
                                <a:ea typeface="Cambria Math" panose="02040503050406030204" pitchFamily="18" charset="0"/>
                              </a:rPr>
                              <m:t>𝑲</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e>
                          <m:sup>
                            <m:r>
                              <a:rPr lang="en-GB" sz="800" i="1">
                                <a:solidFill>
                                  <a:srgbClr val="000000"/>
                                </a:solidFill>
                                <a:latin typeface="Cambria Math" panose="02040503050406030204" pitchFamily="18" charset="0"/>
                              </a:rPr>
                              <m:t>†</m:t>
                            </m:r>
                          </m:sup>
                        </m:sSup>
                        <m:r>
                          <a:rPr lang="en-GB" sz="800" smtClean="0">
                            <a:solidFill>
                              <a:srgbClr val="000000"/>
                            </a:solidFill>
                            <a:latin typeface="Cambria Math" panose="02040503050406030204" pitchFamily="18" charset="0"/>
                            <a:ea typeface="Cambria Math" panose="02040503050406030204" pitchFamily="18" charset="0"/>
                          </a:rPr>
                          <m:t>+</m:t>
                        </m:r>
                        <m:sSub>
                          <m:sSubPr>
                            <m:ctrlPr>
                              <a:rPr lang="en-GB" sz="800" i="1" smtClean="0">
                                <a:solidFill>
                                  <a:srgbClr val="000000"/>
                                </a:solidFill>
                                <a:latin typeface="Cambria Math" panose="02040503050406030204" pitchFamily="18" charset="0"/>
                                <a:ea typeface="Cambria Math" panose="02040503050406030204" pitchFamily="18" charset="0"/>
                              </a:rPr>
                            </m:ctrlPr>
                          </m:sSubPr>
                          <m:e>
                            <m:r>
                              <a:rPr lang="en-GB" sz="800" b="1" i="1" smtClean="0">
                                <a:solidFill>
                                  <a:srgbClr val="000000"/>
                                </a:solidFill>
                                <a:latin typeface="Cambria Math" panose="02040503050406030204" pitchFamily="18" charset="0"/>
                                <a:ea typeface="Cambria Math" panose="02040503050406030204" pitchFamily="18" charset="0"/>
                              </a:rPr>
                              <m:t>𝒈</m:t>
                            </m:r>
                          </m:e>
                          <m:sub>
                            <m:r>
                              <m:rPr>
                                <m:sty m:val="p"/>
                              </m:rPr>
                              <a:rPr lang="en-GB" sz="800" smtClean="0">
                                <a:solidFill>
                                  <a:srgbClr val="000000"/>
                                </a:solidFill>
                                <a:latin typeface="Cambria Math" panose="02040503050406030204" pitchFamily="18" charset="0"/>
                                <a:ea typeface="Cambria Math" panose="02040503050406030204" pitchFamily="18" charset="0"/>
                              </a:rPr>
                              <m:t>e</m:t>
                            </m:r>
                          </m:sub>
                        </m:sSub>
                        <m:r>
                          <a:rPr lang="en-GB" sz="800" i="1" smtClean="0">
                            <a:solidFill>
                              <a:srgbClr val="000000"/>
                            </a:solidFill>
                            <a:latin typeface="Cambria Math" panose="02040503050406030204" pitchFamily="18" charset="0"/>
                            <a:ea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smtClean="0">
                            <a:solidFill>
                              <a:srgbClr val="000000"/>
                            </a:solidFill>
                            <a:latin typeface="Cambria Math" panose="02040503050406030204" pitchFamily="18" charset="0"/>
                            <a:ea typeface="Cambria Math" panose="02040503050406030204" pitchFamily="18" charset="0"/>
                          </a:rPr>
                          <m:t>)</m:t>
                        </m:r>
                      </m:oMath>
                    </m:oMathPara>
                  </a14:m>
                  <a:endParaRPr lang="en-GB" sz="800" dirty="0">
                    <a:solidFill>
                      <a:srgbClr val="000000"/>
                    </a:solidFill>
                  </a:endParaRPr>
                </a:p>
                <a:p>
                  <a:pPr algn="ctr"/>
                  <a:endParaRPr lang="en-GB" sz="800" b="1" dirty="0" smtClean="0">
                    <a:solidFill>
                      <a:srgbClr val="000000"/>
                    </a:solidFill>
                  </a:endParaRPr>
                </a:p>
              </p:txBody>
            </p:sp>
          </mc:Choice>
          <mc:Fallback xmlns="">
            <p:sp>
              <p:nvSpPr>
                <p:cNvPr id="29" name="Rounded Rectangle 28"/>
                <p:cNvSpPr>
                  <a:spLocks noRot="1" noChangeAspect="1" noMove="1" noResize="1" noEditPoints="1" noAdjustHandles="1" noChangeArrowheads="1" noChangeShapeType="1" noTextEdit="1"/>
                </p:cNvSpPr>
                <p:nvPr/>
              </p:nvSpPr>
              <p:spPr>
                <a:xfrm>
                  <a:off x="2547804" y="4698993"/>
                  <a:ext cx="1800200" cy="720080"/>
                </a:xfrm>
                <a:prstGeom prst="roundRect">
                  <a:avLst/>
                </a:prstGeom>
                <a:blipFill rotWithShape="0">
                  <a:blip r:embed="rId9"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2536344" y="5899186"/>
                  <a:ext cx="1800200" cy="720080"/>
                </a:xfrm>
                <a:prstGeom prst="roundRect">
                  <a:avLst/>
                </a:prstGeom>
                <a:solidFill>
                  <a:schemeClr val="accent5">
                    <a:lumMod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Coherence</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𝐶</m:t>
                            </m:r>
                          </m:e>
                          <m:sub>
                            <m:r>
                              <a:rPr lang="en-GB" sz="800" i="1">
                                <a:solidFill>
                                  <a:srgbClr val="000000"/>
                                </a:solidFill>
                                <a:latin typeface="Cambria Math" panose="02040503050406030204" pitchFamily="18" charset="0"/>
                              </a:rPr>
                              <m:t>𝑖𝑗</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a:solidFill>
                              <a:srgbClr val="000000"/>
                            </a:solidFill>
                            <a:latin typeface="Cambria Math" panose="02040503050406030204" pitchFamily="18" charset="0"/>
                          </a:rPr>
                          <m:t>)=</m:t>
                        </m:r>
                        <m:f>
                          <m:fPr>
                            <m:ctrlPr>
                              <a:rPr lang="en-GB" sz="800" i="1">
                                <a:solidFill>
                                  <a:srgbClr val="000000"/>
                                </a:solidFill>
                                <a:latin typeface="Cambria Math" panose="02040503050406030204" pitchFamily="18" charset="0"/>
                              </a:rPr>
                            </m:ctrlPr>
                          </m:fPr>
                          <m:num>
                            <m:sSup>
                              <m:sSupPr>
                                <m:ctrlPr>
                                  <a:rPr lang="en-GB" sz="800" i="1" smtClean="0">
                                    <a:solidFill>
                                      <a:srgbClr val="000000"/>
                                    </a:solidFill>
                                    <a:latin typeface="Cambria Math" panose="02040503050406030204" pitchFamily="18" charset="0"/>
                                  </a:rPr>
                                </m:ctrlPr>
                              </m:sSupPr>
                              <m:e>
                                <m:d>
                                  <m:dPr>
                                    <m:begChr m:val="|"/>
                                    <m:endChr m:val="|"/>
                                    <m:ctrlPr>
                                      <a:rPr lang="en-GB" sz="800" i="1" smtClean="0">
                                        <a:solidFill>
                                          <a:srgbClr val="000000"/>
                                        </a:solidFill>
                                        <a:latin typeface="Cambria Math" panose="02040503050406030204" pitchFamily="18" charset="0"/>
                                      </a:rPr>
                                    </m:ctrlPr>
                                  </m:dPr>
                                  <m:e>
                                    <m:sSub>
                                      <m:sSubPr>
                                        <m:ctrlPr>
                                          <a:rPr lang="en-GB" sz="800" i="1">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𝑔</m:t>
                                        </m:r>
                                      </m:e>
                                      <m:sub>
                                        <m:r>
                                          <a:rPr lang="en-GB" sz="800" i="1">
                                            <a:solidFill>
                                              <a:srgbClr val="000000"/>
                                            </a:solidFill>
                                            <a:latin typeface="Cambria Math" panose="02040503050406030204" pitchFamily="18" charset="0"/>
                                          </a:rPr>
                                          <m:t>𝑗𝑘</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smtClean="0">
                                        <a:solidFill>
                                          <a:srgbClr val="000000"/>
                                        </a:solidFill>
                                        <a:latin typeface="Cambria Math" panose="02040503050406030204" pitchFamily="18" charset="0"/>
                                      </a:rPr>
                                      <m:t>)</m:t>
                                    </m:r>
                                  </m:e>
                                </m:d>
                              </m:e>
                              <m:sup>
                                <m:r>
                                  <a:rPr lang="en-GB" sz="800" i="1" smtClean="0">
                                    <a:solidFill>
                                      <a:srgbClr val="000000"/>
                                    </a:solidFill>
                                    <a:latin typeface="Cambria Math" panose="02040503050406030204" pitchFamily="18" charset="0"/>
                                  </a:rPr>
                                  <m:t>2</m:t>
                                </m:r>
                              </m:sup>
                            </m:sSup>
                          </m:num>
                          <m:den>
                            <m:sSub>
                              <m:sSubPr>
                                <m:ctrlPr>
                                  <a:rPr lang="en-GB" sz="800" i="1">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𝑔</m:t>
                                </m:r>
                              </m:e>
                              <m:sub>
                                <m:r>
                                  <a:rPr lang="en-GB" sz="800" i="1">
                                    <a:solidFill>
                                      <a:srgbClr val="000000"/>
                                    </a:solidFill>
                                    <a:latin typeface="Cambria Math" panose="02040503050406030204" pitchFamily="18" charset="0"/>
                                  </a:rPr>
                                  <m:t>𝑗𝑗</m:t>
                                </m:r>
                              </m:sub>
                            </m:sSub>
                            <m:r>
                              <a:rPr lang="en-GB" sz="800" i="1">
                                <a:solidFill>
                                  <a:srgbClr val="000000"/>
                                </a:solidFill>
                                <a:latin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𝜔</m:t>
                            </m:r>
                            <m:r>
                              <a:rPr lang="en-GB" sz="800" i="1">
                                <a:solidFill>
                                  <a:srgbClr val="000000"/>
                                </a:solidFill>
                                <a:latin typeface="Cambria Math" panose="02040503050406030204" pitchFamily="18" charset="0"/>
                              </a:rPr>
                              <m:t>)</m:t>
                            </m:r>
                            <m:sSub>
                              <m:sSubPr>
                                <m:ctrlPr>
                                  <a:rPr lang="en-GB" sz="800" i="1">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𝑔</m:t>
                                </m:r>
                              </m:e>
                              <m:sub>
                                <m:r>
                                  <a:rPr lang="en-GB" sz="800" i="1">
                                    <a:solidFill>
                                      <a:srgbClr val="000000"/>
                                    </a:solidFill>
                                    <a:latin typeface="Cambria Math" panose="02040503050406030204" pitchFamily="18" charset="0"/>
                                  </a:rPr>
                                  <m:t>𝑘𝑘</m:t>
                                </m:r>
                              </m:sub>
                            </m:sSub>
                            <m:r>
                              <a:rPr lang="en-GB" sz="800" i="1">
                                <a:solidFill>
                                  <a:srgbClr val="000000"/>
                                </a:solidFill>
                                <a:latin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𝜔</m:t>
                            </m:r>
                            <m:r>
                              <a:rPr lang="en-GB" sz="800" i="1">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 </m:t>
                            </m:r>
                          </m:den>
                        </m:f>
                      </m:oMath>
                    </m:oMathPara>
                  </a14:m>
                  <a:endParaRPr lang="en-GB" sz="800" dirty="0" smtClean="0">
                    <a:solidFill>
                      <a:srgbClr val="000000"/>
                    </a:solidFill>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2536344" y="5899186"/>
                  <a:ext cx="1800200" cy="720080"/>
                </a:xfrm>
                <a:prstGeom prst="roundRect">
                  <a:avLst/>
                </a:prstGeom>
                <a:blipFill rotWithShape="0">
                  <a:blip r:embed="rId10"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ounded Rectangle 30"/>
                <p:cNvSpPr/>
                <p:nvPr/>
              </p:nvSpPr>
              <p:spPr>
                <a:xfrm>
                  <a:off x="4788024" y="4713826"/>
                  <a:ext cx="1800200" cy="720080"/>
                </a:xfrm>
                <a:prstGeom prst="roundRect">
                  <a:avLst/>
                </a:prstGeom>
                <a:solidFill>
                  <a:schemeClr val="accent5">
                    <a:lumMod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Directed transfer functions</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r>
                          <a:rPr lang="en-GB" sz="800" b="1" i="1" smtClean="0">
                            <a:solidFill>
                              <a:srgbClr val="000000"/>
                            </a:solidFill>
                            <a:latin typeface="Cambria Math" panose="02040503050406030204" pitchFamily="18" charset="0"/>
                          </a:rPr>
                          <m:t>𝒀</m:t>
                        </m:r>
                        <m:d>
                          <m:dPr>
                            <m:ctrlPr>
                              <a:rPr lang="en-GB" sz="800" i="1">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rPr>
                          <m:t>=</m:t>
                        </m:r>
                        <m:r>
                          <a:rPr lang="en-GB" sz="800" b="1" i="1" smtClean="0">
                            <a:solidFill>
                              <a:srgbClr val="000000"/>
                            </a:solidFill>
                            <a:latin typeface="Cambria Math" panose="02040503050406030204" pitchFamily="18" charset="0"/>
                          </a:rPr>
                          <m:t>𝑺</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i="1" smtClean="0">
                            <a:solidFill>
                              <a:srgbClr val="000000"/>
                            </a:solidFill>
                            <a:latin typeface="Cambria Math" panose="02040503050406030204" pitchFamily="18" charset="0"/>
                            <a:ea typeface="Cambria Math" panose="02040503050406030204" pitchFamily="18" charset="0"/>
                          </a:rPr>
                          <m:t>𝒁</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oMath>
                    </m:oMathPara>
                  </a14:m>
                  <a:endParaRPr lang="en-GB" sz="800" i="1" dirty="0" smtClean="0">
                    <a:solidFill>
                      <a:srgbClr val="000000"/>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i="1">
                            <a:solidFill>
                              <a:srgbClr val="000000"/>
                            </a:solidFill>
                            <a:latin typeface="Cambria Math" panose="02040503050406030204" pitchFamily="18" charset="0"/>
                          </a:rPr>
                          <m:t>𝑺</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ea typeface="Cambria Math" panose="02040503050406030204" pitchFamily="18" charset="0"/>
                          </a:rPr>
                          <m:t>=</m:t>
                        </m:r>
                        <m:sSup>
                          <m:sSupPr>
                            <m:ctrlPr>
                              <a:rPr lang="en-GB" sz="800" i="1" smtClean="0">
                                <a:solidFill>
                                  <a:srgbClr val="000000"/>
                                </a:solidFill>
                                <a:latin typeface="Cambria Math" panose="02040503050406030204" pitchFamily="18" charset="0"/>
                                <a:ea typeface="Cambria Math" panose="02040503050406030204" pitchFamily="18" charset="0"/>
                              </a:rPr>
                            </m:ctrlPr>
                          </m:sSupPr>
                          <m:e>
                            <m:r>
                              <a:rPr lang="en-GB" sz="800" i="1">
                                <a:solidFill>
                                  <a:srgbClr val="000000"/>
                                </a:solidFill>
                                <a:latin typeface="Cambria Math" panose="02040503050406030204" pitchFamily="18" charset="0"/>
                                <a:ea typeface="Cambria Math" panose="02040503050406030204" pitchFamily="18" charset="0"/>
                              </a:rPr>
                              <m:t>(</m:t>
                            </m:r>
                            <m:r>
                              <a:rPr lang="en-GB" sz="800" b="1">
                                <a:solidFill>
                                  <a:srgbClr val="000000"/>
                                </a:solidFill>
                                <a:latin typeface="Cambria Math" panose="02040503050406030204" pitchFamily="18" charset="0"/>
                                <a:ea typeface="Cambria Math" panose="02040503050406030204" pitchFamily="18" charset="0"/>
                              </a:rPr>
                              <m:t>𝐈</m:t>
                            </m:r>
                            <m:r>
                              <a:rPr lang="en-GB" sz="800" i="1">
                                <a:solidFill>
                                  <a:srgbClr val="000000"/>
                                </a:solidFill>
                                <a:latin typeface="Cambria Math" panose="02040503050406030204" pitchFamily="18" charset="0"/>
                                <a:ea typeface="Cambria Math" panose="02040503050406030204" pitchFamily="18" charset="0"/>
                              </a:rPr>
                              <m:t>−</m:t>
                            </m:r>
                            <m:r>
                              <a:rPr lang="en-GB" sz="800" b="1" i="1">
                                <a:solidFill>
                                  <a:srgbClr val="000000"/>
                                </a:solidFill>
                                <a:latin typeface="Cambria Math" panose="02040503050406030204" pitchFamily="18" charset="0"/>
                                <a:ea typeface="Cambria Math" panose="02040503050406030204" pitchFamily="18" charset="0"/>
                              </a:rPr>
                              <m:t>𝑨</m:t>
                            </m:r>
                            <m:r>
                              <a:rPr lang="en-GB" sz="800" i="1">
                                <a:solidFill>
                                  <a:srgbClr val="000000"/>
                                </a:solidFill>
                                <a:latin typeface="Cambria Math" panose="02040503050406030204" pitchFamily="18" charset="0"/>
                                <a:ea typeface="Cambria Math" panose="02040503050406030204" pitchFamily="18" charset="0"/>
                              </a:rPr>
                              <m:t>(</m:t>
                            </m:r>
                            <m:r>
                              <a:rPr lang="en-GB" sz="800" i="1">
                                <a:solidFill>
                                  <a:srgbClr val="000000"/>
                                </a:solidFill>
                                <a:latin typeface="Cambria Math" panose="02040503050406030204" pitchFamily="18" charset="0"/>
                                <a:ea typeface="Cambria Math" panose="02040503050406030204" pitchFamily="18" charset="0"/>
                              </a:rPr>
                              <m:t>𝜔</m:t>
                            </m:r>
                            <m:r>
                              <a:rPr lang="en-GB" sz="800" i="1">
                                <a:solidFill>
                                  <a:srgbClr val="000000"/>
                                </a:solidFill>
                                <a:latin typeface="Cambria Math" panose="02040503050406030204" pitchFamily="18" charset="0"/>
                                <a:ea typeface="Cambria Math" panose="02040503050406030204" pitchFamily="18" charset="0"/>
                              </a:rPr>
                              <m:t>))</m:t>
                            </m:r>
                          </m:e>
                          <m:sup>
                            <m:r>
                              <a:rPr lang="en-GB" sz="800" i="1" smtClean="0">
                                <a:solidFill>
                                  <a:srgbClr val="000000"/>
                                </a:solidFill>
                                <a:latin typeface="Cambria Math" panose="02040503050406030204" pitchFamily="18" charset="0"/>
                                <a:ea typeface="Cambria Math" panose="02040503050406030204" pitchFamily="18" charset="0"/>
                              </a:rPr>
                              <m:t>−1</m:t>
                            </m:r>
                          </m:sup>
                        </m:sSup>
                      </m:oMath>
                    </m:oMathPara>
                  </a14:m>
                  <a:endParaRPr lang="en-GB" sz="800" dirty="0">
                    <a:solidFill>
                      <a:srgbClr val="000000"/>
                    </a:solidFill>
                  </a:endParaRPr>
                </a:p>
                <a:p>
                  <a:pPr algn="ctr"/>
                  <a:endParaRPr lang="en-GB" sz="800" b="1" dirty="0" smtClean="0">
                    <a:solidFill>
                      <a:srgbClr val="000000"/>
                    </a:solidFill>
                  </a:endParaRPr>
                </a:p>
              </p:txBody>
            </p:sp>
          </mc:Choice>
          <mc:Fallback xmlns="">
            <p:sp>
              <p:nvSpPr>
                <p:cNvPr id="31" name="Rounded Rectangle 30"/>
                <p:cNvSpPr>
                  <a:spLocks noRot="1" noChangeAspect="1" noMove="1" noResize="1" noEditPoints="1" noAdjustHandles="1" noChangeArrowheads="1" noChangeShapeType="1" noTextEdit="1"/>
                </p:cNvSpPr>
                <p:nvPr/>
              </p:nvSpPr>
              <p:spPr>
                <a:xfrm>
                  <a:off x="4788024" y="4713826"/>
                  <a:ext cx="1800200" cy="720080"/>
                </a:xfrm>
                <a:prstGeom prst="roundRect">
                  <a:avLst/>
                </a:prstGeom>
                <a:blipFill rotWithShape="0">
                  <a:blip r:embed="rId11"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ounded Rectangle 31"/>
                <p:cNvSpPr/>
                <p:nvPr/>
              </p:nvSpPr>
              <p:spPr>
                <a:xfrm>
                  <a:off x="4788024" y="5906286"/>
                  <a:ext cx="1800200" cy="720080"/>
                </a:xfrm>
                <a:prstGeom prst="roundRect">
                  <a:avLst/>
                </a:prstGeom>
                <a:solidFill>
                  <a:schemeClr val="accent5">
                    <a:lumMod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800" b="1" dirty="0" smtClean="0">
                    <a:solidFill>
                      <a:srgbClr val="000000"/>
                    </a:solidFill>
                  </a:endParaRPr>
                </a:p>
                <a:p>
                  <a:pPr algn="ctr"/>
                  <a:r>
                    <a:rPr lang="en-GB" sz="800" b="1" dirty="0" smtClean="0">
                      <a:solidFill>
                        <a:srgbClr val="000000"/>
                      </a:solidFill>
                    </a:rPr>
                    <a:t>Granger causality</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𝐺</m:t>
                            </m:r>
                          </m:e>
                          <m:sub>
                            <m:r>
                              <a:rPr lang="en-GB" sz="800" i="1" smtClean="0">
                                <a:solidFill>
                                  <a:srgbClr val="000000"/>
                                </a:solidFill>
                                <a:latin typeface="Cambria Math" panose="02040503050406030204" pitchFamily="18" charset="0"/>
                              </a:rPr>
                              <m:t>𝑗𝑘</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smtClean="0">
                            <a:solidFill>
                              <a:srgbClr val="000000"/>
                            </a:solidFill>
                            <a:latin typeface="Cambria Math" panose="02040503050406030204" pitchFamily="18" charset="0"/>
                          </a:rPr>
                          <m:t>)=−</m:t>
                        </m:r>
                        <m:r>
                          <m:rPr>
                            <m:nor/>
                          </m:rPr>
                          <a:rPr lang="en-GB" sz="800" smtClean="0">
                            <a:solidFill>
                              <a:srgbClr val="000000"/>
                            </a:solidFill>
                            <a:latin typeface="Cambria Math" panose="02040503050406030204" pitchFamily="18" charset="0"/>
                          </a:rPr>
                          <m:t>ln</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1−</m:t>
                            </m:r>
                            <m:f>
                              <m:fPr>
                                <m:ctrlPr>
                                  <a:rPr lang="en-GB" sz="800" i="1">
                                    <a:solidFill>
                                      <a:srgbClr val="000000"/>
                                    </a:solidFill>
                                    <a:latin typeface="Cambria Math" panose="02040503050406030204" pitchFamily="18" charset="0"/>
                                  </a:rPr>
                                </m:ctrlPr>
                              </m:fPr>
                              <m:num>
                                <m:sSup>
                                  <m:sSupPr>
                                    <m:ctrlPr>
                                      <a:rPr lang="en-GB" sz="800" i="1" smtClean="0">
                                        <a:solidFill>
                                          <a:srgbClr val="000000"/>
                                        </a:solidFill>
                                        <a:latin typeface="Cambria Math" panose="02040503050406030204" pitchFamily="18" charset="0"/>
                                      </a:rPr>
                                    </m:ctrlPr>
                                  </m:sSupPr>
                                  <m:e>
                                    <m:d>
                                      <m:dPr>
                                        <m:begChr m:val="|"/>
                                        <m:endChr m:val="|"/>
                                        <m:ctrlPr>
                                          <a:rPr lang="en-GB" sz="800" i="1" smtClean="0">
                                            <a:solidFill>
                                              <a:srgbClr val="000000"/>
                                            </a:solidFill>
                                            <a:latin typeface="Cambria Math" panose="02040503050406030204" pitchFamily="18" charset="0"/>
                                          </a:rPr>
                                        </m:ctrlPr>
                                      </m:dPr>
                                      <m:e>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𝑆</m:t>
                                            </m:r>
                                          </m:e>
                                          <m:sub>
                                            <m:r>
                                              <a:rPr lang="en-GB" sz="800" i="1" smtClean="0">
                                                <a:solidFill>
                                                  <a:srgbClr val="000000"/>
                                                </a:solidFill>
                                                <a:latin typeface="Cambria Math" panose="02040503050406030204" pitchFamily="18" charset="0"/>
                                              </a:rPr>
                                              <m:t>𝑗𝑘</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smtClean="0">
                                            <a:solidFill>
                                              <a:srgbClr val="000000"/>
                                            </a:solidFill>
                                            <a:latin typeface="Cambria Math" panose="02040503050406030204" pitchFamily="18" charset="0"/>
                                          </a:rPr>
                                          <m:t>)</m:t>
                                        </m:r>
                                      </m:e>
                                    </m:d>
                                  </m:e>
                                  <m:sup>
                                    <m:r>
                                      <a:rPr lang="en-GB" sz="800" i="1" smtClean="0">
                                        <a:solidFill>
                                          <a:srgbClr val="000000"/>
                                        </a:solidFill>
                                        <a:latin typeface="Cambria Math" panose="02040503050406030204" pitchFamily="18" charset="0"/>
                                      </a:rPr>
                                      <m:t>2</m:t>
                                    </m:r>
                                  </m:sup>
                                </m:sSup>
                              </m:num>
                              <m:den>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𝑔</m:t>
                                    </m:r>
                                  </m:e>
                                  <m:sub>
                                    <m:r>
                                      <a:rPr lang="en-GB" sz="800" i="1" smtClean="0">
                                        <a:solidFill>
                                          <a:srgbClr val="000000"/>
                                        </a:solidFill>
                                        <a:latin typeface="Cambria Math" panose="02040503050406030204" pitchFamily="18" charset="0"/>
                                      </a:rPr>
                                      <m:t>𝑗𝑗</m:t>
                                    </m:r>
                                  </m:sub>
                                </m:sSub>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ea typeface="Cambria Math" panose="02040503050406030204" pitchFamily="18" charset="0"/>
                                  </a:rPr>
                                  <m:t>𝜔</m:t>
                                </m:r>
                                <m:r>
                                  <a:rPr lang="en-GB" sz="800" i="1" smtClean="0">
                                    <a:solidFill>
                                      <a:srgbClr val="000000"/>
                                    </a:solidFill>
                                    <a:latin typeface="Cambria Math" panose="02040503050406030204" pitchFamily="18" charset="0"/>
                                  </a:rPr>
                                  <m:t>)</m:t>
                                </m:r>
                              </m:den>
                            </m:f>
                          </m:e>
                        </m:d>
                      </m:oMath>
                    </m:oMathPara>
                  </a14:m>
                  <a:endParaRPr lang="en-GB" sz="800" dirty="0">
                    <a:solidFill>
                      <a:srgbClr val="000000"/>
                    </a:solidFill>
                  </a:endParaRPr>
                </a:p>
                <a:p>
                  <a:pPr algn="ctr"/>
                  <a:endParaRPr lang="en-GB" sz="800" b="1" dirty="0" smtClean="0">
                    <a:solidFill>
                      <a:srgbClr val="000000"/>
                    </a:solidFill>
                  </a:endParaRPr>
                </a:p>
              </p:txBody>
            </p:sp>
          </mc:Choice>
          <mc:Fallback xmlns="">
            <p:sp>
              <p:nvSpPr>
                <p:cNvPr id="32" name="Rounded Rectangle 31"/>
                <p:cNvSpPr>
                  <a:spLocks noRot="1" noChangeAspect="1" noMove="1" noResize="1" noEditPoints="1" noAdjustHandles="1" noChangeArrowheads="1" noChangeShapeType="1" noTextEdit="1"/>
                </p:cNvSpPr>
                <p:nvPr/>
              </p:nvSpPr>
              <p:spPr>
                <a:xfrm>
                  <a:off x="4788024" y="5906286"/>
                  <a:ext cx="1800200" cy="720080"/>
                </a:xfrm>
                <a:prstGeom prst="roundRect">
                  <a:avLst/>
                </a:prstGeom>
                <a:blipFill rotWithShape="0">
                  <a:blip r:embed="rId12"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ounded Rectangle 32"/>
                <p:cNvSpPr/>
                <p:nvPr/>
              </p:nvSpPr>
              <p:spPr>
                <a:xfrm>
                  <a:off x="7059508" y="4706148"/>
                  <a:ext cx="2004150" cy="720080"/>
                </a:xfrm>
                <a:prstGeom prst="roundRect">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Auto-regression coefficients</a:t>
                  </a:r>
                  <a:endParaRPr lang="en-GB" sz="800" b="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en-GB" sz="800" b="1" i="1" smtClean="0">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𝐀</m:t>
                            </m:r>
                          </m:e>
                        </m:acc>
                        <m:r>
                          <a:rPr lang="en-GB" sz="800" b="1" smtClean="0">
                            <a:solidFill>
                              <a:srgbClr val="000000"/>
                            </a:solidFill>
                            <a:latin typeface="Cambria Math" panose="02040503050406030204" pitchFamily="18" charset="0"/>
                          </a:rPr>
                          <m:t>=</m:t>
                        </m:r>
                        <m:sSup>
                          <m:sSupPr>
                            <m:ctrlPr>
                              <a:rPr lang="en-GB" sz="800" b="1" i="1" smtClean="0">
                                <a:solidFill>
                                  <a:srgbClr val="000000"/>
                                </a:solidFill>
                                <a:latin typeface="Cambria Math" panose="02040503050406030204" pitchFamily="18" charset="0"/>
                              </a:rPr>
                            </m:ctrlPr>
                          </m:sSupPr>
                          <m:e>
                            <m:d>
                              <m:dPr>
                                <m:begChr m:val="⟨"/>
                                <m:endChr m:val="⟩"/>
                                <m:ctrlPr>
                                  <a:rPr lang="en-GB" sz="800" b="1" i="1" smtClean="0">
                                    <a:solidFill>
                                      <a:srgbClr val="000000"/>
                                    </a:solidFill>
                                    <a:latin typeface="Cambria Math" panose="02040503050406030204" pitchFamily="18" charset="0"/>
                                  </a:rPr>
                                </m:ctrlPr>
                              </m:dPr>
                              <m:e>
                                <m:sSup>
                                  <m:sSupPr>
                                    <m:ctrlPr>
                                      <a:rPr lang="en-GB" sz="800" b="1" i="1" smtClean="0">
                                        <a:solidFill>
                                          <a:srgbClr val="000000"/>
                                        </a:solidFill>
                                        <a:latin typeface="Cambria Math" panose="02040503050406030204" pitchFamily="18" charset="0"/>
                                      </a:rPr>
                                    </m:ctrlPr>
                                  </m:sSupPr>
                                  <m:e>
                                    <m:acc>
                                      <m:accPr>
                                        <m:chr m:val="̃"/>
                                        <m:ctrlPr>
                                          <a:rPr lang="en-GB" sz="800" b="1" i="1" smtClean="0">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𝐘</m:t>
                                        </m:r>
                                      </m:e>
                                    </m:acc>
                                  </m:e>
                                  <m:sup>
                                    <m:r>
                                      <a:rPr lang="en-GB" sz="800" b="1" smtClean="0">
                                        <a:solidFill>
                                          <a:srgbClr val="000000"/>
                                        </a:solidFill>
                                        <a:latin typeface="Cambria Math" panose="02040503050406030204" pitchFamily="18" charset="0"/>
                                      </a:rPr>
                                      <m:t>𝐓</m:t>
                                    </m:r>
                                  </m:sup>
                                </m:sSup>
                                <m:acc>
                                  <m:accPr>
                                    <m:chr m:val="̃"/>
                                    <m:ctrlPr>
                                      <a:rPr lang="en-GB" sz="800" b="1" i="1">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𝐘</m:t>
                                    </m:r>
                                  </m:e>
                                </m:acc>
                              </m:e>
                            </m:d>
                          </m:e>
                          <m:sup>
                            <m:r>
                              <a:rPr lang="en-GB" sz="800" smtClean="0">
                                <a:solidFill>
                                  <a:srgbClr val="000000"/>
                                </a:solidFill>
                                <a:latin typeface="Cambria Math" panose="02040503050406030204" pitchFamily="18" charset="0"/>
                              </a:rPr>
                              <m:t>−1</m:t>
                            </m:r>
                          </m:sup>
                        </m:sSup>
                        <m:d>
                          <m:dPr>
                            <m:begChr m:val="⟨"/>
                            <m:endChr m:val="⟩"/>
                            <m:ctrlPr>
                              <a:rPr lang="en-GB" sz="800" b="1" i="1">
                                <a:solidFill>
                                  <a:srgbClr val="000000"/>
                                </a:solidFill>
                                <a:latin typeface="Cambria Math" panose="02040503050406030204" pitchFamily="18" charset="0"/>
                              </a:rPr>
                            </m:ctrlPr>
                          </m:dPr>
                          <m:e>
                            <m:sSup>
                              <m:sSupPr>
                                <m:ctrlPr>
                                  <a:rPr lang="en-GB" sz="800" b="1" i="1">
                                    <a:solidFill>
                                      <a:srgbClr val="000000"/>
                                    </a:solidFill>
                                    <a:latin typeface="Cambria Math" panose="02040503050406030204" pitchFamily="18" charset="0"/>
                                  </a:rPr>
                                </m:ctrlPr>
                              </m:sSupPr>
                              <m:e>
                                <m:acc>
                                  <m:accPr>
                                    <m:chr m:val="̃"/>
                                    <m:ctrlPr>
                                      <a:rPr lang="en-GB" sz="800" b="1" i="1">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𝐘</m:t>
                                    </m:r>
                                  </m:e>
                                </m:acc>
                              </m:e>
                              <m:sup>
                                <m:r>
                                  <m:rPr>
                                    <m:sty m:val="p"/>
                                  </m:rPr>
                                  <a:rPr lang="en-GB" sz="800" b="1">
                                    <a:solidFill>
                                      <a:srgbClr val="000000"/>
                                    </a:solidFill>
                                    <a:latin typeface="Cambria Math" panose="02040503050406030204" pitchFamily="18" charset="0"/>
                                  </a:rPr>
                                  <m:t>T</m:t>
                                </m:r>
                              </m:sup>
                            </m:sSup>
                            <m:acc>
                              <m:accPr>
                                <m:chr m:val="̃"/>
                                <m:ctrlPr>
                                  <a:rPr lang="en-GB" sz="800" b="1" i="1">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𝐘</m:t>
                                </m:r>
                              </m:e>
                            </m:acc>
                          </m:e>
                        </m:d>
                      </m:oMath>
                    </m:oMathPara>
                  </a14:m>
                  <a:endParaRPr lang="en-GB" sz="800" b="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i="1" smtClean="0">
                            <a:solidFill>
                              <a:srgbClr val="000000"/>
                            </a:solidFill>
                            <a:latin typeface="Cambria Math" panose="02040503050406030204" pitchFamily="18" charset="0"/>
                          </a:rPr>
                          <m:t>=</m:t>
                        </m:r>
                        <m:sSup>
                          <m:sSupPr>
                            <m:ctrlPr>
                              <a:rPr lang="en-GB" sz="800" b="1" i="1" smtClean="0">
                                <a:solidFill>
                                  <a:srgbClr val="000000"/>
                                </a:solidFill>
                                <a:latin typeface="Cambria Math" panose="02040503050406030204" pitchFamily="18" charset="0"/>
                              </a:rPr>
                            </m:ctrlPr>
                          </m:sSupPr>
                          <m:e>
                            <m:r>
                              <a:rPr lang="en-GB" sz="800" b="1" smtClean="0">
                                <a:solidFill>
                                  <a:srgbClr val="000000"/>
                                </a:solidFill>
                                <a:latin typeface="Cambria Math" panose="02040503050406030204" pitchFamily="18" charset="0"/>
                                <a:ea typeface="Cambria Math" panose="02040503050406030204" pitchFamily="18" charset="0"/>
                              </a:rPr>
                              <m:t>𝛒</m:t>
                            </m:r>
                          </m:e>
                          <m:sup>
                            <m:r>
                              <a:rPr lang="en-GB" sz="800" b="1" i="1" smtClean="0">
                                <a:solidFill>
                                  <a:srgbClr val="000000"/>
                                </a:solidFill>
                                <a:latin typeface="Cambria Math" panose="02040503050406030204" pitchFamily="18" charset="0"/>
                              </a:rPr>
                              <m:t>−</m:t>
                            </m:r>
                            <m:r>
                              <a:rPr lang="en-GB" sz="800" b="1" i="1" smtClean="0">
                                <a:solidFill>
                                  <a:srgbClr val="000000"/>
                                </a:solidFill>
                                <a:latin typeface="Cambria Math" panose="02040503050406030204" pitchFamily="18" charset="0"/>
                              </a:rPr>
                              <m:t>𝟏</m:t>
                            </m:r>
                          </m:sup>
                        </m:sSup>
                        <m:sSup>
                          <m:sSupPr>
                            <m:ctrlPr>
                              <a:rPr lang="en-GB" sz="800" b="1" i="1" smtClean="0">
                                <a:solidFill>
                                  <a:srgbClr val="000000"/>
                                </a:solidFill>
                                <a:latin typeface="Cambria Math" panose="02040503050406030204" pitchFamily="18" charset="0"/>
                              </a:rPr>
                            </m:ctrlPr>
                          </m:sSupPr>
                          <m:e>
                            <m:d>
                              <m:dPr>
                                <m:begChr m:val="["/>
                                <m:endChr m:val="]"/>
                                <m:ctrlPr>
                                  <a:rPr lang="en-GB" sz="800" b="1" i="1">
                                    <a:solidFill>
                                      <a:srgbClr val="000000"/>
                                    </a:solidFill>
                                    <a:latin typeface="Cambria Math" panose="02040503050406030204" pitchFamily="18" charset="0"/>
                                  </a:rPr>
                                </m:ctrlPr>
                              </m:dPr>
                              <m:e>
                                <m:sSub>
                                  <m:sSubPr>
                                    <m:ctrlPr>
                                      <a:rPr lang="en-GB" sz="800" b="1" i="1">
                                        <a:solidFill>
                                          <a:srgbClr val="000000"/>
                                        </a:solidFill>
                                        <a:latin typeface="Cambria Math" panose="02040503050406030204" pitchFamily="18" charset="0"/>
                                      </a:rPr>
                                    </m:ctrlPr>
                                  </m:sSubPr>
                                  <m:e>
                                    <m:r>
                                      <a:rPr lang="en-GB" sz="800" b="1">
                                        <a:solidFill>
                                          <a:srgbClr val="000000"/>
                                        </a:solidFill>
                                        <a:latin typeface="Cambria Math" panose="02040503050406030204" pitchFamily="18" charset="0"/>
                                        <a:ea typeface="Cambria Math" panose="02040503050406030204" pitchFamily="18" charset="0"/>
                                      </a:rPr>
                                      <m:t>𝛒</m:t>
                                    </m:r>
                                  </m:e>
                                  <m:sub>
                                    <m:r>
                                      <a:rPr lang="en-GB" sz="800" b="1">
                                        <a:solidFill>
                                          <a:srgbClr val="000000"/>
                                        </a:solidFill>
                                        <a:latin typeface="Cambria Math" panose="02040503050406030204" pitchFamily="18" charset="0"/>
                                      </a:rPr>
                                      <m:t>1</m:t>
                                    </m:r>
                                  </m:sub>
                                </m:sSub>
                                <m:r>
                                  <a:rPr lang="en-GB" sz="800" b="1" smtClean="0">
                                    <a:solidFill>
                                      <a:srgbClr val="000000"/>
                                    </a:solidFill>
                                    <a:latin typeface="Cambria Math" panose="02040503050406030204" pitchFamily="18" charset="0"/>
                                  </a:rPr>
                                  <m:t>,… </m:t>
                                </m:r>
                                <m:sSub>
                                  <m:sSubPr>
                                    <m:ctrlPr>
                                      <a:rPr lang="en-GB" sz="800" b="1" i="1" smtClean="0">
                                        <a:solidFill>
                                          <a:srgbClr val="000000"/>
                                        </a:solidFill>
                                        <a:latin typeface="Cambria Math" panose="02040503050406030204" pitchFamily="18" charset="0"/>
                                      </a:rPr>
                                    </m:ctrlPr>
                                  </m:sSubPr>
                                  <m:e>
                                    <m:r>
                                      <a:rPr lang="en-GB" sz="800" b="1" smtClean="0">
                                        <a:solidFill>
                                          <a:srgbClr val="000000"/>
                                        </a:solidFill>
                                        <a:latin typeface="Cambria Math" panose="02040503050406030204" pitchFamily="18" charset="0"/>
                                        <a:ea typeface="Cambria Math" panose="02040503050406030204" pitchFamily="18" charset="0"/>
                                      </a:rPr>
                                      <m:t>𝛒</m:t>
                                    </m:r>
                                  </m:e>
                                  <m:sub>
                                    <m:r>
                                      <a:rPr lang="en-GB" sz="800" b="1" smtClean="0">
                                        <a:solidFill>
                                          <a:srgbClr val="000000"/>
                                        </a:solidFill>
                                        <a:latin typeface="Cambria Math" panose="02040503050406030204" pitchFamily="18" charset="0"/>
                                      </a:rPr>
                                      <m:t>𝐩</m:t>
                                    </m:r>
                                  </m:sub>
                                </m:sSub>
                              </m:e>
                            </m:d>
                            <m:r>
                              <m:rPr>
                                <m:nor/>
                              </m:rPr>
                              <a:rPr lang="en-GB" sz="800" b="1" dirty="0">
                                <a:solidFill>
                                  <a:srgbClr val="000000"/>
                                </a:solidFill>
                              </a:rPr>
                              <m:t> </m:t>
                            </m:r>
                          </m:e>
                          <m:sup>
                            <m:r>
                              <a:rPr lang="en-GB" sz="800" i="1" smtClean="0">
                                <a:solidFill>
                                  <a:srgbClr val="000000"/>
                                </a:solidFill>
                                <a:latin typeface="Cambria Math" panose="02040503050406030204" pitchFamily="18" charset="0"/>
                              </a:rPr>
                              <m:t>𝑇</m:t>
                            </m:r>
                          </m:sup>
                        </m:sSup>
                      </m:oMath>
                    </m:oMathPara>
                  </a14:m>
                  <a:endParaRPr lang="en-GB" sz="800" b="1" dirty="0">
                    <a:solidFill>
                      <a:srgbClr val="000000"/>
                    </a:solidFill>
                  </a:endParaRPr>
                </a:p>
                <a:p>
                  <a:pPr algn="ctr"/>
                  <a:endParaRPr lang="en-GB" sz="800" b="1" dirty="0" smtClean="0">
                    <a:solidFill>
                      <a:srgbClr val="000000"/>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059508" y="4706148"/>
                  <a:ext cx="2004150" cy="720080"/>
                </a:xfrm>
                <a:prstGeom prst="roundRect">
                  <a:avLst/>
                </a:prstGeom>
                <a:blipFill rotWithShape="0">
                  <a:blip r:embed="rId1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ounded Rectangle 33"/>
                <p:cNvSpPr/>
                <p:nvPr/>
              </p:nvSpPr>
              <p:spPr>
                <a:xfrm>
                  <a:off x="7059508" y="5906286"/>
                  <a:ext cx="2004150" cy="712980"/>
                </a:xfrm>
                <a:prstGeom prst="roundRect">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Auto- correlation</a:t>
                  </a:r>
                  <a:endParaRPr lang="en-GB" sz="800" b="1"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GB" sz="800" i="1" smtClean="0">
                                <a:solidFill>
                                  <a:srgbClr val="000000"/>
                                </a:solidFill>
                                <a:latin typeface="Cambria Math" panose="02040503050406030204" pitchFamily="18" charset="0"/>
                              </a:rPr>
                            </m:ctrlPr>
                          </m:sSubPr>
                          <m:e>
                            <m:r>
                              <a:rPr lang="en-GB" sz="800" i="1" smtClean="0">
                                <a:solidFill>
                                  <a:srgbClr val="000000"/>
                                </a:solidFill>
                                <a:latin typeface="Cambria Math" panose="02040503050406030204" pitchFamily="18" charset="0"/>
                              </a:rPr>
                              <m:t>𝑐</m:t>
                            </m:r>
                          </m:e>
                          <m:sub>
                            <m:r>
                              <a:rPr lang="en-GB" sz="800" i="1" smtClean="0">
                                <a:solidFill>
                                  <a:srgbClr val="000000"/>
                                </a:solidFill>
                                <a:latin typeface="Cambria Math" panose="02040503050406030204" pitchFamily="18" charset="0"/>
                              </a:rPr>
                              <m:t>𝑖𝑖</m:t>
                            </m:r>
                          </m:sub>
                        </m:sSub>
                        <m:r>
                          <a:rPr lang="en-GB" sz="800" b="1" i="1" smtClean="0">
                            <a:solidFill>
                              <a:srgbClr val="000000"/>
                            </a:solidFill>
                            <a:latin typeface="Cambria Math" panose="02040503050406030204" pitchFamily="18" charset="0"/>
                          </a:rPr>
                          <m:t>=</m:t>
                        </m:r>
                        <m:sSup>
                          <m:sSupPr>
                            <m:ctrlPr>
                              <a:rPr lang="en-GB" sz="800" b="1" i="1" smtClean="0">
                                <a:solidFill>
                                  <a:srgbClr val="000000"/>
                                </a:solidFill>
                                <a:latin typeface="Cambria Math" panose="02040503050406030204" pitchFamily="18" charset="0"/>
                              </a:rPr>
                            </m:ctrlPr>
                          </m:sSupPr>
                          <m:e>
                            <m:r>
                              <a:rPr lang="en-GB" sz="800" b="1" i="1">
                                <a:solidFill>
                                  <a:srgbClr val="000000"/>
                                </a:solidFill>
                                <a:latin typeface="Cambria Math" panose="02040503050406030204" pitchFamily="18" charset="0"/>
                              </a:rPr>
                              <m:t>(</m:t>
                            </m:r>
                            <m:r>
                              <a:rPr lang="en-GB" sz="800" b="1">
                                <a:solidFill>
                                  <a:srgbClr val="000000"/>
                                </a:solidFill>
                                <a:latin typeface="Cambria Math" panose="02040503050406030204" pitchFamily="18" charset="0"/>
                              </a:rPr>
                              <m:t>𝐈</m:t>
                            </m:r>
                            <m:r>
                              <a:rPr lang="en-GB" sz="800" b="1" i="1">
                                <a:solidFill>
                                  <a:srgbClr val="000000"/>
                                </a:solidFill>
                                <a:latin typeface="Cambria Math" panose="02040503050406030204" pitchFamily="18" charset="0"/>
                              </a:rPr>
                              <m:t>−</m:t>
                            </m:r>
                            <m:acc>
                              <m:accPr>
                                <m:chr m:val="̃"/>
                                <m:ctrlPr>
                                  <a:rPr lang="en-GB" sz="800" b="1" i="1">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𝐀</m:t>
                                </m:r>
                              </m:e>
                            </m:acc>
                            <m:r>
                              <a:rPr lang="en-GB" sz="800" b="1" i="1">
                                <a:solidFill>
                                  <a:srgbClr val="000000"/>
                                </a:solidFill>
                                <a:latin typeface="Cambria Math" panose="02040503050406030204" pitchFamily="18" charset="0"/>
                              </a:rPr>
                              <m:t>)</m:t>
                            </m:r>
                          </m:e>
                          <m:sup>
                            <m:r>
                              <a:rPr lang="en-GB" sz="800" b="1" i="1" smtClean="0">
                                <a:solidFill>
                                  <a:srgbClr val="000000"/>
                                </a:solidFill>
                                <a:latin typeface="Cambria Math" panose="02040503050406030204" pitchFamily="18" charset="0"/>
                              </a:rPr>
                              <m:t>−</m:t>
                            </m:r>
                            <m:r>
                              <a:rPr lang="en-GB" sz="800" b="1" i="1" smtClean="0">
                                <a:solidFill>
                                  <a:srgbClr val="000000"/>
                                </a:solidFill>
                                <a:latin typeface="Cambria Math" panose="02040503050406030204" pitchFamily="18" charset="0"/>
                              </a:rPr>
                              <m:t>𝟏</m:t>
                            </m:r>
                          </m:sup>
                        </m:sSup>
                        <m:sSup>
                          <m:sSupPr>
                            <m:ctrlPr>
                              <a:rPr lang="en-GB" sz="800" b="1" i="1">
                                <a:solidFill>
                                  <a:srgbClr val="000000"/>
                                </a:solidFill>
                                <a:latin typeface="Cambria Math" panose="02040503050406030204" pitchFamily="18" charset="0"/>
                              </a:rPr>
                            </m:ctrlPr>
                          </m:sSupPr>
                          <m:e>
                            <m:r>
                              <a:rPr lang="en-GB" sz="800" b="1" i="1">
                                <a:solidFill>
                                  <a:srgbClr val="000000"/>
                                </a:solidFill>
                                <a:latin typeface="Cambria Math" panose="02040503050406030204" pitchFamily="18" charset="0"/>
                              </a:rPr>
                              <m:t>(</m:t>
                            </m:r>
                            <m:r>
                              <a:rPr lang="en-GB" sz="800" b="1">
                                <a:solidFill>
                                  <a:srgbClr val="000000"/>
                                </a:solidFill>
                                <a:latin typeface="Cambria Math" panose="02040503050406030204" pitchFamily="18" charset="0"/>
                              </a:rPr>
                              <m:t>𝐈</m:t>
                            </m:r>
                            <m:r>
                              <a:rPr lang="en-GB" sz="800" b="1" i="1">
                                <a:solidFill>
                                  <a:srgbClr val="000000"/>
                                </a:solidFill>
                                <a:latin typeface="Cambria Math" panose="02040503050406030204" pitchFamily="18" charset="0"/>
                              </a:rPr>
                              <m:t>−</m:t>
                            </m:r>
                            <m:sSup>
                              <m:sSupPr>
                                <m:ctrlPr>
                                  <a:rPr lang="en-GB" sz="800" b="1" i="1" smtClean="0">
                                    <a:solidFill>
                                      <a:srgbClr val="000000"/>
                                    </a:solidFill>
                                    <a:latin typeface="Cambria Math" panose="02040503050406030204" pitchFamily="18" charset="0"/>
                                  </a:rPr>
                                </m:ctrlPr>
                              </m:sSupPr>
                              <m:e>
                                <m:acc>
                                  <m:accPr>
                                    <m:chr m:val="̃"/>
                                    <m:ctrlPr>
                                      <a:rPr lang="en-GB" sz="800" b="1" i="1">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𝐀</m:t>
                                    </m:r>
                                  </m:e>
                                </m:acc>
                              </m:e>
                              <m:sup>
                                <m:r>
                                  <a:rPr lang="en-GB" sz="800" b="1" i="1" smtClean="0">
                                    <a:solidFill>
                                      <a:srgbClr val="000000"/>
                                    </a:solidFill>
                                    <a:latin typeface="Cambria Math" panose="02040503050406030204" pitchFamily="18" charset="0"/>
                                  </a:rPr>
                                  <m:t>𝑻</m:t>
                                </m:r>
                              </m:sup>
                            </m:sSup>
                            <m:r>
                              <a:rPr lang="en-GB" sz="800" b="1" i="1">
                                <a:solidFill>
                                  <a:srgbClr val="000000"/>
                                </a:solidFill>
                                <a:latin typeface="Cambria Math" panose="02040503050406030204" pitchFamily="18" charset="0"/>
                              </a:rPr>
                              <m:t>)</m:t>
                            </m:r>
                          </m:e>
                          <m:sup>
                            <m:r>
                              <a:rPr lang="en-GB" sz="800" b="1" i="1">
                                <a:solidFill>
                                  <a:srgbClr val="000000"/>
                                </a:solidFill>
                                <a:latin typeface="Cambria Math" panose="02040503050406030204" pitchFamily="18" charset="0"/>
                              </a:rPr>
                              <m:t>−</m:t>
                            </m:r>
                            <m:r>
                              <a:rPr lang="en-GB" sz="800" b="1" i="1">
                                <a:solidFill>
                                  <a:srgbClr val="000000"/>
                                </a:solidFill>
                                <a:latin typeface="Cambria Math" panose="02040503050406030204" pitchFamily="18" charset="0"/>
                              </a:rPr>
                              <m:t>𝟏</m:t>
                            </m:r>
                          </m:sup>
                        </m:sSup>
                      </m:oMath>
                    </m:oMathPara>
                  </a14:m>
                  <a:endParaRPr lang="en-GB" sz="800" b="1" dirty="0">
                    <a:solidFill>
                      <a:srgbClr val="000000"/>
                    </a:solidFill>
                  </a:endParaRPr>
                </a:p>
                <a:p>
                  <a:pPr algn="ctr"/>
                  <a:endParaRPr lang="en-GB" sz="800" b="1" dirty="0" smtClean="0">
                    <a:solidFill>
                      <a:srgbClr val="000000"/>
                    </a:solidFill>
                  </a:endParaRPr>
                </a:p>
              </p:txBody>
            </p:sp>
          </mc:Choice>
          <mc:Fallback xmlns="">
            <p:sp>
              <p:nvSpPr>
                <p:cNvPr id="34" name="Rounded Rectangle 33"/>
                <p:cNvSpPr>
                  <a:spLocks noRot="1" noChangeAspect="1" noMove="1" noResize="1" noEditPoints="1" noAdjustHandles="1" noChangeArrowheads="1" noChangeShapeType="1" noTextEdit="1"/>
                </p:cNvSpPr>
                <p:nvPr/>
              </p:nvSpPr>
              <p:spPr>
                <a:xfrm>
                  <a:off x="7059508" y="5906286"/>
                  <a:ext cx="2004150" cy="712980"/>
                </a:xfrm>
                <a:prstGeom prst="roundRect">
                  <a:avLst/>
                </a:prstGeom>
                <a:blipFill rotWithShape="0">
                  <a:blip r:embed="rId14" cstate="print"/>
                  <a:stretch>
                    <a:fillRect/>
                  </a:stretch>
                </a:blipFill>
              </p:spPr>
              <p:txBody>
                <a:bodyPr/>
                <a:lstStyle/>
                <a:p>
                  <a:r>
                    <a:rPr lang="en-GB">
                      <a:noFill/>
                    </a:rPr>
                    <a:t> </a:t>
                  </a:r>
                </a:p>
              </p:txBody>
            </p:sp>
          </mc:Fallback>
        </mc:AlternateContent>
        <p:sp>
          <p:nvSpPr>
            <p:cNvPr id="56" name="TextBox 55"/>
            <p:cNvSpPr txBox="1"/>
            <p:nvPr/>
          </p:nvSpPr>
          <p:spPr>
            <a:xfrm>
              <a:off x="3667391" y="3267995"/>
              <a:ext cx="1681871" cy="246221"/>
            </a:xfrm>
            <a:prstGeom prst="rect">
              <a:avLst/>
            </a:prstGeom>
            <a:noFill/>
          </p:spPr>
          <p:txBody>
            <a:bodyPr wrap="none" rtlCol="0">
              <a:spAutoFit/>
            </a:bodyPr>
            <a:lstStyle/>
            <a:p>
              <a:r>
                <a:rPr lang="en-GB" sz="1000" b="1" dirty="0" smtClean="0">
                  <a:solidFill>
                    <a:srgbClr val="000000"/>
                  </a:solidFill>
                  <a:latin typeface="Arial" charset="0"/>
                </a:rPr>
                <a:t>Spectral representations</a:t>
              </a:r>
              <a:endParaRPr lang="en-GB" sz="1000" b="1" dirty="0">
                <a:solidFill>
                  <a:srgbClr val="000000"/>
                </a:solidFill>
                <a:latin typeface="Arial" charset="0"/>
              </a:endParaRPr>
            </a:p>
          </p:txBody>
        </p:sp>
        <p:cxnSp>
          <p:nvCxnSpPr>
            <p:cNvPr id="58" name="Straight Arrow Connector 57"/>
            <p:cNvCxnSpPr>
              <a:endCxn id="28" idx="1"/>
            </p:cNvCxnSpPr>
            <p:nvPr/>
          </p:nvCxnSpPr>
          <p:spPr>
            <a:xfrm>
              <a:off x="1979712" y="3834314"/>
              <a:ext cx="568092" cy="8933"/>
            </a:xfrm>
            <a:prstGeom prst="straightConnector1">
              <a:avLst/>
            </a:prstGeom>
            <a:ln w="25400">
              <a:prstDash val="sysDot"/>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3" name="Straight Arrow Connector 62"/>
            <p:cNvCxnSpPr>
              <a:stCxn id="26" idx="3"/>
              <a:endCxn id="29" idx="1"/>
            </p:cNvCxnSpPr>
            <p:nvPr/>
          </p:nvCxnSpPr>
          <p:spPr>
            <a:xfrm flipV="1">
              <a:off x="1979711" y="5059034"/>
              <a:ext cx="568093" cy="5900"/>
            </a:xfrm>
            <a:prstGeom prst="straightConnector1">
              <a:avLst/>
            </a:prstGeom>
            <a:ln w="25400">
              <a:prstDash val="sysDot"/>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64" name="Curved Connector 63"/>
            <p:cNvCxnSpPr>
              <a:stCxn id="5" idx="3"/>
              <a:endCxn id="24" idx="0"/>
            </p:cNvCxnSpPr>
            <p:nvPr/>
          </p:nvCxnSpPr>
          <p:spPr>
            <a:xfrm>
              <a:off x="6115310" y="1490050"/>
              <a:ext cx="1946272" cy="1993157"/>
            </a:xfrm>
            <a:prstGeom prst="curvedConnector2">
              <a:avLst/>
            </a:prstGeom>
            <a:ln w="25400">
              <a:prstDash val="sysDash"/>
              <a:tailEnd type="triangle"/>
            </a:ln>
          </p:spPr>
          <p:style>
            <a:lnRef idx="3">
              <a:schemeClr val="accent6"/>
            </a:lnRef>
            <a:fillRef idx="0">
              <a:schemeClr val="accent6"/>
            </a:fillRef>
            <a:effectRef idx="2">
              <a:schemeClr val="accent6"/>
            </a:effectRef>
            <a:fontRef idx="minor">
              <a:schemeClr val="tx1"/>
            </a:fontRef>
          </p:style>
        </p:cxnSp>
        <p:cxnSp>
          <p:nvCxnSpPr>
            <p:cNvPr id="68" name="Straight Arrow Connector 67"/>
            <p:cNvCxnSpPr>
              <a:stCxn id="28" idx="2"/>
              <a:endCxn id="29" idx="0"/>
            </p:cNvCxnSpPr>
            <p:nvPr/>
          </p:nvCxnSpPr>
          <p:spPr>
            <a:xfrm>
              <a:off x="3447904" y="4203287"/>
              <a:ext cx="0" cy="495707"/>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71" name="Straight Arrow Connector 70"/>
            <p:cNvCxnSpPr/>
            <p:nvPr/>
          </p:nvCxnSpPr>
          <p:spPr>
            <a:xfrm>
              <a:off x="5724128" y="5433906"/>
              <a:ext cx="0" cy="504056"/>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73" name="Straight Arrow Connector 72"/>
            <p:cNvCxnSpPr/>
            <p:nvPr/>
          </p:nvCxnSpPr>
          <p:spPr>
            <a:xfrm>
              <a:off x="1014313" y="4200837"/>
              <a:ext cx="0" cy="504056"/>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74" name="Straight Arrow Connector 73"/>
            <p:cNvCxnSpPr/>
            <p:nvPr/>
          </p:nvCxnSpPr>
          <p:spPr>
            <a:xfrm>
              <a:off x="997284" y="5433906"/>
              <a:ext cx="0" cy="504056"/>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80" name="Straight Arrow Connector 79"/>
            <p:cNvCxnSpPr>
              <a:stCxn id="24" idx="2"/>
              <a:endCxn id="33" idx="0"/>
            </p:cNvCxnSpPr>
            <p:nvPr/>
          </p:nvCxnSpPr>
          <p:spPr>
            <a:xfrm>
              <a:off x="8061582" y="4200836"/>
              <a:ext cx="1" cy="505312"/>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84" name="Straight Arrow Connector 83"/>
            <p:cNvCxnSpPr>
              <a:stCxn id="33" idx="2"/>
              <a:endCxn id="34" idx="0"/>
            </p:cNvCxnSpPr>
            <p:nvPr/>
          </p:nvCxnSpPr>
          <p:spPr>
            <a:xfrm>
              <a:off x="8061583" y="5426228"/>
              <a:ext cx="0" cy="480058"/>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147" name="Straight Arrow Connector 146"/>
            <p:cNvCxnSpPr>
              <a:stCxn id="33" idx="1"/>
              <a:endCxn id="31" idx="3"/>
            </p:cNvCxnSpPr>
            <p:nvPr/>
          </p:nvCxnSpPr>
          <p:spPr>
            <a:xfrm flipH="1">
              <a:off x="6588224" y="5066188"/>
              <a:ext cx="471284" cy="7678"/>
            </a:xfrm>
            <a:prstGeom prst="straightConnector1">
              <a:avLst/>
            </a:prstGeom>
            <a:ln w="25400">
              <a:prstDash val="sysDot"/>
              <a:tailEnd type="triangle"/>
            </a:ln>
          </p:spPr>
          <p:style>
            <a:lnRef idx="3">
              <a:schemeClr val="accent6"/>
            </a:lnRef>
            <a:fillRef idx="0">
              <a:schemeClr val="accent6"/>
            </a:fillRef>
            <a:effectRef idx="2">
              <a:schemeClr val="accent6"/>
            </a:effectRef>
            <a:fontRef idx="minor">
              <a:schemeClr val="tx1"/>
            </a:fontRef>
          </p:style>
        </p:cxnSp>
        <p:cxnSp>
          <p:nvCxnSpPr>
            <p:cNvPr id="39" name="Curved Connector 38"/>
            <p:cNvCxnSpPr>
              <a:stCxn id="5" idx="1"/>
              <a:endCxn id="25" idx="0"/>
            </p:cNvCxnSpPr>
            <p:nvPr/>
          </p:nvCxnSpPr>
          <p:spPr>
            <a:xfrm rot="10800000" flipV="1">
              <a:off x="1048592" y="1490050"/>
              <a:ext cx="1723209" cy="1997147"/>
            </a:xfrm>
            <a:prstGeom prst="curvedConnector2">
              <a:avLst/>
            </a:prstGeom>
            <a:ln w="25400">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57" name="Rounded Rectangle 56"/>
                <p:cNvSpPr/>
                <p:nvPr/>
              </p:nvSpPr>
              <p:spPr>
                <a:xfrm>
                  <a:off x="3242938" y="2374931"/>
                  <a:ext cx="2409182" cy="772054"/>
                </a:xfrm>
                <a:prstGeom prst="roundRect">
                  <a:avLst/>
                </a:prstGeom>
                <a:solidFill>
                  <a:srgbClr val="CCECFF"/>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800" b="1" dirty="0" smtClean="0">
                    <a:solidFill>
                      <a:srgbClr val="000000"/>
                    </a:solidFill>
                  </a:endParaRPr>
                </a:p>
                <a:p>
                  <a:pPr algn="ctr"/>
                  <a:endParaRPr lang="en-GB" sz="800" b="1" dirty="0">
                    <a:solidFill>
                      <a:srgbClr val="000000"/>
                    </a:solidFill>
                  </a:endParaRPr>
                </a:p>
                <a:p>
                  <a:pPr algn="ctr"/>
                  <a:r>
                    <a:rPr lang="en-GB" sz="800" b="1" dirty="0" smtClean="0">
                      <a:solidFill>
                        <a:srgbClr val="000000"/>
                      </a:solidFill>
                    </a:rPr>
                    <a:t>Structural equation models (SEM)</a:t>
                  </a:r>
                </a:p>
                <a:p>
                  <a:pPr algn="ctr"/>
                  <a:r>
                    <a:rPr lang="en-GB" sz="700" dirty="0" smtClean="0">
                      <a:solidFill>
                        <a:srgbClr val="000000"/>
                      </a:solidFill>
                    </a:rPr>
                    <a:t>(assuming</a:t>
                  </a:r>
                  <a:r>
                    <a:rPr lang="en-GB" sz="700" b="1" dirty="0" smtClean="0">
                      <a:solidFill>
                        <a:srgbClr val="000000"/>
                      </a:solidFill>
                    </a:rPr>
                    <a:t> </a:t>
                  </a:r>
                  <a14:m>
                    <m:oMath xmlns:m="http://schemas.openxmlformats.org/officeDocument/2006/math">
                      <m:r>
                        <a:rPr lang="en-GB" sz="700" b="1" smtClean="0">
                          <a:solidFill>
                            <a:srgbClr val="000000"/>
                          </a:solidFill>
                          <a:latin typeface="Cambria Math" panose="02040503050406030204" pitchFamily="18" charset="0"/>
                        </a:rPr>
                        <m:t>𝐱</m:t>
                      </m:r>
                      <m:d>
                        <m:dPr>
                          <m:ctrlPr>
                            <a:rPr lang="en-GB" sz="700" b="1" i="1" smtClean="0">
                              <a:solidFill>
                                <a:srgbClr val="000000"/>
                              </a:solidFill>
                              <a:latin typeface="Cambria Math" panose="02040503050406030204" pitchFamily="18" charset="0"/>
                            </a:rPr>
                          </m:ctrlPr>
                        </m:dPr>
                        <m:e>
                          <m:r>
                            <a:rPr lang="en-GB" sz="700" i="1" smtClean="0">
                              <a:solidFill>
                                <a:srgbClr val="000000"/>
                              </a:solidFill>
                              <a:latin typeface="Cambria Math" panose="02040503050406030204" pitchFamily="18" charset="0"/>
                            </a:rPr>
                            <m:t>𝑡</m:t>
                          </m:r>
                        </m:e>
                      </m:d>
                      <m:r>
                        <a:rPr lang="en-GB" sz="700" b="1" i="1" smtClean="0">
                          <a:solidFill>
                            <a:srgbClr val="000000"/>
                          </a:solidFill>
                          <a:latin typeface="Cambria Math" panose="02040503050406030204" pitchFamily="18" charset="0"/>
                        </a:rPr>
                        <m:t>=</m:t>
                      </m:r>
                      <m:r>
                        <m:rPr>
                          <m:sty m:val="p"/>
                        </m:rPr>
                        <a:rPr lang="en-GB" sz="700" smtClean="0">
                          <a:solidFill>
                            <a:srgbClr val="000000"/>
                          </a:solidFill>
                          <a:latin typeface="Cambria Math" panose="02040503050406030204" pitchFamily="18" charset="0"/>
                        </a:rPr>
                        <m:t>y</m:t>
                      </m:r>
                      <m:d>
                        <m:dPr>
                          <m:ctrlPr>
                            <a:rPr lang="en-GB" sz="700" b="1" i="1" smtClean="0">
                              <a:solidFill>
                                <a:srgbClr val="000000"/>
                              </a:solidFill>
                              <a:latin typeface="Cambria Math" panose="02040503050406030204" pitchFamily="18" charset="0"/>
                            </a:rPr>
                          </m:ctrlPr>
                        </m:dPr>
                        <m:e>
                          <m:r>
                            <a:rPr lang="en-GB" sz="700" i="1" smtClean="0">
                              <a:solidFill>
                                <a:srgbClr val="000000"/>
                              </a:solidFill>
                              <a:latin typeface="Cambria Math" panose="02040503050406030204" pitchFamily="18" charset="0"/>
                            </a:rPr>
                            <m:t>𝑡</m:t>
                          </m:r>
                        </m:e>
                      </m:d>
                      <m:r>
                        <a:rPr lang="en-GB" sz="700" b="1" i="1" smtClean="0">
                          <a:solidFill>
                            <a:srgbClr val="000000"/>
                          </a:solidFill>
                          <a:latin typeface="Cambria Math" panose="02040503050406030204" pitchFamily="18" charset="0"/>
                        </a:rPr>
                        <m:t> </m:t>
                      </m:r>
                      <m:r>
                        <m:rPr>
                          <m:nor/>
                        </m:rPr>
                        <a:rPr lang="en-GB" sz="700" b="1" smtClean="0">
                          <a:solidFill>
                            <a:srgbClr val="000000"/>
                          </a:solidFill>
                          <a:latin typeface="Cambria Math" panose="02040503050406030204" pitchFamily="18" charset="0"/>
                        </a:rPr>
                        <m:t>and</m:t>
                      </m:r>
                      <m:acc>
                        <m:accPr>
                          <m:chr m:val="̇"/>
                          <m:ctrlPr>
                            <a:rPr lang="en-GB" sz="700" b="1" i="1">
                              <a:solidFill>
                                <a:srgbClr val="000000"/>
                              </a:solidFill>
                              <a:latin typeface="Cambria Math" panose="02040503050406030204" pitchFamily="18" charset="0"/>
                            </a:rPr>
                          </m:ctrlPr>
                        </m:accPr>
                        <m:e>
                          <m:r>
                            <a:rPr lang="en-GB" sz="700" b="1" i="1" smtClean="0">
                              <a:solidFill>
                                <a:srgbClr val="000000"/>
                              </a:solidFill>
                              <a:latin typeface="Cambria Math" panose="02040503050406030204" pitchFamily="18" charset="0"/>
                            </a:rPr>
                            <m:t> </m:t>
                          </m:r>
                          <m:r>
                            <a:rPr lang="en-GB" sz="700" b="1">
                              <a:solidFill>
                                <a:srgbClr val="000000"/>
                              </a:solidFill>
                              <a:latin typeface="Cambria Math" panose="02040503050406030204" pitchFamily="18" charset="0"/>
                            </a:rPr>
                            <m:t>𝐲</m:t>
                          </m:r>
                          <m:d>
                            <m:dPr>
                              <m:ctrlPr>
                                <a:rPr lang="en-GB" sz="700" b="1" i="1">
                                  <a:solidFill>
                                    <a:srgbClr val="000000"/>
                                  </a:solidFill>
                                  <a:latin typeface="Cambria Math" panose="02040503050406030204" pitchFamily="18" charset="0"/>
                                </a:rPr>
                              </m:ctrlPr>
                            </m:dPr>
                            <m:e>
                              <m:r>
                                <a:rPr lang="en-GB" sz="700" b="1" i="1">
                                  <a:solidFill>
                                    <a:srgbClr val="000000"/>
                                  </a:solidFill>
                                  <a:latin typeface="Cambria Math" panose="02040503050406030204" pitchFamily="18" charset="0"/>
                                </a:rPr>
                                <m:t>𝒕</m:t>
                              </m:r>
                            </m:e>
                          </m:d>
                        </m:e>
                      </m:acc>
                      <m:r>
                        <a:rPr lang="en-GB" sz="700" b="1" i="1" smtClean="0">
                          <a:solidFill>
                            <a:srgbClr val="000000"/>
                          </a:solidFill>
                          <a:latin typeface="Cambria Math" panose="02040503050406030204" pitchFamily="18" charset="0"/>
                        </a:rPr>
                        <m:t>=</m:t>
                      </m:r>
                      <m:r>
                        <a:rPr lang="en-GB" sz="700" i="1" smtClean="0">
                          <a:solidFill>
                            <a:srgbClr val="000000"/>
                          </a:solidFill>
                          <a:latin typeface="Cambria Math" panose="02040503050406030204" pitchFamily="18" charset="0"/>
                        </a:rPr>
                        <m:t>0</m:t>
                      </m:r>
                      <m:r>
                        <a:rPr lang="en-GB" sz="700" b="1" smtClean="0">
                          <a:solidFill>
                            <a:srgbClr val="000000"/>
                          </a:solidFill>
                          <a:latin typeface="Cambria Math" panose="02040503050406030204" pitchFamily="18" charset="0"/>
                        </a:rPr>
                        <m:t> </m:t>
                      </m:r>
                      <m:r>
                        <a:rPr lang="en-GB" sz="700" b="1" smtClean="0">
                          <a:solidFill>
                            <a:srgbClr val="000000"/>
                          </a:solidFill>
                          <a:latin typeface="Cambria Math" panose="02040503050406030204" pitchFamily="18" charset="0"/>
                        </a:rPr>
                        <m:t>𝐮</m:t>
                      </m:r>
                      <m:d>
                        <m:dPr>
                          <m:ctrlPr>
                            <a:rPr lang="en-GB" sz="700" i="1" smtClean="0">
                              <a:solidFill>
                                <a:srgbClr val="000000"/>
                              </a:solidFill>
                              <a:latin typeface="Cambria Math" panose="02040503050406030204" pitchFamily="18" charset="0"/>
                            </a:rPr>
                          </m:ctrlPr>
                        </m:dPr>
                        <m:e>
                          <m:r>
                            <a:rPr lang="en-GB" sz="700" i="1" smtClean="0">
                              <a:solidFill>
                                <a:srgbClr val="000000"/>
                              </a:solidFill>
                              <a:latin typeface="Cambria Math" panose="02040503050406030204" pitchFamily="18" charset="0"/>
                            </a:rPr>
                            <m:t>𝑡</m:t>
                          </m:r>
                        </m:e>
                      </m:d>
                      <m:r>
                        <a:rPr lang="en-GB" sz="700" i="1" smtClean="0">
                          <a:solidFill>
                            <a:srgbClr val="000000"/>
                          </a:solidFill>
                          <a:latin typeface="Cambria Math" panose="02040503050406030204" pitchFamily="18" charset="0"/>
                        </a:rPr>
                        <m:t>=0</m:t>
                      </m:r>
                      <m:r>
                        <a:rPr lang="en-GB" sz="700" b="1" i="1" smtClean="0">
                          <a:solidFill>
                            <a:srgbClr val="000000"/>
                          </a:solidFill>
                          <a:latin typeface="Cambria Math" panose="02040503050406030204" pitchFamily="18" charset="0"/>
                        </a:rPr>
                        <m:t> </m:t>
                      </m:r>
                      <m:r>
                        <a:rPr lang="en-GB" sz="700" i="1" smtClean="0">
                          <a:solidFill>
                            <a:srgbClr val="000000"/>
                          </a:solidFill>
                          <a:latin typeface="Cambria Math" panose="02040503050406030204" pitchFamily="18" charset="0"/>
                        </a:rPr>
                        <m:t>)</m:t>
                      </m:r>
                    </m:oMath>
                  </a14:m>
                  <a:endParaRPr lang="en-GB" sz="700" i="1" dirty="0" smtClean="0">
                    <a:solidFill>
                      <a:srgbClr val="000000"/>
                    </a:solidFill>
                    <a:latin typeface="Cambria Math" panose="02040503050406030204" pitchFamily="18" charset="0"/>
                  </a:endParaRPr>
                </a:p>
                <a:p>
                  <a:pPr algn="ctr"/>
                  <a:endParaRPr lang="en-GB" sz="700" b="1"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en-GB" sz="800" i="1" smtClean="0">
                                <a:solidFill>
                                  <a:srgbClr val="000000"/>
                                </a:solidFill>
                                <a:latin typeface="Cambria Math" panose="02040503050406030204" pitchFamily="18" charset="0"/>
                              </a:rPr>
                            </m:ctrlPr>
                          </m:accPr>
                          <m:e>
                            <m:r>
                              <a:rPr lang="en-GB" sz="800" b="1" smtClean="0">
                                <a:solidFill>
                                  <a:srgbClr val="000000"/>
                                </a:solidFill>
                                <a:latin typeface="Cambria Math" panose="02040503050406030204" pitchFamily="18" charset="0"/>
                              </a:rPr>
                              <m:t>𝐲</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e>
                        </m:acc>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𝐀𝐲</m:t>
                        </m:r>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𝑡</m:t>
                        </m:r>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𝐰</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r>
                          <a:rPr lang="en-GB" sz="800" i="1" smtClean="0">
                            <a:solidFill>
                              <a:srgbClr val="000000"/>
                            </a:solidFill>
                            <a:latin typeface="Cambria Math" panose="02040503050406030204" pitchFamily="18" charset="0"/>
                          </a:rPr>
                          <m:t>=</m:t>
                        </m:r>
                        <m:d>
                          <m:dPr>
                            <m:ctrlPr>
                              <a:rPr lang="en-GB" sz="800" i="1" smtClean="0">
                                <a:solidFill>
                                  <a:srgbClr val="000000"/>
                                </a:solidFill>
                                <a:latin typeface="Cambria Math" panose="02040503050406030204" pitchFamily="18" charset="0"/>
                              </a:rPr>
                            </m:ctrlPr>
                          </m:dPr>
                          <m:e>
                            <m:r>
                              <a:rPr lang="en-GB" sz="800" b="1" smtClean="0">
                                <a:solidFill>
                                  <a:srgbClr val="000000"/>
                                </a:solidFill>
                                <a:latin typeface="Cambria Math" panose="02040503050406030204" pitchFamily="18" charset="0"/>
                                <a:ea typeface="Cambria Math" panose="02040503050406030204" pitchFamily="18" charset="0"/>
                              </a:rPr>
                              <m:t>𝚯</m:t>
                            </m:r>
                            <m:r>
                              <a:rPr lang="en-GB" sz="800" i="1" smtClean="0">
                                <a:solidFill>
                                  <a:srgbClr val="000000"/>
                                </a:solidFill>
                                <a:latin typeface="Cambria Math" panose="02040503050406030204" pitchFamily="18" charset="0"/>
                                <a:ea typeface="Cambria Math" panose="02040503050406030204" pitchFamily="18" charset="0"/>
                              </a:rPr>
                              <m:t>−</m:t>
                            </m:r>
                            <m:r>
                              <a:rPr lang="en-GB" sz="800" b="1" smtClean="0">
                                <a:solidFill>
                                  <a:srgbClr val="000000"/>
                                </a:solidFill>
                                <a:latin typeface="Cambria Math" panose="02040503050406030204" pitchFamily="18" charset="0"/>
                                <a:ea typeface="Cambria Math" panose="02040503050406030204" pitchFamily="18" charset="0"/>
                              </a:rPr>
                              <m:t>𝐈</m:t>
                            </m:r>
                          </m:e>
                        </m:d>
                        <m:r>
                          <a:rPr lang="en-GB" sz="800" b="1" smtClean="0">
                            <a:solidFill>
                              <a:srgbClr val="000000"/>
                            </a:solidFill>
                            <a:latin typeface="Cambria Math" panose="02040503050406030204" pitchFamily="18" charset="0"/>
                          </a:rPr>
                          <m:t>𝐲</m:t>
                        </m:r>
                        <m:r>
                          <a:rPr lang="en-GB" sz="800" i="1" smtClean="0">
                            <a:solidFill>
                              <a:srgbClr val="000000"/>
                            </a:solidFill>
                            <a:latin typeface="Cambria Math" panose="02040503050406030204" pitchFamily="18" charset="0"/>
                          </a:rPr>
                          <m:t>(</m:t>
                        </m:r>
                        <m:r>
                          <a:rPr lang="en-GB" sz="800" i="1" smtClean="0">
                            <a:solidFill>
                              <a:srgbClr val="000000"/>
                            </a:solidFill>
                            <a:latin typeface="Cambria Math" panose="02040503050406030204" pitchFamily="18" charset="0"/>
                          </a:rPr>
                          <m:t>𝑡</m:t>
                        </m:r>
                        <m:r>
                          <a:rPr lang="en-GB" sz="800" i="1" smtClean="0">
                            <a:solidFill>
                              <a:srgbClr val="000000"/>
                            </a:solidFill>
                            <a:latin typeface="Cambria Math" panose="02040503050406030204" pitchFamily="18" charset="0"/>
                          </a:rPr>
                          <m:t>)+</m:t>
                        </m:r>
                        <m:r>
                          <a:rPr lang="en-GB" sz="800" b="1" smtClean="0">
                            <a:solidFill>
                              <a:srgbClr val="000000"/>
                            </a:solidFill>
                            <a:latin typeface="Cambria Math" panose="02040503050406030204" pitchFamily="18" charset="0"/>
                          </a:rPr>
                          <m:t>𝐞</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oMath>
                    </m:oMathPara>
                  </a14:m>
                  <a:endParaRPr lang="en-GB" sz="800" i="1" dirty="0" smtClean="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800" b="1" smtClean="0">
                            <a:solidFill>
                              <a:srgbClr val="000000"/>
                            </a:solidFill>
                            <a:latin typeface="Cambria Math" panose="02040503050406030204" pitchFamily="18" charset="0"/>
                          </a:rPr>
                          <m:t>𝐲</m:t>
                        </m:r>
                        <m:d>
                          <m:dPr>
                            <m:ctrlPr>
                              <a:rPr lang="en-GB" sz="800" i="1" smtClean="0">
                                <a:solidFill>
                                  <a:srgbClr val="000000"/>
                                </a:solidFill>
                                <a:latin typeface="Cambria Math" panose="02040503050406030204" pitchFamily="18" charset="0"/>
                              </a:rPr>
                            </m:ctrlPr>
                          </m:dPr>
                          <m:e>
                            <m:r>
                              <a:rPr lang="en-GB" sz="800" i="1" smtClean="0">
                                <a:solidFill>
                                  <a:srgbClr val="000000"/>
                                </a:solidFill>
                                <a:latin typeface="Cambria Math" panose="02040503050406030204" pitchFamily="18" charset="0"/>
                              </a:rPr>
                              <m:t>𝑡</m:t>
                            </m:r>
                          </m:e>
                        </m:d>
                        <m:r>
                          <a:rPr lang="en-GB" sz="800" smtClean="0">
                            <a:solidFill>
                              <a:srgbClr val="000000"/>
                            </a:solidFill>
                            <a:latin typeface="Cambria Math" panose="02040503050406030204" pitchFamily="18" charset="0"/>
                          </a:rPr>
                          <m:t>=</m:t>
                        </m:r>
                        <m:r>
                          <a:rPr lang="en-GB" sz="800" b="1">
                            <a:solidFill>
                              <a:srgbClr val="000000"/>
                            </a:solidFill>
                            <a:latin typeface="Cambria Math" panose="02040503050406030204" pitchFamily="18" charset="0"/>
                            <a:ea typeface="Cambria Math" panose="02040503050406030204" pitchFamily="18" charset="0"/>
                          </a:rPr>
                          <m:t>𝚯</m:t>
                        </m:r>
                        <m:r>
                          <a:rPr lang="en-GB" sz="800" b="1" smtClean="0">
                            <a:solidFill>
                              <a:srgbClr val="000000"/>
                            </a:solidFill>
                            <a:latin typeface="Cambria Math" panose="02040503050406030204" pitchFamily="18" charset="0"/>
                            <a:ea typeface="Cambria Math" panose="02040503050406030204" pitchFamily="18" charset="0"/>
                          </a:rPr>
                          <m:t>𝐲</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𝑡</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smtClean="0">
                            <a:solidFill>
                              <a:srgbClr val="000000"/>
                            </a:solidFill>
                            <a:latin typeface="Cambria Math" panose="02040503050406030204" pitchFamily="18" charset="0"/>
                            <a:ea typeface="Cambria Math" panose="02040503050406030204" pitchFamily="18" charset="0"/>
                          </a:rPr>
                          <m:t>𝐞</m:t>
                        </m:r>
                        <m:d>
                          <m:dPr>
                            <m:ctrlPr>
                              <a:rPr lang="en-GB" sz="800" i="1" smtClean="0">
                                <a:solidFill>
                                  <a:srgbClr val="000000"/>
                                </a:solidFill>
                                <a:latin typeface="Cambria Math" panose="02040503050406030204" pitchFamily="18" charset="0"/>
                                <a:ea typeface="Cambria Math" panose="02040503050406030204" pitchFamily="18" charset="0"/>
                              </a:rPr>
                            </m:ctrlPr>
                          </m:dPr>
                          <m:e>
                            <m:r>
                              <a:rPr lang="en-GB" sz="800" i="1" smtClean="0">
                                <a:solidFill>
                                  <a:srgbClr val="000000"/>
                                </a:solidFill>
                                <a:latin typeface="Cambria Math" panose="02040503050406030204" pitchFamily="18" charset="0"/>
                                <a:ea typeface="Cambria Math" panose="02040503050406030204" pitchFamily="18" charset="0"/>
                              </a:rPr>
                              <m:t>𝑡</m:t>
                            </m:r>
                          </m:e>
                        </m:d>
                      </m:oMath>
                    </m:oMathPara>
                  </a14:m>
                  <a:endParaRPr lang="en-GB" sz="800" dirty="0" smtClean="0">
                    <a:solidFill>
                      <a:srgbClr val="000000"/>
                    </a:solidFill>
                  </a:endParaRPr>
                </a:p>
                <a:p>
                  <a:pPr algn="ctr"/>
                  <a:endParaRPr lang="en-GB" sz="800" b="1" dirty="0">
                    <a:solidFill>
                      <a:srgbClr val="000000"/>
                    </a:solidFill>
                  </a:endParaRPr>
                </a:p>
                <a:p>
                  <a:pPr algn="ctr"/>
                  <a:endParaRPr lang="en-GB" sz="800" b="1" dirty="0" smtClean="0">
                    <a:solidFill>
                      <a:srgbClr val="000000"/>
                    </a:solidFill>
                  </a:endParaRPr>
                </a:p>
              </p:txBody>
            </p:sp>
          </mc:Choice>
          <mc:Fallback xmlns="">
            <p:sp>
              <p:nvSpPr>
                <p:cNvPr id="57" name="Rounded Rectangle 56"/>
                <p:cNvSpPr>
                  <a:spLocks noRot="1" noChangeAspect="1" noMove="1" noResize="1" noEditPoints="1" noAdjustHandles="1" noChangeArrowheads="1" noChangeShapeType="1" noTextEdit="1"/>
                </p:cNvSpPr>
                <p:nvPr/>
              </p:nvSpPr>
              <p:spPr>
                <a:xfrm>
                  <a:off x="3242938" y="2374931"/>
                  <a:ext cx="2409182" cy="772054"/>
                </a:xfrm>
                <a:prstGeom prst="roundRect">
                  <a:avLst/>
                </a:prstGeom>
                <a:blipFill rotWithShape="0">
                  <a:blip r:embed="rId15" cstate="print"/>
                  <a:stretch>
                    <a:fillRect/>
                  </a:stretch>
                </a:blipFill>
              </p:spPr>
              <p:txBody>
                <a:bodyPr/>
                <a:lstStyle/>
                <a:p>
                  <a:r>
                    <a:rPr lang="en-GB">
                      <a:noFill/>
                    </a:rPr>
                    <a:t> </a:t>
                  </a:r>
                </a:p>
              </p:txBody>
            </p:sp>
          </mc:Fallback>
        </mc:AlternateContent>
        <p:cxnSp>
          <p:nvCxnSpPr>
            <p:cNvPr id="60" name="Straight Arrow Connector 59"/>
            <p:cNvCxnSpPr>
              <a:stCxn id="5" idx="2"/>
              <a:endCxn id="57" idx="0"/>
            </p:cNvCxnSpPr>
            <p:nvPr/>
          </p:nvCxnSpPr>
          <p:spPr>
            <a:xfrm>
              <a:off x="4443555" y="1994857"/>
              <a:ext cx="3974" cy="380074"/>
            </a:xfrm>
            <a:prstGeom prst="straightConnector1">
              <a:avLst/>
            </a:prstGeom>
            <a:ln w="25400">
              <a:prstDash val="sysDash"/>
              <a:tailEnd type="triangle"/>
            </a:ln>
          </p:spPr>
          <p:style>
            <a:lnRef idx="3">
              <a:schemeClr val="accent6"/>
            </a:lnRef>
            <a:fillRef idx="0">
              <a:schemeClr val="accent6"/>
            </a:fillRef>
            <a:effectRef idx="2">
              <a:schemeClr val="accent6"/>
            </a:effectRef>
            <a:fontRef idx="minor">
              <a:schemeClr val="tx1"/>
            </a:fontRef>
          </p:style>
        </p:cxnSp>
        <p:cxnSp>
          <p:nvCxnSpPr>
            <p:cNvPr id="76" name="Straight Arrow Connector 75"/>
            <p:cNvCxnSpPr/>
            <p:nvPr/>
          </p:nvCxnSpPr>
          <p:spPr>
            <a:xfrm>
              <a:off x="3419872" y="5488048"/>
              <a:ext cx="0" cy="440981"/>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85" name="Rounded Rectangle 184"/>
                <p:cNvSpPr/>
                <p:nvPr/>
              </p:nvSpPr>
              <p:spPr>
                <a:xfrm>
                  <a:off x="4696612" y="3487198"/>
                  <a:ext cx="1800200" cy="720080"/>
                </a:xfrm>
                <a:prstGeom prst="roundRect">
                  <a:avLst/>
                </a:prstGeom>
                <a:solidFill>
                  <a:schemeClr val="accent5">
                    <a:lumMod val="90000"/>
                  </a:schemeClr>
                </a:solidFill>
                <a:ln>
                  <a:solidFill>
                    <a:srgbClr val="C4E4E6"/>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800" b="1" dirty="0" smtClean="0">
                      <a:solidFill>
                        <a:srgbClr val="000000"/>
                      </a:solidFill>
                    </a:rPr>
                    <a:t>Convolution theorem</a:t>
                  </a:r>
                </a:p>
                <a:p>
                  <a:pPr algn="ctr"/>
                  <a:endParaRPr lang="en-GB" sz="800" b="1" dirty="0" smtClean="0">
                    <a:solidFill>
                      <a:srgbClr val="000000"/>
                    </a:solidFill>
                  </a:endParaRPr>
                </a:p>
                <a:p>
                  <a:pPr algn="ctr"/>
                  <a14:m>
                    <m:oMathPara xmlns:m="http://schemas.openxmlformats.org/officeDocument/2006/math">
                      <m:oMathParaPr>
                        <m:jc m:val="centerGroup"/>
                      </m:oMathParaPr>
                      <m:oMath xmlns:m="http://schemas.openxmlformats.org/officeDocument/2006/math">
                        <m:r>
                          <a:rPr lang="en-GB" sz="800" b="1" i="1">
                            <a:solidFill>
                              <a:srgbClr val="000000"/>
                            </a:solidFill>
                            <a:latin typeface="Cambria Math" panose="02040503050406030204" pitchFamily="18" charset="0"/>
                          </a:rPr>
                          <m:t>𝒀</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rPr>
                          <m:t>=</m:t>
                        </m:r>
                        <m:r>
                          <a:rPr lang="en-GB" sz="800" b="1" i="1" smtClean="0">
                            <a:solidFill>
                              <a:srgbClr val="000000"/>
                            </a:solidFill>
                            <a:latin typeface="Cambria Math" panose="02040503050406030204" pitchFamily="18" charset="0"/>
                          </a:rPr>
                          <m:t>𝑨</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i="1" smtClean="0">
                            <a:solidFill>
                              <a:srgbClr val="000000"/>
                            </a:solidFill>
                            <a:latin typeface="Cambria Math" panose="02040503050406030204" pitchFamily="18" charset="0"/>
                            <a:ea typeface="Cambria Math" panose="02040503050406030204" pitchFamily="18" charset="0"/>
                          </a:rPr>
                          <m:t>𝒀</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a:rPr lang="en-GB" sz="800" i="1" smtClean="0">
                            <a:solidFill>
                              <a:srgbClr val="000000"/>
                            </a:solidFill>
                            <a:latin typeface="Cambria Math" panose="02040503050406030204" pitchFamily="18" charset="0"/>
                            <a:ea typeface="Cambria Math" panose="02040503050406030204" pitchFamily="18" charset="0"/>
                          </a:rPr>
                          <m:t>+</m:t>
                        </m:r>
                        <m:r>
                          <a:rPr lang="en-GB" sz="800" b="1" i="1" smtClean="0">
                            <a:solidFill>
                              <a:srgbClr val="000000"/>
                            </a:solidFill>
                            <a:latin typeface="Cambria Math" panose="02040503050406030204" pitchFamily="18" charset="0"/>
                            <a:ea typeface="Cambria Math" panose="02040503050406030204" pitchFamily="18" charset="0"/>
                          </a:rPr>
                          <m:t>𝒁</m:t>
                        </m:r>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oMath>
                    </m:oMathPara>
                  </a14:m>
                  <a:endParaRPr lang="en-GB" sz="800" i="1" dirty="0" smtClean="0">
                    <a:solidFill>
                      <a:srgbClr val="000000"/>
                    </a:solidFill>
                    <a:latin typeface="Cambria Math" panose="02040503050406030204" pitchFamily="18" charset="0"/>
                  </a:endParaRPr>
                </a:p>
                <a:p>
                  <a:pPr algn="ctr"/>
                  <a:r>
                    <a:rPr lang="en-GB" sz="800" b="1" i="1" dirty="0" smtClean="0">
                      <a:solidFill>
                        <a:srgbClr val="000000"/>
                      </a:solidFill>
                    </a:rPr>
                    <a:t>A</a:t>
                  </a:r>
                  <a14:m>
                    <m:oMath xmlns:m="http://schemas.openxmlformats.org/officeDocument/2006/math">
                      <m:d>
                        <m:dPr>
                          <m:ctrlPr>
                            <a:rPr lang="en-GB" sz="800" i="1">
                              <a:solidFill>
                                <a:srgbClr val="000000"/>
                              </a:solidFill>
                              <a:latin typeface="Cambria Math" panose="02040503050406030204" pitchFamily="18" charset="0"/>
                            </a:rPr>
                          </m:ctrlPr>
                        </m:dPr>
                        <m:e>
                          <m:r>
                            <a:rPr lang="en-GB" sz="800" i="1">
                              <a:solidFill>
                                <a:srgbClr val="000000"/>
                              </a:solidFill>
                              <a:latin typeface="Cambria Math" panose="02040503050406030204" pitchFamily="18" charset="0"/>
                              <a:ea typeface="Cambria Math" panose="02040503050406030204" pitchFamily="18" charset="0"/>
                            </a:rPr>
                            <m:t>𝜔</m:t>
                          </m:r>
                        </m:e>
                      </m:d>
                      <m:r>
                        <m:rPr>
                          <m:nor/>
                        </m:rPr>
                        <a:rPr lang="en-GB" sz="800" smtClean="0">
                          <a:solidFill>
                            <a:srgbClr val="000000"/>
                          </a:solidFill>
                          <a:latin typeface="Cambria Math" panose="02040503050406030204" pitchFamily="18" charset="0"/>
                          <a:ea typeface="Cambria Math" panose="02040503050406030204" pitchFamily="18" charset="0"/>
                        </a:rPr>
                        <m:t> =  </m:t>
                      </m:r>
                      <m:r>
                        <m:rPr>
                          <m:nor/>
                        </m:rPr>
                        <a:rPr lang="en-GB" sz="800" b="1" smtClean="0">
                          <a:solidFill>
                            <a:srgbClr val="000000"/>
                          </a:solidFill>
                          <a:latin typeface="Cambria Math" panose="02040503050406030204" pitchFamily="18" charset="0"/>
                          <a:ea typeface="Cambria Math" panose="02040503050406030204" pitchFamily="18" charset="0"/>
                        </a:rPr>
                        <m:t>FT</m:t>
                      </m:r>
                      <m:d>
                        <m:dPr>
                          <m:ctrlPr>
                            <a:rPr lang="en-GB" sz="800" i="1" smtClean="0">
                              <a:solidFill>
                                <a:srgbClr val="000000"/>
                              </a:solidFill>
                              <a:latin typeface="Cambria Math" panose="02040503050406030204" pitchFamily="18" charset="0"/>
                              <a:ea typeface="Cambria Math" panose="02040503050406030204" pitchFamily="18" charset="0"/>
                            </a:rPr>
                          </m:ctrlPr>
                        </m:dPr>
                        <m:e>
                          <m:sSub>
                            <m:sSubPr>
                              <m:ctrlPr>
                                <a:rPr lang="en-GB" sz="800" i="1" smtClean="0">
                                  <a:solidFill>
                                    <a:srgbClr val="000000"/>
                                  </a:solidFill>
                                  <a:latin typeface="Cambria Math" panose="02040503050406030204" pitchFamily="18" charset="0"/>
                                  <a:ea typeface="Cambria Math" panose="02040503050406030204" pitchFamily="18" charset="0"/>
                                </a:rPr>
                              </m:ctrlPr>
                            </m:sSubPr>
                            <m:e>
                              <m:r>
                                <a:rPr lang="en-GB" sz="800" i="1" smtClean="0">
                                  <a:solidFill>
                                    <a:srgbClr val="000000"/>
                                  </a:solidFill>
                                  <a:latin typeface="Cambria Math" panose="02040503050406030204" pitchFamily="18" charset="0"/>
                                  <a:ea typeface="Cambria Math" panose="02040503050406030204" pitchFamily="18" charset="0"/>
                                </a:rPr>
                                <m:t>𝑎</m:t>
                              </m:r>
                            </m:e>
                            <m:sub>
                              <m:r>
                                <a:rPr lang="en-GB" sz="800" i="1" smtClean="0">
                                  <a:solidFill>
                                    <a:srgbClr val="000000"/>
                                  </a:solidFill>
                                  <a:latin typeface="Cambria Math" panose="02040503050406030204" pitchFamily="18" charset="0"/>
                                  <a:ea typeface="Cambria Math" panose="02040503050406030204" pitchFamily="18" charset="0"/>
                                </a:rPr>
                                <m:t>1</m:t>
                              </m:r>
                            </m:sub>
                          </m:sSub>
                          <m:r>
                            <a:rPr lang="en-GB" sz="800" i="1" smtClean="0">
                              <a:solidFill>
                                <a:srgbClr val="000000"/>
                              </a:solidFill>
                              <a:latin typeface="Cambria Math" panose="02040503050406030204" pitchFamily="18" charset="0"/>
                              <a:ea typeface="Cambria Math" panose="02040503050406030204" pitchFamily="18" charset="0"/>
                            </a:rPr>
                            <m:t>,</m:t>
                          </m:r>
                          <m:sSub>
                            <m:sSubPr>
                              <m:ctrlPr>
                                <a:rPr lang="en-GB" sz="800" i="1">
                                  <a:solidFill>
                                    <a:srgbClr val="000000"/>
                                  </a:solidFill>
                                  <a:latin typeface="Cambria Math" panose="02040503050406030204" pitchFamily="18" charset="0"/>
                                  <a:ea typeface="Cambria Math" panose="02040503050406030204" pitchFamily="18" charset="0"/>
                                </a:rPr>
                              </m:ctrlPr>
                            </m:sSubPr>
                            <m:e>
                              <m:r>
                                <a:rPr lang="en-GB" sz="800" i="1">
                                  <a:solidFill>
                                    <a:srgbClr val="000000"/>
                                  </a:solidFill>
                                  <a:latin typeface="Cambria Math" panose="02040503050406030204" pitchFamily="18" charset="0"/>
                                  <a:ea typeface="Cambria Math" panose="02040503050406030204" pitchFamily="18" charset="0"/>
                                </a:rPr>
                                <m:t>𝑎</m:t>
                              </m:r>
                            </m:e>
                            <m:sub>
                              <m:r>
                                <a:rPr lang="en-GB" sz="800" i="1" smtClean="0">
                                  <a:solidFill>
                                    <a:srgbClr val="000000"/>
                                  </a:solidFill>
                                  <a:latin typeface="Cambria Math" panose="02040503050406030204" pitchFamily="18" charset="0"/>
                                  <a:ea typeface="Cambria Math" panose="02040503050406030204" pitchFamily="18" charset="0"/>
                                </a:rPr>
                                <m:t>2</m:t>
                              </m:r>
                            </m:sub>
                          </m:sSub>
                          <m:r>
                            <a:rPr lang="en-GB" sz="800" i="1" smtClean="0">
                              <a:solidFill>
                                <a:srgbClr val="000000"/>
                              </a:solidFill>
                              <a:latin typeface="Cambria Math" panose="02040503050406030204" pitchFamily="18" charset="0"/>
                              <a:ea typeface="Cambria Math" panose="02040503050406030204" pitchFamily="18" charset="0"/>
                            </a:rPr>
                            <m:t>..</m:t>
                          </m:r>
                          <m:sSub>
                            <m:sSubPr>
                              <m:ctrlPr>
                                <a:rPr lang="en-GB" sz="800" i="1">
                                  <a:solidFill>
                                    <a:srgbClr val="000000"/>
                                  </a:solidFill>
                                  <a:latin typeface="Cambria Math" panose="02040503050406030204" pitchFamily="18" charset="0"/>
                                  <a:ea typeface="Cambria Math" panose="02040503050406030204" pitchFamily="18" charset="0"/>
                                </a:rPr>
                              </m:ctrlPr>
                            </m:sSubPr>
                            <m:e>
                              <m:r>
                                <a:rPr lang="en-GB" sz="800" i="1">
                                  <a:solidFill>
                                    <a:srgbClr val="000000"/>
                                  </a:solidFill>
                                  <a:latin typeface="Cambria Math" panose="02040503050406030204" pitchFamily="18" charset="0"/>
                                  <a:ea typeface="Cambria Math" panose="02040503050406030204" pitchFamily="18" charset="0"/>
                                </a:rPr>
                                <m:t>𝑎</m:t>
                              </m:r>
                            </m:e>
                            <m:sub>
                              <m:r>
                                <a:rPr lang="en-GB" sz="800" i="1" smtClean="0">
                                  <a:solidFill>
                                    <a:srgbClr val="000000"/>
                                  </a:solidFill>
                                  <a:latin typeface="Cambria Math" panose="02040503050406030204" pitchFamily="18" charset="0"/>
                                  <a:ea typeface="Cambria Math" panose="02040503050406030204" pitchFamily="18" charset="0"/>
                                </a:rPr>
                                <m:t>𝑁</m:t>
                              </m:r>
                            </m:sub>
                          </m:sSub>
                        </m:e>
                      </m:d>
                    </m:oMath>
                  </a14:m>
                  <a:endParaRPr lang="en-GB" sz="800" dirty="0" smtClean="0">
                    <a:solidFill>
                      <a:srgbClr val="000000"/>
                    </a:solidFill>
                  </a:endParaRPr>
                </a:p>
              </p:txBody>
            </p:sp>
          </mc:Choice>
          <mc:Fallback xmlns="">
            <p:sp>
              <p:nvSpPr>
                <p:cNvPr id="185" name="Rounded Rectangle 184"/>
                <p:cNvSpPr>
                  <a:spLocks noRot="1" noChangeAspect="1" noMove="1" noResize="1" noEditPoints="1" noAdjustHandles="1" noChangeArrowheads="1" noChangeShapeType="1" noTextEdit="1"/>
                </p:cNvSpPr>
                <p:nvPr/>
              </p:nvSpPr>
              <p:spPr>
                <a:xfrm>
                  <a:off x="4696612" y="3487198"/>
                  <a:ext cx="1800200" cy="720080"/>
                </a:xfrm>
                <a:prstGeom prst="roundRect">
                  <a:avLst/>
                </a:prstGeom>
                <a:blipFill rotWithShape="0">
                  <a:blip r:embed="rId16" cstate="print"/>
                  <a:stretch>
                    <a:fillRect/>
                  </a:stretch>
                </a:blipFill>
                <a:ln>
                  <a:solidFill>
                    <a:srgbClr val="C4E4E6"/>
                  </a:solidFill>
                </a:ln>
              </p:spPr>
              <p:txBody>
                <a:bodyPr/>
                <a:lstStyle/>
                <a:p>
                  <a:r>
                    <a:rPr lang="en-GB">
                      <a:noFill/>
                    </a:rPr>
                    <a:t> </a:t>
                  </a:r>
                </a:p>
              </p:txBody>
            </p:sp>
          </mc:Fallback>
        </mc:AlternateContent>
        <p:cxnSp>
          <p:nvCxnSpPr>
            <p:cNvPr id="186" name="Straight Arrow Connector 185"/>
            <p:cNvCxnSpPr/>
            <p:nvPr/>
          </p:nvCxnSpPr>
          <p:spPr>
            <a:xfrm>
              <a:off x="6512353" y="3857234"/>
              <a:ext cx="568092" cy="8933"/>
            </a:xfrm>
            <a:prstGeom prst="straightConnector1">
              <a:avLst/>
            </a:prstGeom>
            <a:ln w="25400">
              <a:prstDash val="sysDot"/>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6731693" y="1092239"/>
              <a:ext cx="576064" cy="0"/>
            </a:xfrm>
            <a:prstGeom prst="straightConnector1">
              <a:avLst/>
            </a:prstGeom>
            <a:ln w="19050">
              <a:prstDash val="sysDash"/>
              <a:headEnd type="none"/>
              <a:tailEnd type="none"/>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a:off x="6731693" y="1380271"/>
              <a:ext cx="576064" cy="0"/>
            </a:xfrm>
            <a:prstGeom prst="straightConnector1">
              <a:avLst/>
            </a:prstGeom>
            <a:ln w="19050">
              <a:prstDash val="sysDot"/>
              <a:headEnd type="none"/>
              <a:tailEnd type="none"/>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7379765" y="1275357"/>
              <a:ext cx="1534394" cy="215444"/>
            </a:xfrm>
            <a:prstGeom prst="rect">
              <a:avLst/>
            </a:prstGeom>
            <a:noFill/>
          </p:spPr>
          <p:txBody>
            <a:bodyPr wrap="none" rtlCol="0">
              <a:spAutoFit/>
            </a:bodyPr>
            <a:lstStyle/>
            <a:p>
              <a:r>
                <a:rPr lang="en-GB" sz="800" b="1" dirty="0" smtClean="0">
                  <a:solidFill>
                    <a:srgbClr val="000000"/>
                  </a:solidFill>
                  <a:latin typeface="Arial" charset="0"/>
                </a:rPr>
                <a:t>(Inverse) Fourier Transform</a:t>
              </a:r>
              <a:endParaRPr lang="en-GB" sz="800" b="1" dirty="0">
                <a:solidFill>
                  <a:srgbClr val="000000"/>
                </a:solidFill>
                <a:latin typeface="Arial" charset="0"/>
              </a:endParaRPr>
            </a:p>
          </p:txBody>
        </p:sp>
        <p:sp>
          <p:nvSpPr>
            <p:cNvPr id="54" name="TextBox 53"/>
            <p:cNvSpPr txBox="1"/>
            <p:nvPr/>
          </p:nvSpPr>
          <p:spPr>
            <a:xfrm>
              <a:off x="7307757" y="980728"/>
              <a:ext cx="1944763" cy="215444"/>
            </a:xfrm>
            <a:prstGeom prst="rect">
              <a:avLst/>
            </a:prstGeom>
            <a:noFill/>
          </p:spPr>
          <p:txBody>
            <a:bodyPr wrap="none" rtlCol="0">
              <a:spAutoFit/>
            </a:bodyPr>
            <a:lstStyle/>
            <a:p>
              <a:r>
                <a:rPr lang="en-GB" sz="800" b="1" dirty="0" smtClean="0">
                  <a:solidFill>
                    <a:srgbClr val="000000"/>
                  </a:solidFill>
                  <a:latin typeface="Arial" charset="0"/>
                </a:rPr>
                <a:t>Transformation under assumptions</a:t>
              </a:r>
              <a:endParaRPr lang="en-GB" sz="800" b="1" dirty="0">
                <a:solidFill>
                  <a:srgbClr val="000000"/>
                </a:solidFill>
                <a:latin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4220" y="1466389"/>
                  <a:ext cx="1514261" cy="5224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900" b="1" i="1" smtClean="0">
                                <a:solidFill>
                                  <a:srgbClr val="000000"/>
                                </a:solidFill>
                                <a:latin typeface="Cambria Math" panose="02040503050406030204" pitchFamily="18" charset="0"/>
                              </a:rPr>
                            </m:ctrlPr>
                          </m:accPr>
                          <m:e>
                            <m:r>
                              <a:rPr lang="en-GB" sz="900" b="1" i="1" smtClean="0">
                                <a:solidFill>
                                  <a:srgbClr val="000000"/>
                                </a:solidFill>
                                <a:latin typeface="Cambria Math" panose="02040503050406030204" pitchFamily="18" charset="0"/>
                              </a:rPr>
                              <m:t>𝒀</m:t>
                            </m:r>
                          </m:e>
                        </m:acc>
                        <m:r>
                          <a:rPr lang="en-GB" sz="900" b="1" i="1" smtClean="0">
                            <a:solidFill>
                              <a:srgbClr val="000000"/>
                            </a:solidFill>
                            <a:latin typeface="Cambria Math" panose="02040503050406030204" pitchFamily="18" charset="0"/>
                          </a:rPr>
                          <m:t>=</m:t>
                        </m:r>
                        <m:d>
                          <m:dPr>
                            <m:begChr m:val="["/>
                            <m:endChr m:val="]"/>
                            <m:ctrlPr>
                              <a:rPr lang="en-GB" sz="900" b="1" i="1" smtClean="0">
                                <a:solidFill>
                                  <a:srgbClr val="000000"/>
                                </a:solidFill>
                                <a:latin typeface="Cambria Math" panose="02040503050406030204" pitchFamily="18" charset="0"/>
                              </a:rPr>
                            </m:ctrlPr>
                          </m:dPr>
                          <m:e>
                            <m:m>
                              <m:mPr>
                                <m:mcs>
                                  <m:mc>
                                    <m:mcPr>
                                      <m:count m:val="3"/>
                                      <m:mcJc m:val="center"/>
                                    </m:mcPr>
                                  </m:mc>
                                </m:mcs>
                                <m:ctrlPr>
                                  <a:rPr lang="en-GB" sz="900" b="1" i="1" smtClean="0">
                                    <a:solidFill>
                                      <a:srgbClr val="000000"/>
                                    </a:solidFill>
                                    <a:latin typeface="Cambria Math" panose="02040503050406030204" pitchFamily="18" charset="0"/>
                                  </a:rPr>
                                </m:ctrlPr>
                              </m:mPr>
                              <m:mr>
                                <m:e>
                                  <m:r>
                                    <m:rPr>
                                      <m:brk m:alnAt="7"/>
                                    </m:rPr>
                                    <a:rPr lang="en-GB" sz="900" i="1" smtClean="0">
                                      <a:solidFill>
                                        <a:srgbClr val="000000"/>
                                      </a:solidFill>
                                      <a:latin typeface="Cambria Math" panose="02040503050406030204" pitchFamily="18" charset="0"/>
                                    </a:rPr>
                                    <m:t>0</m:t>
                                  </m:r>
                                </m:e>
                                <m:e/>
                                <m:e/>
                              </m:mr>
                              <m:mr>
                                <m:e>
                                  <m:r>
                                    <a:rPr lang="en-GB" sz="900" i="1" smtClean="0">
                                      <a:solidFill>
                                        <a:srgbClr val="000000"/>
                                      </a:solidFill>
                                      <a:latin typeface="Cambria Math" panose="02040503050406030204" pitchFamily="18" charset="0"/>
                                    </a:rPr>
                                    <m:t>𝑦</m:t>
                                  </m:r>
                                  <m:r>
                                    <a:rPr lang="en-GB" sz="900" i="1" smtClean="0">
                                      <a:solidFill>
                                        <a:srgbClr val="000000"/>
                                      </a:solidFill>
                                      <a:latin typeface="Cambria Math" panose="02040503050406030204" pitchFamily="18" charset="0"/>
                                    </a:rPr>
                                    <m:t>(</m:t>
                                  </m:r>
                                  <m:r>
                                    <a:rPr lang="en-GB" sz="900" i="1" smtClean="0">
                                      <a:solidFill>
                                        <a:srgbClr val="000000"/>
                                      </a:solidFill>
                                      <a:latin typeface="Cambria Math" panose="02040503050406030204" pitchFamily="18" charset="0"/>
                                    </a:rPr>
                                    <m:t>𝑡</m:t>
                                  </m:r>
                                  <m:r>
                                    <a:rPr lang="en-GB" sz="900" i="1" smtClean="0">
                                      <a:solidFill>
                                        <a:srgbClr val="000000"/>
                                      </a:solidFill>
                                      <a:latin typeface="Cambria Math" panose="02040503050406030204" pitchFamily="18" charset="0"/>
                                    </a:rPr>
                                    <m:t>−1)</m:t>
                                  </m:r>
                                </m:e>
                                <m:e>
                                  <m:r>
                                    <a:rPr lang="en-GB" sz="900" i="1" smtClean="0">
                                      <a:solidFill>
                                        <a:srgbClr val="000000"/>
                                      </a:solidFill>
                                      <a:latin typeface="Cambria Math" panose="02040503050406030204" pitchFamily="18" charset="0"/>
                                    </a:rPr>
                                    <m:t>0</m:t>
                                  </m:r>
                                </m:e>
                                <m:e/>
                              </m:mr>
                              <m:mr>
                                <m:e>
                                  <m:r>
                                    <a:rPr lang="en-GB" sz="900" i="1" smtClean="0">
                                      <a:solidFill>
                                        <a:srgbClr val="000000"/>
                                      </a:solidFill>
                                      <a:latin typeface="Cambria Math" panose="02040503050406030204" pitchFamily="18" charset="0"/>
                                    </a:rPr>
                                    <m:t>𝑦</m:t>
                                  </m:r>
                                  <m:r>
                                    <a:rPr lang="en-GB" sz="900" i="1" smtClean="0">
                                      <a:solidFill>
                                        <a:srgbClr val="000000"/>
                                      </a:solidFill>
                                      <a:latin typeface="Cambria Math" panose="02040503050406030204" pitchFamily="18" charset="0"/>
                                    </a:rPr>
                                    <m:t>(</m:t>
                                  </m:r>
                                  <m:r>
                                    <a:rPr lang="en-GB" sz="900" i="1" smtClean="0">
                                      <a:solidFill>
                                        <a:srgbClr val="000000"/>
                                      </a:solidFill>
                                      <a:latin typeface="Cambria Math" panose="02040503050406030204" pitchFamily="18" charset="0"/>
                                    </a:rPr>
                                    <m:t>𝑡</m:t>
                                  </m:r>
                                  <m:r>
                                    <a:rPr lang="en-GB" sz="900" i="1" smtClean="0">
                                      <a:solidFill>
                                        <a:srgbClr val="000000"/>
                                      </a:solidFill>
                                      <a:latin typeface="Cambria Math" panose="02040503050406030204" pitchFamily="18" charset="0"/>
                                    </a:rPr>
                                    <m:t>−2)</m:t>
                                  </m:r>
                                </m:e>
                                <m:e>
                                  <m:r>
                                    <a:rPr lang="en-GB" sz="900" i="1" smtClean="0">
                                      <a:solidFill>
                                        <a:srgbClr val="000000"/>
                                      </a:solidFill>
                                      <a:latin typeface="Cambria Math" panose="02040503050406030204" pitchFamily="18" charset="0"/>
                                    </a:rPr>
                                    <m:t>𝑦</m:t>
                                  </m:r>
                                  <m:r>
                                    <a:rPr lang="en-GB" sz="900" i="1" smtClean="0">
                                      <a:solidFill>
                                        <a:srgbClr val="000000"/>
                                      </a:solidFill>
                                      <a:latin typeface="Cambria Math" panose="02040503050406030204" pitchFamily="18" charset="0"/>
                                    </a:rPr>
                                    <m:t>(</m:t>
                                  </m:r>
                                  <m:r>
                                    <a:rPr lang="en-GB" sz="900" i="1" smtClean="0">
                                      <a:solidFill>
                                        <a:srgbClr val="000000"/>
                                      </a:solidFill>
                                      <a:latin typeface="Cambria Math" panose="02040503050406030204" pitchFamily="18" charset="0"/>
                                    </a:rPr>
                                    <m:t>𝑡</m:t>
                                  </m:r>
                                  <m:r>
                                    <a:rPr lang="en-GB" sz="900" i="1" smtClean="0">
                                      <a:solidFill>
                                        <a:srgbClr val="000000"/>
                                      </a:solidFill>
                                      <a:latin typeface="Cambria Math" panose="02040503050406030204" pitchFamily="18" charset="0"/>
                                    </a:rPr>
                                    <m:t>−1)</m:t>
                                  </m:r>
                                </m:e>
                                <m:e>
                                  <m:r>
                                    <a:rPr lang="en-GB" sz="900" i="1" smtClean="0">
                                      <a:solidFill>
                                        <a:srgbClr val="000000"/>
                                      </a:solidFill>
                                      <a:latin typeface="Cambria Math" panose="02040503050406030204" pitchFamily="18" charset="0"/>
                                    </a:rPr>
                                    <m:t>0</m:t>
                                  </m:r>
                                </m:e>
                              </m:mr>
                              <m:mr>
                                <m:e>
                                  <m:r>
                                    <a:rPr lang="en-GB" sz="900" b="1" i="1" smtClean="0">
                                      <a:solidFill>
                                        <a:srgbClr val="000000"/>
                                      </a:solidFill>
                                      <a:latin typeface="Cambria Math" panose="02040503050406030204" pitchFamily="18" charset="0"/>
                                    </a:rPr>
                                    <m:t>⋮</m:t>
                                  </m:r>
                                </m:e>
                                <m:e>
                                  <m:r>
                                    <a:rPr lang="en-GB" sz="900" b="1" i="1" smtClean="0">
                                      <a:solidFill>
                                        <a:srgbClr val="000000"/>
                                      </a:solidFill>
                                      <a:latin typeface="Cambria Math" panose="02040503050406030204" pitchFamily="18" charset="0"/>
                                    </a:rPr>
                                    <m:t>⋱</m:t>
                                  </m:r>
                                </m:e>
                                <m:e>
                                  <m:r>
                                    <a:rPr lang="en-GB" sz="900" b="1" i="1" smtClean="0">
                                      <a:solidFill>
                                        <a:srgbClr val="000000"/>
                                      </a:solidFill>
                                      <a:latin typeface="Cambria Math" panose="02040503050406030204" pitchFamily="18" charset="0"/>
                                    </a:rPr>
                                    <m:t>⋱</m:t>
                                  </m:r>
                                </m:e>
                              </m:mr>
                            </m:m>
                          </m:e>
                        </m:d>
                      </m:oMath>
                    </m:oMathPara>
                  </a14:m>
                  <a:endParaRPr lang="en-GB" sz="900" b="1" dirty="0">
                    <a:solidFill>
                      <a:srgbClr val="000000"/>
                    </a:solidFill>
                    <a:latin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220" y="1466389"/>
                  <a:ext cx="1514261" cy="522451"/>
                </a:xfrm>
                <a:prstGeom prst="rect">
                  <a:avLst/>
                </a:prstGeom>
                <a:blipFill rotWithShape="0">
                  <a:blip r:embed="rId17" cstate="print"/>
                  <a:stretch>
                    <a:fillRect l="-2905" b="-8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5032" y="2120552"/>
                  <a:ext cx="953723" cy="5163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900" b="1" i="1" smtClean="0">
                                <a:solidFill>
                                  <a:srgbClr val="000000"/>
                                </a:solidFill>
                                <a:latin typeface="Cambria Math" panose="02040503050406030204" pitchFamily="18" charset="0"/>
                              </a:rPr>
                            </m:ctrlPr>
                          </m:accPr>
                          <m:e>
                            <m:r>
                              <a:rPr lang="en-GB" sz="900" b="1" smtClean="0">
                                <a:solidFill>
                                  <a:srgbClr val="000000"/>
                                </a:solidFill>
                                <a:latin typeface="Cambria Math" panose="02040503050406030204" pitchFamily="18" charset="0"/>
                              </a:rPr>
                              <m:t>𝐀</m:t>
                            </m:r>
                          </m:e>
                        </m:acc>
                        <m:r>
                          <a:rPr lang="en-GB" sz="900" b="1" i="1" smtClean="0">
                            <a:solidFill>
                              <a:srgbClr val="000000"/>
                            </a:solidFill>
                            <a:latin typeface="Cambria Math" panose="02040503050406030204" pitchFamily="18" charset="0"/>
                          </a:rPr>
                          <m:t>=</m:t>
                        </m:r>
                        <m:d>
                          <m:dPr>
                            <m:begChr m:val="["/>
                            <m:endChr m:val="]"/>
                            <m:ctrlPr>
                              <a:rPr lang="en-GB" sz="900" b="1" i="1" smtClean="0">
                                <a:solidFill>
                                  <a:srgbClr val="000000"/>
                                </a:solidFill>
                                <a:latin typeface="Cambria Math" panose="02040503050406030204" pitchFamily="18" charset="0"/>
                              </a:rPr>
                            </m:ctrlPr>
                          </m:dPr>
                          <m:e>
                            <m:m>
                              <m:mPr>
                                <m:mcs>
                                  <m:mc>
                                    <m:mcPr>
                                      <m:count m:val="3"/>
                                      <m:mcJc m:val="center"/>
                                    </m:mcPr>
                                  </m:mc>
                                </m:mcs>
                                <m:ctrlPr>
                                  <a:rPr lang="en-GB" sz="900" b="1" i="1" smtClean="0">
                                    <a:solidFill>
                                      <a:srgbClr val="000000"/>
                                    </a:solidFill>
                                    <a:latin typeface="Cambria Math" panose="02040503050406030204" pitchFamily="18" charset="0"/>
                                  </a:rPr>
                                </m:ctrlPr>
                              </m:mPr>
                              <m:mr>
                                <m:e>
                                  <m:r>
                                    <m:rPr>
                                      <m:brk m:alnAt="7"/>
                                    </m:rPr>
                                    <a:rPr lang="en-GB" sz="900" i="1" smtClean="0">
                                      <a:solidFill>
                                        <a:srgbClr val="000000"/>
                                      </a:solidFill>
                                      <a:latin typeface="Cambria Math" panose="02040503050406030204" pitchFamily="18" charset="0"/>
                                    </a:rPr>
                                    <m:t>0</m:t>
                                  </m:r>
                                </m:e>
                                <m:e/>
                                <m:e/>
                              </m:mr>
                              <m:mr>
                                <m:e>
                                  <m:sSub>
                                    <m:sSubPr>
                                      <m:ctrlPr>
                                        <a:rPr lang="en-GB" sz="900" i="1" smtClean="0">
                                          <a:solidFill>
                                            <a:srgbClr val="000000"/>
                                          </a:solidFill>
                                          <a:latin typeface="Cambria Math" panose="02040503050406030204" pitchFamily="18" charset="0"/>
                                        </a:rPr>
                                      </m:ctrlPr>
                                    </m:sSubPr>
                                    <m:e>
                                      <m:r>
                                        <a:rPr lang="en-GB" sz="900" i="1" smtClean="0">
                                          <a:solidFill>
                                            <a:srgbClr val="000000"/>
                                          </a:solidFill>
                                          <a:latin typeface="Cambria Math" panose="02040503050406030204" pitchFamily="18" charset="0"/>
                                        </a:rPr>
                                        <m:t>𝑎</m:t>
                                      </m:r>
                                    </m:e>
                                    <m:sub>
                                      <m:r>
                                        <a:rPr lang="en-GB" sz="900" i="1" smtClean="0">
                                          <a:solidFill>
                                            <a:srgbClr val="000000"/>
                                          </a:solidFill>
                                          <a:latin typeface="Cambria Math" panose="02040503050406030204" pitchFamily="18" charset="0"/>
                                        </a:rPr>
                                        <m:t>1</m:t>
                                      </m:r>
                                    </m:sub>
                                  </m:sSub>
                                </m:e>
                                <m:e>
                                  <m:r>
                                    <a:rPr lang="en-GB" sz="900" i="1" smtClean="0">
                                      <a:solidFill>
                                        <a:srgbClr val="000000"/>
                                      </a:solidFill>
                                      <a:latin typeface="Cambria Math" panose="02040503050406030204" pitchFamily="18" charset="0"/>
                                    </a:rPr>
                                    <m:t>0</m:t>
                                  </m:r>
                                </m:e>
                                <m:e/>
                              </m:mr>
                              <m:mr>
                                <m:e>
                                  <m:sSub>
                                    <m:sSubPr>
                                      <m:ctrlPr>
                                        <a:rPr lang="en-GB" sz="900" i="1" smtClean="0">
                                          <a:solidFill>
                                            <a:srgbClr val="000000"/>
                                          </a:solidFill>
                                          <a:latin typeface="Cambria Math" panose="02040503050406030204" pitchFamily="18" charset="0"/>
                                        </a:rPr>
                                      </m:ctrlPr>
                                    </m:sSubPr>
                                    <m:e>
                                      <m:r>
                                        <a:rPr lang="en-GB" sz="900" i="1" smtClean="0">
                                          <a:solidFill>
                                            <a:srgbClr val="000000"/>
                                          </a:solidFill>
                                          <a:latin typeface="Cambria Math" panose="02040503050406030204" pitchFamily="18" charset="0"/>
                                        </a:rPr>
                                        <m:t>𝑎</m:t>
                                      </m:r>
                                    </m:e>
                                    <m:sub>
                                      <m:r>
                                        <a:rPr lang="en-GB" sz="900" i="1" smtClean="0">
                                          <a:solidFill>
                                            <a:srgbClr val="000000"/>
                                          </a:solidFill>
                                          <a:latin typeface="Cambria Math" panose="02040503050406030204" pitchFamily="18" charset="0"/>
                                        </a:rPr>
                                        <m:t>2</m:t>
                                      </m:r>
                                    </m:sub>
                                  </m:sSub>
                                </m:e>
                                <m:e>
                                  <m:sSub>
                                    <m:sSubPr>
                                      <m:ctrlPr>
                                        <a:rPr lang="en-GB" sz="900" i="1" smtClean="0">
                                          <a:solidFill>
                                            <a:srgbClr val="000000"/>
                                          </a:solidFill>
                                          <a:latin typeface="Cambria Math" panose="02040503050406030204" pitchFamily="18" charset="0"/>
                                        </a:rPr>
                                      </m:ctrlPr>
                                    </m:sSubPr>
                                    <m:e>
                                      <m:r>
                                        <a:rPr lang="en-GB" sz="900" i="1" smtClean="0">
                                          <a:solidFill>
                                            <a:srgbClr val="000000"/>
                                          </a:solidFill>
                                          <a:latin typeface="Cambria Math" panose="02040503050406030204" pitchFamily="18" charset="0"/>
                                        </a:rPr>
                                        <m:t>𝑎</m:t>
                                      </m:r>
                                    </m:e>
                                    <m:sub>
                                      <m:r>
                                        <a:rPr lang="en-GB" sz="900" i="1" smtClean="0">
                                          <a:solidFill>
                                            <a:srgbClr val="000000"/>
                                          </a:solidFill>
                                          <a:latin typeface="Cambria Math" panose="02040503050406030204" pitchFamily="18" charset="0"/>
                                        </a:rPr>
                                        <m:t>1</m:t>
                                      </m:r>
                                    </m:sub>
                                  </m:sSub>
                                </m:e>
                                <m:e>
                                  <m:r>
                                    <a:rPr lang="en-GB" sz="900" i="1" smtClean="0">
                                      <a:solidFill>
                                        <a:srgbClr val="000000"/>
                                      </a:solidFill>
                                      <a:latin typeface="Cambria Math" panose="02040503050406030204" pitchFamily="18" charset="0"/>
                                    </a:rPr>
                                    <m:t>0</m:t>
                                  </m:r>
                                </m:e>
                              </m:mr>
                              <m:mr>
                                <m:e>
                                  <m:r>
                                    <a:rPr lang="en-GB" sz="900" b="1" i="1" smtClean="0">
                                      <a:solidFill>
                                        <a:srgbClr val="000000"/>
                                      </a:solidFill>
                                      <a:latin typeface="Cambria Math" panose="02040503050406030204" pitchFamily="18" charset="0"/>
                                    </a:rPr>
                                    <m:t>⋮</m:t>
                                  </m:r>
                                </m:e>
                                <m:e>
                                  <m:r>
                                    <a:rPr lang="en-GB" sz="900" b="1" i="1" smtClean="0">
                                      <a:solidFill>
                                        <a:srgbClr val="000000"/>
                                      </a:solidFill>
                                      <a:latin typeface="Cambria Math" panose="02040503050406030204" pitchFamily="18" charset="0"/>
                                    </a:rPr>
                                    <m:t>⋱</m:t>
                                  </m:r>
                                </m:e>
                                <m:e>
                                  <m:r>
                                    <a:rPr lang="en-GB" sz="900" b="1" i="1" smtClean="0">
                                      <a:solidFill>
                                        <a:srgbClr val="000000"/>
                                      </a:solidFill>
                                      <a:latin typeface="Cambria Math" panose="02040503050406030204" pitchFamily="18" charset="0"/>
                                    </a:rPr>
                                    <m:t>⋱</m:t>
                                  </m:r>
                                </m:e>
                              </m:mr>
                            </m:m>
                          </m:e>
                        </m:d>
                      </m:oMath>
                    </m:oMathPara>
                  </a14:m>
                  <a:endParaRPr lang="en-GB" sz="900" b="1" dirty="0">
                    <a:solidFill>
                      <a:srgbClr val="000000"/>
                    </a:solidFill>
                    <a:latin typeface="Arial"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5032" y="2120552"/>
                  <a:ext cx="953723" cy="516360"/>
                </a:xfrm>
                <a:prstGeom prst="rect">
                  <a:avLst/>
                </a:prstGeom>
                <a:blipFill rotWithShape="0">
                  <a:blip r:embed="rId18" cstate="print"/>
                  <a:stretch>
                    <a:fillRect l="-2649" b="-8333"/>
                  </a:stretch>
                </a:blipFill>
              </p:spPr>
              <p:txBody>
                <a:bodyPr/>
                <a:lstStyle/>
                <a:p>
                  <a:r>
                    <a:rPr lang="en-GB">
                      <a:noFill/>
                    </a:rPr>
                    <a:t> </a:t>
                  </a:r>
                </a:p>
              </p:txBody>
            </p:sp>
          </mc:Fallback>
        </mc:AlternateContent>
      </p:grpSp>
      <p:sp>
        <p:nvSpPr>
          <p:cNvPr id="4" name="Title 3"/>
          <p:cNvSpPr>
            <a:spLocks noGrp="1"/>
          </p:cNvSpPr>
          <p:nvPr>
            <p:ph type="title"/>
          </p:nvPr>
        </p:nvSpPr>
        <p:spPr>
          <a:xfrm>
            <a:off x="2189" y="533042"/>
            <a:ext cx="8489950" cy="1296988"/>
          </a:xfrm>
        </p:spPr>
        <p:txBody>
          <a:bodyPr/>
          <a:lstStyle/>
          <a:p>
            <a:r>
              <a:rPr lang="en-GB" altLang="en-US" dirty="0"/>
              <a:t>Brain connectivity</a:t>
            </a:r>
            <a:br>
              <a:rPr lang="en-GB" altLang="en-US" dirty="0"/>
            </a:br>
            <a:r>
              <a:rPr lang="en-GB" altLang="en-US" sz="2000" i="1" dirty="0" smtClean="0">
                <a:solidFill>
                  <a:srgbClr val="800000"/>
                </a:solidFill>
              </a:rPr>
              <a:t>measures </a:t>
            </a:r>
            <a:r>
              <a:rPr lang="en-GB" altLang="en-US" sz="2000" i="1" dirty="0">
                <a:solidFill>
                  <a:srgbClr val="800000"/>
                </a:solidFill>
              </a:rPr>
              <a:t>of connectivity</a:t>
            </a:r>
            <a:br>
              <a:rPr lang="en-GB" altLang="en-US" sz="2000" i="1" dirty="0">
                <a:solidFill>
                  <a:srgbClr val="800000"/>
                </a:solidFill>
              </a:rPr>
            </a:br>
            <a:endParaRPr lang="en-GB" dirty="0"/>
          </a:p>
        </p:txBody>
      </p:sp>
      <p:sp>
        <p:nvSpPr>
          <p:cNvPr id="43" name="Rectangle 42"/>
          <p:cNvSpPr/>
          <p:nvPr/>
        </p:nvSpPr>
        <p:spPr>
          <a:xfrm>
            <a:off x="5389216" y="714182"/>
            <a:ext cx="3719288" cy="307777"/>
          </a:xfrm>
          <a:prstGeom prst="rect">
            <a:avLst/>
          </a:prstGeom>
        </p:spPr>
        <p:txBody>
          <a:bodyPr wrap="none">
            <a:spAutoFit/>
          </a:bodyPr>
          <a:lstStyle/>
          <a:p>
            <a:r>
              <a:rPr lang="en-GB" altLang="en-US" sz="1400" i="1" dirty="0" smtClean="0"/>
              <a:t>Razi and Friston. IEEE Sig. Proc. Mag, 2016</a:t>
            </a:r>
            <a:endParaRPr lang="en-GB" altLang="en-US" sz="2000" i="1" dirty="0"/>
          </a:p>
        </p:txBody>
      </p:sp>
    </p:spTree>
    <p:extLst>
      <p:ext uri="{BB962C8B-B14F-4D97-AF65-F5344CB8AC3E}">
        <p14:creationId xmlns:p14="http://schemas.microsoft.com/office/powerpoint/2010/main" val="2222981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DCM for resting state fMRI</a:t>
            </a:r>
            <a:br>
              <a:rPr lang="en-GB" dirty="0" smtClean="0"/>
            </a:br>
            <a:r>
              <a:rPr lang="en-GB" sz="2000" i="1" dirty="0" smtClean="0">
                <a:solidFill>
                  <a:srgbClr val="800000"/>
                </a:solidFill>
              </a:rPr>
              <a:t>interim summary</a:t>
            </a:r>
            <a:endParaRPr lang="en-GB" i="1" dirty="0">
              <a:solidFill>
                <a:srgbClr val="800000"/>
              </a:solidFill>
            </a:endParaRPr>
          </a:p>
        </p:txBody>
      </p:sp>
      <p:sp>
        <p:nvSpPr>
          <p:cNvPr id="3" name="Content Placeholder 2"/>
          <p:cNvSpPr>
            <a:spLocks noGrp="1"/>
          </p:cNvSpPr>
          <p:nvPr>
            <p:ph idx="1"/>
          </p:nvPr>
        </p:nvSpPr>
        <p:spPr/>
        <p:txBody>
          <a:bodyPr/>
          <a:lstStyle/>
          <a:p>
            <a:r>
              <a:rPr lang="en-GB" sz="2600" dirty="0" smtClean="0"/>
              <a:t>State space models – all connectivity measures can be derived from them as approximations</a:t>
            </a:r>
          </a:p>
          <a:p>
            <a:endParaRPr lang="en-GB" sz="2600" dirty="0" smtClean="0"/>
          </a:p>
          <a:p>
            <a:r>
              <a:rPr lang="en-US" sz="2400" dirty="0"/>
              <a:t>Effective connectivity as what causes observations (functional connectivity)</a:t>
            </a:r>
          </a:p>
          <a:p>
            <a:endParaRPr lang="en-GB" sz="2600" dirty="0" smtClean="0"/>
          </a:p>
          <a:p>
            <a:r>
              <a:rPr lang="en-GB" sz="2600" dirty="0" smtClean="0"/>
              <a:t>Spectral DCM is accurate, (computationally) efficient and sensitive relative to stochastic DCM</a:t>
            </a:r>
          </a:p>
          <a:p>
            <a:endParaRPr lang="en-GB" sz="2600" dirty="0" smtClean="0"/>
          </a:p>
          <a:p>
            <a:endParaRPr lang="en-GB" sz="2600" dirty="0"/>
          </a:p>
        </p:txBody>
      </p:sp>
    </p:spTree>
    <p:extLst>
      <p:ext uri="{BB962C8B-B14F-4D97-AF65-F5344CB8AC3E}">
        <p14:creationId xmlns:p14="http://schemas.microsoft.com/office/powerpoint/2010/main" val="1580573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hevron 64"/>
          <p:cNvSpPr/>
          <p:nvPr/>
        </p:nvSpPr>
        <p:spPr>
          <a:xfrm>
            <a:off x="1741826" y="900950"/>
            <a:ext cx="4198326" cy="1031743"/>
          </a:xfrm>
          <a:prstGeom prst="chevro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Introduction and background</a:t>
            </a:r>
          </a:p>
          <a:p>
            <a:pPr algn="ctr"/>
            <a:r>
              <a:rPr lang="en-US" sz="1600" dirty="0" smtClean="0">
                <a:solidFill>
                  <a:schemeClr val="tx1"/>
                </a:solidFill>
                <a:latin typeface="Helvetica Neue Light" charset="0"/>
                <a:ea typeface="Helvetica Neue Light" charset="0"/>
                <a:cs typeface="Helvetica Neue Light" charset="0"/>
              </a:rPr>
              <a:t>(Spectral) Dynamic Causal Modelling</a:t>
            </a:r>
            <a:endParaRPr lang="en-US" sz="1600" dirty="0">
              <a:solidFill>
                <a:schemeClr val="tx1"/>
              </a:solidFill>
              <a:latin typeface="Helvetica Neue Light" charset="0"/>
              <a:ea typeface="Helvetica Neue Light" charset="0"/>
              <a:cs typeface="Helvetica Neue Light" charset="0"/>
            </a:endParaRPr>
          </a:p>
        </p:txBody>
      </p:sp>
      <p:sp>
        <p:nvSpPr>
          <p:cNvPr id="67" name="Chevron 66"/>
          <p:cNvSpPr/>
          <p:nvPr/>
        </p:nvSpPr>
        <p:spPr>
          <a:xfrm>
            <a:off x="1741826" y="3937217"/>
            <a:ext cx="41983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What’s new</a:t>
            </a:r>
            <a:r>
              <a:rPr lang="en-US" dirty="0" smtClean="0">
                <a:solidFill>
                  <a:schemeClr val="tx1"/>
                </a:solidFill>
                <a:latin typeface="Helvetica Neue Light" charset="0"/>
                <a:ea typeface="Helvetica Neue Light" charset="0"/>
                <a:cs typeface="Helvetica Neue Light" charset="0"/>
              </a:rPr>
              <a:t>?</a:t>
            </a:r>
            <a:endParaRPr lang="en-US" dirty="0">
              <a:solidFill>
                <a:schemeClr val="tx1"/>
              </a:solidFill>
              <a:latin typeface="Helvetica Neue Light" charset="0"/>
              <a:ea typeface="Helvetica Neue Light" charset="0"/>
              <a:cs typeface="Helvetica Neue Light" charset="0"/>
            </a:endParaRPr>
          </a:p>
        </p:txBody>
      </p:sp>
      <p:sp>
        <p:nvSpPr>
          <p:cNvPr id="68" name="Notched Right Arrow 67"/>
          <p:cNvSpPr/>
          <p:nvPr/>
        </p:nvSpPr>
        <p:spPr>
          <a:xfrm>
            <a:off x="748364" y="861254"/>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9" name="Notched Right Arrow 68"/>
          <p:cNvSpPr/>
          <p:nvPr/>
        </p:nvSpPr>
        <p:spPr>
          <a:xfrm>
            <a:off x="757480" y="23550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Notched Right Arrow 69"/>
          <p:cNvSpPr/>
          <p:nvPr/>
        </p:nvSpPr>
        <p:spPr>
          <a:xfrm>
            <a:off x="757480" y="3892998"/>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Rectangle 83"/>
          <p:cNvSpPr/>
          <p:nvPr/>
        </p:nvSpPr>
        <p:spPr>
          <a:xfrm>
            <a:off x="611560" y="906502"/>
            <a:ext cx="632664" cy="5618842"/>
          </a:xfrm>
          <a:prstGeom prst="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OUTLINE</a:t>
            </a:r>
            <a:endParaRPr lang="en-US" sz="2000" dirty="0">
              <a:solidFill>
                <a:schemeClr val="bg1"/>
              </a:solidFill>
            </a:endParaRPr>
          </a:p>
        </p:txBody>
      </p:sp>
      <p:sp>
        <p:nvSpPr>
          <p:cNvPr id="15" name="Notched Right Arrow 14"/>
          <p:cNvSpPr/>
          <p:nvPr/>
        </p:nvSpPr>
        <p:spPr>
          <a:xfrm>
            <a:off x="909880" y="53732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Chevron 15"/>
          <p:cNvSpPr/>
          <p:nvPr/>
        </p:nvSpPr>
        <p:spPr>
          <a:xfrm>
            <a:off x="1894226" y="5445224"/>
            <a:ext cx="40459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Neue Light" charset="0"/>
              <a:ea typeface="Helvetica Neue Light" charset="0"/>
              <a:cs typeface="Helvetica Neue Light" charset="0"/>
            </a:endParaRPr>
          </a:p>
          <a:p>
            <a:pPr algn="ctr"/>
            <a:r>
              <a:rPr lang="en-US" dirty="0" smtClean="0">
                <a:solidFill>
                  <a:schemeClr val="tx1"/>
                </a:solidFill>
                <a:latin typeface="Helvetica Neue Light" charset="0"/>
                <a:ea typeface="Helvetica Neue Light" charset="0"/>
                <a:cs typeface="Helvetica Neue Light" charset="0"/>
              </a:rPr>
              <a:t>Applications</a:t>
            </a:r>
            <a:endParaRPr lang="en-US" dirty="0">
              <a:solidFill>
                <a:schemeClr val="tx1"/>
              </a:solidFill>
              <a:latin typeface="Helvetica Neue Light" charset="0"/>
              <a:ea typeface="Helvetica Neue Light" charset="0"/>
              <a:cs typeface="Helvetica Neue Light" charset="0"/>
            </a:endParaRPr>
          </a:p>
          <a:p>
            <a:pPr algn="ctr"/>
            <a:endParaRPr lang="en-US" dirty="0">
              <a:solidFill>
                <a:schemeClr val="tx1"/>
              </a:solidFill>
              <a:latin typeface="Helvetica Neue Light" charset="0"/>
              <a:ea typeface="Helvetica Neue Light" charset="0"/>
              <a:cs typeface="Helvetica Neue Light" charset="0"/>
            </a:endParaRPr>
          </a:p>
        </p:txBody>
      </p:sp>
      <p:sp>
        <p:nvSpPr>
          <p:cNvPr id="17" name="Chevron 16"/>
          <p:cNvSpPr/>
          <p:nvPr/>
        </p:nvSpPr>
        <p:spPr>
          <a:xfrm>
            <a:off x="5579191" y="908720"/>
            <a:ext cx="3241281" cy="1031744"/>
          </a:xfrm>
          <a:prstGeom prst="chevro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Technical / Mathematical Content</a:t>
            </a:r>
            <a:endParaRPr lang="en-US" dirty="0">
              <a:solidFill>
                <a:schemeClr val="tx1"/>
              </a:solidFill>
              <a:latin typeface="Helvetica Neue Light" charset="0"/>
              <a:ea typeface="Helvetica Neue Light" charset="0"/>
              <a:cs typeface="Helvetica Neue Light" charset="0"/>
            </a:endParaRPr>
          </a:p>
        </p:txBody>
      </p:sp>
      <p:sp>
        <p:nvSpPr>
          <p:cNvPr id="18" name="Chevron 17"/>
          <p:cNvSpPr/>
          <p:nvPr/>
        </p:nvSpPr>
        <p:spPr>
          <a:xfrm>
            <a:off x="5579191" y="2395827"/>
            <a:ext cx="3241281" cy="1031744"/>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DMN connectivity</a:t>
            </a:r>
            <a:endParaRPr lang="en-US" dirty="0">
              <a:solidFill>
                <a:srgbClr val="C00000"/>
              </a:solidFill>
              <a:latin typeface="Helvetica Neue Light" charset="0"/>
              <a:ea typeface="Helvetica Neue Light" charset="0"/>
              <a:cs typeface="Helvetica Neue Light" charset="0"/>
            </a:endParaRPr>
          </a:p>
        </p:txBody>
      </p:sp>
      <p:sp>
        <p:nvSpPr>
          <p:cNvPr id="19" name="Chevron 18"/>
          <p:cNvSpPr/>
          <p:nvPr/>
        </p:nvSpPr>
        <p:spPr>
          <a:xfrm>
            <a:off x="5580112" y="3933056"/>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Large </a:t>
            </a:r>
            <a:r>
              <a:rPr lang="en-US" dirty="0" smtClean="0">
                <a:solidFill>
                  <a:schemeClr val="tx1"/>
                </a:solidFill>
                <a:latin typeface="Helvetica Neue Light" charset="0"/>
                <a:ea typeface="Helvetica Neue Light" charset="0"/>
                <a:cs typeface="Helvetica Neue Light" charset="0"/>
              </a:rPr>
              <a:t>DCMs</a:t>
            </a:r>
          </a:p>
        </p:txBody>
      </p:sp>
      <p:sp>
        <p:nvSpPr>
          <p:cNvPr id="20" name="Chevron 19"/>
          <p:cNvSpPr/>
          <p:nvPr/>
        </p:nvSpPr>
        <p:spPr>
          <a:xfrm>
            <a:off x="5580112" y="5445224"/>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Cognitive / Psychiatric</a:t>
            </a:r>
            <a:endParaRPr lang="en-US" dirty="0">
              <a:solidFill>
                <a:schemeClr val="tx1"/>
              </a:solidFill>
              <a:latin typeface="Helvetica Neue Light" charset="0"/>
              <a:ea typeface="Helvetica Neue Light" charset="0"/>
              <a:cs typeface="Helvetica Neue Light" charset="0"/>
            </a:endParaRPr>
          </a:p>
        </p:txBody>
      </p:sp>
      <p:sp>
        <p:nvSpPr>
          <p:cNvPr id="21" name="Chevron 20"/>
          <p:cNvSpPr/>
          <p:nvPr/>
        </p:nvSpPr>
        <p:spPr>
          <a:xfrm>
            <a:off x="1763688" y="2397257"/>
            <a:ext cx="4198326" cy="1031743"/>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Worked example using SPM</a:t>
            </a:r>
            <a:endParaRPr lang="en-US" dirty="0">
              <a:solidFill>
                <a:schemeClr val="tx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2736170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0200" y="4798268"/>
            <a:ext cx="4638675" cy="19431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780928"/>
            <a:ext cx="2520602" cy="2664052"/>
          </a:xfrm>
          <a:prstGeom prst="rect">
            <a:avLst/>
          </a:prstGeom>
        </p:spPr>
      </p:pic>
      <p:pic>
        <p:nvPicPr>
          <p:cNvPr id="9" name="Picture 8"/>
          <p:cNvPicPr>
            <a:picLocks noChangeAspect="1"/>
          </p:cNvPicPr>
          <p:nvPr/>
        </p:nvPicPr>
        <p:blipFill>
          <a:blip r:embed="rId4"/>
          <a:stretch>
            <a:fillRect/>
          </a:stretch>
        </p:blipFill>
        <p:spPr>
          <a:xfrm>
            <a:off x="251520" y="1844824"/>
            <a:ext cx="5658161" cy="2617241"/>
          </a:xfrm>
          <a:prstGeom prst="rect">
            <a:avLst/>
          </a:prstGeom>
        </p:spPr>
      </p:pic>
      <p:sp>
        <p:nvSpPr>
          <p:cNvPr id="10" name="Title 2"/>
          <p:cNvSpPr txBox="1">
            <a:spLocks/>
          </p:cNvSpPr>
          <p:nvPr/>
        </p:nvSpPr>
        <p:spPr>
          <a:xfrm>
            <a:off x="330200" y="764704"/>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Worked example</a:t>
            </a:r>
            <a:br>
              <a:rPr lang="en-GB" kern="0" dirty="0" smtClean="0"/>
            </a:br>
            <a:endParaRPr lang="en-GB" sz="2000" i="1" kern="0" dirty="0">
              <a:solidFill>
                <a:srgbClr val="800000"/>
              </a:solidFill>
            </a:endParaRPr>
          </a:p>
        </p:txBody>
      </p:sp>
    </p:spTree>
    <p:extLst>
      <p:ext uri="{BB962C8B-B14F-4D97-AF65-F5344CB8AC3E}">
        <p14:creationId xmlns:p14="http://schemas.microsoft.com/office/powerpoint/2010/main" val="27124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14350" indent="-514350">
              <a:buFont typeface="+mj-lt"/>
              <a:buAutoNum type="arabicPeriod"/>
            </a:pPr>
            <a:r>
              <a:rPr lang="en-GB" b="1" dirty="0" smtClean="0"/>
              <a:t>GLM estimation – to get </a:t>
            </a:r>
            <a:r>
              <a:rPr lang="en-GB" b="1" dirty="0" err="1" smtClean="0"/>
              <a:t>SPM.mat</a:t>
            </a:r>
            <a:endParaRPr lang="en-GB" b="1" dirty="0" smtClean="0"/>
          </a:p>
          <a:p>
            <a:pPr marL="514350" indent="-514350">
              <a:buFont typeface="+mj-lt"/>
              <a:buAutoNum type="arabicPeriod"/>
            </a:pPr>
            <a:r>
              <a:rPr lang="en-GB" b="1" dirty="0" smtClean="0"/>
              <a:t>CSF/WM signal extraction</a:t>
            </a:r>
          </a:p>
          <a:p>
            <a:pPr marL="514350" indent="-514350">
              <a:buFont typeface="+mj-lt"/>
              <a:buAutoNum type="arabicPeriod"/>
            </a:pPr>
            <a:r>
              <a:rPr lang="en-GB" b="1" dirty="0" smtClean="0"/>
              <a:t>GLM estimation – to remove confounds</a:t>
            </a:r>
          </a:p>
          <a:p>
            <a:pPr marL="514350" indent="-514350">
              <a:buFont typeface="+mj-lt"/>
              <a:buAutoNum type="arabicPeriod"/>
            </a:pPr>
            <a:r>
              <a:rPr lang="en-GB" b="1" dirty="0" smtClean="0"/>
              <a:t>Extraction of time series from ROIs</a:t>
            </a:r>
          </a:p>
          <a:p>
            <a:pPr marL="514350" indent="-514350">
              <a:buFont typeface="+mj-lt"/>
              <a:buAutoNum type="arabicPeriod"/>
            </a:pPr>
            <a:endParaRPr lang="en-GB" dirty="0" smtClean="0"/>
          </a:p>
        </p:txBody>
      </p:sp>
      <p:sp>
        <p:nvSpPr>
          <p:cNvPr id="5" name="Title 2"/>
          <p:cNvSpPr>
            <a:spLocks noGrp="1"/>
          </p:cNvSpPr>
          <p:nvPr>
            <p:ph type="title"/>
          </p:nvPr>
        </p:nvSpPr>
        <p:spPr>
          <a:xfrm>
            <a:off x="330200" y="764704"/>
            <a:ext cx="8489950" cy="1296988"/>
          </a:xfrm>
        </p:spPr>
        <p:txBody>
          <a:bodyPr/>
          <a:lstStyle/>
          <a:p>
            <a:r>
              <a:rPr lang="en-GB" dirty="0" smtClean="0"/>
              <a:t>Worked example</a:t>
            </a:r>
            <a:br>
              <a:rPr lang="en-GB" dirty="0" smtClean="0"/>
            </a:br>
            <a:endParaRPr lang="en-GB" sz="2000" i="1" dirty="0">
              <a:solidFill>
                <a:srgbClr val="800000"/>
              </a:solidFill>
            </a:endParaRPr>
          </a:p>
        </p:txBody>
      </p:sp>
      <p:sp>
        <p:nvSpPr>
          <p:cNvPr id="6" name="Rectangle 5"/>
          <p:cNvSpPr/>
          <p:nvPr/>
        </p:nvSpPr>
        <p:spPr>
          <a:xfrm>
            <a:off x="1196487" y="4596191"/>
            <a:ext cx="3096344" cy="1569660"/>
          </a:xfrm>
          <a:prstGeom prst="rect">
            <a:avLst/>
          </a:prstGeom>
        </p:spPr>
        <p:txBody>
          <a:bodyPr wrap="square">
            <a:spAutoFit/>
          </a:bodyPr>
          <a:lstStyle/>
          <a:p>
            <a:pPr marL="0" indent="0">
              <a:buNone/>
            </a:pPr>
            <a:r>
              <a:rPr lang="en-GB" sz="2400" dirty="0"/>
              <a:t>PCC </a:t>
            </a:r>
            <a:r>
              <a:rPr lang="en-GB" sz="2400" dirty="0" smtClean="0"/>
              <a:t>    [</a:t>
            </a:r>
            <a:r>
              <a:rPr lang="en-GB" sz="2400" dirty="0"/>
              <a:t>0 -52 26]</a:t>
            </a:r>
          </a:p>
          <a:p>
            <a:pPr marL="0" indent="0">
              <a:buNone/>
            </a:pPr>
            <a:r>
              <a:rPr lang="en-GB" sz="2400" dirty="0"/>
              <a:t>mPFC </a:t>
            </a:r>
            <a:r>
              <a:rPr lang="en-GB" sz="2400" dirty="0" smtClean="0"/>
              <a:t> [</a:t>
            </a:r>
            <a:r>
              <a:rPr lang="en-GB" sz="2400" dirty="0"/>
              <a:t>3 54 -2]</a:t>
            </a:r>
          </a:p>
          <a:p>
            <a:pPr marL="0" indent="0">
              <a:buNone/>
            </a:pPr>
            <a:r>
              <a:rPr lang="en-GB" sz="2400" dirty="0"/>
              <a:t>L-IPC </a:t>
            </a:r>
            <a:r>
              <a:rPr lang="en-GB" sz="2400" dirty="0" smtClean="0"/>
              <a:t>  [-</a:t>
            </a:r>
            <a:r>
              <a:rPr lang="en-GB" sz="2400" dirty="0"/>
              <a:t>50 -63 32] </a:t>
            </a:r>
          </a:p>
          <a:p>
            <a:pPr marL="0" indent="0">
              <a:buNone/>
            </a:pPr>
            <a:r>
              <a:rPr lang="en-GB" sz="2400" dirty="0" smtClean="0"/>
              <a:t>R-IPC  [</a:t>
            </a:r>
            <a:r>
              <a:rPr lang="en-GB" sz="2400" dirty="0"/>
              <a:t>48 -69 35]</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217101"/>
            <a:ext cx="2347401" cy="2480994"/>
          </a:xfrm>
          <a:prstGeom prst="rect">
            <a:avLst/>
          </a:prstGeom>
        </p:spPr>
      </p:pic>
      <p:sp>
        <p:nvSpPr>
          <p:cNvPr id="8" name="TextBox 7"/>
          <p:cNvSpPr txBox="1"/>
          <p:nvPr/>
        </p:nvSpPr>
        <p:spPr>
          <a:xfrm>
            <a:off x="3774152" y="6520893"/>
            <a:ext cx="5349541" cy="307777"/>
          </a:xfrm>
          <a:prstGeom prst="rect">
            <a:avLst/>
          </a:prstGeom>
          <a:noFill/>
        </p:spPr>
        <p:txBody>
          <a:bodyPr wrap="none" rtlCol="0">
            <a:spAutoFit/>
          </a:bodyPr>
          <a:lstStyle/>
          <a:p>
            <a:r>
              <a:rPr lang="en-GB" sz="1400" i="1" dirty="0" smtClean="0"/>
              <a:t>Di &amp; Biswal, NeuroImage 2014 and Razi et al NeuroImage, 2015</a:t>
            </a:r>
            <a:endParaRPr lang="en-GB" sz="1400" i="1" dirty="0"/>
          </a:p>
        </p:txBody>
      </p:sp>
    </p:spTree>
    <p:extLst>
      <p:ext uri="{BB962C8B-B14F-4D97-AF65-F5344CB8AC3E}">
        <p14:creationId xmlns:p14="http://schemas.microsoft.com/office/powerpoint/2010/main" val="2707211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514350" indent="-514350">
              <a:buFont typeface="+mj-lt"/>
              <a:buAutoNum type="arabicPeriod"/>
            </a:pPr>
            <a:r>
              <a:rPr lang="en-GB" b="1" dirty="0" smtClean="0"/>
              <a:t>GLM estimation – to get </a:t>
            </a:r>
            <a:r>
              <a:rPr lang="en-GB" b="1" dirty="0" err="1" smtClean="0"/>
              <a:t>SPM.mat</a:t>
            </a:r>
            <a:endParaRPr lang="en-GB" b="1" dirty="0" smtClean="0"/>
          </a:p>
          <a:p>
            <a:pPr marL="514350" indent="-514350">
              <a:buFont typeface="+mj-lt"/>
              <a:buAutoNum type="arabicPeriod"/>
            </a:pPr>
            <a:r>
              <a:rPr lang="en-GB" b="1" dirty="0" smtClean="0"/>
              <a:t>CSF/WM signal extraction</a:t>
            </a:r>
          </a:p>
          <a:p>
            <a:pPr marL="514350" indent="-514350">
              <a:buFont typeface="+mj-lt"/>
              <a:buAutoNum type="arabicPeriod"/>
            </a:pPr>
            <a:r>
              <a:rPr lang="en-GB" b="1" dirty="0" smtClean="0"/>
              <a:t>GLM estimation – to remove confounds</a:t>
            </a:r>
          </a:p>
          <a:p>
            <a:pPr marL="514350" indent="-514350">
              <a:buFont typeface="+mj-lt"/>
              <a:buAutoNum type="arabicPeriod"/>
            </a:pPr>
            <a:r>
              <a:rPr lang="en-GB" b="1" dirty="0" smtClean="0"/>
              <a:t>Extraction of time series from ROIs</a:t>
            </a:r>
          </a:p>
          <a:p>
            <a:pPr marL="514350" indent="-514350">
              <a:buFont typeface="+mj-lt"/>
              <a:buAutoNum type="arabicPeriod"/>
            </a:pPr>
            <a:endParaRPr lang="en-GB" dirty="0" smtClean="0"/>
          </a:p>
          <a:p>
            <a:pPr marL="514350" indent="-514350">
              <a:buFont typeface="+mj-lt"/>
              <a:buAutoNum type="arabicPeriod"/>
            </a:pPr>
            <a:r>
              <a:rPr lang="en-GB" b="1" dirty="0" smtClean="0"/>
              <a:t>Specify DCM</a:t>
            </a:r>
          </a:p>
          <a:p>
            <a:pPr marL="514350" indent="-514350">
              <a:buFont typeface="+mj-lt"/>
              <a:buAutoNum type="arabicPeriod"/>
            </a:pPr>
            <a:r>
              <a:rPr lang="en-GB" b="1" dirty="0" smtClean="0"/>
              <a:t>Estimate DCM</a:t>
            </a:r>
          </a:p>
          <a:p>
            <a:pPr marL="514350" indent="-514350">
              <a:buFont typeface="+mj-lt"/>
              <a:buAutoNum type="arabicPeriod"/>
            </a:pPr>
            <a:r>
              <a:rPr lang="en-GB" b="1" dirty="0" smtClean="0"/>
              <a:t>Review DCM </a:t>
            </a:r>
            <a:endParaRPr lang="en-GB" b="1" dirty="0"/>
          </a:p>
        </p:txBody>
      </p:sp>
      <p:sp>
        <p:nvSpPr>
          <p:cNvPr id="5" name="Title 2"/>
          <p:cNvSpPr>
            <a:spLocks noGrp="1"/>
          </p:cNvSpPr>
          <p:nvPr>
            <p:ph type="title"/>
          </p:nvPr>
        </p:nvSpPr>
        <p:spPr>
          <a:xfrm>
            <a:off x="330200" y="764704"/>
            <a:ext cx="8489950" cy="1296988"/>
          </a:xfrm>
        </p:spPr>
        <p:txBody>
          <a:bodyPr/>
          <a:lstStyle/>
          <a:p>
            <a:r>
              <a:rPr lang="en-GB" dirty="0" smtClean="0"/>
              <a:t>Worked example</a:t>
            </a:r>
            <a:br>
              <a:rPr lang="en-GB" dirty="0" smtClean="0"/>
            </a:br>
            <a:endParaRPr lang="en-GB" sz="2000" i="1" dirty="0">
              <a:solidFill>
                <a:srgbClr val="800000"/>
              </a:solidFill>
            </a:endParaRPr>
          </a:p>
        </p:txBody>
      </p:sp>
    </p:spTree>
    <p:extLst>
      <p:ext uri="{BB962C8B-B14F-4D97-AF65-F5344CB8AC3E}">
        <p14:creationId xmlns:p14="http://schemas.microsoft.com/office/powerpoint/2010/main" val="31897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129" y="696906"/>
            <a:ext cx="1440160" cy="1522121"/>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788024" y="2219027"/>
            <a:ext cx="4257675" cy="4378325"/>
          </a:xfrm>
          <a:prstGeom prst="rect">
            <a:avLst/>
          </a:prstGeom>
        </p:spPr>
      </p:pic>
      <p:pic>
        <p:nvPicPr>
          <p:cNvPr id="7" name="Picture 6"/>
          <p:cNvPicPr>
            <a:picLocks noChangeAspect="1"/>
          </p:cNvPicPr>
          <p:nvPr/>
        </p:nvPicPr>
        <p:blipFill>
          <a:blip r:embed="rId4"/>
          <a:stretch>
            <a:fillRect/>
          </a:stretch>
        </p:blipFill>
        <p:spPr>
          <a:xfrm>
            <a:off x="179512" y="2248619"/>
            <a:ext cx="4048125" cy="4276725"/>
          </a:xfrm>
          <a:prstGeom prst="rect">
            <a:avLst/>
          </a:prstGeom>
        </p:spPr>
      </p:pic>
      <p:sp>
        <p:nvSpPr>
          <p:cNvPr id="9" name="Title 2"/>
          <p:cNvSpPr>
            <a:spLocks noGrp="1"/>
          </p:cNvSpPr>
          <p:nvPr>
            <p:ph type="title"/>
          </p:nvPr>
        </p:nvSpPr>
        <p:spPr>
          <a:xfrm>
            <a:off x="330200" y="764704"/>
            <a:ext cx="8489950" cy="1296988"/>
          </a:xfrm>
        </p:spPr>
        <p:txBody>
          <a:bodyPr/>
          <a:lstStyle/>
          <a:p>
            <a:r>
              <a:rPr lang="en-GB" dirty="0" smtClean="0"/>
              <a:t>Worked example</a:t>
            </a:r>
            <a:br>
              <a:rPr lang="en-GB" dirty="0" smtClean="0"/>
            </a:br>
            <a:r>
              <a:rPr lang="en-GB" sz="2000" i="1" dirty="0" smtClean="0">
                <a:solidFill>
                  <a:srgbClr val="800000"/>
                </a:solidFill>
              </a:rPr>
              <a:t>Default mode network</a:t>
            </a:r>
            <a:endParaRPr lang="en-GB" sz="2000" i="1" dirty="0">
              <a:solidFill>
                <a:srgbClr val="800000"/>
              </a:solidFill>
            </a:endParaRPr>
          </a:p>
        </p:txBody>
      </p:sp>
    </p:spTree>
    <p:extLst>
      <p:ext uri="{BB962C8B-B14F-4D97-AF65-F5344CB8AC3E}">
        <p14:creationId xmlns:p14="http://schemas.microsoft.com/office/powerpoint/2010/main" val="2375129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427984" y="1453120"/>
            <a:ext cx="3816424" cy="5389747"/>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92" y="1545024"/>
            <a:ext cx="3938860" cy="53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a:spLocks noGrp="1"/>
          </p:cNvSpPr>
          <p:nvPr>
            <p:ph type="title"/>
          </p:nvPr>
        </p:nvSpPr>
        <p:spPr>
          <a:xfrm>
            <a:off x="330200" y="764704"/>
            <a:ext cx="8489950" cy="1296988"/>
          </a:xfrm>
        </p:spPr>
        <p:txBody>
          <a:bodyPr/>
          <a:lstStyle/>
          <a:p>
            <a:r>
              <a:rPr lang="en-GB" dirty="0" smtClean="0"/>
              <a:t>Worked example</a:t>
            </a:r>
            <a:br>
              <a:rPr lang="en-GB" dirty="0" smtClean="0"/>
            </a:br>
            <a:r>
              <a:rPr lang="en-GB" sz="2000" i="1" dirty="0" smtClean="0">
                <a:solidFill>
                  <a:srgbClr val="800000"/>
                </a:solidFill>
              </a:rPr>
              <a:t>Default mode network</a:t>
            </a:r>
            <a:endParaRPr lang="en-GB" sz="2000" i="1" dirty="0">
              <a:solidFill>
                <a:srgbClr val="800000"/>
              </a:solidFill>
            </a:endParaRPr>
          </a:p>
        </p:txBody>
      </p:sp>
      <p:sp>
        <p:nvSpPr>
          <p:cNvPr id="8" name="TextBox 7"/>
          <p:cNvSpPr txBox="1"/>
          <p:nvPr/>
        </p:nvSpPr>
        <p:spPr>
          <a:xfrm>
            <a:off x="1254403" y="6453336"/>
            <a:ext cx="1877437" cy="369332"/>
          </a:xfrm>
          <a:prstGeom prst="rect">
            <a:avLst/>
          </a:prstGeom>
          <a:noFill/>
        </p:spPr>
        <p:txBody>
          <a:bodyPr wrap="none" rtlCol="0">
            <a:spAutoFit/>
          </a:bodyPr>
          <a:lstStyle/>
          <a:p>
            <a:r>
              <a:rPr lang="en-GB" dirty="0" smtClean="0">
                <a:solidFill>
                  <a:srgbClr val="2E6EBC"/>
                </a:solidFill>
              </a:rPr>
              <a:t>Input time series</a:t>
            </a:r>
            <a:endParaRPr lang="en-GB" dirty="0">
              <a:solidFill>
                <a:srgbClr val="2E6EBC"/>
              </a:solidFill>
            </a:endParaRPr>
          </a:p>
        </p:txBody>
      </p:sp>
      <p:sp>
        <p:nvSpPr>
          <p:cNvPr id="9" name="TextBox 8"/>
          <p:cNvSpPr txBox="1"/>
          <p:nvPr/>
        </p:nvSpPr>
        <p:spPr>
          <a:xfrm>
            <a:off x="5796136" y="6453336"/>
            <a:ext cx="1725152" cy="338554"/>
          </a:xfrm>
          <a:prstGeom prst="rect">
            <a:avLst/>
          </a:prstGeom>
          <a:noFill/>
        </p:spPr>
        <p:txBody>
          <a:bodyPr wrap="none" rtlCol="0">
            <a:spAutoFit/>
          </a:bodyPr>
          <a:lstStyle/>
          <a:p>
            <a:r>
              <a:rPr lang="en-GB" sz="1600" dirty="0" smtClean="0">
                <a:solidFill>
                  <a:srgbClr val="2E6EBC"/>
                </a:solidFill>
              </a:rPr>
              <a:t>Data fits for CSD</a:t>
            </a:r>
            <a:endParaRPr lang="en-GB" sz="1600" dirty="0">
              <a:solidFill>
                <a:srgbClr val="2E6EBC"/>
              </a:solidFill>
            </a:endParaRPr>
          </a:p>
        </p:txBody>
      </p:sp>
    </p:spTree>
    <p:extLst>
      <p:ext uri="{BB962C8B-B14F-4D97-AF65-F5344CB8AC3E}">
        <p14:creationId xmlns:p14="http://schemas.microsoft.com/office/powerpoint/2010/main" val="240119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hevron 64"/>
          <p:cNvSpPr/>
          <p:nvPr/>
        </p:nvSpPr>
        <p:spPr>
          <a:xfrm>
            <a:off x="1741826" y="900950"/>
            <a:ext cx="4198326" cy="1031743"/>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Introduction and background</a:t>
            </a:r>
          </a:p>
          <a:p>
            <a:pPr algn="ctr"/>
            <a:r>
              <a:rPr lang="en-US" sz="1600" dirty="0" smtClean="0">
                <a:solidFill>
                  <a:schemeClr val="tx1"/>
                </a:solidFill>
                <a:latin typeface="Helvetica Neue Light" charset="0"/>
                <a:ea typeface="Helvetica Neue Light" charset="0"/>
                <a:cs typeface="Helvetica Neue Light" charset="0"/>
              </a:rPr>
              <a:t>(Spectral) Dynamic Causal Modelling</a:t>
            </a:r>
            <a:endParaRPr lang="en-US" sz="1600" dirty="0">
              <a:solidFill>
                <a:schemeClr val="tx1"/>
              </a:solidFill>
              <a:latin typeface="Helvetica Neue Light" charset="0"/>
              <a:ea typeface="Helvetica Neue Light" charset="0"/>
              <a:cs typeface="Helvetica Neue Light" charset="0"/>
            </a:endParaRPr>
          </a:p>
        </p:txBody>
      </p:sp>
      <p:sp>
        <p:nvSpPr>
          <p:cNvPr id="67" name="Chevron 66"/>
          <p:cNvSpPr/>
          <p:nvPr/>
        </p:nvSpPr>
        <p:spPr>
          <a:xfrm>
            <a:off x="1741826" y="3937217"/>
            <a:ext cx="41983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What’s new</a:t>
            </a:r>
            <a:r>
              <a:rPr lang="en-US" dirty="0" smtClean="0">
                <a:solidFill>
                  <a:schemeClr val="tx1"/>
                </a:solidFill>
                <a:latin typeface="Helvetica Neue Light" charset="0"/>
                <a:ea typeface="Helvetica Neue Light" charset="0"/>
                <a:cs typeface="Helvetica Neue Light" charset="0"/>
              </a:rPr>
              <a:t>?</a:t>
            </a:r>
            <a:endParaRPr lang="en-US" dirty="0">
              <a:solidFill>
                <a:schemeClr val="tx1"/>
              </a:solidFill>
              <a:latin typeface="Helvetica Neue Light" charset="0"/>
              <a:ea typeface="Helvetica Neue Light" charset="0"/>
              <a:cs typeface="Helvetica Neue Light" charset="0"/>
            </a:endParaRPr>
          </a:p>
        </p:txBody>
      </p:sp>
      <p:sp>
        <p:nvSpPr>
          <p:cNvPr id="68" name="Notched Right Arrow 67"/>
          <p:cNvSpPr/>
          <p:nvPr/>
        </p:nvSpPr>
        <p:spPr>
          <a:xfrm>
            <a:off x="748364" y="861254"/>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9" name="Notched Right Arrow 68"/>
          <p:cNvSpPr/>
          <p:nvPr/>
        </p:nvSpPr>
        <p:spPr>
          <a:xfrm>
            <a:off x="757480" y="23550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Notched Right Arrow 69"/>
          <p:cNvSpPr/>
          <p:nvPr/>
        </p:nvSpPr>
        <p:spPr>
          <a:xfrm>
            <a:off x="757480" y="3892998"/>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Rectangle 83"/>
          <p:cNvSpPr/>
          <p:nvPr/>
        </p:nvSpPr>
        <p:spPr>
          <a:xfrm>
            <a:off x="611560" y="906502"/>
            <a:ext cx="632664" cy="5618842"/>
          </a:xfrm>
          <a:prstGeom prst="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OUTLINE</a:t>
            </a:r>
            <a:endParaRPr lang="en-US" sz="2000" dirty="0">
              <a:solidFill>
                <a:schemeClr val="bg1"/>
              </a:solidFill>
            </a:endParaRPr>
          </a:p>
        </p:txBody>
      </p:sp>
      <p:sp>
        <p:nvSpPr>
          <p:cNvPr id="15" name="Notched Right Arrow 14"/>
          <p:cNvSpPr/>
          <p:nvPr/>
        </p:nvSpPr>
        <p:spPr>
          <a:xfrm>
            <a:off x="909880" y="53732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Chevron 15"/>
          <p:cNvSpPr/>
          <p:nvPr/>
        </p:nvSpPr>
        <p:spPr>
          <a:xfrm>
            <a:off x="1894226" y="5445224"/>
            <a:ext cx="40459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Neue Light" charset="0"/>
              <a:ea typeface="Helvetica Neue Light" charset="0"/>
              <a:cs typeface="Helvetica Neue Light" charset="0"/>
            </a:endParaRPr>
          </a:p>
          <a:p>
            <a:pPr algn="ctr"/>
            <a:r>
              <a:rPr lang="en-US" dirty="0" smtClean="0">
                <a:solidFill>
                  <a:schemeClr val="tx1"/>
                </a:solidFill>
                <a:latin typeface="Helvetica Neue Light" charset="0"/>
                <a:ea typeface="Helvetica Neue Light" charset="0"/>
                <a:cs typeface="Helvetica Neue Light" charset="0"/>
              </a:rPr>
              <a:t>Applications</a:t>
            </a:r>
            <a:endParaRPr lang="en-US" dirty="0">
              <a:solidFill>
                <a:schemeClr val="tx1"/>
              </a:solidFill>
              <a:latin typeface="Helvetica Neue Light" charset="0"/>
              <a:ea typeface="Helvetica Neue Light" charset="0"/>
              <a:cs typeface="Helvetica Neue Light" charset="0"/>
            </a:endParaRPr>
          </a:p>
          <a:p>
            <a:pPr algn="ctr"/>
            <a:endParaRPr lang="en-US" dirty="0">
              <a:solidFill>
                <a:schemeClr val="tx1"/>
              </a:solidFill>
              <a:latin typeface="Helvetica Neue Light" charset="0"/>
              <a:ea typeface="Helvetica Neue Light" charset="0"/>
              <a:cs typeface="Helvetica Neue Light" charset="0"/>
            </a:endParaRPr>
          </a:p>
        </p:txBody>
      </p:sp>
      <p:sp>
        <p:nvSpPr>
          <p:cNvPr id="17" name="Chevron 16"/>
          <p:cNvSpPr/>
          <p:nvPr/>
        </p:nvSpPr>
        <p:spPr>
          <a:xfrm>
            <a:off x="5579191" y="908720"/>
            <a:ext cx="3241281" cy="1031744"/>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Technical / Mathematical Content</a:t>
            </a:r>
            <a:endParaRPr lang="en-US" dirty="0">
              <a:solidFill>
                <a:schemeClr val="tx1"/>
              </a:solidFill>
              <a:latin typeface="Helvetica Neue Light" charset="0"/>
              <a:ea typeface="Helvetica Neue Light" charset="0"/>
              <a:cs typeface="Helvetica Neue Light" charset="0"/>
            </a:endParaRPr>
          </a:p>
        </p:txBody>
      </p:sp>
      <p:sp>
        <p:nvSpPr>
          <p:cNvPr id="18" name="Chevron 17"/>
          <p:cNvSpPr/>
          <p:nvPr/>
        </p:nvSpPr>
        <p:spPr>
          <a:xfrm>
            <a:off x="5579191" y="2395827"/>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DMN connectivity</a:t>
            </a:r>
            <a:endParaRPr lang="en-US" dirty="0">
              <a:solidFill>
                <a:srgbClr val="C00000"/>
              </a:solidFill>
              <a:latin typeface="Helvetica Neue Light" charset="0"/>
              <a:ea typeface="Helvetica Neue Light" charset="0"/>
              <a:cs typeface="Helvetica Neue Light" charset="0"/>
            </a:endParaRPr>
          </a:p>
        </p:txBody>
      </p:sp>
      <p:sp>
        <p:nvSpPr>
          <p:cNvPr id="19" name="Chevron 18"/>
          <p:cNvSpPr/>
          <p:nvPr/>
        </p:nvSpPr>
        <p:spPr>
          <a:xfrm>
            <a:off x="5580112" y="3933056"/>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Large </a:t>
            </a:r>
            <a:r>
              <a:rPr lang="en-US" dirty="0" smtClean="0">
                <a:solidFill>
                  <a:schemeClr val="tx1"/>
                </a:solidFill>
                <a:latin typeface="Helvetica Neue Light" charset="0"/>
                <a:ea typeface="Helvetica Neue Light" charset="0"/>
                <a:cs typeface="Helvetica Neue Light" charset="0"/>
              </a:rPr>
              <a:t>DCMs</a:t>
            </a:r>
          </a:p>
        </p:txBody>
      </p:sp>
      <p:sp>
        <p:nvSpPr>
          <p:cNvPr id="20" name="Chevron 19"/>
          <p:cNvSpPr/>
          <p:nvPr/>
        </p:nvSpPr>
        <p:spPr>
          <a:xfrm>
            <a:off x="5580112" y="5445224"/>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Cognitive / Psychiatric</a:t>
            </a:r>
            <a:endParaRPr lang="en-US" dirty="0">
              <a:solidFill>
                <a:schemeClr val="tx1"/>
              </a:solidFill>
              <a:latin typeface="Helvetica Neue Light" charset="0"/>
              <a:ea typeface="Helvetica Neue Light" charset="0"/>
              <a:cs typeface="Helvetica Neue Light" charset="0"/>
            </a:endParaRPr>
          </a:p>
        </p:txBody>
      </p:sp>
      <p:sp>
        <p:nvSpPr>
          <p:cNvPr id="21" name="Chevron 20"/>
          <p:cNvSpPr/>
          <p:nvPr/>
        </p:nvSpPr>
        <p:spPr>
          <a:xfrm>
            <a:off x="1763688" y="2397257"/>
            <a:ext cx="4198326" cy="1031743"/>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Worked example using SPM</a:t>
            </a:r>
            <a:endParaRPr lang="en-US" dirty="0">
              <a:solidFill>
                <a:schemeClr val="tx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367766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12" y="2328639"/>
            <a:ext cx="5188737" cy="3476625"/>
          </a:xfrm>
          <a:prstGeom prst="rect">
            <a:avLst/>
          </a:prstGeom>
        </p:spPr>
      </p:pic>
      <p:sp>
        <p:nvSpPr>
          <p:cNvPr id="3" name="TextBox 2"/>
          <p:cNvSpPr txBox="1"/>
          <p:nvPr/>
        </p:nvSpPr>
        <p:spPr>
          <a:xfrm>
            <a:off x="4715245" y="1702549"/>
            <a:ext cx="4403770" cy="646331"/>
          </a:xfrm>
          <a:prstGeom prst="rect">
            <a:avLst/>
          </a:prstGeom>
          <a:noFill/>
        </p:spPr>
        <p:txBody>
          <a:bodyPr wrap="none" rtlCol="0">
            <a:spAutoFit/>
          </a:bodyPr>
          <a:lstStyle/>
          <a:p>
            <a:r>
              <a:rPr lang="en-GB" dirty="0" smtClean="0">
                <a:solidFill>
                  <a:srgbClr val="800000"/>
                </a:solidFill>
              </a:rPr>
              <a:t>Connectivity parameters: </a:t>
            </a:r>
            <a:r>
              <a:rPr lang="en-GB" dirty="0" err="1" smtClean="0">
                <a:solidFill>
                  <a:srgbClr val="800000"/>
                </a:solidFill>
              </a:rPr>
              <a:t>DCM.Ep.A</a:t>
            </a:r>
            <a:endParaRPr lang="en-GB" dirty="0" smtClean="0">
              <a:solidFill>
                <a:srgbClr val="800000"/>
              </a:solidFill>
            </a:endParaRPr>
          </a:p>
          <a:p>
            <a:r>
              <a:rPr lang="en-GB" dirty="0" smtClean="0">
                <a:solidFill>
                  <a:srgbClr val="800000"/>
                </a:solidFill>
              </a:rPr>
              <a:t>Neural fluctuation parameters: </a:t>
            </a:r>
            <a:r>
              <a:rPr lang="en-GB" dirty="0" err="1" smtClean="0">
                <a:solidFill>
                  <a:srgbClr val="800000"/>
                </a:solidFill>
              </a:rPr>
              <a:t>DCM.Ep.a</a:t>
            </a:r>
            <a:endParaRPr lang="en-GB" dirty="0">
              <a:solidFill>
                <a:srgbClr val="800000"/>
              </a:solidFill>
            </a:endParaRPr>
          </a:p>
        </p:txBody>
      </p:sp>
      <p:pic>
        <p:nvPicPr>
          <p:cNvPr id="5" name="Picture 4"/>
          <p:cNvPicPr>
            <a:picLocks noChangeAspect="1"/>
          </p:cNvPicPr>
          <p:nvPr/>
        </p:nvPicPr>
        <p:blipFill>
          <a:blip r:embed="rId3"/>
          <a:stretch>
            <a:fillRect/>
          </a:stretch>
        </p:blipFill>
        <p:spPr>
          <a:xfrm>
            <a:off x="5118700" y="2570802"/>
            <a:ext cx="3714414" cy="3234462"/>
          </a:xfrm>
          <a:prstGeom prst="rect">
            <a:avLst/>
          </a:prstGeom>
        </p:spPr>
      </p:pic>
      <p:sp>
        <p:nvSpPr>
          <p:cNvPr id="9" name="Title 2"/>
          <p:cNvSpPr>
            <a:spLocks noGrp="1"/>
          </p:cNvSpPr>
          <p:nvPr>
            <p:ph type="title"/>
          </p:nvPr>
        </p:nvSpPr>
        <p:spPr>
          <a:xfrm>
            <a:off x="330200" y="764704"/>
            <a:ext cx="8489950" cy="1296988"/>
          </a:xfrm>
        </p:spPr>
        <p:txBody>
          <a:bodyPr/>
          <a:lstStyle/>
          <a:p>
            <a:r>
              <a:rPr lang="en-GB" dirty="0" smtClean="0"/>
              <a:t>Worked example</a:t>
            </a:r>
            <a:br>
              <a:rPr lang="en-GB" dirty="0" smtClean="0"/>
            </a:br>
            <a:r>
              <a:rPr lang="en-GB" sz="2000" i="1" dirty="0" smtClean="0">
                <a:solidFill>
                  <a:srgbClr val="800000"/>
                </a:solidFill>
              </a:rPr>
              <a:t>Default mode network</a:t>
            </a:r>
            <a:endParaRPr lang="en-GB" sz="2000" i="1" dirty="0">
              <a:solidFill>
                <a:srgbClr val="800000"/>
              </a:solidFill>
            </a:endParaRPr>
          </a:p>
        </p:txBody>
      </p:sp>
    </p:spTree>
    <p:extLst>
      <p:ext uri="{BB962C8B-B14F-4D97-AF65-F5344CB8AC3E}">
        <p14:creationId xmlns:p14="http://schemas.microsoft.com/office/powerpoint/2010/main" val="1063418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hevron 64"/>
          <p:cNvSpPr/>
          <p:nvPr/>
        </p:nvSpPr>
        <p:spPr>
          <a:xfrm>
            <a:off x="1741826" y="900950"/>
            <a:ext cx="4198326" cy="1031743"/>
          </a:xfrm>
          <a:prstGeom prst="chevro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Introduction and background</a:t>
            </a:r>
          </a:p>
          <a:p>
            <a:pPr algn="ctr"/>
            <a:r>
              <a:rPr lang="en-US" sz="1600" dirty="0" smtClean="0">
                <a:solidFill>
                  <a:schemeClr val="tx1"/>
                </a:solidFill>
                <a:latin typeface="Helvetica Neue Light" charset="0"/>
                <a:ea typeface="Helvetica Neue Light" charset="0"/>
                <a:cs typeface="Helvetica Neue Light" charset="0"/>
              </a:rPr>
              <a:t>(Spectral) Dynamic Causal Modelling</a:t>
            </a:r>
            <a:endParaRPr lang="en-US" sz="1600" dirty="0">
              <a:solidFill>
                <a:schemeClr val="tx1"/>
              </a:solidFill>
              <a:latin typeface="Helvetica Neue Light" charset="0"/>
              <a:ea typeface="Helvetica Neue Light" charset="0"/>
              <a:cs typeface="Helvetica Neue Light" charset="0"/>
            </a:endParaRPr>
          </a:p>
        </p:txBody>
      </p:sp>
      <p:sp>
        <p:nvSpPr>
          <p:cNvPr id="67" name="Chevron 66"/>
          <p:cNvSpPr/>
          <p:nvPr/>
        </p:nvSpPr>
        <p:spPr>
          <a:xfrm>
            <a:off x="1741826" y="3937217"/>
            <a:ext cx="4198326" cy="1031742"/>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What’s new</a:t>
            </a:r>
            <a:r>
              <a:rPr lang="en-US" dirty="0" smtClean="0">
                <a:solidFill>
                  <a:schemeClr val="tx1"/>
                </a:solidFill>
                <a:latin typeface="Helvetica Neue Light" charset="0"/>
                <a:ea typeface="Helvetica Neue Light" charset="0"/>
                <a:cs typeface="Helvetica Neue Light" charset="0"/>
              </a:rPr>
              <a:t>?</a:t>
            </a:r>
            <a:endParaRPr lang="en-US" dirty="0">
              <a:solidFill>
                <a:schemeClr val="tx1"/>
              </a:solidFill>
              <a:latin typeface="Helvetica Neue Light" charset="0"/>
              <a:ea typeface="Helvetica Neue Light" charset="0"/>
              <a:cs typeface="Helvetica Neue Light" charset="0"/>
            </a:endParaRPr>
          </a:p>
        </p:txBody>
      </p:sp>
      <p:sp>
        <p:nvSpPr>
          <p:cNvPr id="68" name="Notched Right Arrow 67"/>
          <p:cNvSpPr/>
          <p:nvPr/>
        </p:nvSpPr>
        <p:spPr>
          <a:xfrm>
            <a:off x="748364" y="861254"/>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9" name="Notched Right Arrow 68"/>
          <p:cNvSpPr/>
          <p:nvPr/>
        </p:nvSpPr>
        <p:spPr>
          <a:xfrm>
            <a:off x="757480" y="23550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Notched Right Arrow 69"/>
          <p:cNvSpPr/>
          <p:nvPr/>
        </p:nvSpPr>
        <p:spPr>
          <a:xfrm>
            <a:off x="757480" y="3892998"/>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Rectangle 83"/>
          <p:cNvSpPr/>
          <p:nvPr/>
        </p:nvSpPr>
        <p:spPr>
          <a:xfrm>
            <a:off x="611560" y="906502"/>
            <a:ext cx="632664" cy="5618842"/>
          </a:xfrm>
          <a:prstGeom prst="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OUTLINE</a:t>
            </a:r>
            <a:endParaRPr lang="en-US" sz="2000" dirty="0">
              <a:solidFill>
                <a:schemeClr val="bg1"/>
              </a:solidFill>
            </a:endParaRPr>
          </a:p>
        </p:txBody>
      </p:sp>
      <p:sp>
        <p:nvSpPr>
          <p:cNvPr id="15" name="Notched Right Arrow 14"/>
          <p:cNvSpPr/>
          <p:nvPr/>
        </p:nvSpPr>
        <p:spPr>
          <a:xfrm>
            <a:off x="909880" y="53732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Chevron 15"/>
          <p:cNvSpPr/>
          <p:nvPr/>
        </p:nvSpPr>
        <p:spPr>
          <a:xfrm>
            <a:off x="1894226" y="5445224"/>
            <a:ext cx="40459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Neue Light" charset="0"/>
              <a:ea typeface="Helvetica Neue Light" charset="0"/>
              <a:cs typeface="Helvetica Neue Light" charset="0"/>
            </a:endParaRPr>
          </a:p>
          <a:p>
            <a:pPr algn="ctr"/>
            <a:r>
              <a:rPr lang="en-US" dirty="0" smtClean="0">
                <a:solidFill>
                  <a:schemeClr val="tx1"/>
                </a:solidFill>
                <a:latin typeface="Helvetica Neue Light" charset="0"/>
                <a:ea typeface="Helvetica Neue Light" charset="0"/>
                <a:cs typeface="Helvetica Neue Light" charset="0"/>
              </a:rPr>
              <a:t>Applications</a:t>
            </a:r>
            <a:endParaRPr lang="en-US" dirty="0">
              <a:solidFill>
                <a:schemeClr val="tx1"/>
              </a:solidFill>
              <a:latin typeface="Helvetica Neue Light" charset="0"/>
              <a:ea typeface="Helvetica Neue Light" charset="0"/>
              <a:cs typeface="Helvetica Neue Light" charset="0"/>
            </a:endParaRPr>
          </a:p>
          <a:p>
            <a:pPr algn="ctr"/>
            <a:endParaRPr lang="en-US" dirty="0">
              <a:solidFill>
                <a:schemeClr val="tx1"/>
              </a:solidFill>
              <a:latin typeface="Helvetica Neue Light" charset="0"/>
              <a:ea typeface="Helvetica Neue Light" charset="0"/>
              <a:cs typeface="Helvetica Neue Light" charset="0"/>
            </a:endParaRPr>
          </a:p>
        </p:txBody>
      </p:sp>
      <p:sp>
        <p:nvSpPr>
          <p:cNvPr id="17" name="Chevron 16"/>
          <p:cNvSpPr/>
          <p:nvPr/>
        </p:nvSpPr>
        <p:spPr>
          <a:xfrm>
            <a:off x="5579191" y="908720"/>
            <a:ext cx="3241281" cy="1031744"/>
          </a:xfrm>
          <a:prstGeom prst="chevro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Technical / Mathematical Content</a:t>
            </a:r>
            <a:endParaRPr lang="en-US" dirty="0">
              <a:solidFill>
                <a:schemeClr val="tx1"/>
              </a:solidFill>
              <a:latin typeface="Helvetica Neue Light" charset="0"/>
              <a:ea typeface="Helvetica Neue Light" charset="0"/>
              <a:cs typeface="Helvetica Neue Light" charset="0"/>
            </a:endParaRPr>
          </a:p>
        </p:txBody>
      </p:sp>
      <p:sp>
        <p:nvSpPr>
          <p:cNvPr id="18" name="Chevron 17"/>
          <p:cNvSpPr/>
          <p:nvPr/>
        </p:nvSpPr>
        <p:spPr>
          <a:xfrm>
            <a:off x="5579191" y="2395827"/>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DMN connectivity</a:t>
            </a:r>
            <a:endParaRPr lang="en-US" dirty="0">
              <a:solidFill>
                <a:srgbClr val="C00000"/>
              </a:solidFill>
              <a:latin typeface="Helvetica Neue Light" charset="0"/>
              <a:ea typeface="Helvetica Neue Light" charset="0"/>
              <a:cs typeface="Helvetica Neue Light" charset="0"/>
            </a:endParaRPr>
          </a:p>
        </p:txBody>
      </p:sp>
      <p:sp>
        <p:nvSpPr>
          <p:cNvPr id="19" name="Chevron 18"/>
          <p:cNvSpPr/>
          <p:nvPr/>
        </p:nvSpPr>
        <p:spPr>
          <a:xfrm>
            <a:off x="5580112" y="3933056"/>
            <a:ext cx="3241281" cy="1031744"/>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Large </a:t>
            </a:r>
            <a:r>
              <a:rPr lang="en-US" dirty="0" smtClean="0">
                <a:solidFill>
                  <a:schemeClr val="tx1"/>
                </a:solidFill>
                <a:latin typeface="Helvetica Neue Light" charset="0"/>
                <a:ea typeface="Helvetica Neue Light" charset="0"/>
                <a:cs typeface="Helvetica Neue Light" charset="0"/>
              </a:rPr>
              <a:t>DCMs</a:t>
            </a:r>
          </a:p>
        </p:txBody>
      </p:sp>
      <p:sp>
        <p:nvSpPr>
          <p:cNvPr id="20" name="Chevron 19"/>
          <p:cNvSpPr/>
          <p:nvPr/>
        </p:nvSpPr>
        <p:spPr>
          <a:xfrm>
            <a:off x="5580112" y="5445224"/>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Cognitive / Psychiatric</a:t>
            </a:r>
            <a:endParaRPr lang="en-US" dirty="0">
              <a:solidFill>
                <a:schemeClr val="tx1"/>
              </a:solidFill>
              <a:latin typeface="Helvetica Neue Light" charset="0"/>
              <a:ea typeface="Helvetica Neue Light" charset="0"/>
              <a:cs typeface="Helvetica Neue Light" charset="0"/>
            </a:endParaRPr>
          </a:p>
        </p:txBody>
      </p:sp>
      <p:sp>
        <p:nvSpPr>
          <p:cNvPr id="21" name="Chevron 20"/>
          <p:cNvSpPr/>
          <p:nvPr/>
        </p:nvSpPr>
        <p:spPr>
          <a:xfrm>
            <a:off x="1763688" y="2397257"/>
            <a:ext cx="4198326" cy="1031743"/>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Worked example using SPM</a:t>
            </a:r>
            <a:endParaRPr lang="en-US" dirty="0">
              <a:solidFill>
                <a:schemeClr val="tx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574062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60" y="1682512"/>
            <a:ext cx="5364088" cy="3903601"/>
          </a:xfrm>
          <a:prstGeom prst="rect">
            <a:avLst/>
          </a:prstGeom>
        </p:spPr>
      </p:pic>
      <p:sp>
        <p:nvSpPr>
          <p:cNvPr id="6" name="TextBox 5"/>
          <p:cNvSpPr txBox="1"/>
          <p:nvPr/>
        </p:nvSpPr>
        <p:spPr>
          <a:xfrm>
            <a:off x="6780044" y="6525344"/>
            <a:ext cx="2256452" cy="276999"/>
          </a:xfrm>
          <a:prstGeom prst="rect">
            <a:avLst/>
          </a:prstGeom>
          <a:noFill/>
        </p:spPr>
        <p:txBody>
          <a:bodyPr wrap="none" rtlCol="0">
            <a:spAutoFit/>
          </a:bodyPr>
          <a:lstStyle/>
          <a:p>
            <a:r>
              <a:rPr lang="en-GB" sz="1200" i="1" dirty="0" err="1" smtClean="0"/>
              <a:t>Raichle</a:t>
            </a:r>
            <a:r>
              <a:rPr lang="en-GB" sz="1200" i="1" dirty="0" smtClean="0"/>
              <a:t> Annual Reviews, 2015</a:t>
            </a:r>
            <a:endParaRPr lang="en-GB" sz="1200" i="1" dirty="0"/>
          </a:p>
        </p:txBody>
      </p:sp>
      <p:sp>
        <p:nvSpPr>
          <p:cNvPr id="22" name="Rectangle 179"/>
          <p:cNvSpPr>
            <a:spLocks noChangeArrowheads="1"/>
          </p:cNvSpPr>
          <p:nvPr/>
        </p:nvSpPr>
        <p:spPr bwMode="auto">
          <a:xfrm>
            <a:off x="1187624" y="5926643"/>
            <a:ext cx="2030072" cy="369332"/>
          </a:xfrm>
          <a:prstGeom prst="rect">
            <a:avLst/>
          </a:prstGeom>
          <a:noFill/>
          <a:ln w="12700">
            <a:noFill/>
            <a:miter lim="800000"/>
            <a:headEnd/>
            <a:tailEnd/>
          </a:ln>
        </p:spPr>
        <p:txBody>
          <a:bodyPr wrap="square">
            <a:spAutoFit/>
          </a:bodyPr>
          <a:lstStyle/>
          <a:p>
            <a:r>
              <a:rPr lang="en-US" dirty="0" smtClean="0">
                <a:solidFill>
                  <a:srgbClr val="990033"/>
                </a:solidFill>
                <a:latin typeface="Arial Narrow" pitchFamily="34" charset="0"/>
              </a:rPr>
              <a:t>36 nodes network</a:t>
            </a:r>
            <a:endParaRPr lang="en-US" b="0" dirty="0">
              <a:solidFill>
                <a:srgbClr val="990033"/>
              </a:solidFill>
              <a:latin typeface="Arial Narrow" pitchFamily="34" charset="0"/>
            </a:endParaRPr>
          </a:p>
        </p:txBody>
      </p:sp>
      <p:pic>
        <p:nvPicPr>
          <p:cNvPr id="8" name="Picture 7"/>
          <p:cNvPicPr>
            <a:picLocks noChangeAspect="1"/>
          </p:cNvPicPr>
          <p:nvPr/>
        </p:nvPicPr>
        <p:blipFill>
          <a:blip r:embed="rId4" cstate="print"/>
          <a:stretch>
            <a:fillRect/>
          </a:stretch>
        </p:blipFill>
        <p:spPr>
          <a:xfrm>
            <a:off x="4283968" y="1700808"/>
            <a:ext cx="4324350" cy="4343400"/>
          </a:xfrm>
          <a:prstGeom prst="rect">
            <a:avLst/>
          </a:prstGeom>
        </p:spPr>
      </p:pic>
      <p:sp>
        <p:nvSpPr>
          <p:cNvPr id="11" name="Title 1"/>
          <p:cNvSpPr txBox="1">
            <a:spLocks/>
          </p:cNvSpPr>
          <p:nvPr/>
        </p:nvSpPr>
        <p:spPr>
          <a:xfrm>
            <a:off x="0" y="46452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Large-scale DCMs for resting state fMRI</a:t>
            </a:r>
            <a:br>
              <a:rPr lang="en-GB" kern="0" dirty="0" smtClean="0"/>
            </a:br>
            <a:endParaRPr lang="en-GB" sz="2000" i="1" kern="0" dirty="0">
              <a:solidFill>
                <a:srgbClr val="800000"/>
              </a:solidFill>
            </a:endParaRPr>
          </a:p>
        </p:txBody>
      </p:sp>
    </p:spTree>
    <p:extLst>
      <p:ext uri="{BB962C8B-B14F-4D97-AF65-F5344CB8AC3E}">
        <p14:creationId xmlns:p14="http://schemas.microsoft.com/office/powerpoint/2010/main" val="242022331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60" y="1682512"/>
            <a:ext cx="5364088" cy="3903601"/>
          </a:xfrm>
          <a:prstGeom prst="rect">
            <a:avLst/>
          </a:prstGeom>
        </p:spPr>
      </p:pic>
      <p:sp>
        <p:nvSpPr>
          <p:cNvPr id="34" name="Rectangle 179"/>
          <p:cNvSpPr>
            <a:spLocks noChangeArrowheads="1"/>
          </p:cNvSpPr>
          <p:nvPr/>
        </p:nvSpPr>
        <p:spPr bwMode="auto">
          <a:xfrm>
            <a:off x="1187624" y="5926643"/>
            <a:ext cx="2030072" cy="369332"/>
          </a:xfrm>
          <a:prstGeom prst="rect">
            <a:avLst/>
          </a:prstGeom>
          <a:noFill/>
          <a:ln w="12700">
            <a:noFill/>
            <a:miter lim="800000"/>
            <a:headEnd/>
            <a:tailEnd/>
          </a:ln>
        </p:spPr>
        <p:txBody>
          <a:bodyPr wrap="square">
            <a:spAutoFit/>
          </a:bodyPr>
          <a:lstStyle/>
          <a:p>
            <a:r>
              <a:rPr lang="en-US" dirty="0" smtClean="0">
                <a:solidFill>
                  <a:srgbClr val="990033"/>
                </a:solidFill>
                <a:latin typeface="Arial Narrow" pitchFamily="34" charset="0"/>
              </a:rPr>
              <a:t>36 nodes network</a:t>
            </a:r>
            <a:endParaRPr lang="en-US" b="0" dirty="0">
              <a:solidFill>
                <a:srgbClr val="990033"/>
              </a:solidFill>
              <a:latin typeface="Arial Narrow" pitchFamily="34" charset="0"/>
            </a:endParaRPr>
          </a:p>
        </p:txBody>
      </p:sp>
      <p:grpSp>
        <p:nvGrpSpPr>
          <p:cNvPr id="4" name="Group 3"/>
          <p:cNvGrpSpPr/>
          <p:nvPr/>
        </p:nvGrpSpPr>
        <p:grpSpPr>
          <a:xfrm>
            <a:off x="3923928" y="1261068"/>
            <a:ext cx="4032448" cy="5596932"/>
            <a:chOff x="4052228" y="1253050"/>
            <a:chExt cx="2824028" cy="5147442"/>
          </a:xfrm>
        </p:grpSpPr>
        <p:sp>
          <p:nvSpPr>
            <p:cNvPr id="13" name="Rectangle 12"/>
            <p:cNvSpPr/>
            <p:nvPr/>
          </p:nvSpPr>
          <p:spPr>
            <a:xfrm>
              <a:off x="4336589" y="1253050"/>
              <a:ext cx="1747579" cy="338554"/>
            </a:xfrm>
            <a:prstGeom prst="rect">
              <a:avLst/>
            </a:prstGeom>
          </p:spPr>
          <p:txBody>
            <a:bodyPr wrap="square">
              <a:spAutoFit/>
            </a:bodyPr>
            <a:lstStyle/>
            <a:p>
              <a:pPr algn="ctr" eaLnBrk="1" fontAlgn="auto" hangingPunct="1">
                <a:spcBef>
                  <a:spcPts val="0"/>
                </a:spcBef>
                <a:spcAft>
                  <a:spcPts val="0"/>
                </a:spcAft>
              </a:pPr>
              <a:r>
                <a:rPr lang="en-GB" sz="1600" dirty="0" smtClean="0">
                  <a:solidFill>
                    <a:srgbClr val="1F497D"/>
                  </a:solidFill>
                  <a:latin typeface="Calibri"/>
                </a:rPr>
                <a:t>Stochastic DCM</a:t>
              </a:r>
            </a:p>
          </p:txBody>
        </p:sp>
        <p:sp>
          <p:nvSpPr>
            <p:cNvPr id="15" name="Rectangle 14"/>
            <p:cNvSpPr/>
            <p:nvPr/>
          </p:nvSpPr>
          <p:spPr>
            <a:xfrm>
              <a:off x="4499992" y="3563277"/>
              <a:ext cx="1427777" cy="338554"/>
            </a:xfrm>
            <a:prstGeom prst="rect">
              <a:avLst/>
            </a:prstGeom>
          </p:spPr>
          <p:txBody>
            <a:bodyPr wrap="square">
              <a:spAutoFit/>
            </a:bodyPr>
            <a:lstStyle/>
            <a:p>
              <a:pPr algn="ctr" eaLnBrk="1" fontAlgn="auto" hangingPunct="1">
                <a:spcBef>
                  <a:spcPts val="0"/>
                </a:spcBef>
                <a:spcAft>
                  <a:spcPts val="0"/>
                </a:spcAft>
              </a:pPr>
              <a:r>
                <a:rPr lang="en-GB" sz="1600" dirty="0" smtClean="0">
                  <a:solidFill>
                    <a:srgbClr val="1F497D"/>
                  </a:solidFill>
                  <a:latin typeface="Calibri"/>
                </a:rPr>
                <a:t>Spectral DCM</a:t>
              </a:r>
            </a:p>
          </p:txBody>
        </p:sp>
        <p:sp>
          <p:nvSpPr>
            <p:cNvPr id="16" name="Rectangle 15"/>
            <p:cNvSpPr/>
            <p:nvPr/>
          </p:nvSpPr>
          <p:spPr>
            <a:xfrm>
              <a:off x="4445986" y="5877272"/>
              <a:ext cx="1710190" cy="523220"/>
            </a:xfrm>
            <a:prstGeom prst="rect">
              <a:avLst/>
            </a:prstGeom>
          </p:spPr>
          <p:txBody>
            <a:bodyPr wrap="square">
              <a:spAutoFit/>
            </a:bodyPr>
            <a:lstStyle/>
            <a:p>
              <a:pPr algn="ctr" eaLnBrk="1" fontAlgn="auto" hangingPunct="1">
                <a:spcBef>
                  <a:spcPts val="0"/>
                </a:spcBef>
                <a:spcAft>
                  <a:spcPts val="0"/>
                </a:spcAft>
              </a:pPr>
              <a:r>
                <a:rPr lang="en-GB" sz="1400" b="0" dirty="0" smtClean="0">
                  <a:solidFill>
                    <a:srgbClr val="1F497D"/>
                  </a:solidFill>
                  <a:latin typeface="Calibri"/>
                </a:rPr>
                <a:t>Number of modes (</a:t>
              </a:r>
              <a:r>
                <a:rPr lang="en-GB" sz="1400" b="0" i="1" dirty="0" smtClean="0">
                  <a:solidFill>
                    <a:srgbClr val="1F497D"/>
                  </a:solidFill>
                  <a:cs typeface="Times New Roman" pitchFamily="18" charset="0"/>
                </a:rPr>
                <a:t>m</a:t>
              </a:r>
              <a:r>
                <a:rPr lang="en-GB" sz="1400" b="0" dirty="0" smtClean="0">
                  <a:solidFill>
                    <a:srgbClr val="1F497D"/>
                  </a:solidFill>
                  <a:latin typeface="Calibri"/>
                </a:rPr>
                <a:t>)</a:t>
              </a:r>
            </a:p>
          </p:txBody>
        </p:sp>
        <p:pic>
          <p:nvPicPr>
            <p:cNvPr id="18" name="Picture 17"/>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06944" y="1591604"/>
              <a:ext cx="2697304" cy="1960396"/>
            </a:xfrm>
            <a:prstGeom prst="rect">
              <a:avLst/>
            </a:prstGeom>
            <a:noFill/>
            <a:ln>
              <a:noFill/>
            </a:ln>
            <a:extLst/>
          </p:spPr>
        </p:pic>
        <p:grpSp>
          <p:nvGrpSpPr>
            <p:cNvPr id="24" name="Group 23"/>
            <p:cNvGrpSpPr/>
            <p:nvPr/>
          </p:nvGrpSpPr>
          <p:grpSpPr>
            <a:xfrm>
              <a:off x="4052228" y="3943062"/>
              <a:ext cx="2824028" cy="1934210"/>
              <a:chOff x="3314700" y="130332"/>
              <a:chExt cx="5334000" cy="4000500"/>
            </a:xfrm>
          </p:grpSpPr>
          <p:grpSp>
            <p:nvGrpSpPr>
              <p:cNvPr id="25" name="Group 24"/>
              <p:cNvGrpSpPr/>
              <p:nvPr/>
            </p:nvGrpSpPr>
            <p:grpSpPr>
              <a:xfrm>
                <a:off x="3314700" y="130332"/>
                <a:ext cx="5334000" cy="4000500"/>
                <a:chOff x="3314700" y="130332"/>
                <a:chExt cx="5334000" cy="4000500"/>
              </a:xfrm>
            </p:grpSpPr>
            <p:pic>
              <p:nvPicPr>
                <p:cNvPr id="29" name="Picture 28"/>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314700" y="130332"/>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537961" y="490671"/>
                  <a:ext cx="2160240" cy="134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6" name="Straight Connector 25"/>
              <p:cNvCxnSpPr/>
              <p:nvPr/>
            </p:nvCxnSpPr>
            <p:spPr>
              <a:xfrm>
                <a:off x="5978121" y="1764156"/>
                <a:ext cx="0" cy="110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66153" y="1692148"/>
                <a:ext cx="914400" cy="182642"/>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14025" y="1692148"/>
                <a:ext cx="914400" cy="182642"/>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sp>
        <p:nvSpPr>
          <p:cNvPr id="32" name="Title 1"/>
          <p:cNvSpPr txBox="1">
            <a:spLocks/>
          </p:cNvSpPr>
          <p:nvPr/>
        </p:nvSpPr>
        <p:spPr>
          <a:xfrm>
            <a:off x="0" y="46452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Large-scale DCMs for resting state fMRI</a:t>
            </a:r>
            <a:br>
              <a:rPr lang="en-GB" kern="0" dirty="0" smtClean="0"/>
            </a:br>
            <a:endParaRPr lang="en-GB" sz="2000" i="1" kern="0" dirty="0">
              <a:solidFill>
                <a:srgbClr val="800000"/>
              </a:solidFill>
            </a:endParaRPr>
          </a:p>
        </p:txBody>
      </p:sp>
      <p:sp>
        <p:nvSpPr>
          <p:cNvPr id="20" name="TextBox 19"/>
          <p:cNvSpPr txBox="1"/>
          <p:nvPr/>
        </p:nvSpPr>
        <p:spPr>
          <a:xfrm>
            <a:off x="2627784" y="6597352"/>
            <a:ext cx="6615016" cy="276999"/>
          </a:xfrm>
          <a:prstGeom prst="rect">
            <a:avLst/>
          </a:prstGeom>
          <a:noFill/>
        </p:spPr>
        <p:txBody>
          <a:bodyPr wrap="none" rtlCol="0">
            <a:spAutoFit/>
          </a:bodyPr>
          <a:lstStyle/>
          <a:p>
            <a:r>
              <a:rPr lang="en-GB" sz="1200" i="1" dirty="0" smtClean="0"/>
              <a:t>Razi, Seghier, Yuan, McColgan, Zeidman, Park, Sporns, Rees, Friston, Net. </a:t>
            </a:r>
            <a:r>
              <a:rPr lang="en-GB" sz="1200" i="1" dirty="0" err="1" smtClean="0"/>
              <a:t>Neurosci</a:t>
            </a:r>
            <a:r>
              <a:rPr lang="en-GB" sz="1200" i="1" dirty="0" smtClean="0"/>
              <a:t>. In press</a:t>
            </a:r>
            <a:endParaRPr lang="en-GB" sz="1200" i="1" dirty="0"/>
          </a:p>
        </p:txBody>
      </p:sp>
    </p:spTree>
    <p:extLst>
      <p:ext uri="{BB962C8B-B14F-4D97-AF65-F5344CB8AC3E}">
        <p14:creationId xmlns:p14="http://schemas.microsoft.com/office/powerpoint/2010/main" val="7724694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9" name="Slide Number Placeholder 17528"/>
          <p:cNvSpPr>
            <a:spLocks noGrp="1"/>
          </p:cNvSpPr>
          <p:nvPr>
            <p:ph type="sldNum" sz="quarter" idx="10"/>
          </p:nvPr>
        </p:nvSpPr>
        <p:spPr>
          <a:prstGeom prst="rect">
            <a:avLst/>
          </a:prstGeom>
        </p:spPr>
        <p:txBody>
          <a:bodyPr/>
          <a:lstStyle/>
          <a:p>
            <a:pPr>
              <a:defRPr/>
            </a:pPr>
            <a:fld id="{645CA3B1-E2BE-43B9-94FD-5758B2843073}" type="slidenum">
              <a:rPr lang="en-GB" smtClean="0"/>
              <a:pPr>
                <a:defRPr/>
              </a:pPr>
              <a:t>34</a:t>
            </a:fld>
            <a:endParaRPr lang="en-GB" dirty="0"/>
          </a:p>
        </p:txBody>
      </p:sp>
      <p:grpSp>
        <p:nvGrpSpPr>
          <p:cNvPr id="5" name="Group 4"/>
          <p:cNvGrpSpPr/>
          <p:nvPr/>
        </p:nvGrpSpPr>
        <p:grpSpPr>
          <a:xfrm>
            <a:off x="611560" y="1196752"/>
            <a:ext cx="7776864" cy="5500588"/>
            <a:chOff x="27708" y="12616"/>
            <a:chExt cx="9080796" cy="663516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924944"/>
              <a:ext cx="4802559" cy="360191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168" y="36459"/>
              <a:ext cx="4285336" cy="321400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08" y="12616"/>
              <a:ext cx="4256260" cy="3192195"/>
            </a:xfrm>
            <a:prstGeom prst="rect">
              <a:avLst/>
            </a:prstGeom>
          </p:spPr>
        </p:pic>
        <p:sp>
          <p:nvSpPr>
            <p:cNvPr id="24" name="TextBox 23"/>
            <p:cNvSpPr txBox="1"/>
            <p:nvPr/>
          </p:nvSpPr>
          <p:spPr>
            <a:xfrm>
              <a:off x="1802038" y="2953602"/>
              <a:ext cx="365728" cy="403390"/>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A</a:t>
              </a:r>
              <a:endParaRPr lang="en-US" dirty="0">
                <a:solidFill>
                  <a:prstClr val="black"/>
                </a:solidFill>
                <a:latin typeface="Calibri"/>
                <a:cs typeface="+mn-cs"/>
              </a:endParaRPr>
            </a:p>
          </p:txBody>
        </p:sp>
        <p:sp>
          <p:nvSpPr>
            <p:cNvPr id="25" name="TextBox 24"/>
            <p:cNvSpPr txBox="1"/>
            <p:nvPr/>
          </p:nvSpPr>
          <p:spPr>
            <a:xfrm>
              <a:off x="7015164" y="2923798"/>
              <a:ext cx="354876" cy="403390"/>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B</a:t>
              </a:r>
            </a:p>
          </p:txBody>
        </p:sp>
        <p:sp>
          <p:nvSpPr>
            <p:cNvPr id="26" name="TextBox 25"/>
            <p:cNvSpPr txBox="1"/>
            <p:nvPr/>
          </p:nvSpPr>
          <p:spPr>
            <a:xfrm>
              <a:off x="4414831" y="6244394"/>
              <a:ext cx="345831" cy="403390"/>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C</a:t>
              </a:r>
            </a:p>
          </p:txBody>
        </p:sp>
        <p:grpSp>
          <p:nvGrpSpPr>
            <p:cNvPr id="15" name="Group 14"/>
            <p:cNvGrpSpPr/>
            <p:nvPr/>
          </p:nvGrpSpPr>
          <p:grpSpPr>
            <a:xfrm>
              <a:off x="323528" y="3758843"/>
              <a:ext cx="2037445" cy="2421269"/>
              <a:chOff x="323528" y="3758843"/>
              <a:chExt cx="2037445" cy="2421269"/>
            </a:xfrm>
          </p:grpSpPr>
          <p:sp>
            <p:nvSpPr>
              <p:cNvPr id="7" name="Rectangle 6"/>
              <p:cNvSpPr/>
              <p:nvPr/>
            </p:nvSpPr>
            <p:spPr>
              <a:xfrm>
                <a:off x="323528" y="3789040"/>
                <a:ext cx="432048" cy="196518"/>
              </a:xfrm>
              <a:prstGeom prst="rect">
                <a:avLst/>
              </a:prstGeom>
              <a:solidFill>
                <a:srgbClr val="A93431"/>
              </a:solidFill>
              <a:ln>
                <a:solidFill>
                  <a:srgbClr val="A934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3528" y="4144877"/>
                <a:ext cx="432048" cy="196518"/>
              </a:xfrm>
              <a:prstGeom prst="rect">
                <a:avLst/>
              </a:prstGeom>
              <a:solidFill>
                <a:srgbClr val="C5970D"/>
              </a:solidFill>
              <a:ln>
                <a:solidFill>
                  <a:srgbClr val="C597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3528" y="4502490"/>
                <a:ext cx="432048" cy="196518"/>
              </a:xfrm>
              <a:prstGeom prst="rect">
                <a:avLst/>
              </a:prstGeom>
              <a:solidFill>
                <a:srgbClr val="6D9540"/>
              </a:solidFill>
              <a:ln>
                <a:solidFill>
                  <a:srgbClr val="6D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3528" y="4855017"/>
                <a:ext cx="432048" cy="196518"/>
              </a:xfrm>
              <a:prstGeom prst="rect">
                <a:avLst/>
              </a:prstGeom>
              <a:solidFill>
                <a:srgbClr val="41B0B7"/>
              </a:solidFill>
              <a:ln>
                <a:solidFill>
                  <a:srgbClr val="41B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23528" y="5598486"/>
                <a:ext cx="432048" cy="196518"/>
              </a:xfrm>
              <a:prstGeom prst="rect">
                <a:avLst/>
              </a:prstGeom>
              <a:solidFill>
                <a:srgbClr val="C57B9E"/>
              </a:solidFill>
              <a:ln>
                <a:solidFill>
                  <a:srgbClr val="C57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26051" y="5972415"/>
                <a:ext cx="432048" cy="196518"/>
              </a:xfrm>
              <a:prstGeom prst="rect">
                <a:avLst/>
              </a:prstGeom>
              <a:solidFill>
                <a:srgbClr val="313030"/>
              </a:solidFill>
              <a:ln>
                <a:solidFill>
                  <a:srgbClr val="31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46174" y="3758843"/>
                <a:ext cx="1390124" cy="230832"/>
              </a:xfrm>
              <a:prstGeom prst="rect">
                <a:avLst/>
              </a:prstGeom>
              <a:noFill/>
            </p:spPr>
            <p:txBody>
              <a:bodyPr wrap="none" rtlCol="0">
                <a:spAutoFit/>
              </a:bodyPr>
              <a:lstStyle/>
              <a:p>
                <a:r>
                  <a:rPr lang="en-US" sz="900" dirty="0" smtClean="0"/>
                  <a:t>Default mode network</a:t>
                </a:r>
                <a:endParaRPr lang="en-GB" sz="900" dirty="0"/>
              </a:p>
            </p:txBody>
          </p:sp>
          <p:sp>
            <p:nvSpPr>
              <p:cNvPr id="16" name="TextBox 15"/>
              <p:cNvSpPr txBox="1"/>
              <p:nvPr/>
            </p:nvSpPr>
            <p:spPr>
              <a:xfrm>
                <a:off x="755576" y="4137118"/>
                <a:ext cx="1537600" cy="230832"/>
              </a:xfrm>
              <a:prstGeom prst="rect">
                <a:avLst/>
              </a:prstGeom>
              <a:noFill/>
            </p:spPr>
            <p:txBody>
              <a:bodyPr wrap="none" rtlCol="0">
                <a:spAutoFit/>
              </a:bodyPr>
              <a:lstStyle/>
              <a:p>
                <a:r>
                  <a:rPr lang="en-US" sz="900" dirty="0" smtClean="0"/>
                  <a:t>Dorsal attention network</a:t>
                </a:r>
                <a:endParaRPr lang="en-GB" sz="900" dirty="0"/>
              </a:p>
            </p:txBody>
          </p:sp>
          <p:sp>
            <p:nvSpPr>
              <p:cNvPr id="17" name="TextBox 16"/>
              <p:cNvSpPr txBox="1"/>
              <p:nvPr/>
            </p:nvSpPr>
            <p:spPr>
              <a:xfrm>
                <a:off x="733604" y="4491737"/>
                <a:ext cx="1627369" cy="230832"/>
              </a:xfrm>
              <a:prstGeom prst="rect">
                <a:avLst/>
              </a:prstGeom>
              <a:noFill/>
            </p:spPr>
            <p:txBody>
              <a:bodyPr wrap="none" rtlCol="0">
                <a:spAutoFit/>
              </a:bodyPr>
              <a:lstStyle/>
              <a:p>
                <a:r>
                  <a:rPr lang="en-US" sz="900" dirty="0" smtClean="0"/>
                  <a:t>Control executive network</a:t>
                </a:r>
                <a:endParaRPr lang="en-GB" sz="900" dirty="0"/>
              </a:p>
            </p:txBody>
          </p:sp>
          <p:sp>
            <p:nvSpPr>
              <p:cNvPr id="18" name="TextBox 17"/>
              <p:cNvSpPr txBox="1"/>
              <p:nvPr/>
            </p:nvSpPr>
            <p:spPr>
              <a:xfrm>
                <a:off x="746174" y="4837716"/>
                <a:ext cx="1127232" cy="230832"/>
              </a:xfrm>
              <a:prstGeom prst="rect">
                <a:avLst/>
              </a:prstGeom>
              <a:noFill/>
            </p:spPr>
            <p:txBody>
              <a:bodyPr wrap="none" rtlCol="0">
                <a:spAutoFit/>
              </a:bodyPr>
              <a:lstStyle/>
              <a:p>
                <a:r>
                  <a:rPr lang="en-US" sz="900" dirty="0" smtClean="0"/>
                  <a:t>Salience network</a:t>
                </a:r>
                <a:endParaRPr lang="en-GB" sz="900" dirty="0"/>
              </a:p>
            </p:txBody>
          </p:sp>
          <p:sp>
            <p:nvSpPr>
              <p:cNvPr id="19" name="TextBox 18"/>
              <p:cNvSpPr txBox="1"/>
              <p:nvPr/>
            </p:nvSpPr>
            <p:spPr>
              <a:xfrm>
                <a:off x="755576" y="5197296"/>
                <a:ext cx="1409360" cy="230832"/>
              </a:xfrm>
              <a:prstGeom prst="rect">
                <a:avLst/>
              </a:prstGeom>
              <a:noFill/>
            </p:spPr>
            <p:txBody>
              <a:bodyPr wrap="none" rtlCol="0">
                <a:spAutoFit/>
              </a:bodyPr>
              <a:lstStyle/>
              <a:p>
                <a:r>
                  <a:rPr lang="en-US" sz="900" dirty="0" smtClean="0"/>
                  <a:t>Sensorimotor network</a:t>
                </a:r>
                <a:endParaRPr lang="en-GB" sz="900" dirty="0"/>
              </a:p>
            </p:txBody>
          </p:sp>
          <p:sp>
            <p:nvSpPr>
              <p:cNvPr id="20" name="TextBox 19"/>
              <p:cNvSpPr txBox="1"/>
              <p:nvPr/>
            </p:nvSpPr>
            <p:spPr>
              <a:xfrm>
                <a:off x="739762" y="5949280"/>
                <a:ext cx="1133644" cy="230832"/>
              </a:xfrm>
              <a:prstGeom prst="rect">
                <a:avLst/>
              </a:prstGeom>
              <a:noFill/>
            </p:spPr>
            <p:txBody>
              <a:bodyPr wrap="none" rtlCol="0">
                <a:spAutoFit/>
              </a:bodyPr>
              <a:lstStyle/>
              <a:p>
                <a:r>
                  <a:rPr lang="en-US" sz="900" dirty="0" smtClean="0"/>
                  <a:t>Auditory network</a:t>
                </a:r>
                <a:endParaRPr lang="en-GB" sz="900" dirty="0"/>
              </a:p>
            </p:txBody>
          </p:sp>
          <p:sp>
            <p:nvSpPr>
              <p:cNvPr id="21" name="TextBox 20"/>
              <p:cNvSpPr txBox="1"/>
              <p:nvPr/>
            </p:nvSpPr>
            <p:spPr>
              <a:xfrm>
                <a:off x="755576" y="5584137"/>
                <a:ext cx="998991" cy="230832"/>
              </a:xfrm>
              <a:prstGeom prst="rect">
                <a:avLst/>
              </a:prstGeom>
              <a:noFill/>
            </p:spPr>
            <p:txBody>
              <a:bodyPr wrap="none" rtlCol="0">
                <a:spAutoFit/>
              </a:bodyPr>
              <a:lstStyle/>
              <a:p>
                <a:r>
                  <a:rPr lang="en-US" sz="900" dirty="0" smtClean="0"/>
                  <a:t>Visual network</a:t>
                </a:r>
                <a:endParaRPr lang="en-GB" sz="900" dirty="0"/>
              </a:p>
            </p:txBody>
          </p:sp>
          <p:sp>
            <p:nvSpPr>
              <p:cNvPr id="22" name="Rectangle 21"/>
              <p:cNvSpPr/>
              <p:nvPr/>
            </p:nvSpPr>
            <p:spPr>
              <a:xfrm>
                <a:off x="323528" y="5224557"/>
                <a:ext cx="432048" cy="196518"/>
              </a:xfrm>
              <a:prstGeom prst="rect">
                <a:avLst/>
              </a:prstGeom>
              <a:solidFill>
                <a:srgbClr val="434E8E"/>
              </a:solidFill>
              <a:ln>
                <a:solidFill>
                  <a:srgbClr val="434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6372200" y="3673624"/>
              <a:ext cx="1958300" cy="593221"/>
              <a:chOff x="6494972" y="2966424"/>
              <a:chExt cx="1958300" cy="593221"/>
            </a:xfrm>
          </p:grpSpPr>
          <p:sp>
            <p:nvSpPr>
              <p:cNvPr id="27" name="Rectangle 26"/>
              <p:cNvSpPr/>
              <p:nvPr/>
            </p:nvSpPr>
            <p:spPr>
              <a:xfrm>
                <a:off x="6494972" y="2985930"/>
                <a:ext cx="432048" cy="196518"/>
              </a:xfrm>
              <a:prstGeom prst="rect">
                <a:avLst/>
              </a:prstGeom>
              <a:solidFill>
                <a:srgbClr val="27C21D"/>
              </a:solidFill>
              <a:ln>
                <a:solidFill>
                  <a:srgbClr val="27C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494972" y="3345970"/>
                <a:ext cx="432048" cy="196518"/>
              </a:xfrm>
              <a:prstGeom prst="rect">
                <a:avLst/>
              </a:prstGeom>
              <a:solidFill>
                <a:srgbClr val="B94238"/>
              </a:solidFill>
              <a:ln>
                <a:solidFill>
                  <a:srgbClr val="B94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6993920" y="3328813"/>
                <a:ext cx="1422184" cy="230832"/>
              </a:xfrm>
              <a:prstGeom prst="rect">
                <a:avLst/>
              </a:prstGeom>
              <a:noFill/>
            </p:spPr>
            <p:txBody>
              <a:bodyPr wrap="none" rtlCol="0">
                <a:spAutoFit/>
              </a:bodyPr>
              <a:lstStyle/>
              <a:p>
                <a:r>
                  <a:rPr lang="en-US" sz="900" dirty="0"/>
                  <a:t>Inhibitory </a:t>
                </a:r>
                <a:r>
                  <a:rPr lang="en-US" sz="900" dirty="0" smtClean="0"/>
                  <a:t>connections</a:t>
                </a:r>
                <a:endParaRPr lang="en-GB" sz="900" dirty="0"/>
              </a:p>
            </p:txBody>
          </p:sp>
          <p:sp>
            <p:nvSpPr>
              <p:cNvPr id="30" name="TextBox 29"/>
              <p:cNvSpPr txBox="1"/>
              <p:nvPr/>
            </p:nvSpPr>
            <p:spPr>
              <a:xfrm>
                <a:off x="6999028" y="2966424"/>
                <a:ext cx="1454244" cy="230832"/>
              </a:xfrm>
              <a:prstGeom prst="rect">
                <a:avLst/>
              </a:prstGeom>
              <a:noFill/>
            </p:spPr>
            <p:txBody>
              <a:bodyPr wrap="none" rtlCol="0">
                <a:spAutoFit/>
              </a:bodyPr>
              <a:lstStyle/>
              <a:p>
                <a:r>
                  <a:rPr lang="en-US" sz="900" dirty="0"/>
                  <a:t>Excitatory </a:t>
                </a:r>
                <a:r>
                  <a:rPr lang="en-US" sz="900" dirty="0" smtClean="0"/>
                  <a:t>connections</a:t>
                </a:r>
                <a:endParaRPr lang="en-GB" sz="900" dirty="0"/>
              </a:p>
            </p:txBody>
          </p:sp>
        </p:grpSp>
      </p:grpSp>
      <p:sp>
        <p:nvSpPr>
          <p:cNvPr id="33" name="Title 1"/>
          <p:cNvSpPr txBox="1">
            <a:spLocks/>
          </p:cNvSpPr>
          <p:nvPr/>
        </p:nvSpPr>
        <p:spPr>
          <a:xfrm>
            <a:off x="0" y="46452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Large-scale DCMs for resting state fMRI</a:t>
            </a:r>
            <a:br>
              <a:rPr lang="en-GB" kern="0" dirty="0" smtClean="0"/>
            </a:br>
            <a:endParaRPr lang="en-GB" sz="2000" i="1" kern="0" dirty="0">
              <a:solidFill>
                <a:srgbClr val="800000"/>
              </a:solidFill>
            </a:endParaRPr>
          </a:p>
        </p:txBody>
      </p:sp>
      <p:sp>
        <p:nvSpPr>
          <p:cNvPr id="34" name="TextBox 33"/>
          <p:cNvSpPr txBox="1"/>
          <p:nvPr/>
        </p:nvSpPr>
        <p:spPr>
          <a:xfrm>
            <a:off x="2627784" y="6597352"/>
            <a:ext cx="6615016" cy="276999"/>
          </a:xfrm>
          <a:prstGeom prst="rect">
            <a:avLst/>
          </a:prstGeom>
          <a:noFill/>
        </p:spPr>
        <p:txBody>
          <a:bodyPr wrap="none" rtlCol="0">
            <a:spAutoFit/>
          </a:bodyPr>
          <a:lstStyle/>
          <a:p>
            <a:r>
              <a:rPr lang="en-GB" sz="1200" i="1" dirty="0" smtClean="0"/>
              <a:t>Razi, Seghier, Yuan, McColgan, Zeidman, Park, Sporns, Rees, Friston, Net. </a:t>
            </a:r>
            <a:r>
              <a:rPr lang="en-GB" sz="1200" i="1" dirty="0" err="1" smtClean="0"/>
              <a:t>Neurosci</a:t>
            </a:r>
            <a:r>
              <a:rPr lang="en-GB" sz="1200" i="1" dirty="0" smtClean="0"/>
              <a:t>. In press</a:t>
            </a:r>
            <a:endParaRPr lang="en-GB" sz="1200" i="1" dirty="0"/>
          </a:p>
        </p:txBody>
      </p:sp>
    </p:spTree>
    <p:extLst>
      <p:ext uri="{BB962C8B-B14F-4D97-AF65-F5344CB8AC3E}">
        <p14:creationId xmlns:p14="http://schemas.microsoft.com/office/powerpoint/2010/main" val="102829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9" name="Slide Number Placeholder 17528"/>
          <p:cNvSpPr>
            <a:spLocks noGrp="1"/>
          </p:cNvSpPr>
          <p:nvPr>
            <p:ph type="sldNum" sz="quarter" idx="10"/>
          </p:nvPr>
        </p:nvSpPr>
        <p:spPr>
          <a:prstGeom prst="rect">
            <a:avLst/>
          </a:prstGeom>
        </p:spPr>
        <p:txBody>
          <a:bodyPr/>
          <a:lstStyle/>
          <a:p>
            <a:pPr>
              <a:defRPr/>
            </a:pPr>
            <a:fld id="{645CA3B1-E2BE-43B9-94FD-5758B2843073}" type="slidenum">
              <a:rPr lang="en-GB" smtClean="0"/>
              <a:pPr>
                <a:defRPr/>
              </a:pPr>
              <a:t>35</a:t>
            </a:fld>
            <a:endParaRPr lang="en-GB" dirty="0"/>
          </a:p>
        </p:txBody>
      </p:sp>
      <p:grpSp>
        <p:nvGrpSpPr>
          <p:cNvPr id="20" name="Group 19"/>
          <p:cNvGrpSpPr/>
          <p:nvPr/>
        </p:nvGrpSpPr>
        <p:grpSpPr>
          <a:xfrm>
            <a:off x="4712587" y="841596"/>
            <a:ext cx="4722874" cy="6001232"/>
            <a:chOff x="1043608" y="-1395536"/>
            <a:chExt cx="7200800" cy="9937104"/>
          </a:xfrm>
        </p:grpSpPr>
        <p:pic>
          <p:nvPicPr>
            <p:cNvPr id="21" name="Picture 20"/>
            <p:cNvPicPr>
              <a:picLocks noChangeAspect="1"/>
            </p:cNvPicPr>
            <p:nvPr/>
          </p:nvPicPr>
          <p:blipFill>
            <a:blip r:embed="rId3"/>
            <a:stretch>
              <a:fillRect/>
            </a:stretch>
          </p:blipFill>
          <p:spPr>
            <a:xfrm>
              <a:off x="1043608" y="-1395536"/>
              <a:ext cx="7100569" cy="6385401"/>
            </a:xfrm>
            <a:prstGeom prst="rect">
              <a:avLst/>
            </a:prstGeom>
          </p:spPr>
        </p:pic>
        <p:pic>
          <p:nvPicPr>
            <p:cNvPr id="22" name="Picture 21"/>
            <p:cNvPicPr>
              <a:picLocks noChangeAspect="1"/>
            </p:cNvPicPr>
            <p:nvPr/>
          </p:nvPicPr>
          <p:blipFill>
            <a:blip r:embed="rId4"/>
            <a:stretch>
              <a:fillRect/>
            </a:stretch>
          </p:blipFill>
          <p:spPr>
            <a:xfrm>
              <a:off x="1046282" y="2068436"/>
              <a:ext cx="7198126" cy="6473132"/>
            </a:xfrm>
            <a:prstGeom prst="rect">
              <a:avLst/>
            </a:prstGeom>
          </p:spPr>
        </p:pic>
      </p:grpSp>
      <p:sp>
        <p:nvSpPr>
          <p:cNvPr id="23" name="Title 1"/>
          <p:cNvSpPr txBox="1">
            <a:spLocks/>
          </p:cNvSpPr>
          <p:nvPr/>
        </p:nvSpPr>
        <p:spPr>
          <a:xfrm>
            <a:off x="0" y="464526"/>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Large-scale DCMs for resting state fMRI</a:t>
            </a:r>
            <a:br>
              <a:rPr lang="en-GB" kern="0" dirty="0" smtClean="0"/>
            </a:br>
            <a:endParaRPr lang="en-GB" sz="2000" i="1" kern="0" dirty="0">
              <a:solidFill>
                <a:srgbClr val="800000"/>
              </a:solidFill>
            </a:endParaRPr>
          </a:p>
        </p:txBody>
      </p:sp>
      <p:grpSp>
        <p:nvGrpSpPr>
          <p:cNvPr id="25" name="Group 24"/>
          <p:cNvGrpSpPr/>
          <p:nvPr/>
        </p:nvGrpSpPr>
        <p:grpSpPr>
          <a:xfrm>
            <a:off x="24999" y="816144"/>
            <a:ext cx="4979049" cy="6041856"/>
            <a:chOff x="988685" y="-1395536"/>
            <a:chExt cx="7255723" cy="9937104"/>
          </a:xfrm>
        </p:grpSpPr>
        <p:pic>
          <p:nvPicPr>
            <p:cNvPr id="26" name="Picture 25"/>
            <p:cNvPicPr>
              <a:picLocks noChangeAspect="1"/>
            </p:cNvPicPr>
            <p:nvPr/>
          </p:nvPicPr>
          <p:blipFill>
            <a:blip r:embed="rId5"/>
            <a:stretch>
              <a:fillRect/>
            </a:stretch>
          </p:blipFill>
          <p:spPr>
            <a:xfrm>
              <a:off x="988685" y="-1395536"/>
              <a:ext cx="7255723" cy="6524927"/>
            </a:xfrm>
            <a:prstGeom prst="rect">
              <a:avLst/>
            </a:prstGeom>
          </p:spPr>
        </p:pic>
        <p:pic>
          <p:nvPicPr>
            <p:cNvPr id="27" name="Picture 26"/>
            <p:cNvPicPr>
              <a:picLocks noChangeAspect="1"/>
            </p:cNvPicPr>
            <p:nvPr/>
          </p:nvPicPr>
          <p:blipFill>
            <a:blip r:embed="rId6"/>
            <a:stretch>
              <a:fillRect/>
            </a:stretch>
          </p:blipFill>
          <p:spPr>
            <a:xfrm>
              <a:off x="1060694" y="2081394"/>
              <a:ext cx="7183714" cy="6460174"/>
            </a:xfrm>
            <a:prstGeom prst="rect">
              <a:avLst/>
            </a:prstGeom>
          </p:spPr>
        </p:pic>
        <p:grpSp>
          <p:nvGrpSpPr>
            <p:cNvPr id="28" name="Group 27"/>
            <p:cNvGrpSpPr/>
            <p:nvPr/>
          </p:nvGrpSpPr>
          <p:grpSpPr>
            <a:xfrm>
              <a:off x="1679748" y="-532681"/>
              <a:ext cx="5959180" cy="379653"/>
              <a:chOff x="1528353" y="-1323075"/>
              <a:chExt cx="6306840" cy="505811"/>
            </a:xfrm>
          </p:grpSpPr>
          <p:sp>
            <p:nvSpPr>
              <p:cNvPr id="50" name="TextBox 49"/>
              <p:cNvSpPr txBox="1"/>
              <p:nvPr/>
            </p:nvSpPr>
            <p:spPr>
              <a:xfrm>
                <a:off x="1528353" y="-1323073"/>
                <a:ext cx="2836176" cy="505809"/>
              </a:xfrm>
              <a:prstGeom prst="rect">
                <a:avLst/>
              </a:prstGeom>
              <a:noFill/>
            </p:spPr>
            <p:txBody>
              <a:bodyPr wrap="none" rtlCol="0">
                <a:spAutoFit/>
              </a:bodyPr>
              <a:lstStyle/>
              <a:p>
                <a:pPr algn="ctr"/>
                <a:r>
                  <a:rPr lang="en-GB" sz="900" dirty="0"/>
                  <a:t>A</a:t>
                </a:r>
                <a:r>
                  <a:rPr lang="en-GB" sz="900" dirty="0" smtClean="0"/>
                  <a:t>veraged </a:t>
                </a:r>
                <a:r>
                  <a:rPr lang="en-GB" sz="900" dirty="0"/>
                  <a:t>functional </a:t>
                </a:r>
                <a:r>
                  <a:rPr lang="en-GB" sz="900" dirty="0" smtClean="0"/>
                  <a:t>connectivity</a:t>
                </a:r>
                <a:endParaRPr lang="en-GB" sz="900" dirty="0"/>
              </a:p>
            </p:txBody>
          </p:sp>
          <p:sp>
            <p:nvSpPr>
              <p:cNvPr id="51" name="TextBox 50"/>
              <p:cNvSpPr txBox="1"/>
              <p:nvPr/>
            </p:nvSpPr>
            <p:spPr>
              <a:xfrm>
                <a:off x="5097907" y="-1323075"/>
                <a:ext cx="2737286" cy="505809"/>
              </a:xfrm>
              <a:prstGeom prst="rect">
                <a:avLst/>
              </a:prstGeom>
              <a:noFill/>
            </p:spPr>
            <p:txBody>
              <a:bodyPr wrap="none" rtlCol="0">
                <a:spAutoFit/>
              </a:bodyPr>
              <a:lstStyle/>
              <a:p>
                <a:pPr algn="ctr"/>
                <a:r>
                  <a:rPr lang="en-GB" sz="900" dirty="0"/>
                  <a:t>A</a:t>
                </a:r>
                <a:r>
                  <a:rPr lang="en-GB" sz="900" dirty="0" smtClean="0"/>
                  <a:t>veraged effective connectivity</a:t>
                </a:r>
                <a:endParaRPr lang="en-GB" sz="900" dirty="0"/>
              </a:p>
            </p:txBody>
          </p:sp>
        </p:grpSp>
        <p:grpSp>
          <p:nvGrpSpPr>
            <p:cNvPr id="29" name="Group 28"/>
            <p:cNvGrpSpPr/>
            <p:nvPr/>
          </p:nvGrpSpPr>
          <p:grpSpPr>
            <a:xfrm>
              <a:off x="1341643" y="6928561"/>
              <a:ext cx="6811565" cy="633716"/>
              <a:chOff x="1261225" y="8758957"/>
              <a:chExt cx="7208952" cy="844301"/>
            </a:xfrm>
          </p:grpSpPr>
          <p:sp>
            <p:nvSpPr>
              <p:cNvPr id="48" name="TextBox 47"/>
              <p:cNvSpPr txBox="1"/>
              <p:nvPr/>
            </p:nvSpPr>
            <p:spPr>
              <a:xfrm>
                <a:off x="1261225" y="8793960"/>
                <a:ext cx="3723652" cy="809298"/>
              </a:xfrm>
              <a:prstGeom prst="rect">
                <a:avLst/>
              </a:prstGeom>
              <a:noFill/>
            </p:spPr>
            <p:txBody>
              <a:bodyPr wrap="square" rtlCol="0">
                <a:spAutoFit/>
              </a:bodyPr>
              <a:lstStyle/>
              <a:p>
                <a:pPr algn="ctr"/>
                <a:r>
                  <a:rPr lang="en-GB" sz="900" dirty="0"/>
                  <a:t>A</a:t>
                </a:r>
                <a:r>
                  <a:rPr lang="en-GB" sz="900" dirty="0" smtClean="0"/>
                  <a:t>veraged  </a:t>
                </a:r>
                <a:r>
                  <a:rPr lang="en-GB" sz="900" dirty="0" err="1" smtClean="0"/>
                  <a:t>binarized</a:t>
                </a:r>
                <a:r>
                  <a:rPr lang="en-GB" sz="900" dirty="0" smtClean="0"/>
                  <a:t> adjacency matrix</a:t>
                </a:r>
              </a:p>
              <a:p>
                <a:pPr algn="ctr"/>
                <a:r>
                  <a:rPr lang="en-GB" sz="900" dirty="0" smtClean="0"/>
                  <a:t>after BMR</a:t>
                </a:r>
                <a:endParaRPr lang="en-GB" sz="900" dirty="0"/>
              </a:p>
            </p:txBody>
          </p:sp>
          <p:sp>
            <p:nvSpPr>
              <p:cNvPr id="49" name="TextBox 48"/>
              <p:cNvSpPr txBox="1"/>
              <p:nvPr/>
            </p:nvSpPr>
            <p:spPr>
              <a:xfrm>
                <a:off x="4555910" y="8758957"/>
                <a:ext cx="3914267" cy="809300"/>
              </a:xfrm>
              <a:prstGeom prst="rect">
                <a:avLst/>
              </a:prstGeom>
              <a:noFill/>
            </p:spPr>
            <p:txBody>
              <a:bodyPr wrap="square" rtlCol="0">
                <a:spAutoFit/>
              </a:bodyPr>
              <a:lstStyle/>
              <a:p>
                <a:pPr algn="ctr"/>
                <a:r>
                  <a:rPr lang="en-GB" sz="900" dirty="0"/>
                  <a:t>A</a:t>
                </a:r>
                <a:r>
                  <a:rPr lang="en-GB" sz="900" dirty="0" smtClean="0"/>
                  <a:t>veraged weighted adjacency matrix</a:t>
                </a:r>
              </a:p>
              <a:p>
                <a:pPr algn="ctr"/>
                <a:r>
                  <a:rPr lang="en-GB" sz="900" dirty="0" smtClean="0"/>
                  <a:t>after BMR</a:t>
                </a:r>
                <a:endParaRPr lang="en-GB" sz="900" dirty="0"/>
              </a:p>
            </p:txBody>
          </p:sp>
        </p:grpSp>
      </p:grpSp>
      <p:sp>
        <p:nvSpPr>
          <p:cNvPr id="17" name="TextBox 16"/>
          <p:cNvSpPr txBox="1"/>
          <p:nvPr/>
        </p:nvSpPr>
        <p:spPr>
          <a:xfrm>
            <a:off x="2627784" y="6597352"/>
            <a:ext cx="6615016" cy="276999"/>
          </a:xfrm>
          <a:prstGeom prst="rect">
            <a:avLst/>
          </a:prstGeom>
          <a:noFill/>
        </p:spPr>
        <p:txBody>
          <a:bodyPr wrap="none" rtlCol="0">
            <a:spAutoFit/>
          </a:bodyPr>
          <a:lstStyle/>
          <a:p>
            <a:r>
              <a:rPr lang="en-GB" sz="1200" i="1" dirty="0" smtClean="0"/>
              <a:t>Razi, Seghier, Yuan, McColgan, Zeidman, Park, Sporns, Rees, Friston, Net. </a:t>
            </a:r>
            <a:r>
              <a:rPr lang="en-GB" sz="1200" i="1" dirty="0" err="1" smtClean="0"/>
              <a:t>Neurosci</a:t>
            </a:r>
            <a:r>
              <a:rPr lang="en-GB" sz="1200" i="1" dirty="0" smtClean="0"/>
              <a:t>. In press</a:t>
            </a:r>
            <a:endParaRPr lang="en-GB" sz="1200" i="1" dirty="0"/>
          </a:p>
        </p:txBody>
      </p:sp>
      <p:grpSp>
        <p:nvGrpSpPr>
          <p:cNvPr id="18" name="Group 17"/>
          <p:cNvGrpSpPr/>
          <p:nvPr/>
        </p:nvGrpSpPr>
        <p:grpSpPr>
          <a:xfrm>
            <a:off x="5076056" y="1346677"/>
            <a:ext cx="3953673" cy="378623"/>
            <a:chOff x="2598086" y="4935103"/>
            <a:chExt cx="4700365" cy="280224"/>
          </a:xfrm>
        </p:grpSpPr>
        <p:sp>
          <p:nvSpPr>
            <p:cNvPr id="19" name="TextBox 18"/>
            <p:cNvSpPr txBox="1"/>
            <p:nvPr/>
          </p:nvSpPr>
          <p:spPr>
            <a:xfrm>
              <a:off x="2598086" y="4941980"/>
              <a:ext cx="2256070" cy="273347"/>
            </a:xfrm>
            <a:prstGeom prst="rect">
              <a:avLst/>
            </a:prstGeom>
            <a:noFill/>
          </p:spPr>
          <p:txBody>
            <a:bodyPr wrap="square" rtlCol="0">
              <a:spAutoFit/>
            </a:bodyPr>
            <a:lstStyle/>
            <a:p>
              <a:r>
                <a:rPr lang="en-GB" sz="900" dirty="0"/>
                <a:t>A</a:t>
              </a:r>
              <a:r>
                <a:rPr lang="en-GB" sz="900" dirty="0" smtClean="0"/>
                <a:t>veraged </a:t>
              </a:r>
              <a:r>
                <a:rPr lang="en-GB" sz="900" dirty="0"/>
                <a:t>functional </a:t>
              </a:r>
              <a:r>
                <a:rPr lang="en-GB" sz="900" dirty="0" smtClean="0"/>
                <a:t>connectivity</a:t>
              </a:r>
              <a:endParaRPr lang="en-GB" sz="900" dirty="0"/>
            </a:p>
          </p:txBody>
        </p:sp>
        <p:sp>
          <p:nvSpPr>
            <p:cNvPr id="30" name="TextBox 29"/>
            <p:cNvSpPr txBox="1"/>
            <p:nvPr/>
          </p:nvSpPr>
          <p:spPr>
            <a:xfrm>
              <a:off x="5144590" y="4935103"/>
              <a:ext cx="2153861" cy="273348"/>
            </a:xfrm>
            <a:prstGeom prst="rect">
              <a:avLst/>
            </a:prstGeom>
            <a:noFill/>
          </p:spPr>
          <p:txBody>
            <a:bodyPr wrap="square" rtlCol="0">
              <a:spAutoFit/>
            </a:bodyPr>
            <a:lstStyle/>
            <a:p>
              <a:r>
                <a:rPr lang="en-GB" sz="900" dirty="0"/>
                <a:t>A</a:t>
              </a:r>
              <a:r>
                <a:rPr lang="en-GB" sz="900" dirty="0" smtClean="0"/>
                <a:t>veraged effective connectivity</a:t>
              </a:r>
              <a:endParaRPr lang="en-GB" sz="900" dirty="0"/>
            </a:p>
          </p:txBody>
        </p:sp>
      </p:grpSp>
      <p:grpSp>
        <p:nvGrpSpPr>
          <p:cNvPr id="31" name="Group 30"/>
          <p:cNvGrpSpPr/>
          <p:nvPr/>
        </p:nvGrpSpPr>
        <p:grpSpPr>
          <a:xfrm>
            <a:off x="5207198" y="5877242"/>
            <a:ext cx="4189338" cy="230832"/>
            <a:chOff x="2720661" y="4941980"/>
            <a:chExt cx="4749410" cy="157859"/>
          </a:xfrm>
        </p:grpSpPr>
        <p:sp>
          <p:nvSpPr>
            <p:cNvPr id="32" name="TextBox 31"/>
            <p:cNvSpPr txBox="1"/>
            <p:nvPr/>
          </p:nvSpPr>
          <p:spPr>
            <a:xfrm>
              <a:off x="2720661" y="4941980"/>
              <a:ext cx="2439791" cy="157858"/>
            </a:xfrm>
            <a:prstGeom prst="rect">
              <a:avLst/>
            </a:prstGeom>
            <a:noFill/>
          </p:spPr>
          <p:txBody>
            <a:bodyPr wrap="square" rtlCol="0">
              <a:spAutoFit/>
            </a:bodyPr>
            <a:lstStyle/>
            <a:p>
              <a:r>
                <a:rPr lang="en-GB" sz="900" dirty="0"/>
                <a:t>A</a:t>
              </a:r>
              <a:r>
                <a:rPr lang="en-GB" sz="900" dirty="0" smtClean="0"/>
                <a:t>veraged  binarised after BMR</a:t>
              </a:r>
              <a:endParaRPr lang="en-GB" sz="900" dirty="0"/>
            </a:p>
          </p:txBody>
        </p:sp>
        <p:sp>
          <p:nvSpPr>
            <p:cNvPr id="33" name="TextBox 32"/>
            <p:cNvSpPr txBox="1"/>
            <p:nvPr/>
          </p:nvSpPr>
          <p:spPr>
            <a:xfrm>
              <a:off x="5316209" y="4941980"/>
              <a:ext cx="2153862" cy="157859"/>
            </a:xfrm>
            <a:prstGeom prst="rect">
              <a:avLst/>
            </a:prstGeom>
            <a:noFill/>
          </p:spPr>
          <p:txBody>
            <a:bodyPr wrap="square" rtlCol="0">
              <a:spAutoFit/>
            </a:bodyPr>
            <a:lstStyle/>
            <a:p>
              <a:r>
                <a:rPr lang="en-GB" sz="900" dirty="0"/>
                <a:t>A</a:t>
              </a:r>
              <a:r>
                <a:rPr lang="en-GB" sz="900" dirty="0" smtClean="0"/>
                <a:t>veraged weighted after BMR</a:t>
              </a:r>
              <a:endParaRPr lang="en-GB" sz="900" dirty="0"/>
            </a:p>
          </p:txBody>
        </p:sp>
      </p:grpSp>
    </p:spTree>
    <p:extLst>
      <p:ext uri="{BB962C8B-B14F-4D97-AF65-F5344CB8AC3E}">
        <p14:creationId xmlns:p14="http://schemas.microsoft.com/office/powerpoint/2010/main" val="2195450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9" name="Slide Number Placeholder 17528"/>
          <p:cNvSpPr>
            <a:spLocks noGrp="1"/>
          </p:cNvSpPr>
          <p:nvPr>
            <p:ph type="sldNum" sz="quarter" idx="10"/>
          </p:nvPr>
        </p:nvSpPr>
        <p:spPr>
          <a:prstGeom prst="rect">
            <a:avLst/>
          </a:prstGeom>
        </p:spPr>
        <p:txBody>
          <a:bodyPr/>
          <a:lstStyle/>
          <a:p>
            <a:pPr>
              <a:defRPr/>
            </a:pPr>
            <a:fld id="{645CA3B1-E2BE-43B9-94FD-5758B2843073}" type="slidenum">
              <a:rPr lang="en-GB" smtClean="0"/>
              <a:pPr>
                <a:defRPr/>
              </a:pPr>
              <a:t>36</a:t>
            </a:fld>
            <a:endParaRPr lang="en-GB" dirty="0"/>
          </a:p>
        </p:txBody>
      </p:sp>
      <p:sp>
        <p:nvSpPr>
          <p:cNvPr id="31" name="Title 1"/>
          <p:cNvSpPr txBox="1">
            <a:spLocks/>
          </p:cNvSpPr>
          <p:nvPr/>
        </p:nvSpPr>
        <p:spPr>
          <a:xfrm>
            <a:off x="330200" y="764704"/>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Large-scale DCMs for resting state fMRI</a:t>
            </a:r>
            <a:br>
              <a:rPr lang="en-GB" kern="0" dirty="0" smtClean="0"/>
            </a:br>
            <a:endParaRPr lang="en-GB" sz="2000" i="1" kern="0" dirty="0">
              <a:solidFill>
                <a:srgbClr val="800000"/>
              </a:solidFill>
            </a:endParaRPr>
          </a:p>
        </p:txBody>
      </p:sp>
      <p:pic>
        <p:nvPicPr>
          <p:cNvPr id="7" name="Picture 6"/>
          <p:cNvPicPr>
            <a:picLocks noChangeAspect="1"/>
          </p:cNvPicPr>
          <p:nvPr/>
        </p:nvPicPr>
        <p:blipFill>
          <a:blip r:embed="rId3"/>
          <a:stretch>
            <a:fillRect/>
          </a:stretch>
        </p:blipFill>
        <p:spPr>
          <a:xfrm>
            <a:off x="-36513" y="1437015"/>
            <a:ext cx="5097713" cy="4584273"/>
          </a:xfrm>
          <a:prstGeom prst="rect">
            <a:avLst/>
          </a:prstGeom>
        </p:spPr>
      </p:pic>
      <p:pic>
        <p:nvPicPr>
          <p:cNvPr id="9" name="Picture 8"/>
          <p:cNvPicPr>
            <a:picLocks noChangeAspect="1"/>
          </p:cNvPicPr>
          <p:nvPr/>
        </p:nvPicPr>
        <p:blipFill>
          <a:blip r:embed="rId4"/>
          <a:stretch>
            <a:fillRect/>
          </a:stretch>
        </p:blipFill>
        <p:spPr>
          <a:xfrm>
            <a:off x="4286642" y="1437015"/>
            <a:ext cx="5109894" cy="4595227"/>
          </a:xfrm>
          <a:prstGeom prst="rect">
            <a:avLst/>
          </a:prstGeom>
        </p:spPr>
      </p:pic>
      <p:sp>
        <p:nvSpPr>
          <p:cNvPr id="10" name="TextBox 9"/>
          <p:cNvSpPr txBox="1"/>
          <p:nvPr/>
        </p:nvSpPr>
        <p:spPr>
          <a:xfrm>
            <a:off x="2627784" y="6597352"/>
            <a:ext cx="6615016" cy="276999"/>
          </a:xfrm>
          <a:prstGeom prst="rect">
            <a:avLst/>
          </a:prstGeom>
          <a:noFill/>
        </p:spPr>
        <p:txBody>
          <a:bodyPr wrap="none" rtlCol="0">
            <a:spAutoFit/>
          </a:bodyPr>
          <a:lstStyle/>
          <a:p>
            <a:r>
              <a:rPr lang="en-GB" sz="1200" i="1" dirty="0" smtClean="0"/>
              <a:t>Razi, Seghier, Yuan, McColgan, Zeidman, Park, Sporns, Rees, Friston, Net. </a:t>
            </a:r>
            <a:r>
              <a:rPr lang="en-GB" sz="1200" i="1" dirty="0" err="1" smtClean="0"/>
              <a:t>Neurosci</a:t>
            </a:r>
            <a:r>
              <a:rPr lang="en-GB" sz="1200" i="1" dirty="0" smtClean="0"/>
              <a:t>. In press</a:t>
            </a:r>
            <a:endParaRPr lang="en-GB" sz="1200" i="1" dirty="0"/>
          </a:p>
        </p:txBody>
      </p:sp>
    </p:spTree>
    <p:extLst>
      <p:ext uri="{BB962C8B-B14F-4D97-AF65-F5344CB8AC3E}">
        <p14:creationId xmlns:p14="http://schemas.microsoft.com/office/powerpoint/2010/main" val="2314206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hevron 64"/>
          <p:cNvSpPr/>
          <p:nvPr/>
        </p:nvSpPr>
        <p:spPr>
          <a:xfrm>
            <a:off x="1741826" y="900950"/>
            <a:ext cx="4198326" cy="1031743"/>
          </a:xfrm>
          <a:prstGeom prst="chevro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Introduction and background</a:t>
            </a:r>
          </a:p>
          <a:p>
            <a:pPr algn="ctr"/>
            <a:r>
              <a:rPr lang="en-US" sz="1600" dirty="0" smtClean="0">
                <a:solidFill>
                  <a:schemeClr val="tx1"/>
                </a:solidFill>
                <a:latin typeface="Helvetica Neue Light" charset="0"/>
                <a:ea typeface="Helvetica Neue Light" charset="0"/>
                <a:cs typeface="Helvetica Neue Light" charset="0"/>
              </a:rPr>
              <a:t>(Spectral) Dynamic Causal Modelling</a:t>
            </a:r>
            <a:endParaRPr lang="en-US" sz="1600" dirty="0">
              <a:solidFill>
                <a:schemeClr val="tx1"/>
              </a:solidFill>
              <a:latin typeface="Helvetica Neue Light" charset="0"/>
              <a:ea typeface="Helvetica Neue Light" charset="0"/>
              <a:cs typeface="Helvetica Neue Light" charset="0"/>
            </a:endParaRPr>
          </a:p>
        </p:txBody>
      </p:sp>
      <p:sp>
        <p:nvSpPr>
          <p:cNvPr id="67" name="Chevron 66"/>
          <p:cNvSpPr/>
          <p:nvPr/>
        </p:nvSpPr>
        <p:spPr>
          <a:xfrm>
            <a:off x="1741826" y="3937217"/>
            <a:ext cx="4198326" cy="1031742"/>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What’s new</a:t>
            </a:r>
            <a:r>
              <a:rPr lang="en-US" dirty="0" smtClean="0">
                <a:solidFill>
                  <a:schemeClr val="tx1"/>
                </a:solidFill>
                <a:latin typeface="Helvetica Neue Light" charset="0"/>
                <a:ea typeface="Helvetica Neue Light" charset="0"/>
                <a:cs typeface="Helvetica Neue Light" charset="0"/>
              </a:rPr>
              <a:t>?</a:t>
            </a:r>
            <a:endParaRPr lang="en-US" dirty="0">
              <a:solidFill>
                <a:schemeClr val="tx1"/>
              </a:solidFill>
              <a:latin typeface="Helvetica Neue Light" charset="0"/>
              <a:ea typeface="Helvetica Neue Light" charset="0"/>
              <a:cs typeface="Helvetica Neue Light" charset="0"/>
            </a:endParaRPr>
          </a:p>
        </p:txBody>
      </p:sp>
      <p:sp>
        <p:nvSpPr>
          <p:cNvPr id="68" name="Notched Right Arrow 67"/>
          <p:cNvSpPr/>
          <p:nvPr/>
        </p:nvSpPr>
        <p:spPr>
          <a:xfrm>
            <a:off x="748364" y="861254"/>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9" name="Notched Right Arrow 68"/>
          <p:cNvSpPr/>
          <p:nvPr/>
        </p:nvSpPr>
        <p:spPr>
          <a:xfrm>
            <a:off x="757480" y="23550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Notched Right Arrow 69"/>
          <p:cNvSpPr/>
          <p:nvPr/>
        </p:nvSpPr>
        <p:spPr>
          <a:xfrm>
            <a:off x="757480" y="3892998"/>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Rectangle 83"/>
          <p:cNvSpPr/>
          <p:nvPr/>
        </p:nvSpPr>
        <p:spPr>
          <a:xfrm>
            <a:off x="611560" y="906502"/>
            <a:ext cx="632664" cy="5618842"/>
          </a:xfrm>
          <a:prstGeom prst="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OUTLINE</a:t>
            </a:r>
            <a:endParaRPr lang="en-US" sz="2000" dirty="0">
              <a:solidFill>
                <a:schemeClr val="bg1"/>
              </a:solidFill>
            </a:endParaRPr>
          </a:p>
        </p:txBody>
      </p:sp>
      <p:sp>
        <p:nvSpPr>
          <p:cNvPr id="15" name="Notched Right Arrow 14"/>
          <p:cNvSpPr/>
          <p:nvPr/>
        </p:nvSpPr>
        <p:spPr>
          <a:xfrm>
            <a:off x="909880" y="5373216"/>
            <a:ext cx="1388773" cy="1120178"/>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Chevron 15"/>
          <p:cNvSpPr/>
          <p:nvPr/>
        </p:nvSpPr>
        <p:spPr>
          <a:xfrm>
            <a:off x="1894226" y="5445224"/>
            <a:ext cx="4045926" cy="1031742"/>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Helvetica Neue Light" charset="0"/>
              <a:ea typeface="Helvetica Neue Light" charset="0"/>
              <a:cs typeface="Helvetica Neue Light" charset="0"/>
            </a:endParaRPr>
          </a:p>
          <a:p>
            <a:pPr algn="ctr"/>
            <a:r>
              <a:rPr lang="en-US" dirty="0" smtClean="0">
                <a:solidFill>
                  <a:schemeClr val="tx1"/>
                </a:solidFill>
                <a:latin typeface="Helvetica Neue Light" charset="0"/>
                <a:ea typeface="Helvetica Neue Light" charset="0"/>
                <a:cs typeface="Helvetica Neue Light" charset="0"/>
              </a:rPr>
              <a:t>Applications</a:t>
            </a:r>
            <a:endParaRPr lang="en-US" dirty="0">
              <a:solidFill>
                <a:schemeClr val="tx1"/>
              </a:solidFill>
              <a:latin typeface="Helvetica Neue Light" charset="0"/>
              <a:ea typeface="Helvetica Neue Light" charset="0"/>
              <a:cs typeface="Helvetica Neue Light" charset="0"/>
            </a:endParaRPr>
          </a:p>
          <a:p>
            <a:pPr algn="ctr"/>
            <a:endParaRPr lang="en-US" dirty="0">
              <a:solidFill>
                <a:schemeClr val="tx1"/>
              </a:solidFill>
              <a:latin typeface="Helvetica Neue Light" charset="0"/>
              <a:ea typeface="Helvetica Neue Light" charset="0"/>
              <a:cs typeface="Helvetica Neue Light" charset="0"/>
            </a:endParaRPr>
          </a:p>
        </p:txBody>
      </p:sp>
      <p:sp>
        <p:nvSpPr>
          <p:cNvPr id="17" name="Chevron 16"/>
          <p:cNvSpPr/>
          <p:nvPr/>
        </p:nvSpPr>
        <p:spPr>
          <a:xfrm>
            <a:off x="5579191" y="908720"/>
            <a:ext cx="3241281" cy="1031744"/>
          </a:xfrm>
          <a:prstGeom prst="chevron">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Technical / Mathematical Content</a:t>
            </a:r>
            <a:endParaRPr lang="en-US" dirty="0">
              <a:solidFill>
                <a:schemeClr val="tx1"/>
              </a:solidFill>
              <a:latin typeface="Helvetica Neue Light" charset="0"/>
              <a:ea typeface="Helvetica Neue Light" charset="0"/>
              <a:cs typeface="Helvetica Neue Light" charset="0"/>
            </a:endParaRPr>
          </a:p>
        </p:txBody>
      </p:sp>
      <p:sp>
        <p:nvSpPr>
          <p:cNvPr id="18" name="Chevron 17"/>
          <p:cNvSpPr/>
          <p:nvPr/>
        </p:nvSpPr>
        <p:spPr>
          <a:xfrm>
            <a:off x="5579191" y="2395827"/>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DMN connectivity</a:t>
            </a:r>
            <a:endParaRPr lang="en-US" dirty="0">
              <a:solidFill>
                <a:srgbClr val="C00000"/>
              </a:solidFill>
              <a:latin typeface="Helvetica Neue Light" charset="0"/>
              <a:ea typeface="Helvetica Neue Light" charset="0"/>
              <a:cs typeface="Helvetica Neue Light" charset="0"/>
            </a:endParaRPr>
          </a:p>
        </p:txBody>
      </p:sp>
      <p:sp>
        <p:nvSpPr>
          <p:cNvPr id="19" name="Chevron 18"/>
          <p:cNvSpPr/>
          <p:nvPr/>
        </p:nvSpPr>
        <p:spPr>
          <a:xfrm>
            <a:off x="5580112" y="3933056"/>
            <a:ext cx="3241281" cy="1031744"/>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Light" charset="0"/>
                <a:ea typeface="Helvetica Neue Light" charset="0"/>
                <a:cs typeface="Helvetica Neue Light" charset="0"/>
              </a:rPr>
              <a:t>Large </a:t>
            </a:r>
            <a:r>
              <a:rPr lang="en-US" dirty="0" smtClean="0">
                <a:solidFill>
                  <a:schemeClr val="tx1"/>
                </a:solidFill>
                <a:latin typeface="Helvetica Neue Light" charset="0"/>
                <a:ea typeface="Helvetica Neue Light" charset="0"/>
                <a:cs typeface="Helvetica Neue Light" charset="0"/>
              </a:rPr>
              <a:t>DCMs</a:t>
            </a:r>
          </a:p>
        </p:txBody>
      </p:sp>
      <p:sp>
        <p:nvSpPr>
          <p:cNvPr id="20" name="Chevron 19"/>
          <p:cNvSpPr/>
          <p:nvPr/>
        </p:nvSpPr>
        <p:spPr>
          <a:xfrm>
            <a:off x="5580112" y="5445224"/>
            <a:ext cx="3241281" cy="1031744"/>
          </a:xfrm>
          <a:prstGeom prst="chevron">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Cognitive / Psychiatric</a:t>
            </a:r>
            <a:endParaRPr lang="en-US" dirty="0">
              <a:solidFill>
                <a:schemeClr val="tx1"/>
              </a:solidFill>
              <a:latin typeface="Helvetica Neue Light" charset="0"/>
              <a:ea typeface="Helvetica Neue Light" charset="0"/>
              <a:cs typeface="Helvetica Neue Light" charset="0"/>
            </a:endParaRPr>
          </a:p>
        </p:txBody>
      </p:sp>
      <p:sp>
        <p:nvSpPr>
          <p:cNvPr id="21" name="Chevron 20"/>
          <p:cNvSpPr/>
          <p:nvPr/>
        </p:nvSpPr>
        <p:spPr>
          <a:xfrm>
            <a:off x="1763688" y="2397257"/>
            <a:ext cx="4198326" cy="1031743"/>
          </a:xfrm>
          <a:prstGeom prst="chevr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Helvetica Neue Light" charset="0"/>
                <a:ea typeface="Helvetica Neue Light" charset="0"/>
                <a:cs typeface="Helvetica Neue Light" charset="0"/>
              </a:rPr>
              <a:t>Worked example using SPM</a:t>
            </a:r>
            <a:endParaRPr lang="en-US" dirty="0">
              <a:solidFill>
                <a:schemeClr val="tx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2334345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ask design and time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1" y="1556792"/>
            <a:ext cx="6240759" cy="4818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ffective responses to the positive mood ind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271" y="2396638"/>
            <a:ext cx="2544217" cy="2832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29667" y="6474822"/>
            <a:ext cx="3280065" cy="307777"/>
          </a:xfrm>
          <a:prstGeom prst="rect">
            <a:avLst/>
          </a:prstGeom>
          <a:noFill/>
        </p:spPr>
        <p:txBody>
          <a:bodyPr wrap="none" rtlCol="0">
            <a:spAutoFit/>
          </a:bodyPr>
          <a:lstStyle/>
          <a:p>
            <a:r>
              <a:rPr lang="en-GB" sz="1400" dirty="0" err="1" smtClean="0"/>
              <a:t>Admon</a:t>
            </a:r>
            <a:r>
              <a:rPr lang="en-GB" sz="1400" dirty="0" smtClean="0"/>
              <a:t> </a:t>
            </a:r>
            <a:r>
              <a:rPr lang="en-GB" sz="1400" dirty="0"/>
              <a:t>&amp;</a:t>
            </a:r>
            <a:r>
              <a:rPr lang="en-GB" sz="1400" dirty="0" smtClean="0"/>
              <a:t> </a:t>
            </a:r>
            <a:r>
              <a:rPr lang="en-GB" sz="1400" dirty="0" err="1" smtClean="0"/>
              <a:t>Pizzagalli</a:t>
            </a:r>
            <a:r>
              <a:rPr lang="en-GB" sz="1400" dirty="0" smtClean="0"/>
              <a:t>,(2016) </a:t>
            </a:r>
            <a:r>
              <a:rPr lang="en-GB" sz="1400" i="1" dirty="0" smtClean="0"/>
              <a:t>Nat. Comm.</a:t>
            </a:r>
            <a:endParaRPr lang="en-GB" sz="1400" i="1" dirty="0"/>
          </a:p>
        </p:txBody>
      </p:sp>
      <p:sp>
        <p:nvSpPr>
          <p:cNvPr id="9" name="Title 2"/>
          <p:cNvSpPr txBox="1">
            <a:spLocks/>
          </p:cNvSpPr>
          <p:nvPr/>
        </p:nvSpPr>
        <p:spPr bwMode="auto">
          <a:xfrm>
            <a:off x="88113" y="544028"/>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Major Depressive Disorder</a:t>
            </a:r>
            <a:br>
              <a:rPr lang="en-GB" kern="0" dirty="0" smtClean="0"/>
            </a:br>
            <a:r>
              <a:rPr lang="en-GB" sz="2000" i="1" kern="0" dirty="0" smtClean="0">
                <a:solidFill>
                  <a:srgbClr val="800000"/>
                </a:solidFill>
              </a:rPr>
              <a:t>Natural time course of positive mood</a:t>
            </a:r>
            <a:endParaRPr lang="en-GB" sz="2000" kern="0" dirty="0"/>
          </a:p>
        </p:txBody>
      </p:sp>
    </p:spTree>
    <p:extLst>
      <p:ext uri="{BB962C8B-B14F-4D97-AF65-F5344CB8AC3E}">
        <p14:creationId xmlns:p14="http://schemas.microsoft.com/office/powerpoint/2010/main" val="16021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orticostriatal effective connectivity at 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613098"/>
            <a:ext cx="5011339" cy="5128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008" y="1938312"/>
            <a:ext cx="4211960" cy="3170099"/>
          </a:xfrm>
          <a:prstGeom prst="rect">
            <a:avLst/>
          </a:prstGeom>
        </p:spPr>
        <p:txBody>
          <a:bodyPr wrap="square">
            <a:spAutoFit/>
          </a:bodyPr>
          <a:lstStyle/>
          <a:p>
            <a:r>
              <a:rPr lang="en-GB" sz="2000" dirty="0">
                <a:solidFill>
                  <a:srgbClr val="800000"/>
                </a:solidFill>
                <a:latin typeface="Arial Narrow" panose="020B0606020202030204" pitchFamily="34" charset="0"/>
              </a:rPr>
              <a:t>T</a:t>
            </a:r>
            <a:r>
              <a:rPr lang="en-GB" sz="2000" dirty="0" smtClean="0">
                <a:solidFill>
                  <a:srgbClr val="800000"/>
                </a:solidFill>
                <a:latin typeface="Arial Narrow" panose="020B0606020202030204" pitchFamily="34" charset="0"/>
              </a:rPr>
              <a:t>hese </a:t>
            </a:r>
            <a:r>
              <a:rPr lang="en-GB" sz="2000" dirty="0">
                <a:solidFill>
                  <a:srgbClr val="800000"/>
                </a:solidFill>
                <a:latin typeface="Arial Narrow" panose="020B0606020202030204" pitchFamily="34" charset="0"/>
              </a:rPr>
              <a:t>findings </a:t>
            </a:r>
            <a:r>
              <a:rPr lang="en-GB" sz="2000" dirty="0" smtClean="0">
                <a:solidFill>
                  <a:srgbClr val="800000"/>
                </a:solidFill>
                <a:latin typeface="Arial Narrow" panose="020B0606020202030204" pitchFamily="34" charset="0"/>
              </a:rPr>
              <a:t>suggest: </a:t>
            </a:r>
          </a:p>
          <a:p>
            <a:endParaRPr lang="en-GB" sz="2000" dirty="0" smtClean="0">
              <a:solidFill>
                <a:srgbClr val="800000"/>
              </a:solidFill>
              <a:latin typeface="Arial Narrow" panose="020B0606020202030204" pitchFamily="34" charset="0"/>
            </a:endParaRPr>
          </a:p>
          <a:p>
            <a:pPr marL="514350" indent="-514350">
              <a:buAutoNum type="arabicParenR"/>
            </a:pPr>
            <a:r>
              <a:rPr lang="en-GB" sz="2000" dirty="0" smtClean="0">
                <a:solidFill>
                  <a:srgbClr val="800000"/>
                </a:solidFill>
                <a:latin typeface="Arial Narrow" panose="020B0606020202030204" pitchFamily="34" charset="0"/>
              </a:rPr>
              <a:t>that </a:t>
            </a:r>
            <a:r>
              <a:rPr lang="en-GB" sz="2000" dirty="0" err="1">
                <a:solidFill>
                  <a:srgbClr val="800000"/>
                </a:solidFill>
                <a:latin typeface="Arial Narrow" panose="020B0606020202030204" pitchFamily="34" charset="0"/>
              </a:rPr>
              <a:t>corticostriatal</a:t>
            </a:r>
            <a:r>
              <a:rPr lang="en-GB" sz="2000" dirty="0">
                <a:solidFill>
                  <a:srgbClr val="800000"/>
                </a:solidFill>
                <a:latin typeface="Arial Narrow" panose="020B0606020202030204" pitchFamily="34" charset="0"/>
              </a:rPr>
              <a:t> pathways contribute to the natural time course of positive mood fluctuations </a:t>
            </a:r>
            <a:endParaRPr lang="en-GB" sz="2000" dirty="0" smtClean="0">
              <a:solidFill>
                <a:srgbClr val="800000"/>
              </a:solidFill>
              <a:latin typeface="Arial Narrow" panose="020B0606020202030204" pitchFamily="34" charset="0"/>
            </a:endParaRPr>
          </a:p>
          <a:p>
            <a:pPr marL="514350" indent="-514350">
              <a:buAutoNum type="arabicParenR"/>
            </a:pPr>
            <a:endParaRPr lang="en-GB" sz="2000" dirty="0" smtClean="0">
              <a:solidFill>
                <a:srgbClr val="800000"/>
              </a:solidFill>
              <a:latin typeface="Arial Narrow" panose="020B0606020202030204" pitchFamily="34" charset="0"/>
            </a:endParaRPr>
          </a:p>
          <a:p>
            <a:pPr marL="514350" indent="-514350">
              <a:buAutoNum type="arabicParenR"/>
            </a:pPr>
            <a:r>
              <a:rPr lang="en-GB" sz="2000" dirty="0" smtClean="0">
                <a:solidFill>
                  <a:srgbClr val="800000"/>
                </a:solidFill>
                <a:latin typeface="Arial Narrow" panose="020B0606020202030204" pitchFamily="34" charset="0"/>
              </a:rPr>
              <a:t>and </a:t>
            </a:r>
            <a:r>
              <a:rPr lang="en-GB" sz="2000" dirty="0">
                <a:solidFill>
                  <a:srgbClr val="800000"/>
                </a:solidFill>
                <a:latin typeface="Arial Narrow" panose="020B0606020202030204" pitchFamily="34" charset="0"/>
              </a:rPr>
              <a:t>that disturbances of those neural interactions may characterize individuals with a past history of mood disorders</a:t>
            </a:r>
          </a:p>
        </p:txBody>
      </p:sp>
      <p:sp>
        <p:nvSpPr>
          <p:cNvPr id="6" name="TextBox 5"/>
          <p:cNvSpPr txBox="1"/>
          <p:nvPr/>
        </p:nvSpPr>
        <p:spPr>
          <a:xfrm>
            <a:off x="6228184" y="3789040"/>
            <a:ext cx="2518638" cy="369332"/>
          </a:xfrm>
          <a:prstGeom prst="rect">
            <a:avLst/>
          </a:prstGeom>
          <a:noFill/>
        </p:spPr>
        <p:txBody>
          <a:bodyPr wrap="none" rtlCol="0">
            <a:spAutoFit/>
          </a:bodyPr>
          <a:lstStyle/>
          <a:p>
            <a:r>
              <a:rPr lang="en-GB" dirty="0" smtClean="0"/>
              <a:t>Spectral DCM analysis</a:t>
            </a:r>
            <a:endParaRPr lang="en-GB" dirty="0"/>
          </a:p>
        </p:txBody>
      </p:sp>
      <p:sp>
        <p:nvSpPr>
          <p:cNvPr id="9" name="TextBox 8"/>
          <p:cNvSpPr txBox="1"/>
          <p:nvPr/>
        </p:nvSpPr>
        <p:spPr>
          <a:xfrm>
            <a:off x="5652120" y="6546830"/>
            <a:ext cx="3478837" cy="307777"/>
          </a:xfrm>
          <a:prstGeom prst="rect">
            <a:avLst/>
          </a:prstGeom>
          <a:noFill/>
        </p:spPr>
        <p:txBody>
          <a:bodyPr wrap="none" rtlCol="0">
            <a:spAutoFit/>
          </a:bodyPr>
          <a:lstStyle/>
          <a:p>
            <a:r>
              <a:rPr lang="en-GB" sz="1400" dirty="0" err="1" smtClean="0"/>
              <a:t>Admon</a:t>
            </a:r>
            <a:r>
              <a:rPr lang="en-GB" sz="1400" dirty="0" smtClean="0"/>
              <a:t> and </a:t>
            </a:r>
            <a:r>
              <a:rPr lang="en-GB" sz="1400" dirty="0" err="1" smtClean="0"/>
              <a:t>Pizzagalli</a:t>
            </a:r>
            <a:r>
              <a:rPr lang="en-GB" sz="1400" dirty="0" smtClean="0"/>
              <a:t>,(2016) </a:t>
            </a:r>
            <a:r>
              <a:rPr lang="en-GB" sz="1400" i="1" dirty="0" smtClean="0"/>
              <a:t>Nat. Comm.</a:t>
            </a:r>
            <a:endParaRPr lang="en-GB" sz="1400" i="1" dirty="0"/>
          </a:p>
        </p:txBody>
      </p:sp>
      <p:sp>
        <p:nvSpPr>
          <p:cNvPr id="8" name="Title 2"/>
          <p:cNvSpPr txBox="1">
            <a:spLocks/>
          </p:cNvSpPr>
          <p:nvPr/>
        </p:nvSpPr>
        <p:spPr bwMode="auto">
          <a:xfrm>
            <a:off x="88113" y="544028"/>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t>Major Depressive Disorder</a:t>
            </a:r>
            <a:br>
              <a:rPr lang="en-GB" kern="0" dirty="0" smtClean="0"/>
            </a:br>
            <a:r>
              <a:rPr lang="en-GB" sz="2000" i="1" kern="0" dirty="0" smtClean="0">
                <a:solidFill>
                  <a:srgbClr val="800000"/>
                </a:solidFill>
              </a:rPr>
              <a:t>Natural time course of positive mood</a:t>
            </a:r>
            <a:endParaRPr lang="en-GB" sz="2000" kern="0" dirty="0"/>
          </a:p>
        </p:txBody>
      </p:sp>
    </p:spTree>
    <p:extLst>
      <p:ext uri="{BB962C8B-B14F-4D97-AF65-F5344CB8AC3E}">
        <p14:creationId xmlns:p14="http://schemas.microsoft.com/office/powerpoint/2010/main" val="145570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9" y="548680"/>
            <a:ext cx="8489950" cy="1296988"/>
          </a:xfrm>
        </p:spPr>
        <p:txBody>
          <a:bodyPr/>
          <a:lstStyle/>
          <a:p>
            <a:r>
              <a:rPr lang="en-GB" dirty="0" smtClean="0"/>
              <a:t>Brain connectivity</a:t>
            </a:r>
            <a:br>
              <a:rPr lang="en-GB" dirty="0" smtClean="0"/>
            </a:br>
            <a:r>
              <a:rPr lang="en-GB" sz="2000" i="1" dirty="0" smtClean="0">
                <a:solidFill>
                  <a:srgbClr val="800000"/>
                </a:solidFill>
              </a:rPr>
              <a:t>structural, functional and effective</a:t>
            </a:r>
            <a:endParaRPr lang="en-GB" i="1" dirty="0">
              <a:solidFill>
                <a:srgbClr val="800000"/>
              </a:solidFill>
            </a:endParaRPr>
          </a:p>
        </p:txBody>
      </p:sp>
      <p:sp>
        <p:nvSpPr>
          <p:cNvPr id="12" name="Content Placeholder 11"/>
          <p:cNvSpPr>
            <a:spLocks noGrp="1"/>
          </p:cNvSpPr>
          <p:nvPr>
            <p:ph idx="1"/>
          </p:nvPr>
        </p:nvSpPr>
        <p:spPr>
          <a:xfrm>
            <a:off x="251520" y="4008700"/>
            <a:ext cx="7886700" cy="2459931"/>
          </a:xfrm>
        </p:spPr>
        <p:txBody>
          <a:bodyPr>
            <a:normAutofit fontScale="70000" lnSpcReduction="20000"/>
          </a:bodyPr>
          <a:lstStyle/>
          <a:p>
            <a:pPr marL="0" indent="0">
              <a:buNone/>
            </a:pPr>
            <a:r>
              <a:rPr lang="en-GB" b="1" dirty="0" smtClean="0"/>
              <a:t>Structural connectivity</a:t>
            </a:r>
            <a:r>
              <a:rPr lang="en-GB" dirty="0" smtClean="0"/>
              <a:t> </a:t>
            </a:r>
          </a:p>
          <a:p>
            <a:pPr marL="0" indent="0">
              <a:buNone/>
            </a:pPr>
            <a:r>
              <a:rPr lang="en-GB" dirty="0" smtClean="0">
                <a:solidFill>
                  <a:srgbClr val="800000"/>
                </a:solidFill>
                <a:latin typeface="Arial Narrow" panose="020B0606020202030204" pitchFamily="34" charset="0"/>
              </a:rPr>
              <a:t>presence of axonal connections</a:t>
            </a:r>
            <a:r>
              <a:rPr lang="en-GB" dirty="0" smtClean="0"/>
              <a:t/>
            </a:r>
            <a:br>
              <a:rPr lang="en-GB" dirty="0" smtClean="0"/>
            </a:br>
            <a:endParaRPr lang="en-GB" dirty="0" smtClean="0"/>
          </a:p>
          <a:p>
            <a:pPr marL="0" indent="0">
              <a:buNone/>
            </a:pPr>
            <a:r>
              <a:rPr lang="en-GB" b="1" dirty="0" smtClean="0"/>
              <a:t>Functional connectivity</a:t>
            </a:r>
            <a:endParaRPr lang="en-GB" dirty="0"/>
          </a:p>
          <a:p>
            <a:pPr marL="0" indent="0">
              <a:buNone/>
            </a:pPr>
            <a:r>
              <a:rPr lang="en-GB" dirty="0" smtClean="0">
                <a:solidFill>
                  <a:srgbClr val="800000"/>
                </a:solidFill>
                <a:latin typeface="Arial Narrow" panose="020B0606020202030204" pitchFamily="34" charset="0"/>
              </a:rPr>
              <a:t>statistical dependencies between regional time series</a:t>
            </a:r>
            <a:br>
              <a:rPr lang="en-GB" dirty="0" smtClean="0">
                <a:solidFill>
                  <a:srgbClr val="800000"/>
                </a:solidFill>
                <a:latin typeface="Arial Narrow" panose="020B0606020202030204" pitchFamily="34" charset="0"/>
              </a:rPr>
            </a:br>
            <a:endParaRPr lang="en-GB" dirty="0" smtClean="0">
              <a:solidFill>
                <a:srgbClr val="800000"/>
              </a:solidFill>
              <a:latin typeface="Arial Narrow" panose="020B0606020202030204" pitchFamily="34" charset="0"/>
            </a:endParaRPr>
          </a:p>
          <a:p>
            <a:pPr marL="0" indent="0">
              <a:buNone/>
            </a:pPr>
            <a:r>
              <a:rPr lang="en-GB" b="1" dirty="0" smtClean="0"/>
              <a:t>Effective connectivity</a:t>
            </a:r>
            <a:endParaRPr lang="en-GB" dirty="0"/>
          </a:p>
          <a:p>
            <a:pPr marL="0" indent="0">
              <a:buNone/>
            </a:pPr>
            <a:r>
              <a:rPr lang="en-GB" dirty="0" smtClean="0">
                <a:solidFill>
                  <a:srgbClr val="800000"/>
                </a:solidFill>
                <a:latin typeface="Arial Narrow" panose="020B0606020202030204" pitchFamily="34" charset="0"/>
              </a:rPr>
              <a:t>causal (directed) influences between neuronal populations</a:t>
            </a:r>
            <a:endParaRPr lang="en-GB" dirty="0">
              <a:solidFill>
                <a:srgbClr val="800000"/>
              </a:solidFill>
              <a:latin typeface="Arial Narrow" panose="020B060602020203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830546" y="1722684"/>
            <a:ext cx="5189726" cy="2138364"/>
          </a:xfrm>
          <a:prstGeom prst="rect">
            <a:avLst/>
          </a:prstGeom>
          <a:ln>
            <a:noFill/>
          </a:ln>
          <a:effectLst>
            <a:softEdge rad="112500"/>
          </a:effectLst>
        </p:spPr>
      </p:pic>
    </p:spTree>
    <p:extLst>
      <p:ext uri="{BB962C8B-B14F-4D97-AF65-F5344CB8AC3E}">
        <p14:creationId xmlns:p14="http://schemas.microsoft.com/office/powerpoint/2010/main" val="4217006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548680"/>
            <a:ext cx="9282360" cy="1296988"/>
          </a:xfrm>
        </p:spPr>
        <p:txBody>
          <a:bodyPr/>
          <a:lstStyle/>
          <a:p>
            <a:r>
              <a:rPr lang="en-GB" sz="2800" dirty="0" smtClean="0"/>
              <a:t>Hierarchical organization of intrinsic brain modes</a:t>
            </a:r>
            <a:br>
              <a:rPr lang="en-GB" sz="2800" dirty="0" smtClean="0"/>
            </a:br>
            <a:r>
              <a:rPr lang="en-GB" sz="1800" i="1" dirty="0" smtClean="0">
                <a:solidFill>
                  <a:srgbClr val="800000"/>
                </a:solidFill>
              </a:rPr>
              <a:t>anticorrelated brain modes</a:t>
            </a:r>
            <a:r>
              <a:rPr lang="en-GB" sz="2800" dirty="0" smtClean="0"/>
              <a:t/>
            </a:r>
            <a:br>
              <a:rPr lang="en-GB" sz="2800" dirty="0" smtClean="0"/>
            </a:br>
            <a:endParaRPr lang="en-GB" sz="2800" i="1" dirty="0">
              <a:solidFill>
                <a:srgbClr val="800000"/>
              </a:solidFill>
            </a:endParaRPr>
          </a:p>
        </p:txBody>
      </p:sp>
      <p:sp>
        <p:nvSpPr>
          <p:cNvPr id="164866" name="AutoShape 2" descr="Fig.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868" name="AutoShape 4" descr="Fig. 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870" name="AutoShape 6" descr="Fig. 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872" name="AutoShape 8" descr="Fig.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5" descr="C:\Users\kamen\Dropbox\papers\Figures\Kelly 2008 DAN_DMN_anticorrelations_green_red copy.png"/>
          <p:cNvPicPr>
            <a:picLocks noChangeAspect="1" noChangeArrowheads="1"/>
          </p:cNvPicPr>
          <p:nvPr/>
        </p:nvPicPr>
        <p:blipFill>
          <a:blip r:embed="rId2" cstate="email"/>
          <a:srcRect/>
          <a:stretch>
            <a:fillRect/>
          </a:stretch>
        </p:blipFill>
        <p:spPr bwMode="auto">
          <a:xfrm>
            <a:off x="4821733" y="2739142"/>
            <a:ext cx="3926731" cy="977890"/>
          </a:xfrm>
          <a:prstGeom prst="rect">
            <a:avLst/>
          </a:prstGeom>
          <a:noFill/>
          <a:effectLst>
            <a:outerShdw blurRad="254000" dist="127000" dir="2700000" algn="tl" rotWithShape="0">
              <a:prstClr val="black">
                <a:alpha val="50000"/>
              </a:prstClr>
            </a:outerShdw>
          </a:effectLst>
        </p:spPr>
      </p:pic>
      <p:sp>
        <p:nvSpPr>
          <p:cNvPr id="11" name="Content Placeholder 2"/>
          <p:cNvSpPr>
            <a:spLocks noGrp="1"/>
          </p:cNvSpPr>
          <p:nvPr>
            <p:ph idx="1"/>
          </p:nvPr>
        </p:nvSpPr>
        <p:spPr>
          <a:xfrm>
            <a:off x="0" y="1844824"/>
            <a:ext cx="4788024" cy="3024336"/>
          </a:xfrm>
        </p:spPr>
        <p:txBody>
          <a:bodyPr>
            <a:noAutofit/>
          </a:bodyPr>
          <a:lstStyle/>
          <a:p>
            <a:pPr lvl="1"/>
            <a:r>
              <a:rPr lang="en-GB" sz="1800" dirty="0" smtClean="0">
                <a:solidFill>
                  <a:srgbClr val="800000"/>
                </a:solidFill>
                <a:latin typeface="+mn-lt"/>
              </a:rPr>
              <a:t>Functional network organization</a:t>
            </a:r>
          </a:p>
          <a:p>
            <a:pPr lvl="1">
              <a:buNone/>
            </a:pPr>
            <a:endParaRPr lang="en-GB" sz="1800" dirty="0" smtClean="0">
              <a:solidFill>
                <a:srgbClr val="800000"/>
              </a:solidFill>
              <a:latin typeface="+mn-lt"/>
            </a:endParaRPr>
          </a:p>
          <a:p>
            <a:pPr lvl="1"/>
            <a:endParaRPr lang="en-GB" sz="1800" dirty="0" smtClean="0">
              <a:solidFill>
                <a:srgbClr val="800000"/>
              </a:solidFill>
              <a:latin typeface="+mn-lt"/>
            </a:endParaRPr>
          </a:p>
        </p:txBody>
      </p:sp>
      <p:sp>
        <p:nvSpPr>
          <p:cNvPr id="12" name="TextBox 11"/>
          <p:cNvSpPr txBox="1"/>
          <p:nvPr/>
        </p:nvSpPr>
        <p:spPr>
          <a:xfrm>
            <a:off x="7704856" y="3645024"/>
            <a:ext cx="1907704" cy="307777"/>
          </a:xfrm>
          <a:prstGeom prst="rect">
            <a:avLst/>
          </a:prstGeom>
          <a:noFill/>
        </p:spPr>
        <p:txBody>
          <a:bodyPr wrap="square" rtlCol="0">
            <a:spAutoFit/>
          </a:bodyPr>
          <a:lstStyle/>
          <a:p>
            <a:r>
              <a:rPr lang="en-GB" sz="1400" i="1" dirty="0" smtClean="0"/>
              <a:t>Kelly et al. 2008</a:t>
            </a:r>
            <a:endParaRPr lang="en-GB" sz="1400" i="1" dirty="0"/>
          </a:p>
        </p:txBody>
      </p:sp>
      <p:pic>
        <p:nvPicPr>
          <p:cNvPr id="13" name="Picture 4" descr="C:\Users\kamen\Dropbox\papers\Figures\Chan 2014PNAS - Decreased segragation aging-3 copy.png"/>
          <p:cNvPicPr>
            <a:picLocks noChangeAspect="1" noChangeArrowheads="1"/>
          </p:cNvPicPr>
          <p:nvPr/>
        </p:nvPicPr>
        <p:blipFill>
          <a:blip r:embed="rId3" cstate="email"/>
          <a:srcRect/>
          <a:stretch>
            <a:fillRect/>
          </a:stretch>
        </p:blipFill>
        <p:spPr bwMode="auto">
          <a:xfrm>
            <a:off x="611560" y="2313781"/>
            <a:ext cx="3888432" cy="1619275"/>
          </a:xfrm>
          <a:prstGeom prst="rect">
            <a:avLst/>
          </a:prstGeom>
          <a:noFill/>
        </p:spPr>
      </p:pic>
      <p:sp>
        <p:nvSpPr>
          <p:cNvPr id="14" name="Arc 13"/>
          <p:cNvSpPr/>
          <p:nvPr/>
        </p:nvSpPr>
        <p:spPr>
          <a:xfrm>
            <a:off x="2915816" y="2420888"/>
            <a:ext cx="2520280" cy="1584176"/>
          </a:xfrm>
          <a:prstGeom prst="arc">
            <a:avLst>
              <a:gd name="adj1" fmla="val 15618150"/>
              <a:gd name="adj2" fmla="val 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rot="20953515" flipV="1">
            <a:off x="4154626" y="2931313"/>
            <a:ext cx="1212131" cy="1041638"/>
          </a:xfrm>
          <a:prstGeom prst="arc">
            <a:avLst>
              <a:gd name="adj1" fmla="val 9989823"/>
              <a:gd name="adj2" fmla="val 17061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4860032" y="2483604"/>
            <a:ext cx="3024336" cy="369332"/>
          </a:xfrm>
          <a:prstGeom prst="rect">
            <a:avLst/>
          </a:prstGeom>
          <a:noFill/>
        </p:spPr>
        <p:txBody>
          <a:bodyPr wrap="square" rtlCol="0">
            <a:spAutoFit/>
          </a:bodyPr>
          <a:lstStyle/>
          <a:p>
            <a:pPr algn="ctr"/>
            <a:r>
              <a:rPr lang="en-GB" b="1" dirty="0" smtClean="0"/>
              <a:t>Dorsal Attention Network</a:t>
            </a:r>
          </a:p>
        </p:txBody>
      </p:sp>
      <p:sp>
        <p:nvSpPr>
          <p:cNvPr id="17" name="TextBox 16"/>
          <p:cNvSpPr txBox="1"/>
          <p:nvPr/>
        </p:nvSpPr>
        <p:spPr>
          <a:xfrm>
            <a:off x="5076056" y="3717032"/>
            <a:ext cx="2389500" cy="369332"/>
          </a:xfrm>
          <a:prstGeom prst="rect">
            <a:avLst/>
          </a:prstGeom>
          <a:noFill/>
        </p:spPr>
        <p:txBody>
          <a:bodyPr wrap="none" rtlCol="0">
            <a:spAutoFit/>
          </a:bodyPr>
          <a:lstStyle/>
          <a:p>
            <a:pPr algn="ctr"/>
            <a:r>
              <a:rPr lang="en-GB" b="1" dirty="0" smtClean="0"/>
              <a:t>Default Mode Network</a:t>
            </a:r>
          </a:p>
        </p:txBody>
      </p:sp>
      <p:sp>
        <p:nvSpPr>
          <p:cNvPr id="18" name="TextBox 17"/>
          <p:cNvSpPr txBox="1"/>
          <p:nvPr/>
        </p:nvSpPr>
        <p:spPr>
          <a:xfrm>
            <a:off x="0" y="3913311"/>
            <a:ext cx="2034491" cy="307777"/>
          </a:xfrm>
          <a:prstGeom prst="rect">
            <a:avLst/>
          </a:prstGeom>
          <a:noFill/>
        </p:spPr>
        <p:txBody>
          <a:bodyPr wrap="square" rtlCol="0">
            <a:spAutoFit/>
          </a:bodyPr>
          <a:lstStyle/>
          <a:p>
            <a:r>
              <a:rPr lang="en-GB" sz="1400" i="1" dirty="0" smtClean="0"/>
              <a:t>Power et al. 2011</a:t>
            </a:r>
            <a:endParaRPr lang="en-GB" sz="1400" i="1" dirty="0"/>
          </a:p>
        </p:txBody>
      </p:sp>
      <p:sp>
        <p:nvSpPr>
          <p:cNvPr id="19" name="Content Placeholder 2"/>
          <p:cNvSpPr txBox="1">
            <a:spLocks/>
          </p:cNvSpPr>
          <p:nvPr/>
        </p:nvSpPr>
        <p:spPr>
          <a:xfrm>
            <a:off x="4355976" y="1817440"/>
            <a:ext cx="4644008" cy="963488"/>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rgbClr val="800000"/>
                </a:solidFill>
                <a:effectLst/>
                <a:uLnTx/>
                <a:uFillTx/>
                <a:latin typeface="+mn-lt"/>
                <a:ea typeface="+mn-ea"/>
                <a:cs typeface="Arial" pitchFamily="34" charset="0"/>
              </a:rPr>
              <a:t>Network interactivity important for cognitive function</a:t>
            </a:r>
          </a:p>
        </p:txBody>
      </p:sp>
      <p:grpSp>
        <p:nvGrpSpPr>
          <p:cNvPr id="21" name="Group 20"/>
          <p:cNvGrpSpPr/>
          <p:nvPr/>
        </p:nvGrpSpPr>
        <p:grpSpPr>
          <a:xfrm>
            <a:off x="1907704" y="4149080"/>
            <a:ext cx="5760640" cy="2808312"/>
            <a:chOff x="-105325" y="3437922"/>
            <a:chExt cx="6823693" cy="3159430"/>
          </a:xfrm>
        </p:grpSpPr>
        <p:pic>
          <p:nvPicPr>
            <p:cNvPr id="22" name="Picture 3"/>
            <p:cNvPicPr>
              <a:picLocks noChangeAspect="1" noChangeArrowheads="1"/>
            </p:cNvPicPr>
            <p:nvPr/>
          </p:nvPicPr>
          <p:blipFill>
            <a:blip r:embed="rId4" cstate="email"/>
            <a:srcRect/>
            <a:stretch>
              <a:fillRect/>
            </a:stretch>
          </p:blipFill>
          <p:spPr bwMode="auto">
            <a:xfrm>
              <a:off x="1529679" y="3725954"/>
              <a:ext cx="3469276" cy="2871398"/>
            </a:xfrm>
            <a:prstGeom prst="rect">
              <a:avLst/>
            </a:prstGeom>
            <a:noFill/>
            <a:ln w="9525">
              <a:noFill/>
              <a:miter lim="800000"/>
              <a:headEnd/>
              <a:tailEnd/>
            </a:ln>
            <a:effectLst/>
          </p:spPr>
        </p:pic>
        <p:sp>
          <p:nvSpPr>
            <p:cNvPr id="23" name="TextBox 22"/>
            <p:cNvSpPr txBox="1"/>
            <p:nvPr/>
          </p:nvSpPr>
          <p:spPr>
            <a:xfrm>
              <a:off x="4788791" y="4469505"/>
              <a:ext cx="1929577" cy="588637"/>
            </a:xfrm>
            <a:prstGeom prst="rect">
              <a:avLst/>
            </a:prstGeom>
            <a:noFill/>
          </p:spPr>
          <p:txBody>
            <a:bodyPr wrap="none" rtlCol="0">
              <a:spAutoFit/>
            </a:bodyPr>
            <a:lstStyle/>
            <a:p>
              <a:pPr algn="r"/>
              <a:r>
                <a:rPr lang="en-GB" sz="1400" dirty="0" smtClean="0">
                  <a:solidFill>
                    <a:srgbClr val="1F497D"/>
                  </a:solidFill>
                </a:rPr>
                <a:t>Salience Network </a:t>
              </a:r>
            </a:p>
            <a:p>
              <a:pPr algn="r"/>
              <a:r>
                <a:rPr lang="en-GB" sz="1400" dirty="0" smtClean="0">
                  <a:solidFill>
                    <a:srgbClr val="1F497D"/>
                  </a:solidFill>
                </a:rPr>
                <a:t>(SN)   </a:t>
              </a:r>
              <a:endParaRPr lang="en-GB" sz="1400" dirty="0">
                <a:solidFill>
                  <a:srgbClr val="1F497D"/>
                </a:solidFill>
              </a:endParaRPr>
            </a:p>
          </p:txBody>
        </p:sp>
        <p:sp>
          <p:nvSpPr>
            <p:cNvPr id="24" name="TextBox 23"/>
            <p:cNvSpPr txBox="1"/>
            <p:nvPr/>
          </p:nvSpPr>
          <p:spPr>
            <a:xfrm>
              <a:off x="-105325" y="5094106"/>
              <a:ext cx="2316936" cy="588637"/>
            </a:xfrm>
            <a:prstGeom prst="rect">
              <a:avLst/>
            </a:prstGeom>
            <a:noFill/>
          </p:spPr>
          <p:txBody>
            <a:bodyPr wrap="none" rtlCol="0">
              <a:spAutoFit/>
            </a:bodyPr>
            <a:lstStyle/>
            <a:p>
              <a:pPr algn="ctr"/>
              <a:r>
                <a:rPr lang="en-GB" sz="1400" dirty="0" smtClean="0">
                  <a:solidFill>
                    <a:srgbClr val="1F497D"/>
                  </a:solidFill>
                </a:rPr>
                <a:t>Default Mode Network</a:t>
              </a:r>
            </a:p>
            <a:p>
              <a:pPr algn="ctr"/>
              <a:r>
                <a:rPr lang="en-GB" sz="1400" dirty="0" smtClean="0">
                  <a:solidFill>
                    <a:srgbClr val="1F497D"/>
                  </a:solidFill>
                </a:rPr>
                <a:t>     (DMN)</a:t>
              </a:r>
              <a:endParaRPr lang="en-GB" sz="1400" dirty="0">
                <a:solidFill>
                  <a:srgbClr val="1F497D"/>
                </a:solidFill>
              </a:endParaRPr>
            </a:p>
          </p:txBody>
        </p:sp>
        <p:sp>
          <p:nvSpPr>
            <p:cNvPr id="25" name="TextBox 24"/>
            <p:cNvSpPr txBox="1"/>
            <p:nvPr/>
          </p:nvSpPr>
          <p:spPr>
            <a:xfrm>
              <a:off x="1662784" y="3437922"/>
              <a:ext cx="2553984" cy="588637"/>
            </a:xfrm>
            <a:prstGeom prst="rect">
              <a:avLst/>
            </a:prstGeom>
            <a:noFill/>
          </p:spPr>
          <p:txBody>
            <a:bodyPr wrap="none" rtlCol="0">
              <a:spAutoFit/>
            </a:bodyPr>
            <a:lstStyle/>
            <a:p>
              <a:pPr algn="ctr"/>
              <a:r>
                <a:rPr lang="en-GB" sz="1400" dirty="0" smtClean="0">
                  <a:solidFill>
                    <a:srgbClr val="1F497D"/>
                  </a:solidFill>
                </a:rPr>
                <a:t>Dorsal Attention Network</a:t>
              </a:r>
            </a:p>
            <a:p>
              <a:pPr algn="ctr"/>
              <a:r>
                <a:rPr lang="en-GB" sz="1400" dirty="0" smtClean="0">
                  <a:solidFill>
                    <a:srgbClr val="1F497D"/>
                  </a:solidFill>
                </a:rPr>
                <a:t>                (DAN)</a:t>
              </a:r>
              <a:endParaRPr lang="en-GB" sz="1400" dirty="0">
                <a:solidFill>
                  <a:srgbClr val="1F497D"/>
                </a:solidFill>
              </a:endParaRPr>
            </a:p>
          </p:txBody>
        </p:sp>
        <p:pic>
          <p:nvPicPr>
            <p:cNvPr id="26" name="Picture 4"/>
            <p:cNvPicPr>
              <a:picLocks noChangeAspect="1" noChangeArrowheads="1"/>
            </p:cNvPicPr>
            <p:nvPr/>
          </p:nvPicPr>
          <p:blipFill>
            <a:blip r:embed="rId5" cstate="email"/>
            <a:srcRect/>
            <a:stretch>
              <a:fillRect/>
            </a:stretch>
          </p:blipFill>
          <p:spPr bwMode="auto">
            <a:xfrm>
              <a:off x="3126747" y="4572001"/>
              <a:ext cx="3240360" cy="1602225"/>
            </a:xfrm>
            <a:prstGeom prst="rect">
              <a:avLst/>
            </a:prstGeom>
            <a:noFill/>
            <a:ln w="9525">
              <a:noFill/>
              <a:miter lim="800000"/>
              <a:headEnd/>
              <a:tailEnd/>
            </a:ln>
            <a:effectLst/>
          </p:spPr>
        </p:pic>
      </p:grpSp>
      <p:sp>
        <p:nvSpPr>
          <p:cNvPr id="29" name="TextBox 28"/>
          <p:cNvSpPr txBox="1"/>
          <p:nvPr/>
        </p:nvSpPr>
        <p:spPr>
          <a:xfrm>
            <a:off x="7128792" y="6505599"/>
            <a:ext cx="1907704" cy="307777"/>
          </a:xfrm>
          <a:prstGeom prst="rect">
            <a:avLst/>
          </a:prstGeom>
          <a:noFill/>
        </p:spPr>
        <p:txBody>
          <a:bodyPr wrap="square" rtlCol="0">
            <a:spAutoFit/>
          </a:bodyPr>
          <a:lstStyle/>
          <a:p>
            <a:r>
              <a:rPr lang="en-GB" sz="1400" i="1" dirty="0" smtClean="0"/>
              <a:t>Tsvetanov et al. 2016</a:t>
            </a:r>
            <a:endParaRPr lang="en-GB" sz="1400" i="1" dirty="0"/>
          </a:p>
        </p:txBody>
      </p:sp>
    </p:spTree>
    <p:extLst>
      <p:ext uri="{BB962C8B-B14F-4D97-AF65-F5344CB8AC3E}">
        <p14:creationId xmlns:p14="http://schemas.microsoft.com/office/powerpoint/2010/main" val="2090500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p:bldP spid="17" grpId="0"/>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153721"/>
            <a:ext cx="5243748" cy="4867567"/>
          </a:xfrm>
          <a:prstGeom prst="rect">
            <a:avLst/>
          </a:prstGeom>
        </p:spPr>
      </p:pic>
      <p:grpSp>
        <p:nvGrpSpPr>
          <p:cNvPr id="3" name="组 25"/>
          <p:cNvGrpSpPr>
            <a:grpSpLocks noChangeAspect="1"/>
          </p:cNvGrpSpPr>
          <p:nvPr/>
        </p:nvGrpSpPr>
        <p:grpSpPr>
          <a:xfrm>
            <a:off x="395536" y="1988840"/>
            <a:ext cx="3672408" cy="3672408"/>
            <a:chOff x="896405" y="24658"/>
            <a:chExt cx="6858000" cy="6858000"/>
          </a:xfrm>
        </p:grpSpPr>
        <p:pic>
          <p:nvPicPr>
            <p:cNvPr id="2" name="图片 1"/>
            <p:cNvPicPr>
              <a:picLocks noChangeAspect="1"/>
            </p:cNvPicPr>
            <p:nvPr/>
          </p:nvPicPr>
          <p:blipFill>
            <a:blip r:embed="rId4" cstate="print"/>
            <a:stretch>
              <a:fillRect/>
            </a:stretch>
          </p:blipFill>
          <p:spPr>
            <a:xfrm>
              <a:off x="896405" y="24658"/>
              <a:ext cx="6858000" cy="6858000"/>
            </a:xfrm>
            <a:prstGeom prst="rect">
              <a:avLst/>
            </a:prstGeom>
          </p:spPr>
        </p:pic>
        <p:sp>
          <p:nvSpPr>
            <p:cNvPr id="5" name="椭圆 4"/>
            <p:cNvSpPr>
              <a:spLocks noChangeAspect="1"/>
            </p:cNvSpPr>
            <p:nvPr/>
          </p:nvSpPr>
          <p:spPr bwMode="auto">
            <a:xfrm>
              <a:off x="3113697" y="910632"/>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6" name="椭圆 5"/>
            <p:cNvSpPr>
              <a:spLocks noChangeAspect="1"/>
            </p:cNvSpPr>
            <p:nvPr/>
          </p:nvSpPr>
          <p:spPr bwMode="auto">
            <a:xfrm>
              <a:off x="1946787" y="1137006"/>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7" name="椭圆 6"/>
            <p:cNvSpPr>
              <a:spLocks noChangeAspect="1"/>
            </p:cNvSpPr>
            <p:nvPr/>
          </p:nvSpPr>
          <p:spPr bwMode="auto">
            <a:xfrm>
              <a:off x="4659350" y="1543863"/>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8" name="椭圆 7"/>
            <p:cNvSpPr>
              <a:spLocks noChangeAspect="1"/>
            </p:cNvSpPr>
            <p:nvPr/>
          </p:nvSpPr>
          <p:spPr bwMode="auto">
            <a:xfrm>
              <a:off x="4659350" y="475694"/>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9" name="椭圆 8"/>
            <p:cNvSpPr>
              <a:spLocks noChangeAspect="1"/>
            </p:cNvSpPr>
            <p:nvPr/>
          </p:nvSpPr>
          <p:spPr bwMode="auto">
            <a:xfrm>
              <a:off x="6525576" y="957006"/>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0" name="椭圆 9"/>
            <p:cNvSpPr>
              <a:spLocks noChangeAspect="1"/>
            </p:cNvSpPr>
            <p:nvPr/>
          </p:nvSpPr>
          <p:spPr bwMode="auto">
            <a:xfrm>
              <a:off x="1946787" y="3027794"/>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1" name="椭圆 10"/>
            <p:cNvSpPr>
              <a:spLocks noChangeAspect="1"/>
            </p:cNvSpPr>
            <p:nvPr/>
          </p:nvSpPr>
          <p:spPr bwMode="auto">
            <a:xfrm>
              <a:off x="2234817" y="3365129"/>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2" name="椭圆 11"/>
            <p:cNvSpPr>
              <a:spLocks noChangeAspect="1"/>
            </p:cNvSpPr>
            <p:nvPr/>
          </p:nvSpPr>
          <p:spPr bwMode="auto">
            <a:xfrm>
              <a:off x="4671680" y="2960529"/>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3" name="椭圆 12"/>
            <p:cNvSpPr>
              <a:spLocks noChangeAspect="1"/>
            </p:cNvSpPr>
            <p:nvPr/>
          </p:nvSpPr>
          <p:spPr bwMode="auto">
            <a:xfrm>
              <a:off x="4341921" y="2737922"/>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4" name="椭圆 13"/>
            <p:cNvSpPr>
              <a:spLocks noChangeAspect="1"/>
            </p:cNvSpPr>
            <p:nvPr/>
          </p:nvSpPr>
          <p:spPr bwMode="auto">
            <a:xfrm>
              <a:off x="5025768" y="2707644"/>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5" name="椭圆 14"/>
            <p:cNvSpPr>
              <a:spLocks noChangeAspect="1"/>
            </p:cNvSpPr>
            <p:nvPr/>
          </p:nvSpPr>
          <p:spPr bwMode="auto">
            <a:xfrm>
              <a:off x="6578586" y="2899639"/>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6" name="椭圆 15"/>
            <p:cNvSpPr>
              <a:spLocks noChangeAspect="1"/>
            </p:cNvSpPr>
            <p:nvPr/>
          </p:nvSpPr>
          <p:spPr bwMode="auto">
            <a:xfrm>
              <a:off x="7113216" y="3409580"/>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7" name="椭圆 16"/>
            <p:cNvSpPr>
              <a:spLocks noChangeAspect="1"/>
            </p:cNvSpPr>
            <p:nvPr/>
          </p:nvSpPr>
          <p:spPr bwMode="auto">
            <a:xfrm>
              <a:off x="6081967" y="3381980"/>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8" name="椭圆 17"/>
            <p:cNvSpPr>
              <a:spLocks noChangeAspect="1"/>
            </p:cNvSpPr>
            <p:nvPr/>
          </p:nvSpPr>
          <p:spPr bwMode="auto">
            <a:xfrm>
              <a:off x="2720119" y="4935362"/>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19" name="椭圆 18"/>
            <p:cNvSpPr>
              <a:spLocks noChangeAspect="1"/>
            </p:cNvSpPr>
            <p:nvPr/>
          </p:nvSpPr>
          <p:spPr bwMode="auto">
            <a:xfrm>
              <a:off x="3267079" y="5026117"/>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20" name="椭圆 19"/>
            <p:cNvSpPr>
              <a:spLocks noChangeAspect="1"/>
            </p:cNvSpPr>
            <p:nvPr/>
          </p:nvSpPr>
          <p:spPr bwMode="auto">
            <a:xfrm>
              <a:off x="4275040" y="5893598"/>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21" name="椭圆 20"/>
            <p:cNvSpPr>
              <a:spLocks noChangeAspect="1"/>
            </p:cNvSpPr>
            <p:nvPr/>
          </p:nvSpPr>
          <p:spPr bwMode="auto">
            <a:xfrm>
              <a:off x="5172804" y="5983598"/>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22" name="椭圆 21"/>
            <p:cNvSpPr>
              <a:spLocks noChangeAspect="1"/>
            </p:cNvSpPr>
            <p:nvPr/>
          </p:nvSpPr>
          <p:spPr bwMode="auto">
            <a:xfrm>
              <a:off x="4427440" y="5478865"/>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23" name="椭圆 22"/>
            <p:cNvSpPr>
              <a:spLocks noChangeAspect="1"/>
            </p:cNvSpPr>
            <p:nvPr/>
          </p:nvSpPr>
          <p:spPr bwMode="auto">
            <a:xfrm>
              <a:off x="5095134" y="5478865"/>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24" name="椭圆 23"/>
            <p:cNvSpPr>
              <a:spLocks noChangeAspect="1"/>
            </p:cNvSpPr>
            <p:nvPr/>
          </p:nvSpPr>
          <p:spPr bwMode="auto">
            <a:xfrm>
              <a:off x="5901967" y="5403995"/>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sp>
          <p:nvSpPr>
            <p:cNvPr id="25" name="椭圆 24"/>
            <p:cNvSpPr>
              <a:spLocks noChangeAspect="1"/>
            </p:cNvSpPr>
            <p:nvPr/>
          </p:nvSpPr>
          <p:spPr bwMode="auto">
            <a:xfrm>
              <a:off x="7247332" y="5367008"/>
              <a:ext cx="108000" cy="108000"/>
            </a:xfrm>
            <a:prstGeom prst="ellips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lstStyle/>
            <a:p>
              <a:endParaRPr lang="zh-CN" altLang="en-US"/>
            </a:p>
          </p:txBody>
        </p:sp>
      </p:grpSp>
      <p:sp>
        <p:nvSpPr>
          <p:cNvPr id="38" name="Rectangle 37"/>
          <p:cNvSpPr/>
          <p:nvPr/>
        </p:nvSpPr>
        <p:spPr>
          <a:xfrm>
            <a:off x="179512" y="5868561"/>
            <a:ext cx="4032448" cy="584775"/>
          </a:xfrm>
          <a:prstGeom prst="rect">
            <a:avLst/>
          </a:prstGeom>
        </p:spPr>
        <p:txBody>
          <a:bodyPr wrap="square">
            <a:spAutoFit/>
          </a:bodyPr>
          <a:lstStyle/>
          <a:p>
            <a:r>
              <a:rPr kumimoji="1" lang="en-US" altLang="zh-CN" sz="1600" dirty="0" smtClean="0">
                <a:solidFill>
                  <a:srgbClr val="800000"/>
                </a:solidFill>
              </a:rPr>
              <a:t>VOIs</a:t>
            </a:r>
            <a:r>
              <a:rPr kumimoji="1" lang="zh-CN" altLang="en-US" sz="1600" dirty="0" smtClean="0">
                <a:solidFill>
                  <a:srgbClr val="800000"/>
                </a:solidFill>
              </a:rPr>
              <a:t> </a:t>
            </a:r>
            <a:r>
              <a:rPr kumimoji="1" lang="en-US" altLang="zh-CN" sz="1600" dirty="0" smtClean="0">
                <a:solidFill>
                  <a:srgbClr val="800000"/>
                </a:solidFill>
              </a:rPr>
              <a:t>identified</a:t>
            </a:r>
            <a:r>
              <a:rPr kumimoji="1" lang="zh-CN" altLang="en-US" sz="1600" dirty="0" smtClean="0">
                <a:solidFill>
                  <a:srgbClr val="800000"/>
                </a:solidFill>
              </a:rPr>
              <a:t> </a:t>
            </a:r>
            <a:r>
              <a:rPr kumimoji="1" lang="en-US" altLang="zh-CN" sz="1600" dirty="0" smtClean="0">
                <a:solidFill>
                  <a:srgbClr val="800000"/>
                </a:solidFill>
              </a:rPr>
              <a:t>using</a:t>
            </a:r>
            <a:r>
              <a:rPr kumimoji="1" lang="zh-CN" altLang="en-US" sz="1600" dirty="0" smtClean="0">
                <a:solidFill>
                  <a:srgbClr val="800000"/>
                </a:solidFill>
              </a:rPr>
              <a:t> </a:t>
            </a:r>
            <a:r>
              <a:rPr lang="en-US" altLang="zh-CN" sz="1600" dirty="0" smtClean="0">
                <a:solidFill>
                  <a:srgbClr val="800000"/>
                </a:solidFill>
              </a:rPr>
              <a:t>spatial independent component analysis (ICA) (N=404)</a:t>
            </a:r>
            <a:endParaRPr lang="en-US" sz="1600" dirty="0">
              <a:solidFill>
                <a:srgbClr val="800000"/>
              </a:solidFill>
            </a:endParaRPr>
          </a:p>
        </p:txBody>
      </p:sp>
      <p:sp>
        <p:nvSpPr>
          <p:cNvPr id="39" name="文本框 18"/>
          <p:cNvSpPr txBox="1"/>
          <p:nvPr/>
        </p:nvSpPr>
        <p:spPr>
          <a:xfrm>
            <a:off x="5495516" y="5970766"/>
            <a:ext cx="2604876" cy="338554"/>
          </a:xfrm>
          <a:prstGeom prst="rect">
            <a:avLst/>
          </a:prstGeom>
          <a:noFill/>
        </p:spPr>
        <p:txBody>
          <a:bodyPr wrap="square" rtlCol="0">
            <a:spAutoFit/>
          </a:bodyPr>
          <a:lstStyle/>
          <a:p>
            <a:r>
              <a:rPr kumimoji="1" lang="en-US" altLang="zh-CN" sz="1600" dirty="0" smtClean="0">
                <a:solidFill>
                  <a:srgbClr val="800000"/>
                </a:solidFill>
              </a:rPr>
              <a:t>Functional connectivity</a:t>
            </a:r>
            <a:endParaRPr kumimoji="1" lang="zh-CN" altLang="en-US" sz="1600" dirty="0">
              <a:solidFill>
                <a:srgbClr val="800000"/>
              </a:solidFill>
            </a:endParaRPr>
          </a:p>
        </p:txBody>
      </p:sp>
      <p:sp>
        <p:nvSpPr>
          <p:cNvPr id="40" name="TextBox 39"/>
          <p:cNvSpPr txBox="1"/>
          <p:nvPr/>
        </p:nvSpPr>
        <p:spPr>
          <a:xfrm>
            <a:off x="4839221" y="6563449"/>
            <a:ext cx="4197275" cy="307777"/>
          </a:xfrm>
          <a:prstGeom prst="rect">
            <a:avLst/>
          </a:prstGeom>
          <a:noFill/>
        </p:spPr>
        <p:txBody>
          <a:bodyPr wrap="square" rtlCol="0">
            <a:spAutoFit/>
          </a:bodyPr>
          <a:lstStyle/>
          <a:p>
            <a:r>
              <a:rPr lang="en-US" sz="1400" i="1" dirty="0" smtClean="0"/>
              <a:t>Yuan, Friston, Zeidman, Chen, Li, Razi,  Submitted</a:t>
            </a:r>
            <a:endParaRPr lang="en-US" sz="1400" i="1" dirty="0"/>
          </a:p>
        </p:txBody>
      </p:sp>
      <p:sp>
        <p:nvSpPr>
          <p:cNvPr id="41" name="Title 1"/>
          <p:cNvSpPr txBox="1">
            <a:spLocks/>
          </p:cNvSpPr>
          <p:nvPr/>
        </p:nvSpPr>
        <p:spPr>
          <a:xfrm>
            <a:off x="35496" y="548680"/>
            <a:ext cx="928236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sz="2800" kern="0" smtClean="0"/>
              <a:t>Hierarchical organization of intrinsic brain modes</a:t>
            </a:r>
            <a:br>
              <a:rPr lang="en-GB" sz="2800" kern="0" smtClean="0"/>
            </a:br>
            <a:r>
              <a:rPr lang="en-GB" sz="1800" i="1" kern="0" smtClean="0">
                <a:solidFill>
                  <a:srgbClr val="800000"/>
                </a:solidFill>
              </a:rPr>
              <a:t>anticorrelated brain modes</a:t>
            </a:r>
            <a:r>
              <a:rPr lang="en-GB" sz="2800" kern="0" smtClean="0"/>
              <a:t/>
            </a:r>
            <a:br>
              <a:rPr lang="en-GB" sz="2800" kern="0" smtClean="0"/>
            </a:br>
            <a:endParaRPr lang="en-GB" sz="2800" i="1" kern="0" dirty="0">
              <a:solidFill>
                <a:srgbClr val="800000"/>
              </a:solidFill>
            </a:endParaRPr>
          </a:p>
        </p:txBody>
      </p:sp>
    </p:spTree>
    <p:extLst>
      <p:ext uri="{BB962C8B-B14F-4D97-AF65-F5344CB8AC3E}">
        <p14:creationId xmlns:p14="http://schemas.microsoft.com/office/powerpoint/2010/main" val="250535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11960" y="4653136"/>
            <a:ext cx="2708616" cy="19827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865" y="1319869"/>
            <a:ext cx="4511943" cy="3333267"/>
          </a:xfrm>
          <a:prstGeom prst="rect">
            <a:avLst/>
          </a:prstGeom>
        </p:spPr>
      </p:pic>
      <p:grpSp>
        <p:nvGrpSpPr>
          <p:cNvPr id="4" name="Group 3"/>
          <p:cNvGrpSpPr/>
          <p:nvPr/>
        </p:nvGrpSpPr>
        <p:grpSpPr>
          <a:xfrm>
            <a:off x="7218094" y="4898754"/>
            <a:ext cx="1818402" cy="1338558"/>
            <a:chOff x="6806114" y="4821079"/>
            <a:chExt cx="1798808" cy="1556160"/>
          </a:xfrm>
        </p:grpSpPr>
        <p:pic>
          <p:nvPicPr>
            <p:cNvPr id="9" name="Picture 8"/>
            <p:cNvPicPr>
              <a:picLocks noChangeAspect="1"/>
            </p:cNvPicPr>
            <p:nvPr/>
          </p:nvPicPr>
          <p:blipFill>
            <a:blip r:embed="rId5"/>
            <a:stretch>
              <a:fillRect/>
            </a:stretch>
          </p:blipFill>
          <p:spPr>
            <a:xfrm>
              <a:off x="6865784" y="4821079"/>
              <a:ext cx="1739138" cy="248494"/>
            </a:xfrm>
            <a:prstGeom prst="rect">
              <a:avLst/>
            </a:prstGeom>
          </p:spPr>
        </p:pic>
        <p:pic>
          <p:nvPicPr>
            <p:cNvPr id="10" name="Picture 9"/>
            <p:cNvPicPr>
              <a:picLocks noChangeAspect="1"/>
            </p:cNvPicPr>
            <p:nvPr/>
          </p:nvPicPr>
          <p:blipFill>
            <a:blip r:embed="rId6"/>
            <a:stretch>
              <a:fillRect/>
            </a:stretch>
          </p:blipFill>
          <p:spPr>
            <a:xfrm>
              <a:off x="6806114" y="5394751"/>
              <a:ext cx="1630413" cy="411300"/>
            </a:xfrm>
            <a:prstGeom prst="rect">
              <a:avLst/>
            </a:prstGeom>
          </p:spPr>
        </p:pic>
        <p:pic>
          <p:nvPicPr>
            <p:cNvPr id="11" name="Picture 10"/>
            <p:cNvPicPr>
              <a:picLocks noChangeAspect="1"/>
            </p:cNvPicPr>
            <p:nvPr/>
          </p:nvPicPr>
          <p:blipFill>
            <a:blip r:embed="rId7"/>
            <a:stretch>
              <a:fillRect/>
            </a:stretch>
          </p:blipFill>
          <p:spPr>
            <a:xfrm>
              <a:off x="6871268" y="5940233"/>
              <a:ext cx="1460579" cy="437006"/>
            </a:xfrm>
            <a:prstGeom prst="rect">
              <a:avLst/>
            </a:prstGeom>
          </p:spPr>
        </p:pic>
      </p:grpSp>
      <p:pic>
        <p:nvPicPr>
          <p:cNvPr id="12" name="Picture 11"/>
          <p:cNvPicPr>
            <a:picLocks noChangeAspect="1"/>
          </p:cNvPicPr>
          <p:nvPr/>
        </p:nvPicPr>
        <p:blipFill>
          <a:blip r:embed="rId8"/>
          <a:stretch>
            <a:fillRect/>
          </a:stretch>
        </p:blipFill>
        <p:spPr>
          <a:xfrm>
            <a:off x="4283078" y="1600688"/>
            <a:ext cx="4677344" cy="3124456"/>
          </a:xfrm>
          <a:prstGeom prst="rect">
            <a:avLst/>
          </a:prstGeom>
        </p:spPr>
      </p:pic>
      <p:pic>
        <p:nvPicPr>
          <p:cNvPr id="14" name="Picture 13"/>
          <p:cNvPicPr>
            <a:picLocks noChangeAspect="1"/>
          </p:cNvPicPr>
          <p:nvPr/>
        </p:nvPicPr>
        <p:blipFill>
          <a:blip r:embed="rId9"/>
          <a:stretch>
            <a:fillRect/>
          </a:stretch>
        </p:blipFill>
        <p:spPr>
          <a:xfrm>
            <a:off x="244217" y="3318785"/>
            <a:ext cx="390620" cy="385594"/>
          </a:xfrm>
          <a:prstGeom prst="rect">
            <a:avLst/>
          </a:prstGeom>
        </p:spPr>
      </p:pic>
      <p:sp>
        <p:nvSpPr>
          <p:cNvPr id="15" name="Rectangle 14"/>
          <p:cNvSpPr/>
          <p:nvPr/>
        </p:nvSpPr>
        <p:spPr>
          <a:xfrm>
            <a:off x="535682" y="4789387"/>
            <a:ext cx="3598850" cy="2031325"/>
          </a:xfrm>
          <a:prstGeom prst="rect">
            <a:avLst/>
          </a:prstGeom>
        </p:spPr>
        <p:txBody>
          <a:bodyPr wrap="square">
            <a:spAutoFit/>
          </a:bodyPr>
          <a:lstStyle/>
          <a:p>
            <a:pPr marL="342900" indent="-342900">
              <a:buAutoNum type="arabicPeriod"/>
            </a:pPr>
            <a:r>
              <a:rPr lang="en-US" sz="1400" dirty="0" smtClean="0">
                <a:solidFill>
                  <a:srgbClr val="1F497D"/>
                </a:solidFill>
              </a:rPr>
              <a:t>Regions belonging to the same network grouped together</a:t>
            </a:r>
            <a:br>
              <a:rPr lang="en-US" sz="1400" dirty="0" smtClean="0">
                <a:solidFill>
                  <a:srgbClr val="1F497D"/>
                </a:solidFill>
              </a:rPr>
            </a:br>
            <a:endParaRPr lang="en-US" sz="1400" dirty="0" smtClean="0">
              <a:solidFill>
                <a:srgbClr val="1F497D"/>
              </a:solidFill>
            </a:endParaRPr>
          </a:p>
          <a:p>
            <a:pPr marL="342900" indent="-342900">
              <a:buAutoNum type="arabicPeriod"/>
            </a:pPr>
            <a:r>
              <a:rPr lang="en-US" sz="1400" dirty="0" smtClean="0">
                <a:solidFill>
                  <a:srgbClr val="1F497D"/>
                </a:solidFill>
              </a:rPr>
              <a:t>The task-positive mode (SN, DAN) inhibits the cDN</a:t>
            </a:r>
            <a:br>
              <a:rPr lang="en-US" sz="1400" dirty="0" smtClean="0">
                <a:solidFill>
                  <a:srgbClr val="1F497D"/>
                </a:solidFill>
              </a:rPr>
            </a:br>
            <a:endParaRPr lang="en-US" sz="1400" dirty="0" smtClean="0">
              <a:solidFill>
                <a:srgbClr val="1F497D"/>
              </a:solidFill>
            </a:endParaRPr>
          </a:p>
          <a:p>
            <a:pPr marL="342900" indent="-342900">
              <a:buAutoNum type="arabicPeriod"/>
            </a:pPr>
            <a:r>
              <a:rPr lang="en-US" sz="1400" dirty="0" smtClean="0">
                <a:solidFill>
                  <a:srgbClr val="1F497D"/>
                </a:solidFill>
              </a:rPr>
              <a:t>The task negative mode (cDN) excites the task positive mode (SN, DAN)</a:t>
            </a:r>
          </a:p>
          <a:p>
            <a:pPr marL="342900" indent="-342900">
              <a:buAutoNum type="arabicPeriod"/>
            </a:pPr>
            <a:endParaRPr lang="en-US" sz="1400" dirty="0">
              <a:solidFill>
                <a:srgbClr val="1F497D"/>
              </a:solidFill>
            </a:endParaRPr>
          </a:p>
        </p:txBody>
      </p:sp>
      <p:sp>
        <p:nvSpPr>
          <p:cNvPr id="16" name="Title 1"/>
          <p:cNvSpPr txBox="1">
            <a:spLocks/>
          </p:cNvSpPr>
          <p:nvPr/>
        </p:nvSpPr>
        <p:spPr>
          <a:xfrm>
            <a:off x="35496" y="548680"/>
            <a:ext cx="928236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sz="2800" kern="0" dirty="0" smtClean="0"/>
              <a:t>Hierarchical organization of intrinsic brain modes</a:t>
            </a:r>
            <a:br>
              <a:rPr lang="en-GB" sz="2800" kern="0" dirty="0" smtClean="0"/>
            </a:br>
            <a:r>
              <a:rPr lang="en-GB" sz="1800" i="1" kern="0" dirty="0" smtClean="0">
                <a:solidFill>
                  <a:srgbClr val="800000"/>
                </a:solidFill>
              </a:rPr>
              <a:t>anticorrelated brain modes</a:t>
            </a:r>
            <a:r>
              <a:rPr lang="en-GB" sz="2800" kern="0" dirty="0" smtClean="0"/>
              <a:t/>
            </a:r>
            <a:br>
              <a:rPr lang="en-GB" sz="2800" kern="0" dirty="0" smtClean="0"/>
            </a:br>
            <a:endParaRPr lang="en-GB" sz="2800" i="1" kern="0" dirty="0">
              <a:solidFill>
                <a:srgbClr val="800000"/>
              </a:solidFill>
            </a:endParaRPr>
          </a:p>
        </p:txBody>
      </p:sp>
      <p:sp>
        <p:nvSpPr>
          <p:cNvPr id="17" name="TextBox 16"/>
          <p:cNvSpPr txBox="1"/>
          <p:nvPr/>
        </p:nvSpPr>
        <p:spPr>
          <a:xfrm>
            <a:off x="5004048" y="6603008"/>
            <a:ext cx="4197275" cy="307777"/>
          </a:xfrm>
          <a:prstGeom prst="rect">
            <a:avLst/>
          </a:prstGeom>
          <a:noFill/>
        </p:spPr>
        <p:txBody>
          <a:bodyPr wrap="square" rtlCol="0">
            <a:spAutoFit/>
          </a:bodyPr>
          <a:lstStyle/>
          <a:p>
            <a:r>
              <a:rPr lang="en-US" sz="1400" i="1" dirty="0" smtClean="0"/>
              <a:t>Yuan, Friston, Zeidman, Chen, Li, Razi,  Submitted</a:t>
            </a:r>
            <a:endParaRPr lang="en-US" sz="1400" i="1" dirty="0"/>
          </a:p>
        </p:txBody>
      </p:sp>
    </p:spTree>
    <p:extLst>
      <p:ext uri="{BB962C8B-B14F-4D97-AF65-F5344CB8AC3E}">
        <p14:creationId xmlns:p14="http://schemas.microsoft.com/office/powerpoint/2010/main" val="2020499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915816" y="2771348"/>
            <a:ext cx="2745884" cy="1892826"/>
          </a:xfrm>
          <a:prstGeom prst="rect">
            <a:avLst/>
          </a:prstGeom>
          <a:noFill/>
          <a:ln w="12700">
            <a:noFill/>
            <a:miter lim="800000"/>
            <a:headEnd/>
            <a:tailEnd/>
          </a:ln>
        </p:spPr>
        <p:txBody>
          <a:bodyPr wrap="square" bIns="0" anchor="ctr">
            <a:spAutoFit/>
          </a:bodyPr>
          <a:lstStyle/>
          <a:p>
            <a:pPr marL="457200" indent="-457200" algn="ctr"/>
            <a:r>
              <a:rPr lang="en-US" sz="2000" b="0" dirty="0">
                <a:solidFill>
                  <a:srgbClr val="990033"/>
                </a:solidFill>
                <a:latin typeface="Arial Narrow" pitchFamily="34" charset="0"/>
              </a:rPr>
              <a:t>Thank you</a:t>
            </a:r>
          </a:p>
          <a:p>
            <a:pPr marL="457200" indent="-457200" algn="ctr"/>
            <a:endParaRPr lang="en-US" sz="2000" b="0" dirty="0">
              <a:solidFill>
                <a:srgbClr val="990033"/>
              </a:solidFill>
              <a:latin typeface="Arial Narrow" pitchFamily="34" charset="0"/>
            </a:endParaRPr>
          </a:p>
          <a:p>
            <a:pPr marL="457200" indent="-457200" algn="ctr"/>
            <a:r>
              <a:rPr lang="en-US" sz="2000" b="0" dirty="0">
                <a:solidFill>
                  <a:srgbClr val="990033"/>
                </a:solidFill>
                <a:latin typeface="Arial Narrow" pitchFamily="34" charset="0"/>
              </a:rPr>
              <a:t>And thanks to</a:t>
            </a:r>
          </a:p>
          <a:p>
            <a:pPr marL="457200" indent="-457200" algn="ctr"/>
            <a:endParaRPr lang="en-GB" sz="2000" b="0" dirty="0">
              <a:solidFill>
                <a:srgbClr val="990033"/>
              </a:solidFill>
              <a:latin typeface="Arial Narrow" pitchFamily="34" charset="0"/>
            </a:endParaRPr>
          </a:p>
          <a:p>
            <a:pPr marL="457200" indent="-457200" algn="ctr"/>
            <a:r>
              <a:rPr lang="en-GB" sz="2000" b="1" dirty="0" smtClean="0">
                <a:solidFill>
                  <a:srgbClr val="990033"/>
                </a:solidFill>
                <a:latin typeface="Arial Narrow" pitchFamily="34" charset="0"/>
              </a:rPr>
              <a:t>FIL Methods Group</a:t>
            </a:r>
          </a:p>
          <a:p>
            <a:pPr marL="457200" indent="-457200" algn="ctr"/>
            <a:endParaRPr lang="en-GB" sz="2000" b="0" dirty="0">
              <a:solidFill>
                <a:srgbClr val="990033"/>
              </a:solidFill>
              <a:latin typeface="Arial Narrow" pitchFamily="34" charset="0"/>
            </a:endParaRPr>
          </a:p>
        </p:txBody>
      </p:sp>
    </p:spTree>
    <p:extLst>
      <p:ext uri="{BB962C8B-B14F-4D97-AF65-F5344CB8AC3E}">
        <p14:creationId xmlns:p14="http://schemas.microsoft.com/office/powerpoint/2010/main" val="330008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56792"/>
            <a:ext cx="8489950" cy="3960986"/>
          </a:xfrm>
        </p:spPr>
        <p:txBody>
          <a:bodyPr/>
          <a:lstStyle/>
          <a:p>
            <a:r>
              <a:rPr lang="en-GB" sz="2400" dirty="0" smtClean="0"/>
              <a:t>Relationship between functional and effective connectivity</a:t>
            </a:r>
          </a:p>
          <a:p>
            <a:endParaRPr lang="en-GB" dirty="0"/>
          </a:p>
        </p:txBody>
      </p:sp>
      <p:pic>
        <p:nvPicPr>
          <p:cNvPr id="4" name="Picture 3"/>
          <p:cNvPicPr>
            <a:picLocks noChangeAspect="1"/>
          </p:cNvPicPr>
          <p:nvPr/>
        </p:nvPicPr>
        <p:blipFill>
          <a:blip r:embed="rId3"/>
          <a:stretch>
            <a:fillRect/>
          </a:stretch>
        </p:blipFill>
        <p:spPr>
          <a:xfrm>
            <a:off x="971600" y="2932652"/>
            <a:ext cx="1676400" cy="1895475"/>
          </a:xfrm>
          <a:prstGeom prst="rect">
            <a:avLst/>
          </a:prstGeom>
        </p:spPr>
      </p:pic>
      <p:pic>
        <p:nvPicPr>
          <p:cNvPr id="5" name="Picture 4"/>
          <p:cNvPicPr>
            <a:picLocks noChangeAspect="1"/>
          </p:cNvPicPr>
          <p:nvPr/>
        </p:nvPicPr>
        <p:blipFill>
          <a:blip r:embed="rId4"/>
          <a:stretch>
            <a:fillRect/>
          </a:stretch>
        </p:blipFill>
        <p:spPr>
          <a:xfrm>
            <a:off x="5652120" y="2852936"/>
            <a:ext cx="1733550" cy="1914525"/>
          </a:xfrm>
          <a:prstGeom prst="rect">
            <a:avLst/>
          </a:prstGeom>
        </p:spPr>
      </p:pic>
      <p:sp>
        <p:nvSpPr>
          <p:cNvPr id="6" name="TextBox 5"/>
          <p:cNvSpPr txBox="1"/>
          <p:nvPr/>
        </p:nvSpPr>
        <p:spPr>
          <a:xfrm>
            <a:off x="971600" y="5445224"/>
            <a:ext cx="1774845" cy="369332"/>
          </a:xfrm>
          <a:prstGeom prst="rect">
            <a:avLst/>
          </a:prstGeom>
          <a:noFill/>
        </p:spPr>
        <p:txBody>
          <a:bodyPr wrap="none" rtlCol="0">
            <a:spAutoFit/>
          </a:bodyPr>
          <a:lstStyle/>
          <a:p>
            <a:r>
              <a:rPr lang="en-GB" dirty="0" smtClean="0">
                <a:solidFill>
                  <a:srgbClr val="1F497D"/>
                </a:solidFill>
              </a:rPr>
              <a:t>Hidden causes </a:t>
            </a:r>
            <a:endParaRPr lang="en-GB" dirty="0">
              <a:solidFill>
                <a:srgbClr val="1F497D"/>
              </a:solidFill>
            </a:endParaRPr>
          </a:p>
        </p:txBody>
      </p:sp>
      <p:sp>
        <p:nvSpPr>
          <p:cNvPr id="7" name="TextBox 6"/>
          <p:cNvSpPr txBox="1"/>
          <p:nvPr/>
        </p:nvSpPr>
        <p:spPr>
          <a:xfrm>
            <a:off x="5292080" y="5445224"/>
            <a:ext cx="2762295" cy="369332"/>
          </a:xfrm>
          <a:prstGeom prst="rect">
            <a:avLst/>
          </a:prstGeom>
          <a:noFill/>
        </p:spPr>
        <p:txBody>
          <a:bodyPr wrap="none" rtlCol="0">
            <a:spAutoFit/>
          </a:bodyPr>
          <a:lstStyle/>
          <a:p>
            <a:r>
              <a:rPr lang="en-GB" dirty="0" smtClean="0">
                <a:solidFill>
                  <a:srgbClr val="1F497D"/>
                </a:solidFill>
              </a:rPr>
              <a:t>Measured consequences</a:t>
            </a:r>
            <a:endParaRPr lang="en-GB" dirty="0">
              <a:solidFill>
                <a:srgbClr val="1F497D"/>
              </a:solidFill>
            </a:endParaRPr>
          </a:p>
        </p:txBody>
      </p:sp>
      <p:cxnSp>
        <p:nvCxnSpPr>
          <p:cNvPr id="10" name="Straight Arrow Connector 9"/>
          <p:cNvCxnSpPr/>
          <p:nvPr/>
        </p:nvCxnSpPr>
        <p:spPr>
          <a:xfrm>
            <a:off x="3131840" y="3789040"/>
            <a:ext cx="1728192" cy="0"/>
          </a:xfrm>
          <a:prstGeom prst="straightConnector1">
            <a:avLst/>
          </a:prstGeom>
          <a:ln w="57150">
            <a:solidFill>
              <a:srgbClr val="8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61174" y="3352619"/>
            <a:ext cx="1069524" cy="369332"/>
          </a:xfrm>
          <a:prstGeom prst="rect">
            <a:avLst/>
          </a:prstGeom>
          <a:noFill/>
        </p:spPr>
        <p:txBody>
          <a:bodyPr wrap="none" rtlCol="0">
            <a:spAutoFit/>
          </a:bodyPr>
          <a:lstStyle/>
          <a:p>
            <a:r>
              <a:rPr lang="en-GB" dirty="0" smtClean="0">
                <a:solidFill>
                  <a:srgbClr val="1F497D"/>
                </a:solidFill>
              </a:rPr>
              <a:t>Mapping</a:t>
            </a:r>
            <a:endParaRPr lang="en-GB" dirty="0">
              <a:solidFill>
                <a:srgbClr val="1F497D"/>
              </a:solidFill>
            </a:endParaRPr>
          </a:p>
        </p:txBody>
      </p:sp>
      <p:sp>
        <p:nvSpPr>
          <p:cNvPr id="16" name="Title 1"/>
          <p:cNvSpPr>
            <a:spLocks noGrp="1"/>
          </p:cNvSpPr>
          <p:nvPr>
            <p:ph type="title"/>
          </p:nvPr>
        </p:nvSpPr>
        <p:spPr>
          <a:xfrm>
            <a:off x="19229" y="548680"/>
            <a:ext cx="8489950" cy="1296988"/>
          </a:xfrm>
        </p:spPr>
        <p:txBody>
          <a:bodyPr/>
          <a:lstStyle/>
          <a:p>
            <a:r>
              <a:rPr lang="en-GB" dirty="0" smtClean="0"/>
              <a:t>Brain connectivity</a:t>
            </a:r>
            <a:br>
              <a:rPr lang="en-GB" dirty="0" smtClean="0"/>
            </a:br>
            <a:r>
              <a:rPr lang="en-GB" sz="2000" i="1" dirty="0" smtClean="0">
                <a:solidFill>
                  <a:srgbClr val="800000"/>
                </a:solidFill>
              </a:rPr>
              <a:t>structural, functional and effective</a:t>
            </a:r>
            <a:endParaRPr lang="en-GB" i="1" dirty="0">
              <a:solidFill>
                <a:srgbClr val="800000"/>
              </a:solidFill>
            </a:endParaRPr>
          </a:p>
        </p:txBody>
      </p:sp>
    </p:spTree>
    <p:extLst>
      <p:ext uri="{BB962C8B-B14F-4D97-AF65-F5344CB8AC3E}">
        <p14:creationId xmlns:p14="http://schemas.microsoft.com/office/powerpoint/2010/main" val="1985803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2"/>
          <p:cNvGraphicFramePr>
            <a:graphicFrameLocks noChangeAspect="1"/>
          </p:cNvGraphicFramePr>
          <p:nvPr>
            <p:extLst/>
          </p:nvPr>
        </p:nvGraphicFramePr>
        <p:xfrm>
          <a:off x="3940175" y="2444328"/>
          <a:ext cx="1985963" cy="1423988"/>
        </p:xfrm>
        <a:graphic>
          <a:graphicData uri="http://schemas.openxmlformats.org/presentationml/2006/ole">
            <mc:AlternateContent xmlns:mc="http://schemas.openxmlformats.org/markup-compatibility/2006">
              <mc:Choice xmlns:v="urn:schemas-microsoft-com:vml" Requires="v">
                <p:oleObj spid="_x0000_s106629" name="PHOTO-PAINT" r:id="rId4" imgW="4457143" imgH="4241270" progId="">
                  <p:embed/>
                </p:oleObj>
              </mc:Choice>
              <mc:Fallback>
                <p:oleObj name="PHOTO-PAINT" r:id="rId4" imgW="4457143" imgH="4241270" progId="">
                  <p:embed/>
                  <p:pic>
                    <p:nvPicPr>
                      <p:cNvPr id="0" name=""/>
                      <p:cNvPicPr>
                        <a:picLocks noChangeAspect="1" noChangeArrowheads="1"/>
                      </p:cNvPicPr>
                      <p:nvPr/>
                    </p:nvPicPr>
                    <p:blipFill>
                      <a:blip r:embed="rId5">
                        <a:lum bright="46000" contrast="-68000"/>
                        <a:extLst>
                          <a:ext uri="{28A0092B-C50C-407E-A947-70E740481C1C}">
                            <a14:useLocalDpi xmlns:a14="http://schemas.microsoft.com/office/drawing/2010/main" val="0"/>
                          </a:ext>
                        </a:extLst>
                      </a:blip>
                      <a:srcRect b="13289"/>
                      <a:stretch>
                        <a:fillRect/>
                      </a:stretch>
                    </p:blipFill>
                    <p:spPr bwMode="auto">
                      <a:xfrm>
                        <a:off x="3940175" y="2444328"/>
                        <a:ext cx="1985963"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7" name="Object 17"/>
          <p:cNvGraphicFramePr>
            <a:graphicFrameLocks noChangeAspect="1"/>
          </p:cNvGraphicFramePr>
          <p:nvPr>
            <p:extLst/>
          </p:nvPr>
        </p:nvGraphicFramePr>
        <p:xfrm>
          <a:off x="3435350" y="1639466"/>
          <a:ext cx="423863" cy="268287"/>
        </p:xfrm>
        <a:graphic>
          <a:graphicData uri="http://schemas.openxmlformats.org/presentationml/2006/ole">
            <mc:AlternateContent xmlns:mc="http://schemas.openxmlformats.org/markup-compatibility/2006">
              <mc:Choice xmlns:v="urn:schemas-microsoft-com:vml" Requires="v">
                <p:oleObj spid="_x0000_s106630" name="Equation" r:id="rId6" imgW="279279" imgH="203112" progId="">
                  <p:embed/>
                </p:oleObj>
              </mc:Choice>
              <mc:Fallback>
                <p:oleObj name="Equation" r:id="rId6" imgW="279279" imgH="20311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350" y="1639466"/>
                        <a:ext cx="423863"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sp>
        <p:nvSpPr>
          <p:cNvPr id="20489" name="Rectangle 37"/>
          <p:cNvSpPr>
            <a:spLocks noChangeArrowheads="1"/>
          </p:cNvSpPr>
          <p:nvPr/>
        </p:nvSpPr>
        <p:spPr bwMode="auto">
          <a:xfrm>
            <a:off x="5940152" y="1557953"/>
            <a:ext cx="1008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smtClean="0">
                <a:solidFill>
                  <a:srgbClr val="1F497D"/>
                </a:solidFill>
                <a:latin typeface="Calibri" panose="020F0502020204030204" pitchFamily="34" charset="0"/>
              </a:rPr>
              <a:t>External</a:t>
            </a:r>
          </a:p>
          <a:p>
            <a:pPr eaLnBrk="1" hangingPunct="1"/>
            <a:r>
              <a:rPr lang="en-GB" altLang="en-US" sz="1100" dirty="0" smtClean="0">
                <a:solidFill>
                  <a:srgbClr val="1F497D"/>
                </a:solidFill>
                <a:latin typeface="Calibri" panose="020F0502020204030204" pitchFamily="34" charset="0"/>
              </a:rPr>
              <a:t>stimulus</a:t>
            </a:r>
            <a:endParaRPr lang="en-GB" altLang="en-US" sz="1100" dirty="0">
              <a:solidFill>
                <a:srgbClr val="1F497D"/>
              </a:solidFill>
              <a:latin typeface="Calibri" panose="020F0502020204030204" pitchFamily="34" charset="0"/>
            </a:endParaRPr>
          </a:p>
        </p:txBody>
      </p:sp>
      <p:pic>
        <p:nvPicPr>
          <p:cNvPr id="40" name="Picture 2"/>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2926" y="4127193"/>
            <a:ext cx="2060575" cy="11231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4933950" y="2309391"/>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497" name="Rectangle 48"/>
          <p:cNvSpPr>
            <a:spLocks noChangeArrowheads="1"/>
          </p:cNvSpPr>
          <p:nvPr/>
        </p:nvSpPr>
        <p:spPr bwMode="auto">
          <a:xfrm>
            <a:off x="5954713" y="4489028"/>
            <a:ext cx="865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a:solidFill>
                  <a:srgbClr val="1F497D"/>
                </a:solidFill>
                <a:latin typeface="Calibri" panose="020F0502020204030204" pitchFamily="34" charset="0"/>
              </a:rPr>
              <a:t>Observed timeseries</a:t>
            </a:r>
          </a:p>
        </p:txBody>
      </p:sp>
      <p:cxnSp>
        <p:nvCxnSpPr>
          <p:cNvPr id="50" name="Straight Arrow Connector 49"/>
          <p:cNvCxnSpPr/>
          <p:nvPr/>
        </p:nvCxnSpPr>
        <p:spPr>
          <a:xfrm flipV="1">
            <a:off x="4933950" y="3868316"/>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49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4350" y="2996778"/>
            <a:ext cx="136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496" y="547836"/>
            <a:ext cx="8489950" cy="1296988"/>
          </a:xfrm>
        </p:spPr>
        <p:txBody>
          <a:bodyPr/>
          <a:lstStyle/>
          <a:p>
            <a:r>
              <a:rPr lang="en-GB" altLang="en-US" dirty="0" smtClean="0"/>
              <a:t>DCM for task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aphicFrame>
        <p:nvGraphicFramePr>
          <p:cNvPr id="19" name="Object 11"/>
          <p:cNvGraphicFramePr>
            <a:graphicFrameLocks noChangeAspect="1"/>
          </p:cNvGraphicFramePr>
          <p:nvPr>
            <p:extLst>
              <p:ext uri="{D42A27DB-BD31-4B8C-83A1-F6EECF244321}">
                <p14:modId xmlns:p14="http://schemas.microsoft.com/office/powerpoint/2010/main" val="1140546395"/>
              </p:ext>
            </p:extLst>
          </p:nvPr>
        </p:nvGraphicFramePr>
        <p:xfrm>
          <a:off x="616918" y="2708920"/>
          <a:ext cx="2874962" cy="1438275"/>
        </p:xfrm>
        <a:graphic>
          <a:graphicData uri="http://schemas.openxmlformats.org/presentationml/2006/ole">
            <mc:AlternateContent xmlns:mc="http://schemas.openxmlformats.org/markup-compatibility/2006">
              <mc:Choice xmlns:v="urn:schemas-microsoft-com:vml" Requires="v">
                <p:oleObj spid="_x0000_s106631" name="Equation" r:id="rId10" imgW="1815840" imgH="888840" progId="Equation.3">
                  <p:embed/>
                </p:oleObj>
              </mc:Choice>
              <mc:Fallback>
                <p:oleObj name="Equation" r:id="rId10" imgW="1815840" imgH="888840" progId="Equation.3">
                  <p:embed/>
                  <p:pic>
                    <p:nvPicPr>
                      <p:cNvPr id="0" name=""/>
                      <p:cNvPicPr>
                        <a:picLocks noChangeAspect="1" noChangeArrowheads="1"/>
                      </p:cNvPicPr>
                      <p:nvPr/>
                    </p:nvPicPr>
                    <p:blipFill>
                      <a:blip r:embed="rId11"/>
                      <a:srcRect/>
                      <a:stretch>
                        <a:fillRect/>
                      </a:stretch>
                    </p:blipFill>
                    <p:spPr bwMode="auto">
                      <a:xfrm>
                        <a:off x="616918" y="2708920"/>
                        <a:ext cx="2874962" cy="1438275"/>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12">
            <a:duotone>
              <a:schemeClr val="accent6">
                <a:shade val="45000"/>
                <a:satMod val="135000"/>
              </a:schemeClr>
              <a:prstClr val="white"/>
            </a:duotone>
          </a:blip>
          <a:stretch>
            <a:fillRect/>
          </a:stretch>
        </p:blipFill>
        <p:spPr>
          <a:xfrm>
            <a:off x="3940176" y="1436087"/>
            <a:ext cx="1936402" cy="676454"/>
          </a:xfrm>
          <a:prstGeom prst="rect">
            <a:avLst/>
          </a:prstGeom>
        </p:spPr>
      </p:pic>
      <p:cxnSp>
        <p:nvCxnSpPr>
          <p:cNvPr id="5" name="Straight Arrow Connector 4"/>
          <p:cNvCxnSpPr/>
          <p:nvPr/>
        </p:nvCxnSpPr>
        <p:spPr>
          <a:xfrm>
            <a:off x="755576" y="2996778"/>
            <a:ext cx="0" cy="20884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79235" y="5182270"/>
            <a:ext cx="4366199" cy="923330"/>
          </a:xfrm>
          <a:prstGeom prst="rect">
            <a:avLst/>
          </a:prstGeom>
          <a:noFill/>
        </p:spPr>
        <p:txBody>
          <a:bodyPr wrap="square" rtlCol="0">
            <a:spAutoFit/>
          </a:bodyPr>
          <a:lstStyle/>
          <a:p>
            <a:r>
              <a:rPr lang="en-GB" dirty="0" smtClean="0">
                <a:solidFill>
                  <a:srgbClr val="1F497D"/>
                </a:solidFill>
              </a:rPr>
              <a:t>Deterministic system</a:t>
            </a:r>
          </a:p>
          <a:p>
            <a:r>
              <a:rPr lang="en-GB" dirty="0" smtClean="0">
                <a:solidFill>
                  <a:srgbClr val="1F497D"/>
                </a:solidFill>
              </a:rPr>
              <a:t>Ordinary differential equation (ODE)</a:t>
            </a:r>
          </a:p>
          <a:p>
            <a:endParaRPr lang="en-GB" dirty="0">
              <a:solidFill>
                <a:srgbClr val="1F497D"/>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717498077"/>
              </p:ext>
            </p:extLst>
          </p:nvPr>
        </p:nvGraphicFramePr>
        <p:xfrm>
          <a:off x="4219004" y="2997199"/>
          <a:ext cx="1375345" cy="278551"/>
        </p:xfrm>
        <a:graphic>
          <a:graphicData uri="http://schemas.openxmlformats.org/presentationml/2006/ole">
            <mc:AlternateContent xmlns:mc="http://schemas.openxmlformats.org/markup-compatibility/2006">
              <mc:Choice xmlns:v="urn:schemas-microsoft-com:vml" Requires="v">
                <p:oleObj spid="_x0000_s106632" name="Equation" r:id="rId13" imgW="1002960" imgH="203040" progId="Equation.3">
                  <p:embed/>
                </p:oleObj>
              </mc:Choice>
              <mc:Fallback>
                <p:oleObj name="Equation" r:id="rId13" imgW="1002960" imgH="203040" progId="Equation.3">
                  <p:embed/>
                  <p:pic>
                    <p:nvPicPr>
                      <p:cNvPr id="0" name=""/>
                      <p:cNvPicPr/>
                      <p:nvPr/>
                    </p:nvPicPr>
                    <p:blipFill>
                      <a:blip r:embed="rId14"/>
                      <a:stretch>
                        <a:fillRect/>
                      </a:stretch>
                    </p:blipFill>
                    <p:spPr>
                      <a:xfrm>
                        <a:off x="4219004" y="2997199"/>
                        <a:ext cx="1375345" cy="278551"/>
                      </a:xfrm>
                      <a:prstGeom prst="rect">
                        <a:avLst/>
                      </a:prstGeom>
                    </p:spPr>
                  </p:pic>
                </p:oleObj>
              </mc:Fallback>
            </mc:AlternateContent>
          </a:graphicData>
        </a:graphic>
      </p:graphicFrame>
      <p:graphicFrame>
        <p:nvGraphicFramePr>
          <p:cNvPr id="28" name="Object 39"/>
          <p:cNvGraphicFramePr>
            <a:graphicFrameLocks noChangeAspect="1"/>
          </p:cNvGraphicFramePr>
          <p:nvPr>
            <p:extLst>
              <p:ext uri="{D42A27DB-BD31-4B8C-83A1-F6EECF244321}">
                <p14:modId xmlns:p14="http://schemas.microsoft.com/office/powerpoint/2010/main" val="530521352"/>
              </p:ext>
            </p:extLst>
          </p:nvPr>
        </p:nvGraphicFramePr>
        <p:xfrm>
          <a:off x="3108116" y="4516092"/>
          <a:ext cx="947663" cy="215675"/>
        </p:xfrm>
        <a:graphic>
          <a:graphicData uri="http://schemas.openxmlformats.org/presentationml/2006/ole">
            <mc:AlternateContent xmlns:mc="http://schemas.openxmlformats.org/markup-compatibility/2006">
              <mc:Choice xmlns:v="urn:schemas-microsoft-com:vml" Requires="v">
                <p:oleObj spid="_x0000_s106633" name="Equation" r:id="rId15" imgW="888840" imgH="203040" progId="Equation.3">
                  <p:embed/>
                </p:oleObj>
              </mc:Choice>
              <mc:Fallback>
                <p:oleObj name="Equation" r:id="rId15" imgW="888840" imgH="203040" progId="Equation.3">
                  <p:embed/>
                  <p:pic>
                    <p:nvPicPr>
                      <p:cNvPr id="0" name=""/>
                      <p:cNvPicPr>
                        <a:picLocks noChangeAspect="1" noChangeArrowheads="1"/>
                      </p:cNvPicPr>
                      <p:nvPr/>
                    </p:nvPicPr>
                    <p:blipFill>
                      <a:blip r:embed="rId16"/>
                      <a:srcRect/>
                      <a:stretch>
                        <a:fillRect/>
                      </a:stretch>
                    </p:blipFill>
                    <p:spPr bwMode="auto">
                      <a:xfrm>
                        <a:off x="3108116" y="4516092"/>
                        <a:ext cx="947663" cy="215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93016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7"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131840" y="3140968"/>
            <a:ext cx="715565"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484" name="Object 2"/>
          <p:cNvGraphicFramePr>
            <a:graphicFrameLocks noChangeAspect="1"/>
          </p:cNvGraphicFramePr>
          <p:nvPr>
            <p:extLst/>
          </p:nvPr>
        </p:nvGraphicFramePr>
        <p:xfrm>
          <a:off x="3940175" y="2444328"/>
          <a:ext cx="1985963" cy="1423988"/>
        </p:xfrm>
        <a:graphic>
          <a:graphicData uri="http://schemas.openxmlformats.org/presentationml/2006/ole">
            <mc:AlternateContent xmlns:mc="http://schemas.openxmlformats.org/markup-compatibility/2006">
              <mc:Choice xmlns:v="urn:schemas-microsoft-com:vml" Requires="v">
                <p:oleObj spid="_x0000_s109645" name="PHOTO-PAINT" r:id="rId4" imgW="4457143" imgH="4241270" progId="">
                  <p:embed/>
                </p:oleObj>
              </mc:Choice>
              <mc:Fallback>
                <p:oleObj name="PHOTO-PAINT" r:id="rId4" imgW="4457143" imgH="4241270" progId="">
                  <p:embed/>
                  <p:pic>
                    <p:nvPicPr>
                      <p:cNvPr id="0" name=""/>
                      <p:cNvPicPr>
                        <a:picLocks noChangeAspect="1" noChangeArrowheads="1"/>
                      </p:cNvPicPr>
                      <p:nvPr/>
                    </p:nvPicPr>
                    <p:blipFill>
                      <a:blip r:embed="rId5">
                        <a:lum bright="46000" contrast="-68000"/>
                        <a:extLst>
                          <a:ext uri="{28A0092B-C50C-407E-A947-70E740481C1C}">
                            <a14:useLocalDpi xmlns:a14="http://schemas.microsoft.com/office/drawing/2010/main" val="0"/>
                          </a:ext>
                        </a:extLst>
                      </a:blip>
                      <a:srcRect b="13289"/>
                      <a:stretch>
                        <a:fillRect/>
                      </a:stretch>
                    </p:blipFill>
                    <p:spPr bwMode="auto">
                      <a:xfrm>
                        <a:off x="3940175" y="2444328"/>
                        <a:ext cx="1985963"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sp>
        <p:nvSpPr>
          <p:cNvPr id="20489" name="Rectangle 37"/>
          <p:cNvSpPr>
            <a:spLocks noChangeArrowheads="1"/>
          </p:cNvSpPr>
          <p:nvPr/>
        </p:nvSpPr>
        <p:spPr bwMode="auto">
          <a:xfrm>
            <a:off x="4147800" y="1053897"/>
            <a:ext cx="1008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smtClean="0">
                <a:solidFill>
                  <a:srgbClr val="1F497D"/>
                </a:solidFill>
                <a:latin typeface="Calibri" panose="020F0502020204030204" pitchFamily="34" charset="0"/>
              </a:rPr>
              <a:t>External</a:t>
            </a:r>
          </a:p>
          <a:p>
            <a:pPr eaLnBrk="1" hangingPunct="1"/>
            <a:r>
              <a:rPr lang="en-GB" altLang="en-US" sz="1100" dirty="0" smtClean="0">
                <a:solidFill>
                  <a:srgbClr val="1F497D"/>
                </a:solidFill>
                <a:latin typeface="Calibri" panose="020F0502020204030204" pitchFamily="34" charset="0"/>
              </a:rPr>
              <a:t>stimulus</a:t>
            </a:r>
            <a:endParaRPr lang="en-GB" altLang="en-US" sz="1100" dirty="0">
              <a:solidFill>
                <a:srgbClr val="1F497D"/>
              </a:solidFill>
              <a:latin typeface="Calibri" panose="020F0502020204030204" pitchFamily="34" charset="0"/>
            </a:endParaRPr>
          </a:p>
        </p:txBody>
      </p:sp>
      <p:pic>
        <p:nvPicPr>
          <p:cNvPr id="40" name="Picture 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2926" y="4127193"/>
            <a:ext cx="2060575" cy="11231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4933950" y="2309391"/>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497" name="Rectangle 48"/>
          <p:cNvSpPr>
            <a:spLocks noChangeArrowheads="1"/>
          </p:cNvSpPr>
          <p:nvPr/>
        </p:nvSpPr>
        <p:spPr bwMode="auto">
          <a:xfrm>
            <a:off x="5954713" y="4489028"/>
            <a:ext cx="865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a:solidFill>
                  <a:srgbClr val="1F497D"/>
                </a:solidFill>
                <a:latin typeface="Calibri" panose="020F0502020204030204" pitchFamily="34" charset="0"/>
              </a:rPr>
              <a:t>Observed timeseries</a:t>
            </a:r>
          </a:p>
        </p:txBody>
      </p:sp>
      <p:cxnSp>
        <p:nvCxnSpPr>
          <p:cNvPr id="50" name="Straight Arrow Connector 49"/>
          <p:cNvCxnSpPr/>
          <p:nvPr/>
        </p:nvCxnSpPr>
        <p:spPr>
          <a:xfrm flipV="1">
            <a:off x="4933950" y="3868316"/>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49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4350" y="2996778"/>
            <a:ext cx="136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496" y="547836"/>
            <a:ext cx="8489950" cy="1296988"/>
          </a:xfrm>
        </p:spPr>
        <p:txBody>
          <a:bodyPr/>
          <a:lstStyle/>
          <a:p>
            <a:r>
              <a:rPr lang="en-GB" altLang="en-US" dirty="0" smtClean="0"/>
              <a:t>DCM for task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aphicFrame>
        <p:nvGraphicFramePr>
          <p:cNvPr id="23" name="Object 39"/>
          <p:cNvGraphicFramePr>
            <a:graphicFrameLocks noChangeAspect="1"/>
          </p:cNvGraphicFramePr>
          <p:nvPr>
            <p:extLst>
              <p:ext uri="{D42A27DB-BD31-4B8C-83A1-F6EECF244321}">
                <p14:modId xmlns:p14="http://schemas.microsoft.com/office/powerpoint/2010/main" val="1540916134"/>
              </p:ext>
            </p:extLst>
          </p:nvPr>
        </p:nvGraphicFramePr>
        <p:xfrm>
          <a:off x="3108116" y="4516092"/>
          <a:ext cx="947663" cy="215675"/>
        </p:xfrm>
        <a:graphic>
          <a:graphicData uri="http://schemas.openxmlformats.org/presentationml/2006/ole">
            <mc:AlternateContent xmlns:mc="http://schemas.openxmlformats.org/markup-compatibility/2006">
              <mc:Choice xmlns:v="urn:schemas-microsoft-com:vml" Requires="v">
                <p:oleObj spid="_x0000_s109646" name="Equation" r:id="rId8" imgW="888840" imgH="203040" progId="Equation.3">
                  <p:embed/>
                </p:oleObj>
              </mc:Choice>
              <mc:Fallback>
                <p:oleObj name="Equation" r:id="rId8" imgW="888840" imgH="203040" progId="Equation.3">
                  <p:embed/>
                  <p:pic>
                    <p:nvPicPr>
                      <p:cNvPr id="0" name=""/>
                      <p:cNvPicPr>
                        <a:picLocks noChangeAspect="1" noChangeArrowheads="1"/>
                      </p:cNvPicPr>
                      <p:nvPr/>
                    </p:nvPicPr>
                    <p:blipFill>
                      <a:blip r:embed="rId9"/>
                      <a:srcRect/>
                      <a:stretch>
                        <a:fillRect/>
                      </a:stretch>
                    </p:blipFill>
                    <p:spPr bwMode="auto">
                      <a:xfrm>
                        <a:off x="3108116" y="4516092"/>
                        <a:ext cx="947663" cy="215675"/>
                      </a:xfrm>
                      <a:prstGeom prst="rect">
                        <a:avLst/>
                      </a:prstGeom>
                      <a:noFill/>
                      <a:ln>
                        <a:noFill/>
                      </a:ln>
                      <a:effectLs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371422357"/>
              </p:ext>
            </p:extLst>
          </p:nvPr>
        </p:nvGraphicFramePr>
        <p:xfrm>
          <a:off x="327025" y="2708275"/>
          <a:ext cx="3457575" cy="1438275"/>
        </p:xfrm>
        <a:graphic>
          <a:graphicData uri="http://schemas.openxmlformats.org/presentationml/2006/ole">
            <mc:AlternateContent xmlns:mc="http://schemas.openxmlformats.org/markup-compatibility/2006">
              <mc:Choice xmlns:v="urn:schemas-microsoft-com:vml" Requires="v">
                <p:oleObj spid="_x0000_s109647" name="Equation" r:id="rId10" imgW="2184120" imgH="888840" progId="Equation.3">
                  <p:embed/>
                </p:oleObj>
              </mc:Choice>
              <mc:Fallback>
                <p:oleObj name="Equation" r:id="rId10" imgW="2184120" imgH="888840" progId="Equation.3">
                  <p:embed/>
                  <p:pic>
                    <p:nvPicPr>
                      <p:cNvPr id="0" name=""/>
                      <p:cNvPicPr>
                        <a:picLocks noChangeAspect="1" noChangeArrowheads="1"/>
                      </p:cNvPicPr>
                      <p:nvPr/>
                    </p:nvPicPr>
                    <p:blipFill>
                      <a:blip r:embed="rId11"/>
                      <a:srcRect/>
                      <a:stretch>
                        <a:fillRect/>
                      </a:stretch>
                    </p:blipFill>
                    <p:spPr bwMode="auto">
                      <a:xfrm>
                        <a:off x="327025" y="2708275"/>
                        <a:ext cx="3457575" cy="1438275"/>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12">
            <a:duotone>
              <a:schemeClr val="accent6">
                <a:shade val="45000"/>
                <a:satMod val="135000"/>
              </a:schemeClr>
              <a:prstClr val="white"/>
            </a:duotone>
          </a:blip>
          <a:stretch>
            <a:fillRect/>
          </a:stretch>
        </p:blipFill>
        <p:spPr>
          <a:xfrm>
            <a:off x="3707904" y="1531786"/>
            <a:ext cx="1447958" cy="505823"/>
          </a:xfrm>
          <a:prstGeom prst="rect">
            <a:avLst/>
          </a:prstGeom>
        </p:spPr>
      </p:pic>
      <p:cxnSp>
        <p:nvCxnSpPr>
          <p:cNvPr id="5" name="Straight Arrow Connector 4"/>
          <p:cNvCxnSpPr/>
          <p:nvPr/>
        </p:nvCxnSpPr>
        <p:spPr>
          <a:xfrm>
            <a:off x="755576" y="2996778"/>
            <a:ext cx="0" cy="20884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79235" y="5182270"/>
            <a:ext cx="4366199" cy="923330"/>
          </a:xfrm>
          <a:prstGeom prst="rect">
            <a:avLst/>
          </a:prstGeom>
          <a:noFill/>
        </p:spPr>
        <p:txBody>
          <a:bodyPr wrap="square" rtlCol="0">
            <a:spAutoFit/>
          </a:bodyPr>
          <a:lstStyle/>
          <a:p>
            <a:r>
              <a:rPr lang="en-GB" dirty="0" smtClean="0">
                <a:solidFill>
                  <a:srgbClr val="1F497D"/>
                </a:solidFill>
              </a:rPr>
              <a:t>Stochastic system</a:t>
            </a:r>
          </a:p>
          <a:p>
            <a:r>
              <a:rPr lang="en-GB" dirty="0" smtClean="0">
                <a:solidFill>
                  <a:srgbClr val="1F497D"/>
                </a:solidFill>
              </a:rPr>
              <a:t>Stochastic differential equation (SDE)</a:t>
            </a:r>
          </a:p>
          <a:p>
            <a:endParaRPr lang="en-GB" dirty="0">
              <a:solidFill>
                <a:srgbClr val="1F497D"/>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717498077"/>
              </p:ext>
            </p:extLst>
          </p:nvPr>
        </p:nvGraphicFramePr>
        <p:xfrm>
          <a:off x="4219004" y="2997199"/>
          <a:ext cx="1375345" cy="278551"/>
        </p:xfrm>
        <a:graphic>
          <a:graphicData uri="http://schemas.openxmlformats.org/presentationml/2006/ole">
            <mc:AlternateContent xmlns:mc="http://schemas.openxmlformats.org/markup-compatibility/2006">
              <mc:Choice xmlns:v="urn:schemas-microsoft-com:vml" Requires="v">
                <p:oleObj spid="_x0000_s109648" name="Equation" r:id="rId13" imgW="1002960" imgH="203040" progId="Equation.3">
                  <p:embed/>
                </p:oleObj>
              </mc:Choice>
              <mc:Fallback>
                <p:oleObj name="Equation" r:id="rId13" imgW="1002960" imgH="203040" progId="Equation.3">
                  <p:embed/>
                  <p:pic>
                    <p:nvPicPr>
                      <p:cNvPr id="0" name=""/>
                      <p:cNvPicPr/>
                      <p:nvPr/>
                    </p:nvPicPr>
                    <p:blipFill>
                      <a:blip r:embed="rId14"/>
                      <a:stretch>
                        <a:fillRect/>
                      </a:stretch>
                    </p:blipFill>
                    <p:spPr>
                      <a:xfrm>
                        <a:off x="4219004" y="2997199"/>
                        <a:ext cx="1375345" cy="278551"/>
                      </a:xfrm>
                      <a:prstGeom prst="rect">
                        <a:avLst/>
                      </a:prstGeom>
                    </p:spPr>
                  </p:pic>
                </p:oleObj>
              </mc:Fallback>
            </mc:AlternateContent>
          </a:graphicData>
        </a:graphic>
      </p:graphicFrame>
      <p:pic>
        <p:nvPicPr>
          <p:cNvPr id="18" name="Picture 54"/>
          <p:cNvPicPr>
            <a:picLocks noChangeAspect="1" noChangeArrowheads="1"/>
          </p:cNvPicPr>
          <p:nvPr/>
        </p:nvPicPr>
        <p:blipFill>
          <a:blip r:embed="rId15" cstate="print">
            <a:duotone>
              <a:schemeClr val="accent6">
                <a:shade val="45000"/>
                <a:satMod val="135000"/>
              </a:schemeClr>
              <a:prstClr val="white"/>
            </a:duotone>
          </a:blip>
          <a:srcRect/>
          <a:stretch>
            <a:fillRect/>
          </a:stretch>
        </p:blipFill>
        <p:spPr bwMode="auto">
          <a:xfrm>
            <a:off x="5396951" y="1340768"/>
            <a:ext cx="1335289" cy="697644"/>
          </a:xfrm>
          <a:prstGeom prst="rect">
            <a:avLst/>
          </a:prstGeom>
          <a:noFill/>
          <a:ln w="9525">
            <a:noFill/>
            <a:miter lim="800000"/>
            <a:headEnd/>
            <a:tailEnd/>
          </a:ln>
          <a:effectLst>
            <a:outerShdw blurRad="50800" dist="50800" dir="5400000" algn="ctr" rotWithShape="0">
              <a:schemeClr val="bg1"/>
            </a:outerShdw>
          </a:effectLst>
        </p:spPr>
      </p:pic>
      <p:sp>
        <p:nvSpPr>
          <p:cNvPr id="4" name="TextBox 3"/>
          <p:cNvSpPr txBox="1"/>
          <p:nvPr/>
        </p:nvSpPr>
        <p:spPr>
          <a:xfrm>
            <a:off x="5076056" y="1484784"/>
            <a:ext cx="319318" cy="369332"/>
          </a:xfrm>
          <a:prstGeom prst="rect">
            <a:avLst/>
          </a:prstGeom>
          <a:noFill/>
        </p:spPr>
        <p:txBody>
          <a:bodyPr wrap="none" rtlCol="0">
            <a:spAutoFit/>
          </a:bodyPr>
          <a:lstStyle/>
          <a:p>
            <a:r>
              <a:rPr lang="en-GB" dirty="0" smtClean="0"/>
              <a:t>+</a:t>
            </a:r>
            <a:endParaRPr lang="en-GB" dirty="0"/>
          </a:p>
        </p:txBody>
      </p:sp>
      <p:sp>
        <p:nvSpPr>
          <p:cNvPr id="20" name="Rectangle 37"/>
          <p:cNvSpPr>
            <a:spLocks noChangeArrowheads="1"/>
          </p:cNvSpPr>
          <p:nvPr/>
        </p:nvSpPr>
        <p:spPr bwMode="auto">
          <a:xfrm>
            <a:off x="5639186" y="1039937"/>
            <a:ext cx="1008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a:solidFill>
                  <a:srgbClr val="1F497D"/>
                </a:solidFill>
                <a:latin typeface="Calibri" panose="020F0502020204030204" pitchFamily="34" charset="0"/>
              </a:rPr>
              <a:t>Endogenous fluctuations</a:t>
            </a:r>
          </a:p>
        </p:txBody>
      </p:sp>
      <p:graphicFrame>
        <p:nvGraphicFramePr>
          <p:cNvPr id="21" name="Object 17"/>
          <p:cNvGraphicFramePr>
            <a:graphicFrameLocks noChangeAspect="1"/>
          </p:cNvGraphicFramePr>
          <p:nvPr>
            <p:extLst/>
          </p:nvPr>
        </p:nvGraphicFramePr>
        <p:xfrm>
          <a:off x="3435350" y="1639466"/>
          <a:ext cx="423863" cy="268287"/>
        </p:xfrm>
        <a:graphic>
          <a:graphicData uri="http://schemas.openxmlformats.org/presentationml/2006/ole">
            <mc:AlternateContent xmlns:mc="http://schemas.openxmlformats.org/markup-compatibility/2006">
              <mc:Choice xmlns:v="urn:schemas-microsoft-com:vml" Requires="v">
                <p:oleObj spid="_x0000_s109649" name="Equation" r:id="rId16" imgW="279279" imgH="203112" progId="">
                  <p:embed/>
                </p:oleObj>
              </mc:Choice>
              <mc:Fallback>
                <p:oleObj name="Equation" r:id="rId16" imgW="279279" imgH="203112"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5350" y="1639466"/>
                        <a:ext cx="423863"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flipH="1">
            <a:off x="5235715" y="2105087"/>
            <a:ext cx="595019" cy="6766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8802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488" grpId="0"/>
      <p:bldP spid="20489" grpId="0"/>
      <p:bldP spid="20497" grpId="0"/>
      <p:bldP spid="7" grpId="0"/>
      <p:bldP spid="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54"/>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396951" y="1340768"/>
            <a:ext cx="1335289" cy="697644"/>
          </a:xfrm>
          <a:prstGeom prst="rect">
            <a:avLst/>
          </a:prstGeom>
          <a:noFill/>
          <a:ln w="9525">
            <a:noFill/>
            <a:miter lim="800000"/>
            <a:headEnd/>
            <a:tailEnd/>
          </a:ln>
          <a:effectLst>
            <a:outerShdw blurRad="50800" dist="50800" dir="5400000" algn="ctr" rotWithShape="0">
              <a:schemeClr val="bg1"/>
            </a:outerShdw>
          </a:effectLst>
        </p:spPr>
      </p:pic>
      <p:sp>
        <p:nvSpPr>
          <p:cNvPr id="21" name="Title 1"/>
          <p:cNvSpPr>
            <a:spLocks noGrp="1"/>
          </p:cNvSpPr>
          <p:nvPr>
            <p:ph type="title"/>
          </p:nvPr>
        </p:nvSpPr>
        <p:spPr>
          <a:xfrm>
            <a:off x="35496" y="547836"/>
            <a:ext cx="8489950" cy="1296988"/>
          </a:xfrm>
        </p:spPr>
        <p:txBody>
          <a:bodyPr/>
          <a:lstStyle/>
          <a:p>
            <a:r>
              <a:rPr lang="en-GB" altLang="en-US" dirty="0" smtClean="0"/>
              <a:t>DCM for resting state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aphicFrame>
        <p:nvGraphicFramePr>
          <p:cNvPr id="20484" name="Object 2"/>
          <p:cNvGraphicFramePr>
            <a:graphicFrameLocks noChangeAspect="1"/>
          </p:cNvGraphicFramePr>
          <p:nvPr>
            <p:extLst/>
          </p:nvPr>
        </p:nvGraphicFramePr>
        <p:xfrm>
          <a:off x="3940175" y="2444328"/>
          <a:ext cx="1985963" cy="1423988"/>
        </p:xfrm>
        <a:graphic>
          <a:graphicData uri="http://schemas.openxmlformats.org/presentationml/2006/ole">
            <mc:AlternateContent xmlns:mc="http://schemas.openxmlformats.org/markup-compatibility/2006">
              <mc:Choice xmlns:v="urn:schemas-microsoft-com:vml" Requires="v">
                <p:oleObj spid="_x0000_s107647" name="PHOTO-PAINT" r:id="rId5" imgW="4457143" imgH="4241270" progId="">
                  <p:embed/>
                </p:oleObj>
              </mc:Choice>
              <mc:Fallback>
                <p:oleObj name="PHOTO-PAINT" r:id="rId5" imgW="4457143" imgH="4241270" progId="">
                  <p:embed/>
                  <p:pic>
                    <p:nvPicPr>
                      <p:cNvPr id="0" name=""/>
                      <p:cNvPicPr>
                        <a:picLocks noChangeAspect="1" noChangeArrowheads="1"/>
                      </p:cNvPicPr>
                      <p:nvPr/>
                    </p:nvPicPr>
                    <p:blipFill>
                      <a:blip r:embed="rId6">
                        <a:lum bright="46000" contrast="-68000"/>
                        <a:extLst>
                          <a:ext uri="{28A0092B-C50C-407E-A947-70E740481C1C}">
                            <a14:useLocalDpi xmlns:a14="http://schemas.microsoft.com/office/drawing/2010/main" val="0"/>
                          </a:ext>
                        </a:extLst>
                      </a:blip>
                      <a:srcRect b="13289"/>
                      <a:stretch>
                        <a:fillRect/>
                      </a:stretch>
                    </p:blipFill>
                    <p:spPr bwMode="auto">
                      <a:xfrm>
                        <a:off x="3940175" y="2444328"/>
                        <a:ext cx="1985963"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sp>
        <p:nvSpPr>
          <p:cNvPr id="20489" name="Rectangle 37"/>
          <p:cNvSpPr>
            <a:spLocks noChangeArrowheads="1"/>
          </p:cNvSpPr>
          <p:nvPr/>
        </p:nvSpPr>
        <p:spPr bwMode="auto">
          <a:xfrm>
            <a:off x="4171295" y="1093622"/>
            <a:ext cx="1008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smtClean="0">
                <a:solidFill>
                  <a:srgbClr val="1F497D"/>
                </a:solidFill>
                <a:latin typeface="Calibri" panose="020F0502020204030204" pitchFamily="34" charset="0"/>
              </a:rPr>
              <a:t>External stimulus</a:t>
            </a:r>
            <a:endParaRPr lang="en-GB" altLang="en-US" sz="1100" dirty="0">
              <a:solidFill>
                <a:srgbClr val="1F497D"/>
              </a:solidFill>
              <a:latin typeface="Calibri" panose="020F0502020204030204" pitchFamily="34" charset="0"/>
            </a:endParaRPr>
          </a:p>
        </p:txBody>
      </p:sp>
      <p:pic>
        <p:nvPicPr>
          <p:cNvPr id="40" name="Picture 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2926" y="4127193"/>
            <a:ext cx="2060575" cy="11231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4933950" y="2309391"/>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497" name="Rectangle 48"/>
          <p:cNvSpPr>
            <a:spLocks noChangeArrowheads="1"/>
          </p:cNvSpPr>
          <p:nvPr/>
        </p:nvSpPr>
        <p:spPr bwMode="auto">
          <a:xfrm>
            <a:off x="5954713" y="4489028"/>
            <a:ext cx="865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a:solidFill>
                  <a:srgbClr val="1F497D"/>
                </a:solidFill>
                <a:latin typeface="Calibri" panose="020F0502020204030204" pitchFamily="34" charset="0"/>
              </a:rPr>
              <a:t>Observed timeseries</a:t>
            </a:r>
          </a:p>
        </p:txBody>
      </p:sp>
      <p:cxnSp>
        <p:nvCxnSpPr>
          <p:cNvPr id="50" name="Straight Arrow Connector 49"/>
          <p:cNvCxnSpPr/>
          <p:nvPr/>
        </p:nvCxnSpPr>
        <p:spPr>
          <a:xfrm flipV="1">
            <a:off x="4933950" y="3868316"/>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49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4350" y="2996778"/>
            <a:ext cx="136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774866874"/>
              </p:ext>
            </p:extLst>
          </p:nvPr>
        </p:nvGraphicFramePr>
        <p:xfrm>
          <a:off x="4211960" y="1631082"/>
          <a:ext cx="714375" cy="285750"/>
        </p:xfrm>
        <a:graphic>
          <a:graphicData uri="http://schemas.openxmlformats.org/presentationml/2006/ole">
            <mc:AlternateContent xmlns:mc="http://schemas.openxmlformats.org/markup-compatibility/2006">
              <mc:Choice xmlns:v="urn:schemas-microsoft-com:vml" Requires="v">
                <p:oleObj spid="_x0000_s107648" name="Equation" r:id="rId9" imgW="507960" imgH="203040" progId="Equation.3">
                  <p:embed/>
                </p:oleObj>
              </mc:Choice>
              <mc:Fallback>
                <p:oleObj name="Equation" r:id="rId9" imgW="507960" imgH="203040" progId="Equation.3">
                  <p:embed/>
                  <p:pic>
                    <p:nvPicPr>
                      <p:cNvPr id="0" name=""/>
                      <p:cNvPicPr/>
                      <p:nvPr/>
                    </p:nvPicPr>
                    <p:blipFill>
                      <a:blip r:embed="rId10"/>
                      <a:stretch>
                        <a:fillRect/>
                      </a:stretch>
                    </p:blipFill>
                    <p:spPr>
                      <a:xfrm>
                        <a:off x="4211960" y="1631082"/>
                        <a:ext cx="714375" cy="28575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51798866"/>
              </p:ext>
            </p:extLst>
          </p:nvPr>
        </p:nvGraphicFramePr>
        <p:xfrm>
          <a:off x="4219004" y="2997199"/>
          <a:ext cx="1375345" cy="278551"/>
        </p:xfrm>
        <a:graphic>
          <a:graphicData uri="http://schemas.openxmlformats.org/presentationml/2006/ole">
            <mc:AlternateContent xmlns:mc="http://schemas.openxmlformats.org/markup-compatibility/2006">
              <mc:Choice xmlns:v="urn:schemas-microsoft-com:vml" Requires="v">
                <p:oleObj spid="_x0000_s107649" name="Equation" r:id="rId11" imgW="1002960" imgH="203040" progId="Equation.3">
                  <p:embed/>
                </p:oleObj>
              </mc:Choice>
              <mc:Fallback>
                <p:oleObj name="Equation" r:id="rId11" imgW="1002960" imgH="203040" progId="Equation.3">
                  <p:embed/>
                  <p:pic>
                    <p:nvPicPr>
                      <p:cNvPr id="0" name=""/>
                      <p:cNvPicPr/>
                      <p:nvPr/>
                    </p:nvPicPr>
                    <p:blipFill>
                      <a:blip r:embed="rId12"/>
                      <a:stretch>
                        <a:fillRect/>
                      </a:stretch>
                    </p:blipFill>
                    <p:spPr>
                      <a:xfrm>
                        <a:off x="4219004" y="2997199"/>
                        <a:ext cx="1375345" cy="278551"/>
                      </a:xfrm>
                      <a:prstGeom prst="rect">
                        <a:avLst/>
                      </a:prstGeom>
                    </p:spPr>
                  </p:pic>
                </p:oleObj>
              </mc:Fallback>
            </mc:AlternateContent>
          </a:graphicData>
        </a:graphic>
      </p:graphicFrame>
      <p:sp>
        <p:nvSpPr>
          <p:cNvPr id="33" name="Rectangle 37"/>
          <p:cNvSpPr>
            <a:spLocks noChangeArrowheads="1"/>
          </p:cNvSpPr>
          <p:nvPr/>
        </p:nvSpPr>
        <p:spPr bwMode="auto">
          <a:xfrm>
            <a:off x="5639186" y="1039937"/>
            <a:ext cx="1008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a:solidFill>
                  <a:srgbClr val="1F497D"/>
                </a:solidFill>
                <a:latin typeface="Calibri" panose="020F0502020204030204" pitchFamily="34" charset="0"/>
              </a:rPr>
              <a:t>Endogenous fluctuations</a:t>
            </a:r>
          </a:p>
        </p:txBody>
      </p:sp>
      <p:sp>
        <p:nvSpPr>
          <p:cNvPr id="34" name="TextBox 33"/>
          <p:cNvSpPr txBox="1"/>
          <p:nvPr/>
        </p:nvSpPr>
        <p:spPr>
          <a:xfrm>
            <a:off x="5076056" y="1484784"/>
            <a:ext cx="319318" cy="369332"/>
          </a:xfrm>
          <a:prstGeom prst="rect">
            <a:avLst/>
          </a:prstGeom>
          <a:noFill/>
        </p:spPr>
        <p:txBody>
          <a:bodyPr wrap="none" rtlCol="0">
            <a:spAutoFit/>
          </a:bodyPr>
          <a:lstStyle/>
          <a:p>
            <a:r>
              <a:rPr lang="en-GB" dirty="0" smtClean="0"/>
              <a:t>+</a:t>
            </a:r>
            <a:endParaRPr lang="en-GB" dirty="0"/>
          </a:p>
        </p:txBody>
      </p:sp>
      <p:graphicFrame>
        <p:nvGraphicFramePr>
          <p:cNvPr id="35" name="Object 11"/>
          <p:cNvGraphicFramePr>
            <a:graphicFrameLocks noChangeAspect="1"/>
          </p:cNvGraphicFramePr>
          <p:nvPr>
            <p:extLst>
              <p:ext uri="{D42A27DB-BD31-4B8C-83A1-F6EECF244321}">
                <p14:modId xmlns:p14="http://schemas.microsoft.com/office/powerpoint/2010/main" val="2988371995"/>
              </p:ext>
            </p:extLst>
          </p:nvPr>
        </p:nvGraphicFramePr>
        <p:xfrm>
          <a:off x="327025" y="2708275"/>
          <a:ext cx="3457575" cy="1438275"/>
        </p:xfrm>
        <a:graphic>
          <a:graphicData uri="http://schemas.openxmlformats.org/presentationml/2006/ole">
            <mc:AlternateContent xmlns:mc="http://schemas.openxmlformats.org/markup-compatibility/2006">
              <mc:Choice xmlns:v="urn:schemas-microsoft-com:vml" Requires="v">
                <p:oleObj spid="_x0000_s107650" name="Equation" r:id="rId13" imgW="2184120" imgH="888840" progId="Equation.3">
                  <p:embed/>
                </p:oleObj>
              </mc:Choice>
              <mc:Fallback>
                <p:oleObj name="Equation" r:id="rId13" imgW="2184120" imgH="888840" progId="Equation.3">
                  <p:embed/>
                  <p:pic>
                    <p:nvPicPr>
                      <p:cNvPr id="0" name=""/>
                      <p:cNvPicPr>
                        <a:picLocks noChangeAspect="1" noChangeArrowheads="1"/>
                      </p:cNvPicPr>
                      <p:nvPr/>
                    </p:nvPicPr>
                    <p:blipFill>
                      <a:blip r:embed="rId14"/>
                      <a:srcRect/>
                      <a:stretch>
                        <a:fillRect/>
                      </a:stretch>
                    </p:blipFill>
                    <p:spPr bwMode="auto">
                      <a:xfrm>
                        <a:off x="327025" y="2708275"/>
                        <a:ext cx="3457575" cy="1438275"/>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36" name="Object 39"/>
          <p:cNvGraphicFramePr>
            <a:graphicFrameLocks noChangeAspect="1"/>
          </p:cNvGraphicFramePr>
          <p:nvPr>
            <p:extLst>
              <p:ext uri="{D42A27DB-BD31-4B8C-83A1-F6EECF244321}">
                <p14:modId xmlns:p14="http://schemas.microsoft.com/office/powerpoint/2010/main" val="147649371"/>
              </p:ext>
            </p:extLst>
          </p:nvPr>
        </p:nvGraphicFramePr>
        <p:xfrm>
          <a:off x="3108116" y="4516092"/>
          <a:ext cx="947663" cy="215675"/>
        </p:xfrm>
        <a:graphic>
          <a:graphicData uri="http://schemas.openxmlformats.org/presentationml/2006/ole">
            <mc:AlternateContent xmlns:mc="http://schemas.openxmlformats.org/markup-compatibility/2006">
              <mc:Choice xmlns:v="urn:schemas-microsoft-com:vml" Requires="v">
                <p:oleObj spid="_x0000_s107651" name="Equation" r:id="rId15" imgW="888840" imgH="203040" progId="Equation.3">
                  <p:embed/>
                </p:oleObj>
              </mc:Choice>
              <mc:Fallback>
                <p:oleObj name="Equation" r:id="rId15" imgW="888840" imgH="203040" progId="Equation.3">
                  <p:embed/>
                  <p:pic>
                    <p:nvPicPr>
                      <p:cNvPr id="0" name=""/>
                      <p:cNvPicPr>
                        <a:picLocks noChangeAspect="1" noChangeArrowheads="1"/>
                      </p:cNvPicPr>
                      <p:nvPr/>
                    </p:nvPicPr>
                    <p:blipFill>
                      <a:blip r:embed="rId16"/>
                      <a:srcRect/>
                      <a:stretch>
                        <a:fillRect/>
                      </a:stretch>
                    </p:blipFill>
                    <p:spPr bwMode="auto">
                      <a:xfrm>
                        <a:off x="3108116" y="4516092"/>
                        <a:ext cx="947663" cy="215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82135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7"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54"/>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396951" y="1340768"/>
            <a:ext cx="1335289" cy="697644"/>
          </a:xfrm>
          <a:prstGeom prst="rect">
            <a:avLst/>
          </a:prstGeom>
          <a:noFill/>
          <a:ln w="9525">
            <a:noFill/>
            <a:miter lim="800000"/>
            <a:headEnd/>
            <a:tailEnd/>
          </a:ln>
          <a:effectLst>
            <a:outerShdw blurRad="50800" dist="50800" dir="5400000" algn="ctr" rotWithShape="0">
              <a:schemeClr val="bg1"/>
            </a:outerShdw>
          </a:effectLst>
        </p:spPr>
      </p:pic>
      <p:sp>
        <p:nvSpPr>
          <p:cNvPr id="21" name="Title 1"/>
          <p:cNvSpPr>
            <a:spLocks noGrp="1"/>
          </p:cNvSpPr>
          <p:nvPr>
            <p:ph type="title"/>
          </p:nvPr>
        </p:nvSpPr>
        <p:spPr>
          <a:xfrm>
            <a:off x="35496" y="547836"/>
            <a:ext cx="8489950" cy="1296988"/>
          </a:xfrm>
        </p:spPr>
        <p:txBody>
          <a:bodyPr/>
          <a:lstStyle/>
          <a:p>
            <a:r>
              <a:rPr lang="en-GB" altLang="en-US" dirty="0" smtClean="0"/>
              <a:t>DCM for resting state fMRI</a:t>
            </a:r>
            <a:br>
              <a:rPr lang="en-GB" altLang="en-US" dirty="0" smtClean="0"/>
            </a:br>
            <a:r>
              <a:rPr lang="en-GB" altLang="en-US" sz="2000" i="1" dirty="0" smtClean="0">
                <a:solidFill>
                  <a:srgbClr val="800000"/>
                </a:solidFill>
              </a:rPr>
              <a:t>classic DCM</a:t>
            </a:r>
            <a:r>
              <a:rPr lang="en-GB" altLang="en-US" sz="2000" i="1" dirty="0">
                <a:solidFill>
                  <a:srgbClr val="800000"/>
                </a:solidFill>
              </a:rPr>
              <a:t/>
            </a:r>
            <a:br>
              <a:rPr lang="en-GB" altLang="en-US" sz="2000" i="1" dirty="0">
                <a:solidFill>
                  <a:srgbClr val="800000"/>
                </a:solidFill>
              </a:rPr>
            </a:br>
            <a:endParaRPr lang="en-GB" dirty="0"/>
          </a:p>
        </p:txBody>
      </p:sp>
      <p:graphicFrame>
        <p:nvGraphicFramePr>
          <p:cNvPr id="20484" name="Object 2"/>
          <p:cNvGraphicFramePr>
            <a:graphicFrameLocks noChangeAspect="1"/>
          </p:cNvGraphicFramePr>
          <p:nvPr>
            <p:extLst/>
          </p:nvPr>
        </p:nvGraphicFramePr>
        <p:xfrm>
          <a:off x="3940175" y="2444328"/>
          <a:ext cx="1985963" cy="1423988"/>
        </p:xfrm>
        <a:graphic>
          <a:graphicData uri="http://schemas.openxmlformats.org/presentationml/2006/ole">
            <mc:AlternateContent xmlns:mc="http://schemas.openxmlformats.org/markup-compatibility/2006">
              <mc:Choice xmlns:v="urn:schemas-microsoft-com:vml" Requires="v">
                <p:oleObj spid="_x0000_s113711" name="PHOTO-PAINT" r:id="rId5" imgW="4457143" imgH="4241270" progId="">
                  <p:embed/>
                </p:oleObj>
              </mc:Choice>
              <mc:Fallback>
                <p:oleObj name="PHOTO-PAINT" r:id="rId5" imgW="4457143" imgH="4241270" progId="">
                  <p:embed/>
                  <p:pic>
                    <p:nvPicPr>
                      <p:cNvPr id="0" name=""/>
                      <p:cNvPicPr>
                        <a:picLocks noChangeAspect="1" noChangeArrowheads="1"/>
                      </p:cNvPicPr>
                      <p:nvPr/>
                    </p:nvPicPr>
                    <p:blipFill>
                      <a:blip r:embed="rId6">
                        <a:lum bright="46000" contrast="-68000"/>
                        <a:extLst>
                          <a:ext uri="{28A0092B-C50C-407E-A947-70E740481C1C}">
                            <a14:useLocalDpi xmlns:a14="http://schemas.microsoft.com/office/drawing/2010/main" val="0"/>
                          </a:ext>
                        </a:extLst>
                      </a:blip>
                      <a:srcRect b="13289"/>
                      <a:stretch>
                        <a:fillRect/>
                      </a:stretch>
                    </p:blipFill>
                    <p:spPr bwMode="auto">
                      <a:xfrm>
                        <a:off x="3940175" y="2444328"/>
                        <a:ext cx="1985963"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8" name="Rectangle 36"/>
          <p:cNvSpPr>
            <a:spLocks noChangeArrowheads="1"/>
          </p:cNvSpPr>
          <p:nvPr/>
        </p:nvSpPr>
        <p:spPr bwMode="auto">
          <a:xfrm>
            <a:off x="323528" y="1774557"/>
            <a:ext cx="2417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rgbClr val="800000"/>
                </a:solidFill>
                <a:latin typeface="Arial Narrow" panose="020B0606020202030204" pitchFamily="34" charset="0"/>
              </a:rPr>
              <a:t>The forward (dynamic causal) model</a:t>
            </a:r>
          </a:p>
        </p:txBody>
      </p:sp>
      <p:sp>
        <p:nvSpPr>
          <p:cNvPr id="20489" name="Rectangle 37"/>
          <p:cNvSpPr>
            <a:spLocks noChangeArrowheads="1"/>
          </p:cNvSpPr>
          <p:nvPr/>
        </p:nvSpPr>
        <p:spPr bwMode="auto">
          <a:xfrm>
            <a:off x="4171295" y="1093622"/>
            <a:ext cx="10080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smtClean="0">
                <a:solidFill>
                  <a:srgbClr val="1F497D"/>
                </a:solidFill>
                <a:latin typeface="Calibri" panose="020F0502020204030204" pitchFamily="34" charset="0"/>
              </a:rPr>
              <a:t>External stimulus</a:t>
            </a:r>
            <a:endParaRPr lang="en-GB" altLang="en-US" sz="1100" dirty="0">
              <a:solidFill>
                <a:srgbClr val="1F497D"/>
              </a:solidFill>
              <a:latin typeface="Calibri" panose="020F0502020204030204" pitchFamily="34" charset="0"/>
            </a:endParaRPr>
          </a:p>
        </p:txBody>
      </p:sp>
      <p:pic>
        <p:nvPicPr>
          <p:cNvPr id="40" name="Picture 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2926" y="4127193"/>
            <a:ext cx="2060575" cy="11231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Straight Arrow Connector 40"/>
          <p:cNvCxnSpPr/>
          <p:nvPr/>
        </p:nvCxnSpPr>
        <p:spPr>
          <a:xfrm flipV="1">
            <a:off x="4933950" y="2309391"/>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497" name="Rectangle 48"/>
          <p:cNvSpPr>
            <a:spLocks noChangeArrowheads="1"/>
          </p:cNvSpPr>
          <p:nvPr/>
        </p:nvSpPr>
        <p:spPr bwMode="auto">
          <a:xfrm>
            <a:off x="5954713" y="4489028"/>
            <a:ext cx="865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a:solidFill>
                  <a:srgbClr val="1F497D"/>
                </a:solidFill>
                <a:latin typeface="Calibri" panose="020F0502020204030204" pitchFamily="34" charset="0"/>
              </a:rPr>
              <a:t>Observed timeseries</a:t>
            </a:r>
          </a:p>
        </p:txBody>
      </p:sp>
      <p:cxnSp>
        <p:nvCxnSpPr>
          <p:cNvPr id="50" name="Straight Arrow Connector 49"/>
          <p:cNvCxnSpPr/>
          <p:nvPr/>
        </p:nvCxnSpPr>
        <p:spPr>
          <a:xfrm flipV="1">
            <a:off x="4933950" y="3868316"/>
            <a:ext cx="0" cy="474662"/>
          </a:xfrm>
          <a:prstGeom prst="straightConnector1">
            <a:avLst/>
          </a:prstGeom>
          <a:ln w="57150">
            <a:solidFill>
              <a:srgbClr val="8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49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4350" y="2996778"/>
            <a:ext cx="1362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774866874"/>
              </p:ext>
            </p:extLst>
          </p:nvPr>
        </p:nvGraphicFramePr>
        <p:xfrm>
          <a:off x="4211960" y="1631082"/>
          <a:ext cx="714375" cy="285750"/>
        </p:xfrm>
        <a:graphic>
          <a:graphicData uri="http://schemas.openxmlformats.org/presentationml/2006/ole">
            <mc:AlternateContent xmlns:mc="http://schemas.openxmlformats.org/markup-compatibility/2006">
              <mc:Choice xmlns:v="urn:schemas-microsoft-com:vml" Requires="v">
                <p:oleObj spid="_x0000_s113712" name="Equation" r:id="rId9" imgW="507960" imgH="203040" progId="Equation.3">
                  <p:embed/>
                </p:oleObj>
              </mc:Choice>
              <mc:Fallback>
                <p:oleObj name="Equation" r:id="rId9" imgW="507960" imgH="203040" progId="Equation.3">
                  <p:embed/>
                  <p:pic>
                    <p:nvPicPr>
                      <p:cNvPr id="0" name=""/>
                      <p:cNvPicPr/>
                      <p:nvPr/>
                    </p:nvPicPr>
                    <p:blipFill>
                      <a:blip r:embed="rId10"/>
                      <a:stretch>
                        <a:fillRect/>
                      </a:stretch>
                    </p:blipFill>
                    <p:spPr>
                      <a:xfrm>
                        <a:off x="4211960" y="1631082"/>
                        <a:ext cx="714375" cy="28575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51798866"/>
              </p:ext>
            </p:extLst>
          </p:nvPr>
        </p:nvGraphicFramePr>
        <p:xfrm>
          <a:off x="4219004" y="2997199"/>
          <a:ext cx="1375345" cy="278551"/>
        </p:xfrm>
        <a:graphic>
          <a:graphicData uri="http://schemas.openxmlformats.org/presentationml/2006/ole">
            <mc:AlternateContent xmlns:mc="http://schemas.openxmlformats.org/markup-compatibility/2006">
              <mc:Choice xmlns:v="urn:schemas-microsoft-com:vml" Requires="v">
                <p:oleObj spid="_x0000_s113713" name="Equation" r:id="rId11" imgW="1002960" imgH="203040" progId="Equation.3">
                  <p:embed/>
                </p:oleObj>
              </mc:Choice>
              <mc:Fallback>
                <p:oleObj name="Equation" r:id="rId11" imgW="1002960" imgH="203040" progId="Equation.3">
                  <p:embed/>
                  <p:pic>
                    <p:nvPicPr>
                      <p:cNvPr id="0" name=""/>
                      <p:cNvPicPr/>
                      <p:nvPr/>
                    </p:nvPicPr>
                    <p:blipFill>
                      <a:blip r:embed="rId12"/>
                      <a:stretch>
                        <a:fillRect/>
                      </a:stretch>
                    </p:blipFill>
                    <p:spPr>
                      <a:xfrm>
                        <a:off x="4219004" y="2997199"/>
                        <a:ext cx="1375345" cy="278551"/>
                      </a:xfrm>
                      <a:prstGeom prst="rect">
                        <a:avLst/>
                      </a:prstGeom>
                    </p:spPr>
                  </p:pic>
                </p:oleObj>
              </mc:Fallback>
            </mc:AlternateContent>
          </a:graphicData>
        </a:graphic>
      </p:graphicFrame>
      <p:sp>
        <p:nvSpPr>
          <p:cNvPr id="33" name="Rectangle 37"/>
          <p:cNvSpPr>
            <a:spLocks noChangeArrowheads="1"/>
          </p:cNvSpPr>
          <p:nvPr/>
        </p:nvSpPr>
        <p:spPr bwMode="auto">
          <a:xfrm>
            <a:off x="5639186" y="1039937"/>
            <a:ext cx="1008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00" dirty="0">
                <a:solidFill>
                  <a:srgbClr val="1F497D"/>
                </a:solidFill>
                <a:latin typeface="Calibri" panose="020F0502020204030204" pitchFamily="34" charset="0"/>
              </a:rPr>
              <a:t>Endogenous fluctuations</a:t>
            </a:r>
          </a:p>
        </p:txBody>
      </p:sp>
      <p:sp>
        <p:nvSpPr>
          <p:cNvPr id="34" name="TextBox 33"/>
          <p:cNvSpPr txBox="1"/>
          <p:nvPr/>
        </p:nvSpPr>
        <p:spPr>
          <a:xfrm>
            <a:off x="5076056" y="1484784"/>
            <a:ext cx="319318" cy="369332"/>
          </a:xfrm>
          <a:prstGeom prst="rect">
            <a:avLst/>
          </a:prstGeom>
          <a:noFill/>
        </p:spPr>
        <p:txBody>
          <a:bodyPr wrap="none" rtlCol="0">
            <a:spAutoFit/>
          </a:bodyPr>
          <a:lstStyle/>
          <a:p>
            <a:r>
              <a:rPr lang="en-GB" dirty="0" smtClean="0"/>
              <a:t>+</a:t>
            </a:r>
            <a:endParaRPr lang="en-GB" dirty="0"/>
          </a:p>
        </p:txBody>
      </p:sp>
      <p:graphicFrame>
        <p:nvGraphicFramePr>
          <p:cNvPr id="35" name="Object 11"/>
          <p:cNvGraphicFramePr>
            <a:graphicFrameLocks noChangeAspect="1"/>
          </p:cNvGraphicFramePr>
          <p:nvPr>
            <p:extLst>
              <p:ext uri="{D42A27DB-BD31-4B8C-83A1-F6EECF244321}">
                <p14:modId xmlns:p14="http://schemas.microsoft.com/office/powerpoint/2010/main" val="2988371995"/>
              </p:ext>
            </p:extLst>
          </p:nvPr>
        </p:nvGraphicFramePr>
        <p:xfrm>
          <a:off x="327025" y="2708275"/>
          <a:ext cx="3457575" cy="1438275"/>
        </p:xfrm>
        <a:graphic>
          <a:graphicData uri="http://schemas.openxmlformats.org/presentationml/2006/ole">
            <mc:AlternateContent xmlns:mc="http://schemas.openxmlformats.org/markup-compatibility/2006">
              <mc:Choice xmlns:v="urn:schemas-microsoft-com:vml" Requires="v">
                <p:oleObj spid="_x0000_s113714" name="Equation" r:id="rId13" imgW="2184120" imgH="888840" progId="Equation.3">
                  <p:embed/>
                </p:oleObj>
              </mc:Choice>
              <mc:Fallback>
                <p:oleObj name="Equation" r:id="rId13" imgW="2184120" imgH="888840" progId="Equation.3">
                  <p:embed/>
                  <p:pic>
                    <p:nvPicPr>
                      <p:cNvPr id="0" name=""/>
                      <p:cNvPicPr>
                        <a:picLocks noChangeAspect="1" noChangeArrowheads="1"/>
                      </p:cNvPicPr>
                      <p:nvPr/>
                    </p:nvPicPr>
                    <p:blipFill>
                      <a:blip r:embed="rId14"/>
                      <a:srcRect/>
                      <a:stretch>
                        <a:fillRect/>
                      </a:stretch>
                    </p:blipFill>
                    <p:spPr bwMode="auto">
                      <a:xfrm>
                        <a:off x="327025" y="2708275"/>
                        <a:ext cx="3457575" cy="1438275"/>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graphicFrame>
        <p:nvGraphicFramePr>
          <p:cNvPr id="18" name="Object 39"/>
          <p:cNvGraphicFramePr>
            <a:graphicFrameLocks noChangeAspect="1"/>
          </p:cNvGraphicFramePr>
          <p:nvPr>
            <p:extLst>
              <p:ext uri="{D42A27DB-BD31-4B8C-83A1-F6EECF244321}">
                <p14:modId xmlns:p14="http://schemas.microsoft.com/office/powerpoint/2010/main" val="147649371"/>
              </p:ext>
            </p:extLst>
          </p:nvPr>
        </p:nvGraphicFramePr>
        <p:xfrm>
          <a:off x="3108116" y="4516092"/>
          <a:ext cx="947663" cy="215675"/>
        </p:xfrm>
        <a:graphic>
          <a:graphicData uri="http://schemas.openxmlformats.org/presentationml/2006/ole">
            <mc:AlternateContent xmlns:mc="http://schemas.openxmlformats.org/markup-compatibility/2006">
              <mc:Choice xmlns:v="urn:schemas-microsoft-com:vml" Requires="v">
                <p:oleObj spid="_x0000_s113715" name="Equation" r:id="rId15" imgW="888840" imgH="203040" progId="Equation.3">
                  <p:embed/>
                </p:oleObj>
              </mc:Choice>
              <mc:Fallback>
                <p:oleObj name="Equation" r:id="rId15" imgW="888840" imgH="203040" progId="Equation.3">
                  <p:embed/>
                  <p:pic>
                    <p:nvPicPr>
                      <p:cNvPr id="0" name=""/>
                      <p:cNvPicPr>
                        <a:picLocks noChangeAspect="1" noChangeArrowheads="1"/>
                      </p:cNvPicPr>
                      <p:nvPr/>
                    </p:nvPicPr>
                    <p:blipFill>
                      <a:blip r:embed="rId16"/>
                      <a:srcRect/>
                      <a:stretch>
                        <a:fillRect/>
                      </a:stretch>
                    </p:blipFill>
                    <p:spPr bwMode="auto">
                      <a:xfrm>
                        <a:off x="3108116" y="4516092"/>
                        <a:ext cx="947663" cy="2156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545319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20497" grpId="0"/>
      <p:bldP spid="33" grpId="0"/>
    </p:bldLst>
  </p:timing>
</p:sld>
</file>

<file path=ppt/theme/theme1.xml><?xml version="1.0" encoding="utf-8"?>
<a:theme xmlns:a="http://schemas.openxmlformats.org/drawingml/2006/main" name="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36389</TotalTime>
  <Words>2377</Words>
  <Application>Microsoft Office PowerPoint</Application>
  <PresentationFormat>On-screen Show (4:3)</PresentationFormat>
  <Paragraphs>467</Paragraphs>
  <Slides>43</Slides>
  <Notes>24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43</vt:i4>
      </vt:variant>
    </vt:vector>
  </HeadingPairs>
  <TitlesOfParts>
    <vt:vector size="55" baseType="lpstr">
      <vt:lpstr>宋体</vt:lpstr>
      <vt:lpstr>Arial</vt:lpstr>
      <vt:lpstr>Arial Narrow</vt:lpstr>
      <vt:lpstr>Calibri</vt:lpstr>
      <vt:lpstr>Cambria Math</vt:lpstr>
      <vt:lpstr>Helvetica Neue Light</vt:lpstr>
      <vt:lpstr>Times New Roman</vt:lpstr>
      <vt:lpstr>Custom Design</vt:lpstr>
      <vt:lpstr>1_Custom Design</vt:lpstr>
      <vt:lpstr>PHOTO-PAINT</vt:lpstr>
      <vt:lpstr>Equation</vt:lpstr>
      <vt:lpstr>CorelPhotoPaint.Image.11</vt:lpstr>
      <vt:lpstr>DCM for resting state fMRI</vt:lpstr>
      <vt:lpstr>PowerPoint Presentation</vt:lpstr>
      <vt:lpstr>PowerPoint Presentation</vt:lpstr>
      <vt:lpstr>Brain connectivity structural, functional and effective</vt:lpstr>
      <vt:lpstr>Brain connectivity structural, functional and effective</vt:lpstr>
      <vt:lpstr>DCM for task fMRI classic DCM </vt:lpstr>
      <vt:lpstr>DCM for task fMRI classic DCM </vt:lpstr>
      <vt:lpstr>DCM for resting state fMRI classic DCM </vt:lpstr>
      <vt:lpstr>DCM for resting state fMRI classic DCM </vt:lpstr>
      <vt:lpstr>DCM for resting state fMRI classic DCM </vt:lpstr>
      <vt:lpstr>Quick detour.. Fourier transform, cross covariance, cross spectra</vt:lpstr>
      <vt:lpstr>Quick detour.. Fourier transform, cross covariance, cross spectra</vt:lpstr>
      <vt:lpstr>DCM for resting state fMRI classic DCM </vt:lpstr>
      <vt:lpstr>DCM for resting state fMRI classic DCM </vt:lpstr>
      <vt:lpstr>DCM for resting state fMRI spectral DCM </vt:lpstr>
      <vt:lpstr>PowerPoint Presentation</vt:lpstr>
      <vt:lpstr>PowerPoint Presentation</vt:lpstr>
      <vt:lpstr>PowerPoint Presentation</vt:lpstr>
      <vt:lpstr>PowerPoint Presentation</vt:lpstr>
      <vt:lpstr>PowerPoint Presentation</vt:lpstr>
      <vt:lpstr>PowerPoint Presentation</vt:lpstr>
      <vt:lpstr>Brain connectivity measures of connectivity </vt:lpstr>
      <vt:lpstr>DCM for resting state fMRI interim summary</vt:lpstr>
      <vt:lpstr>PowerPoint Presentation</vt:lpstr>
      <vt:lpstr>PowerPoint Presentation</vt:lpstr>
      <vt:lpstr>Worked example </vt:lpstr>
      <vt:lpstr>Worked example </vt:lpstr>
      <vt:lpstr>Worked example Default mode network</vt:lpstr>
      <vt:lpstr>Worked example Default mode network</vt:lpstr>
      <vt:lpstr>Worked example Default mode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Hierarchical organization of intrinsic brain modes anticorrelated brain modes </vt:lpstr>
      <vt:lpstr>PowerPoint Presentation</vt:lpstr>
      <vt:lpstr>PowerPoint Presentation</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Adeel Razi</cp:lastModifiedBy>
  <cp:revision>508</cp:revision>
  <dcterms:created xsi:type="dcterms:W3CDTF">2005-07-13T12:26:50Z</dcterms:created>
  <dcterms:modified xsi:type="dcterms:W3CDTF">2017-05-15T09:35:15Z</dcterms:modified>
</cp:coreProperties>
</file>