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40"/>
  </p:notesMasterIdLst>
  <p:handoutMasterIdLst>
    <p:handoutMasterId r:id="rId41"/>
  </p:handoutMasterIdLst>
  <p:sldIdLst>
    <p:sldId id="476" r:id="rId2"/>
    <p:sldId id="749" r:id="rId3"/>
    <p:sldId id="536" r:id="rId4"/>
    <p:sldId id="946" r:id="rId5"/>
    <p:sldId id="901" r:id="rId6"/>
    <p:sldId id="903" r:id="rId7"/>
    <p:sldId id="821" r:id="rId8"/>
    <p:sldId id="905" r:id="rId9"/>
    <p:sldId id="906" r:id="rId10"/>
    <p:sldId id="907" r:id="rId11"/>
    <p:sldId id="908" r:id="rId12"/>
    <p:sldId id="909" r:id="rId13"/>
    <p:sldId id="911" r:id="rId14"/>
    <p:sldId id="878" r:id="rId15"/>
    <p:sldId id="864" r:id="rId16"/>
    <p:sldId id="947" r:id="rId17"/>
    <p:sldId id="926" r:id="rId18"/>
    <p:sldId id="880" r:id="rId19"/>
    <p:sldId id="917" r:id="rId20"/>
    <p:sldId id="919" r:id="rId21"/>
    <p:sldId id="923" r:id="rId22"/>
    <p:sldId id="924" r:id="rId23"/>
    <p:sldId id="957" r:id="rId24"/>
    <p:sldId id="958" r:id="rId25"/>
    <p:sldId id="954" r:id="rId26"/>
    <p:sldId id="943" r:id="rId27"/>
    <p:sldId id="961" r:id="rId28"/>
    <p:sldId id="938" r:id="rId29"/>
    <p:sldId id="891" r:id="rId30"/>
    <p:sldId id="892" r:id="rId31"/>
    <p:sldId id="939" r:id="rId32"/>
    <p:sldId id="944" r:id="rId33"/>
    <p:sldId id="940" r:id="rId34"/>
    <p:sldId id="959" r:id="rId35"/>
    <p:sldId id="960" r:id="rId36"/>
    <p:sldId id="951" r:id="rId37"/>
    <p:sldId id="952" r:id="rId38"/>
    <p:sldId id="953" r:id="rId3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B0BFB"/>
    <a:srgbClr val="66FFFF"/>
    <a:srgbClr val="FFFF00"/>
    <a:srgbClr val="E30202"/>
    <a:srgbClr val="E6E6E6"/>
    <a:srgbClr val="FFC300"/>
    <a:srgbClr val="008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0" autoAdjust="0"/>
    <p:restoredTop sz="95525" autoAdjust="0"/>
  </p:normalViewPr>
  <p:slideViewPr>
    <p:cSldViewPr snapToGrid="0"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8312940224762"/>
          <c:y val="6.24610184540123E-2"/>
          <c:w val="0.58068061023622042"/>
          <c:h val="0.7566747047244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Model evidence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Dip 1</c:v>
                </c:pt>
                <c:pt idx="1">
                  <c:v>Dip 2</c:v>
                </c:pt>
                <c:pt idx="2">
                  <c:v>BMF</c:v>
                </c:pt>
                <c:pt idx="3">
                  <c:v>Min Norm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04400"/>
        <c:axId val="78001656"/>
      </c:barChart>
      <c:catAx>
        <c:axId val="7800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001656"/>
        <c:crosses val="autoZero"/>
        <c:auto val="1"/>
        <c:lblAlgn val="ctr"/>
        <c:lblOffset val="100"/>
        <c:noMultiLvlLbl val="0"/>
      </c:catAx>
      <c:valAx>
        <c:axId val="78001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0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0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algn="r"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39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33239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algn="r"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BB49C05-F7DB-4E2C-B1A6-9326A9541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481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algn="r"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7416"/>
            <a:ext cx="4981575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81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34831"/>
            <a:ext cx="294481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algn="r" defTabSz="937438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AD1A4FE-C68E-48AA-AF1F-C45DF24D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BCF72-83EB-4E93-A95F-368F6ACEA4D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895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74DB-6FC8-43F6-8DD1-D179CD674D4D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9DB4-9AC2-497F-97E0-D49691449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379A-D714-4DEF-A5F2-F1A3BB4EAEE3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866F-2AC1-41C5-96B4-1785697EA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BAB6-E21B-4758-86EA-84F9BF9FCE73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086D-F44B-4E78-83E7-208737AF4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4863-65B0-4BD4-A53E-45D8088F19CC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4EBE-9779-4AA6-BD50-7B51F9899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BFCE-061B-41FF-AF3B-D810508ECCCC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A6E7-3245-4246-A24F-28E484B8C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F541-BF28-4083-AB3B-FC03230B5391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B7DF-61B7-431D-AA0C-1C94060DE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55C-BC0B-46E5-840B-F697EACDDF9C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F7C3-6E7C-4886-ADC8-4E1495B66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F2C0-085B-4CDB-80FC-592A1F91E87B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04F8-FE71-4577-9D75-894898948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04B1-1769-47CE-85D8-77252845D232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E1FB-46E3-4C8F-904F-32DD1C4E1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E821-0E8A-4EDB-B2D1-F7391C65102A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52B1-4C0A-443C-8D5C-D12658C2C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FC52-8DEE-401E-B5F1-8D9A4810EC9E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B376-0937-4A03-9155-60CBDE909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446B-9A14-4487-B462-7E33440E8042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257B-9935-4291-A5A8-AD7954789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CDC741E-CB5F-4FA8-87B4-3AAAB031EAB7}" type="datetimeFigureOut">
              <a:rPr lang="en-US"/>
              <a:pPr>
                <a:defRPr/>
              </a:pPr>
              <a:t>5/9/2017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4D3255-D658-4667-8A0B-1F02362DD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8.emf"/><Relationship Id="rId9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image" Target="../media/image8.emf"/><Relationship Id="rId10" Type="http://schemas.openxmlformats.org/officeDocument/2006/relationships/image" Target="../media/image4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m/DAiSS" TargetMode="External"/><Relationship Id="rId2" Type="http://schemas.openxmlformats.org/officeDocument/2006/relationships/hyperlink" Target="http://www.fil.ion.ucl.ac.uk/spm/software/spm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tinos.org/mne/stable/index.html" TargetMode="External"/><Relationship Id="rId5" Type="http://schemas.openxmlformats.org/officeDocument/2006/relationships/hyperlink" Target="http://neuroimage.usc.edu/brainstorm/" TargetMode="External"/><Relationship Id="rId4" Type="http://schemas.openxmlformats.org/officeDocument/2006/relationships/hyperlink" Target="http://fieldtrip.fcdonders.n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11" Type="http://schemas.openxmlformats.org/officeDocument/2006/relationships/image" Target="../media/image20.emf"/><Relationship Id="rId5" Type="http://schemas.openxmlformats.org/officeDocument/2006/relationships/image" Target="../media/image22.emf"/><Relationship Id="rId15" Type="http://schemas.openxmlformats.org/officeDocument/2006/relationships/image" Target="../media/image8.emf"/><Relationship Id="rId10" Type="http://schemas.openxmlformats.org/officeDocument/2006/relationships/image" Target="../media/image21.emf"/><Relationship Id="rId19" Type="http://schemas.openxmlformats.org/officeDocument/2006/relationships/image" Target="../media/image25.wmf"/><Relationship Id="rId4" Type="http://schemas.openxmlformats.org/officeDocument/2006/relationships/image" Target="../media/image15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9.jpeg"/><Relationship Id="rId5" Type="http://schemas.openxmlformats.org/officeDocument/2006/relationships/image" Target="../media/image4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6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6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Relationship Id="rId1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6.emf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emf"/><Relationship Id="rId10" Type="http://schemas.openxmlformats.org/officeDocument/2006/relationships/image" Target="../media/image33.jpeg"/><Relationship Id="rId4" Type="http://schemas.openxmlformats.org/officeDocument/2006/relationships/image" Target="../media/image19.emf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jpe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Relationship Id="rId1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11" Type="http://schemas.openxmlformats.org/officeDocument/2006/relationships/image" Target="../media/image20.emf"/><Relationship Id="rId5" Type="http://schemas.openxmlformats.org/officeDocument/2006/relationships/image" Target="../media/image22.emf"/><Relationship Id="rId15" Type="http://schemas.openxmlformats.org/officeDocument/2006/relationships/image" Target="../media/image8.emf"/><Relationship Id="rId10" Type="http://schemas.openxmlformats.org/officeDocument/2006/relationships/image" Target="../media/image21.emf"/><Relationship Id="rId19" Type="http://schemas.openxmlformats.org/officeDocument/2006/relationships/image" Target="../media/image25.wmf"/><Relationship Id="rId4" Type="http://schemas.openxmlformats.org/officeDocument/2006/relationships/image" Target="../media/image15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8.emf"/><Relationship Id="rId18" Type="http://schemas.openxmlformats.org/officeDocument/2006/relationships/image" Target="../media/image25.w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emf"/><Relationship Id="rId11" Type="http://schemas.openxmlformats.org/officeDocument/2006/relationships/image" Target="../media/image20.emf"/><Relationship Id="rId5" Type="http://schemas.openxmlformats.org/officeDocument/2006/relationships/image" Target="../media/image22.e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1.emf"/><Relationship Id="rId19" Type="http://schemas.openxmlformats.org/officeDocument/2006/relationships/chart" Target="../charts/chart1.xml"/><Relationship Id="rId4" Type="http://schemas.openxmlformats.org/officeDocument/2006/relationships/image" Target="../media/image15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105381191300936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14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e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emf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emf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452688"/>
            <a:ext cx="8939212" cy="1143000"/>
          </a:xfrm>
        </p:spPr>
        <p:txBody>
          <a:bodyPr/>
          <a:lstStyle/>
          <a:p>
            <a:pPr eaLnBrk="1" hangingPunct="1"/>
            <a:r>
              <a:rPr lang="en-US" sz="3200" dirty="0"/>
              <a:t>M/EEG source analysis                   </a:t>
            </a:r>
            <a:endParaRPr lang="en-US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21125" y="5772150"/>
            <a:ext cx="3465513" cy="439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Gareth R. Barnes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7054850" y="92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l="20612" t="8107" r="17347" b="11349"/>
          <a:stretch>
            <a:fillRect/>
          </a:stretch>
        </p:blipFill>
        <p:spPr bwMode="auto">
          <a:xfrm>
            <a:off x="2728686" y="4354285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7219" t="51300" r="47815" b="29532"/>
          <a:stretch>
            <a:fillRect/>
          </a:stretch>
        </p:blipFill>
        <p:spPr bwMode="auto">
          <a:xfrm rot="16200000">
            <a:off x="1079691" y="4379344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11257" y="42091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2365828" y="5094544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344064" y="511631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stCxn id="19" idx="0"/>
            <a:endCxn id="36" idx="1"/>
          </p:cNvCxnSpPr>
          <p:nvPr/>
        </p:nvCxnSpPr>
        <p:spPr>
          <a:xfrm flipH="1" flipV="1">
            <a:off x="2365828" y="5203402"/>
            <a:ext cx="1836050" cy="529794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07517" y="573319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12535" t="4890" r="21428" b="9260"/>
          <a:stretch>
            <a:fillRect/>
          </a:stretch>
        </p:blipFill>
        <p:spPr bwMode="auto">
          <a:xfrm>
            <a:off x="6226628" y="870859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 l="26755" t="72398" r="45630" b="12433"/>
          <a:stretch>
            <a:fillRect/>
          </a:stretch>
        </p:blipFill>
        <p:spPr bwMode="auto">
          <a:xfrm rot="16200000">
            <a:off x="6284695" y="4397830"/>
            <a:ext cx="2017485" cy="1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1349836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stCxn id="33" idx="0"/>
            <a:endCxn id="25" idx="1"/>
          </p:cNvCxnSpPr>
          <p:nvPr/>
        </p:nvCxnSpPr>
        <p:spPr>
          <a:xfrm flipH="1">
            <a:off x="1349836" y="4550282"/>
            <a:ext cx="1669126" cy="624081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601" y="455028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650344" y="181428"/>
            <a:ext cx="198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Two dipole fit</a:t>
            </a:r>
            <a:endParaRPr lang="en-GB" sz="2400" dirty="0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7009719" y="5466667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719" y="5466667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371599" y="5058258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219" t="51300" r="47815" b="29532"/>
          <a:stretch>
            <a:fillRect/>
          </a:stretch>
        </p:blipFill>
        <p:spPr bwMode="auto">
          <a:xfrm rot="16200000">
            <a:off x="629747" y="4393858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829733" y="4223656"/>
            <a:ext cx="1332896" cy="1741715"/>
          </a:xfrm>
          <a:custGeom>
            <a:avLst/>
            <a:gdLst>
              <a:gd name="connsiteX0" fmla="*/ 941010 w 1944914"/>
              <a:gd name="connsiteY0" fmla="*/ 111276 h 2535162"/>
              <a:gd name="connsiteX1" fmla="*/ 1042610 w 1944914"/>
              <a:gd name="connsiteY1" fmla="*/ 38705 h 2535162"/>
              <a:gd name="connsiteX2" fmla="*/ 1419981 w 1944914"/>
              <a:gd name="connsiteY2" fmla="*/ 82248 h 2535162"/>
              <a:gd name="connsiteX3" fmla="*/ 1782838 w 1944914"/>
              <a:gd name="connsiteY3" fmla="*/ 532191 h 2535162"/>
              <a:gd name="connsiteX4" fmla="*/ 1942495 w 1944914"/>
              <a:gd name="connsiteY4" fmla="*/ 1286933 h 2535162"/>
              <a:gd name="connsiteX5" fmla="*/ 1768324 w 1944914"/>
              <a:gd name="connsiteY5" fmla="*/ 2041676 h 2535162"/>
              <a:gd name="connsiteX6" fmla="*/ 1303867 w 1944914"/>
              <a:gd name="connsiteY6" fmla="*/ 2462591 h 2535162"/>
              <a:gd name="connsiteX7" fmla="*/ 1057124 w 1944914"/>
              <a:gd name="connsiteY7" fmla="*/ 2477105 h 2535162"/>
              <a:gd name="connsiteX8" fmla="*/ 970038 w 1944914"/>
              <a:gd name="connsiteY8" fmla="*/ 2419048 h 2535162"/>
              <a:gd name="connsiteX9" fmla="*/ 795867 w 1944914"/>
              <a:gd name="connsiteY9" fmla="*/ 2477105 h 2535162"/>
              <a:gd name="connsiteX10" fmla="*/ 491067 w 1944914"/>
              <a:gd name="connsiteY10" fmla="*/ 2404533 h 2535162"/>
              <a:gd name="connsiteX11" fmla="*/ 273352 w 1944914"/>
              <a:gd name="connsiteY11" fmla="*/ 2143276 h 2535162"/>
              <a:gd name="connsiteX12" fmla="*/ 41124 w 1944914"/>
              <a:gd name="connsiteY12" fmla="*/ 1780419 h 2535162"/>
              <a:gd name="connsiteX13" fmla="*/ 26610 w 1944914"/>
              <a:gd name="connsiteY13" fmla="*/ 1083733 h 2535162"/>
              <a:gd name="connsiteX14" fmla="*/ 157238 w 1944914"/>
              <a:gd name="connsiteY14" fmla="*/ 561219 h 2535162"/>
              <a:gd name="connsiteX15" fmla="*/ 316895 w 1944914"/>
              <a:gd name="connsiteY15" fmla="*/ 227391 h 2535162"/>
              <a:gd name="connsiteX16" fmla="*/ 636210 w 1944914"/>
              <a:gd name="connsiteY16" fmla="*/ 67733 h 2535162"/>
              <a:gd name="connsiteX17" fmla="*/ 941010 w 1944914"/>
              <a:gd name="connsiteY17" fmla="*/ 111276 h 25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4914" h="2535162">
                <a:moveTo>
                  <a:pt x="941010" y="111276"/>
                </a:moveTo>
                <a:cubicBezTo>
                  <a:pt x="1008743" y="106438"/>
                  <a:pt x="962782" y="43543"/>
                  <a:pt x="1042610" y="38705"/>
                </a:cubicBezTo>
                <a:cubicBezTo>
                  <a:pt x="1122438" y="33867"/>
                  <a:pt x="1296610" y="0"/>
                  <a:pt x="1419981" y="82248"/>
                </a:cubicBezTo>
                <a:cubicBezTo>
                  <a:pt x="1543352" y="164496"/>
                  <a:pt x="1695752" y="331410"/>
                  <a:pt x="1782838" y="532191"/>
                </a:cubicBezTo>
                <a:cubicBezTo>
                  <a:pt x="1869924" y="732972"/>
                  <a:pt x="1944914" y="1035352"/>
                  <a:pt x="1942495" y="1286933"/>
                </a:cubicBezTo>
                <a:cubicBezTo>
                  <a:pt x="1940076" y="1538514"/>
                  <a:pt x="1874762" y="1845733"/>
                  <a:pt x="1768324" y="2041676"/>
                </a:cubicBezTo>
                <a:cubicBezTo>
                  <a:pt x="1661886" y="2237619"/>
                  <a:pt x="1422400" y="2390020"/>
                  <a:pt x="1303867" y="2462591"/>
                </a:cubicBezTo>
                <a:cubicBezTo>
                  <a:pt x="1185334" y="2535162"/>
                  <a:pt x="1112762" y="2484362"/>
                  <a:pt x="1057124" y="2477105"/>
                </a:cubicBezTo>
                <a:cubicBezTo>
                  <a:pt x="1001486" y="2469848"/>
                  <a:pt x="1013581" y="2419048"/>
                  <a:pt x="970038" y="2419048"/>
                </a:cubicBezTo>
                <a:cubicBezTo>
                  <a:pt x="926495" y="2419048"/>
                  <a:pt x="875695" y="2479524"/>
                  <a:pt x="795867" y="2477105"/>
                </a:cubicBezTo>
                <a:cubicBezTo>
                  <a:pt x="716039" y="2474686"/>
                  <a:pt x="578153" y="2460171"/>
                  <a:pt x="491067" y="2404533"/>
                </a:cubicBezTo>
                <a:cubicBezTo>
                  <a:pt x="403981" y="2348895"/>
                  <a:pt x="348342" y="2247295"/>
                  <a:pt x="273352" y="2143276"/>
                </a:cubicBezTo>
                <a:cubicBezTo>
                  <a:pt x="198362" y="2039257"/>
                  <a:pt x="82248" y="1957009"/>
                  <a:pt x="41124" y="1780419"/>
                </a:cubicBezTo>
                <a:cubicBezTo>
                  <a:pt x="0" y="1603829"/>
                  <a:pt x="7258" y="1286933"/>
                  <a:pt x="26610" y="1083733"/>
                </a:cubicBezTo>
                <a:cubicBezTo>
                  <a:pt x="45962" y="880533"/>
                  <a:pt x="108857" y="703943"/>
                  <a:pt x="157238" y="561219"/>
                </a:cubicBezTo>
                <a:cubicBezTo>
                  <a:pt x="205619" y="418495"/>
                  <a:pt x="237066" y="309639"/>
                  <a:pt x="316895" y="227391"/>
                </a:cubicBezTo>
                <a:cubicBezTo>
                  <a:pt x="396724" y="145143"/>
                  <a:pt x="529772" y="91924"/>
                  <a:pt x="636210" y="67733"/>
                </a:cubicBezTo>
                <a:cubicBezTo>
                  <a:pt x="742648" y="43543"/>
                  <a:pt x="873277" y="116114"/>
                  <a:pt x="941010" y="111276"/>
                </a:cubicBezTo>
                <a:close/>
              </a:path>
            </a:pathLst>
          </a:custGeom>
          <a:solidFill>
            <a:srgbClr val="0B0BFB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20612" t="8107" r="17347" b="11349"/>
          <a:stretch>
            <a:fillRect/>
          </a:stretch>
        </p:blipFill>
        <p:spPr bwMode="auto">
          <a:xfrm>
            <a:off x="2699657" y="4397828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56401" y="29028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093000" y="573319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99892" y="5109059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19914" y="545016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 l="12766" t="1274" r="22012" b="11247"/>
          <a:stretch>
            <a:fillRect/>
          </a:stretch>
        </p:blipFill>
        <p:spPr bwMode="auto">
          <a:xfrm>
            <a:off x="6429829" y="725716"/>
            <a:ext cx="232228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/>
          <a:srcRect l="20994" t="71709" r="46325" b="10778"/>
          <a:stretch>
            <a:fillRect/>
          </a:stretch>
        </p:blipFill>
        <p:spPr bwMode="auto">
          <a:xfrm rot="16200000">
            <a:off x="6360888" y="4423227"/>
            <a:ext cx="2387603" cy="18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 l="20340" t="6655" r="16531" b="9898"/>
          <a:stretch>
            <a:fillRect/>
          </a:stretch>
        </p:blipFill>
        <p:spPr bwMode="auto">
          <a:xfrm>
            <a:off x="2670626" y="4339776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>
            <a:endCxn id="41" idx="3"/>
          </p:cNvCxnSpPr>
          <p:nvPr/>
        </p:nvCxnSpPr>
        <p:spPr>
          <a:xfrm flipH="1" flipV="1">
            <a:off x="2097339" y="5225165"/>
            <a:ext cx="1966661" cy="537006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1"/>
          </p:cNvCxnSpPr>
          <p:nvPr/>
        </p:nvCxnSpPr>
        <p:spPr>
          <a:xfrm flipH="1">
            <a:off x="899892" y="4876800"/>
            <a:ext cx="2191651" cy="312077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59429" y="5515430"/>
            <a:ext cx="2206171" cy="406399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6806" y="47389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908618" y="514534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556000" y="188686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Minimum norm</a:t>
            </a:r>
            <a:endParaRPr lang="en-GB" sz="2400" dirty="0"/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7111317" y="53070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317" y="5307013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 flipH="1">
            <a:off x="1153893" y="4557486"/>
            <a:ext cx="1632850" cy="30482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219" t="51300" r="47815" b="29532"/>
          <a:stretch>
            <a:fillRect/>
          </a:stretch>
        </p:blipFill>
        <p:spPr bwMode="auto">
          <a:xfrm rot="16200000">
            <a:off x="557176" y="4335801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56401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605320" y="456477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989949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20029" y="482605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156863" y="472444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4367" t="8037" r="25352" b="9980"/>
          <a:stretch>
            <a:fillRect/>
          </a:stretch>
        </p:blipFill>
        <p:spPr bwMode="auto">
          <a:xfrm rot="10800000">
            <a:off x="2365860" y="4268684"/>
            <a:ext cx="1741681" cy="17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>
            <a:off x="1045030" y="4949375"/>
            <a:ext cx="1074057" cy="1451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94229" y="5334000"/>
            <a:ext cx="1081314" cy="725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72457" y="4644571"/>
            <a:ext cx="1727200" cy="24674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 l="13173" t="3990" r="23643" b="9073"/>
          <a:stretch>
            <a:fillRect/>
          </a:stretch>
        </p:blipFill>
        <p:spPr bwMode="auto">
          <a:xfrm>
            <a:off x="6342742" y="986971"/>
            <a:ext cx="2249714" cy="2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 l="25762" t="73155" r="45033" b="10364"/>
          <a:stretch>
            <a:fillRect/>
          </a:stretch>
        </p:blipFill>
        <p:spPr bwMode="auto">
          <a:xfrm rot="16200000">
            <a:off x="6512360" y="4378758"/>
            <a:ext cx="2066515" cy="16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Down Arrow 53"/>
          <p:cNvSpPr/>
          <p:nvPr/>
        </p:nvSpPr>
        <p:spPr>
          <a:xfrm rot="10531593" flipV="1">
            <a:off x="1284140" y="3130991"/>
            <a:ext cx="457777" cy="10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0" y="3265714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Projection</a:t>
            </a:r>
          </a:p>
          <a:p>
            <a:r>
              <a:rPr lang="en-GB" dirty="0" smtClean="0"/>
              <a:t>onto </a:t>
            </a:r>
          </a:p>
          <a:p>
            <a:r>
              <a:rPr lang="en-GB" dirty="0" smtClean="0"/>
              <a:t>lead field*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410857" y="0"/>
            <a:ext cx="289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Beamformer</a:t>
            </a:r>
            <a:endParaRPr lang="en-GB" sz="2400" dirty="0" smtClean="0"/>
          </a:p>
          <a:p>
            <a:r>
              <a:rPr lang="en-GB" sz="2400" dirty="0" smtClean="0"/>
              <a:t>(adaptive algorithm/</a:t>
            </a:r>
          </a:p>
          <a:p>
            <a:r>
              <a:rPr lang="en-GB" sz="2400" smtClean="0"/>
              <a:t>Empirical )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2857" y="6328229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*Assuming no correlated sources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 l="20612" t="8107" r="17347" b="11349"/>
          <a:stretch>
            <a:fillRect/>
          </a:stretch>
        </p:blipFill>
        <p:spPr bwMode="auto">
          <a:xfrm>
            <a:off x="812801" y="4281713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83829" y="49348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005941" y="5094544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984177" y="511631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06144" y="561708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989949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94201" y="4477710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156863" y="472444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4367" t="8037" r="25352" b="9980"/>
          <a:stretch>
            <a:fillRect/>
          </a:stretch>
        </p:blipFill>
        <p:spPr bwMode="auto">
          <a:xfrm>
            <a:off x="2819503" y="4334579"/>
            <a:ext cx="1897640" cy="19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 l="13173" t="3990" r="23643" b="9073"/>
          <a:stretch>
            <a:fillRect/>
          </a:stretch>
        </p:blipFill>
        <p:spPr bwMode="auto">
          <a:xfrm>
            <a:off x="6342742" y="986971"/>
            <a:ext cx="2249714" cy="2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 l="25762" t="73155" r="45033" b="10364"/>
          <a:stretch>
            <a:fillRect/>
          </a:stretch>
        </p:blipFill>
        <p:spPr bwMode="auto">
          <a:xfrm rot="16200000">
            <a:off x="6662059" y="4528457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 descr="groupsamFigure4new"/>
          <p:cNvPicPr>
            <a:picLocks noChangeAspect="1" noChangeArrowheads="1"/>
          </p:cNvPicPr>
          <p:nvPr/>
        </p:nvPicPr>
        <p:blipFill>
          <a:blip r:embed="rId7" cstate="print"/>
          <a:srcRect l="51211" t="70726" r="18083" b="114"/>
          <a:stretch>
            <a:fillRect/>
          </a:stretch>
        </p:blipFill>
        <p:spPr bwMode="auto">
          <a:xfrm>
            <a:off x="667657" y="4296228"/>
            <a:ext cx="1901372" cy="175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1270001" y="4601029"/>
            <a:ext cx="1807028" cy="326571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415133" y="5254171"/>
            <a:ext cx="2286010" cy="362912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1200" y="6299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r>
              <a:rPr lang="en-GB" dirty="0" smtClean="0"/>
              <a:t> data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367315" y="0"/>
            <a:ext cx="27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fMRI</a:t>
            </a:r>
            <a:r>
              <a:rPr lang="en-GB" sz="2400" dirty="0" smtClean="0"/>
              <a:t> biased </a:t>
            </a:r>
            <a:r>
              <a:rPr lang="en-GB" sz="2400" dirty="0" err="1" smtClean="0"/>
              <a:t>dSPM</a:t>
            </a:r>
            <a:endParaRPr lang="en-GB" sz="2400" dirty="0" smtClean="0"/>
          </a:p>
          <a:p>
            <a:r>
              <a:rPr lang="en-GB" sz="2400" dirty="0" smtClean="0"/>
              <a:t>(Dale et al. 2000)</a:t>
            </a:r>
            <a:endParaRPr lang="en-GB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7112000" y="6400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Maybe…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827313" y="943431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20254" t="7705" r="18600" b="10792"/>
          <a:stretch>
            <a:fillRect/>
          </a:stretch>
        </p:blipFill>
        <p:spPr bwMode="auto">
          <a:xfrm>
            <a:off x="827313" y="2859314"/>
            <a:ext cx="1741714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 l="14650" t="6346" r="23696" b="9435"/>
          <a:stretch>
            <a:fillRect/>
          </a:stretch>
        </p:blipFill>
        <p:spPr bwMode="auto">
          <a:xfrm>
            <a:off x="5312229" y="2830286"/>
            <a:ext cx="1857829" cy="19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150948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Minimum norm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4616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Dipole fit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42628" y="3439885"/>
            <a:ext cx="109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LORETA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4367" t="8037" r="25352" b="9980"/>
          <a:stretch>
            <a:fillRect/>
          </a:stretch>
        </p:blipFill>
        <p:spPr bwMode="auto">
          <a:xfrm rot="10800000">
            <a:off x="5351396" y="795282"/>
            <a:ext cx="1717091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387771" y="127725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SAM,DICs</a:t>
            </a:r>
            <a:endParaRPr lang="en-GB" dirty="0" smtClean="0"/>
          </a:p>
          <a:p>
            <a:r>
              <a:rPr lang="en-GB" dirty="0" err="1" smtClean="0"/>
              <a:t>Beamformer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95028" y="55952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14367" t="8037" r="25352" b="9980"/>
          <a:stretch>
            <a:fillRect/>
          </a:stretch>
        </p:blipFill>
        <p:spPr bwMode="auto">
          <a:xfrm>
            <a:off x="873739" y="4764938"/>
            <a:ext cx="1717091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30286" y="51816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r>
              <a:rPr lang="en-GB" dirty="0" smtClean="0"/>
              <a:t> biased</a:t>
            </a:r>
          </a:p>
          <a:p>
            <a:r>
              <a:rPr lang="en-GB" dirty="0" err="1" smtClean="0"/>
              <a:t>dSPM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35086" y="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Some popular priors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5371842" y="4764938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8597" t="33315" r="30829" b="25693"/>
          <a:stretch/>
        </p:blipFill>
        <p:spPr bwMode="auto">
          <a:xfrm>
            <a:off x="6241135" y="5624245"/>
            <a:ext cx="870857" cy="8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0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918029"/>
            <a:ext cx="8229600" cy="4525963"/>
          </a:xfrm>
        </p:spPr>
        <p:txBody>
          <a:bodyPr/>
          <a:lstStyle/>
          <a:p>
            <a:r>
              <a:rPr lang="en-GB" dirty="0" smtClean="0"/>
              <a:t>MEG inverse problem requires prior information in the form of a source covariance matrix.</a:t>
            </a:r>
          </a:p>
          <a:p>
            <a:r>
              <a:rPr lang="en-GB" dirty="0" smtClean="0"/>
              <a:t>Different inversion algorithms- SAM, DICS, LORETA, Minimum Norm, </a:t>
            </a:r>
            <a:r>
              <a:rPr lang="en-GB" dirty="0" err="1" smtClean="0"/>
              <a:t>dSPM</a:t>
            </a:r>
            <a:r>
              <a:rPr lang="en-GB" dirty="0" smtClean="0"/>
              <a:t>… just have different prior source covariance structure.</a:t>
            </a:r>
          </a:p>
          <a:p>
            <a:r>
              <a:rPr lang="en-GB" dirty="0" smtClean="0"/>
              <a:t>Historically- different MEG groups have tended to use different algorithms/acronyms.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1358" y="5791199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</a:t>
            </a:r>
          </a:p>
          <a:p>
            <a:r>
              <a:rPr lang="en-GB" dirty="0" smtClean="0"/>
              <a:t>Mosher et al. 2003, Friston et al. 2008, </a:t>
            </a:r>
            <a:r>
              <a:rPr lang="en-GB" dirty="0" err="1" smtClean="0"/>
              <a:t>Wipf</a:t>
            </a:r>
            <a:r>
              <a:rPr lang="en-GB" dirty="0" smtClean="0"/>
              <a:t> and </a:t>
            </a:r>
            <a:r>
              <a:rPr lang="en-GB" dirty="0" err="1" smtClean="0"/>
              <a:t>Nagarajan</a:t>
            </a:r>
            <a:r>
              <a:rPr lang="en-GB" dirty="0" smtClean="0"/>
              <a:t> 2009, Lopez et al.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029" cy="5148943"/>
          </a:xfrm>
        </p:spPr>
        <p:txBody>
          <a:bodyPr/>
          <a:lstStyle/>
          <a:p>
            <a:endParaRPr lang="en-GB" sz="2000" b="1" i="1" dirty="0" smtClean="0"/>
          </a:p>
          <a:p>
            <a:r>
              <a:rPr lang="en-GB" sz="2000" b="1" i="1" dirty="0" smtClean="0"/>
              <a:t>SPM12: </a:t>
            </a:r>
            <a:r>
              <a:rPr lang="en-GB" sz="2000" b="1" i="1" dirty="0" smtClean="0">
                <a:hlinkClick r:id="rId2"/>
              </a:rPr>
              <a:t>http</a:t>
            </a:r>
            <a:r>
              <a:rPr lang="en-GB" sz="2000" b="1" i="1" dirty="0">
                <a:hlinkClick r:id="rId2"/>
              </a:rPr>
              <a:t>://www.fil.ion.ucl.ac.uk/spm/software/spm12</a:t>
            </a:r>
            <a:r>
              <a:rPr lang="en-GB" sz="2000" b="1" i="1" dirty="0" smtClean="0">
                <a:hlinkClick r:id="rId2"/>
              </a:rPr>
              <a:t>/</a:t>
            </a:r>
            <a:endParaRPr lang="en-GB" sz="2000" b="1" i="1" dirty="0" smtClean="0"/>
          </a:p>
          <a:p>
            <a:endParaRPr lang="en-GB" sz="2000" b="1" i="1" dirty="0" smtClean="0"/>
          </a:p>
          <a:p>
            <a:r>
              <a:rPr lang="en-GB" sz="2000" b="1" i="1" dirty="0" err="1" smtClean="0"/>
              <a:t>DAiSS</a:t>
            </a:r>
            <a:r>
              <a:rPr lang="en-GB" sz="2000" b="1" i="1" dirty="0" smtClean="0"/>
              <a:t>- </a:t>
            </a:r>
            <a:r>
              <a:rPr lang="en-GB" sz="2000" dirty="0" smtClean="0"/>
              <a:t> </a:t>
            </a:r>
            <a:r>
              <a:rPr lang="en-GB" sz="2000" dirty="0"/>
              <a:t>SPM12 toolbox for Data Analysis in Source Space (beamforming, minimum norm and related methods), developed by </a:t>
            </a:r>
            <a:r>
              <a:rPr lang="en-GB" sz="2000" dirty="0" smtClean="0"/>
              <a:t>Vladimir Litvak:</a:t>
            </a:r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github.com/spm/DAiSS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 smtClean="0"/>
              <a:t>Fieldtrip</a:t>
            </a:r>
            <a:r>
              <a:rPr lang="en-GB" sz="2000" dirty="0" smtClean="0"/>
              <a:t> : </a:t>
            </a: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fieldtrip.fcdonders.nl/</a:t>
            </a:r>
            <a:endParaRPr lang="en-GB" sz="2000" dirty="0"/>
          </a:p>
          <a:p>
            <a:r>
              <a:rPr lang="en-GB" sz="2000" b="1" dirty="0" err="1" smtClean="0"/>
              <a:t>Brainstorm</a:t>
            </a:r>
            <a:r>
              <a:rPr lang="en-GB" sz="2000" dirty="0" err="1" smtClean="0"/>
              <a:t>:</a:t>
            </a:r>
            <a:r>
              <a:rPr lang="en-GB" sz="2000" dirty="0" err="1" smtClean="0">
                <a:hlinkClick r:id="rId5"/>
              </a:rPr>
              <a:t>http</a:t>
            </a:r>
            <a:r>
              <a:rPr lang="en-GB" sz="2000" dirty="0">
                <a:hlinkClick r:id="rId5"/>
              </a:rPr>
              <a:t>://neuroimage.usc.edu/brainstorm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r>
              <a:rPr lang="en-GB" sz="2000" b="1" dirty="0"/>
              <a:t>MNE</a:t>
            </a:r>
            <a:r>
              <a:rPr lang="en-GB" sz="2000" dirty="0"/>
              <a:t>: </a:t>
            </a:r>
            <a:r>
              <a:rPr lang="en-GB" sz="2000" dirty="0">
                <a:hlinkClick r:id="rId6"/>
              </a:rPr>
              <a:t>http://martinos.org/mne/stable/index.html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52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Which priors should I use 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to other modalities..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Use model comparison… rest of the talk.</a:t>
            </a:r>
          </a:p>
          <a:p>
            <a:endParaRPr lang="en-GB" dirty="0"/>
          </a:p>
        </p:txBody>
      </p:sp>
      <p:pic>
        <p:nvPicPr>
          <p:cNvPr id="4" name="Picture 2" descr="groupsamFigure4new"/>
          <p:cNvPicPr>
            <a:picLocks noChangeAspect="1" noChangeArrowheads="1"/>
          </p:cNvPicPr>
          <p:nvPr/>
        </p:nvPicPr>
        <p:blipFill>
          <a:blip r:embed="rId2" cstate="print"/>
          <a:srcRect r="-889" b="28637"/>
          <a:stretch>
            <a:fillRect/>
          </a:stretch>
        </p:blipFill>
        <p:spPr bwMode="auto">
          <a:xfrm>
            <a:off x="1988457" y="2325786"/>
            <a:ext cx="4368778" cy="30009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15049" y="3512943"/>
            <a:ext cx="14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Singh et al. 2002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88571" y="27722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5257" y="431799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MEG</a:t>
            </a:r>
          </a:p>
          <a:p>
            <a:r>
              <a:rPr lang="en-GB" dirty="0" err="1" smtClean="0"/>
              <a:t>beamformer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4967" t="72812" r="45232" b="11605"/>
          <a:stretch>
            <a:fillRect/>
          </a:stretch>
        </p:blipFill>
        <p:spPr bwMode="auto">
          <a:xfrm rot="16200000">
            <a:off x="1835770" y="3454110"/>
            <a:ext cx="2061577" cy="1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 l="26755" t="72398" r="45630" b="12433"/>
          <a:stretch>
            <a:fillRect/>
          </a:stretch>
        </p:blipFill>
        <p:spPr bwMode="auto">
          <a:xfrm rot="16200000">
            <a:off x="3769709" y="3399593"/>
            <a:ext cx="1916630" cy="1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25762" t="73155" r="45033" b="10364"/>
          <a:stretch>
            <a:fillRect/>
          </a:stretch>
        </p:blipFill>
        <p:spPr bwMode="auto">
          <a:xfrm rot="16200000">
            <a:off x="5747650" y="3381832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 l="14396" t="5977" r="23236" b="10347"/>
          <a:stretch>
            <a:fillRect/>
          </a:stretch>
        </p:blipFill>
        <p:spPr bwMode="auto">
          <a:xfrm>
            <a:off x="2264201" y="4971141"/>
            <a:ext cx="1332404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0" y="43563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939142" y="174172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we chose between priors ?</a:t>
            </a:r>
            <a:endParaRPr lang="en-GB" sz="28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264202" y="1886891"/>
            <a:ext cx="137885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391886" y="62116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Variance </a:t>
            </a:r>
          </a:p>
          <a:p>
            <a:r>
              <a:rPr lang="en-GB" dirty="0" smtClean="0"/>
              <a:t>explained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 l="12535" t="4890" r="21428" b="9260"/>
          <a:stretch>
            <a:fillRect/>
          </a:stretch>
        </p:blipFill>
        <p:spPr bwMode="auto">
          <a:xfrm>
            <a:off x="4165581" y="4971141"/>
            <a:ext cx="1410787" cy="13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 l="20254" t="7705" r="18600" b="10792"/>
          <a:stretch>
            <a:fillRect/>
          </a:stretch>
        </p:blipFill>
        <p:spPr bwMode="auto">
          <a:xfrm>
            <a:off x="4122057" y="1886880"/>
            <a:ext cx="1335295" cy="13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 l="13173" t="3990" r="23643" b="9073"/>
          <a:stretch>
            <a:fillRect/>
          </a:stretch>
        </p:blipFill>
        <p:spPr bwMode="auto">
          <a:xfrm>
            <a:off x="5921819" y="4971141"/>
            <a:ext cx="1349837" cy="13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l="14367" t="8037" r="25352" b="9980"/>
          <a:stretch>
            <a:fillRect/>
          </a:stretch>
        </p:blipFill>
        <p:spPr bwMode="auto">
          <a:xfrm rot="10800000">
            <a:off x="5890258" y="1894987"/>
            <a:ext cx="1279799" cy="13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 l="12766" t="1274" r="22012" b="11247"/>
          <a:stretch>
            <a:fillRect/>
          </a:stretch>
        </p:blipFill>
        <p:spPr bwMode="auto">
          <a:xfrm>
            <a:off x="7590966" y="4971141"/>
            <a:ext cx="1393376" cy="14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 l="27981" t="74280" r="46325" b="10778"/>
          <a:stretch>
            <a:fillRect/>
          </a:stretch>
        </p:blipFill>
        <p:spPr bwMode="auto">
          <a:xfrm rot="16200000">
            <a:off x="7561944" y="3454398"/>
            <a:ext cx="1611086" cy="13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7653080" y="1915887"/>
            <a:ext cx="133187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/>
          <a:srcRect l="14573" r="21835" b="10347"/>
          <a:stretch>
            <a:fillRect/>
          </a:stretch>
        </p:blipFill>
        <p:spPr bwMode="auto">
          <a:xfrm>
            <a:off x="200297" y="493507"/>
            <a:ext cx="1701602" cy="17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2540001" y="638707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11 %		96%		97%		98%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74057" y="267062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</a:t>
            </a:r>
            <a:endParaRPr lang="en-GB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1088161" y="3759200"/>
          <a:ext cx="549231" cy="55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7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61" y="3759200"/>
                        <a:ext cx="549231" cy="55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5340350"/>
          <a:ext cx="549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8"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40350"/>
                        <a:ext cx="5492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288094" y="2667943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86285" y="2598057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90285" y="37156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Eyes</a:t>
            </a:r>
            <a:endParaRPr lang="en-GB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5225143"/>
          <a:ext cx="879475" cy="62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1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5225143"/>
                        <a:ext cx="879475" cy="62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2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pic>
        <p:nvPicPr>
          <p:cNvPr id="198666" name="Picture 10" descr="http://blogs.prideangel.com/image.axd?picture=cooked-breakfa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2491" y="851127"/>
            <a:ext cx="2688769" cy="1790473"/>
          </a:xfrm>
          <a:prstGeom prst="rect">
            <a:avLst/>
          </a:prstGeom>
          <a:noFill/>
        </p:spPr>
      </p:pic>
      <p:grpSp>
        <p:nvGrpSpPr>
          <p:cNvPr id="102" name="Group 101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1028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9" name="Picture 6" descr="Gary Green"/>
            <p:cNvPicPr>
              <a:picLocks noChangeAspect="1" noChangeArrowheads="1"/>
            </p:cNvPicPr>
            <p:nvPr/>
          </p:nvPicPr>
          <p:blipFill>
            <a:blip r:embed="rId10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60" name="Picture 6" descr="claire3"/>
            <p:cNvPicPr>
              <a:picLocks noChangeAspect="1" noChangeArrowheads="1"/>
            </p:cNvPicPr>
            <p:nvPr/>
          </p:nvPicPr>
          <p:blipFill>
            <a:blip r:embed="rId11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79" name="Picture 78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83" name="Picture 8" descr="Ian Holliday"/>
            <p:cNvPicPr>
              <a:picLocks noChangeAspect="1" noChangeArrowheads="1"/>
            </p:cNvPicPr>
            <p:nvPr/>
          </p:nvPicPr>
          <p:blipFill>
            <a:blip r:embed="rId13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8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04686" y="4920343"/>
            <a:ext cx="13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True recipe</a:t>
            </a:r>
          </a:p>
          <a:p>
            <a:r>
              <a:rPr lang="en-GB" dirty="0" smtClean="0"/>
              <a:t>       J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>
            <a:off x="6611258" y="469537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Estimated</a:t>
            </a:r>
          </a:p>
          <a:p>
            <a:r>
              <a:rPr lang="en-GB" dirty="0" smtClean="0"/>
              <a:t>recipe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Format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is an inverse problem</a:t>
            </a:r>
          </a:p>
          <a:p>
            <a:pPr eaLnBrk="1" hangingPunct="1"/>
            <a:r>
              <a:rPr lang="en-GB" dirty="0" smtClean="0"/>
              <a:t>Prior knowledge- links to popular algorithms.</a:t>
            </a:r>
          </a:p>
          <a:p>
            <a:pPr eaLnBrk="1" hangingPunct="1"/>
            <a:r>
              <a:rPr lang="en-GB" dirty="0" smtClean="0"/>
              <a:t>Validation of prior knowledge/ Model evidence</a:t>
            </a:r>
          </a:p>
          <a:p>
            <a:pPr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3106057" y="575323"/>
            <a:ext cx="2859315" cy="2530280"/>
            <a:chOff x="3091543" y="647895"/>
            <a:chExt cx="2859315" cy="2530280"/>
          </a:xfrm>
        </p:grpSpPr>
        <p:sp>
          <p:nvSpPr>
            <p:cNvPr id="99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100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101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103" name="Picture 10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104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105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667943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154056" y="2627086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8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9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3" cstate="print"/>
          <a:srcRect l="20612" t="8107" r="17347" b="11349"/>
          <a:stretch>
            <a:fillRect/>
          </a:stretch>
        </p:blipFill>
        <p:spPr bwMode="auto">
          <a:xfrm>
            <a:off x="391895" y="4542965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96531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cxnSp>
        <p:nvCxnSpPr>
          <p:cNvPr id="89" name="Straight Connector 88"/>
          <p:cNvCxnSpPr>
            <a:stCxn id="91" idx="0"/>
          </p:cNvCxnSpPr>
          <p:nvPr/>
        </p:nvCxnSpPr>
        <p:spPr>
          <a:xfrm flipV="1">
            <a:off x="1879599" y="5863771"/>
            <a:ext cx="791030" cy="1456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1785238" y="5878334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/>
          <p:cNvCxnSpPr/>
          <p:nvPr/>
        </p:nvCxnSpPr>
        <p:spPr>
          <a:xfrm>
            <a:off x="667656" y="4738962"/>
            <a:ext cx="1901387" cy="69665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2786743" y="5602514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Diagonal elements correspond</a:t>
            </a:r>
          </a:p>
          <a:p>
            <a:r>
              <a:rPr lang="en-GB" dirty="0" smtClean="0"/>
              <a:t>to ingredients</a:t>
            </a:r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2452914" y="0"/>
            <a:ext cx="503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Use prior info (possible ingredients)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687" y="246744"/>
            <a:ext cx="2924628" cy="6096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Possible priors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246239" y="4913086"/>
            <a:ext cx="1742218" cy="172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4841" t="7025" r="24013" b="12151"/>
          <a:stretch>
            <a:fillRect/>
          </a:stretch>
        </p:blipFill>
        <p:spPr bwMode="auto">
          <a:xfrm rot="10800000">
            <a:off x="232227" y="3004456"/>
            <a:ext cx="174171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0" name="Picture 2" descr="http://static.hellofresh.com.au/cms/aboutus_ingredients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628" y="4934771"/>
            <a:ext cx="3077029" cy="1640290"/>
          </a:xfrm>
          <a:prstGeom prst="rect">
            <a:avLst/>
          </a:prstGeom>
          <a:noFill/>
        </p:spPr>
      </p:pic>
      <p:pic>
        <p:nvPicPr>
          <p:cNvPr id="9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5" cstate="print"/>
          <a:srcRect l="24479" t="17869" r="42436" b="53265"/>
          <a:stretch>
            <a:fillRect/>
          </a:stretch>
        </p:blipFill>
        <p:spPr bwMode="auto">
          <a:xfrm rot="5400000">
            <a:off x="3715673" y="3621303"/>
            <a:ext cx="1001486" cy="609600"/>
          </a:xfrm>
          <a:prstGeom prst="rect">
            <a:avLst/>
          </a:prstGeom>
          <a:noFill/>
        </p:spPr>
      </p:pic>
      <p:pic>
        <p:nvPicPr>
          <p:cNvPr id="10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3120585" y="1407712"/>
            <a:ext cx="725714" cy="646062"/>
          </a:xfrm>
          <a:prstGeom prst="rect">
            <a:avLst/>
          </a:prstGeom>
          <a:noFill/>
        </p:spPr>
      </p:pic>
      <p:pic>
        <p:nvPicPr>
          <p:cNvPr id="11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074" y="1404245"/>
            <a:ext cx="967013" cy="896459"/>
          </a:xfrm>
          <a:prstGeom prst="rect">
            <a:avLst/>
          </a:prstGeom>
          <a:noFill/>
        </p:spPr>
      </p:pic>
      <p:pic>
        <p:nvPicPr>
          <p:cNvPr id="217094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2971" y="3296783"/>
            <a:ext cx="1347561" cy="1156208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24969" y="1139371"/>
            <a:ext cx="1741715" cy="1727200"/>
            <a:chOff x="1008741" y="3490686"/>
            <a:chExt cx="1741715" cy="17272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841" t="7025" r="24013" b="12151"/>
            <a:stretch>
              <a:fillRect/>
            </a:stretch>
          </p:blipFill>
          <p:spPr bwMode="auto">
            <a:xfrm rot="10800000">
              <a:off x="1008741" y="3490686"/>
              <a:ext cx="1741715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5605" t="11440" r="48217" b="38979"/>
            <a:stretch>
              <a:fillRect/>
            </a:stretch>
          </p:blipFill>
          <p:spPr bwMode="auto">
            <a:xfrm rot="10800000">
              <a:off x="1357086" y="3780972"/>
              <a:ext cx="1030514" cy="1059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3055271" y="3548569"/>
            <a:ext cx="725714" cy="646062"/>
          </a:xfrm>
          <a:prstGeom prst="rect">
            <a:avLst/>
          </a:prstGeom>
          <a:noFill/>
        </p:spPr>
      </p:pic>
      <p:pic>
        <p:nvPicPr>
          <p:cNvPr id="20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3789" y="3516073"/>
            <a:ext cx="967013" cy="896459"/>
          </a:xfrm>
          <a:prstGeom prst="rect">
            <a:avLst/>
          </a:prstGeom>
          <a:noFill/>
        </p:spPr>
      </p:pic>
      <p:pic>
        <p:nvPicPr>
          <p:cNvPr id="21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5" cstate="print"/>
          <a:srcRect l="24479" t="17869" r="42436" b="53265"/>
          <a:stretch>
            <a:fillRect/>
          </a:stretch>
        </p:blipFill>
        <p:spPr bwMode="auto">
          <a:xfrm rot="5400000">
            <a:off x="3606816" y="5413814"/>
            <a:ext cx="1001486" cy="609600"/>
          </a:xfrm>
          <a:prstGeom prst="rect">
            <a:avLst/>
          </a:prstGeom>
          <a:noFill/>
        </p:spPr>
      </p:pic>
      <p:pic>
        <p:nvPicPr>
          <p:cNvPr id="22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4114" y="5089294"/>
            <a:ext cx="1347561" cy="1156208"/>
          </a:xfrm>
          <a:prstGeom prst="rect">
            <a:avLst/>
          </a:prstGeom>
          <a:noFill/>
        </p:spPr>
      </p:pic>
      <p:pic>
        <p:nvPicPr>
          <p:cNvPr id="23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2946414" y="5341080"/>
            <a:ext cx="725714" cy="646062"/>
          </a:xfrm>
          <a:prstGeom prst="rect">
            <a:avLst/>
          </a:prstGeom>
          <a:noFill/>
        </p:spPr>
      </p:pic>
      <p:pic>
        <p:nvPicPr>
          <p:cNvPr id="24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4932" y="5308584"/>
            <a:ext cx="967013" cy="89645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14401" y="11756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7143" y="30552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173" y="50001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6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57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87" name="Picture 86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93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9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638915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57256" y="255451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8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9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3" cstate="print"/>
          <a:srcRect l="20612" t="8107" r="17347" b="11349"/>
          <a:stretch>
            <a:fillRect/>
          </a:stretch>
        </p:blipFill>
        <p:spPr bwMode="auto">
          <a:xfrm>
            <a:off x="420924" y="4122050"/>
            <a:ext cx="1045019" cy="10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96531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90343" y="1008741"/>
            <a:ext cx="2745366" cy="1669143"/>
          </a:xfrm>
          <a:prstGeom prst="rect">
            <a:avLst/>
          </a:prstGeom>
          <a:noFill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4" cstate="print"/>
          <a:srcRect l="14841" t="7025" r="24013" b="12151"/>
          <a:stretch>
            <a:fillRect/>
          </a:stretch>
        </p:blipFill>
        <p:spPr bwMode="auto">
          <a:xfrm rot="10800000">
            <a:off x="1342568" y="5304970"/>
            <a:ext cx="929402" cy="9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15" cstate="print"/>
          <a:srcRect l="20340" t="6655" r="16531" b="9898"/>
          <a:stretch>
            <a:fillRect/>
          </a:stretch>
        </p:blipFill>
        <p:spPr bwMode="auto">
          <a:xfrm>
            <a:off x="2460486" y="5741649"/>
            <a:ext cx="950372" cy="9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2554514" y="46300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449943" y="0"/>
            <a:ext cx="859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Which is most likely prior (which prior has highest evidence) ?</a:t>
            </a:r>
            <a:endParaRPr lang="en-GB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856343" y="41946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63485" y="53775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37544" y="59145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137" y="2452916"/>
            <a:ext cx="1538515" cy="2336798"/>
          </a:xfrm>
          <a:prstGeom prst="rect">
            <a:avLst/>
          </a:prstGeom>
          <a:solidFill>
            <a:srgbClr val="0B0BFB">
              <a:alpha val="27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2195" y="18142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P(Y)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625624" y="4064002"/>
            <a:ext cx="6937805" cy="718454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65599" y="640035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Complexity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0286" y="6299212"/>
            <a:ext cx="47026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2882" y="3432630"/>
            <a:ext cx="3287486" cy="1357086"/>
          </a:xfrm>
          <a:prstGeom prst="rect">
            <a:avLst/>
          </a:prstGeom>
          <a:solidFill>
            <a:srgbClr val="00FF00">
              <a:alpha val="34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480481" y="4775202"/>
            <a:ext cx="7170033" cy="145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96595" y="1828802"/>
            <a:ext cx="58059" cy="29464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114" y="2278743"/>
            <a:ext cx="1700338" cy="10337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81510" y="3991433"/>
            <a:ext cx="1768433" cy="66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under </a:t>
            </a:r>
          </a:p>
          <a:p>
            <a:r>
              <a:rPr lang="en-GB" dirty="0" smtClean="0"/>
              <a:t>each curve=1.0</a:t>
            </a:r>
            <a:endParaRPr lang="en-GB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 l="20612" t="8107" r="17347" b="11349"/>
          <a:stretch>
            <a:fillRect/>
          </a:stretch>
        </p:blipFill>
        <p:spPr bwMode="auto">
          <a:xfrm>
            <a:off x="2410929" y="812796"/>
            <a:ext cx="1013353" cy="98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20340" t="6655" r="16531" b="9898"/>
          <a:stretch>
            <a:fillRect/>
          </a:stretch>
        </p:blipFill>
        <p:spPr bwMode="auto">
          <a:xfrm>
            <a:off x="7141028" y="2452920"/>
            <a:ext cx="957966" cy="9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 l="14841" t="7025" r="24013" b="12151"/>
          <a:stretch>
            <a:fillRect/>
          </a:stretch>
        </p:blipFill>
        <p:spPr bwMode="auto">
          <a:xfrm rot="10800000">
            <a:off x="4339771" y="972459"/>
            <a:ext cx="1045052" cy="10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 flipH="1">
            <a:off x="2670653" y="1756231"/>
            <a:ext cx="362857" cy="580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25" y="2046514"/>
            <a:ext cx="624089" cy="1262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>
            <a:off x="6451625" y="2927774"/>
            <a:ext cx="689403" cy="1041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6" cstate="print"/>
          <a:srcRect l="24479" t="17869" r="42436" b="53265"/>
          <a:stretch>
            <a:fillRect/>
          </a:stretch>
        </p:blipFill>
        <p:spPr bwMode="auto">
          <a:xfrm>
            <a:off x="3149639" y="5228024"/>
            <a:ext cx="1001486" cy="609600"/>
          </a:xfrm>
          <a:prstGeom prst="rect">
            <a:avLst/>
          </a:prstGeom>
          <a:noFill/>
        </p:spPr>
      </p:pic>
      <p:pic>
        <p:nvPicPr>
          <p:cNvPr id="32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7" cstate="print"/>
          <a:srcRect l="22119" t="3290" r="17651" b="7345"/>
          <a:stretch>
            <a:fillRect/>
          </a:stretch>
        </p:blipFill>
        <p:spPr bwMode="auto">
          <a:xfrm>
            <a:off x="2394896" y="5249632"/>
            <a:ext cx="725714" cy="646062"/>
          </a:xfrm>
          <a:prstGeom prst="rect">
            <a:avLst/>
          </a:prstGeom>
          <a:noFill/>
        </p:spPr>
      </p:pic>
      <p:pic>
        <p:nvPicPr>
          <p:cNvPr id="33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1468" y="5159080"/>
            <a:ext cx="967013" cy="896459"/>
          </a:xfrm>
          <a:prstGeom prst="rect">
            <a:avLst/>
          </a:prstGeom>
          <a:noFill/>
        </p:spPr>
      </p:pic>
      <p:pic>
        <p:nvPicPr>
          <p:cNvPr id="34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367" y="5338937"/>
            <a:ext cx="1347561" cy="742563"/>
          </a:xfrm>
          <a:prstGeom prst="rect">
            <a:avLst/>
          </a:prstGeom>
          <a:noFill/>
        </p:spPr>
      </p:pic>
      <p:pic>
        <p:nvPicPr>
          <p:cNvPr id="41" name="Picture 2" descr="http://static.hellofresh.com.au/cms/aboutus_ingredients_ma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7612" y="5283110"/>
            <a:ext cx="3458044" cy="885457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/>
          <p:nvPr/>
        </p:nvCxnSpPr>
        <p:spPr>
          <a:xfrm flipH="1">
            <a:off x="4659085" y="3149600"/>
            <a:ext cx="43544" cy="1538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02032" y="480423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Space of possible datasets (Y)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302171" y="4775200"/>
            <a:ext cx="4499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73829" y="0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Consider 3 generative models </a:t>
            </a:r>
            <a:endParaRPr lang="en-GB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61257" y="24674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6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57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87" name="Picture 86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93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9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813087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57256" y="255451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997371" y="2541814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371" y="2541814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2" cstate="print"/>
          <a:srcRect l="20612" t="8107" r="17347" b="11349"/>
          <a:stretch>
            <a:fillRect/>
          </a:stretch>
        </p:blipFill>
        <p:spPr bwMode="auto">
          <a:xfrm>
            <a:off x="420924" y="4122050"/>
            <a:ext cx="1045019" cy="10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69147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3" cstate="print"/>
          <a:srcRect l="14841" t="7025" r="24013" b="12151"/>
          <a:stretch>
            <a:fillRect/>
          </a:stretch>
        </p:blipFill>
        <p:spPr bwMode="auto">
          <a:xfrm rot="10800000">
            <a:off x="1342568" y="5304970"/>
            <a:ext cx="929402" cy="9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2460486" y="5741649"/>
            <a:ext cx="950372" cy="9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2554514" y="46300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885372" y="0"/>
            <a:ext cx="650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Cross validation or prediction of unknown data</a:t>
            </a:r>
            <a:endParaRPr lang="en-GB" sz="2400" dirty="0"/>
          </a:p>
        </p:txBody>
      </p:sp>
      <p:pic>
        <p:nvPicPr>
          <p:cNvPr id="51" name="Picture 2" descr="https://encrypted-tbn0.gstatic.com/images?q=tbn:ANd9GcT2js2HPKR6c2VtuArTDvsOqoyrAk5P-q_bwgR4fkz8PiBdp7dg-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79886" y="896709"/>
            <a:ext cx="1396548" cy="1396548"/>
          </a:xfrm>
          <a:prstGeom prst="rect">
            <a:avLst/>
          </a:prstGeom>
          <a:noFill/>
        </p:spPr>
      </p:pic>
      <p:pic>
        <p:nvPicPr>
          <p:cNvPr id="223237" name="Picture 5" descr="http://www.waxantiques.com/items/4974%20Georgian%20Serving%20Dish%20and%20Cover/images/4974pairdomes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3813"/>
            <a:ext cx="2772420" cy="2210015"/>
          </a:xfrm>
          <a:prstGeom prst="rect">
            <a:avLst/>
          </a:prstGeom>
          <a:noFill/>
        </p:spPr>
      </p:pic>
      <p:pic>
        <p:nvPicPr>
          <p:cNvPr id="54" name="Picture 7" descr="http://4.bp.blogspot.com/_k4AdgAMpPhI/ST8rF1m7llI/AAAAAAAABWE/2Qjt7VPKLkU/s400/egg+in+toast+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71684" y="887580"/>
            <a:ext cx="1412347" cy="1391163"/>
          </a:xfrm>
          <a:prstGeom prst="rect">
            <a:avLst/>
          </a:prstGeom>
          <a:noFill/>
        </p:spPr>
      </p:pic>
      <p:sp>
        <p:nvSpPr>
          <p:cNvPr id="59" name="Line 23"/>
          <p:cNvSpPr>
            <a:spLocks noChangeShapeType="1"/>
          </p:cNvSpPr>
          <p:nvPr/>
        </p:nvSpPr>
        <p:spPr bwMode="auto">
          <a:xfrm flipV="1">
            <a:off x="7344228" y="3047999"/>
            <a:ext cx="783771" cy="78377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56343" y="41946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3485" y="53775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37544" y="59145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4967" t="72812" r="45232" b="11605"/>
          <a:stretch>
            <a:fillRect/>
          </a:stretch>
        </p:blipFill>
        <p:spPr bwMode="auto">
          <a:xfrm rot="16200000">
            <a:off x="1835770" y="3454110"/>
            <a:ext cx="2061577" cy="1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 l="26755" t="72398" r="45630" b="12433"/>
          <a:stretch>
            <a:fillRect/>
          </a:stretch>
        </p:blipFill>
        <p:spPr bwMode="auto">
          <a:xfrm rot="16200000">
            <a:off x="3769709" y="3399593"/>
            <a:ext cx="1916630" cy="1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25762" t="73155" r="45033" b="10364"/>
          <a:stretch>
            <a:fillRect/>
          </a:stretch>
        </p:blipFill>
        <p:spPr bwMode="auto">
          <a:xfrm rot="16200000">
            <a:off x="5747650" y="3381832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 l="14396" t="5977" r="23236" b="10347"/>
          <a:stretch>
            <a:fillRect/>
          </a:stretch>
        </p:blipFill>
        <p:spPr bwMode="auto">
          <a:xfrm>
            <a:off x="2264201" y="4971141"/>
            <a:ext cx="1332404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0" y="43563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939142" y="174172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we chose between priors ?</a:t>
            </a:r>
            <a:endParaRPr lang="en-GB" sz="28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264202" y="1886891"/>
            <a:ext cx="137885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391886" y="62116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Variance </a:t>
            </a:r>
          </a:p>
          <a:p>
            <a:r>
              <a:rPr lang="en-GB" dirty="0" smtClean="0"/>
              <a:t>explained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 l="12535" t="4890" r="21428" b="9260"/>
          <a:stretch>
            <a:fillRect/>
          </a:stretch>
        </p:blipFill>
        <p:spPr bwMode="auto">
          <a:xfrm>
            <a:off x="4165581" y="4971141"/>
            <a:ext cx="1410787" cy="13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 l="20254" t="7705" r="18600" b="10792"/>
          <a:stretch>
            <a:fillRect/>
          </a:stretch>
        </p:blipFill>
        <p:spPr bwMode="auto">
          <a:xfrm>
            <a:off x="4122057" y="1886880"/>
            <a:ext cx="1335295" cy="13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 l="13173" t="3990" r="23643" b="9073"/>
          <a:stretch>
            <a:fillRect/>
          </a:stretch>
        </p:blipFill>
        <p:spPr bwMode="auto">
          <a:xfrm>
            <a:off x="5921819" y="4971141"/>
            <a:ext cx="1349837" cy="13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l="14367" t="8037" r="25352" b="9980"/>
          <a:stretch>
            <a:fillRect/>
          </a:stretch>
        </p:blipFill>
        <p:spPr bwMode="auto">
          <a:xfrm rot="10800000">
            <a:off x="5890258" y="1894987"/>
            <a:ext cx="1279799" cy="13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 l="12766" t="1274" r="22012" b="11247"/>
          <a:stretch>
            <a:fillRect/>
          </a:stretch>
        </p:blipFill>
        <p:spPr bwMode="auto">
          <a:xfrm>
            <a:off x="7590966" y="4971141"/>
            <a:ext cx="1393376" cy="14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 l="27981" t="74280" r="46325" b="10778"/>
          <a:stretch>
            <a:fillRect/>
          </a:stretch>
        </p:blipFill>
        <p:spPr bwMode="auto">
          <a:xfrm rot="16200000">
            <a:off x="7561944" y="3454398"/>
            <a:ext cx="1611086" cy="13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7653080" y="1915887"/>
            <a:ext cx="133187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/>
          <a:srcRect l="14573" r="21835" b="10347"/>
          <a:stretch>
            <a:fillRect/>
          </a:stretch>
        </p:blipFill>
        <p:spPr bwMode="auto">
          <a:xfrm>
            <a:off x="200297" y="493507"/>
            <a:ext cx="1701602" cy="17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2540001" y="638707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11 %		96%		97%		98%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74057" y="267062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</a:t>
            </a:r>
            <a:endParaRPr lang="en-GB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1088161" y="3759200"/>
          <a:ext cx="549231" cy="55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61" y="3759200"/>
                        <a:ext cx="549231" cy="55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5340350"/>
          <a:ext cx="549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40350"/>
                        <a:ext cx="5492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1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4967" t="72812" r="45232" b="11605"/>
          <a:stretch>
            <a:fillRect/>
          </a:stretch>
        </p:blipFill>
        <p:spPr bwMode="auto">
          <a:xfrm rot="16200000">
            <a:off x="1835770" y="2263962"/>
            <a:ext cx="2061577" cy="1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 l="26755" t="72398" r="45630" b="12433"/>
          <a:stretch>
            <a:fillRect/>
          </a:stretch>
        </p:blipFill>
        <p:spPr bwMode="auto">
          <a:xfrm rot="16200000">
            <a:off x="3769709" y="2209445"/>
            <a:ext cx="1916630" cy="1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25762" t="73155" r="45033" b="10364"/>
          <a:stretch>
            <a:fillRect/>
          </a:stretch>
        </p:blipFill>
        <p:spPr bwMode="auto">
          <a:xfrm rot="16200000">
            <a:off x="5747650" y="2191684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 l="14396" t="5977" r="23236" b="10347"/>
          <a:stretch>
            <a:fillRect/>
          </a:stretch>
        </p:blipFill>
        <p:spPr bwMode="auto">
          <a:xfrm>
            <a:off x="2264201" y="3780993"/>
            <a:ext cx="1332404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939142" y="174172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we chose between priors ?</a:t>
            </a:r>
            <a:endParaRPr lang="en-GB" sz="28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264202" y="696743"/>
            <a:ext cx="137885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 l="12535" t="4890" r="21428" b="9260"/>
          <a:stretch>
            <a:fillRect/>
          </a:stretch>
        </p:blipFill>
        <p:spPr bwMode="auto">
          <a:xfrm>
            <a:off x="4165581" y="3780993"/>
            <a:ext cx="1410787" cy="13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 l="20254" t="7705" r="18600" b="10792"/>
          <a:stretch>
            <a:fillRect/>
          </a:stretch>
        </p:blipFill>
        <p:spPr bwMode="auto">
          <a:xfrm>
            <a:off x="4122057" y="696732"/>
            <a:ext cx="1335295" cy="13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 l="13173" t="3990" r="23643" b="9073"/>
          <a:stretch>
            <a:fillRect/>
          </a:stretch>
        </p:blipFill>
        <p:spPr bwMode="auto">
          <a:xfrm>
            <a:off x="5921819" y="3780993"/>
            <a:ext cx="1349837" cy="13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l="14367" t="8037" r="25352" b="9980"/>
          <a:stretch>
            <a:fillRect/>
          </a:stretch>
        </p:blipFill>
        <p:spPr bwMode="auto">
          <a:xfrm rot="10800000">
            <a:off x="5890258" y="704839"/>
            <a:ext cx="1279799" cy="13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 l="12766" t="1274" r="22012" b="11247"/>
          <a:stretch>
            <a:fillRect/>
          </a:stretch>
        </p:blipFill>
        <p:spPr bwMode="auto">
          <a:xfrm>
            <a:off x="7590966" y="3780993"/>
            <a:ext cx="1393376" cy="14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 l="27981" t="74280" r="46325" b="10778"/>
          <a:stretch>
            <a:fillRect/>
          </a:stretch>
        </p:blipFill>
        <p:spPr bwMode="auto">
          <a:xfrm rot="16200000">
            <a:off x="7561944" y="2264250"/>
            <a:ext cx="1611086" cy="13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7653080" y="725739"/>
            <a:ext cx="133187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074057" y="14804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</a:t>
            </a:r>
            <a:endParaRPr lang="en-GB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1088161" y="2569052"/>
          <a:ext cx="549231" cy="55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4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61" y="2569052"/>
                        <a:ext cx="549231" cy="55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4150202"/>
          <a:ext cx="549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5" name="Equation" r:id="rId17" imgW="139680" imgH="190440" progId="Equation.DSMT4">
                  <p:embed/>
                </p:oleObj>
              </mc:Choice>
              <mc:Fallback>
                <p:oleObj name="Equation" r:id="rId17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50202"/>
                        <a:ext cx="5492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1030513" y="5138057"/>
          <a:ext cx="11698514" cy="171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5429" y="541382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 model</a:t>
            </a:r>
          </a:p>
          <a:p>
            <a:r>
              <a:rPr lang="en-GB" dirty="0" smtClean="0"/>
              <a:t>evidence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05" y="1083952"/>
            <a:ext cx="6034617" cy="452596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0340" t="6655" r="16531" b="9898"/>
          <a:stretch>
            <a:fillRect/>
          </a:stretch>
        </p:blipFill>
        <p:spPr bwMode="auto">
          <a:xfrm>
            <a:off x="5891642" y="1316640"/>
            <a:ext cx="710019" cy="7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4650" t="6346" r="23696" b="9435"/>
          <a:stretch>
            <a:fillRect/>
          </a:stretch>
        </p:blipFill>
        <p:spPr bwMode="auto">
          <a:xfrm>
            <a:off x="5891642" y="2716712"/>
            <a:ext cx="733557" cy="7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4367" t="8037" r="25352" b="9980"/>
          <a:stretch>
            <a:fillRect/>
          </a:stretch>
        </p:blipFill>
        <p:spPr bwMode="auto">
          <a:xfrm rot="10800000">
            <a:off x="5907657" y="4164415"/>
            <a:ext cx="677987" cy="6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934225" y="1896814"/>
            <a:ext cx="1525324" cy="85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63450" y="647322"/>
            <a:ext cx="341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Minimum Norm (IID</a:t>
            </a:r>
          </a:p>
          <a:p>
            <a:r>
              <a:rPr lang="en-GB" sz="1400" dirty="0" smtClean="0"/>
              <a:t>- independent and identically distributed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63450" y="2155684"/>
            <a:ext cx="26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LORETA (COH</a:t>
            </a:r>
            <a:r>
              <a:rPr lang="en-GB" sz="1400" dirty="0" smtClean="0"/>
              <a:t>- coherent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63450" y="3781023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Empirical Bayes </a:t>
            </a:r>
            <a:r>
              <a:rPr lang="en-GB" dirty="0" err="1" smtClean="0"/>
              <a:t>Beamformer</a:t>
            </a:r>
            <a:r>
              <a:rPr lang="en-GB" dirty="0" smtClean="0"/>
              <a:t> (EBB)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63450" y="5462509"/>
            <a:ext cx="35974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Sparse Priors</a:t>
            </a:r>
          </a:p>
          <a:p>
            <a:r>
              <a:rPr lang="en-GB" sz="1400" dirty="0" smtClean="0"/>
              <a:t> (MSP/ Greedy Search (GS)</a:t>
            </a:r>
          </a:p>
          <a:p>
            <a:r>
              <a:rPr lang="en-GB" sz="1400" dirty="0" smtClean="0"/>
              <a:t>Automatic relevance determination (ARD) )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62250" y="2848126"/>
            <a:ext cx="1276825" cy="10622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250" y="2848126"/>
            <a:ext cx="1221757" cy="1864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5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88535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400" b="1" dirty="0" err="1" smtClean="0"/>
              <a:t>Muliple</a:t>
            </a:r>
            <a:r>
              <a:rPr lang="en-GB" sz="2400" b="1" dirty="0" smtClean="0"/>
              <a:t> Sparse Priors (MSP), Champagne</a:t>
            </a:r>
          </a:p>
        </p:txBody>
      </p:sp>
      <p:pic>
        <p:nvPicPr>
          <p:cNvPr id="23555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 l="12529" t="4555" r="3416" b="11134"/>
          <a:stretch>
            <a:fillRect/>
          </a:stretch>
        </p:blipFill>
        <p:spPr bwMode="auto">
          <a:xfrm>
            <a:off x="709613" y="4031999"/>
            <a:ext cx="17573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1923" r="7846" b="11282"/>
          <a:stretch>
            <a:fillRect/>
          </a:stretch>
        </p:blipFill>
        <p:spPr bwMode="auto">
          <a:xfrm>
            <a:off x="725488" y="2680129"/>
            <a:ext cx="16557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 preferRelativeResize="0"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 l="12410" b="8708"/>
          <a:stretch>
            <a:fillRect/>
          </a:stretch>
        </p:blipFill>
        <p:spPr bwMode="auto">
          <a:xfrm>
            <a:off x="709613" y="1248204"/>
            <a:ext cx="1816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9" name="Straight Arrow Connector 6"/>
          <p:cNvCxnSpPr>
            <a:cxnSpLocks noChangeShapeType="1"/>
            <a:endCxn id="23568" idx="1"/>
          </p:cNvCxnSpPr>
          <p:nvPr/>
        </p:nvCxnSpPr>
        <p:spPr bwMode="auto">
          <a:xfrm>
            <a:off x="2655888" y="2046288"/>
            <a:ext cx="2263775" cy="2005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0" name="Straight Arrow Connector 7"/>
          <p:cNvCxnSpPr>
            <a:cxnSpLocks noChangeShapeType="1"/>
          </p:cNvCxnSpPr>
          <p:nvPr/>
        </p:nvCxnSpPr>
        <p:spPr bwMode="auto">
          <a:xfrm>
            <a:off x="2452914" y="3512457"/>
            <a:ext cx="2206399" cy="8706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1" name="Straight Arrow Connector 8"/>
          <p:cNvCxnSpPr>
            <a:cxnSpLocks noChangeShapeType="1"/>
          </p:cNvCxnSpPr>
          <p:nvPr/>
        </p:nvCxnSpPr>
        <p:spPr bwMode="auto">
          <a:xfrm flipV="1">
            <a:off x="2734128" y="4673600"/>
            <a:ext cx="1939472" cy="2465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779838" y="3211513"/>
            <a:ext cx="865187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latin typeface="Symbol" pitchFamily="18" charset="2"/>
              </a:rPr>
              <a:t>l1</a:t>
            </a:r>
          </a:p>
        </p:txBody>
      </p:sp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/>
          <a:stretch>
            <a:fillRect/>
          </a:stretch>
        </p:blipFill>
        <p:spPr bwMode="auto">
          <a:xfrm>
            <a:off x="5937250" y="2944813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Oval 10"/>
          <p:cNvSpPr>
            <a:spLocks noChangeArrowheads="1"/>
          </p:cNvSpPr>
          <p:nvPr/>
        </p:nvSpPr>
        <p:spPr bwMode="auto">
          <a:xfrm>
            <a:off x="2980872" y="3600451"/>
            <a:ext cx="792163" cy="579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Symbol" pitchFamily="18" charset="2"/>
              </a:rPr>
              <a:t>l2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3567" name="Oval 10"/>
          <p:cNvSpPr>
            <a:spLocks noChangeArrowheads="1"/>
          </p:cNvSpPr>
          <p:nvPr/>
        </p:nvSpPr>
        <p:spPr bwMode="auto">
          <a:xfrm>
            <a:off x="3080657" y="4515531"/>
            <a:ext cx="823913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>
                <a:latin typeface="Times New Roman" pitchFamily="18" charset="0"/>
              </a:rPr>
              <a:t>3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3568" name="Oval 10"/>
          <p:cNvSpPr>
            <a:spLocks noChangeArrowheads="1"/>
          </p:cNvSpPr>
          <p:nvPr/>
        </p:nvSpPr>
        <p:spPr bwMode="auto">
          <a:xfrm>
            <a:off x="4806950" y="3932238"/>
            <a:ext cx="766763" cy="8112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latin typeface="Symbol" pitchFamily="18" charset="2"/>
              </a:rPr>
              <a:t>  +</a:t>
            </a:r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>
            <a:off x="5689600" y="4343400"/>
            <a:ext cx="46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3703864" y="2121702"/>
            <a:ext cx="5019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Find optimal linear mixture (or candidate priors)</a:t>
            </a:r>
          </a:p>
          <a:p>
            <a:r>
              <a:rPr lang="en-GB" dirty="0" smtClean="0"/>
              <a:t>to maximise model evidence</a:t>
            </a:r>
            <a:endParaRPr lang="en-GB" dirty="0"/>
          </a:p>
        </p:txBody>
      </p:sp>
      <p:pic>
        <p:nvPicPr>
          <p:cNvPr id="23577" name="Picture 1"/>
          <p:cNvPicPr>
            <a:picLocks noChangeAspect="1" noChangeArrowheads="1"/>
          </p:cNvPicPr>
          <p:nvPr/>
        </p:nvPicPr>
        <p:blipFill>
          <a:blip r:embed="rId6" cstate="print">
            <a:lum contrast="100000"/>
          </a:blip>
          <a:srcRect l="21092" t="23415" r="58403" b="51576"/>
          <a:stretch>
            <a:fillRect/>
          </a:stretch>
        </p:blipFill>
        <p:spPr bwMode="auto">
          <a:xfrm rot="10800000">
            <a:off x="7115175" y="3490913"/>
            <a:ext cx="7747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420914" y="791482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Candidate Priors</a:t>
            </a:r>
            <a:endParaRPr lang="en-GB" dirty="0"/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 l="48628" t="10024" r="16973" b="70061"/>
          <a:stretch>
            <a:fillRect/>
          </a:stretch>
        </p:blipFill>
        <p:spPr bwMode="auto">
          <a:xfrm>
            <a:off x="7663542" y="3643086"/>
            <a:ext cx="1103086" cy="4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 l="48628" t="10024" r="16973" b="70061"/>
          <a:stretch>
            <a:fillRect/>
          </a:stretch>
        </p:blipFill>
        <p:spPr bwMode="auto">
          <a:xfrm>
            <a:off x="6640285" y="4390572"/>
            <a:ext cx="1103086" cy="4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"/>
          <p:cNvPicPr>
            <a:picLocks noChangeAspect="1" noChangeArrowheads="1"/>
          </p:cNvPicPr>
          <p:nvPr/>
        </p:nvPicPr>
        <p:blipFill>
          <a:blip r:embed="rId7" cstate="print">
            <a:lum contrast="100000"/>
          </a:blip>
          <a:srcRect/>
          <a:stretch>
            <a:fillRect/>
          </a:stretch>
        </p:blipFill>
        <p:spPr bwMode="auto">
          <a:xfrm>
            <a:off x="829817" y="5346053"/>
            <a:ext cx="2131098" cy="15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Arrow Connector 8"/>
          <p:cNvCxnSpPr>
            <a:cxnSpLocks noChangeShapeType="1"/>
          </p:cNvCxnSpPr>
          <p:nvPr/>
        </p:nvCxnSpPr>
        <p:spPr bwMode="auto">
          <a:xfrm flipV="1">
            <a:off x="3048000" y="4826000"/>
            <a:ext cx="1778000" cy="10232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7" name="Oval 10"/>
          <p:cNvSpPr>
            <a:spLocks noChangeArrowheads="1"/>
          </p:cNvSpPr>
          <p:nvPr/>
        </p:nvSpPr>
        <p:spPr bwMode="auto">
          <a:xfrm>
            <a:off x="3639457" y="5074331"/>
            <a:ext cx="823913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latin typeface="Symbol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n</a:t>
            </a:r>
            <a:endParaRPr lang="en-GB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6422" t="73088" r="46808" b="11389"/>
          <a:stretch>
            <a:fillRect/>
          </a:stretch>
        </p:blipFill>
        <p:spPr bwMode="auto">
          <a:xfrm>
            <a:off x="0" y="5114454"/>
            <a:ext cx="19558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3312" t="73225" r="43112" b="10411"/>
          <a:stretch>
            <a:fillRect/>
          </a:stretch>
        </p:blipFill>
        <p:spPr bwMode="auto">
          <a:xfrm>
            <a:off x="1625600" y="5144617"/>
            <a:ext cx="24526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23975" t="72263" r="41656"/>
          <a:stretch>
            <a:fillRect/>
          </a:stretch>
        </p:blipFill>
        <p:spPr bwMode="auto">
          <a:xfrm>
            <a:off x="3703638" y="5082704"/>
            <a:ext cx="25098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089" y="105952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 cstate="print"/>
          <a:srcRect l="27434" t="73570" r="48042" b="12219"/>
          <a:stretch>
            <a:fillRect/>
          </a:stretch>
        </p:blipFill>
        <p:spPr bwMode="auto">
          <a:xfrm>
            <a:off x="6083300" y="5163667"/>
            <a:ext cx="187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3"/>
          <p:cNvSpPr>
            <a:spLocks noChangeShapeType="1"/>
          </p:cNvSpPr>
          <p:nvPr/>
        </p:nvSpPr>
        <p:spPr bwMode="auto">
          <a:xfrm flipH="1">
            <a:off x="1582738" y="4396904"/>
            <a:ext cx="1304925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 flipH="1">
            <a:off x="3163888" y="4350867"/>
            <a:ext cx="12700" cy="842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3667125" y="4349279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>
            <a:off x="5610225" y="4404842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5437868" y="2598058"/>
            <a:ext cx="14414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 Accuracy</a:t>
            </a:r>
          </a:p>
          <a:p>
            <a:r>
              <a:rPr lang="en-GB" dirty="0"/>
              <a:t>Free Energy</a:t>
            </a:r>
          </a:p>
          <a:p>
            <a:r>
              <a:rPr lang="en-GB" dirty="0" err="1"/>
              <a:t>Compexity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44801" y="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Multiple Sparse priors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4171" y="63862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now construct the priors to maximise model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DzlE1A1"/>
          <p:cNvPicPr>
            <a:picLocks noChangeAspect="1" noChangeArrowheads="1"/>
          </p:cNvPicPr>
          <p:nvPr/>
        </p:nvPicPr>
        <p:blipFill>
          <a:blip r:embed="rId2" cstate="print">
            <a:lum bright="42000" contrast="36000"/>
          </a:blip>
          <a:srcRect/>
          <a:stretch>
            <a:fillRect/>
          </a:stretch>
        </p:blipFill>
        <p:spPr bwMode="auto">
          <a:xfrm>
            <a:off x="407988" y="188913"/>
            <a:ext cx="8345487" cy="625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199" y="232228"/>
            <a:ext cx="444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Inverse problems aren’t difficult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M/EEG inverse problem can be solved.. If you have some prior knowledge.</a:t>
            </a:r>
          </a:p>
          <a:p>
            <a:pPr eaLnBrk="1" hangingPunct="1"/>
            <a:r>
              <a:rPr lang="en-GB" dirty="0" smtClean="0"/>
              <a:t>All prior knowledge encapsulated in a source covariance matrix.</a:t>
            </a:r>
          </a:p>
          <a:p>
            <a:pPr eaLnBrk="1" hangingPunct="1"/>
            <a:r>
              <a:rPr lang="en-GB" dirty="0" smtClean="0"/>
              <a:t>Can test between priors (or develop new priors) within a Bayesian framework.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hlinkClick r:id="rId2"/>
              </a:rPr>
              <a:t>Mosher et al., 2003</a:t>
            </a:r>
            <a:endParaRPr lang="en-GB" sz="1800" dirty="0" smtClean="0"/>
          </a:p>
          <a:p>
            <a:r>
              <a:rPr lang="en-GB" sz="1800" dirty="0" smtClean="0"/>
              <a:t>J. Mosher, S. Baillet, R.M. </a:t>
            </a:r>
            <a:r>
              <a:rPr lang="en-GB" sz="1800" dirty="0" err="1" smtClean="0"/>
              <a:t>Leahi</a:t>
            </a:r>
            <a:endParaRPr lang="en-GB" sz="1800" dirty="0" smtClean="0"/>
          </a:p>
          <a:p>
            <a:r>
              <a:rPr lang="en-GB" sz="1800" b="1" dirty="0" smtClean="0"/>
              <a:t>Equivalence of linear approaches in </a:t>
            </a:r>
            <a:r>
              <a:rPr lang="en-GB" sz="1800" b="1" dirty="0" err="1" smtClean="0"/>
              <a:t>bioelectromagnetic</a:t>
            </a:r>
            <a:r>
              <a:rPr lang="en-GB" sz="1800" b="1" dirty="0" smtClean="0"/>
              <a:t> inverse solutions</a:t>
            </a:r>
          </a:p>
          <a:p>
            <a:r>
              <a:rPr lang="en-GB" sz="1800" dirty="0" smtClean="0"/>
              <a:t>IEEE Workshop on Statistical Signal Processing (2003), pp. 294–297</a:t>
            </a:r>
          </a:p>
          <a:p>
            <a:endParaRPr lang="en-GB" sz="1800" dirty="0" smtClean="0"/>
          </a:p>
          <a:p>
            <a:r>
              <a:rPr lang="en-GB" sz="1800" dirty="0" smtClean="0">
                <a:hlinkClick r:id="rId2"/>
              </a:rPr>
              <a:t>Friston et al., 2008</a:t>
            </a:r>
            <a:endParaRPr lang="en-GB" sz="1800" dirty="0" smtClean="0"/>
          </a:p>
          <a:p>
            <a:r>
              <a:rPr lang="en-GB" sz="1800" dirty="0" smtClean="0"/>
              <a:t>K. Friston, L. Harrison, J. Daunizeau, S. Kiebel, C. Phillips, N. Trujillo-</a:t>
            </a:r>
            <a:r>
              <a:rPr lang="en-GB" sz="1800" dirty="0" err="1" smtClean="0"/>
              <a:t>Barreto</a:t>
            </a:r>
            <a:r>
              <a:rPr lang="en-GB" sz="1800" dirty="0" smtClean="0"/>
              <a:t>, R. Henson, G. Flandin, J. Mattout</a:t>
            </a:r>
          </a:p>
          <a:p>
            <a:r>
              <a:rPr lang="en-GB" sz="1800" b="1" dirty="0" smtClean="0"/>
              <a:t>Multiple sparse priors for the M/EEG inverse problem</a:t>
            </a:r>
          </a:p>
          <a:p>
            <a:r>
              <a:rPr lang="en-GB" sz="1800" dirty="0" smtClean="0"/>
              <a:t>NeuroImage, 39 (2008), pp. 1104–1120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err="1" smtClean="0">
                <a:hlinkClick r:id="rId2"/>
              </a:rPr>
              <a:t>Wipf</a:t>
            </a:r>
            <a:r>
              <a:rPr lang="en-GB" sz="1800" dirty="0" smtClean="0">
                <a:hlinkClick r:id="rId2"/>
              </a:rPr>
              <a:t> and </a:t>
            </a:r>
            <a:r>
              <a:rPr lang="en-GB" sz="1800" dirty="0" err="1" smtClean="0">
                <a:hlinkClick r:id="rId2"/>
              </a:rPr>
              <a:t>Nagarajan</a:t>
            </a:r>
            <a:r>
              <a:rPr lang="en-GB" sz="1800" dirty="0" smtClean="0">
                <a:hlinkClick r:id="rId2"/>
              </a:rPr>
              <a:t>, 2009</a:t>
            </a:r>
            <a:endParaRPr lang="en-GB" sz="1800" dirty="0" smtClean="0"/>
          </a:p>
          <a:p>
            <a:r>
              <a:rPr lang="en-GB" sz="1800" dirty="0" smtClean="0"/>
              <a:t>D. </a:t>
            </a:r>
            <a:r>
              <a:rPr lang="en-GB" sz="1800" dirty="0" err="1" smtClean="0"/>
              <a:t>Wipf</a:t>
            </a:r>
            <a:r>
              <a:rPr lang="en-GB" sz="1800" dirty="0" smtClean="0"/>
              <a:t>, S. </a:t>
            </a:r>
            <a:r>
              <a:rPr lang="en-GB" sz="1800" dirty="0" err="1" smtClean="0"/>
              <a:t>Nagarajan</a:t>
            </a:r>
            <a:endParaRPr lang="en-GB" sz="1800" dirty="0" smtClean="0"/>
          </a:p>
          <a:p>
            <a:r>
              <a:rPr lang="en-GB" sz="1800" b="1" dirty="0" smtClean="0"/>
              <a:t>A unified Bayesian framework for MEG/EEG source imaging</a:t>
            </a:r>
          </a:p>
          <a:p>
            <a:r>
              <a:rPr lang="en-GB" sz="1800" dirty="0" smtClean="0"/>
              <a:t>NeuroImage, 44 (2009), pp. 947–966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5429" cy="4525963"/>
          </a:xfrm>
        </p:spPr>
        <p:txBody>
          <a:bodyPr/>
          <a:lstStyle/>
          <a:p>
            <a:r>
              <a:rPr lang="en-GB" dirty="0" smtClean="0"/>
              <a:t>Karl Friston</a:t>
            </a:r>
          </a:p>
          <a:p>
            <a:r>
              <a:rPr lang="en-GB" dirty="0" smtClean="0"/>
              <a:t>Jose David Lopez</a:t>
            </a:r>
          </a:p>
          <a:p>
            <a:r>
              <a:rPr lang="en-GB" dirty="0" smtClean="0"/>
              <a:t>Vladimir Litvak</a:t>
            </a:r>
          </a:p>
          <a:p>
            <a:r>
              <a:rPr lang="en-GB" dirty="0" smtClean="0"/>
              <a:t>Guillaume Flandin</a:t>
            </a:r>
          </a:p>
          <a:p>
            <a:r>
              <a:rPr lang="en-GB" dirty="0" smtClean="0"/>
              <a:t>Will Penny</a:t>
            </a:r>
          </a:p>
          <a:p>
            <a:r>
              <a:rPr lang="en-GB" dirty="0" smtClean="0"/>
              <a:t>Jean Daunizeau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00" y="1592942"/>
            <a:ext cx="4245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4285" y="1592942"/>
            <a:ext cx="4245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Christophe Phillips</a:t>
            </a:r>
          </a:p>
          <a:p>
            <a:r>
              <a:rPr lang="en-GB" dirty="0" smtClean="0"/>
              <a:t>Rik Henson</a:t>
            </a:r>
          </a:p>
          <a:p>
            <a:r>
              <a:rPr lang="en-GB" dirty="0" smtClean="0"/>
              <a:t>Jason Taylor</a:t>
            </a:r>
            <a:endParaRPr lang="en-GB" dirty="0"/>
          </a:p>
          <a:p>
            <a:r>
              <a:rPr lang="en-GB" dirty="0" smtClean="0"/>
              <a:t>Luzia Troebinger</a:t>
            </a:r>
          </a:p>
          <a:p>
            <a:r>
              <a:rPr lang="en-GB" dirty="0" smtClean="0"/>
              <a:t>Chris </a:t>
            </a:r>
            <a:r>
              <a:rPr lang="en-GB" dirty="0" err="1" smtClean="0"/>
              <a:t>Mathys</a:t>
            </a:r>
            <a:endParaRPr lang="en-GB" dirty="0" smtClean="0"/>
          </a:p>
          <a:p>
            <a:r>
              <a:rPr lang="en-GB" dirty="0" err="1" smtClean="0"/>
              <a:t>Saskia</a:t>
            </a:r>
            <a:r>
              <a:rPr lang="en-GB" dirty="0" smtClean="0"/>
              <a:t> </a:t>
            </a:r>
            <a:r>
              <a:rPr lang="en-GB" dirty="0" err="1" smtClean="0"/>
              <a:t>Helbling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18072" y="565724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 all SPM developers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Analytical approximation to model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energy= accuracy- complexity</a:t>
            </a:r>
            <a:endParaRPr lang="en-GB" dirty="0"/>
          </a:p>
        </p:txBody>
      </p:sp>
      <p:pic>
        <p:nvPicPr>
          <p:cNvPr id="229388" name="Picture 12" descr="View the MathML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05" y="2688089"/>
            <a:ext cx="7244329" cy="1521054"/>
          </a:xfrm>
          <a:prstGeom prst="rect">
            <a:avLst/>
          </a:prstGeom>
          <a:noFill/>
        </p:spPr>
      </p:pic>
      <p:pic>
        <p:nvPicPr>
          <p:cNvPr id="229390" name="Picture 14" descr="View the MathML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4851398"/>
            <a:ext cx="6688614" cy="1375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177143" y="2249714"/>
            <a:ext cx="58057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228" y="4470400"/>
            <a:ext cx="51816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8" y="2133600"/>
            <a:ext cx="5050972" cy="2540001"/>
          </a:xfrm>
          <a:prstGeom prst="line">
            <a:avLst/>
          </a:prstGeom>
          <a:ln w="38100">
            <a:solidFill>
              <a:srgbClr val="0B0BF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44457" y="2525484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51815" y="356325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53543" y="394062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20229" y="20465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098800" y="41293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51315" y="39769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290456" y="3069769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4115" y="5602513"/>
            <a:ext cx="831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more parameters in the model the more accurate the fit</a:t>
            </a:r>
          </a:p>
          <a:p>
            <a:r>
              <a:rPr lang="en-GB" sz="2400" dirty="0" smtClean="0"/>
              <a:t>(to training data).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1715" y="1915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016171" y="4492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7371" y="3483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Polynomial fit example</a:t>
            </a:r>
            <a:endParaRPr lang="en-GB" dirty="0"/>
          </a:p>
        </p:txBody>
      </p:sp>
      <p:sp>
        <p:nvSpPr>
          <p:cNvPr id="29" name="Freeform 28"/>
          <p:cNvSpPr/>
          <p:nvPr/>
        </p:nvSpPr>
        <p:spPr>
          <a:xfrm>
            <a:off x="2206171" y="1378857"/>
            <a:ext cx="4267200" cy="3038324"/>
          </a:xfrm>
          <a:custGeom>
            <a:avLst/>
            <a:gdLst>
              <a:gd name="connsiteX0" fmla="*/ 0 w 4267200"/>
              <a:gd name="connsiteY0" fmla="*/ 2467429 h 3038324"/>
              <a:gd name="connsiteX1" fmla="*/ 2191658 w 4267200"/>
              <a:gd name="connsiteY1" fmla="*/ 2627086 h 3038324"/>
              <a:gd name="connsiteX2" fmla="*/ 4267200 w 4267200"/>
              <a:gd name="connsiteY2" fmla="*/ 0 h 30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038324">
                <a:moveTo>
                  <a:pt x="0" y="2467429"/>
                </a:moveTo>
                <a:cubicBezTo>
                  <a:pt x="740229" y="2752876"/>
                  <a:pt x="1480458" y="3038324"/>
                  <a:pt x="2191658" y="2627086"/>
                </a:cubicBezTo>
                <a:cubicBezTo>
                  <a:pt x="2902858" y="2215848"/>
                  <a:pt x="3585029" y="1107924"/>
                  <a:pt x="4267200" y="0"/>
                </a:cubicBez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691086" y="97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4 parameter fit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7029" y="224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2 parameter fit</a:t>
            </a:r>
            <a:endParaRPr lang="en-GB" dirty="0">
              <a:solidFill>
                <a:srgbClr val="0B0BF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799771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Training data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4875396" y="1984437"/>
            <a:ext cx="741633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82653" y="2064266"/>
            <a:ext cx="560204" cy="446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123164" y="3356819"/>
            <a:ext cx="4887236" cy="8345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37829" y="33092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1</a:t>
            </a:r>
            <a:r>
              <a:rPr lang="en-GB" dirty="0" smtClean="0">
                <a:solidFill>
                  <a:srgbClr val="FF00FF"/>
                </a:solidFill>
              </a:rPr>
              <a:t> parameter fit</a:t>
            </a:r>
            <a:endParaRPr lang="en-GB" dirty="0">
              <a:solidFill>
                <a:srgbClr val="FF00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061504" y="4810700"/>
            <a:ext cx="1671067" cy="1073097"/>
            <a:chOff x="261257" y="1814289"/>
            <a:chExt cx="8490857" cy="4559043"/>
          </a:xfrm>
        </p:grpSpPr>
        <p:sp>
          <p:nvSpPr>
            <p:cNvPr id="36" name="Rectangle 35"/>
            <p:cNvSpPr/>
            <p:nvPr/>
          </p:nvSpPr>
          <p:spPr>
            <a:xfrm>
              <a:off x="1640130" y="3425406"/>
              <a:ext cx="4061897" cy="1364309"/>
            </a:xfrm>
            <a:prstGeom prst="rect">
              <a:avLst/>
            </a:prstGeom>
            <a:solidFill>
              <a:srgbClr val="0B0BFB">
                <a:alpha val="27000"/>
              </a:srgbClr>
            </a:solidFill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2196" y="1814289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96595" y="2652618"/>
              <a:ext cx="1711162" cy="2108055"/>
            </a:xfrm>
            <a:prstGeom prst="rect">
              <a:avLst/>
            </a:prstGeom>
            <a:solidFill>
              <a:srgbClr val="FF00FF">
                <a:alpha val="33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32884" y="3994517"/>
              <a:ext cx="6669288" cy="795194"/>
            </a:xfrm>
            <a:prstGeom prst="rect">
              <a:avLst/>
            </a:prstGeom>
            <a:solidFill>
              <a:srgbClr val="00FF00">
                <a:alpha val="3400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480481" y="4775202"/>
              <a:ext cx="7170033" cy="145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1596595" y="1828802"/>
              <a:ext cx="58059" cy="29464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02032" y="4804228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8302171" y="4775200"/>
              <a:ext cx="4499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1257" y="2467431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061504" y="45182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P(Y)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177143" y="2249714"/>
            <a:ext cx="58057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228" y="4470400"/>
            <a:ext cx="51816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8" y="2133600"/>
            <a:ext cx="5050972" cy="2540001"/>
          </a:xfrm>
          <a:prstGeom prst="line">
            <a:avLst/>
          </a:prstGeom>
          <a:ln w="38100">
            <a:solidFill>
              <a:srgbClr val="0B0BF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44457" y="2525484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51815" y="356325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53543" y="394062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20229" y="20465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098800" y="41293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51315" y="39769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290456" y="3069769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5529942"/>
            <a:ext cx="887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more parameters the more accurate the fit to training data,</a:t>
            </a:r>
          </a:p>
          <a:p>
            <a:r>
              <a:rPr lang="en-GB" sz="2400" dirty="0" smtClean="0"/>
              <a:t> but more complex model may not generalise to new (test) data.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1715" y="1915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7371" y="348343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Polynomial fit example</a:t>
            </a:r>
            <a:endParaRPr lang="en-GB" sz="2400" dirty="0"/>
          </a:p>
        </p:txBody>
      </p:sp>
      <p:sp>
        <p:nvSpPr>
          <p:cNvPr id="29" name="Freeform 28"/>
          <p:cNvSpPr/>
          <p:nvPr/>
        </p:nvSpPr>
        <p:spPr>
          <a:xfrm>
            <a:off x="2206171" y="1378857"/>
            <a:ext cx="4267200" cy="3038324"/>
          </a:xfrm>
          <a:custGeom>
            <a:avLst/>
            <a:gdLst>
              <a:gd name="connsiteX0" fmla="*/ 0 w 4267200"/>
              <a:gd name="connsiteY0" fmla="*/ 2467429 h 3038324"/>
              <a:gd name="connsiteX1" fmla="*/ 2191658 w 4267200"/>
              <a:gd name="connsiteY1" fmla="*/ 2627086 h 3038324"/>
              <a:gd name="connsiteX2" fmla="*/ 4267200 w 4267200"/>
              <a:gd name="connsiteY2" fmla="*/ 0 h 30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038324">
                <a:moveTo>
                  <a:pt x="0" y="2467429"/>
                </a:moveTo>
                <a:cubicBezTo>
                  <a:pt x="740229" y="2752876"/>
                  <a:pt x="1480458" y="3038324"/>
                  <a:pt x="2191658" y="2627086"/>
                </a:cubicBezTo>
                <a:cubicBezTo>
                  <a:pt x="2902858" y="2215848"/>
                  <a:pt x="3585029" y="1107924"/>
                  <a:pt x="4267200" y="0"/>
                </a:cubicBez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691086" y="97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4 parameter fit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7029" y="224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2 parameter fit</a:t>
            </a:r>
            <a:endParaRPr lang="en-GB" dirty="0">
              <a:solidFill>
                <a:srgbClr val="0B0BF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2689" y="3135082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379031" y="2837539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63374" y="4158339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309257" y="226422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data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01817" y="2590019"/>
            <a:ext cx="363786" cy="566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</p:cNvCxnSpPr>
          <p:nvPr/>
        </p:nvCxnSpPr>
        <p:spPr>
          <a:xfrm>
            <a:off x="3844019" y="2633561"/>
            <a:ext cx="2368095" cy="211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017656" y="4162535"/>
            <a:ext cx="1671067" cy="1073097"/>
            <a:chOff x="261257" y="1814289"/>
            <a:chExt cx="8490857" cy="4559043"/>
          </a:xfrm>
        </p:grpSpPr>
        <p:sp>
          <p:nvSpPr>
            <p:cNvPr id="37" name="Rectangle 36"/>
            <p:cNvSpPr/>
            <p:nvPr/>
          </p:nvSpPr>
          <p:spPr>
            <a:xfrm>
              <a:off x="1640130" y="3425406"/>
              <a:ext cx="4061897" cy="1364309"/>
            </a:xfrm>
            <a:prstGeom prst="rect">
              <a:avLst/>
            </a:prstGeom>
            <a:solidFill>
              <a:srgbClr val="0B0BFB">
                <a:alpha val="27000"/>
              </a:srgbClr>
            </a:solidFill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2196" y="1814289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6595" y="2652618"/>
              <a:ext cx="1711162" cy="2108055"/>
            </a:xfrm>
            <a:prstGeom prst="rect">
              <a:avLst/>
            </a:prstGeom>
            <a:solidFill>
              <a:srgbClr val="FF00FF">
                <a:alpha val="33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32884" y="3994517"/>
              <a:ext cx="6669288" cy="795194"/>
            </a:xfrm>
            <a:prstGeom prst="rect">
              <a:avLst/>
            </a:prstGeom>
            <a:solidFill>
              <a:srgbClr val="00FF00">
                <a:alpha val="34000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80481" y="4775202"/>
              <a:ext cx="7170033" cy="145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1596595" y="1828802"/>
              <a:ext cx="58059" cy="29464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702032" y="4804228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8302171" y="4775200"/>
              <a:ext cx="4499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61257" y="2467431"/>
              <a:ext cx="938637" cy="1569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17656" y="38700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P(Y)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9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47" y="986977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Training data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0254" t="7705" r="18600" b="10792"/>
          <a:stretch>
            <a:fillRect/>
          </a:stretch>
        </p:blipFill>
        <p:spPr bwMode="auto">
          <a:xfrm>
            <a:off x="7213599" y="3229432"/>
            <a:ext cx="1132114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05370" y="34616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B0BFB"/>
                </a:solidFill>
              </a:rPr>
              <a:t>x</a:t>
            </a:r>
            <a:endParaRPr lang="en-GB" sz="3200" dirty="0">
              <a:solidFill>
                <a:srgbClr val="0B0BFB"/>
              </a:solidFill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 t="1940" r="7117"/>
          <a:stretch>
            <a:fillRect/>
          </a:stretch>
        </p:blipFill>
        <p:spPr bwMode="auto">
          <a:xfrm>
            <a:off x="1538515" y="609611"/>
            <a:ext cx="5384803" cy="42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0" y="1480460"/>
            <a:ext cx="1378857" cy="13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4586514" y="4738916"/>
            <a:ext cx="1436914" cy="1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05944" y="3410859"/>
            <a:ext cx="1654627" cy="2525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5314" y="1436914"/>
            <a:ext cx="4717143" cy="37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2114" y="2452914"/>
            <a:ext cx="2714172" cy="75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 l="20340" t="6655" r="16531" b="9898"/>
          <a:stretch>
            <a:fillRect/>
          </a:stretch>
        </p:blipFill>
        <p:spPr bwMode="auto">
          <a:xfrm>
            <a:off x="7242633" y="1859833"/>
            <a:ext cx="1103085" cy="10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396518" y="211909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FF00"/>
                </a:solidFill>
              </a:rPr>
              <a:t>O</a:t>
            </a:r>
            <a:endParaRPr lang="en-GB" sz="3200" dirty="0">
              <a:solidFill>
                <a:srgbClr val="00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8285" y="188687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Fit to training data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5065486" y="2743200"/>
            <a:ext cx="1436914" cy="116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114" y="1596571"/>
            <a:ext cx="682172" cy="383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2342" y="6396335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More complex model fits training data better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6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663" y="644990"/>
            <a:ext cx="5795502" cy="4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0254" t="7705" r="18600" b="10792"/>
          <a:stretch>
            <a:fillRect/>
          </a:stretch>
        </p:blipFill>
        <p:spPr bwMode="auto">
          <a:xfrm>
            <a:off x="7213599" y="3229432"/>
            <a:ext cx="1132114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05370" y="34616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B0BFB"/>
                </a:solidFill>
              </a:rPr>
              <a:t>x</a:t>
            </a:r>
            <a:endParaRPr lang="en-GB" sz="3200" dirty="0">
              <a:solidFill>
                <a:srgbClr val="0B0BFB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0" y="1480460"/>
            <a:ext cx="1378857" cy="13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4586514" y="4738916"/>
            <a:ext cx="1436914" cy="1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05944" y="3410859"/>
            <a:ext cx="1654627" cy="2525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5314" y="1436914"/>
            <a:ext cx="4717143" cy="37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2114" y="2452914"/>
            <a:ext cx="2714172" cy="75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 l="20340" t="6655" r="16531" b="9898"/>
          <a:stretch>
            <a:fillRect/>
          </a:stretch>
        </p:blipFill>
        <p:spPr bwMode="auto">
          <a:xfrm>
            <a:off x="7242633" y="1859833"/>
            <a:ext cx="1103085" cy="10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396518" y="211909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FF00"/>
                </a:solidFill>
              </a:rPr>
              <a:t>O</a:t>
            </a:r>
            <a:endParaRPr lang="en-GB" sz="3200" dirty="0">
              <a:solidFill>
                <a:srgbClr val="00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8285" y="188687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Fit to test data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5065486" y="2743200"/>
            <a:ext cx="1436914" cy="116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114" y="1596571"/>
            <a:ext cx="682172" cy="383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2342" y="6396335"/>
            <a:ext cx="47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Simpler model fits test data better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48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78026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 l="14140" t="6346" r="23186" b="10793"/>
          <a:stretch>
            <a:fillRect/>
          </a:stretch>
        </p:blipFill>
        <p:spPr bwMode="auto">
          <a:xfrm>
            <a:off x="4325258" y="1088572"/>
            <a:ext cx="1338941" cy="13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 l="13630" t="7705" r="23696" b="10792"/>
          <a:stretch>
            <a:fillRect/>
          </a:stretch>
        </p:blipFill>
        <p:spPr bwMode="auto">
          <a:xfrm>
            <a:off x="6066972" y="1683659"/>
            <a:ext cx="1338941" cy="13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 l="14140" t="5253" r="23696" b="10527"/>
          <a:stretch>
            <a:fillRect/>
          </a:stretch>
        </p:blipFill>
        <p:spPr bwMode="auto">
          <a:xfrm>
            <a:off x="6676571" y="4833258"/>
            <a:ext cx="1328046" cy="13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 cstate="print"/>
          <a:srcRect l="14841" t="7025" r="24013" b="12151"/>
          <a:stretch>
            <a:fillRect/>
          </a:stretch>
        </p:blipFill>
        <p:spPr bwMode="auto">
          <a:xfrm>
            <a:off x="6705599" y="3265715"/>
            <a:ext cx="1306298" cy="12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78742" y="5500914"/>
            <a:ext cx="3236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 validation error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 l="20254" t="7705" r="18600" b="10792"/>
          <a:stretch>
            <a:fillRect/>
          </a:stretch>
        </p:blipFill>
        <p:spPr bwMode="auto">
          <a:xfrm>
            <a:off x="2554514" y="827315"/>
            <a:ext cx="1306298" cy="13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1785257" y="1393371"/>
            <a:ext cx="711200" cy="63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9829" y="2510971"/>
            <a:ext cx="1088572" cy="134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13944" y="4963887"/>
            <a:ext cx="2104570" cy="29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8746" y="0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Relationship between model evidence and cross validation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96228" y="2982686"/>
            <a:ext cx="1981201" cy="138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28114" y="111760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Random priors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74858" y="1567543"/>
            <a:ext cx="30479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50629" y="1494971"/>
            <a:ext cx="87085" cy="841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995887" y="1465943"/>
            <a:ext cx="653142" cy="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827311" y="45865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>
            <a:off x="754743" y="4771172"/>
            <a:ext cx="134124" cy="138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6058" y="6226629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be approximated analytically…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9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616544" y="4516404"/>
            <a:ext cx="1268428" cy="1335315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cteur droit 5"/>
          <p:cNvCxnSpPr/>
          <p:nvPr/>
        </p:nvCxnSpPr>
        <p:spPr>
          <a:xfrm>
            <a:off x="1143000" y="571500"/>
            <a:ext cx="77866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ZoneTexte 4"/>
          <p:cNvSpPr txBox="1">
            <a:spLocks noChangeArrowheads="1"/>
          </p:cNvSpPr>
          <p:nvPr/>
        </p:nvSpPr>
        <p:spPr bwMode="auto">
          <a:xfrm>
            <a:off x="2951876" y="72387"/>
            <a:ext cx="2894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forward</a:t>
            </a:r>
            <a:r>
              <a:rPr lang="fr-FR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problem</a:t>
            </a:r>
            <a:endParaRPr lang="fr-FR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oupe 35"/>
          <p:cNvGrpSpPr>
            <a:grpSpLocks/>
          </p:cNvGrpSpPr>
          <p:nvPr/>
        </p:nvGrpSpPr>
        <p:grpSpPr bwMode="auto">
          <a:xfrm>
            <a:off x="2265347" y="4296649"/>
            <a:ext cx="4976812" cy="2244725"/>
            <a:chOff x="1506515" y="1928802"/>
            <a:chExt cx="4976813" cy="2244725"/>
          </a:xfrm>
        </p:grpSpPr>
        <p:grpSp>
          <p:nvGrpSpPr>
            <p:cNvPr id="4" name="Groupe 33"/>
            <p:cNvGrpSpPr>
              <a:grpSpLocks/>
            </p:cNvGrpSpPr>
            <p:nvPr/>
          </p:nvGrpSpPr>
          <p:grpSpPr bwMode="auto">
            <a:xfrm>
              <a:off x="1506515" y="1928802"/>
              <a:ext cx="4976813" cy="2244725"/>
              <a:chOff x="4054475" y="1501775"/>
              <a:chExt cx="4976813" cy="2244725"/>
            </a:xfrm>
          </p:grpSpPr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5973764" y="1501775"/>
                <a:ext cx="3014663" cy="2016125"/>
                <a:chOff x="3788" y="1111"/>
                <a:chExt cx="1899" cy="1270"/>
              </a:xfrm>
            </p:grpSpPr>
            <p:graphicFrame>
              <p:nvGraphicFramePr>
                <p:cNvPr id="3074" name="Object 37"/>
                <p:cNvGraphicFramePr>
                  <a:graphicFrameLocks noChangeAspect="1"/>
                </p:cNvGraphicFramePr>
                <p:nvPr/>
              </p:nvGraphicFramePr>
              <p:xfrm>
                <a:off x="4517" y="1111"/>
                <a:ext cx="1170" cy="1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585" name="Image Photo Editor" r:id="rId4" imgW="5485714" imgH="5952381" progId="">
                        <p:embed/>
                      </p:oleObj>
                    </mc:Choice>
                    <mc:Fallback>
                      <p:oleObj name="Image Photo Editor" r:id="rId4" imgW="5485714" imgH="595238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17" y="1111"/>
                              <a:ext cx="1170" cy="127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8" name="AutoShape 4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788" y="1730"/>
                  <a:ext cx="732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76200">
                  <a:noFill/>
                  <a:round/>
                  <a:headEnd type="triangle" w="med" len="med"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</p:cxnSp>
          </p:grpSp>
          <p:sp>
            <p:nvSpPr>
              <p:cNvPr id="3099" name="Rectangle 60"/>
              <p:cNvSpPr>
                <a:spLocks noChangeArrowheads="1"/>
              </p:cNvSpPr>
              <p:nvPr/>
            </p:nvSpPr>
            <p:spPr bwMode="auto">
              <a:xfrm>
                <a:off x="4054475" y="1520825"/>
                <a:ext cx="4976813" cy="22256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3" name="AutoShape 48"/>
            <p:cNvCxnSpPr>
              <a:cxnSpLocks noChangeShapeType="1"/>
            </p:cNvCxnSpPr>
            <p:nvPr/>
          </p:nvCxnSpPr>
          <p:spPr bwMode="auto">
            <a:xfrm rot="10800000" flipH="1" flipV="1">
              <a:off x="3428977" y="2571740"/>
              <a:ext cx="1162050" cy="1587"/>
            </a:xfrm>
            <a:prstGeom prst="curvedConnector3">
              <a:avLst>
                <a:gd name="adj1" fmla="val 50000"/>
              </a:avLst>
            </a:prstGeom>
            <a:noFill/>
            <a:ln w="76200">
              <a:noFill/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cxnSp>
      </p:grpSp>
      <p:cxnSp>
        <p:nvCxnSpPr>
          <p:cNvPr id="21" name="Connecteur droit avec flèche 20"/>
          <p:cNvCxnSpPr/>
          <p:nvPr/>
        </p:nvCxnSpPr>
        <p:spPr bwMode="auto">
          <a:xfrm rot="16200000" flipH="1">
            <a:off x="6742097" y="4898312"/>
            <a:ext cx="142875" cy="142875"/>
          </a:xfrm>
          <a:prstGeom prst="straightConnector1">
            <a:avLst/>
          </a:prstGeom>
          <a:ln w="3810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506179" y="5027805"/>
            <a:ext cx="308488" cy="9634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Rectangle 50"/>
          <p:cNvSpPr>
            <a:spLocks noChangeArrowheads="1"/>
          </p:cNvSpPr>
          <p:nvPr/>
        </p:nvSpPr>
        <p:spPr bwMode="auto">
          <a:xfrm>
            <a:off x="6433618" y="3335536"/>
            <a:ext cx="147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 dirty="0" smtClean="0">
                <a:latin typeface="Calibri" pitchFamily="34" charset="0"/>
              </a:rPr>
              <a:t>Lead fields (L)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6269573" y="2780162"/>
            <a:ext cx="0" cy="11709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ZoneTexte 53"/>
          <p:cNvSpPr txBox="1">
            <a:spLocks noChangeArrowheads="1"/>
          </p:cNvSpPr>
          <p:nvPr/>
        </p:nvSpPr>
        <p:spPr bwMode="auto">
          <a:xfrm>
            <a:off x="7410860" y="4177849"/>
            <a:ext cx="126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 err="1">
                <a:latin typeface="Calibri" pitchFamily="34" charset="0"/>
              </a:rPr>
              <a:t>Dipolar</a:t>
            </a:r>
            <a:r>
              <a:rPr lang="fr-FR" sz="1400" b="1" dirty="0">
                <a:latin typeface="Calibri" pitchFamily="34" charset="0"/>
              </a:rPr>
              <a:t> </a:t>
            </a:r>
            <a:r>
              <a:rPr lang="fr-FR" sz="1400" b="1" dirty="0" smtClean="0">
                <a:latin typeface="Calibri" pitchFamily="34" charset="0"/>
              </a:rPr>
              <a:t>source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3092" name="ZoneTexte 53"/>
          <p:cNvSpPr txBox="1">
            <a:spLocks noChangeArrowheads="1"/>
          </p:cNvSpPr>
          <p:nvPr/>
        </p:nvSpPr>
        <p:spPr bwMode="auto">
          <a:xfrm>
            <a:off x="2679172" y="5041187"/>
            <a:ext cx="2546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Model </a:t>
            </a:r>
            <a:r>
              <a:rPr lang="fr-FR" dirty="0" err="1" smtClean="0">
                <a:latin typeface="Calibri" pitchFamily="34" charset="0"/>
              </a:rPr>
              <a:t>describes</a:t>
            </a:r>
            <a:endParaRPr lang="fr-FR" dirty="0">
              <a:latin typeface="Calibri" pitchFamily="34" charset="0"/>
            </a:endParaRPr>
          </a:p>
          <a:p>
            <a:pPr algn="ctr"/>
            <a:r>
              <a:rPr lang="fr-FR" dirty="0" err="1" smtClean="0">
                <a:latin typeface="Calibri" pitchFamily="34" charset="0"/>
              </a:rPr>
              <a:t>conductivity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&amp; </a:t>
            </a:r>
            <a:r>
              <a:rPr lang="fr-FR" dirty="0" err="1" smtClean="0">
                <a:latin typeface="Calibri" pitchFamily="34" charset="0"/>
              </a:rPr>
              <a:t>geometry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9" name="ZoneTexte 1"/>
          <p:cNvSpPr txBox="1">
            <a:spLocks noChangeArrowheads="1"/>
          </p:cNvSpPr>
          <p:nvPr/>
        </p:nvSpPr>
        <p:spPr bwMode="auto">
          <a:xfrm>
            <a:off x="101600" y="1795966"/>
            <a:ext cx="44558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i="1" dirty="0" smtClean="0">
                <a:latin typeface="+mj-lt"/>
              </a:rPr>
              <a:t>Lead fields (determined by head model) describe the sensitivity of an M/EEG sensor to a dipolar source at a particular location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42097" y="4485626"/>
            <a:ext cx="668764" cy="580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7436" y="41470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1981" y="104904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Prediction</a:t>
            </a:r>
            <a:endParaRPr lang="en-GB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 l="12535" t="4890" r="21428" b="9260"/>
          <a:stretch>
            <a:fillRect/>
          </a:stretch>
        </p:blipFill>
        <p:spPr bwMode="auto">
          <a:xfrm>
            <a:off x="5456358" y="757805"/>
            <a:ext cx="1954502" cy="19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765143" y="104904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</a:t>
            </a:r>
          </a:p>
          <a:p>
            <a:r>
              <a:rPr lang="en-GB" dirty="0" smtClean="0"/>
              <a:t>sensors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36344" y="4516404"/>
            <a:ext cx="580200" cy="424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48229" y="4455887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brain</a:t>
            </a:r>
          </a:p>
          <a:p>
            <a:r>
              <a:rPr lang="en-GB" sz="4000" dirty="0" smtClean="0"/>
              <a:t>?</a:t>
            </a:r>
            <a:endParaRPr lang="en-GB" sz="4000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5863771" y="653144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638628" y="65314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910285" y="251097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4368800" y="481874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density</a:t>
            </a:r>
          </a:p>
          <a:p>
            <a:r>
              <a:rPr lang="en-GB" dirty="0" smtClean="0"/>
              <a:t>Estimate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1544" y="1843314"/>
            <a:ext cx="203199" cy="3207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8685" y="33673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 sensors</a:t>
            </a:r>
            <a:endParaRPr lang="en-GB" dirty="0"/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6810375" y="4964113"/>
          <a:ext cx="8794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2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4964113"/>
                        <a:ext cx="879475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7189073" y="3220358"/>
          <a:ext cx="1954927" cy="5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3" name="Equation" r:id="rId8" imgW="469800" imgH="203040" progId="Equation.DSMT4">
                  <p:embed/>
                </p:oleObj>
              </mc:Choice>
              <mc:Fallback>
                <p:oleObj name="Equation" r:id="rId8" imgW="4698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073" y="3220358"/>
                        <a:ext cx="1954927" cy="582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ight Arrow 98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3454400" y="39769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</a:t>
            </a:r>
            <a:endParaRPr lang="en-GB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433237" y="302114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139542" y="348343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03" name="Object 4"/>
          <p:cNvGraphicFramePr>
            <a:graphicFrameLocks noChangeAspect="1"/>
          </p:cNvGraphicFramePr>
          <p:nvPr/>
        </p:nvGraphicFramePr>
        <p:xfrm>
          <a:off x="7866743" y="393700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4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93700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Oval 103"/>
          <p:cNvSpPr/>
          <p:nvPr/>
        </p:nvSpPr>
        <p:spPr>
          <a:xfrm>
            <a:off x="7590971" y="4876800"/>
            <a:ext cx="130629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433237" y="287600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48229" y="4455887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brain</a:t>
            </a:r>
          </a:p>
          <a:p>
            <a:r>
              <a:rPr lang="en-GB" sz="4000" dirty="0" smtClean="0"/>
              <a:t>?</a:t>
            </a:r>
            <a:endParaRPr lang="en-GB" sz="4000" dirty="0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5863771" y="653144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638628" y="65314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692572" y="342537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4426857" y="547188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density</a:t>
            </a:r>
          </a:p>
          <a:p>
            <a:r>
              <a:rPr lang="en-GB" dirty="0" smtClean="0"/>
              <a:t>Estimate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39542" y="333829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1544" y="1843314"/>
            <a:ext cx="203199" cy="3207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8685" y="33673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 sensors</a:t>
            </a:r>
            <a:endParaRPr lang="en-GB" dirty="0"/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3033485" y="3135086"/>
          <a:ext cx="2417535" cy="80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4"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485" y="3135086"/>
                        <a:ext cx="2417535" cy="808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5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6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7189788" y="2800124"/>
          <a:ext cx="19542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7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800124"/>
                        <a:ext cx="19542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57"/>
          <p:cNvSpPr/>
          <p:nvPr/>
        </p:nvSpPr>
        <p:spPr>
          <a:xfrm>
            <a:off x="7576457" y="4862286"/>
            <a:ext cx="130629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 rot="17633990" flipV="1">
            <a:off x="4102426" y="3785800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585028" y="45139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001713" y="827088"/>
          <a:ext cx="721518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Equation" r:id="rId3" imgW="1269720" imgH="228600" progId="Equation.DSMT4">
                  <p:embed/>
                </p:oleObj>
              </mc:Choice>
              <mc:Fallback>
                <p:oleObj name="Equation" r:id="rId3" imgW="12697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827088"/>
                        <a:ext cx="7215187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65371" y="249645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Sensor Noise</a:t>
            </a:r>
          </a:p>
          <a:p>
            <a:r>
              <a:rPr lang="en-GB" dirty="0" smtClean="0">
                <a:solidFill>
                  <a:srgbClr val="0B0BFB"/>
                </a:solidFill>
              </a:rPr>
              <a:t>(known)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227" y="243114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Lead field</a:t>
            </a:r>
          </a:p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0B0BFB"/>
                </a:solidFill>
              </a:rPr>
              <a:t>known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80227" y="841827"/>
            <a:ext cx="595086" cy="1393373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2917370" y="35269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5" cstate="print"/>
          <a:srcRect l="22245" t="8469" r="17619" b="10986"/>
          <a:stretch>
            <a:fillRect/>
          </a:stretch>
        </p:blipFill>
        <p:spPr bwMode="auto">
          <a:xfrm>
            <a:off x="3628572" y="2844795"/>
            <a:ext cx="1712685" cy="17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/>
        </p:nvSpPr>
        <p:spPr>
          <a:xfrm>
            <a:off x="3802708" y="303350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/>
          <a:srcRect l="17219" t="51300" r="47815" b="29532"/>
          <a:stretch>
            <a:fillRect/>
          </a:stretch>
        </p:blipFill>
        <p:spPr bwMode="auto">
          <a:xfrm rot="16200000">
            <a:off x="3439866" y="4789685"/>
            <a:ext cx="2082799" cy="18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Rectangle 95"/>
          <p:cNvSpPr/>
          <p:nvPr/>
        </p:nvSpPr>
        <p:spPr>
          <a:xfrm>
            <a:off x="3984136" y="322944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050935" y="429624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840485" y="408579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223631" y="348345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101735" y="5929100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891287" y="54428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788223" y="54428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3592287" y="591456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Connector 104"/>
          <p:cNvCxnSpPr>
            <a:endCxn id="102" idx="0"/>
          </p:cNvCxnSpPr>
          <p:nvPr/>
        </p:nvCxnSpPr>
        <p:spPr>
          <a:xfrm flipH="1">
            <a:off x="3882584" y="3410860"/>
            <a:ext cx="217695" cy="203199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3" idx="0"/>
          </p:cNvCxnSpPr>
          <p:nvPr/>
        </p:nvCxnSpPr>
        <p:spPr>
          <a:xfrm flipH="1">
            <a:off x="3686648" y="3287488"/>
            <a:ext cx="188657" cy="262707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956620" y="4281716"/>
            <a:ext cx="21780" cy="107405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027716" y="251822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55231" y="3730171"/>
            <a:ext cx="228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covariance matrix,</a:t>
            </a:r>
          </a:p>
          <a:p>
            <a:r>
              <a:rPr lang="en-GB" dirty="0" smtClean="0"/>
              <a:t>One diagonal element per source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5566227" y="820056"/>
            <a:ext cx="449943" cy="1407886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654799" y="943428"/>
            <a:ext cx="587828" cy="1371599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245428" y="892627"/>
            <a:ext cx="449943" cy="1407886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78743" y="1857830"/>
            <a:ext cx="740228" cy="1654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93257" y="3570514"/>
            <a:ext cx="769257" cy="159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01414" y="0"/>
            <a:ext cx="804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Inversion depends on choice of source covariance matrix </a:t>
            </a:r>
          </a:p>
          <a:p>
            <a:r>
              <a:rPr lang="en-GB" sz="2400" dirty="0" smtClean="0"/>
              <a:t>					(prior information)</a:t>
            </a:r>
            <a:endParaRPr lang="en-GB" sz="2400" dirty="0"/>
          </a:p>
        </p:txBody>
      </p:sp>
      <p:cxnSp>
        <p:nvCxnSpPr>
          <p:cNvPr id="46" name="Straight Arrow Connector 45"/>
          <p:cNvCxnSpPr>
            <a:endCxn id="35" idx="5"/>
          </p:cNvCxnSpPr>
          <p:nvPr/>
        </p:nvCxnSpPr>
        <p:spPr>
          <a:xfrm flipH="1" flipV="1">
            <a:off x="4629478" y="2094333"/>
            <a:ext cx="1568122" cy="48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0"/>
          </p:cNvCxnSpPr>
          <p:nvPr/>
        </p:nvCxnSpPr>
        <p:spPr>
          <a:xfrm flipH="1" flipV="1">
            <a:off x="6988049" y="2116105"/>
            <a:ext cx="1202648" cy="31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10514" y="422365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Prior information</a:t>
            </a:r>
            <a:endParaRPr lang="en-GB" b="1" dirty="0"/>
          </a:p>
        </p:txBody>
      </p:sp>
      <p:cxnSp>
        <p:nvCxnSpPr>
          <p:cNvPr id="51" name="Straight Arrow Connector 50"/>
          <p:cNvCxnSpPr>
            <a:stCxn id="49" idx="1"/>
          </p:cNvCxnSpPr>
          <p:nvPr/>
        </p:nvCxnSpPr>
        <p:spPr>
          <a:xfrm flipH="1" flipV="1">
            <a:off x="5500914" y="4078514"/>
            <a:ext cx="609600" cy="329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 l="14396" t="5977" r="23236" b="10347"/>
          <a:stretch>
            <a:fillRect/>
          </a:stretch>
        </p:blipFill>
        <p:spPr bwMode="auto">
          <a:xfrm>
            <a:off x="6168572" y="878111"/>
            <a:ext cx="2220686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/>
          <a:srcRect l="24967" t="72812" r="45232" b="11605"/>
          <a:stretch>
            <a:fillRect/>
          </a:stretch>
        </p:blipFill>
        <p:spPr bwMode="auto">
          <a:xfrm rot="16200000">
            <a:off x="6233883" y="4194628"/>
            <a:ext cx="2177142" cy="16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17219" t="51300" r="47815" b="29532"/>
          <a:stretch>
            <a:fillRect/>
          </a:stretch>
        </p:blipFill>
        <p:spPr bwMode="auto">
          <a:xfrm rot="16200000">
            <a:off x="803920" y="4335801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40286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30512" y="5051000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452915" y="4238201"/>
            <a:ext cx="175622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50"/>
          <p:cNvSpPr/>
          <p:nvPr/>
        </p:nvSpPr>
        <p:spPr>
          <a:xfrm>
            <a:off x="1066809" y="505825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211900" y="4513944"/>
            <a:ext cx="1415185" cy="59231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497944" y="2902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Single dipole fit</a:t>
            </a:r>
            <a:endParaRPr lang="en-GB" sz="2400" dirty="0"/>
          </a:p>
        </p:txBody>
      </p: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6981371" y="5191037"/>
          <a:ext cx="551544" cy="55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2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371" y="5191037"/>
                        <a:ext cx="551544" cy="5525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7219" t="51300" r="47815" b="29532"/>
          <a:stretch>
            <a:fillRect/>
          </a:stretch>
        </p:blipFill>
        <p:spPr bwMode="auto">
          <a:xfrm rot="16200000">
            <a:off x="107234" y="4292259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12858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349827" y="4963915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 l="20254" t="7705" r="18600" b="10792"/>
          <a:stretch>
            <a:fillRect/>
          </a:stretch>
        </p:blipFill>
        <p:spPr bwMode="auto">
          <a:xfrm>
            <a:off x="2351313" y="4194629"/>
            <a:ext cx="1741714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744658" y="5602568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 l="26755" t="72398" r="45630" b="12433"/>
          <a:stretch>
            <a:fillRect/>
          </a:stretch>
        </p:blipFill>
        <p:spPr bwMode="auto">
          <a:xfrm rot="16200000">
            <a:off x="6342751" y="4296226"/>
            <a:ext cx="2017485" cy="1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 l="12535" t="4890" r="21428" b="9260"/>
          <a:stretch>
            <a:fillRect/>
          </a:stretch>
        </p:blipFill>
        <p:spPr bwMode="auto">
          <a:xfrm>
            <a:off x="6241142" y="827316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650344" y="18142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Single dipole fit</a:t>
            </a:r>
            <a:endParaRPr lang="en-GB" sz="2400" dirty="0"/>
          </a:p>
        </p:txBody>
      </p:sp>
      <p:cxnSp>
        <p:nvCxnSpPr>
          <p:cNvPr id="52" name="Straight Connector 51"/>
          <p:cNvCxnSpPr>
            <a:stCxn id="19" idx="0"/>
            <a:endCxn id="36" idx="1"/>
          </p:cNvCxnSpPr>
          <p:nvPr/>
        </p:nvCxnSpPr>
        <p:spPr>
          <a:xfrm flipH="1" flipV="1">
            <a:off x="1349827" y="5072773"/>
            <a:ext cx="2489192" cy="52979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6951663" y="53070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9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5307013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32669</TotalTime>
  <Words>1015</Words>
  <Application>Microsoft Office PowerPoint</Application>
  <PresentationFormat>On-screen Show (4:3)</PresentationFormat>
  <Paragraphs>284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Symbol</vt:lpstr>
      <vt:lpstr>Times</vt:lpstr>
      <vt:lpstr>Times New Roman</vt:lpstr>
      <vt:lpstr>Office Theme</vt:lpstr>
      <vt:lpstr>Image Photo Editor</vt:lpstr>
      <vt:lpstr>Equation</vt:lpstr>
      <vt:lpstr>M/EEG source analysis                   </vt:lpstr>
      <vt:lpstr>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Software</vt:lpstr>
      <vt:lpstr>Which priors should I use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Muliple Sparse Priors (MSP), Champagne</vt:lpstr>
      <vt:lpstr>PowerPoint Presentation</vt:lpstr>
      <vt:lpstr>Conclusion</vt:lpstr>
      <vt:lpstr>References</vt:lpstr>
      <vt:lpstr>Thank you</vt:lpstr>
      <vt:lpstr>Analytical approximation to model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NRI, Aston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fMRI, Negative BOLD and Alpha</dc:title>
  <dc:creator>Krish Singh</dc:creator>
  <cp:lastModifiedBy>Gareth Barnes</cp:lastModifiedBy>
  <cp:revision>2450</cp:revision>
  <cp:lastPrinted>2017-05-08T15:48:44Z</cp:lastPrinted>
  <dcterms:created xsi:type="dcterms:W3CDTF">2002-10-29T09:14:57Z</dcterms:created>
  <dcterms:modified xsi:type="dcterms:W3CDTF">2017-05-09T07:37:02Z</dcterms:modified>
</cp:coreProperties>
</file>