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84" r:id="rId3"/>
    <p:sldId id="259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2" r:id="rId12"/>
    <p:sldId id="293" r:id="rId13"/>
    <p:sldId id="294" r:id="rId14"/>
    <p:sldId id="295" r:id="rId15"/>
    <p:sldId id="270" r:id="rId16"/>
    <p:sldId id="271" r:id="rId17"/>
    <p:sldId id="272" r:id="rId18"/>
    <p:sldId id="273" r:id="rId19"/>
    <p:sldId id="275" r:id="rId20"/>
    <p:sldId id="276" r:id="rId21"/>
    <p:sldId id="301" r:id="rId22"/>
    <p:sldId id="279" r:id="rId23"/>
    <p:sldId id="290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556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625125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example of two one-dimensional fields with identical intrinsic volume or </a:t>
            </a:r>
            <a:r>
              <a:rPr lang="en-GB" dirty="0" err="1" smtClean="0"/>
              <a:t>Lipschitz</a:t>
            </a:r>
            <a:r>
              <a:rPr lang="en-GB" dirty="0" smtClean="0"/>
              <a:t>–Killing curvature. Both curves are one-sample SPM{</a:t>
            </a:r>
            <a:r>
              <a:rPr lang="en-GB" i="1" dirty="0" smtClean="0"/>
              <a:t>t</a:t>
            </a:r>
            <a:r>
              <a:rPr lang="en-GB" dirty="0" smtClean="0"/>
              <a:t>}, based on 200 samples of Gaussian white noise. In one case (red—solid) the noise has smoothness FWHM = 4 and extends over 40 samples, in the other (blue—dotted) has FWHM = 20 and extends over 200 samples. The ‘intrinsic volumes’ of these curves, or the FWHM per unit length, are therefore identical (LKC = [1 16.65] or </a:t>
            </a:r>
            <a:r>
              <a:rPr lang="en-GB" dirty="0" err="1" smtClean="0"/>
              <a:t>resels</a:t>
            </a:r>
            <a:r>
              <a:rPr lang="en-GB" dirty="0" smtClean="0"/>
              <a:t> = [1 10]). The dotted green line is some arbitrary threshold </a:t>
            </a:r>
            <a:r>
              <a:rPr lang="en-GB" i="1" dirty="0" smtClean="0"/>
              <a:t>u</a:t>
            </a:r>
            <a:r>
              <a:rPr lang="en-GB" dirty="0" smtClean="0"/>
              <a:t> (= 0.8). The observed Euler characteristic for both processes at this threshold is 3 (there are 3 blobs above threshold). The Gaussian Kinematic Formula (Eq. </a:t>
            </a:r>
            <a:r>
              <a:rPr lang="en-GB" dirty="0" smtClean="0">
                <a:hlinkClick r:id="rId3"/>
              </a:rPr>
              <a:t>(6)</a:t>
            </a:r>
            <a:r>
              <a:rPr lang="en-GB" dirty="0" smtClean="0"/>
              <a:t>) for a random </a:t>
            </a:r>
            <a:r>
              <a:rPr lang="en-GB" i="1" dirty="0" smtClean="0"/>
              <a:t>t</a:t>
            </a:r>
            <a:r>
              <a:rPr lang="en-GB" dirty="0" smtClean="0"/>
              <a:t>-field of this intrinsic volume predicts an Euler characteristic of 2.9.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1031-1601-4CE4-935B-018890FA2C7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10" Type="http://schemas.openxmlformats.org/officeDocument/2006/relationships/image" Target="../media/image98.png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em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e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21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724400"/>
            <a:ext cx="8305800" cy="10668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</a:t>
            </a:r>
            <a:r>
              <a:rPr lang="en-GB" sz="1600" dirty="0" smtClean="0"/>
              <a:t>Centre </a:t>
            </a:r>
            <a:r>
              <a:rPr lang="en-GB" sz="1600"/>
              <a:t>for </a:t>
            </a:r>
            <a:r>
              <a:rPr lang="en-GB" sz="1600" smtClean="0"/>
              <a:t>Human Neuroimaging</a:t>
            </a:r>
            <a:endParaRPr lang="en-GB" sz="1600" dirty="0"/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May 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46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2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69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228600" y="47244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381000" y="48768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533400" y="50292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143000" y="48768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295400" y="50292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447800" y="51816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gflandin\My Documents\spm5\man\multimodal\figures\figure_32_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20502" r="38569" b="19996"/>
          <a:stretch/>
        </p:blipFill>
        <p:spPr bwMode="auto">
          <a:xfrm>
            <a:off x="990600" y="838200"/>
            <a:ext cx="1295400" cy="15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008027" y="48006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160427" y="49530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312827" y="51054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8157471" y="5109747"/>
            <a:ext cx="757929" cy="5591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0" y="4724400"/>
            <a:ext cx="540360" cy="144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3" y="5181600"/>
            <a:ext cx="567697" cy="49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55219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5" y="5776776"/>
            <a:ext cx="1358405" cy="9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09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3200400" y="46088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90600"/>
            <a:ext cx="3023200" cy="22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3875" y="4847272"/>
            <a:ext cx="4869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time of interest.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-956" t="3451" r="89956" b="14134"/>
          <a:stretch>
            <a:fillRect/>
          </a:stretch>
        </p:blipFill>
        <p:spPr bwMode="auto">
          <a:xfrm>
            <a:off x="7859829" y="3657600"/>
            <a:ext cx="1201141" cy="318563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956" t="37090" r="69870" b="49666"/>
          <a:stretch>
            <a:fillRect/>
          </a:stretch>
        </p:blipFill>
        <p:spPr bwMode="auto">
          <a:xfrm>
            <a:off x="5562600" y="6077357"/>
            <a:ext cx="2230734" cy="704443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 bwMode="auto">
          <a:xfrm>
            <a:off x="1371600" y="4800600"/>
            <a:ext cx="216199" cy="228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6324600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i="1" dirty="0"/>
              <a:t>Many thanks to Justin </a:t>
            </a:r>
            <a:r>
              <a:rPr lang="en-GB" i="1" dirty="0" err="1" smtClean="0"/>
              <a:t>Chumbley</a:t>
            </a:r>
            <a:r>
              <a:rPr lang="en-GB" i="1" dirty="0" smtClean="0"/>
              <a:t>, Tom Nichols and Gareth Barnes </a:t>
            </a:r>
            <a:r>
              <a:rPr lang="en-GB" i="1" dirty="0"/>
              <a:t>for slides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4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2010.</a:t>
            </a: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/>
              <a:t>Kilner</a:t>
            </a:r>
            <a:r>
              <a:rPr lang="en-US" sz="1600" dirty="0"/>
              <a:t> J. Bias </a:t>
            </a:r>
            <a:r>
              <a:rPr lang="en-US" sz="1600" dirty="0"/>
              <a:t>in a common EEG and MEG statistical analysis and how to avoid it. </a:t>
            </a:r>
            <a:r>
              <a:rPr lang="en-US" sz="1600" dirty="0" smtClean="0"/>
              <a:t>Clinical </a:t>
            </a:r>
            <a:r>
              <a:rPr lang="en-US" sz="1600" dirty="0" smtClean="0"/>
              <a:t>Neurophysiology, 2013.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438"/>
            <a:ext cx="8763000" cy="792162"/>
          </a:xfrm>
        </p:spPr>
        <p:txBody>
          <a:bodyPr/>
          <a:lstStyle/>
          <a:p>
            <a:r>
              <a:rPr lang="en-GB" b="1" dirty="0" smtClean="0"/>
              <a:t>Non-parametric inference: permutation tests</a:t>
            </a:r>
            <a:endParaRPr lang="en-GB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6018323" y="1828800"/>
            <a:ext cx="2436702" cy="1616705"/>
            <a:chOff x="6018323" y="2197100"/>
            <a:chExt cx="2436702" cy="1616705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021388" y="2201863"/>
              <a:ext cx="2324100" cy="1601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7754938" y="3348038"/>
              <a:ext cx="7000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5%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H="1">
              <a:off x="6024563" y="3786188"/>
              <a:ext cx="23177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18323" y="2501352"/>
              <a:ext cx="2329666" cy="1295615"/>
            </a:xfrm>
            <a:custGeom>
              <a:avLst/>
              <a:gdLst>
                <a:gd name="T0" fmla="*/ 0 w 2368"/>
                <a:gd name="T1" fmla="*/ 822 h 839"/>
                <a:gd name="T2" fmla="*/ 352 w 2368"/>
                <a:gd name="T3" fmla="*/ 807 h 839"/>
                <a:gd name="T4" fmla="*/ 546 w 2368"/>
                <a:gd name="T5" fmla="*/ 627 h 839"/>
                <a:gd name="T6" fmla="*/ 659 w 2368"/>
                <a:gd name="T7" fmla="*/ 156 h 839"/>
                <a:gd name="T8" fmla="*/ 793 w 2368"/>
                <a:gd name="T9" fmla="*/ 14 h 839"/>
                <a:gd name="T10" fmla="*/ 898 w 2368"/>
                <a:gd name="T11" fmla="*/ 74 h 839"/>
                <a:gd name="T12" fmla="*/ 980 w 2368"/>
                <a:gd name="T13" fmla="*/ 268 h 839"/>
                <a:gd name="T14" fmla="*/ 1152 w 2368"/>
                <a:gd name="T15" fmla="*/ 448 h 839"/>
                <a:gd name="T16" fmla="*/ 1609 w 2368"/>
                <a:gd name="T17" fmla="*/ 687 h 839"/>
                <a:gd name="T18" fmla="*/ 2042 w 2368"/>
                <a:gd name="T19" fmla="*/ 770 h 839"/>
                <a:gd name="T20" fmla="*/ 2319 w 2368"/>
                <a:gd name="T21" fmla="*/ 777 h 839"/>
                <a:gd name="T22" fmla="*/ 2334 w 2368"/>
                <a:gd name="T23" fmla="*/ 822 h 839"/>
                <a:gd name="connsiteX0" fmla="*/ 0 w 8756"/>
                <a:gd name="connsiteY0" fmla="*/ 9727 h 9800"/>
                <a:gd name="connsiteX1" fmla="*/ 340 w 8756"/>
                <a:gd name="connsiteY1" fmla="*/ 9492 h 9800"/>
                <a:gd name="connsiteX2" fmla="*/ 1160 w 8756"/>
                <a:gd name="connsiteY2" fmla="*/ 7346 h 9800"/>
                <a:gd name="connsiteX3" fmla="*/ 1637 w 8756"/>
                <a:gd name="connsiteY3" fmla="*/ 1732 h 9800"/>
                <a:gd name="connsiteX4" fmla="*/ 2203 w 8756"/>
                <a:gd name="connsiteY4" fmla="*/ 40 h 9800"/>
                <a:gd name="connsiteX5" fmla="*/ 2646 w 8756"/>
                <a:gd name="connsiteY5" fmla="*/ 755 h 9800"/>
                <a:gd name="connsiteX6" fmla="*/ 2993 w 8756"/>
                <a:gd name="connsiteY6" fmla="*/ 3067 h 9800"/>
                <a:gd name="connsiteX7" fmla="*/ 3719 w 8756"/>
                <a:gd name="connsiteY7" fmla="*/ 5213 h 9800"/>
                <a:gd name="connsiteX8" fmla="*/ 5649 w 8756"/>
                <a:gd name="connsiteY8" fmla="*/ 8061 h 9800"/>
                <a:gd name="connsiteX9" fmla="*/ 7477 w 8756"/>
                <a:gd name="connsiteY9" fmla="*/ 9051 h 9800"/>
                <a:gd name="connsiteX10" fmla="*/ 8647 w 8756"/>
                <a:gd name="connsiteY10" fmla="*/ 9134 h 9800"/>
                <a:gd name="connsiteX11" fmla="*/ 8710 w 8756"/>
                <a:gd name="connsiteY11" fmla="*/ 9670 h 9800"/>
                <a:gd name="connsiteX0" fmla="*/ 0 w 10000"/>
                <a:gd name="connsiteY0" fmla="*/ 9926 h 9926"/>
                <a:gd name="connsiteX1" fmla="*/ 388 w 10000"/>
                <a:gd name="connsiteY1" fmla="*/ 9686 h 9926"/>
                <a:gd name="connsiteX2" fmla="*/ 1325 w 10000"/>
                <a:gd name="connsiteY2" fmla="*/ 7496 h 9926"/>
                <a:gd name="connsiteX3" fmla="*/ 1870 w 10000"/>
                <a:gd name="connsiteY3" fmla="*/ 1767 h 9926"/>
                <a:gd name="connsiteX4" fmla="*/ 2516 w 10000"/>
                <a:gd name="connsiteY4" fmla="*/ 41 h 9926"/>
                <a:gd name="connsiteX5" fmla="*/ 3022 w 10000"/>
                <a:gd name="connsiteY5" fmla="*/ 770 h 9926"/>
                <a:gd name="connsiteX6" fmla="*/ 3418 w 10000"/>
                <a:gd name="connsiteY6" fmla="*/ 3130 h 9926"/>
                <a:gd name="connsiteX7" fmla="*/ 4247 w 10000"/>
                <a:gd name="connsiteY7" fmla="*/ 5319 h 9926"/>
                <a:gd name="connsiteX8" fmla="*/ 6452 w 10000"/>
                <a:gd name="connsiteY8" fmla="*/ 8226 h 9926"/>
                <a:gd name="connsiteX9" fmla="*/ 8539 w 10000"/>
                <a:gd name="connsiteY9" fmla="*/ 9236 h 9926"/>
                <a:gd name="connsiteX10" fmla="*/ 9876 w 10000"/>
                <a:gd name="connsiteY10" fmla="*/ 9320 h 9926"/>
                <a:gd name="connsiteX11" fmla="*/ 9947 w 10000"/>
                <a:gd name="connsiteY11" fmla="*/ 9867 h 9926"/>
                <a:gd name="connsiteX0" fmla="*/ 0 w 10000"/>
                <a:gd name="connsiteY0" fmla="*/ 10000 h 10000"/>
                <a:gd name="connsiteX1" fmla="*/ 388 w 10000"/>
                <a:gd name="connsiteY1" fmla="*/ 9758 h 10000"/>
                <a:gd name="connsiteX2" fmla="*/ 1325 w 10000"/>
                <a:gd name="connsiteY2" fmla="*/ 7552 h 10000"/>
                <a:gd name="connsiteX3" fmla="*/ 1870 w 10000"/>
                <a:gd name="connsiteY3" fmla="*/ 1780 h 10000"/>
                <a:gd name="connsiteX4" fmla="*/ 2516 w 10000"/>
                <a:gd name="connsiteY4" fmla="*/ 41 h 10000"/>
                <a:gd name="connsiteX5" fmla="*/ 3022 w 10000"/>
                <a:gd name="connsiteY5" fmla="*/ 776 h 10000"/>
                <a:gd name="connsiteX6" fmla="*/ 3418 w 10000"/>
                <a:gd name="connsiteY6" fmla="*/ 3153 h 10000"/>
                <a:gd name="connsiteX7" fmla="*/ 4247 w 10000"/>
                <a:gd name="connsiteY7" fmla="*/ 5359 h 10000"/>
                <a:gd name="connsiteX8" fmla="*/ 6452 w 10000"/>
                <a:gd name="connsiteY8" fmla="*/ 8287 h 10000"/>
                <a:gd name="connsiteX9" fmla="*/ 8539 w 10000"/>
                <a:gd name="connsiteY9" fmla="*/ 9305 h 10000"/>
                <a:gd name="connsiteX10" fmla="*/ 9876 w 10000"/>
                <a:gd name="connsiteY10" fmla="*/ 9389 h 10000"/>
                <a:gd name="connsiteX11" fmla="*/ 9947 w 10000"/>
                <a:gd name="connsiteY11" fmla="*/ 9941 h 10000"/>
                <a:gd name="connsiteX0" fmla="*/ 0 w 10000"/>
                <a:gd name="connsiteY0" fmla="*/ 10000 h 10000"/>
                <a:gd name="connsiteX1" fmla="*/ 388 w 10000"/>
                <a:gd name="connsiteY1" fmla="*/ 9758 h 10000"/>
                <a:gd name="connsiteX2" fmla="*/ 1325 w 10000"/>
                <a:gd name="connsiteY2" fmla="*/ 7552 h 10000"/>
                <a:gd name="connsiteX3" fmla="*/ 1870 w 10000"/>
                <a:gd name="connsiteY3" fmla="*/ 1780 h 10000"/>
                <a:gd name="connsiteX4" fmla="*/ 2516 w 10000"/>
                <a:gd name="connsiteY4" fmla="*/ 41 h 10000"/>
                <a:gd name="connsiteX5" fmla="*/ 3022 w 10000"/>
                <a:gd name="connsiteY5" fmla="*/ 776 h 10000"/>
                <a:gd name="connsiteX6" fmla="*/ 3418 w 10000"/>
                <a:gd name="connsiteY6" fmla="*/ 3153 h 10000"/>
                <a:gd name="connsiteX7" fmla="*/ 4247 w 10000"/>
                <a:gd name="connsiteY7" fmla="*/ 5359 h 10000"/>
                <a:gd name="connsiteX8" fmla="*/ 6452 w 10000"/>
                <a:gd name="connsiteY8" fmla="*/ 8287 h 10000"/>
                <a:gd name="connsiteX9" fmla="*/ 8539 w 10000"/>
                <a:gd name="connsiteY9" fmla="*/ 9305 h 10000"/>
                <a:gd name="connsiteX10" fmla="*/ 9876 w 10000"/>
                <a:gd name="connsiteY10" fmla="*/ 9389 h 10000"/>
                <a:gd name="connsiteX11" fmla="*/ 9947 w 10000"/>
                <a:gd name="connsiteY11" fmla="*/ 99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611" y="9627"/>
                    <a:pt x="-29" y="10284"/>
                    <a:pt x="388" y="9758"/>
                  </a:cubicBezTo>
                  <a:cubicBezTo>
                    <a:pt x="805" y="9232"/>
                    <a:pt x="1078" y="8875"/>
                    <a:pt x="1325" y="7552"/>
                  </a:cubicBezTo>
                  <a:cubicBezTo>
                    <a:pt x="1570" y="6229"/>
                    <a:pt x="1672" y="3030"/>
                    <a:pt x="1870" y="1780"/>
                  </a:cubicBezTo>
                  <a:cubicBezTo>
                    <a:pt x="2067" y="532"/>
                    <a:pt x="2323" y="213"/>
                    <a:pt x="2516" y="41"/>
                  </a:cubicBezTo>
                  <a:cubicBezTo>
                    <a:pt x="2709" y="-131"/>
                    <a:pt x="2872" y="261"/>
                    <a:pt x="3022" y="776"/>
                  </a:cubicBezTo>
                  <a:cubicBezTo>
                    <a:pt x="3172" y="1292"/>
                    <a:pt x="3215" y="2394"/>
                    <a:pt x="3418" y="3153"/>
                  </a:cubicBezTo>
                  <a:cubicBezTo>
                    <a:pt x="3620" y="3913"/>
                    <a:pt x="3740" y="4500"/>
                    <a:pt x="4247" y="5359"/>
                  </a:cubicBezTo>
                  <a:cubicBezTo>
                    <a:pt x="4753" y="6216"/>
                    <a:pt x="5738" y="7625"/>
                    <a:pt x="6452" y="8287"/>
                  </a:cubicBezTo>
                  <a:cubicBezTo>
                    <a:pt x="7165" y="8949"/>
                    <a:pt x="7971" y="9120"/>
                    <a:pt x="8539" y="9305"/>
                  </a:cubicBezTo>
                  <a:cubicBezTo>
                    <a:pt x="9109" y="9487"/>
                    <a:pt x="9639" y="9280"/>
                    <a:pt x="9876" y="9389"/>
                  </a:cubicBezTo>
                  <a:cubicBezTo>
                    <a:pt x="10112" y="9500"/>
                    <a:pt x="9938" y="9793"/>
                    <a:pt x="9947" y="9941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631527" y="3632198"/>
              <a:ext cx="719959" cy="181607"/>
            </a:xfrm>
            <a:custGeom>
              <a:avLst/>
              <a:gdLst>
                <a:gd name="T0" fmla="*/ 488 w 505"/>
                <a:gd name="T1" fmla="*/ 108 h 150"/>
                <a:gd name="T2" fmla="*/ 472 w 505"/>
                <a:gd name="T3" fmla="*/ 78 h 150"/>
                <a:gd name="T4" fmla="*/ 454 w 505"/>
                <a:gd name="T5" fmla="*/ 68 h 150"/>
                <a:gd name="T6" fmla="*/ 398 w 505"/>
                <a:gd name="T7" fmla="*/ 54 h 150"/>
                <a:gd name="T8" fmla="*/ 340 w 505"/>
                <a:gd name="T9" fmla="*/ 50 h 150"/>
                <a:gd name="T10" fmla="*/ 220 w 505"/>
                <a:gd name="T11" fmla="*/ 42 h 150"/>
                <a:gd name="T12" fmla="*/ 150 w 505"/>
                <a:gd name="T13" fmla="*/ 34 h 150"/>
                <a:gd name="T14" fmla="*/ 94 w 505"/>
                <a:gd name="T15" fmla="*/ 24 h 150"/>
                <a:gd name="T16" fmla="*/ 50 w 505"/>
                <a:gd name="T17" fmla="*/ 8 h 150"/>
                <a:gd name="T18" fmla="*/ 30 w 505"/>
                <a:gd name="T19" fmla="*/ 2 h 150"/>
                <a:gd name="T20" fmla="*/ 24 w 505"/>
                <a:gd name="T21" fmla="*/ 0 h 150"/>
                <a:gd name="T22" fmla="*/ 18 w 505"/>
                <a:gd name="T23" fmla="*/ 2 h 150"/>
                <a:gd name="T24" fmla="*/ 16 w 505"/>
                <a:gd name="T25" fmla="*/ 8 h 150"/>
                <a:gd name="T26" fmla="*/ 4 w 505"/>
                <a:gd name="T27" fmla="*/ 12 h 150"/>
                <a:gd name="T28" fmla="*/ 16 w 505"/>
                <a:gd name="T29" fmla="*/ 150 h 150"/>
                <a:gd name="T30" fmla="*/ 490 w 505"/>
                <a:gd name="T31" fmla="*/ 142 h 150"/>
                <a:gd name="T32" fmla="*/ 504 w 505"/>
                <a:gd name="T33" fmla="*/ 130 h 150"/>
                <a:gd name="T34" fmla="*/ 500 w 505"/>
                <a:gd name="T35" fmla="*/ 116 h 150"/>
                <a:gd name="T36" fmla="*/ 480 w 505"/>
                <a:gd name="T37" fmla="*/ 110 h 150"/>
                <a:gd name="T38" fmla="*/ 488 w 505"/>
                <a:gd name="T39" fmla="*/ 108 h 150"/>
                <a:gd name="connsiteX0" fmla="*/ 9638 w 9955"/>
                <a:gd name="connsiteY0" fmla="*/ 7200 h 9472"/>
                <a:gd name="connsiteX1" fmla="*/ 9322 w 9955"/>
                <a:gd name="connsiteY1" fmla="*/ 5200 h 9472"/>
                <a:gd name="connsiteX2" fmla="*/ 8965 w 9955"/>
                <a:gd name="connsiteY2" fmla="*/ 4533 h 9472"/>
                <a:gd name="connsiteX3" fmla="*/ 7856 w 9955"/>
                <a:gd name="connsiteY3" fmla="*/ 3600 h 9472"/>
                <a:gd name="connsiteX4" fmla="*/ 6708 w 9955"/>
                <a:gd name="connsiteY4" fmla="*/ 3333 h 9472"/>
                <a:gd name="connsiteX5" fmla="*/ 4331 w 9955"/>
                <a:gd name="connsiteY5" fmla="*/ 2800 h 9472"/>
                <a:gd name="connsiteX6" fmla="*/ 2945 w 9955"/>
                <a:gd name="connsiteY6" fmla="*/ 2267 h 9472"/>
                <a:gd name="connsiteX7" fmla="*/ 1836 w 9955"/>
                <a:gd name="connsiteY7" fmla="*/ 1600 h 9472"/>
                <a:gd name="connsiteX8" fmla="*/ 965 w 9955"/>
                <a:gd name="connsiteY8" fmla="*/ 533 h 9472"/>
                <a:gd name="connsiteX9" fmla="*/ 569 w 9955"/>
                <a:gd name="connsiteY9" fmla="*/ 133 h 9472"/>
                <a:gd name="connsiteX10" fmla="*/ 450 w 9955"/>
                <a:gd name="connsiteY10" fmla="*/ 0 h 9472"/>
                <a:gd name="connsiteX11" fmla="*/ 331 w 9955"/>
                <a:gd name="connsiteY11" fmla="*/ 133 h 9472"/>
                <a:gd name="connsiteX12" fmla="*/ 292 w 9955"/>
                <a:gd name="connsiteY12" fmla="*/ 533 h 9472"/>
                <a:gd name="connsiteX13" fmla="*/ 54 w 9955"/>
                <a:gd name="connsiteY13" fmla="*/ 800 h 9472"/>
                <a:gd name="connsiteX14" fmla="*/ 197 w 9955"/>
                <a:gd name="connsiteY14" fmla="*/ 7440 h 9472"/>
                <a:gd name="connsiteX15" fmla="*/ 9678 w 9955"/>
                <a:gd name="connsiteY15" fmla="*/ 9467 h 9472"/>
                <a:gd name="connsiteX16" fmla="*/ 9955 w 9955"/>
                <a:gd name="connsiteY16" fmla="*/ 8667 h 9472"/>
                <a:gd name="connsiteX17" fmla="*/ 9876 w 9955"/>
                <a:gd name="connsiteY17" fmla="*/ 7733 h 9472"/>
                <a:gd name="connsiteX18" fmla="*/ 9480 w 9955"/>
                <a:gd name="connsiteY18" fmla="*/ 7333 h 9472"/>
                <a:gd name="connsiteX19" fmla="*/ 9638 w 9955"/>
                <a:gd name="connsiteY19" fmla="*/ 7200 h 9472"/>
                <a:gd name="connsiteX0" fmla="*/ 9682 w 10000"/>
                <a:gd name="connsiteY0" fmla="*/ 7601 h 9313"/>
                <a:gd name="connsiteX1" fmla="*/ 9364 w 10000"/>
                <a:gd name="connsiteY1" fmla="*/ 5490 h 9313"/>
                <a:gd name="connsiteX2" fmla="*/ 9006 w 10000"/>
                <a:gd name="connsiteY2" fmla="*/ 4786 h 9313"/>
                <a:gd name="connsiteX3" fmla="*/ 7892 w 10000"/>
                <a:gd name="connsiteY3" fmla="*/ 3801 h 9313"/>
                <a:gd name="connsiteX4" fmla="*/ 6738 w 10000"/>
                <a:gd name="connsiteY4" fmla="*/ 3519 h 9313"/>
                <a:gd name="connsiteX5" fmla="*/ 4351 w 10000"/>
                <a:gd name="connsiteY5" fmla="*/ 2956 h 9313"/>
                <a:gd name="connsiteX6" fmla="*/ 2958 w 10000"/>
                <a:gd name="connsiteY6" fmla="*/ 2393 h 9313"/>
                <a:gd name="connsiteX7" fmla="*/ 1844 w 10000"/>
                <a:gd name="connsiteY7" fmla="*/ 1689 h 9313"/>
                <a:gd name="connsiteX8" fmla="*/ 969 w 10000"/>
                <a:gd name="connsiteY8" fmla="*/ 563 h 9313"/>
                <a:gd name="connsiteX9" fmla="*/ 572 w 10000"/>
                <a:gd name="connsiteY9" fmla="*/ 140 h 9313"/>
                <a:gd name="connsiteX10" fmla="*/ 452 w 10000"/>
                <a:gd name="connsiteY10" fmla="*/ 0 h 9313"/>
                <a:gd name="connsiteX11" fmla="*/ 332 w 10000"/>
                <a:gd name="connsiteY11" fmla="*/ 140 h 9313"/>
                <a:gd name="connsiteX12" fmla="*/ 293 w 10000"/>
                <a:gd name="connsiteY12" fmla="*/ 563 h 9313"/>
                <a:gd name="connsiteX13" fmla="*/ 54 w 10000"/>
                <a:gd name="connsiteY13" fmla="*/ 845 h 9313"/>
                <a:gd name="connsiteX14" fmla="*/ 198 w 10000"/>
                <a:gd name="connsiteY14" fmla="*/ 7855 h 9313"/>
                <a:gd name="connsiteX15" fmla="*/ 9006 w 10000"/>
                <a:gd name="connsiteY15" fmla="*/ 7630 h 9313"/>
                <a:gd name="connsiteX16" fmla="*/ 10000 w 10000"/>
                <a:gd name="connsiteY16" fmla="*/ 9150 h 9313"/>
                <a:gd name="connsiteX17" fmla="*/ 9921 w 10000"/>
                <a:gd name="connsiteY17" fmla="*/ 8164 h 9313"/>
                <a:gd name="connsiteX18" fmla="*/ 9523 w 10000"/>
                <a:gd name="connsiteY18" fmla="*/ 7742 h 9313"/>
                <a:gd name="connsiteX19" fmla="*/ 9682 w 10000"/>
                <a:gd name="connsiteY19" fmla="*/ 7601 h 9313"/>
                <a:gd name="connsiteX0" fmla="*/ 9682 w 10039"/>
                <a:gd name="connsiteY0" fmla="*/ 8162 h 8766"/>
                <a:gd name="connsiteX1" fmla="*/ 9364 w 10039"/>
                <a:gd name="connsiteY1" fmla="*/ 5895 h 8766"/>
                <a:gd name="connsiteX2" fmla="*/ 9006 w 10039"/>
                <a:gd name="connsiteY2" fmla="*/ 5139 h 8766"/>
                <a:gd name="connsiteX3" fmla="*/ 7892 w 10039"/>
                <a:gd name="connsiteY3" fmla="*/ 4081 h 8766"/>
                <a:gd name="connsiteX4" fmla="*/ 6738 w 10039"/>
                <a:gd name="connsiteY4" fmla="*/ 3779 h 8766"/>
                <a:gd name="connsiteX5" fmla="*/ 4351 w 10039"/>
                <a:gd name="connsiteY5" fmla="*/ 3174 h 8766"/>
                <a:gd name="connsiteX6" fmla="*/ 2958 w 10039"/>
                <a:gd name="connsiteY6" fmla="*/ 2570 h 8766"/>
                <a:gd name="connsiteX7" fmla="*/ 1844 w 10039"/>
                <a:gd name="connsiteY7" fmla="*/ 1814 h 8766"/>
                <a:gd name="connsiteX8" fmla="*/ 969 w 10039"/>
                <a:gd name="connsiteY8" fmla="*/ 605 h 8766"/>
                <a:gd name="connsiteX9" fmla="*/ 572 w 10039"/>
                <a:gd name="connsiteY9" fmla="*/ 150 h 8766"/>
                <a:gd name="connsiteX10" fmla="*/ 452 w 10039"/>
                <a:gd name="connsiteY10" fmla="*/ 0 h 8766"/>
                <a:gd name="connsiteX11" fmla="*/ 332 w 10039"/>
                <a:gd name="connsiteY11" fmla="*/ 150 h 8766"/>
                <a:gd name="connsiteX12" fmla="*/ 293 w 10039"/>
                <a:gd name="connsiteY12" fmla="*/ 605 h 8766"/>
                <a:gd name="connsiteX13" fmla="*/ 54 w 10039"/>
                <a:gd name="connsiteY13" fmla="*/ 907 h 8766"/>
                <a:gd name="connsiteX14" fmla="*/ 198 w 10039"/>
                <a:gd name="connsiteY14" fmla="*/ 8434 h 8766"/>
                <a:gd name="connsiteX15" fmla="*/ 9006 w 10039"/>
                <a:gd name="connsiteY15" fmla="*/ 8193 h 8766"/>
                <a:gd name="connsiteX16" fmla="*/ 9921 w 10039"/>
                <a:gd name="connsiteY16" fmla="*/ 8766 h 8766"/>
                <a:gd name="connsiteX17" fmla="*/ 9523 w 10039"/>
                <a:gd name="connsiteY17" fmla="*/ 8313 h 8766"/>
                <a:gd name="connsiteX18" fmla="*/ 9682 w 10039"/>
                <a:gd name="connsiteY18" fmla="*/ 8162 h 8766"/>
                <a:gd name="connsiteX0" fmla="*/ 9644 w 9789"/>
                <a:gd name="connsiteY0" fmla="*/ 9311 h 9621"/>
                <a:gd name="connsiteX1" fmla="*/ 9328 w 9789"/>
                <a:gd name="connsiteY1" fmla="*/ 6725 h 9621"/>
                <a:gd name="connsiteX2" fmla="*/ 8971 w 9789"/>
                <a:gd name="connsiteY2" fmla="*/ 5862 h 9621"/>
                <a:gd name="connsiteX3" fmla="*/ 7861 w 9789"/>
                <a:gd name="connsiteY3" fmla="*/ 4655 h 9621"/>
                <a:gd name="connsiteX4" fmla="*/ 6712 w 9789"/>
                <a:gd name="connsiteY4" fmla="*/ 4311 h 9621"/>
                <a:gd name="connsiteX5" fmla="*/ 4334 w 9789"/>
                <a:gd name="connsiteY5" fmla="*/ 3621 h 9621"/>
                <a:gd name="connsiteX6" fmla="*/ 2947 w 9789"/>
                <a:gd name="connsiteY6" fmla="*/ 2932 h 9621"/>
                <a:gd name="connsiteX7" fmla="*/ 1837 w 9789"/>
                <a:gd name="connsiteY7" fmla="*/ 2069 h 9621"/>
                <a:gd name="connsiteX8" fmla="*/ 965 w 9789"/>
                <a:gd name="connsiteY8" fmla="*/ 690 h 9621"/>
                <a:gd name="connsiteX9" fmla="*/ 570 w 9789"/>
                <a:gd name="connsiteY9" fmla="*/ 171 h 9621"/>
                <a:gd name="connsiteX10" fmla="*/ 450 w 9789"/>
                <a:gd name="connsiteY10" fmla="*/ 0 h 9621"/>
                <a:gd name="connsiteX11" fmla="*/ 331 w 9789"/>
                <a:gd name="connsiteY11" fmla="*/ 171 h 9621"/>
                <a:gd name="connsiteX12" fmla="*/ 292 w 9789"/>
                <a:gd name="connsiteY12" fmla="*/ 690 h 9621"/>
                <a:gd name="connsiteX13" fmla="*/ 54 w 9789"/>
                <a:gd name="connsiteY13" fmla="*/ 1035 h 9621"/>
                <a:gd name="connsiteX14" fmla="*/ 197 w 9789"/>
                <a:gd name="connsiteY14" fmla="*/ 9621 h 9621"/>
                <a:gd name="connsiteX15" fmla="*/ 8971 w 9789"/>
                <a:gd name="connsiteY15" fmla="*/ 9346 h 9621"/>
                <a:gd name="connsiteX16" fmla="*/ 9486 w 9789"/>
                <a:gd name="connsiteY16" fmla="*/ 9483 h 9621"/>
                <a:gd name="connsiteX17" fmla="*/ 9644 w 9789"/>
                <a:gd name="connsiteY17" fmla="*/ 9311 h 9621"/>
                <a:gd name="connsiteX0" fmla="*/ 9852 w 10000"/>
                <a:gd name="connsiteY0" fmla="*/ 9678 h 10000"/>
                <a:gd name="connsiteX1" fmla="*/ 9164 w 10000"/>
                <a:gd name="connsiteY1" fmla="*/ 6093 h 10000"/>
                <a:gd name="connsiteX2" fmla="*/ 8030 w 10000"/>
                <a:gd name="connsiteY2" fmla="*/ 4838 h 10000"/>
                <a:gd name="connsiteX3" fmla="*/ 6857 w 10000"/>
                <a:gd name="connsiteY3" fmla="*/ 4481 h 10000"/>
                <a:gd name="connsiteX4" fmla="*/ 4427 w 10000"/>
                <a:gd name="connsiteY4" fmla="*/ 3764 h 10000"/>
                <a:gd name="connsiteX5" fmla="*/ 3011 w 10000"/>
                <a:gd name="connsiteY5" fmla="*/ 3048 h 10000"/>
                <a:gd name="connsiteX6" fmla="*/ 1877 w 10000"/>
                <a:gd name="connsiteY6" fmla="*/ 2151 h 10000"/>
                <a:gd name="connsiteX7" fmla="*/ 986 w 10000"/>
                <a:gd name="connsiteY7" fmla="*/ 717 h 10000"/>
                <a:gd name="connsiteX8" fmla="*/ 582 w 10000"/>
                <a:gd name="connsiteY8" fmla="*/ 178 h 10000"/>
                <a:gd name="connsiteX9" fmla="*/ 460 w 10000"/>
                <a:gd name="connsiteY9" fmla="*/ 0 h 10000"/>
                <a:gd name="connsiteX10" fmla="*/ 338 w 10000"/>
                <a:gd name="connsiteY10" fmla="*/ 178 h 10000"/>
                <a:gd name="connsiteX11" fmla="*/ 298 w 10000"/>
                <a:gd name="connsiteY11" fmla="*/ 717 h 10000"/>
                <a:gd name="connsiteX12" fmla="*/ 55 w 10000"/>
                <a:gd name="connsiteY12" fmla="*/ 1076 h 10000"/>
                <a:gd name="connsiteX13" fmla="*/ 201 w 10000"/>
                <a:gd name="connsiteY13" fmla="*/ 10000 h 10000"/>
                <a:gd name="connsiteX14" fmla="*/ 9164 w 10000"/>
                <a:gd name="connsiteY14" fmla="*/ 9714 h 10000"/>
                <a:gd name="connsiteX15" fmla="*/ 9690 w 10000"/>
                <a:gd name="connsiteY15" fmla="*/ 9857 h 10000"/>
                <a:gd name="connsiteX16" fmla="*/ 9852 w 10000"/>
                <a:gd name="connsiteY16" fmla="*/ 9678 h 10000"/>
                <a:gd name="connsiteX0" fmla="*/ 9690 w 10000"/>
                <a:gd name="connsiteY0" fmla="*/ 9857 h 10000"/>
                <a:gd name="connsiteX1" fmla="*/ 9164 w 10000"/>
                <a:gd name="connsiteY1" fmla="*/ 6093 h 10000"/>
                <a:gd name="connsiteX2" fmla="*/ 8030 w 10000"/>
                <a:gd name="connsiteY2" fmla="*/ 4838 h 10000"/>
                <a:gd name="connsiteX3" fmla="*/ 6857 w 10000"/>
                <a:gd name="connsiteY3" fmla="*/ 4481 h 10000"/>
                <a:gd name="connsiteX4" fmla="*/ 4427 w 10000"/>
                <a:gd name="connsiteY4" fmla="*/ 3764 h 10000"/>
                <a:gd name="connsiteX5" fmla="*/ 3011 w 10000"/>
                <a:gd name="connsiteY5" fmla="*/ 3048 h 10000"/>
                <a:gd name="connsiteX6" fmla="*/ 1877 w 10000"/>
                <a:gd name="connsiteY6" fmla="*/ 2151 h 10000"/>
                <a:gd name="connsiteX7" fmla="*/ 986 w 10000"/>
                <a:gd name="connsiteY7" fmla="*/ 717 h 10000"/>
                <a:gd name="connsiteX8" fmla="*/ 582 w 10000"/>
                <a:gd name="connsiteY8" fmla="*/ 178 h 10000"/>
                <a:gd name="connsiteX9" fmla="*/ 460 w 10000"/>
                <a:gd name="connsiteY9" fmla="*/ 0 h 10000"/>
                <a:gd name="connsiteX10" fmla="*/ 338 w 10000"/>
                <a:gd name="connsiteY10" fmla="*/ 178 h 10000"/>
                <a:gd name="connsiteX11" fmla="*/ 298 w 10000"/>
                <a:gd name="connsiteY11" fmla="*/ 717 h 10000"/>
                <a:gd name="connsiteX12" fmla="*/ 55 w 10000"/>
                <a:gd name="connsiteY12" fmla="*/ 1076 h 10000"/>
                <a:gd name="connsiteX13" fmla="*/ 201 w 10000"/>
                <a:gd name="connsiteY13" fmla="*/ 10000 h 10000"/>
                <a:gd name="connsiteX14" fmla="*/ 9164 w 10000"/>
                <a:gd name="connsiteY14" fmla="*/ 9714 h 10000"/>
                <a:gd name="connsiteX15" fmla="*/ 9690 w 10000"/>
                <a:gd name="connsiteY15" fmla="*/ 9857 h 10000"/>
                <a:gd name="connsiteX0" fmla="*/ 9690 w 10088"/>
                <a:gd name="connsiteY0" fmla="*/ 9857 h 10068"/>
                <a:gd name="connsiteX1" fmla="*/ 9164 w 10088"/>
                <a:gd name="connsiteY1" fmla="*/ 6093 h 10068"/>
                <a:gd name="connsiteX2" fmla="*/ 8030 w 10088"/>
                <a:gd name="connsiteY2" fmla="*/ 4838 h 10068"/>
                <a:gd name="connsiteX3" fmla="*/ 6857 w 10088"/>
                <a:gd name="connsiteY3" fmla="*/ 4481 h 10068"/>
                <a:gd name="connsiteX4" fmla="*/ 4427 w 10088"/>
                <a:gd name="connsiteY4" fmla="*/ 3764 h 10068"/>
                <a:gd name="connsiteX5" fmla="*/ 3011 w 10088"/>
                <a:gd name="connsiteY5" fmla="*/ 3048 h 10068"/>
                <a:gd name="connsiteX6" fmla="*/ 1877 w 10088"/>
                <a:gd name="connsiteY6" fmla="*/ 2151 h 10068"/>
                <a:gd name="connsiteX7" fmla="*/ 986 w 10088"/>
                <a:gd name="connsiteY7" fmla="*/ 717 h 10068"/>
                <a:gd name="connsiteX8" fmla="*/ 582 w 10088"/>
                <a:gd name="connsiteY8" fmla="*/ 178 h 10068"/>
                <a:gd name="connsiteX9" fmla="*/ 460 w 10088"/>
                <a:gd name="connsiteY9" fmla="*/ 0 h 10068"/>
                <a:gd name="connsiteX10" fmla="*/ 338 w 10088"/>
                <a:gd name="connsiteY10" fmla="*/ 178 h 10068"/>
                <a:gd name="connsiteX11" fmla="*/ 298 w 10088"/>
                <a:gd name="connsiteY11" fmla="*/ 717 h 10068"/>
                <a:gd name="connsiteX12" fmla="*/ 55 w 10088"/>
                <a:gd name="connsiteY12" fmla="*/ 1076 h 10068"/>
                <a:gd name="connsiteX13" fmla="*/ 201 w 10088"/>
                <a:gd name="connsiteY13" fmla="*/ 10000 h 10068"/>
                <a:gd name="connsiteX14" fmla="*/ 9164 w 10088"/>
                <a:gd name="connsiteY14" fmla="*/ 9714 h 10068"/>
                <a:gd name="connsiteX15" fmla="*/ 9860 w 10088"/>
                <a:gd name="connsiteY15" fmla="*/ 9606 h 10068"/>
                <a:gd name="connsiteX16" fmla="*/ 9690 w 10088"/>
                <a:gd name="connsiteY16" fmla="*/ 9857 h 10068"/>
                <a:gd name="connsiteX0" fmla="*/ 9690 w 10034"/>
                <a:gd name="connsiteY0" fmla="*/ 9857 h 10088"/>
                <a:gd name="connsiteX1" fmla="*/ 9164 w 10034"/>
                <a:gd name="connsiteY1" fmla="*/ 6093 h 10088"/>
                <a:gd name="connsiteX2" fmla="*/ 8030 w 10034"/>
                <a:gd name="connsiteY2" fmla="*/ 4838 h 10088"/>
                <a:gd name="connsiteX3" fmla="*/ 6857 w 10034"/>
                <a:gd name="connsiteY3" fmla="*/ 4481 h 10088"/>
                <a:gd name="connsiteX4" fmla="*/ 4427 w 10034"/>
                <a:gd name="connsiteY4" fmla="*/ 3764 h 10088"/>
                <a:gd name="connsiteX5" fmla="*/ 3011 w 10034"/>
                <a:gd name="connsiteY5" fmla="*/ 3048 h 10088"/>
                <a:gd name="connsiteX6" fmla="*/ 1877 w 10034"/>
                <a:gd name="connsiteY6" fmla="*/ 2151 h 10088"/>
                <a:gd name="connsiteX7" fmla="*/ 986 w 10034"/>
                <a:gd name="connsiteY7" fmla="*/ 717 h 10088"/>
                <a:gd name="connsiteX8" fmla="*/ 582 w 10034"/>
                <a:gd name="connsiteY8" fmla="*/ 178 h 10088"/>
                <a:gd name="connsiteX9" fmla="*/ 460 w 10034"/>
                <a:gd name="connsiteY9" fmla="*/ 0 h 10088"/>
                <a:gd name="connsiteX10" fmla="*/ 338 w 10034"/>
                <a:gd name="connsiteY10" fmla="*/ 178 h 10088"/>
                <a:gd name="connsiteX11" fmla="*/ 298 w 10034"/>
                <a:gd name="connsiteY11" fmla="*/ 717 h 10088"/>
                <a:gd name="connsiteX12" fmla="*/ 55 w 10034"/>
                <a:gd name="connsiteY12" fmla="*/ 1076 h 10088"/>
                <a:gd name="connsiteX13" fmla="*/ 201 w 10034"/>
                <a:gd name="connsiteY13" fmla="*/ 10000 h 10088"/>
                <a:gd name="connsiteX14" fmla="*/ 9164 w 10034"/>
                <a:gd name="connsiteY14" fmla="*/ 9714 h 10088"/>
                <a:gd name="connsiteX15" fmla="*/ 9690 w 10034"/>
                <a:gd name="connsiteY15" fmla="*/ 9857 h 10088"/>
                <a:gd name="connsiteX0" fmla="*/ 13868 w 13868"/>
                <a:gd name="connsiteY0" fmla="*/ 3835 h 10000"/>
                <a:gd name="connsiteX1" fmla="*/ 9164 w 13868"/>
                <a:gd name="connsiteY1" fmla="*/ 6093 h 10000"/>
                <a:gd name="connsiteX2" fmla="*/ 8030 w 13868"/>
                <a:gd name="connsiteY2" fmla="*/ 4838 h 10000"/>
                <a:gd name="connsiteX3" fmla="*/ 6857 w 13868"/>
                <a:gd name="connsiteY3" fmla="*/ 4481 h 10000"/>
                <a:gd name="connsiteX4" fmla="*/ 4427 w 13868"/>
                <a:gd name="connsiteY4" fmla="*/ 3764 h 10000"/>
                <a:gd name="connsiteX5" fmla="*/ 3011 w 13868"/>
                <a:gd name="connsiteY5" fmla="*/ 3048 h 10000"/>
                <a:gd name="connsiteX6" fmla="*/ 1877 w 13868"/>
                <a:gd name="connsiteY6" fmla="*/ 2151 h 10000"/>
                <a:gd name="connsiteX7" fmla="*/ 986 w 13868"/>
                <a:gd name="connsiteY7" fmla="*/ 717 h 10000"/>
                <a:gd name="connsiteX8" fmla="*/ 582 w 13868"/>
                <a:gd name="connsiteY8" fmla="*/ 178 h 10000"/>
                <a:gd name="connsiteX9" fmla="*/ 460 w 13868"/>
                <a:gd name="connsiteY9" fmla="*/ 0 h 10000"/>
                <a:gd name="connsiteX10" fmla="*/ 338 w 13868"/>
                <a:gd name="connsiteY10" fmla="*/ 178 h 10000"/>
                <a:gd name="connsiteX11" fmla="*/ 298 w 13868"/>
                <a:gd name="connsiteY11" fmla="*/ 717 h 10000"/>
                <a:gd name="connsiteX12" fmla="*/ 55 w 13868"/>
                <a:gd name="connsiteY12" fmla="*/ 1076 h 10000"/>
                <a:gd name="connsiteX13" fmla="*/ 201 w 13868"/>
                <a:gd name="connsiteY13" fmla="*/ 10000 h 10000"/>
                <a:gd name="connsiteX14" fmla="*/ 9164 w 13868"/>
                <a:gd name="connsiteY14" fmla="*/ 9714 h 10000"/>
                <a:gd name="connsiteX15" fmla="*/ 13868 w 13868"/>
                <a:gd name="connsiteY15" fmla="*/ 3835 h 10000"/>
                <a:gd name="connsiteX0" fmla="*/ 9302 w 9904"/>
                <a:gd name="connsiteY0" fmla="*/ 9857 h 10088"/>
                <a:gd name="connsiteX1" fmla="*/ 9164 w 9904"/>
                <a:gd name="connsiteY1" fmla="*/ 6093 h 10088"/>
                <a:gd name="connsiteX2" fmla="*/ 8030 w 9904"/>
                <a:gd name="connsiteY2" fmla="*/ 4838 h 10088"/>
                <a:gd name="connsiteX3" fmla="*/ 6857 w 9904"/>
                <a:gd name="connsiteY3" fmla="*/ 4481 h 10088"/>
                <a:gd name="connsiteX4" fmla="*/ 4427 w 9904"/>
                <a:gd name="connsiteY4" fmla="*/ 3764 h 10088"/>
                <a:gd name="connsiteX5" fmla="*/ 3011 w 9904"/>
                <a:gd name="connsiteY5" fmla="*/ 3048 h 10088"/>
                <a:gd name="connsiteX6" fmla="*/ 1877 w 9904"/>
                <a:gd name="connsiteY6" fmla="*/ 2151 h 10088"/>
                <a:gd name="connsiteX7" fmla="*/ 986 w 9904"/>
                <a:gd name="connsiteY7" fmla="*/ 717 h 10088"/>
                <a:gd name="connsiteX8" fmla="*/ 582 w 9904"/>
                <a:gd name="connsiteY8" fmla="*/ 178 h 10088"/>
                <a:gd name="connsiteX9" fmla="*/ 460 w 9904"/>
                <a:gd name="connsiteY9" fmla="*/ 0 h 10088"/>
                <a:gd name="connsiteX10" fmla="*/ 338 w 9904"/>
                <a:gd name="connsiteY10" fmla="*/ 178 h 10088"/>
                <a:gd name="connsiteX11" fmla="*/ 298 w 9904"/>
                <a:gd name="connsiteY11" fmla="*/ 717 h 10088"/>
                <a:gd name="connsiteX12" fmla="*/ 55 w 9904"/>
                <a:gd name="connsiteY12" fmla="*/ 1076 h 10088"/>
                <a:gd name="connsiteX13" fmla="*/ 201 w 9904"/>
                <a:gd name="connsiteY13" fmla="*/ 10000 h 10088"/>
                <a:gd name="connsiteX14" fmla="*/ 9164 w 9904"/>
                <a:gd name="connsiteY14" fmla="*/ 9714 h 10088"/>
                <a:gd name="connsiteX15" fmla="*/ 9302 w 9904"/>
                <a:gd name="connsiteY15" fmla="*/ 9857 h 10088"/>
                <a:gd name="connsiteX0" fmla="*/ 6400 w 9598"/>
                <a:gd name="connsiteY0" fmla="*/ 16806 h 16838"/>
                <a:gd name="connsiteX1" fmla="*/ 9253 w 9598"/>
                <a:gd name="connsiteY1" fmla="*/ 6040 h 16838"/>
                <a:gd name="connsiteX2" fmla="*/ 8108 w 9598"/>
                <a:gd name="connsiteY2" fmla="*/ 4796 h 16838"/>
                <a:gd name="connsiteX3" fmla="*/ 6923 w 9598"/>
                <a:gd name="connsiteY3" fmla="*/ 4442 h 16838"/>
                <a:gd name="connsiteX4" fmla="*/ 4470 w 9598"/>
                <a:gd name="connsiteY4" fmla="*/ 3731 h 16838"/>
                <a:gd name="connsiteX5" fmla="*/ 3040 w 9598"/>
                <a:gd name="connsiteY5" fmla="*/ 3021 h 16838"/>
                <a:gd name="connsiteX6" fmla="*/ 1895 w 9598"/>
                <a:gd name="connsiteY6" fmla="*/ 2132 h 16838"/>
                <a:gd name="connsiteX7" fmla="*/ 996 w 9598"/>
                <a:gd name="connsiteY7" fmla="*/ 711 h 16838"/>
                <a:gd name="connsiteX8" fmla="*/ 588 w 9598"/>
                <a:gd name="connsiteY8" fmla="*/ 176 h 16838"/>
                <a:gd name="connsiteX9" fmla="*/ 464 w 9598"/>
                <a:gd name="connsiteY9" fmla="*/ 0 h 16838"/>
                <a:gd name="connsiteX10" fmla="*/ 341 w 9598"/>
                <a:gd name="connsiteY10" fmla="*/ 176 h 16838"/>
                <a:gd name="connsiteX11" fmla="*/ 301 w 9598"/>
                <a:gd name="connsiteY11" fmla="*/ 711 h 16838"/>
                <a:gd name="connsiteX12" fmla="*/ 56 w 9598"/>
                <a:gd name="connsiteY12" fmla="*/ 1067 h 16838"/>
                <a:gd name="connsiteX13" fmla="*/ 203 w 9598"/>
                <a:gd name="connsiteY13" fmla="*/ 9913 h 16838"/>
                <a:gd name="connsiteX14" fmla="*/ 9253 w 9598"/>
                <a:gd name="connsiteY14" fmla="*/ 9629 h 16838"/>
                <a:gd name="connsiteX15" fmla="*/ 6400 w 9598"/>
                <a:gd name="connsiteY15" fmla="*/ 16806 h 16838"/>
                <a:gd name="connsiteX0" fmla="*/ 6668 w 14305"/>
                <a:gd name="connsiteY0" fmla="*/ 9981 h 11040"/>
                <a:gd name="connsiteX1" fmla="*/ 9641 w 14305"/>
                <a:gd name="connsiteY1" fmla="*/ 3587 h 11040"/>
                <a:gd name="connsiteX2" fmla="*/ 8448 w 14305"/>
                <a:gd name="connsiteY2" fmla="*/ 2848 h 11040"/>
                <a:gd name="connsiteX3" fmla="*/ 7213 w 14305"/>
                <a:gd name="connsiteY3" fmla="*/ 2638 h 11040"/>
                <a:gd name="connsiteX4" fmla="*/ 4657 w 14305"/>
                <a:gd name="connsiteY4" fmla="*/ 2216 h 11040"/>
                <a:gd name="connsiteX5" fmla="*/ 3167 w 14305"/>
                <a:gd name="connsiteY5" fmla="*/ 1794 h 11040"/>
                <a:gd name="connsiteX6" fmla="*/ 1974 w 14305"/>
                <a:gd name="connsiteY6" fmla="*/ 1266 h 11040"/>
                <a:gd name="connsiteX7" fmla="*/ 1038 w 14305"/>
                <a:gd name="connsiteY7" fmla="*/ 422 h 11040"/>
                <a:gd name="connsiteX8" fmla="*/ 613 w 14305"/>
                <a:gd name="connsiteY8" fmla="*/ 105 h 11040"/>
                <a:gd name="connsiteX9" fmla="*/ 483 w 14305"/>
                <a:gd name="connsiteY9" fmla="*/ 0 h 11040"/>
                <a:gd name="connsiteX10" fmla="*/ 355 w 14305"/>
                <a:gd name="connsiteY10" fmla="*/ 105 h 11040"/>
                <a:gd name="connsiteX11" fmla="*/ 314 w 14305"/>
                <a:gd name="connsiteY11" fmla="*/ 422 h 11040"/>
                <a:gd name="connsiteX12" fmla="*/ 58 w 14305"/>
                <a:gd name="connsiteY12" fmla="*/ 634 h 11040"/>
                <a:gd name="connsiteX13" fmla="*/ 212 w 14305"/>
                <a:gd name="connsiteY13" fmla="*/ 5887 h 11040"/>
                <a:gd name="connsiteX14" fmla="*/ 14087 w 14305"/>
                <a:gd name="connsiteY14" fmla="*/ 11037 h 11040"/>
                <a:gd name="connsiteX15" fmla="*/ 6668 w 14305"/>
                <a:gd name="connsiteY15" fmla="*/ 9981 h 11040"/>
                <a:gd name="connsiteX0" fmla="*/ 13056 w 14739"/>
                <a:gd name="connsiteY0" fmla="*/ 2511 h 11038"/>
                <a:gd name="connsiteX1" fmla="*/ 9641 w 14739"/>
                <a:gd name="connsiteY1" fmla="*/ 3587 h 11038"/>
                <a:gd name="connsiteX2" fmla="*/ 8448 w 14739"/>
                <a:gd name="connsiteY2" fmla="*/ 2848 h 11038"/>
                <a:gd name="connsiteX3" fmla="*/ 7213 w 14739"/>
                <a:gd name="connsiteY3" fmla="*/ 2638 h 11038"/>
                <a:gd name="connsiteX4" fmla="*/ 4657 w 14739"/>
                <a:gd name="connsiteY4" fmla="*/ 2216 h 11038"/>
                <a:gd name="connsiteX5" fmla="*/ 3167 w 14739"/>
                <a:gd name="connsiteY5" fmla="*/ 1794 h 11038"/>
                <a:gd name="connsiteX6" fmla="*/ 1974 w 14739"/>
                <a:gd name="connsiteY6" fmla="*/ 1266 h 11038"/>
                <a:gd name="connsiteX7" fmla="*/ 1038 w 14739"/>
                <a:gd name="connsiteY7" fmla="*/ 422 h 11038"/>
                <a:gd name="connsiteX8" fmla="*/ 613 w 14739"/>
                <a:gd name="connsiteY8" fmla="*/ 105 h 11038"/>
                <a:gd name="connsiteX9" fmla="*/ 483 w 14739"/>
                <a:gd name="connsiteY9" fmla="*/ 0 h 11038"/>
                <a:gd name="connsiteX10" fmla="*/ 355 w 14739"/>
                <a:gd name="connsiteY10" fmla="*/ 105 h 11038"/>
                <a:gd name="connsiteX11" fmla="*/ 314 w 14739"/>
                <a:gd name="connsiteY11" fmla="*/ 422 h 11038"/>
                <a:gd name="connsiteX12" fmla="*/ 58 w 14739"/>
                <a:gd name="connsiteY12" fmla="*/ 634 h 11038"/>
                <a:gd name="connsiteX13" fmla="*/ 212 w 14739"/>
                <a:gd name="connsiteY13" fmla="*/ 5887 h 11038"/>
                <a:gd name="connsiteX14" fmla="*/ 14087 w 14739"/>
                <a:gd name="connsiteY14" fmla="*/ 11037 h 11038"/>
                <a:gd name="connsiteX15" fmla="*/ 13056 w 14739"/>
                <a:gd name="connsiteY15" fmla="*/ 2511 h 11038"/>
                <a:gd name="connsiteX0" fmla="*/ 14087 w 14386"/>
                <a:gd name="connsiteY0" fmla="*/ 11037 h 11038"/>
                <a:gd name="connsiteX1" fmla="*/ 9641 w 14386"/>
                <a:gd name="connsiteY1" fmla="*/ 3587 h 11038"/>
                <a:gd name="connsiteX2" fmla="*/ 8448 w 14386"/>
                <a:gd name="connsiteY2" fmla="*/ 2848 h 11038"/>
                <a:gd name="connsiteX3" fmla="*/ 7213 w 14386"/>
                <a:gd name="connsiteY3" fmla="*/ 2638 h 11038"/>
                <a:gd name="connsiteX4" fmla="*/ 4657 w 14386"/>
                <a:gd name="connsiteY4" fmla="*/ 2216 h 11038"/>
                <a:gd name="connsiteX5" fmla="*/ 3167 w 14386"/>
                <a:gd name="connsiteY5" fmla="*/ 1794 h 11038"/>
                <a:gd name="connsiteX6" fmla="*/ 1974 w 14386"/>
                <a:gd name="connsiteY6" fmla="*/ 1266 h 11038"/>
                <a:gd name="connsiteX7" fmla="*/ 1038 w 14386"/>
                <a:gd name="connsiteY7" fmla="*/ 422 h 11038"/>
                <a:gd name="connsiteX8" fmla="*/ 613 w 14386"/>
                <a:gd name="connsiteY8" fmla="*/ 105 h 11038"/>
                <a:gd name="connsiteX9" fmla="*/ 483 w 14386"/>
                <a:gd name="connsiteY9" fmla="*/ 0 h 11038"/>
                <a:gd name="connsiteX10" fmla="*/ 355 w 14386"/>
                <a:gd name="connsiteY10" fmla="*/ 105 h 11038"/>
                <a:gd name="connsiteX11" fmla="*/ 314 w 14386"/>
                <a:gd name="connsiteY11" fmla="*/ 422 h 11038"/>
                <a:gd name="connsiteX12" fmla="*/ 58 w 14386"/>
                <a:gd name="connsiteY12" fmla="*/ 634 h 11038"/>
                <a:gd name="connsiteX13" fmla="*/ 212 w 14386"/>
                <a:gd name="connsiteY13" fmla="*/ 5887 h 11038"/>
                <a:gd name="connsiteX14" fmla="*/ 14087 w 14386"/>
                <a:gd name="connsiteY14" fmla="*/ 11037 h 11038"/>
                <a:gd name="connsiteX0" fmla="*/ 9641 w 10597"/>
                <a:gd name="connsiteY0" fmla="*/ 6099 h 6117"/>
                <a:gd name="connsiteX1" fmla="*/ 9641 w 10597"/>
                <a:gd name="connsiteY1" fmla="*/ 3587 h 6117"/>
                <a:gd name="connsiteX2" fmla="*/ 8448 w 10597"/>
                <a:gd name="connsiteY2" fmla="*/ 2848 h 6117"/>
                <a:gd name="connsiteX3" fmla="*/ 7213 w 10597"/>
                <a:gd name="connsiteY3" fmla="*/ 2638 h 6117"/>
                <a:gd name="connsiteX4" fmla="*/ 4657 w 10597"/>
                <a:gd name="connsiteY4" fmla="*/ 2216 h 6117"/>
                <a:gd name="connsiteX5" fmla="*/ 3167 w 10597"/>
                <a:gd name="connsiteY5" fmla="*/ 1794 h 6117"/>
                <a:gd name="connsiteX6" fmla="*/ 1974 w 10597"/>
                <a:gd name="connsiteY6" fmla="*/ 1266 h 6117"/>
                <a:gd name="connsiteX7" fmla="*/ 1038 w 10597"/>
                <a:gd name="connsiteY7" fmla="*/ 422 h 6117"/>
                <a:gd name="connsiteX8" fmla="*/ 613 w 10597"/>
                <a:gd name="connsiteY8" fmla="*/ 105 h 6117"/>
                <a:gd name="connsiteX9" fmla="*/ 483 w 10597"/>
                <a:gd name="connsiteY9" fmla="*/ 0 h 6117"/>
                <a:gd name="connsiteX10" fmla="*/ 355 w 10597"/>
                <a:gd name="connsiteY10" fmla="*/ 105 h 6117"/>
                <a:gd name="connsiteX11" fmla="*/ 314 w 10597"/>
                <a:gd name="connsiteY11" fmla="*/ 422 h 6117"/>
                <a:gd name="connsiteX12" fmla="*/ 58 w 10597"/>
                <a:gd name="connsiteY12" fmla="*/ 634 h 6117"/>
                <a:gd name="connsiteX13" fmla="*/ 212 w 10597"/>
                <a:gd name="connsiteY13" fmla="*/ 5887 h 6117"/>
                <a:gd name="connsiteX14" fmla="*/ 9641 w 10597"/>
                <a:gd name="connsiteY14" fmla="*/ 6099 h 6117"/>
                <a:gd name="connsiteX0" fmla="*/ 9098 w 9951"/>
                <a:gd name="connsiteY0" fmla="*/ 9971 h 10210"/>
                <a:gd name="connsiteX1" fmla="*/ 9596 w 9951"/>
                <a:gd name="connsiteY1" fmla="*/ 9866 h 10210"/>
                <a:gd name="connsiteX2" fmla="*/ 9098 w 9951"/>
                <a:gd name="connsiteY2" fmla="*/ 5864 h 10210"/>
                <a:gd name="connsiteX3" fmla="*/ 7972 w 9951"/>
                <a:gd name="connsiteY3" fmla="*/ 4656 h 10210"/>
                <a:gd name="connsiteX4" fmla="*/ 6807 w 9951"/>
                <a:gd name="connsiteY4" fmla="*/ 4313 h 10210"/>
                <a:gd name="connsiteX5" fmla="*/ 4395 w 9951"/>
                <a:gd name="connsiteY5" fmla="*/ 3623 h 10210"/>
                <a:gd name="connsiteX6" fmla="*/ 2989 w 9951"/>
                <a:gd name="connsiteY6" fmla="*/ 2933 h 10210"/>
                <a:gd name="connsiteX7" fmla="*/ 1863 w 9951"/>
                <a:gd name="connsiteY7" fmla="*/ 2070 h 10210"/>
                <a:gd name="connsiteX8" fmla="*/ 980 w 9951"/>
                <a:gd name="connsiteY8" fmla="*/ 690 h 10210"/>
                <a:gd name="connsiteX9" fmla="*/ 578 w 9951"/>
                <a:gd name="connsiteY9" fmla="*/ 172 h 10210"/>
                <a:gd name="connsiteX10" fmla="*/ 456 w 9951"/>
                <a:gd name="connsiteY10" fmla="*/ 0 h 10210"/>
                <a:gd name="connsiteX11" fmla="*/ 335 w 9951"/>
                <a:gd name="connsiteY11" fmla="*/ 172 h 10210"/>
                <a:gd name="connsiteX12" fmla="*/ 296 w 9951"/>
                <a:gd name="connsiteY12" fmla="*/ 690 h 10210"/>
                <a:gd name="connsiteX13" fmla="*/ 55 w 9951"/>
                <a:gd name="connsiteY13" fmla="*/ 1036 h 10210"/>
                <a:gd name="connsiteX14" fmla="*/ 200 w 9951"/>
                <a:gd name="connsiteY14" fmla="*/ 9624 h 10210"/>
                <a:gd name="connsiteX15" fmla="*/ 9098 w 9951"/>
                <a:gd name="connsiteY15" fmla="*/ 9971 h 10210"/>
                <a:gd name="connsiteX0" fmla="*/ 9143 w 9846"/>
                <a:gd name="connsiteY0" fmla="*/ 9766 h 10000"/>
                <a:gd name="connsiteX1" fmla="*/ 9158 w 9846"/>
                <a:gd name="connsiteY1" fmla="*/ 9663 h 10000"/>
                <a:gd name="connsiteX2" fmla="*/ 9143 w 9846"/>
                <a:gd name="connsiteY2" fmla="*/ 5743 h 10000"/>
                <a:gd name="connsiteX3" fmla="*/ 8011 w 9846"/>
                <a:gd name="connsiteY3" fmla="*/ 4560 h 10000"/>
                <a:gd name="connsiteX4" fmla="*/ 6841 w 9846"/>
                <a:gd name="connsiteY4" fmla="*/ 4224 h 10000"/>
                <a:gd name="connsiteX5" fmla="*/ 4417 w 9846"/>
                <a:gd name="connsiteY5" fmla="*/ 3548 h 10000"/>
                <a:gd name="connsiteX6" fmla="*/ 3004 w 9846"/>
                <a:gd name="connsiteY6" fmla="*/ 2873 h 10000"/>
                <a:gd name="connsiteX7" fmla="*/ 1872 w 9846"/>
                <a:gd name="connsiteY7" fmla="*/ 2027 h 10000"/>
                <a:gd name="connsiteX8" fmla="*/ 985 w 9846"/>
                <a:gd name="connsiteY8" fmla="*/ 676 h 10000"/>
                <a:gd name="connsiteX9" fmla="*/ 581 w 9846"/>
                <a:gd name="connsiteY9" fmla="*/ 168 h 10000"/>
                <a:gd name="connsiteX10" fmla="*/ 458 w 9846"/>
                <a:gd name="connsiteY10" fmla="*/ 0 h 10000"/>
                <a:gd name="connsiteX11" fmla="*/ 337 w 9846"/>
                <a:gd name="connsiteY11" fmla="*/ 168 h 10000"/>
                <a:gd name="connsiteX12" fmla="*/ 297 w 9846"/>
                <a:gd name="connsiteY12" fmla="*/ 676 h 10000"/>
                <a:gd name="connsiteX13" fmla="*/ 55 w 9846"/>
                <a:gd name="connsiteY13" fmla="*/ 1015 h 10000"/>
                <a:gd name="connsiteX14" fmla="*/ 201 w 9846"/>
                <a:gd name="connsiteY14" fmla="*/ 9426 h 10000"/>
                <a:gd name="connsiteX15" fmla="*/ 9143 w 9846"/>
                <a:gd name="connsiteY15" fmla="*/ 9766 h 10000"/>
                <a:gd name="connsiteX0" fmla="*/ 9286 w 10000"/>
                <a:gd name="connsiteY0" fmla="*/ 9766 h 10000"/>
                <a:gd name="connsiteX1" fmla="*/ 9301 w 10000"/>
                <a:gd name="connsiteY1" fmla="*/ 9663 h 10000"/>
                <a:gd name="connsiteX2" fmla="*/ 9286 w 10000"/>
                <a:gd name="connsiteY2" fmla="*/ 5743 h 10000"/>
                <a:gd name="connsiteX3" fmla="*/ 8136 w 10000"/>
                <a:gd name="connsiteY3" fmla="*/ 4560 h 10000"/>
                <a:gd name="connsiteX4" fmla="*/ 6948 w 10000"/>
                <a:gd name="connsiteY4" fmla="*/ 4224 h 10000"/>
                <a:gd name="connsiteX5" fmla="*/ 4486 w 10000"/>
                <a:gd name="connsiteY5" fmla="*/ 3548 h 10000"/>
                <a:gd name="connsiteX6" fmla="*/ 3051 w 10000"/>
                <a:gd name="connsiteY6" fmla="*/ 2873 h 10000"/>
                <a:gd name="connsiteX7" fmla="*/ 1901 w 10000"/>
                <a:gd name="connsiteY7" fmla="*/ 2027 h 10000"/>
                <a:gd name="connsiteX8" fmla="*/ 1000 w 10000"/>
                <a:gd name="connsiteY8" fmla="*/ 676 h 10000"/>
                <a:gd name="connsiteX9" fmla="*/ 590 w 10000"/>
                <a:gd name="connsiteY9" fmla="*/ 168 h 10000"/>
                <a:gd name="connsiteX10" fmla="*/ 465 w 10000"/>
                <a:gd name="connsiteY10" fmla="*/ 0 h 10000"/>
                <a:gd name="connsiteX11" fmla="*/ 342 w 10000"/>
                <a:gd name="connsiteY11" fmla="*/ 168 h 10000"/>
                <a:gd name="connsiteX12" fmla="*/ 302 w 10000"/>
                <a:gd name="connsiteY12" fmla="*/ 676 h 10000"/>
                <a:gd name="connsiteX13" fmla="*/ 56 w 10000"/>
                <a:gd name="connsiteY13" fmla="*/ 1015 h 10000"/>
                <a:gd name="connsiteX14" fmla="*/ 204 w 10000"/>
                <a:gd name="connsiteY14" fmla="*/ 9426 h 10000"/>
                <a:gd name="connsiteX15" fmla="*/ 9286 w 10000"/>
                <a:gd name="connsiteY15" fmla="*/ 9766 h 10000"/>
                <a:gd name="connsiteX0" fmla="*/ 9286 w 10000"/>
                <a:gd name="connsiteY0" fmla="*/ 9766 h 10000"/>
                <a:gd name="connsiteX1" fmla="*/ 9301 w 10000"/>
                <a:gd name="connsiteY1" fmla="*/ 9663 h 10000"/>
                <a:gd name="connsiteX2" fmla="*/ 9286 w 10000"/>
                <a:gd name="connsiteY2" fmla="*/ 5743 h 10000"/>
                <a:gd name="connsiteX3" fmla="*/ 8136 w 10000"/>
                <a:gd name="connsiteY3" fmla="*/ 4560 h 10000"/>
                <a:gd name="connsiteX4" fmla="*/ 6948 w 10000"/>
                <a:gd name="connsiteY4" fmla="*/ 4224 h 10000"/>
                <a:gd name="connsiteX5" fmla="*/ 4486 w 10000"/>
                <a:gd name="connsiteY5" fmla="*/ 3548 h 10000"/>
                <a:gd name="connsiteX6" fmla="*/ 3051 w 10000"/>
                <a:gd name="connsiteY6" fmla="*/ 2873 h 10000"/>
                <a:gd name="connsiteX7" fmla="*/ 1901 w 10000"/>
                <a:gd name="connsiteY7" fmla="*/ 2027 h 10000"/>
                <a:gd name="connsiteX8" fmla="*/ 1000 w 10000"/>
                <a:gd name="connsiteY8" fmla="*/ 676 h 10000"/>
                <a:gd name="connsiteX9" fmla="*/ 590 w 10000"/>
                <a:gd name="connsiteY9" fmla="*/ 168 h 10000"/>
                <a:gd name="connsiteX10" fmla="*/ 465 w 10000"/>
                <a:gd name="connsiteY10" fmla="*/ 0 h 10000"/>
                <a:gd name="connsiteX11" fmla="*/ 342 w 10000"/>
                <a:gd name="connsiteY11" fmla="*/ 168 h 10000"/>
                <a:gd name="connsiteX12" fmla="*/ 302 w 10000"/>
                <a:gd name="connsiteY12" fmla="*/ 676 h 10000"/>
                <a:gd name="connsiteX13" fmla="*/ 56 w 10000"/>
                <a:gd name="connsiteY13" fmla="*/ 1015 h 10000"/>
                <a:gd name="connsiteX14" fmla="*/ 204 w 10000"/>
                <a:gd name="connsiteY14" fmla="*/ 9426 h 10000"/>
                <a:gd name="connsiteX15" fmla="*/ 9286 w 10000"/>
                <a:gd name="connsiteY15" fmla="*/ 9766 h 10000"/>
                <a:gd name="connsiteX0" fmla="*/ 10960 w 11401"/>
                <a:gd name="connsiteY0" fmla="*/ 21321 h 21322"/>
                <a:gd name="connsiteX1" fmla="*/ 9301 w 11401"/>
                <a:gd name="connsiteY1" fmla="*/ 9663 h 21322"/>
                <a:gd name="connsiteX2" fmla="*/ 9286 w 11401"/>
                <a:gd name="connsiteY2" fmla="*/ 5743 h 21322"/>
                <a:gd name="connsiteX3" fmla="*/ 8136 w 11401"/>
                <a:gd name="connsiteY3" fmla="*/ 4560 h 21322"/>
                <a:gd name="connsiteX4" fmla="*/ 6948 w 11401"/>
                <a:gd name="connsiteY4" fmla="*/ 4224 h 21322"/>
                <a:gd name="connsiteX5" fmla="*/ 4486 w 11401"/>
                <a:gd name="connsiteY5" fmla="*/ 3548 h 21322"/>
                <a:gd name="connsiteX6" fmla="*/ 3051 w 11401"/>
                <a:gd name="connsiteY6" fmla="*/ 2873 h 21322"/>
                <a:gd name="connsiteX7" fmla="*/ 1901 w 11401"/>
                <a:gd name="connsiteY7" fmla="*/ 2027 h 21322"/>
                <a:gd name="connsiteX8" fmla="*/ 1000 w 11401"/>
                <a:gd name="connsiteY8" fmla="*/ 676 h 21322"/>
                <a:gd name="connsiteX9" fmla="*/ 590 w 11401"/>
                <a:gd name="connsiteY9" fmla="*/ 168 h 21322"/>
                <a:gd name="connsiteX10" fmla="*/ 465 w 11401"/>
                <a:gd name="connsiteY10" fmla="*/ 0 h 21322"/>
                <a:gd name="connsiteX11" fmla="*/ 342 w 11401"/>
                <a:gd name="connsiteY11" fmla="*/ 168 h 21322"/>
                <a:gd name="connsiteX12" fmla="*/ 302 w 11401"/>
                <a:gd name="connsiteY12" fmla="*/ 676 h 21322"/>
                <a:gd name="connsiteX13" fmla="*/ 56 w 11401"/>
                <a:gd name="connsiteY13" fmla="*/ 1015 h 21322"/>
                <a:gd name="connsiteX14" fmla="*/ 204 w 11401"/>
                <a:gd name="connsiteY14" fmla="*/ 9426 h 21322"/>
                <a:gd name="connsiteX15" fmla="*/ 10960 w 11401"/>
                <a:gd name="connsiteY15" fmla="*/ 21321 h 21322"/>
                <a:gd name="connsiteX0" fmla="*/ 10960 w 10960"/>
                <a:gd name="connsiteY0" fmla="*/ 21321 h 21322"/>
                <a:gd name="connsiteX1" fmla="*/ 9301 w 10960"/>
                <a:gd name="connsiteY1" fmla="*/ 9663 h 21322"/>
                <a:gd name="connsiteX2" fmla="*/ 9286 w 10960"/>
                <a:gd name="connsiteY2" fmla="*/ 5743 h 21322"/>
                <a:gd name="connsiteX3" fmla="*/ 8136 w 10960"/>
                <a:gd name="connsiteY3" fmla="*/ 4560 h 21322"/>
                <a:gd name="connsiteX4" fmla="*/ 6948 w 10960"/>
                <a:gd name="connsiteY4" fmla="*/ 4224 h 21322"/>
                <a:gd name="connsiteX5" fmla="*/ 4486 w 10960"/>
                <a:gd name="connsiteY5" fmla="*/ 3548 h 21322"/>
                <a:gd name="connsiteX6" fmla="*/ 3051 w 10960"/>
                <a:gd name="connsiteY6" fmla="*/ 2873 h 21322"/>
                <a:gd name="connsiteX7" fmla="*/ 1901 w 10960"/>
                <a:gd name="connsiteY7" fmla="*/ 2027 h 21322"/>
                <a:gd name="connsiteX8" fmla="*/ 1000 w 10960"/>
                <a:gd name="connsiteY8" fmla="*/ 676 h 21322"/>
                <a:gd name="connsiteX9" fmla="*/ 590 w 10960"/>
                <a:gd name="connsiteY9" fmla="*/ 168 h 21322"/>
                <a:gd name="connsiteX10" fmla="*/ 465 w 10960"/>
                <a:gd name="connsiteY10" fmla="*/ 0 h 21322"/>
                <a:gd name="connsiteX11" fmla="*/ 342 w 10960"/>
                <a:gd name="connsiteY11" fmla="*/ 168 h 21322"/>
                <a:gd name="connsiteX12" fmla="*/ 302 w 10960"/>
                <a:gd name="connsiteY12" fmla="*/ 676 h 21322"/>
                <a:gd name="connsiteX13" fmla="*/ 56 w 10960"/>
                <a:gd name="connsiteY13" fmla="*/ 1015 h 21322"/>
                <a:gd name="connsiteX14" fmla="*/ 204 w 10960"/>
                <a:gd name="connsiteY14" fmla="*/ 9426 h 21322"/>
                <a:gd name="connsiteX15" fmla="*/ 10960 w 10960"/>
                <a:gd name="connsiteY15" fmla="*/ 21321 h 21322"/>
                <a:gd name="connsiteX0" fmla="*/ 9237 w 9301"/>
                <a:gd name="connsiteY0" fmla="*/ 9563 h 9663"/>
                <a:gd name="connsiteX1" fmla="*/ 9301 w 9301"/>
                <a:gd name="connsiteY1" fmla="*/ 9663 h 9663"/>
                <a:gd name="connsiteX2" fmla="*/ 9286 w 9301"/>
                <a:gd name="connsiteY2" fmla="*/ 5743 h 9663"/>
                <a:gd name="connsiteX3" fmla="*/ 8136 w 9301"/>
                <a:gd name="connsiteY3" fmla="*/ 4560 h 9663"/>
                <a:gd name="connsiteX4" fmla="*/ 6948 w 9301"/>
                <a:gd name="connsiteY4" fmla="*/ 4224 h 9663"/>
                <a:gd name="connsiteX5" fmla="*/ 4486 w 9301"/>
                <a:gd name="connsiteY5" fmla="*/ 3548 h 9663"/>
                <a:gd name="connsiteX6" fmla="*/ 3051 w 9301"/>
                <a:gd name="connsiteY6" fmla="*/ 2873 h 9663"/>
                <a:gd name="connsiteX7" fmla="*/ 1901 w 9301"/>
                <a:gd name="connsiteY7" fmla="*/ 2027 h 9663"/>
                <a:gd name="connsiteX8" fmla="*/ 1000 w 9301"/>
                <a:gd name="connsiteY8" fmla="*/ 676 h 9663"/>
                <a:gd name="connsiteX9" fmla="*/ 590 w 9301"/>
                <a:gd name="connsiteY9" fmla="*/ 168 h 9663"/>
                <a:gd name="connsiteX10" fmla="*/ 465 w 9301"/>
                <a:gd name="connsiteY10" fmla="*/ 0 h 9663"/>
                <a:gd name="connsiteX11" fmla="*/ 342 w 9301"/>
                <a:gd name="connsiteY11" fmla="*/ 168 h 9663"/>
                <a:gd name="connsiteX12" fmla="*/ 302 w 9301"/>
                <a:gd name="connsiteY12" fmla="*/ 676 h 9663"/>
                <a:gd name="connsiteX13" fmla="*/ 56 w 9301"/>
                <a:gd name="connsiteY13" fmla="*/ 1015 h 9663"/>
                <a:gd name="connsiteX14" fmla="*/ 204 w 9301"/>
                <a:gd name="connsiteY14" fmla="*/ 9426 h 9663"/>
                <a:gd name="connsiteX15" fmla="*/ 9237 w 9301"/>
                <a:gd name="connsiteY15" fmla="*/ 9563 h 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01" h="9663">
                  <a:moveTo>
                    <a:pt x="9237" y="9563"/>
                  </a:moveTo>
                  <a:lnTo>
                    <a:pt x="9301" y="9663"/>
                  </a:lnTo>
                  <a:cubicBezTo>
                    <a:pt x="9296" y="8356"/>
                    <a:pt x="9291" y="7050"/>
                    <a:pt x="9286" y="5743"/>
                  </a:cubicBezTo>
                  <a:cubicBezTo>
                    <a:pt x="9102" y="3548"/>
                    <a:pt x="8915" y="4730"/>
                    <a:pt x="8136" y="4560"/>
                  </a:cubicBezTo>
                  <a:cubicBezTo>
                    <a:pt x="7746" y="3461"/>
                    <a:pt x="7460" y="4054"/>
                    <a:pt x="6948" y="4224"/>
                  </a:cubicBezTo>
                  <a:lnTo>
                    <a:pt x="4486" y="3548"/>
                  </a:lnTo>
                  <a:cubicBezTo>
                    <a:pt x="4056" y="2956"/>
                    <a:pt x="3522" y="3127"/>
                    <a:pt x="3051" y="2873"/>
                  </a:cubicBezTo>
                  <a:cubicBezTo>
                    <a:pt x="2723" y="1942"/>
                    <a:pt x="2271" y="2112"/>
                    <a:pt x="1901" y="2027"/>
                  </a:cubicBezTo>
                  <a:cubicBezTo>
                    <a:pt x="1820" y="929"/>
                    <a:pt x="1245" y="761"/>
                    <a:pt x="1000" y="676"/>
                  </a:cubicBezTo>
                  <a:cubicBezTo>
                    <a:pt x="753" y="423"/>
                    <a:pt x="897" y="591"/>
                    <a:pt x="590" y="168"/>
                  </a:cubicBezTo>
                  <a:cubicBezTo>
                    <a:pt x="547" y="85"/>
                    <a:pt x="465" y="0"/>
                    <a:pt x="465" y="0"/>
                  </a:cubicBezTo>
                  <a:cubicBezTo>
                    <a:pt x="426" y="85"/>
                    <a:pt x="365" y="85"/>
                    <a:pt x="342" y="168"/>
                  </a:cubicBezTo>
                  <a:cubicBezTo>
                    <a:pt x="323" y="255"/>
                    <a:pt x="342" y="591"/>
                    <a:pt x="302" y="676"/>
                  </a:cubicBezTo>
                  <a:cubicBezTo>
                    <a:pt x="240" y="844"/>
                    <a:pt x="73" y="-445"/>
                    <a:pt x="56" y="1015"/>
                  </a:cubicBezTo>
                  <a:cubicBezTo>
                    <a:pt x="40" y="2472"/>
                    <a:pt x="-126" y="8074"/>
                    <a:pt x="204" y="9426"/>
                  </a:cubicBezTo>
                  <a:cubicBezTo>
                    <a:pt x="3630" y="9343"/>
                    <a:pt x="5894" y="9730"/>
                    <a:pt x="9237" y="956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7648575" y="2197100"/>
              <a:ext cx="0" cy="16002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108700" y="4260850"/>
            <a:ext cx="2501900" cy="1606550"/>
            <a:chOff x="6013450" y="4402138"/>
            <a:chExt cx="2501900" cy="1606550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013450" y="4402138"/>
              <a:ext cx="2308225" cy="1601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 flipV="1">
              <a:off x="6037263" y="5957888"/>
              <a:ext cx="79375" cy="412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flipV="1">
              <a:off x="6116638" y="5338763"/>
              <a:ext cx="84137" cy="660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flipV="1">
              <a:off x="6200775" y="4810125"/>
              <a:ext cx="82550" cy="118903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 flipV="1">
              <a:off x="6283325" y="4552950"/>
              <a:ext cx="84138" cy="144621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 flipV="1">
              <a:off x="6372225" y="4467225"/>
              <a:ext cx="79375" cy="153193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 flipV="1">
              <a:off x="6456363" y="5091113"/>
              <a:ext cx="80962" cy="90805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 flipV="1">
              <a:off x="6537325" y="5005388"/>
              <a:ext cx="80963" cy="9937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 flipV="1">
              <a:off x="6618288" y="5243513"/>
              <a:ext cx="84137" cy="75565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 flipV="1">
              <a:off x="6707188" y="5338763"/>
              <a:ext cx="79375" cy="660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 flipV="1">
              <a:off x="6786563" y="5545138"/>
              <a:ext cx="84137" cy="4540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 flipV="1">
              <a:off x="6870700" y="5443538"/>
              <a:ext cx="84138" cy="5556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 flipV="1">
              <a:off x="6954838" y="5443538"/>
              <a:ext cx="84137" cy="5556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 flipV="1">
              <a:off x="7038975" y="5651500"/>
              <a:ext cx="87313" cy="3476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 flipV="1">
              <a:off x="7129463" y="5595938"/>
              <a:ext cx="80962" cy="4032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 flipV="1">
              <a:off x="7215188" y="5719763"/>
              <a:ext cx="77787" cy="279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 flipV="1">
              <a:off x="7296150" y="5659438"/>
              <a:ext cx="80963" cy="3397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 flipV="1">
              <a:off x="7381875" y="5707063"/>
              <a:ext cx="79375" cy="2921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 flipV="1">
              <a:off x="7467600" y="5829300"/>
              <a:ext cx="79375" cy="1698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 flipV="1">
              <a:off x="7548563" y="5776913"/>
              <a:ext cx="79375" cy="22225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 flipV="1">
              <a:off x="7634288" y="5838825"/>
              <a:ext cx="77787" cy="16033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 flipV="1">
              <a:off x="7715250" y="5802313"/>
              <a:ext cx="80963" cy="19685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 flipV="1">
              <a:off x="7800975" y="5861050"/>
              <a:ext cx="79375" cy="13811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 flipV="1">
              <a:off x="7881938" y="5880100"/>
              <a:ext cx="82550" cy="11906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 flipV="1">
              <a:off x="7969250" y="5816600"/>
              <a:ext cx="79375" cy="18256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 flipV="1">
              <a:off x="8051800" y="5859463"/>
              <a:ext cx="79375" cy="1397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 flipV="1">
              <a:off x="8134350" y="5892800"/>
              <a:ext cx="80963" cy="10636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 flipV="1">
              <a:off x="8220075" y="5957888"/>
              <a:ext cx="80963" cy="4127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V="1">
              <a:off x="7878763" y="4410075"/>
              <a:ext cx="0" cy="159861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7812088" y="5314950"/>
              <a:ext cx="703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</a:rPr>
                <a:t>5%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5" name="Text Placeholder 8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793875"/>
            <a:ext cx="50292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Parametric methods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–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Assume distribution of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statistic under null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hypothesis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Nonparametric methods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–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Use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find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distribution of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statistic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under null hypothesis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Times New Roman" pitchFamily="18" charset="0"/>
              <a:buChar char="–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any max statistic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1400" y="1219200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to control FWER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231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7921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 test on a single </a:t>
            </a:r>
            <a:r>
              <a:rPr lang="en-GB" dirty="0" err="1" smtClean="0">
                <a:solidFill>
                  <a:schemeClr val="bg1"/>
                </a:solidFill>
              </a:rPr>
              <a:t>voxel</a:t>
            </a:r>
            <a:r>
              <a:rPr lang="en-GB" dirty="0" smtClean="0">
                <a:solidFill>
                  <a:schemeClr val="bg1"/>
                </a:solidFill>
              </a:rPr>
              <a:t> / time point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24200" y="3505200"/>
            <a:ext cx="2301875" cy="990600"/>
            <a:chOff x="2971800" y="990600"/>
            <a:chExt cx="3296387" cy="1371600"/>
          </a:xfrm>
        </p:grpSpPr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71800" y="1334869"/>
              <a:ext cx="3296387" cy="639228"/>
            </a:xfrm>
            <a:prstGeom prst="rect">
              <a:avLst/>
            </a:prstGeom>
            <a:blipFill rotWithShape="1">
              <a:blip r:embed="rId2" cstate="print"/>
              <a:stretch>
                <a:fillRect t="-9333" r="-5570" b="-32000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  <a:latin typeface="Arial" charset="0"/>
                </a:rPr>
                <a:t> </a:t>
              </a:r>
            </a:p>
          </p:txBody>
        </p:sp>
        <p:pic>
          <p:nvPicPr>
            <p:cNvPr id="6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>
            <a:blip r:embed="rId3" cstate="print"/>
            <a:srcRect l="67838" t="17705" r="5238" b="41879"/>
            <a:stretch>
              <a:fillRect/>
            </a:stretch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l="48033" b="57736"/>
          <a:stretch>
            <a:fillRect/>
          </a:stretch>
        </p:blipFill>
        <p:spPr bwMode="auto">
          <a:xfrm>
            <a:off x="5616084" y="1371600"/>
            <a:ext cx="1401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38200" y="1600200"/>
            <a:ext cx="1219200" cy="762000"/>
            <a:chOff x="1295400" y="1371600"/>
            <a:chExt cx="1401494" cy="1066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200" y="2362200"/>
            <a:ext cx="1219200" cy="762000"/>
            <a:chOff x="1295400" y="1371600"/>
            <a:chExt cx="1401494" cy="10668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8200" y="3124200"/>
            <a:ext cx="1219200" cy="762000"/>
            <a:chOff x="1295400" y="1371600"/>
            <a:chExt cx="1401494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38200" y="4343400"/>
            <a:ext cx="1219200" cy="762000"/>
            <a:chOff x="1295400" y="1371600"/>
            <a:chExt cx="1401494" cy="10668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43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8200" y="5105400"/>
            <a:ext cx="1219200" cy="762000"/>
            <a:chOff x="1295400" y="1371600"/>
            <a:chExt cx="1401494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38200" y="5867400"/>
            <a:ext cx="1219200" cy="762000"/>
            <a:chOff x="1295400" y="1371600"/>
            <a:chExt cx="1401494" cy="10668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rcRect l="48033" b="57736"/>
            <a:stretch>
              <a:fillRect/>
            </a:stretch>
          </p:blipFill>
          <p:spPr bwMode="auto">
            <a:xfrm>
              <a:off x="1295400" y="1371600"/>
              <a:ext cx="140149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 bwMode="auto">
            <a:xfrm>
              <a:off x="1905000" y="18288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-76200" y="2667000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A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26267" y="5257800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B</a:t>
            </a:r>
            <a:endParaRPr lang="en-GB" dirty="0"/>
          </a:p>
        </p:txBody>
      </p:sp>
      <p:cxnSp>
        <p:nvCxnSpPr>
          <p:cNvPr id="54" name="Straight Arrow Connector 53"/>
          <p:cNvCxnSpPr>
            <a:endCxn id="5" idx="1"/>
          </p:cNvCxnSpPr>
          <p:nvPr/>
        </p:nvCxnSpPr>
        <p:spPr bwMode="auto">
          <a:xfrm>
            <a:off x="2514600" y="3352800"/>
            <a:ext cx="609600" cy="63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6911484" y="60960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value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8077200" y="12954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1.66</a:t>
            </a:r>
            <a:endParaRPr lang="en-GB" dirty="0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7292484" y="2057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 bwMode="auto">
          <a:xfrm>
            <a:off x="6225684" y="18288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32143" t="9524" r="32143" b="19048"/>
          <a:stretch>
            <a:fillRect/>
          </a:stretch>
        </p:blipFill>
        <p:spPr bwMode="auto">
          <a:xfrm>
            <a:off x="2133600" y="1371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28571" r="46428" b="23810"/>
          <a:stretch>
            <a:fillRect/>
          </a:stretch>
        </p:blipFill>
        <p:spPr bwMode="auto">
          <a:xfrm>
            <a:off x="2133600" y="2438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 l="28571" t="9524" r="28571" b="14286"/>
          <a:stretch>
            <a:fillRect/>
          </a:stretch>
        </p:blipFill>
        <p:spPr bwMode="auto">
          <a:xfrm>
            <a:off x="5844684" y="27432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 l="57143" t="14286" r="10714" b="14286"/>
          <a:stretch>
            <a:fillRect/>
          </a:stretch>
        </p:blipFill>
        <p:spPr bwMode="auto">
          <a:xfrm>
            <a:off x="2133600" y="2971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 l="53572" t="14287" r="14285" b="19048"/>
          <a:stretch>
            <a:fillRect/>
          </a:stretch>
        </p:blipFill>
        <p:spPr bwMode="auto">
          <a:xfrm>
            <a:off x="2133600" y="42672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19048" r="50000" b="19048"/>
          <a:stretch>
            <a:fillRect/>
          </a:stretch>
        </p:blipFill>
        <p:spPr bwMode="auto">
          <a:xfrm>
            <a:off x="2133600" y="50292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28572" r="50000" b="14286"/>
          <a:stretch>
            <a:fillRect/>
          </a:stretch>
        </p:blipFill>
        <p:spPr bwMode="auto">
          <a:xfrm>
            <a:off x="21336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Connector 64"/>
          <p:cNvCxnSpPr/>
          <p:nvPr/>
        </p:nvCxnSpPr>
        <p:spPr bwMode="auto">
          <a:xfrm>
            <a:off x="2476500" y="1219200"/>
            <a:ext cx="38100" cy="556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6248400" y="2590800"/>
            <a:ext cx="0" cy="16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990600" y="762000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only this</a:t>
            </a:r>
            <a:endParaRPr lang="en-GB" dirty="0"/>
          </a:p>
        </p:txBody>
      </p:sp>
      <p:cxnSp>
        <p:nvCxnSpPr>
          <p:cNvPr id="75" name="Straight Arrow Connector 74"/>
          <p:cNvCxnSpPr>
            <a:endCxn id="20" idx="0"/>
          </p:cNvCxnSpPr>
          <p:nvPr/>
        </p:nvCxnSpPr>
        <p:spPr bwMode="auto">
          <a:xfrm>
            <a:off x="1371600" y="1143000"/>
            <a:ext cx="63198" cy="783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3" idx="2"/>
          </p:cNvCxnSpPr>
          <p:nvPr/>
        </p:nvCxnSpPr>
        <p:spPr bwMode="auto">
          <a:xfrm>
            <a:off x="1749815" y="1131332"/>
            <a:ext cx="612385" cy="24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3276600" y="13716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Ignore these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2895600" y="17526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1676400" y="1752600"/>
            <a:ext cx="1981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5821362" y="4034365"/>
            <a:ext cx="3094038" cy="226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91" name="AutoShape 3"/>
          <p:cNvSpPr>
            <a:spLocks noChangeAspect="1" noChangeArrowheads="1" noTextEdit="1"/>
          </p:cNvSpPr>
          <p:nvPr/>
        </p:nvSpPr>
        <p:spPr bwMode="auto">
          <a:xfrm>
            <a:off x="3472830" y="6110810"/>
            <a:ext cx="3343661" cy="22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>
            <a:off x="5827946" y="4694338"/>
            <a:ext cx="3063641" cy="1626027"/>
          </a:xfrm>
          <a:custGeom>
            <a:avLst/>
            <a:gdLst>
              <a:gd name="T0" fmla="*/ 0 w 3018"/>
              <a:gd name="T1" fmla="*/ 3044009 h 1740"/>
              <a:gd name="T2" fmla="*/ 178442 w 3018"/>
              <a:gd name="T3" fmla="*/ 2988027 h 1740"/>
              <a:gd name="T4" fmla="*/ 358633 w 3018"/>
              <a:gd name="T5" fmla="*/ 2947790 h 1740"/>
              <a:gd name="T6" fmla="*/ 523080 w 3018"/>
              <a:gd name="T7" fmla="*/ 2877813 h 1740"/>
              <a:gd name="T8" fmla="*/ 703271 w 3018"/>
              <a:gd name="T9" fmla="*/ 2781595 h 1740"/>
              <a:gd name="T10" fmla="*/ 881713 w 3018"/>
              <a:gd name="T11" fmla="*/ 2631144 h 1740"/>
              <a:gd name="T12" fmla="*/ 1061905 w 3018"/>
              <a:gd name="T13" fmla="*/ 2436957 h 1740"/>
              <a:gd name="T14" fmla="*/ 1226351 w 3018"/>
              <a:gd name="T15" fmla="*/ 2204283 h 1740"/>
              <a:gd name="T16" fmla="*/ 1406542 w 3018"/>
              <a:gd name="T17" fmla="*/ 1901631 h 1740"/>
              <a:gd name="T18" fmla="*/ 1584984 w 3018"/>
              <a:gd name="T19" fmla="*/ 1556993 h 1740"/>
              <a:gd name="T20" fmla="*/ 1765175 w 3018"/>
              <a:gd name="T21" fmla="*/ 1198360 h 1740"/>
              <a:gd name="T22" fmla="*/ 1929622 w 3018"/>
              <a:gd name="T23" fmla="*/ 827481 h 1740"/>
              <a:gd name="T24" fmla="*/ 2109814 w 3018"/>
              <a:gd name="T25" fmla="*/ 496838 h 1740"/>
              <a:gd name="T26" fmla="*/ 2288256 w 3018"/>
              <a:gd name="T27" fmla="*/ 234424 h 1740"/>
              <a:gd name="T28" fmla="*/ 2468447 w 3018"/>
              <a:gd name="T29" fmla="*/ 55982 h 1740"/>
              <a:gd name="T30" fmla="*/ 2646889 w 3018"/>
              <a:gd name="T31" fmla="*/ 0 h 1740"/>
              <a:gd name="T32" fmla="*/ 2813085 w 3018"/>
              <a:gd name="T33" fmla="*/ 55982 h 1740"/>
              <a:gd name="T34" fmla="*/ 2991526 w 3018"/>
              <a:gd name="T35" fmla="*/ 234424 h 1740"/>
              <a:gd name="T36" fmla="*/ 3169968 w 3018"/>
              <a:gd name="T37" fmla="*/ 496838 h 1740"/>
              <a:gd name="T38" fmla="*/ 3350160 w 3018"/>
              <a:gd name="T39" fmla="*/ 827481 h 1740"/>
              <a:gd name="T40" fmla="*/ 3514606 w 3018"/>
              <a:gd name="T41" fmla="*/ 1198360 h 1740"/>
              <a:gd name="T42" fmla="*/ 3694798 w 3018"/>
              <a:gd name="T43" fmla="*/ 1556993 h 1740"/>
              <a:gd name="T44" fmla="*/ 3873240 w 3018"/>
              <a:gd name="T45" fmla="*/ 1901631 h 1740"/>
              <a:gd name="T46" fmla="*/ 4053431 w 3018"/>
              <a:gd name="T47" fmla="*/ 2204283 h 1740"/>
              <a:gd name="T48" fmla="*/ 4217878 w 3018"/>
              <a:gd name="T49" fmla="*/ 2436957 h 1740"/>
              <a:gd name="T50" fmla="*/ 4398069 w 3018"/>
              <a:gd name="T51" fmla="*/ 2631144 h 1740"/>
              <a:gd name="T52" fmla="*/ 4576511 w 3018"/>
              <a:gd name="T53" fmla="*/ 2781595 h 1740"/>
              <a:gd name="T54" fmla="*/ 4756702 w 3018"/>
              <a:gd name="T55" fmla="*/ 2877813 h 1740"/>
              <a:gd name="T56" fmla="*/ 4921149 w 3018"/>
              <a:gd name="T57" fmla="*/ 2947790 h 1740"/>
              <a:gd name="T58" fmla="*/ 5101340 w 3018"/>
              <a:gd name="T59" fmla="*/ 2988027 h 1740"/>
              <a:gd name="T60" fmla="*/ 5279782 w 3018"/>
              <a:gd name="T61" fmla="*/ 3044009 h 1740"/>
              <a:gd name="T62" fmla="*/ 0 w 3018"/>
              <a:gd name="T63" fmla="*/ 3044009 h 17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18"/>
              <a:gd name="T97" fmla="*/ 0 h 1740"/>
              <a:gd name="T98" fmla="*/ 3018 w 3018"/>
              <a:gd name="T99" fmla="*/ 1740 h 17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3" name="Freeform 6"/>
          <p:cNvSpPr>
            <a:spLocks/>
          </p:cNvSpPr>
          <p:nvPr/>
        </p:nvSpPr>
        <p:spPr bwMode="auto">
          <a:xfrm>
            <a:off x="5827946" y="4676028"/>
            <a:ext cx="3063641" cy="1626875"/>
          </a:xfrm>
          <a:custGeom>
            <a:avLst/>
            <a:gdLst>
              <a:gd name="T0" fmla="*/ 0 w 3018"/>
              <a:gd name="T1" fmla="*/ 3044009 h 1740"/>
              <a:gd name="T2" fmla="*/ 178442 w 3018"/>
              <a:gd name="T3" fmla="*/ 2988027 h 1740"/>
              <a:gd name="T4" fmla="*/ 358633 w 3018"/>
              <a:gd name="T5" fmla="*/ 2947790 h 1740"/>
              <a:gd name="T6" fmla="*/ 523080 w 3018"/>
              <a:gd name="T7" fmla="*/ 2877813 h 1740"/>
              <a:gd name="T8" fmla="*/ 703271 w 3018"/>
              <a:gd name="T9" fmla="*/ 2781595 h 1740"/>
              <a:gd name="T10" fmla="*/ 881713 w 3018"/>
              <a:gd name="T11" fmla="*/ 2631144 h 1740"/>
              <a:gd name="T12" fmla="*/ 1061905 w 3018"/>
              <a:gd name="T13" fmla="*/ 2436957 h 1740"/>
              <a:gd name="T14" fmla="*/ 1226351 w 3018"/>
              <a:gd name="T15" fmla="*/ 2204283 h 1740"/>
              <a:gd name="T16" fmla="*/ 1406542 w 3018"/>
              <a:gd name="T17" fmla="*/ 1901631 h 1740"/>
              <a:gd name="T18" fmla="*/ 1584984 w 3018"/>
              <a:gd name="T19" fmla="*/ 1556993 h 1740"/>
              <a:gd name="T20" fmla="*/ 1765175 w 3018"/>
              <a:gd name="T21" fmla="*/ 1198360 h 1740"/>
              <a:gd name="T22" fmla="*/ 1929622 w 3018"/>
              <a:gd name="T23" fmla="*/ 827481 h 1740"/>
              <a:gd name="T24" fmla="*/ 2109814 w 3018"/>
              <a:gd name="T25" fmla="*/ 496838 h 1740"/>
              <a:gd name="T26" fmla="*/ 2288256 w 3018"/>
              <a:gd name="T27" fmla="*/ 234424 h 1740"/>
              <a:gd name="T28" fmla="*/ 2468447 w 3018"/>
              <a:gd name="T29" fmla="*/ 55982 h 1740"/>
              <a:gd name="T30" fmla="*/ 2646889 w 3018"/>
              <a:gd name="T31" fmla="*/ 0 h 1740"/>
              <a:gd name="T32" fmla="*/ 2813085 w 3018"/>
              <a:gd name="T33" fmla="*/ 55982 h 1740"/>
              <a:gd name="T34" fmla="*/ 2991526 w 3018"/>
              <a:gd name="T35" fmla="*/ 234424 h 1740"/>
              <a:gd name="T36" fmla="*/ 3169968 w 3018"/>
              <a:gd name="T37" fmla="*/ 496838 h 1740"/>
              <a:gd name="T38" fmla="*/ 3350160 w 3018"/>
              <a:gd name="T39" fmla="*/ 827481 h 1740"/>
              <a:gd name="T40" fmla="*/ 3514606 w 3018"/>
              <a:gd name="T41" fmla="*/ 1198360 h 1740"/>
              <a:gd name="T42" fmla="*/ 3694798 w 3018"/>
              <a:gd name="T43" fmla="*/ 1556993 h 1740"/>
              <a:gd name="T44" fmla="*/ 3873240 w 3018"/>
              <a:gd name="T45" fmla="*/ 1901631 h 1740"/>
              <a:gd name="T46" fmla="*/ 4053431 w 3018"/>
              <a:gd name="T47" fmla="*/ 2204283 h 1740"/>
              <a:gd name="T48" fmla="*/ 4217878 w 3018"/>
              <a:gd name="T49" fmla="*/ 2436957 h 1740"/>
              <a:gd name="T50" fmla="*/ 4398069 w 3018"/>
              <a:gd name="T51" fmla="*/ 2631144 h 1740"/>
              <a:gd name="T52" fmla="*/ 4576511 w 3018"/>
              <a:gd name="T53" fmla="*/ 2781595 h 1740"/>
              <a:gd name="T54" fmla="*/ 4756702 w 3018"/>
              <a:gd name="T55" fmla="*/ 2877813 h 1740"/>
              <a:gd name="T56" fmla="*/ 4921149 w 3018"/>
              <a:gd name="T57" fmla="*/ 2947790 h 1740"/>
              <a:gd name="T58" fmla="*/ 5101340 w 3018"/>
              <a:gd name="T59" fmla="*/ 2988027 h 1740"/>
              <a:gd name="T60" fmla="*/ 5279782 w 3018"/>
              <a:gd name="T61" fmla="*/ 3044009 h 1740"/>
              <a:gd name="T62" fmla="*/ 0 w 3018"/>
              <a:gd name="T63" fmla="*/ 3044009 h 17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18"/>
              <a:gd name="T97" fmla="*/ 0 h 1740"/>
              <a:gd name="T98" fmla="*/ 3018 w 3018"/>
              <a:gd name="T99" fmla="*/ 1740 h 17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96143" y="5884625"/>
            <a:ext cx="695444" cy="419866"/>
            <a:chOff x="7793240" y="3134135"/>
            <a:chExt cx="1198360" cy="785494"/>
          </a:xfrm>
        </p:grpSpPr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785494 h 449"/>
                <a:gd name="T2" fmla="*/ 0 w 685"/>
                <a:gd name="T3" fmla="*/ 0 h 449"/>
                <a:gd name="T4" fmla="*/ 54232 w 685"/>
                <a:gd name="T5" fmla="*/ 68228 h 449"/>
                <a:gd name="T6" fmla="*/ 136456 w 685"/>
                <a:gd name="T7" fmla="*/ 178442 h 449"/>
                <a:gd name="T8" fmla="*/ 234424 w 685"/>
                <a:gd name="T9" fmla="*/ 288656 h 449"/>
                <a:gd name="T10" fmla="*/ 316647 w 685"/>
                <a:gd name="T11" fmla="*/ 372629 h 449"/>
                <a:gd name="T12" fmla="*/ 398870 w 685"/>
                <a:gd name="T13" fmla="*/ 454852 h 449"/>
                <a:gd name="T14" fmla="*/ 495089 w 685"/>
                <a:gd name="T15" fmla="*/ 523080 h 449"/>
                <a:gd name="T16" fmla="*/ 579062 w 685"/>
                <a:gd name="T17" fmla="*/ 579061 h 449"/>
                <a:gd name="T18" fmla="*/ 675280 w 685"/>
                <a:gd name="T19" fmla="*/ 619298 h 449"/>
                <a:gd name="T20" fmla="*/ 757503 w 685"/>
                <a:gd name="T21" fmla="*/ 661285 h 449"/>
                <a:gd name="T22" fmla="*/ 839727 w 685"/>
                <a:gd name="T23" fmla="*/ 689275 h 449"/>
                <a:gd name="T24" fmla="*/ 935945 w 685"/>
                <a:gd name="T25" fmla="*/ 715517 h 449"/>
                <a:gd name="T26" fmla="*/ 1019918 w 685"/>
                <a:gd name="T27" fmla="*/ 729512 h 449"/>
                <a:gd name="T28" fmla="*/ 1116137 w 685"/>
                <a:gd name="T29" fmla="*/ 743508 h 449"/>
                <a:gd name="T30" fmla="*/ 1198360 w 685"/>
                <a:gd name="T31" fmla="*/ 785494 h 449"/>
                <a:gd name="T32" fmla="*/ 1198360 w 685"/>
                <a:gd name="T33" fmla="*/ 785494 h 449"/>
                <a:gd name="T34" fmla="*/ 0 w 685"/>
                <a:gd name="T35" fmla="*/ 785494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5"/>
                <a:gd name="T55" fmla="*/ 0 h 449"/>
                <a:gd name="T56" fmla="*/ 685 w 685"/>
                <a:gd name="T57" fmla="*/ 449 h 4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785494 h 449"/>
                <a:gd name="T2" fmla="*/ 0 w 685"/>
                <a:gd name="T3" fmla="*/ 0 h 449"/>
                <a:gd name="T4" fmla="*/ 54232 w 685"/>
                <a:gd name="T5" fmla="*/ 68228 h 449"/>
                <a:gd name="T6" fmla="*/ 136456 w 685"/>
                <a:gd name="T7" fmla="*/ 178442 h 449"/>
                <a:gd name="T8" fmla="*/ 234424 w 685"/>
                <a:gd name="T9" fmla="*/ 288656 h 449"/>
                <a:gd name="T10" fmla="*/ 316647 w 685"/>
                <a:gd name="T11" fmla="*/ 372629 h 449"/>
                <a:gd name="T12" fmla="*/ 398870 w 685"/>
                <a:gd name="T13" fmla="*/ 454852 h 449"/>
                <a:gd name="T14" fmla="*/ 495089 w 685"/>
                <a:gd name="T15" fmla="*/ 523080 h 449"/>
                <a:gd name="T16" fmla="*/ 579062 w 685"/>
                <a:gd name="T17" fmla="*/ 579061 h 449"/>
                <a:gd name="T18" fmla="*/ 675280 w 685"/>
                <a:gd name="T19" fmla="*/ 619298 h 449"/>
                <a:gd name="T20" fmla="*/ 757503 w 685"/>
                <a:gd name="T21" fmla="*/ 661285 h 449"/>
                <a:gd name="T22" fmla="*/ 839727 w 685"/>
                <a:gd name="T23" fmla="*/ 689275 h 449"/>
                <a:gd name="T24" fmla="*/ 935945 w 685"/>
                <a:gd name="T25" fmla="*/ 715517 h 449"/>
                <a:gd name="T26" fmla="*/ 1019918 w 685"/>
                <a:gd name="T27" fmla="*/ 729512 h 449"/>
                <a:gd name="T28" fmla="*/ 1116137 w 685"/>
                <a:gd name="T29" fmla="*/ 743508 h 449"/>
                <a:gd name="T30" fmla="*/ 1198360 w 685"/>
                <a:gd name="T31" fmla="*/ 785494 h 449"/>
                <a:gd name="T32" fmla="*/ 1198360 w 685"/>
                <a:gd name="T33" fmla="*/ 785494 h 449"/>
                <a:gd name="T34" fmla="*/ 0 w 685"/>
                <a:gd name="T35" fmla="*/ 785494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5"/>
                <a:gd name="T55" fmla="*/ 0 h 449"/>
                <a:gd name="T56" fmla="*/ 685 w 685"/>
                <a:gd name="T57" fmla="*/ 449 h 4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" name="TextBox 22"/>
          <p:cNvSpPr txBox="1">
            <a:spLocks noChangeArrowheads="1"/>
          </p:cNvSpPr>
          <p:nvPr/>
        </p:nvSpPr>
        <p:spPr bwMode="auto">
          <a:xfrm>
            <a:off x="3861597" y="8122881"/>
            <a:ext cx="2024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/>
              <a:t>Null distribution of test statistic T</a:t>
            </a:r>
          </a:p>
        </p:txBody>
      </p:sp>
      <p:sp>
        <p:nvSpPr>
          <p:cNvPr id="98" name="TextBox 9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6652" y="6370456"/>
            <a:ext cx="1425791" cy="267873"/>
          </a:xfrm>
          <a:prstGeom prst="rect">
            <a:avLst/>
          </a:prstGeom>
          <a:blipFill rotWithShape="1">
            <a:blip r:embed="rId6" cstate="print"/>
            <a:stretch>
              <a:fillRect t="-9211" r="-4963" b="-30263"/>
            </a:stretch>
          </a:blip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  <a:latin typeface="Arial" charset="0"/>
              </a:rPr>
              <a:t> </a:t>
            </a: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H="1" flipV="1">
            <a:off x="8153400" y="1600200"/>
            <a:ext cx="23412" cy="468206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>
            <a:off x="5925970" y="8021944"/>
            <a:ext cx="309496" cy="298571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</p:spPr>
      </p:cxn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7" cstate="print"/>
          <a:srcRect l="49066" t="43020" r="43467"/>
          <a:stretch>
            <a:fillRect/>
          </a:stretch>
        </p:blipFill>
        <p:spPr bwMode="auto">
          <a:xfrm>
            <a:off x="7216284" y="9144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8001000" y="632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7543800" y="64886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sp>
        <p:nvSpPr>
          <p:cNvPr id="107" name="Line 7"/>
          <p:cNvSpPr>
            <a:spLocks noChangeShapeType="1"/>
          </p:cNvSpPr>
          <p:nvPr/>
        </p:nvSpPr>
        <p:spPr bwMode="auto">
          <a:xfrm flipV="1">
            <a:off x="7620000" y="1600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6019800" y="41910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distribution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8221953" y="52578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P=0.05</a:t>
            </a:r>
            <a:endParaRPr lang="en-GB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H="1">
            <a:off x="8382000" y="5715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Line 7"/>
          <p:cNvSpPr>
            <a:spLocks noChangeShapeType="1"/>
          </p:cNvSpPr>
          <p:nvPr/>
        </p:nvSpPr>
        <p:spPr bwMode="auto">
          <a:xfrm flipV="1">
            <a:off x="57912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7921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 test on many </a:t>
            </a:r>
            <a:r>
              <a:rPr lang="en-GB" dirty="0" err="1" smtClean="0">
                <a:solidFill>
                  <a:schemeClr val="bg1"/>
                </a:solidFill>
              </a:rPr>
              <a:t>voxels</a:t>
            </a:r>
            <a:r>
              <a:rPr lang="en-GB" dirty="0" smtClean="0">
                <a:solidFill>
                  <a:schemeClr val="bg1"/>
                </a:solidFill>
              </a:rPr>
              <a:t> / time points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819400" y="2667000"/>
            <a:ext cx="2301875" cy="990600"/>
            <a:chOff x="2971800" y="990600"/>
            <a:chExt cx="3296387" cy="1371600"/>
          </a:xfrm>
        </p:grpSpPr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71800" y="1334869"/>
              <a:ext cx="3296387" cy="639228"/>
            </a:xfrm>
            <a:prstGeom prst="rect">
              <a:avLst/>
            </a:prstGeom>
            <a:blipFill rotWithShape="1">
              <a:blip r:embed="rId2" cstate="print"/>
              <a:stretch>
                <a:fillRect t="-9333" r="-5570" b="-32000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  <a:latin typeface="Arial" charset="0"/>
                </a:rPr>
                <a:t> </a:t>
              </a:r>
            </a:p>
          </p:txBody>
        </p:sp>
        <p:pic>
          <p:nvPicPr>
            <p:cNvPr id="6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>
            <a:blip r:embed="rId3" cstate="print"/>
            <a:srcRect l="67838" t="17705" r="5238" b="41879"/>
            <a:stretch>
              <a:fillRect/>
            </a:stretch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l="48033" b="57736"/>
          <a:stretch>
            <a:fillRect/>
          </a:stretch>
        </p:blipFill>
        <p:spPr bwMode="auto">
          <a:xfrm>
            <a:off x="5616084" y="1371600"/>
            <a:ext cx="14014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1600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3124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4343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5105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grayscl/>
          </a:blip>
          <a:srcRect l="48033" b="57736"/>
          <a:stretch>
            <a:fillRect/>
          </a:stretch>
        </p:blipFill>
        <p:spPr bwMode="auto">
          <a:xfrm>
            <a:off x="838200" y="5867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-76200" y="2667000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A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26267" y="5257800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B</a:t>
            </a:r>
            <a:endParaRPr lang="en-GB" dirty="0"/>
          </a:p>
        </p:txBody>
      </p:sp>
      <p:cxnSp>
        <p:nvCxnSpPr>
          <p:cNvPr id="54" name="Straight Arrow Connector 53"/>
          <p:cNvCxnSpPr>
            <a:endCxn id="5" idx="1"/>
          </p:cNvCxnSpPr>
          <p:nvPr/>
        </p:nvCxnSpPr>
        <p:spPr bwMode="auto">
          <a:xfrm>
            <a:off x="2209800" y="2514600"/>
            <a:ext cx="609600" cy="631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6911484" y="60960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value</a:t>
            </a:r>
            <a:endParaRPr lang="en-GB" dirty="0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7292484" y="2057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 l="32143" t="9524" r="32143" b="19048"/>
          <a:stretch>
            <a:fillRect/>
          </a:stretch>
        </p:blipFill>
        <p:spPr bwMode="auto">
          <a:xfrm>
            <a:off x="2133600" y="1371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28571" r="46428" b="23810"/>
          <a:stretch>
            <a:fillRect/>
          </a:stretch>
        </p:blipFill>
        <p:spPr bwMode="auto">
          <a:xfrm>
            <a:off x="2133600" y="2438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 l="28571" t="9524" r="28571" b="14286"/>
          <a:stretch>
            <a:fillRect/>
          </a:stretch>
        </p:blipFill>
        <p:spPr bwMode="auto">
          <a:xfrm>
            <a:off x="5844684" y="27432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/>
          <a:srcRect l="57143" t="14286" r="10714" b="14286"/>
          <a:stretch>
            <a:fillRect/>
          </a:stretch>
        </p:blipFill>
        <p:spPr bwMode="auto">
          <a:xfrm>
            <a:off x="2133600" y="2971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 l="53572" t="14287" r="14285" b="19048"/>
          <a:stretch>
            <a:fillRect/>
          </a:stretch>
        </p:blipFill>
        <p:spPr bwMode="auto">
          <a:xfrm>
            <a:off x="2133600" y="42672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19048" r="50000" b="19048"/>
          <a:stretch>
            <a:fillRect/>
          </a:stretch>
        </p:blipFill>
        <p:spPr bwMode="auto">
          <a:xfrm>
            <a:off x="2133600" y="50292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 l="17857" t="28572" r="50000" b="14286"/>
          <a:stretch>
            <a:fillRect/>
          </a:stretch>
        </p:blipFill>
        <p:spPr bwMode="auto">
          <a:xfrm>
            <a:off x="21336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990600" y="76200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all of this</a:t>
            </a:r>
            <a:endParaRPr lang="en-GB" dirty="0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1371600" y="1143000"/>
            <a:ext cx="63198" cy="783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3" idx="2"/>
          </p:cNvCxnSpPr>
          <p:nvPr/>
        </p:nvCxnSpPr>
        <p:spPr bwMode="auto">
          <a:xfrm>
            <a:off x="1781875" y="1131332"/>
            <a:ext cx="580325" cy="24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5821362" y="4034365"/>
            <a:ext cx="3094038" cy="2262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91" name="AutoShape 3"/>
          <p:cNvSpPr>
            <a:spLocks noChangeAspect="1" noChangeArrowheads="1" noTextEdit="1"/>
          </p:cNvSpPr>
          <p:nvPr/>
        </p:nvSpPr>
        <p:spPr bwMode="auto">
          <a:xfrm>
            <a:off x="3472830" y="6110810"/>
            <a:ext cx="3343661" cy="22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>
            <a:off x="5827946" y="4694338"/>
            <a:ext cx="3063641" cy="1626027"/>
          </a:xfrm>
          <a:custGeom>
            <a:avLst/>
            <a:gdLst>
              <a:gd name="T0" fmla="*/ 0 w 3018"/>
              <a:gd name="T1" fmla="*/ 3044009 h 1740"/>
              <a:gd name="T2" fmla="*/ 178442 w 3018"/>
              <a:gd name="T3" fmla="*/ 2988027 h 1740"/>
              <a:gd name="T4" fmla="*/ 358633 w 3018"/>
              <a:gd name="T5" fmla="*/ 2947790 h 1740"/>
              <a:gd name="T6" fmla="*/ 523080 w 3018"/>
              <a:gd name="T7" fmla="*/ 2877813 h 1740"/>
              <a:gd name="T8" fmla="*/ 703271 w 3018"/>
              <a:gd name="T9" fmla="*/ 2781595 h 1740"/>
              <a:gd name="T10" fmla="*/ 881713 w 3018"/>
              <a:gd name="T11" fmla="*/ 2631144 h 1740"/>
              <a:gd name="T12" fmla="*/ 1061905 w 3018"/>
              <a:gd name="T13" fmla="*/ 2436957 h 1740"/>
              <a:gd name="T14" fmla="*/ 1226351 w 3018"/>
              <a:gd name="T15" fmla="*/ 2204283 h 1740"/>
              <a:gd name="T16" fmla="*/ 1406542 w 3018"/>
              <a:gd name="T17" fmla="*/ 1901631 h 1740"/>
              <a:gd name="T18" fmla="*/ 1584984 w 3018"/>
              <a:gd name="T19" fmla="*/ 1556993 h 1740"/>
              <a:gd name="T20" fmla="*/ 1765175 w 3018"/>
              <a:gd name="T21" fmla="*/ 1198360 h 1740"/>
              <a:gd name="T22" fmla="*/ 1929622 w 3018"/>
              <a:gd name="T23" fmla="*/ 827481 h 1740"/>
              <a:gd name="T24" fmla="*/ 2109814 w 3018"/>
              <a:gd name="T25" fmla="*/ 496838 h 1740"/>
              <a:gd name="T26" fmla="*/ 2288256 w 3018"/>
              <a:gd name="T27" fmla="*/ 234424 h 1740"/>
              <a:gd name="T28" fmla="*/ 2468447 w 3018"/>
              <a:gd name="T29" fmla="*/ 55982 h 1740"/>
              <a:gd name="T30" fmla="*/ 2646889 w 3018"/>
              <a:gd name="T31" fmla="*/ 0 h 1740"/>
              <a:gd name="T32" fmla="*/ 2813085 w 3018"/>
              <a:gd name="T33" fmla="*/ 55982 h 1740"/>
              <a:gd name="T34" fmla="*/ 2991526 w 3018"/>
              <a:gd name="T35" fmla="*/ 234424 h 1740"/>
              <a:gd name="T36" fmla="*/ 3169968 w 3018"/>
              <a:gd name="T37" fmla="*/ 496838 h 1740"/>
              <a:gd name="T38" fmla="*/ 3350160 w 3018"/>
              <a:gd name="T39" fmla="*/ 827481 h 1740"/>
              <a:gd name="T40" fmla="*/ 3514606 w 3018"/>
              <a:gd name="T41" fmla="*/ 1198360 h 1740"/>
              <a:gd name="T42" fmla="*/ 3694798 w 3018"/>
              <a:gd name="T43" fmla="*/ 1556993 h 1740"/>
              <a:gd name="T44" fmla="*/ 3873240 w 3018"/>
              <a:gd name="T45" fmla="*/ 1901631 h 1740"/>
              <a:gd name="T46" fmla="*/ 4053431 w 3018"/>
              <a:gd name="T47" fmla="*/ 2204283 h 1740"/>
              <a:gd name="T48" fmla="*/ 4217878 w 3018"/>
              <a:gd name="T49" fmla="*/ 2436957 h 1740"/>
              <a:gd name="T50" fmla="*/ 4398069 w 3018"/>
              <a:gd name="T51" fmla="*/ 2631144 h 1740"/>
              <a:gd name="T52" fmla="*/ 4576511 w 3018"/>
              <a:gd name="T53" fmla="*/ 2781595 h 1740"/>
              <a:gd name="T54" fmla="*/ 4756702 w 3018"/>
              <a:gd name="T55" fmla="*/ 2877813 h 1740"/>
              <a:gd name="T56" fmla="*/ 4921149 w 3018"/>
              <a:gd name="T57" fmla="*/ 2947790 h 1740"/>
              <a:gd name="T58" fmla="*/ 5101340 w 3018"/>
              <a:gd name="T59" fmla="*/ 2988027 h 1740"/>
              <a:gd name="T60" fmla="*/ 5279782 w 3018"/>
              <a:gd name="T61" fmla="*/ 3044009 h 1740"/>
              <a:gd name="T62" fmla="*/ 0 w 3018"/>
              <a:gd name="T63" fmla="*/ 3044009 h 17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18"/>
              <a:gd name="T97" fmla="*/ 0 h 1740"/>
              <a:gd name="T98" fmla="*/ 3018 w 3018"/>
              <a:gd name="T99" fmla="*/ 1740 h 17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3" name="Freeform 6"/>
          <p:cNvSpPr>
            <a:spLocks/>
          </p:cNvSpPr>
          <p:nvPr/>
        </p:nvSpPr>
        <p:spPr bwMode="auto">
          <a:xfrm>
            <a:off x="5827946" y="4676028"/>
            <a:ext cx="3063641" cy="1626875"/>
          </a:xfrm>
          <a:custGeom>
            <a:avLst/>
            <a:gdLst>
              <a:gd name="T0" fmla="*/ 0 w 3018"/>
              <a:gd name="T1" fmla="*/ 3044009 h 1740"/>
              <a:gd name="T2" fmla="*/ 178442 w 3018"/>
              <a:gd name="T3" fmla="*/ 2988027 h 1740"/>
              <a:gd name="T4" fmla="*/ 358633 w 3018"/>
              <a:gd name="T5" fmla="*/ 2947790 h 1740"/>
              <a:gd name="T6" fmla="*/ 523080 w 3018"/>
              <a:gd name="T7" fmla="*/ 2877813 h 1740"/>
              <a:gd name="T8" fmla="*/ 703271 w 3018"/>
              <a:gd name="T9" fmla="*/ 2781595 h 1740"/>
              <a:gd name="T10" fmla="*/ 881713 w 3018"/>
              <a:gd name="T11" fmla="*/ 2631144 h 1740"/>
              <a:gd name="T12" fmla="*/ 1061905 w 3018"/>
              <a:gd name="T13" fmla="*/ 2436957 h 1740"/>
              <a:gd name="T14" fmla="*/ 1226351 w 3018"/>
              <a:gd name="T15" fmla="*/ 2204283 h 1740"/>
              <a:gd name="T16" fmla="*/ 1406542 w 3018"/>
              <a:gd name="T17" fmla="*/ 1901631 h 1740"/>
              <a:gd name="T18" fmla="*/ 1584984 w 3018"/>
              <a:gd name="T19" fmla="*/ 1556993 h 1740"/>
              <a:gd name="T20" fmla="*/ 1765175 w 3018"/>
              <a:gd name="T21" fmla="*/ 1198360 h 1740"/>
              <a:gd name="T22" fmla="*/ 1929622 w 3018"/>
              <a:gd name="T23" fmla="*/ 827481 h 1740"/>
              <a:gd name="T24" fmla="*/ 2109814 w 3018"/>
              <a:gd name="T25" fmla="*/ 496838 h 1740"/>
              <a:gd name="T26" fmla="*/ 2288256 w 3018"/>
              <a:gd name="T27" fmla="*/ 234424 h 1740"/>
              <a:gd name="T28" fmla="*/ 2468447 w 3018"/>
              <a:gd name="T29" fmla="*/ 55982 h 1740"/>
              <a:gd name="T30" fmla="*/ 2646889 w 3018"/>
              <a:gd name="T31" fmla="*/ 0 h 1740"/>
              <a:gd name="T32" fmla="*/ 2813085 w 3018"/>
              <a:gd name="T33" fmla="*/ 55982 h 1740"/>
              <a:gd name="T34" fmla="*/ 2991526 w 3018"/>
              <a:gd name="T35" fmla="*/ 234424 h 1740"/>
              <a:gd name="T36" fmla="*/ 3169968 w 3018"/>
              <a:gd name="T37" fmla="*/ 496838 h 1740"/>
              <a:gd name="T38" fmla="*/ 3350160 w 3018"/>
              <a:gd name="T39" fmla="*/ 827481 h 1740"/>
              <a:gd name="T40" fmla="*/ 3514606 w 3018"/>
              <a:gd name="T41" fmla="*/ 1198360 h 1740"/>
              <a:gd name="T42" fmla="*/ 3694798 w 3018"/>
              <a:gd name="T43" fmla="*/ 1556993 h 1740"/>
              <a:gd name="T44" fmla="*/ 3873240 w 3018"/>
              <a:gd name="T45" fmla="*/ 1901631 h 1740"/>
              <a:gd name="T46" fmla="*/ 4053431 w 3018"/>
              <a:gd name="T47" fmla="*/ 2204283 h 1740"/>
              <a:gd name="T48" fmla="*/ 4217878 w 3018"/>
              <a:gd name="T49" fmla="*/ 2436957 h 1740"/>
              <a:gd name="T50" fmla="*/ 4398069 w 3018"/>
              <a:gd name="T51" fmla="*/ 2631144 h 1740"/>
              <a:gd name="T52" fmla="*/ 4576511 w 3018"/>
              <a:gd name="T53" fmla="*/ 2781595 h 1740"/>
              <a:gd name="T54" fmla="*/ 4756702 w 3018"/>
              <a:gd name="T55" fmla="*/ 2877813 h 1740"/>
              <a:gd name="T56" fmla="*/ 4921149 w 3018"/>
              <a:gd name="T57" fmla="*/ 2947790 h 1740"/>
              <a:gd name="T58" fmla="*/ 5101340 w 3018"/>
              <a:gd name="T59" fmla="*/ 2988027 h 1740"/>
              <a:gd name="T60" fmla="*/ 5279782 w 3018"/>
              <a:gd name="T61" fmla="*/ 3044009 h 1740"/>
              <a:gd name="T62" fmla="*/ 0 w 3018"/>
              <a:gd name="T63" fmla="*/ 3044009 h 17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18"/>
              <a:gd name="T97" fmla="*/ 0 h 1740"/>
              <a:gd name="T98" fmla="*/ 3018 w 3018"/>
              <a:gd name="T99" fmla="*/ 1740 h 17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8196143" y="5884625"/>
            <a:ext cx="695444" cy="419866"/>
            <a:chOff x="7793240" y="3134135"/>
            <a:chExt cx="1198360" cy="785494"/>
          </a:xfrm>
        </p:grpSpPr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785494 h 449"/>
                <a:gd name="T2" fmla="*/ 0 w 685"/>
                <a:gd name="T3" fmla="*/ 0 h 449"/>
                <a:gd name="T4" fmla="*/ 54232 w 685"/>
                <a:gd name="T5" fmla="*/ 68228 h 449"/>
                <a:gd name="T6" fmla="*/ 136456 w 685"/>
                <a:gd name="T7" fmla="*/ 178442 h 449"/>
                <a:gd name="T8" fmla="*/ 234424 w 685"/>
                <a:gd name="T9" fmla="*/ 288656 h 449"/>
                <a:gd name="T10" fmla="*/ 316647 w 685"/>
                <a:gd name="T11" fmla="*/ 372629 h 449"/>
                <a:gd name="T12" fmla="*/ 398870 w 685"/>
                <a:gd name="T13" fmla="*/ 454852 h 449"/>
                <a:gd name="T14" fmla="*/ 495089 w 685"/>
                <a:gd name="T15" fmla="*/ 523080 h 449"/>
                <a:gd name="T16" fmla="*/ 579062 w 685"/>
                <a:gd name="T17" fmla="*/ 579061 h 449"/>
                <a:gd name="T18" fmla="*/ 675280 w 685"/>
                <a:gd name="T19" fmla="*/ 619298 h 449"/>
                <a:gd name="T20" fmla="*/ 757503 w 685"/>
                <a:gd name="T21" fmla="*/ 661285 h 449"/>
                <a:gd name="T22" fmla="*/ 839727 w 685"/>
                <a:gd name="T23" fmla="*/ 689275 h 449"/>
                <a:gd name="T24" fmla="*/ 935945 w 685"/>
                <a:gd name="T25" fmla="*/ 715517 h 449"/>
                <a:gd name="T26" fmla="*/ 1019918 w 685"/>
                <a:gd name="T27" fmla="*/ 729512 h 449"/>
                <a:gd name="T28" fmla="*/ 1116137 w 685"/>
                <a:gd name="T29" fmla="*/ 743508 h 449"/>
                <a:gd name="T30" fmla="*/ 1198360 w 685"/>
                <a:gd name="T31" fmla="*/ 785494 h 449"/>
                <a:gd name="T32" fmla="*/ 1198360 w 685"/>
                <a:gd name="T33" fmla="*/ 785494 h 449"/>
                <a:gd name="T34" fmla="*/ 0 w 685"/>
                <a:gd name="T35" fmla="*/ 785494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5"/>
                <a:gd name="T55" fmla="*/ 0 h 449"/>
                <a:gd name="T56" fmla="*/ 685 w 685"/>
                <a:gd name="T57" fmla="*/ 449 h 4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785494 h 449"/>
                <a:gd name="T2" fmla="*/ 0 w 685"/>
                <a:gd name="T3" fmla="*/ 0 h 449"/>
                <a:gd name="T4" fmla="*/ 54232 w 685"/>
                <a:gd name="T5" fmla="*/ 68228 h 449"/>
                <a:gd name="T6" fmla="*/ 136456 w 685"/>
                <a:gd name="T7" fmla="*/ 178442 h 449"/>
                <a:gd name="T8" fmla="*/ 234424 w 685"/>
                <a:gd name="T9" fmla="*/ 288656 h 449"/>
                <a:gd name="T10" fmla="*/ 316647 w 685"/>
                <a:gd name="T11" fmla="*/ 372629 h 449"/>
                <a:gd name="T12" fmla="*/ 398870 w 685"/>
                <a:gd name="T13" fmla="*/ 454852 h 449"/>
                <a:gd name="T14" fmla="*/ 495089 w 685"/>
                <a:gd name="T15" fmla="*/ 523080 h 449"/>
                <a:gd name="T16" fmla="*/ 579062 w 685"/>
                <a:gd name="T17" fmla="*/ 579061 h 449"/>
                <a:gd name="T18" fmla="*/ 675280 w 685"/>
                <a:gd name="T19" fmla="*/ 619298 h 449"/>
                <a:gd name="T20" fmla="*/ 757503 w 685"/>
                <a:gd name="T21" fmla="*/ 661285 h 449"/>
                <a:gd name="T22" fmla="*/ 839727 w 685"/>
                <a:gd name="T23" fmla="*/ 689275 h 449"/>
                <a:gd name="T24" fmla="*/ 935945 w 685"/>
                <a:gd name="T25" fmla="*/ 715517 h 449"/>
                <a:gd name="T26" fmla="*/ 1019918 w 685"/>
                <a:gd name="T27" fmla="*/ 729512 h 449"/>
                <a:gd name="T28" fmla="*/ 1116137 w 685"/>
                <a:gd name="T29" fmla="*/ 743508 h 449"/>
                <a:gd name="T30" fmla="*/ 1198360 w 685"/>
                <a:gd name="T31" fmla="*/ 785494 h 449"/>
                <a:gd name="T32" fmla="*/ 1198360 w 685"/>
                <a:gd name="T33" fmla="*/ 785494 h 449"/>
                <a:gd name="T34" fmla="*/ 0 w 685"/>
                <a:gd name="T35" fmla="*/ 785494 h 4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5"/>
                <a:gd name="T55" fmla="*/ 0 h 449"/>
                <a:gd name="T56" fmla="*/ 685 w 685"/>
                <a:gd name="T57" fmla="*/ 449 h 4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" name="TextBox 22"/>
          <p:cNvSpPr txBox="1">
            <a:spLocks noChangeArrowheads="1"/>
          </p:cNvSpPr>
          <p:nvPr/>
        </p:nvSpPr>
        <p:spPr bwMode="auto">
          <a:xfrm>
            <a:off x="3861597" y="8122881"/>
            <a:ext cx="2024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/>
              <a:t>Null distribution of test statistic T</a:t>
            </a:r>
          </a:p>
        </p:txBody>
      </p:sp>
      <p:sp>
        <p:nvSpPr>
          <p:cNvPr id="98" name="TextBox 9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6652" y="6370456"/>
            <a:ext cx="1425791" cy="267873"/>
          </a:xfrm>
          <a:prstGeom prst="rect">
            <a:avLst/>
          </a:prstGeom>
          <a:blipFill rotWithShape="1">
            <a:blip r:embed="rId6" cstate="print"/>
            <a:stretch>
              <a:fillRect t="-9211" r="-4963" b="-30263"/>
            </a:stretch>
          </a:blip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GB">
                <a:noFill/>
                <a:latin typeface="Arial" charset="0"/>
              </a:rPr>
              <a:t> </a:t>
            </a: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H="1" flipV="1">
            <a:off x="8153400" y="1600200"/>
            <a:ext cx="23412" cy="468206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>
            <a:off x="5925970" y="8021944"/>
            <a:ext cx="309496" cy="298571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</p:spPr>
      </p:cxn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7" cstate="print"/>
          <a:srcRect l="49066" t="43020" r="43467"/>
          <a:stretch>
            <a:fillRect/>
          </a:stretch>
        </p:blipFill>
        <p:spPr bwMode="auto">
          <a:xfrm>
            <a:off x="7216284" y="9144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8001000" y="632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7543800" y="64886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 ?</a:t>
            </a:r>
            <a:endParaRPr lang="en-GB" dirty="0"/>
          </a:p>
        </p:txBody>
      </p:sp>
      <p:sp>
        <p:nvSpPr>
          <p:cNvPr id="107" name="Line 7"/>
          <p:cNvSpPr>
            <a:spLocks noChangeShapeType="1"/>
          </p:cNvSpPr>
          <p:nvPr/>
        </p:nvSpPr>
        <p:spPr bwMode="auto">
          <a:xfrm flipV="1">
            <a:off x="7620000" y="1600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6019800" y="41910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distribution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8221953" y="52578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P= ?</a:t>
            </a:r>
            <a:endParaRPr lang="en-GB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H="1">
            <a:off x="8382000" y="5715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 bwMode="auto">
          <a:xfrm>
            <a:off x="2133600" y="1371600"/>
            <a:ext cx="609600" cy="5257800"/>
          </a:xfrm>
          <a:prstGeom prst="rect">
            <a:avLst/>
          </a:prstGeom>
          <a:solidFill>
            <a:srgbClr val="92D050">
              <a:alpha val="14000"/>
            </a:srgbClr>
          </a:solidFill>
          <a:ln w="38100" cap="flat" cmpd="sng" algn="ctr">
            <a:solidFill>
              <a:srgbClr val="008A3E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1" name="Group 3"/>
          <p:cNvGrpSpPr>
            <a:grpSpLocks/>
          </p:cNvGrpSpPr>
          <p:nvPr/>
        </p:nvGrpSpPr>
        <p:grpSpPr bwMode="auto">
          <a:xfrm>
            <a:off x="3352800" y="4114800"/>
            <a:ext cx="2301875" cy="990600"/>
            <a:chOff x="2971800" y="990600"/>
            <a:chExt cx="3296387" cy="1371600"/>
          </a:xfrm>
        </p:grpSpPr>
        <p:sp>
          <p:nvSpPr>
            <p:cNvPr id="72" name="TextBox 7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71800" y="1334869"/>
              <a:ext cx="3296387" cy="639228"/>
            </a:xfrm>
            <a:prstGeom prst="rect">
              <a:avLst/>
            </a:prstGeom>
            <a:blipFill rotWithShape="1">
              <a:blip r:embed="rId2" cstate="print"/>
              <a:stretch>
                <a:fillRect t="-9333" r="-5570" b="-32000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  <a:latin typeface="Arial" charset="0"/>
                </a:rPr>
                <a:t> </a:t>
              </a:r>
            </a:p>
          </p:txBody>
        </p:sp>
        <p:pic>
          <p:nvPicPr>
            <p:cNvPr id="74" name="Picture 73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>
            <a:blip r:embed="rId3" cstate="print"/>
            <a:srcRect l="67838" t="17705" r="5238" b="41879"/>
            <a:stretch>
              <a:fillRect/>
            </a:stretch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 3"/>
          <p:cNvGrpSpPr>
            <a:grpSpLocks/>
          </p:cNvGrpSpPr>
          <p:nvPr/>
        </p:nvGrpSpPr>
        <p:grpSpPr bwMode="auto">
          <a:xfrm>
            <a:off x="3048000" y="3276600"/>
            <a:ext cx="2301875" cy="990600"/>
            <a:chOff x="2971800" y="990600"/>
            <a:chExt cx="3296387" cy="1371600"/>
          </a:xfrm>
        </p:grpSpPr>
        <p:sp>
          <p:nvSpPr>
            <p:cNvPr id="78" name="TextBox 7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71800" y="1334869"/>
              <a:ext cx="3296387" cy="639228"/>
            </a:xfrm>
            <a:prstGeom prst="rect">
              <a:avLst/>
            </a:prstGeom>
            <a:blipFill rotWithShape="1">
              <a:blip r:embed="rId2" cstate="print"/>
              <a:stretch>
                <a:fillRect t="-9333" r="-5570" b="-32000"/>
              </a:stretch>
            </a:blipFill>
          </p:spPr>
          <p:txBody>
            <a:bodyPr/>
            <a:lstStyle/>
            <a:p>
              <a:pPr eaLnBrk="0" hangingPunct="0">
                <a:defRPr/>
              </a:pPr>
              <a:r>
                <a:rPr lang="en-GB">
                  <a:noFill/>
                  <a:latin typeface="Arial" charset="0"/>
                </a:rPr>
                <a:t> </a:t>
              </a:r>
            </a:p>
          </p:txBody>
        </p:sp>
        <p:pic>
          <p:nvPicPr>
            <p:cNvPr id="79" name="Picture 78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>
            <a:blip r:embed="rId3" cstate="print"/>
            <a:srcRect l="67838" t="17705" r="5238" b="41879"/>
            <a:stretch>
              <a:fillRect/>
            </a:stretch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Line 7"/>
          <p:cNvSpPr>
            <a:spLocks noChangeShapeType="1"/>
          </p:cNvSpPr>
          <p:nvPr/>
        </p:nvSpPr>
        <p:spPr bwMode="auto">
          <a:xfrm flipV="1">
            <a:off x="57912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rcRect l="48033" b="57736"/>
          <a:stretch>
            <a:fillRect/>
          </a:stretch>
        </p:blipFill>
        <p:spPr bwMode="auto">
          <a:xfrm>
            <a:off x="1117586" y="1828800"/>
            <a:ext cx="17018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355"/>
          <p:cNvSpPr>
            <a:spLocks noChangeAspect="1" noChangeShapeType="1"/>
          </p:cNvSpPr>
          <p:nvPr/>
        </p:nvSpPr>
        <p:spPr bwMode="auto">
          <a:xfrm>
            <a:off x="1295400" y="1895475"/>
            <a:ext cx="7540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921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Don’t do this 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" name="Oval 157"/>
          <p:cNvSpPr/>
          <p:nvPr/>
        </p:nvSpPr>
        <p:spPr bwMode="auto">
          <a:xfrm>
            <a:off x="1828800" y="24384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1981200" y="342900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 flipV="1">
            <a:off x="2209800" y="2667000"/>
            <a:ext cx="1143000" cy="8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64"/>
          <p:cNvCxnSpPr/>
          <p:nvPr/>
        </p:nvCxnSpPr>
        <p:spPr bwMode="auto">
          <a:xfrm flipV="1">
            <a:off x="2057400" y="2514600"/>
            <a:ext cx="1371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3733800" y="1752600"/>
            <a:ext cx="3352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no prior hypothesis.</a:t>
            </a:r>
          </a:p>
          <a:p>
            <a:r>
              <a:rPr lang="en-GB" dirty="0" smtClean="0"/>
              <a:t>Test whole volume.</a:t>
            </a:r>
          </a:p>
          <a:p>
            <a:r>
              <a:rPr lang="en-GB" dirty="0" smtClean="0"/>
              <a:t>Identify SPM peak. </a:t>
            </a:r>
          </a:p>
          <a:p>
            <a:r>
              <a:rPr lang="en-GB" dirty="0" smtClean="0"/>
              <a:t>Then make a test assuming</a:t>
            </a:r>
          </a:p>
          <a:p>
            <a:r>
              <a:rPr lang="en-GB" dirty="0" smtClean="0"/>
              <a:t>a single </a:t>
            </a:r>
            <a:r>
              <a:rPr lang="en-GB" dirty="0" err="1" smtClean="0"/>
              <a:t>voxel</a:t>
            </a:r>
            <a:r>
              <a:rPr lang="en-GB" dirty="0" smtClean="0"/>
              <a:t>/ time of interest. </a:t>
            </a:r>
            <a:endParaRPr lang="en-GB" dirty="0"/>
          </a:p>
        </p:txBody>
      </p:sp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4" cstate="print"/>
          <a:srcRect l="-956" t="3451" r="89956" b="14134"/>
          <a:stretch>
            <a:fillRect/>
          </a:stretch>
        </p:blipFill>
        <p:spPr bwMode="auto">
          <a:xfrm>
            <a:off x="7162800" y="1295400"/>
            <a:ext cx="1752600" cy="4648200"/>
          </a:xfrm>
          <a:prstGeom prst="rect">
            <a:avLst/>
          </a:prstGeom>
          <a:noFill/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4" cstate="print"/>
          <a:srcRect l="11956" t="37090" r="69870" b="49666"/>
          <a:stretch>
            <a:fillRect/>
          </a:stretch>
        </p:blipFill>
        <p:spPr bwMode="auto">
          <a:xfrm>
            <a:off x="4038600" y="3810000"/>
            <a:ext cx="2895600" cy="914400"/>
          </a:xfrm>
          <a:prstGeom prst="rect">
            <a:avLst/>
          </a:prstGeom>
          <a:noFill/>
        </p:spPr>
      </p:pic>
      <p:sp>
        <p:nvSpPr>
          <p:cNvPr id="170" name="Rectangle 169"/>
          <p:cNvSpPr/>
          <p:nvPr/>
        </p:nvSpPr>
        <p:spPr>
          <a:xfrm>
            <a:off x="45720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James Kilner. </a:t>
            </a:r>
            <a:r>
              <a:rPr lang="en-US" dirty="0" smtClean="0"/>
              <a:t>Clinical Neurophysiology 2013.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1295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SPM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4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5715000" cy="4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4953000"/>
            <a:ext cx="2971800" cy="73866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GB" dirty="0" smtClean="0">
                <a:noFill/>
              </a:rPr>
              <a:t>From </a:t>
            </a:r>
            <a:endParaRPr lang="en-GB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16312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Expected Euler </a:t>
            </a:r>
          </a:p>
          <a:p>
            <a:r>
              <a:rPr lang="en-GB" dirty="0" smtClean="0"/>
              <a:t>Characteristic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590800" y="5791200"/>
            <a:ext cx="32308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Intrinsic volume</a:t>
            </a:r>
          </a:p>
          <a:p>
            <a:r>
              <a:rPr lang="en-GB" dirty="0" smtClean="0"/>
              <a:t>(depends on shape and smoothness of space)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943600"/>
            <a:ext cx="22349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Depends only on type</a:t>
            </a:r>
          </a:p>
          <a:p>
            <a:r>
              <a:rPr lang="en-GB" dirty="0" smtClean="0"/>
              <a:t>of test and dimension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257800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=2.9 (in this example)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05400" y="5486400"/>
            <a:ext cx="762000" cy="381000"/>
          </a:xfrm>
          <a:prstGeom prst="straightConnector1">
            <a:avLst/>
          </a:prstGeom>
          <a:ln w="254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06241" y="5486400"/>
            <a:ext cx="289559" cy="304800"/>
          </a:xfrm>
          <a:prstGeom prst="straightConnector1">
            <a:avLst/>
          </a:prstGeom>
          <a:ln w="254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28800" y="5334000"/>
            <a:ext cx="914400" cy="76200"/>
          </a:xfrm>
          <a:prstGeom prst="straightConnector1">
            <a:avLst/>
          </a:prstGeom>
          <a:ln w="254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3429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 u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57800" y="3733800"/>
            <a:ext cx="2362200" cy="1600200"/>
          </a:xfrm>
          <a:prstGeom prst="straightConnector1">
            <a:avLst/>
          </a:prstGeom>
          <a:ln w="254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010400" y="1828800"/>
            <a:ext cx="609600" cy="1600200"/>
          </a:xfrm>
          <a:prstGeom prst="straightConnector1">
            <a:avLst/>
          </a:prstGeom>
          <a:ln w="254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pic>
        <p:nvPicPr>
          <p:cNvPr id="3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2" y="5486400"/>
            <a:ext cx="1943888" cy="132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10728</TotalTime>
  <Words>1380</Words>
  <Application>Microsoft Office PowerPoint</Application>
  <PresentationFormat>On-screen Show (4:3)</PresentationFormat>
  <Paragraphs>324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  <vt:lpstr>Non-parametric inference: permutation tests</vt:lpstr>
      <vt:lpstr>T test on a single voxel / time point</vt:lpstr>
      <vt:lpstr>T test on many voxels / time points</vt:lpstr>
      <vt:lpstr>Don’t do this 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</cp:lastModifiedBy>
  <cp:revision>149</cp:revision>
  <cp:lastPrinted>1601-01-01T00:00:00Z</cp:lastPrinted>
  <dcterms:created xsi:type="dcterms:W3CDTF">1601-01-01T00:00:00Z</dcterms:created>
  <dcterms:modified xsi:type="dcterms:W3CDTF">2018-05-06T21:20:34Z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