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4"/>
  </p:notesMasterIdLst>
  <p:handoutMasterIdLst>
    <p:handoutMasterId r:id="rId55"/>
  </p:handoutMasterIdLst>
  <p:sldIdLst>
    <p:sldId id="256" r:id="rId2"/>
    <p:sldId id="310" r:id="rId3"/>
    <p:sldId id="258" r:id="rId4"/>
    <p:sldId id="264" r:id="rId5"/>
    <p:sldId id="281" r:id="rId6"/>
    <p:sldId id="268" r:id="rId7"/>
    <p:sldId id="301" r:id="rId8"/>
    <p:sldId id="302" r:id="rId9"/>
    <p:sldId id="320" r:id="rId10"/>
    <p:sldId id="259" r:id="rId11"/>
    <p:sldId id="333" r:id="rId12"/>
    <p:sldId id="341" r:id="rId13"/>
    <p:sldId id="260" r:id="rId14"/>
    <p:sldId id="265" r:id="rId15"/>
    <p:sldId id="267" r:id="rId16"/>
    <p:sldId id="321" r:id="rId17"/>
    <p:sldId id="271" r:id="rId18"/>
    <p:sldId id="339" r:id="rId19"/>
    <p:sldId id="276" r:id="rId20"/>
    <p:sldId id="340" r:id="rId21"/>
    <p:sldId id="323" r:id="rId22"/>
    <p:sldId id="324" r:id="rId23"/>
    <p:sldId id="269" r:id="rId24"/>
    <p:sldId id="326" r:id="rId25"/>
    <p:sldId id="279" r:id="rId26"/>
    <p:sldId id="280" r:id="rId27"/>
    <p:sldId id="325" r:id="rId28"/>
    <p:sldId id="277" r:id="rId29"/>
    <p:sldId id="331" r:id="rId30"/>
    <p:sldId id="289" r:id="rId31"/>
    <p:sldId id="304" r:id="rId32"/>
    <p:sldId id="327" r:id="rId33"/>
    <p:sldId id="338" r:id="rId34"/>
    <p:sldId id="290" r:id="rId35"/>
    <p:sldId id="292" r:id="rId36"/>
    <p:sldId id="293" r:id="rId37"/>
    <p:sldId id="303" r:id="rId38"/>
    <p:sldId id="328" r:id="rId39"/>
    <p:sldId id="342" r:id="rId40"/>
    <p:sldId id="336" r:id="rId41"/>
    <p:sldId id="329" r:id="rId42"/>
    <p:sldId id="298" r:id="rId43"/>
    <p:sldId id="330" r:id="rId44"/>
    <p:sldId id="284" r:id="rId45"/>
    <p:sldId id="286" r:id="rId46"/>
    <p:sldId id="337" r:id="rId47"/>
    <p:sldId id="288" r:id="rId48"/>
    <p:sldId id="295" r:id="rId49"/>
    <p:sldId id="299" r:id="rId50"/>
    <p:sldId id="305" r:id="rId51"/>
    <p:sldId id="334" r:id="rId52"/>
    <p:sldId id="296" r:id="rId53"/>
  </p:sldIdLst>
  <p:sldSz cx="9144000" cy="6858000" type="screen4x3"/>
  <p:notesSz cx="7102475" cy="102330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436">
          <p15:clr>
            <a:srgbClr val="A4A3A4"/>
          </p15:clr>
        </p15:guide>
        <p15:guide id="2" orient="horz" pos="1706">
          <p15:clr>
            <a:srgbClr val="A4A3A4"/>
          </p15:clr>
        </p15:guide>
        <p15:guide id="3" orient="horz" pos="2840">
          <p15:clr>
            <a:srgbClr val="A4A3A4"/>
          </p15:clr>
        </p15:guide>
        <p15:guide id="4" orient="horz" pos="3884">
          <p15:clr>
            <a:srgbClr val="A4A3A4"/>
          </p15:clr>
        </p15:guide>
        <p15:guide id="5" pos="208">
          <p15:clr>
            <a:srgbClr val="A4A3A4"/>
          </p15:clr>
        </p15:guide>
        <p15:guide id="6" pos="2018">
          <p15:clr>
            <a:srgbClr val="A4A3A4"/>
          </p15:clr>
        </p15:guide>
        <p15:guide id="7" pos="5556">
          <p15:clr>
            <a:srgbClr val="A4A3A4"/>
          </p15:clr>
        </p15:guide>
        <p15:guide id="8" pos="37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00FF"/>
    <a:srgbClr val="FF66FF"/>
    <a:srgbClr val="660066"/>
    <a:srgbClr val="FF0000"/>
    <a:srgbClr val="F2EFF2"/>
    <a:srgbClr val="E9D1DD"/>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76" autoAdjust="0"/>
    <p:restoredTop sz="73798" autoAdjust="0"/>
  </p:normalViewPr>
  <p:slideViewPr>
    <p:cSldViewPr>
      <p:cViewPr varScale="1">
        <p:scale>
          <a:sx n="75" d="100"/>
          <a:sy n="75" d="100"/>
        </p:scale>
        <p:origin x="760" y="160"/>
      </p:cViewPr>
      <p:guideLst>
        <p:guide orient="horz" pos="436"/>
        <p:guide orient="horz" pos="1706"/>
        <p:guide orient="horz" pos="2840"/>
        <p:guide orient="horz" pos="3884"/>
        <p:guide pos="208"/>
        <p:guide pos="2018"/>
        <p:guide pos="5556"/>
        <p:guide pos="3742"/>
      </p:guideLst>
    </p:cSldViewPr>
  </p:slideViewPr>
  <p:notesTextViewPr>
    <p:cViewPr>
      <p:scale>
        <a:sx n="100" d="100"/>
        <a:sy n="100" d="100"/>
      </p:scale>
      <p:origin x="0" y="0"/>
    </p:cViewPr>
  </p:notesTextViewPr>
  <p:sorterViewPr>
    <p:cViewPr varScale="1">
      <p:scale>
        <a:sx n="1" d="1"/>
        <a:sy n="1" d="1"/>
      </p:scale>
      <p:origin x="0" y="-139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image" Target="../media/image7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768" tIns="47384" rIns="94768" bIns="47384" rtlCol="0"/>
          <a:lstStyle>
            <a:lvl1pPr algn="l" eaLnBrk="1" hangingPunct="1">
              <a:defRPr sz="1200"/>
            </a:lvl1pPr>
          </a:lstStyle>
          <a:p>
            <a:pPr>
              <a:defRPr/>
            </a:pPr>
            <a:endParaRPr lang="en-GB"/>
          </a:p>
        </p:txBody>
      </p:sp>
      <p:sp>
        <p:nvSpPr>
          <p:cNvPr id="3" name="Date Placeholder 2"/>
          <p:cNvSpPr>
            <a:spLocks noGrp="1"/>
          </p:cNvSpPr>
          <p:nvPr>
            <p:ph type="dt" sz="quarter" idx="1"/>
          </p:nvPr>
        </p:nvSpPr>
        <p:spPr>
          <a:xfrm>
            <a:off x="4022725" y="0"/>
            <a:ext cx="3078163" cy="511175"/>
          </a:xfrm>
          <a:prstGeom prst="rect">
            <a:avLst/>
          </a:prstGeom>
        </p:spPr>
        <p:txBody>
          <a:bodyPr vert="horz" lIns="94768" tIns="47384" rIns="94768" bIns="47384" rtlCol="0"/>
          <a:lstStyle>
            <a:lvl1pPr algn="r" eaLnBrk="1" hangingPunct="1">
              <a:defRPr sz="1200"/>
            </a:lvl1pPr>
          </a:lstStyle>
          <a:p>
            <a:pPr>
              <a:defRPr/>
            </a:pPr>
            <a:fld id="{96E1C2B2-930B-4A05-824D-15559B65909A}" type="datetimeFigureOut">
              <a:rPr lang="en-GB"/>
              <a:pPr>
                <a:defRPr/>
              </a:pPr>
              <a:t>11/05/2019</a:t>
            </a:fld>
            <a:endParaRPr lang="en-GB"/>
          </a:p>
        </p:txBody>
      </p:sp>
      <p:sp>
        <p:nvSpPr>
          <p:cNvPr id="4" name="Footer Placeholder 3"/>
          <p:cNvSpPr>
            <a:spLocks noGrp="1"/>
          </p:cNvSpPr>
          <p:nvPr>
            <p:ph type="ftr" sz="quarter" idx="2"/>
          </p:nvPr>
        </p:nvSpPr>
        <p:spPr>
          <a:xfrm>
            <a:off x="0" y="9720263"/>
            <a:ext cx="3078163" cy="511175"/>
          </a:xfrm>
          <a:prstGeom prst="rect">
            <a:avLst/>
          </a:prstGeom>
        </p:spPr>
        <p:txBody>
          <a:bodyPr vert="horz" lIns="94768" tIns="47384" rIns="94768" bIns="47384" rtlCol="0" anchor="b"/>
          <a:lstStyle>
            <a:lvl1pPr algn="l" eaLnBrk="1" hangingPunct="1">
              <a:defRPr sz="1200"/>
            </a:lvl1pPr>
          </a:lstStyle>
          <a:p>
            <a:pPr>
              <a:defRPr/>
            </a:pPr>
            <a:endParaRPr lang="en-GB"/>
          </a:p>
        </p:txBody>
      </p:sp>
      <p:sp>
        <p:nvSpPr>
          <p:cNvPr id="5" name="Slide Number Placeholder 4"/>
          <p:cNvSpPr>
            <a:spLocks noGrp="1"/>
          </p:cNvSpPr>
          <p:nvPr>
            <p:ph type="sldNum" sz="quarter" idx="3"/>
          </p:nvPr>
        </p:nvSpPr>
        <p:spPr>
          <a:xfrm>
            <a:off x="4022725" y="9720263"/>
            <a:ext cx="3078163" cy="511175"/>
          </a:xfrm>
          <a:prstGeom prst="rect">
            <a:avLst/>
          </a:prstGeom>
        </p:spPr>
        <p:txBody>
          <a:bodyPr vert="horz" wrap="square" lIns="94768" tIns="47384" rIns="94768" bIns="47384" numCol="1" anchor="b" anchorCtr="0" compatLnSpc="1">
            <a:prstTxWarp prst="textNoShape">
              <a:avLst/>
            </a:prstTxWarp>
          </a:bodyPr>
          <a:lstStyle>
            <a:lvl1pPr algn="r" eaLnBrk="1" hangingPunct="1">
              <a:defRPr sz="1200" smtClean="0"/>
            </a:lvl1pPr>
          </a:lstStyle>
          <a:p>
            <a:pPr>
              <a:defRPr/>
            </a:pPr>
            <a:fld id="{D8BBEF44-A2B6-495B-A47F-C66EDB4933BD}" type="slidenum">
              <a:rPr lang="en-GB" altLang="en-US"/>
              <a:pPr>
                <a:defRPr/>
              </a:pPr>
              <a:t>‹#›</a:t>
            </a:fld>
            <a:endParaRPr lang="en-GB" altLang="en-US"/>
          </a:p>
        </p:txBody>
      </p:sp>
    </p:spTree>
    <p:extLst>
      <p:ext uri="{BB962C8B-B14F-4D97-AF65-F5344CB8AC3E}">
        <p14:creationId xmlns:p14="http://schemas.microsoft.com/office/powerpoint/2010/main" val="98482087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eaLnBrk="1" hangingPunct="1">
              <a:defRPr sz="1200">
                <a:latin typeface="Arial" pitchFamily="34" charset="0"/>
                <a:ea typeface="+mn-ea"/>
              </a:defRPr>
            </a:lvl1pPr>
          </a:lstStyle>
          <a:p>
            <a:pPr>
              <a:defRPr/>
            </a:pPr>
            <a:endParaRPr lang="en-GB"/>
          </a:p>
        </p:txBody>
      </p:sp>
      <p:sp>
        <p:nvSpPr>
          <p:cNvPr id="44035" name="Rectangle 3"/>
          <p:cNvSpPr>
            <a:spLocks noGrp="1" noChangeArrowheads="1"/>
          </p:cNvSpPr>
          <p:nvPr>
            <p:ph type="dt" idx="1"/>
          </p:nvPr>
        </p:nvSpPr>
        <p:spPr bwMode="auto">
          <a:xfrm>
            <a:off x="4022725" y="0"/>
            <a:ext cx="3078163" cy="511175"/>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gn="r" eaLnBrk="1" hangingPunct="1">
              <a:defRPr sz="1200">
                <a:latin typeface="Arial" pitchFamily="34" charset="0"/>
                <a:ea typeface="+mn-ea"/>
              </a:defRPr>
            </a:lvl1pPr>
          </a:lstStyle>
          <a:p>
            <a:pPr>
              <a:defRPr/>
            </a:pPr>
            <a:endParaRPr lang="en-GB"/>
          </a:p>
        </p:txBody>
      </p:sp>
      <p:sp>
        <p:nvSpPr>
          <p:cNvPr id="3076" name="Rectangle 4"/>
          <p:cNvSpPr>
            <a:spLocks noGrp="1" noRot="1" noChangeAspect="1" noChangeArrowheads="1" noTextEdit="1"/>
          </p:cNvSpPr>
          <p:nvPr>
            <p:ph type="sldImg" idx="2"/>
          </p:nvPr>
        </p:nvSpPr>
        <p:spPr bwMode="auto">
          <a:xfrm>
            <a:off x="993775" y="766763"/>
            <a:ext cx="5114925" cy="3836987"/>
          </a:xfrm>
          <a:prstGeom prst="rect">
            <a:avLst/>
          </a:prstGeom>
          <a:noFill/>
          <a:ln w="9525">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44037" name="Rectangle 5"/>
          <p:cNvSpPr>
            <a:spLocks noGrp="1" noChangeArrowheads="1"/>
          </p:cNvSpPr>
          <p:nvPr>
            <p:ph type="body" sz="quarter" idx="3"/>
          </p:nvPr>
        </p:nvSpPr>
        <p:spPr bwMode="auto">
          <a:xfrm>
            <a:off x="709613" y="4860925"/>
            <a:ext cx="5683250" cy="4605338"/>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4038" name="Rectangle 6"/>
          <p:cNvSpPr>
            <a:spLocks noGrp="1" noChangeArrowheads="1"/>
          </p:cNvSpPr>
          <p:nvPr>
            <p:ph type="ftr" sz="quarter" idx="4"/>
          </p:nvPr>
        </p:nvSpPr>
        <p:spPr bwMode="auto">
          <a:xfrm>
            <a:off x="0" y="9720263"/>
            <a:ext cx="3078163" cy="511175"/>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eaLnBrk="1" hangingPunct="1">
              <a:defRPr sz="1200">
                <a:latin typeface="Arial" pitchFamily="34" charset="0"/>
                <a:ea typeface="+mn-ea"/>
              </a:defRPr>
            </a:lvl1pPr>
          </a:lstStyle>
          <a:p>
            <a:pPr>
              <a:defRPr/>
            </a:pPr>
            <a:endParaRPr lang="en-GB"/>
          </a:p>
        </p:txBody>
      </p:sp>
      <p:sp>
        <p:nvSpPr>
          <p:cNvPr id="44039" name="Rectangle 7"/>
          <p:cNvSpPr>
            <a:spLocks noGrp="1" noChangeArrowheads="1"/>
          </p:cNvSpPr>
          <p:nvPr>
            <p:ph type="sldNum" sz="quarter" idx="5"/>
          </p:nvPr>
        </p:nvSpPr>
        <p:spPr bwMode="auto">
          <a:xfrm>
            <a:off x="4022725" y="9720263"/>
            <a:ext cx="3078163" cy="511175"/>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r" eaLnBrk="1" hangingPunct="1">
              <a:defRPr sz="1200" smtClean="0"/>
            </a:lvl1pPr>
          </a:lstStyle>
          <a:p>
            <a:pPr>
              <a:defRPr/>
            </a:pPr>
            <a:fld id="{45A0A39F-C2E5-4E1D-ACEA-199F0EB75A3B}" type="slidenum">
              <a:rPr lang="en-GB" altLang="en-US"/>
              <a:pPr>
                <a:defRPr/>
              </a:pPr>
              <a:t>‹#›</a:t>
            </a:fld>
            <a:endParaRPr lang="en-GB" altLang="en-US"/>
          </a:p>
        </p:txBody>
      </p:sp>
    </p:spTree>
    <p:extLst>
      <p:ext uri="{BB962C8B-B14F-4D97-AF65-F5344CB8AC3E}">
        <p14:creationId xmlns:p14="http://schemas.microsoft.com/office/powerpoint/2010/main" val="396630717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pitchFamily="-10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Electroencephalography"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en.wikipedia.org/wiki/Alpha_wav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Arial" pitchFamily="34" charset="0"/>
                <a:ea typeface="ＭＳ Ｐゴシック" pitchFamily="34" charset="-128"/>
                <a:cs typeface="+mn-cs"/>
              </a:rPr>
              <a:t>Hans Berger</a:t>
            </a:r>
            <a:r>
              <a:rPr lang="en-US" sz="1200" b="0" kern="1200" dirty="0">
                <a:solidFill>
                  <a:schemeClr val="tx1"/>
                </a:solidFill>
                <a:latin typeface="Arial" pitchFamily="34" charset="0"/>
                <a:ea typeface="ＭＳ Ｐゴシック" pitchFamily="34" charset="-128"/>
                <a:cs typeface="+mn-cs"/>
              </a:rPr>
              <a:t> (21 May 1873 – 1 June 1941) was a German psychiatrist, best known as the inventor of </a:t>
            </a:r>
            <a:r>
              <a:rPr lang="en-US" sz="1200" b="0" kern="1200" dirty="0">
                <a:solidFill>
                  <a:schemeClr val="tx1"/>
                </a:solidFill>
                <a:latin typeface="Arial" pitchFamily="34" charset="0"/>
                <a:ea typeface="ＭＳ Ｐゴシック" pitchFamily="34" charset="-128"/>
                <a:cs typeface="+mn-cs"/>
                <a:hlinkClick r:id="rId3"/>
              </a:rPr>
              <a:t>electroencephalography (EEG) (the recording of "brain waves") in 1924, coining the name,</a:t>
            </a:r>
            <a:r>
              <a:rPr lang="en-US" sz="1200" b="0" kern="1200" baseline="30000" dirty="0">
                <a:solidFill>
                  <a:schemeClr val="tx1"/>
                </a:solidFill>
                <a:latin typeface="Arial" pitchFamily="34" charset="0"/>
                <a:ea typeface="ＭＳ Ｐゴシック" pitchFamily="34" charset="-128"/>
                <a:cs typeface="+mn-cs"/>
                <a:hlinkClick r:id="rId3"/>
              </a:rPr>
              <a:t>[1]</a:t>
            </a:r>
            <a:r>
              <a:rPr lang="en-US" sz="1200" b="0" kern="1200" baseline="0" dirty="0">
                <a:solidFill>
                  <a:schemeClr val="tx1"/>
                </a:solidFill>
                <a:latin typeface="Arial" pitchFamily="34" charset="0"/>
                <a:ea typeface="ＭＳ Ｐゴシック" pitchFamily="34" charset="-128"/>
                <a:cs typeface="+mn-cs"/>
                <a:hlinkClick r:id="rId3"/>
              </a:rPr>
              <a:t> and the discoverer of the </a:t>
            </a:r>
            <a:r>
              <a:rPr lang="en-US" sz="1200" b="0" kern="1200" baseline="0" dirty="0">
                <a:solidFill>
                  <a:schemeClr val="tx1"/>
                </a:solidFill>
                <a:latin typeface="Arial" pitchFamily="34" charset="0"/>
                <a:ea typeface="ＭＳ Ｐゴシック" pitchFamily="34" charset="-128"/>
                <a:cs typeface="+mn-cs"/>
                <a:hlinkClick r:id="rId4"/>
              </a:rPr>
              <a:t>alpha wave rhythm known as "Berger's wave".</a:t>
            </a:r>
            <a:endParaRPr lang="en-US" dirty="0"/>
          </a:p>
        </p:txBody>
      </p:sp>
    </p:spTree>
    <p:extLst>
      <p:ext uri="{BB962C8B-B14F-4D97-AF65-F5344CB8AC3E}">
        <p14:creationId xmlns:p14="http://schemas.microsoft.com/office/powerpoint/2010/main" val="2467175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Cannot use frequencies</a:t>
            </a:r>
            <a:r>
              <a:rPr lang="en-GB" baseline="0" dirty="0"/>
              <a:t> above the </a:t>
            </a:r>
            <a:r>
              <a:rPr lang="en-GB" baseline="0" dirty="0" err="1"/>
              <a:t>Nyquist</a:t>
            </a:r>
            <a:r>
              <a:rPr lang="en-GB" baseline="0" dirty="0"/>
              <a:t> frequency (half the sampling rate)</a:t>
            </a:r>
            <a:endParaRPr lang="en-US" dirty="0"/>
          </a:p>
        </p:txBody>
      </p:sp>
    </p:spTree>
    <p:extLst>
      <p:ext uri="{BB962C8B-B14F-4D97-AF65-F5344CB8AC3E}">
        <p14:creationId xmlns:p14="http://schemas.microsoft.com/office/powerpoint/2010/main" val="4247954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Cannot use frequencies</a:t>
            </a:r>
            <a:r>
              <a:rPr lang="en-GB" baseline="0" dirty="0"/>
              <a:t> above the </a:t>
            </a:r>
            <a:r>
              <a:rPr lang="en-GB" baseline="0" dirty="0" err="1"/>
              <a:t>Nyquist</a:t>
            </a:r>
            <a:r>
              <a:rPr lang="en-GB" baseline="0" dirty="0"/>
              <a:t> frequency (half the sampling rate)</a:t>
            </a:r>
            <a:endParaRPr lang="en-US" dirty="0"/>
          </a:p>
        </p:txBody>
      </p:sp>
    </p:spTree>
    <p:extLst>
      <p:ext uri="{BB962C8B-B14F-4D97-AF65-F5344CB8AC3E}">
        <p14:creationId xmlns:p14="http://schemas.microsoft.com/office/powerpoint/2010/main" val="4292872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idea to start with wide frequency band and then perhaps specify</a:t>
            </a:r>
            <a:r>
              <a:rPr lang="en-GB" baseline="0" dirty="0"/>
              <a:t> smaller frequency band at later stages once you’ve explored your data</a:t>
            </a:r>
            <a:endParaRPr lang="en-GB" dirty="0"/>
          </a:p>
        </p:txBody>
      </p:sp>
    </p:spTree>
    <p:extLst>
      <p:ext uri="{BB962C8B-B14F-4D97-AF65-F5344CB8AC3E}">
        <p14:creationId xmlns:p14="http://schemas.microsoft.com/office/powerpoint/2010/main" val="1564904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Cannot use frequencies</a:t>
            </a:r>
            <a:r>
              <a:rPr lang="en-GB" baseline="0" dirty="0"/>
              <a:t> above the </a:t>
            </a:r>
            <a:r>
              <a:rPr lang="en-GB" baseline="0" dirty="0" err="1"/>
              <a:t>Nyquist</a:t>
            </a:r>
            <a:r>
              <a:rPr lang="en-GB" baseline="0" dirty="0"/>
              <a:t> frequency (half the sampling rate)</a:t>
            </a:r>
            <a:endParaRPr lang="en-US" dirty="0"/>
          </a:p>
        </p:txBody>
      </p:sp>
    </p:spTree>
    <p:extLst>
      <p:ext uri="{BB962C8B-B14F-4D97-AF65-F5344CB8AC3E}">
        <p14:creationId xmlns:p14="http://schemas.microsoft.com/office/powerpoint/2010/main" val="2206833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794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have different types of triggers</a:t>
            </a:r>
            <a:r>
              <a:rPr lang="en-GB" baseline="0" dirty="0"/>
              <a:t> corresponding to a single trial type </a:t>
            </a:r>
            <a:endParaRPr lang="en-GB" dirty="0"/>
          </a:p>
        </p:txBody>
      </p:sp>
    </p:spTree>
    <p:extLst>
      <p:ext uri="{BB962C8B-B14F-4D97-AF65-F5344CB8AC3E}">
        <p14:creationId xmlns:p14="http://schemas.microsoft.com/office/powerpoint/2010/main" val="951323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60413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Potential</a:t>
            </a:r>
            <a:r>
              <a:rPr lang="en-GB" baseline="0" dirty="0"/>
              <a:t> difference between 2 points. Can use somewhere on head like nose or mastoid or average across all channels as reference – compromise – bad if few channels might be harder to see subtle changes</a:t>
            </a:r>
          </a:p>
          <a:p>
            <a:r>
              <a:rPr lang="en-GB" baseline="0" dirty="0"/>
              <a:t>Can take most positive channel and make this ref so all else is negative or vice versa – if you then do stats – you can sensitise to particular phenomena.</a:t>
            </a:r>
            <a:endParaRPr lang="en-US" dirty="0"/>
          </a:p>
        </p:txBody>
      </p:sp>
    </p:spTree>
    <p:extLst>
      <p:ext uri="{BB962C8B-B14F-4D97-AF65-F5344CB8AC3E}">
        <p14:creationId xmlns:p14="http://schemas.microsoft.com/office/powerpoint/2010/main" val="1663407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What else is montage used</a:t>
            </a:r>
            <a:r>
              <a:rPr lang="en-GB" baseline="0" dirty="0"/>
              <a:t> for? Derive ICA components/source extraction ( in addition to re-referencing)</a:t>
            </a:r>
            <a:endParaRPr lang="en-GB" dirty="0"/>
          </a:p>
        </p:txBody>
      </p:sp>
    </p:spTree>
    <p:extLst>
      <p:ext uri="{BB962C8B-B14F-4D97-AF65-F5344CB8AC3E}">
        <p14:creationId xmlns:p14="http://schemas.microsoft.com/office/powerpoint/2010/main" val="1333775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Eye movement </a:t>
            </a:r>
          </a:p>
          <a:p>
            <a:r>
              <a:rPr lang="en-US" dirty="0"/>
              <a:t>Saccades</a:t>
            </a:r>
          </a:p>
          <a:p>
            <a:r>
              <a:rPr lang="en-US" dirty="0"/>
              <a:t>Muscle</a:t>
            </a:r>
            <a:r>
              <a:rPr lang="en-US" baseline="0" dirty="0"/>
              <a:t> artifact (temporal electrodes , muscle artifact ) </a:t>
            </a:r>
          </a:p>
          <a:p>
            <a:r>
              <a:rPr lang="en-US" baseline="0" dirty="0"/>
              <a:t>ECG </a:t>
            </a:r>
          </a:p>
          <a:p>
            <a:r>
              <a:rPr lang="en-US" baseline="0" dirty="0"/>
              <a:t>Saturated (blocking)</a:t>
            </a:r>
          </a:p>
          <a:p>
            <a:r>
              <a:rPr lang="en-US" baseline="0" dirty="0"/>
              <a:t>Slow potentials from sweating</a:t>
            </a:r>
          </a:p>
          <a:p>
            <a:r>
              <a:rPr lang="en-US" baseline="0" dirty="0"/>
              <a:t>Alpha waves</a:t>
            </a:r>
          </a:p>
          <a:p>
            <a:endParaRPr lang="en-US" baseline="0" dirty="0"/>
          </a:p>
          <a:p>
            <a:r>
              <a:rPr lang="en-US" dirty="0"/>
              <a:t>Features in time</a:t>
            </a:r>
          </a:p>
          <a:p>
            <a:r>
              <a:rPr lang="en-US" dirty="0"/>
              <a:t>Features</a:t>
            </a:r>
            <a:r>
              <a:rPr lang="en-US" baseline="0" dirty="0"/>
              <a:t> in sensor space (topography) </a:t>
            </a:r>
          </a:p>
          <a:p>
            <a:endParaRPr lang="en-US" dirty="0"/>
          </a:p>
          <a:p>
            <a:endParaRPr lang="en-US" baseline="0" dirty="0"/>
          </a:p>
          <a:p>
            <a:endParaRPr lang="en-US" baseline="0" dirty="0"/>
          </a:p>
          <a:p>
            <a:endParaRPr lang="en-US" dirty="0"/>
          </a:p>
        </p:txBody>
      </p:sp>
    </p:spTree>
    <p:extLst>
      <p:ext uri="{BB962C8B-B14F-4D97-AF65-F5344CB8AC3E}">
        <p14:creationId xmlns:p14="http://schemas.microsoft.com/office/powerpoint/2010/main" val="317555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With no conductive gel, dry systems are subject to several challenges. First, the sensor must be specially designed to directly touch scalp or skin, even through thick hair. Second, the sensor must remain securely in place in order to minimize artifacts and noise. Finally, the electronics must tolerate high contact impedances - 100-200x higher than wet - while rejecting noise and interference. Therefore, a complete dry solution always involves not just the sensors but mechanics and electronics as well.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MEG (and EEG) signals derive from the net effect of ionic currents flowing in the dendrites of neurons during synaptic transmission. In accordance with Maxwell's equations, any electrical current will produce a magnetic field, and it is this field that is measured. The net currents can be thought of as current dipoles, i.e. currents with a position, orientation, and magnitude, but no spatial extent. According to the right-hand rule, a current dipole gives rise to a magnetic field that points around the axis of its vector component.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To generate a signal that is detectable, approximately 50,000 active neurons are needed.[7] Since current dipoles must have similar orientations to generate magnetic fields that reinforce each other, it is often the layer of pyramidal cells, which are situated perpendicular to the cortical surface, that gives rise to measurable magnetic fields. Bundles of these neurons that are orientated tangentially to the scalp surface project measurable portions of their magnetic fields outside of the head, and these bundles are typically located in the </a:t>
            </a:r>
            <a:r>
              <a:rPr lang="en-US" dirty="0" err="1"/>
              <a:t>sulci</a:t>
            </a:r>
            <a:r>
              <a:rPr lang="en-US" dirty="0"/>
              <a:t>. Researchers are experimenting with various signal processing methods in the search for methods that detect deep brain (i.e., non-cortical) signal, but no clinically useful method is currently available.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It is worth noting that action potentials do not usually produce an observable field, mainly because the currents associated with action potentials flow in opposite directions and the magnetic fields cancel out. However, action fields have been measured from peripheral nerves.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1142302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134333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Similar to what </a:t>
            </a:r>
            <a:r>
              <a:rPr lang="en-US" dirty="0" err="1"/>
              <a:t>ica</a:t>
            </a:r>
            <a:r>
              <a:rPr lang="en-US" dirty="0"/>
              <a:t> does in </a:t>
            </a:r>
            <a:r>
              <a:rPr lang="en-US" dirty="0" err="1"/>
              <a:t>eeg</a:t>
            </a:r>
            <a:r>
              <a:rPr lang="en-US" dirty="0"/>
              <a:t> lab (topography based </a:t>
            </a:r>
            <a:r>
              <a:rPr lang="en-US" dirty="0" err="1"/>
              <a:t>artefact</a:t>
            </a:r>
            <a:r>
              <a:rPr lang="en-US" dirty="0"/>
              <a:t> correction)</a:t>
            </a:r>
          </a:p>
          <a:p>
            <a:endParaRPr lang="en-US" dirty="0"/>
          </a:p>
        </p:txBody>
      </p:sp>
    </p:spTree>
    <p:extLst>
      <p:ext uri="{BB962C8B-B14F-4D97-AF65-F5344CB8AC3E}">
        <p14:creationId xmlns:p14="http://schemas.microsoft.com/office/powerpoint/2010/main" val="3535245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0174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Red is robust</a:t>
            </a:r>
            <a:r>
              <a:rPr lang="en-GB" baseline="0" dirty="0"/>
              <a:t>, blue is standard</a:t>
            </a:r>
            <a:endParaRPr lang="en-US" dirty="0"/>
          </a:p>
        </p:txBody>
      </p:sp>
    </p:spTree>
    <p:extLst>
      <p:ext uri="{BB962C8B-B14F-4D97-AF65-F5344CB8AC3E}">
        <p14:creationId xmlns:p14="http://schemas.microsoft.com/office/powerpoint/2010/main" val="1628188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Robust averaging is good for artefact suppression – uses the distribution of data to find outliers (distance from median) and suppress them (</a:t>
            </a:r>
            <a:r>
              <a:rPr lang="en-GB" dirty="0" err="1"/>
              <a:t>downweight</a:t>
            </a:r>
            <a:r>
              <a:rPr lang="en-GB" dirty="0"/>
              <a:t> them)</a:t>
            </a:r>
          </a:p>
          <a:p>
            <a:r>
              <a:rPr lang="en-GB" dirty="0"/>
              <a:t>Need a good number of trials – need most to be clean</a:t>
            </a:r>
          </a:p>
          <a:p>
            <a:r>
              <a:rPr lang="en-GB" dirty="0"/>
              <a:t>If artefact at same</a:t>
            </a:r>
            <a:r>
              <a:rPr lang="en-GB" baseline="0" dirty="0"/>
              <a:t> time each trial then this is not good – could use ICA instead</a:t>
            </a:r>
            <a:endParaRPr lang="en-US" dirty="0"/>
          </a:p>
        </p:txBody>
      </p:sp>
    </p:spTree>
    <p:extLst>
      <p:ext uri="{BB962C8B-B14F-4D97-AF65-F5344CB8AC3E}">
        <p14:creationId xmlns:p14="http://schemas.microsoft.com/office/powerpoint/2010/main" val="3820579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We now need to obtain a model that explains how neural electric currents (the source space) produce magnetic fields and differences in electrical potentials at external sensors (the sensor space), given the different head tissues (essentially white and grey matter, cerebrospinal fluid (CSF), skull bone and skin).</a:t>
            </a:r>
          </a:p>
          <a:p>
            <a:endParaRPr lang="en-US" dirty="0"/>
          </a:p>
          <a:p>
            <a:r>
              <a:rPr lang="en-US" dirty="0"/>
              <a:t>The process of modeling how data values can be obtained outside of the head with MEG/EEG from electrical current dipoles in the brain is called forward modeling or solving a forward problem.</a:t>
            </a:r>
          </a:p>
          <a:p>
            <a:endParaRPr lang="en-US" dirty="0"/>
          </a:p>
          <a:p>
            <a:r>
              <a:rPr lang="en-US" dirty="0"/>
              <a:t>Available methods for MEG forward modeling</a:t>
            </a:r>
          </a:p>
          <a:p>
            <a:endParaRPr lang="en-US" dirty="0"/>
          </a:p>
          <a:p>
            <a:r>
              <a:rPr lang="en-US" dirty="0"/>
              <a:t>Single sphere: The head geometry is simplified as a single sphere, with homogeneous electromagnetic properties.</a:t>
            </a:r>
          </a:p>
          <a:p>
            <a:r>
              <a:rPr lang="en-US" dirty="0"/>
              <a:t>Overlapping spheres: Refines the previous model by fitting one local sphere under each sensor.</a:t>
            </a:r>
          </a:p>
          <a:p>
            <a:r>
              <a:rPr lang="en-US" dirty="0" err="1"/>
              <a:t>OpenMEEG</a:t>
            </a:r>
            <a:r>
              <a:rPr lang="en-US" dirty="0"/>
              <a:t> BEM: Symmetric Boundary Element Method from the open-source software </a:t>
            </a:r>
            <a:r>
              <a:rPr lang="en-US" dirty="0" err="1"/>
              <a:t>OpenMEEG</a:t>
            </a:r>
            <a:r>
              <a:rPr lang="en-US" dirty="0"/>
              <a:t>. Described in an advanced tutorial: BEM head model.</a:t>
            </a:r>
          </a:p>
        </p:txBody>
      </p:sp>
    </p:spTree>
    <p:extLst>
      <p:ext uri="{BB962C8B-B14F-4D97-AF65-F5344CB8AC3E}">
        <p14:creationId xmlns:p14="http://schemas.microsoft.com/office/powerpoint/2010/main" val="1433622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We now need to obtain a model that explains how neural electric currents (the source space) produce magnetic fields and differences in electrical potentials at external sensors (the sensor space), given the different head tissues (essentially white and grey matter, cerebrospinal fluid (CSF), skull bone and skin).</a:t>
            </a:r>
          </a:p>
          <a:p>
            <a:endParaRPr lang="en-US" dirty="0"/>
          </a:p>
          <a:p>
            <a:r>
              <a:rPr lang="en-US" dirty="0"/>
              <a:t>The process of modeling how data values can be obtained outside of the head with MEG/EEG from electrical current dipoles in the brain is called forward modeling or solving a forward problem.</a:t>
            </a:r>
          </a:p>
          <a:p>
            <a:endParaRPr lang="en-US" dirty="0"/>
          </a:p>
          <a:p>
            <a:r>
              <a:rPr lang="en-US" dirty="0"/>
              <a:t>Available methods for MEG forward modeling</a:t>
            </a:r>
          </a:p>
          <a:p>
            <a:endParaRPr lang="en-US" dirty="0"/>
          </a:p>
          <a:p>
            <a:r>
              <a:rPr lang="en-US" dirty="0"/>
              <a:t>Single sphere: The head geometry is simplified as a single sphere, with homogeneous electromagnetic properties.</a:t>
            </a:r>
          </a:p>
          <a:p>
            <a:r>
              <a:rPr lang="en-US" dirty="0"/>
              <a:t>Overlapping spheres: Refines the previous model by fitting one local sphere under each sensor.</a:t>
            </a:r>
          </a:p>
          <a:p>
            <a:r>
              <a:rPr lang="en-US" dirty="0" err="1"/>
              <a:t>OpenMEEG</a:t>
            </a:r>
            <a:r>
              <a:rPr lang="en-US" dirty="0"/>
              <a:t> BEM: Symmetric Boundary Element Method from the open-source software </a:t>
            </a:r>
            <a:r>
              <a:rPr lang="en-US" dirty="0" err="1"/>
              <a:t>OpenMEEG</a:t>
            </a:r>
            <a:r>
              <a:rPr lang="en-US" dirty="0"/>
              <a:t>. Described in an advanced tutorial: BEM head model.</a:t>
            </a:r>
          </a:p>
        </p:txBody>
      </p:sp>
    </p:spTree>
    <p:extLst>
      <p:ext uri="{BB962C8B-B14F-4D97-AF65-F5344CB8AC3E}">
        <p14:creationId xmlns:p14="http://schemas.microsoft.com/office/powerpoint/2010/main" val="2549114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3D image mapped over time – create these images and then can run all sorts</a:t>
            </a:r>
            <a:r>
              <a:rPr lang="en-GB" baseline="0" dirty="0"/>
              <a:t> of stats on them – 4D images</a:t>
            </a:r>
          </a:p>
          <a:p>
            <a:endParaRPr lang="en-GB" baseline="0" dirty="0"/>
          </a:p>
          <a:p>
            <a:r>
              <a:rPr lang="en-GB" baseline="0" dirty="0"/>
              <a:t>Y axis is time, x axis is first left to right of brain and second anterior to posterior of brain</a:t>
            </a:r>
            <a:endParaRPr lang="en-US" dirty="0"/>
          </a:p>
        </p:txBody>
      </p:sp>
    </p:spTree>
    <p:extLst>
      <p:ext uri="{BB962C8B-B14F-4D97-AF65-F5344CB8AC3E}">
        <p14:creationId xmlns:p14="http://schemas.microsoft.com/office/powerpoint/2010/main" val="37929263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Wavelet</a:t>
            </a:r>
            <a:r>
              <a:rPr lang="en-GB" baseline="0" dirty="0"/>
              <a:t> is a sine wave multiplied by a </a:t>
            </a:r>
            <a:r>
              <a:rPr lang="en-GB" baseline="0" dirty="0" err="1"/>
              <a:t>gaussian</a:t>
            </a:r>
            <a:r>
              <a:rPr lang="en-GB" baseline="0" dirty="0"/>
              <a:t> kernel</a:t>
            </a:r>
          </a:p>
          <a:p>
            <a:r>
              <a:rPr lang="en-GB" baseline="0" dirty="0"/>
              <a:t>Aim of tapers is to reduce spectral leakage</a:t>
            </a:r>
          </a:p>
          <a:p>
            <a:endParaRPr lang="en-GB" dirty="0"/>
          </a:p>
          <a:p>
            <a:r>
              <a:rPr lang="en-GB" dirty="0"/>
              <a:t>Tapering</a:t>
            </a:r>
            <a:r>
              <a:rPr lang="en-GB" baseline="0" dirty="0"/>
              <a:t> is pulling the data at the edges towards 0 to diminish edge effects</a:t>
            </a:r>
          </a:p>
          <a:p>
            <a:endParaRPr lang="en-GB" dirty="0"/>
          </a:p>
          <a:p>
            <a:r>
              <a:rPr lang="en-GB" dirty="0"/>
              <a:t>Trade off between</a:t>
            </a:r>
            <a:r>
              <a:rPr lang="en-GB" baseline="0" dirty="0"/>
              <a:t> temporal and frequency resolution</a:t>
            </a:r>
            <a:endParaRPr lang="en-GB" dirty="0"/>
          </a:p>
          <a:p>
            <a:endParaRPr lang="en-GB" dirty="0"/>
          </a:p>
          <a:p>
            <a:r>
              <a:rPr lang="en-GB" dirty="0"/>
              <a:t>Boxcar,</a:t>
            </a:r>
            <a:r>
              <a:rPr lang="en-GB" baseline="0" dirty="0"/>
              <a:t> </a:t>
            </a:r>
            <a:r>
              <a:rPr lang="en-GB" dirty="0" err="1"/>
              <a:t>Hanning</a:t>
            </a:r>
            <a:r>
              <a:rPr lang="en-GB" dirty="0"/>
              <a:t> taper, </a:t>
            </a:r>
            <a:r>
              <a:rPr lang="en-GB" dirty="0" err="1"/>
              <a:t>Hillbert</a:t>
            </a:r>
            <a:r>
              <a:rPr lang="en-GB" baseline="0" dirty="0"/>
              <a:t> transform, </a:t>
            </a:r>
            <a:r>
              <a:rPr lang="en-GB" baseline="0" dirty="0" err="1"/>
              <a:t>multitaper</a:t>
            </a:r>
            <a:endParaRPr lang="en-GB" baseline="0" dirty="0"/>
          </a:p>
          <a:p>
            <a:r>
              <a:rPr lang="en-GB" baseline="0" dirty="0"/>
              <a:t>Gaussian is narrower and more curved compared to </a:t>
            </a:r>
            <a:r>
              <a:rPr lang="en-GB" baseline="0" dirty="0" err="1"/>
              <a:t>hanning</a:t>
            </a:r>
            <a:endParaRPr lang="en-GB" baseline="0" dirty="0"/>
          </a:p>
          <a:p>
            <a:endParaRPr lang="en-GB" dirty="0"/>
          </a:p>
          <a:p>
            <a:r>
              <a:rPr lang="en-GB" baseline="0" dirty="0"/>
              <a:t>Higher freq is more usually broadband – </a:t>
            </a:r>
            <a:r>
              <a:rPr lang="en-GB" baseline="0" dirty="0" err="1"/>
              <a:t>multitapes</a:t>
            </a:r>
            <a:r>
              <a:rPr lang="en-GB" baseline="0" dirty="0"/>
              <a:t> useful for this</a:t>
            </a:r>
          </a:p>
          <a:p>
            <a:r>
              <a:rPr lang="en-GB" baseline="0" dirty="0"/>
              <a:t>Low freq usually better estimated by single (</a:t>
            </a:r>
            <a:r>
              <a:rPr lang="en-GB" baseline="0" dirty="0" err="1"/>
              <a:t>Hanning</a:t>
            </a:r>
            <a:r>
              <a:rPr lang="en-GB" baseline="0" dirty="0"/>
              <a:t>) taper</a:t>
            </a:r>
          </a:p>
          <a:p>
            <a:endParaRPr lang="en-GB" baseline="0" dirty="0"/>
          </a:p>
          <a:p>
            <a:r>
              <a:rPr lang="en-GB" baseline="0" dirty="0" err="1"/>
              <a:t>Multitaper</a:t>
            </a:r>
            <a:r>
              <a:rPr lang="en-GB" baseline="0" dirty="0"/>
              <a:t> good for gamma</a:t>
            </a:r>
          </a:p>
          <a:p>
            <a:endParaRPr lang="en-GB" dirty="0"/>
          </a:p>
        </p:txBody>
      </p:sp>
    </p:spTree>
    <p:extLst>
      <p:ext uri="{BB962C8B-B14F-4D97-AF65-F5344CB8AC3E}">
        <p14:creationId xmlns:p14="http://schemas.microsoft.com/office/powerpoint/2010/main" val="35759271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3887555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xfrm>
            <a:off x="947738" y="4860925"/>
            <a:ext cx="5207000" cy="4605338"/>
          </a:xfrm>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r>
              <a:rPr lang="en-GB" altLang="en-US" dirty="0"/>
              <a:t>Evoked</a:t>
            </a:r>
            <a:r>
              <a:rPr lang="en-GB" altLang="en-US" baseline="0" dirty="0"/>
              <a:t> responses </a:t>
            </a:r>
          </a:p>
          <a:p>
            <a:pPr eaLnBrk="1" hangingPunct="1"/>
            <a:endParaRPr lang="en-GB" altLang="en-US" baseline="0" dirty="0"/>
          </a:p>
          <a:p>
            <a:pPr eaLnBrk="1" hangingPunct="1"/>
            <a:r>
              <a:rPr lang="en-GB" altLang="en-US" baseline="0" dirty="0"/>
              <a:t>Steady state – sleep , drug induced, pathology such as tremor or Parkinson's disease</a:t>
            </a:r>
            <a:endParaRPr lang="en-GB" altLang="en-US" dirty="0"/>
          </a:p>
        </p:txBody>
      </p:sp>
    </p:spTree>
    <p:extLst>
      <p:ext uri="{BB962C8B-B14F-4D97-AF65-F5344CB8AC3E}">
        <p14:creationId xmlns:p14="http://schemas.microsoft.com/office/powerpoint/2010/main" val="20752833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Log = equates</a:t>
            </a:r>
            <a:r>
              <a:rPr lang="en-GB" baseline="0" dirty="0"/>
              <a:t> different frequencies</a:t>
            </a:r>
          </a:p>
          <a:p>
            <a:r>
              <a:rPr lang="en-GB" baseline="0" dirty="0" err="1"/>
              <a:t>Rel</a:t>
            </a:r>
            <a:r>
              <a:rPr lang="en-GB" baseline="0" dirty="0"/>
              <a:t> = divides everything by the baseline (similar to </a:t>
            </a:r>
            <a:r>
              <a:rPr lang="en-GB" baseline="0" dirty="0" err="1"/>
              <a:t>LogR</a:t>
            </a:r>
            <a:r>
              <a:rPr lang="en-GB" baseline="0" dirty="0"/>
              <a:t> – like ratio)</a:t>
            </a:r>
          </a:p>
          <a:p>
            <a:r>
              <a:rPr lang="en-GB" baseline="0" dirty="0"/>
              <a:t>Diff = subtracts baseline (doesn’t help with high frequencies)</a:t>
            </a:r>
          </a:p>
          <a:p>
            <a:r>
              <a:rPr lang="en-GB" baseline="0" dirty="0" err="1"/>
              <a:t>LogR</a:t>
            </a:r>
            <a:r>
              <a:rPr lang="en-GB" baseline="0" dirty="0"/>
              <a:t> = log + baseline correction</a:t>
            </a:r>
          </a:p>
          <a:p>
            <a:r>
              <a:rPr lang="en-GB" baseline="0" dirty="0"/>
              <a:t>Using a Diff baseline time window will effect what you see</a:t>
            </a:r>
          </a:p>
          <a:p>
            <a:r>
              <a:rPr lang="en-GB" baseline="0" dirty="0"/>
              <a:t>Be careful of what activity is present in baseline</a:t>
            </a:r>
            <a:endParaRPr lang="en-US" dirty="0"/>
          </a:p>
        </p:txBody>
      </p:sp>
    </p:spTree>
    <p:extLst>
      <p:ext uri="{BB962C8B-B14F-4D97-AF65-F5344CB8AC3E}">
        <p14:creationId xmlns:p14="http://schemas.microsoft.com/office/powerpoint/2010/main" val="32113624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Vladimir about this</a:t>
            </a:r>
            <a:endParaRPr lang="en-GB" dirty="0"/>
          </a:p>
        </p:txBody>
      </p:sp>
    </p:spTree>
    <p:extLst>
      <p:ext uri="{BB962C8B-B14F-4D97-AF65-F5344CB8AC3E}">
        <p14:creationId xmlns:p14="http://schemas.microsoft.com/office/powerpoint/2010/main" val="1263628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each script</a:t>
            </a:r>
            <a:r>
              <a:rPr lang="en-GB" baseline="0" dirty="0"/>
              <a:t> for </a:t>
            </a:r>
            <a:r>
              <a:rPr lang="en-GB" baseline="0" dirty="0" err="1"/>
              <a:t>spm</a:t>
            </a:r>
            <a:r>
              <a:rPr lang="en-GB" baseline="0" dirty="0"/>
              <a:t> functions, there is a help section at the top or you can type help function in to the command line to get the same information.</a:t>
            </a:r>
            <a:endParaRPr lang="en-GB" dirty="0"/>
          </a:p>
        </p:txBody>
      </p:sp>
    </p:spTree>
    <p:extLst>
      <p:ext uri="{BB962C8B-B14F-4D97-AF65-F5344CB8AC3E}">
        <p14:creationId xmlns:p14="http://schemas.microsoft.com/office/powerpoint/2010/main" val="736702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Mention fieldtrip</a:t>
            </a:r>
            <a:r>
              <a:rPr lang="en-GB" baseline="0" dirty="0"/>
              <a:t> here and that some scripts run by </a:t>
            </a:r>
            <a:r>
              <a:rPr lang="en-GB" baseline="0" dirty="0" err="1"/>
              <a:t>spm</a:t>
            </a:r>
            <a:r>
              <a:rPr lang="en-GB" baseline="0" dirty="0"/>
              <a:t> are from fieldtrip and they work very well together – however fieldtrip is generally much more command line and does not have a graphical user interface so not easy for beginners but can use for specific functions once you become more experienced with programming. Basically they work very well together.</a:t>
            </a:r>
            <a:endParaRPr lang="en-GB" dirty="0"/>
          </a:p>
        </p:txBody>
      </p:sp>
    </p:spTree>
    <p:extLst>
      <p:ext uri="{BB962C8B-B14F-4D97-AF65-F5344CB8AC3E}">
        <p14:creationId xmlns:p14="http://schemas.microsoft.com/office/powerpoint/2010/main" val="461195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 time you run a </a:t>
            </a:r>
            <a:r>
              <a:rPr lang="en-GB" dirty="0" err="1"/>
              <a:t>preprocessing</a:t>
            </a:r>
            <a:r>
              <a:rPr lang="en-GB" baseline="0" dirty="0"/>
              <a:t> step, it will save a new dataset with a specific letter prepending it for example convert adds </a:t>
            </a:r>
            <a:r>
              <a:rPr lang="en-GB" baseline="0" dirty="0" err="1"/>
              <a:t>spmeeg</a:t>
            </a:r>
            <a:r>
              <a:rPr lang="en-GB" baseline="0" dirty="0"/>
              <a:t>_ to the front of the filename and filtering adds an f so you can track what steps you have done from the letters of the filename and you can also go back to previous steps and rerun things.</a:t>
            </a:r>
            <a:endParaRPr lang="en-GB" dirty="0"/>
          </a:p>
        </p:txBody>
      </p:sp>
    </p:spTree>
    <p:extLst>
      <p:ext uri="{BB962C8B-B14F-4D97-AF65-F5344CB8AC3E}">
        <p14:creationId xmlns:p14="http://schemas.microsoft.com/office/powerpoint/2010/main" val="3696331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following features are implemented in the </a:t>
            </a:r>
            <a:r>
              <a:rPr lang="en-US" dirty="0" err="1"/>
              <a:t>fileio</a:t>
            </a:r>
            <a:r>
              <a:rPr lang="en-US" dirty="0"/>
              <a:t> module</a:t>
            </a:r>
          </a:p>
          <a:p>
            <a:endParaRPr lang="en-US" dirty="0"/>
          </a:p>
          <a:p>
            <a:r>
              <a:rPr lang="en-US" dirty="0"/>
              <a:t>the API for the functions is transparent to the data format</a:t>
            </a:r>
          </a:p>
          <a:p>
            <a:r>
              <a:rPr lang="en-US" dirty="0"/>
              <a:t>adding support for new file formats require only little change to the existing functions</a:t>
            </a:r>
          </a:p>
          <a:p>
            <a:r>
              <a:rPr lang="en-US" dirty="0"/>
              <a:t>Formats</a:t>
            </a:r>
          </a:p>
          <a:p>
            <a:endParaRPr lang="en-US" dirty="0"/>
          </a:p>
          <a:p>
            <a:r>
              <a:rPr lang="en-US" dirty="0"/>
              <a:t>.</a:t>
            </a:r>
            <a:r>
              <a:rPr lang="en-US" dirty="0" err="1"/>
              <a:t>dat</a:t>
            </a:r>
            <a:r>
              <a:rPr lang="en-US" dirty="0"/>
              <a:t> file is a binary datafile which has a matrix of channel x time x trial or channel x time x frequency x trial</a:t>
            </a:r>
          </a:p>
          <a:p>
            <a:r>
              <a:rPr lang="en-US" dirty="0"/>
              <a:t>.mat file contains all other things associated – time axis, sampling rate, name of channels</a:t>
            </a:r>
          </a:p>
        </p:txBody>
      </p:sp>
    </p:spTree>
    <p:extLst>
      <p:ext uri="{BB962C8B-B14F-4D97-AF65-F5344CB8AC3E}">
        <p14:creationId xmlns:p14="http://schemas.microsoft.com/office/powerpoint/2010/main" val="2615312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data is returned in a 2-D array (</a:t>
            </a:r>
            <a:r>
              <a:rPr lang="en-US" dirty="0" err="1"/>
              <a:t>Nchans</a:t>
            </a:r>
            <a:r>
              <a:rPr lang="en-US" dirty="0"/>
              <a:t> x </a:t>
            </a:r>
            <a:r>
              <a:rPr lang="en-US" dirty="0" err="1"/>
              <a:t>Nsamples</a:t>
            </a:r>
            <a:r>
              <a:rPr lang="en-US" dirty="0"/>
              <a:t>), or in a 3-D array (</a:t>
            </a:r>
            <a:r>
              <a:rPr lang="en-US" dirty="0" err="1"/>
              <a:t>Ntrials</a:t>
            </a:r>
            <a:r>
              <a:rPr lang="en-US" dirty="0"/>
              <a:t> x </a:t>
            </a:r>
            <a:r>
              <a:rPr lang="en-US" dirty="0" err="1"/>
              <a:t>Nchans</a:t>
            </a:r>
            <a:r>
              <a:rPr lang="en-US" dirty="0"/>
              <a:t> x </a:t>
            </a:r>
            <a:r>
              <a:rPr lang="en-US" dirty="0" err="1"/>
              <a:t>Nsamples</a:t>
            </a:r>
            <a:r>
              <a:rPr lang="en-US" dirty="0"/>
              <a:t>)</a:t>
            </a:r>
          </a:p>
          <a:p>
            <a:r>
              <a:rPr lang="en-US" dirty="0"/>
              <a:t>the header information is represented in a structure that is common to all data formats</a:t>
            </a:r>
          </a:p>
          <a:p>
            <a:r>
              <a:rPr lang="en-US" dirty="0"/>
              <a:t>Sampling</a:t>
            </a:r>
            <a:r>
              <a:rPr lang="en-US" baseline="0" dirty="0"/>
              <a:t> rate, number of samples, number of channels, channel labels ,number of trials </a:t>
            </a:r>
            <a:r>
              <a:rPr lang="en-US" baseline="0" dirty="0" err="1"/>
              <a:t>etc</a:t>
            </a:r>
            <a:r>
              <a:rPr lang="en-US" baseline="0" dirty="0"/>
              <a:t> </a:t>
            </a:r>
            <a:endParaRPr lang="en-US" dirty="0"/>
          </a:p>
          <a:p>
            <a:r>
              <a:rPr lang="en-US" dirty="0"/>
              <a:t>the event information is represented in a structure that is common to all data </a:t>
            </a:r>
          </a:p>
          <a:p>
            <a:endParaRPr lang="en-US" dirty="0"/>
          </a:p>
          <a:p>
            <a:r>
              <a:rPr lang="en-US" dirty="0"/>
              <a:t>The event structure allows for various events, that can be coded as numbers (trigger values) or as strings (annotations and trial classifications). Events have a location in the file (sample number) and may have a duration. In the end-user application, it should be easy to search for events of a particular type. Selected events should be used to fetch the data of interest from the file.</a:t>
            </a:r>
          </a:p>
        </p:txBody>
      </p:sp>
    </p:spTree>
    <p:extLst>
      <p:ext uri="{BB962C8B-B14F-4D97-AF65-F5344CB8AC3E}">
        <p14:creationId xmlns:p14="http://schemas.microsoft.com/office/powerpoint/2010/main" val="2482984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data is returned in a 2-D array (</a:t>
            </a:r>
            <a:r>
              <a:rPr lang="en-US" dirty="0" err="1"/>
              <a:t>Nchans</a:t>
            </a:r>
            <a:r>
              <a:rPr lang="en-US" dirty="0"/>
              <a:t> </a:t>
            </a:r>
            <a:r>
              <a:rPr lang="en-US" dirty="0" err="1"/>
              <a:t>x</a:t>
            </a:r>
            <a:r>
              <a:rPr lang="en-US" dirty="0"/>
              <a:t> </a:t>
            </a:r>
            <a:r>
              <a:rPr lang="en-US" dirty="0" err="1"/>
              <a:t>Nsamples</a:t>
            </a:r>
            <a:r>
              <a:rPr lang="en-US" dirty="0"/>
              <a:t>), or in a 3-D array (</a:t>
            </a:r>
            <a:r>
              <a:rPr lang="en-US" dirty="0" err="1"/>
              <a:t>Ntrials</a:t>
            </a:r>
            <a:r>
              <a:rPr lang="en-US" dirty="0"/>
              <a:t> </a:t>
            </a:r>
            <a:r>
              <a:rPr lang="en-US" dirty="0" err="1"/>
              <a:t>x</a:t>
            </a:r>
            <a:r>
              <a:rPr lang="en-US" dirty="0"/>
              <a:t> </a:t>
            </a:r>
            <a:r>
              <a:rPr lang="en-US" dirty="0" err="1"/>
              <a:t>Nchans</a:t>
            </a:r>
            <a:r>
              <a:rPr lang="en-US" dirty="0"/>
              <a:t> </a:t>
            </a:r>
            <a:r>
              <a:rPr lang="en-US" dirty="0" err="1"/>
              <a:t>x</a:t>
            </a:r>
            <a:r>
              <a:rPr lang="en-US" dirty="0"/>
              <a:t> </a:t>
            </a:r>
            <a:r>
              <a:rPr lang="en-US" dirty="0" err="1"/>
              <a:t>Nsamples</a:t>
            </a:r>
            <a:r>
              <a:rPr lang="en-US" dirty="0"/>
              <a:t>)</a:t>
            </a:r>
          </a:p>
          <a:p>
            <a:r>
              <a:rPr lang="en-US" dirty="0"/>
              <a:t>the header information is represented in a structure that is common to all data formats</a:t>
            </a:r>
          </a:p>
          <a:p>
            <a:r>
              <a:rPr lang="en-US" dirty="0"/>
              <a:t>Sampling</a:t>
            </a:r>
            <a:r>
              <a:rPr lang="en-US" baseline="0" dirty="0"/>
              <a:t> rate, number of samples, number of channels, channel labels ,number of trials etc </a:t>
            </a:r>
            <a:endParaRPr lang="en-US" dirty="0"/>
          </a:p>
          <a:p>
            <a:r>
              <a:rPr lang="en-US" dirty="0"/>
              <a:t>the event information is represented in a structure that is common to all data </a:t>
            </a:r>
          </a:p>
          <a:p>
            <a:endParaRPr lang="en-US" dirty="0"/>
          </a:p>
          <a:p>
            <a:r>
              <a:rPr lang="en-US" dirty="0"/>
              <a:t>The event structure allows for various events, that can be coded as numbers (trigger values) or as strings (annotations and trial classifications). Events have a location in the file (sample number) and may have a duration. In the end-user application, it should be easy to search for events of a particular type. Selected events should be used to fetch the data of interest from the file.</a:t>
            </a:r>
          </a:p>
        </p:txBody>
      </p:sp>
    </p:spTree>
    <p:extLst>
      <p:ext uri="{BB962C8B-B14F-4D97-AF65-F5344CB8AC3E}">
        <p14:creationId xmlns:p14="http://schemas.microsoft.com/office/powerpoint/2010/main" val="763220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MidBlue102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r>
              <a:rPr lang="en-US"/>
              <a:t>Click to edit Master subtitle style</a:t>
            </a:r>
          </a:p>
        </p:txBody>
      </p:sp>
      <p:sp>
        <p:nvSpPr>
          <p:cNvPr id="5" name="Rectangle 9"/>
          <p:cNvSpPr>
            <a:spLocks noGrp="1" noChangeArrowheads="1"/>
          </p:cNvSpPr>
          <p:nvPr>
            <p:ph type="ftr" sz="quarter" idx="10"/>
          </p:nvPr>
        </p:nvSpPr>
        <p:spPr bwMode="auto">
          <a:xfrm>
            <a:off x="323850" y="6245225"/>
            <a:ext cx="8496300" cy="47625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ctr" eaLnBrk="1" hangingPunct="1">
              <a:defRPr sz="1400">
                <a:latin typeface="Arial" pitchFamily="34" charset="0"/>
                <a:ea typeface="+mn-ea"/>
              </a:defRPr>
            </a:lvl1pPr>
          </a:lstStyle>
          <a:p>
            <a:pPr>
              <a:defRPr/>
            </a:pPr>
            <a:endParaRPr lang="en-US"/>
          </a:p>
        </p:txBody>
      </p:sp>
    </p:spTree>
    <p:extLst>
      <p:ext uri="{BB962C8B-B14F-4D97-AF65-F5344CB8AC3E}">
        <p14:creationId xmlns:p14="http://schemas.microsoft.com/office/powerpoint/2010/main" val="3913341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1400B568-E84D-42E0-AD1E-F16F1927D402}" type="slidenum">
              <a:rPr lang="en-US" altLang="en-US"/>
              <a:pPr>
                <a:defRPr/>
              </a:pPr>
              <a:t>‹#›</a:t>
            </a:fld>
            <a:endParaRPr lang="en-US" altLang="en-US"/>
          </a:p>
        </p:txBody>
      </p:sp>
    </p:spTree>
    <p:extLst>
      <p:ext uri="{BB962C8B-B14F-4D97-AF65-F5344CB8AC3E}">
        <p14:creationId xmlns:p14="http://schemas.microsoft.com/office/powerpoint/2010/main" val="4253123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6B42B900-2F29-4624-A15B-6BEFAAB9E1E6}" type="slidenum">
              <a:rPr lang="en-US" altLang="en-US"/>
              <a:pPr>
                <a:defRPr/>
              </a:pPr>
              <a:t>‹#›</a:t>
            </a:fld>
            <a:endParaRPr lang="en-US" altLang="en-US"/>
          </a:p>
        </p:txBody>
      </p:sp>
    </p:spTree>
    <p:extLst>
      <p:ext uri="{BB962C8B-B14F-4D97-AF65-F5344CB8AC3E}">
        <p14:creationId xmlns:p14="http://schemas.microsoft.com/office/powerpoint/2010/main" val="3513899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4EB88F4-0AAA-4540-816C-6247F0EF2428}" type="slidenum">
              <a:rPr lang="en-US" altLang="en-US"/>
              <a:pPr>
                <a:defRPr/>
              </a:pPr>
              <a:t>‹#›</a:t>
            </a:fld>
            <a:endParaRPr lang="en-US" altLang="en-US"/>
          </a:p>
        </p:txBody>
      </p:sp>
    </p:spTree>
    <p:extLst>
      <p:ext uri="{BB962C8B-B14F-4D97-AF65-F5344CB8AC3E}">
        <p14:creationId xmlns:p14="http://schemas.microsoft.com/office/powerpoint/2010/main" val="151396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944116D-5944-4B4F-AA20-077BD0F1D542}" type="slidenum">
              <a:rPr lang="en-US" altLang="en-US"/>
              <a:pPr>
                <a:defRPr/>
              </a:pPr>
              <a:t>‹#›</a:t>
            </a:fld>
            <a:endParaRPr lang="en-US" altLang="en-US"/>
          </a:p>
        </p:txBody>
      </p:sp>
    </p:spTree>
    <p:extLst>
      <p:ext uri="{BB962C8B-B14F-4D97-AF65-F5344CB8AC3E}">
        <p14:creationId xmlns:p14="http://schemas.microsoft.com/office/powerpoint/2010/main" val="4113352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35C92CC4-2F52-4BA2-A7A7-F263CBB77C51}" type="slidenum">
              <a:rPr lang="en-US" altLang="en-US"/>
              <a:pPr>
                <a:defRPr/>
              </a:pPr>
              <a:t>‹#›</a:t>
            </a:fld>
            <a:endParaRPr lang="en-US" altLang="en-US"/>
          </a:p>
        </p:txBody>
      </p:sp>
    </p:spTree>
    <p:extLst>
      <p:ext uri="{BB962C8B-B14F-4D97-AF65-F5344CB8AC3E}">
        <p14:creationId xmlns:p14="http://schemas.microsoft.com/office/powerpoint/2010/main" val="1722838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7084CC5E-CE38-4CBB-80E8-30E0DDCC0E76}" type="slidenum">
              <a:rPr lang="en-US" altLang="en-US"/>
              <a:pPr>
                <a:defRPr/>
              </a:pPr>
              <a:t>‹#›</a:t>
            </a:fld>
            <a:endParaRPr lang="en-US" altLang="en-US"/>
          </a:p>
        </p:txBody>
      </p:sp>
    </p:spTree>
    <p:extLst>
      <p:ext uri="{BB962C8B-B14F-4D97-AF65-F5344CB8AC3E}">
        <p14:creationId xmlns:p14="http://schemas.microsoft.com/office/powerpoint/2010/main" val="2617508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11B9497C-2CC0-4CAF-A8E0-AC31E92C0488}" type="slidenum">
              <a:rPr lang="en-US" altLang="en-US"/>
              <a:pPr>
                <a:defRPr/>
              </a:pPr>
              <a:t>‹#›</a:t>
            </a:fld>
            <a:endParaRPr lang="en-US" altLang="en-US"/>
          </a:p>
        </p:txBody>
      </p:sp>
    </p:spTree>
    <p:extLst>
      <p:ext uri="{BB962C8B-B14F-4D97-AF65-F5344CB8AC3E}">
        <p14:creationId xmlns:p14="http://schemas.microsoft.com/office/powerpoint/2010/main" val="2965795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9492EEB-DAE5-4E9C-B32F-E353BC483FA2}" type="slidenum">
              <a:rPr lang="en-US" altLang="en-US"/>
              <a:pPr>
                <a:defRPr/>
              </a:pPr>
              <a:t>‹#›</a:t>
            </a:fld>
            <a:endParaRPr lang="en-US" altLang="en-US"/>
          </a:p>
        </p:txBody>
      </p:sp>
    </p:spTree>
    <p:extLst>
      <p:ext uri="{BB962C8B-B14F-4D97-AF65-F5344CB8AC3E}">
        <p14:creationId xmlns:p14="http://schemas.microsoft.com/office/powerpoint/2010/main" val="3027916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22B22C8-B3AC-494A-8E7E-503A9614BBAD}" type="slidenum">
              <a:rPr lang="en-US" altLang="en-US"/>
              <a:pPr>
                <a:defRPr/>
              </a:pPr>
              <a:t>‹#›</a:t>
            </a:fld>
            <a:endParaRPr lang="en-US" altLang="en-US"/>
          </a:p>
        </p:txBody>
      </p:sp>
    </p:spTree>
    <p:extLst>
      <p:ext uri="{BB962C8B-B14F-4D97-AF65-F5344CB8AC3E}">
        <p14:creationId xmlns:p14="http://schemas.microsoft.com/office/powerpoint/2010/main" val="1138355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B9264EE-EA7D-436E-89AB-A1282A85C8DA}" type="slidenum">
              <a:rPr lang="en-US" altLang="en-US"/>
              <a:pPr>
                <a:defRPr/>
              </a:pPr>
              <a:t>‹#›</a:t>
            </a:fld>
            <a:endParaRPr lang="en-US" altLang="en-US"/>
          </a:p>
        </p:txBody>
      </p:sp>
    </p:spTree>
    <p:extLst>
      <p:ext uri="{BB962C8B-B14F-4D97-AF65-F5344CB8AC3E}">
        <p14:creationId xmlns:p14="http://schemas.microsoft.com/office/powerpoint/2010/main" val="1256007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3E2F6EDA-AD43-4F61-AF05-BF2D3124A7FC}" type="slidenum">
              <a:rPr lang="en-US" altLang="en-US"/>
              <a:pPr>
                <a:defRPr/>
              </a:pPr>
              <a:t>‹#›</a:t>
            </a:fld>
            <a:endParaRPr lang="en-US" altLang="en-US"/>
          </a:p>
        </p:txBody>
      </p:sp>
      <p:pic>
        <p:nvPicPr>
          <p:cNvPr id="1029" name="Picture 17" descr="MidBlue9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2"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p:txStyles>
    <p:titleStyle>
      <a:lvl1pPr algn="l" rtl="0" eaLnBrk="0" fontAlgn="base" hangingPunct="0">
        <a:spcBef>
          <a:spcPct val="0"/>
        </a:spcBef>
        <a:spcAft>
          <a:spcPct val="0"/>
        </a:spcAft>
        <a:defRPr sz="30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000" b="1">
          <a:solidFill>
            <a:schemeClr val="tx2"/>
          </a:solidFill>
          <a:latin typeface="Arial" pitchFamily="34" charset="0"/>
          <a:ea typeface="ＭＳ Ｐゴシック" pitchFamily="34" charset="-128"/>
        </a:defRPr>
      </a:lvl2pPr>
      <a:lvl3pPr algn="l" rtl="0" eaLnBrk="0" fontAlgn="base" hangingPunct="0">
        <a:spcBef>
          <a:spcPct val="0"/>
        </a:spcBef>
        <a:spcAft>
          <a:spcPct val="0"/>
        </a:spcAft>
        <a:defRPr sz="3000" b="1">
          <a:solidFill>
            <a:schemeClr val="tx2"/>
          </a:solidFill>
          <a:latin typeface="Arial" pitchFamily="34" charset="0"/>
          <a:ea typeface="ＭＳ Ｐゴシック" pitchFamily="34" charset="-128"/>
        </a:defRPr>
      </a:lvl3pPr>
      <a:lvl4pPr algn="l" rtl="0" eaLnBrk="0" fontAlgn="base" hangingPunct="0">
        <a:spcBef>
          <a:spcPct val="0"/>
        </a:spcBef>
        <a:spcAft>
          <a:spcPct val="0"/>
        </a:spcAft>
        <a:defRPr sz="3000" b="1">
          <a:solidFill>
            <a:schemeClr val="tx2"/>
          </a:solidFill>
          <a:latin typeface="Arial" pitchFamily="34" charset="0"/>
          <a:ea typeface="ＭＳ Ｐゴシック" pitchFamily="34" charset="-128"/>
        </a:defRPr>
      </a:lvl4pPr>
      <a:lvl5pPr algn="l" rtl="0" eaLnBrk="0" fontAlgn="base" hangingPunct="0">
        <a:spcBef>
          <a:spcPct val="0"/>
        </a:spcBef>
        <a:spcAft>
          <a:spcPct val="0"/>
        </a:spcAft>
        <a:defRPr sz="3000" b="1">
          <a:solidFill>
            <a:schemeClr val="tx2"/>
          </a:solidFill>
          <a:latin typeface="Arial" pitchFamily="34" charset="0"/>
          <a:ea typeface="ＭＳ Ｐゴシック" pitchFamily="34" charset="-128"/>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0.xml"/><Relationship Id="rId7"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5.emf"/><Relationship Id="rId4" Type="http://schemas.openxmlformats.org/officeDocument/2006/relationships/oleObject" Target="../embeddings/oleObject2.bin"/><Relationship Id="rId9" Type="http://schemas.openxmlformats.org/officeDocument/2006/relationships/image" Target="../media/image27.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20.xml"/><Relationship Id="rId7"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43.png"/><Relationship Id="rId4" Type="http://schemas.openxmlformats.org/officeDocument/2006/relationships/oleObject" Target="../embeddings/oleObject5.bin"/><Relationship Id="rId9"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notesSlide" Target="../notesSlides/notesSlide2.xml"/><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18" Type="http://schemas.openxmlformats.org/officeDocument/2006/relationships/image" Target="../media/image68.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7.png"/><Relationship Id="rId2" Type="http://schemas.openxmlformats.org/officeDocument/2006/relationships/notesSlide" Target="../notesSlides/notesSlide27.xml"/><Relationship Id="rId16"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png"/><Relationship Id="rId19" Type="http://schemas.openxmlformats.org/officeDocument/2006/relationships/image" Target="../media/image69.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72.emf"/><Relationship Id="rId5" Type="http://schemas.openxmlformats.org/officeDocument/2006/relationships/oleObject" Target="../embeddings/oleObject9.bin"/><Relationship Id="rId4" Type="http://schemas.openxmlformats.org/officeDocument/2006/relationships/image" Target="../media/image71.emf"/></Relationships>
</file>

<file path=ppt/slides/_rels/slide4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77.png"/><Relationship Id="rId4" Type="http://schemas.openxmlformats.org/officeDocument/2006/relationships/image" Target="../media/image76.png"/></Relationships>
</file>

<file path=ppt/slides/_rels/slide4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49.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8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23850" y="1989138"/>
            <a:ext cx="8496300" cy="1368425"/>
          </a:xfrm>
        </p:spPr>
        <p:txBody>
          <a:bodyPr/>
          <a:lstStyle/>
          <a:p>
            <a:pPr algn="ctr" eaLnBrk="1" hangingPunct="1"/>
            <a:r>
              <a:rPr lang="en-GB" altLang="en-US" sz="4000" dirty="0"/>
              <a:t>M/EEG pre-processing</a:t>
            </a:r>
            <a:br>
              <a:rPr lang="en-GB" altLang="en-US" sz="4000" dirty="0"/>
            </a:br>
            <a:endParaRPr lang="en-US" altLang="en-US" sz="4000" dirty="0"/>
          </a:p>
        </p:txBody>
      </p:sp>
      <p:sp>
        <p:nvSpPr>
          <p:cNvPr id="5123" name="Rectangle 6"/>
          <p:cNvSpPr>
            <a:spLocks noGrp="1" noChangeArrowheads="1"/>
          </p:cNvSpPr>
          <p:nvPr>
            <p:ph type="subTitle" idx="1"/>
          </p:nvPr>
        </p:nvSpPr>
        <p:spPr>
          <a:xfrm>
            <a:off x="3492500" y="4005263"/>
            <a:ext cx="2159000" cy="431800"/>
          </a:xfrm>
          <a:noFill/>
        </p:spPr>
        <p:txBody>
          <a:bodyPr/>
          <a:lstStyle/>
          <a:p>
            <a:pPr algn="ctr" eaLnBrk="1" hangingPunct="1"/>
            <a:r>
              <a:rPr lang="en-US" altLang="en-US" sz="2000" dirty="0">
                <a:solidFill>
                  <a:srgbClr val="000000"/>
                </a:solidFill>
              </a:rPr>
              <a:t>Ashwini Oswal</a:t>
            </a:r>
            <a:endParaRPr lang="en-GB" altLang="en-US" sz="2000" dirty="0">
              <a:solidFill>
                <a:srgbClr val="000000"/>
              </a:solidFill>
            </a:endParaRPr>
          </a:p>
        </p:txBody>
      </p:sp>
      <p:sp>
        <p:nvSpPr>
          <p:cNvPr id="5124" name="Text Box 7"/>
          <p:cNvSpPr txBox="1">
            <a:spLocks noChangeArrowheads="1"/>
          </p:cNvSpPr>
          <p:nvPr/>
        </p:nvSpPr>
        <p:spPr bwMode="auto">
          <a:xfrm>
            <a:off x="2403475" y="5845175"/>
            <a:ext cx="4337050" cy="6413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800">
                <a:solidFill>
                  <a:srgbClr val="000000"/>
                </a:solidFill>
                <a:cs typeface="Arial" panose="020B0604020202020204" pitchFamily="34" charset="0"/>
              </a:rPr>
              <a:t>Wellcome Trust Centre for Neuroimaging</a:t>
            </a:r>
          </a:p>
          <a:p>
            <a:pPr algn="ctr" eaLnBrk="1" hangingPunct="1">
              <a:spcBef>
                <a:spcPct val="0"/>
              </a:spcBef>
              <a:buFontTx/>
              <a:buNone/>
            </a:pPr>
            <a:r>
              <a:rPr lang="en-US" altLang="en-US" sz="1800">
                <a:solidFill>
                  <a:srgbClr val="000000"/>
                </a:solidFill>
                <a:cs typeface="Arial" panose="020B0604020202020204" pitchFamily="34" charset="0"/>
              </a:rPr>
              <a:t>UCL Institute of Neurology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4546600" y="954088"/>
            <a:ext cx="1047750" cy="119062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solidFill>
                  <a:srgbClr val="0000FF"/>
                </a:solidFill>
              </a:rPr>
              <a:t>Arbitrary</a:t>
            </a:r>
          </a:p>
          <a:p>
            <a:pPr eaLnBrk="1" hangingPunct="1">
              <a:spcBef>
                <a:spcPct val="0"/>
              </a:spcBef>
              <a:buFontTx/>
              <a:buNone/>
            </a:pPr>
            <a:endParaRPr lang="en-GB" altLang="en-US" sz="1800">
              <a:solidFill>
                <a:srgbClr val="0000FF"/>
              </a:solidFill>
            </a:endParaRPr>
          </a:p>
          <a:p>
            <a:pPr eaLnBrk="1" hangingPunct="1">
              <a:spcBef>
                <a:spcPct val="0"/>
              </a:spcBef>
              <a:buFontTx/>
              <a:buNone/>
            </a:pPr>
            <a:r>
              <a:rPr lang="en-GB" altLang="en-US" sz="1800"/>
              <a:t>ASCII</a:t>
            </a:r>
          </a:p>
          <a:p>
            <a:pPr eaLnBrk="1" hangingPunct="1">
              <a:spcBef>
                <a:spcPct val="0"/>
              </a:spcBef>
              <a:buFontTx/>
              <a:buNone/>
            </a:pPr>
            <a:r>
              <a:rPr lang="en-GB" altLang="en-US" sz="1800"/>
              <a:t>Matlab</a:t>
            </a:r>
            <a:endParaRPr lang="en-US" altLang="en-US" sz="1800"/>
          </a:p>
        </p:txBody>
      </p:sp>
      <p:sp>
        <p:nvSpPr>
          <p:cNvPr id="12291" name="Text Box 5"/>
          <p:cNvSpPr txBox="1">
            <a:spLocks noChangeArrowheads="1"/>
          </p:cNvSpPr>
          <p:nvPr/>
        </p:nvSpPr>
        <p:spPr bwMode="auto">
          <a:xfrm>
            <a:off x="107950" y="954088"/>
            <a:ext cx="1131888" cy="155892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600">
                <a:solidFill>
                  <a:srgbClr val="0000FF"/>
                </a:solidFill>
              </a:rPr>
              <a:t>MEG</a:t>
            </a:r>
          </a:p>
          <a:p>
            <a:pPr eaLnBrk="1" hangingPunct="1">
              <a:spcBef>
                <a:spcPct val="0"/>
              </a:spcBef>
              <a:buFontTx/>
              <a:buNone/>
            </a:pPr>
            <a:endParaRPr lang="en-GB" altLang="en-US" sz="1600">
              <a:solidFill>
                <a:srgbClr val="0000FF"/>
              </a:solidFill>
            </a:endParaRPr>
          </a:p>
          <a:p>
            <a:pPr eaLnBrk="1" hangingPunct="1">
              <a:spcBef>
                <a:spcPct val="0"/>
              </a:spcBef>
              <a:buFontTx/>
              <a:buNone/>
            </a:pPr>
            <a:r>
              <a:rPr lang="en-GB" altLang="en-US" sz="1600"/>
              <a:t>CTF</a:t>
            </a:r>
          </a:p>
          <a:p>
            <a:pPr eaLnBrk="1" hangingPunct="1">
              <a:spcBef>
                <a:spcPct val="0"/>
              </a:spcBef>
              <a:buFontTx/>
              <a:buNone/>
            </a:pPr>
            <a:r>
              <a:rPr lang="en-GB" altLang="en-US" sz="1600"/>
              <a:t>Neuromag</a:t>
            </a:r>
          </a:p>
          <a:p>
            <a:pPr eaLnBrk="1" hangingPunct="1">
              <a:spcBef>
                <a:spcPct val="0"/>
              </a:spcBef>
              <a:buFontTx/>
              <a:buNone/>
            </a:pPr>
            <a:r>
              <a:rPr lang="en-GB" altLang="en-US" sz="1600"/>
              <a:t>BTi-4D</a:t>
            </a:r>
          </a:p>
          <a:p>
            <a:pPr eaLnBrk="1" hangingPunct="1">
              <a:spcBef>
                <a:spcPct val="0"/>
              </a:spcBef>
              <a:buFontTx/>
              <a:buNone/>
            </a:pPr>
            <a:r>
              <a:rPr lang="en-GB" altLang="en-US" sz="1600"/>
              <a:t>Yokogawa</a:t>
            </a:r>
            <a:endParaRPr lang="en-US" altLang="en-US" sz="1600"/>
          </a:p>
        </p:txBody>
      </p:sp>
      <p:sp>
        <p:nvSpPr>
          <p:cNvPr id="12292" name="Text Box 6"/>
          <p:cNvSpPr txBox="1">
            <a:spLocks noChangeArrowheads="1"/>
          </p:cNvSpPr>
          <p:nvPr/>
        </p:nvSpPr>
        <p:spPr bwMode="auto">
          <a:xfrm>
            <a:off x="2089150" y="954088"/>
            <a:ext cx="1174750" cy="281146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600" dirty="0">
                <a:solidFill>
                  <a:srgbClr val="0000FF"/>
                </a:solidFill>
              </a:rPr>
              <a:t>EEG</a:t>
            </a:r>
          </a:p>
          <a:p>
            <a:pPr eaLnBrk="1" hangingPunct="1">
              <a:spcBef>
                <a:spcPct val="0"/>
              </a:spcBef>
              <a:buFontTx/>
              <a:buNone/>
            </a:pPr>
            <a:endParaRPr lang="en-GB" altLang="en-US" sz="1600" dirty="0">
              <a:solidFill>
                <a:srgbClr val="0000FF"/>
              </a:solidFill>
            </a:endParaRPr>
          </a:p>
          <a:p>
            <a:pPr eaLnBrk="1" hangingPunct="1">
              <a:spcBef>
                <a:spcPct val="0"/>
              </a:spcBef>
              <a:buFontTx/>
              <a:buNone/>
            </a:pPr>
            <a:r>
              <a:rPr lang="en-GB" altLang="en-US" sz="1800" dirty="0">
                <a:solidFill>
                  <a:srgbClr val="66FFFF"/>
                </a:solidFill>
              </a:rPr>
              <a:t>EEGLAB</a:t>
            </a:r>
            <a:endParaRPr lang="en-GB" altLang="en-US" sz="1600" dirty="0"/>
          </a:p>
          <a:p>
            <a:pPr eaLnBrk="1" hangingPunct="1">
              <a:spcBef>
                <a:spcPct val="0"/>
              </a:spcBef>
              <a:buFontTx/>
              <a:buNone/>
            </a:pPr>
            <a:r>
              <a:rPr lang="en-GB" altLang="en-US" sz="1600" dirty="0" err="1"/>
              <a:t>Biosemi</a:t>
            </a:r>
            <a:endParaRPr lang="en-GB" altLang="en-US" sz="1600" dirty="0"/>
          </a:p>
          <a:p>
            <a:pPr eaLnBrk="1" hangingPunct="1">
              <a:spcBef>
                <a:spcPct val="0"/>
              </a:spcBef>
              <a:buFontTx/>
              <a:buNone/>
            </a:pPr>
            <a:r>
              <a:rPr lang="en-GB" altLang="en-US" sz="1600" dirty="0" err="1"/>
              <a:t>Brainvision</a:t>
            </a:r>
            <a:endParaRPr lang="en-GB" altLang="en-US" sz="1600" dirty="0"/>
          </a:p>
          <a:p>
            <a:pPr eaLnBrk="1" hangingPunct="1">
              <a:spcBef>
                <a:spcPct val="0"/>
              </a:spcBef>
              <a:buFontTx/>
              <a:buNone/>
            </a:pPr>
            <a:r>
              <a:rPr lang="en-GB" altLang="en-US" sz="1600" dirty="0" err="1"/>
              <a:t>Neuroscan</a:t>
            </a:r>
            <a:endParaRPr lang="en-GB" altLang="en-US" sz="1600" dirty="0"/>
          </a:p>
          <a:p>
            <a:pPr eaLnBrk="1" hangingPunct="1">
              <a:spcBef>
                <a:spcPct val="0"/>
              </a:spcBef>
              <a:buFontTx/>
              <a:buNone/>
            </a:pPr>
            <a:r>
              <a:rPr lang="en-GB" altLang="en-US" sz="1600" dirty="0"/>
              <a:t>EGI</a:t>
            </a:r>
          </a:p>
          <a:p>
            <a:pPr eaLnBrk="1" hangingPunct="1">
              <a:spcBef>
                <a:spcPct val="0"/>
              </a:spcBef>
              <a:buFontTx/>
              <a:buNone/>
            </a:pPr>
            <a:r>
              <a:rPr lang="en-GB" altLang="en-US" sz="1600" dirty="0"/>
              <a:t>ANT</a:t>
            </a:r>
          </a:p>
          <a:p>
            <a:pPr eaLnBrk="1" hangingPunct="1">
              <a:spcBef>
                <a:spcPct val="0"/>
              </a:spcBef>
              <a:buFontTx/>
              <a:buNone/>
            </a:pPr>
            <a:r>
              <a:rPr lang="en-GB" altLang="en-US" sz="1600" dirty="0"/>
              <a:t>SPM5</a:t>
            </a:r>
            <a:endParaRPr lang="en-GB" altLang="en-US" sz="1600" dirty="0">
              <a:solidFill>
                <a:srgbClr val="66FFFF"/>
              </a:solidFill>
            </a:endParaRPr>
          </a:p>
          <a:p>
            <a:pPr eaLnBrk="1" hangingPunct="1">
              <a:spcBef>
                <a:spcPct val="0"/>
              </a:spcBef>
              <a:buFontTx/>
              <a:buNone/>
            </a:pPr>
            <a:r>
              <a:rPr lang="en-GB" altLang="en-US" sz="1600" dirty="0"/>
              <a:t>…</a:t>
            </a:r>
          </a:p>
          <a:p>
            <a:pPr eaLnBrk="1" hangingPunct="1">
              <a:spcBef>
                <a:spcPct val="0"/>
              </a:spcBef>
              <a:buFontTx/>
              <a:buNone/>
            </a:pPr>
            <a:r>
              <a:rPr lang="en-GB" altLang="en-US" sz="1600" dirty="0" err="1"/>
              <a:t>Biosig</a:t>
            </a:r>
            <a:endParaRPr lang="en-GB" altLang="en-US" sz="1600" dirty="0"/>
          </a:p>
        </p:txBody>
      </p:sp>
      <p:sp>
        <p:nvSpPr>
          <p:cNvPr id="12293" name="Text Box 7"/>
          <p:cNvSpPr txBox="1">
            <a:spLocks noChangeArrowheads="1"/>
          </p:cNvSpPr>
          <p:nvPr/>
        </p:nvSpPr>
        <p:spPr bwMode="auto">
          <a:xfrm>
            <a:off x="34925" y="-28575"/>
            <a:ext cx="1860550" cy="457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Conversion</a:t>
            </a:r>
            <a:endParaRPr lang="en-US" altLang="en-US" sz="2400" b="1">
              <a:solidFill>
                <a:schemeClr val="bg1"/>
              </a:solidFill>
            </a:endParaRPr>
          </a:p>
        </p:txBody>
      </p:sp>
      <p:sp>
        <p:nvSpPr>
          <p:cNvPr id="12294" name="Text Box 8"/>
          <p:cNvSpPr txBox="1">
            <a:spLocks noChangeArrowheads="1"/>
          </p:cNvSpPr>
          <p:nvPr/>
        </p:nvSpPr>
        <p:spPr bwMode="auto">
          <a:xfrm>
            <a:off x="7345363" y="954088"/>
            <a:ext cx="1022350" cy="146526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solidFill>
                  <a:srgbClr val="0000FF"/>
                </a:solidFill>
              </a:rPr>
              <a:t>Fieldtrip</a:t>
            </a:r>
          </a:p>
          <a:p>
            <a:pPr eaLnBrk="1" hangingPunct="1">
              <a:spcBef>
                <a:spcPct val="0"/>
              </a:spcBef>
              <a:buFontTx/>
              <a:buNone/>
            </a:pPr>
            <a:endParaRPr lang="en-GB" altLang="en-US" sz="1800">
              <a:solidFill>
                <a:srgbClr val="0000FF"/>
              </a:solidFill>
            </a:endParaRPr>
          </a:p>
          <a:p>
            <a:pPr eaLnBrk="1" hangingPunct="1">
              <a:spcBef>
                <a:spcPct val="0"/>
              </a:spcBef>
              <a:buFontTx/>
              <a:buNone/>
            </a:pPr>
            <a:r>
              <a:rPr lang="en-GB" altLang="en-US" sz="1800"/>
              <a:t>raw</a:t>
            </a:r>
          </a:p>
          <a:p>
            <a:pPr eaLnBrk="1" hangingPunct="1">
              <a:spcBef>
                <a:spcPct val="0"/>
              </a:spcBef>
              <a:buFontTx/>
              <a:buNone/>
            </a:pPr>
            <a:r>
              <a:rPr lang="en-GB" altLang="en-US" sz="1800"/>
              <a:t>timelock</a:t>
            </a:r>
          </a:p>
          <a:p>
            <a:pPr eaLnBrk="1" hangingPunct="1">
              <a:spcBef>
                <a:spcPct val="0"/>
              </a:spcBef>
              <a:buFontTx/>
              <a:buNone/>
            </a:pPr>
            <a:r>
              <a:rPr lang="en-GB" altLang="en-US" sz="1800"/>
              <a:t>freq</a:t>
            </a:r>
            <a:endParaRPr lang="en-US" altLang="en-US" sz="1800"/>
          </a:p>
        </p:txBody>
      </p:sp>
      <p:sp>
        <p:nvSpPr>
          <p:cNvPr id="12295" name="Text Box 10"/>
          <p:cNvSpPr txBox="1">
            <a:spLocks noChangeArrowheads="1"/>
          </p:cNvSpPr>
          <p:nvPr/>
        </p:nvSpPr>
        <p:spPr bwMode="auto">
          <a:xfrm>
            <a:off x="395288" y="4508500"/>
            <a:ext cx="2019300" cy="935038"/>
          </a:xfrm>
          <a:prstGeom prst="rect">
            <a:avLst/>
          </a:prstGeom>
          <a:noFill/>
          <a:ln w="19050">
            <a:solidFill>
              <a:schemeClr val="tx1"/>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800"/>
              <a:t>Convert button</a:t>
            </a:r>
          </a:p>
          <a:p>
            <a:pPr algn="ctr" eaLnBrk="1" hangingPunct="1">
              <a:spcBef>
                <a:spcPct val="0"/>
              </a:spcBef>
              <a:buFontTx/>
              <a:buNone/>
            </a:pPr>
            <a:r>
              <a:rPr lang="en-GB" altLang="en-US" sz="1800"/>
              <a:t>(fileio)</a:t>
            </a:r>
          </a:p>
          <a:p>
            <a:pPr algn="ctr" eaLnBrk="1" hangingPunct="1">
              <a:spcBef>
                <a:spcPct val="0"/>
              </a:spcBef>
              <a:buFontTx/>
              <a:buNone/>
            </a:pPr>
            <a:r>
              <a:rPr lang="en-GB" altLang="en-US" sz="1800"/>
              <a:t>spm_eeg_convert</a:t>
            </a:r>
            <a:endParaRPr lang="en-US" altLang="en-US" sz="1800"/>
          </a:p>
        </p:txBody>
      </p:sp>
      <p:sp>
        <p:nvSpPr>
          <p:cNvPr id="12296" name="Text Box 11"/>
          <p:cNvSpPr txBox="1">
            <a:spLocks noChangeArrowheads="1"/>
          </p:cNvSpPr>
          <p:nvPr/>
        </p:nvSpPr>
        <p:spPr bwMode="auto">
          <a:xfrm>
            <a:off x="6445250" y="4508500"/>
            <a:ext cx="2590800" cy="935038"/>
          </a:xfrm>
          <a:prstGeom prst="rect">
            <a:avLst/>
          </a:prstGeom>
          <a:noFill/>
          <a:ln w="19050">
            <a:solidFill>
              <a:schemeClr val="tx1"/>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800"/>
              <a:t>       </a:t>
            </a:r>
          </a:p>
          <a:p>
            <a:pPr algn="ctr" eaLnBrk="1" hangingPunct="1">
              <a:spcBef>
                <a:spcPct val="0"/>
              </a:spcBef>
              <a:buFontTx/>
              <a:buNone/>
            </a:pPr>
            <a:r>
              <a:rPr lang="en-GB" altLang="en-US" sz="1800"/>
              <a:t>     spm_eeg_ft2spm     </a:t>
            </a:r>
          </a:p>
          <a:p>
            <a:pPr algn="ctr" eaLnBrk="1" hangingPunct="1">
              <a:spcBef>
                <a:spcPct val="0"/>
              </a:spcBef>
              <a:buFontTx/>
              <a:buNone/>
            </a:pPr>
            <a:endParaRPr lang="en-US" altLang="en-US" sz="1800"/>
          </a:p>
        </p:txBody>
      </p:sp>
      <p:sp>
        <p:nvSpPr>
          <p:cNvPr id="12297" name="AutoShape 12"/>
          <p:cNvSpPr>
            <a:spLocks noChangeArrowheads="1"/>
          </p:cNvSpPr>
          <p:nvPr/>
        </p:nvSpPr>
        <p:spPr bwMode="auto">
          <a:xfrm>
            <a:off x="504825" y="3933825"/>
            <a:ext cx="1800225" cy="431800"/>
          </a:xfrm>
          <a:prstGeom prst="downArrow">
            <a:avLst>
              <a:gd name="adj1" fmla="val 50000"/>
              <a:gd name="adj2" fmla="val 25000"/>
            </a:avLst>
          </a:prstGeom>
          <a:solidFill>
            <a:srgbClr val="00FFFF"/>
          </a:solidFill>
          <a:ln w="9525">
            <a:solidFill>
              <a:schemeClr val="tx1"/>
            </a:solidFill>
            <a:miter lim="800000"/>
            <a:headEnd/>
            <a:tailEnd/>
          </a:ln>
        </p:spPr>
        <p:txBody>
          <a:bodyPr vert="eaVert"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sp>
        <p:nvSpPr>
          <p:cNvPr id="12298" name="Line 15"/>
          <p:cNvSpPr>
            <a:spLocks noChangeShapeType="1"/>
          </p:cNvSpPr>
          <p:nvPr/>
        </p:nvSpPr>
        <p:spPr bwMode="auto">
          <a:xfrm flipH="1">
            <a:off x="3276600" y="1628775"/>
            <a:ext cx="1295400" cy="0"/>
          </a:xfrm>
          <a:prstGeom prst="line">
            <a:avLst/>
          </a:prstGeom>
          <a:noFill/>
          <a:ln w="38100">
            <a:solidFill>
              <a:srgbClr val="00FFFF"/>
            </a:solidFill>
            <a:round/>
            <a:headEnd/>
            <a:tailEnd type="triangle" w="lg" len="lg"/>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GB"/>
          </a:p>
        </p:txBody>
      </p:sp>
      <p:sp>
        <p:nvSpPr>
          <p:cNvPr id="12299" name="Line 17"/>
          <p:cNvSpPr>
            <a:spLocks noChangeShapeType="1"/>
          </p:cNvSpPr>
          <p:nvPr/>
        </p:nvSpPr>
        <p:spPr bwMode="auto">
          <a:xfrm>
            <a:off x="5364163" y="1628775"/>
            <a:ext cx="1655762" cy="0"/>
          </a:xfrm>
          <a:prstGeom prst="line">
            <a:avLst/>
          </a:prstGeom>
          <a:noFill/>
          <a:ln w="38100">
            <a:solidFill>
              <a:srgbClr val="00FFFF"/>
            </a:solidFill>
            <a:round/>
            <a:headEnd/>
            <a:tailEnd type="triangle" w="lg" len="lg"/>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GB"/>
          </a:p>
        </p:txBody>
      </p:sp>
      <p:sp>
        <p:nvSpPr>
          <p:cNvPr id="12300" name="AutoShape 19"/>
          <p:cNvSpPr>
            <a:spLocks noChangeArrowheads="1"/>
          </p:cNvSpPr>
          <p:nvPr/>
        </p:nvSpPr>
        <p:spPr bwMode="auto">
          <a:xfrm>
            <a:off x="6840538" y="3933825"/>
            <a:ext cx="1800225" cy="431800"/>
          </a:xfrm>
          <a:prstGeom prst="downArrow">
            <a:avLst>
              <a:gd name="adj1" fmla="val 50000"/>
              <a:gd name="adj2" fmla="val 25000"/>
            </a:avLst>
          </a:prstGeom>
          <a:solidFill>
            <a:srgbClr val="00FFFF"/>
          </a:solidFill>
          <a:ln w="9525">
            <a:solidFill>
              <a:schemeClr val="tx1"/>
            </a:solidFill>
            <a:miter lim="800000"/>
            <a:headEnd/>
            <a:tailEnd/>
          </a:ln>
        </p:spPr>
        <p:txBody>
          <a:bodyPr vert="eaVert"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sp>
        <p:nvSpPr>
          <p:cNvPr id="12301" name="Text Box 20"/>
          <p:cNvSpPr txBox="1">
            <a:spLocks noChangeArrowheads="1"/>
          </p:cNvSpPr>
          <p:nvPr/>
        </p:nvSpPr>
        <p:spPr bwMode="auto">
          <a:xfrm>
            <a:off x="3711575" y="1341438"/>
            <a:ext cx="500063" cy="3048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a:solidFill>
                  <a:srgbClr val="66FFFF"/>
                </a:solidFill>
              </a:rPr>
              <a:t>GUI</a:t>
            </a:r>
            <a:endParaRPr lang="en-US" altLang="en-US" sz="1400">
              <a:solidFill>
                <a:srgbClr val="66FFFF"/>
              </a:solidFill>
            </a:endParaRPr>
          </a:p>
        </p:txBody>
      </p:sp>
      <p:sp>
        <p:nvSpPr>
          <p:cNvPr id="12302" name="Text Box 21"/>
          <p:cNvSpPr txBox="1">
            <a:spLocks noChangeArrowheads="1"/>
          </p:cNvSpPr>
          <p:nvPr/>
        </p:nvSpPr>
        <p:spPr bwMode="auto">
          <a:xfrm>
            <a:off x="5795963" y="1341438"/>
            <a:ext cx="608012" cy="3048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a:solidFill>
                  <a:srgbClr val="66FFFF"/>
                </a:solidFill>
              </a:rPr>
              <a:t>script</a:t>
            </a:r>
            <a:endParaRPr lang="en-US" altLang="en-US" sz="1400">
              <a:solidFill>
                <a:srgbClr val="66FFFF"/>
              </a:solidFill>
            </a:endParaRPr>
          </a:p>
        </p:txBody>
      </p:sp>
      <p:sp>
        <p:nvSpPr>
          <p:cNvPr id="12303" name="Text Box 22"/>
          <p:cNvSpPr txBox="1">
            <a:spLocks noChangeArrowheads="1"/>
          </p:cNvSpPr>
          <p:nvPr/>
        </p:nvSpPr>
        <p:spPr bwMode="auto">
          <a:xfrm>
            <a:off x="3635375" y="5661025"/>
            <a:ext cx="2413000" cy="935038"/>
          </a:xfrm>
          <a:prstGeom prst="rect">
            <a:avLst/>
          </a:prstGeom>
          <a:noFill/>
          <a:ln w="19050">
            <a:solidFill>
              <a:schemeClr val="tx1"/>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800"/>
              <a:t>SPM dataset </a:t>
            </a:r>
          </a:p>
          <a:p>
            <a:pPr algn="ctr" eaLnBrk="1" hangingPunct="1">
              <a:spcBef>
                <a:spcPct val="0"/>
              </a:spcBef>
              <a:buFontTx/>
              <a:buNone/>
            </a:pPr>
            <a:r>
              <a:rPr lang="en-GB" altLang="en-US" sz="1800"/>
              <a:t>*.dat – binary data file</a:t>
            </a:r>
          </a:p>
          <a:p>
            <a:pPr algn="ctr" eaLnBrk="1" hangingPunct="1">
              <a:spcBef>
                <a:spcPct val="0"/>
              </a:spcBef>
              <a:buFontTx/>
              <a:buNone/>
            </a:pPr>
            <a:r>
              <a:rPr lang="en-GB" altLang="en-US" sz="1800"/>
              <a:t>*.mat – header file</a:t>
            </a:r>
            <a:endParaRPr lang="en-US" altLang="en-US" sz="1800"/>
          </a:p>
        </p:txBody>
      </p:sp>
      <p:sp>
        <p:nvSpPr>
          <p:cNvPr id="12304" name="Text Box 11"/>
          <p:cNvSpPr txBox="1">
            <a:spLocks noChangeArrowheads="1"/>
          </p:cNvSpPr>
          <p:nvPr/>
        </p:nvSpPr>
        <p:spPr bwMode="auto">
          <a:xfrm>
            <a:off x="3636963" y="2851150"/>
            <a:ext cx="2806700" cy="1209675"/>
          </a:xfrm>
          <a:prstGeom prst="rect">
            <a:avLst/>
          </a:prstGeom>
          <a:noFill/>
          <a:ln w="19050">
            <a:solidFill>
              <a:schemeClr val="tx1"/>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800"/>
              <a:t>Prepare</a:t>
            </a:r>
          </a:p>
          <a:p>
            <a:pPr algn="ctr" eaLnBrk="1" hangingPunct="1">
              <a:spcBef>
                <a:spcPct val="0"/>
              </a:spcBef>
              <a:buFontTx/>
              <a:buNone/>
            </a:pPr>
            <a:r>
              <a:rPr lang="en-GB" altLang="en-US" sz="1800"/>
              <a:t>(Import from workspace)  </a:t>
            </a:r>
          </a:p>
          <a:p>
            <a:pPr algn="ctr" eaLnBrk="1" hangingPunct="1">
              <a:spcBef>
                <a:spcPct val="0"/>
              </a:spcBef>
              <a:buFontTx/>
              <a:buNone/>
            </a:pPr>
            <a:r>
              <a:rPr lang="en-US" altLang="en-US" sz="1800"/>
              <a:t>+</a:t>
            </a:r>
          </a:p>
          <a:p>
            <a:pPr algn="ctr" eaLnBrk="1" hangingPunct="1">
              <a:spcBef>
                <a:spcPct val="0"/>
              </a:spcBef>
              <a:buFontTx/>
              <a:buNone/>
            </a:pPr>
            <a:r>
              <a:rPr lang="en-US" altLang="en-US" sz="1800"/>
              <a:t>Reviewing tool</a:t>
            </a:r>
          </a:p>
        </p:txBody>
      </p:sp>
      <p:sp>
        <p:nvSpPr>
          <p:cNvPr id="12305" name="AutoShape 19"/>
          <p:cNvSpPr>
            <a:spLocks noChangeArrowheads="1"/>
          </p:cNvSpPr>
          <p:nvPr/>
        </p:nvSpPr>
        <p:spPr bwMode="auto">
          <a:xfrm>
            <a:off x="4103688" y="2276475"/>
            <a:ext cx="1800225" cy="431800"/>
          </a:xfrm>
          <a:prstGeom prst="downArrow">
            <a:avLst>
              <a:gd name="adj1" fmla="val 50000"/>
              <a:gd name="adj2" fmla="val 25000"/>
            </a:avLst>
          </a:prstGeom>
          <a:solidFill>
            <a:srgbClr val="00FFFF"/>
          </a:solidFill>
          <a:ln w="9525">
            <a:solidFill>
              <a:schemeClr val="tx1"/>
            </a:solidFill>
            <a:miter lim="800000"/>
            <a:headEnd/>
            <a:tailEnd/>
          </a:ln>
        </p:spPr>
        <p:txBody>
          <a:bodyPr vert="eaVert"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Conversion</a:t>
            </a:r>
          </a:p>
        </p:txBody>
      </p:sp>
      <p:sp>
        <p:nvSpPr>
          <p:cNvPr id="3" name="Content Placeholder 2"/>
          <p:cNvSpPr>
            <a:spLocks noGrp="1"/>
          </p:cNvSpPr>
          <p:nvPr>
            <p:ph idx="1"/>
          </p:nvPr>
        </p:nvSpPr>
        <p:spPr>
          <a:xfrm>
            <a:off x="330200" y="2060848"/>
            <a:ext cx="8489950" cy="3457575"/>
          </a:xfrm>
        </p:spPr>
        <p:txBody>
          <a:bodyPr/>
          <a:lstStyle/>
          <a:p>
            <a:r>
              <a:rPr lang="en-GB" dirty="0"/>
              <a:t>In GUI you have the option to define settings or ‘just read’</a:t>
            </a:r>
          </a:p>
          <a:p>
            <a:r>
              <a:rPr lang="en-GB" dirty="0"/>
              <a:t>Settings to define… </a:t>
            </a:r>
          </a:p>
          <a:p>
            <a:pPr lvl="1"/>
            <a:r>
              <a:rPr lang="en-GB" dirty="0"/>
              <a:t>Continuous or </a:t>
            </a:r>
            <a:r>
              <a:rPr lang="en-GB" dirty="0" err="1"/>
              <a:t>epoched</a:t>
            </a:r>
            <a:endParaRPr lang="en-GB" dirty="0"/>
          </a:p>
          <a:p>
            <a:pPr lvl="1"/>
            <a:r>
              <a:rPr lang="en-GB" dirty="0"/>
              <a:t>Which channels to include</a:t>
            </a:r>
          </a:p>
          <a:p>
            <a:pPr lvl="1"/>
            <a:r>
              <a:rPr lang="en-GB" dirty="0" err="1"/>
              <a:t>etc</a:t>
            </a:r>
            <a:endParaRPr lang="en-GB" dirty="0"/>
          </a:p>
        </p:txBody>
      </p:sp>
    </p:spTree>
    <p:extLst>
      <p:ext uri="{BB962C8B-B14F-4D97-AF65-F5344CB8AC3E}">
        <p14:creationId xmlns:p14="http://schemas.microsoft.com/office/powerpoint/2010/main" val="173490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body" idx="1"/>
          </p:nvPr>
        </p:nvSpPr>
        <p:spPr>
          <a:xfrm>
            <a:off x="330200" y="548680"/>
            <a:ext cx="8489950" cy="3600400"/>
          </a:xfrm>
        </p:spPr>
        <p:txBody>
          <a:bodyPr/>
          <a:lstStyle/>
          <a:p>
            <a:pPr eaLnBrk="1" hangingPunct="1"/>
            <a:r>
              <a:rPr lang="en-GB" altLang="en-US" dirty="0"/>
              <a:t>The *.mat file contains a </a:t>
            </a:r>
            <a:r>
              <a:rPr lang="en-GB" altLang="en-US" dirty="0" err="1"/>
              <a:t>struct</a:t>
            </a:r>
            <a:r>
              <a:rPr lang="en-GB" altLang="en-US" dirty="0"/>
              <a:t>, named D, which is converted to an </a:t>
            </a:r>
            <a:r>
              <a:rPr lang="en-GB" altLang="en-US" dirty="0" err="1"/>
              <a:t>meeg</a:t>
            </a:r>
            <a:r>
              <a:rPr lang="en-GB" altLang="en-US" dirty="0"/>
              <a:t> object by </a:t>
            </a:r>
            <a:r>
              <a:rPr lang="en-GB" altLang="en-US" b="1" dirty="0" err="1"/>
              <a:t>spm_eeg_load</a:t>
            </a:r>
            <a:r>
              <a:rPr lang="en-GB" altLang="en-US" b="1" dirty="0"/>
              <a:t>.</a:t>
            </a:r>
          </a:p>
          <a:p>
            <a:pPr eaLnBrk="1" hangingPunct="1"/>
            <a:endParaRPr lang="en-GB" altLang="en-US" dirty="0"/>
          </a:p>
          <a:p>
            <a:pPr eaLnBrk="1" hangingPunct="1"/>
            <a:r>
              <a:rPr lang="en-GB" altLang="en-US" dirty="0"/>
              <a:t>The *.dat file contains the data and is memory-mapped and linked to the object in order to save memory.</a:t>
            </a:r>
          </a:p>
        </p:txBody>
      </p:sp>
      <p:sp>
        <p:nvSpPr>
          <p:cNvPr id="13315" name="Text Box 6"/>
          <p:cNvSpPr txBox="1">
            <a:spLocks noChangeArrowheads="1"/>
          </p:cNvSpPr>
          <p:nvPr/>
        </p:nvSpPr>
        <p:spPr bwMode="auto">
          <a:xfrm>
            <a:off x="34925" y="-28575"/>
            <a:ext cx="2420938" cy="457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Expert’s corner</a:t>
            </a:r>
            <a:endParaRPr lang="en-US" altLang="en-US" sz="2400" b="1">
              <a:solidFill>
                <a:schemeClr val="bg1"/>
              </a:solidFill>
            </a:endParaRPr>
          </a:p>
        </p:txBody>
      </p:sp>
      <p:pic>
        <p:nvPicPr>
          <p:cNvPr id="4" name="Picture 3" descr="A screenshot of a cell phone&#13;&#10;&#13;&#10;Description automatically generated">
            <a:extLst>
              <a:ext uri="{FF2B5EF4-FFF2-40B4-BE49-F238E27FC236}">
                <a16:creationId xmlns:a16="http://schemas.microsoft.com/office/drawing/2014/main" id="{F01B5627-0575-FC4E-BA8C-68349B1493A2}"/>
              </a:ext>
            </a:extLst>
          </p:cNvPr>
          <p:cNvPicPr>
            <a:picLocks noChangeAspect="1"/>
          </p:cNvPicPr>
          <p:nvPr/>
        </p:nvPicPr>
        <p:blipFill rotWithShape="1">
          <a:blip r:embed="rId3">
            <a:extLst>
              <a:ext uri="{28A0092B-C50C-407E-A947-70E740481C1C}">
                <a14:useLocalDpi xmlns:a14="http://schemas.microsoft.com/office/drawing/2010/main" val="0"/>
              </a:ext>
            </a:extLst>
          </a:blip>
          <a:srcRect l="1359"/>
          <a:stretch/>
        </p:blipFill>
        <p:spPr>
          <a:xfrm>
            <a:off x="1475656" y="3824952"/>
            <a:ext cx="5674070" cy="2772400"/>
          </a:xfrm>
          <a:prstGeom prst="rect">
            <a:avLst/>
          </a:prstGeom>
        </p:spPr>
      </p:pic>
      <p:sp>
        <p:nvSpPr>
          <p:cNvPr id="2" name="TextBox 1">
            <a:extLst>
              <a:ext uri="{FF2B5EF4-FFF2-40B4-BE49-F238E27FC236}">
                <a16:creationId xmlns:a16="http://schemas.microsoft.com/office/drawing/2014/main" id="{603C6E22-7B56-A543-BEF4-A14B0E6CBF53}"/>
              </a:ext>
            </a:extLst>
          </p:cNvPr>
          <p:cNvSpPr txBox="1"/>
          <p:nvPr/>
        </p:nvSpPr>
        <p:spPr>
          <a:xfrm>
            <a:off x="2724211" y="3356992"/>
            <a:ext cx="3176960" cy="369332"/>
          </a:xfrm>
          <a:prstGeom prst="rect">
            <a:avLst/>
          </a:prstGeom>
          <a:noFill/>
        </p:spPr>
        <p:txBody>
          <a:bodyPr wrap="none" rtlCol="0">
            <a:spAutoFit/>
          </a:bodyPr>
          <a:lstStyle/>
          <a:p>
            <a:r>
              <a:rPr lang="en-US" dirty="0"/>
              <a:t>Typing ’D’ summarises object</a:t>
            </a:r>
          </a:p>
        </p:txBody>
      </p:sp>
    </p:spTree>
    <p:extLst>
      <p:ext uri="{BB962C8B-B14F-4D97-AF65-F5344CB8AC3E}">
        <p14:creationId xmlns:p14="http://schemas.microsoft.com/office/powerpoint/2010/main" val="2702276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body" idx="1"/>
          </p:nvPr>
        </p:nvSpPr>
        <p:spPr>
          <a:xfrm>
            <a:off x="327025" y="692696"/>
            <a:ext cx="8489950" cy="3600400"/>
          </a:xfrm>
        </p:spPr>
        <p:txBody>
          <a:bodyPr/>
          <a:lstStyle/>
          <a:p>
            <a:pPr eaLnBrk="1" hangingPunct="1"/>
            <a:r>
              <a:rPr lang="en-GB" altLang="en-US" dirty="0"/>
              <a:t>MEG object loaded with D = </a:t>
            </a:r>
            <a:r>
              <a:rPr lang="en-GB" altLang="en-US" dirty="0" err="1"/>
              <a:t>spm_eeg_load</a:t>
            </a:r>
            <a:r>
              <a:rPr lang="en-GB" altLang="en-US" dirty="0"/>
              <a:t>(‘file’)</a:t>
            </a:r>
          </a:p>
          <a:p>
            <a:pPr eaLnBrk="1" hangingPunct="1"/>
            <a:r>
              <a:rPr lang="en-GB" altLang="en-US" b="1" dirty="0" err="1"/>
              <a:t>getdata</a:t>
            </a:r>
            <a:r>
              <a:rPr lang="en-GB" altLang="en-US" dirty="0"/>
              <a:t> = D(:,:,:);</a:t>
            </a:r>
          </a:p>
          <a:p>
            <a:pPr eaLnBrk="1" hangingPunct="1"/>
            <a:r>
              <a:rPr lang="en-GB" altLang="en-US" b="1" dirty="0" err="1"/>
              <a:t>setdata</a:t>
            </a:r>
            <a:r>
              <a:rPr lang="en-GB" altLang="en-US" dirty="0"/>
              <a:t>, D(1,2,</a:t>
            </a:r>
            <a:r>
              <a:rPr lang="en-GB" altLang="en-US" dirty="0">
                <a:sym typeface="Wingdings" pitchFamily="2" charset="2"/>
              </a:rPr>
              <a:t>3) = 1;</a:t>
            </a:r>
          </a:p>
          <a:p>
            <a:pPr eaLnBrk="1" hangingPunct="1"/>
            <a:r>
              <a:rPr lang="en-GB" altLang="en-US" dirty="0">
                <a:sym typeface="Wingdings" pitchFamily="2" charset="2"/>
              </a:rPr>
              <a:t>Special functions, ‘methods’ provide an interface for getting information from the object and updating it</a:t>
            </a:r>
            <a:endParaRPr lang="en-GB" altLang="en-US" dirty="0"/>
          </a:p>
        </p:txBody>
      </p:sp>
      <p:sp>
        <p:nvSpPr>
          <p:cNvPr id="13315" name="Text Box 6"/>
          <p:cNvSpPr txBox="1">
            <a:spLocks noChangeArrowheads="1"/>
          </p:cNvSpPr>
          <p:nvPr/>
        </p:nvSpPr>
        <p:spPr bwMode="auto">
          <a:xfrm>
            <a:off x="34925" y="-28575"/>
            <a:ext cx="2420938" cy="457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Expert’s corner</a:t>
            </a:r>
            <a:endParaRPr lang="en-US" altLang="en-US" sz="2400" b="1">
              <a:solidFill>
                <a:schemeClr val="bg1"/>
              </a:solidFill>
            </a:endParaRPr>
          </a:p>
        </p:txBody>
      </p:sp>
      <p:pic>
        <p:nvPicPr>
          <p:cNvPr id="5" name="Picture 4" descr="A screenshot of a cell phone&#13;&#10;&#13;&#10;Description automatically generated">
            <a:extLst>
              <a:ext uri="{FF2B5EF4-FFF2-40B4-BE49-F238E27FC236}">
                <a16:creationId xmlns:a16="http://schemas.microsoft.com/office/drawing/2014/main" id="{82623442-89BC-3049-AF37-91C51A6AD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890" y="3861048"/>
            <a:ext cx="5300220" cy="279371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cont"/>
          <p:cNvPicPr>
            <a:picLocks noChangeAspect="1" noChangeArrowheads="1"/>
          </p:cNvPicPr>
          <p:nvPr/>
        </p:nvPicPr>
        <p:blipFill>
          <a:blip r:embed="rId2" cstate="print">
            <a:clrChange>
              <a:clrFrom>
                <a:srgbClr val="FFFBF0"/>
              </a:clrFrom>
              <a:clrTo>
                <a:srgbClr val="FFFBF0">
                  <a:alpha val="0"/>
                </a:srgbClr>
              </a:clrTo>
            </a:clrChange>
            <a:extLst>
              <a:ext uri="{28A0092B-C50C-407E-A947-70E740481C1C}">
                <a14:useLocalDpi xmlns:a14="http://schemas.microsoft.com/office/drawing/2010/main" val="0"/>
              </a:ext>
            </a:extLst>
          </a:blip>
          <a:srcRect b="1494"/>
          <a:stretch>
            <a:fillRect/>
          </a:stretch>
        </p:blipFill>
        <p:spPr bwMode="auto">
          <a:xfrm>
            <a:off x="4300172" y="671379"/>
            <a:ext cx="4113089" cy="5843089"/>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4339" name="Rectangle 6"/>
          <p:cNvSpPr>
            <a:spLocks noChangeArrowheads="1"/>
          </p:cNvSpPr>
          <p:nvPr/>
        </p:nvSpPr>
        <p:spPr bwMode="auto">
          <a:xfrm>
            <a:off x="5940276" y="1196975"/>
            <a:ext cx="215900" cy="5040313"/>
          </a:xfrm>
          <a:prstGeom prst="rect">
            <a:avLst/>
          </a:prstGeom>
          <a:noFill/>
          <a:ln w="28575">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sp>
        <p:nvSpPr>
          <p:cNvPr id="4" name="TextBox 3"/>
          <p:cNvSpPr txBox="1"/>
          <p:nvPr/>
        </p:nvSpPr>
        <p:spPr>
          <a:xfrm>
            <a:off x="345480" y="1835706"/>
            <a:ext cx="1928733" cy="369332"/>
          </a:xfrm>
          <a:prstGeom prst="rect">
            <a:avLst/>
          </a:prstGeom>
          <a:noFill/>
        </p:spPr>
        <p:txBody>
          <a:bodyPr wrap="none" rtlCol="0">
            <a:spAutoFit/>
          </a:bodyPr>
          <a:lstStyle/>
          <a:p>
            <a:r>
              <a:rPr lang="en-GB" dirty="0" err="1"/>
              <a:t>spm_eeg_review</a:t>
            </a:r>
            <a:endParaRPr lang="en-US" dirty="0"/>
          </a:p>
        </p:txBody>
      </p:sp>
      <p:sp>
        <p:nvSpPr>
          <p:cNvPr id="5" name="Title 1">
            <a:extLst>
              <a:ext uri="{FF2B5EF4-FFF2-40B4-BE49-F238E27FC236}">
                <a16:creationId xmlns:a16="http://schemas.microsoft.com/office/drawing/2014/main" id="{1BFEE6C0-03DA-0B49-9E05-B71A907C963F}"/>
              </a:ext>
            </a:extLst>
          </p:cNvPr>
          <p:cNvSpPr txBox="1">
            <a:spLocks/>
          </p:cNvSpPr>
          <p:nvPr/>
        </p:nvSpPr>
        <p:spPr>
          <a:xfrm>
            <a:off x="330200" y="908050"/>
            <a:ext cx="8489950" cy="1296988"/>
          </a:xfrm>
          <a:prstGeom prst="rect">
            <a:avLst/>
          </a:prstGeom>
        </p:spPr>
        <p:txBody>
          <a:bodyPr/>
          <a:lstStyle>
            <a:lvl1pPr algn="l" rtl="0" eaLnBrk="0" fontAlgn="base" hangingPunct="0">
              <a:spcBef>
                <a:spcPct val="0"/>
              </a:spcBef>
              <a:spcAft>
                <a:spcPct val="0"/>
              </a:spcAft>
              <a:defRPr sz="30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000" b="1">
                <a:solidFill>
                  <a:schemeClr val="tx2"/>
                </a:solidFill>
                <a:latin typeface="Arial" pitchFamily="34" charset="0"/>
                <a:ea typeface="ＭＳ Ｐゴシック" pitchFamily="34" charset="-128"/>
              </a:defRPr>
            </a:lvl2pPr>
            <a:lvl3pPr algn="l" rtl="0" eaLnBrk="0" fontAlgn="base" hangingPunct="0">
              <a:spcBef>
                <a:spcPct val="0"/>
              </a:spcBef>
              <a:spcAft>
                <a:spcPct val="0"/>
              </a:spcAft>
              <a:defRPr sz="3000" b="1">
                <a:solidFill>
                  <a:schemeClr val="tx2"/>
                </a:solidFill>
                <a:latin typeface="Arial" pitchFamily="34" charset="0"/>
                <a:ea typeface="ＭＳ Ｐゴシック" pitchFamily="34" charset="-128"/>
              </a:defRPr>
            </a:lvl3pPr>
            <a:lvl4pPr algn="l" rtl="0" eaLnBrk="0" fontAlgn="base" hangingPunct="0">
              <a:spcBef>
                <a:spcPct val="0"/>
              </a:spcBef>
              <a:spcAft>
                <a:spcPct val="0"/>
              </a:spcAft>
              <a:defRPr sz="3000" b="1">
                <a:solidFill>
                  <a:schemeClr val="tx2"/>
                </a:solidFill>
                <a:latin typeface="Arial" pitchFamily="34" charset="0"/>
                <a:ea typeface="ＭＳ Ｐゴシック" pitchFamily="34" charset="-128"/>
              </a:defRPr>
            </a:lvl4pPr>
            <a:lvl5pPr algn="l" rtl="0" eaLnBrk="0" fontAlgn="base" hangingPunct="0">
              <a:spcBef>
                <a:spcPct val="0"/>
              </a:spcBef>
              <a:spcAft>
                <a:spcPct val="0"/>
              </a:spcAft>
              <a:defRPr sz="3000" b="1">
                <a:solidFill>
                  <a:schemeClr val="tx2"/>
                </a:solidFill>
                <a:latin typeface="Arial" pitchFamily="34" charset="0"/>
                <a:ea typeface="ＭＳ Ｐゴシック" pitchFamily="34" charset="-128"/>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a:lstStyle>
          <a:p>
            <a:r>
              <a:rPr lang="en-GB" kern="0" dirty="0"/>
              <a:t>Viewing Data</a:t>
            </a:r>
          </a:p>
        </p:txBody>
      </p:sp>
      <p:pic>
        <p:nvPicPr>
          <p:cNvPr id="6" name="Picture 5" descr="A screenshot of a cell phone&#13;&#10;&#13;&#10;Description automatically generated">
            <a:extLst>
              <a:ext uri="{FF2B5EF4-FFF2-40B4-BE49-F238E27FC236}">
                <a16:creationId xmlns:a16="http://schemas.microsoft.com/office/drawing/2014/main" id="{A1A2768F-ABFE-084E-A2C2-F38E053F07C8}"/>
              </a:ext>
            </a:extLst>
          </p:cNvPr>
          <p:cNvPicPr>
            <a:picLocks noChangeAspect="1"/>
          </p:cNvPicPr>
          <p:nvPr/>
        </p:nvPicPr>
        <p:blipFill rotWithShape="1">
          <a:blip r:embed="rId3">
            <a:extLst>
              <a:ext uri="{28A0092B-C50C-407E-A947-70E740481C1C}">
                <a14:useLocalDpi xmlns:a14="http://schemas.microsoft.com/office/drawing/2010/main" val="0"/>
              </a:ext>
            </a:extLst>
          </a:blip>
          <a:srcRect l="1865" t="2458" r="3014" b="3123"/>
          <a:stretch/>
        </p:blipFill>
        <p:spPr>
          <a:xfrm>
            <a:off x="350416" y="2668297"/>
            <a:ext cx="2664296" cy="3105731"/>
          </a:xfrm>
          <a:prstGeom prst="rect">
            <a:avLst/>
          </a:prstGeom>
        </p:spPr>
      </p:pic>
      <p:sp>
        <p:nvSpPr>
          <p:cNvPr id="7" name="Oval 6">
            <a:extLst>
              <a:ext uri="{FF2B5EF4-FFF2-40B4-BE49-F238E27FC236}">
                <a16:creationId xmlns:a16="http://schemas.microsoft.com/office/drawing/2014/main" id="{C4D18D9E-78A3-574C-92DD-F7A7205AE735}"/>
              </a:ext>
            </a:extLst>
          </p:cNvPr>
          <p:cNvSpPr/>
          <p:nvPr/>
        </p:nvSpPr>
        <p:spPr>
          <a:xfrm>
            <a:off x="323528" y="4859773"/>
            <a:ext cx="936104" cy="3694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98D6DF1-1C97-624F-8083-860DA9C9AE9A}"/>
              </a:ext>
            </a:extLst>
          </p:cNvPr>
          <p:cNvSpPr txBox="1"/>
          <p:nvPr/>
        </p:nvSpPr>
        <p:spPr>
          <a:xfrm rot="16200000">
            <a:off x="3339284" y="3532466"/>
            <a:ext cx="1107996" cy="369332"/>
          </a:xfrm>
          <a:prstGeom prst="rect">
            <a:avLst/>
          </a:prstGeom>
          <a:noFill/>
        </p:spPr>
        <p:txBody>
          <a:bodyPr wrap="none" rtlCol="0">
            <a:spAutoFit/>
          </a:bodyPr>
          <a:lstStyle/>
          <a:p>
            <a:r>
              <a:rPr lang="en-GB" dirty="0"/>
              <a:t>channels</a:t>
            </a:r>
            <a:endParaRPr lang="en-US" dirty="0"/>
          </a:p>
        </p:txBody>
      </p:sp>
      <p:sp>
        <p:nvSpPr>
          <p:cNvPr id="9" name="TextBox 8">
            <a:extLst>
              <a:ext uri="{FF2B5EF4-FFF2-40B4-BE49-F238E27FC236}">
                <a16:creationId xmlns:a16="http://schemas.microsoft.com/office/drawing/2014/main" id="{A66B62B1-3B7C-9D4A-B71D-B6C627A31ACE}"/>
              </a:ext>
            </a:extLst>
          </p:cNvPr>
          <p:cNvSpPr txBox="1"/>
          <p:nvPr/>
        </p:nvSpPr>
        <p:spPr>
          <a:xfrm>
            <a:off x="6111557" y="6468392"/>
            <a:ext cx="620683" cy="369332"/>
          </a:xfrm>
          <a:prstGeom prst="rect">
            <a:avLst/>
          </a:prstGeom>
          <a:noFill/>
        </p:spPr>
        <p:txBody>
          <a:bodyPr wrap="none" rtlCol="0">
            <a:spAutoFit/>
          </a:bodyPr>
          <a:lstStyle/>
          <a:p>
            <a:r>
              <a:rPr lang="en-GB" dirty="0"/>
              <a:t>time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981075"/>
            <a:ext cx="2552700" cy="23431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2458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t="15584" r="6973" b="2629"/>
          <a:stretch>
            <a:fillRect/>
          </a:stretch>
        </p:blipFill>
        <p:spPr bwMode="auto">
          <a:xfrm>
            <a:off x="7380288" y="5257800"/>
            <a:ext cx="1655762" cy="150971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536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7175" y="3933825"/>
            <a:ext cx="2514600" cy="260032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5365" name="AutoShape 12"/>
          <p:cNvSpPr>
            <a:spLocks noChangeArrowheads="1"/>
          </p:cNvSpPr>
          <p:nvPr/>
        </p:nvSpPr>
        <p:spPr bwMode="auto">
          <a:xfrm>
            <a:off x="1258888" y="3429000"/>
            <a:ext cx="863600" cy="360363"/>
          </a:xfrm>
          <a:prstGeom prst="downArrow">
            <a:avLst>
              <a:gd name="adj1" fmla="val 50000"/>
              <a:gd name="adj2" fmla="val 25000"/>
            </a:avLst>
          </a:prstGeom>
          <a:noFill/>
          <a:ln w="28575">
            <a:solidFill>
              <a:schemeClr val="tx1"/>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nvGrpSpPr>
          <p:cNvPr id="2" name="Group 17"/>
          <p:cNvGrpSpPr>
            <a:grpSpLocks/>
          </p:cNvGrpSpPr>
          <p:nvPr/>
        </p:nvGrpSpPr>
        <p:grpSpPr bwMode="auto">
          <a:xfrm>
            <a:off x="3059113" y="836613"/>
            <a:ext cx="4799012" cy="5688012"/>
            <a:chOff x="1927" y="527"/>
            <a:chExt cx="3023" cy="3583"/>
          </a:xfrm>
        </p:grpSpPr>
        <p:pic>
          <p:nvPicPr>
            <p:cNvPr id="15371" name="Picture 6"/>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val="0"/>
                </a:ext>
              </a:extLst>
            </a:blip>
            <a:srcRect t="17586" r="2158" b="2022"/>
            <a:stretch>
              <a:fillRect/>
            </a:stretch>
          </p:blipFill>
          <p:spPr bwMode="auto">
            <a:xfrm>
              <a:off x="1927" y="527"/>
              <a:ext cx="3023" cy="358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5372" name="Rectangle 16"/>
            <p:cNvSpPr>
              <a:spLocks noChangeArrowheads="1"/>
            </p:cNvSpPr>
            <p:nvPr/>
          </p:nvSpPr>
          <p:spPr bwMode="auto">
            <a:xfrm>
              <a:off x="3334" y="1933"/>
              <a:ext cx="226" cy="182"/>
            </a:xfrm>
            <a:prstGeom prst="rect">
              <a:avLst/>
            </a:prstGeom>
            <a:noFill/>
            <a:ln w="28575">
              <a:solidFill>
                <a:srgbClr val="FF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grpSp>
        <p:nvGrpSpPr>
          <p:cNvPr id="3" name="Group 19"/>
          <p:cNvGrpSpPr>
            <a:grpSpLocks/>
          </p:cNvGrpSpPr>
          <p:nvPr/>
        </p:nvGrpSpPr>
        <p:grpSpPr bwMode="auto">
          <a:xfrm>
            <a:off x="1403350" y="692150"/>
            <a:ext cx="7621588" cy="5113338"/>
            <a:chOff x="884" y="436"/>
            <a:chExt cx="4801" cy="3221"/>
          </a:xfrm>
        </p:grpSpPr>
        <p:pic>
          <p:nvPicPr>
            <p:cNvPr id="1536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l="2022" t="15584" r="9096" b="2629"/>
            <a:stretch>
              <a:fillRect/>
            </a:stretch>
          </p:blipFill>
          <p:spPr bwMode="auto">
            <a:xfrm>
              <a:off x="4694" y="436"/>
              <a:ext cx="991" cy="94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5370" name="Line 18"/>
            <p:cNvSpPr>
              <a:spLocks noChangeShapeType="1"/>
            </p:cNvSpPr>
            <p:nvPr/>
          </p:nvSpPr>
          <p:spPr bwMode="auto">
            <a:xfrm>
              <a:off x="884" y="2886"/>
              <a:ext cx="0" cy="771"/>
            </a:xfrm>
            <a:prstGeom prst="line">
              <a:avLst/>
            </a:prstGeom>
            <a:noFill/>
            <a:ln w="38100">
              <a:solidFill>
                <a:schemeClr val="tx1"/>
              </a:solidFill>
              <a:round/>
              <a:headEnd/>
              <a:tailEn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GB"/>
            </a:p>
          </p:txBody>
        </p:sp>
      </p:grpSp>
      <p:sp>
        <p:nvSpPr>
          <p:cNvPr id="24598" name="Line 22"/>
          <p:cNvSpPr>
            <a:spLocks noChangeShapeType="1"/>
          </p:cNvSpPr>
          <p:nvPr/>
        </p:nvSpPr>
        <p:spPr bwMode="auto">
          <a:xfrm>
            <a:off x="1763713" y="4149725"/>
            <a:ext cx="0" cy="1223963"/>
          </a:xfrm>
          <a:prstGeom prst="line">
            <a:avLst/>
          </a:prstGeom>
          <a:noFill/>
          <a:ln w="38100">
            <a:solidFill>
              <a:schemeClr val="tx1"/>
            </a:solidFill>
            <a:round/>
            <a:headEnd/>
            <a:tailEn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4585"/>
                                        </p:tgtEl>
                                        <p:attrNameLst>
                                          <p:attrName>style.visibility</p:attrName>
                                        </p:attrNameLst>
                                      </p:cBhvr>
                                      <p:to>
                                        <p:strVal val="visible"/>
                                      </p:to>
                                    </p:set>
                                    <p:animEffect transition="in" filter="blinds(horizontal)">
                                      <p:cBhvr>
                                        <p:cTn id="12" dur="500"/>
                                        <p:tgtEl>
                                          <p:spTgt spid="2458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4598"/>
                                        </p:tgtEl>
                                        <p:attrNameLst>
                                          <p:attrName>style.visibility</p:attrName>
                                        </p:attrNameLst>
                                      </p:cBhvr>
                                      <p:to>
                                        <p:strVal val="visible"/>
                                      </p:to>
                                    </p:set>
                                    <p:animEffect transition="in" filter="blinds(horizontal)">
                                      <p:cBhvr>
                                        <p:cTn id="15" dur="500"/>
                                        <p:tgtEl>
                                          <p:spTgt spid="24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a:latin typeface="Calibri" panose="020F0502020204030204" pitchFamily="34" charset="0"/>
              </a:rPr>
              <a:t>Filtering</a:t>
            </a:r>
          </a:p>
          <a:p>
            <a:pPr marL="457200" indent="-457200">
              <a:buFont typeface="+mj-lt"/>
              <a:buAutoNum type="arabicPeriod"/>
            </a:pPr>
            <a:r>
              <a:rPr lang="en-GB" sz="2000" dirty="0">
                <a:solidFill>
                  <a:schemeClr val="bg1">
                    <a:lumMod val="75000"/>
                  </a:schemeClr>
                </a:solidFill>
                <a:latin typeface="Calibri" panose="020F0502020204030204" pitchFamily="34" charset="0"/>
              </a:rPr>
              <a:t>Downsampling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Epoching</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4630891" y="2348880"/>
            <a:ext cx="1813317" cy="369332"/>
          </a:xfrm>
          <a:prstGeom prst="rect">
            <a:avLst/>
          </a:prstGeom>
          <a:noFill/>
        </p:spPr>
        <p:txBody>
          <a:bodyPr wrap="none" rtlCol="0">
            <a:spAutoFit/>
          </a:bodyPr>
          <a:lstStyle/>
          <a:p>
            <a:r>
              <a:rPr lang="en-GB" b="1" dirty="0" err="1"/>
              <a:t>spm_eeg_filter</a:t>
            </a:r>
            <a:endParaRPr lang="en-GB" b="1" dirty="0"/>
          </a:p>
        </p:txBody>
      </p:sp>
      <p:pic>
        <p:nvPicPr>
          <p:cNvPr id="5" name="Picture 4" descr="A screenshot of a cell phone&#13;&#10;&#13;&#10;Description automatically generated">
            <a:extLst>
              <a:ext uri="{FF2B5EF4-FFF2-40B4-BE49-F238E27FC236}">
                <a16:creationId xmlns:a16="http://schemas.microsoft.com/office/drawing/2014/main" id="{5004C9F5-4066-AF4C-893F-FAF2BE4995AB}"/>
              </a:ext>
            </a:extLst>
          </p:cNvPr>
          <p:cNvPicPr>
            <a:picLocks noChangeAspect="1"/>
          </p:cNvPicPr>
          <p:nvPr/>
        </p:nvPicPr>
        <p:blipFill rotWithShape="1">
          <a:blip r:embed="rId2">
            <a:extLst>
              <a:ext uri="{28A0092B-C50C-407E-A947-70E740481C1C}">
                <a14:useLocalDpi xmlns:a14="http://schemas.microsoft.com/office/drawing/2010/main" val="0"/>
              </a:ext>
            </a:extLst>
          </a:blip>
          <a:srcRect l="1865" t="2458" r="3014" b="3123"/>
          <a:stretch/>
        </p:blipFill>
        <p:spPr>
          <a:xfrm>
            <a:off x="4640267" y="2889166"/>
            <a:ext cx="2664296" cy="3105731"/>
          </a:xfrm>
          <a:prstGeom prst="rect">
            <a:avLst/>
          </a:prstGeom>
        </p:spPr>
      </p:pic>
      <p:sp>
        <p:nvSpPr>
          <p:cNvPr id="6" name="Oval 5">
            <a:extLst>
              <a:ext uri="{FF2B5EF4-FFF2-40B4-BE49-F238E27FC236}">
                <a16:creationId xmlns:a16="http://schemas.microsoft.com/office/drawing/2014/main" id="{6ABFC518-41A4-974B-A528-B3943978C27D}"/>
              </a:ext>
            </a:extLst>
          </p:cNvPr>
          <p:cNvSpPr/>
          <p:nvPr/>
        </p:nvSpPr>
        <p:spPr>
          <a:xfrm>
            <a:off x="4701111" y="3429000"/>
            <a:ext cx="936104" cy="3694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1362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4925" y="-28575"/>
            <a:ext cx="1384300" cy="457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Filtering</a:t>
            </a:r>
            <a:endParaRPr lang="en-US" altLang="en-US" sz="2400" b="1">
              <a:solidFill>
                <a:schemeClr val="bg1"/>
              </a:solidFill>
            </a:endParaRPr>
          </a:p>
        </p:txBody>
      </p:sp>
      <p:sp>
        <p:nvSpPr>
          <p:cNvPr id="19459" name="Rectangle 3"/>
          <p:cNvSpPr>
            <a:spLocks noGrp="1" noChangeArrowheads="1"/>
          </p:cNvSpPr>
          <p:nvPr>
            <p:ph type="body" idx="1"/>
          </p:nvPr>
        </p:nvSpPr>
        <p:spPr>
          <a:xfrm>
            <a:off x="330200" y="981075"/>
            <a:ext cx="8489950" cy="5184775"/>
          </a:xfrm>
        </p:spPr>
        <p:txBody>
          <a:bodyPr/>
          <a:lstStyle/>
          <a:p>
            <a:pPr eaLnBrk="1" hangingPunct="1"/>
            <a:r>
              <a:rPr lang="en-GB" altLang="en-US" sz="2400" dirty="0"/>
              <a:t>‘Modifies the spectral content of a signal’</a:t>
            </a:r>
          </a:p>
          <a:p>
            <a:pPr eaLnBrk="1" hangingPunct="1"/>
            <a:r>
              <a:rPr lang="en-GB" altLang="en-US" sz="2400" dirty="0"/>
              <a:t>More precisely we can define a filter input-output relationship</a:t>
            </a:r>
            <a:endParaRPr lang="en-GB" altLang="en-US" sz="1400" dirty="0"/>
          </a:p>
          <a:p>
            <a:pPr eaLnBrk="1" hangingPunct="1">
              <a:buFontTx/>
              <a:buNone/>
            </a:pPr>
            <a:endParaRPr lang="en-GB" altLang="en-US" sz="2400" dirty="0"/>
          </a:p>
          <a:p>
            <a:pPr eaLnBrk="1" hangingPunct="1"/>
            <a:endParaRPr lang="en-GB" altLang="en-US" sz="2400" dirty="0"/>
          </a:p>
        </p:txBody>
      </p:sp>
      <p:graphicFrame>
        <p:nvGraphicFramePr>
          <p:cNvPr id="4" name="Object 3">
            <a:extLst>
              <a:ext uri="{FF2B5EF4-FFF2-40B4-BE49-F238E27FC236}">
                <a16:creationId xmlns:a16="http://schemas.microsoft.com/office/drawing/2014/main" id="{8B249E2A-87F0-EC42-8874-E55AEF3D248F}"/>
              </a:ext>
            </a:extLst>
          </p:cNvPr>
          <p:cNvGraphicFramePr>
            <a:graphicFrameLocks noChangeAspect="1"/>
          </p:cNvGraphicFramePr>
          <p:nvPr>
            <p:extLst>
              <p:ext uri="{D42A27DB-BD31-4B8C-83A1-F6EECF244321}">
                <p14:modId xmlns:p14="http://schemas.microsoft.com/office/powerpoint/2010/main" val="1404156407"/>
              </p:ext>
            </p:extLst>
          </p:nvPr>
        </p:nvGraphicFramePr>
        <p:xfrm>
          <a:off x="2004789" y="2647945"/>
          <a:ext cx="4943475" cy="1214438"/>
        </p:xfrm>
        <a:graphic>
          <a:graphicData uri="http://schemas.openxmlformats.org/presentationml/2006/ole">
            <mc:AlternateContent xmlns:mc="http://schemas.openxmlformats.org/markup-compatibility/2006">
              <mc:Choice xmlns:v="urn:schemas-microsoft-com:vml" Requires="v">
                <p:oleObj spid="_x0000_s11324" r:id="rId4" imgW="2844800" imgH="698500" progId="Equation.DSMT4">
                  <p:embed/>
                </p:oleObj>
              </mc:Choice>
              <mc:Fallback>
                <p:oleObj r:id="rId4" imgW="2844800" imgH="698500" progId="Equation.DSMT4">
                  <p:embed/>
                  <p:pic>
                    <p:nvPicPr>
                      <p:cNvPr id="6" name="Object 5">
                        <a:extLst>
                          <a:ext uri="{FF2B5EF4-FFF2-40B4-BE49-F238E27FC236}">
                            <a16:creationId xmlns:a16="http://schemas.microsoft.com/office/drawing/2014/main" id="{3BF8276C-6DBD-4A4A-B600-07427248C252}"/>
                          </a:ext>
                        </a:extLst>
                      </p:cNvPr>
                      <p:cNvPicPr/>
                      <p:nvPr/>
                    </p:nvPicPr>
                    <p:blipFill>
                      <a:blip r:embed="rId5"/>
                      <a:stretch>
                        <a:fillRect/>
                      </a:stretch>
                    </p:blipFill>
                    <p:spPr>
                      <a:xfrm>
                        <a:off x="2004789" y="2647945"/>
                        <a:ext cx="4943475" cy="1214438"/>
                      </a:xfrm>
                      <a:prstGeom prst="rect">
                        <a:avLst/>
                      </a:prstGeom>
                    </p:spPr>
                  </p:pic>
                </p:oleObj>
              </mc:Fallback>
            </mc:AlternateContent>
          </a:graphicData>
        </a:graphic>
      </p:graphicFrame>
      <p:sp>
        <p:nvSpPr>
          <p:cNvPr id="3" name="Oval 2">
            <a:extLst>
              <a:ext uri="{FF2B5EF4-FFF2-40B4-BE49-F238E27FC236}">
                <a16:creationId xmlns:a16="http://schemas.microsoft.com/office/drawing/2014/main" id="{A7A25811-E817-A441-8A12-4F5AB103C207}"/>
              </a:ext>
            </a:extLst>
          </p:cNvPr>
          <p:cNvSpPr/>
          <p:nvPr/>
        </p:nvSpPr>
        <p:spPr>
          <a:xfrm>
            <a:off x="179512" y="5013176"/>
            <a:ext cx="216024"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5FA08F0-BEE0-714A-A275-F82C99E50CCE}"/>
              </a:ext>
            </a:extLst>
          </p:cNvPr>
          <p:cNvSpPr/>
          <p:nvPr/>
        </p:nvSpPr>
        <p:spPr>
          <a:xfrm>
            <a:off x="755576" y="5013176"/>
            <a:ext cx="216024"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6D65D37-7208-D044-B6E9-335B6A8B33A2}"/>
              </a:ext>
            </a:extLst>
          </p:cNvPr>
          <p:cNvSpPr/>
          <p:nvPr/>
        </p:nvSpPr>
        <p:spPr>
          <a:xfrm>
            <a:off x="1259632" y="5013176"/>
            <a:ext cx="216024"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4ECB574-163D-AD4C-94C4-EC31955058C3}"/>
              </a:ext>
            </a:extLst>
          </p:cNvPr>
          <p:cNvSpPr/>
          <p:nvPr/>
        </p:nvSpPr>
        <p:spPr>
          <a:xfrm>
            <a:off x="1763688" y="5013176"/>
            <a:ext cx="216024"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0F512A0-B6F9-BC41-BE2A-F45C2B3AA5B4}"/>
              </a:ext>
            </a:extLst>
          </p:cNvPr>
          <p:cNvSpPr/>
          <p:nvPr/>
        </p:nvSpPr>
        <p:spPr>
          <a:xfrm>
            <a:off x="2267744" y="5013176"/>
            <a:ext cx="216024" cy="216024"/>
          </a:xfrm>
          <a:prstGeom prst="ellipse">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4F90E5F-7DCD-E544-ACB9-577DA432ADB1}"/>
              </a:ext>
            </a:extLst>
          </p:cNvPr>
          <p:cNvSpPr/>
          <p:nvPr/>
        </p:nvSpPr>
        <p:spPr>
          <a:xfrm>
            <a:off x="2771800" y="5013176"/>
            <a:ext cx="216024" cy="216024"/>
          </a:xfrm>
          <a:prstGeom prst="ellipse">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DB4D901-321D-FF4C-B186-3F391E335399}"/>
              </a:ext>
            </a:extLst>
          </p:cNvPr>
          <p:cNvSpPr/>
          <p:nvPr/>
        </p:nvSpPr>
        <p:spPr>
          <a:xfrm>
            <a:off x="3275856" y="5013176"/>
            <a:ext cx="216024" cy="216024"/>
          </a:xfrm>
          <a:prstGeom prst="ellipse">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31102EF-2DAE-1C47-9033-749EAAF4D305}"/>
              </a:ext>
            </a:extLst>
          </p:cNvPr>
          <p:cNvSpPr/>
          <p:nvPr/>
        </p:nvSpPr>
        <p:spPr>
          <a:xfrm>
            <a:off x="3779912" y="5013176"/>
            <a:ext cx="216024" cy="216024"/>
          </a:xfrm>
          <a:prstGeom prst="ellipse">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747B1E1-B49B-2544-A1E6-AE2BFDB8C296}"/>
              </a:ext>
            </a:extLst>
          </p:cNvPr>
          <p:cNvSpPr/>
          <p:nvPr/>
        </p:nvSpPr>
        <p:spPr>
          <a:xfrm>
            <a:off x="4355976" y="5013176"/>
            <a:ext cx="216024" cy="216024"/>
          </a:xfrm>
          <a:prstGeom prst="ellipse">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AB902D9-59DE-F44B-B9D2-F6F976F41B3E}"/>
              </a:ext>
            </a:extLst>
          </p:cNvPr>
          <p:cNvSpPr txBox="1"/>
          <p:nvPr/>
        </p:nvSpPr>
        <p:spPr>
          <a:xfrm>
            <a:off x="3229606" y="3944089"/>
            <a:ext cx="1134349" cy="276999"/>
          </a:xfrm>
          <a:prstGeom prst="rect">
            <a:avLst/>
          </a:prstGeom>
          <a:noFill/>
        </p:spPr>
        <p:txBody>
          <a:bodyPr wrap="none" rtlCol="0">
            <a:spAutoFit/>
          </a:bodyPr>
          <a:lstStyle/>
          <a:p>
            <a:r>
              <a:rPr lang="en-US" sz="1200" dirty="0">
                <a:solidFill>
                  <a:srgbClr val="FF0000"/>
                </a:solidFill>
              </a:rPr>
              <a:t>Time Domain </a:t>
            </a:r>
          </a:p>
        </p:txBody>
      </p:sp>
      <p:sp>
        <p:nvSpPr>
          <p:cNvPr id="6" name="Left-Right Arrow 5">
            <a:extLst>
              <a:ext uri="{FF2B5EF4-FFF2-40B4-BE49-F238E27FC236}">
                <a16:creationId xmlns:a16="http://schemas.microsoft.com/office/drawing/2014/main" id="{CF1800F8-F033-0246-8015-23577AFA1CB0}"/>
              </a:ext>
            </a:extLst>
          </p:cNvPr>
          <p:cNvSpPr/>
          <p:nvPr/>
        </p:nvSpPr>
        <p:spPr>
          <a:xfrm>
            <a:off x="4584539" y="4068430"/>
            <a:ext cx="432048" cy="91683"/>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455CF9E-509B-6449-8715-24772DACA8D6}"/>
              </a:ext>
            </a:extLst>
          </p:cNvPr>
          <p:cNvSpPr txBox="1"/>
          <p:nvPr/>
        </p:nvSpPr>
        <p:spPr>
          <a:xfrm>
            <a:off x="5160603" y="3944089"/>
            <a:ext cx="1523174" cy="276999"/>
          </a:xfrm>
          <a:prstGeom prst="rect">
            <a:avLst/>
          </a:prstGeom>
          <a:noFill/>
        </p:spPr>
        <p:txBody>
          <a:bodyPr wrap="none" rtlCol="0">
            <a:spAutoFit/>
          </a:bodyPr>
          <a:lstStyle/>
          <a:p>
            <a:r>
              <a:rPr lang="en-US" sz="1200" dirty="0">
                <a:solidFill>
                  <a:srgbClr val="FF0000"/>
                </a:solidFill>
              </a:rPr>
              <a:t>Frequency Domain </a:t>
            </a:r>
          </a:p>
        </p:txBody>
      </p:sp>
      <p:graphicFrame>
        <p:nvGraphicFramePr>
          <p:cNvPr id="18" name="Object 17">
            <a:extLst>
              <a:ext uri="{FF2B5EF4-FFF2-40B4-BE49-F238E27FC236}">
                <a16:creationId xmlns:a16="http://schemas.microsoft.com/office/drawing/2014/main" id="{6C41AF5D-A815-7449-9AD3-2BE476CB9A51}"/>
              </a:ext>
            </a:extLst>
          </p:cNvPr>
          <p:cNvGraphicFramePr>
            <a:graphicFrameLocks noChangeAspect="1"/>
          </p:cNvGraphicFramePr>
          <p:nvPr>
            <p:extLst>
              <p:ext uri="{D42A27DB-BD31-4B8C-83A1-F6EECF244321}">
                <p14:modId xmlns:p14="http://schemas.microsoft.com/office/powerpoint/2010/main" val="2844176322"/>
              </p:ext>
            </p:extLst>
          </p:nvPr>
        </p:nvGraphicFramePr>
        <p:xfrm>
          <a:off x="1763688" y="6165999"/>
          <a:ext cx="466725" cy="287337"/>
        </p:xfrm>
        <a:graphic>
          <a:graphicData uri="http://schemas.openxmlformats.org/presentationml/2006/ole">
            <mc:AlternateContent xmlns:mc="http://schemas.openxmlformats.org/markup-compatibility/2006">
              <mc:Choice xmlns:v="urn:schemas-microsoft-com:vml" Requires="v">
                <p:oleObj spid="_x0000_s11325" r:id="rId6" imgW="330200" imgH="203200" progId="Equation.DSMT4">
                  <p:embed/>
                </p:oleObj>
              </mc:Choice>
              <mc:Fallback>
                <p:oleObj r:id="rId6" imgW="330200" imgH="203200" progId="Equation.DSMT4">
                  <p:embed/>
                  <p:pic>
                    <p:nvPicPr>
                      <p:cNvPr id="6" name="Object 5">
                        <a:extLst>
                          <a:ext uri="{FF2B5EF4-FFF2-40B4-BE49-F238E27FC236}">
                            <a16:creationId xmlns:a16="http://schemas.microsoft.com/office/drawing/2014/main" id="{3BF8276C-6DBD-4A4A-B600-07427248C252}"/>
                          </a:ext>
                        </a:extLst>
                      </p:cNvPr>
                      <p:cNvPicPr/>
                      <p:nvPr/>
                    </p:nvPicPr>
                    <p:blipFill>
                      <a:blip r:embed="rId7"/>
                      <a:stretch>
                        <a:fillRect/>
                      </a:stretch>
                    </p:blipFill>
                    <p:spPr>
                      <a:xfrm>
                        <a:off x="1763688" y="6165999"/>
                        <a:ext cx="466725" cy="287337"/>
                      </a:xfrm>
                      <a:prstGeom prst="rect">
                        <a:avLst/>
                      </a:prstGeom>
                    </p:spPr>
                  </p:pic>
                </p:oleObj>
              </mc:Fallback>
            </mc:AlternateContent>
          </a:graphicData>
        </a:graphic>
      </p:graphicFrame>
      <p:sp>
        <p:nvSpPr>
          <p:cNvPr id="20" name="Oval 19">
            <a:extLst>
              <a:ext uri="{FF2B5EF4-FFF2-40B4-BE49-F238E27FC236}">
                <a16:creationId xmlns:a16="http://schemas.microsoft.com/office/drawing/2014/main" id="{660CCA2F-4A7D-6C4E-A56A-4491986B88D9}"/>
              </a:ext>
            </a:extLst>
          </p:cNvPr>
          <p:cNvSpPr/>
          <p:nvPr/>
        </p:nvSpPr>
        <p:spPr>
          <a:xfrm>
            <a:off x="179512" y="5877272"/>
            <a:ext cx="216024" cy="216024"/>
          </a:xfrm>
          <a:prstGeom prst="ellipse">
            <a:avLst/>
          </a:prstGeom>
          <a:solidFill>
            <a:srgbClr val="FF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37786D9-38F3-1F4A-BA16-6D3CBE90B94D}"/>
              </a:ext>
            </a:extLst>
          </p:cNvPr>
          <p:cNvSpPr/>
          <p:nvPr/>
        </p:nvSpPr>
        <p:spPr>
          <a:xfrm>
            <a:off x="755576" y="5877272"/>
            <a:ext cx="216024" cy="216024"/>
          </a:xfrm>
          <a:prstGeom prst="ellipse">
            <a:avLst/>
          </a:prstGeom>
          <a:solidFill>
            <a:srgbClr val="FF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AB302E0-EA12-E742-BCE9-962F5A3DCCDF}"/>
              </a:ext>
            </a:extLst>
          </p:cNvPr>
          <p:cNvSpPr/>
          <p:nvPr/>
        </p:nvSpPr>
        <p:spPr>
          <a:xfrm>
            <a:off x="1259632" y="5877272"/>
            <a:ext cx="216024" cy="216024"/>
          </a:xfrm>
          <a:prstGeom prst="ellipse">
            <a:avLst/>
          </a:prstGeom>
          <a:solidFill>
            <a:srgbClr val="FF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E9614A4-97B5-B745-881A-8F08B03687C2}"/>
              </a:ext>
            </a:extLst>
          </p:cNvPr>
          <p:cNvSpPr/>
          <p:nvPr/>
        </p:nvSpPr>
        <p:spPr>
          <a:xfrm>
            <a:off x="1763688" y="5877272"/>
            <a:ext cx="216024" cy="2160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CDBCE0A-43D2-C547-AB50-D523667312DC}"/>
              </a:ext>
            </a:extLst>
          </p:cNvPr>
          <p:cNvSpPr/>
          <p:nvPr/>
        </p:nvSpPr>
        <p:spPr>
          <a:xfrm>
            <a:off x="2267744" y="5877272"/>
            <a:ext cx="216024" cy="216024"/>
          </a:xfrm>
          <a:prstGeom prst="ellipse">
            <a:avLst/>
          </a:prstGeom>
          <a:solidFill>
            <a:srgbClr val="FF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2A68B90-8B32-A145-B5C2-998491538713}"/>
              </a:ext>
            </a:extLst>
          </p:cNvPr>
          <p:cNvSpPr/>
          <p:nvPr/>
        </p:nvSpPr>
        <p:spPr>
          <a:xfrm>
            <a:off x="2771800" y="5877272"/>
            <a:ext cx="216024" cy="216024"/>
          </a:xfrm>
          <a:prstGeom prst="ellipse">
            <a:avLst/>
          </a:prstGeom>
          <a:solidFill>
            <a:srgbClr val="FF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2CA4E83-AE09-6345-928B-2ECE14E47A7D}"/>
              </a:ext>
            </a:extLst>
          </p:cNvPr>
          <p:cNvSpPr/>
          <p:nvPr/>
        </p:nvSpPr>
        <p:spPr>
          <a:xfrm>
            <a:off x="3275856" y="5877272"/>
            <a:ext cx="216024" cy="216024"/>
          </a:xfrm>
          <a:prstGeom prst="ellipse">
            <a:avLst/>
          </a:prstGeom>
          <a:solidFill>
            <a:srgbClr val="FF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5D6F82F-1190-4F4E-866C-D9B582EAC0C7}"/>
              </a:ext>
            </a:extLst>
          </p:cNvPr>
          <p:cNvSpPr/>
          <p:nvPr/>
        </p:nvSpPr>
        <p:spPr>
          <a:xfrm>
            <a:off x="3779912" y="5877272"/>
            <a:ext cx="216024" cy="216024"/>
          </a:xfrm>
          <a:prstGeom prst="ellipse">
            <a:avLst/>
          </a:prstGeom>
          <a:solidFill>
            <a:srgbClr val="FF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B9A0304-ECE5-2546-92D2-C9DF05FDC3F2}"/>
              </a:ext>
            </a:extLst>
          </p:cNvPr>
          <p:cNvSpPr/>
          <p:nvPr/>
        </p:nvSpPr>
        <p:spPr>
          <a:xfrm>
            <a:off x="4355976" y="5877272"/>
            <a:ext cx="216024" cy="216024"/>
          </a:xfrm>
          <a:prstGeom prst="ellipse">
            <a:avLst/>
          </a:prstGeom>
          <a:solidFill>
            <a:srgbClr val="FF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D6109F72-3D8A-AC4A-8D2C-F458FDB52B41}"/>
              </a:ext>
            </a:extLst>
          </p:cNvPr>
          <p:cNvCxnSpPr>
            <a:cxnSpLocks/>
            <a:stCxn id="3" idx="5"/>
          </p:cNvCxnSpPr>
          <p:nvPr/>
        </p:nvCxnSpPr>
        <p:spPr>
          <a:xfrm>
            <a:off x="363900" y="5197564"/>
            <a:ext cx="1399788" cy="895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AC7C247-C416-1D41-84A5-41BBFB7F79D4}"/>
              </a:ext>
            </a:extLst>
          </p:cNvPr>
          <p:cNvCxnSpPr>
            <a:cxnSpLocks/>
            <a:stCxn id="7" idx="5"/>
            <a:endCxn id="23" idx="2"/>
          </p:cNvCxnSpPr>
          <p:nvPr/>
        </p:nvCxnSpPr>
        <p:spPr>
          <a:xfrm>
            <a:off x="939964" y="5197564"/>
            <a:ext cx="823724" cy="787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B84599F-A678-EC4F-B295-E5C81E31A956}"/>
              </a:ext>
            </a:extLst>
          </p:cNvPr>
          <p:cNvCxnSpPr>
            <a:cxnSpLocks/>
            <a:stCxn id="8" idx="5"/>
            <a:endCxn id="23" idx="1"/>
          </p:cNvCxnSpPr>
          <p:nvPr/>
        </p:nvCxnSpPr>
        <p:spPr>
          <a:xfrm>
            <a:off x="1444020" y="5197564"/>
            <a:ext cx="351304" cy="711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9E48B57-9519-4047-A910-79B588AE52E6}"/>
              </a:ext>
            </a:extLst>
          </p:cNvPr>
          <p:cNvCxnSpPr>
            <a:cxnSpLocks/>
            <a:stCxn id="9" idx="4"/>
            <a:endCxn id="23" idx="0"/>
          </p:cNvCxnSpPr>
          <p:nvPr/>
        </p:nvCxnSpPr>
        <p:spPr>
          <a:xfrm>
            <a:off x="1871700" y="5229200"/>
            <a:ext cx="0" cy="648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42" name="Object 41">
            <a:extLst>
              <a:ext uri="{FF2B5EF4-FFF2-40B4-BE49-F238E27FC236}">
                <a16:creationId xmlns:a16="http://schemas.microsoft.com/office/drawing/2014/main" id="{49B896C9-F51E-7347-87F1-48A634D7F4F8}"/>
              </a:ext>
            </a:extLst>
          </p:cNvPr>
          <p:cNvGraphicFramePr>
            <a:graphicFrameLocks noChangeAspect="1"/>
          </p:cNvGraphicFramePr>
          <p:nvPr>
            <p:extLst>
              <p:ext uri="{D42A27DB-BD31-4B8C-83A1-F6EECF244321}">
                <p14:modId xmlns:p14="http://schemas.microsoft.com/office/powerpoint/2010/main" val="348397591"/>
              </p:ext>
            </p:extLst>
          </p:nvPr>
        </p:nvGraphicFramePr>
        <p:xfrm>
          <a:off x="193836" y="4734222"/>
          <a:ext cx="2046287" cy="287338"/>
        </p:xfrm>
        <a:graphic>
          <a:graphicData uri="http://schemas.openxmlformats.org/presentationml/2006/ole">
            <mc:AlternateContent xmlns:mc="http://schemas.openxmlformats.org/markup-compatibility/2006">
              <mc:Choice xmlns:v="urn:schemas-microsoft-com:vml" Requires="v">
                <p:oleObj spid="_x0000_s11326" r:id="rId8" imgW="1447800" imgH="203200" progId="Equation.DSMT4">
                  <p:embed/>
                </p:oleObj>
              </mc:Choice>
              <mc:Fallback>
                <p:oleObj r:id="rId8" imgW="1447800" imgH="203200" progId="Equation.DSMT4">
                  <p:embed/>
                  <p:pic>
                    <p:nvPicPr>
                      <p:cNvPr id="18" name="Object 17">
                        <a:extLst>
                          <a:ext uri="{FF2B5EF4-FFF2-40B4-BE49-F238E27FC236}">
                            <a16:creationId xmlns:a16="http://schemas.microsoft.com/office/drawing/2014/main" id="{6C41AF5D-A815-7449-9AD3-2BE476CB9A51}"/>
                          </a:ext>
                        </a:extLst>
                      </p:cNvPr>
                      <p:cNvPicPr/>
                      <p:nvPr/>
                    </p:nvPicPr>
                    <p:blipFill>
                      <a:blip r:embed="rId9"/>
                      <a:stretch>
                        <a:fillRect/>
                      </a:stretch>
                    </p:blipFill>
                    <p:spPr>
                      <a:xfrm>
                        <a:off x="193836" y="4734222"/>
                        <a:ext cx="2046287" cy="287338"/>
                      </a:xfrm>
                      <a:prstGeom prst="rect">
                        <a:avLst/>
                      </a:prstGeom>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4925" y="-28575"/>
            <a:ext cx="1384300" cy="457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Filtering</a:t>
            </a:r>
            <a:endParaRPr lang="en-US" altLang="en-US" sz="2400" b="1">
              <a:solidFill>
                <a:schemeClr val="bg1"/>
              </a:solidFill>
            </a:endParaRPr>
          </a:p>
        </p:txBody>
      </p:sp>
      <p:sp>
        <p:nvSpPr>
          <p:cNvPr id="19459" name="Rectangle 3"/>
          <p:cNvSpPr>
            <a:spLocks noGrp="1" noChangeArrowheads="1"/>
          </p:cNvSpPr>
          <p:nvPr>
            <p:ph type="body" idx="1"/>
          </p:nvPr>
        </p:nvSpPr>
        <p:spPr>
          <a:xfrm>
            <a:off x="330200" y="981075"/>
            <a:ext cx="8489950" cy="5184775"/>
          </a:xfrm>
        </p:spPr>
        <p:txBody>
          <a:bodyPr/>
          <a:lstStyle/>
          <a:p>
            <a:pPr eaLnBrk="1" hangingPunct="1"/>
            <a:r>
              <a:rPr lang="en-GB" altLang="en-US" sz="2400" b="1" dirty="0"/>
              <a:t>High-pass</a:t>
            </a:r>
            <a:r>
              <a:rPr lang="en-GB" altLang="en-US" sz="2400" dirty="0"/>
              <a:t> – remove the DC offset and slow trends in the data.</a:t>
            </a:r>
          </a:p>
          <a:p>
            <a:pPr eaLnBrk="1" hangingPunct="1"/>
            <a:endParaRPr lang="en-GB" altLang="en-US" sz="2400" dirty="0"/>
          </a:p>
          <a:p>
            <a:pPr eaLnBrk="1" hangingPunct="1"/>
            <a:r>
              <a:rPr lang="en-GB" altLang="en-US" sz="2400" b="1" dirty="0"/>
              <a:t>Low-pass</a:t>
            </a:r>
            <a:r>
              <a:rPr lang="en-GB" altLang="en-US" sz="2400" dirty="0"/>
              <a:t> – remove high-frequency noise. Similar to smoothing.</a:t>
            </a:r>
          </a:p>
          <a:p>
            <a:pPr eaLnBrk="1" hangingPunct="1"/>
            <a:endParaRPr lang="en-GB" altLang="en-US" sz="2400" dirty="0"/>
          </a:p>
          <a:p>
            <a:pPr eaLnBrk="1" hangingPunct="1"/>
            <a:r>
              <a:rPr lang="en-GB" altLang="en-US" sz="2400" b="1" dirty="0"/>
              <a:t>Notch (band-stop) </a:t>
            </a:r>
            <a:r>
              <a:rPr lang="en-GB" altLang="en-US" sz="2400" dirty="0"/>
              <a:t>– remove artefacts limited in frequency, most commonly line noise and its harmonics.</a:t>
            </a:r>
          </a:p>
          <a:p>
            <a:pPr eaLnBrk="1" hangingPunct="1"/>
            <a:endParaRPr lang="en-GB" altLang="en-US" sz="2400" dirty="0"/>
          </a:p>
          <a:p>
            <a:pPr eaLnBrk="1" hangingPunct="1"/>
            <a:r>
              <a:rPr lang="en-GB" altLang="en-US" sz="2400" b="1" dirty="0"/>
              <a:t>Band-pass</a:t>
            </a:r>
            <a:r>
              <a:rPr lang="en-GB" altLang="en-US" sz="2400" dirty="0"/>
              <a:t> – focus on the frequency of interest and remove the rest. More suitable for relatively narrow frequency ranges.</a:t>
            </a:r>
          </a:p>
          <a:p>
            <a:pPr eaLnBrk="1" hangingPunct="1"/>
            <a:endParaRPr lang="en-GB" altLang="en-US" sz="1400" dirty="0"/>
          </a:p>
          <a:p>
            <a:pPr eaLnBrk="1" hangingPunct="1">
              <a:buFontTx/>
              <a:buNone/>
            </a:pPr>
            <a:endParaRPr lang="en-GB" altLang="en-US" sz="2400" dirty="0"/>
          </a:p>
          <a:p>
            <a:pPr eaLnBrk="1" hangingPunct="1"/>
            <a:endParaRPr lang="en-GB" altLang="en-US" sz="2400" dirty="0"/>
          </a:p>
        </p:txBody>
      </p:sp>
    </p:spTree>
    <p:extLst>
      <p:ext uri="{BB962C8B-B14F-4D97-AF65-F5344CB8AC3E}">
        <p14:creationId xmlns:p14="http://schemas.microsoft.com/office/powerpoint/2010/main" val="3180314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5663" y="741363"/>
            <a:ext cx="2400300" cy="21717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20483"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913" y="681038"/>
            <a:ext cx="2400300" cy="21717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2048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325" y="692150"/>
            <a:ext cx="2400300" cy="21717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0485" name="Text Box 11"/>
          <p:cNvSpPr txBox="1">
            <a:spLocks noChangeArrowheads="1"/>
          </p:cNvSpPr>
          <p:nvPr/>
        </p:nvSpPr>
        <p:spPr bwMode="auto">
          <a:xfrm>
            <a:off x="1341438" y="2917825"/>
            <a:ext cx="1162050" cy="36671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Unfiltered</a:t>
            </a:r>
          </a:p>
        </p:txBody>
      </p:sp>
      <p:sp>
        <p:nvSpPr>
          <p:cNvPr id="20486" name="Text Box 12"/>
          <p:cNvSpPr txBox="1">
            <a:spLocks noChangeArrowheads="1"/>
          </p:cNvSpPr>
          <p:nvPr/>
        </p:nvSpPr>
        <p:spPr bwMode="auto">
          <a:xfrm>
            <a:off x="3810000" y="2917825"/>
            <a:ext cx="1644650" cy="36671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5Hz high-pass</a:t>
            </a:r>
          </a:p>
        </p:txBody>
      </p:sp>
      <p:sp>
        <p:nvSpPr>
          <p:cNvPr id="20487" name="Text Box 13"/>
          <p:cNvSpPr txBox="1">
            <a:spLocks noChangeArrowheads="1"/>
          </p:cNvSpPr>
          <p:nvPr/>
        </p:nvSpPr>
        <p:spPr bwMode="auto">
          <a:xfrm>
            <a:off x="6545263" y="2924175"/>
            <a:ext cx="1771650" cy="36671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10Hz high-pass</a:t>
            </a:r>
          </a:p>
        </p:txBody>
      </p:sp>
      <p:pic>
        <p:nvPicPr>
          <p:cNvPr id="20488"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4213" y="3800475"/>
            <a:ext cx="2400300" cy="21717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0489" name="Text Box 16"/>
          <p:cNvSpPr txBox="1">
            <a:spLocks noChangeArrowheads="1"/>
          </p:cNvSpPr>
          <p:nvPr/>
        </p:nvSpPr>
        <p:spPr bwMode="auto">
          <a:xfrm>
            <a:off x="1042988" y="6086475"/>
            <a:ext cx="1682750" cy="36671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45Hz low-pass</a:t>
            </a:r>
          </a:p>
        </p:txBody>
      </p:sp>
      <p:pic>
        <p:nvPicPr>
          <p:cNvPr id="20490" name="Picture 1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8038" y="3860800"/>
            <a:ext cx="2400300" cy="21717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0491" name="Text Box 18"/>
          <p:cNvSpPr txBox="1">
            <a:spLocks noChangeArrowheads="1"/>
          </p:cNvSpPr>
          <p:nvPr/>
        </p:nvSpPr>
        <p:spPr bwMode="auto">
          <a:xfrm>
            <a:off x="3706813" y="6157913"/>
            <a:ext cx="1682750" cy="36671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20Hz low-pass</a:t>
            </a:r>
          </a:p>
        </p:txBody>
      </p:sp>
      <p:sp>
        <p:nvSpPr>
          <p:cNvPr id="20492" name="Text Box 19"/>
          <p:cNvSpPr txBox="1">
            <a:spLocks noChangeArrowheads="1"/>
          </p:cNvSpPr>
          <p:nvPr/>
        </p:nvSpPr>
        <p:spPr bwMode="auto">
          <a:xfrm>
            <a:off x="34925" y="-28575"/>
            <a:ext cx="3044825" cy="457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Filtering - examples</a:t>
            </a:r>
            <a:endParaRPr lang="en-US" altLang="en-US" sz="2400" b="1">
              <a:solidFill>
                <a:schemeClr val="bg1"/>
              </a:solidFill>
            </a:endParaRPr>
          </a:p>
        </p:txBody>
      </p:sp>
      <p:pic>
        <p:nvPicPr>
          <p:cNvPr id="20493" name="Picture 2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56325" y="3849688"/>
            <a:ext cx="2400300" cy="21717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0494" name="Text Box 21"/>
          <p:cNvSpPr txBox="1">
            <a:spLocks noChangeArrowheads="1"/>
          </p:cNvSpPr>
          <p:nvPr/>
        </p:nvSpPr>
        <p:spPr bwMode="auto">
          <a:xfrm>
            <a:off x="6610350" y="6092825"/>
            <a:ext cx="1682750" cy="36671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10Hz low-pass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a:latin typeface="Calibri" panose="020F0502020204030204" pitchFamily="34" charset="0"/>
              </a:rPr>
              <a:t>Conversion</a:t>
            </a:r>
          </a:p>
          <a:p>
            <a:pPr marL="457200" indent="-457200">
              <a:buFont typeface="+mj-lt"/>
              <a:buAutoNum type="arabicPeriod"/>
            </a:pPr>
            <a:r>
              <a:rPr lang="en-GB" sz="2000" dirty="0">
                <a:latin typeface="Calibri" panose="020F0502020204030204" pitchFamily="34" charset="0"/>
              </a:rPr>
              <a:t>Filtering</a:t>
            </a:r>
          </a:p>
          <a:p>
            <a:pPr marL="457200" indent="-457200">
              <a:buFont typeface="+mj-lt"/>
              <a:buAutoNum type="arabicPeriod"/>
            </a:pPr>
            <a:r>
              <a:rPr lang="en-GB" sz="2000" dirty="0">
                <a:latin typeface="Calibri" panose="020F0502020204030204" pitchFamily="34" charset="0"/>
              </a:rPr>
              <a:t>Down-sampling</a:t>
            </a:r>
          </a:p>
          <a:p>
            <a:pPr marL="457200" indent="-457200">
              <a:buFont typeface="+mj-lt"/>
              <a:buAutoNum type="arabicPeriod"/>
            </a:pPr>
            <a:r>
              <a:rPr lang="en-GB" sz="2000" dirty="0" err="1">
                <a:latin typeface="Calibri" panose="020F0502020204030204" pitchFamily="34" charset="0"/>
              </a:rPr>
              <a:t>Epoching</a:t>
            </a:r>
            <a:endParaRPr lang="en-GB" sz="2000" dirty="0">
              <a:latin typeface="Calibri" panose="020F0502020204030204" pitchFamily="34" charset="0"/>
            </a:endParaRPr>
          </a:p>
          <a:p>
            <a:pPr marL="457200" indent="-457200">
              <a:buFont typeface="+mj-lt"/>
              <a:buAutoNum type="arabicPeriod"/>
            </a:pPr>
            <a:r>
              <a:rPr lang="en-GB" sz="2000" dirty="0">
                <a:latin typeface="Calibri" panose="020F0502020204030204" pitchFamily="34" charset="0"/>
              </a:rPr>
              <a:t>Re-referencing for EEG</a:t>
            </a:r>
          </a:p>
          <a:p>
            <a:pPr marL="457200" indent="-457200">
              <a:buFont typeface="+mj-lt"/>
              <a:buAutoNum type="arabicPeriod"/>
            </a:pPr>
            <a:r>
              <a:rPr lang="en-GB" sz="2000" dirty="0">
                <a:latin typeface="Calibri" panose="020F0502020204030204" pitchFamily="34" charset="0"/>
              </a:rPr>
              <a:t>Artefacts</a:t>
            </a:r>
          </a:p>
          <a:p>
            <a:pPr marL="457200" indent="-457200">
              <a:buFont typeface="+mj-lt"/>
              <a:buAutoNum type="arabicPeriod"/>
            </a:pPr>
            <a:r>
              <a:rPr lang="en-GB" sz="2000" dirty="0">
                <a:latin typeface="Calibri" panose="020F0502020204030204" pitchFamily="34" charset="0"/>
              </a:rPr>
              <a:t>Averaging</a:t>
            </a:r>
          </a:p>
          <a:p>
            <a:pPr marL="457200" indent="-457200">
              <a:buFont typeface="+mj-lt"/>
              <a:buAutoNum type="arabicPeriod"/>
            </a:pPr>
            <a:r>
              <a:rPr lang="en-GB" sz="2000" dirty="0">
                <a:latin typeface="Calibri" panose="020F0502020204030204" pitchFamily="34" charset="0"/>
              </a:rPr>
              <a:t>Co-registration</a:t>
            </a:r>
          </a:p>
          <a:p>
            <a:pPr marL="457200" indent="-457200">
              <a:buFont typeface="+mj-lt"/>
              <a:buAutoNum type="arabicPeriod"/>
            </a:pPr>
            <a:r>
              <a:rPr lang="en-GB" sz="2000" dirty="0">
                <a:latin typeface="Calibri" panose="020F0502020204030204" pitchFamily="34" charset="0"/>
              </a:rPr>
              <a:t>Generating scalp x time images</a:t>
            </a:r>
          </a:p>
          <a:p>
            <a:pPr marL="457200" indent="-457200">
              <a:buFont typeface="+mj-lt"/>
              <a:buAutoNum type="arabicPeriod"/>
            </a:pPr>
            <a:r>
              <a:rPr lang="en-GB" sz="2000" dirty="0">
                <a:latin typeface="Calibri" panose="020F0502020204030204" pitchFamily="34" charset="0"/>
              </a:rPr>
              <a:t>Time-frequency analysis</a:t>
            </a:r>
          </a:p>
          <a:p>
            <a:pPr marL="457200" indent="-457200">
              <a:buFont typeface="+mj-lt"/>
              <a:buAutoNum type="arabicPeriod"/>
            </a:pPr>
            <a:endParaRPr lang="en-GB" sz="2000" dirty="0"/>
          </a:p>
        </p:txBody>
      </p:sp>
    </p:spTree>
    <p:extLst>
      <p:ext uri="{BB962C8B-B14F-4D97-AF65-F5344CB8AC3E}">
        <p14:creationId xmlns:p14="http://schemas.microsoft.com/office/powerpoint/2010/main" val="7903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4925" y="-28575"/>
            <a:ext cx="4658648" cy="46166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Filtering before downsampling</a:t>
            </a:r>
            <a:endParaRPr lang="en-US" altLang="en-US" sz="2400" b="1" dirty="0">
              <a:solidFill>
                <a:schemeClr val="bg1"/>
              </a:solidFill>
            </a:endParaRPr>
          </a:p>
        </p:txBody>
      </p:sp>
      <p:sp>
        <p:nvSpPr>
          <p:cNvPr id="19459" name="Rectangle 3"/>
          <p:cNvSpPr>
            <a:spLocks noGrp="1" noChangeArrowheads="1"/>
          </p:cNvSpPr>
          <p:nvPr>
            <p:ph type="body" idx="1"/>
          </p:nvPr>
        </p:nvSpPr>
        <p:spPr>
          <a:xfrm>
            <a:off x="330200" y="981075"/>
            <a:ext cx="8489950" cy="5184775"/>
          </a:xfrm>
        </p:spPr>
        <p:txBody>
          <a:bodyPr/>
          <a:lstStyle/>
          <a:p>
            <a:pPr eaLnBrk="1" hangingPunct="1"/>
            <a:r>
              <a:rPr lang="en-GB" altLang="en-US" sz="2400" dirty="0"/>
              <a:t>Aliasing – </a:t>
            </a:r>
            <a:r>
              <a:rPr lang="en-GB" altLang="en-US" sz="2400" i="1" dirty="0"/>
              <a:t>misidentification of signal frequency</a:t>
            </a:r>
          </a:p>
          <a:p>
            <a:pPr eaLnBrk="1" hangingPunct="1"/>
            <a:r>
              <a:rPr lang="en-GB" altLang="en-US" sz="2400" dirty="0"/>
              <a:t>A sinusoid can be distinguished from all others when sampled at least 2x per cycle (Nyquist frequency)</a:t>
            </a:r>
          </a:p>
          <a:p>
            <a:pPr eaLnBrk="1" hangingPunct="1"/>
            <a:r>
              <a:rPr lang="en-GB" altLang="en-US" sz="2400" dirty="0"/>
              <a:t>If frequency content &gt; half sampling frequency aliasing occurs</a:t>
            </a:r>
          </a:p>
          <a:p>
            <a:pPr eaLnBrk="1" hangingPunct="1"/>
            <a:r>
              <a:rPr lang="en-GB" altLang="en-US" sz="2400" dirty="0"/>
              <a:t>Filtering removes unwanted frequency content before downsampling</a:t>
            </a:r>
          </a:p>
          <a:p>
            <a:pPr eaLnBrk="1" hangingPunct="1">
              <a:buFontTx/>
              <a:buNone/>
            </a:pPr>
            <a:endParaRPr lang="en-GB" altLang="en-US" sz="2400" dirty="0"/>
          </a:p>
          <a:p>
            <a:pPr eaLnBrk="1" hangingPunct="1"/>
            <a:endParaRPr lang="en-GB" altLang="en-US" sz="2400" dirty="0"/>
          </a:p>
        </p:txBody>
      </p:sp>
      <p:pic>
        <p:nvPicPr>
          <p:cNvPr id="19" name="Picture 18" descr="A large clock mounted to the side&#13;&#10;&#13;&#10;Description automatically generated">
            <a:extLst>
              <a:ext uri="{FF2B5EF4-FFF2-40B4-BE49-F238E27FC236}">
                <a16:creationId xmlns:a16="http://schemas.microsoft.com/office/drawing/2014/main" id="{11D64C11-BC9C-AE47-B18B-386ACAD0C0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4005064"/>
            <a:ext cx="6048672" cy="2016224"/>
          </a:xfrm>
          <a:prstGeom prst="rect">
            <a:avLst/>
          </a:prstGeom>
        </p:spPr>
      </p:pic>
      <p:cxnSp>
        <p:nvCxnSpPr>
          <p:cNvPr id="31" name="Straight Arrow Connector 30">
            <a:extLst>
              <a:ext uri="{FF2B5EF4-FFF2-40B4-BE49-F238E27FC236}">
                <a16:creationId xmlns:a16="http://schemas.microsoft.com/office/drawing/2014/main" id="{1844EE74-170F-5349-9235-FFAC28264D1B}"/>
              </a:ext>
            </a:extLst>
          </p:cNvPr>
          <p:cNvCxnSpPr/>
          <p:nvPr/>
        </p:nvCxnSpPr>
        <p:spPr>
          <a:xfrm>
            <a:off x="683568" y="6237312"/>
            <a:ext cx="547260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9773461-BCC5-CF4C-ABF8-272BB411C41B}"/>
              </a:ext>
            </a:extLst>
          </p:cNvPr>
          <p:cNvSpPr txBox="1"/>
          <p:nvPr/>
        </p:nvSpPr>
        <p:spPr>
          <a:xfrm>
            <a:off x="6258274" y="4203800"/>
            <a:ext cx="2885726" cy="830997"/>
          </a:xfrm>
          <a:prstGeom prst="rect">
            <a:avLst/>
          </a:prstGeom>
          <a:noFill/>
        </p:spPr>
        <p:txBody>
          <a:bodyPr wrap="none" rtlCol="0">
            <a:spAutoFit/>
          </a:bodyPr>
          <a:lstStyle/>
          <a:p>
            <a:r>
              <a:rPr lang="en-US" sz="1600" dirty="0">
                <a:solidFill>
                  <a:srgbClr val="FF0000"/>
                </a:solidFill>
              </a:rPr>
              <a:t>Actual Signal – 9 Hz</a:t>
            </a:r>
          </a:p>
          <a:p>
            <a:r>
              <a:rPr lang="en-US" sz="1600" dirty="0"/>
              <a:t>Sampling Frequency – 10 Hz </a:t>
            </a:r>
          </a:p>
          <a:p>
            <a:r>
              <a:rPr lang="en-US" sz="1600" dirty="0">
                <a:solidFill>
                  <a:srgbClr val="0000FF"/>
                </a:solidFill>
              </a:rPr>
              <a:t>Alias of Actual Signal – 1Hz</a:t>
            </a:r>
          </a:p>
        </p:txBody>
      </p:sp>
      <p:sp>
        <p:nvSpPr>
          <p:cNvPr id="38" name="TextBox 37">
            <a:extLst>
              <a:ext uri="{FF2B5EF4-FFF2-40B4-BE49-F238E27FC236}">
                <a16:creationId xmlns:a16="http://schemas.microsoft.com/office/drawing/2014/main" id="{6224438E-0D2F-E145-AAEF-E28250260306}"/>
              </a:ext>
            </a:extLst>
          </p:cNvPr>
          <p:cNvSpPr txBox="1"/>
          <p:nvPr/>
        </p:nvSpPr>
        <p:spPr>
          <a:xfrm>
            <a:off x="2945648" y="6084585"/>
            <a:ext cx="1050288" cy="584775"/>
          </a:xfrm>
          <a:prstGeom prst="rect">
            <a:avLst/>
          </a:prstGeom>
          <a:noFill/>
        </p:spPr>
        <p:txBody>
          <a:bodyPr wrap="none" rtlCol="0">
            <a:spAutoFit/>
          </a:bodyPr>
          <a:lstStyle/>
          <a:p>
            <a:endParaRPr lang="en-US" sz="1600" dirty="0">
              <a:solidFill>
                <a:srgbClr val="FF0000"/>
              </a:solidFill>
            </a:endParaRPr>
          </a:p>
          <a:p>
            <a:r>
              <a:rPr lang="en-US" sz="1600" dirty="0"/>
              <a:t>1 Second</a:t>
            </a:r>
          </a:p>
        </p:txBody>
      </p:sp>
    </p:spTree>
    <p:extLst>
      <p:ext uri="{BB962C8B-B14F-4D97-AF65-F5344CB8AC3E}">
        <p14:creationId xmlns:p14="http://schemas.microsoft.com/office/powerpoint/2010/main" val="2447883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a:latin typeface="Calibri" panose="020F0502020204030204" pitchFamily="34" charset="0"/>
              </a:rPr>
              <a:t>Downsampling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Epoching</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4453289" y="2780928"/>
            <a:ext cx="2710999" cy="369332"/>
          </a:xfrm>
          <a:prstGeom prst="rect">
            <a:avLst/>
          </a:prstGeom>
          <a:noFill/>
        </p:spPr>
        <p:txBody>
          <a:bodyPr wrap="none" rtlCol="0">
            <a:spAutoFit/>
          </a:bodyPr>
          <a:lstStyle/>
          <a:p>
            <a:r>
              <a:rPr lang="en-GB" b="1" dirty="0" err="1"/>
              <a:t>spm_eeg_downsample</a:t>
            </a:r>
            <a:endParaRPr lang="en-GB" b="1" dirty="0"/>
          </a:p>
        </p:txBody>
      </p:sp>
      <p:pic>
        <p:nvPicPr>
          <p:cNvPr id="5" name="Picture 4" descr="A screenshot of a cell phone&#13;&#10;&#13;&#10;Description automatically generated">
            <a:extLst>
              <a:ext uri="{FF2B5EF4-FFF2-40B4-BE49-F238E27FC236}">
                <a16:creationId xmlns:a16="http://schemas.microsoft.com/office/drawing/2014/main" id="{3F5A7CCD-5686-1346-9AA4-573504F61EAA}"/>
              </a:ext>
            </a:extLst>
          </p:cNvPr>
          <p:cNvPicPr>
            <a:picLocks noChangeAspect="1"/>
          </p:cNvPicPr>
          <p:nvPr/>
        </p:nvPicPr>
        <p:blipFill rotWithShape="1">
          <a:blip r:embed="rId2">
            <a:extLst>
              <a:ext uri="{28A0092B-C50C-407E-A947-70E740481C1C}">
                <a14:useLocalDpi xmlns:a14="http://schemas.microsoft.com/office/drawing/2010/main" val="0"/>
              </a:ext>
            </a:extLst>
          </a:blip>
          <a:srcRect l="1865" t="2458" r="3014" b="3123"/>
          <a:stretch/>
        </p:blipFill>
        <p:spPr>
          <a:xfrm>
            <a:off x="4555893" y="3343674"/>
            <a:ext cx="2664296" cy="3105731"/>
          </a:xfrm>
          <a:prstGeom prst="rect">
            <a:avLst/>
          </a:prstGeom>
        </p:spPr>
      </p:pic>
      <p:sp>
        <p:nvSpPr>
          <p:cNvPr id="6" name="Oval 5">
            <a:extLst>
              <a:ext uri="{FF2B5EF4-FFF2-40B4-BE49-F238E27FC236}">
                <a16:creationId xmlns:a16="http://schemas.microsoft.com/office/drawing/2014/main" id="{32289D82-49E7-2C4F-BDEF-96199C91F44D}"/>
              </a:ext>
            </a:extLst>
          </p:cNvPr>
          <p:cNvSpPr/>
          <p:nvPr/>
        </p:nvSpPr>
        <p:spPr>
          <a:xfrm>
            <a:off x="4616737" y="3851661"/>
            <a:ext cx="936104" cy="3694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8214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a:solidFill>
                  <a:schemeClr val="bg1">
                    <a:lumMod val="75000"/>
                  </a:schemeClr>
                </a:solidFill>
                <a:latin typeface="Calibri" panose="020F0502020204030204" pitchFamily="34" charset="0"/>
              </a:rPr>
              <a:t>Downsampling</a:t>
            </a:r>
          </a:p>
          <a:p>
            <a:pPr marL="457200" indent="-457200">
              <a:buFont typeface="+mj-lt"/>
              <a:buAutoNum type="arabicPeriod"/>
            </a:pPr>
            <a:r>
              <a:rPr lang="en-GB" sz="2000" dirty="0" err="1">
                <a:latin typeface="Calibri" panose="020F0502020204030204" pitchFamily="34" charset="0"/>
              </a:rPr>
              <a:t>Epoching</a:t>
            </a:r>
            <a:endParaRPr lang="en-GB" sz="2000" dirty="0">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4611147" y="3101162"/>
            <a:ext cx="2121093" cy="369332"/>
          </a:xfrm>
          <a:prstGeom prst="rect">
            <a:avLst/>
          </a:prstGeom>
          <a:noFill/>
        </p:spPr>
        <p:txBody>
          <a:bodyPr wrap="none" rtlCol="0">
            <a:spAutoFit/>
          </a:bodyPr>
          <a:lstStyle/>
          <a:p>
            <a:r>
              <a:rPr lang="en-GB" b="1" dirty="0" err="1"/>
              <a:t>spm_eeg_epochs</a:t>
            </a:r>
            <a:endParaRPr lang="en-GB" b="1" dirty="0"/>
          </a:p>
        </p:txBody>
      </p:sp>
      <p:pic>
        <p:nvPicPr>
          <p:cNvPr id="5" name="Picture 4" descr="A screenshot of a cell phone&#13;&#10;&#13;&#10;Description automatically generated">
            <a:extLst>
              <a:ext uri="{FF2B5EF4-FFF2-40B4-BE49-F238E27FC236}">
                <a16:creationId xmlns:a16="http://schemas.microsoft.com/office/drawing/2014/main" id="{3404B845-72B8-634F-AEF3-94A0B928402B}"/>
              </a:ext>
            </a:extLst>
          </p:cNvPr>
          <p:cNvPicPr>
            <a:picLocks noChangeAspect="1"/>
          </p:cNvPicPr>
          <p:nvPr/>
        </p:nvPicPr>
        <p:blipFill rotWithShape="1">
          <a:blip r:embed="rId3">
            <a:extLst>
              <a:ext uri="{28A0092B-C50C-407E-A947-70E740481C1C}">
                <a14:useLocalDpi xmlns:a14="http://schemas.microsoft.com/office/drawing/2010/main" val="0"/>
              </a:ext>
            </a:extLst>
          </a:blip>
          <a:srcRect l="1865" t="2458" r="3014" b="3123"/>
          <a:stretch/>
        </p:blipFill>
        <p:spPr>
          <a:xfrm>
            <a:off x="4644008" y="3573016"/>
            <a:ext cx="2664296" cy="3105731"/>
          </a:xfrm>
          <a:prstGeom prst="rect">
            <a:avLst/>
          </a:prstGeom>
        </p:spPr>
      </p:pic>
      <p:sp>
        <p:nvSpPr>
          <p:cNvPr id="6" name="Oval 5">
            <a:extLst>
              <a:ext uri="{FF2B5EF4-FFF2-40B4-BE49-F238E27FC236}">
                <a16:creationId xmlns:a16="http://schemas.microsoft.com/office/drawing/2014/main" id="{50D7E84F-7FF3-0249-9F42-53DBEDA23E4B}"/>
              </a:ext>
            </a:extLst>
          </p:cNvPr>
          <p:cNvSpPr/>
          <p:nvPr/>
        </p:nvSpPr>
        <p:spPr>
          <a:xfrm>
            <a:off x="4704852" y="4067685"/>
            <a:ext cx="936104" cy="3694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8718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34925" y="-28575"/>
            <a:ext cx="1570038" cy="457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Epoching</a:t>
            </a:r>
            <a:endParaRPr lang="en-US" altLang="en-US" sz="2400" b="1">
              <a:solidFill>
                <a:schemeClr val="bg1"/>
              </a:solidFill>
            </a:endParaRPr>
          </a:p>
        </p:txBody>
      </p:sp>
      <p:sp>
        <p:nvSpPr>
          <p:cNvPr id="18435" name="Rectangle 6"/>
          <p:cNvSpPr>
            <a:spLocks noGrp="1" noChangeArrowheads="1"/>
          </p:cNvSpPr>
          <p:nvPr>
            <p:ph type="body" idx="1"/>
          </p:nvPr>
        </p:nvSpPr>
        <p:spPr>
          <a:xfrm>
            <a:off x="330200" y="981075"/>
            <a:ext cx="8489950" cy="5543550"/>
          </a:xfrm>
        </p:spPr>
        <p:txBody>
          <a:bodyPr/>
          <a:lstStyle/>
          <a:p>
            <a:pPr eaLnBrk="1" hangingPunct="1">
              <a:lnSpc>
                <a:spcPct val="90000"/>
              </a:lnSpc>
              <a:buFontTx/>
              <a:buNone/>
            </a:pPr>
            <a:r>
              <a:rPr lang="en-GB" altLang="en-US" sz="2000" u="sng" dirty="0"/>
              <a:t>Definition:</a:t>
            </a:r>
            <a:r>
              <a:rPr lang="en-GB" altLang="en-US" sz="2000" dirty="0"/>
              <a:t> Cutting segments around events.</a:t>
            </a:r>
          </a:p>
          <a:p>
            <a:pPr eaLnBrk="1" hangingPunct="1">
              <a:lnSpc>
                <a:spcPct val="90000"/>
              </a:lnSpc>
            </a:pPr>
            <a:endParaRPr lang="en-GB" altLang="en-US" sz="2000" dirty="0"/>
          </a:p>
          <a:p>
            <a:pPr eaLnBrk="1" hangingPunct="1">
              <a:lnSpc>
                <a:spcPct val="90000"/>
              </a:lnSpc>
              <a:buFontTx/>
              <a:buNone/>
            </a:pPr>
            <a:r>
              <a:rPr lang="en-GB" altLang="en-US" sz="2000" dirty="0"/>
              <a:t>Need to know:</a:t>
            </a:r>
          </a:p>
          <a:p>
            <a:pPr eaLnBrk="1" hangingPunct="1">
              <a:lnSpc>
                <a:spcPct val="90000"/>
              </a:lnSpc>
            </a:pPr>
            <a:r>
              <a:rPr lang="en-GB" altLang="en-US" sz="2000" dirty="0"/>
              <a:t>What happens (event type, event value)</a:t>
            </a:r>
          </a:p>
          <a:p>
            <a:pPr eaLnBrk="1" hangingPunct="1">
              <a:lnSpc>
                <a:spcPct val="90000"/>
              </a:lnSpc>
            </a:pPr>
            <a:r>
              <a:rPr lang="en-GB" altLang="en-US" sz="2000" dirty="0"/>
              <a:t>When it happens (time of the events)</a:t>
            </a:r>
          </a:p>
          <a:p>
            <a:pPr eaLnBrk="1" hangingPunct="1">
              <a:lnSpc>
                <a:spcPct val="90000"/>
              </a:lnSpc>
              <a:buFontTx/>
              <a:buNone/>
            </a:pPr>
            <a:endParaRPr lang="en-GB" altLang="en-US" sz="1200" dirty="0"/>
          </a:p>
          <a:p>
            <a:pPr eaLnBrk="1" hangingPunct="1">
              <a:lnSpc>
                <a:spcPct val="90000"/>
              </a:lnSpc>
              <a:buFontTx/>
              <a:buNone/>
            </a:pPr>
            <a:r>
              <a:rPr lang="en-GB" altLang="en-US" sz="2000" dirty="0"/>
              <a:t>Need to define:</a:t>
            </a:r>
          </a:p>
          <a:p>
            <a:pPr eaLnBrk="1" hangingPunct="1">
              <a:lnSpc>
                <a:spcPct val="90000"/>
              </a:lnSpc>
            </a:pPr>
            <a:r>
              <a:rPr lang="en-GB" altLang="en-US" sz="2000" dirty="0"/>
              <a:t>Segment borders</a:t>
            </a:r>
          </a:p>
          <a:p>
            <a:pPr eaLnBrk="1" hangingPunct="1">
              <a:lnSpc>
                <a:spcPct val="90000"/>
              </a:lnSpc>
            </a:pPr>
            <a:r>
              <a:rPr lang="en-GB" altLang="en-US" sz="2000" dirty="0"/>
              <a:t>Trial type (can be different triggers =&gt; single trial type)</a:t>
            </a:r>
          </a:p>
          <a:p>
            <a:pPr eaLnBrk="1" hangingPunct="1">
              <a:lnSpc>
                <a:spcPct val="90000"/>
              </a:lnSpc>
            </a:pPr>
            <a:r>
              <a:rPr lang="en-GB" altLang="en-US" sz="2000" dirty="0"/>
              <a:t>Shift of time zero of the trial with respect to the trigger (no shift by default).</a:t>
            </a:r>
          </a:p>
          <a:p>
            <a:pPr eaLnBrk="1" hangingPunct="1">
              <a:lnSpc>
                <a:spcPct val="90000"/>
              </a:lnSpc>
            </a:pPr>
            <a:endParaRPr lang="en-GB" altLang="en-US" sz="2000" dirty="0"/>
          </a:p>
          <a:p>
            <a:pPr eaLnBrk="1" hangingPunct="1">
              <a:lnSpc>
                <a:spcPct val="90000"/>
              </a:lnSpc>
              <a:buFontTx/>
              <a:buNone/>
            </a:pPr>
            <a:r>
              <a:rPr lang="en-GB" altLang="en-US" sz="2000" dirty="0"/>
              <a:t>Note:</a:t>
            </a:r>
          </a:p>
          <a:p>
            <a:pPr eaLnBrk="1" hangingPunct="1">
              <a:lnSpc>
                <a:spcPct val="90000"/>
              </a:lnSpc>
            </a:pPr>
            <a:r>
              <a:rPr lang="en-GB" altLang="en-US" sz="2000" dirty="0"/>
              <a:t>SPM only supports fixed length trials</a:t>
            </a:r>
          </a:p>
          <a:p>
            <a:pPr eaLnBrk="1" hangingPunct="1">
              <a:lnSpc>
                <a:spcPct val="90000"/>
              </a:lnSpc>
            </a:pPr>
            <a:r>
              <a:rPr lang="en-GB" altLang="en-US" sz="2000" dirty="0"/>
              <a:t>The </a:t>
            </a:r>
            <a:r>
              <a:rPr lang="en-GB" altLang="en-US" sz="2000" dirty="0" err="1"/>
              <a:t>epoching</a:t>
            </a:r>
            <a:r>
              <a:rPr lang="en-GB" altLang="en-US" sz="2000" dirty="0"/>
              <a:t> function also performs baseline correction (using negative times as the baseline). You can also do this separately.</a:t>
            </a:r>
          </a:p>
          <a:p>
            <a:pPr eaLnBrk="1" hangingPunct="1">
              <a:lnSpc>
                <a:spcPct val="90000"/>
              </a:lnSpc>
            </a:pPr>
            <a:endParaRPr lang="en-GB" altLang="en-US" sz="1200" dirty="0"/>
          </a:p>
          <a:p>
            <a:pPr eaLnBrk="1" hangingPunct="1">
              <a:lnSpc>
                <a:spcPct val="90000"/>
              </a:lnSpc>
              <a:buFontTx/>
              <a:buNone/>
            </a:pPr>
            <a:endParaRPr lang="en-GB" altLang="en-US" sz="2000" dirty="0"/>
          </a:p>
          <a:p>
            <a:pPr eaLnBrk="1" hangingPunct="1">
              <a:lnSpc>
                <a:spcPct val="90000"/>
              </a:lnSpc>
            </a:pPr>
            <a:endParaRPr lang="en-GB" altLang="en-U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a:solidFill>
                  <a:schemeClr val="bg1">
                    <a:lumMod val="75000"/>
                  </a:schemeClr>
                </a:solidFill>
                <a:latin typeface="Calibri" panose="020F0502020204030204" pitchFamily="34" charset="0"/>
              </a:rPr>
              <a:t>Downsampling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Epoching</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latin typeface="Calibri" panose="020F0502020204030204" pitchFamily="34" charset="0"/>
              </a:rPr>
              <a:t>Re-referencing for EEG</a:t>
            </a:r>
          </a:p>
          <a:p>
            <a:pPr marL="457200" indent="-457200">
              <a:buFont typeface="+mj-lt"/>
              <a:buAutoNum type="arabicPeriod"/>
            </a:pPr>
            <a:r>
              <a:rPr lang="en-GB" sz="2000" dirty="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4097218" y="3429000"/>
            <a:ext cx="2274982" cy="369332"/>
          </a:xfrm>
          <a:prstGeom prst="rect">
            <a:avLst/>
          </a:prstGeom>
          <a:noFill/>
        </p:spPr>
        <p:txBody>
          <a:bodyPr wrap="none" rtlCol="0">
            <a:spAutoFit/>
          </a:bodyPr>
          <a:lstStyle/>
          <a:p>
            <a:r>
              <a:rPr lang="en-GB" b="1" dirty="0" err="1"/>
              <a:t>spm_eeg_montage</a:t>
            </a:r>
            <a:endParaRPr lang="en-GB" b="1" dirty="0"/>
          </a:p>
        </p:txBody>
      </p:sp>
      <p:pic>
        <p:nvPicPr>
          <p:cNvPr id="5" name="Picture 4" descr="A screenshot of a cell phone&#13;&#10;&#13;&#10;Description automatically generated">
            <a:extLst>
              <a:ext uri="{FF2B5EF4-FFF2-40B4-BE49-F238E27FC236}">
                <a16:creationId xmlns:a16="http://schemas.microsoft.com/office/drawing/2014/main" id="{7D697DAF-927D-CA4E-B60C-FABEB519A047}"/>
              </a:ext>
            </a:extLst>
          </p:cNvPr>
          <p:cNvPicPr>
            <a:picLocks noChangeAspect="1"/>
          </p:cNvPicPr>
          <p:nvPr/>
        </p:nvPicPr>
        <p:blipFill rotWithShape="1">
          <a:blip r:embed="rId3">
            <a:extLst>
              <a:ext uri="{28A0092B-C50C-407E-A947-70E740481C1C}">
                <a14:useLocalDpi xmlns:a14="http://schemas.microsoft.com/office/drawing/2010/main" val="0"/>
              </a:ext>
            </a:extLst>
          </a:blip>
          <a:srcRect l="1865" t="2458" r="3014" b="3123"/>
          <a:stretch/>
        </p:blipFill>
        <p:spPr>
          <a:xfrm>
            <a:off x="6300192" y="3645024"/>
            <a:ext cx="2664296" cy="3105731"/>
          </a:xfrm>
          <a:prstGeom prst="rect">
            <a:avLst/>
          </a:prstGeom>
        </p:spPr>
      </p:pic>
      <p:sp>
        <p:nvSpPr>
          <p:cNvPr id="6" name="Oval 5">
            <a:extLst>
              <a:ext uri="{FF2B5EF4-FFF2-40B4-BE49-F238E27FC236}">
                <a16:creationId xmlns:a16="http://schemas.microsoft.com/office/drawing/2014/main" id="{04CF22E0-154E-9442-A5F9-4ED04CBE97F0}"/>
              </a:ext>
            </a:extLst>
          </p:cNvPr>
          <p:cNvSpPr/>
          <p:nvPr/>
        </p:nvSpPr>
        <p:spPr>
          <a:xfrm>
            <a:off x="6361036" y="4184858"/>
            <a:ext cx="936104" cy="3694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8707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875" y="885825"/>
            <a:ext cx="3198813" cy="239871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1507" name="Text Box 12"/>
          <p:cNvSpPr txBox="1">
            <a:spLocks noChangeArrowheads="1"/>
          </p:cNvSpPr>
          <p:nvPr/>
        </p:nvSpPr>
        <p:spPr bwMode="auto">
          <a:xfrm>
            <a:off x="1090613" y="3357563"/>
            <a:ext cx="2063750" cy="36671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Average reference</a:t>
            </a:r>
          </a:p>
        </p:txBody>
      </p:sp>
      <p:grpSp>
        <p:nvGrpSpPr>
          <p:cNvPr id="21508" name="Group 18"/>
          <p:cNvGrpSpPr>
            <a:grpSpLocks/>
          </p:cNvGrpSpPr>
          <p:nvPr/>
        </p:nvGrpSpPr>
        <p:grpSpPr bwMode="auto">
          <a:xfrm>
            <a:off x="525463" y="3860800"/>
            <a:ext cx="3198812" cy="2398713"/>
            <a:chOff x="340" y="2432"/>
            <a:chExt cx="2015" cy="1511"/>
          </a:xfrm>
        </p:grpSpPr>
        <p:pic>
          <p:nvPicPr>
            <p:cNvPr id="2151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 y="2432"/>
              <a:ext cx="2015" cy="151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1519" name="Oval 15"/>
            <p:cNvSpPr>
              <a:spLocks noChangeArrowheads="1"/>
            </p:cNvSpPr>
            <p:nvPr/>
          </p:nvSpPr>
          <p:spPr bwMode="auto">
            <a:xfrm>
              <a:off x="1202" y="3112"/>
              <a:ext cx="91" cy="91"/>
            </a:xfrm>
            <a:prstGeom prst="ellipse">
              <a:avLst/>
            </a:prstGeom>
            <a:solidFill>
              <a:srgbClr val="000000"/>
            </a:solidFill>
            <a:ln w="9525">
              <a:solidFill>
                <a:schemeClr val="tx1"/>
              </a:solidFill>
              <a:round/>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grpSp>
        <p:nvGrpSpPr>
          <p:cNvPr id="21509" name="Group 19"/>
          <p:cNvGrpSpPr>
            <a:grpSpLocks/>
          </p:cNvGrpSpPr>
          <p:nvPr/>
        </p:nvGrpSpPr>
        <p:grpSpPr bwMode="auto">
          <a:xfrm>
            <a:off x="5651500" y="3860800"/>
            <a:ext cx="3198813" cy="2398713"/>
            <a:chOff x="3560" y="2432"/>
            <a:chExt cx="2015" cy="1511"/>
          </a:xfrm>
        </p:grpSpPr>
        <p:pic>
          <p:nvPicPr>
            <p:cNvPr id="21516"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0" y="2432"/>
              <a:ext cx="2015" cy="151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1517" name="Oval 17"/>
            <p:cNvSpPr>
              <a:spLocks noChangeArrowheads="1"/>
            </p:cNvSpPr>
            <p:nvPr/>
          </p:nvSpPr>
          <p:spPr bwMode="auto">
            <a:xfrm>
              <a:off x="4377" y="3702"/>
              <a:ext cx="91" cy="91"/>
            </a:xfrm>
            <a:prstGeom prst="ellipse">
              <a:avLst/>
            </a:prstGeom>
            <a:solidFill>
              <a:srgbClr val="000000"/>
            </a:solidFill>
            <a:ln w="9525">
              <a:solidFill>
                <a:schemeClr val="tx1"/>
              </a:solidFill>
              <a:round/>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sp>
        <p:nvSpPr>
          <p:cNvPr id="21510" name="Text Box 20"/>
          <p:cNvSpPr txBox="1">
            <a:spLocks noChangeArrowheads="1"/>
          </p:cNvSpPr>
          <p:nvPr/>
        </p:nvSpPr>
        <p:spPr bwMode="auto">
          <a:xfrm>
            <a:off x="4048125" y="857250"/>
            <a:ext cx="4411663" cy="36671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nvGrpSpPr>
          <p:cNvPr id="21511" name="Group 22"/>
          <p:cNvGrpSpPr>
            <a:grpSpLocks/>
          </p:cNvGrpSpPr>
          <p:nvPr/>
        </p:nvGrpSpPr>
        <p:grpSpPr bwMode="auto">
          <a:xfrm>
            <a:off x="4500563" y="692150"/>
            <a:ext cx="4248150" cy="2971800"/>
            <a:chOff x="1663" y="768"/>
            <a:chExt cx="2433" cy="1702"/>
          </a:xfrm>
        </p:grpSpPr>
        <p:pic>
          <p:nvPicPr>
            <p:cNvPr id="21513" name="Picture 28" descr="Fig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63" y="768"/>
              <a:ext cx="2433" cy="170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1514" name="Rectangle 24"/>
            <p:cNvSpPr>
              <a:spLocks noChangeArrowheads="1"/>
            </p:cNvSpPr>
            <p:nvPr/>
          </p:nvSpPr>
          <p:spPr bwMode="auto">
            <a:xfrm>
              <a:off x="2400" y="2256"/>
              <a:ext cx="480" cy="144"/>
            </a:xfrm>
            <a:prstGeom prst="rect">
              <a:avLst/>
            </a:prstGeom>
            <a:solidFill>
              <a:schemeClr val="bg1"/>
            </a:solidFill>
            <a:ln>
              <a:noFill/>
            </a:ln>
            <a:extLs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sp>
          <p:nvSpPr>
            <p:cNvPr id="21515" name="Rectangle 25"/>
            <p:cNvSpPr>
              <a:spLocks noChangeArrowheads="1"/>
            </p:cNvSpPr>
            <p:nvPr/>
          </p:nvSpPr>
          <p:spPr bwMode="auto">
            <a:xfrm>
              <a:off x="2640" y="1886"/>
              <a:ext cx="480" cy="144"/>
            </a:xfrm>
            <a:prstGeom prst="rect">
              <a:avLst/>
            </a:prstGeom>
            <a:solidFill>
              <a:schemeClr val="bg1"/>
            </a:solidFill>
            <a:ln>
              <a:noFill/>
            </a:ln>
            <a:extLs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sp>
        <p:nvSpPr>
          <p:cNvPr id="21512" name="Text Box 26"/>
          <p:cNvSpPr txBox="1">
            <a:spLocks noChangeArrowheads="1"/>
          </p:cNvSpPr>
          <p:nvPr/>
        </p:nvSpPr>
        <p:spPr bwMode="auto">
          <a:xfrm>
            <a:off x="34925" y="-28575"/>
            <a:ext cx="3216275" cy="457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EEG – re-referencing</a:t>
            </a:r>
            <a:endParaRPr lang="en-US" altLang="en-US" sz="2400" b="1">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330200" y="836613"/>
            <a:ext cx="8489950" cy="5329237"/>
          </a:xfrm>
        </p:spPr>
        <p:txBody>
          <a:bodyPr/>
          <a:lstStyle/>
          <a:p>
            <a:pPr eaLnBrk="1" hangingPunct="1"/>
            <a:r>
              <a:rPr lang="en-GB" altLang="en-US"/>
              <a:t>Re-referencing can be used to sensitize sensor level analysis to particular sources (at the expense of other sources).</a:t>
            </a:r>
          </a:p>
          <a:p>
            <a:pPr eaLnBrk="1" hangingPunct="1"/>
            <a:endParaRPr lang="en-GB" altLang="en-US"/>
          </a:p>
          <a:p>
            <a:pPr eaLnBrk="1" hangingPunct="1"/>
            <a:r>
              <a:rPr lang="en-GB" altLang="en-US"/>
              <a:t>For source reconstruction and DCM it is necessary to specify the referencing of the data. This can be done via the ‘Prepare’ tool.</a:t>
            </a:r>
          </a:p>
          <a:p>
            <a:pPr eaLnBrk="1" hangingPunct="1"/>
            <a:endParaRPr lang="en-GB" altLang="en-US"/>
          </a:p>
          <a:p>
            <a:pPr eaLnBrk="1" hangingPunct="1"/>
            <a:r>
              <a:rPr lang="en-GB" altLang="en-US"/>
              <a:t>Re-referencing in SPM is done by the Montage function that can apply any linear weighting to the channels and has a wider range of applications.</a:t>
            </a:r>
          </a:p>
        </p:txBody>
      </p:sp>
      <p:sp>
        <p:nvSpPr>
          <p:cNvPr id="22531" name="Text Box 4"/>
          <p:cNvSpPr txBox="1">
            <a:spLocks noChangeArrowheads="1"/>
          </p:cNvSpPr>
          <p:nvPr/>
        </p:nvSpPr>
        <p:spPr bwMode="auto">
          <a:xfrm>
            <a:off x="34925" y="-28575"/>
            <a:ext cx="3216275" cy="457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EEG – re-referencing</a:t>
            </a:r>
            <a:endParaRPr lang="en-US" altLang="en-US" sz="2400" b="1">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a:solidFill>
                  <a:schemeClr val="bg1">
                    <a:lumMod val="75000"/>
                  </a:schemeClr>
                </a:solidFill>
                <a:latin typeface="Calibri" panose="020F0502020204030204" pitchFamily="34" charset="0"/>
              </a:rPr>
              <a:t>Downsampling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Epoching</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a:latin typeface="Calibri" panose="020F0502020204030204" pitchFamily="34" charset="0"/>
              </a:rPr>
              <a:t>Artefacts</a:t>
            </a:r>
          </a:p>
          <a:p>
            <a:pPr marL="457200" indent="-457200">
              <a:buFont typeface="+mj-lt"/>
              <a:buAutoNum type="arabicPeriod"/>
            </a:pPr>
            <a:r>
              <a:rPr lang="en-GB" sz="2000" dirty="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3501804" y="3816112"/>
            <a:ext cx="2146742" cy="369332"/>
          </a:xfrm>
          <a:prstGeom prst="rect">
            <a:avLst/>
          </a:prstGeom>
          <a:noFill/>
        </p:spPr>
        <p:txBody>
          <a:bodyPr wrap="none" rtlCol="0">
            <a:spAutoFit/>
          </a:bodyPr>
          <a:lstStyle/>
          <a:p>
            <a:r>
              <a:rPr lang="en-GB" b="1" dirty="0" err="1"/>
              <a:t>spm_eeg_artefact</a:t>
            </a:r>
            <a:endParaRPr lang="en-GB" b="1" dirty="0"/>
          </a:p>
        </p:txBody>
      </p:sp>
      <p:pic>
        <p:nvPicPr>
          <p:cNvPr id="5" name="Picture 4" descr="A screenshot of a cell phone&#13;&#10;&#13;&#10;Description automatically generated">
            <a:extLst>
              <a:ext uri="{FF2B5EF4-FFF2-40B4-BE49-F238E27FC236}">
                <a16:creationId xmlns:a16="http://schemas.microsoft.com/office/drawing/2014/main" id="{BC3FE10F-C3F1-784B-809A-A811DEA05AC9}"/>
              </a:ext>
            </a:extLst>
          </p:cNvPr>
          <p:cNvPicPr>
            <a:picLocks noChangeAspect="1"/>
          </p:cNvPicPr>
          <p:nvPr/>
        </p:nvPicPr>
        <p:blipFill rotWithShape="1">
          <a:blip r:embed="rId2">
            <a:extLst>
              <a:ext uri="{28A0092B-C50C-407E-A947-70E740481C1C}">
                <a14:useLocalDpi xmlns:a14="http://schemas.microsoft.com/office/drawing/2010/main" val="0"/>
              </a:ext>
            </a:extLst>
          </a:blip>
          <a:srcRect l="1865" t="2458" r="3014" b="3123"/>
          <a:stretch/>
        </p:blipFill>
        <p:spPr>
          <a:xfrm>
            <a:off x="6149504" y="3573016"/>
            <a:ext cx="2664296" cy="3105731"/>
          </a:xfrm>
          <a:prstGeom prst="rect">
            <a:avLst/>
          </a:prstGeom>
        </p:spPr>
      </p:pic>
      <p:sp>
        <p:nvSpPr>
          <p:cNvPr id="6" name="Oval 5">
            <a:extLst>
              <a:ext uri="{FF2B5EF4-FFF2-40B4-BE49-F238E27FC236}">
                <a16:creationId xmlns:a16="http://schemas.microsoft.com/office/drawing/2014/main" id="{4BEC3E9D-D7CA-B244-9231-D374DE1B8BE6}"/>
              </a:ext>
            </a:extLst>
          </p:cNvPr>
          <p:cNvSpPr/>
          <p:nvPr/>
        </p:nvSpPr>
        <p:spPr>
          <a:xfrm>
            <a:off x="6210348" y="4112850"/>
            <a:ext cx="936104" cy="3694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2970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artefa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575" y="838200"/>
            <a:ext cx="5297488" cy="55435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grpSp>
        <p:nvGrpSpPr>
          <p:cNvPr id="23555" name="Group 13"/>
          <p:cNvGrpSpPr>
            <a:grpSpLocks/>
          </p:cNvGrpSpPr>
          <p:nvPr/>
        </p:nvGrpSpPr>
        <p:grpSpPr bwMode="auto">
          <a:xfrm>
            <a:off x="6100763" y="765175"/>
            <a:ext cx="2935287" cy="5684838"/>
            <a:chOff x="3773" y="358"/>
            <a:chExt cx="1849" cy="3581"/>
          </a:xfrm>
        </p:grpSpPr>
        <p:pic>
          <p:nvPicPr>
            <p:cNvPr id="2355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4" y="564"/>
              <a:ext cx="1342" cy="1006"/>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23558"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3" y="1746"/>
              <a:ext cx="1344" cy="100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23559"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3" y="2931"/>
              <a:ext cx="1344" cy="100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3560" name="Text Box 9"/>
            <p:cNvSpPr txBox="1">
              <a:spLocks noChangeArrowheads="1"/>
            </p:cNvSpPr>
            <p:nvPr/>
          </p:nvSpPr>
          <p:spPr bwMode="auto">
            <a:xfrm>
              <a:off x="5090" y="902"/>
              <a:ext cx="420" cy="23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EEG</a:t>
              </a:r>
            </a:p>
          </p:txBody>
        </p:sp>
        <p:sp>
          <p:nvSpPr>
            <p:cNvPr id="23561" name="Text Box 10"/>
            <p:cNvSpPr txBox="1">
              <a:spLocks noChangeArrowheads="1"/>
            </p:cNvSpPr>
            <p:nvPr/>
          </p:nvSpPr>
          <p:spPr bwMode="auto">
            <a:xfrm>
              <a:off x="5090" y="2115"/>
              <a:ext cx="444" cy="23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MEG</a:t>
              </a:r>
            </a:p>
          </p:txBody>
        </p:sp>
        <p:sp>
          <p:nvSpPr>
            <p:cNvPr id="23562" name="Text Box 11"/>
            <p:cNvSpPr txBox="1">
              <a:spLocks noChangeArrowheads="1"/>
            </p:cNvSpPr>
            <p:nvPr/>
          </p:nvSpPr>
          <p:spPr bwMode="auto">
            <a:xfrm>
              <a:off x="5090" y="3294"/>
              <a:ext cx="532" cy="23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Planar</a:t>
              </a:r>
            </a:p>
          </p:txBody>
        </p:sp>
        <p:sp>
          <p:nvSpPr>
            <p:cNvPr id="23563" name="Text Box 12"/>
            <p:cNvSpPr txBox="1">
              <a:spLocks noChangeArrowheads="1"/>
            </p:cNvSpPr>
            <p:nvPr/>
          </p:nvSpPr>
          <p:spPr bwMode="auto">
            <a:xfrm>
              <a:off x="4014" y="358"/>
              <a:ext cx="700" cy="23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Eye blink</a:t>
              </a:r>
            </a:p>
          </p:txBody>
        </p:sp>
      </p:grpSp>
      <p:sp>
        <p:nvSpPr>
          <p:cNvPr id="23556" name="Text Box 14"/>
          <p:cNvSpPr txBox="1">
            <a:spLocks noChangeArrowheads="1"/>
          </p:cNvSpPr>
          <p:nvPr/>
        </p:nvSpPr>
        <p:spPr bwMode="auto">
          <a:xfrm>
            <a:off x="34925" y="-28575"/>
            <a:ext cx="1508125" cy="457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Artefacts</a:t>
            </a:r>
            <a:endParaRPr lang="en-US" altLang="en-US" sz="2400" b="1">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in MEG data</a:t>
            </a:r>
            <a:br>
              <a:rPr lang="en-GB" dirty="0"/>
            </a:br>
            <a:r>
              <a:rPr lang="en-GB" dirty="0"/>
              <a:t>muscle artefact, eye blink, sensor jumps</a:t>
            </a:r>
          </a:p>
        </p:txBody>
      </p:sp>
      <p:graphicFrame>
        <p:nvGraphicFramePr>
          <p:cNvPr id="9" name="Object 8"/>
          <p:cNvGraphicFramePr>
            <a:graphicFrameLocks noChangeAspect="1"/>
          </p:cNvGraphicFramePr>
          <p:nvPr>
            <p:extLst>
              <p:ext uri="{D42A27DB-BD31-4B8C-83A1-F6EECF244321}">
                <p14:modId xmlns:p14="http://schemas.microsoft.com/office/powerpoint/2010/main" val="846171930"/>
              </p:ext>
            </p:extLst>
          </p:nvPr>
        </p:nvGraphicFramePr>
        <p:xfrm>
          <a:off x="330200" y="2419882"/>
          <a:ext cx="2199308" cy="2876018"/>
        </p:xfrm>
        <a:graphic>
          <a:graphicData uri="http://schemas.openxmlformats.org/presentationml/2006/ole">
            <mc:AlternateContent xmlns:mc="http://schemas.openxmlformats.org/markup-compatibility/2006">
              <mc:Choice xmlns:v="urn:schemas-microsoft-com:vml" Requires="v">
                <p:oleObj spid="_x0000_s10391" name="Bitmap Image" r:id="rId4" imgW="6897063" imgH="9000000" progId="">
                  <p:embed/>
                </p:oleObj>
              </mc:Choice>
              <mc:Fallback>
                <p:oleObj name="Bitmap Image" r:id="rId4" imgW="6897063" imgH="9000000" progId="">
                  <p:embed/>
                  <p:pic>
                    <p:nvPicPr>
                      <p:cNvPr id="0" name="Picture 8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00" y="2419882"/>
                        <a:ext cx="2199308" cy="28760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912979777"/>
              </p:ext>
            </p:extLst>
          </p:nvPr>
        </p:nvGraphicFramePr>
        <p:xfrm>
          <a:off x="3347864" y="2402945"/>
          <a:ext cx="2445387" cy="2802900"/>
        </p:xfrm>
        <a:graphic>
          <a:graphicData uri="http://schemas.openxmlformats.org/presentationml/2006/ole">
            <mc:AlternateContent xmlns:mc="http://schemas.openxmlformats.org/markup-compatibility/2006">
              <mc:Choice xmlns:v="urn:schemas-microsoft-com:vml" Requires="v">
                <p:oleObj spid="_x0000_s10392" name="Bitmap Image" r:id="rId6" imgW="6916115" imgH="7961905" progId="">
                  <p:embed/>
                </p:oleObj>
              </mc:Choice>
              <mc:Fallback>
                <p:oleObj name="Bitmap Image" r:id="rId6" imgW="6916115" imgH="7961905" progId="">
                  <p:embed/>
                  <p:pic>
                    <p:nvPicPr>
                      <p:cNvPr id="0" name="Picture 8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7864" y="2402945"/>
                        <a:ext cx="2445387" cy="280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058270024"/>
              </p:ext>
            </p:extLst>
          </p:nvPr>
        </p:nvGraphicFramePr>
        <p:xfrm>
          <a:off x="6804248" y="2402945"/>
          <a:ext cx="2228756" cy="2892955"/>
        </p:xfrm>
        <a:graphic>
          <a:graphicData uri="http://schemas.openxmlformats.org/presentationml/2006/ole">
            <mc:AlternateContent xmlns:mc="http://schemas.openxmlformats.org/markup-compatibility/2006">
              <mc:Choice xmlns:v="urn:schemas-microsoft-com:vml" Requires="v">
                <p:oleObj spid="_x0000_s10393" name="Bitmap Image" r:id="rId8" imgW="6609524" imgH="8590476" progId="">
                  <p:embed/>
                </p:oleObj>
              </mc:Choice>
              <mc:Fallback>
                <p:oleObj name="Bitmap Image" r:id="rId8" imgW="6609524" imgH="8590476" progId="">
                  <p:embed/>
                  <p:pic>
                    <p:nvPicPr>
                      <p:cNvPr id="0" name="Picture 9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4248" y="2402945"/>
                        <a:ext cx="2228756" cy="28929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88582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019816224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641" y="3392488"/>
            <a:ext cx="8424863" cy="2052637"/>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8195" name="Text Box 5"/>
          <p:cNvSpPr txBox="1">
            <a:spLocks noChangeArrowheads="1"/>
          </p:cNvSpPr>
          <p:nvPr/>
        </p:nvSpPr>
        <p:spPr bwMode="auto">
          <a:xfrm>
            <a:off x="34925" y="-28575"/>
            <a:ext cx="2855913" cy="457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What do we need?</a:t>
            </a:r>
            <a:endParaRPr lang="en-US" altLang="en-US" sz="2400" b="1">
              <a:solidFill>
                <a:schemeClr val="bg1"/>
              </a:solidFill>
            </a:endParaRPr>
          </a:p>
        </p:txBody>
      </p:sp>
      <p:grpSp>
        <p:nvGrpSpPr>
          <p:cNvPr id="3" name="Group 16"/>
          <p:cNvGrpSpPr>
            <a:grpSpLocks/>
          </p:cNvGrpSpPr>
          <p:nvPr/>
        </p:nvGrpSpPr>
        <p:grpSpPr bwMode="auto">
          <a:xfrm>
            <a:off x="1242442" y="4868862"/>
            <a:ext cx="2403475" cy="1870074"/>
            <a:chOff x="556" y="2387"/>
            <a:chExt cx="1514" cy="1178"/>
          </a:xfrm>
        </p:grpSpPr>
        <p:sp>
          <p:nvSpPr>
            <p:cNvPr id="8210" name="Text Box 8"/>
            <p:cNvSpPr txBox="1">
              <a:spLocks noChangeArrowheads="1"/>
            </p:cNvSpPr>
            <p:nvPr/>
          </p:nvSpPr>
          <p:spPr bwMode="auto">
            <a:xfrm>
              <a:off x="556" y="3158"/>
              <a:ext cx="1514" cy="407"/>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800" dirty="0">
                  <a:solidFill>
                    <a:srgbClr val="008000"/>
                  </a:solidFill>
                </a:rPr>
                <a:t>Time axis </a:t>
              </a:r>
            </a:p>
            <a:p>
              <a:pPr algn="ctr" eaLnBrk="1" hangingPunct="1">
                <a:spcBef>
                  <a:spcPct val="0"/>
                </a:spcBef>
                <a:buFontTx/>
                <a:buNone/>
              </a:pPr>
              <a:r>
                <a:rPr lang="en-GB" altLang="en-US" sz="1800" dirty="0">
                  <a:solidFill>
                    <a:srgbClr val="008000"/>
                  </a:solidFill>
                </a:rPr>
                <a:t>(sampling frequency)</a:t>
              </a:r>
              <a:endParaRPr lang="en-US" altLang="en-US" sz="1800" dirty="0">
                <a:solidFill>
                  <a:srgbClr val="008000"/>
                </a:solidFill>
              </a:endParaRPr>
            </a:p>
          </p:txBody>
        </p:sp>
        <p:sp>
          <p:nvSpPr>
            <p:cNvPr id="8211" name="Line 9"/>
            <p:cNvSpPr>
              <a:spLocks noChangeShapeType="1"/>
            </p:cNvSpPr>
            <p:nvPr/>
          </p:nvSpPr>
          <p:spPr bwMode="auto">
            <a:xfrm flipV="1">
              <a:off x="1292" y="2387"/>
              <a:ext cx="454" cy="771"/>
            </a:xfrm>
            <a:prstGeom prst="line">
              <a:avLst/>
            </a:prstGeom>
            <a:noFill/>
            <a:ln w="38100">
              <a:solidFill>
                <a:srgbClr val="008000"/>
              </a:solidFill>
              <a:round/>
              <a:headEnd/>
              <a:tailEnd type="triangle" w="lg" len="lg"/>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GB"/>
            </a:p>
          </p:txBody>
        </p:sp>
      </p:grpSp>
      <p:grpSp>
        <p:nvGrpSpPr>
          <p:cNvPr id="4" name="Group 18"/>
          <p:cNvGrpSpPr>
            <a:grpSpLocks/>
          </p:cNvGrpSpPr>
          <p:nvPr/>
        </p:nvGrpSpPr>
        <p:grpSpPr bwMode="auto">
          <a:xfrm>
            <a:off x="5436616" y="4940300"/>
            <a:ext cx="2374900" cy="1682750"/>
            <a:chOff x="3198" y="2432"/>
            <a:chExt cx="1496" cy="1060"/>
          </a:xfrm>
        </p:grpSpPr>
        <p:sp>
          <p:nvSpPr>
            <p:cNvPr id="8207" name="Rectangle 10"/>
            <p:cNvSpPr>
              <a:spLocks noChangeArrowheads="1"/>
            </p:cNvSpPr>
            <p:nvPr/>
          </p:nvSpPr>
          <p:spPr bwMode="auto">
            <a:xfrm>
              <a:off x="3198" y="2432"/>
              <a:ext cx="1315" cy="91"/>
            </a:xfrm>
            <a:prstGeom prst="rect">
              <a:avLst/>
            </a:prstGeom>
            <a:noFill/>
            <a:ln w="28575">
              <a:solidFill>
                <a:srgbClr val="3366FF"/>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sp>
          <p:nvSpPr>
            <p:cNvPr id="8208" name="Line 11"/>
            <p:cNvSpPr>
              <a:spLocks noChangeShapeType="1"/>
            </p:cNvSpPr>
            <p:nvPr/>
          </p:nvSpPr>
          <p:spPr bwMode="auto">
            <a:xfrm flipH="1" flipV="1">
              <a:off x="3833" y="2569"/>
              <a:ext cx="272" cy="680"/>
            </a:xfrm>
            <a:prstGeom prst="line">
              <a:avLst/>
            </a:prstGeom>
            <a:noFill/>
            <a:ln w="38100">
              <a:solidFill>
                <a:srgbClr val="3366FF"/>
              </a:solidFill>
              <a:round/>
              <a:headEnd/>
              <a:tailEnd type="triangle" w="lg" len="lg"/>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GB"/>
            </a:p>
          </p:txBody>
        </p:sp>
        <p:sp>
          <p:nvSpPr>
            <p:cNvPr id="8209" name="Text Box 12"/>
            <p:cNvSpPr txBox="1">
              <a:spLocks noChangeArrowheads="1"/>
            </p:cNvSpPr>
            <p:nvPr/>
          </p:nvSpPr>
          <p:spPr bwMode="auto">
            <a:xfrm>
              <a:off x="3514" y="3261"/>
              <a:ext cx="1180" cy="23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dirty="0">
                  <a:solidFill>
                    <a:srgbClr val="3366FF"/>
                  </a:solidFill>
                </a:rPr>
                <a:t>Sensor locations</a:t>
              </a:r>
              <a:endParaRPr lang="en-US" altLang="en-US" sz="1800" dirty="0">
                <a:solidFill>
                  <a:srgbClr val="3366FF"/>
                </a:solidFill>
              </a:endParaRPr>
            </a:p>
          </p:txBody>
        </p:sp>
      </p:grpSp>
      <p:grpSp>
        <p:nvGrpSpPr>
          <p:cNvPr id="5" name="Group 17"/>
          <p:cNvGrpSpPr>
            <a:grpSpLocks/>
          </p:cNvGrpSpPr>
          <p:nvPr/>
        </p:nvGrpSpPr>
        <p:grpSpPr bwMode="auto">
          <a:xfrm>
            <a:off x="3779266" y="2205038"/>
            <a:ext cx="1008063" cy="2303462"/>
            <a:chOff x="2154" y="709"/>
            <a:chExt cx="635" cy="1451"/>
          </a:xfrm>
        </p:grpSpPr>
        <p:sp>
          <p:nvSpPr>
            <p:cNvPr id="8205" name="Text Box 13"/>
            <p:cNvSpPr txBox="1">
              <a:spLocks noChangeArrowheads="1"/>
            </p:cNvSpPr>
            <p:nvPr/>
          </p:nvSpPr>
          <p:spPr bwMode="auto">
            <a:xfrm>
              <a:off x="2233" y="709"/>
              <a:ext cx="556" cy="23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dirty="0">
                  <a:solidFill>
                    <a:srgbClr val="FF6600"/>
                  </a:solidFill>
                </a:rPr>
                <a:t>Events</a:t>
              </a:r>
              <a:endParaRPr lang="en-US" altLang="en-US" sz="1800" dirty="0">
                <a:solidFill>
                  <a:srgbClr val="FF6600"/>
                </a:solidFill>
              </a:endParaRPr>
            </a:p>
          </p:txBody>
        </p:sp>
        <p:sp>
          <p:nvSpPr>
            <p:cNvPr id="8206" name="Line 14"/>
            <p:cNvSpPr>
              <a:spLocks noChangeShapeType="1"/>
            </p:cNvSpPr>
            <p:nvPr/>
          </p:nvSpPr>
          <p:spPr bwMode="auto">
            <a:xfrm flipH="1">
              <a:off x="2154" y="981"/>
              <a:ext cx="363" cy="1179"/>
            </a:xfrm>
            <a:prstGeom prst="line">
              <a:avLst/>
            </a:prstGeom>
            <a:noFill/>
            <a:ln w="38100">
              <a:solidFill>
                <a:srgbClr val="FF6600"/>
              </a:solidFill>
              <a:round/>
              <a:headEnd/>
              <a:tailEnd type="triangle" w="lg" len="lg"/>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GB">
                <a:ln>
                  <a:solidFill>
                    <a:srgbClr val="FF6600"/>
                  </a:solidFill>
                </a:ln>
              </a:endParaRPr>
            </a:p>
          </p:txBody>
        </p:sp>
      </p:grpSp>
      <p:grpSp>
        <p:nvGrpSpPr>
          <p:cNvPr id="6" name="Group 22"/>
          <p:cNvGrpSpPr>
            <a:grpSpLocks/>
          </p:cNvGrpSpPr>
          <p:nvPr/>
        </p:nvGrpSpPr>
        <p:grpSpPr bwMode="auto">
          <a:xfrm>
            <a:off x="6444679" y="2347913"/>
            <a:ext cx="2371725" cy="1512887"/>
            <a:chOff x="3833" y="799"/>
            <a:chExt cx="1494" cy="953"/>
          </a:xfrm>
        </p:grpSpPr>
        <p:sp>
          <p:nvSpPr>
            <p:cNvPr id="8203" name="Text Box 20"/>
            <p:cNvSpPr txBox="1">
              <a:spLocks noChangeArrowheads="1"/>
            </p:cNvSpPr>
            <p:nvPr/>
          </p:nvSpPr>
          <p:spPr bwMode="auto">
            <a:xfrm>
              <a:off x="4195" y="799"/>
              <a:ext cx="1132" cy="404"/>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800" dirty="0">
                  <a:ln>
                    <a:solidFill>
                      <a:srgbClr val="800000"/>
                    </a:solidFill>
                  </a:ln>
                  <a:solidFill>
                    <a:srgbClr val="800000"/>
                  </a:solidFill>
                </a:rPr>
                <a:t>Possible source</a:t>
              </a:r>
            </a:p>
            <a:p>
              <a:pPr algn="ctr" eaLnBrk="1" hangingPunct="1">
                <a:spcBef>
                  <a:spcPct val="0"/>
                </a:spcBef>
                <a:buFontTx/>
                <a:buNone/>
              </a:pPr>
              <a:r>
                <a:rPr lang="en-GB" altLang="en-US" sz="1800" dirty="0">
                  <a:ln>
                    <a:solidFill>
                      <a:srgbClr val="800000"/>
                    </a:solidFill>
                  </a:ln>
                  <a:solidFill>
                    <a:srgbClr val="800000"/>
                  </a:solidFill>
                </a:rPr>
                <a:t>of artefact</a:t>
              </a:r>
              <a:endParaRPr lang="en-US" altLang="en-US" sz="1800" dirty="0">
                <a:ln>
                  <a:solidFill>
                    <a:srgbClr val="800000"/>
                  </a:solidFill>
                </a:ln>
                <a:solidFill>
                  <a:srgbClr val="800000"/>
                </a:solidFill>
              </a:endParaRPr>
            </a:p>
          </p:txBody>
        </p:sp>
        <p:sp>
          <p:nvSpPr>
            <p:cNvPr id="8204" name="Line 21"/>
            <p:cNvSpPr>
              <a:spLocks noChangeShapeType="1"/>
            </p:cNvSpPr>
            <p:nvPr/>
          </p:nvSpPr>
          <p:spPr bwMode="auto">
            <a:xfrm flipH="1">
              <a:off x="3833" y="1162"/>
              <a:ext cx="499" cy="590"/>
            </a:xfrm>
            <a:prstGeom prst="line">
              <a:avLst/>
            </a:prstGeom>
            <a:noFill/>
            <a:ln w="38100">
              <a:solidFill>
                <a:srgbClr val="800000"/>
              </a:solidFill>
              <a:round/>
              <a:headEnd/>
              <a:tailEnd type="triangle" w="lg" len="lg"/>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GB"/>
            </a:p>
          </p:txBody>
        </p:sp>
      </p:grpSp>
      <p:pic>
        <p:nvPicPr>
          <p:cNvPr id="8201" name="Picture 11" descr="hansberg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549275"/>
            <a:ext cx="1511300" cy="140493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8202" name="Text Box 17"/>
          <p:cNvSpPr txBox="1">
            <a:spLocks noChangeArrowheads="1"/>
          </p:cNvSpPr>
          <p:nvPr/>
        </p:nvSpPr>
        <p:spPr bwMode="auto">
          <a:xfrm>
            <a:off x="323850" y="1974850"/>
            <a:ext cx="1179513" cy="51752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400"/>
              <a:t>Hans Berger</a:t>
            </a:r>
          </a:p>
          <a:p>
            <a:pPr algn="ctr" eaLnBrk="1" hangingPunct="1">
              <a:spcBef>
                <a:spcPct val="0"/>
              </a:spcBef>
              <a:buFontTx/>
              <a:buNone/>
            </a:pPr>
            <a:r>
              <a:rPr lang="en-GB" altLang="en-US" sz="1400"/>
              <a:t>1873-1941</a:t>
            </a:r>
            <a:endParaRPr lang="en-US" altLang="en-US" sz="1400"/>
          </a:p>
        </p:txBody>
      </p:sp>
      <p:sp>
        <p:nvSpPr>
          <p:cNvPr id="7" name="Rectangle 6"/>
          <p:cNvSpPr/>
          <p:nvPr/>
        </p:nvSpPr>
        <p:spPr>
          <a:xfrm>
            <a:off x="35496" y="3356992"/>
            <a:ext cx="672142" cy="369332"/>
          </a:xfrm>
          <a:prstGeom prst="rect">
            <a:avLst/>
          </a:prstGeom>
        </p:spPr>
        <p:txBody>
          <a:bodyPr wrap="none">
            <a:spAutoFit/>
          </a:bodyPr>
          <a:lstStyle/>
          <a:p>
            <a:pPr eaLnBrk="1" hangingPunct="1"/>
            <a:r>
              <a:rPr lang="en-GB" altLang="en-US" b="1" dirty="0"/>
              <a:t>EEG</a:t>
            </a:r>
            <a:endParaRPr lang="en-US" altLang="en-US" b="1" dirty="0"/>
          </a:p>
        </p:txBody>
      </p:sp>
      <p:sp>
        <p:nvSpPr>
          <p:cNvPr id="23" name="Rectangle 22"/>
          <p:cNvSpPr/>
          <p:nvPr/>
        </p:nvSpPr>
        <p:spPr>
          <a:xfrm>
            <a:off x="61020" y="4158372"/>
            <a:ext cx="684878" cy="369332"/>
          </a:xfrm>
          <a:prstGeom prst="rect">
            <a:avLst/>
          </a:prstGeom>
        </p:spPr>
        <p:txBody>
          <a:bodyPr wrap="none">
            <a:spAutoFit/>
          </a:bodyPr>
          <a:lstStyle/>
          <a:p>
            <a:pPr eaLnBrk="1" hangingPunct="1"/>
            <a:r>
              <a:rPr lang="en-GB" altLang="en-US" b="1" dirty="0"/>
              <a:t>ECG</a:t>
            </a:r>
            <a:endParaRPr lang="en-US" altLang="en-US"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1"/>
          <p:cNvSpPr txBox="1">
            <a:spLocks noChangeArrowheads="1"/>
          </p:cNvSpPr>
          <p:nvPr/>
        </p:nvSpPr>
        <p:spPr bwMode="auto">
          <a:xfrm>
            <a:off x="34925" y="-28575"/>
            <a:ext cx="1508125" cy="457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Artefacts</a:t>
            </a:r>
            <a:endParaRPr lang="en-US" altLang="en-US" sz="2400" b="1">
              <a:solidFill>
                <a:schemeClr val="bg1"/>
              </a:solidFill>
            </a:endParaRPr>
          </a:p>
        </p:txBody>
      </p:sp>
      <p:sp>
        <p:nvSpPr>
          <p:cNvPr id="24579" name="Rectangle 12"/>
          <p:cNvSpPr>
            <a:spLocks noChangeArrowheads="1"/>
          </p:cNvSpPr>
          <p:nvPr/>
        </p:nvSpPr>
        <p:spPr bwMode="auto">
          <a:xfrm>
            <a:off x="330200" y="836613"/>
            <a:ext cx="8489950" cy="5329237"/>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dirty="0"/>
              <a:t>SPM has an extendable artefact detection function where plug-ins implementing different detection methods can be applied to subsets of channels.</a:t>
            </a:r>
          </a:p>
          <a:p>
            <a:pPr eaLnBrk="1" hangingPunct="1"/>
            <a:endParaRPr lang="en-GB" altLang="en-US" dirty="0"/>
          </a:p>
          <a:p>
            <a:pPr eaLnBrk="1" hangingPunct="1"/>
            <a:r>
              <a:rPr lang="en-GB" altLang="en-US" dirty="0"/>
              <a:t>A variety of methods are implemented including, amplitude </a:t>
            </a:r>
            <a:r>
              <a:rPr lang="en-GB" altLang="en-US" dirty="0" err="1"/>
              <a:t>thresholding</a:t>
            </a:r>
            <a:r>
              <a:rPr lang="en-GB" altLang="en-US" dirty="0"/>
              <a:t>, jump detection, flat segment detection, ECG and eye blink detection.</a:t>
            </a:r>
          </a:p>
          <a:p>
            <a:pPr eaLnBrk="1" hangingPunct="1"/>
            <a:endParaRPr lang="en-GB" altLang="en-US" dirty="0"/>
          </a:p>
          <a:p>
            <a:pPr eaLnBrk="1" hangingPunct="1"/>
            <a:r>
              <a:rPr lang="en-GB" altLang="en-US" dirty="0"/>
              <a:t>In addition, topography-based artefact correction method is available (in </a:t>
            </a:r>
            <a:r>
              <a:rPr lang="en-GB" altLang="en-US" dirty="0" err="1"/>
              <a:t>MEEGtools</a:t>
            </a:r>
            <a:r>
              <a:rPr lang="en-GB" altLang="en-US" dirty="0"/>
              <a:t> toolbox).</a:t>
            </a:r>
          </a:p>
          <a:p>
            <a:pPr eaLnBrk="1" hangingPunct="1">
              <a:buFontTx/>
              <a:buNone/>
            </a:pPr>
            <a:endParaRPr lang="en-GB"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1196975"/>
            <a:ext cx="2795588" cy="41814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Lst>
        </p:spPr>
      </p:pic>
      <p:sp>
        <p:nvSpPr>
          <p:cNvPr id="25603" name="Text Box 5"/>
          <p:cNvSpPr txBox="1">
            <a:spLocks noChangeArrowheads="1"/>
          </p:cNvSpPr>
          <p:nvPr/>
        </p:nvSpPr>
        <p:spPr bwMode="auto">
          <a:xfrm>
            <a:off x="34925" y="-26988"/>
            <a:ext cx="2897188" cy="58420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200">
                <a:solidFill>
                  <a:schemeClr val="bg1"/>
                </a:solidFill>
              </a:rPr>
              <a:t>New in SPM12</a:t>
            </a:r>
          </a:p>
        </p:txBody>
      </p:sp>
      <p:sp>
        <p:nvSpPr>
          <p:cNvPr id="20483" name="TextBox 3"/>
          <p:cNvSpPr txBox="1">
            <a:spLocks noChangeArrowheads="1"/>
          </p:cNvSpPr>
          <p:nvPr/>
        </p:nvSpPr>
        <p:spPr bwMode="auto">
          <a:xfrm>
            <a:off x="323850" y="1541463"/>
            <a:ext cx="5400675" cy="181588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Wingdings" pitchFamily="2" charset="2"/>
              <a:buChar char="§"/>
              <a:defRPr/>
            </a:pPr>
            <a:r>
              <a:rPr lang="en-GB" altLang="en-US" sz="1400" dirty="0"/>
              <a:t>It is now possible to mark artefacts in continuous data</a:t>
            </a:r>
          </a:p>
          <a:p>
            <a:pPr eaLnBrk="1" hangingPunct="1">
              <a:buFont typeface="Wingdings" pitchFamily="2" charset="2"/>
              <a:buChar char="§"/>
              <a:defRPr/>
            </a:pPr>
            <a:endParaRPr lang="en-GB" altLang="en-US" sz="1400" dirty="0"/>
          </a:p>
          <a:p>
            <a:pPr eaLnBrk="1" hangingPunct="1">
              <a:buFont typeface="Wingdings" pitchFamily="2" charset="2"/>
              <a:buChar char="§"/>
              <a:defRPr/>
            </a:pPr>
            <a:r>
              <a:rPr lang="en-GB" altLang="en-US" sz="1400" dirty="0"/>
              <a:t>Marked artefacts are saved as events which are carried over with subsequent processing. So it is possible e.g. to mark artefacts before filtering and keep for later.</a:t>
            </a:r>
          </a:p>
          <a:p>
            <a:pPr marL="0" indent="0" eaLnBrk="1" hangingPunct="1">
              <a:defRPr/>
            </a:pPr>
            <a:endParaRPr lang="en-GB" altLang="en-US" sz="1400" dirty="0"/>
          </a:p>
          <a:p>
            <a:pPr eaLnBrk="1" hangingPunct="1">
              <a:buFont typeface="Wingdings" pitchFamily="2" charset="2"/>
              <a:buChar char="§"/>
              <a:defRPr/>
            </a:pPr>
            <a:r>
              <a:rPr lang="en-GB" altLang="en-US" sz="1400" dirty="0"/>
              <a:t>Marked artefacts can be used for trial rejection at a later stage (‘Reject based on events’)</a:t>
            </a:r>
          </a:p>
        </p:txBody>
      </p:sp>
      <p:pic>
        <p:nvPicPr>
          <p:cNvPr id="2560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l="5252" t="4266" r="7104"/>
          <a:stretch>
            <a:fillRect/>
          </a:stretch>
        </p:blipFill>
        <p:spPr bwMode="auto">
          <a:xfrm>
            <a:off x="561975" y="4429125"/>
            <a:ext cx="4922838" cy="189706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Lst>
        </p:spPr>
      </p:pic>
      <p:sp>
        <p:nvSpPr>
          <p:cNvPr id="25607" name="TextBox 1"/>
          <p:cNvSpPr txBox="1">
            <a:spLocks noChangeArrowheads="1"/>
          </p:cNvSpPr>
          <p:nvPr/>
        </p:nvSpPr>
        <p:spPr bwMode="auto">
          <a:xfrm>
            <a:off x="2843213" y="6381750"/>
            <a:ext cx="954087" cy="3683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time (s)</a:t>
            </a:r>
          </a:p>
        </p:txBody>
      </p:sp>
      <p:sp>
        <p:nvSpPr>
          <p:cNvPr id="25608" name="TextBox 8"/>
          <p:cNvSpPr txBox="1">
            <a:spLocks noChangeArrowheads="1"/>
          </p:cNvSpPr>
          <p:nvPr/>
        </p:nvSpPr>
        <p:spPr bwMode="auto">
          <a:xfrm rot="-5400000">
            <a:off x="-143669" y="5193507"/>
            <a:ext cx="1158875" cy="36988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Channels</a:t>
            </a:r>
          </a:p>
        </p:txBody>
      </p:sp>
      <p:sp>
        <p:nvSpPr>
          <p:cNvPr id="25609" name="TextBox 4"/>
          <p:cNvSpPr txBox="1">
            <a:spLocks noChangeArrowheads="1"/>
          </p:cNvSpPr>
          <p:nvPr/>
        </p:nvSpPr>
        <p:spPr bwMode="auto">
          <a:xfrm>
            <a:off x="323850" y="4076700"/>
            <a:ext cx="4616450" cy="3079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a:t>&gt;&gt; imagesc(D.badsamples(D.indchantype('EEG'), ':', 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a:solidFill>
                  <a:schemeClr val="bg1">
                    <a:lumMod val="75000"/>
                  </a:schemeClr>
                </a:solidFill>
                <a:latin typeface="Calibri" panose="020F0502020204030204" pitchFamily="34" charset="0"/>
              </a:rPr>
              <a:t>Downsampling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Epoching</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3923928" y="4221088"/>
            <a:ext cx="2185214" cy="369332"/>
          </a:xfrm>
          <a:prstGeom prst="rect">
            <a:avLst/>
          </a:prstGeom>
          <a:noFill/>
        </p:spPr>
        <p:txBody>
          <a:bodyPr wrap="none" rtlCol="0">
            <a:spAutoFit/>
          </a:bodyPr>
          <a:lstStyle/>
          <a:p>
            <a:r>
              <a:rPr lang="en-GB" b="1" dirty="0" err="1"/>
              <a:t>spm_eeg_average</a:t>
            </a:r>
            <a:endParaRPr lang="en-GB" b="1" dirty="0"/>
          </a:p>
        </p:txBody>
      </p:sp>
      <p:pic>
        <p:nvPicPr>
          <p:cNvPr id="5" name="Picture 4" descr="A screenshot of a cell phone&#13;&#10;&#13;&#10;Description automatically generated">
            <a:extLst>
              <a:ext uri="{FF2B5EF4-FFF2-40B4-BE49-F238E27FC236}">
                <a16:creationId xmlns:a16="http://schemas.microsoft.com/office/drawing/2014/main" id="{C423234A-5103-AD48-980B-CFF848CF4D1A}"/>
              </a:ext>
            </a:extLst>
          </p:cNvPr>
          <p:cNvPicPr>
            <a:picLocks noChangeAspect="1"/>
          </p:cNvPicPr>
          <p:nvPr/>
        </p:nvPicPr>
        <p:blipFill rotWithShape="1">
          <a:blip r:embed="rId2">
            <a:extLst>
              <a:ext uri="{28A0092B-C50C-407E-A947-70E740481C1C}">
                <a14:useLocalDpi xmlns:a14="http://schemas.microsoft.com/office/drawing/2010/main" val="0"/>
              </a:ext>
            </a:extLst>
          </a:blip>
          <a:srcRect l="1865" t="2458" r="3014" b="3123"/>
          <a:stretch/>
        </p:blipFill>
        <p:spPr>
          <a:xfrm>
            <a:off x="6184146" y="3573016"/>
            <a:ext cx="2664296" cy="3105731"/>
          </a:xfrm>
          <a:prstGeom prst="rect">
            <a:avLst/>
          </a:prstGeom>
        </p:spPr>
      </p:pic>
      <p:sp>
        <p:nvSpPr>
          <p:cNvPr id="6" name="Oval 5">
            <a:extLst>
              <a:ext uri="{FF2B5EF4-FFF2-40B4-BE49-F238E27FC236}">
                <a16:creationId xmlns:a16="http://schemas.microsoft.com/office/drawing/2014/main" id="{E1C85072-7BBA-1C44-B3C9-AC4AB015697A}"/>
              </a:ext>
            </a:extLst>
          </p:cNvPr>
          <p:cNvSpPr/>
          <p:nvPr/>
        </p:nvSpPr>
        <p:spPr>
          <a:xfrm>
            <a:off x="7020272" y="4077072"/>
            <a:ext cx="936104" cy="3694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773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Averaging across trials</a:t>
            </a:r>
            <a:endParaRPr lang="en-US"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1296" y="2598018"/>
            <a:ext cx="2552700" cy="23431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5752" y="2492896"/>
            <a:ext cx="2514600" cy="260032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6" name="AutoShape 12"/>
          <p:cNvSpPr>
            <a:spLocks noChangeArrowheads="1"/>
          </p:cNvSpPr>
          <p:nvPr/>
        </p:nvSpPr>
        <p:spPr bwMode="auto">
          <a:xfrm rot="16200000">
            <a:off x="4037867" y="3320740"/>
            <a:ext cx="863600" cy="792089"/>
          </a:xfrm>
          <a:prstGeom prst="downArrow">
            <a:avLst>
              <a:gd name="adj1" fmla="val 50000"/>
              <a:gd name="adj2" fmla="val 25000"/>
            </a:avLst>
          </a:prstGeom>
          <a:noFill/>
          <a:ln w="28575">
            <a:solidFill>
              <a:schemeClr val="tx1"/>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1524000"/>
            <a:ext cx="9134475" cy="42100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6627" name="Text Box 5"/>
          <p:cNvSpPr txBox="1">
            <a:spLocks noChangeArrowheads="1"/>
          </p:cNvSpPr>
          <p:nvPr/>
        </p:nvSpPr>
        <p:spPr bwMode="auto">
          <a:xfrm>
            <a:off x="5562600" y="5867400"/>
            <a:ext cx="3384550" cy="64611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Kilner, unpublished</a:t>
            </a:r>
          </a:p>
          <a:p>
            <a:pPr eaLnBrk="1" hangingPunct="1">
              <a:spcBef>
                <a:spcPct val="0"/>
              </a:spcBef>
              <a:buFontTx/>
              <a:buNone/>
            </a:pPr>
            <a:r>
              <a:rPr lang="en-GB" altLang="en-US" sz="1800"/>
              <a:t>Wager et al. Neuroimage, 2005</a:t>
            </a:r>
          </a:p>
        </p:txBody>
      </p:sp>
      <p:sp>
        <p:nvSpPr>
          <p:cNvPr id="26628" name="Text Box 6"/>
          <p:cNvSpPr txBox="1">
            <a:spLocks noChangeArrowheads="1"/>
          </p:cNvSpPr>
          <p:nvPr/>
        </p:nvSpPr>
        <p:spPr bwMode="auto">
          <a:xfrm>
            <a:off x="34925" y="-28575"/>
            <a:ext cx="2757488" cy="457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b="1">
                <a:solidFill>
                  <a:schemeClr val="bg1"/>
                </a:solidFill>
              </a:rPr>
              <a:t>Robust averaging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4925" y="-28575"/>
            <a:ext cx="2757488" cy="457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Robust averaging</a:t>
            </a:r>
            <a:endParaRPr lang="en-US" altLang="en-US" sz="2400" b="1">
              <a:solidFill>
                <a:schemeClr val="bg1"/>
              </a:solidFill>
            </a:endParaRPr>
          </a:p>
        </p:txBody>
      </p:sp>
      <p:sp>
        <p:nvSpPr>
          <p:cNvPr id="27651" name="Rectangle 3"/>
          <p:cNvSpPr>
            <a:spLocks noChangeArrowheads="1"/>
          </p:cNvSpPr>
          <p:nvPr/>
        </p:nvSpPr>
        <p:spPr bwMode="auto">
          <a:xfrm>
            <a:off x="330200" y="765175"/>
            <a:ext cx="8489950" cy="46799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2700"/>
              <a:t>Robust averaging is an iterative procedure that computes the mean, down-weights outliers, re-computes the mean etc. until convergence.</a:t>
            </a:r>
          </a:p>
          <a:p>
            <a:pPr eaLnBrk="1" hangingPunct="1"/>
            <a:endParaRPr lang="en-GB" altLang="en-US" sz="2700"/>
          </a:p>
          <a:p>
            <a:pPr eaLnBrk="1" hangingPunct="1"/>
            <a:r>
              <a:rPr lang="en-GB" altLang="en-US" sz="2700"/>
              <a:t>It relies on the assumption that for any channel and time point most trials are clean.</a:t>
            </a:r>
          </a:p>
          <a:p>
            <a:pPr eaLnBrk="1" hangingPunct="1"/>
            <a:endParaRPr lang="en-GB" altLang="en-US" sz="2700"/>
          </a:p>
          <a:p>
            <a:pPr eaLnBrk="1" hangingPunct="1"/>
            <a:r>
              <a:rPr lang="en-GB" altLang="en-US" sz="2700"/>
              <a:t>The number of trials should be sufficient to get a distribution (at least a few tens).</a:t>
            </a:r>
          </a:p>
          <a:p>
            <a:pPr eaLnBrk="1" hangingPunct="1"/>
            <a:endParaRPr lang="en-GB" altLang="en-US" sz="2700"/>
          </a:p>
          <a:p>
            <a:pPr eaLnBrk="1" hangingPunct="1"/>
            <a:r>
              <a:rPr lang="en-GB" altLang="en-US" sz="2700"/>
              <a:t>Robust averaging can be used either in combination with or as an alternative to trial rejection.</a:t>
            </a:r>
          </a:p>
          <a:p>
            <a:pPr eaLnBrk="1" hangingPunct="1">
              <a:buFontTx/>
              <a:buNone/>
            </a:pPr>
            <a:endParaRPr lang="en-GB" altLang="en-US" sz="27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15584" r="6973" b="2629"/>
          <a:stretch>
            <a:fillRect/>
          </a:stretch>
        </p:blipFill>
        <p:spPr bwMode="auto">
          <a:xfrm>
            <a:off x="7380288" y="5257800"/>
            <a:ext cx="1655762" cy="150971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2867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175" y="3933825"/>
            <a:ext cx="2514600" cy="260032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grpSp>
        <p:nvGrpSpPr>
          <p:cNvPr id="2" name="Group 6"/>
          <p:cNvGrpSpPr>
            <a:grpSpLocks/>
          </p:cNvGrpSpPr>
          <p:nvPr/>
        </p:nvGrpSpPr>
        <p:grpSpPr bwMode="auto">
          <a:xfrm>
            <a:off x="3059113" y="836613"/>
            <a:ext cx="4799012" cy="5688012"/>
            <a:chOff x="1927" y="527"/>
            <a:chExt cx="3023" cy="3583"/>
          </a:xfrm>
        </p:grpSpPr>
        <p:pic>
          <p:nvPicPr>
            <p:cNvPr id="28682" name="Picture 7"/>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t="17586" r="2158" b="2022"/>
            <a:stretch>
              <a:fillRect/>
            </a:stretch>
          </p:blipFill>
          <p:spPr bwMode="auto">
            <a:xfrm>
              <a:off x="1927" y="527"/>
              <a:ext cx="3023" cy="358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8683" name="Rectangle 8"/>
            <p:cNvSpPr>
              <a:spLocks noChangeArrowheads="1"/>
            </p:cNvSpPr>
            <p:nvPr/>
          </p:nvSpPr>
          <p:spPr bwMode="auto">
            <a:xfrm>
              <a:off x="3334" y="1933"/>
              <a:ext cx="226" cy="182"/>
            </a:xfrm>
            <a:prstGeom prst="rect">
              <a:avLst/>
            </a:prstGeom>
            <a:noFill/>
            <a:ln w="28575">
              <a:solidFill>
                <a:srgbClr val="FF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grpSp>
        <p:nvGrpSpPr>
          <p:cNvPr id="3" name="Group 9"/>
          <p:cNvGrpSpPr>
            <a:grpSpLocks/>
          </p:cNvGrpSpPr>
          <p:nvPr/>
        </p:nvGrpSpPr>
        <p:grpSpPr bwMode="auto">
          <a:xfrm>
            <a:off x="1403350" y="692150"/>
            <a:ext cx="7621588" cy="5113338"/>
            <a:chOff x="884" y="436"/>
            <a:chExt cx="4801" cy="3221"/>
          </a:xfrm>
        </p:grpSpPr>
        <p:pic>
          <p:nvPicPr>
            <p:cNvPr id="28680"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l="2022" t="15584" r="9096" b="2629"/>
            <a:stretch>
              <a:fillRect/>
            </a:stretch>
          </p:blipFill>
          <p:spPr bwMode="auto">
            <a:xfrm>
              <a:off x="4694" y="436"/>
              <a:ext cx="991" cy="94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8681" name="Line 11"/>
            <p:cNvSpPr>
              <a:spLocks noChangeShapeType="1"/>
            </p:cNvSpPr>
            <p:nvPr/>
          </p:nvSpPr>
          <p:spPr bwMode="auto">
            <a:xfrm>
              <a:off x="884" y="2886"/>
              <a:ext cx="0" cy="771"/>
            </a:xfrm>
            <a:prstGeom prst="line">
              <a:avLst/>
            </a:prstGeom>
            <a:noFill/>
            <a:ln w="38100">
              <a:solidFill>
                <a:schemeClr val="tx1"/>
              </a:solidFill>
              <a:round/>
              <a:headEnd/>
              <a:tailEn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GB"/>
            </a:p>
          </p:txBody>
        </p:sp>
      </p:grpSp>
      <p:sp>
        <p:nvSpPr>
          <p:cNvPr id="62476" name="Line 12"/>
          <p:cNvSpPr>
            <a:spLocks noChangeShapeType="1"/>
          </p:cNvSpPr>
          <p:nvPr/>
        </p:nvSpPr>
        <p:spPr bwMode="auto">
          <a:xfrm>
            <a:off x="1763713" y="4149725"/>
            <a:ext cx="0" cy="1223963"/>
          </a:xfrm>
          <a:prstGeom prst="line">
            <a:avLst/>
          </a:prstGeom>
          <a:noFill/>
          <a:ln w="38100">
            <a:solidFill>
              <a:schemeClr val="tx1"/>
            </a:solidFill>
            <a:round/>
            <a:headEnd/>
            <a:tailEn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GB"/>
          </a:p>
        </p:txBody>
      </p:sp>
      <p:sp>
        <p:nvSpPr>
          <p:cNvPr id="28679" name="Text Box 13"/>
          <p:cNvSpPr txBox="1">
            <a:spLocks noChangeArrowheads="1"/>
          </p:cNvSpPr>
          <p:nvPr/>
        </p:nvSpPr>
        <p:spPr bwMode="auto">
          <a:xfrm>
            <a:off x="0" y="0"/>
            <a:ext cx="5033963" cy="457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So that’s how we got to this point</a:t>
            </a:r>
            <a:endParaRPr lang="en-US" altLang="en-US" sz="2400" b="1">
              <a:solidFill>
                <a:schemeClr val="bg1"/>
              </a:solidFill>
            </a:endParaRPr>
          </a:p>
        </p:txBody>
      </p:sp>
      <p:sp>
        <p:nvSpPr>
          <p:cNvPr id="12" name="TextBox 11"/>
          <p:cNvSpPr txBox="1"/>
          <p:nvPr/>
        </p:nvSpPr>
        <p:spPr>
          <a:xfrm>
            <a:off x="179512" y="1052736"/>
            <a:ext cx="2714397" cy="2031325"/>
          </a:xfrm>
          <a:prstGeom prst="rect">
            <a:avLst/>
          </a:prstGeom>
          <a:noFill/>
        </p:spPr>
        <p:txBody>
          <a:bodyPr wrap="none" rtlCol="0">
            <a:spAutoFit/>
          </a:bodyPr>
          <a:lstStyle/>
          <a:p>
            <a:pPr marL="457200" indent="-457200">
              <a:buFont typeface="+mj-lt"/>
              <a:buAutoNum type="arabicPeriod"/>
            </a:pPr>
            <a:r>
              <a:rPr lang="en-GB" dirty="0">
                <a:latin typeface="Calibri" panose="020F0502020204030204" pitchFamily="34" charset="0"/>
              </a:rPr>
              <a:t>Converted</a:t>
            </a:r>
          </a:p>
          <a:p>
            <a:pPr marL="457200" indent="-457200">
              <a:buFont typeface="+mj-lt"/>
              <a:buAutoNum type="arabicPeriod"/>
            </a:pPr>
            <a:r>
              <a:rPr lang="en-GB" dirty="0">
                <a:latin typeface="Calibri" panose="020F0502020204030204" pitchFamily="34" charset="0"/>
              </a:rPr>
              <a:t>Filtered</a:t>
            </a:r>
          </a:p>
          <a:p>
            <a:pPr marL="457200" indent="-457200">
              <a:buFont typeface="+mj-lt"/>
              <a:buAutoNum type="arabicPeriod"/>
            </a:pPr>
            <a:r>
              <a:rPr lang="en-GB" dirty="0" err="1">
                <a:latin typeface="Calibri" panose="020F0502020204030204" pitchFamily="34" charset="0"/>
              </a:rPr>
              <a:t>Downsampled</a:t>
            </a:r>
            <a:endParaRPr lang="en-GB" dirty="0">
              <a:latin typeface="Calibri" panose="020F0502020204030204" pitchFamily="34" charset="0"/>
            </a:endParaRPr>
          </a:p>
          <a:p>
            <a:pPr marL="457200" indent="-457200">
              <a:buFont typeface="+mj-lt"/>
              <a:buAutoNum type="arabicPeriod"/>
            </a:pPr>
            <a:r>
              <a:rPr lang="en-GB" dirty="0" err="1">
                <a:latin typeface="Calibri" panose="020F0502020204030204" pitchFamily="34" charset="0"/>
              </a:rPr>
              <a:t>Epoched</a:t>
            </a:r>
            <a:endParaRPr lang="en-GB" dirty="0">
              <a:latin typeface="Calibri" panose="020F0502020204030204" pitchFamily="34" charset="0"/>
            </a:endParaRPr>
          </a:p>
          <a:p>
            <a:pPr marL="457200" indent="-457200">
              <a:buFont typeface="+mj-lt"/>
              <a:buAutoNum type="arabicPeriod"/>
            </a:pPr>
            <a:r>
              <a:rPr lang="en-GB" dirty="0">
                <a:latin typeface="Calibri" panose="020F0502020204030204" pitchFamily="34" charset="0"/>
              </a:rPr>
              <a:t>Re-referenced for EEG</a:t>
            </a:r>
          </a:p>
          <a:p>
            <a:pPr marL="457200" indent="-457200">
              <a:buFont typeface="+mj-lt"/>
              <a:buAutoNum type="arabicPeriod"/>
            </a:pPr>
            <a:r>
              <a:rPr lang="en-GB" dirty="0">
                <a:latin typeface="Calibri" panose="020F0502020204030204" pitchFamily="34" charset="0"/>
              </a:rPr>
              <a:t>Removed artefacts</a:t>
            </a:r>
          </a:p>
          <a:p>
            <a:pPr marL="457200" indent="-457200">
              <a:buFont typeface="+mj-lt"/>
              <a:buAutoNum type="arabicPeriod"/>
            </a:pPr>
            <a:r>
              <a:rPr lang="en-GB" dirty="0">
                <a:latin typeface="Calibri" panose="020F0502020204030204" pitchFamily="34" charset="0"/>
              </a:rPr>
              <a:t>Averaged</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330200" y="692150"/>
            <a:ext cx="8489950" cy="5473700"/>
          </a:xfrm>
        </p:spPr>
        <p:txBody>
          <a:bodyPr/>
          <a:lstStyle/>
          <a:p>
            <a:pPr>
              <a:lnSpc>
                <a:spcPct val="80000"/>
              </a:lnSpc>
            </a:pPr>
            <a:r>
              <a:rPr lang="en-GB" altLang="en-US" sz="2400" dirty="0"/>
              <a:t>There is no single correct order of steps, but here are some considerations for order choices</a:t>
            </a:r>
          </a:p>
          <a:p>
            <a:pPr>
              <a:lnSpc>
                <a:spcPct val="80000"/>
              </a:lnSpc>
            </a:pPr>
            <a:endParaRPr lang="en-GB" altLang="en-US" sz="2400" dirty="0"/>
          </a:p>
          <a:p>
            <a:pPr lvl="1">
              <a:lnSpc>
                <a:spcPct val="80000"/>
              </a:lnSpc>
            </a:pPr>
            <a:r>
              <a:rPr lang="en-GB" altLang="en-US" sz="2000" dirty="0">
                <a:ea typeface="ＭＳ Ｐゴシック" panose="020B0600070205080204" pitchFamily="34" charset="-128"/>
              </a:rPr>
              <a:t>It is better to filter continuous data prior to </a:t>
            </a:r>
            <a:r>
              <a:rPr lang="en-GB" altLang="en-US" sz="2000" dirty="0" err="1">
                <a:ea typeface="ＭＳ Ｐゴシック" panose="020B0600070205080204" pitchFamily="34" charset="-128"/>
              </a:rPr>
              <a:t>epoching</a:t>
            </a:r>
            <a:r>
              <a:rPr lang="en-GB" altLang="en-US" sz="2000" dirty="0">
                <a:ea typeface="ＭＳ Ｐゴシック" panose="020B0600070205080204" pitchFamily="34" charset="-128"/>
              </a:rPr>
              <a:t> to avoid filter ringing artefacts in every trial. Alternatively the epochs of interest can be padded with more data and then cropped after filtering.</a:t>
            </a:r>
          </a:p>
          <a:p>
            <a:pPr lvl="1">
              <a:lnSpc>
                <a:spcPct val="80000"/>
              </a:lnSpc>
            </a:pPr>
            <a:endParaRPr lang="en-GB" altLang="en-US" sz="2000" dirty="0">
              <a:ea typeface="ＭＳ Ｐゴシック" panose="020B0600070205080204" pitchFamily="34" charset="-128"/>
            </a:endParaRPr>
          </a:p>
          <a:p>
            <a:pPr lvl="1">
              <a:lnSpc>
                <a:spcPct val="80000"/>
              </a:lnSpc>
            </a:pPr>
            <a:r>
              <a:rPr lang="en-GB" altLang="en-US" sz="2000" dirty="0">
                <a:ea typeface="ＭＳ Ｐゴシック" panose="020B0600070205080204" pitchFamily="34" charset="-128"/>
              </a:rPr>
              <a:t>It is better to do high-pass filtering or baseline correction before other filtering steps to reduce filter ringing.</a:t>
            </a:r>
          </a:p>
          <a:p>
            <a:pPr lvl="1">
              <a:lnSpc>
                <a:spcPct val="80000"/>
              </a:lnSpc>
            </a:pPr>
            <a:endParaRPr lang="en-GB" altLang="en-US" sz="2000" dirty="0">
              <a:ea typeface="ＭＳ Ｐゴシック" panose="020B0600070205080204" pitchFamily="34" charset="-128"/>
            </a:endParaRPr>
          </a:p>
          <a:p>
            <a:pPr lvl="1">
              <a:lnSpc>
                <a:spcPct val="80000"/>
              </a:lnSpc>
            </a:pPr>
            <a:r>
              <a:rPr lang="en-GB" altLang="en-US" sz="2000" dirty="0">
                <a:ea typeface="ＭＳ Ｐゴシック" panose="020B0600070205080204" pitchFamily="34" charset="-128"/>
              </a:rPr>
              <a:t>It is convenient to put downsampling early in the pipeline to make the subsequent steps faster.</a:t>
            </a:r>
          </a:p>
          <a:p>
            <a:pPr lvl="1">
              <a:lnSpc>
                <a:spcPct val="80000"/>
              </a:lnSpc>
            </a:pPr>
            <a:endParaRPr lang="en-GB" altLang="en-US" sz="2000" dirty="0">
              <a:ea typeface="ＭＳ Ｐゴシック" panose="020B0600070205080204" pitchFamily="34" charset="-128"/>
            </a:endParaRPr>
          </a:p>
          <a:p>
            <a:pPr lvl="1">
              <a:lnSpc>
                <a:spcPct val="80000"/>
              </a:lnSpc>
            </a:pPr>
            <a:r>
              <a:rPr lang="en-GB" altLang="en-US" sz="2000" dirty="0">
                <a:ea typeface="ＭＳ Ｐゴシック" panose="020B0600070205080204" pitchFamily="34" charset="-128"/>
              </a:rPr>
              <a:t>SPM only filters channels with physiological data. So the channel types should be set correctly before filtering. </a:t>
            </a:r>
          </a:p>
          <a:p>
            <a:pPr lvl="1">
              <a:lnSpc>
                <a:spcPct val="80000"/>
              </a:lnSpc>
            </a:pPr>
            <a:endParaRPr lang="en-GB" altLang="en-US" sz="2000" dirty="0">
              <a:ea typeface="ＭＳ Ｐゴシック" panose="020B0600070205080204" pitchFamily="34" charset="-128"/>
            </a:endParaRPr>
          </a:p>
          <a:p>
            <a:pPr lvl="1">
              <a:lnSpc>
                <a:spcPct val="80000"/>
              </a:lnSpc>
            </a:pPr>
            <a:r>
              <a:rPr lang="en-GB" altLang="en-US" sz="2000" dirty="0">
                <a:ea typeface="ＭＳ Ｐゴシック" panose="020B0600070205080204" pitchFamily="34" charset="-128"/>
              </a:rPr>
              <a:t>Some artefacts (e.g. discontinuous jumps or saturations) are more difficult to detect after filtering.</a:t>
            </a:r>
          </a:p>
          <a:p>
            <a:pPr>
              <a:lnSpc>
                <a:spcPct val="80000"/>
              </a:lnSpc>
            </a:pPr>
            <a:endParaRPr lang="en-GB" altLang="en-US" sz="2400" dirty="0"/>
          </a:p>
        </p:txBody>
      </p:sp>
      <p:sp>
        <p:nvSpPr>
          <p:cNvPr id="29699" name="Text Box 13"/>
          <p:cNvSpPr txBox="1">
            <a:spLocks noChangeArrowheads="1"/>
          </p:cNvSpPr>
          <p:nvPr/>
        </p:nvSpPr>
        <p:spPr bwMode="auto">
          <a:xfrm>
            <a:off x="0" y="0"/>
            <a:ext cx="2908300" cy="457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A note about order</a:t>
            </a:r>
            <a:endParaRPr lang="en-US" altLang="en-US" sz="2400" b="1">
              <a:solidFill>
                <a:schemeClr val="bg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a:solidFill>
                  <a:schemeClr val="bg1">
                    <a:lumMod val="75000"/>
                  </a:schemeClr>
                </a:solidFill>
                <a:latin typeface="Calibri" panose="020F0502020204030204" pitchFamily="34" charset="0"/>
              </a:rPr>
              <a:t>Downsampling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Epoching</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latin typeface="Calibri" panose="020F0502020204030204" pitchFamily="34" charset="0"/>
              </a:rPr>
              <a:t>Coregistration</a:t>
            </a:r>
            <a:endParaRPr lang="en-GB" sz="2000" dirty="0">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Tree>
    <p:extLst>
      <p:ext uri="{BB962C8B-B14F-4D97-AF65-F5344CB8AC3E}">
        <p14:creationId xmlns:p14="http://schemas.microsoft.com/office/powerpoint/2010/main" val="41957778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3D Source Reconstruction</a:t>
            </a:r>
          </a:p>
        </p:txBody>
      </p:sp>
      <p:sp>
        <p:nvSpPr>
          <p:cNvPr id="3" name="Content Placeholder 2"/>
          <p:cNvSpPr>
            <a:spLocks noGrp="1"/>
          </p:cNvSpPr>
          <p:nvPr>
            <p:ph idx="1"/>
          </p:nvPr>
        </p:nvSpPr>
        <p:spPr>
          <a:xfrm>
            <a:off x="330200" y="1844825"/>
            <a:ext cx="8489950" cy="4321026"/>
          </a:xfrm>
        </p:spPr>
        <p:txBody>
          <a:bodyPr/>
          <a:lstStyle/>
          <a:p>
            <a:r>
              <a:rPr lang="en-GB" sz="1800" dirty="0"/>
              <a:t>Map sensors onto template brain or individual structural MRI </a:t>
            </a:r>
          </a:p>
          <a:p>
            <a:r>
              <a:rPr lang="en-GB" sz="1800" dirty="0"/>
              <a:t>Need template/structural</a:t>
            </a:r>
          </a:p>
          <a:p>
            <a:r>
              <a:rPr lang="en-GB" sz="1800" dirty="0"/>
              <a:t>Need fiducial coordinates if using individual MRI</a:t>
            </a:r>
          </a:p>
          <a:p>
            <a:r>
              <a:rPr lang="en-GB" sz="1800" dirty="0"/>
              <a:t>Need to choose a forward model (e.g. single shell)</a:t>
            </a:r>
            <a:endParaRPr lang="en-GB" dirty="0"/>
          </a:p>
        </p:txBody>
      </p:sp>
      <p:pic>
        <p:nvPicPr>
          <p:cNvPr id="4" name="Picture 3"/>
          <p:cNvPicPr>
            <a:picLocks noChangeAspect="1"/>
          </p:cNvPicPr>
          <p:nvPr/>
        </p:nvPicPr>
        <p:blipFill>
          <a:blip r:embed="rId3" cstate="print"/>
          <a:stretch>
            <a:fillRect/>
          </a:stretch>
        </p:blipFill>
        <p:spPr>
          <a:xfrm>
            <a:off x="3875861" y="3501008"/>
            <a:ext cx="4972050" cy="3086100"/>
          </a:xfrm>
          <a:prstGeom prst="rect">
            <a:avLst/>
          </a:prstGeom>
        </p:spPr>
      </p:pic>
      <p:pic>
        <p:nvPicPr>
          <p:cNvPr id="5" name="Picture 4"/>
          <p:cNvPicPr>
            <a:picLocks noChangeAspect="1"/>
          </p:cNvPicPr>
          <p:nvPr/>
        </p:nvPicPr>
        <p:blipFill>
          <a:blip r:embed="rId4" cstate="print"/>
          <a:stretch>
            <a:fillRect/>
          </a:stretch>
        </p:blipFill>
        <p:spPr>
          <a:xfrm>
            <a:off x="299203" y="3742738"/>
            <a:ext cx="3375298" cy="2602639"/>
          </a:xfrm>
          <a:prstGeom prst="rect">
            <a:avLst/>
          </a:prstGeom>
        </p:spPr>
      </p:pic>
      <p:cxnSp>
        <p:nvCxnSpPr>
          <p:cNvPr id="7" name="Straight Arrow Connector 6"/>
          <p:cNvCxnSpPr/>
          <p:nvPr/>
        </p:nvCxnSpPr>
        <p:spPr>
          <a:xfrm flipV="1">
            <a:off x="2411760" y="4158133"/>
            <a:ext cx="1436340" cy="576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427407" y="4941232"/>
            <a:ext cx="1436400" cy="576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3067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b="3922"/>
          <a:stretch>
            <a:fillRect/>
          </a:stretch>
        </p:blipFill>
        <p:spPr bwMode="auto">
          <a:xfrm>
            <a:off x="827088" y="549275"/>
            <a:ext cx="6769100" cy="630078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grpSp>
        <p:nvGrpSpPr>
          <p:cNvPr id="9219" name="Group 19"/>
          <p:cNvGrpSpPr>
            <a:grpSpLocks/>
          </p:cNvGrpSpPr>
          <p:nvPr/>
        </p:nvGrpSpPr>
        <p:grpSpPr bwMode="auto">
          <a:xfrm>
            <a:off x="5003800" y="617538"/>
            <a:ext cx="4154488" cy="3748087"/>
            <a:chOff x="2880" y="912"/>
            <a:chExt cx="2617" cy="2361"/>
          </a:xfrm>
        </p:grpSpPr>
        <p:pic>
          <p:nvPicPr>
            <p:cNvPr id="922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0" y="912"/>
              <a:ext cx="1536" cy="198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922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9" y="1525"/>
              <a:ext cx="1227" cy="174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9226" name="Text Box 73"/>
            <p:cNvSpPr txBox="1">
              <a:spLocks noChangeArrowheads="1"/>
            </p:cNvSpPr>
            <p:nvPr/>
          </p:nvSpPr>
          <p:spPr bwMode="auto">
            <a:xfrm>
              <a:off x="4512" y="1248"/>
              <a:ext cx="985" cy="23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en-US" sz="1800"/>
                <a:t>~300 sensors</a:t>
              </a:r>
            </a:p>
          </p:txBody>
        </p:sp>
      </p:grpSp>
      <p:grpSp>
        <p:nvGrpSpPr>
          <p:cNvPr id="9220" name="Group 18"/>
          <p:cNvGrpSpPr>
            <a:grpSpLocks/>
          </p:cNvGrpSpPr>
          <p:nvPr/>
        </p:nvGrpSpPr>
        <p:grpSpPr bwMode="auto">
          <a:xfrm>
            <a:off x="0" y="533400"/>
            <a:ext cx="3357564" cy="2895600"/>
            <a:chOff x="240" y="912"/>
            <a:chExt cx="2115" cy="1824"/>
          </a:xfrm>
        </p:grpSpPr>
        <p:graphicFrame>
          <p:nvGraphicFramePr>
            <p:cNvPr id="9221" name="Object 67"/>
            <p:cNvGraphicFramePr>
              <a:graphicFrameLocks noChangeAspect="1"/>
            </p:cNvGraphicFramePr>
            <p:nvPr/>
          </p:nvGraphicFramePr>
          <p:xfrm>
            <a:off x="240" y="912"/>
            <a:ext cx="937" cy="1248"/>
          </p:xfrm>
          <a:graphic>
            <a:graphicData uri="http://schemas.openxmlformats.org/presentationml/2006/ole">
              <mc:AlternateContent xmlns:mc="http://schemas.openxmlformats.org/markup-compatibility/2006">
                <mc:Choice xmlns:v="urn:schemas-microsoft-com:vml" Requires="v">
                  <p:oleObj spid="_x0000_s9302" name="Drawing" r:id="rId7" imgW="5359400" imgH="7137400" progId="">
                    <p:embed/>
                  </p:oleObj>
                </mc:Choice>
                <mc:Fallback>
                  <p:oleObj name="Drawing" r:id="rId7" imgW="5359400" imgH="7137400" progId="">
                    <p:embed/>
                    <p:pic>
                      <p:nvPicPr>
                        <p:cNvPr id="0" name="Picture 6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 y="912"/>
                          <a:ext cx="937" cy="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2" name="Text Box 73"/>
            <p:cNvSpPr txBox="1">
              <a:spLocks noChangeArrowheads="1"/>
            </p:cNvSpPr>
            <p:nvPr/>
          </p:nvSpPr>
          <p:spPr bwMode="auto">
            <a:xfrm>
              <a:off x="1200" y="1440"/>
              <a:ext cx="1155" cy="233"/>
            </a:xfrm>
            <a:prstGeom prst="rect">
              <a:avLst/>
            </a:prstGeom>
            <a:solidFill>
              <a:schemeClr val="bg1"/>
            </a:solidFill>
            <a:ln>
              <a:noFill/>
            </a:ln>
            <a:extLs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en-US" sz="1800" dirty="0"/>
                <a:t>&lt;256 </a:t>
              </a:r>
              <a:r>
                <a:rPr lang="fr-FR" altLang="en-US" sz="1800" dirty="0" err="1"/>
                <a:t>electrodes</a:t>
              </a:r>
              <a:endParaRPr lang="fr-FR" altLang="en-US" sz="1800" dirty="0"/>
            </a:p>
          </p:txBody>
        </p:sp>
        <p:pic>
          <p:nvPicPr>
            <p:cNvPr id="9223"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2" y="1824"/>
              <a:ext cx="861" cy="91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do we need fiducials?</a:t>
            </a:r>
          </a:p>
        </p:txBody>
      </p:sp>
      <p:pic>
        <p:nvPicPr>
          <p:cNvPr id="9" name="Picture 8" descr="A picture containing clipart&#13;&#10;&#13;&#10;Description automatically generated">
            <a:extLst>
              <a:ext uri="{FF2B5EF4-FFF2-40B4-BE49-F238E27FC236}">
                <a16:creationId xmlns:a16="http://schemas.microsoft.com/office/drawing/2014/main" id="{7CBF14F0-0C24-7A4D-8BBC-9AF933B70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471" y="2492896"/>
            <a:ext cx="2489200" cy="2616200"/>
          </a:xfrm>
          <a:prstGeom prst="rect">
            <a:avLst/>
          </a:prstGeom>
        </p:spPr>
      </p:pic>
      <p:sp>
        <p:nvSpPr>
          <p:cNvPr id="13" name="Arc 12">
            <a:extLst>
              <a:ext uri="{FF2B5EF4-FFF2-40B4-BE49-F238E27FC236}">
                <a16:creationId xmlns:a16="http://schemas.microsoft.com/office/drawing/2014/main" id="{8FFB7125-470D-A541-904B-413798210405}"/>
              </a:ext>
            </a:extLst>
          </p:cNvPr>
          <p:cNvSpPr/>
          <p:nvPr/>
        </p:nvSpPr>
        <p:spPr>
          <a:xfrm rot="16200000">
            <a:off x="1185581" y="2132943"/>
            <a:ext cx="1656010" cy="1944216"/>
          </a:xfrm>
          <a:prstGeom prst="arc">
            <a:avLst>
              <a:gd name="adj1" fmla="val 16200000"/>
              <a:gd name="adj2" fmla="val 5668031"/>
            </a:avLst>
          </a:prstGeom>
          <a:ln w="857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BC2478BD-C382-D648-8BD0-ABBA93CEE8A8}"/>
              </a:ext>
            </a:extLst>
          </p:cNvPr>
          <p:cNvCxnSpPr/>
          <p:nvPr/>
        </p:nvCxnSpPr>
        <p:spPr>
          <a:xfrm>
            <a:off x="825455" y="2205038"/>
            <a:ext cx="0" cy="3096170"/>
          </a:xfrm>
          <a:prstGeom prst="line">
            <a:avLst/>
          </a:prstGeom>
          <a:ln w="47625">
            <a:solidFill>
              <a:srgbClr val="FF0000"/>
            </a:solidFill>
            <a:prstDash val="sysDot"/>
            <a:head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D565E2-538F-784D-BFEF-54C9BDC320D1}"/>
              </a:ext>
            </a:extLst>
          </p:cNvPr>
          <p:cNvCxnSpPr>
            <a:cxnSpLocks/>
          </p:cNvCxnSpPr>
          <p:nvPr/>
        </p:nvCxnSpPr>
        <p:spPr>
          <a:xfrm flipH="1">
            <a:off x="825455" y="5301208"/>
            <a:ext cx="2727920" cy="0"/>
          </a:xfrm>
          <a:prstGeom prst="line">
            <a:avLst/>
          </a:prstGeom>
          <a:ln w="47625">
            <a:solidFill>
              <a:srgbClr val="FF0000"/>
            </a:solidFill>
            <a:prstDash val="sysDot"/>
            <a:head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D612963-7A23-C848-A477-C449A90DEC22}"/>
              </a:ext>
            </a:extLst>
          </p:cNvPr>
          <p:cNvSpPr txBox="1"/>
          <p:nvPr/>
        </p:nvSpPr>
        <p:spPr>
          <a:xfrm>
            <a:off x="1446411" y="1772816"/>
            <a:ext cx="1149225" cy="276999"/>
          </a:xfrm>
          <a:prstGeom prst="rect">
            <a:avLst/>
          </a:prstGeom>
          <a:noFill/>
        </p:spPr>
        <p:txBody>
          <a:bodyPr wrap="none" rtlCol="0">
            <a:spAutoFit/>
          </a:bodyPr>
          <a:lstStyle/>
          <a:p>
            <a:r>
              <a:rPr lang="en-US" sz="1200" dirty="0">
                <a:solidFill>
                  <a:srgbClr val="FF0000"/>
                </a:solidFill>
              </a:rPr>
              <a:t>Sensory Array</a:t>
            </a:r>
          </a:p>
        </p:txBody>
      </p:sp>
      <p:sp>
        <p:nvSpPr>
          <p:cNvPr id="19" name="TextBox 18">
            <a:extLst>
              <a:ext uri="{FF2B5EF4-FFF2-40B4-BE49-F238E27FC236}">
                <a16:creationId xmlns:a16="http://schemas.microsoft.com/office/drawing/2014/main" id="{3623F8C2-1E6E-E54C-9974-7509C315F6FB}"/>
              </a:ext>
            </a:extLst>
          </p:cNvPr>
          <p:cNvSpPr txBox="1"/>
          <p:nvPr/>
        </p:nvSpPr>
        <p:spPr>
          <a:xfrm>
            <a:off x="3564662" y="5168225"/>
            <a:ext cx="287258" cy="276999"/>
          </a:xfrm>
          <a:prstGeom prst="rect">
            <a:avLst/>
          </a:prstGeom>
          <a:noFill/>
        </p:spPr>
        <p:txBody>
          <a:bodyPr wrap="none" rtlCol="0">
            <a:spAutoFit/>
          </a:bodyPr>
          <a:lstStyle/>
          <a:p>
            <a:r>
              <a:rPr lang="en-US" sz="1200" dirty="0">
                <a:solidFill>
                  <a:srgbClr val="FF0000"/>
                </a:solidFill>
              </a:rPr>
              <a:t>X</a:t>
            </a:r>
          </a:p>
        </p:txBody>
      </p:sp>
      <p:sp>
        <p:nvSpPr>
          <p:cNvPr id="20" name="TextBox 19">
            <a:extLst>
              <a:ext uri="{FF2B5EF4-FFF2-40B4-BE49-F238E27FC236}">
                <a16:creationId xmlns:a16="http://schemas.microsoft.com/office/drawing/2014/main" id="{D2157AE1-FEF7-CE4E-95F7-6F01D3F0C30C}"/>
              </a:ext>
            </a:extLst>
          </p:cNvPr>
          <p:cNvSpPr txBox="1"/>
          <p:nvPr/>
        </p:nvSpPr>
        <p:spPr>
          <a:xfrm>
            <a:off x="681826" y="1894795"/>
            <a:ext cx="287258" cy="276999"/>
          </a:xfrm>
          <a:prstGeom prst="rect">
            <a:avLst/>
          </a:prstGeom>
          <a:noFill/>
        </p:spPr>
        <p:txBody>
          <a:bodyPr wrap="none" rtlCol="0">
            <a:spAutoFit/>
          </a:bodyPr>
          <a:lstStyle/>
          <a:p>
            <a:r>
              <a:rPr lang="en-US" sz="1200" dirty="0">
                <a:solidFill>
                  <a:srgbClr val="FF0000"/>
                </a:solidFill>
              </a:rPr>
              <a:t>Y</a:t>
            </a:r>
          </a:p>
        </p:txBody>
      </p:sp>
      <p:pic>
        <p:nvPicPr>
          <p:cNvPr id="24" name="Picture 23" descr="A picture containing photo&#13;&#10;&#13;&#10;Description automatically generated">
            <a:extLst>
              <a:ext uri="{FF2B5EF4-FFF2-40B4-BE49-F238E27FC236}">
                <a16:creationId xmlns:a16="http://schemas.microsoft.com/office/drawing/2014/main" id="{7BAC20FE-37FF-8D41-9413-398C5963A445}"/>
              </a:ext>
            </a:extLst>
          </p:cNvPr>
          <p:cNvPicPr>
            <a:picLocks noChangeAspect="1"/>
          </p:cNvPicPr>
          <p:nvPr/>
        </p:nvPicPr>
        <p:blipFill rotWithShape="1">
          <a:blip r:embed="rId4">
            <a:extLst>
              <a:ext uri="{28A0092B-C50C-407E-A947-70E740481C1C}">
                <a14:useLocalDpi xmlns:a14="http://schemas.microsoft.com/office/drawing/2010/main" val="0"/>
              </a:ext>
            </a:extLst>
          </a:blip>
          <a:srcRect t="49119" r="53334" b="12647"/>
          <a:stretch/>
        </p:blipFill>
        <p:spPr>
          <a:xfrm>
            <a:off x="5364862" y="2497743"/>
            <a:ext cx="2304255" cy="2720229"/>
          </a:xfrm>
          <a:prstGeom prst="rect">
            <a:avLst/>
          </a:prstGeom>
        </p:spPr>
      </p:pic>
      <p:cxnSp>
        <p:nvCxnSpPr>
          <p:cNvPr id="25" name="Straight Connector 24">
            <a:extLst>
              <a:ext uri="{FF2B5EF4-FFF2-40B4-BE49-F238E27FC236}">
                <a16:creationId xmlns:a16="http://schemas.microsoft.com/office/drawing/2014/main" id="{2B590E42-B44C-1C41-9483-5F1981D75C91}"/>
              </a:ext>
            </a:extLst>
          </p:cNvPr>
          <p:cNvCxnSpPr/>
          <p:nvPr/>
        </p:nvCxnSpPr>
        <p:spPr>
          <a:xfrm>
            <a:off x="6516216" y="2348880"/>
            <a:ext cx="0" cy="3096170"/>
          </a:xfrm>
          <a:prstGeom prst="line">
            <a:avLst/>
          </a:prstGeom>
          <a:ln w="47625">
            <a:solidFill>
              <a:srgbClr val="FF0000"/>
            </a:solidFill>
            <a:prstDash val="sysDot"/>
            <a:head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EF4607B-20D9-8F49-918B-2D020869C6AC}"/>
              </a:ext>
            </a:extLst>
          </p:cNvPr>
          <p:cNvCxnSpPr>
            <a:cxnSpLocks/>
          </p:cNvCxnSpPr>
          <p:nvPr/>
        </p:nvCxnSpPr>
        <p:spPr>
          <a:xfrm flipH="1">
            <a:off x="5148064" y="4509120"/>
            <a:ext cx="2727920" cy="0"/>
          </a:xfrm>
          <a:prstGeom prst="line">
            <a:avLst/>
          </a:prstGeom>
          <a:ln w="47625">
            <a:solidFill>
              <a:srgbClr val="FF0000"/>
            </a:solidFill>
            <a:prstDash val="sysDot"/>
            <a:head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507173E5-7CF1-6648-B5AC-8700294ABF82}"/>
              </a:ext>
            </a:extLst>
          </p:cNvPr>
          <p:cNvSpPr txBox="1"/>
          <p:nvPr/>
        </p:nvSpPr>
        <p:spPr>
          <a:xfrm>
            <a:off x="7812360" y="4365104"/>
            <a:ext cx="287258" cy="276999"/>
          </a:xfrm>
          <a:prstGeom prst="rect">
            <a:avLst/>
          </a:prstGeom>
          <a:noFill/>
        </p:spPr>
        <p:txBody>
          <a:bodyPr wrap="none" rtlCol="0">
            <a:spAutoFit/>
          </a:bodyPr>
          <a:lstStyle/>
          <a:p>
            <a:r>
              <a:rPr lang="en-US" sz="1200" dirty="0">
                <a:solidFill>
                  <a:srgbClr val="FF0000"/>
                </a:solidFill>
              </a:rPr>
              <a:t>X</a:t>
            </a:r>
          </a:p>
        </p:txBody>
      </p:sp>
      <p:sp>
        <p:nvSpPr>
          <p:cNvPr id="30" name="TextBox 29">
            <a:extLst>
              <a:ext uri="{FF2B5EF4-FFF2-40B4-BE49-F238E27FC236}">
                <a16:creationId xmlns:a16="http://schemas.microsoft.com/office/drawing/2014/main" id="{C1EFB4F8-5869-CB41-8DB3-674E04AE96F1}"/>
              </a:ext>
            </a:extLst>
          </p:cNvPr>
          <p:cNvSpPr txBox="1"/>
          <p:nvPr/>
        </p:nvSpPr>
        <p:spPr>
          <a:xfrm>
            <a:off x="6372200" y="2060848"/>
            <a:ext cx="287258" cy="276999"/>
          </a:xfrm>
          <a:prstGeom prst="rect">
            <a:avLst/>
          </a:prstGeom>
          <a:noFill/>
        </p:spPr>
        <p:txBody>
          <a:bodyPr wrap="none" rtlCol="0">
            <a:spAutoFit/>
          </a:bodyPr>
          <a:lstStyle/>
          <a:p>
            <a:r>
              <a:rPr lang="en-US" sz="1200" dirty="0">
                <a:solidFill>
                  <a:srgbClr val="FF0000"/>
                </a:solidFill>
              </a:rPr>
              <a:t>Y</a:t>
            </a:r>
          </a:p>
        </p:txBody>
      </p:sp>
      <p:sp>
        <p:nvSpPr>
          <p:cNvPr id="31" name="TextBox 30">
            <a:extLst>
              <a:ext uri="{FF2B5EF4-FFF2-40B4-BE49-F238E27FC236}">
                <a16:creationId xmlns:a16="http://schemas.microsoft.com/office/drawing/2014/main" id="{6B108153-4E9C-1A40-8FF3-78732406E7B3}"/>
              </a:ext>
            </a:extLst>
          </p:cNvPr>
          <p:cNvSpPr txBox="1"/>
          <p:nvPr/>
        </p:nvSpPr>
        <p:spPr>
          <a:xfrm>
            <a:off x="4194974" y="3131676"/>
            <a:ext cx="377026" cy="369332"/>
          </a:xfrm>
          <a:prstGeom prst="rect">
            <a:avLst/>
          </a:prstGeom>
          <a:noFill/>
        </p:spPr>
        <p:txBody>
          <a:bodyPr wrap="none" rtlCol="0">
            <a:spAutoFit/>
          </a:bodyPr>
          <a:lstStyle/>
          <a:p>
            <a:r>
              <a:rPr lang="en-US" i="1" dirty="0"/>
              <a:t>M</a:t>
            </a:r>
          </a:p>
        </p:txBody>
      </p:sp>
      <p:sp>
        <p:nvSpPr>
          <p:cNvPr id="32" name="Left-Right Arrow 31">
            <a:extLst>
              <a:ext uri="{FF2B5EF4-FFF2-40B4-BE49-F238E27FC236}">
                <a16:creationId xmlns:a16="http://schemas.microsoft.com/office/drawing/2014/main" id="{1AA888D5-FC95-B74F-847B-5CD88766F93A}"/>
              </a:ext>
            </a:extLst>
          </p:cNvPr>
          <p:cNvSpPr/>
          <p:nvPr/>
        </p:nvSpPr>
        <p:spPr>
          <a:xfrm>
            <a:off x="3995936" y="3645024"/>
            <a:ext cx="809074" cy="287362"/>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D818B54C-5692-374B-B1C5-2FEDFAED1E08}"/>
              </a:ext>
            </a:extLst>
          </p:cNvPr>
          <p:cNvSpPr txBox="1"/>
          <p:nvPr/>
        </p:nvSpPr>
        <p:spPr>
          <a:xfrm>
            <a:off x="3779912" y="4067780"/>
            <a:ext cx="1287532" cy="369332"/>
          </a:xfrm>
          <a:prstGeom prst="rect">
            <a:avLst/>
          </a:prstGeom>
          <a:noFill/>
        </p:spPr>
        <p:txBody>
          <a:bodyPr wrap="none" rtlCol="0">
            <a:spAutoFit/>
          </a:bodyPr>
          <a:lstStyle/>
          <a:p>
            <a:r>
              <a:rPr lang="en-US" i="1" dirty="0"/>
              <a:t>Inverse(M)</a:t>
            </a:r>
          </a:p>
        </p:txBody>
      </p:sp>
      <p:sp>
        <p:nvSpPr>
          <p:cNvPr id="34" name="Oval 33">
            <a:extLst>
              <a:ext uri="{FF2B5EF4-FFF2-40B4-BE49-F238E27FC236}">
                <a16:creationId xmlns:a16="http://schemas.microsoft.com/office/drawing/2014/main" id="{DB802DEC-C5C9-AA41-9B94-F254D5E94826}"/>
              </a:ext>
            </a:extLst>
          </p:cNvPr>
          <p:cNvSpPr/>
          <p:nvPr/>
        </p:nvSpPr>
        <p:spPr>
          <a:xfrm>
            <a:off x="2383669" y="3709528"/>
            <a:ext cx="233010" cy="22723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141DA48-4B38-E349-8D32-F6274CD637BC}"/>
              </a:ext>
            </a:extLst>
          </p:cNvPr>
          <p:cNvSpPr/>
          <p:nvPr/>
        </p:nvSpPr>
        <p:spPr>
          <a:xfrm>
            <a:off x="1790274" y="4180231"/>
            <a:ext cx="233010" cy="22723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0AC0CB4-E03E-7645-8E22-DBE8FEA3A63A}"/>
              </a:ext>
            </a:extLst>
          </p:cNvPr>
          <p:cNvSpPr/>
          <p:nvPr/>
        </p:nvSpPr>
        <p:spPr>
          <a:xfrm>
            <a:off x="2821415" y="3857857"/>
            <a:ext cx="233010" cy="22723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90104D4-0EB0-E942-ACA8-2669E4ED2CE4}"/>
              </a:ext>
            </a:extLst>
          </p:cNvPr>
          <p:cNvSpPr/>
          <p:nvPr/>
        </p:nvSpPr>
        <p:spPr>
          <a:xfrm>
            <a:off x="5441214" y="3595913"/>
            <a:ext cx="233010" cy="22723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821B3B-57A7-E84C-BEA1-524B57B66B5F}"/>
              </a:ext>
            </a:extLst>
          </p:cNvPr>
          <p:cNvSpPr/>
          <p:nvPr/>
        </p:nvSpPr>
        <p:spPr>
          <a:xfrm>
            <a:off x="7408596" y="3575465"/>
            <a:ext cx="233010" cy="22723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D9777869-DEF9-C442-BF27-6DB9470F56DE}"/>
              </a:ext>
            </a:extLst>
          </p:cNvPr>
          <p:cNvSpPr/>
          <p:nvPr/>
        </p:nvSpPr>
        <p:spPr>
          <a:xfrm>
            <a:off x="6426448" y="2697801"/>
            <a:ext cx="233010" cy="22723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
            <a:extLst>
              <a:ext uri="{FF2B5EF4-FFF2-40B4-BE49-F238E27FC236}">
                <a16:creationId xmlns:a16="http://schemas.microsoft.com/office/drawing/2014/main" id="{79746555-10E6-CB43-BC0E-064AD7917CC5}"/>
              </a:ext>
            </a:extLst>
          </p:cNvPr>
          <p:cNvSpPr txBox="1">
            <a:spLocks noChangeArrowheads="1"/>
          </p:cNvSpPr>
          <p:nvPr/>
        </p:nvSpPr>
        <p:spPr bwMode="auto">
          <a:xfrm>
            <a:off x="391482" y="5733256"/>
            <a:ext cx="8489950" cy="51847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GB" altLang="en-US" sz="2400" kern="0" dirty="0"/>
              <a:t>For Forward modelling need to match the co-ordinate system of sensors and anatomy (MRI)</a:t>
            </a:r>
          </a:p>
          <a:p>
            <a:pPr eaLnBrk="1" hangingPunct="1"/>
            <a:endParaRPr lang="en-GB" altLang="en-US" sz="2400" kern="0" dirty="0"/>
          </a:p>
        </p:txBody>
      </p:sp>
      <p:sp>
        <p:nvSpPr>
          <p:cNvPr id="42" name="TextBox 41">
            <a:extLst>
              <a:ext uri="{FF2B5EF4-FFF2-40B4-BE49-F238E27FC236}">
                <a16:creationId xmlns:a16="http://schemas.microsoft.com/office/drawing/2014/main" id="{929CA9A6-5B93-5343-B9B1-F11682B37897}"/>
              </a:ext>
            </a:extLst>
          </p:cNvPr>
          <p:cNvSpPr txBox="1"/>
          <p:nvPr/>
        </p:nvSpPr>
        <p:spPr>
          <a:xfrm>
            <a:off x="3042288" y="2397150"/>
            <a:ext cx="2398926" cy="369332"/>
          </a:xfrm>
          <a:prstGeom prst="rect">
            <a:avLst/>
          </a:prstGeom>
          <a:noFill/>
        </p:spPr>
        <p:txBody>
          <a:bodyPr wrap="none" rtlCol="0">
            <a:spAutoFit/>
          </a:bodyPr>
          <a:lstStyle/>
          <a:p>
            <a:r>
              <a:rPr lang="en-US" i="1" dirty="0"/>
              <a:t>Rigid Body Transform</a:t>
            </a:r>
          </a:p>
        </p:txBody>
      </p:sp>
    </p:spTree>
    <p:extLst>
      <p:ext uri="{BB962C8B-B14F-4D97-AF65-F5344CB8AC3E}">
        <p14:creationId xmlns:p14="http://schemas.microsoft.com/office/powerpoint/2010/main" val="27942337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a:solidFill>
                  <a:schemeClr val="bg1">
                    <a:lumMod val="75000"/>
                  </a:schemeClr>
                </a:solidFill>
                <a:latin typeface="Calibri" panose="020F0502020204030204" pitchFamily="34" charset="0"/>
              </a:rPr>
              <a:t>Downsampling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Epoching</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latin typeface="Calibri" panose="020F0502020204030204" pitchFamily="34" charset="0"/>
              </a:rPr>
              <a:t>Generating scalp x time images</a:t>
            </a:r>
          </a:p>
          <a:p>
            <a:pPr marL="457200" indent="-457200">
              <a:buFont typeface="+mj-lt"/>
              <a:buAutoNum type="arabicPeriod"/>
            </a:pPr>
            <a:r>
              <a:rPr lang="en-GB" sz="2000" dirty="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Tree>
    <p:extLst>
      <p:ext uri="{BB962C8B-B14F-4D97-AF65-F5344CB8AC3E}">
        <p14:creationId xmlns:p14="http://schemas.microsoft.com/office/powerpoint/2010/main" val="862629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16"/>
          <p:cNvGrpSpPr>
            <a:grpSpLocks/>
          </p:cNvGrpSpPr>
          <p:nvPr/>
        </p:nvGrpSpPr>
        <p:grpSpPr bwMode="auto">
          <a:xfrm>
            <a:off x="2398713" y="1557338"/>
            <a:ext cx="1108075" cy="4306887"/>
            <a:chOff x="1729581" y="257969"/>
            <a:chExt cx="1108075" cy="4307682"/>
          </a:xfrm>
        </p:grpSpPr>
        <p:pic>
          <p:nvPicPr>
            <p:cNvPr id="68612" name="Picture 4"/>
            <p:cNvPicPr>
              <a:picLocks noChangeAspect="1" noChangeArrowheads="1"/>
            </p:cNvPicPr>
            <p:nvPr/>
          </p:nvPicPr>
          <p:blipFill>
            <a:blip r:embed="rId3" cstate="print"/>
            <a:srcRect/>
            <a:stretch>
              <a:fillRect/>
            </a:stretch>
          </p:blipFill>
          <p:spPr bwMode="auto">
            <a:xfrm rot="16200000">
              <a:off x="1715294" y="3443288"/>
              <a:ext cx="1136650" cy="1108075"/>
            </a:xfrm>
            <a:prstGeom prst="rect">
              <a:avLst/>
            </a:prstGeom>
            <a:noFill/>
            <a:ln w="9525">
              <a:noFill/>
              <a:miter lim="800000"/>
              <a:headEnd/>
              <a:tailEnd/>
            </a:ln>
            <a:effectLst/>
            <a:scene3d>
              <a:camera prst="isometricOffAxis2Right"/>
              <a:lightRig rig="threePt" dir="t"/>
            </a:scene3d>
          </p:spPr>
        </p:pic>
        <p:pic>
          <p:nvPicPr>
            <p:cNvPr id="68613"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16200000">
              <a:off x="1729582" y="3212008"/>
              <a:ext cx="1108075" cy="1054100"/>
            </a:xfrm>
            <a:prstGeom prst="rect">
              <a:avLst/>
            </a:prstGeom>
            <a:noFill/>
            <a:ln w="9525">
              <a:noFill/>
              <a:miter lim="800000"/>
              <a:headEnd/>
              <a:tailEnd/>
            </a:ln>
            <a:effectLst/>
            <a:scene3d>
              <a:camera prst="isometricOffAxis2Right"/>
              <a:lightRig rig="threePt" dir="t"/>
            </a:scene3d>
          </p:spPr>
        </p:pic>
        <p:pic>
          <p:nvPicPr>
            <p:cNvPr id="68614"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16200000">
              <a:off x="1758951" y="2972395"/>
              <a:ext cx="1050925" cy="1014413"/>
            </a:xfrm>
            <a:prstGeom prst="rect">
              <a:avLst/>
            </a:prstGeom>
            <a:noFill/>
            <a:ln w="9525">
              <a:noFill/>
              <a:miter lim="800000"/>
              <a:headEnd/>
              <a:tailEnd/>
            </a:ln>
            <a:effectLst/>
            <a:scene3d>
              <a:camera prst="isometricOffAxis2Right"/>
              <a:lightRig rig="threePt" dir="t"/>
            </a:scene3d>
          </p:spPr>
        </p:pic>
        <p:pic>
          <p:nvPicPr>
            <p:cNvPr id="68615"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16200000">
              <a:off x="1750220" y="2723208"/>
              <a:ext cx="1068387" cy="1039813"/>
            </a:xfrm>
            <a:prstGeom prst="rect">
              <a:avLst/>
            </a:prstGeom>
            <a:noFill/>
            <a:ln w="9525">
              <a:noFill/>
              <a:miter lim="800000"/>
              <a:headEnd/>
              <a:tailEnd/>
            </a:ln>
            <a:effectLst/>
            <a:scene3d>
              <a:camera prst="isometricOffAxis2Right"/>
              <a:lightRig rig="threePt" dir="t"/>
            </a:scene3d>
          </p:spPr>
        </p:pic>
        <p:pic>
          <p:nvPicPr>
            <p:cNvPr id="68616"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16200000">
              <a:off x="1754982" y="2508772"/>
              <a:ext cx="1057275" cy="1025525"/>
            </a:xfrm>
            <a:prstGeom prst="rect">
              <a:avLst/>
            </a:prstGeom>
            <a:noFill/>
            <a:ln w="9525">
              <a:noFill/>
              <a:miter lim="800000"/>
              <a:headEnd/>
              <a:tailEnd/>
            </a:ln>
            <a:effectLst/>
            <a:scene3d>
              <a:camera prst="isometricOffAxis2Right"/>
              <a:lightRig rig="threePt" dir="t"/>
            </a:scene3d>
          </p:spPr>
        </p:pic>
        <p:pic>
          <p:nvPicPr>
            <p:cNvPr id="68617" name="Picture 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16200000">
              <a:off x="1762919" y="2307431"/>
              <a:ext cx="1042988" cy="1039813"/>
            </a:xfrm>
            <a:prstGeom prst="rect">
              <a:avLst/>
            </a:prstGeom>
            <a:noFill/>
            <a:ln w="9525">
              <a:noFill/>
              <a:miter lim="800000"/>
              <a:headEnd/>
              <a:tailEnd/>
            </a:ln>
            <a:effectLst/>
            <a:scene3d>
              <a:camera prst="isometricOffAxis2Right"/>
              <a:lightRig rig="threePt" dir="t"/>
            </a:scene3d>
          </p:spPr>
        </p:pic>
        <p:pic>
          <p:nvPicPr>
            <p:cNvPr id="68618" name="Picture 1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rot="16200000">
              <a:off x="1781969" y="2077244"/>
              <a:ext cx="1003300" cy="1031875"/>
            </a:xfrm>
            <a:prstGeom prst="rect">
              <a:avLst/>
            </a:prstGeom>
            <a:noFill/>
            <a:ln w="9525">
              <a:noFill/>
              <a:miter lim="800000"/>
              <a:headEnd/>
              <a:tailEnd/>
            </a:ln>
            <a:effectLst/>
            <a:scene3d>
              <a:camera prst="isometricOffAxis2Right"/>
              <a:lightRig rig="threePt" dir="t"/>
            </a:scene3d>
          </p:spPr>
        </p:pic>
        <p:pic>
          <p:nvPicPr>
            <p:cNvPr id="68619" name="Picture 11"/>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rot="16200000">
              <a:off x="1762125" y="1835150"/>
              <a:ext cx="1042988" cy="1050925"/>
            </a:xfrm>
            <a:prstGeom prst="rect">
              <a:avLst/>
            </a:prstGeom>
            <a:noFill/>
            <a:ln w="9525">
              <a:noFill/>
              <a:miter lim="800000"/>
              <a:headEnd/>
              <a:tailEnd/>
            </a:ln>
            <a:effectLst/>
            <a:scene3d>
              <a:camera prst="isometricOffAxis2Right"/>
              <a:lightRig rig="threePt" dir="t"/>
            </a:scene3d>
          </p:spPr>
        </p:pic>
        <p:pic>
          <p:nvPicPr>
            <p:cNvPr id="68620" name="Picture 12"/>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rot="16200000">
              <a:off x="1766094" y="1602581"/>
              <a:ext cx="1033463" cy="1017588"/>
            </a:xfrm>
            <a:prstGeom prst="rect">
              <a:avLst/>
            </a:prstGeom>
            <a:noFill/>
            <a:ln w="9525">
              <a:noFill/>
              <a:miter lim="800000"/>
              <a:headEnd/>
              <a:tailEnd/>
            </a:ln>
            <a:effectLst/>
            <a:scene3d>
              <a:camera prst="isometricOffAxis2Right"/>
              <a:lightRig rig="threePt" dir="t"/>
            </a:scene3d>
          </p:spPr>
        </p:pic>
        <p:pic>
          <p:nvPicPr>
            <p:cNvPr id="68621" name="Picture 13"/>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rot="16200000">
              <a:off x="1753395" y="1339056"/>
              <a:ext cx="1060450" cy="1028700"/>
            </a:xfrm>
            <a:prstGeom prst="rect">
              <a:avLst/>
            </a:prstGeom>
            <a:noFill/>
            <a:ln w="9525">
              <a:noFill/>
              <a:miter lim="800000"/>
              <a:headEnd/>
              <a:tailEnd/>
            </a:ln>
            <a:effectLst/>
            <a:scene3d>
              <a:camera prst="isometricOffAxis2Right"/>
              <a:lightRig rig="threePt" dir="t"/>
            </a:scene3d>
          </p:spPr>
        </p:pic>
        <p:pic>
          <p:nvPicPr>
            <p:cNvPr id="68623" name="Picture 15"/>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rot="16200000">
              <a:off x="1744663" y="1052512"/>
              <a:ext cx="1076325" cy="1042988"/>
            </a:xfrm>
            <a:prstGeom prst="rect">
              <a:avLst/>
            </a:prstGeom>
            <a:noFill/>
            <a:ln w="9525">
              <a:noFill/>
              <a:miter lim="800000"/>
              <a:headEnd/>
              <a:tailEnd/>
            </a:ln>
            <a:effectLst/>
            <a:scene3d>
              <a:camera prst="isometricOffAxis2Right"/>
              <a:lightRig rig="threePt" dir="t"/>
            </a:scene3d>
          </p:spPr>
        </p:pic>
        <p:pic>
          <p:nvPicPr>
            <p:cNvPr id="68622" name="Picture 14"/>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rot="16200000">
              <a:off x="1761332" y="794543"/>
              <a:ext cx="1042988" cy="1017588"/>
            </a:xfrm>
            <a:prstGeom prst="rect">
              <a:avLst/>
            </a:prstGeom>
            <a:noFill/>
            <a:ln w="9525">
              <a:noFill/>
              <a:miter lim="800000"/>
              <a:headEnd/>
              <a:tailEnd/>
            </a:ln>
            <a:effectLst/>
            <a:scene3d>
              <a:camera prst="isometricOffAxis2Right"/>
              <a:lightRig rig="threePt" dir="t"/>
            </a:scene3d>
          </p:spPr>
        </p:pic>
        <p:pic>
          <p:nvPicPr>
            <p:cNvPr id="68624" name="Picture 16"/>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rot="16200000">
              <a:off x="1770063" y="547688"/>
              <a:ext cx="1028700" cy="1017587"/>
            </a:xfrm>
            <a:prstGeom prst="rect">
              <a:avLst/>
            </a:prstGeom>
            <a:noFill/>
            <a:ln w="9525">
              <a:noFill/>
              <a:miter lim="800000"/>
              <a:headEnd/>
              <a:tailEnd/>
            </a:ln>
            <a:effectLst/>
            <a:scene3d>
              <a:camera prst="isometricOffAxis2Right"/>
              <a:lightRig rig="threePt" dir="t"/>
            </a:scene3d>
          </p:spPr>
        </p:pic>
        <p:pic>
          <p:nvPicPr>
            <p:cNvPr id="68625" name="Picture 17"/>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rot="16200000">
              <a:off x="1747044" y="264319"/>
              <a:ext cx="1074738" cy="1062037"/>
            </a:xfrm>
            <a:prstGeom prst="rect">
              <a:avLst/>
            </a:prstGeom>
            <a:noFill/>
            <a:ln w="9525">
              <a:noFill/>
              <a:miter lim="800000"/>
              <a:headEnd/>
              <a:tailEnd/>
            </a:ln>
            <a:effectLst/>
            <a:scene3d>
              <a:camera prst="isometricOffAxis2Right"/>
              <a:lightRig rig="threePt" dir="t"/>
            </a:scene3d>
          </p:spPr>
        </p:pic>
      </p:grpSp>
      <p:sp>
        <p:nvSpPr>
          <p:cNvPr id="30723" name="Text Box 13"/>
          <p:cNvSpPr txBox="1">
            <a:spLocks noChangeArrowheads="1"/>
          </p:cNvSpPr>
          <p:nvPr/>
        </p:nvSpPr>
        <p:spPr bwMode="auto">
          <a:xfrm>
            <a:off x="0" y="0"/>
            <a:ext cx="4800600" cy="46196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Generating time x scalp images</a:t>
            </a:r>
            <a:endParaRPr lang="en-US" altLang="en-US" sz="2400" b="1">
              <a:solidFill>
                <a:schemeClr val="bg1"/>
              </a:solidFill>
            </a:endParaRPr>
          </a:p>
        </p:txBody>
      </p:sp>
      <p:sp>
        <p:nvSpPr>
          <p:cNvPr id="20" name="Right Arrow 19"/>
          <p:cNvSpPr/>
          <p:nvPr/>
        </p:nvSpPr>
        <p:spPr>
          <a:xfrm>
            <a:off x="1735138" y="2954338"/>
            <a:ext cx="504825" cy="15113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pic>
        <p:nvPicPr>
          <p:cNvPr id="30725" name="Picture 1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79388" y="3028950"/>
            <a:ext cx="1397000" cy="136366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2" name="Right Arrow 21"/>
          <p:cNvSpPr/>
          <p:nvPr/>
        </p:nvSpPr>
        <p:spPr>
          <a:xfrm>
            <a:off x="6142038" y="2954338"/>
            <a:ext cx="503237" cy="15113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pic>
        <p:nvPicPr>
          <p:cNvPr id="30727" name="Picture 19"/>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329113" y="1963738"/>
            <a:ext cx="1652587" cy="3494087"/>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0728" name="Picture 20"/>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804025" y="2000250"/>
            <a:ext cx="1639888" cy="34194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5" name="Right Arrow 24"/>
          <p:cNvSpPr/>
          <p:nvPr/>
        </p:nvSpPr>
        <p:spPr>
          <a:xfrm>
            <a:off x="3665538" y="2954338"/>
            <a:ext cx="504825" cy="15113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a:solidFill>
                  <a:schemeClr val="bg1">
                    <a:lumMod val="75000"/>
                  </a:schemeClr>
                </a:solidFill>
                <a:latin typeface="Calibri" panose="020F0502020204030204" pitchFamily="34" charset="0"/>
              </a:rPr>
              <a:t>Downsampling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Epoching</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4575175" y="5301208"/>
            <a:ext cx="1467068" cy="369332"/>
          </a:xfrm>
          <a:prstGeom prst="rect">
            <a:avLst/>
          </a:prstGeom>
          <a:noFill/>
        </p:spPr>
        <p:txBody>
          <a:bodyPr wrap="none" rtlCol="0">
            <a:spAutoFit/>
          </a:bodyPr>
          <a:lstStyle/>
          <a:p>
            <a:r>
              <a:rPr lang="en-GB" b="1" dirty="0" err="1"/>
              <a:t>spm_eeg_tf</a:t>
            </a:r>
            <a:endParaRPr lang="en-GB" b="1" dirty="0"/>
          </a:p>
        </p:txBody>
      </p:sp>
      <p:pic>
        <p:nvPicPr>
          <p:cNvPr id="5" name="Picture 4" descr="A screenshot of a cell phone&#13;&#10;&#13;&#10;Description automatically generated">
            <a:extLst>
              <a:ext uri="{FF2B5EF4-FFF2-40B4-BE49-F238E27FC236}">
                <a16:creationId xmlns:a16="http://schemas.microsoft.com/office/drawing/2014/main" id="{65261982-3251-E44A-95FE-06E09052C4AB}"/>
              </a:ext>
            </a:extLst>
          </p:cNvPr>
          <p:cNvPicPr>
            <a:picLocks noChangeAspect="1"/>
          </p:cNvPicPr>
          <p:nvPr/>
        </p:nvPicPr>
        <p:blipFill rotWithShape="1">
          <a:blip r:embed="rId2">
            <a:extLst>
              <a:ext uri="{28A0092B-C50C-407E-A947-70E740481C1C}">
                <a14:useLocalDpi xmlns:a14="http://schemas.microsoft.com/office/drawing/2010/main" val="0"/>
              </a:ext>
            </a:extLst>
          </a:blip>
          <a:srcRect l="1865" t="2458" r="3014" b="3123"/>
          <a:stretch/>
        </p:blipFill>
        <p:spPr>
          <a:xfrm>
            <a:off x="4559507" y="2092745"/>
            <a:ext cx="2664296" cy="3105731"/>
          </a:xfrm>
          <a:prstGeom prst="rect">
            <a:avLst/>
          </a:prstGeom>
        </p:spPr>
      </p:pic>
      <p:sp>
        <p:nvSpPr>
          <p:cNvPr id="6" name="Oval 5">
            <a:extLst>
              <a:ext uri="{FF2B5EF4-FFF2-40B4-BE49-F238E27FC236}">
                <a16:creationId xmlns:a16="http://schemas.microsoft.com/office/drawing/2014/main" id="{3C9F7EBF-8DA2-1545-8C57-F4B7272CC1F0}"/>
              </a:ext>
            </a:extLst>
          </p:cNvPr>
          <p:cNvSpPr/>
          <p:nvPr/>
        </p:nvSpPr>
        <p:spPr>
          <a:xfrm>
            <a:off x="5436096" y="2348880"/>
            <a:ext cx="936104" cy="3694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59949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r="7921"/>
          <a:stretch>
            <a:fillRect/>
          </a:stretch>
        </p:blipFill>
        <p:spPr bwMode="auto">
          <a:xfrm>
            <a:off x="292100" y="855663"/>
            <a:ext cx="7880350" cy="51466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32771" name="Text Box 5"/>
          <p:cNvSpPr txBox="1">
            <a:spLocks noChangeArrowheads="1"/>
          </p:cNvSpPr>
          <p:nvPr/>
        </p:nvSpPr>
        <p:spPr bwMode="auto">
          <a:xfrm>
            <a:off x="2268538" y="1052513"/>
            <a:ext cx="6480175" cy="1584325"/>
          </a:xfrm>
          <a:prstGeom prst="rect">
            <a:avLst/>
          </a:prstGeom>
          <a:solidFill>
            <a:schemeClr val="bg1"/>
          </a:solidFill>
          <a:ln>
            <a:noFill/>
          </a:ln>
          <a:extLs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GB" altLang="en-US" sz="2400"/>
              <a:t> Joseph Fourier (1768-1830)</a:t>
            </a:r>
          </a:p>
          <a:p>
            <a:pPr eaLnBrk="1" hangingPunct="1">
              <a:spcBef>
                <a:spcPct val="0"/>
              </a:spcBef>
            </a:pPr>
            <a:r>
              <a:rPr lang="en-GB" altLang="en-US" sz="2400"/>
              <a:t> Any complex time series can be broken down into a series of superimposed sinusoids with different frequencies</a:t>
            </a:r>
          </a:p>
        </p:txBody>
      </p:sp>
      <p:sp>
        <p:nvSpPr>
          <p:cNvPr id="32772" name="Text Box 6"/>
          <p:cNvSpPr txBox="1">
            <a:spLocks noChangeArrowheads="1"/>
          </p:cNvSpPr>
          <p:nvPr/>
        </p:nvSpPr>
        <p:spPr bwMode="auto">
          <a:xfrm>
            <a:off x="34925" y="-28575"/>
            <a:ext cx="2520950" cy="457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Fourier analysis</a:t>
            </a:r>
            <a:endParaRPr lang="en-US" altLang="en-US" sz="2400" b="1">
              <a:solidFill>
                <a:schemeClr val="bg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75"/>
          <p:cNvGrpSpPr>
            <a:grpSpLocks/>
          </p:cNvGrpSpPr>
          <p:nvPr/>
        </p:nvGrpSpPr>
        <p:grpSpPr bwMode="auto">
          <a:xfrm>
            <a:off x="954088" y="1412875"/>
            <a:ext cx="3978275" cy="4392613"/>
            <a:chOff x="521" y="981"/>
            <a:chExt cx="2506" cy="2767"/>
          </a:xfrm>
        </p:grpSpPr>
        <p:grpSp>
          <p:nvGrpSpPr>
            <p:cNvPr id="33804" name="Group 153"/>
            <p:cNvGrpSpPr>
              <a:grpSpLocks/>
            </p:cNvGrpSpPr>
            <p:nvPr/>
          </p:nvGrpSpPr>
          <p:grpSpPr bwMode="auto">
            <a:xfrm>
              <a:off x="521" y="1162"/>
              <a:ext cx="2506" cy="563"/>
              <a:chOff x="1406" y="671"/>
              <a:chExt cx="2506" cy="563"/>
            </a:xfrm>
          </p:grpSpPr>
          <p:sp>
            <p:nvSpPr>
              <p:cNvPr id="33816" name="Freeform 149"/>
              <p:cNvSpPr>
                <a:spLocks/>
              </p:cNvSpPr>
              <p:nvPr/>
            </p:nvSpPr>
            <p:spPr bwMode="auto">
              <a:xfrm>
                <a:off x="1406" y="671"/>
                <a:ext cx="691" cy="563"/>
              </a:xfrm>
              <a:custGeom>
                <a:avLst/>
                <a:gdLst>
                  <a:gd name="T0" fmla="*/ 5 w 691"/>
                  <a:gd name="T1" fmla="*/ 563 h 563"/>
                  <a:gd name="T2" fmla="*/ 22 w 691"/>
                  <a:gd name="T3" fmla="*/ 563 h 563"/>
                  <a:gd name="T4" fmla="*/ 39 w 691"/>
                  <a:gd name="T5" fmla="*/ 553 h 563"/>
                  <a:gd name="T6" fmla="*/ 56 w 691"/>
                  <a:gd name="T7" fmla="*/ 537 h 563"/>
                  <a:gd name="T8" fmla="*/ 73 w 691"/>
                  <a:gd name="T9" fmla="*/ 521 h 563"/>
                  <a:gd name="T10" fmla="*/ 90 w 691"/>
                  <a:gd name="T11" fmla="*/ 500 h 563"/>
                  <a:gd name="T12" fmla="*/ 113 w 691"/>
                  <a:gd name="T13" fmla="*/ 473 h 563"/>
                  <a:gd name="T14" fmla="*/ 130 w 691"/>
                  <a:gd name="T15" fmla="*/ 446 h 563"/>
                  <a:gd name="T16" fmla="*/ 141 w 691"/>
                  <a:gd name="T17" fmla="*/ 415 h 563"/>
                  <a:gd name="T18" fmla="*/ 164 w 691"/>
                  <a:gd name="T19" fmla="*/ 383 h 563"/>
                  <a:gd name="T20" fmla="*/ 175 w 691"/>
                  <a:gd name="T21" fmla="*/ 346 h 563"/>
                  <a:gd name="T22" fmla="*/ 192 w 691"/>
                  <a:gd name="T23" fmla="*/ 319 h 563"/>
                  <a:gd name="T24" fmla="*/ 204 w 691"/>
                  <a:gd name="T25" fmla="*/ 287 h 563"/>
                  <a:gd name="T26" fmla="*/ 221 w 691"/>
                  <a:gd name="T27" fmla="*/ 260 h 563"/>
                  <a:gd name="T28" fmla="*/ 232 w 691"/>
                  <a:gd name="T29" fmla="*/ 223 h 563"/>
                  <a:gd name="T30" fmla="*/ 255 w 691"/>
                  <a:gd name="T31" fmla="*/ 191 h 563"/>
                  <a:gd name="T32" fmla="*/ 266 w 691"/>
                  <a:gd name="T33" fmla="*/ 154 h 563"/>
                  <a:gd name="T34" fmla="*/ 283 w 691"/>
                  <a:gd name="T35" fmla="*/ 128 h 563"/>
                  <a:gd name="T36" fmla="*/ 306 w 691"/>
                  <a:gd name="T37" fmla="*/ 96 h 563"/>
                  <a:gd name="T38" fmla="*/ 323 w 691"/>
                  <a:gd name="T39" fmla="*/ 69 h 563"/>
                  <a:gd name="T40" fmla="*/ 334 w 691"/>
                  <a:gd name="T41" fmla="*/ 48 h 563"/>
                  <a:gd name="T42" fmla="*/ 357 w 691"/>
                  <a:gd name="T43" fmla="*/ 27 h 563"/>
                  <a:gd name="T44" fmla="*/ 368 w 691"/>
                  <a:gd name="T45" fmla="*/ 16 h 563"/>
                  <a:gd name="T46" fmla="*/ 385 w 691"/>
                  <a:gd name="T47" fmla="*/ 5 h 563"/>
                  <a:gd name="T48" fmla="*/ 402 w 691"/>
                  <a:gd name="T49" fmla="*/ 0 h 563"/>
                  <a:gd name="T50" fmla="*/ 419 w 691"/>
                  <a:gd name="T51" fmla="*/ 0 h 563"/>
                  <a:gd name="T52" fmla="*/ 436 w 691"/>
                  <a:gd name="T53" fmla="*/ 0 h 563"/>
                  <a:gd name="T54" fmla="*/ 453 w 691"/>
                  <a:gd name="T55" fmla="*/ 11 h 563"/>
                  <a:gd name="T56" fmla="*/ 470 w 691"/>
                  <a:gd name="T57" fmla="*/ 21 h 563"/>
                  <a:gd name="T58" fmla="*/ 487 w 691"/>
                  <a:gd name="T59" fmla="*/ 37 h 563"/>
                  <a:gd name="T60" fmla="*/ 504 w 691"/>
                  <a:gd name="T61" fmla="*/ 59 h 563"/>
                  <a:gd name="T62" fmla="*/ 527 w 691"/>
                  <a:gd name="T63" fmla="*/ 85 h 563"/>
                  <a:gd name="T64" fmla="*/ 544 w 691"/>
                  <a:gd name="T65" fmla="*/ 112 h 563"/>
                  <a:gd name="T66" fmla="*/ 555 w 691"/>
                  <a:gd name="T67" fmla="*/ 144 h 563"/>
                  <a:gd name="T68" fmla="*/ 578 w 691"/>
                  <a:gd name="T69" fmla="*/ 175 h 563"/>
                  <a:gd name="T70" fmla="*/ 589 w 691"/>
                  <a:gd name="T71" fmla="*/ 207 h 563"/>
                  <a:gd name="T72" fmla="*/ 606 w 691"/>
                  <a:gd name="T73" fmla="*/ 234 h 563"/>
                  <a:gd name="T74" fmla="*/ 618 w 691"/>
                  <a:gd name="T75" fmla="*/ 271 h 563"/>
                  <a:gd name="T76" fmla="*/ 635 w 691"/>
                  <a:gd name="T77" fmla="*/ 298 h 563"/>
                  <a:gd name="T78" fmla="*/ 646 w 691"/>
                  <a:gd name="T79" fmla="*/ 330 h 563"/>
                  <a:gd name="T80" fmla="*/ 669 w 691"/>
                  <a:gd name="T81" fmla="*/ 367 h 563"/>
                  <a:gd name="T82" fmla="*/ 680 w 691"/>
                  <a:gd name="T83" fmla="*/ 399 h 5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1"/>
                  <a:gd name="T127" fmla="*/ 0 h 563"/>
                  <a:gd name="T128" fmla="*/ 691 w 691"/>
                  <a:gd name="T129" fmla="*/ 563 h 5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1" h="563">
                    <a:moveTo>
                      <a:pt x="5" y="563"/>
                    </a:moveTo>
                    <a:lnTo>
                      <a:pt x="0" y="563"/>
                    </a:lnTo>
                    <a:lnTo>
                      <a:pt x="5" y="563"/>
                    </a:lnTo>
                    <a:lnTo>
                      <a:pt x="11" y="563"/>
                    </a:lnTo>
                    <a:lnTo>
                      <a:pt x="17" y="563"/>
                    </a:lnTo>
                    <a:lnTo>
                      <a:pt x="22" y="563"/>
                    </a:lnTo>
                    <a:lnTo>
                      <a:pt x="28" y="558"/>
                    </a:lnTo>
                    <a:lnTo>
                      <a:pt x="34" y="553"/>
                    </a:lnTo>
                    <a:lnTo>
                      <a:pt x="39" y="553"/>
                    </a:lnTo>
                    <a:lnTo>
                      <a:pt x="45" y="547"/>
                    </a:lnTo>
                    <a:lnTo>
                      <a:pt x="51" y="542"/>
                    </a:lnTo>
                    <a:lnTo>
                      <a:pt x="56" y="537"/>
                    </a:lnTo>
                    <a:lnTo>
                      <a:pt x="62" y="531"/>
                    </a:lnTo>
                    <a:lnTo>
                      <a:pt x="68" y="526"/>
                    </a:lnTo>
                    <a:lnTo>
                      <a:pt x="73" y="521"/>
                    </a:lnTo>
                    <a:lnTo>
                      <a:pt x="79" y="516"/>
                    </a:lnTo>
                    <a:lnTo>
                      <a:pt x="90" y="505"/>
                    </a:lnTo>
                    <a:lnTo>
                      <a:pt x="90" y="500"/>
                    </a:lnTo>
                    <a:lnTo>
                      <a:pt x="102" y="489"/>
                    </a:lnTo>
                    <a:lnTo>
                      <a:pt x="102" y="484"/>
                    </a:lnTo>
                    <a:lnTo>
                      <a:pt x="113" y="473"/>
                    </a:lnTo>
                    <a:lnTo>
                      <a:pt x="113" y="462"/>
                    </a:lnTo>
                    <a:lnTo>
                      <a:pt x="119" y="457"/>
                    </a:lnTo>
                    <a:lnTo>
                      <a:pt x="130" y="446"/>
                    </a:lnTo>
                    <a:lnTo>
                      <a:pt x="130" y="436"/>
                    </a:lnTo>
                    <a:lnTo>
                      <a:pt x="141" y="425"/>
                    </a:lnTo>
                    <a:lnTo>
                      <a:pt x="141" y="415"/>
                    </a:lnTo>
                    <a:lnTo>
                      <a:pt x="153" y="404"/>
                    </a:lnTo>
                    <a:lnTo>
                      <a:pt x="153" y="393"/>
                    </a:lnTo>
                    <a:lnTo>
                      <a:pt x="164" y="383"/>
                    </a:lnTo>
                    <a:lnTo>
                      <a:pt x="164" y="367"/>
                    </a:lnTo>
                    <a:lnTo>
                      <a:pt x="175" y="356"/>
                    </a:lnTo>
                    <a:lnTo>
                      <a:pt x="175" y="346"/>
                    </a:lnTo>
                    <a:lnTo>
                      <a:pt x="187" y="335"/>
                    </a:lnTo>
                    <a:lnTo>
                      <a:pt x="187" y="324"/>
                    </a:lnTo>
                    <a:lnTo>
                      <a:pt x="192" y="319"/>
                    </a:lnTo>
                    <a:lnTo>
                      <a:pt x="192" y="308"/>
                    </a:lnTo>
                    <a:lnTo>
                      <a:pt x="204" y="298"/>
                    </a:lnTo>
                    <a:lnTo>
                      <a:pt x="204" y="287"/>
                    </a:lnTo>
                    <a:lnTo>
                      <a:pt x="209" y="282"/>
                    </a:lnTo>
                    <a:lnTo>
                      <a:pt x="209" y="271"/>
                    </a:lnTo>
                    <a:lnTo>
                      <a:pt x="221" y="260"/>
                    </a:lnTo>
                    <a:lnTo>
                      <a:pt x="221" y="250"/>
                    </a:lnTo>
                    <a:lnTo>
                      <a:pt x="232" y="239"/>
                    </a:lnTo>
                    <a:lnTo>
                      <a:pt x="232" y="223"/>
                    </a:lnTo>
                    <a:lnTo>
                      <a:pt x="243" y="213"/>
                    </a:lnTo>
                    <a:lnTo>
                      <a:pt x="243" y="202"/>
                    </a:lnTo>
                    <a:lnTo>
                      <a:pt x="255" y="191"/>
                    </a:lnTo>
                    <a:lnTo>
                      <a:pt x="255" y="181"/>
                    </a:lnTo>
                    <a:lnTo>
                      <a:pt x="266" y="170"/>
                    </a:lnTo>
                    <a:lnTo>
                      <a:pt x="266" y="154"/>
                    </a:lnTo>
                    <a:lnTo>
                      <a:pt x="277" y="144"/>
                    </a:lnTo>
                    <a:lnTo>
                      <a:pt x="277" y="133"/>
                    </a:lnTo>
                    <a:lnTo>
                      <a:pt x="283" y="128"/>
                    </a:lnTo>
                    <a:lnTo>
                      <a:pt x="294" y="117"/>
                    </a:lnTo>
                    <a:lnTo>
                      <a:pt x="294" y="106"/>
                    </a:lnTo>
                    <a:lnTo>
                      <a:pt x="306" y="96"/>
                    </a:lnTo>
                    <a:lnTo>
                      <a:pt x="306" y="85"/>
                    </a:lnTo>
                    <a:lnTo>
                      <a:pt x="311" y="80"/>
                    </a:lnTo>
                    <a:lnTo>
                      <a:pt x="323" y="69"/>
                    </a:lnTo>
                    <a:lnTo>
                      <a:pt x="323" y="64"/>
                    </a:lnTo>
                    <a:lnTo>
                      <a:pt x="334" y="53"/>
                    </a:lnTo>
                    <a:lnTo>
                      <a:pt x="334" y="48"/>
                    </a:lnTo>
                    <a:lnTo>
                      <a:pt x="340" y="43"/>
                    </a:lnTo>
                    <a:lnTo>
                      <a:pt x="346" y="37"/>
                    </a:lnTo>
                    <a:lnTo>
                      <a:pt x="357" y="27"/>
                    </a:lnTo>
                    <a:lnTo>
                      <a:pt x="357" y="21"/>
                    </a:lnTo>
                    <a:lnTo>
                      <a:pt x="363" y="21"/>
                    </a:lnTo>
                    <a:lnTo>
                      <a:pt x="368" y="16"/>
                    </a:lnTo>
                    <a:lnTo>
                      <a:pt x="374" y="11"/>
                    </a:lnTo>
                    <a:lnTo>
                      <a:pt x="380" y="5"/>
                    </a:lnTo>
                    <a:lnTo>
                      <a:pt x="385" y="5"/>
                    </a:lnTo>
                    <a:lnTo>
                      <a:pt x="391" y="0"/>
                    </a:lnTo>
                    <a:lnTo>
                      <a:pt x="397" y="0"/>
                    </a:lnTo>
                    <a:lnTo>
                      <a:pt x="402" y="0"/>
                    </a:lnTo>
                    <a:lnTo>
                      <a:pt x="408" y="0"/>
                    </a:lnTo>
                    <a:lnTo>
                      <a:pt x="414" y="0"/>
                    </a:lnTo>
                    <a:lnTo>
                      <a:pt x="419" y="0"/>
                    </a:lnTo>
                    <a:lnTo>
                      <a:pt x="425" y="0"/>
                    </a:lnTo>
                    <a:lnTo>
                      <a:pt x="431" y="0"/>
                    </a:lnTo>
                    <a:lnTo>
                      <a:pt x="436" y="0"/>
                    </a:lnTo>
                    <a:lnTo>
                      <a:pt x="442" y="5"/>
                    </a:lnTo>
                    <a:lnTo>
                      <a:pt x="448" y="5"/>
                    </a:lnTo>
                    <a:lnTo>
                      <a:pt x="453" y="11"/>
                    </a:lnTo>
                    <a:lnTo>
                      <a:pt x="459" y="11"/>
                    </a:lnTo>
                    <a:lnTo>
                      <a:pt x="465" y="16"/>
                    </a:lnTo>
                    <a:lnTo>
                      <a:pt x="470" y="21"/>
                    </a:lnTo>
                    <a:lnTo>
                      <a:pt x="476" y="27"/>
                    </a:lnTo>
                    <a:lnTo>
                      <a:pt x="482" y="32"/>
                    </a:lnTo>
                    <a:lnTo>
                      <a:pt x="487" y="37"/>
                    </a:lnTo>
                    <a:lnTo>
                      <a:pt x="499" y="48"/>
                    </a:lnTo>
                    <a:lnTo>
                      <a:pt x="499" y="53"/>
                    </a:lnTo>
                    <a:lnTo>
                      <a:pt x="504" y="59"/>
                    </a:lnTo>
                    <a:lnTo>
                      <a:pt x="516" y="69"/>
                    </a:lnTo>
                    <a:lnTo>
                      <a:pt x="516" y="75"/>
                    </a:lnTo>
                    <a:lnTo>
                      <a:pt x="527" y="85"/>
                    </a:lnTo>
                    <a:lnTo>
                      <a:pt x="527" y="96"/>
                    </a:lnTo>
                    <a:lnTo>
                      <a:pt x="533" y="101"/>
                    </a:lnTo>
                    <a:lnTo>
                      <a:pt x="544" y="112"/>
                    </a:lnTo>
                    <a:lnTo>
                      <a:pt x="544" y="122"/>
                    </a:lnTo>
                    <a:lnTo>
                      <a:pt x="555" y="133"/>
                    </a:lnTo>
                    <a:lnTo>
                      <a:pt x="555" y="144"/>
                    </a:lnTo>
                    <a:lnTo>
                      <a:pt x="567" y="154"/>
                    </a:lnTo>
                    <a:lnTo>
                      <a:pt x="567" y="165"/>
                    </a:lnTo>
                    <a:lnTo>
                      <a:pt x="578" y="175"/>
                    </a:lnTo>
                    <a:lnTo>
                      <a:pt x="578" y="186"/>
                    </a:lnTo>
                    <a:lnTo>
                      <a:pt x="589" y="197"/>
                    </a:lnTo>
                    <a:lnTo>
                      <a:pt x="589" y="207"/>
                    </a:lnTo>
                    <a:lnTo>
                      <a:pt x="595" y="213"/>
                    </a:lnTo>
                    <a:lnTo>
                      <a:pt x="595" y="223"/>
                    </a:lnTo>
                    <a:lnTo>
                      <a:pt x="606" y="234"/>
                    </a:lnTo>
                    <a:lnTo>
                      <a:pt x="606" y="245"/>
                    </a:lnTo>
                    <a:lnTo>
                      <a:pt x="618" y="255"/>
                    </a:lnTo>
                    <a:lnTo>
                      <a:pt x="618" y="271"/>
                    </a:lnTo>
                    <a:lnTo>
                      <a:pt x="629" y="282"/>
                    </a:lnTo>
                    <a:lnTo>
                      <a:pt x="629" y="292"/>
                    </a:lnTo>
                    <a:lnTo>
                      <a:pt x="635" y="298"/>
                    </a:lnTo>
                    <a:lnTo>
                      <a:pt x="635" y="308"/>
                    </a:lnTo>
                    <a:lnTo>
                      <a:pt x="646" y="319"/>
                    </a:lnTo>
                    <a:lnTo>
                      <a:pt x="646" y="330"/>
                    </a:lnTo>
                    <a:lnTo>
                      <a:pt x="657" y="340"/>
                    </a:lnTo>
                    <a:lnTo>
                      <a:pt x="657" y="356"/>
                    </a:lnTo>
                    <a:lnTo>
                      <a:pt x="669" y="367"/>
                    </a:lnTo>
                    <a:lnTo>
                      <a:pt x="669" y="377"/>
                    </a:lnTo>
                    <a:lnTo>
                      <a:pt x="680" y="388"/>
                    </a:lnTo>
                    <a:lnTo>
                      <a:pt x="680" y="399"/>
                    </a:lnTo>
                    <a:lnTo>
                      <a:pt x="691" y="409"/>
                    </a:lnTo>
                    <a:lnTo>
                      <a:pt x="691" y="420"/>
                    </a:lnTo>
                  </a:path>
                </a:pathLst>
              </a:custGeom>
              <a:noFill/>
              <a:ln w="44450">
                <a:solidFill>
                  <a:srgbClr val="000000"/>
                </a:solidFill>
                <a:round/>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a:lstStyle/>
              <a:p>
                <a:endParaRPr lang="en-GB"/>
              </a:p>
            </p:txBody>
          </p:sp>
          <p:sp>
            <p:nvSpPr>
              <p:cNvPr id="33817" name="Freeform 150"/>
              <p:cNvSpPr>
                <a:spLocks/>
              </p:cNvSpPr>
              <p:nvPr/>
            </p:nvSpPr>
            <p:spPr bwMode="auto">
              <a:xfrm>
                <a:off x="2097" y="671"/>
                <a:ext cx="692" cy="563"/>
              </a:xfrm>
              <a:custGeom>
                <a:avLst/>
                <a:gdLst>
                  <a:gd name="T0" fmla="*/ 12 w 692"/>
                  <a:gd name="T1" fmla="*/ 441 h 563"/>
                  <a:gd name="T2" fmla="*/ 29 w 692"/>
                  <a:gd name="T3" fmla="*/ 468 h 563"/>
                  <a:gd name="T4" fmla="*/ 46 w 692"/>
                  <a:gd name="T5" fmla="*/ 494 h 563"/>
                  <a:gd name="T6" fmla="*/ 63 w 692"/>
                  <a:gd name="T7" fmla="*/ 516 h 563"/>
                  <a:gd name="T8" fmla="*/ 80 w 692"/>
                  <a:gd name="T9" fmla="*/ 537 h 563"/>
                  <a:gd name="T10" fmla="*/ 97 w 692"/>
                  <a:gd name="T11" fmla="*/ 553 h 563"/>
                  <a:gd name="T12" fmla="*/ 114 w 692"/>
                  <a:gd name="T13" fmla="*/ 558 h 563"/>
                  <a:gd name="T14" fmla="*/ 131 w 692"/>
                  <a:gd name="T15" fmla="*/ 563 h 563"/>
                  <a:gd name="T16" fmla="*/ 148 w 692"/>
                  <a:gd name="T17" fmla="*/ 563 h 563"/>
                  <a:gd name="T18" fmla="*/ 165 w 692"/>
                  <a:gd name="T19" fmla="*/ 563 h 563"/>
                  <a:gd name="T20" fmla="*/ 182 w 692"/>
                  <a:gd name="T21" fmla="*/ 553 h 563"/>
                  <a:gd name="T22" fmla="*/ 199 w 692"/>
                  <a:gd name="T23" fmla="*/ 542 h 563"/>
                  <a:gd name="T24" fmla="*/ 216 w 692"/>
                  <a:gd name="T25" fmla="*/ 521 h 563"/>
                  <a:gd name="T26" fmla="*/ 239 w 692"/>
                  <a:gd name="T27" fmla="*/ 500 h 563"/>
                  <a:gd name="T28" fmla="*/ 250 w 692"/>
                  <a:gd name="T29" fmla="*/ 478 h 563"/>
                  <a:gd name="T30" fmla="*/ 273 w 692"/>
                  <a:gd name="T31" fmla="*/ 446 h 563"/>
                  <a:gd name="T32" fmla="*/ 290 w 692"/>
                  <a:gd name="T33" fmla="*/ 420 h 563"/>
                  <a:gd name="T34" fmla="*/ 295 w 692"/>
                  <a:gd name="T35" fmla="*/ 393 h 563"/>
                  <a:gd name="T36" fmla="*/ 318 w 692"/>
                  <a:gd name="T37" fmla="*/ 361 h 563"/>
                  <a:gd name="T38" fmla="*/ 329 w 692"/>
                  <a:gd name="T39" fmla="*/ 324 h 563"/>
                  <a:gd name="T40" fmla="*/ 346 w 692"/>
                  <a:gd name="T41" fmla="*/ 298 h 563"/>
                  <a:gd name="T42" fmla="*/ 352 w 692"/>
                  <a:gd name="T43" fmla="*/ 276 h 563"/>
                  <a:gd name="T44" fmla="*/ 369 w 692"/>
                  <a:gd name="T45" fmla="*/ 250 h 563"/>
                  <a:gd name="T46" fmla="*/ 380 w 692"/>
                  <a:gd name="T47" fmla="*/ 218 h 563"/>
                  <a:gd name="T48" fmla="*/ 397 w 692"/>
                  <a:gd name="T49" fmla="*/ 191 h 563"/>
                  <a:gd name="T50" fmla="*/ 409 w 692"/>
                  <a:gd name="T51" fmla="*/ 160 h 563"/>
                  <a:gd name="T52" fmla="*/ 431 w 692"/>
                  <a:gd name="T53" fmla="*/ 128 h 563"/>
                  <a:gd name="T54" fmla="*/ 443 w 692"/>
                  <a:gd name="T55" fmla="*/ 101 h 563"/>
                  <a:gd name="T56" fmla="*/ 460 w 692"/>
                  <a:gd name="T57" fmla="*/ 75 h 563"/>
                  <a:gd name="T58" fmla="*/ 482 w 692"/>
                  <a:gd name="T59" fmla="*/ 48 h 563"/>
                  <a:gd name="T60" fmla="*/ 494 w 692"/>
                  <a:gd name="T61" fmla="*/ 32 h 563"/>
                  <a:gd name="T62" fmla="*/ 511 w 692"/>
                  <a:gd name="T63" fmla="*/ 16 h 563"/>
                  <a:gd name="T64" fmla="*/ 528 w 692"/>
                  <a:gd name="T65" fmla="*/ 5 h 563"/>
                  <a:gd name="T66" fmla="*/ 545 w 692"/>
                  <a:gd name="T67" fmla="*/ 0 h 563"/>
                  <a:gd name="T68" fmla="*/ 562 w 692"/>
                  <a:gd name="T69" fmla="*/ 0 h 563"/>
                  <a:gd name="T70" fmla="*/ 579 w 692"/>
                  <a:gd name="T71" fmla="*/ 0 h 563"/>
                  <a:gd name="T72" fmla="*/ 596 w 692"/>
                  <a:gd name="T73" fmla="*/ 11 h 563"/>
                  <a:gd name="T74" fmla="*/ 613 w 692"/>
                  <a:gd name="T75" fmla="*/ 21 h 563"/>
                  <a:gd name="T76" fmla="*/ 630 w 692"/>
                  <a:gd name="T77" fmla="*/ 37 h 563"/>
                  <a:gd name="T78" fmla="*/ 652 w 692"/>
                  <a:gd name="T79" fmla="*/ 59 h 563"/>
                  <a:gd name="T80" fmla="*/ 664 w 692"/>
                  <a:gd name="T81" fmla="*/ 80 h 563"/>
                  <a:gd name="T82" fmla="*/ 681 w 692"/>
                  <a:gd name="T83" fmla="*/ 106 h 5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2"/>
                  <a:gd name="T127" fmla="*/ 0 h 563"/>
                  <a:gd name="T128" fmla="*/ 692 w 692"/>
                  <a:gd name="T129" fmla="*/ 563 h 5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2" h="563">
                    <a:moveTo>
                      <a:pt x="0" y="420"/>
                    </a:moveTo>
                    <a:lnTo>
                      <a:pt x="12" y="431"/>
                    </a:lnTo>
                    <a:lnTo>
                      <a:pt x="12" y="441"/>
                    </a:lnTo>
                    <a:lnTo>
                      <a:pt x="23" y="452"/>
                    </a:lnTo>
                    <a:lnTo>
                      <a:pt x="23" y="462"/>
                    </a:lnTo>
                    <a:lnTo>
                      <a:pt x="29" y="468"/>
                    </a:lnTo>
                    <a:lnTo>
                      <a:pt x="40" y="478"/>
                    </a:lnTo>
                    <a:lnTo>
                      <a:pt x="40" y="489"/>
                    </a:lnTo>
                    <a:lnTo>
                      <a:pt x="46" y="494"/>
                    </a:lnTo>
                    <a:lnTo>
                      <a:pt x="57" y="505"/>
                    </a:lnTo>
                    <a:lnTo>
                      <a:pt x="57" y="510"/>
                    </a:lnTo>
                    <a:lnTo>
                      <a:pt x="63" y="516"/>
                    </a:lnTo>
                    <a:lnTo>
                      <a:pt x="74" y="526"/>
                    </a:lnTo>
                    <a:lnTo>
                      <a:pt x="74" y="531"/>
                    </a:lnTo>
                    <a:lnTo>
                      <a:pt x="80" y="537"/>
                    </a:lnTo>
                    <a:lnTo>
                      <a:pt x="85" y="542"/>
                    </a:lnTo>
                    <a:lnTo>
                      <a:pt x="91" y="547"/>
                    </a:lnTo>
                    <a:lnTo>
                      <a:pt x="97" y="553"/>
                    </a:lnTo>
                    <a:lnTo>
                      <a:pt x="102" y="553"/>
                    </a:lnTo>
                    <a:lnTo>
                      <a:pt x="108" y="558"/>
                    </a:lnTo>
                    <a:lnTo>
                      <a:pt x="114" y="558"/>
                    </a:lnTo>
                    <a:lnTo>
                      <a:pt x="119" y="563"/>
                    </a:lnTo>
                    <a:lnTo>
                      <a:pt x="125" y="563"/>
                    </a:lnTo>
                    <a:lnTo>
                      <a:pt x="131" y="563"/>
                    </a:lnTo>
                    <a:lnTo>
                      <a:pt x="136" y="563"/>
                    </a:lnTo>
                    <a:lnTo>
                      <a:pt x="142" y="563"/>
                    </a:lnTo>
                    <a:lnTo>
                      <a:pt x="148" y="563"/>
                    </a:lnTo>
                    <a:lnTo>
                      <a:pt x="153" y="563"/>
                    </a:lnTo>
                    <a:lnTo>
                      <a:pt x="159" y="563"/>
                    </a:lnTo>
                    <a:lnTo>
                      <a:pt x="165" y="563"/>
                    </a:lnTo>
                    <a:lnTo>
                      <a:pt x="170" y="558"/>
                    </a:lnTo>
                    <a:lnTo>
                      <a:pt x="176" y="558"/>
                    </a:lnTo>
                    <a:lnTo>
                      <a:pt x="182" y="553"/>
                    </a:lnTo>
                    <a:lnTo>
                      <a:pt x="187" y="547"/>
                    </a:lnTo>
                    <a:lnTo>
                      <a:pt x="193" y="542"/>
                    </a:lnTo>
                    <a:lnTo>
                      <a:pt x="199" y="542"/>
                    </a:lnTo>
                    <a:lnTo>
                      <a:pt x="204" y="537"/>
                    </a:lnTo>
                    <a:lnTo>
                      <a:pt x="216" y="526"/>
                    </a:lnTo>
                    <a:lnTo>
                      <a:pt x="216" y="521"/>
                    </a:lnTo>
                    <a:lnTo>
                      <a:pt x="222" y="516"/>
                    </a:lnTo>
                    <a:lnTo>
                      <a:pt x="227" y="510"/>
                    </a:lnTo>
                    <a:lnTo>
                      <a:pt x="239" y="500"/>
                    </a:lnTo>
                    <a:lnTo>
                      <a:pt x="239" y="494"/>
                    </a:lnTo>
                    <a:lnTo>
                      <a:pt x="250" y="484"/>
                    </a:lnTo>
                    <a:lnTo>
                      <a:pt x="250" y="478"/>
                    </a:lnTo>
                    <a:lnTo>
                      <a:pt x="261" y="468"/>
                    </a:lnTo>
                    <a:lnTo>
                      <a:pt x="261" y="457"/>
                    </a:lnTo>
                    <a:lnTo>
                      <a:pt x="273" y="446"/>
                    </a:lnTo>
                    <a:lnTo>
                      <a:pt x="273" y="436"/>
                    </a:lnTo>
                    <a:lnTo>
                      <a:pt x="278" y="431"/>
                    </a:lnTo>
                    <a:lnTo>
                      <a:pt x="290" y="420"/>
                    </a:lnTo>
                    <a:lnTo>
                      <a:pt x="290" y="409"/>
                    </a:lnTo>
                    <a:lnTo>
                      <a:pt x="295" y="404"/>
                    </a:lnTo>
                    <a:lnTo>
                      <a:pt x="295" y="393"/>
                    </a:lnTo>
                    <a:lnTo>
                      <a:pt x="307" y="383"/>
                    </a:lnTo>
                    <a:lnTo>
                      <a:pt x="307" y="372"/>
                    </a:lnTo>
                    <a:lnTo>
                      <a:pt x="318" y="361"/>
                    </a:lnTo>
                    <a:lnTo>
                      <a:pt x="318" y="351"/>
                    </a:lnTo>
                    <a:lnTo>
                      <a:pt x="329" y="340"/>
                    </a:lnTo>
                    <a:lnTo>
                      <a:pt x="329" y="324"/>
                    </a:lnTo>
                    <a:lnTo>
                      <a:pt x="341" y="314"/>
                    </a:lnTo>
                    <a:lnTo>
                      <a:pt x="341" y="303"/>
                    </a:lnTo>
                    <a:lnTo>
                      <a:pt x="346" y="298"/>
                    </a:lnTo>
                    <a:lnTo>
                      <a:pt x="346" y="292"/>
                    </a:lnTo>
                    <a:lnTo>
                      <a:pt x="352" y="287"/>
                    </a:lnTo>
                    <a:lnTo>
                      <a:pt x="352" y="276"/>
                    </a:lnTo>
                    <a:lnTo>
                      <a:pt x="363" y="266"/>
                    </a:lnTo>
                    <a:lnTo>
                      <a:pt x="363" y="255"/>
                    </a:lnTo>
                    <a:lnTo>
                      <a:pt x="369" y="250"/>
                    </a:lnTo>
                    <a:lnTo>
                      <a:pt x="369" y="239"/>
                    </a:lnTo>
                    <a:lnTo>
                      <a:pt x="380" y="229"/>
                    </a:lnTo>
                    <a:lnTo>
                      <a:pt x="380" y="218"/>
                    </a:lnTo>
                    <a:lnTo>
                      <a:pt x="392" y="207"/>
                    </a:lnTo>
                    <a:lnTo>
                      <a:pt x="392" y="197"/>
                    </a:lnTo>
                    <a:lnTo>
                      <a:pt x="397" y="191"/>
                    </a:lnTo>
                    <a:lnTo>
                      <a:pt x="397" y="181"/>
                    </a:lnTo>
                    <a:lnTo>
                      <a:pt x="409" y="170"/>
                    </a:lnTo>
                    <a:lnTo>
                      <a:pt x="409" y="160"/>
                    </a:lnTo>
                    <a:lnTo>
                      <a:pt x="420" y="149"/>
                    </a:lnTo>
                    <a:lnTo>
                      <a:pt x="420" y="138"/>
                    </a:lnTo>
                    <a:lnTo>
                      <a:pt x="431" y="128"/>
                    </a:lnTo>
                    <a:lnTo>
                      <a:pt x="431" y="117"/>
                    </a:lnTo>
                    <a:lnTo>
                      <a:pt x="443" y="106"/>
                    </a:lnTo>
                    <a:lnTo>
                      <a:pt x="443" y="101"/>
                    </a:lnTo>
                    <a:lnTo>
                      <a:pt x="454" y="90"/>
                    </a:lnTo>
                    <a:lnTo>
                      <a:pt x="454" y="80"/>
                    </a:lnTo>
                    <a:lnTo>
                      <a:pt x="460" y="75"/>
                    </a:lnTo>
                    <a:lnTo>
                      <a:pt x="471" y="64"/>
                    </a:lnTo>
                    <a:lnTo>
                      <a:pt x="471" y="59"/>
                    </a:lnTo>
                    <a:lnTo>
                      <a:pt x="482" y="48"/>
                    </a:lnTo>
                    <a:lnTo>
                      <a:pt x="482" y="43"/>
                    </a:lnTo>
                    <a:lnTo>
                      <a:pt x="488" y="37"/>
                    </a:lnTo>
                    <a:lnTo>
                      <a:pt x="494" y="32"/>
                    </a:lnTo>
                    <a:lnTo>
                      <a:pt x="499" y="27"/>
                    </a:lnTo>
                    <a:lnTo>
                      <a:pt x="505" y="21"/>
                    </a:lnTo>
                    <a:lnTo>
                      <a:pt x="511" y="16"/>
                    </a:lnTo>
                    <a:lnTo>
                      <a:pt x="516" y="11"/>
                    </a:lnTo>
                    <a:lnTo>
                      <a:pt x="522" y="11"/>
                    </a:lnTo>
                    <a:lnTo>
                      <a:pt x="528" y="5"/>
                    </a:lnTo>
                    <a:lnTo>
                      <a:pt x="533" y="0"/>
                    </a:lnTo>
                    <a:lnTo>
                      <a:pt x="539" y="0"/>
                    </a:lnTo>
                    <a:lnTo>
                      <a:pt x="545" y="0"/>
                    </a:lnTo>
                    <a:lnTo>
                      <a:pt x="550" y="0"/>
                    </a:lnTo>
                    <a:lnTo>
                      <a:pt x="556" y="0"/>
                    </a:lnTo>
                    <a:lnTo>
                      <a:pt x="562" y="0"/>
                    </a:lnTo>
                    <a:lnTo>
                      <a:pt x="567" y="0"/>
                    </a:lnTo>
                    <a:lnTo>
                      <a:pt x="573" y="0"/>
                    </a:lnTo>
                    <a:lnTo>
                      <a:pt x="579" y="0"/>
                    </a:lnTo>
                    <a:lnTo>
                      <a:pt x="584" y="0"/>
                    </a:lnTo>
                    <a:lnTo>
                      <a:pt x="590" y="5"/>
                    </a:lnTo>
                    <a:lnTo>
                      <a:pt x="596" y="11"/>
                    </a:lnTo>
                    <a:lnTo>
                      <a:pt x="601" y="11"/>
                    </a:lnTo>
                    <a:lnTo>
                      <a:pt x="607" y="16"/>
                    </a:lnTo>
                    <a:lnTo>
                      <a:pt x="613" y="21"/>
                    </a:lnTo>
                    <a:lnTo>
                      <a:pt x="618" y="27"/>
                    </a:lnTo>
                    <a:lnTo>
                      <a:pt x="624" y="32"/>
                    </a:lnTo>
                    <a:lnTo>
                      <a:pt x="630" y="37"/>
                    </a:lnTo>
                    <a:lnTo>
                      <a:pt x="635" y="43"/>
                    </a:lnTo>
                    <a:lnTo>
                      <a:pt x="641" y="48"/>
                    </a:lnTo>
                    <a:lnTo>
                      <a:pt x="652" y="59"/>
                    </a:lnTo>
                    <a:lnTo>
                      <a:pt x="652" y="64"/>
                    </a:lnTo>
                    <a:lnTo>
                      <a:pt x="664" y="75"/>
                    </a:lnTo>
                    <a:lnTo>
                      <a:pt x="664" y="80"/>
                    </a:lnTo>
                    <a:lnTo>
                      <a:pt x="675" y="90"/>
                    </a:lnTo>
                    <a:lnTo>
                      <a:pt x="675" y="101"/>
                    </a:lnTo>
                    <a:lnTo>
                      <a:pt x="681" y="106"/>
                    </a:lnTo>
                    <a:lnTo>
                      <a:pt x="692" y="117"/>
                    </a:lnTo>
                    <a:lnTo>
                      <a:pt x="692" y="128"/>
                    </a:lnTo>
                  </a:path>
                </a:pathLst>
              </a:custGeom>
              <a:noFill/>
              <a:ln w="44450">
                <a:solidFill>
                  <a:srgbClr val="000000"/>
                </a:solidFill>
                <a:round/>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a:lstStyle/>
              <a:p>
                <a:endParaRPr lang="en-GB"/>
              </a:p>
            </p:txBody>
          </p:sp>
          <p:sp>
            <p:nvSpPr>
              <p:cNvPr id="33818" name="Freeform 151"/>
              <p:cNvSpPr>
                <a:spLocks/>
              </p:cNvSpPr>
              <p:nvPr/>
            </p:nvSpPr>
            <p:spPr bwMode="auto">
              <a:xfrm>
                <a:off x="2789" y="671"/>
                <a:ext cx="681" cy="563"/>
              </a:xfrm>
              <a:custGeom>
                <a:avLst/>
                <a:gdLst>
                  <a:gd name="T0" fmla="*/ 11 w 681"/>
                  <a:gd name="T1" fmla="*/ 149 h 563"/>
                  <a:gd name="T2" fmla="*/ 34 w 681"/>
                  <a:gd name="T3" fmla="*/ 181 h 563"/>
                  <a:gd name="T4" fmla="*/ 40 w 681"/>
                  <a:gd name="T5" fmla="*/ 207 h 563"/>
                  <a:gd name="T6" fmla="*/ 62 w 681"/>
                  <a:gd name="T7" fmla="*/ 239 h 563"/>
                  <a:gd name="T8" fmla="*/ 74 w 681"/>
                  <a:gd name="T9" fmla="*/ 276 h 563"/>
                  <a:gd name="T10" fmla="*/ 85 w 681"/>
                  <a:gd name="T11" fmla="*/ 292 h 563"/>
                  <a:gd name="T12" fmla="*/ 96 w 681"/>
                  <a:gd name="T13" fmla="*/ 324 h 563"/>
                  <a:gd name="T14" fmla="*/ 114 w 681"/>
                  <a:gd name="T15" fmla="*/ 351 h 563"/>
                  <a:gd name="T16" fmla="*/ 125 w 681"/>
                  <a:gd name="T17" fmla="*/ 383 h 563"/>
                  <a:gd name="T18" fmla="*/ 142 w 681"/>
                  <a:gd name="T19" fmla="*/ 409 h 563"/>
                  <a:gd name="T20" fmla="*/ 159 w 681"/>
                  <a:gd name="T21" fmla="*/ 436 h 563"/>
                  <a:gd name="T22" fmla="*/ 170 w 681"/>
                  <a:gd name="T23" fmla="*/ 468 h 563"/>
                  <a:gd name="T24" fmla="*/ 193 w 681"/>
                  <a:gd name="T25" fmla="*/ 494 h 563"/>
                  <a:gd name="T26" fmla="*/ 204 w 681"/>
                  <a:gd name="T27" fmla="*/ 516 h 563"/>
                  <a:gd name="T28" fmla="*/ 227 w 681"/>
                  <a:gd name="T29" fmla="*/ 537 h 563"/>
                  <a:gd name="T30" fmla="*/ 238 w 681"/>
                  <a:gd name="T31" fmla="*/ 547 h 563"/>
                  <a:gd name="T32" fmla="*/ 255 w 681"/>
                  <a:gd name="T33" fmla="*/ 558 h 563"/>
                  <a:gd name="T34" fmla="*/ 272 w 681"/>
                  <a:gd name="T35" fmla="*/ 563 h 563"/>
                  <a:gd name="T36" fmla="*/ 289 w 681"/>
                  <a:gd name="T37" fmla="*/ 563 h 563"/>
                  <a:gd name="T38" fmla="*/ 306 w 681"/>
                  <a:gd name="T39" fmla="*/ 563 h 563"/>
                  <a:gd name="T40" fmla="*/ 323 w 681"/>
                  <a:gd name="T41" fmla="*/ 553 h 563"/>
                  <a:gd name="T42" fmla="*/ 340 w 681"/>
                  <a:gd name="T43" fmla="*/ 542 h 563"/>
                  <a:gd name="T44" fmla="*/ 357 w 681"/>
                  <a:gd name="T45" fmla="*/ 526 h 563"/>
                  <a:gd name="T46" fmla="*/ 374 w 681"/>
                  <a:gd name="T47" fmla="*/ 505 h 563"/>
                  <a:gd name="T48" fmla="*/ 397 w 681"/>
                  <a:gd name="T49" fmla="*/ 478 h 563"/>
                  <a:gd name="T50" fmla="*/ 408 w 681"/>
                  <a:gd name="T51" fmla="*/ 452 h 563"/>
                  <a:gd name="T52" fmla="*/ 431 w 681"/>
                  <a:gd name="T53" fmla="*/ 420 h 563"/>
                  <a:gd name="T54" fmla="*/ 442 w 681"/>
                  <a:gd name="T55" fmla="*/ 388 h 563"/>
                  <a:gd name="T56" fmla="*/ 465 w 681"/>
                  <a:gd name="T57" fmla="*/ 356 h 563"/>
                  <a:gd name="T58" fmla="*/ 476 w 681"/>
                  <a:gd name="T59" fmla="*/ 319 h 563"/>
                  <a:gd name="T60" fmla="*/ 499 w 681"/>
                  <a:gd name="T61" fmla="*/ 282 h 563"/>
                  <a:gd name="T62" fmla="*/ 505 w 681"/>
                  <a:gd name="T63" fmla="*/ 255 h 563"/>
                  <a:gd name="T64" fmla="*/ 527 w 681"/>
                  <a:gd name="T65" fmla="*/ 223 h 563"/>
                  <a:gd name="T66" fmla="*/ 533 w 681"/>
                  <a:gd name="T67" fmla="*/ 197 h 563"/>
                  <a:gd name="T68" fmla="*/ 556 w 681"/>
                  <a:gd name="T69" fmla="*/ 165 h 563"/>
                  <a:gd name="T70" fmla="*/ 567 w 681"/>
                  <a:gd name="T71" fmla="*/ 133 h 563"/>
                  <a:gd name="T72" fmla="*/ 590 w 681"/>
                  <a:gd name="T73" fmla="*/ 101 h 563"/>
                  <a:gd name="T74" fmla="*/ 601 w 681"/>
                  <a:gd name="T75" fmla="*/ 75 h 563"/>
                  <a:gd name="T76" fmla="*/ 618 w 681"/>
                  <a:gd name="T77" fmla="*/ 53 h 563"/>
                  <a:gd name="T78" fmla="*/ 635 w 681"/>
                  <a:gd name="T79" fmla="*/ 32 h 563"/>
                  <a:gd name="T80" fmla="*/ 652 w 681"/>
                  <a:gd name="T81" fmla="*/ 16 h 563"/>
                  <a:gd name="T82" fmla="*/ 669 w 681"/>
                  <a:gd name="T83" fmla="*/ 5 h 5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1"/>
                  <a:gd name="T127" fmla="*/ 0 h 563"/>
                  <a:gd name="T128" fmla="*/ 681 w 681"/>
                  <a:gd name="T129" fmla="*/ 563 h 5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1" h="563">
                    <a:moveTo>
                      <a:pt x="0" y="128"/>
                    </a:moveTo>
                    <a:lnTo>
                      <a:pt x="11" y="138"/>
                    </a:lnTo>
                    <a:lnTo>
                      <a:pt x="11" y="149"/>
                    </a:lnTo>
                    <a:lnTo>
                      <a:pt x="23" y="160"/>
                    </a:lnTo>
                    <a:lnTo>
                      <a:pt x="23" y="170"/>
                    </a:lnTo>
                    <a:lnTo>
                      <a:pt x="34" y="181"/>
                    </a:lnTo>
                    <a:lnTo>
                      <a:pt x="34" y="191"/>
                    </a:lnTo>
                    <a:lnTo>
                      <a:pt x="40" y="197"/>
                    </a:lnTo>
                    <a:lnTo>
                      <a:pt x="40" y="207"/>
                    </a:lnTo>
                    <a:lnTo>
                      <a:pt x="51" y="218"/>
                    </a:lnTo>
                    <a:lnTo>
                      <a:pt x="51" y="229"/>
                    </a:lnTo>
                    <a:lnTo>
                      <a:pt x="62" y="239"/>
                    </a:lnTo>
                    <a:lnTo>
                      <a:pt x="62" y="255"/>
                    </a:lnTo>
                    <a:lnTo>
                      <a:pt x="74" y="266"/>
                    </a:lnTo>
                    <a:lnTo>
                      <a:pt x="74" y="276"/>
                    </a:lnTo>
                    <a:lnTo>
                      <a:pt x="79" y="282"/>
                    </a:lnTo>
                    <a:lnTo>
                      <a:pt x="79" y="287"/>
                    </a:lnTo>
                    <a:lnTo>
                      <a:pt x="85" y="292"/>
                    </a:lnTo>
                    <a:lnTo>
                      <a:pt x="85" y="303"/>
                    </a:lnTo>
                    <a:lnTo>
                      <a:pt x="96" y="314"/>
                    </a:lnTo>
                    <a:lnTo>
                      <a:pt x="96" y="324"/>
                    </a:lnTo>
                    <a:lnTo>
                      <a:pt x="102" y="330"/>
                    </a:lnTo>
                    <a:lnTo>
                      <a:pt x="102" y="340"/>
                    </a:lnTo>
                    <a:lnTo>
                      <a:pt x="114" y="351"/>
                    </a:lnTo>
                    <a:lnTo>
                      <a:pt x="114" y="361"/>
                    </a:lnTo>
                    <a:lnTo>
                      <a:pt x="125" y="372"/>
                    </a:lnTo>
                    <a:lnTo>
                      <a:pt x="125" y="383"/>
                    </a:lnTo>
                    <a:lnTo>
                      <a:pt x="136" y="393"/>
                    </a:lnTo>
                    <a:lnTo>
                      <a:pt x="136" y="404"/>
                    </a:lnTo>
                    <a:lnTo>
                      <a:pt x="142" y="409"/>
                    </a:lnTo>
                    <a:lnTo>
                      <a:pt x="142" y="420"/>
                    </a:lnTo>
                    <a:lnTo>
                      <a:pt x="148" y="425"/>
                    </a:lnTo>
                    <a:lnTo>
                      <a:pt x="159" y="436"/>
                    </a:lnTo>
                    <a:lnTo>
                      <a:pt x="159" y="446"/>
                    </a:lnTo>
                    <a:lnTo>
                      <a:pt x="170" y="457"/>
                    </a:lnTo>
                    <a:lnTo>
                      <a:pt x="170" y="468"/>
                    </a:lnTo>
                    <a:lnTo>
                      <a:pt x="182" y="478"/>
                    </a:lnTo>
                    <a:lnTo>
                      <a:pt x="182" y="484"/>
                    </a:lnTo>
                    <a:lnTo>
                      <a:pt x="193" y="494"/>
                    </a:lnTo>
                    <a:lnTo>
                      <a:pt x="193" y="500"/>
                    </a:lnTo>
                    <a:lnTo>
                      <a:pt x="204" y="510"/>
                    </a:lnTo>
                    <a:lnTo>
                      <a:pt x="204" y="516"/>
                    </a:lnTo>
                    <a:lnTo>
                      <a:pt x="210" y="521"/>
                    </a:lnTo>
                    <a:lnTo>
                      <a:pt x="216" y="526"/>
                    </a:lnTo>
                    <a:lnTo>
                      <a:pt x="227" y="537"/>
                    </a:lnTo>
                    <a:lnTo>
                      <a:pt x="227" y="542"/>
                    </a:lnTo>
                    <a:lnTo>
                      <a:pt x="233" y="542"/>
                    </a:lnTo>
                    <a:lnTo>
                      <a:pt x="238" y="547"/>
                    </a:lnTo>
                    <a:lnTo>
                      <a:pt x="244" y="553"/>
                    </a:lnTo>
                    <a:lnTo>
                      <a:pt x="250" y="558"/>
                    </a:lnTo>
                    <a:lnTo>
                      <a:pt x="255" y="558"/>
                    </a:lnTo>
                    <a:lnTo>
                      <a:pt x="261" y="563"/>
                    </a:lnTo>
                    <a:lnTo>
                      <a:pt x="267" y="563"/>
                    </a:lnTo>
                    <a:lnTo>
                      <a:pt x="272" y="563"/>
                    </a:lnTo>
                    <a:lnTo>
                      <a:pt x="278" y="563"/>
                    </a:lnTo>
                    <a:lnTo>
                      <a:pt x="284" y="563"/>
                    </a:lnTo>
                    <a:lnTo>
                      <a:pt x="289" y="563"/>
                    </a:lnTo>
                    <a:lnTo>
                      <a:pt x="295" y="563"/>
                    </a:lnTo>
                    <a:lnTo>
                      <a:pt x="301" y="563"/>
                    </a:lnTo>
                    <a:lnTo>
                      <a:pt x="306" y="563"/>
                    </a:lnTo>
                    <a:lnTo>
                      <a:pt x="312" y="558"/>
                    </a:lnTo>
                    <a:lnTo>
                      <a:pt x="318" y="558"/>
                    </a:lnTo>
                    <a:lnTo>
                      <a:pt x="323" y="553"/>
                    </a:lnTo>
                    <a:lnTo>
                      <a:pt x="329" y="553"/>
                    </a:lnTo>
                    <a:lnTo>
                      <a:pt x="335" y="547"/>
                    </a:lnTo>
                    <a:lnTo>
                      <a:pt x="340" y="542"/>
                    </a:lnTo>
                    <a:lnTo>
                      <a:pt x="346" y="537"/>
                    </a:lnTo>
                    <a:lnTo>
                      <a:pt x="352" y="531"/>
                    </a:lnTo>
                    <a:lnTo>
                      <a:pt x="357" y="526"/>
                    </a:lnTo>
                    <a:lnTo>
                      <a:pt x="369" y="516"/>
                    </a:lnTo>
                    <a:lnTo>
                      <a:pt x="369" y="510"/>
                    </a:lnTo>
                    <a:lnTo>
                      <a:pt x="374" y="505"/>
                    </a:lnTo>
                    <a:lnTo>
                      <a:pt x="386" y="494"/>
                    </a:lnTo>
                    <a:lnTo>
                      <a:pt x="386" y="489"/>
                    </a:lnTo>
                    <a:lnTo>
                      <a:pt x="397" y="478"/>
                    </a:lnTo>
                    <a:lnTo>
                      <a:pt x="397" y="473"/>
                    </a:lnTo>
                    <a:lnTo>
                      <a:pt x="408" y="462"/>
                    </a:lnTo>
                    <a:lnTo>
                      <a:pt x="408" y="452"/>
                    </a:lnTo>
                    <a:lnTo>
                      <a:pt x="420" y="441"/>
                    </a:lnTo>
                    <a:lnTo>
                      <a:pt x="420" y="431"/>
                    </a:lnTo>
                    <a:lnTo>
                      <a:pt x="431" y="420"/>
                    </a:lnTo>
                    <a:lnTo>
                      <a:pt x="431" y="409"/>
                    </a:lnTo>
                    <a:lnTo>
                      <a:pt x="442" y="399"/>
                    </a:lnTo>
                    <a:lnTo>
                      <a:pt x="442" y="388"/>
                    </a:lnTo>
                    <a:lnTo>
                      <a:pt x="454" y="377"/>
                    </a:lnTo>
                    <a:lnTo>
                      <a:pt x="454" y="367"/>
                    </a:lnTo>
                    <a:lnTo>
                      <a:pt x="465" y="356"/>
                    </a:lnTo>
                    <a:lnTo>
                      <a:pt x="465" y="340"/>
                    </a:lnTo>
                    <a:lnTo>
                      <a:pt x="476" y="330"/>
                    </a:lnTo>
                    <a:lnTo>
                      <a:pt x="476" y="319"/>
                    </a:lnTo>
                    <a:lnTo>
                      <a:pt x="488" y="308"/>
                    </a:lnTo>
                    <a:lnTo>
                      <a:pt x="488" y="292"/>
                    </a:lnTo>
                    <a:lnTo>
                      <a:pt x="499" y="282"/>
                    </a:lnTo>
                    <a:lnTo>
                      <a:pt x="499" y="271"/>
                    </a:lnTo>
                    <a:lnTo>
                      <a:pt x="505" y="266"/>
                    </a:lnTo>
                    <a:lnTo>
                      <a:pt x="505" y="255"/>
                    </a:lnTo>
                    <a:lnTo>
                      <a:pt x="516" y="245"/>
                    </a:lnTo>
                    <a:lnTo>
                      <a:pt x="516" y="234"/>
                    </a:lnTo>
                    <a:lnTo>
                      <a:pt x="527" y="223"/>
                    </a:lnTo>
                    <a:lnTo>
                      <a:pt x="527" y="213"/>
                    </a:lnTo>
                    <a:lnTo>
                      <a:pt x="533" y="207"/>
                    </a:lnTo>
                    <a:lnTo>
                      <a:pt x="533" y="197"/>
                    </a:lnTo>
                    <a:lnTo>
                      <a:pt x="544" y="186"/>
                    </a:lnTo>
                    <a:lnTo>
                      <a:pt x="544" y="175"/>
                    </a:lnTo>
                    <a:lnTo>
                      <a:pt x="556" y="165"/>
                    </a:lnTo>
                    <a:lnTo>
                      <a:pt x="556" y="154"/>
                    </a:lnTo>
                    <a:lnTo>
                      <a:pt x="567" y="144"/>
                    </a:lnTo>
                    <a:lnTo>
                      <a:pt x="567" y="133"/>
                    </a:lnTo>
                    <a:lnTo>
                      <a:pt x="578" y="122"/>
                    </a:lnTo>
                    <a:lnTo>
                      <a:pt x="578" y="112"/>
                    </a:lnTo>
                    <a:lnTo>
                      <a:pt x="590" y="101"/>
                    </a:lnTo>
                    <a:lnTo>
                      <a:pt x="590" y="96"/>
                    </a:lnTo>
                    <a:lnTo>
                      <a:pt x="601" y="85"/>
                    </a:lnTo>
                    <a:lnTo>
                      <a:pt x="601" y="75"/>
                    </a:lnTo>
                    <a:lnTo>
                      <a:pt x="607" y="69"/>
                    </a:lnTo>
                    <a:lnTo>
                      <a:pt x="618" y="59"/>
                    </a:lnTo>
                    <a:lnTo>
                      <a:pt x="618" y="53"/>
                    </a:lnTo>
                    <a:lnTo>
                      <a:pt x="624" y="48"/>
                    </a:lnTo>
                    <a:lnTo>
                      <a:pt x="635" y="37"/>
                    </a:lnTo>
                    <a:lnTo>
                      <a:pt x="635" y="32"/>
                    </a:lnTo>
                    <a:lnTo>
                      <a:pt x="641" y="27"/>
                    </a:lnTo>
                    <a:lnTo>
                      <a:pt x="646" y="21"/>
                    </a:lnTo>
                    <a:lnTo>
                      <a:pt x="652" y="16"/>
                    </a:lnTo>
                    <a:lnTo>
                      <a:pt x="658" y="11"/>
                    </a:lnTo>
                    <a:lnTo>
                      <a:pt x="663" y="11"/>
                    </a:lnTo>
                    <a:lnTo>
                      <a:pt x="669" y="5"/>
                    </a:lnTo>
                    <a:lnTo>
                      <a:pt x="675" y="5"/>
                    </a:lnTo>
                    <a:lnTo>
                      <a:pt x="681" y="0"/>
                    </a:lnTo>
                  </a:path>
                </a:pathLst>
              </a:custGeom>
              <a:noFill/>
              <a:ln w="44450">
                <a:solidFill>
                  <a:srgbClr val="000000"/>
                </a:solidFill>
                <a:round/>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a:lstStyle/>
              <a:p>
                <a:endParaRPr lang="en-GB"/>
              </a:p>
            </p:txBody>
          </p:sp>
          <p:sp>
            <p:nvSpPr>
              <p:cNvPr id="33819" name="Freeform 152"/>
              <p:cNvSpPr>
                <a:spLocks/>
              </p:cNvSpPr>
              <p:nvPr/>
            </p:nvSpPr>
            <p:spPr bwMode="auto">
              <a:xfrm>
                <a:off x="3470" y="671"/>
                <a:ext cx="442" cy="563"/>
              </a:xfrm>
              <a:custGeom>
                <a:avLst/>
                <a:gdLst>
                  <a:gd name="T0" fmla="*/ 5 w 442"/>
                  <a:gd name="T1" fmla="*/ 0 h 563"/>
                  <a:gd name="T2" fmla="*/ 17 w 442"/>
                  <a:gd name="T3" fmla="*/ 0 h 563"/>
                  <a:gd name="T4" fmla="*/ 28 w 442"/>
                  <a:gd name="T5" fmla="*/ 0 h 563"/>
                  <a:gd name="T6" fmla="*/ 39 w 442"/>
                  <a:gd name="T7" fmla="*/ 0 h 563"/>
                  <a:gd name="T8" fmla="*/ 51 w 442"/>
                  <a:gd name="T9" fmla="*/ 5 h 563"/>
                  <a:gd name="T10" fmla="*/ 62 w 442"/>
                  <a:gd name="T11" fmla="*/ 11 h 563"/>
                  <a:gd name="T12" fmla="*/ 73 w 442"/>
                  <a:gd name="T13" fmla="*/ 21 h 563"/>
                  <a:gd name="T14" fmla="*/ 85 w 442"/>
                  <a:gd name="T15" fmla="*/ 27 h 563"/>
                  <a:gd name="T16" fmla="*/ 96 w 442"/>
                  <a:gd name="T17" fmla="*/ 43 h 563"/>
                  <a:gd name="T18" fmla="*/ 107 w 442"/>
                  <a:gd name="T19" fmla="*/ 53 h 563"/>
                  <a:gd name="T20" fmla="*/ 119 w 442"/>
                  <a:gd name="T21" fmla="*/ 69 h 563"/>
                  <a:gd name="T22" fmla="*/ 130 w 442"/>
                  <a:gd name="T23" fmla="*/ 85 h 563"/>
                  <a:gd name="T24" fmla="*/ 141 w 442"/>
                  <a:gd name="T25" fmla="*/ 106 h 563"/>
                  <a:gd name="T26" fmla="*/ 153 w 442"/>
                  <a:gd name="T27" fmla="*/ 128 h 563"/>
                  <a:gd name="T28" fmla="*/ 170 w 442"/>
                  <a:gd name="T29" fmla="*/ 144 h 563"/>
                  <a:gd name="T30" fmla="*/ 175 w 442"/>
                  <a:gd name="T31" fmla="*/ 160 h 563"/>
                  <a:gd name="T32" fmla="*/ 187 w 442"/>
                  <a:gd name="T33" fmla="*/ 181 h 563"/>
                  <a:gd name="T34" fmla="*/ 198 w 442"/>
                  <a:gd name="T35" fmla="*/ 202 h 563"/>
                  <a:gd name="T36" fmla="*/ 209 w 442"/>
                  <a:gd name="T37" fmla="*/ 223 h 563"/>
                  <a:gd name="T38" fmla="*/ 221 w 442"/>
                  <a:gd name="T39" fmla="*/ 250 h 563"/>
                  <a:gd name="T40" fmla="*/ 232 w 442"/>
                  <a:gd name="T41" fmla="*/ 271 h 563"/>
                  <a:gd name="T42" fmla="*/ 243 w 442"/>
                  <a:gd name="T43" fmla="*/ 298 h 563"/>
                  <a:gd name="T44" fmla="*/ 249 w 442"/>
                  <a:gd name="T45" fmla="*/ 314 h 563"/>
                  <a:gd name="T46" fmla="*/ 260 w 442"/>
                  <a:gd name="T47" fmla="*/ 335 h 563"/>
                  <a:gd name="T48" fmla="*/ 272 w 442"/>
                  <a:gd name="T49" fmla="*/ 356 h 563"/>
                  <a:gd name="T50" fmla="*/ 277 w 442"/>
                  <a:gd name="T51" fmla="*/ 372 h 563"/>
                  <a:gd name="T52" fmla="*/ 289 w 442"/>
                  <a:gd name="T53" fmla="*/ 393 h 563"/>
                  <a:gd name="T54" fmla="*/ 300 w 442"/>
                  <a:gd name="T55" fmla="*/ 415 h 563"/>
                  <a:gd name="T56" fmla="*/ 311 w 442"/>
                  <a:gd name="T57" fmla="*/ 436 h 563"/>
                  <a:gd name="T58" fmla="*/ 323 w 442"/>
                  <a:gd name="T59" fmla="*/ 457 h 563"/>
                  <a:gd name="T60" fmla="*/ 334 w 442"/>
                  <a:gd name="T61" fmla="*/ 473 h 563"/>
                  <a:gd name="T62" fmla="*/ 340 w 442"/>
                  <a:gd name="T63" fmla="*/ 489 h 563"/>
                  <a:gd name="T64" fmla="*/ 351 w 442"/>
                  <a:gd name="T65" fmla="*/ 505 h 563"/>
                  <a:gd name="T66" fmla="*/ 362 w 442"/>
                  <a:gd name="T67" fmla="*/ 521 h 563"/>
                  <a:gd name="T68" fmla="*/ 374 w 442"/>
                  <a:gd name="T69" fmla="*/ 531 h 563"/>
                  <a:gd name="T70" fmla="*/ 385 w 442"/>
                  <a:gd name="T71" fmla="*/ 542 h 563"/>
                  <a:gd name="T72" fmla="*/ 396 w 442"/>
                  <a:gd name="T73" fmla="*/ 553 h 563"/>
                  <a:gd name="T74" fmla="*/ 408 w 442"/>
                  <a:gd name="T75" fmla="*/ 558 h 563"/>
                  <a:gd name="T76" fmla="*/ 419 w 442"/>
                  <a:gd name="T77" fmla="*/ 563 h 563"/>
                  <a:gd name="T78" fmla="*/ 430 w 442"/>
                  <a:gd name="T79" fmla="*/ 563 h 563"/>
                  <a:gd name="T80" fmla="*/ 442 w 442"/>
                  <a:gd name="T81" fmla="*/ 563 h 5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2"/>
                  <a:gd name="T124" fmla="*/ 0 h 563"/>
                  <a:gd name="T125" fmla="*/ 442 w 442"/>
                  <a:gd name="T126" fmla="*/ 563 h 5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2" h="563">
                    <a:moveTo>
                      <a:pt x="0" y="0"/>
                    </a:moveTo>
                    <a:lnTo>
                      <a:pt x="5" y="0"/>
                    </a:lnTo>
                    <a:lnTo>
                      <a:pt x="11" y="0"/>
                    </a:lnTo>
                    <a:lnTo>
                      <a:pt x="17" y="0"/>
                    </a:lnTo>
                    <a:lnTo>
                      <a:pt x="22" y="0"/>
                    </a:lnTo>
                    <a:lnTo>
                      <a:pt x="28" y="0"/>
                    </a:lnTo>
                    <a:lnTo>
                      <a:pt x="34" y="0"/>
                    </a:lnTo>
                    <a:lnTo>
                      <a:pt x="39" y="0"/>
                    </a:lnTo>
                    <a:lnTo>
                      <a:pt x="45" y="0"/>
                    </a:lnTo>
                    <a:lnTo>
                      <a:pt x="51" y="5"/>
                    </a:lnTo>
                    <a:lnTo>
                      <a:pt x="56" y="5"/>
                    </a:lnTo>
                    <a:lnTo>
                      <a:pt x="62" y="11"/>
                    </a:lnTo>
                    <a:lnTo>
                      <a:pt x="68" y="16"/>
                    </a:lnTo>
                    <a:lnTo>
                      <a:pt x="73" y="21"/>
                    </a:lnTo>
                    <a:lnTo>
                      <a:pt x="79" y="21"/>
                    </a:lnTo>
                    <a:lnTo>
                      <a:pt x="85" y="27"/>
                    </a:lnTo>
                    <a:lnTo>
                      <a:pt x="96" y="37"/>
                    </a:lnTo>
                    <a:lnTo>
                      <a:pt x="96" y="43"/>
                    </a:lnTo>
                    <a:lnTo>
                      <a:pt x="102" y="48"/>
                    </a:lnTo>
                    <a:lnTo>
                      <a:pt x="107" y="53"/>
                    </a:lnTo>
                    <a:lnTo>
                      <a:pt x="119" y="64"/>
                    </a:lnTo>
                    <a:lnTo>
                      <a:pt x="119" y="69"/>
                    </a:lnTo>
                    <a:lnTo>
                      <a:pt x="130" y="80"/>
                    </a:lnTo>
                    <a:lnTo>
                      <a:pt x="130" y="85"/>
                    </a:lnTo>
                    <a:lnTo>
                      <a:pt x="141" y="96"/>
                    </a:lnTo>
                    <a:lnTo>
                      <a:pt x="141" y="106"/>
                    </a:lnTo>
                    <a:lnTo>
                      <a:pt x="153" y="117"/>
                    </a:lnTo>
                    <a:lnTo>
                      <a:pt x="153" y="128"/>
                    </a:lnTo>
                    <a:lnTo>
                      <a:pt x="158" y="133"/>
                    </a:lnTo>
                    <a:lnTo>
                      <a:pt x="170" y="144"/>
                    </a:lnTo>
                    <a:lnTo>
                      <a:pt x="170" y="154"/>
                    </a:lnTo>
                    <a:lnTo>
                      <a:pt x="175" y="160"/>
                    </a:lnTo>
                    <a:lnTo>
                      <a:pt x="175" y="170"/>
                    </a:lnTo>
                    <a:lnTo>
                      <a:pt x="187" y="181"/>
                    </a:lnTo>
                    <a:lnTo>
                      <a:pt x="187" y="191"/>
                    </a:lnTo>
                    <a:lnTo>
                      <a:pt x="198" y="202"/>
                    </a:lnTo>
                    <a:lnTo>
                      <a:pt x="198" y="213"/>
                    </a:lnTo>
                    <a:lnTo>
                      <a:pt x="209" y="223"/>
                    </a:lnTo>
                    <a:lnTo>
                      <a:pt x="209" y="239"/>
                    </a:lnTo>
                    <a:lnTo>
                      <a:pt x="221" y="250"/>
                    </a:lnTo>
                    <a:lnTo>
                      <a:pt x="221" y="260"/>
                    </a:lnTo>
                    <a:lnTo>
                      <a:pt x="232" y="271"/>
                    </a:lnTo>
                    <a:lnTo>
                      <a:pt x="232" y="287"/>
                    </a:lnTo>
                    <a:lnTo>
                      <a:pt x="243" y="298"/>
                    </a:lnTo>
                    <a:lnTo>
                      <a:pt x="243" y="308"/>
                    </a:lnTo>
                    <a:lnTo>
                      <a:pt x="249" y="314"/>
                    </a:lnTo>
                    <a:lnTo>
                      <a:pt x="249" y="324"/>
                    </a:lnTo>
                    <a:lnTo>
                      <a:pt x="260" y="335"/>
                    </a:lnTo>
                    <a:lnTo>
                      <a:pt x="260" y="346"/>
                    </a:lnTo>
                    <a:lnTo>
                      <a:pt x="272" y="356"/>
                    </a:lnTo>
                    <a:lnTo>
                      <a:pt x="272" y="367"/>
                    </a:lnTo>
                    <a:lnTo>
                      <a:pt x="277" y="372"/>
                    </a:lnTo>
                    <a:lnTo>
                      <a:pt x="277" y="383"/>
                    </a:lnTo>
                    <a:lnTo>
                      <a:pt x="289" y="393"/>
                    </a:lnTo>
                    <a:lnTo>
                      <a:pt x="289" y="404"/>
                    </a:lnTo>
                    <a:lnTo>
                      <a:pt x="300" y="415"/>
                    </a:lnTo>
                    <a:lnTo>
                      <a:pt x="300" y="425"/>
                    </a:lnTo>
                    <a:lnTo>
                      <a:pt x="311" y="436"/>
                    </a:lnTo>
                    <a:lnTo>
                      <a:pt x="311" y="446"/>
                    </a:lnTo>
                    <a:lnTo>
                      <a:pt x="323" y="457"/>
                    </a:lnTo>
                    <a:lnTo>
                      <a:pt x="323" y="462"/>
                    </a:lnTo>
                    <a:lnTo>
                      <a:pt x="334" y="473"/>
                    </a:lnTo>
                    <a:lnTo>
                      <a:pt x="334" y="484"/>
                    </a:lnTo>
                    <a:lnTo>
                      <a:pt x="340" y="489"/>
                    </a:lnTo>
                    <a:lnTo>
                      <a:pt x="351" y="500"/>
                    </a:lnTo>
                    <a:lnTo>
                      <a:pt x="351" y="505"/>
                    </a:lnTo>
                    <a:lnTo>
                      <a:pt x="362" y="516"/>
                    </a:lnTo>
                    <a:lnTo>
                      <a:pt x="362" y="521"/>
                    </a:lnTo>
                    <a:lnTo>
                      <a:pt x="368" y="526"/>
                    </a:lnTo>
                    <a:lnTo>
                      <a:pt x="374" y="531"/>
                    </a:lnTo>
                    <a:lnTo>
                      <a:pt x="379" y="537"/>
                    </a:lnTo>
                    <a:lnTo>
                      <a:pt x="385" y="542"/>
                    </a:lnTo>
                    <a:lnTo>
                      <a:pt x="391" y="547"/>
                    </a:lnTo>
                    <a:lnTo>
                      <a:pt x="396" y="553"/>
                    </a:lnTo>
                    <a:lnTo>
                      <a:pt x="402" y="553"/>
                    </a:lnTo>
                    <a:lnTo>
                      <a:pt x="408" y="558"/>
                    </a:lnTo>
                    <a:lnTo>
                      <a:pt x="413" y="563"/>
                    </a:lnTo>
                    <a:lnTo>
                      <a:pt x="419" y="563"/>
                    </a:lnTo>
                    <a:lnTo>
                      <a:pt x="425" y="563"/>
                    </a:lnTo>
                    <a:lnTo>
                      <a:pt x="430" y="563"/>
                    </a:lnTo>
                    <a:lnTo>
                      <a:pt x="436" y="563"/>
                    </a:lnTo>
                    <a:lnTo>
                      <a:pt x="442" y="563"/>
                    </a:lnTo>
                  </a:path>
                </a:pathLst>
              </a:custGeom>
              <a:noFill/>
              <a:ln w="44450">
                <a:solidFill>
                  <a:srgbClr val="000000"/>
                </a:solidFill>
                <a:round/>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a:lstStyle/>
              <a:p>
                <a:endParaRPr lang="en-GB"/>
              </a:p>
            </p:txBody>
          </p:sp>
        </p:grpSp>
        <p:grpSp>
          <p:nvGrpSpPr>
            <p:cNvPr id="33805" name="Group 213"/>
            <p:cNvGrpSpPr>
              <a:grpSpLocks/>
            </p:cNvGrpSpPr>
            <p:nvPr/>
          </p:nvGrpSpPr>
          <p:grpSpPr bwMode="auto">
            <a:xfrm>
              <a:off x="521" y="2279"/>
              <a:ext cx="2506" cy="170"/>
              <a:chOff x="1406" y="1743"/>
              <a:chExt cx="2506" cy="170"/>
            </a:xfrm>
          </p:grpSpPr>
          <p:sp>
            <p:nvSpPr>
              <p:cNvPr id="33812" name="Freeform 209"/>
              <p:cNvSpPr>
                <a:spLocks/>
              </p:cNvSpPr>
              <p:nvPr/>
            </p:nvSpPr>
            <p:spPr bwMode="auto">
              <a:xfrm>
                <a:off x="1406" y="1743"/>
                <a:ext cx="720" cy="170"/>
              </a:xfrm>
              <a:custGeom>
                <a:avLst/>
                <a:gdLst>
                  <a:gd name="T0" fmla="*/ 11 w 720"/>
                  <a:gd name="T1" fmla="*/ 170 h 170"/>
                  <a:gd name="T2" fmla="*/ 28 w 720"/>
                  <a:gd name="T3" fmla="*/ 170 h 170"/>
                  <a:gd name="T4" fmla="*/ 45 w 720"/>
                  <a:gd name="T5" fmla="*/ 164 h 170"/>
                  <a:gd name="T6" fmla="*/ 62 w 720"/>
                  <a:gd name="T7" fmla="*/ 159 h 170"/>
                  <a:gd name="T8" fmla="*/ 79 w 720"/>
                  <a:gd name="T9" fmla="*/ 154 h 170"/>
                  <a:gd name="T10" fmla="*/ 96 w 720"/>
                  <a:gd name="T11" fmla="*/ 149 h 170"/>
                  <a:gd name="T12" fmla="*/ 113 w 720"/>
                  <a:gd name="T13" fmla="*/ 138 h 170"/>
                  <a:gd name="T14" fmla="*/ 130 w 720"/>
                  <a:gd name="T15" fmla="*/ 133 h 170"/>
                  <a:gd name="T16" fmla="*/ 147 w 720"/>
                  <a:gd name="T17" fmla="*/ 122 h 170"/>
                  <a:gd name="T18" fmla="*/ 164 w 720"/>
                  <a:gd name="T19" fmla="*/ 111 h 170"/>
                  <a:gd name="T20" fmla="*/ 181 w 720"/>
                  <a:gd name="T21" fmla="*/ 101 h 170"/>
                  <a:gd name="T22" fmla="*/ 198 w 720"/>
                  <a:gd name="T23" fmla="*/ 90 h 170"/>
                  <a:gd name="T24" fmla="*/ 215 w 720"/>
                  <a:gd name="T25" fmla="*/ 79 h 170"/>
                  <a:gd name="T26" fmla="*/ 232 w 720"/>
                  <a:gd name="T27" fmla="*/ 69 h 170"/>
                  <a:gd name="T28" fmla="*/ 249 w 720"/>
                  <a:gd name="T29" fmla="*/ 58 h 170"/>
                  <a:gd name="T30" fmla="*/ 266 w 720"/>
                  <a:gd name="T31" fmla="*/ 48 h 170"/>
                  <a:gd name="T32" fmla="*/ 283 w 720"/>
                  <a:gd name="T33" fmla="*/ 37 h 170"/>
                  <a:gd name="T34" fmla="*/ 300 w 720"/>
                  <a:gd name="T35" fmla="*/ 32 h 170"/>
                  <a:gd name="T36" fmla="*/ 317 w 720"/>
                  <a:gd name="T37" fmla="*/ 21 h 170"/>
                  <a:gd name="T38" fmla="*/ 334 w 720"/>
                  <a:gd name="T39" fmla="*/ 16 h 170"/>
                  <a:gd name="T40" fmla="*/ 351 w 720"/>
                  <a:gd name="T41" fmla="*/ 10 h 170"/>
                  <a:gd name="T42" fmla="*/ 368 w 720"/>
                  <a:gd name="T43" fmla="*/ 5 h 170"/>
                  <a:gd name="T44" fmla="*/ 385 w 720"/>
                  <a:gd name="T45" fmla="*/ 0 h 170"/>
                  <a:gd name="T46" fmla="*/ 402 w 720"/>
                  <a:gd name="T47" fmla="*/ 0 h 170"/>
                  <a:gd name="T48" fmla="*/ 419 w 720"/>
                  <a:gd name="T49" fmla="*/ 0 h 170"/>
                  <a:gd name="T50" fmla="*/ 436 w 720"/>
                  <a:gd name="T51" fmla="*/ 0 h 170"/>
                  <a:gd name="T52" fmla="*/ 453 w 720"/>
                  <a:gd name="T53" fmla="*/ 5 h 170"/>
                  <a:gd name="T54" fmla="*/ 470 w 720"/>
                  <a:gd name="T55" fmla="*/ 5 h 170"/>
                  <a:gd name="T56" fmla="*/ 487 w 720"/>
                  <a:gd name="T57" fmla="*/ 10 h 170"/>
                  <a:gd name="T58" fmla="*/ 504 w 720"/>
                  <a:gd name="T59" fmla="*/ 16 h 170"/>
                  <a:gd name="T60" fmla="*/ 521 w 720"/>
                  <a:gd name="T61" fmla="*/ 26 h 170"/>
                  <a:gd name="T62" fmla="*/ 538 w 720"/>
                  <a:gd name="T63" fmla="*/ 32 h 170"/>
                  <a:gd name="T64" fmla="*/ 555 w 720"/>
                  <a:gd name="T65" fmla="*/ 42 h 170"/>
                  <a:gd name="T66" fmla="*/ 572 w 720"/>
                  <a:gd name="T67" fmla="*/ 53 h 170"/>
                  <a:gd name="T68" fmla="*/ 589 w 720"/>
                  <a:gd name="T69" fmla="*/ 63 h 170"/>
                  <a:gd name="T70" fmla="*/ 606 w 720"/>
                  <a:gd name="T71" fmla="*/ 74 h 170"/>
                  <a:gd name="T72" fmla="*/ 623 w 720"/>
                  <a:gd name="T73" fmla="*/ 85 h 170"/>
                  <a:gd name="T74" fmla="*/ 640 w 720"/>
                  <a:gd name="T75" fmla="*/ 95 h 170"/>
                  <a:gd name="T76" fmla="*/ 657 w 720"/>
                  <a:gd name="T77" fmla="*/ 106 h 170"/>
                  <a:gd name="T78" fmla="*/ 674 w 720"/>
                  <a:gd name="T79" fmla="*/ 117 h 170"/>
                  <a:gd name="T80" fmla="*/ 691 w 720"/>
                  <a:gd name="T81" fmla="*/ 127 h 170"/>
                  <a:gd name="T82" fmla="*/ 708 w 720"/>
                  <a:gd name="T83" fmla="*/ 138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20"/>
                  <a:gd name="T127" fmla="*/ 0 h 170"/>
                  <a:gd name="T128" fmla="*/ 720 w 720"/>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20" h="170">
                    <a:moveTo>
                      <a:pt x="0" y="170"/>
                    </a:moveTo>
                    <a:lnTo>
                      <a:pt x="5" y="170"/>
                    </a:lnTo>
                    <a:lnTo>
                      <a:pt x="11" y="170"/>
                    </a:lnTo>
                    <a:lnTo>
                      <a:pt x="17" y="170"/>
                    </a:lnTo>
                    <a:lnTo>
                      <a:pt x="22" y="170"/>
                    </a:lnTo>
                    <a:lnTo>
                      <a:pt x="28" y="170"/>
                    </a:lnTo>
                    <a:lnTo>
                      <a:pt x="34" y="164"/>
                    </a:lnTo>
                    <a:lnTo>
                      <a:pt x="39" y="164"/>
                    </a:lnTo>
                    <a:lnTo>
                      <a:pt x="45" y="164"/>
                    </a:lnTo>
                    <a:lnTo>
                      <a:pt x="51" y="164"/>
                    </a:lnTo>
                    <a:lnTo>
                      <a:pt x="56" y="159"/>
                    </a:lnTo>
                    <a:lnTo>
                      <a:pt x="62" y="159"/>
                    </a:lnTo>
                    <a:lnTo>
                      <a:pt x="68" y="159"/>
                    </a:lnTo>
                    <a:lnTo>
                      <a:pt x="73" y="154"/>
                    </a:lnTo>
                    <a:lnTo>
                      <a:pt x="79" y="154"/>
                    </a:lnTo>
                    <a:lnTo>
                      <a:pt x="85" y="154"/>
                    </a:lnTo>
                    <a:lnTo>
                      <a:pt x="90" y="149"/>
                    </a:lnTo>
                    <a:lnTo>
                      <a:pt x="96" y="149"/>
                    </a:lnTo>
                    <a:lnTo>
                      <a:pt x="102" y="143"/>
                    </a:lnTo>
                    <a:lnTo>
                      <a:pt x="107" y="143"/>
                    </a:lnTo>
                    <a:lnTo>
                      <a:pt x="113" y="138"/>
                    </a:lnTo>
                    <a:lnTo>
                      <a:pt x="119" y="138"/>
                    </a:lnTo>
                    <a:lnTo>
                      <a:pt x="124" y="133"/>
                    </a:lnTo>
                    <a:lnTo>
                      <a:pt x="130" y="133"/>
                    </a:lnTo>
                    <a:lnTo>
                      <a:pt x="136" y="127"/>
                    </a:lnTo>
                    <a:lnTo>
                      <a:pt x="141" y="122"/>
                    </a:lnTo>
                    <a:lnTo>
                      <a:pt x="147" y="122"/>
                    </a:lnTo>
                    <a:lnTo>
                      <a:pt x="153" y="117"/>
                    </a:lnTo>
                    <a:lnTo>
                      <a:pt x="158" y="117"/>
                    </a:lnTo>
                    <a:lnTo>
                      <a:pt x="164" y="111"/>
                    </a:lnTo>
                    <a:lnTo>
                      <a:pt x="170" y="106"/>
                    </a:lnTo>
                    <a:lnTo>
                      <a:pt x="175" y="106"/>
                    </a:lnTo>
                    <a:lnTo>
                      <a:pt x="181" y="101"/>
                    </a:lnTo>
                    <a:lnTo>
                      <a:pt x="187" y="95"/>
                    </a:lnTo>
                    <a:lnTo>
                      <a:pt x="192" y="95"/>
                    </a:lnTo>
                    <a:lnTo>
                      <a:pt x="198" y="90"/>
                    </a:lnTo>
                    <a:lnTo>
                      <a:pt x="204" y="85"/>
                    </a:lnTo>
                    <a:lnTo>
                      <a:pt x="209" y="85"/>
                    </a:lnTo>
                    <a:lnTo>
                      <a:pt x="215" y="79"/>
                    </a:lnTo>
                    <a:lnTo>
                      <a:pt x="221" y="74"/>
                    </a:lnTo>
                    <a:lnTo>
                      <a:pt x="226" y="74"/>
                    </a:lnTo>
                    <a:lnTo>
                      <a:pt x="232" y="69"/>
                    </a:lnTo>
                    <a:lnTo>
                      <a:pt x="238" y="63"/>
                    </a:lnTo>
                    <a:lnTo>
                      <a:pt x="243" y="58"/>
                    </a:lnTo>
                    <a:lnTo>
                      <a:pt x="249" y="58"/>
                    </a:lnTo>
                    <a:lnTo>
                      <a:pt x="255" y="53"/>
                    </a:lnTo>
                    <a:lnTo>
                      <a:pt x="260" y="53"/>
                    </a:lnTo>
                    <a:lnTo>
                      <a:pt x="266" y="48"/>
                    </a:lnTo>
                    <a:lnTo>
                      <a:pt x="272" y="42"/>
                    </a:lnTo>
                    <a:lnTo>
                      <a:pt x="277" y="42"/>
                    </a:lnTo>
                    <a:lnTo>
                      <a:pt x="283" y="37"/>
                    </a:lnTo>
                    <a:lnTo>
                      <a:pt x="289" y="37"/>
                    </a:lnTo>
                    <a:lnTo>
                      <a:pt x="294" y="32"/>
                    </a:lnTo>
                    <a:lnTo>
                      <a:pt x="300" y="32"/>
                    </a:lnTo>
                    <a:lnTo>
                      <a:pt x="306" y="26"/>
                    </a:lnTo>
                    <a:lnTo>
                      <a:pt x="311" y="26"/>
                    </a:lnTo>
                    <a:lnTo>
                      <a:pt x="317" y="21"/>
                    </a:lnTo>
                    <a:lnTo>
                      <a:pt x="323" y="21"/>
                    </a:lnTo>
                    <a:lnTo>
                      <a:pt x="328" y="16"/>
                    </a:lnTo>
                    <a:lnTo>
                      <a:pt x="334" y="16"/>
                    </a:lnTo>
                    <a:lnTo>
                      <a:pt x="340" y="10"/>
                    </a:lnTo>
                    <a:lnTo>
                      <a:pt x="346" y="10"/>
                    </a:lnTo>
                    <a:lnTo>
                      <a:pt x="351" y="10"/>
                    </a:lnTo>
                    <a:lnTo>
                      <a:pt x="357" y="5"/>
                    </a:lnTo>
                    <a:lnTo>
                      <a:pt x="363" y="5"/>
                    </a:lnTo>
                    <a:lnTo>
                      <a:pt x="368" y="5"/>
                    </a:lnTo>
                    <a:lnTo>
                      <a:pt x="374" y="5"/>
                    </a:lnTo>
                    <a:lnTo>
                      <a:pt x="380" y="5"/>
                    </a:lnTo>
                    <a:lnTo>
                      <a:pt x="385" y="0"/>
                    </a:lnTo>
                    <a:lnTo>
                      <a:pt x="391" y="0"/>
                    </a:lnTo>
                    <a:lnTo>
                      <a:pt x="397" y="0"/>
                    </a:lnTo>
                    <a:lnTo>
                      <a:pt x="402" y="0"/>
                    </a:lnTo>
                    <a:lnTo>
                      <a:pt x="408" y="0"/>
                    </a:lnTo>
                    <a:lnTo>
                      <a:pt x="414" y="0"/>
                    </a:lnTo>
                    <a:lnTo>
                      <a:pt x="419" y="0"/>
                    </a:lnTo>
                    <a:lnTo>
                      <a:pt x="425" y="0"/>
                    </a:lnTo>
                    <a:lnTo>
                      <a:pt x="431" y="0"/>
                    </a:lnTo>
                    <a:lnTo>
                      <a:pt x="436" y="0"/>
                    </a:lnTo>
                    <a:lnTo>
                      <a:pt x="442" y="0"/>
                    </a:lnTo>
                    <a:lnTo>
                      <a:pt x="448" y="0"/>
                    </a:lnTo>
                    <a:lnTo>
                      <a:pt x="453" y="5"/>
                    </a:lnTo>
                    <a:lnTo>
                      <a:pt x="459" y="5"/>
                    </a:lnTo>
                    <a:lnTo>
                      <a:pt x="465" y="5"/>
                    </a:lnTo>
                    <a:lnTo>
                      <a:pt x="470" y="5"/>
                    </a:lnTo>
                    <a:lnTo>
                      <a:pt x="476" y="10"/>
                    </a:lnTo>
                    <a:lnTo>
                      <a:pt x="482" y="10"/>
                    </a:lnTo>
                    <a:lnTo>
                      <a:pt x="487" y="10"/>
                    </a:lnTo>
                    <a:lnTo>
                      <a:pt x="493" y="16"/>
                    </a:lnTo>
                    <a:lnTo>
                      <a:pt x="499" y="16"/>
                    </a:lnTo>
                    <a:lnTo>
                      <a:pt x="504" y="16"/>
                    </a:lnTo>
                    <a:lnTo>
                      <a:pt x="510" y="21"/>
                    </a:lnTo>
                    <a:lnTo>
                      <a:pt x="516" y="21"/>
                    </a:lnTo>
                    <a:lnTo>
                      <a:pt x="521" y="26"/>
                    </a:lnTo>
                    <a:lnTo>
                      <a:pt x="527" y="26"/>
                    </a:lnTo>
                    <a:lnTo>
                      <a:pt x="533" y="32"/>
                    </a:lnTo>
                    <a:lnTo>
                      <a:pt x="538" y="32"/>
                    </a:lnTo>
                    <a:lnTo>
                      <a:pt x="544" y="37"/>
                    </a:lnTo>
                    <a:lnTo>
                      <a:pt x="550" y="42"/>
                    </a:lnTo>
                    <a:lnTo>
                      <a:pt x="555" y="42"/>
                    </a:lnTo>
                    <a:lnTo>
                      <a:pt x="561" y="48"/>
                    </a:lnTo>
                    <a:lnTo>
                      <a:pt x="567" y="48"/>
                    </a:lnTo>
                    <a:lnTo>
                      <a:pt x="572" y="53"/>
                    </a:lnTo>
                    <a:lnTo>
                      <a:pt x="578" y="58"/>
                    </a:lnTo>
                    <a:lnTo>
                      <a:pt x="584" y="58"/>
                    </a:lnTo>
                    <a:lnTo>
                      <a:pt x="589" y="63"/>
                    </a:lnTo>
                    <a:lnTo>
                      <a:pt x="595" y="69"/>
                    </a:lnTo>
                    <a:lnTo>
                      <a:pt x="601" y="69"/>
                    </a:lnTo>
                    <a:lnTo>
                      <a:pt x="606" y="74"/>
                    </a:lnTo>
                    <a:lnTo>
                      <a:pt x="612" y="79"/>
                    </a:lnTo>
                    <a:lnTo>
                      <a:pt x="618" y="79"/>
                    </a:lnTo>
                    <a:lnTo>
                      <a:pt x="623" y="85"/>
                    </a:lnTo>
                    <a:lnTo>
                      <a:pt x="629" y="90"/>
                    </a:lnTo>
                    <a:lnTo>
                      <a:pt x="635" y="90"/>
                    </a:lnTo>
                    <a:lnTo>
                      <a:pt x="640" y="95"/>
                    </a:lnTo>
                    <a:lnTo>
                      <a:pt x="646" y="101"/>
                    </a:lnTo>
                    <a:lnTo>
                      <a:pt x="652" y="101"/>
                    </a:lnTo>
                    <a:lnTo>
                      <a:pt x="657" y="106"/>
                    </a:lnTo>
                    <a:lnTo>
                      <a:pt x="663" y="111"/>
                    </a:lnTo>
                    <a:lnTo>
                      <a:pt x="669" y="111"/>
                    </a:lnTo>
                    <a:lnTo>
                      <a:pt x="674" y="117"/>
                    </a:lnTo>
                    <a:lnTo>
                      <a:pt x="680" y="122"/>
                    </a:lnTo>
                    <a:lnTo>
                      <a:pt x="686" y="122"/>
                    </a:lnTo>
                    <a:lnTo>
                      <a:pt x="691" y="127"/>
                    </a:lnTo>
                    <a:lnTo>
                      <a:pt x="697" y="127"/>
                    </a:lnTo>
                    <a:lnTo>
                      <a:pt x="703" y="133"/>
                    </a:lnTo>
                    <a:lnTo>
                      <a:pt x="708" y="138"/>
                    </a:lnTo>
                    <a:lnTo>
                      <a:pt x="714" y="138"/>
                    </a:lnTo>
                    <a:lnTo>
                      <a:pt x="720" y="143"/>
                    </a:lnTo>
                  </a:path>
                </a:pathLst>
              </a:custGeom>
              <a:noFill/>
              <a:ln w="44450">
                <a:solidFill>
                  <a:srgbClr val="000000"/>
                </a:solidFill>
                <a:round/>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a:lstStyle/>
              <a:p>
                <a:endParaRPr lang="en-GB"/>
              </a:p>
            </p:txBody>
          </p:sp>
          <p:sp>
            <p:nvSpPr>
              <p:cNvPr id="33813" name="Freeform 210"/>
              <p:cNvSpPr>
                <a:spLocks/>
              </p:cNvSpPr>
              <p:nvPr/>
            </p:nvSpPr>
            <p:spPr bwMode="auto">
              <a:xfrm>
                <a:off x="2126" y="1743"/>
                <a:ext cx="720" cy="170"/>
              </a:xfrm>
              <a:custGeom>
                <a:avLst/>
                <a:gdLst>
                  <a:gd name="T0" fmla="*/ 11 w 720"/>
                  <a:gd name="T1" fmla="*/ 149 h 170"/>
                  <a:gd name="T2" fmla="*/ 28 w 720"/>
                  <a:gd name="T3" fmla="*/ 154 h 170"/>
                  <a:gd name="T4" fmla="*/ 45 w 720"/>
                  <a:gd name="T5" fmla="*/ 159 h 170"/>
                  <a:gd name="T6" fmla="*/ 62 w 720"/>
                  <a:gd name="T7" fmla="*/ 164 h 170"/>
                  <a:gd name="T8" fmla="*/ 79 w 720"/>
                  <a:gd name="T9" fmla="*/ 170 h 170"/>
                  <a:gd name="T10" fmla="*/ 96 w 720"/>
                  <a:gd name="T11" fmla="*/ 170 h 170"/>
                  <a:gd name="T12" fmla="*/ 113 w 720"/>
                  <a:gd name="T13" fmla="*/ 170 h 170"/>
                  <a:gd name="T14" fmla="*/ 130 w 720"/>
                  <a:gd name="T15" fmla="*/ 170 h 170"/>
                  <a:gd name="T16" fmla="*/ 147 w 720"/>
                  <a:gd name="T17" fmla="*/ 164 h 170"/>
                  <a:gd name="T18" fmla="*/ 164 w 720"/>
                  <a:gd name="T19" fmla="*/ 164 h 170"/>
                  <a:gd name="T20" fmla="*/ 181 w 720"/>
                  <a:gd name="T21" fmla="*/ 159 h 170"/>
                  <a:gd name="T22" fmla="*/ 198 w 720"/>
                  <a:gd name="T23" fmla="*/ 154 h 170"/>
                  <a:gd name="T24" fmla="*/ 215 w 720"/>
                  <a:gd name="T25" fmla="*/ 143 h 170"/>
                  <a:gd name="T26" fmla="*/ 232 w 720"/>
                  <a:gd name="T27" fmla="*/ 138 h 170"/>
                  <a:gd name="T28" fmla="*/ 249 w 720"/>
                  <a:gd name="T29" fmla="*/ 127 h 170"/>
                  <a:gd name="T30" fmla="*/ 266 w 720"/>
                  <a:gd name="T31" fmla="*/ 117 h 170"/>
                  <a:gd name="T32" fmla="*/ 283 w 720"/>
                  <a:gd name="T33" fmla="*/ 111 h 170"/>
                  <a:gd name="T34" fmla="*/ 300 w 720"/>
                  <a:gd name="T35" fmla="*/ 101 h 170"/>
                  <a:gd name="T36" fmla="*/ 317 w 720"/>
                  <a:gd name="T37" fmla="*/ 85 h 170"/>
                  <a:gd name="T38" fmla="*/ 334 w 720"/>
                  <a:gd name="T39" fmla="*/ 74 h 170"/>
                  <a:gd name="T40" fmla="*/ 351 w 720"/>
                  <a:gd name="T41" fmla="*/ 63 h 170"/>
                  <a:gd name="T42" fmla="*/ 368 w 720"/>
                  <a:gd name="T43" fmla="*/ 53 h 170"/>
                  <a:gd name="T44" fmla="*/ 385 w 720"/>
                  <a:gd name="T45" fmla="*/ 48 h 170"/>
                  <a:gd name="T46" fmla="*/ 402 w 720"/>
                  <a:gd name="T47" fmla="*/ 37 h 170"/>
                  <a:gd name="T48" fmla="*/ 419 w 720"/>
                  <a:gd name="T49" fmla="*/ 26 h 170"/>
                  <a:gd name="T50" fmla="*/ 436 w 720"/>
                  <a:gd name="T51" fmla="*/ 21 h 170"/>
                  <a:gd name="T52" fmla="*/ 453 w 720"/>
                  <a:gd name="T53" fmla="*/ 16 h 170"/>
                  <a:gd name="T54" fmla="*/ 470 w 720"/>
                  <a:gd name="T55" fmla="*/ 10 h 170"/>
                  <a:gd name="T56" fmla="*/ 487 w 720"/>
                  <a:gd name="T57" fmla="*/ 5 h 170"/>
                  <a:gd name="T58" fmla="*/ 504 w 720"/>
                  <a:gd name="T59" fmla="*/ 0 h 170"/>
                  <a:gd name="T60" fmla="*/ 521 w 720"/>
                  <a:gd name="T61" fmla="*/ 0 h 170"/>
                  <a:gd name="T62" fmla="*/ 538 w 720"/>
                  <a:gd name="T63" fmla="*/ 0 h 170"/>
                  <a:gd name="T64" fmla="*/ 555 w 720"/>
                  <a:gd name="T65" fmla="*/ 0 h 170"/>
                  <a:gd name="T66" fmla="*/ 572 w 720"/>
                  <a:gd name="T67" fmla="*/ 5 h 170"/>
                  <a:gd name="T68" fmla="*/ 589 w 720"/>
                  <a:gd name="T69" fmla="*/ 10 h 170"/>
                  <a:gd name="T70" fmla="*/ 606 w 720"/>
                  <a:gd name="T71" fmla="*/ 16 h 170"/>
                  <a:gd name="T72" fmla="*/ 623 w 720"/>
                  <a:gd name="T73" fmla="*/ 21 h 170"/>
                  <a:gd name="T74" fmla="*/ 640 w 720"/>
                  <a:gd name="T75" fmla="*/ 26 h 170"/>
                  <a:gd name="T76" fmla="*/ 657 w 720"/>
                  <a:gd name="T77" fmla="*/ 37 h 170"/>
                  <a:gd name="T78" fmla="*/ 674 w 720"/>
                  <a:gd name="T79" fmla="*/ 48 h 170"/>
                  <a:gd name="T80" fmla="*/ 691 w 720"/>
                  <a:gd name="T81" fmla="*/ 53 h 170"/>
                  <a:gd name="T82" fmla="*/ 708 w 720"/>
                  <a:gd name="T83" fmla="*/ 63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20"/>
                  <a:gd name="T127" fmla="*/ 0 h 170"/>
                  <a:gd name="T128" fmla="*/ 720 w 720"/>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20" h="170">
                    <a:moveTo>
                      <a:pt x="0" y="143"/>
                    </a:moveTo>
                    <a:lnTo>
                      <a:pt x="5" y="143"/>
                    </a:lnTo>
                    <a:lnTo>
                      <a:pt x="11" y="149"/>
                    </a:lnTo>
                    <a:lnTo>
                      <a:pt x="17" y="149"/>
                    </a:lnTo>
                    <a:lnTo>
                      <a:pt x="22" y="154"/>
                    </a:lnTo>
                    <a:lnTo>
                      <a:pt x="28" y="154"/>
                    </a:lnTo>
                    <a:lnTo>
                      <a:pt x="34" y="154"/>
                    </a:lnTo>
                    <a:lnTo>
                      <a:pt x="39" y="159"/>
                    </a:lnTo>
                    <a:lnTo>
                      <a:pt x="45" y="159"/>
                    </a:lnTo>
                    <a:lnTo>
                      <a:pt x="51" y="159"/>
                    </a:lnTo>
                    <a:lnTo>
                      <a:pt x="56" y="164"/>
                    </a:lnTo>
                    <a:lnTo>
                      <a:pt x="62" y="164"/>
                    </a:lnTo>
                    <a:lnTo>
                      <a:pt x="68" y="164"/>
                    </a:lnTo>
                    <a:lnTo>
                      <a:pt x="73" y="164"/>
                    </a:lnTo>
                    <a:lnTo>
                      <a:pt x="79" y="170"/>
                    </a:lnTo>
                    <a:lnTo>
                      <a:pt x="85" y="170"/>
                    </a:lnTo>
                    <a:lnTo>
                      <a:pt x="90" y="170"/>
                    </a:lnTo>
                    <a:lnTo>
                      <a:pt x="96" y="170"/>
                    </a:lnTo>
                    <a:lnTo>
                      <a:pt x="102" y="170"/>
                    </a:lnTo>
                    <a:lnTo>
                      <a:pt x="107" y="170"/>
                    </a:lnTo>
                    <a:lnTo>
                      <a:pt x="113" y="170"/>
                    </a:lnTo>
                    <a:lnTo>
                      <a:pt x="119" y="170"/>
                    </a:lnTo>
                    <a:lnTo>
                      <a:pt x="124" y="170"/>
                    </a:lnTo>
                    <a:lnTo>
                      <a:pt x="130" y="170"/>
                    </a:lnTo>
                    <a:lnTo>
                      <a:pt x="136" y="170"/>
                    </a:lnTo>
                    <a:lnTo>
                      <a:pt x="141" y="170"/>
                    </a:lnTo>
                    <a:lnTo>
                      <a:pt x="147" y="164"/>
                    </a:lnTo>
                    <a:lnTo>
                      <a:pt x="153" y="164"/>
                    </a:lnTo>
                    <a:lnTo>
                      <a:pt x="158" y="164"/>
                    </a:lnTo>
                    <a:lnTo>
                      <a:pt x="164" y="164"/>
                    </a:lnTo>
                    <a:lnTo>
                      <a:pt x="170" y="164"/>
                    </a:lnTo>
                    <a:lnTo>
                      <a:pt x="175" y="159"/>
                    </a:lnTo>
                    <a:lnTo>
                      <a:pt x="181" y="159"/>
                    </a:lnTo>
                    <a:lnTo>
                      <a:pt x="187" y="159"/>
                    </a:lnTo>
                    <a:lnTo>
                      <a:pt x="193" y="154"/>
                    </a:lnTo>
                    <a:lnTo>
                      <a:pt x="198" y="154"/>
                    </a:lnTo>
                    <a:lnTo>
                      <a:pt x="204" y="149"/>
                    </a:lnTo>
                    <a:lnTo>
                      <a:pt x="210" y="149"/>
                    </a:lnTo>
                    <a:lnTo>
                      <a:pt x="215" y="143"/>
                    </a:lnTo>
                    <a:lnTo>
                      <a:pt x="221" y="143"/>
                    </a:lnTo>
                    <a:lnTo>
                      <a:pt x="227" y="138"/>
                    </a:lnTo>
                    <a:lnTo>
                      <a:pt x="232" y="138"/>
                    </a:lnTo>
                    <a:lnTo>
                      <a:pt x="238" y="133"/>
                    </a:lnTo>
                    <a:lnTo>
                      <a:pt x="244" y="133"/>
                    </a:lnTo>
                    <a:lnTo>
                      <a:pt x="249" y="127"/>
                    </a:lnTo>
                    <a:lnTo>
                      <a:pt x="255" y="127"/>
                    </a:lnTo>
                    <a:lnTo>
                      <a:pt x="261" y="122"/>
                    </a:lnTo>
                    <a:lnTo>
                      <a:pt x="266" y="117"/>
                    </a:lnTo>
                    <a:lnTo>
                      <a:pt x="272" y="117"/>
                    </a:lnTo>
                    <a:lnTo>
                      <a:pt x="278" y="111"/>
                    </a:lnTo>
                    <a:lnTo>
                      <a:pt x="283" y="111"/>
                    </a:lnTo>
                    <a:lnTo>
                      <a:pt x="289" y="106"/>
                    </a:lnTo>
                    <a:lnTo>
                      <a:pt x="295" y="101"/>
                    </a:lnTo>
                    <a:lnTo>
                      <a:pt x="300" y="101"/>
                    </a:lnTo>
                    <a:lnTo>
                      <a:pt x="306" y="95"/>
                    </a:lnTo>
                    <a:lnTo>
                      <a:pt x="312" y="90"/>
                    </a:lnTo>
                    <a:lnTo>
                      <a:pt x="317" y="85"/>
                    </a:lnTo>
                    <a:lnTo>
                      <a:pt x="323" y="85"/>
                    </a:lnTo>
                    <a:lnTo>
                      <a:pt x="329" y="79"/>
                    </a:lnTo>
                    <a:lnTo>
                      <a:pt x="334" y="74"/>
                    </a:lnTo>
                    <a:lnTo>
                      <a:pt x="340" y="74"/>
                    </a:lnTo>
                    <a:lnTo>
                      <a:pt x="346" y="69"/>
                    </a:lnTo>
                    <a:lnTo>
                      <a:pt x="351" y="63"/>
                    </a:lnTo>
                    <a:lnTo>
                      <a:pt x="357" y="63"/>
                    </a:lnTo>
                    <a:lnTo>
                      <a:pt x="363" y="58"/>
                    </a:lnTo>
                    <a:lnTo>
                      <a:pt x="368" y="53"/>
                    </a:lnTo>
                    <a:lnTo>
                      <a:pt x="374" y="53"/>
                    </a:lnTo>
                    <a:lnTo>
                      <a:pt x="380" y="48"/>
                    </a:lnTo>
                    <a:lnTo>
                      <a:pt x="385" y="48"/>
                    </a:lnTo>
                    <a:lnTo>
                      <a:pt x="391" y="42"/>
                    </a:lnTo>
                    <a:lnTo>
                      <a:pt x="397" y="37"/>
                    </a:lnTo>
                    <a:lnTo>
                      <a:pt x="402" y="37"/>
                    </a:lnTo>
                    <a:lnTo>
                      <a:pt x="408" y="32"/>
                    </a:lnTo>
                    <a:lnTo>
                      <a:pt x="414" y="32"/>
                    </a:lnTo>
                    <a:lnTo>
                      <a:pt x="419" y="26"/>
                    </a:lnTo>
                    <a:lnTo>
                      <a:pt x="425" y="26"/>
                    </a:lnTo>
                    <a:lnTo>
                      <a:pt x="431" y="21"/>
                    </a:lnTo>
                    <a:lnTo>
                      <a:pt x="436" y="21"/>
                    </a:lnTo>
                    <a:lnTo>
                      <a:pt x="442" y="16"/>
                    </a:lnTo>
                    <a:lnTo>
                      <a:pt x="448" y="16"/>
                    </a:lnTo>
                    <a:lnTo>
                      <a:pt x="453" y="16"/>
                    </a:lnTo>
                    <a:lnTo>
                      <a:pt x="459" y="10"/>
                    </a:lnTo>
                    <a:lnTo>
                      <a:pt x="465" y="10"/>
                    </a:lnTo>
                    <a:lnTo>
                      <a:pt x="470" y="10"/>
                    </a:lnTo>
                    <a:lnTo>
                      <a:pt x="476" y="5"/>
                    </a:lnTo>
                    <a:lnTo>
                      <a:pt x="482" y="5"/>
                    </a:lnTo>
                    <a:lnTo>
                      <a:pt x="487" y="5"/>
                    </a:lnTo>
                    <a:lnTo>
                      <a:pt x="493" y="5"/>
                    </a:lnTo>
                    <a:lnTo>
                      <a:pt x="499" y="0"/>
                    </a:lnTo>
                    <a:lnTo>
                      <a:pt x="504" y="0"/>
                    </a:lnTo>
                    <a:lnTo>
                      <a:pt x="510" y="0"/>
                    </a:lnTo>
                    <a:lnTo>
                      <a:pt x="516" y="0"/>
                    </a:lnTo>
                    <a:lnTo>
                      <a:pt x="521" y="0"/>
                    </a:lnTo>
                    <a:lnTo>
                      <a:pt x="527" y="0"/>
                    </a:lnTo>
                    <a:lnTo>
                      <a:pt x="533" y="0"/>
                    </a:lnTo>
                    <a:lnTo>
                      <a:pt x="538" y="0"/>
                    </a:lnTo>
                    <a:lnTo>
                      <a:pt x="544" y="0"/>
                    </a:lnTo>
                    <a:lnTo>
                      <a:pt x="550" y="0"/>
                    </a:lnTo>
                    <a:lnTo>
                      <a:pt x="555" y="0"/>
                    </a:lnTo>
                    <a:lnTo>
                      <a:pt x="561" y="0"/>
                    </a:lnTo>
                    <a:lnTo>
                      <a:pt x="567" y="5"/>
                    </a:lnTo>
                    <a:lnTo>
                      <a:pt x="572" y="5"/>
                    </a:lnTo>
                    <a:lnTo>
                      <a:pt x="578" y="5"/>
                    </a:lnTo>
                    <a:lnTo>
                      <a:pt x="584" y="5"/>
                    </a:lnTo>
                    <a:lnTo>
                      <a:pt x="589" y="10"/>
                    </a:lnTo>
                    <a:lnTo>
                      <a:pt x="595" y="10"/>
                    </a:lnTo>
                    <a:lnTo>
                      <a:pt x="601" y="10"/>
                    </a:lnTo>
                    <a:lnTo>
                      <a:pt x="606" y="16"/>
                    </a:lnTo>
                    <a:lnTo>
                      <a:pt x="612" y="16"/>
                    </a:lnTo>
                    <a:lnTo>
                      <a:pt x="618" y="16"/>
                    </a:lnTo>
                    <a:lnTo>
                      <a:pt x="623" y="21"/>
                    </a:lnTo>
                    <a:lnTo>
                      <a:pt x="629" y="21"/>
                    </a:lnTo>
                    <a:lnTo>
                      <a:pt x="635" y="26"/>
                    </a:lnTo>
                    <a:lnTo>
                      <a:pt x="640" y="26"/>
                    </a:lnTo>
                    <a:lnTo>
                      <a:pt x="646" y="32"/>
                    </a:lnTo>
                    <a:lnTo>
                      <a:pt x="652" y="32"/>
                    </a:lnTo>
                    <a:lnTo>
                      <a:pt x="657" y="37"/>
                    </a:lnTo>
                    <a:lnTo>
                      <a:pt x="663" y="37"/>
                    </a:lnTo>
                    <a:lnTo>
                      <a:pt x="669" y="42"/>
                    </a:lnTo>
                    <a:lnTo>
                      <a:pt x="674" y="48"/>
                    </a:lnTo>
                    <a:lnTo>
                      <a:pt x="680" y="48"/>
                    </a:lnTo>
                    <a:lnTo>
                      <a:pt x="686" y="53"/>
                    </a:lnTo>
                    <a:lnTo>
                      <a:pt x="691" y="53"/>
                    </a:lnTo>
                    <a:lnTo>
                      <a:pt x="697" y="58"/>
                    </a:lnTo>
                    <a:lnTo>
                      <a:pt x="703" y="63"/>
                    </a:lnTo>
                    <a:lnTo>
                      <a:pt x="708" y="63"/>
                    </a:lnTo>
                    <a:lnTo>
                      <a:pt x="714" y="69"/>
                    </a:lnTo>
                    <a:lnTo>
                      <a:pt x="720" y="74"/>
                    </a:lnTo>
                  </a:path>
                </a:pathLst>
              </a:custGeom>
              <a:noFill/>
              <a:ln w="44450">
                <a:solidFill>
                  <a:srgbClr val="000000"/>
                </a:solidFill>
                <a:round/>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a:lstStyle/>
              <a:p>
                <a:endParaRPr lang="en-GB"/>
              </a:p>
            </p:txBody>
          </p:sp>
          <p:sp>
            <p:nvSpPr>
              <p:cNvPr id="33814" name="Freeform 211"/>
              <p:cNvSpPr>
                <a:spLocks/>
              </p:cNvSpPr>
              <p:nvPr/>
            </p:nvSpPr>
            <p:spPr bwMode="auto">
              <a:xfrm>
                <a:off x="2846" y="1743"/>
                <a:ext cx="720" cy="170"/>
              </a:xfrm>
              <a:custGeom>
                <a:avLst/>
                <a:gdLst>
                  <a:gd name="T0" fmla="*/ 11 w 720"/>
                  <a:gd name="T1" fmla="*/ 79 h 170"/>
                  <a:gd name="T2" fmla="*/ 28 w 720"/>
                  <a:gd name="T3" fmla="*/ 90 h 170"/>
                  <a:gd name="T4" fmla="*/ 45 w 720"/>
                  <a:gd name="T5" fmla="*/ 101 h 170"/>
                  <a:gd name="T6" fmla="*/ 62 w 720"/>
                  <a:gd name="T7" fmla="*/ 111 h 170"/>
                  <a:gd name="T8" fmla="*/ 79 w 720"/>
                  <a:gd name="T9" fmla="*/ 122 h 170"/>
                  <a:gd name="T10" fmla="*/ 96 w 720"/>
                  <a:gd name="T11" fmla="*/ 133 h 170"/>
                  <a:gd name="T12" fmla="*/ 113 w 720"/>
                  <a:gd name="T13" fmla="*/ 138 h 170"/>
                  <a:gd name="T14" fmla="*/ 130 w 720"/>
                  <a:gd name="T15" fmla="*/ 149 h 170"/>
                  <a:gd name="T16" fmla="*/ 147 w 720"/>
                  <a:gd name="T17" fmla="*/ 154 h 170"/>
                  <a:gd name="T18" fmla="*/ 164 w 720"/>
                  <a:gd name="T19" fmla="*/ 159 h 170"/>
                  <a:gd name="T20" fmla="*/ 181 w 720"/>
                  <a:gd name="T21" fmla="*/ 164 h 170"/>
                  <a:gd name="T22" fmla="*/ 198 w 720"/>
                  <a:gd name="T23" fmla="*/ 170 h 170"/>
                  <a:gd name="T24" fmla="*/ 215 w 720"/>
                  <a:gd name="T25" fmla="*/ 170 h 170"/>
                  <a:gd name="T26" fmla="*/ 232 w 720"/>
                  <a:gd name="T27" fmla="*/ 170 h 170"/>
                  <a:gd name="T28" fmla="*/ 249 w 720"/>
                  <a:gd name="T29" fmla="*/ 170 h 170"/>
                  <a:gd name="T30" fmla="*/ 266 w 720"/>
                  <a:gd name="T31" fmla="*/ 164 h 170"/>
                  <a:gd name="T32" fmla="*/ 283 w 720"/>
                  <a:gd name="T33" fmla="*/ 164 h 170"/>
                  <a:gd name="T34" fmla="*/ 300 w 720"/>
                  <a:gd name="T35" fmla="*/ 159 h 170"/>
                  <a:gd name="T36" fmla="*/ 317 w 720"/>
                  <a:gd name="T37" fmla="*/ 154 h 170"/>
                  <a:gd name="T38" fmla="*/ 334 w 720"/>
                  <a:gd name="T39" fmla="*/ 143 h 170"/>
                  <a:gd name="T40" fmla="*/ 351 w 720"/>
                  <a:gd name="T41" fmla="*/ 138 h 170"/>
                  <a:gd name="T42" fmla="*/ 368 w 720"/>
                  <a:gd name="T43" fmla="*/ 127 h 170"/>
                  <a:gd name="T44" fmla="*/ 385 w 720"/>
                  <a:gd name="T45" fmla="*/ 117 h 170"/>
                  <a:gd name="T46" fmla="*/ 402 w 720"/>
                  <a:gd name="T47" fmla="*/ 106 h 170"/>
                  <a:gd name="T48" fmla="*/ 419 w 720"/>
                  <a:gd name="T49" fmla="*/ 95 h 170"/>
                  <a:gd name="T50" fmla="*/ 436 w 720"/>
                  <a:gd name="T51" fmla="*/ 85 h 170"/>
                  <a:gd name="T52" fmla="*/ 453 w 720"/>
                  <a:gd name="T53" fmla="*/ 74 h 170"/>
                  <a:gd name="T54" fmla="*/ 470 w 720"/>
                  <a:gd name="T55" fmla="*/ 63 h 170"/>
                  <a:gd name="T56" fmla="*/ 487 w 720"/>
                  <a:gd name="T57" fmla="*/ 53 h 170"/>
                  <a:gd name="T58" fmla="*/ 504 w 720"/>
                  <a:gd name="T59" fmla="*/ 42 h 170"/>
                  <a:gd name="T60" fmla="*/ 521 w 720"/>
                  <a:gd name="T61" fmla="*/ 32 h 170"/>
                  <a:gd name="T62" fmla="*/ 538 w 720"/>
                  <a:gd name="T63" fmla="*/ 26 h 170"/>
                  <a:gd name="T64" fmla="*/ 555 w 720"/>
                  <a:gd name="T65" fmla="*/ 16 h 170"/>
                  <a:gd name="T66" fmla="*/ 572 w 720"/>
                  <a:gd name="T67" fmla="*/ 10 h 170"/>
                  <a:gd name="T68" fmla="*/ 589 w 720"/>
                  <a:gd name="T69" fmla="*/ 5 h 170"/>
                  <a:gd name="T70" fmla="*/ 606 w 720"/>
                  <a:gd name="T71" fmla="*/ 5 h 170"/>
                  <a:gd name="T72" fmla="*/ 624 w 720"/>
                  <a:gd name="T73" fmla="*/ 0 h 170"/>
                  <a:gd name="T74" fmla="*/ 641 w 720"/>
                  <a:gd name="T75" fmla="*/ 0 h 170"/>
                  <a:gd name="T76" fmla="*/ 658 w 720"/>
                  <a:gd name="T77" fmla="*/ 0 h 170"/>
                  <a:gd name="T78" fmla="*/ 675 w 720"/>
                  <a:gd name="T79" fmla="*/ 0 h 170"/>
                  <a:gd name="T80" fmla="*/ 692 w 720"/>
                  <a:gd name="T81" fmla="*/ 5 h 170"/>
                  <a:gd name="T82" fmla="*/ 709 w 720"/>
                  <a:gd name="T83" fmla="*/ 10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20"/>
                  <a:gd name="T127" fmla="*/ 0 h 170"/>
                  <a:gd name="T128" fmla="*/ 720 w 720"/>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20" h="170">
                    <a:moveTo>
                      <a:pt x="0" y="74"/>
                    </a:moveTo>
                    <a:lnTo>
                      <a:pt x="5" y="74"/>
                    </a:lnTo>
                    <a:lnTo>
                      <a:pt x="11" y="79"/>
                    </a:lnTo>
                    <a:lnTo>
                      <a:pt x="17" y="85"/>
                    </a:lnTo>
                    <a:lnTo>
                      <a:pt x="22" y="85"/>
                    </a:lnTo>
                    <a:lnTo>
                      <a:pt x="28" y="90"/>
                    </a:lnTo>
                    <a:lnTo>
                      <a:pt x="34" y="95"/>
                    </a:lnTo>
                    <a:lnTo>
                      <a:pt x="39" y="95"/>
                    </a:lnTo>
                    <a:lnTo>
                      <a:pt x="45" y="101"/>
                    </a:lnTo>
                    <a:lnTo>
                      <a:pt x="51" y="106"/>
                    </a:lnTo>
                    <a:lnTo>
                      <a:pt x="57" y="106"/>
                    </a:lnTo>
                    <a:lnTo>
                      <a:pt x="62" y="111"/>
                    </a:lnTo>
                    <a:lnTo>
                      <a:pt x="68" y="117"/>
                    </a:lnTo>
                    <a:lnTo>
                      <a:pt x="74" y="117"/>
                    </a:lnTo>
                    <a:lnTo>
                      <a:pt x="79" y="122"/>
                    </a:lnTo>
                    <a:lnTo>
                      <a:pt x="85" y="127"/>
                    </a:lnTo>
                    <a:lnTo>
                      <a:pt x="91" y="127"/>
                    </a:lnTo>
                    <a:lnTo>
                      <a:pt x="96" y="133"/>
                    </a:lnTo>
                    <a:lnTo>
                      <a:pt x="102" y="133"/>
                    </a:lnTo>
                    <a:lnTo>
                      <a:pt x="108" y="138"/>
                    </a:lnTo>
                    <a:lnTo>
                      <a:pt x="113" y="138"/>
                    </a:lnTo>
                    <a:lnTo>
                      <a:pt x="119" y="143"/>
                    </a:lnTo>
                    <a:lnTo>
                      <a:pt x="125" y="143"/>
                    </a:lnTo>
                    <a:lnTo>
                      <a:pt x="130" y="149"/>
                    </a:lnTo>
                    <a:lnTo>
                      <a:pt x="136" y="149"/>
                    </a:lnTo>
                    <a:lnTo>
                      <a:pt x="142" y="154"/>
                    </a:lnTo>
                    <a:lnTo>
                      <a:pt x="147" y="154"/>
                    </a:lnTo>
                    <a:lnTo>
                      <a:pt x="153" y="159"/>
                    </a:lnTo>
                    <a:lnTo>
                      <a:pt x="159" y="159"/>
                    </a:lnTo>
                    <a:lnTo>
                      <a:pt x="164" y="159"/>
                    </a:lnTo>
                    <a:lnTo>
                      <a:pt x="170" y="164"/>
                    </a:lnTo>
                    <a:lnTo>
                      <a:pt x="176" y="164"/>
                    </a:lnTo>
                    <a:lnTo>
                      <a:pt x="181" y="164"/>
                    </a:lnTo>
                    <a:lnTo>
                      <a:pt x="187" y="164"/>
                    </a:lnTo>
                    <a:lnTo>
                      <a:pt x="193" y="164"/>
                    </a:lnTo>
                    <a:lnTo>
                      <a:pt x="198" y="170"/>
                    </a:lnTo>
                    <a:lnTo>
                      <a:pt x="204" y="170"/>
                    </a:lnTo>
                    <a:lnTo>
                      <a:pt x="210" y="170"/>
                    </a:lnTo>
                    <a:lnTo>
                      <a:pt x="215" y="170"/>
                    </a:lnTo>
                    <a:lnTo>
                      <a:pt x="221" y="170"/>
                    </a:lnTo>
                    <a:lnTo>
                      <a:pt x="227" y="170"/>
                    </a:lnTo>
                    <a:lnTo>
                      <a:pt x="232" y="170"/>
                    </a:lnTo>
                    <a:lnTo>
                      <a:pt x="238" y="170"/>
                    </a:lnTo>
                    <a:lnTo>
                      <a:pt x="244" y="170"/>
                    </a:lnTo>
                    <a:lnTo>
                      <a:pt x="249" y="170"/>
                    </a:lnTo>
                    <a:lnTo>
                      <a:pt x="255" y="170"/>
                    </a:lnTo>
                    <a:lnTo>
                      <a:pt x="261" y="170"/>
                    </a:lnTo>
                    <a:lnTo>
                      <a:pt x="266" y="164"/>
                    </a:lnTo>
                    <a:lnTo>
                      <a:pt x="272" y="164"/>
                    </a:lnTo>
                    <a:lnTo>
                      <a:pt x="278" y="164"/>
                    </a:lnTo>
                    <a:lnTo>
                      <a:pt x="283" y="164"/>
                    </a:lnTo>
                    <a:lnTo>
                      <a:pt x="289" y="159"/>
                    </a:lnTo>
                    <a:lnTo>
                      <a:pt x="295" y="159"/>
                    </a:lnTo>
                    <a:lnTo>
                      <a:pt x="300" y="159"/>
                    </a:lnTo>
                    <a:lnTo>
                      <a:pt x="306" y="154"/>
                    </a:lnTo>
                    <a:lnTo>
                      <a:pt x="312" y="154"/>
                    </a:lnTo>
                    <a:lnTo>
                      <a:pt x="317" y="154"/>
                    </a:lnTo>
                    <a:lnTo>
                      <a:pt x="323" y="149"/>
                    </a:lnTo>
                    <a:lnTo>
                      <a:pt x="329" y="149"/>
                    </a:lnTo>
                    <a:lnTo>
                      <a:pt x="334" y="143"/>
                    </a:lnTo>
                    <a:lnTo>
                      <a:pt x="340" y="143"/>
                    </a:lnTo>
                    <a:lnTo>
                      <a:pt x="346" y="138"/>
                    </a:lnTo>
                    <a:lnTo>
                      <a:pt x="351" y="138"/>
                    </a:lnTo>
                    <a:lnTo>
                      <a:pt x="357" y="133"/>
                    </a:lnTo>
                    <a:lnTo>
                      <a:pt x="363" y="127"/>
                    </a:lnTo>
                    <a:lnTo>
                      <a:pt x="368" y="127"/>
                    </a:lnTo>
                    <a:lnTo>
                      <a:pt x="374" y="122"/>
                    </a:lnTo>
                    <a:lnTo>
                      <a:pt x="380" y="122"/>
                    </a:lnTo>
                    <a:lnTo>
                      <a:pt x="385" y="117"/>
                    </a:lnTo>
                    <a:lnTo>
                      <a:pt x="391" y="111"/>
                    </a:lnTo>
                    <a:lnTo>
                      <a:pt x="397" y="111"/>
                    </a:lnTo>
                    <a:lnTo>
                      <a:pt x="402" y="106"/>
                    </a:lnTo>
                    <a:lnTo>
                      <a:pt x="408" y="101"/>
                    </a:lnTo>
                    <a:lnTo>
                      <a:pt x="414" y="101"/>
                    </a:lnTo>
                    <a:lnTo>
                      <a:pt x="419" y="95"/>
                    </a:lnTo>
                    <a:lnTo>
                      <a:pt x="425" y="90"/>
                    </a:lnTo>
                    <a:lnTo>
                      <a:pt x="431" y="90"/>
                    </a:lnTo>
                    <a:lnTo>
                      <a:pt x="436" y="85"/>
                    </a:lnTo>
                    <a:lnTo>
                      <a:pt x="442" y="79"/>
                    </a:lnTo>
                    <a:lnTo>
                      <a:pt x="448" y="79"/>
                    </a:lnTo>
                    <a:lnTo>
                      <a:pt x="453" y="74"/>
                    </a:lnTo>
                    <a:lnTo>
                      <a:pt x="459" y="69"/>
                    </a:lnTo>
                    <a:lnTo>
                      <a:pt x="465" y="69"/>
                    </a:lnTo>
                    <a:lnTo>
                      <a:pt x="470" y="63"/>
                    </a:lnTo>
                    <a:lnTo>
                      <a:pt x="476" y="58"/>
                    </a:lnTo>
                    <a:lnTo>
                      <a:pt x="482" y="58"/>
                    </a:lnTo>
                    <a:lnTo>
                      <a:pt x="487" y="53"/>
                    </a:lnTo>
                    <a:lnTo>
                      <a:pt x="493" y="48"/>
                    </a:lnTo>
                    <a:lnTo>
                      <a:pt x="499" y="48"/>
                    </a:lnTo>
                    <a:lnTo>
                      <a:pt x="504" y="42"/>
                    </a:lnTo>
                    <a:lnTo>
                      <a:pt x="510" y="42"/>
                    </a:lnTo>
                    <a:lnTo>
                      <a:pt x="516" y="37"/>
                    </a:lnTo>
                    <a:lnTo>
                      <a:pt x="521" y="32"/>
                    </a:lnTo>
                    <a:lnTo>
                      <a:pt x="527" y="32"/>
                    </a:lnTo>
                    <a:lnTo>
                      <a:pt x="533" y="26"/>
                    </a:lnTo>
                    <a:lnTo>
                      <a:pt x="538" y="26"/>
                    </a:lnTo>
                    <a:lnTo>
                      <a:pt x="544" y="21"/>
                    </a:lnTo>
                    <a:lnTo>
                      <a:pt x="550" y="21"/>
                    </a:lnTo>
                    <a:lnTo>
                      <a:pt x="555" y="16"/>
                    </a:lnTo>
                    <a:lnTo>
                      <a:pt x="561" y="16"/>
                    </a:lnTo>
                    <a:lnTo>
                      <a:pt x="567" y="16"/>
                    </a:lnTo>
                    <a:lnTo>
                      <a:pt x="572" y="10"/>
                    </a:lnTo>
                    <a:lnTo>
                      <a:pt x="578" y="10"/>
                    </a:lnTo>
                    <a:lnTo>
                      <a:pt x="584" y="10"/>
                    </a:lnTo>
                    <a:lnTo>
                      <a:pt x="589" y="5"/>
                    </a:lnTo>
                    <a:lnTo>
                      <a:pt x="595" y="5"/>
                    </a:lnTo>
                    <a:lnTo>
                      <a:pt x="601" y="5"/>
                    </a:lnTo>
                    <a:lnTo>
                      <a:pt x="606" y="5"/>
                    </a:lnTo>
                    <a:lnTo>
                      <a:pt x="612" y="0"/>
                    </a:lnTo>
                    <a:lnTo>
                      <a:pt x="618" y="0"/>
                    </a:lnTo>
                    <a:lnTo>
                      <a:pt x="624" y="0"/>
                    </a:lnTo>
                    <a:lnTo>
                      <a:pt x="629" y="0"/>
                    </a:lnTo>
                    <a:lnTo>
                      <a:pt x="635" y="0"/>
                    </a:lnTo>
                    <a:lnTo>
                      <a:pt x="641" y="0"/>
                    </a:lnTo>
                    <a:lnTo>
                      <a:pt x="646" y="0"/>
                    </a:lnTo>
                    <a:lnTo>
                      <a:pt x="652" y="0"/>
                    </a:lnTo>
                    <a:lnTo>
                      <a:pt x="658" y="0"/>
                    </a:lnTo>
                    <a:lnTo>
                      <a:pt x="663" y="0"/>
                    </a:lnTo>
                    <a:lnTo>
                      <a:pt x="669" y="0"/>
                    </a:lnTo>
                    <a:lnTo>
                      <a:pt x="675" y="0"/>
                    </a:lnTo>
                    <a:lnTo>
                      <a:pt x="680" y="0"/>
                    </a:lnTo>
                    <a:lnTo>
                      <a:pt x="686" y="5"/>
                    </a:lnTo>
                    <a:lnTo>
                      <a:pt x="692" y="5"/>
                    </a:lnTo>
                    <a:lnTo>
                      <a:pt x="697" y="5"/>
                    </a:lnTo>
                    <a:lnTo>
                      <a:pt x="703" y="5"/>
                    </a:lnTo>
                    <a:lnTo>
                      <a:pt x="709" y="10"/>
                    </a:lnTo>
                    <a:lnTo>
                      <a:pt x="714" y="10"/>
                    </a:lnTo>
                    <a:lnTo>
                      <a:pt x="720" y="10"/>
                    </a:lnTo>
                  </a:path>
                </a:pathLst>
              </a:custGeom>
              <a:noFill/>
              <a:ln w="44450">
                <a:solidFill>
                  <a:srgbClr val="000000"/>
                </a:solidFill>
                <a:round/>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a:lstStyle/>
              <a:p>
                <a:endParaRPr lang="en-GB"/>
              </a:p>
            </p:txBody>
          </p:sp>
          <p:sp>
            <p:nvSpPr>
              <p:cNvPr id="33815" name="Freeform 212"/>
              <p:cNvSpPr>
                <a:spLocks/>
              </p:cNvSpPr>
              <p:nvPr/>
            </p:nvSpPr>
            <p:spPr bwMode="auto">
              <a:xfrm>
                <a:off x="3566" y="1753"/>
                <a:ext cx="346" cy="160"/>
              </a:xfrm>
              <a:custGeom>
                <a:avLst/>
                <a:gdLst>
                  <a:gd name="T0" fmla="*/ 0 w 346"/>
                  <a:gd name="T1" fmla="*/ 0 h 160"/>
                  <a:gd name="T2" fmla="*/ 6 w 346"/>
                  <a:gd name="T3" fmla="*/ 6 h 160"/>
                  <a:gd name="T4" fmla="*/ 11 w 346"/>
                  <a:gd name="T5" fmla="*/ 6 h 160"/>
                  <a:gd name="T6" fmla="*/ 17 w 346"/>
                  <a:gd name="T7" fmla="*/ 11 h 160"/>
                  <a:gd name="T8" fmla="*/ 23 w 346"/>
                  <a:gd name="T9" fmla="*/ 11 h 160"/>
                  <a:gd name="T10" fmla="*/ 28 w 346"/>
                  <a:gd name="T11" fmla="*/ 16 h 160"/>
                  <a:gd name="T12" fmla="*/ 34 w 346"/>
                  <a:gd name="T13" fmla="*/ 16 h 160"/>
                  <a:gd name="T14" fmla="*/ 40 w 346"/>
                  <a:gd name="T15" fmla="*/ 22 h 160"/>
                  <a:gd name="T16" fmla="*/ 45 w 346"/>
                  <a:gd name="T17" fmla="*/ 22 h 160"/>
                  <a:gd name="T18" fmla="*/ 51 w 346"/>
                  <a:gd name="T19" fmla="*/ 27 h 160"/>
                  <a:gd name="T20" fmla="*/ 57 w 346"/>
                  <a:gd name="T21" fmla="*/ 27 h 160"/>
                  <a:gd name="T22" fmla="*/ 62 w 346"/>
                  <a:gd name="T23" fmla="*/ 32 h 160"/>
                  <a:gd name="T24" fmla="*/ 68 w 346"/>
                  <a:gd name="T25" fmla="*/ 32 h 160"/>
                  <a:gd name="T26" fmla="*/ 74 w 346"/>
                  <a:gd name="T27" fmla="*/ 38 h 160"/>
                  <a:gd name="T28" fmla="*/ 79 w 346"/>
                  <a:gd name="T29" fmla="*/ 43 h 160"/>
                  <a:gd name="T30" fmla="*/ 85 w 346"/>
                  <a:gd name="T31" fmla="*/ 43 h 160"/>
                  <a:gd name="T32" fmla="*/ 91 w 346"/>
                  <a:gd name="T33" fmla="*/ 48 h 160"/>
                  <a:gd name="T34" fmla="*/ 96 w 346"/>
                  <a:gd name="T35" fmla="*/ 48 h 160"/>
                  <a:gd name="T36" fmla="*/ 102 w 346"/>
                  <a:gd name="T37" fmla="*/ 53 h 160"/>
                  <a:gd name="T38" fmla="*/ 108 w 346"/>
                  <a:gd name="T39" fmla="*/ 59 h 160"/>
                  <a:gd name="T40" fmla="*/ 113 w 346"/>
                  <a:gd name="T41" fmla="*/ 59 h 160"/>
                  <a:gd name="T42" fmla="*/ 119 w 346"/>
                  <a:gd name="T43" fmla="*/ 64 h 160"/>
                  <a:gd name="T44" fmla="*/ 125 w 346"/>
                  <a:gd name="T45" fmla="*/ 69 h 160"/>
                  <a:gd name="T46" fmla="*/ 130 w 346"/>
                  <a:gd name="T47" fmla="*/ 75 h 160"/>
                  <a:gd name="T48" fmla="*/ 136 w 346"/>
                  <a:gd name="T49" fmla="*/ 75 h 160"/>
                  <a:gd name="T50" fmla="*/ 142 w 346"/>
                  <a:gd name="T51" fmla="*/ 80 h 160"/>
                  <a:gd name="T52" fmla="*/ 147 w 346"/>
                  <a:gd name="T53" fmla="*/ 85 h 160"/>
                  <a:gd name="T54" fmla="*/ 153 w 346"/>
                  <a:gd name="T55" fmla="*/ 85 h 160"/>
                  <a:gd name="T56" fmla="*/ 159 w 346"/>
                  <a:gd name="T57" fmla="*/ 91 h 160"/>
                  <a:gd name="T58" fmla="*/ 164 w 346"/>
                  <a:gd name="T59" fmla="*/ 96 h 160"/>
                  <a:gd name="T60" fmla="*/ 170 w 346"/>
                  <a:gd name="T61" fmla="*/ 96 h 160"/>
                  <a:gd name="T62" fmla="*/ 176 w 346"/>
                  <a:gd name="T63" fmla="*/ 101 h 160"/>
                  <a:gd name="T64" fmla="*/ 181 w 346"/>
                  <a:gd name="T65" fmla="*/ 107 h 160"/>
                  <a:gd name="T66" fmla="*/ 187 w 346"/>
                  <a:gd name="T67" fmla="*/ 107 h 160"/>
                  <a:gd name="T68" fmla="*/ 193 w 346"/>
                  <a:gd name="T69" fmla="*/ 112 h 160"/>
                  <a:gd name="T70" fmla="*/ 198 w 346"/>
                  <a:gd name="T71" fmla="*/ 112 h 160"/>
                  <a:gd name="T72" fmla="*/ 204 w 346"/>
                  <a:gd name="T73" fmla="*/ 117 h 160"/>
                  <a:gd name="T74" fmla="*/ 210 w 346"/>
                  <a:gd name="T75" fmla="*/ 123 h 160"/>
                  <a:gd name="T76" fmla="*/ 215 w 346"/>
                  <a:gd name="T77" fmla="*/ 123 h 160"/>
                  <a:gd name="T78" fmla="*/ 221 w 346"/>
                  <a:gd name="T79" fmla="*/ 128 h 160"/>
                  <a:gd name="T80" fmla="*/ 227 w 346"/>
                  <a:gd name="T81" fmla="*/ 128 h 160"/>
                  <a:gd name="T82" fmla="*/ 232 w 346"/>
                  <a:gd name="T83" fmla="*/ 133 h 160"/>
                  <a:gd name="T84" fmla="*/ 238 w 346"/>
                  <a:gd name="T85" fmla="*/ 133 h 160"/>
                  <a:gd name="T86" fmla="*/ 244 w 346"/>
                  <a:gd name="T87" fmla="*/ 139 h 160"/>
                  <a:gd name="T88" fmla="*/ 249 w 346"/>
                  <a:gd name="T89" fmla="*/ 139 h 160"/>
                  <a:gd name="T90" fmla="*/ 255 w 346"/>
                  <a:gd name="T91" fmla="*/ 144 h 160"/>
                  <a:gd name="T92" fmla="*/ 261 w 346"/>
                  <a:gd name="T93" fmla="*/ 144 h 160"/>
                  <a:gd name="T94" fmla="*/ 266 w 346"/>
                  <a:gd name="T95" fmla="*/ 144 h 160"/>
                  <a:gd name="T96" fmla="*/ 272 w 346"/>
                  <a:gd name="T97" fmla="*/ 149 h 160"/>
                  <a:gd name="T98" fmla="*/ 278 w 346"/>
                  <a:gd name="T99" fmla="*/ 149 h 160"/>
                  <a:gd name="T100" fmla="*/ 283 w 346"/>
                  <a:gd name="T101" fmla="*/ 149 h 160"/>
                  <a:gd name="T102" fmla="*/ 289 w 346"/>
                  <a:gd name="T103" fmla="*/ 154 h 160"/>
                  <a:gd name="T104" fmla="*/ 295 w 346"/>
                  <a:gd name="T105" fmla="*/ 154 h 160"/>
                  <a:gd name="T106" fmla="*/ 300 w 346"/>
                  <a:gd name="T107" fmla="*/ 154 h 160"/>
                  <a:gd name="T108" fmla="*/ 306 w 346"/>
                  <a:gd name="T109" fmla="*/ 154 h 160"/>
                  <a:gd name="T110" fmla="*/ 312 w 346"/>
                  <a:gd name="T111" fmla="*/ 160 h 160"/>
                  <a:gd name="T112" fmla="*/ 317 w 346"/>
                  <a:gd name="T113" fmla="*/ 160 h 160"/>
                  <a:gd name="T114" fmla="*/ 323 w 346"/>
                  <a:gd name="T115" fmla="*/ 160 h 160"/>
                  <a:gd name="T116" fmla="*/ 329 w 346"/>
                  <a:gd name="T117" fmla="*/ 160 h 160"/>
                  <a:gd name="T118" fmla="*/ 334 w 346"/>
                  <a:gd name="T119" fmla="*/ 160 h 160"/>
                  <a:gd name="T120" fmla="*/ 340 w 346"/>
                  <a:gd name="T121" fmla="*/ 160 h 160"/>
                  <a:gd name="T122" fmla="*/ 346 w 346"/>
                  <a:gd name="T123" fmla="*/ 160 h 1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6"/>
                  <a:gd name="T187" fmla="*/ 0 h 160"/>
                  <a:gd name="T188" fmla="*/ 346 w 346"/>
                  <a:gd name="T189" fmla="*/ 160 h 1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6" h="160">
                    <a:moveTo>
                      <a:pt x="0" y="0"/>
                    </a:moveTo>
                    <a:lnTo>
                      <a:pt x="6" y="6"/>
                    </a:lnTo>
                    <a:lnTo>
                      <a:pt x="11" y="6"/>
                    </a:lnTo>
                    <a:lnTo>
                      <a:pt x="17" y="11"/>
                    </a:lnTo>
                    <a:lnTo>
                      <a:pt x="23" y="11"/>
                    </a:lnTo>
                    <a:lnTo>
                      <a:pt x="28" y="16"/>
                    </a:lnTo>
                    <a:lnTo>
                      <a:pt x="34" y="16"/>
                    </a:lnTo>
                    <a:lnTo>
                      <a:pt x="40" y="22"/>
                    </a:lnTo>
                    <a:lnTo>
                      <a:pt x="45" y="22"/>
                    </a:lnTo>
                    <a:lnTo>
                      <a:pt x="51" y="27"/>
                    </a:lnTo>
                    <a:lnTo>
                      <a:pt x="57" y="27"/>
                    </a:lnTo>
                    <a:lnTo>
                      <a:pt x="62" y="32"/>
                    </a:lnTo>
                    <a:lnTo>
                      <a:pt x="68" y="32"/>
                    </a:lnTo>
                    <a:lnTo>
                      <a:pt x="74" y="38"/>
                    </a:lnTo>
                    <a:lnTo>
                      <a:pt x="79" y="43"/>
                    </a:lnTo>
                    <a:lnTo>
                      <a:pt x="85" y="43"/>
                    </a:lnTo>
                    <a:lnTo>
                      <a:pt x="91" y="48"/>
                    </a:lnTo>
                    <a:lnTo>
                      <a:pt x="96" y="48"/>
                    </a:lnTo>
                    <a:lnTo>
                      <a:pt x="102" y="53"/>
                    </a:lnTo>
                    <a:lnTo>
                      <a:pt x="108" y="59"/>
                    </a:lnTo>
                    <a:lnTo>
                      <a:pt x="113" y="59"/>
                    </a:lnTo>
                    <a:lnTo>
                      <a:pt x="119" y="64"/>
                    </a:lnTo>
                    <a:lnTo>
                      <a:pt x="125" y="69"/>
                    </a:lnTo>
                    <a:lnTo>
                      <a:pt x="130" y="75"/>
                    </a:lnTo>
                    <a:lnTo>
                      <a:pt x="136" y="75"/>
                    </a:lnTo>
                    <a:lnTo>
                      <a:pt x="142" y="80"/>
                    </a:lnTo>
                    <a:lnTo>
                      <a:pt x="147" y="85"/>
                    </a:lnTo>
                    <a:lnTo>
                      <a:pt x="153" y="85"/>
                    </a:lnTo>
                    <a:lnTo>
                      <a:pt x="159" y="91"/>
                    </a:lnTo>
                    <a:lnTo>
                      <a:pt x="164" y="96"/>
                    </a:lnTo>
                    <a:lnTo>
                      <a:pt x="170" y="96"/>
                    </a:lnTo>
                    <a:lnTo>
                      <a:pt x="176" y="101"/>
                    </a:lnTo>
                    <a:lnTo>
                      <a:pt x="181" y="107"/>
                    </a:lnTo>
                    <a:lnTo>
                      <a:pt x="187" y="107"/>
                    </a:lnTo>
                    <a:lnTo>
                      <a:pt x="193" y="112"/>
                    </a:lnTo>
                    <a:lnTo>
                      <a:pt x="198" y="112"/>
                    </a:lnTo>
                    <a:lnTo>
                      <a:pt x="204" y="117"/>
                    </a:lnTo>
                    <a:lnTo>
                      <a:pt x="210" y="123"/>
                    </a:lnTo>
                    <a:lnTo>
                      <a:pt x="215" y="123"/>
                    </a:lnTo>
                    <a:lnTo>
                      <a:pt x="221" y="128"/>
                    </a:lnTo>
                    <a:lnTo>
                      <a:pt x="227" y="128"/>
                    </a:lnTo>
                    <a:lnTo>
                      <a:pt x="232" y="133"/>
                    </a:lnTo>
                    <a:lnTo>
                      <a:pt x="238" y="133"/>
                    </a:lnTo>
                    <a:lnTo>
                      <a:pt x="244" y="139"/>
                    </a:lnTo>
                    <a:lnTo>
                      <a:pt x="249" y="139"/>
                    </a:lnTo>
                    <a:lnTo>
                      <a:pt x="255" y="144"/>
                    </a:lnTo>
                    <a:lnTo>
                      <a:pt x="261" y="144"/>
                    </a:lnTo>
                    <a:lnTo>
                      <a:pt x="266" y="144"/>
                    </a:lnTo>
                    <a:lnTo>
                      <a:pt x="272" y="149"/>
                    </a:lnTo>
                    <a:lnTo>
                      <a:pt x="278" y="149"/>
                    </a:lnTo>
                    <a:lnTo>
                      <a:pt x="283" y="149"/>
                    </a:lnTo>
                    <a:lnTo>
                      <a:pt x="289" y="154"/>
                    </a:lnTo>
                    <a:lnTo>
                      <a:pt x="295" y="154"/>
                    </a:lnTo>
                    <a:lnTo>
                      <a:pt x="300" y="154"/>
                    </a:lnTo>
                    <a:lnTo>
                      <a:pt x="306" y="154"/>
                    </a:lnTo>
                    <a:lnTo>
                      <a:pt x="312" y="160"/>
                    </a:lnTo>
                    <a:lnTo>
                      <a:pt x="317" y="160"/>
                    </a:lnTo>
                    <a:lnTo>
                      <a:pt x="323" y="160"/>
                    </a:lnTo>
                    <a:lnTo>
                      <a:pt x="329" y="160"/>
                    </a:lnTo>
                    <a:lnTo>
                      <a:pt x="334" y="160"/>
                    </a:lnTo>
                    <a:lnTo>
                      <a:pt x="340" y="160"/>
                    </a:lnTo>
                    <a:lnTo>
                      <a:pt x="346" y="160"/>
                    </a:lnTo>
                  </a:path>
                </a:pathLst>
              </a:custGeom>
              <a:noFill/>
              <a:ln w="44450">
                <a:solidFill>
                  <a:srgbClr val="000000"/>
                </a:solidFill>
                <a:round/>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a:lstStyle/>
              <a:p>
                <a:endParaRPr lang="en-GB"/>
              </a:p>
            </p:txBody>
          </p:sp>
        </p:grpSp>
        <p:grpSp>
          <p:nvGrpSpPr>
            <p:cNvPr id="33806" name="Group 273"/>
            <p:cNvGrpSpPr>
              <a:grpSpLocks/>
            </p:cNvGrpSpPr>
            <p:nvPr/>
          </p:nvGrpSpPr>
          <p:grpSpPr bwMode="auto">
            <a:xfrm>
              <a:off x="523" y="3003"/>
              <a:ext cx="2501" cy="563"/>
              <a:chOff x="1411" y="2408"/>
              <a:chExt cx="2501" cy="563"/>
            </a:xfrm>
          </p:grpSpPr>
          <p:sp>
            <p:nvSpPr>
              <p:cNvPr id="33808" name="Freeform 269"/>
              <p:cNvSpPr>
                <a:spLocks/>
              </p:cNvSpPr>
              <p:nvPr/>
            </p:nvSpPr>
            <p:spPr bwMode="auto">
              <a:xfrm>
                <a:off x="1411" y="2408"/>
                <a:ext cx="686" cy="563"/>
              </a:xfrm>
              <a:custGeom>
                <a:avLst/>
                <a:gdLst>
                  <a:gd name="T0" fmla="*/ 6 w 686"/>
                  <a:gd name="T1" fmla="*/ 303 h 563"/>
                  <a:gd name="T2" fmla="*/ 17 w 686"/>
                  <a:gd name="T3" fmla="*/ 335 h 563"/>
                  <a:gd name="T4" fmla="*/ 29 w 686"/>
                  <a:gd name="T5" fmla="*/ 351 h 563"/>
                  <a:gd name="T6" fmla="*/ 40 w 686"/>
                  <a:gd name="T7" fmla="*/ 383 h 563"/>
                  <a:gd name="T8" fmla="*/ 63 w 686"/>
                  <a:gd name="T9" fmla="*/ 415 h 563"/>
                  <a:gd name="T10" fmla="*/ 74 w 686"/>
                  <a:gd name="T11" fmla="*/ 446 h 563"/>
                  <a:gd name="T12" fmla="*/ 91 w 686"/>
                  <a:gd name="T13" fmla="*/ 473 h 563"/>
                  <a:gd name="T14" fmla="*/ 108 w 686"/>
                  <a:gd name="T15" fmla="*/ 500 h 563"/>
                  <a:gd name="T16" fmla="*/ 125 w 686"/>
                  <a:gd name="T17" fmla="*/ 521 h 563"/>
                  <a:gd name="T18" fmla="*/ 142 w 686"/>
                  <a:gd name="T19" fmla="*/ 537 h 563"/>
                  <a:gd name="T20" fmla="*/ 159 w 686"/>
                  <a:gd name="T21" fmla="*/ 553 h 563"/>
                  <a:gd name="T22" fmla="*/ 176 w 686"/>
                  <a:gd name="T23" fmla="*/ 563 h 563"/>
                  <a:gd name="T24" fmla="*/ 193 w 686"/>
                  <a:gd name="T25" fmla="*/ 563 h 563"/>
                  <a:gd name="T26" fmla="*/ 210 w 686"/>
                  <a:gd name="T27" fmla="*/ 563 h 563"/>
                  <a:gd name="T28" fmla="*/ 227 w 686"/>
                  <a:gd name="T29" fmla="*/ 558 h 563"/>
                  <a:gd name="T30" fmla="*/ 244 w 686"/>
                  <a:gd name="T31" fmla="*/ 553 h 563"/>
                  <a:gd name="T32" fmla="*/ 261 w 686"/>
                  <a:gd name="T33" fmla="*/ 537 h 563"/>
                  <a:gd name="T34" fmla="*/ 278 w 686"/>
                  <a:gd name="T35" fmla="*/ 521 h 563"/>
                  <a:gd name="T36" fmla="*/ 295 w 686"/>
                  <a:gd name="T37" fmla="*/ 500 h 563"/>
                  <a:gd name="T38" fmla="*/ 312 w 686"/>
                  <a:gd name="T39" fmla="*/ 473 h 563"/>
                  <a:gd name="T40" fmla="*/ 335 w 686"/>
                  <a:gd name="T41" fmla="*/ 441 h 563"/>
                  <a:gd name="T42" fmla="*/ 346 w 686"/>
                  <a:gd name="T43" fmla="*/ 420 h 563"/>
                  <a:gd name="T44" fmla="*/ 352 w 686"/>
                  <a:gd name="T45" fmla="*/ 399 h 563"/>
                  <a:gd name="T46" fmla="*/ 375 w 686"/>
                  <a:gd name="T47" fmla="*/ 367 h 563"/>
                  <a:gd name="T48" fmla="*/ 386 w 686"/>
                  <a:gd name="T49" fmla="*/ 330 h 563"/>
                  <a:gd name="T50" fmla="*/ 409 w 686"/>
                  <a:gd name="T51" fmla="*/ 298 h 563"/>
                  <a:gd name="T52" fmla="*/ 420 w 686"/>
                  <a:gd name="T53" fmla="*/ 260 h 563"/>
                  <a:gd name="T54" fmla="*/ 443 w 686"/>
                  <a:gd name="T55" fmla="*/ 223 h 563"/>
                  <a:gd name="T56" fmla="*/ 454 w 686"/>
                  <a:gd name="T57" fmla="*/ 186 h 563"/>
                  <a:gd name="T58" fmla="*/ 477 w 686"/>
                  <a:gd name="T59" fmla="*/ 154 h 563"/>
                  <a:gd name="T60" fmla="*/ 488 w 686"/>
                  <a:gd name="T61" fmla="*/ 122 h 563"/>
                  <a:gd name="T62" fmla="*/ 511 w 686"/>
                  <a:gd name="T63" fmla="*/ 96 h 563"/>
                  <a:gd name="T64" fmla="*/ 522 w 686"/>
                  <a:gd name="T65" fmla="*/ 69 h 563"/>
                  <a:gd name="T66" fmla="*/ 539 w 686"/>
                  <a:gd name="T67" fmla="*/ 48 h 563"/>
                  <a:gd name="T68" fmla="*/ 556 w 686"/>
                  <a:gd name="T69" fmla="*/ 27 h 563"/>
                  <a:gd name="T70" fmla="*/ 573 w 686"/>
                  <a:gd name="T71" fmla="*/ 16 h 563"/>
                  <a:gd name="T72" fmla="*/ 590 w 686"/>
                  <a:gd name="T73" fmla="*/ 5 h 563"/>
                  <a:gd name="T74" fmla="*/ 607 w 686"/>
                  <a:gd name="T75" fmla="*/ 0 h 563"/>
                  <a:gd name="T76" fmla="*/ 624 w 686"/>
                  <a:gd name="T77" fmla="*/ 0 h 563"/>
                  <a:gd name="T78" fmla="*/ 641 w 686"/>
                  <a:gd name="T79" fmla="*/ 0 h 563"/>
                  <a:gd name="T80" fmla="*/ 658 w 686"/>
                  <a:gd name="T81" fmla="*/ 11 h 563"/>
                  <a:gd name="T82" fmla="*/ 675 w 686"/>
                  <a:gd name="T83" fmla="*/ 21 h 5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6"/>
                  <a:gd name="T127" fmla="*/ 0 h 563"/>
                  <a:gd name="T128" fmla="*/ 686 w 686"/>
                  <a:gd name="T129" fmla="*/ 563 h 5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6" h="563">
                    <a:moveTo>
                      <a:pt x="0" y="287"/>
                    </a:moveTo>
                    <a:lnTo>
                      <a:pt x="0" y="298"/>
                    </a:lnTo>
                    <a:lnTo>
                      <a:pt x="6" y="303"/>
                    </a:lnTo>
                    <a:lnTo>
                      <a:pt x="6" y="314"/>
                    </a:lnTo>
                    <a:lnTo>
                      <a:pt x="17" y="324"/>
                    </a:lnTo>
                    <a:lnTo>
                      <a:pt x="17" y="335"/>
                    </a:lnTo>
                    <a:lnTo>
                      <a:pt x="23" y="340"/>
                    </a:lnTo>
                    <a:lnTo>
                      <a:pt x="23" y="346"/>
                    </a:lnTo>
                    <a:lnTo>
                      <a:pt x="29" y="351"/>
                    </a:lnTo>
                    <a:lnTo>
                      <a:pt x="29" y="361"/>
                    </a:lnTo>
                    <a:lnTo>
                      <a:pt x="40" y="372"/>
                    </a:lnTo>
                    <a:lnTo>
                      <a:pt x="40" y="383"/>
                    </a:lnTo>
                    <a:lnTo>
                      <a:pt x="51" y="393"/>
                    </a:lnTo>
                    <a:lnTo>
                      <a:pt x="51" y="404"/>
                    </a:lnTo>
                    <a:lnTo>
                      <a:pt x="63" y="415"/>
                    </a:lnTo>
                    <a:lnTo>
                      <a:pt x="63" y="425"/>
                    </a:lnTo>
                    <a:lnTo>
                      <a:pt x="74" y="436"/>
                    </a:lnTo>
                    <a:lnTo>
                      <a:pt x="74" y="446"/>
                    </a:lnTo>
                    <a:lnTo>
                      <a:pt x="85" y="457"/>
                    </a:lnTo>
                    <a:lnTo>
                      <a:pt x="85" y="468"/>
                    </a:lnTo>
                    <a:lnTo>
                      <a:pt x="91" y="473"/>
                    </a:lnTo>
                    <a:lnTo>
                      <a:pt x="102" y="484"/>
                    </a:lnTo>
                    <a:lnTo>
                      <a:pt x="102" y="494"/>
                    </a:lnTo>
                    <a:lnTo>
                      <a:pt x="108" y="500"/>
                    </a:lnTo>
                    <a:lnTo>
                      <a:pt x="114" y="505"/>
                    </a:lnTo>
                    <a:lnTo>
                      <a:pt x="125" y="516"/>
                    </a:lnTo>
                    <a:lnTo>
                      <a:pt x="125" y="521"/>
                    </a:lnTo>
                    <a:lnTo>
                      <a:pt x="131" y="526"/>
                    </a:lnTo>
                    <a:lnTo>
                      <a:pt x="136" y="531"/>
                    </a:lnTo>
                    <a:lnTo>
                      <a:pt x="142" y="537"/>
                    </a:lnTo>
                    <a:lnTo>
                      <a:pt x="148" y="542"/>
                    </a:lnTo>
                    <a:lnTo>
                      <a:pt x="153" y="547"/>
                    </a:lnTo>
                    <a:lnTo>
                      <a:pt x="159" y="553"/>
                    </a:lnTo>
                    <a:lnTo>
                      <a:pt x="165" y="558"/>
                    </a:lnTo>
                    <a:lnTo>
                      <a:pt x="170" y="558"/>
                    </a:lnTo>
                    <a:lnTo>
                      <a:pt x="176" y="563"/>
                    </a:lnTo>
                    <a:lnTo>
                      <a:pt x="182" y="563"/>
                    </a:lnTo>
                    <a:lnTo>
                      <a:pt x="187" y="563"/>
                    </a:lnTo>
                    <a:lnTo>
                      <a:pt x="193" y="563"/>
                    </a:lnTo>
                    <a:lnTo>
                      <a:pt x="199" y="563"/>
                    </a:lnTo>
                    <a:lnTo>
                      <a:pt x="204" y="563"/>
                    </a:lnTo>
                    <a:lnTo>
                      <a:pt x="210" y="563"/>
                    </a:lnTo>
                    <a:lnTo>
                      <a:pt x="216" y="563"/>
                    </a:lnTo>
                    <a:lnTo>
                      <a:pt x="221" y="563"/>
                    </a:lnTo>
                    <a:lnTo>
                      <a:pt x="227" y="558"/>
                    </a:lnTo>
                    <a:lnTo>
                      <a:pt x="233" y="558"/>
                    </a:lnTo>
                    <a:lnTo>
                      <a:pt x="238" y="553"/>
                    </a:lnTo>
                    <a:lnTo>
                      <a:pt x="244" y="553"/>
                    </a:lnTo>
                    <a:lnTo>
                      <a:pt x="250" y="547"/>
                    </a:lnTo>
                    <a:lnTo>
                      <a:pt x="255" y="542"/>
                    </a:lnTo>
                    <a:lnTo>
                      <a:pt x="261" y="537"/>
                    </a:lnTo>
                    <a:lnTo>
                      <a:pt x="267" y="531"/>
                    </a:lnTo>
                    <a:lnTo>
                      <a:pt x="272" y="526"/>
                    </a:lnTo>
                    <a:lnTo>
                      <a:pt x="278" y="521"/>
                    </a:lnTo>
                    <a:lnTo>
                      <a:pt x="289" y="510"/>
                    </a:lnTo>
                    <a:lnTo>
                      <a:pt x="289" y="505"/>
                    </a:lnTo>
                    <a:lnTo>
                      <a:pt x="295" y="500"/>
                    </a:lnTo>
                    <a:lnTo>
                      <a:pt x="306" y="489"/>
                    </a:lnTo>
                    <a:lnTo>
                      <a:pt x="306" y="478"/>
                    </a:lnTo>
                    <a:lnTo>
                      <a:pt x="312" y="473"/>
                    </a:lnTo>
                    <a:lnTo>
                      <a:pt x="323" y="462"/>
                    </a:lnTo>
                    <a:lnTo>
                      <a:pt x="323" y="452"/>
                    </a:lnTo>
                    <a:lnTo>
                      <a:pt x="335" y="441"/>
                    </a:lnTo>
                    <a:lnTo>
                      <a:pt x="335" y="431"/>
                    </a:lnTo>
                    <a:lnTo>
                      <a:pt x="341" y="425"/>
                    </a:lnTo>
                    <a:lnTo>
                      <a:pt x="346" y="420"/>
                    </a:lnTo>
                    <a:lnTo>
                      <a:pt x="346" y="415"/>
                    </a:lnTo>
                    <a:lnTo>
                      <a:pt x="352" y="409"/>
                    </a:lnTo>
                    <a:lnTo>
                      <a:pt x="352" y="399"/>
                    </a:lnTo>
                    <a:lnTo>
                      <a:pt x="363" y="388"/>
                    </a:lnTo>
                    <a:lnTo>
                      <a:pt x="363" y="377"/>
                    </a:lnTo>
                    <a:lnTo>
                      <a:pt x="375" y="367"/>
                    </a:lnTo>
                    <a:lnTo>
                      <a:pt x="375" y="356"/>
                    </a:lnTo>
                    <a:lnTo>
                      <a:pt x="386" y="346"/>
                    </a:lnTo>
                    <a:lnTo>
                      <a:pt x="386" y="330"/>
                    </a:lnTo>
                    <a:lnTo>
                      <a:pt x="397" y="319"/>
                    </a:lnTo>
                    <a:lnTo>
                      <a:pt x="397" y="308"/>
                    </a:lnTo>
                    <a:lnTo>
                      <a:pt x="409" y="298"/>
                    </a:lnTo>
                    <a:lnTo>
                      <a:pt x="409" y="282"/>
                    </a:lnTo>
                    <a:lnTo>
                      <a:pt x="420" y="271"/>
                    </a:lnTo>
                    <a:lnTo>
                      <a:pt x="420" y="260"/>
                    </a:lnTo>
                    <a:lnTo>
                      <a:pt x="431" y="250"/>
                    </a:lnTo>
                    <a:lnTo>
                      <a:pt x="431" y="234"/>
                    </a:lnTo>
                    <a:lnTo>
                      <a:pt x="443" y="223"/>
                    </a:lnTo>
                    <a:lnTo>
                      <a:pt x="443" y="213"/>
                    </a:lnTo>
                    <a:lnTo>
                      <a:pt x="454" y="202"/>
                    </a:lnTo>
                    <a:lnTo>
                      <a:pt x="454" y="186"/>
                    </a:lnTo>
                    <a:lnTo>
                      <a:pt x="465" y="175"/>
                    </a:lnTo>
                    <a:lnTo>
                      <a:pt x="465" y="165"/>
                    </a:lnTo>
                    <a:lnTo>
                      <a:pt x="477" y="154"/>
                    </a:lnTo>
                    <a:lnTo>
                      <a:pt x="477" y="144"/>
                    </a:lnTo>
                    <a:lnTo>
                      <a:pt x="488" y="133"/>
                    </a:lnTo>
                    <a:lnTo>
                      <a:pt x="488" y="122"/>
                    </a:lnTo>
                    <a:lnTo>
                      <a:pt x="499" y="112"/>
                    </a:lnTo>
                    <a:lnTo>
                      <a:pt x="499" y="106"/>
                    </a:lnTo>
                    <a:lnTo>
                      <a:pt x="511" y="96"/>
                    </a:lnTo>
                    <a:lnTo>
                      <a:pt x="511" y="85"/>
                    </a:lnTo>
                    <a:lnTo>
                      <a:pt x="522" y="75"/>
                    </a:lnTo>
                    <a:lnTo>
                      <a:pt x="522" y="69"/>
                    </a:lnTo>
                    <a:lnTo>
                      <a:pt x="533" y="59"/>
                    </a:lnTo>
                    <a:lnTo>
                      <a:pt x="533" y="53"/>
                    </a:lnTo>
                    <a:lnTo>
                      <a:pt x="539" y="48"/>
                    </a:lnTo>
                    <a:lnTo>
                      <a:pt x="545" y="43"/>
                    </a:lnTo>
                    <a:lnTo>
                      <a:pt x="556" y="32"/>
                    </a:lnTo>
                    <a:lnTo>
                      <a:pt x="556" y="27"/>
                    </a:lnTo>
                    <a:lnTo>
                      <a:pt x="562" y="21"/>
                    </a:lnTo>
                    <a:lnTo>
                      <a:pt x="567" y="16"/>
                    </a:lnTo>
                    <a:lnTo>
                      <a:pt x="573" y="16"/>
                    </a:lnTo>
                    <a:lnTo>
                      <a:pt x="579" y="11"/>
                    </a:lnTo>
                    <a:lnTo>
                      <a:pt x="584" y="5"/>
                    </a:lnTo>
                    <a:lnTo>
                      <a:pt x="590" y="5"/>
                    </a:lnTo>
                    <a:lnTo>
                      <a:pt x="596" y="0"/>
                    </a:lnTo>
                    <a:lnTo>
                      <a:pt x="601" y="0"/>
                    </a:lnTo>
                    <a:lnTo>
                      <a:pt x="607" y="0"/>
                    </a:lnTo>
                    <a:lnTo>
                      <a:pt x="613" y="0"/>
                    </a:lnTo>
                    <a:lnTo>
                      <a:pt x="618" y="0"/>
                    </a:lnTo>
                    <a:lnTo>
                      <a:pt x="624" y="0"/>
                    </a:lnTo>
                    <a:lnTo>
                      <a:pt x="630" y="0"/>
                    </a:lnTo>
                    <a:lnTo>
                      <a:pt x="635" y="0"/>
                    </a:lnTo>
                    <a:lnTo>
                      <a:pt x="641" y="0"/>
                    </a:lnTo>
                    <a:lnTo>
                      <a:pt x="647" y="5"/>
                    </a:lnTo>
                    <a:lnTo>
                      <a:pt x="652" y="5"/>
                    </a:lnTo>
                    <a:lnTo>
                      <a:pt x="658" y="11"/>
                    </a:lnTo>
                    <a:lnTo>
                      <a:pt x="664" y="16"/>
                    </a:lnTo>
                    <a:lnTo>
                      <a:pt x="669" y="16"/>
                    </a:lnTo>
                    <a:lnTo>
                      <a:pt x="675" y="21"/>
                    </a:lnTo>
                    <a:lnTo>
                      <a:pt x="681" y="27"/>
                    </a:lnTo>
                    <a:lnTo>
                      <a:pt x="686" y="32"/>
                    </a:lnTo>
                  </a:path>
                </a:pathLst>
              </a:custGeom>
              <a:noFill/>
              <a:ln w="44450">
                <a:solidFill>
                  <a:srgbClr val="000000"/>
                </a:solidFill>
                <a:round/>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a:lstStyle/>
              <a:p>
                <a:endParaRPr lang="en-GB"/>
              </a:p>
            </p:txBody>
          </p:sp>
          <p:sp>
            <p:nvSpPr>
              <p:cNvPr id="33809" name="Freeform 270"/>
              <p:cNvSpPr>
                <a:spLocks/>
              </p:cNvSpPr>
              <p:nvPr/>
            </p:nvSpPr>
            <p:spPr bwMode="auto">
              <a:xfrm>
                <a:off x="2097" y="2440"/>
                <a:ext cx="692" cy="531"/>
              </a:xfrm>
              <a:custGeom>
                <a:avLst/>
                <a:gdLst>
                  <a:gd name="T0" fmla="*/ 17 w 692"/>
                  <a:gd name="T1" fmla="*/ 16 h 531"/>
                  <a:gd name="T2" fmla="*/ 34 w 692"/>
                  <a:gd name="T3" fmla="*/ 37 h 531"/>
                  <a:gd name="T4" fmla="*/ 51 w 692"/>
                  <a:gd name="T5" fmla="*/ 64 h 531"/>
                  <a:gd name="T6" fmla="*/ 68 w 692"/>
                  <a:gd name="T7" fmla="*/ 90 h 531"/>
                  <a:gd name="T8" fmla="*/ 80 w 692"/>
                  <a:gd name="T9" fmla="*/ 122 h 531"/>
                  <a:gd name="T10" fmla="*/ 97 w 692"/>
                  <a:gd name="T11" fmla="*/ 149 h 531"/>
                  <a:gd name="T12" fmla="*/ 102 w 692"/>
                  <a:gd name="T13" fmla="*/ 170 h 531"/>
                  <a:gd name="T14" fmla="*/ 125 w 692"/>
                  <a:gd name="T15" fmla="*/ 202 h 531"/>
                  <a:gd name="T16" fmla="*/ 136 w 692"/>
                  <a:gd name="T17" fmla="*/ 239 h 531"/>
                  <a:gd name="T18" fmla="*/ 159 w 692"/>
                  <a:gd name="T19" fmla="*/ 276 h 531"/>
                  <a:gd name="T20" fmla="*/ 165 w 692"/>
                  <a:gd name="T21" fmla="*/ 298 h 531"/>
                  <a:gd name="T22" fmla="*/ 182 w 692"/>
                  <a:gd name="T23" fmla="*/ 324 h 531"/>
                  <a:gd name="T24" fmla="*/ 193 w 692"/>
                  <a:gd name="T25" fmla="*/ 356 h 531"/>
                  <a:gd name="T26" fmla="*/ 216 w 692"/>
                  <a:gd name="T27" fmla="*/ 393 h 531"/>
                  <a:gd name="T28" fmla="*/ 227 w 692"/>
                  <a:gd name="T29" fmla="*/ 420 h 531"/>
                  <a:gd name="T30" fmla="*/ 244 w 692"/>
                  <a:gd name="T31" fmla="*/ 446 h 531"/>
                  <a:gd name="T32" fmla="*/ 261 w 692"/>
                  <a:gd name="T33" fmla="*/ 473 h 531"/>
                  <a:gd name="T34" fmla="*/ 278 w 692"/>
                  <a:gd name="T35" fmla="*/ 494 h 531"/>
                  <a:gd name="T36" fmla="*/ 295 w 692"/>
                  <a:gd name="T37" fmla="*/ 510 h 531"/>
                  <a:gd name="T38" fmla="*/ 312 w 692"/>
                  <a:gd name="T39" fmla="*/ 521 h 531"/>
                  <a:gd name="T40" fmla="*/ 329 w 692"/>
                  <a:gd name="T41" fmla="*/ 531 h 531"/>
                  <a:gd name="T42" fmla="*/ 346 w 692"/>
                  <a:gd name="T43" fmla="*/ 531 h 531"/>
                  <a:gd name="T44" fmla="*/ 363 w 692"/>
                  <a:gd name="T45" fmla="*/ 531 h 531"/>
                  <a:gd name="T46" fmla="*/ 380 w 692"/>
                  <a:gd name="T47" fmla="*/ 526 h 531"/>
                  <a:gd name="T48" fmla="*/ 397 w 692"/>
                  <a:gd name="T49" fmla="*/ 515 h 531"/>
                  <a:gd name="T50" fmla="*/ 414 w 692"/>
                  <a:gd name="T51" fmla="*/ 499 h 531"/>
                  <a:gd name="T52" fmla="*/ 431 w 692"/>
                  <a:gd name="T53" fmla="*/ 484 h 531"/>
                  <a:gd name="T54" fmla="*/ 448 w 692"/>
                  <a:gd name="T55" fmla="*/ 462 h 531"/>
                  <a:gd name="T56" fmla="*/ 465 w 692"/>
                  <a:gd name="T57" fmla="*/ 436 h 531"/>
                  <a:gd name="T58" fmla="*/ 488 w 692"/>
                  <a:gd name="T59" fmla="*/ 404 h 531"/>
                  <a:gd name="T60" fmla="*/ 499 w 692"/>
                  <a:gd name="T61" fmla="*/ 372 h 531"/>
                  <a:gd name="T62" fmla="*/ 522 w 692"/>
                  <a:gd name="T63" fmla="*/ 340 h 531"/>
                  <a:gd name="T64" fmla="*/ 528 w 692"/>
                  <a:gd name="T65" fmla="*/ 314 h 531"/>
                  <a:gd name="T66" fmla="*/ 550 w 692"/>
                  <a:gd name="T67" fmla="*/ 282 h 531"/>
                  <a:gd name="T68" fmla="*/ 562 w 692"/>
                  <a:gd name="T69" fmla="*/ 244 h 531"/>
                  <a:gd name="T70" fmla="*/ 584 w 692"/>
                  <a:gd name="T71" fmla="*/ 207 h 531"/>
                  <a:gd name="T72" fmla="*/ 596 w 692"/>
                  <a:gd name="T73" fmla="*/ 170 h 531"/>
                  <a:gd name="T74" fmla="*/ 618 w 692"/>
                  <a:gd name="T75" fmla="*/ 138 h 531"/>
                  <a:gd name="T76" fmla="*/ 630 w 692"/>
                  <a:gd name="T77" fmla="*/ 106 h 531"/>
                  <a:gd name="T78" fmla="*/ 652 w 692"/>
                  <a:gd name="T79" fmla="*/ 74 h 531"/>
                  <a:gd name="T80" fmla="*/ 669 w 692"/>
                  <a:gd name="T81" fmla="*/ 48 h 531"/>
                  <a:gd name="T82" fmla="*/ 681 w 692"/>
                  <a:gd name="T83" fmla="*/ 27 h 5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2"/>
                  <a:gd name="T127" fmla="*/ 0 h 531"/>
                  <a:gd name="T128" fmla="*/ 692 w 692"/>
                  <a:gd name="T129" fmla="*/ 531 h 5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2" h="531">
                    <a:moveTo>
                      <a:pt x="0" y="0"/>
                    </a:moveTo>
                    <a:lnTo>
                      <a:pt x="6" y="5"/>
                    </a:lnTo>
                    <a:lnTo>
                      <a:pt x="17" y="16"/>
                    </a:lnTo>
                    <a:lnTo>
                      <a:pt x="17" y="21"/>
                    </a:lnTo>
                    <a:lnTo>
                      <a:pt x="23" y="27"/>
                    </a:lnTo>
                    <a:lnTo>
                      <a:pt x="34" y="37"/>
                    </a:lnTo>
                    <a:lnTo>
                      <a:pt x="34" y="48"/>
                    </a:lnTo>
                    <a:lnTo>
                      <a:pt x="40" y="53"/>
                    </a:lnTo>
                    <a:lnTo>
                      <a:pt x="51" y="64"/>
                    </a:lnTo>
                    <a:lnTo>
                      <a:pt x="51" y="74"/>
                    </a:lnTo>
                    <a:lnTo>
                      <a:pt x="57" y="80"/>
                    </a:lnTo>
                    <a:lnTo>
                      <a:pt x="68" y="90"/>
                    </a:lnTo>
                    <a:lnTo>
                      <a:pt x="68" y="101"/>
                    </a:lnTo>
                    <a:lnTo>
                      <a:pt x="80" y="112"/>
                    </a:lnTo>
                    <a:lnTo>
                      <a:pt x="80" y="122"/>
                    </a:lnTo>
                    <a:lnTo>
                      <a:pt x="91" y="133"/>
                    </a:lnTo>
                    <a:lnTo>
                      <a:pt x="91" y="143"/>
                    </a:lnTo>
                    <a:lnTo>
                      <a:pt x="97" y="149"/>
                    </a:lnTo>
                    <a:lnTo>
                      <a:pt x="97" y="154"/>
                    </a:lnTo>
                    <a:lnTo>
                      <a:pt x="102" y="159"/>
                    </a:lnTo>
                    <a:lnTo>
                      <a:pt x="102" y="170"/>
                    </a:lnTo>
                    <a:lnTo>
                      <a:pt x="114" y="181"/>
                    </a:lnTo>
                    <a:lnTo>
                      <a:pt x="114" y="191"/>
                    </a:lnTo>
                    <a:lnTo>
                      <a:pt x="125" y="202"/>
                    </a:lnTo>
                    <a:lnTo>
                      <a:pt x="125" y="218"/>
                    </a:lnTo>
                    <a:lnTo>
                      <a:pt x="136" y="228"/>
                    </a:lnTo>
                    <a:lnTo>
                      <a:pt x="136" y="239"/>
                    </a:lnTo>
                    <a:lnTo>
                      <a:pt x="148" y="250"/>
                    </a:lnTo>
                    <a:lnTo>
                      <a:pt x="148" y="266"/>
                    </a:lnTo>
                    <a:lnTo>
                      <a:pt x="159" y="276"/>
                    </a:lnTo>
                    <a:lnTo>
                      <a:pt x="159" y="287"/>
                    </a:lnTo>
                    <a:lnTo>
                      <a:pt x="165" y="292"/>
                    </a:lnTo>
                    <a:lnTo>
                      <a:pt x="165" y="298"/>
                    </a:lnTo>
                    <a:lnTo>
                      <a:pt x="170" y="303"/>
                    </a:lnTo>
                    <a:lnTo>
                      <a:pt x="170" y="314"/>
                    </a:lnTo>
                    <a:lnTo>
                      <a:pt x="182" y="324"/>
                    </a:lnTo>
                    <a:lnTo>
                      <a:pt x="182" y="335"/>
                    </a:lnTo>
                    <a:lnTo>
                      <a:pt x="193" y="345"/>
                    </a:lnTo>
                    <a:lnTo>
                      <a:pt x="193" y="356"/>
                    </a:lnTo>
                    <a:lnTo>
                      <a:pt x="204" y="367"/>
                    </a:lnTo>
                    <a:lnTo>
                      <a:pt x="204" y="383"/>
                    </a:lnTo>
                    <a:lnTo>
                      <a:pt x="216" y="393"/>
                    </a:lnTo>
                    <a:lnTo>
                      <a:pt x="216" y="399"/>
                    </a:lnTo>
                    <a:lnTo>
                      <a:pt x="227" y="409"/>
                    </a:lnTo>
                    <a:lnTo>
                      <a:pt x="227" y="420"/>
                    </a:lnTo>
                    <a:lnTo>
                      <a:pt x="239" y="430"/>
                    </a:lnTo>
                    <a:lnTo>
                      <a:pt x="239" y="441"/>
                    </a:lnTo>
                    <a:lnTo>
                      <a:pt x="244" y="446"/>
                    </a:lnTo>
                    <a:lnTo>
                      <a:pt x="256" y="457"/>
                    </a:lnTo>
                    <a:lnTo>
                      <a:pt x="256" y="468"/>
                    </a:lnTo>
                    <a:lnTo>
                      <a:pt x="261" y="473"/>
                    </a:lnTo>
                    <a:lnTo>
                      <a:pt x="267" y="478"/>
                    </a:lnTo>
                    <a:lnTo>
                      <a:pt x="278" y="489"/>
                    </a:lnTo>
                    <a:lnTo>
                      <a:pt x="278" y="494"/>
                    </a:lnTo>
                    <a:lnTo>
                      <a:pt x="284" y="499"/>
                    </a:lnTo>
                    <a:lnTo>
                      <a:pt x="290" y="505"/>
                    </a:lnTo>
                    <a:lnTo>
                      <a:pt x="295" y="510"/>
                    </a:lnTo>
                    <a:lnTo>
                      <a:pt x="301" y="515"/>
                    </a:lnTo>
                    <a:lnTo>
                      <a:pt x="307" y="521"/>
                    </a:lnTo>
                    <a:lnTo>
                      <a:pt x="312" y="521"/>
                    </a:lnTo>
                    <a:lnTo>
                      <a:pt x="318" y="526"/>
                    </a:lnTo>
                    <a:lnTo>
                      <a:pt x="324" y="526"/>
                    </a:lnTo>
                    <a:lnTo>
                      <a:pt x="329" y="531"/>
                    </a:lnTo>
                    <a:lnTo>
                      <a:pt x="335" y="531"/>
                    </a:lnTo>
                    <a:lnTo>
                      <a:pt x="341" y="531"/>
                    </a:lnTo>
                    <a:lnTo>
                      <a:pt x="346" y="531"/>
                    </a:lnTo>
                    <a:lnTo>
                      <a:pt x="352" y="531"/>
                    </a:lnTo>
                    <a:lnTo>
                      <a:pt x="358" y="531"/>
                    </a:lnTo>
                    <a:lnTo>
                      <a:pt x="363" y="531"/>
                    </a:lnTo>
                    <a:lnTo>
                      <a:pt x="369" y="531"/>
                    </a:lnTo>
                    <a:lnTo>
                      <a:pt x="375" y="531"/>
                    </a:lnTo>
                    <a:lnTo>
                      <a:pt x="380" y="526"/>
                    </a:lnTo>
                    <a:lnTo>
                      <a:pt x="386" y="526"/>
                    </a:lnTo>
                    <a:lnTo>
                      <a:pt x="392" y="521"/>
                    </a:lnTo>
                    <a:lnTo>
                      <a:pt x="397" y="515"/>
                    </a:lnTo>
                    <a:lnTo>
                      <a:pt x="403" y="510"/>
                    </a:lnTo>
                    <a:lnTo>
                      <a:pt x="409" y="505"/>
                    </a:lnTo>
                    <a:lnTo>
                      <a:pt x="414" y="499"/>
                    </a:lnTo>
                    <a:lnTo>
                      <a:pt x="420" y="494"/>
                    </a:lnTo>
                    <a:lnTo>
                      <a:pt x="426" y="489"/>
                    </a:lnTo>
                    <a:lnTo>
                      <a:pt x="431" y="484"/>
                    </a:lnTo>
                    <a:lnTo>
                      <a:pt x="443" y="473"/>
                    </a:lnTo>
                    <a:lnTo>
                      <a:pt x="443" y="468"/>
                    </a:lnTo>
                    <a:lnTo>
                      <a:pt x="448" y="462"/>
                    </a:lnTo>
                    <a:lnTo>
                      <a:pt x="460" y="452"/>
                    </a:lnTo>
                    <a:lnTo>
                      <a:pt x="460" y="441"/>
                    </a:lnTo>
                    <a:lnTo>
                      <a:pt x="465" y="436"/>
                    </a:lnTo>
                    <a:lnTo>
                      <a:pt x="477" y="425"/>
                    </a:lnTo>
                    <a:lnTo>
                      <a:pt x="477" y="414"/>
                    </a:lnTo>
                    <a:lnTo>
                      <a:pt x="488" y="404"/>
                    </a:lnTo>
                    <a:lnTo>
                      <a:pt x="488" y="393"/>
                    </a:lnTo>
                    <a:lnTo>
                      <a:pt x="499" y="383"/>
                    </a:lnTo>
                    <a:lnTo>
                      <a:pt x="499" y="372"/>
                    </a:lnTo>
                    <a:lnTo>
                      <a:pt x="511" y="361"/>
                    </a:lnTo>
                    <a:lnTo>
                      <a:pt x="511" y="351"/>
                    </a:lnTo>
                    <a:lnTo>
                      <a:pt x="522" y="340"/>
                    </a:lnTo>
                    <a:lnTo>
                      <a:pt x="522" y="329"/>
                    </a:lnTo>
                    <a:lnTo>
                      <a:pt x="528" y="324"/>
                    </a:lnTo>
                    <a:lnTo>
                      <a:pt x="528" y="314"/>
                    </a:lnTo>
                    <a:lnTo>
                      <a:pt x="539" y="303"/>
                    </a:lnTo>
                    <a:lnTo>
                      <a:pt x="539" y="292"/>
                    </a:lnTo>
                    <a:lnTo>
                      <a:pt x="550" y="282"/>
                    </a:lnTo>
                    <a:lnTo>
                      <a:pt x="550" y="266"/>
                    </a:lnTo>
                    <a:lnTo>
                      <a:pt x="562" y="255"/>
                    </a:lnTo>
                    <a:lnTo>
                      <a:pt x="562" y="244"/>
                    </a:lnTo>
                    <a:lnTo>
                      <a:pt x="573" y="234"/>
                    </a:lnTo>
                    <a:lnTo>
                      <a:pt x="573" y="218"/>
                    </a:lnTo>
                    <a:lnTo>
                      <a:pt x="584" y="207"/>
                    </a:lnTo>
                    <a:lnTo>
                      <a:pt x="584" y="197"/>
                    </a:lnTo>
                    <a:lnTo>
                      <a:pt x="596" y="186"/>
                    </a:lnTo>
                    <a:lnTo>
                      <a:pt x="596" y="170"/>
                    </a:lnTo>
                    <a:lnTo>
                      <a:pt x="607" y="159"/>
                    </a:lnTo>
                    <a:lnTo>
                      <a:pt x="607" y="149"/>
                    </a:lnTo>
                    <a:lnTo>
                      <a:pt x="618" y="138"/>
                    </a:lnTo>
                    <a:lnTo>
                      <a:pt x="618" y="128"/>
                    </a:lnTo>
                    <a:lnTo>
                      <a:pt x="630" y="117"/>
                    </a:lnTo>
                    <a:lnTo>
                      <a:pt x="630" y="106"/>
                    </a:lnTo>
                    <a:lnTo>
                      <a:pt x="641" y="96"/>
                    </a:lnTo>
                    <a:lnTo>
                      <a:pt x="641" y="85"/>
                    </a:lnTo>
                    <a:lnTo>
                      <a:pt x="652" y="74"/>
                    </a:lnTo>
                    <a:lnTo>
                      <a:pt x="652" y="64"/>
                    </a:lnTo>
                    <a:lnTo>
                      <a:pt x="658" y="58"/>
                    </a:lnTo>
                    <a:lnTo>
                      <a:pt x="669" y="48"/>
                    </a:lnTo>
                    <a:lnTo>
                      <a:pt x="669" y="37"/>
                    </a:lnTo>
                    <a:lnTo>
                      <a:pt x="675" y="32"/>
                    </a:lnTo>
                    <a:lnTo>
                      <a:pt x="681" y="27"/>
                    </a:lnTo>
                    <a:lnTo>
                      <a:pt x="692" y="16"/>
                    </a:lnTo>
                    <a:lnTo>
                      <a:pt x="692" y="11"/>
                    </a:lnTo>
                  </a:path>
                </a:pathLst>
              </a:custGeom>
              <a:noFill/>
              <a:ln w="44450">
                <a:solidFill>
                  <a:srgbClr val="000000"/>
                </a:solidFill>
                <a:round/>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a:lstStyle/>
              <a:p>
                <a:endParaRPr lang="en-GB"/>
              </a:p>
            </p:txBody>
          </p:sp>
          <p:sp>
            <p:nvSpPr>
              <p:cNvPr id="33810" name="Freeform 271"/>
              <p:cNvSpPr>
                <a:spLocks/>
              </p:cNvSpPr>
              <p:nvPr/>
            </p:nvSpPr>
            <p:spPr bwMode="auto">
              <a:xfrm>
                <a:off x="2789" y="2408"/>
                <a:ext cx="703" cy="563"/>
              </a:xfrm>
              <a:custGeom>
                <a:avLst/>
                <a:gdLst>
                  <a:gd name="T0" fmla="*/ 11 w 703"/>
                  <a:gd name="T1" fmla="*/ 32 h 563"/>
                  <a:gd name="T2" fmla="*/ 28 w 703"/>
                  <a:gd name="T3" fmla="*/ 16 h 563"/>
                  <a:gd name="T4" fmla="*/ 45 w 703"/>
                  <a:gd name="T5" fmla="*/ 5 h 563"/>
                  <a:gd name="T6" fmla="*/ 62 w 703"/>
                  <a:gd name="T7" fmla="*/ 0 h 563"/>
                  <a:gd name="T8" fmla="*/ 79 w 703"/>
                  <a:gd name="T9" fmla="*/ 0 h 563"/>
                  <a:gd name="T10" fmla="*/ 96 w 703"/>
                  <a:gd name="T11" fmla="*/ 0 h 563"/>
                  <a:gd name="T12" fmla="*/ 114 w 703"/>
                  <a:gd name="T13" fmla="*/ 11 h 563"/>
                  <a:gd name="T14" fmla="*/ 131 w 703"/>
                  <a:gd name="T15" fmla="*/ 21 h 563"/>
                  <a:gd name="T16" fmla="*/ 148 w 703"/>
                  <a:gd name="T17" fmla="*/ 37 h 563"/>
                  <a:gd name="T18" fmla="*/ 165 w 703"/>
                  <a:gd name="T19" fmla="*/ 59 h 563"/>
                  <a:gd name="T20" fmla="*/ 182 w 703"/>
                  <a:gd name="T21" fmla="*/ 85 h 563"/>
                  <a:gd name="T22" fmla="*/ 199 w 703"/>
                  <a:gd name="T23" fmla="*/ 112 h 563"/>
                  <a:gd name="T24" fmla="*/ 221 w 703"/>
                  <a:gd name="T25" fmla="*/ 138 h 563"/>
                  <a:gd name="T26" fmla="*/ 227 w 703"/>
                  <a:gd name="T27" fmla="*/ 160 h 563"/>
                  <a:gd name="T28" fmla="*/ 244 w 703"/>
                  <a:gd name="T29" fmla="*/ 186 h 563"/>
                  <a:gd name="T30" fmla="*/ 255 w 703"/>
                  <a:gd name="T31" fmla="*/ 218 h 563"/>
                  <a:gd name="T32" fmla="*/ 272 w 703"/>
                  <a:gd name="T33" fmla="*/ 245 h 563"/>
                  <a:gd name="T34" fmla="*/ 284 w 703"/>
                  <a:gd name="T35" fmla="*/ 282 h 563"/>
                  <a:gd name="T36" fmla="*/ 306 w 703"/>
                  <a:gd name="T37" fmla="*/ 314 h 563"/>
                  <a:gd name="T38" fmla="*/ 318 w 703"/>
                  <a:gd name="T39" fmla="*/ 351 h 563"/>
                  <a:gd name="T40" fmla="*/ 340 w 703"/>
                  <a:gd name="T41" fmla="*/ 388 h 563"/>
                  <a:gd name="T42" fmla="*/ 352 w 703"/>
                  <a:gd name="T43" fmla="*/ 420 h 563"/>
                  <a:gd name="T44" fmla="*/ 374 w 703"/>
                  <a:gd name="T45" fmla="*/ 452 h 563"/>
                  <a:gd name="T46" fmla="*/ 386 w 703"/>
                  <a:gd name="T47" fmla="*/ 478 h 563"/>
                  <a:gd name="T48" fmla="*/ 403 w 703"/>
                  <a:gd name="T49" fmla="*/ 500 h 563"/>
                  <a:gd name="T50" fmla="*/ 420 w 703"/>
                  <a:gd name="T51" fmla="*/ 521 h 563"/>
                  <a:gd name="T52" fmla="*/ 437 w 703"/>
                  <a:gd name="T53" fmla="*/ 542 h 563"/>
                  <a:gd name="T54" fmla="*/ 454 w 703"/>
                  <a:gd name="T55" fmla="*/ 553 h 563"/>
                  <a:gd name="T56" fmla="*/ 471 w 703"/>
                  <a:gd name="T57" fmla="*/ 563 h 563"/>
                  <a:gd name="T58" fmla="*/ 488 w 703"/>
                  <a:gd name="T59" fmla="*/ 563 h 563"/>
                  <a:gd name="T60" fmla="*/ 505 w 703"/>
                  <a:gd name="T61" fmla="*/ 563 h 563"/>
                  <a:gd name="T62" fmla="*/ 522 w 703"/>
                  <a:gd name="T63" fmla="*/ 558 h 563"/>
                  <a:gd name="T64" fmla="*/ 539 w 703"/>
                  <a:gd name="T65" fmla="*/ 547 h 563"/>
                  <a:gd name="T66" fmla="*/ 556 w 703"/>
                  <a:gd name="T67" fmla="*/ 537 h 563"/>
                  <a:gd name="T68" fmla="*/ 578 w 703"/>
                  <a:gd name="T69" fmla="*/ 516 h 563"/>
                  <a:gd name="T70" fmla="*/ 595 w 703"/>
                  <a:gd name="T71" fmla="*/ 494 h 563"/>
                  <a:gd name="T72" fmla="*/ 607 w 703"/>
                  <a:gd name="T73" fmla="*/ 468 h 563"/>
                  <a:gd name="T74" fmla="*/ 629 w 703"/>
                  <a:gd name="T75" fmla="*/ 441 h 563"/>
                  <a:gd name="T76" fmla="*/ 641 w 703"/>
                  <a:gd name="T77" fmla="*/ 409 h 563"/>
                  <a:gd name="T78" fmla="*/ 663 w 703"/>
                  <a:gd name="T79" fmla="*/ 377 h 563"/>
                  <a:gd name="T80" fmla="*/ 675 w 703"/>
                  <a:gd name="T81" fmla="*/ 340 h 563"/>
                  <a:gd name="T82" fmla="*/ 692 w 703"/>
                  <a:gd name="T83" fmla="*/ 314 h 5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03"/>
                  <a:gd name="T127" fmla="*/ 0 h 563"/>
                  <a:gd name="T128" fmla="*/ 703 w 703"/>
                  <a:gd name="T129" fmla="*/ 563 h 5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03" h="563">
                    <a:moveTo>
                      <a:pt x="0" y="43"/>
                    </a:moveTo>
                    <a:lnTo>
                      <a:pt x="6" y="37"/>
                    </a:lnTo>
                    <a:lnTo>
                      <a:pt x="11" y="32"/>
                    </a:lnTo>
                    <a:lnTo>
                      <a:pt x="17" y="27"/>
                    </a:lnTo>
                    <a:lnTo>
                      <a:pt x="23" y="21"/>
                    </a:lnTo>
                    <a:lnTo>
                      <a:pt x="28" y="16"/>
                    </a:lnTo>
                    <a:lnTo>
                      <a:pt x="34" y="11"/>
                    </a:lnTo>
                    <a:lnTo>
                      <a:pt x="40" y="5"/>
                    </a:lnTo>
                    <a:lnTo>
                      <a:pt x="45" y="5"/>
                    </a:lnTo>
                    <a:lnTo>
                      <a:pt x="51" y="0"/>
                    </a:lnTo>
                    <a:lnTo>
                      <a:pt x="57" y="0"/>
                    </a:lnTo>
                    <a:lnTo>
                      <a:pt x="62" y="0"/>
                    </a:lnTo>
                    <a:lnTo>
                      <a:pt x="68" y="0"/>
                    </a:lnTo>
                    <a:lnTo>
                      <a:pt x="74" y="0"/>
                    </a:lnTo>
                    <a:lnTo>
                      <a:pt x="79" y="0"/>
                    </a:lnTo>
                    <a:lnTo>
                      <a:pt x="85" y="0"/>
                    </a:lnTo>
                    <a:lnTo>
                      <a:pt x="91" y="0"/>
                    </a:lnTo>
                    <a:lnTo>
                      <a:pt x="96" y="0"/>
                    </a:lnTo>
                    <a:lnTo>
                      <a:pt x="102" y="5"/>
                    </a:lnTo>
                    <a:lnTo>
                      <a:pt x="108" y="5"/>
                    </a:lnTo>
                    <a:lnTo>
                      <a:pt x="114" y="11"/>
                    </a:lnTo>
                    <a:lnTo>
                      <a:pt x="119" y="11"/>
                    </a:lnTo>
                    <a:lnTo>
                      <a:pt x="125" y="16"/>
                    </a:lnTo>
                    <a:lnTo>
                      <a:pt x="131" y="21"/>
                    </a:lnTo>
                    <a:lnTo>
                      <a:pt x="136" y="27"/>
                    </a:lnTo>
                    <a:lnTo>
                      <a:pt x="142" y="32"/>
                    </a:lnTo>
                    <a:lnTo>
                      <a:pt x="148" y="37"/>
                    </a:lnTo>
                    <a:lnTo>
                      <a:pt x="153" y="43"/>
                    </a:lnTo>
                    <a:lnTo>
                      <a:pt x="165" y="53"/>
                    </a:lnTo>
                    <a:lnTo>
                      <a:pt x="165" y="59"/>
                    </a:lnTo>
                    <a:lnTo>
                      <a:pt x="170" y="64"/>
                    </a:lnTo>
                    <a:lnTo>
                      <a:pt x="182" y="75"/>
                    </a:lnTo>
                    <a:lnTo>
                      <a:pt x="182" y="85"/>
                    </a:lnTo>
                    <a:lnTo>
                      <a:pt x="187" y="90"/>
                    </a:lnTo>
                    <a:lnTo>
                      <a:pt x="199" y="101"/>
                    </a:lnTo>
                    <a:lnTo>
                      <a:pt x="199" y="112"/>
                    </a:lnTo>
                    <a:lnTo>
                      <a:pt x="210" y="122"/>
                    </a:lnTo>
                    <a:lnTo>
                      <a:pt x="210" y="128"/>
                    </a:lnTo>
                    <a:lnTo>
                      <a:pt x="221" y="138"/>
                    </a:lnTo>
                    <a:lnTo>
                      <a:pt x="221" y="149"/>
                    </a:lnTo>
                    <a:lnTo>
                      <a:pt x="227" y="154"/>
                    </a:lnTo>
                    <a:lnTo>
                      <a:pt x="227" y="160"/>
                    </a:lnTo>
                    <a:lnTo>
                      <a:pt x="233" y="165"/>
                    </a:lnTo>
                    <a:lnTo>
                      <a:pt x="233" y="175"/>
                    </a:lnTo>
                    <a:lnTo>
                      <a:pt x="244" y="186"/>
                    </a:lnTo>
                    <a:lnTo>
                      <a:pt x="244" y="197"/>
                    </a:lnTo>
                    <a:lnTo>
                      <a:pt x="255" y="207"/>
                    </a:lnTo>
                    <a:lnTo>
                      <a:pt x="255" y="218"/>
                    </a:lnTo>
                    <a:lnTo>
                      <a:pt x="261" y="223"/>
                    </a:lnTo>
                    <a:lnTo>
                      <a:pt x="261" y="234"/>
                    </a:lnTo>
                    <a:lnTo>
                      <a:pt x="272" y="245"/>
                    </a:lnTo>
                    <a:lnTo>
                      <a:pt x="272" y="255"/>
                    </a:lnTo>
                    <a:lnTo>
                      <a:pt x="284" y="266"/>
                    </a:lnTo>
                    <a:lnTo>
                      <a:pt x="284" y="282"/>
                    </a:lnTo>
                    <a:lnTo>
                      <a:pt x="295" y="292"/>
                    </a:lnTo>
                    <a:lnTo>
                      <a:pt x="295" y="303"/>
                    </a:lnTo>
                    <a:lnTo>
                      <a:pt x="306" y="314"/>
                    </a:lnTo>
                    <a:lnTo>
                      <a:pt x="306" y="330"/>
                    </a:lnTo>
                    <a:lnTo>
                      <a:pt x="318" y="340"/>
                    </a:lnTo>
                    <a:lnTo>
                      <a:pt x="318" y="351"/>
                    </a:lnTo>
                    <a:lnTo>
                      <a:pt x="329" y="361"/>
                    </a:lnTo>
                    <a:lnTo>
                      <a:pt x="329" y="377"/>
                    </a:lnTo>
                    <a:lnTo>
                      <a:pt x="340" y="388"/>
                    </a:lnTo>
                    <a:lnTo>
                      <a:pt x="340" y="399"/>
                    </a:lnTo>
                    <a:lnTo>
                      <a:pt x="352" y="409"/>
                    </a:lnTo>
                    <a:lnTo>
                      <a:pt x="352" y="420"/>
                    </a:lnTo>
                    <a:lnTo>
                      <a:pt x="363" y="431"/>
                    </a:lnTo>
                    <a:lnTo>
                      <a:pt x="363" y="441"/>
                    </a:lnTo>
                    <a:lnTo>
                      <a:pt x="374" y="452"/>
                    </a:lnTo>
                    <a:lnTo>
                      <a:pt x="374" y="457"/>
                    </a:lnTo>
                    <a:lnTo>
                      <a:pt x="386" y="468"/>
                    </a:lnTo>
                    <a:lnTo>
                      <a:pt x="386" y="478"/>
                    </a:lnTo>
                    <a:lnTo>
                      <a:pt x="391" y="484"/>
                    </a:lnTo>
                    <a:lnTo>
                      <a:pt x="403" y="494"/>
                    </a:lnTo>
                    <a:lnTo>
                      <a:pt x="403" y="500"/>
                    </a:lnTo>
                    <a:lnTo>
                      <a:pt x="414" y="510"/>
                    </a:lnTo>
                    <a:lnTo>
                      <a:pt x="414" y="516"/>
                    </a:lnTo>
                    <a:lnTo>
                      <a:pt x="420" y="521"/>
                    </a:lnTo>
                    <a:lnTo>
                      <a:pt x="431" y="531"/>
                    </a:lnTo>
                    <a:lnTo>
                      <a:pt x="431" y="537"/>
                    </a:lnTo>
                    <a:lnTo>
                      <a:pt x="437" y="542"/>
                    </a:lnTo>
                    <a:lnTo>
                      <a:pt x="442" y="547"/>
                    </a:lnTo>
                    <a:lnTo>
                      <a:pt x="448" y="547"/>
                    </a:lnTo>
                    <a:lnTo>
                      <a:pt x="454" y="553"/>
                    </a:lnTo>
                    <a:lnTo>
                      <a:pt x="459" y="558"/>
                    </a:lnTo>
                    <a:lnTo>
                      <a:pt x="465" y="558"/>
                    </a:lnTo>
                    <a:lnTo>
                      <a:pt x="471" y="563"/>
                    </a:lnTo>
                    <a:lnTo>
                      <a:pt x="476" y="563"/>
                    </a:lnTo>
                    <a:lnTo>
                      <a:pt x="482" y="563"/>
                    </a:lnTo>
                    <a:lnTo>
                      <a:pt x="488" y="563"/>
                    </a:lnTo>
                    <a:lnTo>
                      <a:pt x="493" y="563"/>
                    </a:lnTo>
                    <a:lnTo>
                      <a:pt x="499" y="563"/>
                    </a:lnTo>
                    <a:lnTo>
                      <a:pt x="505" y="563"/>
                    </a:lnTo>
                    <a:lnTo>
                      <a:pt x="510" y="563"/>
                    </a:lnTo>
                    <a:lnTo>
                      <a:pt x="516" y="563"/>
                    </a:lnTo>
                    <a:lnTo>
                      <a:pt x="522" y="558"/>
                    </a:lnTo>
                    <a:lnTo>
                      <a:pt x="527" y="558"/>
                    </a:lnTo>
                    <a:lnTo>
                      <a:pt x="533" y="553"/>
                    </a:lnTo>
                    <a:lnTo>
                      <a:pt x="539" y="547"/>
                    </a:lnTo>
                    <a:lnTo>
                      <a:pt x="544" y="547"/>
                    </a:lnTo>
                    <a:lnTo>
                      <a:pt x="550" y="542"/>
                    </a:lnTo>
                    <a:lnTo>
                      <a:pt x="556" y="537"/>
                    </a:lnTo>
                    <a:lnTo>
                      <a:pt x="561" y="531"/>
                    </a:lnTo>
                    <a:lnTo>
                      <a:pt x="567" y="526"/>
                    </a:lnTo>
                    <a:lnTo>
                      <a:pt x="578" y="516"/>
                    </a:lnTo>
                    <a:lnTo>
                      <a:pt x="578" y="510"/>
                    </a:lnTo>
                    <a:lnTo>
                      <a:pt x="584" y="505"/>
                    </a:lnTo>
                    <a:lnTo>
                      <a:pt x="595" y="494"/>
                    </a:lnTo>
                    <a:lnTo>
                      <a:pt x="595" y="489"/>
                    </a:lnTo>
                    <a:lnTo>
                      <a:pt x="607" y="478"/>
                    </a:lnTo>
                    <a:lnTo>
                      <a:pt x="607" y="468"/>
                    </a:lnTo>
                    <a:lnTo>
                      <a:pt x="618" y="457"/>
                    </a:lnTo>
                    <a:lnTo>
                      <a:pt x="618" y="452"/>
                    </a:lnTo>
                    <a:lnTo>
                      <a:pt x="629" y="441"/>
                    </a:lnTo>
                    <a:lnTo>
                      <a:pt x="629" y="431"/>
                    </a:lnTo>
                    <a:lnTo>
                      <a:pt x="641" y="420"/>
                    </a:lnTo>
                    <a:lnTo>
                      <a:pt x="641" y="409"/>
                    </a:lnTo>
                    <a:lnTo>
                      <a:pt x="652" y="399"/>
                    </a:lnTo>
                    <a:lnTo>
                      <a:pt x="652" y="388"/>
                    </a:lnTo>
                    <a:lnTo>
                      <a:pt x="663" y="377"/>
                    </a:lnTo>
                    <a:lnTo>
                      <a:pt x="663" y="361"/>
                    </a:lnTo>
                    <a:lnTo>
                      <a:pt x="675" y="351"/>
                    </a:lnTo>
                    <a:lnTo>
                      <a:pt x="675" y="340"/>
                    </a:lnTo>
                    <a:lnTo>
                      <a:pt x="686" y="330"/>
                    </a:lnTo>
                    <a:lnTo>
                      <a:pt x="686" y="319"/>
                    </a:lnTo>
                    <a:lnTo>
                      <a:pt x="692" y="314"/>
                    </a:lnTo>
                    <a:lnTo>
                      <a:pt x="692" y="303"/>
                    </a:lnTo>
                    <a:lnTo>
                      <a:pt x="703" y="292"/>
                    </a:lnTo>
                  </a:path>
                </a:pathLst>
              </a:custGeom>
              <a:noFill/>
              <a:ln w="44450">
                <a:solidFill>
                  <a:srgbClr val="000000"/>
                </a:solidFill>
                <a:round/>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a:lstStyle/>
              <a:p>
                <a:endParaRPr lang="en-GB"/>
              </a:p>
            </p:txBody>
          </p:sp>
          <p:sp>
            <p:nvSpPr>
              <p:cNvPr id="33811" name="Freeform 272"/>
              <p:cNvSpPr>
                <a:spLocks/>
              </p:cNvSpPr>
              <p:nvPr/>
            </p:nvSpPr>
            <p:spPr bwMode="auto">
              <a:xfrm>
                <a:off x="3492" y="2408"/>
                <a:ext cx="420" cy="292"/>
              </a:xfrm>
              <a:custGeom>
                <a:avLst/>
                <a:gdLst>
                  <a:gd name="T0" fmla="*/ 0 w 420"/>
                  <a:gd name="T1" fmla="*/ 282 h 292"/>
                  <a:gd name="T2" fmla="*/ 6 w 420"/>
                  <a:gd name="T3" fmla="*/ 266 h 292"/>
                  <a:gd name="T4" fmla="*/ 17 w 420"/>
                  <a:gd name="T5" fmla="*/ 245 h 292"/>
                  <a:gd name="T6" fmla="*/ 29 w 420"/>
                  <a:gd name="T7" fmla="*/ 218 h 292"/>
                  <a:gd name="T8" fmla="*/ 40 w 420"/>
                  <a:gd name="T9" fmla="*/ 197 h 292"/>
                  <a:gd name="T10" fmla="*/ 51 w 420"/>
                  <a:gd name="T11" fmla="*/ 175 h 292"/>
                  <a:gd name="T12" fmla="*/ 63 w 420"/>
                  <a:gd name="T13" fmla="*/ 154 h 292"/>
                  <a:gd name="T14" fmla="*/ 68 w 420"/>
                  <a:gd name="T15" fmla="*/ 144 h 292"/>
                  <a:gd name="T16" fmla="*/ 74 w 420"/>
                  <a:gd name="T17" fmla="*/ 133 h 292"/>
                  <a:gd name="T18" fmla="*/ 85 w 420"/>
                  <a:gd name="T19" fmla="*/ 112 h 292"/>
                  <a:gd name="T20" fmla="*/ 97 w 420"/>
                  <a:gd name="T21" fmla="*/ 90 h 292"/>
                  <a:gd name="T22" fmla="*/ 114 w 420"/>
                  <a:gd name="T23" fmla="*/ 75 h 292"/>
                  <a:gd name="T24" fmla="*/ 119 w 420"/>
                  <a:gd name="T25" fmla="*/ 59 h 292"/>
                  <a:gd name="T26" fmla="*/ 136 w 420"/>
                  <a:gd name="T27" fmla="*/ 43 h 292"/>
                  <a:gd name="T28" fmla="*/ 142 w 420"/>
                  <a:gd name="T29" fmla="*/ 32 h 292"/>
                  <a:gd name="T30" fmla="*/ 153 w 420"/>
                  <a:gd name="T31" fmla="*/ 21 h 292"/>
                  <a:gd name="T32" fmla="*/ 165 w 420"/>
                  <a:gd name="T33" fmla="*/ 11 h 292"/>
                  <a:gd name="T34" fmla="*/ 176 w 420"/>
                  <a:gd name="T35" fmla="*/ 5 h 292"/>
                  <a:gd name="T36" fmla="*/ 187 w 420"/>
                  <a:gd name="T37" fmla="*/ 0 h 292"/>
                  <a:gd name="T38" fmla="*/ 199 w 420"/>
                  <a:gd name="T39" fmla="*/ 0 h 292"/>
                  <a:gd name="T40" fmla="*/ 210 w 420"/>
                  <a:gd name="T41" fmla="*/ 0 h 292"/>
                  <a:gd name="T42" fmla="*/ 221 w 420"/>
                  <a:gd name="T43" fmla="*/ 0 h 292"/>
                  <a:gd name="T44" fmla="*/ 233 w 420"/>
                  <a:gd name="T45" fmla="*/ 0 h 292"/>
                  <a:gd name="T46" fmla="*/ 244 w 420"/>
                  <a:gd name="T47" fmla="*/ 5 h 292"/>
                  <a:gd name="T48" fmla="*/ 255 w 420"/>
                  <a:gd name="T49" fmla="*/ 16 h 292"/>
                  <a:gd name="T50" fmla="*/ 267 w 420"/>
                  <a:gd name="T51" fmla="*/ 27 h 292"/>
                  <a:gd name="T52" fmla="*/ 278 w 420"/>
                  <a:gd name="T53" fmla="*/ 37 h 292"/>
                  <a:gd name="T54" fmla="*/ 289 w 420"/>
                  <a:gd name="T55" fmla="*/ 48 h 292"/>
                  <a:gd name="T56" fmla="*/ 301 w 420"/>
                  <a:gd name="T57" fmla="*/ 64 h 292"/>
                  <a:gd name="T58" fmla="*/ 318 w 420"/>
                  <a:gd name="T59" fmla="*/ 80 h 292"/>
                  <a:gd name="T60" fmla="*/ 323 w 420"/>
                  <a:gd name="T61" fmla="*/ 96 h 292"/>
                  <a:gd name="T62" fmla="*/ 335 w 420"/>
                  <a:gd name="T63" fmla="*/ 117 h 292"/>
                  <a:gd name="T64" fmla="*/ 346 w 420"/>
                  <a:gd name="T65" fmla="*/ 138 h 292"/>
                  <a:gd name="T66" fmla="*/ 357 w 420"/>
                  <a:gd name="T67" fmla="*/ 160 h 292"/>
                  <a:gd name="T68" fmla="*/ 369 w 420"/>
                  <a:gd name="T69" fmla="*/ 181 h 292"/>
                  <a:gd name="T70" fmla="*/ 380 w 420"/>
                  <a:gd name="T71" fmla="*/ 202 h 292"/>
                  <a:gd name="T72" fmla="*/ 386 w 420"/>
                  <a:gd name="T73" fmla="*/ 218 h 292"/>
                  <a:gd name="T74" fmla="*/ 397 w 420"/>
                  <a:gd name="T75" fmla="*/ 239 h 292"/>
                  <a:gd name="T76" fmla="*/ 408 w 420"/>
                  <a:gd name="T77" fmla="*/ 266 h 292"/>
                  <a:gd name="T78" fmla="*/ 420 w 420"/>
                  <a:gd name="T79" fmla="*/ 282 h 2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0"/>
                  <a:gd name="T121" fmla="*/ 0 h 292"/>
                  <a:gd name="T122" fmla="*/ 420 w 420"/>
                  <a:gd name="T123" fmla="*/ 292 h 29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0" h="292">
                    <a:moveTo>
                      <a:pt x="0" y="292"/>
                    </a:moveTo>
                    <a:lnTo>
                      <a:pt x="0" y="282"/>
                    </a:lnTo>
                    <a:lnTo>
                      <a:pt x="6" y="276"/>
                    </a:lnTo>
                    <a:lnTo>
                      <a:pt x="6" y="266"/>
                    </a:lnTo>
                    <a:lnTo>
                      <a:pt x="17" y="255"/>
                    </a:lnTo>
                    <a:lnTo>
                      <a:pt x="17" y="245"/>
                    </a:lnTo>
                    <a:lnTo>
                      <a:pt x="29" y="234"/>
                    </a:lnTo>
                    <a:lnTo>
                      <a:pt x="29" y="218"/>
                    </a:lnTo>
                    <a:lnTo>
                      <a:pt x="40" y="207"/>
                    </a:lnTo>
                    <a:lnTo>
                      <a:pt x="40" y="197"/>
                    </a:lnTo>
                    <a:lnTo>
                      <a:pt x="51" y="186"/>
                    </a:lnTo>
                    <a:lnTo>
                      <a:pt x="51" y="175"/>
                    </a:lnTo>
                    <a:lnTo>
                      <a:pt x="63" y="165"/>
                    </a:lnTo>
                    <a:lnTo>
                      <a:pt x="63" y="154"/>
                    </a:lnTo>
                    <a:lnTo>
                      <a:pt x="68" y="149"/>
                    </a:lnTo>
                    <a:lnTo>
                      <a:pt x="68" y="144"/>
                    </a:lnTo>
                    <a:lnTo>
                      <a:pt x="74" y="138"/>
                    </a:lnTo>
                    <a:lnTo>
                      <a:pt x="74" y="133"/>
                    </a:lnTo>
                    <a:lnTo>
                      <a:pt x="85" y="122"/>
                    </a:lnTo>
                    <a:lnTo>
                      <a:pt x="85" y="112"/>
                    </a:lnTo>
                    <a:lnTo>
                      <a:pt x="97" y="101"/>
                    </a:lnTo>
                    <a:lnTo>
                      <a:pt x="97" y="90"/>
                    </a:lnTo>
                    <a:lnTo>
                      <a:pt x="102" y="85"/>
                    </a:lnTo>
                    <a:lnTo>
                      <a:pt x="114" y="75"/>
                    </a:lnTo>
                    <a:lnTo>
                      <a:pt x="114" y="64"/>
                    </a:lnTo>
                    <a:lnTo>
                      <a:pt x="119" y="59"/>
                    </a:lnTo>
                    <a:lnTo>
                      <a:pt x="125" y="53"/>
                    </a:lnTo>
                    <a:lnTo>
                      <a:pt x="136" y="43"/>
                    </a:lnTo>
                    <a:lnTo>
                      <a:pt x="136" y="37"/>
                    </a:lnTo>
                    <a:lnTo>
                      <a:pt x="142" y="32"/>
                    </a:lnTo>
                    <a:lnTo>
                      <a:pt x="148" y="27"/>
                    </a:lnTo>
                    <a:lnTo>
                      <a:pt x="153" y="21"/>
                    </a:lnTo>
                    <a:lnTo>
                      <a:pt x="159" y="16"/>
                    </a:lnTo>
                    <a:lnTo>
                      <a:pt x="165" y="11"/>
                    </a:lnTo>
                    <a:lnTo>
                      <a:pt x="170" y="11"/>
                    </a:lnTo>
                    <a:lnTo>
                      <a:pt x="176" y="5"/>
                    </a:lnTo>
                    <a:lnTo>
                      <a:pt x="182" y="5"/>
                    </a:lnTo>
                    <a:lnTo>
                      <a:pt x="187" y="0"/>
                    </a:lnTo>
                    <a:lnTo>
                      <a:pt x="193" y="0"/>
                    </a:lnTo>
                    <a:lnTo>
                      <a:pt x="199" y="0"/>
                    </a:lnTo>
                    <a:lnTo>
                      <a:pt x="204" y="0"/>
                    </a:lnTo>
                    <a:lnTo>
                      <a:pt x="210" y="0"/>
                    </a:lnTo>
                    <a:lnTo>
                      <a:pt x="216" y="0"/>
                    </a:lnTo>
                    <a:lnTo>
                      <a:pt x="221" y="0"/>
                    </a:lnTo>
                    <a:lnTo>
                      <a:pt x="227" y="0"/>
                    </a:lnTo>
                    <a:lnTo>
                      <a:pt x="233" y="0"/>
                    </a:lnTo>
                    <a:lnTo>
                      <a:pt x="238" y="5"/>
                    </a:lnTo>
                    <a:lnTo>
                      <a:pt x="244" y="5"/>
                    </a:lnTo>
                    <a:lnTo>
                      <a:pt x="250" y="11"/>
                    </a:lnTo>
                    <a:lnTo>
                      <a:pt x="255" y="16"/>
                    </a:lnTo>
                    <a:lnTo>
                      <a:pt x="261" y="21"/>
                    </a:lnTo>
                    <a:lnTo>
                      <a:pt x="267" y="27"/>
                    </a:lnTo>
                    <a:lnTo>
                      <a:pt x="272" y="32"/>
                    </a:lnTo>
                    <a:lnTo>
                      <a:pt x="278" y="37"/>
                    </a:lnTo>
                    <a:lnTo>
                      <a:pt x="284" y="43"/>
                    </a:lnTo>
                    <a:lnTo>
                      <a:pt x="289" y="48"/>
                    </a:lnTo>
                    <a:lnTo>
                      <a:pt x="301" y="59"/>
                    </a:lnTo>
                    <a:lnTo>
                      <a:pt x="301" y="64"/>
                    </a:lnTo>
                    <a:lnTo>
                      <a:pt x="306" y="69"/>
                    </a:lnTo>
                    <a:lnTo>
                      <a:pt x="318" y="80"/>
                    </a:lnTo>
                    <a:lnTo>
                      <a:pt x="318" y="90"/>
                    </a:lnTo>
                    <a:lnTo>
                      <a:pt x="323" y="96"/>
                    </a:lnTo>
                    <a:lnTo>
                      <a:pt x="335" y="106"/>
                    </a:lnTo>
                    <a:lnTo>
                      <a:pt x="335" y="117"/>
                    </a:lnTo>
                    <a:lnTo>
                      <a:pt x="346" y="128"/>
                    </a:lnTo>
                    <a:lnTo>
                      <a:pt x="346" y="138"/>
                    </a:lnTo>
                    <a:lnTo>
                      <a:pt x="357" y="149"/>
                    </a:lnTo>
                    <a:lnTo>
                      <a:pt x="357" y="160"/>
                    </a:lnTo>
                    <a:lnTo>
                      <a:pt x="369" y="170"/>
                    </a:lnTo>
                    <a:lnTo>
                      <a:pt x="369" y="181"/>
                    </a:lnTo>
                    <a:lnTo>
                      <a:pt x="380" y="191"/>
                    </a:lnTo>
                    <a:lnTo>
                      <a:pt x="380" y="202"/>
                    </a:lnTo>
                    <a:lnTo>
                      <a:pt x="386" y="207"/>
                    </a:lnTo>
                    <a:lnTo>
                      <a:pt x="386" y="218"/>
                    </a:lnTo>
                    <a:lnTo>
                      <a:pt x="397" y="229"/>
                    </a:lnTo>
                    <a:lnTo>
                      <a:pt x="397" y="239"/>
                    </a:lnTo>
                    <a:lnTo>
                      <a:pt x="408" y="250"/>
                    </a:lnTo>
                    <a:lnTo>
                      <a:pt x="408" y="266"/>
                    </a:lnTo>
                    <a:lnTo>
                      <a:pt x="420" y="276"/>
                    </a:lnTo>
                    <a:lnTo>
                      <a:pt x="420" y="282"/>
                    </a:lnTo>
                  </a:path>
                </a:pathLst>
              </a:custGeom>
              <a:noFill/>
              <a:ln w="44450">
                <a:solidFill>
                  <a:srgbClr val="000000"/>
                </a:solidFill>
                <a:round/>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a:lstStyle/>
              <a:p>
                <a:endParaRPr lang="en-GB"/>
              </a:p>
            </p:txBody>
          </p:sp>
        </p:grpSp>
        <p:sp>
          <p:nvSpPr>
            <p:cNvPr id="33807" name="Line 274"/>
            <p:cNvSpPr>
              <a:spLocks noChangeShapeType="1"/>
            </p:cNvSpPr>
            <p:nvPr/>
          </p:nvSpPr>
          <p:spPr bwMode="auto">
            <a:xfrm>
              <a:off x="929" y="981"/>
              <a:ext cx="0" cy="2767"/>
            </a:xfrm>
            <a:prstGeom prst="line">
              <a:avLst/>
            </a:prstGeom>
            <a:noFill/>
            <a:ln w="9525">
              <a:solidFill>
                <a:schemeClr val="tx1"/>
              </a:solidFill>
              <a:prstDash val="dash"/>
              <a:round/>
              <a:headEnd/>
              <a:tailEn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GB"/>
            </a:p>
          </p:txBody>
        </p:sp>
      </p:grpSp>
      <p:sp>
        <p:nvSpPr>
          <p:cNvPr id="33795" name="Text Box 276"/>
          <p:cNvSpPr txBox="1">
            <a:spLocks noChangeArrowheads="1"/>
          </p:cNvSpPr>
          <p:nvPr/>
        </p:nvSpPr>
        <p:spPr bwMode="auto">
          <a:xfrm>
            <a:off x="5400675" y="1936750"/>
            <a:ext cx="971550" cy="36671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Original</a:t>
            </a:r>
          </a:p>
        </p:txBody>
      </p:sp>
      <p:sp>
        <p:nvSpPr>
          <p:cNvPr id="33796" name="Text Box 277"/>
          <p:cNvSpPr txBox="1">
            <a:spLocks noChangeArrowheads="1"/>
          </p:cNvSpPr>
          <p:nvPr/>
        </p:nvSpPr>
        <p:spPr bwMode="auto">
          <a:xfrm>
            <a:off x="5400675" y="3448050"/>
            <a:ext cx="2101850" cy="36671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dirty="0"/>
              <a:t>Different amplitude</a:t>
            </a:r>
          </a:p>
        </p:txBody>
      </p:sp>
      <p:sp>
        <p:nvSpPr>
          <p:cNvPr id="33797" name="Text Box 278"/>
          <p:cNvSpPr txBox="1">
            <a:spLocks noChangeArrowheads="1"/>
          </p:cNvSpPr>
          <p:nvPr/>
        </p:nvSpPr>
        <p:spPr bwMode="auto">
          <a:xfrm>
            <a:off x="5400675" y="4933950"/>
            <a:ext cx="1733550" cy="36671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Different phase</a:t>
            </a:r>
          </a:p>
        </p:txBody>
      </p:sp>
      <p:sp>
        <p:nvSpPr>
          <p:cNvPr id="33800" name="Text Box 284"/>
          <p:cNvSpPr txBox="1">
            <a:spLocks noChangeArrowheads="1"/>
          </p:cNvSpPr>
          <p:nvPr/>
        </p:nvSpPr>
        <p:spPr bwMode="auto">
          <a:xfrm>
            <a:off x="34925" y="-28575"/>
            <a:ext cx="2520950" cy="457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Fourier analysis</a:t>
            </a:r>
            <a:endParaRPr lang="en-US" altLang="en-US" sz="2400" b="1">
              <a:solidFill>
                <a:schemeClr val="bg1"/>
              </a:solidFill>
            </a:endParaRPr>
          </a:p>
        </p:txBody>
      </p:sp>
      <p:graphicFrame>
        <p:nvGraphicFramePr>
          <p:cNvPr id="23" name="Object 22">
            <a:extLst>
              <a:ext uri="{FF2B5EF4-FFF2-40B4-BE49-F238E27FC236}">
                <a16:creationId xmlns:a16="http://schemas.microsoft.com/office/drawing/2014/main" id="{D673D810-E26F-864B-8901-044C0D3072FC}"/>
              </a:ext>
            </a:extLst>
          </p:cNvPr>
          <p:cNvGraphicFramePr>
            <a:graphicFrameLocks noChangeAspect="1"/>
          </p:cNvGraphicFramePr>
          <p:nvPr>
            <p:extLst>
              <p:ext uri="{D42A27DB-BD31-4B8C-83A1-F6EECF244321}">
                <p14:modId xmlns:p14="http://schemas.microsoft.com/office/powerpoint/2010/main" val="3784208609"/>
              </p:ext>
            </p:extLst>
          </p:nvPr>
        </p:nvGraphicFramePr>
        <p:xfrm>
          <a:off x="5450160" y="3843338"/>
          <a:ext cx="2362200" cy="354012"/>
        </p:xfrm>
        <a:graphic>
          <a:graphicData uri="http://schemas.openxmlformats.org/presentationml/2006/ole">
            <mc:AlternateContent xmlns:mc="http://schemas.openxmlformats.org/markup-compatibility/2006">
              <mc:Choice xmlns:v="urn:schemas-microsoft-com:vml" Requires="v">
                <p:oleObj spid="_x0000_s15367" r:id="rId3" imgW="1358900" imgH="203200" progId="Equation.DSMT4">
                  <p:embed/>
                </p:oleObj>
              </mc:Choice>
              <mc:Fallback>
                <p:oleObj r:id="rId3" imgW="1358900" imgH="203200" progId="Equation.DSMT4">
                  <p:embed/>
                  <p:pic>
                    <p:nvPicPr>
                      <p:cNvPr id="4" name="Object 3">
                        <a:extLst>
                          <a:ext uri="{FF2B5EF4-FFF2-40B4-BE49-F238E27FC236}">
                            <a16:creationId xmlns:a16="http://schemas.microsoft.com/office/drawing/2014/main" id="{8B249E2A-87F0-EC42-8874-E55AEF3D248F}"/>
                          </a:ext>
                        </a:extLst>
                      </p:cNvPr>
                      <p:cNvPicPr/>
                      <p:nvPr/>
                    </p:nvPicPr>
                    <p:blipFill>
                      <a:blip r:embed="rId4"/>
                      <a:stretch>
                        <a:fillRect/>
                      </a:stretch>
                    </p:blipFill>
                    <p:spPr>
                      <a:xfrm>
                        <a:off x="5450160" y="3843338"/>
                        <a:ext cx="2362200" cy="354012"/>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8984894C-497A-BD40-8FF4-0209FBD11FE0}"/>
              </a:ext>
            </a:extLst>
          </p:cNvPr>
          <p:cNvGraphicFramePr>
            <a:graphicFrameLocks noChangeAspect="1"/>
          </p:cNvGraphicFramePr>
          <p:nvPr>
            <p:extLst>
              <p:ext uri="{D42A27DB-BD31-4B8C-83A1-F6EECF244321}">
                <p14:modId xmlns:p14="http://schemas.microsoft.com/office/powerpoint/2010/main" val="2803226321"/>
              </p:ext>
            </p:extLst>
          </p:nvPr>
        </p:nvGraphicFramePr>
        <p:xfrm>
          <a:off x="5436096" y="5379244"/>
          <a:ext cx="2362200" cy="354012"/>
        </p:xfrm>
        <a:graphic>
          <a:graphicData uri="http://schemas.openxmlformats.org/presentationml/2006/ole">
            <mc:AlternateContent xmlns:mc="http://schemas.openxmlformats.org/markup-compatibility/2006">
              <mc:Choice xmlns:v="urn:schemas-microsoft-com:vml" Requires="v">
                <p:oleObj spid="_x0000_s15368" r:id="rId5" imgW="1358900" imgH="203200" progId="Equation.DSMT4">
                  <p:embed/>
                </p:oleObj>
              </mc:Choice>
              <mc:Fallback>
                <p:oleObj r:id="rId5" imgW="1358900" imgH="203200" progId="Equation.DSMT4">
                  <p:embed/>
                  <p:pic>
                    <p:nvPicPr>
                      <p:cNvPr id="23" name="Object 22">
                        <a:extLst>
                          <a:ext uri="{FF2B5EF4-FFF2-40B4-BE49-F238E27FC236}">
                            <a16:creationId xmlns:a16="http://schemas.microsoft.com/office/drawing/2014/main" id="{D673D810-E26F-864B-8901-044C0D3072FC}"/>
                          </a:ext>
                        </a:extLst>
                      </p:cNvPr>
                      <p:cNvPicPr/>
                      <p:nvPr/>
                    </p:nvPicPr>
                    <p:blipFill>
                      <a:blip r:embed="rId6"/>
                      <a:stretch>
                        <a:fillRect/>
                      </a:stretch>
                    </p:blipFill>
                    <p:spPr>
                      <a:xfrm>
                        <a:off x="5436096" y="5379244"/>
                        <a:ext cx="2362200" cy="354012"/>
                      </a:xfrm>
                      <a:prstGeom prst="rect">
                        <a:avLst/>
                      </a:prstGeom>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Time-frequency spectrograms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833" t="7541" r="3900" b="9507"/>
          <a:stretch/>
        </p:blipFill>
        <p:spPr>
          <a:xfrm>
            <a:off x="1151350" y="4293096"/>
            <a:ext cx="2160239" cy="2376264"/>
          </a:xfrm>
          <a:prstGeom prst="rect">
            <a:avLst/>
          </a:prstGeom>
        </p:spPr>
      </p:pic>
      <p:sp>
        <p:nvSpPr>
          <p:cNvPr id="5" name="Oval 4"/>
          <p:cNvSpPr/>
          <p:nvPr/>
        </p:nvSpPr>
        <p:spPr>
          <a:xfrm>
            <a:off x="1691680" y="5501922"/>
            <a:ext cx="144016" cy="144016"/>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12" descr="Control_spectrograms_averaged.jpg"/>
          <p:cNvPicPr>
            <a:picLocks noChangeAspect="1"/>
          </p:cNvPicPr>
          <p:nvPr/>
        </p:nvPicPr>
        <p:blipFill rotWithShape="1">
          <a:blip r:embed="rId3" cstate="print">
            <a:extLst>
              <a:ext uri="{28A0092B-C50C-407E-A947-70E740481C1C}">
                <a14:useLocalDpi xmlns:a14="http://schemas.microsoft.com/office/drawing/2010/main" val="0"/>
              </a:ext>
            </a:extLst>
          </a:blip>
          <a:srcRect l="-1" t="7498" r="49311"/>
          <a:stretch/>
        </p:blipFill>
        <p:spPr bwMode="auto">
          <a:xfrm>
            <a:off x="4355976" y="2636912"/>
            <a:ext cx="3672410" cy="266501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cxnSp>
        <p:nvCxnSpPr>
          <p:cNvPr id="7" name="Straight Arrow Connector 6"/>
          <p:cNvCxnSpPr/>
          <p:nvPr/>
        </p:nvCxnSpPr>
        <p:spPr>
          <a:xfrm flipV="1">
            <a:off x="1835696" y="4305915"/>
            <a:ext cx="2520280" cy="126027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6"/>
          <p:cNvGrpSpPr>
            <a:grpSpLocks/>
          </p:cNvGrpSpPr>
          <p:nvPr/>
        </p:nvGrpSpPr>
        <p:grpSpPr bwMode="auto">
          <a:xfrm>
            <a:off x="1002588" y="1484943"/>
            <a:ext cx="2457762" cy="2561509"/>
            <a:chOff x="1927" y="755"/>
            <a:chExt cx="3023" cy="3355"/>
          </a:xfrm>
        </p:grpSpPr>
        <p:pic>
          <p:nvPicPr>
            <p:cNvPr id="12" name="Picture 7"/>
            <p:cNvPicPr>
              <a:picLocks noChangeAspect="1" noChangeArrowheads="1"/>
            </p:cNvPicPr>
            <p:nvPr/>
          </p:nvPicPr>
          <p:blipFill rotWithShape="1">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t="22697" r="2158" b="2022"/>
            <a:stretch/>
          </p:blipFill>
          <p:spPr bwMode="auto">
            <a:xfrm>
              <a:off x="1927" y="755"/>
              <a:ext cx="3023" cy="335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3" name="Rectangle 8"/>
            <p:cNvSpPr>
              <a:spLocks noChangeArrowheads="1"/>
            </p:cNvSpPr>
            <p:nvPr/>
          </p:nvSpPr>
          <p:spPr bwMode="auto">
            <a:xfrm>
              <a:off x="3334" y="1933"/>
              <a:ext cx="226" cy="182"/>
            </a:xfrm>
            <a:prstGeom prst="rect">
              <a:avLst/>
            </a:prstGeom>
            <a:noFill/>
            <a:ln w="28575">
              <a:solidFill>
                <a:srgbClr val="FF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cxnSp>
        <p:nvCxnSpPr>
          <p:cNvPr id="14" name="Straight Arrow Connector 13"/>
          <p:cNvCxnSpPr/>
          <p:nvPr/>
        </p:nvCxnSpPr>
        <p:spPr>
          <a:xfrm>
            <a:off x="2376026" y="2495606"/>
            <a:ext cx="1979950" cy="93339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4488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5"/>
          <p:cNvSpPr txBox="1">
            <a:spLocks noChangeArrowheads="1"/>
          </p:cNvSpPr>
          <p:nvPr/>
        </p:nvSpPr>
        <p:spPr bwMode="auto">
          <a:xfrm>
            <a:off x="34925" y="-28575"/>
            <a:ext cx="4714752" cy="46166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Methods of spectral estimation</a:t>
            </a:r>
            <a:endParaRPr lang="en-US" altLang="en-US" sz="2400" b="1" dirty="0">
              <a:solidFill>
                <a:schemeClr val="bg1"/>
              </a:solidFill>
            </a:endParaRPr>
          </a:p>
        </p:txBody>
      </p:sp>
      <p:pic>
        <p:nvPicPr>
          <p:cNvPr id="3481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42918" t="6174" r="39749" b="6689"/>
          <a:stretch>
            <a:fillRect/>
          </a:stretch>
        </p:blipFill>
        <p:spPr bwMode="auto">
          <a:xfrm>
            <a:off x="4328492" y="900113"/>
            <a:ext cx="1900238" cy="5481637"/>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34821" name="Text Box 8"/>
          <p:cNvSpPr txBox="1">
            <a:spLocks noChangeArrowheads="1"/>
          </p:cNvSpPr>
          <p:nvPr/>
        </p:nvSpPr>
        <p:spPr bwMode="auto">
          <a:xfrm>
            <a:off x="4557092" y="676275"/>
            <a:ext cx="1454150" cy="3048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b="1"/>
              <a:t>Morlet 3 cycles</a:t>
            </a:r>
          </a:p>
        </p:txBody>
      </p:sp>
      <p:sp>
        <p:nvSpPr>
          <p:cNvPr id="34822" name="Text Box 9"/>
          <p:cNvSpPr txBox="1">
            <a:spLocks noChangeArrowheads="1"/>
          </p:cNvSpPr>
          <p:nvPr/>
        </p:nvSpPr>
        <p:spPr bwMode="auto">
          <a:xfrm>
            <a:off x="4571380" y="2565400"/>
            <a:ext cx="1454150" cy="3048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b="1"/>
              <a:t>Morlet 5 cycles</a:t>
            </a:r>
          </a:p>
        </p:txBody>
      </p:sp>
      <p:sp>
        <p:nvSpPr>
          <p:cNvPr id="34823" name="Text Box 10"/>
          <p:cNvSpPr txBox="1">
            <a:spLocks noChangeArrowheads="1"/>
          </p:cNvSpPr>
          <p:nvPr/>
        </p:nvSpPr>
        <p:spPr bwMode="auto">
          <a:xfrm>
            <a:off x="4571380" y="4508500"/>
            <a:ext cx="1454150" cy="3048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b="1"/>
              <a:t>Morlet 7 cycles</a:t>
            </a:r>
          </a:p>
        </p:txBody>
      </p:sp>
      <p:pic>
        <p:nvPicPr>
          <p:cNvPr id="12"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2525" t="5489" r="40536" b="7410"/>
          <a:stretch>
            <a:fillRect/>
          </a:stretch>
        </p:blipFill>
        <p:spPr bwMode="auto">
          <a:xfrm>
            <a:off x="6455866" y="888578"/>
            <a:ext cx="1860550" cy="54927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3" name="Text Box 8"/>
          <p:cNvSpPr txBox="1">
            <a:spLocks noChangeArrowheads="1"/>
          </p:cNvSpPr>
          <p:nvPr/>
        </p:nvSpPr>
        <p:spPr bwMode="auto">
          <a:xfrm>
            <a:off x="6743204" y="673695"/>
            <a:ext cx="1454150" cy="3048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b="1"/>
              <a:t>Morlet 5 cycles</a:t>
            </a:r>
          </a:p>
        </p:txBody>
      </p:sp>
      <p:sp>
        <p:nvSpPr>
          <p:cNvPr id="14" name="Text Box 9"/>
          <p:cNvSpPr txBox="1">
            <a:spLocks noChangeArrowheads="1"/>
          </p:cNvSpPr>
          <p:nvPr/>
        </p:nvSpPr>
        <p:spPr bwMode="auto">
          <a:xfrm>
            <a:off x="6757491" y="2562820"/>
            <a:ext cx="1454150" cy="3048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b="1"/>
              <a:t>Morlet 7 cycles</a:t>
            </a:r>
          </a:p>
        </p:txBody>
      </p:sp>
      <p:sp>
        <p:nvSpPr>
          <p:cNvPr id="15" name="Text Box 10"/>
          <p:cNvSpPr txBox="1">
            <a:spLocks noChangeArrowheads="1"/>
          </p:cNvSpPr>
          <p:nvPr/>
        </p:nvSpPr>
        <p:spPr bwMode="auto">
          <a:xfrm>
            <a:off x="6801941" y="4472583"/>
            <a:ext cx="1454150" cy="3048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b="1"/>
              <a:t>Morlet 9 cycles</a:t>
            </a:r>
          </a:p>
        </p:txBody>
      </p:sp>
      <p:pic>
        <p:nvPicPr>
          <p:cNvPr id="74755" name="Picture 3"/>
          <p:cNvPicPr>
            <a:picLocks noChangeAspect="1" noChangeArrowheads="1"/>
          </p:cNvPicPr>
          <p:nvPr/>
        </p:nvPicPr>
        <p:blipFill>
          <a:blip r:embed="rId5" cstate="print"/>
          <a:srcRect l="21466" t="19357" r="20861" b="23890"/>
          <a:stretch>
            <a:fillRect/>
          </a:stretch>
        </p:blipFill>
        <p:spPr bwMode="auto">
          <a:xfrm>
            <a:off x="323528" y="836712"/>
            <a:ext cx="3384376" cy="2664296"/>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922338"/>
            <a:ext cx="3513137" cy="286702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686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7488" y="3575050"/>
            <a:ext cx="3522662" cy="287813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36868" name="Text Box 7"/>
          <p:cNvSpPr txBox="1">
            <a:spLocks noChangeArrowheads="1"/>
          </p:cNvSpPr>
          <p:nvPr/>
        </p:nvSpPr>
        <p:spPr bwMode="auto">
          <a:xfrm>
            <a:off x="4716463" y="1989138"/>
            <a:ext cx="2457450" cy="36671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Unweighted averaging</a:t>
            </a:r>
          </a:p>
        </p:txBody>
      </p:sp>
      <p:sp>
        <p:nvSpPr>
          <p:cNvPr id="36869" name="Line 8"/>
          <p:cNvSpPr>
            <a:spLocks noChangeShapeType="1"/>
          </p:cNvSpPr>
          <p:nvPr/>
        </p:nvSpPr>
        <p:spPr bwMode="auto">
          <a:xfrm flipH="1">
            <a:off x="4211638" y="2171700"/>
            <a:ext cx="504825" cy="0"/>
          </a:xfrm>
          <a:prstGeom prst="line">
            <a:avLst/>
          </a:prstGeom>
          <a:noFill/>
          <a:ln w="57150">
            <a:solidFill>
              <a:schemeClr val="tx1"/>
            </a:solidFill>
            <a:round/>
            <a:headEnd/>
            <a:tailEnd type="triangle" w="lg" len="lg"/>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GB"/>
          </a:p>
        </p:txBody>
      </p:sp>
      <p:sp>
        <p:nvSpPr>
          <p:cNvPr id="36870" name="Text Box 9"/>
          <p:cNvSpPr txBox="1">
            <a:spLocks noChangeArrowheads="1"/>
          </p:cNvSpPr>
          <p:nvPr/>
        </p:nvSpPr>
        <p:spPr bwMode="auto">
          <a:xfrm>
            <a:off x="2236788" y="5078413"/>
            <a:ext cx="1974850" cy="36671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Robust averaging</a:t>
            </a:r>
          </a:p>
        </p:txBody>
      </p:sp>
      <p:sp>
        <p:nvSpPr>
          <p:cNvPr id="36871" name="Line 10"/>
          <p:cNvSpPr>
            <a:spLocks noChangeShapeType="1"/>
          </p:cNvSpPr>
          <p:nvPr/>
        </p:nvSpPr>
        <p:spPr bwMode="auto">
          <a:xfrm>
            <a:off x="4356100" y="5262563"/>
            <a:ext cx="504825" cy="0"/>
          </a:xfrm>
          <a:prstGeom prst="line">
            <a:avLst/>
          </a:prstGeom>
          <a:noFill/>
          <a:ln w="57150">
            <a:solidFill>
              <a:schemeClr val="tx1"/>
            </a:solidFill>
            <a:round/>
            <a:headEnd/>
            <a:tailEnd type="triangle" w="lg" len="lg"/>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GB"/>
          </a:p>
        </p:txBody>
      </p:sp>
      <p:sp>
        <p:nvSpPr>
          <p:cNvPr id="36872" name="Text Box 11"/>
          <p:cNvSpPr txBox="1">
            <a:spLocks noChangeArrowheads="1"/>
          </p:cNvSpPr>
          <p:nvPr/>
        </p:nvSpPr>
        <p:spPr bwMode="auto">
          <a:xfrm>
            <a:off x="34925" y="-28575"/>
            <a:ext cx="3703638" cy="457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Robust averaging for TF</a:t>
            </a:r>
            <a:endParaRPr lang="en-US" altLang="en-US" sz="2400" b="1">
              <a:solidFill>
                <a:schemeClr val="bg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8888" y="1628775"/>
            <a:ext cx="1928812" cy="17653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89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7150" y="1628775"/>
            <a:ext cx="1928813" cy="17653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891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8888" y="4005263"/>
            <a:ext cx="1928812" cy="17653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38917" name="TextBox 5"/>
          <p:cNvSpPr txBox="1">
            <a:spLocks noChangeArrowheads="1"/>
          </p:cNvSpPr>
          <p:nvPr/>
        </p:nvSpPr>
        <p:spPr bwMode="auto">
          <a:xfrm>
            <a:off x="1981200" y="1403350"/>
            <a:ext cx="646113" cy="36988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Raw</a:t>
            </a:r>
          </a:p>
        </p:txBody>
      </p:sp>
      <p:sp>
        <p:nvSpPr>
          <p:cNvPr id="38918" name="TextBox 6"/>
          <p:cNvSpPr txBox="1">
            <a:spLocks noChangeArrowheads="1"/>
          </p:cNvSpPr>
          <p:nvPr/>
        </p:nvSpPr>
        <p:spPr bwMode="auto">
          <a:xfrm>
            <a:off x="1619250" y="3779838"/>
            <a:ext cx="1309688" cy="64611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Diff [-7 -4]s</a:t>
            </a:r>
          </a:p>
          <a:p>
            <a:pPr eaLnBrk="1" hangingPunct="1">
              <a:spcBef>
                <a:spcPct val="0"/>
              </a:spcBef>
              <a:buFontTx/>
              <a:buNone/>
            </a:pPr>
            <a:endParaRPr lang="en-GB" altLang="en-US" sz="1800"/>
          </a:p>
        </p:txBody>
      </p:sp>
      <p:sp>
        <p:nvSpPr>
          <p:cNvPr id="38919" name="TextBox 7"/>
          <p:cNvSpPr txBox="1">
            <a:spLocks noChangeArrowheads="1"/>
          </p:cNvSpPr>
          <p:nvPr/>
        </p:nvSpPr>
        <p:spPr bwMode="auto">
          <a:xfrm>
            <a:off x="4572000" y="1403350"/>
            <a:ext cx="569913" cy="36988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Log</a:t>
            </a:r>
          </a:p>
        </p:txBody>
      </p:sp>
      <p:pic>
        <p:nvPicPr>
          <p:cNvPr id="38920"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3663" y="1628775"/>
            <a:ext cx="1928812" cy="17653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8921"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3663" y="4005263"/>
            <a:ext cx="1928812" cy="17653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38922" name="TextBox 10"/>
          <p:cNvSpPr txBox="1">
            <a:spLocks noChangeArrowheads="1"/>
          </p:cNvSpPr>
          <p:nvPr/>
        </p:nvSpPr>
        <p:spPr bwMode="auto">
          <a:xfrm>
            <a:off x="6786563" y="1403350"/>
            <a:ext cx="1314450" cy="36988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Rel [-7 -4]s</a:t>
            </a:r>
          </a:p>
        </p:txBody>
      </p:sp>
      <p:sp>
        <p:nvSpPr>
          <p:cNvPr id="38923" name="TextBox 11"/>
          <p:cNvSpPr txBox="1">
            <a:spLocks noChangeArrowheads="1"/>
          </p:cNvSpPr>
          <p:nvPr/>
        </p:nvSpPr>
        <p:spPr bwMode="auto">
          <a:xfrm>
            <a:off x="6659563" y="3779838"/>
            <a:ext cx="1620837" cy="369887"/>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Rel [-0.5 0.5]s</a:t>
            </a:r>
          </a:p>
        </p:txBody>
      </p:sp>
      <p:pic>
        <p:nvPicPr>
          <p:cNvPr id="38924"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67150" y="4005263"/>
            <a:ext cx="1928813" cy="17653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38925" name="TextBox 13"/>
          <p:cNvSpPr txBox="1">
            <a:spLocks noChangeArrowheads="1"/>
          </p:cNvSpPr>
          <p:nvPr/>
        </p:nvSpPr>
        <p:spPr bwMode="auto">
          <a:xfrm>
            <a:off x="4133850" y="3779838"/>
            <a:ext cx="1517650" cy="369887"/>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LogR [-7 -4]s</a:t>
            </a:r>
          </a:p>
        </p:txBody>
      </p:sp>
      <p:sp>
        <p:nvSpPr>
          <p:cNvPr id="38926" name="Text Box 11"/>
          <p:cNvSpPr txBox="1">
            <a:spLocks noChangeArrowheads="1"/>
          </p:cNvSpPr>
          <p:nvPr/>
        </p:nvSpPr>
        <p:spPr bwMode="auto">
          <a:xfrm>
            <a:off x="34925" y="-28575"/>
            <a:ext cx="1995488" cy="46196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TF rescaling</a:t>
            </a:r>
            <a:endParaRPr lang="en-US" altLang="en-US" sz="2400" b="1">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34"/>
          <p:cNvGrpSpPr>
            <a:grpSpLocks noChangeAspect="1"/>
          </p:cNvGrpSpPr>
          <p:nvPr/>
        </p:nvGrpSpPr>
        <p:grpSpPr bwMode="auto">
          <a:xfrm>
            <a:off x="5318125" y="1433513"/>
            <a:ext cx="3602038" cy="3868737"/>
            <a:chOff x="3350" y="903"/>
            <a:chExt cx="2269" cy="2437"/>
          </a:xfrm>
        </p:grpSpPr>
        <p:sp>
          <p:nvSpPr>
            <p:cNvPr id="10268" name="AutoShape 33"/>
            <p:cNvSpPr>
              <a:spLocks noChangeAspect="1" noChangeArrowheads="1" noTextEdit="1"/>
            </p:cNvSpPr>
            <p:nvPr/>
          </p:nvSpPr>
          <p:spPr bwMode="auto">
            <a:xfrm>
              <a:off x="3350" y="903"/>
              <a:ext cx="2269" cy="2437"/>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GB"/>
            </a:p>
          </p:txBody>
        </p:sp>
        <p:pic>
          <p:nvPicPr>
            <p:cNvPr id="10269"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0" y="903"/>
              <a:ext cx="2273" cy="244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grpSp>
      <p:sp>
        <p:nvSpPr>
          <p:cNvPr id="10243" name="Text Box 44"/>
          <p:cNvSpPr txBox="1">
            <a:spLocks noChangeArrowheads="1"/>
          </p:cNvSpPr>
          <p:nvPr/>
        </p:nvSpPr>
        <p:spPr bwMode="auto">
          <a:xfrm>
            <a:off x="4518025" y="2116138"/>
            <a:ext cx="1152525" cy="304800"/>
          </a:xfrm>
          <a:prstGeom prst="rect">
            <a:avLst/>
          </a:prstGeom>
          <a:solidFill>
            <a:schemeClr val="bg1"/>
          </a:solidFill>
          <a:ln>
            <a:noFill/>
          </a:ln>
          <a:extLs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400"/>
              <a:t>resting state</a:t>
            </a:r>
          </a:p>
        </p:txBody>
      </p:sp>
      <p:sp>
        <p:nvSpPr>
          <p:cNvPr id="10244" name="Text Box 45"/>
          <p:cNvSpPr txBox="1">
            <a:spLocks noChangeArrowheads="1"/>
          </p:cNvSpPr>
          <p:nvPr/>
        </p:nvSpPr>
        <p:spPr bwMode="auto">
          <a:xfrm>
            <a:off x="4448175" y="2676525"/>
            <a:ext cx="1222375" cy="304800"/>
          </a:xfrm>
          <a:prstGeom prst="rect">
            <a:avLst/>
          </a:prstGeom>
          <a:solidFill>
            <a:schemeClr val="bg1"/>
          </a:solidFill>
          <a:ln>
            <a:noFill/>
          </a:ln>
          <a:extLs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400"/>
              <a:t>falling asleep</a:t>
            </a:r>
          </a:p>
        </p:txBody>
      </p:sp>
      <p:sp>
        <p:nvSpPr>
          <p:cNvPr id="10245" name="Text Box 46"/>
          <p:cNvSpPr txBox="1">
            <a:spLocks noChangeArrowheads="1"/>
          </p:cNvSpPr>
          <p:nvPr/>
        </p:nvSpPr>
        <p:spPr bwMode="auto">
          <a:xfrm>
            <a:off x="5091113" y="3306763"/>
            <a:ext cx="609600" cy="304800"/>
          </a:xfrm>
          <a:prstGeom prst="rect">
            <a:avLst/>
          </a:prstGeom>
          <a:solidFill>
            <a:schemeClr val="bg1"/>
          </a:solidFill>
          <a:ln>
            <a:noFill/>
          </a:ln>
          <a:extLs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400"/>
              <a:t>sleep</a:t>
            </a:r>
          </a:p>
        </p:txBody>
      </p:sp>
      <p:sp>
        <p:nvSpPr>
          <p:cNvPr id="10246" name="Text Box 47"/>
          <p:cNvSpPr txBox="1">
            <a:spLocks noChangeArrowheads="1"/>
          </p:cNvSpPr>
          <p:nvPr/>
        </p:nvSpPr>
        <p:spPr bwMode="auto">
          <a:xfrm>
            <a:off x="4638675" y="3957638"/>
            <a:ext cx="1054100" cy="304800"/>
          </a:xfrm>
          <a:prstGeom prst="rect">
            <a:avLst/>
          </a:prstGeom>
          <a:solidFill>
            <a:schemeClr val="bg1"/>
          </a:solidFill>
          <a:ln>
            <a:noFill/>
          </a:ln>
          <a:extLs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400"/>
              <a:t>deep sleep</a:t>
            </a:r>
          </a:p>
        </p:txBody>
      </p:sp>
      <p:sp>
        <p:nvSpPr>
          <p:cNvPr id="10247" name="Text Box 48"/>
          <p:cNvSpPr txBox="1">
            <a:spLocks noChangeArrowheads="1"/>
          </p:cNvSpPr>
          <p:nvPr/>
        </p:nvSpPr>
        <p:spPr bwMode="auto">
          <a:xfrm>
            <a:off x="5083175" y="4603750"/>
            <a:ext cx="619125" cy="304800"/>
          </a:xfrm>
          <a:prstGeom prst="rect">
            <a:avLst/>
          </a:prstGeom>
          <a:solidFill>
            <a:schemeClr val="bg1"/>
          </a:solidFill>
          <a:ln>
            <a:noFill/>
          </a:ln>
          <a:extLs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400"/>
              <a:t>coma</a:t>
            </a:r>
          </a:p>
        </p:txBody>
      </p:sp>
      <p:sp>
        <p:nvSpPr>
          <p:cNvPr id="10248" name="Rectangle 49"/>
          <p:cNvSpPr>
            <a:spLocks noChangeArrowheads="1"/>
          </p:cNvSpPr>
          <p:nvPr/>
        </p:nvSpPr>
        <p:spPr bwMode="auto">
          <a:xfrm>
            <a:off x="5311775" y="1435100"/>
            <a:ext cx="550863" cy="18415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0249" name="Rectangle 50"/>
          <p:cNvSpPr>
            <a:spLocks noChangeArrowheads="1"/>
          </p:cNvSpPr>
          <p:nvPr/>
        </p:nvSpPr>
        <p:spPr bwMode="auto">
          <a:xfrm>
            <a:off x="5348288" y="1893888"/>
            <a:ext cx="554037" cy="185737"/>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0250" name="Rectangle 51"/>
          <p:cNvSpPr>
            <a:spLocks noChangeArrowheads="1"/>
          </p:cNvSpPr>
          <p:nvPr/>
        </p:nvSpPr>
        <p:spPr bwMode="auto">
          <a:xfrm>
            <a:off x="5303838" y="2540000"/>
            <a:ext cx="552450" cy="18415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0251" name="Rectangle 52"/>
          <p:cNvSpPr>
            <a:spLocks noChangeArrowheads="1"/>
          </p:cNvSpPr>
          <p:nvPr/>
        </p:nvSpPr>
        <p:spPr bwMode="auto">
          <a:xfrm>
            <a:off x="5348288" y="3046413"/>
            <a:ext cx="554037" cy="182562"/>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0252" name="Rectangle 53"/>
          <p:cNvSpPr>
            <a:spLocks noChangeArrowheads="1"/>
          </p:cNvSpPr>
          <p:nvPr/>
        </p:nvSpPr>
        <p:spPr bwMode="auto">
          <a:xfrm>
            <a:off x="5364163" y="3598863"/>
            <a:ext cx="554037" cy="184150"/>
          </a:xfrm>
          <a:prstGeom prst="rect">
            <a:avLst/>
          </a:prstGeom>
          <a:solidFill>
            <a:schemeClr val="bg1"/>
          </a:solidFill>
          <a:ln>
            <a:noFill/>
          </a:ln>
          <a:extLs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0253" name="Rectangle 54"/>
          <p:cNvSpPr>
            <a:spLocks noChangeArrowheads="1"/>
          </p:cNvSpPr>
          <p:nvPr/>
        </p:nvSpPr>
        <p:spPr bwMode="auto">
          <a:xfrm>
            <a:off x="5211763" y="4381500"/>
            <a:ext cx="550862" cy="182563"/>
          </a:xfrm>
          <a:prstGeom prst="rect">
            <a:avLst/>
          </a:prstGeom>
          <a:solidFill>
            <a:schemeClr val="bg1"/>
          </a:solidFill>
          <a:ln>
            <a:noFill/>
          </a:ln>
          <a:extLs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0254" name="Rectangle 55"/>
          <p:cNvSpPr>
            <a:spLocks noChangeArrowheads="1"/>
          </p:cNvSpPr>
          <p:nvPr/>
        </p:nvSpPr>
        <p:spPr bwMode="auto">
          <a:xfrm>
            <a:off x="6892925" y="5191125"/>
            <a:ext cx="414338" cy="166688"/>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0255" name="Rectangle 56"/>
          <p:cNvSpPr>
            <a:spLocks noChangeArrowheads="1"/>
          </p:cNvSpPr>
          <p:nvPr/>
        </p:nvSpPr>
        <p:spPr bwMode="auto">
          <a:xfrm>
            <a:off x="8366125" y="5073650"/>
            <a:ext cx="552450" cy="18415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0256" name="Text Box 57"/>
          <p:cNvSpPr txBox="1">
            <a:spLocks noChangeArrowheads="1"/>
          </p:cNvSpPr>
          <p:nvPr/>
        </p:nvSpPr>
        <p:spPr bwMode="auto">
          <a:xfrm>
            <a:off x="6773863" y="5145088"/>
            <a:ext cx="609600" cy="3048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a:t>1 sec</a:t>
            </a:r>
          </a:p>
        </p:txBody>
      </p:sp>
      <p:sp>
        <p:nvSpPr>
          <p:cNvPr id="10257" name="Text Box 58"/>
          <p:cNvSpPr txBox="1">
            <a:spLocks noChangeArrowheads="1"/>
          </p:cNvSpPr>
          <p:nvPr/>
        </p:nvSpPr>
        <p:spPr bwMode="auto">
          <a:xfrm>
            <a:off x="8510588" y="4811713"/>
            <a:ext cx="698500" cy="3048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a:t>50 uV </a:t>
            </a:r>
          </a:p>
        </p:txBody>
      </p:sp>
      <p:sp>
        <p:nvSpPr>
          <p:cNvPr id="10258" name="Text Box 68"/>
          <p:cNvSpPr txBox="1">
            <a:spLocks noChangeArrowheads="1"/>
          </p:cNvSpPr>
          <p:nvPr/>
        </p:nvSpPr>
        <p:spPr bwMode="auto">
          <a:xfrm>
            <a:off x="-36513" y="-26988"/>
            <a:ext cx="6330951" cy="45720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Evoked response vs. spontaneous activity</a:t>
            </a:r>
          </a:p>
        </p:txBody>
      </p:sp>
      <p:pic>
        <p:nvPicPr>
          <p:cNvPr id="10259" name="Picture 6" descr="p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8069"/>
          <a:stretch>
            <a:fillRect/>
          </a:stretch>
        </p:blipFill>
        <p:spPr bwMode="auto">
          <a:xfrm>
            <a:off x="827088" y="1052513"/>
            <a:ext cx="3059112" cy="47244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0260" name="Line 9"/>
          <p:cNvSpPr>
            <a:spLocks noChangeShapeType="1"/>
          </p:cNvSpPr>
          <p:nvPr/>
        </p:nvSpPr>
        <p:spPr bwMode="auto">
          <a:xfrm>
            <a:off x="1463675" y="1665288"/>
            <a:ext cx="2351088"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wrap="none" anchor="ctr"/>
          <a:lstStyle/>
          <a:p>
            <a:endParaRPr lang="en-GB"/>
          </a:p>
        </p:txBody>
      </p:sp>
      <p:sp>
        <p:nvSpPr>
          <p:cNvPr id="10261" name="Line 10"/>
          <p:cNvSpPr>
            <a:spLocks noChangeShapeType="1"/>
          </p:cNvSpPr>
          <p:nvPr/>
        </p:nvSpPr>
        <p:spPr bwMode="auto">
          <a:xfrm>
            <a:off x="893763" y="1665288"/>
            <a:ext cx="569912"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wrap="none" anchor="ctr"/>
          <a:lstStyle/>
          <a:p>
            <a:endParaRPr lang="en-GB"/>
          </a:p>
        </p:txBody>
      </p:sp>
      <p:sp>
        <p:nvSpPr>
          <p:cNvPr id="10262" name="Rectangle 11"/>
          <p:cNvSpPr>
            <a:spLocks noChangeArrowheads="1"/>
          </p:cNvSpPr>
          <p:nvPr/>
        </p:nvSpPr>
        <p:spPr bwMode="auto">
          <a:xfrm>
            <a:off x="2247900" y="1665288"/>
            <a:ext cx="698500" cy="2444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chemeClr val="bg2"/>
                </a:solidFill>
              </a:rPr>
              <a:t>post-stim</a:t>
            </a:r>
          </a:p>
        </p:txBody>
      </p:sp>
      <p:sp>
        <p:nvSpPr>
          <p:cNvPr id="10263" name="Rectangle 12"/>
          <p:cNvSpPr>
            <a:spLocks noChangeArrowheads="1"/>
          </p:cNvSpPr>
          <p:nvPr/>
        </p:nvSpPr>
        <p:spPr bwMode="auto">
          <a:xfrm>
            <a:off x="893763" y="1652588"/>
            <a:ext cx="642937" cy="2444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chemeClr val="bg2"/>
                </a:solidFill>
              </a:rPr>
              <a:t>pre-stim</a:t>
            </a:r>
          </a:p>
        </p:txBody>
      </p:sp>
      <p:sp>
        <p:nvSpPr>
          <p:cNvPr id="10264" name="Text Box 73"/>
          <p:cNvSpPr txBox="1">
            <a:spLocks noChangeArrowheads="1"/>
          </p:cNvSpPr>
          <p:nvPr/>
        </p:nvSpPr>
        <p:spPr bwMode="auto">
          <a:xfrm>
            <a:off x="1503363" y="5715000"/>
            <a:ext cx="1925637" cy="36671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evoked response</a:t>
            </a:r>
          </a:p>
        </p:txBody>
      </p:sp>
      <p:sp>
        <p:nvSpPr>
          <p:cNvPr id="10265" name="Text Box 73"/>
          <p:cNvSpPr txBox="1">
            <a:spLocks noChangeArrowheads="1"/>
          </p:cNvSpPr>
          <p:nvPr/>
        </p:nvSpPr>
        <p:spPr bwMode="auto">
          <a:xfrm>
            <a:off x="6248400" y="5715000"/>
            <a:ext cx="1873250" cy="36671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ongoing rhythms</a:t>
            </a:r>
          </a:p>
        </p:txBody>
      </p:sp>
      <p:sp>
        <p:nvSpPr>
          <p:cNvPr id="10266" name="Text Box 73"/>
          <p:cNvSpPr txBox="1">
            <a:spLocks noChangeArrowheads="1"/>
          </p:cNvSpPr>
          <p:nvPr/>
        </p:nvSpPr>
        <p:spPr bwMode="auto">
          <a:xfrm>
            <a:off x="184150" y="4981575"/>
            <a:ext cx="982663" cy="3048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a:t>Averaging</a:t>
            </a:r>
            <a:endParaRPr lang="en-GB" altLang="en-US" sz="1800"/>
          </a:p>
        </p:txBody>
      </p:sp>
      <p:sp>
        <p:nvSpPr>
          <p:cNvPr id="10267" name="Text Box 43"/>
          <p:cNvSpPr txBox="1">
            <a:spLocks noChangeArrowheads="1"/>
          </p:cNvSpPr>
          <p:nvPr/>
        </p:nvSpPr>
        <p:spPr bwMode="auto">
          <a:xfrm>
            <a:off x="4559300" y="1503363"/>
            <a:ext cx="1133475" cy="517525"/>
          </a:xfrm>
          <a:prstGeom prst="rect">
            <a:avLst/>
          </a:prstGeom>
          <a:solidFill>
            <a:schemeClr val="bg1"/>
          </a:solidFill>
          <a:ln>
            <a:noFill/>
          </a:ln>
          <a:extLs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400"/>
              <a:t>active</a:t>
            </a:r>
          </a:p>
          <a:p>
            <a:pPr algn="ctr" eaLnBrk="1" hangingPunct="1">
              <a:spcBef>
                <a:spcPct val="0"/>
              </a:spcBef>
              <a:buFontTx/>
              <a:buNone/>
            </a:pPr>
            <a:r>
              <a:rPr lang="en-GB" altLang="en-US" sz="1400"/>
              <a:t>awake state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5"/>
          <p:cNvSpPr txBox="1">
            <a:spLocks noChangeArrowheads="1"/>
          </p:cNvSpPr>
          <p:nvPr/>
        </p:nvSpPr>
        <p:spPr bwMode="auto">
          <a:xfrm>
            <a:off x="77788" y="-26988"/>
            <a:ext cx="7350125" cy="58420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200">
                <a:solidFill>
                  <a:schemeClr val="bg1"/>
                </a:solidFill>
              </a:rPr>
              <a:t>Changes to TF data handling in SPM12</a:t>
            </a:r>
          </a:p>
        </p:txBody>
      </p:sp>
      <p:sp>
        <p:nvSpPr>
          <p:cNvPr id="39939" name="TextBox 2"/>
          <p:cNvSpPr txBox="1">
            <a:spLocks noChangeArrowheads="1"/>
          </p:cNvSpPr>
          <p:nvPr/>
        </p:nvSpPr>
        <p:spPr bwMode="auto">
          <a:xfrm>
            <a:off x="323528" y="2498700"/>
            <a:ext cx="5327650" cy="2154436"/>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marL="2857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GB" altLang="en-US" sz="2000" dirty="0"/>
              <a:t>TF analysis can be done on continuous data. </a:t>
            </a:r>
          </a:p>
          <a:p>
            <a:pPr eaLnBrk="1" hangingPunct="1">
              <a:spcBef>
                <a:spcPct val="0"/>
              </a:spcBef>
            </a:pPr>
            <a:endParaRPr lang="en-GB" altLang="en-US" sz="2000" dirty="0"/>
          </a:p>
          <a:p>
            <a:pPr eaLnBrk="1" hangingPunct="1">
              <a:spcBef>
                <a:spcPct val="0"/>
              </a:spcBef>
            </a:pPr>
            <a:r>
              <a:rPr lang="en-GB" altLang="en-US" sz="2000" dirty="0"/>
              <a:t>Continuous TF data can be filtered, </a:t>
            </a:r>
            <a:r>
              <a:rPr lang="en-GB" altLang="en-US" sz="2000" dirty="0" err="1"/>
              <a:t>epoched</a:t>
            </a:r>
            <a:r>
              <a:rPr lang="en-GB" altLang="en-US" sz="2000" dirty="0"/>
              <a:t> and used as input to convolution modelling.</a:t>
            </a:r>
          </a:p>
          <a:p>
            <a:pPr eaLnBrk="1" hangingPunct="1">
              <a:spcBef>
                <a:spcPct val="0"/>
              </a:spcBef>
            </a:pPr>
            <a:endParaRPr lang="en-GB" altLang="en-US" sz="1400" dirty="0"/>
          </a:p>
        </p:txBody>
      </p:sp>
      <p:pic>
        <p:nvPicPr>
          <p:cNvPr id="399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5963" y="936625"/>
            <a:ext cx="3100387" cy="12096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3994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7763" y="2708275"/>
            <a:ext cx="2376487" cy="266382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p>
        </p:txBody>
      </p:sp>
      <p:sp>
        <p:nvSpPr>
          <p:cNvPr id="4" name="Content Placeholder 2"/>
          <p:cNvSpPr>
            <a:spLocks noGrp="1"/>
          </p:cNvSpPr>
          <p:nvPr>
            <p:ph idx="1"/>
          </p:nvPr>
        </p:nvSpPr>
        <p:spPr>
          <a:xfrm>
            <a:off x="330200" y="1916833"/>
            <a:ext cx="8489950" cy="4249018"/>
          </a:xfrm>
        </p:spPr>
        <p:txBody>
          <a:bodyPr/>
          <a:lstStyle/>
          <a:p>
            <a:pPr marL="457200" indent="-457200">
              <a:buNone/>
            </a:pPr>
            <a:r>
              <a:rPr lang="en-GB" sz="2000" dirty="0">
                <a:latin typeface="Calibri" panose="020F0502020204030204" pitchFamily="34" charset="0"/>
              </a:rPr>
              <a:t>We have covered all these pre-processing steps:</a:t>
            </a:r>
          </a:p>
          <a:p>
            <a:pPr marL="457200" indent="-457200">
              <a:buNone/>
            </a:pPr>
            <a:endParaRPr lang="en-GB" sz="2000" dirty="0">
              <a:latin typeface="Calibri" panose="020F0502020204030204" pitchFamily="34" charset="0"/>
            </a:endParaRPr>
          </a:p>
          <a:p>
            <a:pPr marL="457200" indent="-457200">
              <a:buNone/>
            </a:pPr>
            <a:r>
              <a:rPr lang="en-GB" sz="2000" dirty="0">
                <a:latin typeface="Calibri" panose="020F0502020204030204" pitchFamily="34" charset="0"/>
              </a:rPr>
              <a:t>Conversion – Filtering – Downsampling – </a:t>
            </a:r>
            <a:r>
              <a:rPr lang="en-GB" sz="2000" dirty="0" err="1">
                <a:latin typeface="Calibri" panose="020F0502020204030204" pitchFamily="34" charset="0"/>
              </a:rPr>
              <a:t>Epoching</a:t>
            </a:r>
            <a:r>
              <a:rPr lang="en-GB" sz="2000" dirty="0">
                <a:latin typeface="Calibri" panose="020F0502020204030204" pitchFamily="34" charset="0"/>
              </a:rPr>
              <a:t> - Re-referencing for EEG - </a:t>
            </a:r>
          </a:p>
          <a:p>
            <a:pPr marL="457200" indent="-457200">
              <a:buNone/>
            </a:pPr>
            <a:r>
              <a:rPr lang="en-GB" sz="2000" dirty="0">
                <a:latin typeface="Calibri" panose="020F0502020204030204" pitchFamily="34" charset="0"/>
              </a:rPr>
              <a:t>Artefacts – Averaging – </a:t>
            </a:r>
            <a:r>
              <a:rPr lang="en-GB" sz="2000" dirty="0" err="1">
                <a:latin typeface="Calibri" panose="020F0502020204030204" pitchFamily="34" charset="0"/>
              </a:rPr>
              <a:t>Coregistration</a:t>
            </a:r>
            <a:r>
              <a:rPr lang="en-GB" sz="2000" dirty="0">
                <a:latin typeface="Calibri" panose="020F0502020204030204" pitchFamily="34" charset="0"/>
              </a:rPr>
              <a:t> - Generating scalp x time images - </a:t>
            </a:r>
          </a:p>
          <a:p>
            <a:pPr marL="457200" indent="-457200">
              <a:buNone/>
            </a:pPr>
            <a:r>
              <a:rPr lang="en-GB" sz="2000" dirty="0">
                <a:latin typeface="Calibri" panose="020F0502020204030204" pitchFamily="34" charset="0"/>
              </a:rPr>
              <a:t>Time-frequency analysis</a:t>
            </a:r>
          </a:p>
          <a:p>
            <a:pPr marL="457200" indent="-457200">
              <a:buNone/>
            </a:pPr>
            <a:endParaRPr lang="en-GB" sz="2000" dirty="0">
              <a:latin typeface="Calibri" panose="020F0502020204030204" pitchFamily="34" charset="0"/>
            </a:endParaRPr>
          </a:p>
          <a:p>
            <a:pPr marL="457200" indent="-457200">
              <a:buNone/>
            </a:pPr>
            <a:r>
              <a:rPr lang="en-GB" sz="2000" dirty="0">
                <a:latin typeface="Calibri" panose="020F0502020204030204" pitchFamily="34" charset="0"/>
              </a:rPr>
              <a:t>From here you can go on to source analysis and stats…</a:t>
            </a:r>
          </a:p>
        </p:txBody>
      </p:sp>
    </p:spTree>
    <p:extLst>
      <p:ext uri="{BB962C8B-B14F-4D97-AF65-F5344CB8AC3E}">
        <p14:creationId xmlns:p14="http://schemas.microsoft.com/office/powerpoint/2010/main" val="30553075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p:cNvSpPr txBox="1">
            <a:spLocks noChangeArrowheads="1"/>
          </p:cNvSpPr>
          <p:nvPr/>
        </p:nvSpPr>
        <p:spPr bwMode="auto">
          <a:xfrm>
            <a:off x="34925" y="-28575"/>
            <a:ext cx="1724025" cy="457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Thanks to:</a:t>
            </a:r>
            <a:endParaRPr lang="en-US" altLang="en-US" sz="2400" b="1">
              <a:solidFill>
                <a:schemeClr val="bg1"/>
              </a:solidFill>
            </a:endParaRPr>
          </a:p>
        </p:txBody>
      </p:sp>
      <p:sp>
        <p:nvSpPr>
          <p:cNvPr id="40964" name="Text Box 6"/>
          <p:cNvSpPr txBox="1">
            <a:spLocks noChangeArrowheads="1"/>
          </p:cNvSpPr>
          <p:nvPr/>
        </p:nvSpPr>
        <p:spPr bwMode="auto">
          <a:xfrm>
            <a:off x="467544" y="1633641"/>
            <a:ext cx="2739468" cy="304698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GB" altLang="en-US" sz="2400" dirty="0">
                <a:latin typeface="Calibri" panose="020F0502020204030204" pitchFamily="34" charset="0"/>
              </a:rPr>
              <a:t> </a:t>
            </a:r>
            <a:r>
              <a:rPr lang="en-GB" altLang="en-US" sz="2400" b="1" dirty="0">
                <a:latin typeface="Calibri" panose="020F0502020204030204" pitchFamily="34" charset="0"/>
              </a:rPr>
              <a:t>Vladimir Litvak </a:t>
            </a:r>
          </a:p>
          <a:p>
            <a:pPr eaLnBrk="1" hangingPunct="1">
              <a:spcBef>
                <a:spcPct val="0"/>
              </a:spcBef>
            </a:pPr>
            <a:r>
              <a:rPr lang="en-GB" altLang="en-US" sz="2400" dirty="0">
                <a:latin typeface="Calibri" panose="020F0502020204030204" pitchFamily="34" charset="0"/>
              </a:rPr>
              <a:t> Stefan </a:t>
            </a:r>
            <a:r>
              <a:rPr lang="en-GB" altLang="en-US" sz="2400" dirty="0" err="1">
                <a:latin typeface="Calibri" panose="020F0502020204030204" pitchFamily="34" charset="0"/>
              </a:rPr>
              <a:t>Kiebel</a:t>
            </a:r>
            <a:r>
              <a:rPr lang="en-GB" altLang="en-US" sz="2400" dirty="0">
                <a:latin typeface="Calibri" panose="020F0502020204030204" pitchFamily="34" charset="0"/>
              </a:rPr>
              <a:t> </a:t>
            </a:r>
          </a:p>
          <a:p>
            <a:pPr eaLnBrk="1" hangingPunct="1">
              <a:spcBef>
                <a:spcPct val="0"/>
              </a:spcBef>
            </a:pPr>
            <a:r>
              <a:rPr lang="en-GB" altLang="en-US" sz="2400" dirty="0">
                <a:latin typeface="Calibri" panose="020F0502020204030204" pitchFamily="34" charset="0"/>
              </a:rPr>
              <a:t> Jean </a:t>
            </a:r>
            <a:r>
              <a:rPr lang="en-GB" altLang="en-US" sz="2400" dirty="0" err="1">
                <a:latin typeface="Calibri" panose="020F0502020204030204" pitchFamily="34" charset="0"/>
              </a:rPr>
              <a:t>Daunizeau</a:t>
            </a:r>
            <a:endParaRPr lang="en-GB" altLang="en-US" sz="2400" dirty="0">
              <a:latin typeface="Calibri" panose="020F0502020204030204" pitchFamily="34" charset="0"/>
            </a:endParaRPr>
          </a:p>
          <a:p>
            <a:pPr eaLnBrk="1" hangingPunct="1">
              <a:spcBef>
                <a:spcPct val="0"/>
              </a:spcBef>
            </a:pPr>
            <a:r>
              <a:rPr lang="en-GB" altLang="en-US" sz="2400" dirty="0">
                <a:latin typeface="Calibri" panose="020F0502020204030204" pitchFamily="34" charset="0"/>
              </a:rPr>
              <a:t> Gareth Barnes</a:t>
            </a:r>
          </a:p>
          <a:p>
            <a:pPr eaLnBrk="1" hangingPunct="1">
              <a:spcBef>
                <a:spcPct val="0"/>
              </a:spcBef>
            </a:pPr>
            <a:r>
              <a:rPr lang="en-GB" altLang="en-US" sz="2400" dirty="0">
                <a:latin typeface="Calibri" panose="020F0502020204030204" pitchFamily="34" charset="0"/>
              </a:rPr>
              <a:t> James Kilner</a:t>
            </a:r>
          </a:p>
          <a:p>
            <a:pPr eaLnBrk="1" hangingPunct="1">
              <a:spcBef>
                <a:spcPct val="0"/>
              </a:spcBef>
            </a:pPr>
            <a:r>
              <a:rPr lang="en-GB" altLang="en-US" sz="2400" dirty="0">
                <a:latin typeface="Calibri" panose="020F0502020204030204" pitchFamily="34" charset="0"/>
              </a:rPr>
              <a:t> Robert </a:t>
            </a:r>
            <a:r>
              <a:rPr lang="en-GB" altLang="en-US" sz="2400" dirty="0" err="1">
                <a:latin typeface="Calibri" panose="020F0502020204030204" pitchFamily="34" charset="0"/>
              </a:rPr>
              <a:t>Oostenveld</a:t>
            </a:r>
            <a:endParaRPr lang="en-GB" altLang="en-US" sz="2400" dirty="0">
              <a:latin typeface="Calibri" panose="020F0502020204030204" pitchFamily="34" charset="0"/>
            </a:endParaRPr>
          </a:p>
          <a:p>
            <a:pPr eaLnBrk="1" hangingPunct="1">
              <a:spcBef>
                <a:spcPct val="0"/>
              </a:spcBef>
            </a:pPr>
            <a:r>
              <a:rPr lang="en-GB" altLang="en-US" sz="2400" dirty="0">
                <a:latin typeface="Calibri" panose="020F0502020204030204" pitchFamily="34" charset="0"/>
              </a:rPr>
              <a:t> Arnaud Delorme</a:t>
            </a:r>
          </a:p>
          <a:p>
            <a:pPr eaLnBrk="1" hangingPunct="1">
              <a:spcBef>
                <a:spcPct val="0"/>
              </a:spcBef>
            </a:pPr>
            <a:r>
              <a:rPr lang="en-GB" altLang="en-US" sz="2400" dirty="0">
                <a:latin typeface="Calibri" panose="020F0502020204030204" pitchFamily="34" charset="0"/>
              </a:rPr>
              <a:t> Laurence Hunt</a:t>
            </a:r>
          </a:p>
        </p:txBody>
      </p:sp>
      <p:sp>
        <p:nvSpPr>
          <p:cNvPr id="40965" name="Text Box 7"/>
          <p:cNvSpPr txBox="1">
            <a:spLocks noChangeArrowheads="1"/>
          </p:cNvSpPr>
          <p:nvPr/>
        </p:nvSpPr>
        <p:spPr bwMode="auto">
          <a:xfrm>
            <a:off x="179388" y="5924550"/>
            <a:ext cx="7702943" cy="46166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dirty="0">
                <a:latin typeface="Calibri" panose="020F0502020204030204" pitchFamily="34" charset="0"/>
              </a:rPr>
              <a:t>and all the members of the methods group past and present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330200" y="2852738"/>
            <a:ext cx="8489950" cy="1296987"/>
          </a:xfrm>
        </p:spPr>
        <p:txBody>
          <a:bodyPr/>
          <a:lstStyle/>
          <a:p>
            <a:pPr algn="ctr" eaLnBrk="1" hangingPunct="1"/>
            <a:r>
              <a:rPr lang="en-GB" altLang="en-US" dirty="0"/>
              <a:t>An Introduction to the SPM Interface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34925" y="19050"/>
            <a:ext cx="5180013" cy="457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Clarification of terms – SPM speak</a:t>
            </a:r>
            <a:endParaRPr lang="en-US" altLang="en-US" sz="2400" b="1">
              <a:solidFill>
                <a:schemeClr val="bg1"/>
              </a:solidFill>
            </a:endParaRPr>
          </a:p>
        </p:txBody>
      </p:sp>
      <p:pic>
        <p:nvPicPr>
          <p:cNvPr id="614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200" y="1412875"/>
            <a:ext cx="2740025" cy="280828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6148" name="Text Box 6"/>
          <p:cNvSpPr txBox="1">
            <a:spLocks noChangeArrowheads="1"/>
          </p:cNvSpPr>
          <p:nvPr/>
        </p:nvSpPr>
        <p:spPr bwMode="auto">
          <a:xfrm>
            <a:off x="1258888" y="749300"/>
            <a:ext cx="815975" cy="519113"/>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a:t>GUI</a:t>
            </a:r>
          </a:p>
        </p:txBody>
      </p:sp>
      <p:pic>
        <p:nvPicPr>
          <p:cNvPr id="614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r="75929" b="2188"/>
          <a:stretch>
            <a:fillRect/>
          </a:stretch>
        </p:blipFill>
        <p:spPr bwMode="auto">
          <a:xfrm>
            <a:off x="3492500" y="1412875"/>
            <a:ext cx="1871663" cy="4752975"/>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6150" name="Text Box 8"/>
          <p:cNvSpPr txBox="1">
            <a:spLocks noChangeArrowheads="1"/>
          </p:cNvSpPr>
          <p:nvPr/>
        </p:nvSpPr>
        <p:spPr bwMode="auto">
          <a:xfrm>
            <a:off x="3924300" y="749300"/>
            <a:ext cx="1093788" cy="519113"/>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a:t>Script</a:t>
            </a:r>
          </a:p>
        </p:txBody>
      </p:sp>
      <p:pic>
        <p:nvPicPr>
          <p:cNvPr id="6151"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5963" y="1427163"/>
            <a:ext cx="3205162" cy="2560637"/>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6152" name="Text Box 10"/>
          <p:cNvSpPr txBox="1">
            <a:spLocks noChangeArrowheads="1"/>
          </p:cNvSpPr>
          <p:nvPr/>
        </p:nvSpPr>
        <p:spPr bwMode="auto">
          <a:xfrm>
            <a:off x="6934200" y="749300"/>
            <a:ext cx="1093788" cy="519113"/>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a:t>Batch</a:t>
            </a:r>
          </a:p>
        </p:txBody>
      </p:sp>
      <p:pic>
        <p:nvPicPr>
          <p:cNvPr id="6153"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0200" y="4508500"/>
            <a:ext cx="2736850" cy="168751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330200" y="692150"/>
            <a:ext cx="8489950" cy="5976938"/>
          </a:xfrm>
        </p:spPr>
        <p:txBody>
          <a:bodyPr/>
          <a:lstStyle/>
          <a:p>
            <a:r>
              <a:rPr lang="en-GB" altLang="en-US" sz="2000" dirty="0"/>
              <a:t>As opposed to GUI</a:t>
            </a:r>
          </a:p>
          <a:p>
            <a:pPr lvl="1">
              <a:buFontTx/>
              <a:buNone/>
            </a:pPr>
            <a:r>
              <a:rPr lang="en-GB" altLang="en-US" sz="2000" dirty="0">
                <a:ea typeface="ＭＳ Ｐゴシック" panose="020B0600070205080204" pitchFamily="34" charset="-128"/>
              </a:rPr>
              <a:t>- it is easy to reproduce analyses, apply them to different datasets and make modifications.</a:t>
            </a:r>
          </a:p>
          <a:p>
            <a:pPr lvl="1">
              <a:buFontTx/>
              <a:buNone/>
            </a:pPr>
            <a:r>
              <a:rPr lang="en-GB" altLang="en-US" sz="2000" dirty="0">
                <a:ea typeface="ＭＳ Ｐゴシック" panose="020B0600070205080204" pitchFamily="34" charset="-128"/>
              </a:rPr>
              <a:t>- removing interactive GUI elements from the code makes it cleaner and easier to maintain.</a:t>
            </a:r>
          </a:p>
          <a:p>
            <a:r>
              <a:rPr lang="en-GB" altLang="en-US" sz="2000" dirty="0"/>
              <a:t>As opposed to script</a:t>
            </a:r>
          </a:p>
          <a:p>
            <a:pPr lvl="1"/>
            <a:r>
              <a:rPr lang="en-GB" altLang="en-US" sz="2000" dirty="0">
                <a:ea typeface="ＭＳ Ｐゴシック" panose="020B0600070205080204" pitchFamily="34" charset="-128"/>
              </a:rPr>
              <a:t>complex pipelines can be built without programming expertise</a:t>
            </a:r>
          </a:p>
          <a:p>
            <a:pPr lvl="1"/>
            <a:r>
              <a:rPr lang="en-GB" altLang="en-US" sz="2000" dirty="0">
                <a:ea typeface="ＭＳ Ｐゴシック" panose="020B0600070205080204" pitchFamily="34" charset="-128"/>
              </a:rPr>
              <a:t>saved pipelines can be examined without deciphering other people’s code</a:t>
            </a:r>
          </a:p>
          <a:p>
            <a:pPr lvl="1"/>
            <a:r>
              <a:rPr lang="en-GB" altLang="en-US" sz="2000" dirty="0">
                <a:ea typeface="ＭＳ Ｐゴシック" panose="020B0600070205080204" pitchFamily="34" charset="-128"/>
              </a:rPr>
              <a:t>batch provides uniform interface for scripting to different parts of SPM code.</a:t>
            </a:r>
          </a:p>
          <a:p>
            <a:pPr lvl="1"/>
            <a:endParaRPr lang="en-GB" altLang="en-US" sz="2000" dirty="0">
              <a:ea typeface="ＭＳ Ｐゴシック" panose="020B0600070205080204" pitchFamily="34" charset="-128"/>
            </a:endParaRPr>
          </a:p>
          <a:p>
            <a:r>
              <a:rPr lang="en-GB" altLang="en-US" sz="2000" dirty="0"/>
              <a:t>Disadvantages of batch</a:t>
            </a:r>
          </a:p>
          <a:p>
            <a:pPr lvl="1"/>
            <a:r>
              <a:rPr lang="en-GB" altLang="en-US" sz="2000" dirty="0">
                <a:ea typeface="ＭＳ Ｐゴシック" panose="020B0600070205080204" pitchFamily="34" charset="-128"/>
              </a:rPr>
              <a:t>there is no step-by-step guiding of the user </a:t>
            </a:r>
          </a:p>
          <a:p>
            <a:pPr lvl="1"/>
            <a:r>
              <a:rPr lang="en-GB" altLang="en-US" sz="2000" dirty="0">
                <a:ea typeface="ＭＳ Ｐゴシック" panose="020B0600070205080204" pitchFamily="34" charset="-128"/>
              </a:rPr>
              <a:t>the need to prepare all the inputs in advance makes some of the operations less intuitive and requires getting used to.</a:t>
            </a:r>
          </a:p>
        </p:txBody>
      </p:sp>
      <p:sp>
        <p:nvSpPr>
          <p:cNvPr id="7171" name="Text Box 5"/>
          <p:cNvSpPr txBox="1">
            <a:spLocks noChangeArrowheads="1"/>
          </p:cNvSpPr>
          <p:nvPr/>
        </p:nvSpPr>
        <p:spPr bwMode="auto">
          <a:xfrm>
            <a:off x="34925" y="19050"/>
            <a:ext cx="1909763" cy="457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Why batch?</a:t>
            </a:r>
            <a:endParaRPr lang="en-US" altLang="en-US" sz="2400" b="1">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a:latin typeface="Calibri" panose="020F0502020204030204" pitchFamily="34" charset="0"/>
              </a:rPr>
              <a:t>Conversion</a:t>
            </a:r>
          </a:p>
          <a:p>
            <a:pPr marL="457200" indent="-457200">
              <a:buFont typeface="+mj-lt"/>
              <a:buAutoNum type="arabicPeriod"/>
            </a:pPr>
            <a:r>
              <a:rPr lang="en-GB" sz="2000" dirty="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a:solidFill>
                  <a:schemeClr val="bg1">
                    <a:lumMod val="75000"/>
                  </a:schemeClr>
                </a:solidFill>
                <a:latin typeface="Calibri" panose="020F0502020204030204" pitchFamily="34" charset="0"/>
              </a:rPr>
              <a:t>Downsampling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Epoching</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4569348" y="1988840"/>
            <a:ext cx="2146742" cy="369332"/>
          </a:xfrm>
          <a:prstGeom prst="rect">
            <a:avLst/>
          </a:prstGeom>
          <a:noFill/>
        </p:spPr>
        <p:txBody>
          <a:bodyPr wrap="none" rtlCol="0">
            <a:spAutoFit/>
          </a:bodyPr>
          <a:lstStyle/>
          <a:p>
            <a:r>
              <a:rPr lang="en-GB" b="1" dirty="0" err="1"/>
              <a:t>spm_eeg_convert</a:t>
            </a:r>
            <a:endParaRPr lang="en-GB" b="1" dirty="0"/>
          </a:p>
        </p:txBody>
      </p:sp>
      <p:pic>
        <p:nvPicPr>
          <p:cNvPr id="8" name="Picture 7" descr="A screenshot of a cell phone&#13;&#10;&#13;&#10;Description automatically generated">
            <a:extLst>
              <a:ext uri="{FF2B5EF4-FFF2-40B4-BE49-F238E27FC236}">
                <a16:creationId xmlns:a16="http://schemas.microsoft.com/office/drawing/2014/main" id="{C16DD148-1D11-0741-9D13-8647E019F5E7}"/>
              </a:ext>
            </a:extLst>
          </p:cNvPr>
          <p:cNvPicPr>
            <a:picLocks noChangeAspect="1"/>
          </p:cNvPicPr>
          <p:nvPr/>
        </p:nvPicPr>
        <p:blipFill rotWithShape="1">
          <a:blip r:embed="rId3">
            <a:extLst>
              <a:ext uri="{28A0092B-C50C-407E-A947-70E740481C1C}">
                <a14:useLocalDpi xmlns:a14="http://schemas.microsoft.com/office/drawing/2010/main" val="0"/>
              </a:ext>
            </a:extLst>
          </a:blip>
          <a:srcRect l="1865" t="2458" r="3014" b="3123"/>
          <a:stretch/>
        </p:blipFill>
        <p:spPr>
          <a:xfrm>
            <a:off x="4583164" y="2564904"/>
            <a:ext cx="2664296" cy="3105731"/>
          </a:xfrm>
          <a:prstGeom prst="rect">
            <a:avLst/>
          </a:prstGeom>
        </p:spPr>
      </p:pic>
      <p:sp>
        <p:nvSpPr>
          <p:cNvPr id="9" name="Oval 8">
            <a:extLst>
              <a:ext uri="{FF2B5EF4-FFF2-40B4-BE49-F238E27FC236}">
                <a16:creationId xmlns:a16="http://schemas.microsoft.com/office/drawing/2014/main" id="{6C6FC1D2-5873-A042-AEAC-DACDD11DD171}"/>
              </a:ext>
            </a:extLst>
          </p:cNvPr>
          <p:cNvSpPr/>
          <p:nvPr/>
        </p:nvSpPr>
        <p:spPr>
          <a:xfrm>
            <a:off x="4644008" y="2780928"/>
            <a:ext cx="936104" cy="3694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8017077"/>
      </p:ext>
    </p:extLst>
  </p:cSld>
  <p:clrMapOvr>
    <a:masterClrMapping/>
  </p:clrMapOvr>
</p:sld>
</file>

<file path=ppt/theme/theme1.xml><?xml version="1.0" encoding="utf-8"?>
<a:theme xmlns:a="http://schemas.openxmlformats.org/drawingml/2006/main" name="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38460</TotalTime>
  <Words>3424</Words>
  <Application>Microsoft Macintosh PowerPoint</Application>
  <PresentationFormat>On-screen Show (4:3)</PresentationFormat>
  <Paragraphs>513</Paragraphs>
  <Slides>52</Slides>
  <Notes>31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52</vt:i4>
      </vt:variant>
    </vt:vector>
  </HeadingPairs>
  <TitlesOfParts>
    <vt:vector size="59" baseType="lpstr">
      <vt:lpstr>Arial</vt:lpstr>
      <vt:lpstr>Calibri</vt:lpstr>
      <vt:lpstr>Wingdings</vt:lpstr>
      <vt:lpstr>Custom Design</vt:lpstr>
      <vt:lpstr>Drawing</vt:lpstr>
      <vt:lpstr>Equation.DSMT4</vt:lpstr>
      <vt:lpstr>Bitmap Image</vt:lpstr>
      <vt:lpstr>M/EEG pre-processing </vt:lpstr>
      <vt:lpstr>Steps to cover</vt:lpstr>
      <vt:lpstr>PowerPoint Presentation</vt:lpstr>
      <vt:lpstr>PowerPoint Presentation</vt:lpstr>
      <vt:lpstr>PowerPoint Presentation</vt:lpstr>
      <vt:lpstr>An Introduction to the SPM Interface</vt:lpstr>
      <vt:lpstr>PowerPoint Presentation</vt:lpstr>
      <vt:lpstr>PowerPoint Presentation</vt:lpstr>
      <vt:lpstr>Steps to cover</vt:lpstr>
      <vt:lpstr>PowerPoint Presentation</vt:lpstr>
      <vt:lpstr>Conversion</vt:lpstr>
      <vt:lpstr>PowerPoint Presentation</vt:lpstr>
      <vt:lpstr>PowerPoint Presentation</vt:lpstr>
      <vt:lpstr>PowerPoint Presentation</vt:lpstr>
      <vt:lpstr>PowerPoint Presentation</vt:lpstr>
      <vt:lpstr>Steps to cover</vt:lpstr>
      <vt:lpstr>PowerPoint Presentation</vt:lpstr>
      <vt:lpstr>PowerPoint Presentation</vt:lpstr>
      <vt:lpstr>PowerPoint Presentation</vt:lpstr>
      <vt:lpstr>PowerPoint Presentation</vt:lpstr>
      <vt:lpstr>Steps to cover</vt:lpstr>
      <vt:lpstr>Steps to cover</vt:lpstr>
      <vt:lpstr>PowerPoint Presentation</vt:lpstr>
      <vt:lpstr>Steps to cover</vt:lpstr>
      <vt:lpstr>PowerPoint Presentation</vt:lpstr>
      <vt:lpstr>PowerPoint Presentation</vt:lpstr>
      <vt:lpstr>Steps to cover</vt:lpstr>
      <vt:lpstr>PowerPoint Presentation</vt:lpstr>
      <vt:lpstr>Examples in MEG data muscle artefact, eye blink, sensor jumps</vt:lpstr>
      <vt:lpstr>PowerPoint Presentation</vt:lpstr>
      <vt:lpstr>PowerPoint Presentation</vt:lpstr>
      <vt:lpstr>Steps to cover</vt:lpstr>
      <vt:lpstr>Averaging across trials</vt:lpstr>
      <vt:lpstr>PowerPoint Presentation</vt:lpstr>
      <vt:lpstr>PowerPoint Presentation</vt:lpstr>
      <vt:lpstr>PowerPoint Presentation</vt:lpstr>
      <vt:lpstr>PowerPoint Presentation</vt:lpstr>
      <vt:lpstr>Steps to cover</vt:lpstr>
      <vt:lpstr>3D Source Reconstruction</vt:lpstr>
      <vt:lpstr>Why do we need fiducials?</vt:lpstr>
      <vt:lpstr>Steps to cover</vt:lpstr>
      <vt:lpstr>PowerPoint Presentation</vt:lpstr>
      <vt:lpstr>Steps to cover</vt:lpstr>
      <vt:lpstr>PowerPoint Presentation</vt:lpstr>
      <vt:lpstr>PowerPoint Presentation</vt:lpstr>
      <vt:lpstr>Time-frequency spectrograms</vt:lpstr>
      <vt:lpstr>PowerPoint Presentation</vt:lpstr>
      <vt:lpstr>PowerPoint Presentation</vt:lpstr>
      <vt:lpstr>PowerPoint Presentation</vt:lpstr>
      <vt:lpstr>PowerPoint Presentation</vt:lpstr>
      <vt:lpstr>Summary</vt:lpstr>
      <vt:lpstr>PowerPoint Presentation</vt:lpstr>
    </vt:vector>
  </TitlesOfParts>
  <Company>UCL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Brown</dc:creator>
  <cp:lastModifiedBy>Ashwini Oswal</cp:lastModifiedBy>
  <cp:revision>292</cp:revision>
  <cp:lastPrinted>2014-04-22T12:20:33Z</cp:lastPrinted>
  <dcterms:created xsi:type="dcterms:W3CDTF">2017-05-07T14:19:52Z</dcterms:created>
  <dcterms:modified xsi:type="dcterms:W3CDTF">2019-05-17T15:44:39Z</dcterms:modified>
</cp:coreProperties>
</file>