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84" r:id="rId3"/>
    <p:sldId id="259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2" r:id="rId12"/>
    <p:sldId id="293" r:id="rId13"/>
    <p:sldId id="294" r:id="rId14"/>
    <p:sldId id="295" r:id="rId15"/>
    <p:sldId id="270" r:id="rId16"/>
    <p:sldId id="271" r:id="rId17"/>
    <p:sldId id="272" r:id="rId18"/>
    <p:sldId id="273" r:id="rId19"/>
    <p:sldId id="275" r:id="rId20"/>
    <p:sldId id="276" r:id="rId21"/>
    <p:sldId id="301" r:id="rId22"/>
    <p:sldId id="279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95560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10" Type="http://schemas.openxmlformats.org/officeDocument/2006/relationships/image" Target="../media/image98.png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png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8.png"/><Relationship Id="rId21" Type="http://schemas.openxmlformats.org/officeDocument/2006/relationships/image" Target="../media/image60.png"/><Relationship Id="rId7" Type="http://schemas.openxmlformats.org/officeDocument/2006/relationships/image" Target="../media/image44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9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724400"/>
            <a:ext cx="8305800" cy="10668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</a:t>
            </a:r>
            <a:r>
              <a:rPr lang="en-GB" sz="1600" dirty="0" smtClean="0"/>
              <a:t>Centre </a:t>
            </a:r>
            <a:r>
              <a:rPr lang="en-GB" sz="1600"/>
              <a:t>for </a:t>
            </a:r>
            <a:r>
              <a:rPr lang="en-GB" sz="1600" smtClean="0"/>
              <a:t>Human Neuroimaging</a:t>
            </a:r>
            <a:endParaRPr lang="en-GB" sz="1600" dirty="0"/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London, </a:t>
            </a:r>
            <a:r>
              <a:rPr lang="en-GB" sz="1600" b="1" smtClean="0">
                <a:solidFill>
                  <a:schemeClr val="bg1"/>
                </a:solidFill>
              </a:rPr>
              <a:t>May 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2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46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26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69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228600" y="47244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381000" y="48768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533400" y="50292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143000" y="48768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295400" y="50292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447800" y="51816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gflandin\My Documents\spm5\man\multimodal\figures\figure_32_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20502" r="38569" b="19996"/>
          <a:stretch/>
        </p:blipFill>
        <p:spPr bwMode="auto">
          <a:xfrm>
            <a:off x="990600" y="838200"/>
            <a:ext cx="1295400" cy="15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2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008027" y="48006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160427" y="49530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312827" y="51054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8157471" y="5109747"/>
            <a:ext cx="757929" cy="5591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0" y="4724400"/>
            <a:ext cx="540360" cy="1447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03" y="5181600"/>
            <a:ext cx="567697" cy="499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55219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5" y="5776776"/>
            <a:ext cx="1358405" cy="9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819899" y="35814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 Assumptions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74887"/>
            <a:ext cx="647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representation of an underlying random field</a:t>
            </a:r>
            <a:r>
              <a:rPr lang="en-GB" dirty="0"/>
              <a:t> </a:t>
            </a:r>
            <a:r>
              <a:rPr lang="en-GB" dirty="0" smtClean="0"/>
              <a:t>with a multivariate Gaussian distribution.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These fields are continuous, with an autocorrelation function twice differentiable at the origin.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threshold chosen to define clusters is high enough such that the expected EC is a good approximation to the number of clusters.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lattice approximation is reasonable, which implies the smoothness is relatively large compared to the voxel size.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errors of the specified statistical model are normally distributed, which implies the model is not </a:t>
            </a:r>
            <a:r>
              <a:rPr lang="en-GB" dirty="0" err="1" smtClean="0"/>
              <a:t>misspecified</a:t>
            </a:r>
            <a:r>
              <a:rPr lang="en-GB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705600" y="1291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8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>
                <a:solidFill>
                  <a:srgbClr val="000000"/>
                </a:solidFill>
              </a:rPr>
              <a:t>Smoothness of the data is unknown and estimated: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very precise estimate by pooling over voxels </a:t>
            </a:r>
            <a:r>
              <a:rPr lang="en-GB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GB" dirty="0" smtClean="0">
                <a:solidFill>
                  <a:srgbClr val="000000"/>
                </a:solidFill>
                <a:sym typeface="Symbol"/>
              </a:rPr>
              <a:t>stationarity assumption.</a:t>
            </a:r>
            <a:endParaRPr lang="de-CH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09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 bwMode="auto">
          <a:xfrm>
            <a:off x="3200400" y="4608878"/>
            <a:ext cx="2158204" cy="1944322"/>
          </a:xfrm>
          <a:prstGeom prst="noSmoking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GB" b="1" i="1" dirty="0" smtClean="0"/>
              <a:t>Small Volume Correction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40346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itchFamily="2" charset="2"/>
              <a:buChar char="q"/>
            </a:pPr>
            <a:r>
              <a:rPr lang="de-CH" sz="2000" dirty="0" smtClean="0"/>
              <a:t>If one has some </a:t>
            </a:r>
            <a:r>
              <a:rPr lang="de-CH" sz="2000" i="1" dirty="0" smtClean="0"/>
              <a:t>a </a:t>
            </a:r>
            <a:r>
              <a:rPr lang="de-CH" sz="2000" i="1" dirty="0"/>
              <a:t>priori </a:t>
            </a:r>
            <a:r>
              <a:rPr lang="de-CH" sz="2000" dirty="0" smtClean="0"/>
              <a:t>idea of where </a:t>
            </a:r>
            <a:r>
              <a:rPr lang="de-CH" sz="2000" dirty="0"/>
              <a:t>an activation should be, </a:t>
            </a:r>
            <a:r>
              <a:rPr lang="de-CH" sz="2000" dirty="0" smtClean="0"/>
              <a:t>one can prespecify a small search space and make the appropriate correction instead of having to control for the entire search space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</a:t>
            </a:r>
            <a:r>
              <a:rPr lang="de-CH" sz="2000" dirty="0"/>
              <a:t>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search </a:t>
            </a:r>
            <a:r>
              <a:rPr lang="de-CH" sz="2000" dirty="0"/>
              <a:t>volume around previously reported coordinates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90600"/>
            <a:ext cx="3023200" cy="22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3875" y="4847272"/>
            <a:ext cx="4869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no prior hypothesis: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 whole volume.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SPM peak.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Then make a test assuming a single time of interest. 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-956" t="3451" r="89956" b="14134"/>
          <a:stretch>
            <a:fillRect/>
          </a:stretch>
        </p:blipFill>
        <p:spPr bwMode="auto">
          <a:xfrm>
            <a:off x="7859829" y="3657600"/>
            <a:ext cx="1201141" cy="318563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1956" t="37090" r="69870" b="49666"/>
          <a:stretch>
            <a:fillRect/>
          </a:stretch>
        </p:blipFill>
        <p:spPr bwMode="auto">
          <a:xfrm>
            <a:off x="5562600" y="6077357"/>
            <a:ext cx="2230734" cy="704443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 bwMode="auto">
          <a:xfrm>
            <a:off x="1371600" y="4800600"/>
            <a:ext cx="216199" cy="228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0" y="6324600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i="1" dirty="0"/>
              <a:t>Many thanks to Justin </a:t>
            </a:r>
            <a:r>
              <a:rPr lang="en-GB" i="1" dirty="0" err="1" smtClean="0"/>
              <a:t>Chumbley</a:t>
            </a:r>
            <a:r>
              <a:rPr lang="en-GB" i="1" dirty="0" smtClean="0"/>
              <a:t>, Tom Nichols and Gareth Barnes </a:t>
            </a:r>
            <a:r>
              <a:rPr lang="en-GB" i="1" dirty="0"/>
              <a:t>for slides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47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66421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Friston KJ, Frith CD, Liddle PF, Frackowiak RS. </a:t>
            </a:r>
            <a:r>
              <a:rPr lang="de-CH" sz="1600" i="1" dirty="0"/>
              <a:t>Comparing functional (PET) images: the assessment of significant change</a:t>
            </a:r>
            <a:r>
              <a:rPr lang="de-CH" sz="1600" dirty="0"/>
              <a:t>. </a:t>
            </a:r>
            <a:r>
              <a:rPr lang="en-GB" sz="1600" dirty="0"/>
              <a:t>Journal of Cerebral Blood Flow and </a:t>
            </a:r>
            <a:r>
              <a:rPr lang="en-GB" sz="1600" dirty="0" smtClean="0"/>
              <a:t>Metabolism</a:t>
            </a:r>
            <a:r>
              <a:rPr lang="de-CH" sz="1600" dirty="0" smtClean="0"/>
              <a:t>, 1991.</a:t>
            </a:r>
            <a:br>
              <a:rPr lang="de-CH" sz="1600" dirty="0" smtClean="0"/>
            </a:br>
            <a:endParaRPr lang="de-CH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smtClean="0"/>
              <a:t>Worsley KJ, Evans AC, </a:t>
            </a:r>
            <a:r>
              <a:rPr lang="en-GB" sz="1600" dirty="0" err="1" smtClean="0"/>
              <a:t>Marrett</a:t>
            </a:r>
            <a:r>
              <a:rPr lang="en-GB" sz="1600" dirty="0" smtClean="0"/>
              <a:t> S, </a:t>
            </a:r>
            <a:r>
              <a:rPr lang="en-GB" sz="1600" dirty="0" err="1" smtClean="0"/>
              <a:t>Neelin</a:t>
            </a:r>
            <a:r>
              <a:rPr lang="en-GB" sz="1600" dirty="0" smtClean="0"/>
              <a:t> </a:t>
            </a:r>
            <a:r>
              <a:rPr lang="en-GB" sz="1600" dirty="0"/>
              <a:t>P. </a:t>
            </a:r>
            <a:r>
              <a:rPr lang="en-GB" sz="1600" i="1" dirty="0" smtClean="0"/>
              <a:t>A </a:t>
            </a:r>
            <a:r>
              <a:rPr lang="en-GB" sz="1600" i="1" dirty="0"/>
              <a:t>three-dimensional statistical analysis for CBF activation studies in human brain</a:t>
            </a:r>
            <a:r>
              <a:rPr lang="en-GB" sz="1600" dirty="0"/>
              <a:t>. Journal of Cerebral Blood Flow and Metabolism. </a:t>
            </a:r>
            <a:r>
              <a:rPr lang="en-GB" sz="1600" dirty="0" smtClean="0"/>
              <a:t>1992.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Worsley </a:t>
            </a:r>
            <a:r>
              <a:rPr lang="de-CH" sz="1600" dirty="0" smtClean="0"/>
              <a:t>KJ, </a:t>
            </a:r>
            <a:r>
              <a:rPr lang="de-CH" sz="1600" dirty="0"/>
              <a:t>Marrett </a:t>
            </a:r>
            <a:r>
              <a:rPr lang="de-CH" sz="1600" dirty="0" smtClean="0"/>
              <a:t>S, </a:t>
            </a:r>
            <a:r>
              <a:rPr lang="de-CH" sz="1600" dirty="0"/>
              <a:t>Neelin </a:t>
            </a:r>
            <a:r>
              <a:rPr lang="de-CH" sz="1600" dirty="0" smtClean="0"/>
              <a:t>P, </a:t>
            </a:r>
            <a:r>
              <a:rPr lang="de-CH" sz="1600" dirty="0"/>
              <a:t>Vandal </a:t>
            </a:r>
            <a:r>
              <a:rPr lang="de-CH" sz="1600" dirty="0" smtClean="0"/>
              <a:t>AC, </a:t>
            </a:r>
            <a:r>
              <a:rPr lang="de-CH" sz="1600" dirty="0"/>
              <a:t>Friston </a:t>
            </a:r>
            <a:r>
              <a:rPr lang="de-CH" sz="1600" dirty="0" smtClean="0"/>
              <a:t>KJ, </a:t>
            </a:r>
            <a:r>
              <a:rPr lang="de-CH" sz="1600" dirty="0"/>
              <a:t>Evans AC. </a:t>
            </a:r>
            <a:r>
              <a:rPr lang="de-CH" sz="1600" i="1" dirty="0"/>
              <a:t>A unified statistical approach for determining significant signals in images of cerebral activation</a:t>
            </a:r>
            <a:r>
              <a:rPr lang="de-CH" sz="1600" dirty="0"/>
              <a:t>. Human Brain </a:t>
            </a:r>
            <a:r>
              <a:rPr lang="de-CH" sz="1600" dirty="0" smtClean="0"/>
              <a:t>Mapping,1996.</a:t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err="1" smtClean="0"/>
              <a:t>Chumbley</a:t>
            </a:r>
            <a:r>
              <a:rPr lang="en-GB" sz="1600" dirty="0" smtClean="0"/>
              <a:t> J, </a:t>
            </a:r>
            <a:r>
              <a:rPr lang="en-GB" sz="1600" dirty="0" err="1" smtClean="0"/>
              <a:t>Worsley</a:t>
            </a:r>
            <a:r>
              <a:rPr lang="en-GB" sz="1600" dirty="0" smtClean="0"/>
              <a:t> KJ , Flandin G, </a:t>
            </a:r>
            <a:r>
              <a:rPr lang="en-GB" sz="1600" dirty="0"/>
              <a:t>and </a:t>
            </a:r>
            <a:r>
              <a:rPr lang="en-GB" sz="1600" dirty="0" err="1" smtClean="0"/>
              <a:t>Friston</a:t>
            </a:r>
            <a:r>
              <a:rPr lang="en-GB" sz="1600" dirty="0" smtClean="0"/>
              <a:t> KJ. </a:t>
            </a:r>
            <a:r>
              <a:rPr lang="en-GB" sz="1600" i="1" dirty="0"/>
              <a:t>Topological FDR for neuroimaging</a:t>
            </a:r>
            <a:r>
              <a:rPr lang="en-GB" sz="1600" dirty="0"/>
              <a:t>. </a:t>
            </a:r>
            <a:r>
              <a:rPr lang="en-GB" sz="1600" dirty="0" err="1"/>
              <a:t>NeuroImage</a:t>
            </a:r>
            <a:r>
              <a:rPr lang="en-GB" sz="1600" dirty="0" smtClean="0"/>
              <a:t>, </a:t>
            </a:r>
            <a:r>
              <a:rPr lang="en-GB" sz="1600" dirty="0"/>
              <a:t>2010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Kilner</a:t>
            </a:r>
            <a:r>
              <a:rPr lang="en-US" sz="1600" dirty="0" smtClean="0"/>
              <a:t> J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US" sz="1600" i="1" dirty="0" smtClean="0"/>
              <a:t>Topological </a:t>
            </a:r>
            <a:r>
              <a:rPr lang="en-US" sz="1600" i="1" dirty="0"/>
              <a:t>inference for EEG and MEG </a:t>
            </a:r>
            <a:r>
              <a:rPr lang="en-US" sz="1600" i="1" dirty="0" smtClean="0"/>
              <a:t>data</a:t>
            </a:r>
            <a:r>
              <a:rPr lang="en-US" sz="1600" dirty="0" smtClean="0"/>
              <a:t>. Annals </a:t>
            </a:r>
            <a:r>
              <a:rPr lang="en-US" sz="1600" dirty="0"/>
              <a:t>of Applied </a:t>
            </a:r>
            <a:r>
              <a:rPr lang="en-US" sz="1600" dirty="0" smtClean="0"/>
              <a:t>Statistics, 2010.</a:t>
            </a:r>
            <a:endParaRPr lang="en-GB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/>
              <a:t>Kilner</a:t>
            </a:r>
            <a:r>
              <a:rPr lang="en-US" sz="1600" dirty="0"/>
              <a:t> J. Bias in a common EEG and MEG statistical analysis and how to avoid it. </a:t>
            </a:r>
            <a:r>
              <a:rPr lang="en-US" sz="1600" dirty="0" smtClean="0"/>
              <a:t>Clinical Neurophysiology, 2013.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</a:t>
            </a:r>
            <a:r>
              <a:rPr lang="en-US" sz="1600" dirty="0"/>
              <a:t>G </a:t>
            </a:r>
            <a:r>
              <a:rPr lang="en-US" sz="1600" dirty="0" smtClean="0"/>
              <a:t>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KJ. </a:t>
            </a:r>
            <a:r>
              <a:rPr lang="en-US" sz="1600" i="1" dirty="0"/>
              <a:t>Topological Inference</a:t>
            </a:r>
            <a:r>
              <a:rPr lang="en-US" sz="1600" dirty="0"/>
              <a:t>. Brain Mapping: An Encyclopedic Reference, 2015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pic>
        <p:nvPicPr>
          <p:cNvPr id="3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2" y="5486400"/>
            <a:ext cx="1943888" cy="132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10728</TotalTime>
  <Words>915</Words>
  <Application>Microsoft Office PowerPoint</Application>
  <PresentationFormat>On-screen Show (4:3)</PresentationFormat>
  <Paragraphs>268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Unicode MS</vt:lpstr>
      <vt:lpstr>Calibri</vt:lpstr>
      <vt:lpstr>Cambria Math</vt:lpstr>
      <vt:lpstr>Symbol</vt:lpstr>
      <vt:lpstr>Times New Roman</vt:lpstr>
      <vt:lpstr>Trebuchet MS</vt:lpstr>
      <vt:lpstr>Wingdings</vt:lpstr>
      <vt:lpstr>Wingdings 2</vt:lpstr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 Assumptions</vt:lpstr>
      <vt:lpstr>Small Volume Correction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 Flandin</cp:lastModifiedBy>
  <cp:revision>151</cp:revision>
  <cp:lastPrinted>1601-01-01T00:00:00Z</cp:lastPrinted>
  <dcterms:created xsi:type="dcterms:W3CDTF">1601-01-01T00:00:00Z</dcterms:created>
  <dcterms:modified xsi:type="dcterms:W3CDTF">2019-05-20T15:40:41Z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