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365" r:id="rId2"/>
    <p:sldId id="356" r:id="rId3"/>
    <p:sldId id="366" r:id="rId4"/>
    <p:sldId id="367" r:id="rId5"/>
    <p:sldId id="358" r:id="rId6"/>
    <p:sldId id="360" r:id="rId7"/>
    <p:sldId id="368" r:id="rId8"/>
    <p:sldId id="361" r:id="rId9"/>
    <p:sldId id="376" r:id="rId10"/>
    <p:sldId id="377" r:id="rId11"/>
    <p:sldId id="370" r:id="rId12"/>
    <p:sldId id="371" r:id="rId13"/>
    <p:sldId id="378" r:id="rId14"/>
    <p:sldId id="364" r:id="rId15"/>
    <p:sldId id="379" r:id="rId16"/>
    <p:sldId id="363" r:id="rId17"/>
    <p:sldId id="372" r:id="rId18"/>
    <p:sldId id="373" r:id="rId19"/>
    <p:sldId id="380" r:id="rId20"/>
    <p:sldId id="374" r:id="rId21"/>
    <p:sldId id="3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CB98F-9EE8-479C-8D72-70F551CF14AC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9F54F-6329-4A07-AB6B-3772A5FDC3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1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Mean </a:t>
            </a:r>
            <a:r>
              <a:rPr lang="en-GB" dirty="0" err="1"/>
              <a:t>regressor</a:t>
            </a:r>
            <a:r>
              <a:rPr lang="en-GB" dirty="0"/>
              <a:t>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21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TRIGGERED TO CHANGE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9F54F-6329-4A07-AB6B-3772A5FDC3E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53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8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3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96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3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31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8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8851-1014-4395-85DD-6597C8DBA0EB}" type="datetimeFigureOut">
              <a:rPr lang="en-GB" smtClean="0"/>
              <a:pPr/>
              <a:t>16/05/2019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42EA-1E52-4A32-B7F1-88CD677ED8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0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Convolution modelling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Advanced applications of the GLM, </a:t>
            </a:r>
          </a:p>
          <a:p>
            <a:r>
              <a:rPr lang="en-GB" dirty="0"/>
              <a:t>SPM MEEG Course 2019</a:t>
            </a:r>
          </a:p>
          <a:p>
            <a:endParaRPr lang="en-GB" dirty="0"/>
          </a:p>
          <a:p>
            <a:r>
              <a:rPr lang="en-GB" dirty="0" err="1"/>
              <a:t>Ashwani</a:t>
            </a:r>
            <a:r>
              <a:rPr lang="en-GB" dirty="0"/>
              <a:t> </a:t>
            </a:r>
            <a:r>
              <a:rPr lang="en-GB" dirty="0" err="1"/>
              <a:t>Jha</a:t>
            </a:r>
            <a:r>
              <a:rPr lang="en-GB" dirty="0"/>
              <a:t>, UCL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20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232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is the neural correlate of a successful stop-signal?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‘Correct’</a:t>
              </a:r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TF MEG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276" y="4543425"/>
            <a:ext cx="30653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A: Trial-based method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/>
              <a:t>Average response over trials</a:t>
            </a:r>
          </a:p>
          <a:p>
            <a:pPr marL="342900" indent="-342900">
              <a:buAutoNum type="arabicParenR"/>
            </a:pPr>
            <a:r>
              <a:rPr lang="en-GB" dirty="0"/>
              <a:t>Compare with another trial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78981" y="1416205"/>
            <a:ext cx="1109477" cy="24557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602956" y="4543424"/>
            <a:ext cx="381238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All sorts of problems: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/>
              <a:t>Temporally overlapping neural responses</a:t>
            </a:r>
          </a:p>
          <a:p>
            <a:pPr marL="342900" indent="-342900">
              <a:buAutoNum type="arabicParenR"/>
            </a:pPr>
            <a:r>
              <a:rPr lang="en-GB" dirty="0"/>
              <a:t>Where do you put the baseline?</a:t>
            </a:r>
          </a:p>
          <a:p>
            <a:pPr marL="342900" indent="-342900">
              <a:buAutoNum type="arabicParenR"/>
            </a:pPr>
            <a:r>
              <a:rPr lang="en-GB" dirty="0"/>
              <a:t>Variable (absent) response timings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X</a:t>
              </a: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‘Error’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8604" t="68824" r="63857" b="12187"/>
          <a:stretch/>
        </p:blipFill>
        <p:spPr bwMode="auto">
          <a:xfrm>
            <a:off x="3363349" y="1566746"/>
            <a:ext cx="1029519" cy="63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090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do we address these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Baseline correction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Temporally overlapping neural responses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Systematic differences in response timings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... A convolution model?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47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Concept of convolution model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7664" y="2007310"/>
            <a:ext cx="7303195" cy="450117"/>
            <a:chOff x="1114427" y="1090983"/>
            <a:chExt cx="7303195" cy="11107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4434112" y="294638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1867399" y="348253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6593293" y="377355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75528" y="2093794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TF MEG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6513" y="2730714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1960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9049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302" y="267463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 trials</a:t>
            </a:r>
          </a:p>
        </p:txBody>
      </p:sp>
      <p:sp>
        <p:nvSpPr>
          <p:cNvPr id="23" name="Isosceles Triangle 22"/>
          <p:cNvSpPr/>
          <p:nvPr/>
        </p:nvSpPr>
        <p:spPr>
          <a:xfrm rot="5400000" flipH="1">
            <a:off x="8440411" y="2663823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549795" y="23782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41371" y="2378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42572" y="2378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27603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53258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10710" y="23688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66554" y="34234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1066554" y="40240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1066554" y="4624624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1066554" y="5225223"/>
            <a:ext cx="7185570" cy="21744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459373" y="390191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57384" y="4485059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1865" y="32989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036826" y="34234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1494616" y="4025906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2886192" y="342103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4787393" y="3425695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6472424" y="342569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524900" y="462462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1964243" y="5225223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3786946" y="5227104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7583906" y="5223342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6866157" y="4027718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466990" y="4620929"/>
            <a:ext cx="953426" cy="217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839618" y="5636941"/>
            <a:ext cx="900754" cy="55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052306" y="565023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PST</a:t>
            </a:r>
          </a:p>
        </p:txBody>
      </p:sp>
      <p:pic>
        <p:nvPicPr>
          <p:cNvPr id="10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72883" y="5217734"/>
            <a:ext cx="318066" cy="31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36285" y="5036139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80260" y="255383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955151" y="254680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7625273" y="2546501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2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Concept of convolution model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7664" y="2007310"/>
            <a:ext cx="7303195" cy="450117"/>
            <a:chOff x="1114427" y="1090983"/>
            <a:chExt cx="7303195" cy="111070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5616"/>
            <a:stretch/>
          </p:blipFill>
          <p:spPr bwMode="auto">
            <a:xfrm rot="16200000">
              <a:off x="4434112" y="294638"/>
              <a:ext cx="1099823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0951" b="66617"/>
            <a:stretch/>
          </p:blipFill>
          <p:spPr bwMode="auto">
            <a:xfrm rot="16200000">
              <a:off x="1867399" y="348253"/>
              <a:ext cx="1099823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0951" b="65616"/>
            <a:stretch/>
          </p:blipFill>
          <p:spPr bwMode="auto">
            <a:xfrm rot="16200000">
              <a:off x="6593293" y="377355"/>
              <a:ext cx="1099823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75528" y="2093794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TF MEG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6513" y="2730714"/>
            <a:ext cx="7270829" cy="12541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71960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9049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302" y="267463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 trials</a:t>
            </a:r>
          </a:p>
        </p:txBody>
      </p:sp>
      <p:sp>
        <p:nvSpPr>
          <p:cNvPr id="23" name="Isosceles Triangle 22"/>
          <p:cNvSpPr/>
          <p:nvPr/>
        </p:nvSpPr>
        <p:spPr>
          <a:xfrm rot="5400000" flipH="1">
            <a:off x="8440411" y="2663823"/>
            <a:ext cx="128588" cy="256016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549795" y="23782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941371" y="237829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42572" y="23782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27603" y="2386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532588" y="2409074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910710" y="236887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77831" y="4251597"/>
            <a:ext cx="4990838" cy="2841838"/>
            <a:chOff x="3977831" y="4251597"/>
            <a:chExt cx="4990838" cy="2841838"/>
          </a:xfrm>
        </p:grpSpPr>
        <p:sp>
          <p:nvSpPr>
            <p:cNvPr id="94" name="TextBox 93"/>
            <p:cNvSpPr txBox="1"/>
            <p:nvPr/>
          </p:nvSpPr>
          <p:spPr>
            <a:xfrm>
              <a:off x="8673161" y="4251597"/>
              <a:ext cx="295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X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7593980" y="4683512"/>
              <a:ext cx="1276629" cy="1667108"/>
            </a:xfrm>
            <a:custGeom>
              <a:avLst/>
              <a:gdLst>
                <a:gd name="connsiteX0" fmla="*/ 1265664 w 1276629"/>
                <a:gd name="connsiteY0" fmla="*/ 0 h 1667108"/>
                <a:gd name="connsiteX1" fmla="*/ 1092820 w 1276629"/>
                <a:gd name="connsiteY1" fmla="*/ 1187605 h 1667108"/>
                <a:gd name="connsiteX2" fmla="*/ 0 w 1276629"/>
                <a:gd name="connsiteY2" fmla="*/ 1667108 h 1667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629" h="1667108">
                  <a:moveTo>
                    <a:pt x="1265664" y="0"/>
                  </a:moveTo>
                  <a:cubicBezTo>
                    <a:pt x="1284714" y="454877"/>
                    <a:pt x="1303764" y="909754"/>
                    <a:pt x="1092820" y="1187605"/>
                  </a:cubicBezTo>
                  <a:cubicBezTo>
                    <a:pt x="881876" y="1465456"/>
                    <a:pt x="440938" y="1566282"/>
                    <a:pt x="0" y="166710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77831" y="6108550"/>
              <a:ext cx="361111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Accounts for temporally overlapping responses and differences in response timings</a:t>
              </a:r>
            </a:p>
            <a:p>
              <a:pPr algn="ctr"/>
              <a:r>
                <a:rPr lang="en-GB" sz="1400" dirty="0"/>
                <a:t>(beware of correlation)</a:t>
              </a:r>
            </a:p>
            <a:p>
              <a:pPr algn="ctr"/>
              <a:endParaRPr lang="en-GB" sz="1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73793" y="3298925"/>
            <a:ext cx="8218222" cy="2720646"/>
            <a:chOff x="373793" y="3298925"/>
            <a:chExt cx="8218222" cy="2720646"/>
          </a:xfrm>
        </p:grpSpPr>
        <p:sp>
          <p:nvSpPr>
            <p:cNvPr id="71" name="Rectangle 70"/>
            <p:cNvSpPr/>
            <p:nvPr/>
          </p:nvSpPr>
          <p:spPr>
            <a:xfrm>
              <a:off x="1066554" y="3423424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66554" y="4024024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66554" y="4624624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066554" y="5225223"/>
              <a:ext cx="7185570" cy="217449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9373" y="390191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57384" y="4485059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21865" y="329892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+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36826" y="342342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494616" y="4025906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886192" y="3421032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787393" y="3425695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472424" y="342569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24900" y="462462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64243" y="5225223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86946" y="5227104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583906" y="5223342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866157" y="4027718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466990" y="4620929"/>
              <a:ext cx="953426" cy="217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flipV="1">
              <a:off x="3839618" y="5636941"/>
              <a:ext cx="900754" cy="55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4052306" y="5650239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PST</a:t>
              </a:r>
            </a:p>
          </p:txBody>
        </p:sp>
        <p:sp>
          <p:nvSpPr>
            <p:cNvPr id="93" name="Right Brace 92"/>
            <p:cNvSpPr/>
            <p:nvPr/>
          </p:nvSpPr>
          <p:spPr>
            <a:xfrm>
              <a:off x="8329961" y="3298925"/>
              <a:ext cx="262054" cy="22540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373793" y="5080392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Rectangle 54"/>
          <p:cNvSpPr/>
          <p:nvPr/>
        </p:nvSpPr>
        <p:spPr>
          <a:xfrm>
            <a:off x="2080260" y="255383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3955151" y="2546809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625273" y="2546501"/>
            <a:ext cx="194310" cy="12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0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Convolution model (half way)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3297" r="90730" b="36122"/>
          <a:stretch/>
        </p:blipFill>
        <p:spPr bwMode="auto">
          <a:xfrm>
            <a:off x="2759927" y="1761894"/>
            <a:ext cx="45719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3908" r="93970" b="41129"/>
          <a:stretch/>
        </p:blipFill>
        <p:spPr bwMode="auto">
          <a:xfrm>
            <a:off x="2486721" y="1789770"/>
            <a:ext cx="178419" cy="25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459" b="96580"/>
          <a:stretch/>
        </p:blipFill>
        <p:spPr bwMode="auto">
          <a:xfrm>
            <a:off x="2759927" y="1605778"/>
            <a:ext cx="652346" cy="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70689" b="46871"/>
          <a:stretch/>
        </p:blipFill>
        <p:spPr bwMode="auto">
          <a:xfrm>
            <a:off x="3284035" y="1611352"/>
            <a:ext cx="379142" cy="24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06245" y="1789770"/>
            <a:ext cx="420067" cy="2787806"/>
            <a:chOff x="4553375" y="1789770"/>
            <a:chExt cx="420067" cy="2787806"/>
          </a:xfrm>
        </p:grpSpPr>
        <p:sp>
          <p:nvSpPr>
            <p:cNvPr id="3" name="Rectangle 2"/>
            <p:cNvSpPr/>
            <p:nvPr/>
          </p:nvSpPr>
          <p:spPr>
            <a:xfrm>
              <a:off x="4555271" y="1789770"/>
              <a:ext cx="418171" cy="27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436" y="2161902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3375" y="1843453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31436" y="178977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53375" y="239998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1393" y="2741128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3375" y="2924087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31436" y="3241499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3375" y="3448194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1393" y="3820725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3375" y="39723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1436" y="42647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3" r="8601" b="33557"/>
          <a:stretch/>
        </p:blipFill>
        <p:spPr bwMode="auto">
          <a:xfrm>
            <a:off x="6941628" y="1611352"/>
            <a:ext cx="55757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58846" y="27989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1631" y="2743197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87805" y="293069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6092" y="28780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X</a:t>
            </a:r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419" r="45629" b="51390"/>
          <a:stretch/>
        </p:blipFill>
        <p:spPr bwMode="auto">
          <a:xfrm>
            <a:off x="5059861" y="1767464"/>
            <a:ext cx="284356" cy="20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69798" y="2836132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Symbol" panose="05050102010706020507" pitchFamily="18" charset="2"/>
              </a:rPr>
              <a:t>b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1484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Convolution model (half way)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3297" r="90730" b="36122"/>
          <a:stretch/>
        </p:blipFill>
        <p:spPr bwMode="auto">
          <a:xfrm>
            <a:off x="2759927" y="1761894"/>
            <a:ext cx="45719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3908" r="93970" b="41129"/>
          <a:stretch/>
        </p:blipFill>
        <p:spPr bwMode="auto">
          <a:xfrm>
            <a:off x="2486721" y="1789770"/>
            <a:ext cx="178419" cy="25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78459" b="96580"/>
          <a:stretch/>
        </p:blipFill>
        <p:spPr bwMode="auto">
          <a:xfrm>
            <a:off x="2759927" y="1605778"/>
            <a:ext cx="652346" cy="1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1" r="70689" b="46871"/>
          <a:stretch/>
        </p:blipFill>
        <p:spPr bwMode="auto">
          <a:xfrm>
            <a:off x="3284035" y="1611352"/>
            <a:ext cx="379142" cy="24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806245" y="1789770"/>
            <a:ext cx="420067" cy="2787806"/>
            <a:chOff x="4553375" y="1789770"/>
            <a:chExt cx="420067" cy="2787806"/>
          </a:xfrm>
        </p:grpSpPr>
        <p:sp>
          <p:nvSpPr>
            <p:cNvPr id="3" name="Rectangle 2"/>
            <p:cNvSpPr/>
            <p:nvPr/>
          </p:nvSpPr>
          <p:spPr>
            <a:xfrm>
              <a:off x="4555271" y="1789770"/>
              <a:ext cx="418171" cy="27878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31436" y="2161902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3375" y="1843453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31436" y="178977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53375" y="2399980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11393" y="2741128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3375" y="2924087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31436" y="3241499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53375" y="3448194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11393" y="3820725"/>
              <a:ext cx="79957" cy="282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53375" y="39723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31436" y="4264701"/>
              <a:ext cx="72483" cy="256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3" r="8601" b="33557"/>
          <a:stretch/>
        </p:blipFill>
        <p:spPr bwMode="auto">
          <a:xfrm>
            <a:off x="6941628" y="1611352"/>
            <a:ext cx="55757" cy="303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58846" y="27989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1631" y="2743197"/>
            <a:ext cx="433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87805" y="2930698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6092" y="28780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X</a:t>
            </a:r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4" t="3419" r="45629" b="51390"/>
          <a:stretch/>
        </p:blipFill>
        <p:spPr bwMode="auto">
          <a:xfrm>
            <a:off x="5059861" y="1767464"/>
            <a:ext cx="284356" cy="206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69798" y="2836132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Symbol" panose="05050102010706020507" pitchFamily="18" charset="2"/>
              </a:rPr>
              <a:t>b</a:t>
            </a:r>
            <a:endParaRPr lang="en-GB" sz="40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5208938" y="3902927"/>
            <a:ext cx="2275810" cy="2739710"/>
            <a:chOff x="5208938" y="3902927"/>
            <a:chExt cx="2275810" cy="2739710"/>
          </a:xfrm>
        </p:grpSpPr>
        <p:grpSp>
          <p:nvGrpSpPr>
            <p:cNvPr id="29" name="Group 28"/>
            <p:cNvGrpSpPr/>
            <p:nvPr/>
          </p:nvGrpSpPr>
          <p:grpSpPr>
            <a:xfrm>
              <a:off x="6398031" y="5188806"/>
              <a:ext cx="1086717" cy="1453831"/>
              <a:chOff x="7318243" y="4739268"/>
              <a:chExt cx="1086717" cy="1453831"/>
            </a:xfrm>
          </p:grpSpPr>
          <p:pic>
            <p:nvPicPr>
              <p:cNvPr id="28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942" t="68153"/>
              <a:stretch/>
            </p:blipFill>
            <p:spPr bwMode="auto">
              <a:xfrm>
                <a:off x="7318243" y="4739268"/>
                <a:ext cx="1086717" cy="1453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28" t="85455" r="4916" b="12589"/>
              <a:stretch/>
            </p:blipFill>
            <p:spPr bwMode="auto">
              <a:xfrm>
                <a:off x="7449006" y="4960877"/>
                <a:ext cx="758291" cy="123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Freeform 29"/>
            <p:cNvSpPr/>
            <p:nvPr/>
          </p:nvSpPr>
          <p:spPr>
            <a:xfrm>
              <a:off x="5224346" y="3902927"/>
              <a:ext cx="1003610" cy="1460810"/>
            </a:xfrm>
            <a:custGeom>
              <a:avLst/>
              <a:gdLst>
                <a:gd name="connsiteX0" fmla="*/ 0 w 1003610"/>
                <a:gd name="connsiteY0" fmla="*/ 0 h 1460810"/>
                <a:gd name="connsiteX1" fmla="*/ 262054 w 1003610"/>
                <a:gd name="connsiteY1" fmla="*/ 802888 h 1460810"/>
                <a:gd name="connsiteX2" fmla="*/ 1003610 w 1003610"/>
                <a:gd name="connsiteY2" fmla="*/ 1460810 h 1460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610" h="1460810">
                  <a:moveTo>
                    <a:pt x="0" y="0"/>
                  </a:moveTo>
                  <a:cubicBezTo>
                    <a:pt x="47393" y="279710"/>
                    <a:pt x="94786" y="559420"/>
                    <a:pt x="262054" y="802888"/>
                  </a:cubicBezTo>
                  <a:cubicBezTo>
                    <a:pt x="429322" y="1046356"/>
                    <a:pt x="716466" y="1253583"/>
                    <a:pt x="1003610" y="146081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224346" y="3914078"/>
              <a:ext cx="1009186" cy="2001644"/>
            </a:xfrm>
            <a:custGeom>
              <a:avLst/>
              <a:gdLst>
                <a:gd name="connsiteX0" fmla="*/ 0 w 1009186"/>
                <a:gd name="connsiteY0" fmla="*/ 0 h 2001644"/>
                <a:gd name="connsiteX1" fmla="*/ 223025 w 1009186"/>
                <a:gd name="connsiteY1" fmla="*/ 1221059 h 2001644"/>
                <a:gd name="connsiteX2" fmla="*/ 1009186 w 1009186"/>
                <a:gd name="connsiteY2" fmla="*/ 2001644 h 200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186" h="2001644">
                  <a:moveTo>
                    <a:pt x="0" y="0"/>
                  </a:moveTo>
                  <a:cubicBezTo>
                    <a:pt x="27413" y="443726"/>
                    <a:pt x="54827" y="887452"/>
                    <a:pt x="223025" y="1221059"/>
                  </a:cubicBezTo>
                  <a:cubicBezTo>
                    <a:pt x="391223" y="1554666"/>
                    <a:pt x="700204" y="1778155"/>
                    <a:pt x="1009186" y="200164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208938" y="3902927"/>
              <a:ext cx="874052" cy="2509024"/>
            </a:xfrm>
            <a:custGeom>
              <a:avLst/>
              <a:gdLst>
                <a:gd name="connsiteX0" fmla="*/ 15408 w 874052"/>
                <a:gd name="connsiteY0" fmla="*/ 0 h 2509024"/>
                <a:gd name="connsiteX1" fmla="*/ 115769 w 874052"/>
                <a:gd name="connsiteY1" fmla="*/ 1761893 h 2509024"/>
                <a:gd name="connsiteX2" fmla="*/ 874052 w 874052"/>
                <a:gd name="connsiteY2" fmla="*/ 2509024 h 250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052" h="2509024">
                  <a:moveTo>
                    <a:pt x="15408" y="0"/>
                  </a:moveTo>
                  <a:cubicBezTo>
                    <a:pt x="-5965" y="671861"/>
                    <a:pt x="-27338" y="1343722"/>
                    <a:pt x="115769" y="1761893"/>
                  </a:cubicBezTo>
                  <a:cubicBezTo>
                    <a:pt x="258876" y="2180064"/>
                    <a:pt x="566464" y="2344544"/>
                    <a:pt x="874052" y="250902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37780" y="4668482"/>
              <a:ext cx="1350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At different frequencies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12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Convolution model (full model)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15" y="1611351"/>
            <a:ext cx="4336770" cy="456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4049" y="6038385"/>
            <a:ext cx="1722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* Note baseline drift</a:t>
            </a:r>
          </a:p>
        </p:txBody>
      </p:sp>
    </p:spTree>
    <p:extLst>
      <p:ext uri="{BB962C8B-B14F-4D97-AF65-F5344CB8AC3E}">
        <p14:creationId xmlns:p14="http://schemas.microsoft.com/office/powerpoint/2010/main" val="151895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Rectangle 808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49186"/>
          <a:stretch/>
        </p:blipFill>
        <p:spPr bwMode="auto">
          <a:xfrm>
            <a:off x="261257" y="1628095"/>
            <a:ext cx="6613470" cy="461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3218" y="225524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 signal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210" y="470351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Button press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7633481" y="2276872"/>
            <a:ext cx="999059" cy="3141553"/>
            <a:chOff x="8244408" y="2372008"/>
            <a:chExt cx="999059" cy="3141553"/>
          </a:xfrm>
        </p:grpSpPr>
        <p:sp>
          <p:nvSpPr>
            <p:cNvPr id="12" name="TextBox 11"/>
            <p:cNvSpPr txBox="1"/>
            <p:nvPr/>
          </p:nvSpPr>
          <p:spPr>
            <a:xfrm>
              <a:off x="8523387" y="4491191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-0.1</a:t>
              </a:r>
            </a:p>
          </p:txBody>
        </p:sp>
        <p:grpSp>
          <p:nvGrpSpPr>
            <p:cNvPr id="4" name="Group 16"/>
            <p:cNvGrpSpPr/>
            <p:nvPr/>
          </p:nvGrpSpPr>
          <p:grpSpPr>
            <a:xfrm>
              <a:off x="8244408" y="2372008"/>
              <a:ext cx="836221" cy="3141553"/>
              <a:chOff x="8244408" y="2381061"/>
              <a:chExt cx="836221" cy="3141553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86939" t="6255" r="10781" b="57098"/>
              <a:stretch>
                <a:fillRect/>
              </a:stretch>
            </p:blipFill>
            <p:spPr bwMode="auto">
              <a:xfrm>
                <a:off x="8244408" y="2381061"/>
                <a:ext cx="347331" cy="3141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8559183" y="3771111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541077" y="3005766"/>
                <a:ext cx="539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0.1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16416" y="2480650"/>
                <a:ext cx="266269" cy="29423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8483097" y="3204926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8483097" y="3963909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8483097" y="4697240"/>
                <a:ext cx="10864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/>
          <p:cNvSpPr txBox="1"/>
          <p:nvPr/>
        </p:nvSpPr>
        <p:spPr>
          <a:xfrm rot="16200000">
            <a:off x="7317784" y="3522580"/>
            <a:ext cx="241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RMS amplitude (</a:t>
            </a:r>
            <a:r>
              <a:rPr lang="en-GB" dirty="0" err="1"/>
              <a:t>a.u</a:t>
            </a:r>
            <a:r>
              <a:rPr lang="en-GB" dirty="0"/>
              <a:t>.)</a:t>
            </a:r>
          </a:p>
        </p:txBody>
      </p:sp>
      <p:sp>
        <p:nvSpPr>
          <p:cNvPr id="2598" name="Title 259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Example output of convolution model</a:t>
            </a:r>
          </a:p>
        </p:txBody>
      </p:sp>
    </p:spTree>
    <p:extLst>
      <p:ext uri="{BB962C8B-B14F-4D97-AF65-F5344CB8AC3E}">
        <p14:creationId xmlns:p14="http://schemas.microsoft.com/office/powerpoint/2010/main" val="829154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Heirarchical</a:t>
            </a:r>
            <a:r>
              <a:rPr lang="en-GB" dirty="0">
                <a:solidFill>
                  <a:schemeClr val="bg1"/>
                </a:solidFill>
              </a:rPr>
              <a:t> model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71458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Subject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2518" y="4081922"/>
            <a:ext cx="4841024" cy="742754"/>
            <a:chOff x="628650" y="1971050"/>
            <a:chExt cx="4841024" cy="742754"/>
          </a:xfrm>
        </p:grpSpPr>
        <p:grpSp>
          <p:nvGrpSpPr>
            <p:cNvPr id="4" name="Group 3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917486" y="26327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3820" y="2663535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3311" y="2612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2518" y="3043424"/>
            <a:ext cx="4841024" cy="742754"/>
            <a:chOff x="628650" y="1971050"/>
            <a:chExt cx="4841024" cy="742754"/>
          </a:xfrm>
        </p:grpSpPr>
        <p:grpSp>
          <p:nvGrpSpPr>
            <p:cNvPr id="21" name="Group 20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62518" y="5069221"/>
            <a:ext cx="4841024" cy="742754"/>
            <a:chOff x="628650" y="1971050"/>
            <a:chExt cx="4841024" cy="742754"/>
          </a:xfrm>
        </p:grpSpPr>
        <p:grpSp>
          <p:nvGrpSpPr>
            <p:cNvPr id="29" name="Group 28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Left Brace 35"/>
          <p:cNvSpPr/>
          <p:nvPr/>
        </p:nvSpPr>
        <p:spPr>
          <a:xfrm rot="5400000">
            <a:off x="2891270" y="500404"/>
            <a:ext cx="261096" cy="4003612"/>
          </a:xfrm>
          <a:prstGeom prst="leftBrace">
            <a:avLst>
              <a:gd name="adj1" fmla="val 8333"/>
              <a:gd name="adj2" fmla="val 4986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35981" y="1714371"/>
            <a:ext cx="290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First-level convolution model</a:t>
            </a:r>
          </a:p>
        </p:txBody>
      </p:sp>
    </p:spTree>
    <p:extLst>
      <p:ext uri="{BB962C8B-B14F-4D97-AF65-F5344CB8AC3E}">
        <p14:creationId xmlns:p14="http://schemas.microsoft.com/office/powerpoint/2010/main" val="247416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Heirarchical</a:t>
            </a:r>
            <a:r>
              <a:rPr lang="en-GB" dirty="0">
                <a:solidFill>
                  <a:schemeClr val="bg1"/>
                </a:solidFill>
              </a:rPr>
              <a:t> model analysis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058" t="53406" r="49186" b="-1"/>
          <a:stretch/>
        </p:blipFill>
        <p:spPr bwMode="auto">
          <a:xfrm>
            <a:off x="8218171" y="3647833"/>
            <a:ext cx="831044" cy="107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714581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Subject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2518" y="4081922"/>
            <a:ext cx="4841024" cy="742754"/>
            <a:chOff x="628650" y="1971050"/>
            <a:chExt cx="4841024" cy="742754"/>
          </a:xfrm>
        </p:grpSpPr>
        <p:grpSp>
          <p:nvGrpSpPr>
            <p:cNvPr id="4" name="Group 3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TextBox 15"/>
          <p:cNvSpPr txBox="1"/>
          <p:nvPr/>
        </p:nvSpPr>
        <p:spPr>
          <a:xfrm>
            <a:off x="2917486" y="263275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+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3820" y="2663535"/>
            <a:ext cx="317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3311" y="261253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62518" y="3043424"/>
            <a:ext cx="4841024" cy="742754"/>
            <a:chOff x="628650" y="1971050"/>
            <a:chExt cx="4841024" cy="742754"/>
          </a:xfrm>
        </p:grpSpPr>
        <p:grpSp>
          <p:nvGrpSpPr>
            <p:cNvPr id="21" name="Group 20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27"/>
          <p:cNvGrpSpPr/>
          <p:nvPr/>
        </p:nvGrpSpPr>
        <p:grpSpPr>
          <a:xfrm>
            <a:off x="262518" y="5069221"/>
            <a:ext cx="4841024" cy="742754"/>
            <a:chOff x="628650" y="1971050"/>
            <a:chExt cx="4841024" cy="742754"/>
          </a:xfrm>
        </p:grpSpPr>
        <p:grpSp>
          <p:nvGrpSpPr>
            <p:cNvPr id="29" name="Group 28"/>
            <p:cNvGrpSpPr/>
            <p:nvPr/>
          </p:nvGrpSpPr>
          <p:grpSpPr>
            <a:xfrm>
              <a:off x="1345812" y="2059940"/>
              <a:ext cx="1280301" cy="467153"/>
              <a:chOff x="1114427" y="1090983"/>
              <a:chExt cx="7303195" cy="1110701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5616"/>
              <a:stretch/>
            </p:blipFill>
            <p:spPr bwMode="auto">
              <a:xfrm rot="16200000">
                <a:off x="4434112" y="294638"/>
                <a:ext cx="1099823" cy="2692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3321" r="80951" b="66617"/>
              <a:stretch/>
            </p:blipFill>
            <p:spPr bwMode="auto">
              <a:xfrm rot="16200000">
                <a:off x="1867399" y="348253"/>
                <a:ext cx="1099823" cy="260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6" t="4979" r="80951" b="65616"/>
              <a:stretch/>
            </p:blipFill>
            <p:spPr bwMode="auto">
              <a:xfrm rot="16200000">
                <a:off x="6593293" y="377355"/>
                <a:ext cx="1099823" cy="25488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628650" y="21577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3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687444" y="2291228"/>
              <a:ext cx="3010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424" t="6762" r="34734" b="54116"/>
            <a:stretch/>
          </p:blipFill>
          <p:spPr bwMode="auto">
            <a:xfrm>
              <a:off x="3049858" y="1971050"/>
              <a:ext cx="2419816" cy="742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6" name="Left Brace 35"/>
          <p:cNvSpPr/>
          <p:nvPr/>
        </p:nvSpPr>
        <p:spPr>
          <a:xfrm rot="5400000">
            <a:off x="2891270" y="500404"/>
            <a:ext cx="261096" cy="4003612"/>
          </a:xfrm>
          <a:prstGeom prst="leftBrace">
            <a:avLst>
              <a:gd name="adj1" fmla="val 8333"/>
              <a:gd name="adj2" fmla="val 49861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635981" y="1714371"/>
            <a:ext cx="290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First-level convolution model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3069927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4081922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49" t="6762" r="47831" b="54116"/>
          <a:stretch/>
        </p:blipFill>
        <p:spPr bwMode="auto">
          <a:xfrm>
            <a:off x="6889769" y="5069221"/>
            <a:ext cx="802888" cy="7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Freeform 48"/>
          <p:cNvSpPr/>
          <p:nvPr/>
        </p:nvSpPr>
        <p:spPr>
          <a:xfrm>
            <a:off x="3930805" y="2821194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Freeform 49"/>
          <p:cNvSpPr/>
          <p:nvPr/>
        </p:nvSpPr>
        <p:spPr>
          <a:xfrm>
            <a:off x="3949507" y="3880848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3949507" y="4868147"/>
            <a:ext cx="2748775" cy="579928"/>
          </a:xfrm>
          <a:custGeom>
            <a:avLst/>
            <a:gdLst>
              <a:gd name="connsiteX0" fmla="*/ 0 w 2748775"/>
              <a:gd name="connsiteY0" fmla="*/ 579928 h 579928"/>
              <a:gd name="connsiteX1" fmla="*/ 563136 w 2748775"/>
              <a:gd name="connsiteY1" fmla="*/ 178484 h 579928"/>
              <a:gd name="connsiteX2" fmla="*/ 1293541 w 2748775"/>
              <a:gd name="connsiteY2" fmla="*/ 65 h 579928"/>
              <a:gd name="connsiteX3" fmla="*/ 2046249 w 2748775"/>
              <a:gd name="connsiteY3" fmla="*/ 161757 h 579928"/>
              <a:gd name="connsiteX4" fmla="*/ 2748775 w 2748775"/>
              <a:gd name="connsiteY4" fmla="*/ 462840 h 57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75" h="579928">
                <a:moveTo>
                  <a:pt x="0" y="579928"/>
                </a:moveTo>
                <a:cubicBezTo>
                  <a:pt x="173773" y="427528"/>
                  <a:pt x="347546" y="275128"/>
                  <a:pt x="563136" y="178484"/>
                </a:cubicBezTo>
                <a:cubicBezTo>
                  <a:pt x="778726" y="81840"/>
                  <a:pt x="1046356" y="2853"/>
                  <a:pt x="1293541" y="65"/>
                </a:cubicBezTo>
                <a:cubicBezTo>
                  <a:pt x="1540726" y="-2723"/>
                  <a:pt x="1803710" y="84628"/>
                  <a:pt x="2046249" y="161757"/>
                </a:cubicBezTo>
                <a:cubicBezTo>
                  <a:pt x="2288788" y="238886"/>
                  <a:pt x="2518781" y="350863"/>
                  <a:pt x="2748775" y="4628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249561" y="1538951"/>
            <a:ext cx="2083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Take contrasts of interest to second level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55192" y="26170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554619" y="32310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5270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9188"/>
          </a:xfrm>
        </p:spPr>
        <p:txBody>
          <a:bodyPr>
            <a:normAutofit/>
          </a:bodyPr>
          <a:lstStyle/>
          <a:p>
            <a:r>
              <a:rPr lang="en-GB" dirty="0"/>
              <a:t>Experimental Scenario (stop-signal task)</a:t>
            </a:r>
          </a:p>
          <a:p>
            <a:r>
              <a:rPr lang="en-GB" dirty="0"/>
              <a:t>Difficulties arising from experimental design</a:t>
            </a:r>
          </a:p>
          <a:p>
            <a:pPr lvl="1"/>
            <a:r>
              <a:rPr lang="en-GB" dirty="0"/>
              <a:t>Baseline correction</a:t>
            </a:r>
          </a:p>
          <a:p>
            <a:pPr lvl="1"/>
            <a:r>
              <a:rPr lang="en-GB" dirty="0"/>
              <a:t>Temporally overlapping neural responses</a:t>
            </a:r>
          </a:p>
          <a:p>
            <a:pPr lvl="1"/>
            <a:r>
              <a:rPr lang="en-GB" dirty="0"/>
              <a:t>Systematic differences in response timings</a:t>
            </a:r>
          </a:p>
          <a:p>
            <a:r>
              <a:rPr lang="en-GB" dirty="0"/>
              <a:t>Using a convolution GLM to deal with these problems*</a:t>
            </a:r>
          </a:p>
          <a:p>
            <a:pPr marL="0" indent="0">
              <a:buNone/>
            </a:pPr>
            <a:endParaRPr lang="en-GB" sz="1800" dirty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endParaRPr lang="en-GB" sz="1800" dirty="0"/>
          </a:p>
          <a:p>
            <a:pPr marL="0" indent="0" algn="r">
              <a:buNone/>
            </a:pPr>
            <a:r>
              <a:rPr lang="en-GB" sz="1800" dirty="0"/>
              <a:t>*just like first level fMRI</a:t>
            </a:r>
          </a:p>
        </p:txBody>
      </p:sp>
    </p:spTree>
    <p:extLst>
      <p:ext uri="{BB962C8B-B14F-4D97-AF65-F5344CB8AC3E}">
        <p14:creationId xmlns:p14="http://schemas.microsoft.com/office/powerpoint/2010/main" val="955307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313137" y="1460809"/>
            <a:ext cx="6148996" cy="5298575"/>
            <a:chOff x="497131" y="178907"/>
            <a:chExt cx="7654647" cy="6580478"/>
          </a:xfrm>
        </p:grpSpPr>
        <p:grpSp>
          <p:nvGrpSpPr>
            <p:cNvPr id="41" name="Group 40"/>
            <p:cNvGrpSpPr/>
            <p:nvPr/>
          </p:nvGrpSpPr>
          <p:grpSpPr>
            <a:xfrm>
              <a:off x="1301262" y="178907"/>
              <a:ext cx="5969114" cy="6580478"/>
              <a:chOff x="1023357" y="0"/>
              <a:chExt cx="5969114" cy="6580478"/>
            </a:xfrm>
          </p:grpSpPr>
          <p:pic>
            <p:nvPicPr>
              <p:cNvPr id="42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9223" r="49712"/>
              <a:stretch>
                <a:fillRect/>
              </a:stretch>
            </p:blipFill>
            <p:spPr bwMode="auto">
              <a:xfrm>
                <a:off x="2886635" y="0"/>
                <a:ext cx="1272988" cy="6580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70622"/>
              <a:stretch>
                <a:fillRect/>
              </a:stretch>
            </p:blipFill>
            <p:spPr bwMode="auto">
              <a:xfrm>
                <a:off x="1023357" y="8965"/>
                <a:ext cx="1782598" cy="6566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" name="Picture 4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0018" r="3873"/>
              <a:stretch>
                <a:fillRect/>
              </a:stretch>
            </p:blipFill>
            <p:spPr bwMode="auto">
              <a:xfrm>
                <a:off x="5414682" y="5"/>
                <a:ext cx="1577789" cy="6580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5" name="Picture 4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9766" r="29254"/>
              <a:stretch>
                <a:fillRect/>
              </a:stretch>
            </p:blipFill>
            <p:spPr bwMode="auto">
              <a:xfrm>
                <a:off x="4177553" y="0"/>
                <a:ext cx="1272988" cy="6566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97131" y="923524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Left M1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131" y="1987862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SMA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7131" y="3140976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pre-SMA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131" y="4346370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Right IFG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7131" y="5418599"/>
              <a:ext cx="1080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Left IFG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152719" y="1770603"/>
              <a:ext cx="999059" cy="3253512"/>
              <a:chOff x="8244408" y="2286473"/>
              <a:chExt cx="999059" cy="325351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8523387" y="5201431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-0.1</a:t>
                </a:r>
              </a:p>
            </p:txBody>
          </p:sp>
          <p:grpSp>
            <p:nvGrpSpPr>
              <p:cNvPr id="25" name="Group 16"/>
              <p:cNvGrpSpPr/>
              <p:nvPr/>
            </p:nvGrpSpPr>
            <p:grpSpPr>
              <a:xfrm>
                <a:off x="8244408" y="2286473"/>
                <a:ext cx="836221" cy="3227088"/>
                <a:chOff x="8244408" y="2295526"/>
                <a:chExt cx="836221" cy="3227088"/>
              </a:xfrm>
            </p:grpSpPr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86939" t="6255" r="10781" b="57098"/>
                <a:stretch>
                  <a:fillRect/>
                </a:stretch>
              </p:blipFill>
              <p:spPr bwMode="auto">
                <a:xfrm>
                  <a:off x="8244408" y="2381061"/>
                  <a:ext cx="347331" cy="31415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8559183" y="3771111"/>
                  <a:ext cx="2160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8541077" y="2295526"/>
                  <a:ext cx="53955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latin typeface="Arial" pitchFamily="34" charset="0"/>
                      <a:cs typeface="Arial" pitchFamily="34" charset="0"/>
                    </a:rPr>
                    <a:t>0.1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8316416" y="2480650"/>
                  <a:ext cx="266269" cy="29423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8483097" y="3204926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8483097" y="3963909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8483097" y="4697240"/>
                  <a:ext cx="10864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tailEnd type="non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Straight Arrow Connector 20"/>
            <p:cNvCxnSpPr/>
            <p:nvPr/>
          </p:nvCxnSpPr>
          <p:spPr>
            <a:xfrm flipH="1">
              <a:off x="6593276" y="3065928"/>
              <a:ext cx="193008" cy="3329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837300" y="4365812"/>
              <a:ext cx="232677" cy="368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363232" y="2565473"/>
              <a:ext cx="2549401" cy="421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Frequency (Hz)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884179" y="6303155"/>
              <a:ext cx="4667541" cy="42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Time relative to stop/change signal (s)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720397" y="3166963"/>
              <a:ext cx="24147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RMS amplitude (</a:t>
              </a:r>
              <a:r>
                <a:rPr lang="en-GB" sz="1600" dirty="0" err="1">
                  <a:latin typeface="Arial" pitchFamily="34" charset="0"/>
                  <a:cs typeface="Arial" pitchFamily="34" charset="0"/>
                </a:rPr>
                <a:t>a.u</a:t>
              </a:r>
              <a:r>
                <a:rPr lang="en-GB" sz="1600" dirty="0">
                  <a:latin typeface="Arial" pitchFamily="34" charset="0"/>
                  <a:cs typeface="Arial" pitchFamily="34" charset="0"/>
                </a:rPr>
                <a:t>.)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49731" y="187911"/>
              <a:ext cx="9765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itchFamily="34" charset="0"/>
                  <a:cs typeface="Arial" pitchFamily="34" charset="0"/>
                </a:rPr>
                <a:t>Mean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25625" y="191376"/>
              <a:ext cx="2105821" cy="420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err="1">
                  <a:latin typeface="Arial" pitchFamily="34" charset="0"/>
                  <a:cs typeface="Arial" pitchFamily="34" charset="0"/>
                </a:rPr>
                <a:t>Succ</a:t>
              </a:r>
              <a:r>
                <a:rPr lang="en-GB" sz="1600" dirty="0">
                  <a:latin typeface="Arial" pitchFamily="34" charset="0"/>
                  <a:cs typeface="Arial" pitchFamily="34" charset="0"/>
                </a:rPr>
                <a:t> - </a:t>
              </a:r>
              <a:r>
                <a:rPr lang="en-GB" sz="1600" dirty="0" err="1">
                  <a:latin typeface="Arial" pitchFamily="34" charset="0"/>
                  <a:cs typeface="Arial" pitchFamily="34" charset="0"/>
                </a:rPr>
                <a:t>unsucc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Example results of stop-signal task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2291" y="2320519"/>
            <a:ext cx="2313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model has accounted for:</a:t>
            </a:r>
          </a:p>
          <a:p>
            <a:endParaRPr lang="en-GB" sz="1400" dirty="0"/>
          </a:p>
          <a:p>
            <a:pPr marL="342900" indent="-342900">
              <a:buAutoNum type="arabicParenR"/>
            </a:pPr>
            <a:r>
              <a:rPr lang="en-GB" sz="1400" dirty="0"/>
              <a:t>Slow drifting baseline</a:t>
            </a:r>
          </a:p>
          <a:p>
            <a:pPr marL="342900" indent="-342900">
              <a:buAutoNum type="arabicParenR"/>
            </a:pPr>
            <a:r>
              <a:rPr lang="en-GB" sz="1400" dirty="0"/>
              <a:t>Temporarily overlapping induced responses</a:t>
            </a:r>
          </a:p>
          <a:p>
            <a:pPr marL="342900" indent="-342900">
              <a:buAutoNum type="arabicParenR"/>
            </a:pPr>
            <a:r>
              <a:rPr lang="en-GB" sz="1400" dirty="0"/>
              <a:t>Systematic differences in reaction time between conditions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19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Sometimes the standard trigger-based </a:t>
            </a:r>
            <a:r>
              <a:rPr lang="en-GB" dirty="0" err="1"/>
              <a:t>epoching</a:t>
            </a:r>
            <a:r>
              <a:rPr lang="en-GB" dirty="0"/>
              <a:t> approach doesn’t work, especially if:</a:t>
            </a:r>
          </a:p>
          <a:p>
            <a:pPr lvl="1"/>
            <a:r>
              <a:rPr lang="en-GB" dirty="0"/>
              <a:t>No well-defined baseline period</a:t>
            </a:r>
          </a:p>
          <a:p>
            <a:pPr lvl="1"/>
            <a:r>
              <a:rPr lang="en-GB" dirty="0"/>
              <a:t>Temporally overlapping neural responses (i.e. ‘long’ responses such as induced response and fMRI BOLD)</a:t>
            </a:r>
          </a:p>
          <a:p>
            <a:pPr lvl="1"/>
            <a:r>
              <a:rPr lang="en-GB" dirty="0"/>
              <a:t>Systematic differences in reaction times (probably a lot of studies!)</a:t>
            </a:r>
          </a:p>
          <a:p>
            <a:r>
              <a:rPr lang="en-GB" dirty="0"/>
              <a:t>A hierarchical convolution model is better in these circumstances (but be careful of correlated </a:t>
            </a:r>
            <a:r>
              <a:rPr lang="en-GB" dirty="0" err="1"/>
              <a:t>regressors</a:t>
            </a:r>
            <a:r>
              <a:rPr lang="en-GB" dirty="0"/>
              <a:t> in trial-design)</a:t>
            </a:r>
          </a:p>
          <a:p>
            <a:r>
              <a:rPr lang="en-GB" dirty="0"/>
              <a:t>Other advantages include the potential to model parametric </a:t>
            </a:r>
            <a:r>
              <a:rPr lang="en-GB" dirty="0" err="1"/>
              <a:t>regressors</a:t>
            </a:r>
            <a:r>
              <a:rPr lang="en-GB" dirty="0"/>
              <a:t> and continuous </a:t>
            </a:r>
            <a:r>
              <a:rPr lang="en-GB" dirty="0" err="1"/>
              <a:t>regressors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sz="1400" dirty="0"/>
              <a:t>References:</a:t>
            </a:r>
          </a:p>
          <a:p>
            <a:r>
              <a:rPr lang="en-GB" sz="1300" dirty="0"/>
              <a:t>1) 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Litvak V,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Jha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Flandin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G,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Friston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K. Convolution models for induced electromagnetic responses. </a:t>
            </a:r>
            <a:r>
              <a:rPr kumimoji="0" lang="en-US" altLang="en-US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Neuroimage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 2013 Jan 1;64:388-98.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doi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: 10.1016/j.neuroimage.2012.09.014</a:t>
            </a:r>
            <a:endParaRPr lang="en-GB" sz="1300" dirty="0"/>
          </a:p>
          <a:p>
            <a:r>
              <a:rPr lang="en-GB" sz="1300" dirty="0"/>
              <a:t>2)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Jha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A,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Nachev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P, Barnes G, Husain M, Brown P, Litvak V. The Frontal Control of Stopping. </a:t>
            </a:r>
            <a:r>
              <a:rPr kumimoji="0" lang="en-US" altLang="en-US" sz="13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Cereb</a:t>
            </a:r>
            <a:r>
              <a:rPr kumimoji="0" lang="en-US" altLang="en-US" sz="13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 Cortex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. 2015 Nov;25(11):4392-406. 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doi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: 10.1093/</a:t>
            </a:r>
            <a:r>
              <a:rPr kumimoji="0" lang="en-US" altLang="en-US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cercor</a:t>
            </a:r>
            <a:r>
              <a:rPr kumimoji="0" lang="en-US" altLang="en-US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/bhv027</a:t>
            </a:r>
            <a:endParaRPr lang="en-GB" sz="13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05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376" y="-365000"/>
            <a:ext cx="9402751" cy="7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8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the problem we’re trying to address?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Baseline correction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Temporally overlapping neural responses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Systematic differences in response timings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... an example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88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task: stop-signal task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614488" y="1686996"/>
            <a:ext cx="594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EEG correlate of ‘stopping a planned movement’?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655620" y="2800349"/>
            <a:ext cx="248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Parameterise behaviour:</a:t>
            </a:r>
          </a:p>
          <a:p>
            <a:pPr algn="ctr"/>
            <a:r>
              <a:rPr lang="en-GB" dirty="0"/>
              <a:t>stop-signal task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09329" y="2800349"/>
            <a:ext cx="228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Record neural activity:</a:t>
            </a:r>
          </a:p>
          <a:p>
            <a:pPr algn="ctr"/>
            <a:r>
              <a:rPr lang="en-GB" dirty="0"/>
              <a:t>MEG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57530" y="4229100"/>
            <a:ext cx="327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Behavioural contrast of interest:</a:t>
            </a:r>
          </a:p>
          <a:p>
            <a:pPr algn="ctr"/>
            <a:r>
              <a:rPr lang="en-GB" dirty="0"/>
              <a:t>Isolate stopping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37467" y="5813967"/>
            <a:ext cx="264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MEG correlate of stopping</a:t>
            </a:r>
          </a:p>
        </p:txBody>
      </p:sp>
      <p:cxnSp>
        <p:nvCxnSpPr>
          <p:cNvPr id="74" name="Straight Arrow Connector 73"/>
          <p:cNvCxnSpPr>
            <a:endCxn id="69" idx="0"/>
          </p:cNvCxnSpPr>
          <p:nvPr/>
        </p:nvCxnSpPr>
        <p:spPr>
          <a:xfrm flipH="1">
            <a:off x="2897499" y="2056328"/>
            <a:ext cx="1488764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endCxn id="70" idx="0"/>
          </p:cNvCxnSpPr>
          <p:nvPr/>
        </p:nvCxnSpPr>
        <p:spPr>
          <a:xfrm>
            <a:off x="4386263" y="2056328"/>
            <a:ext cx="1963250" cy="7440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2"/>
            <a:endCxn id="71" idx="0"/>
          </p:cNvCxnSpPr>
          <p:nvPr/>
        </p:nvCxnSpPr>
        <p:spPr>
          <a:xfrm>
            <a:off x="2897499" y="3446680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086246" y="4229100"/>
            <a:ext cx="252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Apply equivalent contrast to MEG data</a:t>
            </a:r>
          </a:p>
        </p:txBody>
      </p:sp>
      <p:cxnSp>
        <p:nvCxnSpPr>
          <p:cNvPr id="81" name="Straight Arrow Connector 80"/>
          <p:cNvCxnSpPr>
            <a:stCxn id="70" idx="2"/>
          </p:cNvCxnSpPr>
          <p:nvPr/>
        </p:nvCxnSpPr>
        <p:spPr>
          <a:xfrm>
            <a:off x="6349513" y="3446680"/>
            <a:ext cx="0" cy="782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1" idx="3"/>
          </p:cNvCxnSpPr>
          <p:nvPr/>
        </p:nvCxnSpPr>
        <p:spPr>
          <a:xfrm>
            <a:off x="4537467" y="4552266"/>
            <a:ext cx="6718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9" idx="2"/>
            <a:endCxn id="72" idx="0"/>
          </p:cNvCxnSpPr>
          <p:nvPr/>
        </p:nvCxnSpPr>
        <p:spPr>
          <a:xfrm flipH="1">
            <a:off x="5857989" y="4875431"/>
            <a:ext cx="491525" cy="9385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66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task: stop-signal task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628885" y="1907278"/>
            <a:ext cx="3563770" cy="4469393"/>
            <a:chOff x="314549" y="1335758"/>
            <a:chExt cx="3563770" cy="4469393"/>
          </a:xfrm>
        </p:grpSpPr>
        <p:sp>
          <p:nvSpPr>
            <p:cNvPr id="8" name="Rectangle 7"/>
            <p:cNvSpPr/>
            <p:nvPr/>
          </p:nvSpPr>
          <p:spPr>
            <a:xfrm>
              <a:off x="1250653" y="1335758"/>
              <a:ext cx="1296144" cy="8280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94669" y="1983830"/>
              <a:ext cx="1296144" cy="828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68915" y="2055838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&gt;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033419" y="1525135"/>
              <a:ext cx="516131" cy="31028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14549" y="147977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trial </a:t>
              </a:r>
              <a:r>
                <a:rPr lang="en-GB" i="1" dirty="0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5906" y="5078129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response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24899" y="1407766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19027" y="2171424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Go signal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4609" y="4258659"/>
              <a:ext cx="1014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Arial" pitchFamily="34" charset="0"/>
                  <a:cs typeface="Arial" pitchFamily="34" charset="0"/>
                </a:rPr>
                <a:t>time</a:t>
              </a:r>
            </a:p>
          </p:txBody>
        </p:sp>
        <p:pic>
          <p:nvPicPr>
            <p:cNvPr id="1026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1898725" y="4668091"/>
              <a:ext cx="1134484" cy="113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TextBox 62"/>
          <p:cNvSpPr txBox="1"/>
          <p:nvPr/>
        </p:nvSpPr>
        <p:spPr>
          <a:xfrm>
            <a:off x="1682352" y="1272660"/>
            <a:ext cx="1351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GO trial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984161" y="1283257"/>
            <a:ext cx="4587814" cy="5415033"/>
            <a:chOff x="3984161" y="1283257"/>
            <a:chExt cx="4587814" cy="5415033"/>
          </a:xfrm>
        </p:grpSpPr>
        <p:grpSp>
          <p:nvGrpSpPr>
            <p:cNvPr id="62" name="Group 61"/>
            <p:cNvGrpSpPr/>
            <p:nvPr/>
          </p:nvGrpSpPr>
          <p:grpSpPr>
            <a:xfrm>
              <a:off x="3984161" y="1879838"/>
              <a:ext cx="4587814" cy="4616196"/>
              <a:chOff x="3669825" y="1308318"/>
              <a:chExt cx="4587814" cy="461619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950773" y="1308318"/>
                <a:ext cx="1296144" cy="8280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25019" y="1380326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94789" y="1920385"/>
                <a:ext cx="1296144" cy="8280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569035" y="1992393"/>
                <a:ext cx="4251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&lt;</a:t>
                </a: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238805" y="2604462"/>
                <a:ext cx="1296144" cy="828093"/>
                <a:chOff x="3275856" y="2755032"/>
                <a:chExt cx="1296144" cy="828093"/>
              </a:xfrm>
              <a:solidFill>
                <a:schemeClr val="bg1"/>
              </a:solidFill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275856" y="2755032"/>
                  <a:ext cx="1296144" cy="828093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01550" y="2818329"/>
                  <a:ext cx="458780" cy="58477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3200" b="1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X</a:t>
                  </a: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3669825" y="1407766"/>
                <a:ext cx="100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trial </a:t>
                </a:r>
                <a:r>
                  <a:rPr lang="en-GB" i="1" dirty="0">
                    <a:latin typeface="Arial" pitchFamily="34" charset="0"/>
                    <a:cs typeface="Arial" pitchFamily="34" charset="0"/>
                  </a:rPr>
                  <a:t>n+1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24740" y="2809963"/>
                <a:ext cx="1326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Stop signal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23995" y="5051955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response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62941" y="2136411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Go signal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173881" y="2860273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SOA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691856" y="1461887"/>
                <a:ext cx="546949" cy="31661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2" descr="C:\Users\Ashwani\Downloads\Press-button-Get-X-by-Rones-800px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806" b="78903" l="6125" r="45250">
                            <a14:foregroundMark x1="19000" y1="16245" x2="19000" y2="16245"/>
                            <a14:foregroundMark x1="27125" y1="29325" x2="27125" y2="29325"/>
                            <a14:foregroundMark x1="39625" y1="26160" x2="39625" y2="26160"/>
                            <a14:backgroundMark x1="23375" y1="20886" x2="23375" y2="20886"/>
                            <a14:backgroundMark x1="26500" y1="15190" x2="26500" y2="15190"/>
                            <a14:backgroundMark x1="30250" y1="18354" x2="30250" y2="183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1" t="3322" r="50298" b="16039"/>
              <a:stretch/>
            </p:blipFill>
            <p:spPr bwMode="auto">
              <a:xfrm>
                <a:off x="4783749" y="4694265"/>
                <a:ext cx="1134484" cy="1137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6324954" y="4601075"/>
                <a:ext cx="72071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0" dirty="0"/>
                  <a:t>X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521446" y="4213629"/>
                <a:ext cx="1014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itchFamily="34" charset="0"/>
                    <a:cs typeface="Arial" pitchFamily="34" charset="0"/>
                  </a:rPr>
                  <a:t>time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H="1">
                <a:off x="5598845" y="4258659"/>
                <a:ext cx="395306" cy="49054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5994151" y="4258659"/>
                <a:ext cx="468790" cy="46084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4783749" y="2656398"/>
                <a:ext cx="144016" cy="8403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5318773" y="1283257"/>
              <a:ext cx="168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STOP trial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35082" y="6234424"/>
              <a:ext cx="949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‘Error</a:t>
              </a:r>
              <a:r>
                <a:rPr lang="en-GB" dirty="0"/>
                <a:t>’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62517" y="6236625"/>
              <a:ext cx="124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‘Correct</a:t>
              </a:r>
              <a:r>
                <a:rPr lang="en-GB" dirty="0"/>
                <a:t>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86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 task: stop-signal task</a:t>
            </a:r>
          </a:p>
        </p:txBody>
      </p:sp>
      <p:pic>
        <p:nvPicPr>
          <p:cNvPr id="3" name="Picture 2" descr="E:\E_Documents\Dropbox\Current_results\SPSS\RC_2h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916" y="1428635"/>
            <a:ext cx="5616787" cy="48273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37238" y="611125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37238" y="543535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9803" y="3694978"/>
            <a:ext cx="299987" cy="41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pic>
        <p:nvPicPr>
          <p:cNvPr id="9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>
            <a:off x="7037238" y="3115491"/>
            <a:ext cx="559467" cy="5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endCxn id="8" idx="1"/>
          </p:cNvCxnSpPr>
          <p:nvPr/>
        </p:nvCxnSpPr>
        <p:spPr>
          <a:xfrm>
            <a:off x="5932449" y="3797413"/>
            <a:ext cx="1167354" cy="10355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6016083" y="3272883"/>
            <a:ext cx="1021155" cy="12297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7" idx="1"/>
          </p:cNvCxnSpPr>
          <p:nvPr/>
        </p:nvCxnSpPr>
        <p:spPr>
          <a:xfrm>
            <a:off x="6261410" y="5703849"/>
            <a:ext cx="775828" cy="2389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69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is the neural correlate of a successful stop-signal?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‘Correct’</a:t>
              </a:r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TF MEG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X</a:t>
              </a: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‘Error’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1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0"/>
            <a:ext cx="9144000" cy="13325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114427" y="1382750"/>
            <a:ext cx="7303195" cy="1036381"/>
            <a:chOff x="1114427" y="1165302"/>
            <a:chExt cx="7303195" cy="1036381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2340" b="65616"/>
            <a:stretch/>
          </p:blipFill>
          <p:spPr bwMode="auto">
            <a:xfrm rot="16200000">
              <a:off x="4491413" y="351937"/>
              <a:ext cx="985222" cy="269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3321" r="81728" b="66617"/>
            <a:stretch/>
          </p:blipFill>
          <p:spPr bwMode="auto">
            <a:xfrm rot="16200000">
              <a:off x="1899438" y="380291"/>
              <a:ext cx="1035745" cy="2605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6" t="4979" r="82139" b="65616"/>
            <a:stretch/>
          </p:blipFill>
          <p:spPr bwMode="auto">
            <a:xfrm rot="16200000">
              <a:off x="6642299" y="426359"/>
              <a:ext cx="1001812" cy="254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is the neural correlate of a successful stop-signal?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3638" y="2173461"/>
            <a:ext cx="5581503" cy="806869"/>
            <a:chOff x="113638" y="1344034"/>
            <a:chExt cx="5581503" cy="806869"/>
          </a:xfrm>
        </p:grpSpPr>
        <p:sp>
          <p:nvSpPr>
            <p:cNvPr id="28" name="Rectangle 27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37888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18963" y="134403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9579" y="1365307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638" y="1781571"/>
              <a:ext cx="1000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‘Correct’</a:t>
              </a:r>
            </a:p>
          </p:txBody>
        </p:sp>
        <p:sp>
          <p:nvSpPr>
            <p:cNvPr id="34" name="Isosceles Triangle 33"/>
            <p:cNvSpPr/>
            <p:nvPr/>
          </p:nvSpPr>
          <p:spPr>
            <a:xfrm rot="5400000" flipH="1">
              <a:off x="5438545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75528" y="1670048"/>
            <a:ext cx="100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TF MEG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276" y="4543425"/>
            <a:ext cx="306536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A: Trial-based method</a:t>
            </a:r>
          </a:p>
          <a:p>
            <a:endParaRPr lang="en-GB" dirty="0"/>
          </a:p>
          <a:p>
            <a:pPr marL="342900" indent="-342900">
              <a:buAutoNum type="arabicParenR"/>
            </a:pPr>
            <a:r>
              <a:rPr lang="en-GB" dirty="0"/>
              <a:t>Cut into trials</a:t>
            </a:r>
          </a:p>
          <a:p>
            <a:pPr marL="342900" indent="-342900">
              <a:buAutoNum type="arabicParenR"/>
            </a:pPr>
            <a:r>
              <a:rPr lang="en-GB" dirty="0"/>
              <a:t>Average response over trials</a:t>
            </a:r>
          </a:p>
          <a:p>
            <a:pPr marL="342900" indent="-342900">
              <a:buAutoNum type="arabicParenR"/>
            </a:pPr>
            <a:r>
              <a:rPr lang="en-GB" dirty="0"/>
              <a:t>Compare with another trial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278981" y="1416205"/>
            <a:ext cx="1109477" cy="24557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138029" y="2916793"/>
            <a:ext cx="5587079" cy="824125"/>
            <a:chOff x="113638" y="1326778"/>
            <a:chExt cx="5587079" cy="824125"/>
          </a:xfrm>
        </p:grpSpPr>
        <p:sp>
          <p:nvSpPr>
            <p:cNvPr id="17" name="Rectangle 16"/>
            <p:cNvSpPr/>
            <p:nvPr/>
          </p:nvSpPr>
          <p:spPr>
            <a:xfrm>
              <a:off x="1114425" y="1837650"/>
              <a:ext cx="4329113" cy="2571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3367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4442" y="13565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35247" y="1360523"/>
              <a:ext cx="3706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X</a:t>
              </a:r>
            </a:p>
          </p:txBody>
        </p:sp>
        <p:pic>
          <p:nvPicPr>
            <p:cNvPr id="21" name="Picture 2" descr="C:\Users\Ashwani\Downloads\Press-button-Get-X-by-Rones-800px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806" b="78903" l="6125" r="45250">
                          <a14:foregroundMark x1="19000" y1="16245" x2="19000" y2="16245"/>
                          <a14:foregroundMark x1="27125" y1="29325" x2="27125" y2="29325"/>
                          <a14:foregroundMark x1="39625" y1="26160" x2="39625" y2="26160"/>
                          <a14:backgroundMark x1="23375" y1="20886" x2="23375" y2="20886"/>
                          <a14:backgroundMark x1="26500" y1="15190" x2="26500" y2="15190"/>
                          <a14:backgroundMark x1="30250" y1="18354" x2="30250" y2="183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" t="3322" r="50298" b="16039"/>
            <a:stretch/>
          </p:blipFill>
          <p:spPr bwMode="auto">
            <a:xfrm flipH="1">
              <a:off x="4449918" y="1326778"/>
              <a:ext cx="509714" cy="510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13638" y="1781571"/>
              <a:ext cx="781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‘Error’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5400000" flipH="1">
              <a:off x="5444121" y="1838229"/>
              <a:ext cx="257175" cy="256016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9492" y="2109422"/>
            <a:ext cx="1718250" cy="674905"/>
            <a:chOff x="1037888" y="2109422"/>
            <a:chExt cx="1718250" cy="674905"/>
          </a:xfrm>
        </p:grpSpPr>
        <p:sp>
          <p:nvSpPr>
            <p:cNvPr id="25" name="TextBox 24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452129" y="2888983"/>
            <a:ext cx="1718250" cy="674905"/>
            <a:chOff x="1037888" y="2109422"/>
            <a:chExt cx="1718250" cy="674905"/>
          </a:xfrm>
        </p:grpSpPr>
        <p:sp>
          <p:nvSpPr>
            <p:cNvPr id="47" name="TextBox 46"/>
            <p:cNvSpPr txBox="1"/>
            <p:nvPr/>
          </p:nvSpPr>
          <p:spPr>
            <a:xfrm>
              <a:off x="10378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189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88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71363" y="217346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85213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6288" y="216395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32813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13888" y="219955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194038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+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75113" y="21094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>
                  <a:solidFill>
                    <a:srgbClr val="00B050"/>
                  </a:solidFill>
                </a:rPr>
                <a:t>&gt;</a:t>
              </a:r>
            </a:p>
          </p:txBody>
        </p:sp>
      </p:grpSp>
      <p:pic>
        <p:nvPicPr>
          <p:cNvPr id="61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3959401" y="2930156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065131" y="2936060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Ashwani\Downloads\Press-button-Get-X-by-Rones-800px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6" b="78903" l="6125" r="45250">
                        <a14:foregroundMark x1="19000" y1="16245" x2="19000" y2="16245"/>
                        <a14:foregroundMark x1="27125" y1="29325" x2="27125" y2="29325"/>
                        <a14:foregroundMark x1="39625" y1="26160" x2="39625" y2="26160"/>
                        <a14:backgroundMark x1="23375" y1="20886" x2="23375" y2="20886"/>
                        <a14:backgroundMark x1="26500" y1="15190" x2="26500" y2="15190"/>
                        <a14:backgroundMark x1="30250" y1="18354" x2="30250" y2="18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" t="3322" r="50298" b="16039"/>
          <a:stretch/>
        </p:blipFill>
        <p:spPr bwMode="auto">
          <a:xfrm flipH="1">
            <a:off x="4247315" y="2964967"/>
            <a:ext cx="509714" cy="5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2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38688</TotalTime>
  <Words>758</Words>
  <Application>Microsoft Office PowerPoint</Application>
  <PresentationFormat>On-screen Show (4:3)</PresentationFormat>
  <Paragraphs>291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Unicode MS</vt:lpstr>
      <vt:lpstr>Calibri</vt:lpstr>
      <vt:lpstr>Calibri Light</vt:lpstr>
      <vt:lpstr>Symbol</vt:lpstr>
      <vt:lpstr>Office Theme</vt:lpstr>
      <vt:lpstr>Convolution modelling</vt:lpstr>
      <vt:lpstr>Outline</vt:lpstr>
      <vt:lpstr>PowerPoint Presentation</vt:lpstr>
      <vt:lpstr>What is the problem we’re trying to address?</vt:lpstr>
      <vt:lpstr>The task: stop-signal task</vt:lpstr>
      <vt:lpstr>The task: stop-signal task</vt:lpstr>
      <vt:lpstr>The task: stop-signal task</vt:lpstr>
      <vt:lpstr>What is the neural correlate of a successful stop-signal?</vt:lpstr>
      <vt:lpstr>What is the neural correlate of a successful stop-signal?</vt:lpstr>
      <vt:lpstr>What is the neural correlate of a successful stop-signal?</vt:lpstr>
      <vt:lpstr>How do we address these problems?</vt:lpstr>
      <vt:lpstr>Concept of convolution model</vt:lpstr>
      <vt:lpstr>Concept of convolution model</vt:lpstr>
      <vt:lpstr>The Convolution model (half way)</vt:lpstr>
      <vt:lpstr>The Convolution model (half way)</vt:lpstr>
      <vt:lpstr>The Convolution model (full model)</vt:lpstr>
      <vt:lpstr>Example output of convolution model</vt:lpstr>
      <vt:lpstr>Heirarchical model analysis</vt:lpstr>
      <vt:lpstr>Heirarchical model analysis</vt:lpstr>
      <vt:lpstr>Example results of stop-signal task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Ashwani Jha</dc:creator>
  <cp:lastModifiedBy>Ashwani Jha</cp:lastModifiedBy>
  <cp:revision>907</cp:revision>
  <dcterms:created xsi:type="dcterms:W3CDTF">2012-03-28T11:22:26Z</dcterms:created>
  <dcterms:modified xsi:type="dcterms:W3CDTF">2019-05-16T12:53:02Z</dcterms:modified>
</cp:coreProperties>
</file>